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0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701" r:id="rId11"/>
    <p:sldId id="698" r:id="rId12"/>
    <p:sldId id="700" r:id="rId13"/>
    <p:sldId id="703" r:id="rId14"/>
    <p:sldId id="477" r:id="rId15"/>
    <p:sldId id="704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88194" autoAdjust="0"/>
  </p:normalViewPr>
  <p:slideViewPr>
    <p:cSldViewPr>
      <p:cViewPr varScale="1">
        <p:scale>
          <a:sx n="92" d="100"/>
          <a:sy n="92" d="100"/>
        </p:scale>
        <p:origin x="23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06EA3FA-162F-4EE0-9519-A4545BBE62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354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87DCEBB-F023-4564-A114-D109B9D9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7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8EA72E-D4B8-4EE7-B125-622A3855800A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496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B1834E-CB4E-475C-AFD5-37831B845091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 smtClean="0"/>
          </a:p>
        </p:txBody>
      </p:sp>
    </p:spTree>
    <p:extLst>
      <p:ext uri="{BB962C8B-B14F-4D97-AF65-F5344CB8AC3E}">
        <p14:creationId xmlns:p14="http://schemas.microsoft.com/office/powerpoint/2010/main" val="36199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同步计数器</a:t>
            </a:r>
            <a:r>
              <a:rPr lang="zh-CN" altLang="en-US" smtClean="0">
                <a:latin typeface="宋体" panose="02010600030101010101" pitchFamily="2" charset="-122"/>
              </a:rPr>
              <a:t>：有一个公共时钟脉冲，各个触发器的状态转换是在该公共输入计数脉冲作用下同时发生的，即各个触发器状态的翻转与输入脉冲同步。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异步计数器</a:t>
            </a:r>
            <a:r>
              <a:rPr lang="zh-CN" altLang="en-US" smtClean="0">
                <a:latin typeface="宋体" panose="02010600030101010101" pitchFamily="2" charset="-122"/>
              </a:rPr>
              <a:t>：没有公共时钟脉冲，输入计数脉冲只作用于某些触发器的</a:t>
            </a:r>
            <a:r>
              <a:rPr lang="en-US" altLang="zh-CN" i="1" smtClean="0">
                <a:solidFill>
                  <a:srgbClr val="0000FF"/>
                </a:solidFill>
                <a:latin typeface="宋体" panose="02010600030101010101" pitchFamily="2" charset="-122"/>
              </a:rPr>
              <a:t>CP</a:t>
            </a:r>
            <a:r>
              <a:rPr lang="zh-CN" altLang="en-US" smtClean="0">
                <a:latin typeface="宋体" panose="02010600030101010101" pitchFamily="2" charset="-122"/>
              </a:rPr>
              <a:t>端，而其它触发器的翻转是靠低位的进位信号。因此，组成计数器的各个触发器的状态变化不是同时发生的。</a:t>
            </a:r>
          </a:p>
          <a:p>
            <a:pPr eaLnBrk="1" hangingPunct="1"/>
            <a:endParaRPr lang="zh-CN" altLang="en-US" smtClean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二进制计数器</a:t>
            </a:r>
            <a:r>
              <a:rPr lang="zh-CN" altLang="en-US" smtClean="0">
                <a:latin typeface="宋体" panose="02010600030101010101" pitchFamily="2" charset="-122"/>
              </a:rPr>
              <a:t>：按二进制数运算规律进行计数。</a:t>
            </a:r>
            <a:endParaRPr lang="zh-CN" altLang="en-US" smtClean="0"/>
          </a:p>
          <a:p>
            <a:pPr algn="just"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十进制计数器</a:t>
            </a:r>
            <a:r>
              <a:rPr lang="zh-CN" altLang="en-US" smtClean="0">
                <a:latin typeface="宋体" panose="02010600030101010101" pitchFamily="2" charset="-122"/>
              </a:rPr>
              <a:t>：按十进制数运算规律进行计数。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任意进制计数器</a:t>
            </a:r>
            <a:r>
              <a:rPr lang="zh-CN" altLang="en-US" smtClean="0">
                <a:latin typeface="宋体" panose="02010600030101010101" pitchFamily="2" charset="-122"/>
              </a:rPr>
              <a:t>：二进制计数器和十进制计数器之外的其它进制计数器，如三进制计数器、六进制计数器等。</a:t>
            </a:r>
          </a:p>
          <a:p>
            <a:pPr eaLnBrk="1" hangingPunct="1"/>
            <a:endParaRPr lang="zh-CN" altLang="en-US" smtClean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递增计数器</a:t>
            </a:r>
            <a:r>
              <a:rPr lang="zh-CN" altLang="en-US" smtClean="0">
                <a:latin typeface="宋体" panose="02010600030101010101" pitchFamily="2" charset="-122"/>
              </a:rPr>
              <a:t>：随着计数脉冲的输入，计数器的数是递增的，则为递增计数器。</a:t>
            </a:r>
            <a:endParaRPr lang="zh-CN" altLang="en-US" smtClean="0"/>
          </a:p>
          <a:p>
            <a:pPr algn="just"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递减计数器</a:t>
            </a:r>
            <a:r>
              <a:rPr lang="zh-CN" altLang="en-US" smtClean="0">
                <a:latin typeface="宋体" panose="02010600030101010101" pitchFamily="2" charset="-122"/>
              </a:rPr>
              <a:t>：随着计数脉冲的输入，计数器的数是递减的，则为递减计数器。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FF0066"/>
                </a:solidFill>
                <a:latin typeface="宋体" panose="02010600030101010101" pitchFamily="2" charset="-122"/>
              </a:rPr>
              <a:t>可逆计数器</a:t>
            </a:r>
            <a:r>
              <a:rPr lang="zh-CN" altLang="en-US" smtClean="0">
                <a:latin typeface="宋体" panose="02010600030101010101" pitchFamily="2" charset="-122"/>
              </a:rPr>
              <a:t>：随着计数脉冲的输入，计数器的数是可增可减的则为可逆计数器。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12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/>
              <a:t>计数器不仅可以计数，还可以作为分频器。</a:t>
            </a:r>
            <a:endParaRPr kumimoji="1" lang="en-US" altLang="zh-CN" smtClean="0"/>
          </a:p>
          <a:p>
            <a:pPr eaLnBrk="1" hangingPunct="1"/>
            <a:r>
              <a:rPr kumimoji="1" lang="zh-CN" altLang="en-US" smtClean="0"/>
              <a:t>若</a:t>
            </a:r>
            <a:r>
              <a:rPr kumimoji="1" lang="en-US" altLang="zh-CN" smtClean="0"/>
              <a:t>CP</a:t>
            </a:r>
            <a:r>
              <a:rPr kumimoji="1" lang="zh-CN" altLang="en-US" smtClean="0"/>
              <a:t>的频率为</a:t>
            </a:r>
            <a:r>
              <a:rPr kumimoji="1" lang="en-US" altLang="zh-CN" smtClean="0"/>
              <a:t>f</a:t>
            </a:r>
            <a:r>
              <a:rPr kumimoji="1" lang="zh-CN" altLang="en-US" smtClean="0"/>
              <a:t>，</a:t>
            </a:r>
            <a:r>
              <a:rPr kumimoji="1" lang="zh-CN" altLang="en-US" smtClean="0">
                <a:solidFill>
                  <a:schemeClr val="folHlink"/>
                </a:solidFill>
              </a:rPr>
              <a:t>则，</a:t>
            </a:r>
            <a:r>
              <a:rPr kumimoji="1" lang="en-US" altLang="zh-CN" smtClean="0">
                <a:solidFill>
                  <a:schemeClr val="folHlink"/>
                </a:solidFill>
              </a:rPr>
              <a:t>Q0</a:t>
            </a:r>
            <a:r>
              <a:rPr kumimoji="1" lang="zh-CN" altLang="en-US" smtClean="0">
                <a:solidFill>
                  <a:schemeClr val="folHlink"/>
                </a:solidFill>
              </a:rPr>
              <a:t>端输出脉冲的频率为</a:t>
            </a:r>
            <a:r>
              <a:rPr kumimoji="1" lang="en-US" altLang="zh-CN" smtClean="0">
                <a:solidFill>
                  <a:schemeClr val="folHlink"/>
                </a:solidFill>
              </a:rPr>
              <a:t>1/2f</a:t>
            </a:r>
            <a:r>
              <a:rPr kumimoji="1" lang="zh-CN" altLang="en-US" smtClean="0">
                <a:solidFill>
                  <a:schemeClr val="folHlink"/>
                </a:solidFill>
              </a:rPr>
              <a:t>， </a:t>
            </a:r>
            <a:r>
              <a:rPr kumimoji="1" lang="en-US" altLang="zh-CN" smtClean="0">
                <a:solidFill>
                  <a:schemeClr val="folHlink"/>
                </a:solidFill>
              </a:rPr>
              <a:t>Q0</a:t>
            </a:r>
            <a:r>
              <a:rPr kumimoji="1" lang="zh-CN" altLang="en-US" smtClean="0">
                <a:solidFill>
                  <a:schemeClr val="folHlink"/>
                </a:solidFill>
              </a:rPr>
              <a:t>端为二分频端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Q 1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Q 2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Q 3 </a:t>
            </a:r>
            <a:r>
              <a:rPr kumimoji="1" lang="zh-CN" altLang="en-US" smtClean="0"/>
              <a:t>端分别为四分频、八分频和十六分频端。</a:t>
            </a:r>
          </a:p>
        </p:txBody>
      </p:sp>
    </p:spTree>
    <p:extLst>
      <p:ext uri="{BB962C8B-B14F-4D97-AF65-F5344CB8AC3E}">
        <p14:creationId xmlns:p14="http://schemas.microsoft.com/office/powerpoint/2010/main" val="340557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7876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30816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CABFD-11E7-4DB1-B476-F7B828608C1B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64A95-D434-4DAB-A808-A22CFA7FB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7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AEDE2-C93B-4160-BC2E-E4028F410EF2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B882E-C25A-453E-B1A9-78F79B822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0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DFD73-ADF2-42A4-A0AD-6C2AC946954B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AD354-722E-4DAB-8A33-F2C5E0E79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6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D6F8-8CCF-4B37-A799-F8833071CA12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5A69E-6913-4DF7-912D-EC9B75D1F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6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C5672-4423-477D-BA53-D2E354D412FD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FD1C7-3DD3-47D5-A7AB-60C07F941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3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BF20-9729-4E50-B856-C7A516FED1A8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0F7DB-A912-4427-876D-C78A47A30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4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0DDDD-D7AA-4698-8297-EC763541F826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D8C90-238B-40B9-9B02-1D073F67F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66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E6020-F121-4602-9E3E-AA8BD55F3924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A8EC4-2751-4E26-A7D3-E833B31AA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8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21F4-3393-4C16-8915-2162167ECCB6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92C3A-AF1A-449A-85B9-6A43025F8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2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DF9C4-A002-45AD-AD59-F4933B7C060A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F9E3C-955E-4137-B576-429C5C61A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CBD9-3209-41A5-AB32-DC45BC724C75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213D-78C5-4FC1-A8B9-68510CC97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5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81625-7DF4-47C8-AFCB-59B941275CE4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BB677-D7DE-4942-B3A6-06D5F39F7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6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99689-A13C-4D0A-B5BC-871A9E4BEC5B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E3527-1376-4B58-83F8-0558560BD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1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D0E9E-B753-47EA-8DEE-3FFE98293168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61302-AAF4-4802-A6C7-77B0B5C68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1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E1FE22A2-8291-4D25-AA19-DF87541CAE5E}" type="datetime1">
              <a:rPr lang="zh-CN" altLang="en-US"/>
              <a:pPr>
                <a:defRPr/>
              </a:pPr>
              <a:t>2018/12/14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zh-CN"/>
              <a:t>时序逻辑电路(5)</a:t>
            </a:r>
            <a:endParaRPr kumimoji="1"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C644B245-C0A0-408D-A9B5-36B363CC3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ngyuan%20Cheng\Desktop\PPT2016\video\LG%20G2%20Funny%20Chicken%20Commercial%20The%20most%20extreme%20camera%20eve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模拟与数字电路</a:t>
            </a:r>
            <a:br>
              <a:rPr lang="zh-CN" altLang="en-US" smtClean="0"/>
            </a:br>
            <a:r>
              <a:rPr lang="en-US" altLang="zh-CN" sz="2400" b="0" smtClean="0"/>
              <a:t>Analog and Digital Circuits</a:t>
            </a:r>
            <a:endParaRPr lang="zh-CN" altLang="en-US" sz="2400" b="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18_</a:t>
            </a:r>
            <a:r>
              <a:rPr kumimoji="1" lang="zh-CN" altLang="zh-CN" sz="3200" dirty="0"/>
              <a:t>时序逻辑电路</a:t>
            </a:r>
            <a:r>
              <a:rPr kumimoji="1" lang="zh-CN" altLang="en-US" sz="3200" dirty="0"/>
              <a:t>(</a:t>
            </a:r>
            <a:r>
              <a:rPr kumimoji="1" lang="en-US" altLang="zh-CN" sz="3200" dirty="0"/>
              <a:t>5)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dirty="0"/>
              <a:t>（数电</a:t>
            </a:r>
            <a:r>
              <a:rPr kumimoji="1" lang="en-US" altLang="zh-CN" sz="2000" smtClean="0"/>
              <a:t>P316-324</a:t>
            </a:r>
            <a:r>
              <a:rPr kumimoji="1" lang="zh-CN" altLang="en-US" sz="2000" smtClean="0"/>
              <a:t>）</a:t>
            </a:r>
            <a:endParaRPr kumimoji="1"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74x161—</a:t>
            </a:r>
            <a:r>
              <a:rPr lang="zh-CN" altLang="en-US" smtClean="0"/>
              <a:t>逻辑图</a:t>
            </a:r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CF2031-7780-46A8-B1E4-41B2451A253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8E65B5-3975-4613-A8FB-EE8FE820C5E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508000" y="1046163"/>
          <a:ext cx="8234363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Picture" r:id="rId3" imgW="5092700" imgH="3530600" progId="Word.Picture.8">
                  <p:embed/>
                </p:oleObj>
              </mc:Choice>
              <mc:Fallback>
                <p:oleObj name="Picture" r:id="rId3" imgW="5092700" imgH="3530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046163"/>
                        <a:ext cx="8234363" cy="519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7B69AA-4E7B-45B8-80A2-14DE11CC334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13B082C-3CDE-43D7-809F-4FE70D385AF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 smtClean="0"/>
              <a:t>74x161—</a:t>
            </a:r>
            <a:r>
              <a:rPr lang="zh-CN" altLang="en-US" smtClean="0"/>
              <a:t>时序图</a:t>
            </a: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468313" y="1125538"/>
          <a:ext cx="8148637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图片" r:id="rId3" imgW="4466897" imgH="4855779" progId="Word.Picture.8">
                  <p:embed/>
                </p:oleObj>
              </mc:Choice>
              <mc:Fallback>
                <p:oleObj name="图片" r:id="rId3" imgW="4466897" imgH="485577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8148637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62113" y="1196975"/>
            <a:ext cx="606425" cy="4968875"/>
            <a:chOff x="1055" y="754"/>
            <a:chExt cx="382" cy="3130"/>
          </a:xfrm>
        </p:grpSpPr>
        <p:sp>
          <p:nvSpPr>
            <p:cNvPr id="19479" name="Line 5"/>
            <p:cNvSpPr>
              <a:spLocks noChangeShapeType="1"/>
            </p:cNvSpPr>
            <p:nvPr/>
          </p:nvSpPr>
          <p:spPr bwMode="auto">
            <a:xfrm flipV="1">
              <a:off x="1055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6"/>
            <p:cNvSpPr>
              <a:spLocks noChangeShapeType="1"/>
            </p:cNvSpPr>
            <p:nvPr/>
          </p:nvSpPr>
          <p:spPr bwMode="auto">
            <a:xfrm flipV="1">
              <a:off x="1437" y="754"/>
              <a:ext cx="0" cy="31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7"/>
            <p:cNvSpPr>
              <a:spLocks noChangeShapeType="1"/>
            </p:cNvSpPr>
            <p:nvPr/>
          </p:nvSpPr>
          <p:spPr bwMode="auto">
            <a:xfrm>
              <a:off x="1055" y="895"/>
              <a:ext cx="3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44750" y="1628775"/>
            <a:ext cx="431800" cy="4356100"/>
            <a:chOff x="1540" y="1026"/>
            <a:chExt cx="272" cy="2744"/>
          </a:xfrm>
        </p:grpSpPr>
        <p:sp>
          <p:nvSpPr>
            <p:cNvPr id="19477" name="Line 9"/>
            <p:cNvSpPr>
              <a:spLocks noChangeShapeType="1"/>
            </p:cNvSpPr>
            <p:nvPr/>
          </p:nvSpPr>
          <p:spPr bwMode="auto">
            <a:xfrm flipV="1">
              <a:off x="1660" y="1026"/>
              <a:ext cx="0" cy="27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0"/>
            <p:cNvSpPr>
              <a:spLocks noChangeShapeType="1"/>
            </p:cNvSpPr>
            <p:nvPr/>
          </p:nvSpPr>
          <p:spPr bwMode="auto">
            <a:xfrm>
              <a:off x="1540" y="1124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08288" y="3763963"/>
            <a:ext cx="3235325" cy="349250"/>
            <a:chOff x="1769" y="2371"/>
            <a:chExt cx="2038" cy="220"/>
          </a:xfrm>
        </p:grpSpPr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1776" y="2371"/>
              <a:ext cx="20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3"/>
            <p:cNvSpPr>
              <a:spLocks noChangeShapeType="1"/>
            </p:cNvSpPr>
            <p:nvPr/>
          </p:nvSpPr>
          <p:spPr bwMode="auto">
            <a:xfrm>
              <a:off x="1769" y="2591"/>
              <a:ext cx="20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048375" y="3789363"/>
            <a:ext cx="2508250" cy="2411412"/>
            <a:chOff x="3810" y="2387"/>
            <a:chExt cx="1580" cy="1519"/>
          </a:xfrm>
        </p:grpSpPr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V="1">
              <a:off x="3810" y="2387"/>
              <a:ext cx="0" cy="15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3819" y="2495"/>
              <a:ext cx="75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4569" y="2726"/>
              <a:ext cx="8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477837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CEP</a:t>
            </a:r>
          </a:p>
        </p:txBody>
      </p:sp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612775" y="4043363"/>
            <a:ext cx="50323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CET</a:t>
            </a:r>
          </a:p>
        </p:txBody>
      </p:sp>
      <p:sp>
        <p:nvSpPr>
          <p:cNvPr id="19469" name="Text Box 20"/>
          <p:cNvSpPr txBox="1">
            <a:spLocks noChangeArrowheads="1"/>
          </p:cNvSpPr>
          <p:nvPr/>
        </p:nvSpPr>
        <p:spPr bwMode="auto">
          <a:xfrm>
            <a:off x="647700" y="5788025"/>
            <a:ext cx="395288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0800" rIns="36000" bIns="1080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CT</a:t>
            </a:r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719138" y="1268413"/>
            <a:ext cx="3952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CR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647700" y="1668463"/>
            <a:ext cx="503238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600"/>
              <a:t>P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0744B7-7FA2-4264-B6A5-6281E81AD7A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880D82-A8E7-4611-B4D6-EAE35F616FA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47050" cy="1143000"/>
          </a:xfrm>
        </p:spPr>
        <p:txBody>
          <a:bodyPr/>
          <a:lstStyle/>
          <a:p>
            <a:r>
              <a:rPr lang="en-US" altLang="zh-CN" smtClean="0"/>
              <a:t>74x160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110538" cy="2014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带使能、异步清零、同步置数四位同步十进制计数器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mtClean="0"/>
              <a:t>逻辑符号</a:t>
            </a:r>
            <a:r>
              <a:rPr lang="zh-CN" altLang="en-US" smtClean="0"/>
              <a:t>和功能表与</a:t>
            </a:r>
            <a:r>
              <a:rPr lang="en-US" altLang="zh-CN" smtClean="0"/>
              <a:t>74x161</a:t>
            </a:r>
            <a:r>
              <a:rPr lang="zh-CN" altLang="en-US" smtClean="0"/>
              <a:t>相同，但输出只有</a:t>
            </a:r>
            <a:r>
              <a:rPr lang="en-US" altLang="zh-CN" smtClean="0"/>
              <a:t>0000 ~ 1001</a:t>
            </a:r>
            <a:r>
              <a:rPr lang="zh-CN" altLang="en-US" smtClean="0"/>
              <a:t>十个稳定状态</a:t>
            </a: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873125" y="3629025"/>
          <a:ext cx="3595688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Photo Editor 照片" r:id="rId4" imgW="13460704" imgH="9764488" progId="MSPhotoEd.3">
                  <p:embed/>
                </p:oleObj>
              </mc:Choice>
              <mc:Fallback>
                <p:oleObj name="Photo Editor 照片" r:id="rId4" imgW="13460704" imgH="9764488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629025"/>
                        <a:ext cx="3595688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995488" y="4700588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000" baseline="-15000"/>
              <a:t>3</a:t>
            </a:r>
            <a:r>
              <a:rPr lang="en-US" altLang="zh-CN" sz="2400"/>
              <a:t>Q</a:t>
            </a:r>
            <a:r>
              <a:rPr lang="en-US" altLang="zh-CN" sz="2000" baseline="-15000"/>
              <a:t>2</a:t>
            </a:r>
            <a:r>
              <a:rPr lang="en-US" altLang="zh-CN" sz="2400"/>
              <a:t>Q</a:t>
            </a:r>
            <a:r>
              <a:rPr lang="en-US" altLang="zh-CN" sz="2000" baseline="-15000"/>
              <a:t>1</a:t>
            </a:r>
            <a:r>
              <a:rPr lang="en-US" altLang="zh-CN" sz="2400"/>
              <a:t>Q</a:t>
            </a:r>
            <a:r>
              <a:rPr lang="en-US" altLang="zh-CN" sz="2000" baseline="-15000"/>
              <a:t>0</a:t>
            </a:r>
          </a:p>
        </p:txBody>
      </p:sp>
      <p:sp>
        <p:nvSpPr>
          <p:cNvPr id="20489" name="Oval 6"/>
          <p:cNvSpPr>
            <a:spLocks noChangeArrowheads="1"/>
          </p:cNvSpPr>
          <p:nvPr/>
        </p:nvSpPr>
        <p:spPr bwMode="auto">
          <a:xfrm>
            <a:off x="1979613" y="4648200"/>
            <a:ext cx="1512887" cy="6127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5938838" y="5745163"/>
            <a:ext cx="1639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5392738" y="47482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20492" name="Rectangle 10"/>
          <p:cNvSpPr>
            <a:spLocks noChangeArrowheads="1"/>
          </p:cNvSpPr>
          <p:nvPr/>
        </p:nvSpPr>
        <p:spPr bwMode="auto">
          <a:xfrm>
            <a:off x="5381625" y="3986213"/>
            <a:ext cx="28273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 flipV="1">
            <a:off x="608647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 flipV="1">
            <a:off x="6499225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flipV="1">
            <a:off x="6923088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 flipV="1">
            <a:off x="7315200" y="3679825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 flipV="1">
            <a:off x="6096000" y="521335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 flipV="1">
            <a:off x="6499225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17"/>
          <p:cNvSpPr>
            <a:spLocks noChangeShapeType="1"/>
          </p:cNvSpPr>
          <p:nvPr/>
        </p:nvSpPr>
        <p:spPr bwMode="auto">
          <a:xfrm flipV="1">
            <a:off x="6923088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18"/>
          <p:cNvSpPr>
            <a:spLocks noChangeShapeType="1"/>
          </p:cNvSpPr>
          <p:nvPr/>
        </p:nvSpPr>
        <p:spPr bwMode="auto">
          <a:xfrm flipV="1">
            <a:off x="7315200" y="5207000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19"/>
          <p:cNvSpPr>
            <a:spLocks noChangeShapeType="1"/>
          </p:cNvSpPr>
          <p:nvPr/>
        </p:nvSpPr>
        <p:spPr bwMode="auto">
          <a:xfrm>
            <a:off x="8201025" y="4291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Line 20"/>
          <p:cNvSpPr>
            <a:spLocks noChangeShapeType="1"/>
          </p:cNvSpPr>
          <p:nvPr/>
        </p:nvSpPr>
        <p:spPr bwMode="auto">
          <a:xfrm>
            <a:off x="8201025" y="45958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Line 21"/>
          <p:cNvSpPr>
            <a:spLocks noChangeShapeType="1"/>
          </p:cNvSpPr>
          <p:nvPr/>
        </p:nvSpPr>
        <p:spPr bwMode="auto">
          <a:xfrm>
            <a:off x="8201025" y="49006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4" name="Group 22"/>
          <p:cNvGrpSpPr>
            <a:grpSpLocks/>
          </p:cNvGrpSpPr>
          <p:nvPr/>
        </p:nvGrpSpPr>
        <p:grpSpPr bwMode="auto">
          <a:xfrm>
            <a:off x="4948238" y="4291013"/>
            <a:ext cx="436562" cy="609600"/>
            <a:chOff x="3130" y="1127"/>
            <a:chExt cx="206" cy="384"/>
          </a:xfrm>
        </p:grpSpPr>
        <p:sp>
          <p:nvSpPr>
            <p:cNvPr id="20517" name="Line 23"/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24"/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25"/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5915025" y="39100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5367338" y="404018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20507" name="Text Box 28"/>
          <p:cNvSpPr txBox="1">
            <a:spLocks noChangeArrowheads="1"/>
          </p:cNvSpPr>
          <p:nvPr/>
        </p:nvSpPr>
        <p:spPr bwMode="auto">
          <a:xfrm>
            <a:off x="7466013" y="4029075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7448550" y="43449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20509" name="Text Box 30"/>
          <p:cNvSpPr txBox="1">
            <a:spLocks noChangeArrowheads="1"/>
          </p:cNvSpPr>
          <p:nvPr/>
        </p:nvSpPr>
        <p:spPr bwMode="auto">
          <a:xfrm>
            <a:off x="6140450" y="43354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74x160</a:t>
            </a:r>
          </a:p>
        </p:txBody>
      </p:sp>
      <p:sp>
        <p:nvSpPr>
          <p:cNvPr id="20510" name="Text Box 31"/>
          <p:cNvSpPr txBox="1">
            <a:spLocks noChangeArrowheads="1"/>
          </p:cNvSpPr>
          <p:nvPr/>
        </p:nvSpPr>
        <p:spPr bwMode="auto">
          <a:xfrm>
            <a:off x="5386388" y="438785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5899150" y="4748213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20512" name="Group 35"/>
          <p:cNvGrpSpPr>
            <a:grpSpLocks/>
          </p:cNvGrpSpPr>
          <p:nvPr/>
        </p:nvGrpSpPr>
        <p:grpSpPr bwMode="auto">
          <a:xfrm>
            <a:off x="8054975" y="4778375"/>
            <a:ext cx="144463" cy="215900"/>
            <a:chOff x="2041" y="1638"/>
            <a:chExt cx="91" cy="182"/>
          </a:xfrm>
        </p:grpSpPr>
        <p:sp>
          <p:nvSpPr>
            <p:cNvPr id="20515" name="Line 36"/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7"/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3" name="Oval 38"/>
          <p:cNvSpPr>
            <a:spLocks noChangeArrowheads="1"/>
          </p:cNvSpPr>
          <p:nvPr/>
        </p:nvSpPr>
        <p:spPr bwMode="auto">
          <a:xfrm rot="10800000">
            <a:off x="5256213" y="4833938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14" name="Oval 39"/>
          <p:cNvSpPr>
            <a:spLocks noChangeArrowheads="1"/>
          </p:cNvSpPr>
          <p:nvPr/>
        </p:nvSpPr>
        <p:spPr bwMode="auto">
          <a:xfrm rot="10800000">
            <a:off x="5256213" y="4545013"/>
            <a:ext cx="125412" cy="1254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39E8F9E-C667-4FE6-9F50-09F780F5084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55F2414-5A9A-49F5-9A13-A07AF0EB6F8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技术基础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P358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：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</a:rPr>
              <a:t>6.5.6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6.5.7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5A85082-3591-4AD3-B9B5-C30C22A35CE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92A2976-2E7A-4EDE-BD11-53AD5D709C5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彩蛋时间：放飞一下</a:t>
            </a:r>
          </a:p>
        </p:txBody>
      </p:sp>
      <p:pic>
        <p:nvPicPr>
          <p:cNvPr id="7" name="LG G2 Funny Chicken Commercial The most extreme camera eve.mp4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3025"/>
            <a:ext cx="9144000" cy="5143500"/>
          </a:xfrm>
        </p:spPr>
      </p:pic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0BEA39-F035-4F42-81B1-388E1D64864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(6)</a:t>
            </a:r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90C5E9-099F-490F-A164-6CD92C1DA75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A08FC64-0625-44DE-A515-E6367363C1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E79FD1-787C-4B8A-8BDA-031CB1D9FE7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r>
              <a:rPr lang="zh-CN" altLang="en-US" sz="3200" smtClean="0"/>
              <a:t>异步计数器</a:t>
            </a:r>
            <a:endParaRPr lang="en-US" altLang="zh-CN" sz="3200" smtClean="0"/>
          </a:p>
          <a:p>
            <a:r>
              <a:rPr lang="zh-CN" altLang="en-US" sz="3200" smtClean="0"/>
              <a:t>同步计数器</a:t>
            </a:r>
          </a:p>
          <a:p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927BCE-7895-46DE-8D47-5EBF12CE5EA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389C20-E01B-48DC-872F-144B7005155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计数器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累计时钟脉冲个数，也可</a:t>
            </a:r>
            <a:r>
              <a:rPr lang="zh-CN" altLang="en-US" smtClean="0"/>
              <a:t>用于分频、定时、产生节拍脉冲等</a:t>
            </a:r>
          </a:p>
          <a:p>
            <a:r>
              <a:rPr lang="zh-CN" altLang="en-US" smtClean="0"/>
              <a:t>分类</a:t>
            </a:r>
          </a:p>
          <a:p>
            <a:pPr lvl="1"/>
            <a:r>
              <a:rPr lang="zh-CN" altLang="en-US" smtClean="0"/>
              <a:t>按时钟分：同步、异步计数器</a:t>
            </a:r>
          </a:p>
          <a:p>
            <a:pPr lvl="1"/>
            <a:r>
              <a:rPr lang="zh-CN" altLang="en-US" smtClean="0"/>
              <a:t>按功能分：递增、递减和可逆计数器</a:t>
            </a:r>
          </a:p>
          <a:p>
            <a:pPr lvl="1"/>
            <a:r>
              <a:rPr lang="zh-CN" altLang="zh-CN" smtClean="0"/>
              <a:t>按</a:t>
            </a:r>
            <a:r>
              <a:rPr lang="zh-CN" altLang="en-US" smtClean="0"/>
              <a:t>编码分：二进制码、</a:t>
            </a:r>
            <a:r>
              <a:rPr lang="en-US" altLang="zh-CN" smtClean="0"/>
              <a:t>BCD</a:t>
            </a:r>
            <a:r>
              <a:rPr lang="zh-CN" altLang="en-US" smtClean="0"/>
              <a:t>码和循环码计数器等</a:t>
            </a:r>
            <a:endParaRPr lang="en-US" altLang="zh-CN" smtClean="0"/>
          </a:p>
          <a:p>
            <a:r>
              <a:rPr lang="zh-CN" altLang="en-US" smtClean="0"/>
              <a:t>计数器的模 </a:t>
            </a:r>
            <a:r>
              <a:rPr lang="en-US" altLang="zh-CN" smtClean="0"/>
              <a:t>(Modulo)</a:t>
            </a:r>
          </a:p>
          <a:p>
            <a:pPr lvl="1"/>
            <a:r>
              <a:rPr lang="zh-CN" altLang="en-US" smtClean="0"/>
              <a:t>计数器循环遍历的有效状态数，用</a:t>
            </a:r>
            <a:r>
              <a:rPr lang="en-US" altLang="zh-CN" smtClean="0"/>
              <a:t>M</a:t>
            </a:r>
            <a:r>
              <a:rPr lang="zh-CN" altLang="en-US" smtClean="0"/>
              <a:t>表示</a:t>
            </a:r>
            <a:endParaRPr lang="en-US" altLang="zh-CN" smtClean="0"/>
          </a:p>
          <a:p>
            <a:pPr lvl="1"/>
            <a:r>
              <a:rPr lang="zh-CN" altLang="en-US" smtClean="0"/>
              <a:t>对于</a:t>
            </a:r>
            <a:r>
              <a:rPr lang="en-US" altLang="zh-CN" smtClean="0"/>
              <a:t>M=n</a:t>
            </a:r>
            <a:r>
              <a:rPr lang="zh-CN" altLang="en-US" smtClean="0"/>
              <a:t>的计数器，称为模</a:t>
            </a:r>
            <a:r>
              <a:rPr lang="en-US" altLang="zh-CN" smtClean="0"/>
              <a:t>n</a:t>
            </a:r>
            <a:r>
              <a:rPr lang="zh-CN" altLang="en-US" smtClean="0"/>
              <a:t>计数器或</a:t>
            </a:r>
            <a:r>
              <a:rPr lang="en-US" altLang="zh-CN" smtClean="0"/>
              <a:t>n</a:t>
            </a:r>
            <a:r>
              <a:rPr lang="zh-CN" altLang="en-US" smtClean="0"/>
              <a:t>进制计数器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022F9C-D29A-4EC2-8CE6-BC4AC811020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53B08D2-FED7-4B63-9543-BFC89F2872A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异步二进制</a:t>
            </a:r>
            <a:r>
              <a:rPr lang="zh-CN" altLang="en-US" smtClean="0"/>
              <a:t>递增</a:t>
            </a:r>
            <a:r>
              <a:rPr kumimoji="1" lang="zh-CN" altLang="en-US" smtClean="0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3035300" cy="47910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mtClean="0"/>
              <a:t>Q</a:t>
            </a:r>
            <a:r>
              <a:rPr lang="en-US" altLang="zh-CN" sz="2000" smtClean="0"/>
              <a:t>0</a:t>
            </a:r>
            <a:r>
              <a:rPr lang="zh-CN" altLang="en-US" smtClean="0"/>
              <a:t>在每个时钟都翻转一次</a:t>
            </a:r>
          </a:p>
          <a:p>
            <a:pPr>
              <a:spcBef>
                <a:spcPct val="30000"/>
              </a:spcBef>
            </a:pPr>
            <a:r>
              <a:rPr lang="en-US" altLang="zh-CN" smtClean="0"/>
              <a:t>Q</a:t>
            </a:r>
            <a:r>
              <a:rPr lang="en-US" altLang="zh-CN" sz="2000" smtClean="0"/>
              <a:t>1</a:t>
            </a:r>
            <a:r>
              <a:rPr lang="zh-CN" altLang="en-US" smtClean="0"/>
              <a:t>在</a:t>
            </a:r>
            <a:r>
              <a:rPr lang="en-US" altLang="zh-CN" smtClean="0"/>
              <a:t>Q</a:t>
            </a:r>
            <a:r>
              <a:rPr lang="en-US" altLang="zh-CN" sz="2000" smtClean="0"/>
              <a:t>0</a:t>
            </a:r>
            <a:r>
              <a:rPr lang="zh-CN" altLang="en-US" smtClean="0"/>
              <a:t>由</a:t>
            </a:r>
            <a:r>
              <a:rPr lang="en-US" altLang="zh-CN" smtClean="0"/>
              <a:t>1</a:t>
            </a:r>
            <a:r>
              <a:rPr lang="zh-CN" altLang="en-US" smtClean="0"/>
              <a:t>向</a:t>
            </a:r>
            <a:r>
              <a:rPr lang="en-US" altLang="zh-CN" smtClean="0"/>
              <a:t>0</a:t>
            </a:r>
            <a:r>
              <a:rPr lang="zh-CN" altLang="en-US" smtClean="0"/>
              <a:t>变化时翻转</a:t>
            </a:r>
          </a:p>
          <a:p>
            <a:pPr>
              <a:spcBef>
                <a:spcPct val="30000"/>
              </a:spcBef>
            </a:pPr>
            <a:r>
              <a:rPr lang="en-US" altLang="zh-CN" smtClean="0"/>
              <a:t>Q</a:t>
            </a:r>
            <a:r>
              <a:rPr lang="en-US" altLang="zh-CN" sz="2000" smtClean="0"/>
              <a:t>2</a:t>
            </a:r>
            <a:r>
              <a:rPr lang="zh-CN" altLang="en-US" smtClean="0"/>
              <a:t>在</a:t>
            </a:r>
            <a:r>
              <a:rPr lang="en-US" altLang="zh-CN" smtClean="0"/>
              <a:t>Q</a:t>
            </a:r>
            <a:r>
              <a:rPr lang="en-US" altLang="zh-CN" sz="2000" smtClean="0"/>
              <a:t>1</a:t>
            </a:r>
            <a:r>
              <a:rPr lang="zh-CN" altLang="en-US" smtClean="0"/>
              <a:t>由</a:t>
            </a:r>
            <a:r>
              <a:rPr lang="en-US" altLang="zh-CN" smtClean="0"/>
              <a:t>1</a:t>
            </a:r>
            <a:r>
              <a:rPr lang="zh-CN" altLang="en-US" smtClean="0"/>
              <a:t>向</a:t>
            </a:r>
            <a:r>
              <a:rPr lang="en-US" altLang="zh-CN" smtClean="0"/>
              <a:t>0</a:t>
            </a:r>
            <a:r>
              <a:rPr lang="zh-CN" altLang="en-US" smtClean="0"/>
              <a:t>变化时翻转</a:t>
            </a:r>
          </a:p>
          <a:p>
            <a:pPr>
              <a:spcBef>
                <a:spcPct val="30000"/>
              </a:spcBef>
            </a:pPr>
            <a:r>
              <a:rPr lang="zh-CN" altLang="en-US" smtClean="0"/>
              <a:t>当</a:t>
            </a:r>
            <a:r>
              <a:rPr lang="en-US" altLang="zh-CN" smtClean="0"/>
              <a:t>Q</a:t>
            </a:r>
            <a:r>
              <a:rPr lang="en-US" altLang="zh-CN" sz="2000" smtClean="0"/>
              <a:t>2</a:t>
            </a:r>
            <a:r>
              <a:rPr lang="en-US" altLang="zh-CN" smtClean="0"/>
              <a:t>~Q</a:t>
            </a:r>
            <a:r>
              <a:rPr lang="en-US" altLang="zh-CN" sz="2000" smtClean="0"/>
              <a:t>0</a:t>
            </a:r>
            <a:r>
              <a:rPr lang="zh-CN" altLang="en-US" smtClean="0"/>
              <a:t>全为</a:t>
            </a:r>
            <a:r>
              <a:rPr lang="en-US" altLang="zh-CN" smtClean="0"/>
              <a:t>1</a:t>
            </a:r>
            <a:r>
              <a:rPr lang="zh-CN" altLang="en-US" smtClean="0"/>
              <a:t>时，进位为</a:t>
            </a:r>
            <a:r>
              <a:rPr lang="en-US" altLang="zh-CN" smtClean="0"/>
              <a:t>1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5651500" y="144938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678180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60769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5365750" y="2354263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7661275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0252" name="Rectangle 9"/>
          <p:cNvSpPr>
            <a:spLocks noChangeArrowheads="1"/>
          </p:cNvSpPr>
          <p:nvPr/>
        </p:nvSpPr>
        <p:spPr bwMode="auto">
          <a:xfrm>
            <a:off x="5348288" y="1990725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0253" name="Rectangle 10"/>
          <p:cNvSpPr>
            <a:spLocks noChangeArrowheads="1"/>
          </p:cNvSpPr>
          <p:nvPr/>
        </p:nvSpPr>
        <p:spPr bwMode="auto">
          <a:xfrm>
            <a:off x="4335463" y="2062163"/>
            <a:ext cx="508000" cy="66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5202238" y="2425700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520223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3"/>
          <p:cNvSpPr>
            <a:spLocks noChangeShapeType="1"/>
          </p:cNvSpPr>
          <p:nvPr/>
        </p:nvSpPr>
        <p:spPr bwMode="auto">
          <a:xfrm>
            <a:off x="7354888" y="1990725"/>
            <a:ext cx="0" cy="41640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Rectangle 14"/>
          <p:cNvSpPr>
            <a:spLocks noChangeArrowheads="1"/>
          </p:cNvSpPr>
          <p:nvPr/>
        </p:nvSpPr>
        <p:spPr bwMode="auto">
          <a:xfrm>
            <a:off x="78565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58" name="Rectangle 15"/>
          <p:cNvSpPr>
            <a:spLocks noChangeArrowheads="1"/>
          </p:cNvSpPr>
          <p:nvPr/>
        </p:nvSpPr>
        <p:spPr bwMode="auto">
          <a:xfrm>
            <a:off x="6891338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59" name="Rectangle 16"/>
          <p:cNvSpPr>
            <a:spLocks noChangeArrowheads="1"/>
          </p:cNvSpPr>
          <p:nvPr/>
        </p:nvSpPr>
        <p:spPr bwMode="auto">
          <a:xfrm>
            <a:off x="6189663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547687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4530725" y="5792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62" name="Rectangle 19"/>
          <p:cNvSpPr>
            <a:spLocks noChangeArrowheads="1"/>
          </p:cNvSpPr>
          <p:nvPr/>
        </p:nvSpPr>
        <p:spPr bwMode="auto">
          <a:xfrm>
            <a:off x="78565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0263" name="Rectangle 20"/>
          <p:cNvSpPr>
            <a:spLocks noChangeArrowheads="1"/>
          </p:cNvSpPr>
          <p:nvPr/>
        </p:nvSpPr>
        <p:spPr bwMode="auto">
          <a:xfrm>
            <a:off x="6891338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64" name="Rectangle 21"/>
          <p:cNvSpPr>
            <a:spLocks noChangeArrowheads="1"/>
          </p:cNvSpPr>
          <p:nvPr/>
        </p:nvSpPr>
        <p:spPr bwMode="auto">
          <a:xfrm>
            <a:off x="6189663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65" name="Rectangle 22"/>
          <p:cNvSpPr>
            <a:spLocks noChangeArrowheads="1"/>
          </p:cNvSpPr>
          <p:nvPr/>
        </p:nvSpPr>
        <p:spPr bwMode="auto">
          <a:xfrm>
            <a:off x="547687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66" name="Rectangle 23"/>
          <p:cNvSpPr>
            <a:spLocks noChangeArrowheads="1"/>
          </p:cNvSpPr>
          <p:nvPr/>
        </p:nvSpPr>
        <p:spPr bwMode="auto">
          <a:xfrm>
            <a:off x="4530725" y="5437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267" name="Rectangle 24"/>
          <p:cNvSpPr>
            <a:spLocks noChangeArrowheads="1"/>
          </p:cNvSpPr>
          <p:nvPr/>
        </p:nvSpPr>
        <p:spPr bwMode="auto">
          <a:xfrm>
            <a:off x="78565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68" name="Rectangle 25"/>
          <p:cNvSpPr>
            <a:spLocks noChangeArrowheads="1"/>
          </p:cNvSpPr>
          <p:nvPr/>
        </p:nvSpPr>
        <p:spPr bwMode="auto">
          <a:xfrm>
            <a:off x="6891338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69" name="Rectangle 26"/>
          <p:cNvSpPr>
            <a:spLocks noChangeArrowheads="1"/>
          </p:cNvSpPr>
          <p:nvPr/>
        </p:nvSpPr>
        <p:spPr bwMode="auto">
          <a:xfrm>
            <a:off x="6189663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70" name="Rectangle 27"/>
          <p:cNvSpPr>
            <a:spLocks noChangeArrowheads="1"/>
          </p:cNvSpPr>
          <p:nvPr/>
        </p:nvSpPr>
        <p:spPr bwMode="auto">
          <a:xfrm>
            <a:off x="547687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71" name="Rectangle 28"/>
          <p:cNvSpPr>
            <a:spLocks noChangeArrowheads="1"/>
          </p:cNvSpPr>
          <p:nvPr/>
        </p:nvSpPr>
        <p:spPr bwMode="auto">
          <a:xfrm>
            <a:off x="4530725" y="5081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272" name="Rectangle 29"/>
          <p:cNvSpPr>
            <a:spLocks noChangeArrowheads="1"/>
          </p:cNvSpPr>
          <p:nvPr/>
        </p:nvSpPr>
        <p:spPr bwMode="auto">
          <a:xfrm>
            <a:off x="78565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73" name="Rectangle 30"/>
          <p:cNvSpPr>
            <a:spLocks noChangeArrowheads="1"/>
          </p:cNvSpPr>
          <p:nvPr/>
        </p:nvSpPr>
        <p:spPr bwMode="auto">
          <a:xfrm>
            <a:off x="6891338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74" name="Rectangle 31"/>
          <p:cNvSpPr>
            <a:spLocks noChangeArrowheads="1"/>
          </p:cNvSpPr>
          <p:nvPr/>
        </p:nvSpPr>
        <p:spPr bwMode="auto">
          <a:xfrm>
            <a:off x="6189663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75" name="Rectangle 32"/>
          <p:cNvSpPr>
            <a:spLocks noChangeArrowheads="1"/>
          </p:cNvSpPr>
          <p:nvPr/>
        </p:nvSpPr>
        <p:spPr bwMode="auto">
          <a:xfrm>
            <a:off x="547687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76" name="Rectangle 33"/>
          <p:cNvSpPr>
            <a:spLocks noChangeArrowheads="1"/>
          </p:cNvSpPr>
          <p:nvPr/>
        </p:nvSpPr>
        <p:spPr bwMode="auto">
          <a:xfrm>
            <a:off x="4530725" y="47244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77" name="Rectangle 34"/>
          <p:cNvSpPr>
            <a:spLocks noChangeArrowheads="1"/>
          </p:cNvSpPr>
          <p:nvPr/>
        </p:nvSpPr>
        <p:spPr bwMode="auto">
          <a:xfrm>
            <a:off x="78565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78" name="Rectangle 35"/>
          <p:cNvSpPr>
            <a:spLocks noChangeArrowheads="1"/>
          </p:cNvSpPr>
          <p:nvPr/>
        </p:nvSpPr>
        <p:spPr bwMode="auto">
          <a:xfrm>
            <a:off x="6891338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6189663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80" name="Rectangle 37"/>
          <p:cNvSpPr>
            <a:spLocks noChangeArrowheads="1"/>
          </p:cNvSpPr>
          <p:nvPr/>
        </p:nvSpPr>
        <p:spPr bwMode="auto">
          <a:xfrm>
            <a:off x="547687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81" name="Rectangle 38"/>
          <p:cNvSpPr>
            <a:spLocks noChangeArrowheads="1"/>
          </p:cNvSpPr>
          <p:nvPr/>
        </p:nvSpPr>
        <p:spPr bwMode="auto">
          <a:xfrm>
            <a:off x="4530725" y="436880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282" name="Rectangle 39"/>
          <p:cNvSpPr>
            <a:spLocks noChangeArrowheads="1"/>
          </p:cNvSpPr>
          <p:nvPr/>
        </p:nvSpPr>
        <p:spPr bwMode="auto">
          <a:xfrm>
            <a:off x="78565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83" name="Rectangle 40"/>
          <p:cNvSpPr>
            <a:spLocks noChangeArrowheads="1"/>
          </p:cNvSpPr>
          <p:nvPr/>
        </p:nvSpPr>
        <p:spPr bwMode="auto">
          <a:xfrm>
            <a:off x="6891338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84" name="Rectangle 41"/>
          <p:cNvSpPr>
            <a:spLocks noChangeArrowheads="1"/>
          </p:cNvSpPr>
          <p:nvPr/>
        </p:nvSpPr>
        <p:spPr bwMode="auto">
          <a:xfrm>
            <a:off x="6189663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85" name="Rectangle 42"/>
          <p:cNvSpPr>
            <a:spLocks noChangeArrowheads="1"/>
          </p:cNvSpPr>
          <p:nvPr/>
        </p:nvSpPr>
        <p:spPr bwMode="auto">
          <a:xfrm>
            <a:off x="547687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86" name="Rectangle 43"/>
          <p:cNvSpPr>
            <a:spLocks noChangeArrowheads="1"/>
          </p:cNvSpPr>
          <p:nvPr/>
        </p:nvSpPr>
        <p:spPr bwMode="auto">
          <a:xfrm>
            <a:off x="4530725" y="40147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87" name="Rectangle 44"/>
          <p:cNvSpPr>
            <a:spLocks noChangeArrowheads="1"/>
          </p:cNvSpPr>
          <p:nvPr/>
        </p:nvSpPr>
        <p:spPr bwMode="auto">
          <a:xfrm>
            <a:off x="78565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88" name="Rectangle 45"/>
          <p:cNvSpPr>
            <a:spLocks noChangeArrowheads="1"/>
          </p:cNvSpPr>
          <p:nvPr/>
        </p:nvSpPr>
        <p:spPr bwMode="auto">
          <a:xfrm>
            <a:off x="6891338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89" name="Rectangle 46"/>
          <p:cNvSpPr>
            <a:spLocks noChangeArrowheads="1"/>
          </p:cNvSpPr>
          <p:nvPr/>
        </p:nvSpPr>
        <p:spPr bwMode="auto">
          <a:xfrm>
            <a:off x="6189663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90" name="Rectangle 47"/>
          <p:cNvSpPr>
            <a:spLocks noChangeArrowheads="1"/>
          </p:cNvSpPr>
          <p:nvPr/>
        </p:nvSpPr>
        <p:spPr bwMode="auto">
          <a:xfrm>
            <a:off x="547687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1" name="Rectangle 48"/>
          <p:cNvSpPr>
            <a:spLocks noChangeArrowheads="1"/>
          </p:cNvSpPr>
          <p:nvPr/>
        </p:nvSpPr>
        <p:spPr bwMode="auto">
          <a:xfrm>
            <a:off x="4530725" y="36591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92" name="Rectangle 49"/>
          <p:cNvSpPr>
            <a:spLocks noChangeArrowheads="1"/>
          </p:cNvSpPr>
          <p:nvPr/>
        </p:nvSpPr>
        <p:spPr bwMode="auto">
          <a:xfrm>
            <a:off x="78565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3" name="Rectangle 50"/>
          <p:cNvSpPr>
            <a:spLocks noChangeArrowheads="1"/>
          </p:cNvSpPr>
          <p:nvPr/>
        </p:nvSpPr>
        <p:spPr bwMode="auto">
          <a:xfrm>
            <a:off x="6891338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94" name="Rectangle 51"/>
          <p:cNvSpPr>
            <a:spLocks noChangeArrowheads="1"/>
          </p:cNvSpPr>
          <p:nvPr/>
        </p:nvSpPr>
        <p:spPr bwMode="auto">
          <a:xfrm>
            <a:off x="6189663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5" name="Rectangle 52"/>
          <p:cNvSpPr>
            <a:spLocks noChangeArrowheads="1"/>
          </p:cNvSpPr>
          <p:nvPr/>
        </p:nvSpPr>
        <p:spPr bwMode="auto">
          <a:xfrm>
            <a:off x="547687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6" name="Rectangle 53"/>
          <p:cNvSpPr>
            <a:spLocks noChangeArrowheads="1"/>
          </p:cNvSpPr>
          <p:nvPr/>
        </p:nvSpPr>
        <p:spPr bwMode="auto">
          <a:xfrm>
            <a:off x="4530725" y="3303588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97" name="Rectangle 54"/>
          <p:cNvSpPr>
            <a:spLocks noChangeArrowheads="1"/>
          </p:cNvSpPr>
          <p:nvPr/>
        </p:nvSpPr>
        <p:spPr bwMode="auto">
          <a:xfrm>
            <a:off x="78565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8" name="Rectangle 55"/>
          <p:cNvSpPr>
            <a:spLocks noChangeArrowheads="1"/>
          </p:cNvSpPr>
          <p:nvPr/>
        </p:nvSpPr>
        <p:spPr bwMode="auto">
          <a:xfrm>
            <a:off x="6891338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99" name="Rectangle 56"/>
          <p:cNvSpPr>
            <a:spLocks noChangeArrowheads="1"/>
          </p:cNvSpPr>
          <p:nvPr/>
        </p:nvSpPr>
        <p:spPr bwMode="auto">
          <a:xfrm>
            <a:off x="6189663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00" name="Rectangle 57"/>
          <p:cNvSpPr>
            <a:spLocks noChangeArrowheads="1"/>
          </p:cNvSpPr>
          <p:nvPr/>
        </p:nvSpPr>
        <p:spPr bwMode="auto">
          <a:xfrm>
            <a:off x="547687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01" name="Rectangle 58"/>
          <p:cNvSpPr>
            <a:spLocks noChangeArrowheads="1"/>
          </p:cNvSpPr>
          <p:nvPr/>
        </p:nvSpPr>
        <p:spPr bwMode="auto">
          <a:xfrm>
            <a:off x="4530725" y="29511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0302" name="Group 59"/>
          <p:cNvGrpSpPr>
            <a:grpSpLocks/>
          </p:cNvGrpSpPr>
          <p:nvPr/>
        </p:nvGrpSpPr>
        <p:grpSpPr bwMode="auto">
          <a:xfrm>
            <a:off x="4067175" y="1990725"/>
            <a:ext cx="4356100" cy="4164013"/>
            <a:chOff x="2631" y="1238"/>
            <a:chExt cx="2812" cy="2623"/>
          </a:xfrm>
        </p:grpSpPr>
        <p:sp>
          <p:nvSpPr>
            <p:cNvPr id="10312" name="Line 60"/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61"/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62"/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63"/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64"/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65"/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66"/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67"/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68"/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69"/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Line 70"/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391275" y="3294063"/>
            <a:ext cx="757238" cy="631825"/>
            <a:chOff x="4296" y="1587"/>
            <a:chExt cx="402" cy="272"/>
          </a:xfrm>
        </p:grpSpPr>
        <p:sp>
          <p:nvSpPr>
            <p:cNvPr id="10310" name="AutoShape 72"/>
            <p:cNvSpPr>
              <a:spLocks noChangeArrowheads="1"/>
            </p:cNvSpPr>
            <p:nvPr/>
          </p:nvSpPr>
          <p:spPr bwMode="auto">
            <a:xfrm>
              <a:off x="4496" y="1587"/>
              <a:ext cx="202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311" name="Line 73"/>
            <p:cNvSpPr>
              <a:spLocks noChangeShapeType="1"/>
            </p:cNvSpPr>
            <p:nvPr/>
          </p:nvSpPr>
          <p:spPr bwMode="auto">
            <a:xfrm flipH="1">
              <a:off x="4296" y="1723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88013" y="4019550"/>
            <a:ext cx="757237" cy="631825"/>
            <a:chOff x="3923" y="1899"/>
            <a:chExt cx="402" cy="272"/>
          </a:xfrm>
        </p:grpSpPr>
        <p:sp>
          <p:nvSpPr>
            <p:cNvPr id="10308" name="AutoShape 75"/>
            <p:cNvSpPr>
              <a:spLocks noChangeArrowheads="1"/>
            </p:cNvSpPr>
            <p:nvPr/>
          </p:nvSpPr>
          <p:spPr bwMode="auto">
            <a:xfrm>
              <a:off x="4122" y="1899"/>
              <a:ext cx="203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309" name="Line 76"/>
            <p:cNvSpPr>
              <a:spLocks noChangeShapeType="1"/>
            </p:cNvSpPr>
            <p:nvPr/>
          </p:nvSpPr>
          <p:spPr bwMode="auto">
            <a:xfrm flipH="1">
              <a:off x="3923" y="2035"/>
              <a:ext cx="20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5348288" y="5397500"/>
            <a:ext cx="2306637" cy="341313"/>
            <a:chOff x="3369" y="3464"/>
            <a:chExt cx="1453" cy="215"/>
          </a:xfrm>
        </p:grpSpPr>
        <p:sp>
          <p:nvSpPr>
            <p:cNvPr id="10306" name="AutoShape 78"/>
            <p:cNvSpPr>
              <a:spLocks noChangeArrowheads="1"/>
            </p:cNvSpPr>
            <p:nvPr/>
          </p:nvSpPr>
          <p:spPr bwMode="auto">
            <a:xfrm>
              <a:off x="3369" y="3464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307" name="Line 79"/>
            <p:cNvSpPr>
              <a:spLocks noChangeShapeType="1"/>
            </p:cNvSpPr>
            <p:nvPr/>
          </p:nvSpPr>
          <p:spPr bwMode="auto">
            <a:xfrm flipH="1">
              <a:off x="4498" y="3575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ADC73B-9AC6-484F-A0D3-FA1337D03CA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6B24DF3-C047-43E9-9B94-ED805A2AF6E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1)</a:t>
            </a:r>
            <a:endParaRPr kumimoji="1"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2484438" y="1736725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CLK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2627313" y="2212975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1600">
                <a:ea typeface="楷体_GB2312" pitchFamily="49" charset="-122"/>
              </a:rPr>
              <a:t>0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2627313" y="2690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1600">
                <a:ea typeface="楷体_GB2312" pitchFamily="49" charset="-122"/>
              </a:rPr>
              <a:t>1</a:t>
            </a:r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2627313" y="3198813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1600">
                <a:ea typeface="楷体_GB2312" pitchFamily="49" charset="-122"/>
              </a:rPr>
              <a:t>2</a:t>
            </a:r>
          </a:p>
        </p:txBody>
      </p:sp>
      <p:grpSp>
        <p:nvGrpSpPr>
          <p:cNvPr id="11274" name="Group 7"/>
          <p:cNvGrpSpPr>
            <a:grpSpLocks/>
          </p:cNvGrpSpPr>
          <p:nvPr/>
        </p:nvGrpSpPr>
        <p:grpSpPr bwMode="auto">
          <a:xfrm>
            <a:off x="3181350" y="1847850"/>
            <a:ext cx="5243513" cy="298450"/>
            <a:chOff x="2004" y="2593"/>
            <a:chExt cx="3303" cy="188"/>
          </a:xfrm>
        </p:grpSpPr>
        <p:sp>
          <p:nvSpPr>
            <p:cNvPr id="11387" name="Line 8"/>
            <p:cNvSpPr>
              <a:spLocks noChangeShapeType="1"/>
            </p:cNvSpPr>
            <p:nvPr/>
          </p:nvSpPr>
          <p:spPr bwMode="auto">
            <a:xfrm>
              <a:off x="2177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9"/>
            <p:cNvSpPr>
              <a:spLocks noChangeShapeType="1"/>
            </p:cNvSpPr>
            <p:nvPr/>
          </p:nvSpPr>
          <p:spPr bwMode="auto">
            <a:xfrm flipV="1">
              <a:off x="2177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0"/>
            <p:cNvSpPr>
              <a:spLocks noChangeShapeType="1"/>
            </p:cNvSpPr>
            <p:nvPr/>
          </p:nvSpPr>
          <p:spPr bwMode="auto">
            <a:xfrm>
              <a:off x="2352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1"/>
            <p:cNvSpPr>
              <a:spLocks noChangeShapeType="1"/>
            </p:cNvSpPr>
            <p:nvPr/>
          </p:nvSpPr>
          <p:spPr bwMode="auto">
            <a:xfrm flipV="1">
              <a:off x="235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"/>
            <p:cNvSpPr>
              <a:spLocks noChangeShapeType="1"/>
            </p:cNvSpPr>
            <p:nvPr/>
          </p:nvSpPr>
          <p:spPr bwMode="auto">
            <a:xfrm>
              <a:off x="2525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Line 13"/>
            <p:cNvSpPr>
              <a:spLocks noChangeShapeType="1"/>
            </p:cNvSpPr>
            <p:nvPr/>
          </p:nvSpPr>
          <p:spPr bwMode="auto">
            <a:xfrm flipV="1">
              <a:off x="252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3" name="Line 14"/>
            <p:cNvSpPr>
              <a:spLocks noChangeShapeType="1"/>
            </p:cNvSpPr>
            <p:nvPr/>
          </p:nvSpPr>
          <p:spPr bwMode="auto">
            <a:xfrm>
              <a:off x="2699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5"/>
            <p:cNvSpPr>
              <a:spLocks noChangeShapeType="1"/>
            </p:cNvSpPr>
            <p:nvPr/>
          </p:nvSpPr>
          <p:spPr bwMode="auto">
            <a:xfrm flipV="1">
              <a:off x="2699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6"/>
            <p:cNvSpPr>
              <a:spLocks noChangeShapeType="1"/>
            </p:cNvSpPr>
            <p:nvPr/>
          </p:nvSpPr>
          <p:spPr bwMode="auto">
            <a:xfrm>
              <a:off x="2872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7"/>
            <p:cNvSpPr>
              <a:spLocks noChangeShapeType="1"/>
            </p:cNvSpPr>
            <p:nvPr/>
          </p:nvSpPr>
          <p:spPr bwMode="auto">
            <a:xfrm flipV="1">
              <a:off x="287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8"/>
            <p:cNvSpPr>
              <a:spLocks noChangeShapeType="1"/>
            </p:cNvSpPr>
            <p:nvPr/>
          </p:nvSpPr>
          <p:spPr bwMode="auto">
            <a:xfrm>
              <a:off x="3046" y="2781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9"/>
            <p:cNvSpPr>
              <a:spLocks noChangeShapeType="1"/>
            </p:cNvSpPr>
            <p:nvPr/>
          </p:nvSpPr>
          <p:spPr bwMode="auto">
            <a:xfrm flipV="1">
              <a:off x="304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20"/>
            <p:cNvSpPr>
              <a:spLocks noChangeShapeType="1"/>
            </p:cNvSpPr>
            <p:nvPr/>
          </p:nvSpPr>
          <p:spPr bwMode="auto">
            <a:xfrm>
              <a:off x="3221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21"/>
            <p:cNvSpPr>
              <a:spLocks noChangeShapeType="1"/>
            </p:cNvSpPr>
            <p:nvPr/>
          </p:nvSpPr>
          <p:spPr bwMode="auto">
            <a:xfrm flipV="1">
              <a:off x="322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22"/>
            <p:cNvSpPr>
              <a:spLocks noChangeShapeType="1"/>
            </p:cNvSpPr>
            <p:nvPr/>
          </p:nvSpPr>
          <p:spPr bwMode="auto">
            <a:xfrm>
              <a:off x="3395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23"/>
            <p:cNvSpPr>
              <a:spLocks noChangeShapeType="1"/>
            </p:cNvSpPr>
            <p:nvPr/>
          </p:nvSpPr>
          <p:spPr bwMode="auto">
            <a:xfrm flipV="1">
              <a:off x="3395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24"/>
            <p:cNvSpPr>
              <a:spLocks noChangeShapeType="1"/>
            </p:cNvSpPr>
            <p:nvPr/>
          </p:nvSpPr>
          <p:spPr bwMode="auto">
            <a:xfrm>
              <a:off x="2004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25"/>
            <p:cNvSpPr>
              <a:spLocks noChangeShapeType="1"/>
            </p:cNvSpPr>
            <p:nvPr/>
          </p:nvSpPr>
          <p:spPr bwMode="auto">
            <a:xfrm>
              <a:off x="3568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26"/>
            <p:cNvSpPr>
              <a:spLocks noChangeShapeType="1"/>
            </p:cNvSpPr>
            <p:nvPr/>
          </p:nvSpPr>
          <p:spPr bwMode="auto">
            <a:xfrm flipV="1">
              <a:off x="356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27"/>
            <p:cNvSpPr>
              <a:spLocks noChangeShapeType="1"/>
            </p:cNvSpPr>
            <p:nvPr/>
          </p:nvSpPr>
          <p:spPr bwMode="auto">
            <a:xfrm>
              <a:off x="3742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28"/>
            <p:cNvSpPr>
              <a:spLocks noChangeShapeType="1"/>
            </p:cNvSpPr>
            <p:nvPr/>
          </p:nvSpPr>
          <p:spPr bwMode="auto">
            <a:xfrm flipV="1">
              <a:off x="3742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29"/>
            <p:cNvSpPr>
              <a:spLocks noChangeShapeType="1"/>
            </p:cNvSpPr>
            <p:nvPr/>
          </p:nvSpPr>
          <p:spPr bwMode="auto">
            <a:xfrm>
              <a:off x="3916" y="259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9" name="Line 30"/>
            <p:cNvSpPr>
              <a:spLocks noChangeShapeType="1"/>
            </p:cNvSpPr>
            <p:nvPr/>
          </p:nvSpPr>
          <p:spPr bwMode="auto">
            <a:xfrm flipV="1">
              <a:off x="391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Line 31"/>
            <p:cNvSpPr>
              <a:spLocks noChangeShapeType="1"/>
            </p:cNvSpPr>
            <p:nvPr/>
          </p:nvSpPr>
          <p:spPr bwMode="auto">
            <a:xfrm>
              <a:off x="4090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1" name="Line 32"/>
            <p:cNvSpPr>
              <a:spLocks noChangeShapeType="1"/>
            </p:cNvSpPr>
            <p:nvPr/>
          </p:nvSpPr>
          <p:spPr bwMode="auto">
            <a:xfrm flipV="1">
              <a:off x="4090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2" name="Line 33"/>
            <p:cNvSpPr>
              <a:spLocks noChangeShapeType="1"/>
            </p:cNvSpPr>
            <p:nvPr/>
          </p:nvSpPr>
          <p:spPr bwMode="auto">
            <a:xfrm>
              <a:off x="4263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3" name="Line 34"/>
            <p:cNvSpPr>
              <a:spLocks noChangeShapeType="1"/>
            </p:cNvSpPr>
            <p:nvPr/>
          </p:nvSpPr>
          <p:spPr bwMode="auto">
            <a:xfrm flipV="1">
              <a:off x="426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4" name="Line 35"/>
            <p:cNvSpPr>
              <a:spLocks noChangeShapeType="1"/>
            </p:cNvSpPr>
            <p:nvPr/>
          </p:nvSpPr>
          <p:spPr bwMode="auto">
            <a:xfrm>
              <a:off x="4438" y="2781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5" name="Line 36"/>
            <p:cNvSpPr>
              <a:spLocks noChangeShapeType="1"/>
            </p:cNvSpPr>
            <p:nvPr/>
          </p:nvSpPr>
          <p:spPr bwMode="auto">
            <a:xfrm flipV="1">
              <a:off x="443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6" name="Line 37"/>
            <p:cNvSpPr>
              <a:spLocks noChangeShapeType="1"/>
            </p:cNvSpPr>
            <p:nvPr/>
          </p:nvSpPr>
          <p:spPr bwMode="auto">
            <a:xfrm>
              <a:off x="4611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7" name="Line 38"/>
            <p:cNvSpPr>
              <a:spLocks noChangeShapeType="1"/>
            </p:cNvSpPr>
            <p:nvPr/>
          </p:nvSpPr>
          <p:spPr bwMode="auto">
            <a:xfrm flipV="1">
              <a:off x="4611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8" name="Line 39"/>
            <p:cNvSpPr>
              <a:spLocks noChangeShapeType="1"/>
            </p:cNvSpPr>
            <p:nvPr/>
          </p:nvSpPr>
          <p:spPr bwMode="auto">
            <a:xfrm>
              <a:off x="4786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9" name="Line 40"/>
            <p:cNvSpPr>
              <a:spLocks noChangeShapeType="1"/>
            </p:cNvSpPr>
            <p:nvPr/>
          </p:nvSpPr>
          <p:spPr bwMode="auto">
            <a:xfrm flipV="1">
              <a:off x="4786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0" name="Line 41"/>
            <p:cNvSpPr>
              <a:spLocks noChangeShapeType="1"/>
            </p:cNvSpPr>
            <p:nvPr/>
          </p:nvSpPr>
          <p:spPr bwMode="auto">
            <a:xfrm>
              <a:off x="4958" y="25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1" name="Line 42"/>
            <p:cNvSpPr>
              <a:spLocks noChangeShapeType="1"/>
            </p:cNvSpPr>
            <p:nvPr/>
          </p:nvSpPr>
          <p:spPr bwMode="auto">
            <a:xfrm flipV="1">
              <a:off x="4958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2" name="Line 43"/>
            <p:cNvSpPr>
              <a:spLocks noChangeShapeType="1"/>
            </p:cNvSpPr>
            <p:nvPr/>
          </p:nvSpPr>
          <p:spPr bwMode="auto">
            <a:xfrm>
              <a:off x="5133" y="2781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3" name="Line 44"/>
            <p:cNvSpPr>
              <a:spLocks noChangeShapeType="1"/>
            </p:cNvSpPr>
            <p:nvPr/>
          </p:nvSpPr>
          <p:spPr bwMode="auto">
            <a:xfrm flipV="1">
              <a:off x="5133" y="2593"/>
              <a:ext cx="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5" name="Line 45"/>
          <p:cNvSpPr>
            <a:spLocks noChangeShapeType="1"/>
          </p:cNvSpPr>
          <p:nvPr/>
        </p:nvSpPr>
        <p:spPr bwMode="auto">
          <a:xfrm>
            <a:off x="3733800" y="2324100"/>
            <a:ext cx="55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46"/>
          <p:cNvSpPr>
            <a:spLocks noChangeShapeType="1"/>
          </p:cNvSpPr>
          <p:nvPr/>
        </p:nvSpPr>
        <p:spPr bwMode="auto">
          <a:xfrm flipV="1">
            <a:off x="3733800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47"/>
          <p:cNvSpPr>
            <a:spLocks noChangeShapeType="1"/>
          </p:cNvSpPr>
          <p:nvPr/>
        </p:nvSpPr>
        <p:spPr bwMode="auto">
          <a:xfrm>
            <a:off x="42846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48"/>
          <p:cNvSpPr>
            <a:spLocks noChangeShapeType="1"/>
          </p:cNvSpPr>
          <p:nvPr/>
        </p:nvSpPr>
        <p:spPr bwMode="auto">
          <a:xfrm flipV="1">
            <a:off x="42846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49"/>
          <p:cNvSpPr>
            <a:spLocks noChangeShapeType="1"/>
          </p:cNvSpPr>
          <p:nvPr/>
        </p:nvSpPr>
        <p:spPr bwMode="auto">
          <a:xfrm>
            <a:off x="4835525" y="232410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50"/>
          <p:cNvSpPr>
            <a:spLocks noChangeShapeType="1"/>
          </p:cNvSpPr>
          <p:nvPr/>
        </p:nvSpPr>
        <p:spPr bwMode="auto">
          <a:xfrm flipV="1">
            <a:off x="48355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51"/>
          <p:cNvSpPr>
            <a:spLocks noChangeShapeType="1"/>
          </p:cNvSpPr>
          <p:nvPr/>
        </p:nvSpPr>
        <p:spPr bwMode="auto">
          <a:xfrm>
            <a:off x="5389563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52"/>
          <p:cNvSpPr>
            <a:spLocks noChangeShapeType="1"/>
          </p:cNvSpPr>
          <p:nvPr/>
        </p:nvSpPr>
        <p:spPr bwMode="auto">
          <a:xfrm flipV="1">
            <a:off x="5389563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53"/>
          <p:cNvSpPr>
            <a:spLocks noChangeShapeType="1"/>
          </p:cNvSpPr>
          <p:nvPr/>
        </p:nvSpPr>
        <p:spPr bwMode="auto">
          <a:xfrm>
            <a:off x="59404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54"/>
          <p:cNvSpPr>
            <a:spLocks noChangeShapeType="1"/>
          </p:cNvSpPr>
          <p:nvPr/>
        </p:nvSpPr>
        <p:spPr bwMode="auto">
          <a:xfrm flipV="1">
            <a:off x="59404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55"/>
          <p:cNvSpPr>
            <a:spLocks noChangeShapeType="1"/>
          </p:cNvSpPr>
          <p:nvPr/>
        </p:nvSpPr>
        <p:spPr bwMode="auto">
          <a:xfrm>
            <a:off x="6492875" y="2622550"/>
            <a:ext cx="55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56"/>
          <p:cNvSpPr>
            <a:spLocks noChangeShapeType="1"/>
          </p:cNvSpPr>
          <p:nvPr/>
        </p:nvSpPr>
        <p:spPr bwMode="auto">
          <a:xfrm flipV="1">
            <a:off x="64928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57"/>
          <p:cNvSpPr>
            <a:spLocks noChangeShapeType="1"/>
          </p:cNvSpPr>
          <p:nvPr/>
        </p:nvSpPr>
        <p:spPr bwMode="auto">
          <a:xfrm>
            <a:off x="7045325" y="232410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58"/>
          <p:cNvSpPr>
            <a:spLocks noChangeShapeType="1"/>
          </p:cNvSpPr>
          <p:nvPr/>
        </p:nvSpPr>
        <p:spPr bwMode="auto">
          <a:xfrm flipV="1">
            <a:off x="704532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59"/>
          <p:cNvSpPr>
            <a:spLocks noChangeShapeType="1"/>
          </p:cNvSpPr>
          <p:nvPr/>
        </p:nvSpPr>
        <p:spPr bwMode="auto">
          <a:xfrm>
            <a:off x="7597775" y="2622550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60"/>
          <p:cNvSpPr>
            <a:spLocks noChangeShapeType="1"/>
          </p:cNvSpPr>
          <p:nvPr/>
        </p:nvSpPr>
        <p:spPr bwMode="auto">
          <a:xfrm flipV="1">
            <a:off x="7597775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61"/>
          <p:cNvSpPr>
            <a:spLocks noChangeShapeType="1"/>
          </p:cNvSpPr>
          <p:nvPr/>
        </p:nvSpPr>
        <p:spPr bwMode="auto">
          <a:xfrm>
            <a:off x="8148638" y="2324100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62"/>
          <p:cNvSpPr>
            <a:spLocks noChangeShapeType="1"/>
          </p:cNvSpPr>
          <p:nvPr/>
        </p:nvSpPr>
        <p:spPr bwMode="auto">
          <a:xfrm flipV="1">
            <a:off x="8148638" y="2324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63"/>
          <p:cNvSpPr>
            <a:spLocks noChangeShapeType="1"/>
          </p:cNvSpPr>
          <p:nvPr/>
        </p:nvSpPr>
        <p:spPr bwMode="auto">
          <a:xfrm>
            <a:off x="3179763" y="2622550"/>
            <a:ext cx="554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64"/>
          <p:cNvSpPr>
            <a:spLocks noChangeShapeType="1"/>
          </p:cNvSpPr>
          <p:nvPr/>
        </p:nvSpPr>
        <p:spPr bwMode="auto">
          <a:xfrm>
            <a:off x="4284663" y="2832100"/>
            <a:ext cx="1103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Line 65"/>
          <p:cNvSpPr>
            <a:spLocks noChangeShapeType="1"/>
          </p:cNvSpPr>
          <p:nvPr/>
        </p:nvSpPr>
        <p:spPr bwMode="auto">
          <a:xfrm flipV="1">
            <a:off x="4284663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Line 66"/>
          <p:cNvSpPr>
            <a:spLocks noChangeShapeType="1"/>
          </p:cNvSpPr>
          <p:nvPr/>
        </p:nvSpPr>
        <p:spPr bwMode="auto">
          <a:xfrm>
            <a:off x="5387975" y="3130550"/>
            <a:ext cx="1103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Line 67"/>
          <p:cNvSpPr>
            <a:spLocks noChangeShapeType="1"/>
          </p:cNvSpPr>
          <p:nvPr/>
        </p:nvSpPr>
        <p:spPr bwMode="auto">
          <a:xfrm flipV="1">
            <a:off x="5387975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8" name="Line 68"/>
          <p:cNvSpPr>
            <a:spLocks noChangeShapeType="1"/>
          </p:cNvSpPr>
          <p:nvPr/>
        </p:nvSpPr>
        <p:spPr bwMode="auto">
          <a:xfrm>
            <a:off x="6491288" y="283210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69"/>
          <p:cNvSpPr>
            <a:spLocks noChangeShapeType="1"/>
          </p:cNvSpPr>
          <p:nvPr/>
        </p:nvSpPr>
        <p:spPr bwMode="auto">
          <a:xfrm flipV="1">
            <a:off x="64912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70"/>
          <p:cNvSpPr>
            <a:spLocks noChangeShapeType="1"/>
          </p:cNvSpPr>
          <p:nvPr/>
        </p:nvSpPr>
        <p:spPr bwMode="auto">
          <a:xfrm>
            <a:off x="7596188" y="313055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71"/>
          <p:cNvSpPr>
            <a:spLocks noChangeShapeType="1"/>
          </p:cNvSpPr>
          <p:nvPr/>
        </p:nvSpPr>
        <p:spPr bwMode="auto">
          <a:xfrm flipV="1">
            <a:off x="7596188" y="283210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72"/>
          <p:cNvSpPr>
            <a:spLocks noChangeShapeType="1"/>
          </p:cNvSpPr>
          <p:nvPr/>
        </p:nvSpPr>
        <p:spPr bwMode="auto">
          <a:xfrm>
            <a:off x="3179763" y="3130550"/>
            <a:ext cx="1104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Line 73"/>
          <p:cNvSpPr>
            <a:spLocks noChangeShapeType="1"/>
          </p:cNvSpPr>
          <p:nvPr/>
        </p:nvSpPr>
        <p:spPr bwMode="auto">
          <a:xfrm flipV="1">
            <a:off x="5387975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Line 74"/>
          <p:cNvSpPr>
            <a:spLocks noChangeShapeType="1"/>
          </p:cNvSpPr>
          <p:nvPr/>
        </p:nvSpPr>
        <p:spPr bwMode="auto">
          <a:xfrm>
            <a:off x="3179763" y="3606800"/>
            <a:ext cx="2208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Line 75"/>
          <p:cNvSpPr>
            <a:spLocks noChangeShapeType="1"/>
          </p:cNvSpPr>
          <p:nvPr/>
        </p:nvSpPr>
        <p:spPr bwMode="auto">
          <a:xfrm>
            <a:off x="5387975" y="3308350"/>
            <a:ext cx="2208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6" name="Line 76"/>
          <p:cNvSpPr>
            <a:spLocks noChangeShapeType="1"/>
          </p:cNvSpPr>
          <p:nvPr/>
        </p:nvSpPr>
        <p:spPr bwMode="auto">
          <a:xfrm flipV="1">
            <a:off x="7596188" y="3308350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7" name="Line 77"/>
          <p:cNvSpPr>
            <a:spLocks noChangeShapeType="1"/>
          </p:cNvSpPr>
          <p:nvPr/>
        </p:nvSpPr>
        <p:spPr bwMode="auto">
          <a:xfrm>
            <a:off x="7596188" y="3606800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Text Box 78"/>
          <p:cNvSpPr txBox="1">
            <a:spLocks noChangeArrowheads="1"/>
          </p:cNvSpPr>
          <p:nvPr/>
        </p:nvSpPr>
        <p:spPr bwMode="auto">
          <a:xfrm>
            <a:off x="33115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0</a:t>
            </a:r>
          </a:p>
        </p:txBody>
      </p:sp>
      <p:sp>
        <p:nvSpPr>
          <p:cNvPr id="11309" name="Text Box 79"/>
          <p:cNvSpPr txBox="1">
            <a:spLocks noChangeArrowheads="1"/>
          </p:cNvSpPr>
          <p:nvPr/>
        </p:nvSpPr>
        <p:spPr bwMode="auto">
          <a:xfrm>
            <a:off x="3865563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</a:t>
            </a:r>
          </a:p>
        </p:txBody>
      </p:sp>
      <p:sp>
        <p:nvSpPr>
          <p:cNvPr id="11310" name="Text Box 80"/>
          <p:cNvSpPr txBox="1">
            <a:spLocks noChangeArrowheads="1"/>
          </p:cNvSpPr>
          <p:nvPr/>
        </p:nvSpPr>
        <p:spPr bwMode="auto">
          <a:xfrm>
            <a:off x="4416425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2</a:t>
            </a:r>
          </a:p>
        </p:txBody>
      </p:sp>
      <p:sp>
        <p:nvSpPr>
          <p:cNvPr id="11311" name="Text Box 81"/>
          <p:cNvSpPr txBox="1">
            <a:spLocks noChangeArrowheads="1"/>
          </p:cNvSpPr>
          <p:nvPr/>
        </p:nvSpPr>
        <p:spPr bwMode="auto">
          <a:xfrm>
            <a:off x="4967288" y="1484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3</a:t>
            </a:r>
          </a:p>
        </p:txBody>
      </p:sp>
      <p:sp>
        <p:nvSpPr>
          <p:cNvPr id="11312" name="Text Box 82"/>
          <p:cNvSpPr txBox="1">
            <a:spLocks noChangeArrowheads="1"/>
          </p:cNvSpPr>
          <p:nvPr/>
        </p:nvSpPr>
        <p:spPr bwMode="auto">
          <a:xfrm>
            <a:off x="55181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4</a:t>
            </a:r>
          </a:p>
        </p:txBody>
      </p:sp>
      <p:sp>
        <p:nvSpPr>
          <p:cNvPr id="11313" name="Text Box 83"/>
          <p:cNvSpPr txBox="1">
            <a:spLocks noChangeArrowheads="1"/>
          </p:cNvSpPr>
          <p:nvPr/>
        </p:nvSpPr>
        <p:spPr bwMode="auto">
          <a:xfrm>
            <a:off x="60721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5</a:t>
            </a:r>
          </a:p>
        </p:txBody>
      </p:sp>
      <p:sp>
        <p:nvSpPr>
          <p:cNvPr id="11314" name="Text Box 84"/>
          <p:cNvSpPr txBox="1">
            <a:spLocks noChangeArrowheads="1"/>
          </p:cNvSpPr>
          <p:nvPr/>
        </p:nvSpPr>
        <p:spPr bwMode="auto">
          <a:xfrm>
            <a:off x="66230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6</a:t>
            </a:r>
          </a:p>
        </p:txBody>
      </p:sp>
      <p:sp>
        <p:nvSpPr>
          <p:cNvPr id="11315" name="Text Box 85"/>
          <p:cNvSpPr txBox="1">
            <a:spLocks noChangeArrowheads="1"/>
          </p:cNvSpPr>
          <p:nvPr/>
        </p:nvSpPr>
        <p:spPr bwMode="auto">
          <a:xfrm>
            <a:off x="7177088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7</a:t>
            </a:r>
          </a:p>
        </p:txBody>
      </p:sp>
      <p:sp>
        <p:nvSpPr>
          <p:cNvPr id="11316" name="Text Box 86"/>
          <p:cNvSpPr txBox="1">
            <a:spLocks noChangeArrowheads="1"/>
          </p:cNvSpPr>
          <p:nvPr/>
        </p:nvSpPr>
        <p:spPr bwMode="auto">
          <a:xfrm>
            <a:off x="7727950" y="148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8</a:t>
            </a:r>
          </a:p>
        </p:txBody>
      </p:sp>
      <p:grpSp>
        <p:nvGrpSpPr>
          <p:cNvPr id="11317" name="Group 87"/>
          <p:cNvGrpSpPr>
            <a:grpSpLocks/>
          </p:cNvGrpSpPr>
          <p:nvPr/>
        </p:nvGrpSpPr>
        <p:grpSpPr bwMode="auto">
          <a:xfrm>
            <a:off x="3724275" y="1847850"/>
            <a:ext cx="4432300" cy="2228850"/>
            <a:chOff x="2346" y="2593"/>
            <a:chExt cx="2792" cy="1108"/>
          </a:xfrm>
        </p:grpSpPr>
        <p:sp>
          <p:nvSpPr>
            <p:cNvPr id="11378" name="Line 88"/>
            <p:cNvSpPr>
              <a:spLocks noChangeShapeType="1"/>
            </p:cNvSpPr>
            <p:nvPr/>
          </p:nvSpPr>
          <p:spPr bwMode="auto">
            <a:xfrm>
              <a:off x="3394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89"/>
            <p:cNvSpPr>
              <a:spLocks noChangeShapeType="1"/>
            </p:cNvSpPr>
            <p:nvPr/>
          </p:nvSpPr>
          <p:spPr bwMode="auto">
            <a:xfrm>
              <a:off x="478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90"/>
            <p:cNvSpPr>
              <a:spLocks noChangeShapeType="1"/>
            </p:cNvSpPr>
            <p:nvPr/>
          </p:nvSpPr>
          <p:spPr bwMode="auto">
            <a:xfrm>
              <a:off x="2346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91"/>
            <p:cNvSpPr>
              <a:spLocks noChangeShapeType="1"/>
            </p:cNvSpPr>
            <p:nvPr/>
          </p:nvSpPr>
          <p:spPr bwMode="auto">
            <a:xfrm>
              <a:off x="2695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92"/>
            <p:cNvSpPr>
              <a:spLocks noChangeShapeType="1"/>
            </p:cNvSpPr>
            <p:nvPr/>
          </p:nvSpPr>
          <p:spPr bwMode="auto">
            <a:xfrm>
              <a:off x="305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93"/>
            <p:cNvSpPr>
              <a:spLocks noChangeShapeType="1"/>
            </p:cNvSpPr>
            <p:nvPr/>
          </p:nvSpPr>
          <p:spPr bwMode="auto">
            <a:xfrm>
              <a:off x="3737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94"/>
            <p:cNvSpPr>
              <a:spLocks noChangeShapeType="1"/>
            </p:cNvSpPr>
            <p:nvPr/>
          </p:nvSpPr>
          <p:spPr bwMode="auto">
            <a:xfrm>
              <a:off x="4092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95"/>
            <p:cNvSpPr>
              <a:spLocks noChangeShapeType="1"/>
            </p:cNvSpPr>
            <p:nvPr/>
          </p:nvSpPr>
          <p:spPr bwMode="auto">
            <a:xfrm>
              <a:off x="4440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96"/>
            <p:cNvSpPr>
              <a:spLocks noChangeShapeType="1"/>
            </p:cNvSpPr>
            <p:nvPr/>
          </p:nvSpPr>
          <p:spPr bwMode="auto">
            <a:xfrm>
              <a:off x="5138" y="2593"/>
              <a:ext cx="0" cy="1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8" name="Line 97"/>
          <p:cNvSpPr>
            <a:spLocks noChangeShapeType="1"/>
          </p:cNvSpPr>
          <p:nvPr/>
        </p:nvSpPr>
        <p:spPr bwMode="auto">
          <a:xfrm>
            <a:off x="3192463" y="4087813"/>
            <a:ext cx="386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9" name="Line 98"/>
          <p:cNvSpPr>
            <a:spLocks noChangeShapeType="1"/>
          </p:cNvSpPr>
          <p:nvPr/>
        </p:nvSpPr>
        <p:spPr bwMode="auto">
          <a:xfrm>
            <a:off x="7056438" y="3789363"/>
            <a:ext cx="552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0" name="Line 99"/>
          <p:cNvSpPr>
            <a:spLocks noChangeShapeType="1"/>
          </p:cNvSpPr>
          <p:nvPr/>
        </p:nvSpPr>
        <p:spPr bwMode="auto">
          <a:xfrm>
            <a:off x="7608888" y="4087813"/>
            <a:ext cx="827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Text Box 100"/>
          <p:cNvSpPr txBox="1">
            <a:spLocks noChangeArrowheads="1"/>
          </p:cNvSpPr>
          <p:nvPr/>
        </p:nvSpPr>
        <p:spPr bwMode="auto">
          <a:xfrm>
            <a:off x="2665413" y="3716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1322" name="Line 101"/>
          <p:cNvSpPr>
            <a:spLocks noChangeShapeType="1"/>
          </p:cNvSpPr>
          <p:nvPr/>
        </p:nvSpPr>
        <p:spPr bwMode="auto">
          <a:xfrm flipV="1">
            <a:off x="705643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3" name="Line 102"/>
          <p:cNvSpPr>
            <a:spLocks noChangeShapeType="1"/>
          </p:cNvSpPr>
          <p:nvPr/>
        </p:nvSpPr>
        <p:spPr bwMode="auto">
          <a:xfrm flipV="1">
            <a:off x="7596188" y="3789363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14363" y="1592263"/>
            <a:ext cx="1924050" cy="2592387"/>
            <a:chOff x="387" y="1003"/>
            <a:chExt cx="1212" cy="1633"/>
          </a:xfrm>
        </p:grpSpPr>
        <p:grpSp>
          <p:nvGrpSpPr>
            <p:cNvPr id="11371" name="Group 104"/>
            <p:cNvGrpSpPr>
              <a:grpSpLocks/>
            </p:cNvGrpSpPr>
            <p:nvPr/>
          </p:nvGrpSpPr>
          <p:grpSpPr bwMode="auto">
            <a:xfrm>
              <a:off x="387" y="1888"/>
              <a:ext cx="1109" cy="381"/>
              <a:chOff x="387" y="3612"/>
              <a:chExt cx="1109" cy="381"/>
            </a:xfrm>
          </p:grpSpPr>
          <p:sp>
            <p:nvSpPr>
              <p:cNvPr id="11376" name="Text Box 105"/>
              <p:cNvSpPr txBox="1">
                <a:spLocks noChangeArrowheads="1"/>
              </p:cNvSpPr>
              <p:nvPr/>
            </p:nvSpPr>
            <p:spPr bwMode="auto">
              <a:xfrm>
                <a:off x="387" y="3612"/>
                <a:ext cx="110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baseline="-30000">
                    <a:ea typeface="楷体_GB2312" pitchFamily="49" charset="-122"/>
                  </a:rPr>
                  <a:t>i</a:t>
                </a:r>
                <a:r>
                  <a:rPr kumimoji="1" lang="en-US" altLang="zh-CN" baseline="20000">
                    <a:ea typeface="楷体_GB2312" pitchFamily="49" charset="-122"/>
                  </a:rPr>
                  <a:t>n+1</a:t>
                </a:r>
                <a:r>
                  <a:rPr kumimoji="1" lang="en-US" altLang="zh-CN" baseline="30000">
                    <a:ea typeface="楷体_GB2312" pitchFamily="49" charset="-122"/>
                  </a:rPr>
                  <a:t> </a:t>
                </a:r>
                <a:r>
                  <a:rPr kumimoji="1" lang="en-US" altLang="zh-CN">
                    <a:ea typeface="楷体_GB2312" pitchFamily="49" charset="-122"/>
                  </a:rPr>
                  <a:t>= </a:t>
                </a: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baseline="-30000">
                    <a:ea typeface="楷体_GB2312" pitchFamily="49" charset="-122"/>
                  </a:rPr>
                  <a:t>i</a:t>
                </a:r>
                <a:r>
                  <a:rPr kumimoji="1" lang="en-US" altLang="zh-CN" baseline="20000">
                    <a:ea typeface="楷体_GB2312" pitchFamily="49" charset="-122"/>
                  </a:rPr>
                  <a:t>n</a:t>
                </a:r>
                <a:r>
                  <a:rPr kumimoji="1" lang="en-US" altLang="zh-CN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377" name="Line 106"/>
              <p:cNvSpPr>
                <a:spLocks noChangeShapeType="1"/>
              </p:cNvSpPr>
              <p:nvPr/>
            </p:nvSpPr>
            <p:spPr bwMode="auto">
              <a:xfrm>
                <a:off x="1090" y="3736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2" name="Text Box 107"/>
            <p:cNvSpPr txBox="1">
              <a:spLocks noChangeArrowheads="1"/>
            </p:cNvSpPr>
            <p:nvPr/>
          </p:nvSpPr>
          <p:spPr bwMode="auto">
            <a:xfrm>
              <a:off x="432" y="1003"/>
              <a:ext cx="10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CP</a:t>
              </a:r>
              <a:r>
                <a:rPr kumimoji="1" lang="en-US" altLang="zh-CN" baseline="-15000">
                  <a:ea typeface="楷体_GB2312" pitchFamily="49" charset="-122"/>
                </a:rPr>
                <a:t>0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CLK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373" name="Text Box 108"/>
            <p:cNvSpPr txBox="1">
              <a:spLocks noChangeArrowheads="1"/>
            </p:cNvSpPr>
            <p:nvPr/>
          </p:nvSpPr>
          <p:spPr bwMode="auto">
            <a:xfrm>
              <a:off x="432" y="1298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CP</a:t>
              </a:r>
              <a:r>
                <a:rPr kumimoji="1" lang="en-US" altLang="zh-CN" baseline="-15000">
                  <a:ea typeface="楷体_GB2312" pitchFamily="49" charset="-122"/>
                </a:rPr>
                <a:t>1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0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374" name="Text Box 109"/>
            <p:cNvSpPr txBox="1">
              <a:spLocks noChangeArrowheads="1"/>
            </p:cNvSpPr>
            <p:nvPr/>
          </p:nvSpPr>
          <p:spPr bwMode="auto">
            <a:xfrm>
              <a:off x="432" y="1616"/>
              <a:ext cx="8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CP</a:t>
              </a:r>
              <a:r>
                <a:rPr kumimoji="1" lang="en-US" altLang="zh-CN" baseline="-15000">
                  <a:ea typeface="楷体_GB2312" pitchFamily="49" charset="-122"/>
                </a:rPr>
                <a:t>2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1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375" name="Text Box 110"/>
            <p:cNvSpPr txBox="1">
              <a:spLocks noChangeArrowheads="1"/>
            </p:cNvSpPr>
            <p:nvPr/>
          </p:nvSpPr>
          <p:spPr bwMode="auto">
            <a:xfrm>
              <a:off x="431" y="2296"/>
              <a:ext cx="1168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0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611188" y="4257675"/>
            <a:ext cx="7777162" cy="2052638"/>
            <a:chOff x="385" y="2682"/>
            <a:chExt cx="4899" cy="1293"/>
          </a:xfrm>
        </p:grpSpPr>
        <p:sp>
          <p:nvSpPr>
            <p:cNvPr id="11326" name="Text Box 112"/>
            <p:cNvSpPr txBox="1">
              <a:spLocks noChangeArrowheads="1"/>
            </p:cNvSpPr>
            <p:nvPr/>
          </p:nvSpPr>
          <p:spPr bwMode="auto">
            <a:xfrm>
              <a:off x="2242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27" name="Line 113"/>
            <p:cNvSpPr>
              <a:spLocks noChangeShapeType="1"/>
            </p:cNvSpPr>
            <p:nvPr/>
          </p:nvSpPr>
          <p:spPr bwMode="auto">
            <a:xfrm>
              <a:off x="826" y="3453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Text Box 114"/>
            <p:cNvSpPr txBox="1">
              <a:spLocks noChangeArrowheads="1"/>
            </p:cNvSpPr>
            <p:nvPr/>
          </p:nvSpPr>
          <p:spPr bwMode="auto">
            <a:xfrm>
              <a:off x="1101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T</a:t>
              </a:r>
            </a:p>
          </p:txBody>
        </p:sp>
        <p:sp>
          <p:nvSpPr>
            <p:cNvPr id="11329" name="Text Box 115"/>
            <p:cNvSpPr txBox="1">
              <a:spLocks noChangeArrowheads="1"/>
            </p:cNvSpPr>
            <p:nvPr/>
          </p:nvSpPr>
          <p:spPr bwMode="auto">
            <a:xfrm>
              <a:off x="1402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1330" name="AutoShape 116"/>
            <p:cNvSpPr>
              <a:spLocks noChangeArrowheads="1"/>
            </p:cNvSpPr>
            <p:nvPr/>
          </p:nvSpPr>
          <p:spPr bwMode="auto">
            <a:xfrm rot="5400000">
              <a:off x="1088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1" name="Line 117"/>
            <p:cNvSpPr>
              <a:spLocks noChangeShapeType="1"/>
            </p:cNvSpPr>
            <p:nvPr/>
          </p:nvSpPr>
          <p:spPr bwMode="auto">
            <a:xfrm>
              <a:off x="1626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Text Box 118"/>
            <p:cNvSpPr txBox="1">
              <a:spLocks noChangeArrowheads="1"/>
            </p:cNvSpPr>
            <p:nvPr/>
          </p:nvSpPr>
          <p:spPr bwMode="auto">
            <a:xfrm>
              <a:off x="385" y="3318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CLK</a:t>
              </a:r>
            </a:p>
          </p:txBody>
        </p:sp>
        <p:sp>
          <p:nvSpPr>
            <p:cNvPr id="11333" name="Text Box 119"/>
            <p:cNvSpPr txBox="1">
              <a:spLocks noChangeArrowheads="1"/>
            </p:cNvSpPr>
            <p:nvPr/>
          </p:nvSpPr>
          <p:spPr bwMode="auto">
            <a:xfrm>
              <a:off x="1250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334" name="Line 120"/>
            <p:cNvSpPr>
              <a:spLocks noChangeShapeType="1"/>
            </p:cNvSpPr>
            <p:nvPr/>
          </p:nvSpPr>
          <p:spPr bwMode="auto">
            <a:xfrm>
              <a:off x="2005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Text Box 121"/>
            <p:cNvSpPr txBox="1">
              <a:spLocks noChangeArrowheads="1"/>
            </p:cNvSpPr>
            <p:nvPr/>
          </p:nvSpPr>
          <p:spPr bwMode="auto">
            <a:xfrm>
              <a:off x="2416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11336" name="Text Box 122"/>
            <p:cNvSpPr txBox="1">
              <a:spLocks noChangeArrowheads="1"/>
            </p:cNvSpPr>
            <p:nvPr/>
          </p:nvSpPr>
          <p:spPr bwMode="auto">
            <a:xfrm>
              <a:off x="2717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1337" name="AutoShape 123"/>
            <p:cNvSpPr>
              <a:spLocks noChangeArrowheads="1"/>
            </p:cNvSpPr>
            <p:nvPr/>
          </p:nvSpPr>
          <p:spPr bwMode="auto">
            <a:xfrm rot="5400000">
              <a:off x="2403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38" name="Text Box 124"/>
            <p:cNvSpPr txBox="1">
              <a:spLocks noChangeArrowheads="1"/>
            </p:cNvSpPr>
            <p:nvPr/>
          </p:nvSpPr>
          <p:spPr bwMode="auto">
            <a:xfrm>
              <a:off x="2565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39" name="Line 125"/>
            <p:cNvSpPr>
              <a:spLocks noChangeShapeType="1"/>
            </p:cNvSpPr>
            <p:nvPr/>
          </p:nvSpPr>
          <p:spPr bwMode="auto">
            <a:xfrm>
              <a:off x="2005" y="2796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126"/>
            <p:cNvSpPr>
              <a:spLocks noChangeShapeType="1"/>
            </p:cNvSpPr>
            <p:nvPr/>
          </p:nvSpPr>
          <p:spPr bwMode="auto">
            <a:xfrm>
              <a:off x="2935" y="3144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41" name="Group 127"/>
            <p:cNvGrpSpPr>
              <a:grpSpLocks/>
            </p:cNvGrpSpPr>
            <p:nvPr/>
          </p:nvGrpSpPr>
          <p:grpSpPr bwMode="auto">
            <a:xfrm>
              <a:off x="1098" y="2977"/>
              <a:ext cx="3152" cy="658"/>
              <a:chOff x="1202" y="1118"/>
              <a:chExt cx="3152" cy="726"/>
            </a:xfrm>
          </p:grpSpPr>
          <p:sp>
            <p:nvSpPr>
              <p:cNvPr id="11368" name="Rectangle 128"/>
              <p:cNvSpPr>
                <a:spLocks noChangeArrowheads="1"/>
              </p:cNvSpPr>
              <p:nvPr/>
            </p:nvSpPr>
            <p:spPr bwMode="auto">
              <a:xfrm>
                <a:off x="1202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1369" name="Rectangle 129"/>
              <p:cNvSpPr>
                <a:spLocks noChangeArrowheads="1"/>
              </p:cNvSpPr>
              <p:nvPr/>
            </p:nvSpPr>
            <p:spPr bwMode="auto">
              <a:xfrm>
                <a:off x="2517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1370" name="Rectangle 130"/>
              <p:cNvSpPr>
                <a:spLocks noChangeArrowheads="1"/>
              </p:cNvSpPr>
              <p:nvPr/>
            </p:nvSpPr>
            <p:spPr bwMode="auto">
              <a:xfrm>
                <a:off x="3826" y="111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42" name="Line 131"/>
            <p:cNvSpPr>
              <a:spLocks noChangeShapeType="1"/>
            </p:cNvSpPr>
            <p:nvPr/>
          </p:nvSpPr>
          <p:spPr bwMode="auto">
            <a:xfrm>
              <a:off x="3314" y="3453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Text Box 132"/>
            <p:cNvSpPr txBox="1">
              <a:spLocks noChangeArrowheads="1"/>
            </p:cNvSpPr>
            <p:nvPr/>
          </p:nvSpPr>
          <p:spPr bwMode="auto">
            <a:xfrm>
              <a:off x="3725" y="302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11344" name="Text Box 133"/>
            <p:cNvSpPr txBox="1">
              <a:spLocks noChangeArrowheads="1"/>
            </p:cNvSpPr>
            <p:nvPr/>
          </p:nvSpPr>
          <p:spPr bwMode="auto">
            <a:xfrm>
              <a:off x="4026" y="302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1345" name="AutoShape 134"/>
            <p:cNvSpPr>
              <a:spLocks noChangeArrowheads="1"/>
            </p:cNvSpPr>
            <p:nvPr/>
          </p:nvSpPr>
          <p:spPr bwMode="auto">
            <a:xfrm rot="5400000">
              <a:off x="3712" y="3400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46" name="Text Box 135"/>
            <p:cNvSpPr txBox="1">
              <a:spLocks noChangeArrowheads="1"/>
            </p:cNvSpPr>
            <p:nvPr/>
          </p:nvSpPr>
          <p:spPr bwMode="auto">
            <a:xfrm>
              <a:off x="3874" y="331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1347" name="Line 136"/>
            <p:cNvSpPr>
              <a:spLocks noChangeShapeType="1"/>
            </p:cNvSpPr>
            <p:nvPr/>
          </p:nvSpPr>
          <p:spPr bwMode="auto">
            <a:xfrm>
              <a:off x="3314" y="2796"/>
              <a:ext cx="0" cy="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Line 137"/>
            <p:cNvSpPr>
              <a:spLocks noChangeShapeType="1"/>
            </p:cNvSpPr>
            <p:nvPr/>
          </p:nvSpPr>
          <p:spPr bwMode="auto">
            <a:xfrm>
              <a:off x="4257" y="315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138"/>
            <p:cNvSpPr>
              <a:spLocks noChangeShapeType="1"/>
            </p:cNvSpPr>
            <p:nvPr/>
          </p:nvSpPr>
          <p:spPr bwMode="auto">
            <a:xfrm>
              <a:off x="4568" y="2818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Text Box 139"/>
            <p:cNvSpPr txBox="1">
              <a:spLocks noChangeArrowheads="1"/>
            </p:cNvSpPr>
            <p:nvPr/>
          </p:nvSpPr>
          <p:spPr bwMode="auto">
            <a:xfrm>
              <a:off x="1687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351" name="Text Box 140"/>
            <p:cNvSpPr txBox="1">
              <a:spLocks noChangeArrowheads="1"/>
            </p:cNvSpPr>
            <p:nvPr/>
          </p:nvSpPr>
          <p:spPr bwMode="auto">
            <a:xfrm>
              <a:off x="2993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52" name="Text Box 141"/>
            <p:cNvSpPr txBox="1">
              <a:spLocks noChangeArrowheads="1"/>
            </p:cNvSpPr>
            <p:nvPr/>
          </p:nvSpPr>
          <p:spPr bwMode="auto">
            <a:xfrm>
              <a:off x="4250" y="268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1353" name="Oval 142"/>
            <p:cNvSpPr>
              <a:spLocks noChangeArrowheads="1"/>
            </p:cNvSpPr>
            <p:nvPr/>
          </p:nvSpPr>
          <p:spPr bwMode="auto">
            <a:xfrm>
              <a:off x="3638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54" name="Oval 143"/>
            <p:cNvSpPr>
              <a:spLocks noChangeArrowheads="1"/>
            </p:cNvSpPr>
            <p:nvPr/>
          </p:nvSpPr>
          <p:spPr bwMode="auto">
            <a:xfrm>
              <a:off x="2332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55" name="Oval 144"/>
            <p:cNvSpPr>
              <a:spLocks noChangeArrowheads="1"/>
            </p:cNvSpPr>
            <p:nvPr/>
          </p:nvSpPr>
          <p:spPr bwMode="auto">
            <a:xfrm>
              <a:off x="1016" y="3409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56" name="AutoShape 145"/>
            <p:cNvSpPr>
              <a:spLocks noChangeArrowheads="1"/>
            </p:cNvSpPr>
            <p:nvPr/>
          </p:nvSpPr>
          <p:spPr bwMode="auto">
            <a:xfrm>
              <a:off x="4742" y="3567"/>
              <a:ext cx="317" cy="40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57" name="Line 146"/>
            <p:cNvSpPr>
              <a:spLocks noChangeShapeType="1"/>
            </p:cNvSpPr>
            <p:nvPr/>
          </p:nvSpPr>
          <p:spPr bwMode="auto">
            <a:xfrm>
              <a:off x="5060" y="3771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Text Box 147"/>
            <p:cNvSpPr txBox="1">
              <a:spLocks noChangeArrowheads="1"/>
            </p:cNvSpPr>
            <p:nvPr/>
          </p:nvSpPr>
          <p:spPr bwMode="auto">
            <a:xfrm>
              <a:off x="5168" y="353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359" name="Line 148"/>
            <p:cNvSpPr>
              <a:spLocks noChangeShapeType="1"/>
            </p:cNvSpPr>
            <p:nvPr/>
          </p:nvSpPr>
          <p:spPr bwMode="auto">
            <a:xfrm>
              <a:off x="3321" y="3771"/>
              <a:ext cx="14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Line 149"/>
            <p:cNvSpPr>
              <a:spLocks noChangeShapeType="1"/>
            </p:cNvSpPr>
            <p:nvPr/>
          </p:nvSpPr>
          <p:spPr bwMode="auto">
            <a:xfrm>
              <a:off x="2005" y="3884"/>
              <a:ext cx="2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Line 150"/>
            <p:cNvSpPr>
              <a:spLocks noChangeShapeType="1"/>
            </p:cNvSpPr>
            <p:nvPr/>
          </p:nvSpPr>
          <p:spPr bwMode="auto">
            <a:xfrm>
              <a:off x="4568" y="36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151"/>
            <p:cNvSpPr>
              <a:spLocks noChangeShapeType="1"/>
            </p:cNvSpPr>
            <p:nvPr/>
          </p:nvSpPr>
          <p:spPr bwMode="auto">
            <a:xfrm>
              <a:off x="4568" y="3159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3" name="Line 152"/>
            <p:cNvSpPr>
              <a:spLocks noChangeShapeType="1"/>
            </p:cNvSpPr>
            <p:nvPr/>
          </p:nvSpPr>
          <p:spPr bwMode="auto">
            <a:xfrm>
              <a:off x="2232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Text Box 153"/>
            <p:cNvSpPr txBox="1">
              <a:spLocks noChangeArrowheads="1"/>
            </p:cNvSpPr>
            <p:nvPr/>
          </p:nvSpPr>
          <p:spPr bwMode="auto">
            <a:xfrm>
              <a:off x="3557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65" name="Line 154"/>
            <p:cNvSpPr>
              <a:spLocks noChangeShapeType="1"/>
            </p:cNvSpPr>
            <p:nvPr/>
          </p:nvSpPr>
          <p:spPr bwMode="auto">
            <a:xfrm>
              <a:off x="3547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Text Box 155"/>
            <p:cNvSpPr txBox="1">
              <a:spLocks noChangeArrowheads="1"/>
            </p:cNvSpPr>
            <p:nvPr/>
          </p:nvSpPr>
          <p:spPr bwMode="auto">
            <a:xfrm>
              <a:off x="916" y="29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67" name="Line 156"/>
            <p:cNvSpPr>
              <a:spLocks noChangeShapeType="1"/>
            </p:cNvSpPr>
            <p:nvPr/>
          </p:nvSpPr>
          <p:spPr bwMode="auto">
            <a:xfrm>
              <a:off x="906" y="3135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9C85BD-092B-4EFA-8587-E916E33D3EB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CEC4DB-E3A2-4ACA-A88E-80BF6D42585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异步二进制递增计数器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7963"/>
            <a:ext cx="7967663" cy="1225550"/>
          </a:xfrm>
          <a:noFill/>
        </p:spPr>
        <p:txBody>
          <a:bodyPr/>
          <a:lstStyle/>
          <a:p>
            <a:r>
              <a:rPr kumimoji="1" lang="zh-CN" altLang="en-US" smtClean="0"/>
              <a:t>优点：电路简单，易于扩展</a:t>
            </a:r>
          </a:p>
          <a:p>
            <a:r>
              <a:rPr kumimoji="1" lang="zh-CN" altLang="en-US" smtClean="0"/>
              <a:t>缺点：</a:t>
            </a:r>
            <a:endParaRPr kumimoji="1"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95750" y="2924175"/>
            <a:ext cx="1274763" cy="2579688"/>
            <a:chOff x="2716" y="1842"/>
            <a:chExt cx="803" cy="1625"/>
          </a:xfrm>
        </p:grpSpPr>
        <p:sp>
          <p:nvSpPr>
            <p:cNvPr id="13432" name="Text Box 5"/>
            <p:cNvSpPr txBox="1">
              <a:spLocks noChangeArrowheads="1"/>
            </p:cNvSpPr>
            <p:nvPr/>
          </p:nvSpPr>
          <p:spPr bwMode="auto">
            <a:xfrm>
              <a:off x="2716" y="3110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13433" name="Line 6"/>
            <p:cNvSpPr>
              <a:spLocks noChangeShapeType="1"/>
            </p:cNvSpPr>
            <p:nvPr/>
          </p:nvSpPr>
          <p:spPr bwMode="auto">
            <a:xfrm flipH="1">
              <a:off x="3333" y="3377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4" name="Line 7"/>
            <p:cNvSpPr>
              <a:spLocks noChangeShapeType="1"/>
            </p:cNvSpPr>
            <p:nvPr/>
          </p:nvSpPr>
          <p:spPr bwMode="auto">
            <a:xfrm flipH="1">
              <a:off x="2814" y="3377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Line 8"/>
            <p:cNvSpPr>
              <a:spLocks noChangeShapeType="1"/>
            </p:cNvSpPr>
            <p:nvPr/>
          </p:nvSpPr>
          <p:spPr bwMode="auto">
            <a:xfrm>
              <a:off x="3057" y="1842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22488" y="3340100"/>
            <a:ext cx="876300" cy="957263"/>
            <a:chOff x="1473" y="2104"/>
            <a:chExt cx="552" cy="603"/>
          </a:xfrm>
        </p:grpSpPr>
        <p:sp>
          <p:nvSpPr>
            <p:cNvPr id="13428" name="Text Box 10"/>
            <p:cNvSpPr txBox="1">
              <a:spLocks noChangeArrowheads="1"/>
            </p:cNvSpPr>
            <p:nvPr/>
          </p:nvSpPr>
          <p:spPr bwMode="auto">
            <a:xfrm>
              <a:off x="1473" y="234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13429" name="Line 11"/>
            <p:cNvSpPr>
              <a:spLocks noChangeShapeType="1"/>
            </p:cNvSpPr>
            <p:nvPr/>
          </p:nvSpPr>
          <p:spPr bwMode="auto">
            <a:xfrm flipH="1">
              <a:off x="1839" y="2610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0" name="Line 12"/>
            <p:cNvSpPr>
              <a:spLocks noChangeShapeType="1"/>
            </p:cNvSpPr>
            <p:nvPr/>
          </p:nvSpPr>
          <p:spPr bwMode="auto">
            <a:xfrm flipH="1">
              <a:off x="1503" y="261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Line 13"/>
            <p:cNvSpPr>
              <a:spLocks noChangeShapeType="1"/>
            </p:cNvSpPr>
            <p:nvPr/>
          </p:nvSpPr>
          <p:spPr bwMode="auto">
            <a:xfrm>
              <a:off x="1745" y="2104"/>
              <a:ext cx="0" cy="6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05100" y="3617913"/>
            <a:ext cx="1141413" cy="1287462"/>
            <a:chOff x="1840" y="2279"/>
            <a:chExt cx="719" cy="811"/>
          </a:xfrm>
        </p:grpSpPr>
        <p:sp>
          <p:nvSpPr>
            <p:cNvPr id="13424" name="Text Box 15"/>
            <p:cNvSpPr txBox="1">
              <a:spLocks noChangeArrowheads="1"/>
            </p:cNvSpPr>
            <p:nvPr/>
          </p:nvSpPr>
          <p:spPr bwMode="auto">
            <a:xfrm>
              <a:off x="1840" y="2742"/>
              <a:ext cx="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13425" name="Line 16"/>
            <p:cNvSpPr>
              <a:spLocks noChangeShapeType="1"/>
            </p:cNvSpPr>
            <p:nvPr/>
          </p:nvSpPr>
          <p:spPr bwMode="auto">
            <a:xfrm flipH="1">
              <a:off x="2373" y="3009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6" name="Line 17"/>
            <p:cNvSpPr>
              <a:spLocks noChangeShapeType="1"/>
            </p:cNvSpPr>
            <p:nvPr/>
          </p:nvSpPr>
          <p:spPr bwMode="auto">
            <a:xfrm flipH="1">
              <a:off x="1946" y="3013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Line 18"/>
            <p:cNvSpPr>
              <a:spLocks noChangeShapeType="1"/>
            </p:cNvSpPr>
            <p:nvPr/>
          </p:nvSpPr>
          <p:spPr bwMode="auto">
            <a:xfrm>
              <a:off x="2185" y="2279"/>
              <a:ext cx="0" cy="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41363" y="3305175"/>
            <a:ext cx="7359650" cy="2209800"/>
            <a:chOff x="603" y="2082"/>
            <a:chExt cx="4636" cy="1392"/>
          </a:xfrm>
        </p:grpSpPr>
        <p:sp>
          <p:nvSpPr>
            <p:cNvPr id="13346" name="Text Box 20"/>
            <p:cNvSpPr txBox="1">
              <a:spLocks noChangeArrowheads="1"/>
            </p:cNvSpPr>
            <p:nvPr/>
          </p:nvSpPr>
          <p:spPr bwMode="auto">
            <a:xfrm>
              <a:off x="603" y="2082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CLK</a:t>
              </a:r>
            </a:p>
          </p:txBody>
        </p:sp>
        <p:sp>
          <p:nvSpPr>
            <p:cNvPr id="13347" name="Text Box 21"/>
            <p:cNvSpPr txBox="1">
              <a:spLocks noChangeArrowheads="1"/>
            </p:cNvSpPr>
            <p:nvPr/>
          </p:nvSpPr>
          <p:spPr bwMode="auto">
            <a:xfrm>
              <a:off x="762" y="245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348" name="Text Box 22"/>
            <p:cNvSpPr txBox="1">
              <a:spLocks noChangeArrowheads="1"/>
            </p:cNvSpPr>
            <p:nvPr/>
          </p:nvSpPr>
          <p:spPr bwMode="auto">
            <a:xfrm>
              <a:off x="762" y="282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349" name="Text Box 23"/>
            <p:cNvSpPr txBox="1">
              <a:spLocks noChangeArrowheads="1"/>
            </p:cNvSpPr>
            <p:nvPr/>
          </p:nvSpPr>
          <p:spPr bwMode="auto">
            <a:xfrm>
              <a:off x="762" y="321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3350" name="Line 24"/>
            <p:cNvSpPr>
              <a:spLocks noChangeShapeType="1"/>
            </p:cNvSpPr>
            <p:nvPr/>
          </p:nvSpPr>
          <p:spPr bwMode="auto">
            <a:xfrm>
              <a:off x="1526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25"/>
            <p:cNvSpPr>
              <a:spLocks noChangeShapeType="1"/>
            </p:cNvSpPr>
            <p:nvPr/>
          </p:nvSpPr>
          <p:spPr bwMode="auto">
            <a:xfrm flipV="1">
              <a:off x="152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26"/>
            <p:cNvSpPr>
              <a:spLocks noChangeShapeType="1"/>
            </p:cNvSpPr>
            <p:nvPr/>
          </p:nvSpPr>
          <p:spPr bwMode="auto">
            <a:xfrm>
              <a:off x="1745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27"/>
            <p:cNvSpPr>
              <a:spLocks noChangeShapeType="1"/>
            </p:cNvSpPr>
            <p:nvPr/>
          </p:nvSpPr>
          <p:spPr bwMode="auto">
            <a:xfrm flipV="1">
              <a:off x="1745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28"/>
            <p:cNvSpPr>
              <a:spLocks noChangeShapeType="1"/>
            </p:cNvSpPr>
            <p:nvPr/>
          </p:nvSpPr>
          <p:spPr bwMode="auto">
            <a:xfrm>
              <a:off x="196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29"/>
            <p:cNvSpPr>
              <a:spLocks noChangeShapeType="1"/>
            </p:cNvSpPr>
            <p:nvPr/>
          </p:nvSpPr>
          <p:spPr bwMode="auto">
            <a:xfrm flipV="1">
              <a:off x="196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30"/>
            <p:cNvSpPr>
              <a:spLocks noChangeShapeType="1"/>
            </p:cNvSpPr>
            <p:nvPr/>
          </p:nvSpPr>
          <p:spPr bwMode="auto">
            <a:xfrm>
              <a:off x="218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31"/>
            <p:cNvSpPr>
              <a:spLocks noChangeShapeType="1"/>
            </p:cNvSpPr>
            <p:nvPr/>
          </p:nvSpPr>
          <p:spPr bwMode="auto">
            <a:xfrm flipV="1">
              <a:off x="218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32"/>
            <p:cNvSpPr>
              <a:spLocks noChangeShapeType="1"/>
            </p:cNvSpPr>
            <p:nvPr/>
          </p:nvSpPr>
          <p:spPr bwMode="auto">
            <a:xfrm>
              <a:off x="2399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33"/>
            <p:cNvSpPr>
              <a:spLocks noChangeShapeType="1"/>
            </p:cNvSpPr>
            <p:nvPr/>
          </p:nvSpPr>
          <p:spPr bwMode="auto">
            <a:xfrm flipV="1">
              <a:off x="239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34"/>
            <p:cNvSpPr>
              <a:spLocks noChangeShapeType="1"/>
            </p:cNvSpPr>
            <p:nvPr/>
          </p:nvSpPr>
          <p:spPr bwMode="auto">
            <a:xfrm>
              <a:off x="261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35"/>
            <p:cNvSpPr>
              <a:spLocks noChangeShapeType="1"/>
            </p:cNvSpPr>
            <p:nvPr/>
          </p:nvSpPr>
          <p:spPr bwMode="auto">
            <a:xfrm flipV="1">
              <a:off x="2618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36"/>
            <p:cNvSpPr>
              <a:spLocks noChangeShapeType="1"/>
            </p:cNvSpPr>
            <p:nvPr/>
          </p:nvSpPr>
          <p:spPr bwMode="auto">
            <a:xfrm>
              <a:off x="283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37"/>
            <p:cNvSpPr>
              <a:spLocks noChangeShapeType="1"/>
            </p:cNvSpPr>
            <p:nvPr/>
          </p:nvSpPr>
          <p:spPr bwMode="auto">
            <a:xfrm flipV="1">
              <a:off x="283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38"/>
            <p:cNvSpPr>
              <a:spLocks noChangeShapeType="1"/>
            </p:cNvSpPr>
            <p:nvPr/>
          </p:nvSpPr>
          <p:spPr bwMode="auto">
            <a:xfrm>
              <a:off x="305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39"/>
            <p:cNvSpPr>
              <a:spLocks noChangeShapeType="1"/>
            </p:cNvSpPr>
            <p:nvPr/>
          </p:nvSpPr>
          <p:spPr bwMode="auto">
            <a:xfrm flipV="1">
              <a:off x="305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40"/>
            <p:cNvSpPr>
              <a:spLocks noChangeShapeType="1"/>
            </p:cNvSpPr>
            <p:nvPr/>
          </p:nvSpPr>
          <p:spPr bwMode="auto">
            <a:xfrm>
              <a:off x="1308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41"/>
            <p:cNvSpPr>
              <a:spLocks noChangeShapeType="1"/>
            </p:cNvSpPr>
            <p:nvPr/>
          </p:nvSpPr>
          <p:spPr bwMode="auto">
            <a:xfrm>
              <a:off x="3273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42"/>
            <p:cNvSpPr>
              <a:spLocks noChangeShapeType="1"/>
            </p:cNvSpPr>
            <p:nvPr/>
          </p:nvSpPr>
          <p:spPr bwMode="auto">
            <a:xfrm flipV="1">
              <a:off x="327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Line 43"/>
            <p:cNvSpPr>
              <a:spLocks noChangeShapeType="1"/>
            </p:cNvSpPr>
            <p:nvPr/>
          </p:nvSpPr>
          <p:spPr bwMode="auto">
            <a:xfrm>
              <a:off x="3492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44"/>
            <p:cNvSpPr>
              <a:spLocks noChangeShapeType="1"/>
            </p:cNvSpPr>
            <p:nvPr/>
          </p:nvSpPr>
          <p:spPr bwMode="auto">
            <a:xfrm flipV="1">
              <a:off x="3492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45"/>
            <p:cNvSpPr>
              <a:spLocks noChangeShapeType="1"/>
            </p:cNvSpPr>
            <p:nvPr/>
          </p:nvSpPr>
          <p:spPr bwMode="auto">
            <a:xfrm>
              <a:off x="3711" y="2104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46"/>
            <p:cNvSpPr>
              <a:spLocks noChangeShapeType="1"/>
            </p:cNvSpPr>
            <p:nvPr/>
          </p:nvSpPr>
          <p:spPr bwMode="auto">
            <a:xfrm flipV="1">
              <a:off x="3711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47"/>
            <p:cNvSpPr>
              <a:spLocks noChangeShapeType="1"/>
            </p:cNvSpPr>
            <p:nvPr/>
          </p:nvSpPr>
          <p:spPr bwMode="auto">
            <a:xfrm>
              <a:off x="3929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48"/>
            <p:cNvSpPr>
              <a:spLocks noChangeShapeType="1"/>
            </p:cNvSpPr>
            <p:nvPr/>
          </p:nvSpPr>
          <p:spPr bwMode="auto">
            <a:xfrm flipV="1">
              <a:off x="3929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49"/>
            <p:cNvSpPr>
              <a:spLocks noChangeShapeType="1"/>
            </p:cNvSpPr>
            <p:nvPr/>
          </p:nvSpPr>
          <p:spPr bwMode="auto">
            <a:xfrm>
              <a:off x="4147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Line 50"/>
            <p:cNvSpPr>
              <a:spLocks noChangeShapeType="1"/>
            </p:cNvSpPr>
            <p:nvPr/>
          </p:nvSpPr>
          <p:spPr bwMode="auto">
            <a:xfrm flipV="1">
              <a:off x="4147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51"/>
            <p:cNvSpPr>
              <a:spLocks noChangeShapeType="1"/>
            </p:cNvSpPr>
            <p:nvPr/>
          </p:nvSpPr>
          <p:spPr bwMode="auto">
            <a:xfrm>
              <a:off x="4366" y="233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52"/>
            <p:cNvSpPr>
              <a:spLocks noChangeShapeType="1"/>
            </p:cNvSpPr>
            <p:nvPr/>
          </p:nvSpPr>
          <p:spPr bwMode="auto">
            <a:xfrm flipV="1">
              <a:off x="4366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53"/>
            <p:cNvSpPr>
              <a:spLocks noChangeShapeType="1"/>
            </p:cNvSpPr>
            <p:nvPr/>
          </p:nvSpPr>
          <p:spPr bwMode="auto">
            <a:xfrm>
              <a:off x="4584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54"/>
            <p:cNvSpPr>
              <a:spLocks noChangeShapeType="1"/>
            </p:cNvSpPr>
            <p:nvPr/>
          </p:nvSpPr>
          <p:spPr bwMode="auto">
            <a:xfrm flipV="1">
              <a:off x="4584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55"/>
            <p:cNvSpPr>
              <a:spLocks noChangeShapeType="1"/>
            </p:cNvSpPr>
            <p:nvPr/>
          </p:nvSpPr>
          <p:spPr bwMode="auto">
            <a:xfrm>
              <a:off x="4803" y="233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Line 56"/>
            <p:cNvSpPr>
              <a:spLocks noChangeShapeType="1"/>
            </p:cNvSpPr>
            <p:nvPr/>
          </p:nvSpPr>
          <p:spPr bwMode="auto">
            <a:xfrm flipV="1">
              <a:off x="4803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Line 57"/>
            <p:cNvSpPr>
              <a:spLocks noChangeShapeType="1"/>
            </p:cNvSpPr>
            <p:nvPr/>
          </p:nvSpPr>
          <p:spPr bwMode="auto">
            <a:xfrm>
              <a:off x="5020" y="2104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Line 58"/>
            <p:cNvSpPr>
              <a:spLocks noChangeShapeType="1"/>
            </p:cNvSpPr>
            <p:nvPr/>
          </p:nvSpPr>
          <p:spPr bwMode="auto">
            <a:xfrm flipV="1">
              <a:off x="5020" y="2104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59"/>
            <p:cNvSpPr>
              <a:spLocks noChangeShapeType="1"/>
            </p:cNvSpPr>
            <p:nvPr/>
          </p:nvSpPr>
          <p:spPr bwMode="auto">
            <a:xfrm>
              <a:off x="1835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60"/>
            <p:cNvSpPr>
              <a:spLocks noChangeShapeType="1"/>
            </p:cNvSpPr>
            <p:nvPr/>
          </p:nvSpPr>
          <p:spPr bwMode="auto">
            <a:xfrm flipV="1">
              <a:off x="1835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Line 61"/>
            <p:cNvSpPr>
              <a:spLocks noChangeShapeType="1"/>
            </p:cNvSpPr>
            <p:nvPr/>
          </p:nvSpPr>
          <p:spPr bwMode="auto">
            <a:xfrm>
              <a:off x="2272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Line 62"/>
            <p:cNvSpPr>
              <a:spLocks noChangeShapeType="1"/>
            </p:cNvSpPr>
            <p:nvPr/>
          </p:nvSpPr>
          <p:spPr bwMode="auto">
            <a:xfrm flipV="1">
              <a:off x="227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63"/>
            <p:cNvSpPr>
              <a:spLocks noChangeShapeType="1"/>
            </p:cNvSpPr>
            <p:nvPr/>
          </p:nvSpPr>
          <p:spPr bwMode="auto">
            <a:xfrm>
              <a:off x="2708" y="2475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Line 64"/>
            <p:cNvSpPr>
              <a:spLocks noChangeShapeType="1"/>
            </p:cNvSpPr>
            <p:nvPr/>
          </p:nvSpPr>
          <p:spPr bwMode="auto">
            <a:xfrm flipV="1">
              <a:off x="2708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Line 65"/>
            <p:cNvSpPr>
              <a:spLocks noChangeShapeType="1"/>
            </p:cNvSpPr>
            <p:nvPr/>
          </p:nvSpPr>
          <p:spPr bwMode="auto">
            <a:xfrm>
              <a:off x="3146" y="2707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Line 66"/>
            <p:cNvSpPr>
              <a:spLocks noChangeShapeType="1"/>
            </p:cNvSpPr>
            <p:nvPr/>
          </p:nvSpPr>
          <p:spPr bwMode="auto">
            <a:xfrm flipV="1">
              <a:off x="314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Line 67"/>
            <p:cNvSpPr>
              <a:spLocks noChangeShapeType="1"/>
            </p:cNvSpPr>
            <p:nvPr/>
          </p:nvSpPr>
          <p:spPr bwMode="auto">
            <a:xfrm>
              <a:off x="3582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Line 68"/>
            <p:cNvSpPr>
              <a:spLocks noChangeShapeType="1"/>
            </p:cNvSpPr>
            <p:nvPr/>
          </p:nvSpPr>
          <p:spPr bwMode="auto">
            <a:xfrm flipV="1">
              <a:off x="3582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Line 69"/>
            <p:cNvSpPr>
              <a:spLocks noChangeShapeType="1"/>
            </p:cNvSpPr>
            <p:nvPr/>
          </p:nvSpPr>
          <p:spPr bwMode="auto">
            <a:xfrm>
              <a:off x="4019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Line 70"/>
            <p:cNvSpPr>
              <a:spLocks noChangeShapeType="1"/>
            </p:cNvSpPr>
            <p:nvPr/>
          </p:nvSpPr>
          <p:spPr bwMode="auto">
            <a:xfrm flipV="1">
              <a:off x="4019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Line 71"/>
            <p:cNvSpPr>
              <a:spLocks noChangeShapeType="1"/>
            </p:cNvSpPr>
            <p:nvPr/>
          </p:nvSpPr>
          <p:spPr bwMode="auto">
            <a:xfrm>
              <a:off x="4456" y="2475"/>
              <a:ext cx="4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Line 72"/>
            <p:cNvSpPr>
              <a:spLocks noChangeShapeType="1"/>
            </p:cNvSpPr>
            <p:nvPr/>
          </p:nvSpPr>
          <p:spPr bwMode="auto">
            <a:xfrm flipV="1">
              <a:off x="4456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Line 73"/>
            <p:cNvSpPr>
              <a:spLocks noChangeShapeType="1"/>
            </p:cNvSpPr>
            <p:nvPr/>
          </p:nvSpPr>
          <p:spPr bwMode="auto">
            <a:xfrm>
              <a:off x="4893" y="2707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Line 74"/>
            <p:cNvSpPr>
              <a:spLocks noChangeShapeType="1"/>
            </p:cNvSpPr>
            <p:nvPr/>
          </p:nvSpPr>
          <p:spPr bwMode="auto">
            <a:xfrm flipV="1">
              <a:off x="4893" y="2475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Line 75"/>
            <p:cNvSpPr>
              <a:spLocks noChangeShapeType="1"/>
            </p:cNvSpPr>
            <p:nvPr/>
          </p:nvSpPr>
          <p:spPr bwMode="auto">
            <a:xfrm>
              <a:off x="1397" y="2707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Line 76"/>
            <p:cNvSpPr>
              <a:spLocks noChangeShapeType="1"/>
            </p:cNvSpPr>
            <p:nvPr/>
          </p:nvSpPr>
          <p:spPr bwMode="auto">
            <a:xfrm>
              <a:off x="2363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Line 77"/>
            <p:cNvSpPr>
              <a:spLocks noChangeShapeType="1"/>
            </p:cNvSpPr>
            <p:nvPr/>
          </p:nvSpPr>
          <p:spPr bwMode="auto">
            <a:xfrm flipV="1">
              <a:off x="2363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Line 78"/>
            <p:cNvSpPr>
              <a:spLocks noChangeShapeType="1"/>
            </p:cNvSpPr>
            <p:nvPr/>
          </p:nvSpPr>
          <p:spPr bwMode="auto">
            <a:xfrm>
              <a:off x="3237" y="3100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Line 79"/>
            <p:cNvSpPr>
              <a:spLocks noChangeShapeType="1"/>
            </p:cNvSpPr>
            <p:nvPr/>
          </p:nvSpPr>
          <p:spPr bwMode="auto">
            <a:xfrm flipV="1">
              <a:off x="3237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Line 80"/>
            <p:cNvSpPr>
              <a:spLocks noChangeShapeType="1"/>
            </p:cNvSpPr>
            <p:nvPr/>
          </p:nvSpPr>
          <p:spPr bwMode="auto">
            <a:xfrm>
              <a:off x="4110" y="2869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Line 81"/>
            <p:cNvSpPr>
              <a:spLocks noChangeShapeType="1"/>
            </p:cNvSpPr>
            <p:nvPr/>
          </p:nvSpPr>
          <p:spPr bwMode="auto">
            <a:xfrm flipV="1">
              <a:off x="4110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Line 82"/>
            <p:cNvSpPr>
              <a:spLocks noChangeShapeType="1"/>
            </p:cNvSpPr>
            <p:nvPr/>
          </p:nvSpPr>
          <p:spPr bwMode="auto">
            <a:xfrm>
              <a:off x="4984" y="3100"/>
              <a:ext cx="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Line 83"/>
            <p:cNvSpPr>
              <a:spLocks noChangeShapeType="1"/>
            </p:cNvSpPr>
            <p:nvPr/>
          </p:nvSpPr>
          <p:spPr bwMode="auto">
            <a:xfrm flipV="1">
              <a:off x="4984" y="286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Line 84"/>
            <p:cNvSpPr>
              <a:spLocks noChangeShapeType="1"/>
            </p:cNvSpPr>
            <p:nvPr/>
          </p:nvSpPr>
          <p:spPr bwMode="auto">
            <a:xfrm>
              <a:off x="1489" y="3100"/>
              <a:ext cx="8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Line 85"/>
            <p:cNvSpPr>
              <a:spLocks noChangeShapeType="1"/>
            </p:cNvSpPr>
            <p:nvPr/>
          </p:nvSpPr>
          <p:spPr bwMode="auto">
            <a:xfrm flipV="1">
              <a:off x="3328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Line 86"/>
            <p:cNvSpPr>
              <a:spLocks noChangeShapeType="1"/>
            </p:cNvSpPr>
            <p:nvPr/>
          </p:nvSpPr>
          <p:spPr bwMode="auto">
            <a:xfrm>
              <a:off x="1580" y="3471"/>
              <a:ext cx="1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Line 87"/>
            <p:cNvSpPr>
              <a:spLocks noChangeShapeType="1"/>
            </p:cNvSpPr>
            <p:nvPr/>
          </p:nvSpPr>
          <p:spPr bwMode="auto">
            <a:xfrm>
              <a:off x="3328" y="3239"/>
              <a:ext cx="17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4" name="Line 88"/>
            <p:cNvSpPr>
              <a:spLocks noChangeShapeType="1"/>
            </p:cNvSpPr>
            <p:nvPr/>
          </p:nvSpPr>
          <p:spPr bwMode="auto">
            <a:xfrm flipV="1">
              <a:off x="5075" y="3239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Line 89"/>
            <p:cNvSpPr>
              <a:spLocks noChangeShapeType="1"/>
            </p:cNvSpPr>
            <p:nvPr/>
          </p:nvSpPr>
          <p:spPr bwMode="auto">
            <a:xfrm>
              <a:off x="5075" y="3471"/>
              <a:ext cx="1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Line 90"/>
            <p:cNvSpPr>
              <a:spLocks noChangeShapeType="1"/>
            </p:cNvSpPr>
            <p:nvPr/>
          </p:nvSpPr>
          <p:spPr bwMode="auto">
            <a:xfrm>
              <a:off x="1126" y="2478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Line 91"/>
            <p:cNvSpPr>
              <a:spLocks noChangeShapeType="1"/>
            </p:cNvSpPr>
            <p:nvPr/>
          </p:nvSpPr>
          <p:spPr bwMode="auto">
            <a:xfrm flipV="1">
              <a:off x="1399" y="247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Line 92"/>
            <p:cNvSpPr>
              <a:spLocks noChangeShapeType="1"/>
            </p:cNvSpPr>
            <p:nvPr/>
          </p:nvSpPr>
          <p:spPr bwMode="auto">
            <a:xfrm>
              <a:off x="1126" y="287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" name="Line 93"/>
            <p:cNvSpPr>
              <a:spLocks noChangeShapeType="1"/>
            </p:cNvSpPr>
            <p:nvPr/>
          </p:nvSpPr>
          <p:spPr bwMode="auto">
            <a:xfrm flipV="1">
              <a:off x="1489" y="2871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Line 94"/>
            <p:cNvSpPr>
              <a:spLocks noChangeShapeType="1"/>
            </p:cNvSpPr>
            <p:nvPr/>
          </p:nvSpPr>
          <p:spPr bwMode="auto">
            <a:xfrm>
              <a:off x="1126" y="3243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" name="Line 95"/>
            <p:cNvSpPr>
              <a:spLocks noChangeShapeType="1"/>
            </p:cNvSpPr>
            <p:nvPr/>
          </p:nvSpPr>
          <p:spPr bwMode="auto">
            <a:xfrm flipV="1">
              <a:off x="1580" y="3241"/>
              <a:ext cx="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" name="Line 96"/>
            <p:cNvSpPr>
              <a:spLocks noChangeShapeType="1"/>
            </p:cNvSpPr>
            <p:nvPr/>
          </p:nvSpPr>
          <p:spPr bwMode="auto">
            <a:xfrm flipV="1">
              <a:off x="1315" y="21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Line 97"/>
            <p:cNvSpPr>
              <a:spLocks noChangeShapeType="1"/>
            </p:cNvSpPr>
            <p:nvPr/>
          </p:nvSpPr>
          <p:spPr bwMode="auto">
            <a:xfrm>
              <a:off x="1131" y="211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4087813" y="3914775"/>
            <a:ext cx="692150" cy="2044700"/>
            <a:chOff x="2711" y="2466"/>
            <a:chExt cx="436" cy="1288"/>
          </a:xfrm>
        </p:grpSpPr>
        <p:sp>
          <p:nvSpPr>
            <p:cNvPr id="13343" name="Line 99"/>
            <p:cNvSpPr>
              <a:spLocks noChangeShapeType="1"/>
            </p:cNvSpPr>
            <p:nvPr/>
          </p:nvSpPr>
          <p:spPr bwMode="auto">
            <a:xfrm flipV="1">
              <a:off x="3147" y="246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100"/>
            <p:cNvSpPr>
              <a:spLocks noChangeShapeType="1"/>
            </p:cNvSpPr>
            <p:nvPr/>
          </p:nvSpPr>
          <p:spPr bwMode="auto">
            <a:xfrm flipV="1">
              <a:off x="2711" y="2486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Text Box 101"/>
            <p:cNvSpPr txBox="1">
              <a:spLocks noChangeArrowheads="1"/>
            </p:cNvSpPr>
            <p:nvPr/>
          </p:nvSpPr>
          <p:spPr bwMode="auto">
            <a:xfrm>
              <a:off x="2857" y="3562"/>
              <a:ext cx="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  <a:ea typeface="楷体_GB2312" pitchFamily="49" charset="-122"/>
                </a:rPr>
                <a:t>Y</a:t>
              </a:r>
              <a:r>
                <a:rPr kumimoji="1" lang="en-US" altLang="zh-CN" sz="1600">
                  <a:solidFill>
                    <a:srgbClr val="009900"/>
                  </a:solidFill>
                  <a:ea typeface="楷体_GB2312" pitchFamily="49" charset="-122"/>
                </a:rPr>
                <a:t>3</a:t>
              </a:r>
              <a:endParaRPr kumimoji="1" lang="en-US" altLang="zh-CN" sz="1200">
                <a:solidFill>
                  <a:srgbClr val="0099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065713" y="3924300"/>
            <a:ext cx="404812" cy="2035175"/>
            <a:chOff x="3327" y="2472"/>
            <a:chExt cx="255" cy="1282"/>
          </a:xfrm>
        </p:grpSpPr>
        <p:grpSp>
          <p:nvGrpSpPr>
            <p:cNvPr id="13339" name="Group 103"/>
            <p:cNvGrpSpPr>
              <a:grpSpLocks/>
            </p:cNvGrpSpPr>
            <p:nvPr/>
          </p:nvGrpSpPr>
          <p:grpSpPr bwMode="auto">
            <a:xfrm>
              <a:off x="3363" y="2472"/>
              <a:ext cx="219" cy="1282"/>
              <a:chOff x="3363" y="2472"/>
              <a:chExt cx="219" cy="1282"/>
            </a:xfrm>
          </p:grpSpPr>
          <p:sp>
            <p:nvSpPr>
              <p:cNvPr id="13341" name="Line 104"/>
              <p:cNvSpPr>
                <a:spLocks noChangeShapeType="1"/>
              </p:cNvSpPr>
              <p:nvPr/>
            </p:nvSpPr>
            <p:spPr bwMode="auto">
              <a:xfrm flipV="1">
                <a:off x="3582" y="2472"/>
                <a:ext cx="0" cy="124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Text Box 105"/>
              <p:cNvSpPr txBox="1">
                <a:spLocks noChangeArrowheads="1"/>
              </p:cNvSpPr>
              <p:nvPr/>
            </p:nvSpPr>
            <p:spPr bwMode="auto">
              <a:xfrm>
                <a:off x="3363" y="3562"/>
                <a:ext cx="1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9900"/>
                    </a:solidFill>
                    <a:ea typeface="楷体_GB2312" pitchFamily="49" charset="-122"/>
                  </a:rPr>
                  <a:t>Y</a:t>
                </a:r>
                <a:r>
                  <a:rPr kumimoji="1" lang="en-US" altLang="zh-CN" sz="1600">
                    <a:solidFill>
                      <a:srgbClr val="009900"/>
                    </a:solidFill>
                    <a:ea typeface="楷体_GB2312" pitchFamily="49" charset="-122"/>
                  </a:rPr>
                  <a:t>4</a:t>
                </a:r>
                <a:endParaRPr kumimoji="1" lang="en-US" altLang="zh-CN" sz="1200">
                  <a:solidFill>
                    <a:srgbClr val="0099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3340" name="Line 106"/>
            <p:cNvSpPr>
              <a:spLocks noChangeShapeType="1"/>
            </p:cNvSpPr>
            <p:nvPr/>
          </p:nvSpPr>
          <p:spPr bwMode="auto">
            <a:xfrm flipV="1">
              <a:off x="3327" y="2473"/>
              <a:ext cx="0" cy="1241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219" name="Text Box 107"/>
          <p:cNvSpPr txBox="1">
            <a:spLocks noChangeArrowheads="1"/>
          </p:cNvSpPr>
          <p:nvPr/>
        </p:nvSpPr>
        <p:spPr bwMode="auto">
          <a:xfrm>
            <a:off x="4859338" y="56546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ea typeface="楷体_GB2312" pitchFamily="49" charset="-122"/>
              </a:rPr>
              <a:t>?</a:t>
            </a:r>
            <a:endParaRPr kumimoji="1" lang="en-US" altLang="zh-CN" sz="120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3081338" y="5654675"/>
            <a:ext cx="2184400" cy="366713"/>
            <a:chOff x="2077" y="3562"/>
            <a:chExt cx="1376" cy="231"/>
          </a:xfrm>
        </p:grpSpPr>
        <p:sp>
          <p:nvSpPr>
            <p:cNvPr id="13336" name="Text Box 109"/>
            <p:cNvSpPr txBox="1">
              <a:spLocks noChangeArrowheads="1"/>
            </p:cNvSpPr>
            <p:nvPr/>
          </p:nvSpPr>
          <p:spPr bwMode="auto">
            <a:xfrm>
              <a:off x="2077" y="3562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009900"/>
                  </a:solidFill>
                </a:rPr>
                <a:t>有效码</a:t>
              </a:r>
            </a:p>
          </p:txBody>
        </p:sp>
        <p:cxnSp>
          <p:nvCxnSpPr>
            <p:cNvPr id="13337" name="AutoShape 110"/>
            <p:cNvCxnSpPr>
              <a:cxnSpLocks noChangeShapeType="1"/>
              <a:stCxn id="13336" idx="2"/>
              <a:endCxn id="13345" idx="2"/>
            </p:cNvCxnSpPr>
            <p:nvPr/>
          </p:nvCxnSpPr>
          <p:spPr bwMode="auto">
            <a:xfrm rot="5400000" flipH="1" flipV="1">
              <a:off x="2642" y="3489"/>
              <a:ext cx="39" cy="570"/>
            </a:xfrm>
            <a:prstGeom prst="curvedConnector3">
              <a:avLst>
                <a:gd name="adj1" fmla="val -366667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8" name="AutoShape 111"/>
            <p:cNvCxnSpPr>
              <a:cxnSpLocks noChangeShapeType="1"/>
              <a:stCxn id="13336" idx="2"/>
              <a:endCxn id="13342" idx="2"/>
            </p:cNvCxnSpPr>
            <p:nvPr/>
          </p:nvCxnSpPr>
          <p:spPr bwMode="auto">
            <a:xfrm rot="5400000" flipH="1" flipV="1">
              <a:off x="2895" y="3236"/>
              <a:ext cx="39" cy="1076"/>
            </a:xfrm>
            <a:prstGeom prst="curvedConnector3">
              <a:avLst>
                <a:gd name="adj1" fmla="val -602565"/>
              </a:avLst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4922838" y="5648325"/>
            <a:ext cx="1557337" cy="366713"/>
            <a:chOff x="3237" y="3558"/>
            <a:chExt cx="981" cy="231"/>
          </a:xfrm>
        </p:grpSpPr>
        <p:sp>
          <p:nvSpPr>
            <p:cNvPr id="13334" name="Text Box 113"/>
            <p:cNvSpPr txBox="1">
              <a:spLocks noChangeArrowheads="1"/>
            </p:cNvSpPr>
            <p:nvPr/>
          </p:nvSpPr>
          <p:spPr bwMode="auto">
            <a:xfrm>
              <a:off x="3622" y="3558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无效码</a:t>
              </a:r>
            </a:p>
          </p:txBody>
        </p:sp>
        <p:cxnSp>
          <p:nvCxnSpPr>
            <p:cNvPr id="13335" name="AutoShape 114"/>
            <p:cNvCxnSpPr>
              <a:cxnSpLocks noChangeShapeType="1"/>
              <a:stCxn id="13334" idx="2"/>
              <a:endCxn id="1754219" idx="2"/>
            </p:cNvCxnSpPr>
            <p:nvPr/>
          </p:nvCxnSpPr>
          <p:spPr bwMode="auto">
            <a:xfrm rot="16200000" flipV="1">
              <a:off x="3560" y="3431"/>
              <a:ext cx="35" cy="682"/>
            </a:xfrm>
            <a:prstGeom prst="curvedConnector3">
              <a:avLst>
                <a:gd name="adj1" fmla="val -408569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54227" name="Rectangle 115"/>
          <p:cNvSpPr>
            <a:spLocks noChangeArrowheads="1"/>
          </p:cNvSpPr>
          <p:nvPr/>
        </p:nvSpPr>
        <p:spPr bwMode="auto">
          <a:xfrm>
            <a:off x="1878013" y="2024063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输出信号质量差，工作速度低</a:t>
            </a:r>
          </a:p>
        </p:txBody>
      </p: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4640263" y="2744788"/>
            <a:ext cx="687387" cy="971550"/>
            <a:chOff x="2923" y="1729"/>
            <a:chExt cx="433" cy="612"/>
          </a:xfrm>
        </p:grpSpPr>
        <p:sp>
          <p:nvSpPr>
            <p:cNvPr id="13330" name="Text Box 117"/>
            <p:cNvSpPr txBox="1">
              <a:spLocks noChangeArrowheads="1"/>
            </p:cNvSpPr>
            <p:nvPr/>
          </p:nvSpPr>
          <p:spPr bwMode="auto">
            <a:xfrm>
              <a:off x="3020" y="17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3331" name="Line 118"/>
            <p:cNvSpPr>
              <a:spLocks noChangeShapeType="1"/>
            </p:cNvSpPr>
            <p:nvPr/>
          </p:nvSpPr>
          <p:spPr bwMode="auto">
            <a:xfrm>
              <a:off x="3356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119"/>
            <p:cNvSpPr>
              <a:spLocks noChangeShapeType="1"/>
            </p:cNvSpPr>
            <p:nvPr/>
          </p:nvSpPr>
          <p:spPr bwMode="auto">
            <a:xfrm flipH="1">
              <a:off x="2923" y="1975"/>
              <a:ext cx="4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120"/>
            <p:cNvSpPr>
              <a:spLocks noChangeShapeType="1"/>
            </p:cNvSpPr>
            <p:nvPr/>
          </p:nvSpPr>
          <p:spPr bwMode="auto">
            <a:xfrm>
              <a:off x="2925" y="1842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219" grpId="0"/>
      <p:bldP spid="1754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484EB6-9865-4CD1-87A5-E29FF16CF9B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084DCB-C9A0-4A94-8109-3E4E9F6A3B5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同步二进制</a:t>
            </a:r>
            <a:r>
              <a:rPr lang="zh-CN" altLang="en-US" smtClean="0"/>
              <a:t>递增</a:t>
            </a:r>
            <a:r>
              <a:rPr kumimoji="1" lang="zh-CN" altLang="en-US" smtClean="0">
                <a:solidFill>
                  <a:schemeClr val="tx1"/>
                </a:solidFill>
              </a:rPr>
              <a:t>计数器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6063"/>
            <a:ext cx="3414713" cy="4865687"/>
          </a:xfrm>
          <a:noFill/>
        </p:spPr>
        <p:txBody>
          <a:bodyPr/>
          <a:lstStyle/>
          <a:p>
            <a:r>
              <a:rPr lang="en-US" altLang="zh-CN" sz="2400" smtClean="0"/>
              <a:t>Q0</a:t>
            </a:r>
            <a:r>
              <a:rPr lang="zh-CN" altLang="en-US" sz="2400" smtClean="0"/>
              <a:t>在每个时钟都翻转</a:t>
            </a:r>
            <a:endParaRPr lang="en-US" altLang="zh-CN" sz="2400" smtClean="0"/>
          </a:p>
          <a:p>
            <a:endParaRPr lang="zh-CN" altLang="en-US" sz="2400" smtClean="0"/>
          </a:p>
          <a:p>
            <a:r>
              <a:rPr lang="zh-CN" altLang="en-US" sz="2400" smtClean="0"/>
              <a:t>当</a:t>
            </a:r>
            <a:r>
              <a:rPr lang="en-US" altLang="zh-CN" sz="2400" smtClean="0"/>
              <a:t>Q0=1</a:t>
            </a:r>
            <a:r>
              <a:rPr lang="zh-CN" altLang="en-US" sz="2400" smtClean="0"/>
              <a:t>时，</a:t>
            </a:r>
            <a:r>
              <a:rPr lang="en-US" altLang="zh-CN" sz="2400" smtClean="0"/>
              <a:t>Q1</a:t>
            </a:r>
            <a:r>
              <a:rPr lang="zh-CN" altLang="en-US" sz="2400" smtClean="0"/>
              <a:t>在下一个时钟翻转</a:t>
            </a:r>
            <a:endParaRPr lang="en-US" altLang="zh-CN" sz="2400" smtClean="0"/>
          </a:p>
          <a:p>
            <a:endParaRPr lang="zh-CN" altLang="en-US" sz="2400" smtClean="0"/>
          </a:p>
          <a:p>
            <a:r>
              <a:rPr lang="zh-CN" altLang="en-US" sz="2400" smtClean="0"/>
              <a:t>当</a:t>
            </a:r>
            <a:r>
              <a:rPr lang="en-US" altLang="zh-CN" sz="2400" smtClean="0"/>
              <a:t>Q1Q0 = 11</a:t>
            </a:r>
            <a:r>
              <a:rPr lang="zh-CN" altLang="en-US" sz="2400" smtClean="0"/>
              <a:t>时，</a:t>
            </a:r>
            <a:r>
              <a:rPr lang="en-US" altLang="zh-CN" sz="2400" smtClean="0"/>
              <a:t>Q2</a:t>
            </a:r>
            <a:r>
              <a:rPr lang="zh-CN" altLang="en-US" sz="2400" smtClean="0"/>
              <a:t>在下一个时钟翻转</a:t>
            </a:r>
            <a:endParaRPr lang="en-US" altLang="zh-CN" sz="2400" smtClean="0"/>
          </a:p>
          <a:p>
            <a:endParaRPr lang="zh-CN" altLang="en-US" sz="2400" smtClean="0"/>
          </a:p>
          <a:p>
            <a:r>
              <a:rPr lang="zh-CN" altLang="en-US" sz="2400" smtClean="0"/>
              <a:t>当</a:t>
            </a:r>
            <a:r>
              <a:rPr lang="en-US" altLang="zh-CN" sz="2400" smtClean="0"/>
              <a:t>Q2~Q0</a:t>
            </a:r>
            <a:r>
              <a:rPr lang="zh-CN" altLang="en-US" sz="2400" smtClean="0"/>
              <a:t>全为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时，进位为</a:t>
            </a:r>
            <a:r>
              <a:rPr lang="en-US" altLang="zh-CN" sz="2400" smtClean="0"/>
              <a:t>1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5675313" y="15668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状态表</a:t>
            </a:r>
            <a:endParaRPr lang="zh-CN" altLang="en-US" sz="44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678180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60769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5365750" y="2473325"/>
            <a:ext cx="338138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Q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7659688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进位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5348288" y="2109788"/>
            <a:ext cx="1792287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电路状态</a:t>
            </a: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4333875" y="2211388"/>
            <a:ext cx="511175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计数</a:t>
            </a:r>
          </a:p>
          <a:p>
            <a:pPr algn="ctr">
              <a:buFontTx/>
              <a:buNone/>
            </a:pPr>
            <a:r>
              <a:rPr lang="zh-CN" altLang="en-US" sz="2000">
                <a:cs typeface="Times New Roman" panose="02020603050405020304" pitchFamily="18" charset="0"/>
              </a:rPr>
              <a:t>顺序</a:t>
            </a:r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>
            <a:off x="5202238" y="2544763"/>
            <a:ext cx="21526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>
            <a:off x="520223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7354888" y="2109788"/>
            <a:ext cx="0" cy="41640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78565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78" name="Rectangle 15"/>
          <p:cNvSpPr>
            <a:spLocks noChangeArrowheads="1"/>
          </p:cNvSpPr>
          <p:nvPr/>
        </p:nvSpPr>
        <p:spPr bwMode="auto">
          <a:xfrm>
            <a:off x="6891338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6189663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80" name="Rectangle 17"/>
          <p:cNvSpPr>
            <a:spLocks noChangeArrowheads="1"/>
          </p:cNvSpPr>
          <p:nvPr/>
        </p:nvSpPr>
        <p:spPr bwMode="auto">
          <a:xfrm>
            <a:off x="547687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4530725" y="5911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382" name="Rectangle 19"/>
          <p:cNvSpPr>
            <a:spLocks noChangeArrowheads="1"/>
          </p:cNvSpPr>
          <p:nvPr/>
        </p:nvSpPr>
        <p:spPr bwMode="auto">
          <a:xfrm>
            <a:off x="78565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  <a:endParaRPr lang="en-US" altLang="zh-CN" sz="1800"/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6891338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6189663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85" name="Rectangle 22"/>
          <p:cNvSpPr>
            <a:spLocks noChangeArrowheads="1"/>
          </p:cNvSpPr>
          <p:nvPr/>
        </p:nvSpPr>
        <p:spPr bwMode="auto">
          <a:xfrm>
            <a:off x="547687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86" name="Rectangle 23"/>
          <p:cNvSpPr>
            <a:spLocks noChangeArrowheads="1"/>
          </p:cNvSpPr>
          <p:nvPr/>
        </p:nvSpPr>
        <p:spPr bwMode="auto">
          <a:xfrm>
            <a:off x="4530725" y="5556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78565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88" name="Rectangle 25"/>
          <p:cNvSpPr>
            <a:spLocks noChangeArrowheads="1"/>
          </p:cNvSpPr>
          <p:nvPr/>
        </p:nvSpPr>
        <p:spPr bwMode="auto">
          <a:xfrm>
            <a:off x="6891338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>
            <a:off x="6189663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90" name="Rectangle 27"/>
          <p:cNvSpPr>
            <a:spLocks noChangeArrowheads="1"/>
          </p:cNvSpPr>
          <p:nvPr/>
        </p:nvSpPr>
        <p:spPr bwMode="auto">
          <a:xfrm>
            <a:off x="547687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91" name="Rectangle 28"/>
          <p:cNvSpPr>
            <a:spLocks noChangeArrowheads="1"/>
          </p:cNvSpPr>
          <p:nvPr/>
        </p:nvSpPr>
        <p:spPr bwMode="auto">
          <a:xfrm>
            <a:off x="4530725" y="5200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392" name="Rectangle 29"/>
          <p:cNvSpPr>
            <a:spLocks noChangeArrowheads="1"/>
          </p:cNvSpPr>
          <p:nvPr/>
        </p:nvSpPr>
        <p:spPr bwMode="auto">
          <a:xfrm>
            <a:off x="78565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93" name="Rectangle 30"/>
          <p:cNvSpPr>
            <a:spLocks noChangeArrowheads="1"/>
          </p:cNvSpPr>
          <p:nvPr/>
        </p:nvSpPr>
        <p:spPr bwMode="auto">
          <a:xfrm>
            <a:off x="6891338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94" name="Rectangle 31"/>
          <p:cNvSpPr>
            <a:spLocks noChangeArrowheads="1"/>
          </p:cNvSpPr>
          <p:nvPr/>
        </p:nvSpPr>
        <p:spPr bwMode="auto">
          <a:xfrm>
            <a:off x="6189663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95" name="Rectangle 32"/>
          <p:cNvSpPr>
            <a:spLocks noChangeArrowheads="1"/>
          </p:cNvSpPr>
          <p:nvPr/>
        </p:nvSpPr>
        <p:spPr bwMode="auto">
          <a:xfrm>
            <a:off x="547687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96" name="Rectangle 33"/>
          <p:cNvSpPr>
            <a:spLocks noChangeArrowheads="1"/>
          </p:cNvSpPr>
          <p:nvPr/>
        </p:nvSpPr>
        <p:spPr bwMode="auto">
          <a:xfrm>
            <a:off x="4530725" y="48434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397" name="Rectangle 34"/>
          <p:cNvSpPr>
            <a:spLocks noChangeArrowheads="1"/>
          </p:cNvSpPr>
          <p:nvPr/>
        </p:nvSpPr>
        <p:spPr bwMode="auto">
          <a:xfrm>
            <a:off x="78565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98" name="Rectangle 35"/>
          <p:cNvSpPr>
            <a:spLocks noChangeArrowheads="1"/>
          </p:cNvSpPr>
          <p:nvPr/>
        </p:nvSpPr>
        <p:spPr bwMode="auto">
          <a:xfrm>
            <a:off x="6891338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99" name="Rectangle 36"/>
          <p:cNvSpPr>
            <a:spLocks noChangeArrowheads="1"/>
          </p:cNvSpPr>
          <p:nvPr/>
        </p:nvSpPr>
        <p:spPr bwMode="auto">
          <a:xfrm>
            <a:off x="6189663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00" name="Rectangle 37"/>
          <p:cNvSpPr>
            <a:spLocks noChangeArrowheads="1"/>
          </p:cNvSpPr>
          <p:nvPr/>
        </p:nvSpPr>
        <p:spPr bwMode="auto">
          <a:xfrm>
            <a:off x="547687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01" name="Rectangle 38"/>
          <p:cNvSpPr>
            <a:spLocks noChangeArrowheads="1"/>
          </p:cNvSpPr>
          <p:nvPr/>
        </p:nvSpPr>
        <p:spPr bwMode="auto">
          <a:xfrm>
            <a:off x="4530725" y="4487863"/>
            <a:ext cx="1143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402" name="Rectangle 39"/>
          <p:cNvSpPr>
            <a:spLocks noChangeArrowheads="1"/>
          </p:cNvSpPr>
          <p:nvPr/>
        </p:nvSpPr>
        <p:spPr bwMode="auto">
          <a:xfrm>
            <a:off x="78565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03" name="Rectangle 40"/>
          <p:cNvSpPr>
            <a:spLocks noChangeArrowheads="1"/>
          </p:cNvSpPr>
          <p:nvPr/>
        </p:nvSpPr>
        <p:spPr bwMode="auto">
          <a:xfrm>
            <a:off x="6891338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04" name="Rectangle 41"/>
          <p:cNvSpPr>
            <a:spLocks noChangeArrowheads="1"/>
          </p:cNvSpPr>
          <p:nvPr/>
        </p:nvSpPr>
        <p:spPr bwMode="auto">
          <a:xfrm>
            <a:off x="6189663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05" name="Rectangle 42"/>
          <p:cNvSpPr>
            <a:spLocks noChangeArrowheads="1"/>
          </p:cNvSpPr>
          <p:nvPr/>
        </p:nvSpPr>
        <p:spPr bwMode="auto">
          <a:xfrm>
            <a:off x="547687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06" name="Rectangle 43"/>
          <p:cNvSpPr>
            <a:spLocks noChangeArrowheads="1"/>
          </p:cNvSpPr>
          <p:nvPr/>
        </p:nvSpPr>
        <p:spPr bwMode="auto">
          <a:xfrm>
            <a:off x="4530725" y="41338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407" name="Rectangle 44"/>
          <p:cNvSpPr>
            <a:spLocks noChangeArrowheads="1"/>
          </p:cNvSpPr>
          <p:nvPr/>
        </p:nvSpPr>
        <p:spPr bwMode="auto">
          <a:xfrm>
            <a:off x="78565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08" name="Rectangle 45"/>
          <p:cNvSpPr>
            <a:spLocks noChangeArrowheads="1"/>
          </p:cNvSpPr>
          <p:nvPr/>
        </p:nvSpPr>
        <p:spPr bwMode="auto">
          <a:xfrm>
            <a:off x="6891338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09" name="Rectangle 46"/>
          <p:cNvSpPr>
            <a:spLocks noChangeArrowheads="1"/>
          </p:cNvSpPr>
          <p:nvPr/>
        </p:nvSpPr>
        <p:spPr bwMode="auto">
          <a:xfrm>
            <a:off x="6189663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10" name="Rectangle 47"/>
          <p:cNvSpPr>
            <a:spLocks noChangeArrowheads="1"/>
          </p:cNvSpPr>
          <p:nvPr/>
        </p:nvSpPr>
        <p:spPr bwMode="auto">
          <a:xfrm>
            <a:off x="547687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1" name="Rectangle 48"/>
          <p:cNvSpPr>
            <a:spLocks noChangeArrowheads="1"/>
          </p:cNvSpPr>
          <p:nvPr/>
        </p:nvSpPr>
        <p:spPr bwMode="auto">
          <a:xfrm>
            <a:off x="4530725" y="37782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412" name="Rectangle 49"/>
          <p:cNvSpPr>
            <a:spLocks noChangeArrowheads="1"/>
          </p:cNvSpPr>
          <p:nvPr/>
        </p:nvSpPr>
        <p:spPr bwMode="auto">
          <a:xfrm>
            <a:off x="78565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3" name="Rectangle 50"/>
          <p:cNvSpPr>
            <a:spLocks noChangeArrowheads="1"/>
          </p:cNvSpPr>
          <p:nvPr/>
        </p:nvSpPr>
        <p:spPr bwMode="auto">
          <a:xfrm>
            <a:off x="6891338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14" name="Rectangle 51"/>
          <p:cNvSpPr>
            <a:spLocks noChangeArrowheads="1"/>
          </p:cNvSpPr>
          <p:nvPr/>
        </p:nvSpPr>
        <p:spPr bwMode="auto">
          <a:xfrm>
            <a:off x="6189663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5" name="Rectangle 52"/>
          <p:cNvSpPr>
            <a:spLocks noChangeArrowheads="1"/>
          </p:cNvSpPr>
          <p:nvPr/>
        </p:nvSpPr>
        <p:spPr bwMode="auto">
          <a:xfrm>
            <a:off x="547687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6" name="Rectangle 53"/>
          <p:cNvSpPr>
            <a:spLocks noChangeArrowheads="1"/>
          </p:cNvSpPr>
          <p:nvPr/>
        </p:nvSpPr>
        <p:spPr bwMode="auto">
          <a:xfrm>
            <a:off x="4530725" y="3422650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17" name="Rectangle 54"/>
          <p:cNvSpPr>
            <a:spLocks noChangeArrowheads="1"/>
          </p:cNvSpPr>
          <p:nvPr/>
        </p:nvSpPr>
        <p:spPr bwMode="auto">
          <a:xfrm>
            <a:off x="78565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8" name="Rectangle 55"/>
          <p:cNvSpPr>
            <a:spLocks noChangeArrowheads="1"/>
          </p:cNvSpPr>
          <p:nvPr/>
        </p:nvSpPr>
        <p:spPr bwMode="auto">
          <a:xfrm>
            <a:off x="6891338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19" name="Rectangle 56"/>
          <p:cNvSpPr>
            <a:spLocks noChangeArrowheads="1"/>
          </p:cNvSpPr>
          <p:nvPr/>
        </p:nvSpPr>
        <p:spPr bwMode="auto">
          <a:xfrm>
            <a:off x="6189663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20" name="Rectangle 57"/>
          <p:cNvSpPr>
            <a:spLocks noChangeArrowheads="1"/>
          </p:cNvSpPr>
          <p:nvPr/>
        </p:nvSpPr>
        <p:spPr bwMode="auto">
          <a:xfrm>
            <a:off x="547687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421" name="Rectangle 58"/>
          <p:cNvSpPr>
            <a:spLocks noChangeArrowheads="1"/>
          </p:cNvSpPr>
          <p:nvPr/>
        </p:nvSpPr>
        <p:spPr bwMode="auto">
          <a:xfrm>
            <a:off x="4530725" y="3070225"/>
            <a:ext cx="1143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5422" name="Group 59"/>
          <p:cNvGrpSpPr>
            <a:grpSpLocks/>
          </p:cNvGrpSpPr>
          <p:nvPr/>
        </p:nvGrpSpPr>
        <p:grpSpPr bwMode="auto">
          <a:xfrm>
            <a:off x="4067175" y="2109788"/>
            <a:ext cx="4356100" cy="4164012"/>
            <a:chOff x="2631" y="1238"/>
            <a:chExt cx="2812" cy="2623"/>
          </a:xfrm>
        </p:grpSpPr>
        <p:sp>
          <p:nvSpPr>
            <p:cNvPr id="15432" name="Line 60"/>
            <p:cNvSpPr>
              <a:spLocks noChangeShapeType="1"/>
            </p:cNvSpPr>
            <p:nvPr/>
          </p:nvSpPr>
          <p:spPr bwMode="auto">
            <a:xfrm>
              <a:off x="2631" y="1238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Line 61"/>
            <p:cNvSpPr>
              <a:spLocks noChangeShapeType="1"/>
            </p:cNvSpPr>
            <p:nvPr/>
          </p:nvSpPr>
          <p:spPr bwMode="auto">
            <a:xfrm>
              <a:off x="2631" y="3861"/>
              <a:ext cx="281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62"/>
            <p:cNvSpPr>
              <a:spLocks noChangeShapeType="1"/>
            </p:cNvSpPr>
            <p:nvPr/>
          </p:nvSpPr>
          <p:spPr bwMode="auto">
            <a:xfrm>
              <a:off x="2631" y="204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63"/>
            <p:cNvSpPr>
              <a:spLocks noChangeShapeType="1"/>
            </p:cNvSpPr>
            <p:nvPr/>
          </p:nvSpPr>
          <p:spPr bwMode="auto">
            <a:xfrm>
              <a:off x="2631" y="226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64"/>
            <p:cNvSpPr>
              <a:spLocks noChangeShapeType="1"/>
            </p:cNvSpPr>
            <p:nvPr/>
          </p:nvSpPr>
          <p:spPr bwMode="auto">
            <a:xfrm>
              <a:off x="2631" y="2488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Line 65"/>
            <p:cNvSpPr>
              <a:spLocks noChangeShapeType="1"/>
            </p:cNvSpPr>
            <p:nvPr/>
          </p:nvSpPr>
          <p:spPr bwMode="auto">
            <a:xfrm>
              <a:off x="2631" y="2711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Line 66"/>
            <p:cNvSpPr>
              <a:spLocks noChangeShapeType="1"/>
            </p:cNvSpPr>
            <p:nvPr/>
          </p:nvSpPr>
          <p:spPr bwMode="auto">
            <a:xfrm>
              <a:off x="2631" y="2933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Line 67"/>
            <p:cNvSpPr>
              <a:spLocks noChangeShapeType="1"/>
            </p:cNvSpPr>
            <p:nvPr/>
          </p:nvSpPr>
          <p:spPr bwMode="auto">
            <a:xfrm>
              <a:off x="2631" y="3160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Line 68"/>
            <p:cNvSpPr>
              <a:spLocks noChangeShapeType="1"/>
            </p:cNvSpPr>
            <p:nvPr/>
          </p:nvSpPr>
          <p:spPr bwMode="auto">
            <a:xfrm>
              <a:off x="2631" y="3384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Line 69"/>
            <p:cNvSpPr>
              <a:spLocks noChangeShapeType="1"/>
            </p:cNvSpPr>
            <p:nvPr/>
          </p:nvSpPr>
          <p:spPr bwMode="auto">
            <a:xfrm>
              <a:off x="2631" y="3606"/>
              <a:ext cx="28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Line 70"/>
            <p:cNvSpPr>
              <a:spLocks noChangeShapeType="1"/>
            </p:cNvSpPr>
            <p:nvPr/>
          </p:nvSpPr>
          <p:spPr bwMode="auto">
            <a:xfrm>
              <a:off x="2631" y="1802"/>
              <a:ext cx="281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348288" y="5516563"/>
            <a:ext cx="2306637" cy="341312"/>
            <a:chOff x="3369" y="3407"/>
            <a:chExt cx="1453" cy="215"/>
          </a:xfrm>
        </p:grpSpPr>
        <p:sp>
          <p:nvSpPr>
            <p:cNvPr id="15430" name="AutoShape 72"/>
            <p:cNvSpPr>
              <a:spLocks noChangeArrowheads="1"/>
            </p:cNvSpPr>
            <p:nvPr/>
          </p:nvSpPr>
          <p:spPr bwMode="auto">
            <a:xfrm>
              <a:off x="3369" y="3407"/>
              <a:ext cx="1129" cy="21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431" name="Line 73"/>
            <p:cNvSpPr>
              <a:spLocks noChangeShapeType="1"/>
            </p:cNvSpPr>
            <p:nvPr/>
          </p:nvSpPr>
          <p:spPr bwMode="auto">
            <a:xfrm flipH="1">
              <a:off x="4498" y="3518"/>
              <a:ext cx="324" cy="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88013" y="4094163"/>
            <a:ext cx="1439862" cy="342900"/>
            <a:chOff x="3583" y="2511"/>
            <a:chExt cx="907" cy="216"/>
          </a:xfrm>
        </p:grpSpPr>
        <p:sp>
          <p:nvSpPr>
            <p:cNvPr id="15428" name="AutoShape 75"/>
            <p:cNvSpPr>
              <a:spLocks noChangeArrowheads="1"/>
            </p:cNvSpPr>
            <p:nvPr/>
          </p:nvSpPr>
          <p:spPr bwMode="auto">
            <a:xfrm>
              <a:off x="3844" y="2511"/>
              <a:ext cx="646" cy="21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429" name="Line 76"/>
            <p:cNvSpPr>
              <a:spLocks noChangeShapeType="1"/>
            </p:cNvSpPr>
            <p:nvPr/>
          </p:nvSpPr>
          <p:spPr bwMode="auto">
            <a:xfrm flipH="1">
              <a:off x="3583" y="2727"/>
              <a:ext cx="34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6408738" y="3392488"/>
            <a:ext cx="755650" cy="360362"/>
            <a:chOff x="4037" y="2069"/>
            <a:chExt cx="476" cy="227"/>
          </a:xfrm>
        </p:grpSpPr>
        <p:sp>
          <p:nvSpPr>
            <p:cNvPr id="15426" name="AutoShape 78"/>
            <p:cNvSpPr>
              <a:spLocks noChangeArrowheads="1"/>
            </p:cNvSpPr>
            <p:nvPr/>
          </p:nvSpPr>
          <p:spPr bwMode="auto">
            <a:xfrm>
              <a:off x="4262" y="2069"/>
              <a:ext cx="25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5427" name="Line 79"/>
            <p:cNvSpPr>
              <a:spLocks noChangeShapeType="1"/>
            </p:cNvSpPr>
            <p:nvPr/>
          </p:nvSpPr>
          <p:spPr bwMode="auto">
            <a:xfrm flipH="1">
              <a:off x="4037" y="2296"/>
              <a:ext cx="34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918E822-38AA-4443-AAE2-8724C800771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217934-EA4C-4451-99B2-21F41E16B31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chemeClr val="tx1"/>
                </a:solidFill>
              </a:rPr>
              <a:t>同步二进制</a:t>
            </a:r>
            <a:r>
              <a:rPr lang="zh-CN" altLang="en-US" smtClean="0"/>
              <a:t>递增</a:t>
            </a:r>
            <a:r>
              <a:rPr kumimoji="1" lang="zh-CN" altLang="en-US" smtClean="0">
                <a:solidFill>
                  <a:schemeClr val="tx1"/>
                </a:solidFill>
              </a:rPr>
              <a:t>计数器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mtClean="0">
                <a:solidFill>
                  <a:schemeClr val="tx1"/>
                </a:solidFill>
                <a:latin typeface="宋体" panose="02010600030101010101" pitchFamily="2" charset="-122"/>
              </a:rPr>
              <a:t>续</a:t>
            </a:r>
            <a:r>
              <a:rPr kumimoji="1" lang="en-US" altLang="zh-CN" smtClean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kumimoji="1" lang="zh-CN" altLang="en-US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885950"/>
            <a:ext cx="1854200" cy="2119313"/>
            <a:chOff x="431" y="1109"/>
            <a:chExt cx="1168" cy="1335"/>
          </a:xfrm>
        </p:grpSpPr>
        <p:sp>
          <p:nvSpPr>
            <p:cNvPr id="16538" name="Text Box 4"/>
            <p:cNvSpPr txBox="1">
              <a:spLocks noChangeArrowheads="1"/>
            </p:cNvSpPr>
            <p:nvPr/>
          </p:nvSpPr>
          <p:spPr bwMode="auto">
            <a:xfrm>
              <a:off x="432" y="1109"/>
              <a:ext cx="5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r>
                <a:rPr kumimoji="1" lang="en-US" altLang="zh-CN" baseline="-15000">
                  <a:ea typeface="楷体_GB2312" pitchFamily="49" charset="-122"/>
                </a:rPr>
                <a:t>0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1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539" name="Text Box 5"/>
            <p:cNvSpPr txBox="1">
              <a:spLocks noChangeArrowheads="1"/>
            </p:cNvSpPr>
            <p:nvPr/>
          </p:nvSpPr>
          <p:spPr bwMode="auto">
            <a:xfrm>
              <a:off x="432" y="1449"/>
              <a:ext cx="7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r>
                <a:rPr kumimoji="1" lang="en-US" altLang="zh-CN" baseline="-15000">
                  <a:ea typeface="楷体_GB2312" pitchFamily="49" charset="-122"/>
                </a:rPr>
                <a:t>1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0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540" name="Text Box 6"/>
            <p:cNvSpPr txBox="1">
              <a:spLocks noChangeArrowheads="1"/>
            </p:cNvSpPr>
            <p:nvPr/>
          </p:nvSpPr>
          <p:spPr bwMode="auto">
            <a:xfrm>
              <a:off x="432" y="1812"/>
              <a:ext cx="9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r>
                <a:rPr kumimoji="1" lang="en-US" altLang="zh-CN" baseline="-15000">
                  <a:ea typeface="楷体_GB2312" pitchFamily="49" charset="-122"/>
                </a:rPr>
                <a:t>2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0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541" name="Text Box 7"/>
            <p:cNvSpPr txBox="1">
              <a:spLocks noChangeArrowheads="1"/>
            </p:cNvSpPr>
            <p:nvPr/>
          </p:nvSpPr>
          <p:spPr bwMode="auto">
            <a:xfrm>
              <a:off x="431" y="2175"/>
              <a:ext cx="1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r>
                <a:rPr kumimoji="1" lang="en-US" altLang="zh-CN" baseline="30000">
                  <a:ea typeface="楷体_GB2312" pitchFamily="49" charset="-122"/>
                </a:rPr>
                <a:t> </a:t>
              </a:r>
              <a:r>
                <a:rPr kumimoji="1" lang="en-US" altLang="zh-CN">
                  <a:ea typeface="楷体_GB2312" pitchFamily="49" charset="-122"/>
                </a:rPr>
                <a:t>=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baseline="-30000">
                  <a:ea typeface="楷体_GB2312" pitchFamily="49" charset="-122"/>
                </a:rPr>
                <a:t>0</a:t>
              </a:r>
              <a:r>
                <a:rPr kumimoji="1" lang="en-US" altLang="zh-CN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9750" y="4257675"/>
            <a:ext cx="8178800" cy="2051050"/>
            <a:chOff x="340" y="890"/>
            <a:chExt cx="5152" cy="1292"/>
          </a:xfrm>
        </p:grpSpPr>
        <p:sp>
          <p:nvSpPr>
            <p:cNvPr id="16488" name="Line 9"/>
            <p:cNvSpPr>
              <a:spLocks noChangeShapeType="1"/>
            </p:cNvSpPr>
            <p:nvPr/>
          </p:nvSpPr>
          <p:spPr bwMode="auto">
            <a:xfrm>
              <a:off x="1021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" name="Line 10"/>
            <p:cNvSpPr>
              <a:spLocks noChangeShapeType="1"/>
            </p:cNvSpPr>
            <p:nvPr/>
          </p:nvSpPr>
          <p:spPr bwMode="auto">
            <a:xfrm>
              <a:off x="794" y="1862"/>
              <a:ext cx="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" name="Text Box 11"/>
            <p:cNvSpPr txBox="1">
              <a:spLocks noChangeArrowheads="1"/>
            </p:cNvSpPr>
            <p:nvPr/>
          </p:nvSpPr>
          <p:spPr bwMode="auto">
            <a:xfrm>
              <a:off x="1179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16491" name="Text Box 12"/>
            <p:cNvSpPr txBox="1">
              <a:spLocks noChangeArrowheads="1"/>
            </p:cNvSpPr>
            <p:nvPr/>
          </p:nvSpPr>
          <p:spPr bwMode="auto">
            <a:xfrm>
              <a:off x="1506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92" name="AutoShape 13"/>
            <p:cNvSpPr>
              <a:spLocks noChangeArrowheads="1"/>
            </p:cNvSpPr>
            <p:nvPr/>
          </p:nvSpPr>
          <p:spPr bwMode="auto">
            <a:xfrm rot="5400000">
              <a:off x="1192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93" name="Text Box 14"/>
            <p:cNvSpPr txBox="1">
              <a:spLocks noChangeArrowheads="1"/>
            </p:cNvSpPr>
            <p:nvPr/>
          </p:nvSpPr>
          <p:spPr bwMode="auto">
            <a:xfrm>
              <a:off x="340" y="1727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CLK</a:t>
              </a:r>
            </a:p>
          </p:txBody>
        </p:sp>
        <p:sp>
          <p:nvSpPr>
            <p:cNvPr id="16494" name="Text Box 15"/>
            <p:cNvSpPr txBox="1">
              <a:spLocks noChangeArrowheads="1"/>
            </p:cNvSpPr>
            <p:nvPr/>
          </p:nvSpPr>
          <p:spPr bwMode="auto">
            <a:xfrm>
              <a:off x="1359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6495" name="Line 16"/>
            <p:cNvSpPr>
              <a:spLocks noChangeShapeType="1"/>
            </p:cNvSpPr>
            <p:nvPr/>
          </p:nvSpPr>
          <p:spPr bwMode="auto">
            <a:xfrm>
              <a:off x="1722" y="1553"/>
              <a:ext cx="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Line 17"/>
            <p:cNvSpPr>
              <a:spLocks noChangeShapeType="1"/>
            </p:cNvSpPr>
            <p:nvPr/>
          </p:nvSpPr>
          <p:spPr bwMode="auto">
            <a:xfrm>
              <a:off x="2086" y="1862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7" name="Text Box 18"/>
            <p:cNvSpPr txBox="1">
              <a:spLocks noChangeArrowheads="1"/>
            </p:cNvSpPr>
            <p:nvPr/>
          </p:nvSpPr>
          <p:spPr bwMode="auto">
            <a:xfrm>
              <a:off x="2268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16498" name="Text Box 19"/>
            <p:cNvSpPr txBox="1">
              <a:spLocks noChangeArrowheads="1"/>
            </p:cNvSpPr>
            <p:nvPr/>
          </p:nvSpPr>
          <p:spPr bwMode="auto">
            <a:xfrm>
              <a:off x="2595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99" name="AutoShape 20"/>
            <p:cNvSpPr>
              <a:spLocks noChangeArrowheads="1"/>
            </p:cNvSpPr>
            <p:nvPr/>
          </p:nvSpPr>
          <p:spPr bwMode="auto">
            <a:xfrm rot="5400000">
              <a:off x="2281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00" name="Text Box 21"/>
            <p:cNvSpPr txBox="1">
              <a:spLocks noChangeArrowheads="1"/>
            </p:cNvSpPr>
            <p:nvPr/>
          </p:nvSpPr>
          <p:spPr bwMode="auto">
            <a:xfrm>
              <a:off x="2448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01" name="Line 22"/>
            <p:cNvSpPr>
              <a:spLocks noChangeShapeType="1"/>
            </p:cNvSpPr>
            <p:nvPr/>
          </p:nvSpPr>
          <p:spPr bwMode="auto">
            <a:xfrm>
              <a:off x="2811" y="15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02" name="Group 23"/>
            <p:cNvGrpSpPr>
              <a:grpSpLocks/>
            </p:cNvGrpSpPr>
            <p:nvPr/>
          </p:nvGrpSpPr>
          <p:grpSpPr bwMode="auto">
            <a:xfrm>
              <a:off x="1202" y="1389"/>
              <a:ext cx="3152" cy="657"/>
              <a:chOff x="1266" y="1388"/>
              <a:chExt cx="3152" cy="726"/>
            </a:xfrm>
          </p:grpSpPr>
          <p:sp>
            <p:nvSpPr>
              <p:cNvPr id="16535" name="Rectangle 24"/>
              <p:cNvSpPr>
                <a:spLocks noChangeArrowheads="1"/>
              </p:cNvSpPr>
              <p:nvPr/>
            </p:nvSpPr>
            <p:spPr bwMode="auto">
              <a:xfrm>
                <a:off x="1266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536" name="Rectangle 25"/>
              <p:cNvSpPr>
                <a:spLocks noChangeArrowheads="1"/>
              </p:cNvSpPr>
              <p:nvPr/>
            </p:nvSpPr>
            <p:spPr bwMode="auto">
              <a:xfrm>
                <a:off x="2355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537" name="Rectangle 26"/>
              <p:cNvSpPr>
                <a:spLocks noChangeArrowheads="1"/>
              </p:cNvSpPr>
              <p:nvPr/>
            </p:nvSpPr>
            <p:spPr bwMode="auto">
              <a:xfrm>
                <a:off x="3890" y="1388"/>
                <a:ext cx="528" cy="7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503" name="Line 27"/>
            <p:cNvSpPr>
              <a:spLocks noChangeShapeType="1"/>
            </p:cNvSpPr>
            <p:nvPr/>
          </p:nvSpPr>
          <p:spPr bwMode="auto">
            <a:xfrm>
              <a:off x="3645" y="155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4" name="Line 28"/>
            <p:cNvSpPr>
              <a:spLocks noChangeShapeType="1"/>
            </p:cNvSpPr>
            <p:nvPr/>
          </p:nvSpPr>
          <p:spPr bwMode="auto">
            <a:xfrm>
              <a:off x="3627" y="186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05" name="Text Box 29"/>
            <p:cNvSpPr txBox="1">
              <a:spLocks noChangeArrowheads="1"/>
            </p:cNvSpPr>
            <p:nvPr/>
          </p:nvSpPr>
          <p:spPr bwMode="auto">
            <a:xfrm>
              <a:off x="3803" y="143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16506" name="Text Box 30"/>
            <p:cNvSpPr txBox="1">
              <a:spLocks noChangeArrowheads="1"/>
            </p:cNvSpPr>
            <p:nvPr/>
          </p:nvSpPr>
          <p:spPr bwMode="auto">
            <a:xfrm>
              <a:off x="4130" y="143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507" name="AutoShape 31"/>
            <p:cNvSpPr>
              <a:spLocks noChangeArrowheads="1"/>
            </p:cNvSpPr>
            <p:nvPr/>
          </p:nvSpPr>
          <p:spPr bwMode="auto">
            <a:xfrm rot="5400000">
              <a:off x="3816" y="1809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08" name="Text Box 32"/>
            <p:cNvSpPr txBox="1">
              <a:spLocks noChangeArrowheads="1"/>
            </p:cNvSpPr>
            <p:nvPr/>
          </p:nvSpPr>
          <p:spPr bwMode="auto">
            <a:xfrm>
              <a:off x="3983" y="1728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FF</a:t>
              </a:r>
              <a:r>
                <a:rPr kumimoji="1" lang="en-US" altLang="zh-CN" sz="16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09" name="Line 33"/>
            <p:cNvSpPr>
              <a:spLocks noChangeShapeType="1"/>
            </p:cNvSpPr>
            <p:nvPr/>
          </p:nvSpPr>
          <p:spPr bwMode="auto">
            <a:xfrm>
              <a:off x="4361" y="1553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10" name="Group 34"/>
            <p:cNvGrpSpPr>
              <a:grpSpLocks/>
            </p:cNvGrpSpPr>
            <p:nvPr/>
          </p:nvGrpSpPr>
          <p:grpSpPr bwMode="auto">
            <a:xfrm>
              <a:off x="1994" y="958"/>
              <a:ext cx="2562" cy="589"/>
              <a:chOff x="2058" y="912"/>
              <a:chExt cx="2562" cy="658"/>
            </a:xfrm>
          </p:grpSpPr>
          <p:sp>
            <p:nvSpPr>
              <p:cNvPr id="16532" name="Line 35"/>
              <p:cNvSpPr>
                <a:spLocks noChangeShapeType="1"/>
              </p:cNvSpPr>
              <p:nvPr/>
            </p:nvSpPr>
            <p:spPr bwMode="auto">
              <a:xfrm>
                <a:off x="2058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3" name="Line 36"/>
              <p:cNvSpPr>
                <a:spLocks noChangeShapeType="1"/>
              </p:cNvSpPr>
              <p:nvPr/>
            </p:nvSpPr>
            <p:spPr bwMode="auto">
              <a:xfrm>
                <a:off x="3056" y="9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34" name="Line 37"/>
              <p:cNvSpPr>
                <a:spLocks noChangeShapeType="1"/>
              </p:cNvSpPr>
              <p:nvPr/>
            </p:nvSpPr>
            <p:spPr bwMode="auto">
              <a:xfrm>
                <a:off x="4620" y="913"/>
                <a:ext cx="0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11" name="Text Box 38"/>
            <p:cNvSpPr txBox="1">
              <a:spLocks noChangeArrowheads="1"/>
            </p:cNvSpPr>
            <p:nvPr/>
          </p:nvSpPr>
          <p:spPr bwMode="auto">
            <a:xfrm>
              <a:off x="1691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16512" name="Text Box 39"/>
            <p:cNvSpPr txBox="1">
              <a:spLocks noChangeArrowheads="1"/>
            </p:cNvSpPr>
            <p:nvPr/>
          </p:nvSpPr>
          <p:spPr bwMode="auto">
            <a:xfrm>
              <a:off x="2689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13" name="Text Box 40"/>
            <p:cNvSpPr txBox="1">
              <a:spLocks noChangeArrowheads="1"/>
            </p:cNvSpPr>
            <p:nvPr/>
          </p:nvSpPr>
          <p:spPr bwMode="auto">
            <a:xfrm>
              <a:off x="4230" y="89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16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14" name="Oval 41"/>
            <p:cNvSpPr>
              <a:spLocks noChangeArrowheads="1"/>
            </p:cNvSpPr>
            <p:nvPr/>
          </p:nvSpPr>
          <p:spPr bwMode="auto">
            <a:xfrm>
              <a:off x="3742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15" name="Oval 42"/>
            <p:cNvSpPr>
              <a:spLocks noChangeArrowheads="1"/>
            </p:cNvSpPr>
            <p:nvPr/>
          </p:nvSpPr>
          <p:spPr bwMode="auto">
            <a:xfrm>
              <a:off x="221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16" name="Oval 43"/>
            <p:cNvSpPr>
              <a:spLocks noChangeArrowheads="1"/>
            </p:cNvSpPr>
            <p:nvPr/>
          </p:nvSpPr>
          <p:spPr bwMode="auto">
            <a:xfrm>
              <a:off x="1120" y="181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17" name="Text Box 44"/>
            <p:cNvSpPr txBox="1">
              <a:spLocks noChangeArrowheads="1"/>
            </p:cNvSpPr>
            <p:nvPr/>
          </p:nvSpPr>
          <p:spPr bwMode="auto">
            <a:xfrm>
              <a:off x="815" y="14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18" name="Line 45"/>
            <p:cNvSpPr>
              <a:spLocks noChangeShapeType="1"/>
            </p:cNvSpPr>
            <p:nvPr/>
          </p:nvSpPr>
          <p:spPr bwMode="auto">
            <a:xfrm>
              <a:off x="974" y="2182"/>
              <a:ext cx="2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9" name="Line 46"/>
            <p:cNvSpPr>
              <a:spLocks noChangeShapeType="1"/>
            </p:cNvSpPr>
            <p:nvPr/>
          </p:nvSpPr>
          <p:spPr bwMode="auto">
            <a:xfrm flipV="1">
              <a:off x="974" y="1864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0" name="Line 47"/>
            <p:cNvSpPr>
              <a:spLocks noChangeShapeType="1"/>
            </p:cNvSpPr>
            <p:nvPr/>
          </p:nvSpPr>
          <p:spPr bwMode="auto">
            <a:xfrm flipV="1">
              <a:off x="2086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1" name="Line 48"/>
            <p:cNvSpPr>
              <a:spLocks noChangeShapeType="1"/>
            </p:cNvSpPr>
            <p:nvPr/>
          </p:nvSpPr>
          <p:spPr bwMode="auto">
            <a:xfrm flipV="1">
              <a:off x="3627" y="1865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2" name="AutoShape 49"/>
            <p:cNvSpPr>
              <a:spLocks noChangeArrowheads="1"/>
            </p:cNvSpPr>
            <p:nvPr/>
          </p:nvSpPr>
          <p:spPr bwMode="auto">
            <a:xfrm>
              <a:off x="3196" y="1093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23" name="Line 50"/>
            <p:cNvSpPr>
              <a:spLocks noChangeShapeType="1"/>
            </p:cNvSpPr>
            <p:nvPr/>
          </p:nvSpPr>
          <p:spPr bwMode="auto">
            <a:xfrm flipV="1">
              <a:off x="3650" y="1252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4" name="Line 51"/>
            <p:cNvSpPr>
              <a:spLocks noChangeShapeType="1"/>
            </p:cNvSpPr>
            <p:nvPr/>
          </p:nvSpPr>
          <p:spPr bwMode="auto">
            <a:xfrm>
              <a:off x="3514" y="125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Line 52"/>
            <p:cNvSpPr>
              <a:spLocks noChangeShapeType="1"/>
            </p:cNvSpPr>
            <p:nvPr/>
          </p:nvSpPr>
          <p:spPr bwMode="auto">
            <a:xfrm>
              <a:off x="1994" y="1184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6" name="Line 53"/>
            <p:cNvSpPr>
              <a:spLocks noChangeShapeType="1"/>
            </p:cNvSpPr>
            <p:nvPr/>
          </p:nvSpPr>
          <p:spPr bwMode="auto">
            <a:xfrm>
              <a:off x="2992" y="1320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7" name="AutoShape 54"/>
            <p:cNvSpPr>
              <a:spLocks noChangeArrowheads="1"/>
            </p:cNvSpPr>
            <p:nvPr/>
          </p:nvSpPr>
          <p:spPr bwMode="auto">
            <a:xfrm>
              <a:off x="4761" y="1161"/>
              <a:ext cx="317" cy="31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528" name="Line 55"/>
            <p:cNvSpPr>
              <a:spLocks noChangeShapeType="1"/>
            </p:cNvSpPr>
            <p:nvPr/>
          </p:nvSpPr>
          <p:spPr bwMode="auto">
            <a:xfrm>
              <a:off x="5079" y="1320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9" name="Line 56"/>
            <p:cNvSpPr>
              <a:spLocks noChangeShapeType="1"/>
            </p:cNvSpPr>
            <p:nvPr/>
          </p:nvSpPr>
          <p:spPr bwMode="auto">
            <a:xfrm>
              <a:off x="3650" y="1252"/>
              <a:ext cx="1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0" name="Line 57"/>
            <p:cNvSpPr>
              <a:spLocks noChangeShapeType="1"/>
            </p:cNvSpPr>
            <p:nvPr/>
          </p:nvSpPr>
          <p:spPr bwMode="auto">
            <a:xfrm>
              <a:off x="4557" y="1388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1" name="Text Box 58"/>
            <p:cNvSpPr txBox="1">
              <a:spLocks noChangeArrowheads="1"/>
            </p:cNvSpPr>
            <p:nvPr/>
          </p:nvSpPr>
          <p:spPr bwMode="auto">
            <a:xfrm>
              <a:off x="5260" y="11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6392" name="Text Box 59"/>
          <p:cNvSpPr txBox="1">
            <a:spLocks noChangeArrowheads="1"/>
          </p:cNvSpPr>
          <p:nvPr/>
        </p:nvSpPr>
        <p:spPr bwMode="auto">
          <a:xfrm>
            <a:off x="2411413" y="1689100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CLK</a:t>
            </a:r>
          </a:p>
        </p:txBody>
      </p:sp>
      <p:sp>
        <p:nvSpPr>
          <p:cNvPr id="16393" name="Text Box 60"/>
          <p:cNvSpPr txBox="1">
            <a:spLocks noChangeArrowheads="1"/>
          </p:cNvSpPr>
          <p:nvPr/>
        </p:nvSpPr>
        <p:spPr bwMode="auto">
          <a:xfrm>
            <a:off x="2554288" y="211613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>
                <a:ea typeface="楷体_GB2312" pitchFamily="49" charset="-122"/>
              </a:rPr>
              <a:t>0</a:t>
            </a:r>
          </a:p>
        </p:txBody>
      </p:sp>
      <p:sp>
        <p:nvSpPr>
          <p:cNvPr id="16394" name="Text Box 61"/>
          <p:cNvSpPr txBox="1">
            <a:spLocks noChangeArrowheads="1"/>
          </p:cNvSpPr>
          <p:nvPr/>
        </p:nvSpPr>
        <p:spPr bwMode="auto">
          <a:xfrm>
            <a:off x="2554288" y="2593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>
                <a:ea typeface="楷体_GB2312" pitchFamily="49" charset="-122"/>
              </a:rPr>
              <a:t>1</a:t>
            </a:r>
          </a:p>
        </p:txBody>
      </p:sp>
      <p:sp>
        <p:nvSpPr>
          <p:cNvPr id="16395" name="Text Box 62"/>
          <p:cNvSpPr txBox="1">
            <a:spLocks noChangeArrowheads="1"/>
          </p:cNvSpPr>
          <p:nvPr/>
        </p:nvSpPr>
        <p:spPr bwMode="auto">
          <a:xfrm>
            <a:off x="2554288" y="3101975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1800">
                <a:ea typeface="楷体_GB2312" pitchFamily="49" charset="-122"/>
              </a:rPr>
              <a:t>2</a:t>
            </a:r>
          </a:p>
        </p:txBody>
      </p:sp>
      <p:sp>
        <p:nvSpPr>
          <p:cNvPr id="16396" name="Text Box 63"/>
          <p:cNvSpPr txBox="1">
            <a:spLocks noChangeArrowheads="1"/>
          </p:cNvSpPr>
          <p:nvPr/>
        </p:nvSpPr>
        <p:spPr bwMode="auto">
          <a:xfrm>
            <a:off x="2592388" y="3619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800">
              <a:ea typeface="楷体_GB2312" pitchFamily="49" charset="-122"/>
            </a:endParaRPr>
          </a:p>
        </p:txBody>
      </p:sp>
      <p:sp>
        <p:nvSpPr>
          <p:cNvPr id="16397" name="Line 64"/>
          <p:cNvSpPr>
            <a:spLocks noChangeShapeType="1"/>
          </p:cNvSpPr>
          <p:nvPr/>
        </p:nvSpPr>
        <p:spPr bwMode="auto">
          <a:xfrm>
            <a:off x="78470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65"/>
          <p:cNvSpPr>
            <a:spLocks noChangeShapeType="1"/>
          </p:cNvSpPr>
          <p:nvPr/>
        </p:nvSpPr>
        <p:spPr bwMode="auto">
          <a:xfrm>
            <a:off x="347027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66"/>
          <p:cNvSpPr>
            <a:spLocks noChangeShapeType="1"/>
          </p:cNvSpPr>
          <p:nvPr/>
        </p:nvSpPr>
        <p:spPr bwMode="auto">
          <a:xfrm>
            <a:off x="409575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67"/>
          <p:cNvSpPr>
            <a:spLocks noChangeShapeType="1"/>
          </p:cNvSpPr>
          <p:nvPr/>
        </p:nvSpPr>
        <p:spPr bwMode="auto">
          <a:xfrm>
            <a:off x="4732338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68"/>
          <p:cNvSpPr>
            <a:spLocks noChangeShapeType="1"/>
          </p:cNvSpPr>
          <p:nvPr/>
        </p:nvSpPr>
        <p:spPr bwMode="auto">
          <a:xfrm>
            <a:off x="5965825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69"/>
          <p:cNvSpPr>
            <a:spLocks noChangeShapeType="1"/>
          </p:cNvSpPr>
          <p:nvPr/>
        </p:nvSpPr>
        <p:spPr bwMode="auto">
          <a:xfrm>
            <a:off x="6602413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70"/>
          <p:cNvSpPr>
            <a:spLocks noChangeShapeType="1"/>
          </p:cNvSpPr>
          <p:nvPr/>
        </p:nvSpPr>
        <p:spPr bwMode="auto">
          <a:xfrm>
            <a:off x="7226300" y="1800225"/>
            <a:ext cx="0" cy="22288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4856163" y="1868488"/>
            <a:ext cx="935037" cy="2197100"/>
            <a:chOff x="3059" y="1177"/>
            <a:chExt cx="589" cy="1384"/>
          </a:xfrm>
        </p:grpSpPr>
        <p:sp>
          <p:nvSpPr>
            <p:cNvPr id="16483" name="Line 72"/>
            <p:cNvSpPr>
              <a:spLocks noChangeShapeType="1"/>
            </p:cNvSpPr>
            <p:nvPr/>
          </p:nvSpPr>
          <p:spPr bwMode="auto">
            <a:xfrm>
              <a:off x="3370" y="1177"/>
              <a:ext cx="0" cy="1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73"/>
            <p:cNvSpPr>
              <a:spLocks noChangeShapeType="1"/>
            </p:cNvSpPr>
            <p:nvPr/>
          </p:nvSpPr>
          <p:spPr bwMode="auto">
            <a:xfrm>
              <a:off x="3437" y="1586"/>
              <a:ext cx="0" cy="9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Text Box 74"/>
            <p:cNvSpPr txBox="1">
              <a:spLocks noChangeArrowheads="1"/>
            </p:cNvSpPr>
            <p:nvPr/>
          </p:nvSpPr>
          <p:spPr bwMode="auto">
            <a:xfrm>
              <a:off x="3059" y="219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1600">
                  <a:solidFill>
                    <a:srgbClr val="0000FF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486" name="Line 75"/>
            <p:cNvSpPr>
              <a:spLocks noChangeShapeType="1"/>
            </p:cNvSpPr>
            <p:nvPr/>
          </p:nvSpPr>
          <p:spPr bwMode="auto">
            <a:xfrm flipH="1">
              <a:off x="3438" y="2465"/>
              <a:ext cx="21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Line 76"/>
            <p:cNvSpPr>
              <a:spLocks noChangeShapeType="1"/>
            </p:cNvSpPr>
            <p:nvPr/>
          </p:nvSpPr>
          <p:spPr bwMode="auto">
            <a:xfrm flipH="1">
              <a:off x="3097" y="2465"/>
              <a:ext cx="2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5" name="Line 77"/>
          <p:cNvSpPr>
            <a:spLocks noChangeShapeType="1"/>
          </p:cNvSpPr>
          <p:nvPr/>
        </p:nvSpPr>
        <p:spPr bwMode="auto">
          <a:xfrm>
            <a:off x="3167063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78"/>
          <p:cNvSpPr>
            <a:spLocks noChangeShapeType="1"/>
          </p:cNvSpPr>
          <p:nvPr/>
        </p:nvSpPr>
        <p:spPr bwMode="auto">
          <a:xfrm>
            <a:off x="3481388" y="20986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79"/>
          <p:cNvSpPr>
            <a:spLocks noChangeShapeType="1"/>
          </p:cNvSpPr>
          <p:nvPr/>
        </p:nvSpPr>
        <p:spPr bwMode="auto">
          <a:xfrm flipV="1">
            <a:off x="34813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80"/>
          <p:cNvSpPr>
            <a:spLocks noChangeShapeType="1"/>
          </p:cNvSpPr>
          <p:nvPr/>
        </p:nvSpPr>
        <p:spPr bwMode="auto">
          <a:xfrm>
            <a:off x="37909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81"/>
          <p:cNvSpPr>
            <a:spLocks noChangeShapeType="1"/>
          </p:cNvSpPr>
          <p:nvPr/>
        </p:nvSpPr>
        <p:spPr bwMode="auto">
          <a:xfrm flipV="1">
            <a:off x="37909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Line 82"/>
          <p:cNvSpPr>
            <a:spLocks noChangeShapeType="1"/>
          </p:cNvSpPr>
          <p:nvPr/>
        </p:nvSpPr>
        <p:spPr bwMode="auto">
          <a:xfrm>
            <a:off x="41036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1" name="Line 83"/>
          <p:cNvSpPr>
            <a:spLocks noChangeShapeType="1"/>
          </p:cNvSpPr>
          <p:nvPr/>
        </p:nvSpPr>
        <p:spPr bwMode="auto">
          <a:xfrm flipV="1">
            <a:off x="4103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2" name="Line 84"/>
          <p:cNvSpPr>
            <a:spLocks noChangeShapeType="1"/>
          </p:cNvSpPr>
          <p:nvPr/>
        </p:nvSpPr>
        <p:spPr bwMode="auto">
          <a:xfrm>
            <a:off x="441325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3" name="Line 85"/>
          <p:cNvSpPr>
            <a:spLocks noChangeShapeType="1"/>
          </p:cNvSpPr>
          <p:nvPr/>
        </p:nvSpPr>
        <p:spPr bwMode="auto">
          <a:xfrm flipV="1">
            <a:off x="441325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4" name="Line 86"/>
          <p:cNvSpPr>
            <a:spLocks noChangeShapeType="1"/>
          </p:cNvSpPr>
          <p:nvPr/>
        </p:nvSpPr>
        <p:spPr bwMode="auto">
          <a:xfrm>
            <a:off x="4725988" y="20986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5" name="Line 87"/>
          <p:cNvSpPr>
            <a:spLocks noChangeShapeType="1"/>
          </p:cNvSpPr>
          <p:nvPr/>
        </p:nvSpPr>
        <p:spPr bwMode="auto">
          <a:xfrm flipV="1">
            <a:off x="4725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6" name="Line 88"/>
          <p:cNvSpPr>
            <a:spLocks noChangeShapeType="1"/>
          </p:cNvSpPr>
          <p:nvPr/>
        </p:nvSpPr>
        <p:spPr bwMode="auto">
          <a:xfrm>
            <a:off x="50403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7" name="Line 89"/>
          <p:cNvSpPr>
            <a:spLocks noChangeShapeType="1"/>
          </p:cNvSpPr>
          <p:nvPr/>
        </p:nvSpPr>
        <p:spPr bwMode="auto">
          <a:xfrm flipV="1">
            <a:off x="50403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8" name="Line 90"/>
          <p:cNvSpPr>
            <a:spLocks noChangeShapeType="1"/>
          </p:cNvSpPr>
          <p:nvPr/>
        </p:nvSpPr>
        <p:spPr bwMode="auto">
          <a:xfrm>
            <a:off x="53514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Line 91"/>
          <p:cNvSpPr>
            <a:spLocks noChangeShapeType="1"/>
          </p:cNvSpPr>
          <p:nvPr/>
        </p:nvSpPr>
        <p:spPr bwMode="auto">
          <a:xfrm flipV="1">
            <a:off x="53514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0" name="Line 92"/>
          <p:cNvSpPr>
            <a:spLocks noChangeShapeType="1"/>
          </p:cNvSpPr>
          <p:nvPr/>
        </p:nvSpPr>
        <p:spPr bwMode="auto">
          <a:xfrm>
            <a:off x="5662613" y="180022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Line 93"/>
          <p:cNvSpPr>
            <a:spLocks noChangeShapeType="1"/>
          </p:cNvSpPr>
          <p:nvPr/>
        </p:nvSpPr>
        <p:spPr bwMode="auto">
          <a:xfrm flipV="1">
            <a:off x="56626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2" name="Line 94"/>
          <p:cNvSpPr>
            <a:spLocks noChangeShapeType="1"/>
          </p:cNvSpPr>
          <p:nvPr/>
        </p:nvSpPr>
        <p:spPr bwMode="auto">
          <a:xfrm>
            <a:off x="597376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3" name="Line 95"/>
          <p:cNvSpPr>
            <a:spLocks noChangeShapeType="1"/>
          </p:cNvSpPr>
          <p:nvPr/>
        </p:nvSpPr>
        <p:spPr bwMode="auto">
          <a:xfrm flipV="1">
            <a:off x="597376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4" name="Line 96"/>
          <p:cNvSpPr>
            <a:spLocks noChangeShapeType="1"/>
          </p:cNvSpPr>
          <p:nvPr/>
        </p:nvSpPr>
        <p:spPr bwMode="auto">
          <a:xfrm>
            <a:off x="6286500" y="1800225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5" name="Line 97"/>
          <p:cNvSpPr>
            <a:spLocks noChangeShapeType="1"/>
          </p:cNvSpPr>
          <p:nvPr/>
        </p:nvSpPr>
        <p:spPr bwMode="auto">
          <a:xfrm flipV="1">
            <a:off x="62865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6" name="Line 98"/>
          <p:cNvSpPr>
            <a:spLocks noChangeShapeType="1"/>
          </p:cNvSpPr>
          <p:nvPr/>
        </p:nvSpPr>
        <p:spPr bwMode="auto">
          <a:xfrm>
            <a:off x="6599238" y="2098675"/>
            <a:ext cx="311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7" name="Line 99"/>
          <p:cNvSpPr>
            <a:spLocks noChangeShapeType="1"/>
          </p:cNvSpPr>
          <p:nvPr/>
        </p:nvSpPr>
        <p:spPr bwMode="auto">
          <a:xfrm flipV="1">
            <a:off x="659923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8" name="Line 100"/>
          <p:cNvSpPr>
            <a:spLocks noChangeShapeType="1"/>
          </p:cNvSpPr>
          <p:nvPr/>
        </p:nvSpPr>
        <p:spPr bwMode="auto">
          <a:xfrm>
            <a:off x="6908800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9" name="Line 101"/>
          <p:cNvSpPr>
            <a:spLocks noChangeShapeType="1"/>
          </p:cNvSpPr>
          <p:nvPr/>
        </p:nvSpPr>
        <p:spPr bwMode="auto">
          <a:xfrm flipV="1">
            <a:off x="6908800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102"/>
          <p:cNvSpPr>
            <a:spLocks noChangeShapeType="1"/>
          </p:cNvSpPr>
          <p:nvPr/>
        </p:nvSpPr>
        <p:spPr bwMode="auto">
          <a:xfrm>
            <a:off x="7223125" y="2098675"/>
            <a:ext cx="309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Line 103"/>
          <p:cNvSpPr>
            <a:spLocks noChangeShapeType="1"/>
          </p:cNvSpPr>
          <p:nvPr/>
        </p:nvSpPr>
        <p:spPr bwMode="auto">
          <a:xfrm flipV="1">
            <a:off x="7223125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Line 104"/>
          <p:cNvSpPr>
            <a:spLocks noChangeShapeType="1"/>
          </p:cNvSpPr>
          <p:nvPr/>
        </p:nvSpPr>
        <p:spPr bwMode="auto">
          <a:xfrm>
            <a:off x="75326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3" name="Line 105"/>
          <p:cNvSpPr>
            <a:spLocks noChangeShapeType="1"/>
          </p:cNvSpPr>
          <p:nvPr/>
        </p:nvSpPr>
        <p:spPr bwMode="auto">
          <a:xfrm flipV="1">
            <a:off x="75326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4" name="Line 106"/>
          <p:cNvSpPr>
            <a:spLocks noChangeShapeType="1"/>
          </p:cNvSpPr>
          <p:nvPr/>
        </p:nvSpPr>
        <p:spPr bwMode="auto">
          <a:xfrm>
            <a:off x="7847013" y="2098675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5" name="Line 107"/>
          <p:cNvSpPr>
            <a:spLocks noChangeShapeType="1"/>
          </p:cNvSpPr>
          <p:nvPr/>
        </p:nvSpPr>
        <p:spPr bwMode="auto">
          <a:xfrm flipV="1">
            <a:off x="7847013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6" name="Line 108"/>
          <p:cNvSpPr>
            <a:spLocks noChangeShapeType="1"/>
          </p:cNvSpPr>
          <p:nvPr/>
        </p:nvSpPr>
        <p:spPr bwMode="auto">
          <a:xfrm>
            <a:off x="8154988" y="180022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7" name="Line 109"/>
          <p:cNvSpPr>
            <a:spLocks noChangeShapeType="1"/>
          </p:cNvSpPr>
          <p:nvPr/>
        </p:nvSpPr>
        <p:spPr bwMode="auto">
          <a:xfrm flipV="1">
            <a:off x="8154988" y="18002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8" name="Line 110"/>
          <p:cNvSpPr>
            <a:spLocks noChangeShapeType="1"/>
          </p:cNvSpPr>
          <p:nvPr/>
        </p:nvSpPr>
        <p:spPr bwMode="auto">
          <a:xfrm>
            <a:off x="3590925" y="2276475"/>
            <a:ext cx="622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9" name="Line 111"/>
          <p:cNvSpPr>
            <a:spLocks noChangeShapeType="1"/>
          </p:cNvSpPr>
          <p:nvPr/>
        </p:nvSpPr>
        <p:spPr bwMode="auto">
          <a:xfrm flipV="1">
            <a:off x="35909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0" name="Line 112"/>
          <p:cNvSpPr>
            <a:spLocks noChangeShapeType="1"/>
          </p:cNvSpPr>
          <p:nvPr/>
        </p:nvSpPr>
        <p:spPr bwMode="auto">
          <a:xfrm>
            <a:off x="421322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1" name="Line 113"/>
          <p:cNvSpPr>
            <a:spLocks noChangeShapeType="1"/>
          </p:cNvSpPr>
          <p:nvPr/>
        </p:nvSpPr>
        <p:spPr bwMode="auto">
          <a:xfrm flipV="1">
            <a:off x="42132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2" name="Line 114"/>
          <p:cNvSpPr>
            <a:spLocks noChangeShapeType="1"/>
          </p:cNvSpPr>
          <p:nvPr/>
        </p:nvSpPr>
        <p:spPr bwMode="auto">
          <a:xfrm>
            <a:off x="4835525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3" name="Line 115"/>
          <p:cNvSpPr>
            <a:spLocks noChangeShapeType="1"/>
          </p:cNvSpPr>
          <p:nvPr/>
        </p:nvSpPr>
        <p:spPr bwMode="auto">
          <a:xfrm flipV="1">
            <a:off x="483552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4" name="Line 116"/>
          <p:cNvSpPr>
            <a:spLocks noChangeShapeType="1"/>
          </p:cNvSpPr>
          <p:nvPr/>
        </p:nvSpPr>
        <p:spPr bwMode="auto">
          <a:xfrm>
            <a:off x="5461000" y="2574925"/>
            <a:ext cx="62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5" name="Line 117"/>
          <p:cNvSpPr>
            <a:spLocks noChangeShapeType="1"/>
          </p:cNvSpPr>
          <p:nvPr/>
        </p:nvSpPr>
        <p:spPr bwMode="auto">
          <a:xfrm flipV="1">
            <a:off x="54610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6" name="Line 118"/>
          <p:cNvSpPr>
            <a:spLocks noChangeShapeType="1"/>
          </p:cNvSpPr>
          <p:nvPr/>
        </p:nvSpPr>
        <p:spPr bwMode="auto">
          <a:xfrm>
            <a:off x="6083300" y="227647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7" name="Line 119"/>
          <p:cNvSpPr>
            <a:spLocks noChangeShapeType="1"/>
          </p:cNvSpPr>
          <p:nvPr/>
        </p:nvSpPr>
        <p:spPr bwMode="auto">
          <a:xfrm flipV="1">
            <a:off x="608330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8" name="Line 120"/>
          <p:cNvSpPr>
            <a:spLocks noChangeShapeType="1"/>
          </p:cNvSpPr>
          <p:nvPr/>
        </p:nvSpPr>
        <p:spPr bwMode="auto">
          <a:xfrm>
            <a:off x="6708775" y="2574925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9" name="Line 121"/>
          <p:cNvSpPr>
            <a:spLocks noChangeShapeType="1"/>
          </p:cNvSpPr>
          <p:nvPr/>
        </p:nvSpPr>
        <p:spPr bwMode="auto">
          <a:xfrm flipV="1">
            <a:off x="6708775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0" name="Line 122"/>
          <p:cNvSpPr>
            <a:spLocks noChangeShapeType="1"/>
          </p:cNvSpPr>
          <p:nvPr/>
        </p:nvSpPr>
        <p:spPr bwMode="auto">
          <a:xfrm>
            <a:off x="7332663" y="227647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1" name="Line 123"/>
          <p:cNvSpPr>
            <a:spLocks noChangeShapeType="1"/>
          </p:cNvSpPr>
          <p:nvPr/>
        </p:nvSpPr>
        <p:spPr bwMode="auto">
          <a:xfrm flipV="1">
            <a:off x="7332663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2" name="Line 124"/>
          <p:cNvSpPr>
            <a:spLocks noChangeShapeType="1"/>
          </p:cNvSpPr>
          <p:nvPr/>
        </p:nvSpPr>
        <p:spPr bwMode="auto">
          <a:xfrm>
            <a:off x="7956550" y="2574925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3" name="Line 125"/>
          <p:cNvSpPr>
            <a:spLocks noChangeShapeType="1"/>
          </p:cNvSpPr>
          <p:nvPr/>
        </p:nvSpPr>
        <p:spPr bwMode="auto">
          <a:xfrm flipV="1">
            <a:off x="7956550" y="2276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4" name="Line 126"/>
          <p:cNvSpPr>
            <a:spLocks noChangeShapeType="1"/>
          </p:cNvSpPr>
          <p:nvPr/>
        </p:nvSpPr>
        <p:spPr bwMode="auto">
          <a:xfrm>
            <a:off x="3167063" y="2574925"/>
            <a:ext cx="423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5" name="Line 127"/>
          <p:cNvSpPr>
            <a:spLocks noChangeShapeType="1"/>
          </p:cNvSpPr>
          <p:nvPr/>
        </p:nvSpPr>
        <p:spPr bwMode="auto">
          <a:xfrm>
            <a:off x="4213225" y="2784475"/>
            <a:ext cx="1246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6" name="Line 128"/>
          <p:cNvSpPr>
            <a:spLocks noChangeShapeType="1"/>
          </p:cNvSpPr>
          <p:nvPr/>
        </p:nvSpPr>
        <p:spPr bwMode="auto">
          <a:xfrm flipV="1">
            <a:off x="4213225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7" name="Line 129"/>
          <p:cNvSpPr>
            <a:spLocks noChangeShapeType="1"/>
          </p:cNvSpPr>
          <p:nvPr/>
        </p:nvSpPr>
        <p:spPr bwMode="auto">
          <a:xfrm>
            <a:off x="5459413" y="3082925"/>
            <a:ext cx="1246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8" name="Line 130"/>
          <p:cNvSpPr>
            <a:spLocks noChangeShapeType="1"/>
          </p:cNvSpPr>
          <p:nvPr/>
        </p:nvSpPr>
        <p:spPr bwMode="auto">
          <a:xfrm flipV="1">
            <a:off x="545941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59" name="Line 131"/>
          <p:cNvSpPr>
            <a:spLocks noChangeShapeType="1"/>
          </p:cNvSpPr>
          <p:nvPr/>
        </p:nvSpPr>
        <p:spPr bwMode="auto">
          <a:xfrm>
            <a:off x="6705600" y="2784475"/>
            <a:ext cx="124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0" name="Line 132"/>
          <p:cNvSpPr>
            <a:spLocks noChangeShapeType="1"/>
          </p:cNvSpPr>
          <p:nvPr/>
        </p:nvSpPr>
        <p:spPr bwMode="auto">
          <a:xfrm flipV="1">
            <a:off x="6705600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1" name="Line 133"/>
          <p:cNvSpPr>
            <a:spLocks noChangeShapeType="1"/>
          </p:cNvSpPr>
          <p:nvPr/>
        </p:nvSpPr>
        <p:spPr bwMode="auto">
          <a:xfrm>
            <a:off x="7954963" y="308292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2" name="Line 134"/>
          <p:cNvSpPr>
            <a:spLocks noChangeShapeType="1"/>
          </p:cNvSpPr>
          <p:nvPr/>
        </p:nvSpPr>
        <p:spPr bwMode="auto">
          <a:xfrm flipV="1">
            <a:off x="7954963" y="278447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3" name="Line 135"/>
          <p:cNvSpPr>
            <a:spLocks noChangeShapeType="1"/>
          </p:cNvSpPr>
          <p:nvPr/>
        </p:nvSpPr>
        <p:spPr bwMode="auto">
          <a:xfrm>
            <a:off x="3167063" y="3082925"/>
            <a:ext cx="1046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4" name="Line 136"/>
          <p:cNvSpPr>
            <a:spLocks noChangeShapeType="1"/>
          </p:cNvSpPr>
          <p:nvPr/>
        </p:nvSpPr>
        <p:spPr bwMode="auto">
          <a:xfrm flipV="1">
            <a:off x="545941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5" name="Line 137"/>
          <p:cNvSpPr>
            <a:spLocks noChangeShapeType="1"/>
          </p:cNvSpPr>
          <p:nvPr/>
        </p:nvSpPr>
        <p:spPr bwMode="auto">
          <a:xfrm>
            <a:off x="3167063" y="3559175"/>
            <a:ext cx="229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6" name="Line 138"/>
          <p:cNvSpPr>
            <a:spLocks noChangeShapeType="1"/>
          </p:cNvSpPr>
          <p:nvPr/>
        </p:nvSpPr>
        <p:spPr bwMode="auto">
          <a:xfrm>
            <a:off x="5459413" y="3260725"/>
            <a:ext cx="249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7" name="Line 139"/>
          <p:cNvSpPr>
            <a:spLocks noChangeShapeType="1"/>
          </p:cNvSpPr>
          <p:nvPr/>
        </p:nvSpPr>
        <p:spPr bwMode="auto">
          <a:xfrm flipV="1">
            <a:off x="7954963" y="3260725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8" name="Line 140"/>
          <p:cNvSpPr>
            <a:spLocks noChangeShapeType="1"/>
          </p:cNvSpPr>
          <p:nvPr/>
        </p:nvSpPr>
        <p:spPr bwMode="auto">
          <a:xfrm>
            <a:off x="7954963" y="3559175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69" name="Text Box 141"/>
          <p:cNvSpPr txBox="1">
            <a:spLocks noChangeArrowheads="1"/>
          </p:cNvSpPr>
          <p:nvPr/>
        </p:nvSpPr>
        <p:spPr bwMode="auto">
          <a:xfrm>
            <a:off x="3168650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0</a:t>
            </a:r>
          </a:p>
        </p:txBody>
      </p:sp>
      <p:sp>
        <p:nvSpPr>
          <p:cNvPr id="16470" name="Text Box 142"/>
          <p:cNvSpPr txBox="1">
            <a:spLocks noChangeArrowheads="1"/>
          </p:cNvSpPr>
          <p:nvPr/>
        </p:nvSpPr>
        <p:spPr bwMode="auto">
          <a:xfrm>
            <a:off x="3794125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</a:t>
            </a:r>
          </a:p>
        </p:txBody>
      </p:sp>
      <p:sp>
        <p:nvSpPr>
          <p:cNvPr id="16471" name="Text Box 143"/>
          <p:cNvSpPr txBox="1">
            <a:spLocks noChangeArrowheads="1"/>
          </p:cNvSpPr>
          <p:nvPr/>
        </p:nvSpPr>
        <p:spPr bwMode="auto">
          <a:xfrm>
            <a:off x="44180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2</a:t>
            </a:r>
          </a:p>
        </p:txBody>
      </p:sp>
      <p:sp>
        <p:nvSpPr>
          <p:cNvPr id="16472" name="Text Box 144"/>
          <p:cNvSpPr txBox="1">
            <a:spLocks noChangeArrowheads="1"/>
          </p:cNvSpPr>
          <p:nvPr/>
        </p:nvSpPr>
        <p:spPr bwMode="auto">
          <a:xfrm>
            <a:off x="5040313" y="1400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3</a:t>
            </a:r>
          </a:p>
        </p:txBody>
      </p:sp>
      <p:sp>
        <p:nvSpPr>
          <p:cNvPr id="16473" name="Text Box 145"/>
          <p:cNvSpPr txBox="1">
            <a:spLocks noChangeArrowheads="1"/>
          </p:cNvSpPr>
          <p:nvPr/>
        </p:nvSpPr>
        <p:spPr bwMode="auto">
          <a:xfrm>
            <a:off x="5662613" y="1404938"/>
            <a:ext cx="30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4</a:t>
            </a:r>
          </a:p>
        </p:txBody>
      </p:sp>
      <p:sp>
        <p:nvSpPr>
          <p:cNvPr id="16474" name="Text Box 146"/>
          <p:cNvSpPr txBox="1">
            <a:spLocks noChangeArrowheads="1"/>
          </p:cNvSpPr>
          <p:nvPr/>
        </p:nvSpPr>
        <p:spPr bwMode="auto">
          <a:xfrm>
            <a:off x="62880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5</a:t>
            </a:r>
          </a:p>
        </p:txBody>
      </p:sp>
      <p:sp>
        <p:nvSpPr>
          <p:cNvPr id="16475" name="Text Box 147"/>
          <p:cNvSpPr txBox="1">
            <a:spLocks noChangeArrowheads="1"/>
          </p:cNvSpPr>
          <p:nvPr/>
        </p:nvSpPr>
        <p:spPr bwMode="auto">
          <a:xfrm>
            <a:off x="6910388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6</a:t>
            </a:r>
          </a:p>
        </p:txBody>
      </p:sp>
      <p:sp>
        <p:nvSpPr>
          <p:cNvPr id="16476" name="Text Box 148"/>
          <p:cNvSpPr txBox="1">
            <a:spLocks noChangeArrowheads="1"/>
          </p:cNvSpPr>
          <p:nvPr/>
        </p:nvSpPr>
        <p:spPr bwMode="auto">
          <a:xfrm>
            <a:off x="75374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7</a:t>
            </a:r>
          </a:p>
        </p:txBody>
      </p:sp>
      <p:sp>
        <p:nvSpPr>
          <p:cNvPr id="16477" name="Text Box 149"/>
          <p:cNvSpPr txBox="1">
            <a:spLocks noChangeArrowheads="1"/>
          </p:cNvSpPr>
          <p:nvPr/>
        </p:nvSpPr>
        <p:spPr bwMode="auto">
          <a:xfrm>
            <a:off x="8159750" y="140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8</a:t>
            </a:r>
          </a:p>
        </p:txBody>
      </p:sp>
      <p:sp>
        <p:nvSpPr>
          <p:cNvPr id="16478" name="Line 150"/>
          <p:cNvSpPr>
            <a:spLocks noChangeShapeType="1"/>
          </p:cNvSpPr>
          <p:nvPr/>
        </p:nvSpPr>
        <p:spPr bwMode="auto">
          <a:xfrm>
            <a:off x="3167063" y="4040188"/>
            <a:ext cx="417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79" name="Line 151"/>
          <p:cNvSpPr>
            <a:spLocks noChangeShapeType="1"/>
          </p:cNvSpPr>
          <p:nvPr/>
        </p:nvSpPr>
        <p:spPr bwMode="auto">
          <a:xfrm>
            <a:off x="7345363" y="3741738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0" name="Line 152"/>
          <p:cNvSpPr>
            <a:spLocks noChangeShapeType="1"/>
          </p:cNvSpPr>
          <p:nvPr/>
        </p:nvSpPr>
        <p:spPr bwMode="auto">
          <a:xfrm>
            <a:off x="7969250" y="4040188"/>
            <a:ext cx="511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1" name="Line 153"/>
          <p:cNvSpPr>
            <a:spLocks noChangeShapeType="1"/>
          </p:cNvSpPr>
          <p:nvPr/>
        </p:nvSpPr>
        <p:spPr bwMode="auto">
          <a:xfrm flipV="1">
            <a:off x="73453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2" name="Line 154"/>
          <p:cNvSpPr>
            <a:spLocks noChangeShapeType="1"/>
          </p:cNvSpPr>
          <p:nvPr/>
        </p:nvSpPr>
        <p:spPr bwMode="auto">
          <a:xfrm flipV="1">
            <a:off x="7954963" y="3741738"/>
            <a:ext cx="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8D54E1-0396-4D4F-B0CE-30F9BB02AC4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时序逻辑电路(5)</a:t>
            </a:r>
            <a:endParaRPr kumimoji="1" lang="en-US" altLang="zh-CN" sz="1800" b="0" smtClean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F5ADFB-F939-455B-9CE6-2989131C34C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94150" y="4244975"/>
            <a:ext cx="4521200" cy="479425"/>
            <a:chOff x="2516" y="2674"/>
            <a:chExt cx="2848" cy="302"/>
          </a:xfrm>
        </p:grpSpPr>
        <p:sp>
          <p:nvSpPr>
            <p:cNvPr id="17496" name="Text Box 3"/>
            <p:cNvSpPr txBox="1">
              <a:spLocks noChangeArrowheads="1"/>
            </p:cNvSpPr>
            <p:nvPr/>
          </p:nvSpPr>
          <p:spPr bwMode="auto">
            <a:xfrm>
              <a:off x="2902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7497" name="Text Box 4"/>
            <p:cNvSpPr txBox="1">
              <a:spLocks noChangeArrowheads="1"/>
            </p:cNvSpPr>
            <p:nvPr/>
          </p:nvSpPr>
          <p:spPr bwMode="auto">
            <a:xfrm>
              <a:off x="2516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98" name="Text Box 5"/>
            <p:cNvSpPr txBox="1">
              <a:spLocks noChangeArrowheads="1"/>
            </p:cNvSpPr>
            <p:nvPr/>
          </p:nvSpPr>
          <p:spPr bwMode="auto">
            <a:xfrm>
              <a:off x="3263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99" name="Text Box 6"/>
            <p:cNvSpPr txBox="1">
              <a:spLocks noChangeArrowheads="1"/>
            </p:cNvSpPr>
            <p:nvPr/>
          </p:nvSpPr>
          <p:spPr bwMode="auto">
            <a:xfrm>
              <a:off x="4476" y="268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异步清零</a:t>
              </a:r>
            </a:p>
          </p:txBody>
        </p:sp>
        <p:sp>
          <p:nvSpPr>
            <p:cNvPr id="17500" name="Text Box 7"/>
            <p:cNvSpPr txBox="1">
              <a:spLocks noChangeArrowheads="1"/>
            </p:cNvSpPr>
            <p:nvPr/>
          </p:nvSpPr>
          <p:spPr bwMode="auto">
            <a:xfrm>
              <a:off x="3639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501" name="Text Box 8"/>
            <p:cNvSpPr txBox="1">
              <a:spLocks noChangeArrowheads="1"/>
            </p:cNvSpPr>
            <p:nvPr/>
          </p:nvSpPr>
          <p:spPr bwMode="auto">
            <a:xfrm>
              <a:off x="3965" y="26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68775" y="4627563"/>
            <a:ext cx="4335463" cy="479425"/>
            <a:chOff x="2626" y="2915"/>
            <a:chExt cx="2731" cy="302"/>
          </a:xfrm>
        </p:grpSpPr>
        <p:sp>
          <p:nvSpPr>
            <p:cNvPr id="17490" name="Text Box 10"/>
            <p:cNvSpPr txBox="1">
              <a:spLocks noChangeArrowheads="1"/>
            </p:cNvSpPr>
            <p:nvPr/>
          </p:nvSpPr>
          <p:spPr bwMode="auto">
            <a:xfrm>
              <a:off x="3269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7491" name="Text Box 11"/>
            <p:cNvSpPr txBox="1">
              <a:spLocks noChangeArrowheads="1"/>
            </p:cNvSpPr>
            <p:nvPr/>
          </p:nvSpPr>
          <p:spPr bwMode="auto">
            <a:xfrm>
              <a:off x="2902" y="29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92" name="Text Box 12"/>
            <p:cNvSpPr txBox="1">
              <a:spLocks noChangeArrowheads="1"/>
            </p:cNvSpPr>
            <p:nvPr/>
          </p:nvSpPr>
          <p:spPr bwMode="auto">
            <a:xfrm>
              <a:off x="4469" y="292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同步置数</a:t>
              </a:r>
            </a:p>
          </p:txBody>
        </p:sp>
        <p:sp>
          <p:nvSpPr>
            <p:cNvPr id="17493" name="Line 13"/>
            <p:cNvSpPr>
              <a:spLocks noChangeShapeType="1"/>
            </p:cNvSpPr>
            <p:nvPr/>
          </p:nvSpPr>
          <p:spPr bwMode="auto">
            <a:xfrm flipV="1">
              <a:off x="2626" y="2999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Text Box 14"/>
            <p:cNvSpPr txBox="1">
              <a:spLocks noChangeArrowheads="1"/>
            </p:cNvSpPr>
            <p:nvPr/>
          </p:nvSpPr>
          <p:spPr bwMode="auto">
            <a:xfrm>
              <a:off x="3625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95" name="Text Box 15"/>
            <p:cNvSpPr txBox="1">
              <a:spLocks noChangeArrowheads="1"/>
            </p:cNvSpPr>
            <p:nvPr/>
          </p:nvSpPr>
          <p:spPr bwMode="auto">
            <a:xfrm>
              <a:off x="3961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132263" y="5888038"/>
            <a:ext cx="4075112" cy="492125"/>
            <a:chOff x="2603" y="3709"/>
            <a:chExt cx="2567" cy="310"/>
          </a:xfrm>
        </p:grpSpPr>
        <p:sp>
          <p:nvSpPr>
            <p:cNvPr id="17484" name="Text Box 17"/>
            <p:cNvSpPr txBox="1">
              <a:spLocks noChangeArrowheads="1"/>
            </p:cNvSpPr>
            <p:nvPr/>
          </p:nvSpPr>
          <p:spPr bwMode="auto">
            <a:xfrm>
              <a:off x="2902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85" name="Text Box 18"/>
            <p:cNvSpPr txBox="1">
              <a:spLocks noChangeArrowheads="1"/>
            </p:cNvSpPr>
            <p:nvPr/>
          </p:nvSpPr>
          <p:spPr bwMode="auto">
            <a:xfrm>
              <a:off x="3259" y="37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86" name="Text Box 19"/>
            <p:cNvSpPr txBox="1">
              <a:spLocks noChangeArrowheads="1"/>
            </p:cNvSpPr>
            <p:nvPr/>
          </p:nvSpPr>
          <p:spPr bwMode="auto">
            <a:xfrm>
              <a:off x="4670" y="3709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计数</a:t>
              </a:r>
            </a:p>
          </p:txBody>
        </p:sp>
        <p:sp>
          <p:nvSpPr>
            <p:cNvPr id="17487" name="Line 20"/>
            <p:cNvSpPr>
              <a:spLocks noChangeShapeType="1"/>
            </p:cNvSpPr>
            <p:nvPr/>
          </p:nvSpPr>
          <p:spPr bwMode="auto">
            <a:xfrm flipV="1">
              <a:off x="2603" y="37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Text Box 21"/>
            <p:cNvSpPr txBox="1">
              <a:spLocks noChangeArrowheads="1"/>
            </p:cNvSpPr>
            <p:nvPr/>
          </p:nvSpPr>
          <p:spPr bwMode="auto">
            <a:xfrm>
              <a:off x="362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89" name="Text Box 22"/>
            <p:cNvSpPr txBox="1">
              <a:spLocks noChangeArrowheads="1"/>
            </p:cNvSpPr>
            <p:nvPr/>
          </p:nvSpPr>
          <p:spPr bwMode="auto">
            <a:xfrm>
              <a:off x="3961" y="37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990975" y="5024438"/>
            <a:ext cx="4217988" cy="931862"/>
            <a:chOff x="2514" y="3165"/>
            <a:chExt cx="2657" cy="587"/>
          </a:xfrm>
        </p:grpSpPr>
        <p:sp>
          <p:nvSpPr>
            <p:cNvPr id="17473" name="Text Box 24"/>
            <p:cNvSpPr txBox="1">
              <a:spLocks noChangeArrowheads="1"/>
            </p:cNvSpPr>
            <p:nvPr/>
          </p:nvSpPr>
          <p:spPr bwMode="auto">
            <a:xfrm>
              <a:off x="2516" y="31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74" name="Text Box 25"/>
            <p:cNvSpPr txBox="1">
              <a:spLocks noChangeArrowheads="1"/>
            </p:cNvSpPr>
            <p:nvPr/>
          </p:nvSpPr>
          <p:spPr bwMode="auto">
            <a:xfrm>
              <a:off x="2902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75" name="Text Box 26"/>
            <p:cNvSpPr txBox="1">
              <a:spLocks noChangeArrowheads="1"/>
            </p:cNvSpPr>
            <p:nvPr/>
          </p:nvSpPr>
          <p:spPr bwMode="auto">
            <a:xfrm>
              <a:off x="3263" y="31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76" name="Text Box 27"/>
            <p:cNvSpPr txBox="1">
              <a:spLocks noChangeArrowheads="1"/>
            </p:cNvSpPr>
            <p:nvPr/>
          </p:nvSpPr>
          <p:spPr bwMode="auto">
            <a:xfrm>
              <a:off x="2514" y="3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77" name="Text Box 28"/>
            <p:cNvSpPr txBox="1">
              <a:spLocks noChangeArrowheads="1"/>
            </p:cNvSpPr>
            <p:nvPr/>
          </p:nvSpPr>
          <p:spPr bwMode="auto">
            <a:xfrm>
              <a:off x="2902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78" name="Text Box 29"/>
            <p:cNvSpPr txBox="1">
              <a:spLocks noChangeArrowheads="1"/>
            </p:cNvSpPr>
            <p:nvPr/>
          </p:nvSpPr>
          <p:spPr bwMode="auto">
            <a:xfrm>
              <a:off x="3259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</a:t>
              </a:r>
            </a:p>
          </p:txBody>
        </p:sp>
        <p:sp>
          <p:nvSpPr>
            <p:cNvPr id="17479" name="Text Box 30"/>
            <p:cNvSpPr txBox="1">
              <a:spLocks noChangeArrowheads="1"/>
            </p:cNvSpPr>
            <p:nvPr/>
          </p:nvSpPr>
          <p:spPr bwMode="auto">
            <a:xfrm>
              <a:off x="3621" y="31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7480" name="Text Box 31"/>
            <p:cNvSpPr txBox="1">
              <a:spLocks noChangeArrowheads="1"/>
            </p:cNvSpPr>
            <p:nvPr/>
          </p:nvSpPr>
          <p:spPr bwMode="auto">
            <a:xfrm>
              <a:off x="3961" y="31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81" name="Text Box 32"/>
            <p:cNvSpPr txBox="1">
              <a:spLocks noChangeArrowheads="1"/>
            </p:cNvSpPr>
            <p:nvPr/>
          </p:nvSpPr>
          <p:spPr bwMode="auto">
            <a:xfrm>
              <a:off x="362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x</a:t>
              </a:r>
            </a:p>
          </p:txBody>
        </p:sp>
        <p:sp>
          <p:nvSpPr>
            <p:cNvPr id="17482" name="Text Box 33"/>
            <p:cNvSpPr txBox="1">
              <a:spLocks noChangeArrowheads="1"/>
            </p:cNvSpPr>
            <p:nvPr/>
          </p:nvSpPr>
          <p:spPr bwMode="auto">
            <a:xfrm>
              <a:off x="3961" y="34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</a:t>
              </a:r>
            </a:p>
          </p:txBody>
        </p:sp>
        <p:sp>
          <p:nvSpPr>
            <p:cNvPr id="17483" name="Text Box 34"/>
            <p:cNvSpPr txBox="1">
              <a:spLocks noChangeArrowheads="1"/>
            </p:cNvSpPr>
            <p:nvPr/>
          </p:nvSpPr>
          <p:spPr bwMode="auto">
            <a:xfrm>
              <a:off x="4669" y="3317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保持</a:t>
              </a:r>
              <a:endParaRPr kumimoji="1" lang="en-US" altLang="zh-CN" sz="2400"/>
            </a:p>
          </p:txBody>
        </p:sp>
      </p:grpSp>
      <p:sp>
        <p:nvSpPr>
          <p:cNvPr id="17417" name="Rectangle 35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183563" cy="1143000"/>
          </a:xfrm>
        </p:spPr>
        <p:txBody>
          <a:bodyPr/>
          <a:lstStyle/>
          <a:p>
            <a:r>
              <a:rPr lang="en-US" altLang="zh-CN" smtClean="0"/>
              <a:t>74x161</a:t>
            </a:r>
          </a:p>
        </p:txBody>
      </p:sp>
      <p:sp>
        <p:nvSpPr>
          <p:cNvPr id="1758244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3359150" cy="507682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400" smtClean="0"/>
              <a:t>带使能、异步清零、同步置数四位同步二进制计数器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/>
              <a:t>Q</a:t>
            </a:r>
            <a:r>
              <a:rPr lang="en-US" altLang="zh-CN" sz="1800" smtClean="0"/>
              <a:t>3</a:t>
            </a:r>
            <a:r>
              <a:rPr lang="en-US" altLang="zh-CN" sz="2400" smtClean="0"/>
              <a:t>~Q</a:t>
            </a:r>
            <a:r>
              <a:rPr lang="en-US" altLang="zh-CN" sz="1800" smtClean="0"/>
              <a:t>0</a:t>
            </a:r>
            <a:r>
              <a:rPr lang="en-US" altLang="zh-CN" sz="2400" smtClean="0"/>
              <a:t>: </a:t>
            </a:r>
            <a:r>
              <a:rPr lang="zh-CN" altLang="en-US" sz="2400" smtClean="0"/>
              <a:t>计数输出，</a:t>
            </a:r>
            <a:r>
              <a:rPr lang="en-US" altLang="zh-CN" sz="2400" smtClean="0"/>
              <a:t>Q</a:t>
            </a:r>
            <a:r>
              <a:rPr lang="en-US" altLang="zh-CN" sz="1800" smtClean="0"/>
              <a:t>0</a:t>
            </a:r>
            <a:r>
              <a:rPr lang="zh-CN" altLang="en-US" sz="2400" smtClean="0"/>
              <a:t>为最低位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/>
              <a:t>TC: </a:t>
            </a:r>
            <a:r>
              <a:rPr lang="zh-CN" altLang="en-US" sz="2400" smtClean="0"/>
              <a:t>进位输出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/>
              <a:t>CEP, CET: </a:t>
            </a:r>
            <a:r>
              <a:rPr lang="zh-CN" altLang="en-US" sz="2400" smtClean="0"/>
              <a:t>计数使能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/>
              <a:t>CR:</a:t>
            </a:r>
            <a:r>
              <a:rPr lang="en-US" altLang="zh-CN" sz="1800" smtClean="0"/>
              <a:t> </a:t>
            </a:r>
            <a:r>
              <a:rPr lang="zh-CN" altLang="en-US" sz="2400" smtClean="0"/>
              <a:t>异步清零</a:t>
            </a:r>
            <a:endParaRPr lang="en-US" altLang="zh-CN" sz="2400" smtClean="0"/>
          </a:p>
          <a:p>
            <a:pPr>
              <a:lnSpc>
                <a:spcPct val="110000"/>
              </a:lnSpc>
            </a:pPr>
            <a:r>
              <a:rPr lang="en-US" altLang="zh-CN" sz="2400" smtClean="0"/>
              <a:t>PE: </a:t>
            </a:r>
            <a:r>
              <a:rPr lang="zh-CN" altLang="en-US" sz="2400" smtClean="0"/>
              <a:t>同步置数</a:t>
            </a:r>
          </a:p>
          <a:p>
            <a:pPr>
              <a:lnSpc>
                <a:spcPct val="110000"/>
              </a:lnSpc>
            </a:pPr>
            <a:r>
              <a:rPr lang="en-US" altLang="zh-CN" sz="2400" smtClean="0"/>
              <a:t>D</a:t>
            </a:r>
            <a:r>
              <a:rPr lang="en-US" altLang="zh-CN" sz="1800" smtClean="0"/>
              <a:t>3</a:t>
            </a:r>
            <a:r>
              <a:rPr lang="en-US" altLang="zh-CN" sz="2400" smtClean="0"/>
              <a:t>~D</a:t>
            </a:r>
            <a:r>
              <a:rPr lang="en-US" altLang="zh-CN" sz="1800" smtClean="0"/>
              <a:t>0</a:t>
            </a:r>
            <a:r>
              <a:rPr lang="en-US" altLang="zh-CN" sz="2400" smtClean="0"/>
              <a:t>: </a:t>
            </a:r>
            <a:r>
              <a:rPr lang="zh-CN" altLang="en-US" sz="2400" smtClean="0"/>
              <a:t>置数输入，</a:t>
            </a:r>
            <a:r>
              <a:rPr lang="en-US" altLang="zh-CN" sz="2400" smtClean="0"/>
              <a:t>D</a:t>
            </a:r>
            <a:r>
              <a:rPr lang="en-US" altLang="zh-CN" sz="1800" smtClean="0"/>
              <a:t>0</a:t>
            </a:r>
            <a:r>
              <a:rPr lang="zh-CN" altLang="en-US" sz="2400" smtClean="0"/>
              <a:t>为最低位</a:t>
            </a:r>
          </a:p>
        </p:txBody>
      </p:sp>
      <p:sp>
        <p:nvSpPr>
          <p:cNvPr id="17419" name="Text Box 37"/>
          <p:cNvSpPr txBox="1">
            <a:spLocks noChangeArrowheads="1"/>
          </p:cNvSpPr>
          <p:nvPr/>
        </p:nvSpPr>
        <p:spPr bwMode="auto">
          <a:xfrm>
            <a:off x="7920038" y="1517650"/>
            <a:ext cx="6127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辑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符</a:t>
            </a:r>
          </a:p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号</a:t>
            </a:r>
          </a:p>
        </p:txBody>
      </p:sp>
      <p:sp>
        <p:nvSpPr>
          <p:cNvPr id="17420" name="Text Box 39"/>
          <p:cNvSpPr txBox="1">
            <a:spLocks noChangeArrowheads="1"/>
          </p:cNvSpPr>
          <p:nvPr/>
        </p:nvSpPr>
        <p:spPr bwMode="auto">
          <a:xfrm>
            <a:off x="4764088" y="2336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PE</a:t>
            </a:r>
          </a:p>
        </p:txBody>
      </p:sp>
      <p:sp>
        <p:nvSpPr>
          <p:cNvPr id="17421" name="Rectangle 40"/>
          <p:cNvSpPr>
            <a:spLocks noChangeArrowheads="1"/>
          </p:cNvSpPr>
          <p:nvPr/>
        </p:nvSpPr>
        <p:spPr bwMode="auto">
          <a:xfrm>
            <a:off x="4752975" y="1574800"/>
            <a:ext cx="28067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 b="0"/>
          </a:p>
        </p:txBody>
      </p:sp>
      <p:sp>
        <p:nvSpPr>
          <p:cNvPr id="17422" name="Line 41"/>
          <p:cNvSpPr>
            <a:spLocks noChangeShapeType="1"/>
          </p:cNvSpPr>
          <p:nvPr/>
        </p:nvSpPr>
        <p:spPr bwMode="auto">
          <a:xfrm flipV="1">
            <a:off x="545782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42"/>
          <p:cNvSpPr>
            <a:spLocks noChangeShapeType="1"/>
          </p:cNvSpPr>
          <p:nvPr/>
        </p:nvSpPr>
        <p:spPr bwMode="auto">
          <a:xfrm flipV="1">
            <a:off x="5870575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43"/>
          <p:cNvSpPr>
            <a:spLocks noChangeShapeType="1"/>
          </p:cNvSpPr>
          <p:nvPr/>
        </p:nvSpPr>
        <p:spPr bwMode="auto">
          <a:xfrm flipV="1">
            <a:off x="6294438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44"/>
          <p:cNvSpPr>
            <a:spLocks noChangeShapeType="1"/>
          </p:cNvSpPr>
          <p:nvPr/>
        </p:nvSpPr>
        <p:spPr bwMode="auto">
          <a:xfrm flipV="1">
            <a:off x="6686550" y="1268413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Line 45"/>
          <p:cNvSpPr>
            <a:spLocks noChangeShapeType="1"/>
          </p:cNvSpPr>
          <p:nvPr/>
        </p:nvSpPr>
        <p:spPr bwMode="auto">
          <a:xfrm flipV="1">
            <a:off x="5467350" y="2801938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Line 46"/>
          <p:cNvSpPr>
            <a:spLocks noChangeShapeType="1"/>
          </p:cNvSpPr>
          <p:nvPr/>
        </p:nvSpPr>
        <p:spPr bwMode="auto">
          <a:xfrm flipV="1">
            <a:off x="5870575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47"/>
          <p:cNvSpPr>
            <a:spLocks noChangeShapeType="1"/>
          </p:cNvSpPr>
          <p:nvPr/>
        </p:nvSpPr>
        <p:spPr bwMode="auto">
          <a:xfrm flipV="1">
            <a:off x="6294438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Line 48"/>
          <p:cNvSpPr>
            <a:spLocks noChangeShapeType="1"/>
          </p:cNvSpPr>
          <p:nvPr/>
        </p:nvSpPr>
        <p:spPr bwMode="auto">
          <a:xfrm flipV="1">
            <a:off x="6686550" y="2795588"/>
            <a:ext cx="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Line 49"/>
          <p:cNvSpPr>
            <a:spLocks noChangeShapeType="1"/>
          </p:cNvSpPr>
          <p:nvPr/>
        </p:nvSpPr>
        <p:spPr bwMode="auto">
          <a:xfrm>
            <a:off x="7580313" y="187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Line 50"/>
          <p:cNvSpPr>
            <a:spLocks noChangeShapeType="1"/>
          </p:cNvSpPr>
          <p:nvPr/>
        </p:nvSpPr>
        <p:spPr bwMode="auto">
          <a:xfrm>
            <a:off x="7580313" y="218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Line 51"/>
          <p:cNvSpPr>
            <a:spLocks noChangeShapeType="1"/>
          </p:cNvSpPr>
          <p:nvPr/>
        </p:nvSpPr>
        <p:spPr bwMode="auto">
          <a:xfrm>
            <a:off x="7580313" y="2489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33" name="Group 52"/>
          <p:cNvGrpSpPr>
            <a:grpSpLocks/>
          </p:cNvGrpSpPr>
          <p:nvPr/>
        </p:nvGrpSpPr>
        <p:grpSpPr bwMode="auto">
          <a:xfrm>
            <a:off x="4319588" y="1879600"/>
            <a:ext cx="436562" cy="609600"/>
            <a:chOff x="3130" y="1127"/>
            <a:chExt cx="206" cy="384"/>
          </a:xfrm>
        </p:grpSpPr>
        <p:sp>
          <p:nvSpPr>
            <p:cNvPr id="17470" name="Line 53"/>
            <p:cNvSpPr>
              <a:spLocks noChangeShapeType="1"/>
            </p:cNvSpPr>
            <p:nvPr/>
          </p:nvSpPr>
          <p:spPr bwMode="auto">
            <a:xfrm>
              <a:off x="3130" y="1127"/>
              <a:ext cx="2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54"/>
            <p:cNvSpPr>
              <a:spLocks noChangeShapeType="1"/>
            </p:cNvSpPr>
            <p:nvPr/>
          </p:nvSpPr>
          <p:spPr bwMode="auto">
            <a:xfrm>
              <a:off x="3136" y="13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Line 55"/>
            <p:cNvSpPr>
              <a:spLocks noChangeShapeType="1"/>
            </p:cNvSpPr>
            <p:nvPr/>
          </p:nvSpPr>
          <p:spPr bwMode="auto">
            <a:xfrm>
              <a:off x="3136" y="15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4" name="Text Box 56"/>
          <p:cNvSpPr txBox="1">
            <a:spLocks noChangeArrowheads="1"/>
          </p:cNvSpPr>
          <p:nvPr/>
        </p:nvSpPr>
        <p:spPr bwMode="auto">
          <a:xfrm>
            <a:off x="5286375" y="14986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Q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Q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sp>
        <p:nvSpPr>
          <p:cNvPr id="17435" name="Text Box 57"/>
          <p:cNvSpPr txBox="1">
            <a:spLocks noChangeArrowheads="1"/>
          </p:cNvSpPr>
          <p:nvPr/>
        </p:nvSpPr>
        <p:spPr bwMode="auto">
          <a:xfrm>
            <a:off x="4754563" y="16287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TC</a:t>
            </a:r>
          </a:p>
        </p:txBody>
      </p:sp>
      <p:sp>
        <p:nvSpPr>
          <p:cNvPr id="17436" name="Text Box 58"/>
          <p:cNvSpPr txBox="1">
            <a:spLocks noChangeArrowheads="1"/>
          </p:cNvSpPr>
          <p:nvPr/>
        </p:nvSpPr>
        <p:spPr bwMode="auto">
          <a:xfrm>
            <a:off x="6853238" y="16176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CEP</a:t>
            </a:r>
          </a:p>
        </p:txBody>
      </p:sp>
      <p:sp>
        <p:nvSpPr>
          <p:cNvPr id="17437" name="Text Box 59"/>
          <p:cNvSpPr txBox="1">
            <a:spLocks noChangeArrowheads="1"/>
          </p:cNvSpPr>
          <p:nvPr/>
        </p:nvSpPr>
        <p:spPr bwMode="auto">
          <a:xfrm>
            <a:off x="6835775" y="19335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CET</a:t>
            </a:r>
          </a:p>
        </p:txBody>
      </p:sp>
      <p:sp>
        <p:nvSpPr>
          <p:cNvPr id="17438" name="Text Box 60"/>
          <p:cNvSpPr txBox="1">
            <a:spLocks noChangeArrowheads="1"/>
          </p:cNvSpPr>
          <p:nvPr/>
        </p:nvSpPr>
        <p:spPr bwMode="auto">
          <a:xfrm>
            <a:off x="5511800" y="192405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74x161</a:t>
            </a:r>
          </a:p>
        </p:txBody>
      </p:sp>
      <p:sp>
        <p:nvSpPr>
          <p:cNvPr id="17439" name="Text Box 61"/>
          <p:cNvSpPr txBox="1">
            <a:spLocks noChangeArrowheads="1"/>
          </p:cNvSpPr>
          <p:nvPr/>
        </p:nvSpPr>
        <p:spPr bwMode="auto">
          <a:xfrm>
            <a:off x="4751388" y="197643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CR</a:t>
            </a:r>
          </a:p>
        </p:txBody>
      </p:sp>
      <p:sp>
        <p:nvSpPr>
          <p:cNvPr id="17440" name="Text Box 64"/>
          <p:cNvSpPr txBox="1">
            <a:spLocks noChangeArrowheads="1"/>
          </p:cNvSpPr>
          <p:nvPr/>
        </p:nvSpPr>
        <p:spPr bwMode="auto">
          <a:xfrm>
            <a:off x="5270500" y="2336800"/>
            <a:ext cx="170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D</a:t>
            </a:r>
            <a:r>
              <a:rPr kumimoji="1" lang="en-US" altLang="zh-CN" sz="1600" b="0"/>
              <a:t>3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2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1</a:t>
            </a:r>
            <a:r>
              <a:rPr kumimoji="1" lang="en-US" altLang="zh-CN" sz="2400" b="0"/>
              <a:t> D</a:t>
            </a:r>
            <a:r>
              <a:rPr kumimoji="1" lang="en-US" altLang="zh-CN" sz="1600" b="0"/>
              <a:t>0</a:t>
            </a:r>
            <a:endParaRPr kumimoji="1" lang="en-US" altLang="zh-CN" sz="2400" b="0"/>
          </a:p>
        </p:txBody>
      </p:sp>
      <p:grpSp>
        <p:nvGrpSpPr>
          <p:cNvPr id="17441" name="Group 65"/>
          <p:cNvGrpSpPr>
            <a:grpSpLocks/>
          </p:cNvGrpSpPr>
          <p:nvPr/>
        </p:nvGrpSpPr>
        <p:grpSpPr bwMode="auto">
          <a:xfrm>
            <a:off x="7400925" y="2366963"/>
            <a:ext cx="144463" cy="215900"/>
            <a:chOff x="2041" y="1638"/>
            <a:chExt cx="91" cy="182"/>
          </a:xfrm>
        </p:grpSpPr>
        <p:sp>
          <p:nvSpPr>
            <p:cNvPr id="17468" name="Line 66"/>
            <p:cNvSpPr>
              <a:spLocks noChangeShapeType="1"/>
            </p:cNvSpPr>
            <p:nvPr/>
          </p:nvSpPr>
          <p:spPr bwMode="auto">
            <a:xfrm flipH="1">
              <a:off x="2041" y="163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Line 67"/>
            <p:cNvSpPr>
              <a:spLocks noChangeShapeType="1"/>
            </p:cNvSpPr>
            <p:nvPr/>
          </p:nvSpPr>
          <p:spPr bwMode="auto">
            <a:xfrm>
              <a:off x="2041" y="1729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42" name="Oval 68"/>
          <p:cNvSpPr>
            <a:spLocks noChangeArrowheads="1"/>
          </p:cNvSpPr>
          <p:nvPr/>
        </p:nvSpPr>
        <p:spPr bwMode="auto">
          <a:xfrm rot="10800000">
            <a:off x="4627563" y="2422525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43" name="Oval 69"/>
          <p:cNvSpPr>
            <a:spLocks noChangeArrowheads="1"/>
          </p:cNvSpPr>
          <p:nvPr/>
        </p:nvSpPr>
        <p:spPr bwMode="auto">
          <a:xfrm rot="10800000">
            <a:off x="4627563" y="2133600"/>
            <a:ext cx="125412" cy="1254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8278" name="Line 70"/>
          <p:cNvSpPr>
            <a:spLocks noChangeShapeType="1"/>
          </p:cNvSpPr>
          <p:nvPr/>
        </p:nvSpPr>
        <p:spPr bwMode="auto">
          <a:xfrm>
            <a:off x="900113" y="4976813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8279" name="Line 71"/>
          <p:cNvSpPr>
            <a:spLocks noChangeShapeType="1"/>
          </p:cNvSpPr>
          <p:nvPr/>
        </p:nvSpPr>
        <p:spPr bwMode="auto">
          <a:xfrm>
            <a:off x="900113" y="4508500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3851275" y="3176588"/>
            <a:ext cx="4824413" cy="3214687"/>
            <a:chOff x="2426" y="2001"/>
            <a:chExt cx="3039" cy="2025"/>
          </a:xfrm>
        </p:grpSpPr>
        <p:grpSp>
          <p:nvGrpSpPr>
            <p:cNvPr id="17447" name="Group 73"/>
            <p:cNvGrpSpPr>
              <a:grpSpLocks/>
            </p:cNvGrpSpPr>
            <p:nvPr/>
          </p:nvGrpSpPr>
          <p:grpSpPr bwMode="auto">
            <a:xfrm>
              <a:off x="2426" y="2001"/>
              <a:ext cx="3039" cy="2025"/>
              <a:chOff x="2426" y="2001"/>
              <a:chExt cx="3039" cy="2025"/>
            </a:xfrm>
          </p:grpSpPr>
          <p:grpSp>
            <p:nvGrpSpPr>
              <p:cNvPr id="17449" name="Group 74"/>
              <p:cNvGrpSpPr>
                <a:grpSpLocks/>
              </p:cNvGrpSpPr>
              <p:nvPr/>
            </p:nvGrpSpPr>
            <p:grpSpPr bwMode="auto">
              <a:xfrm>
                <a:off x="2426" y="2372"/>
                <a:ext cx="3039" cy="1654"/>
                <a:chOff x="2472" y="2372"/>
                <a:chExt cx="2631" cy="1654"/>
              </a:xfrm>
            </p:grpSpPr>
            <p:sp>
              <p:nvSpPr>
                <p:cNvPr id="17465" name="Line 75"/>
                <p:cNvSpPr>
                  <a:spLocks noChangeShapeType="1"/>
                </p:cNvSpPr>
                <p:nvPr/>
              </p:nvSpPr>
              <p:spPr bwMode="auto">
                <a:xfrm>
                  <a:off x="2472" y="2372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6" name="Line 76"/>
                <p:cNvSpPr>
                  <a:spLocks noChangeShapeType="1"/>
                </p:cNvSpPr>
                <p:nvPr/>
              </p:nvSpPr>
              <p:spPr bwMode="auto">
                <a:xfrm>
                  <a:off x="2472" y="2704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7" name="Line 77"/>
                <p:cNvSpPr>
                  <a:spLocks noChangeShapeType="1"/>
                </p:cNvSpPr>
                <p:nvPr/>
              </p:nvSpPr>
              <p:spPr bwMode="auto">
                <a:xfrm>
                  <a:off x="2472" y="4026"/>
                  <a:ext cx="26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50" name="Line 78"/>
              <p:cNvSpPr>
                <a:spLocks noChangeShapeType="1"/>
              </p:cNvSpPr>
              <p:nvPr/>
            </p:nvSpPr>
            <p:spPr bwMode="auto">
              <a:xfrm>
                <a:off x="4309" y="2364"/>
                <a:ext cx="0" cy="16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1" name="Text Box 79"/>
              <p:cNvSpPr txBox="1">
                <a:spLocks noChangeArrowheads="1"/>
              </p:cNvSpPr>
              <p:nvPr/>
            </p:nvSpPr>
            <p:spPr bwMode="auto">
              <a:xfrm>
                <a:off x="2461" y="2416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CP</a:t>
                </a:r>
              </a:p>
            </p:txBody>
          </p:sp>
          <p:sp>
            <p:nvSpPr>
              <p:cNvPr id="17452" name="Text Box 80"/>
              <p:cNvSpPr txBox="1">
                <a:spLocks noChangeArrowheads="1"/>
              </p:cNvSpPr>
              <p:nvPr/>
            </p:nvSpPr>
            <p:spPr bwMode="auto">
              <a:xfrm>
                <a:off x="4670" y="2387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/>
                  <a:t>功能</a:t>
                </a:r>
              </a:p>
            </p:txBody>
          </p:sp>
          <p:grpSp>
            <p:nvGrpSpPr>
              <p:cNvPr id="17453" name="Group 81"/>
              <p:cNvGrpSpPr>
                <a:grpSpLocks/>
              </p:cNvGrpSpPr>
              <p:nvPr/>
            </p:nvGrpSpPr>
            <p:grpSpPr bwMode="auto">
              <a:xfrm>
                <a:off x="2821" y="2416"/>
                <a:ext cx="394" cy="288"/>
                <a:chOff x="3211" y="1937"/>
                <a:chExt cx="394" cy="288"/>
              </a:xfrm>
            </p:grpSpPr>
            <p:sp>
              <p:nvSpPr>
                <p:cNvPr id="1746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11" y="193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CR</a:t>
                  </a:r>
                  <a:endParaRPr kumimoji="1" lang="en-US" altLang="zh-CN" sz="2000"/>
                </a:p>
              </p:txBody>
            </p:sp>
            <p:sp>
              <p:nvSpPr>
                <p:cNvPr id="17464" name="Line 83"/>
                <p:cNvSpPr>
                  <a:spLocks noChangeShapeType="1"/>
                </p:cNvSpPr>
                <p:nvPr/>
              </p:nvSpPr>
              <p:spPr bwMode="auto">
                <a:xfrm>
                  <a:off x="3288" y="1979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54" name="Group 84"/>
              <p:cNvGrpSpPr>
                <a:grpSpLocks/>
              </p:cNvGrpSpPr>
              <p:nvPr/>
            </p:nvGrpSpPr>
            <p:grpSpPr bwMode="auto">
              <a:xfrm>
                <a:off x="3208" y="2416"/>
                <a:ext cx="361" cy="288"/>
                <a:chOff x="3641" y="1937"/>
                <a:chExt cx="361" cy="288"/>
              </a:xfrm>
            </p:grpSpPr>
            <p:sp>
              <p:nvSpPr>
                <p:cNvPr id="174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641" y="1937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/>
                    <a:t>PE</a:t>
                  </a:r>
                  <a:endParaRPr kumimoji="1" lang="en-US" altLang="zh-CN"/>
                </a:p>
              </p:txBody>
            </p:sp>
            <p:sp>
              <p:nvSpPr>
                <p:cNvPr id="17462" name="Line 86"/>
                <p:cNvSpPr>
                  <a:spLocks noChangeShapeType="1"/>
                </p:cNvSpPr>
                <p:nvPr/>
              </p:nvSpPr>
              <p:spPr bwMode="auto">
                <a:xfrm>
                  <a:off x="3696" y="1979"/>
                  <a:ext cx="2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55" name="Text Box 87"/>
              <p:cNvSpPr txBox="1">
                <a:spLocks noChangeArrowheads="1"/>
              </p:cNvSpPr>
              <p:nvPr/>
            </p:nvSpPr>
            <p:spPr bwMode="auto">
              <a:xfrm>
                <a:off x="3526" y="2428"/>
                <a:ext cx="4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CEP</a:t>
                </a:r>
              </a:p>
            </p:txBody>
          </p:sp>
          <p:sp>
            <p:nvSpPr>
              <p:cNvPr id="17456" name="Text Box 88"/>
              <p:cNvSpPr txBox="1">
                <a:spLocks noChangeArrowheads="1"/>
              </p:cNvSpPr>
              <p:nvPr/>
            </p:nvSpPr>
            <p:spPr bwMode="auto">
              <a:xfrm>
                <a:off x="3884" y="2428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/>
                  <a:t>CET</a:t>
                </a:r>
              </a:p>
            </p:txBody>
          </p:sp>
          <p:sp>
            <p:nvSpPr>
              <p:cNvPr id="17457" name="Text Box 89"/>
              <p:cNvSpPr txBox="1">
                <a:spLocks noChangeArrowheads="1"/>
              </p:cNvSpPr>
              <p:nvPr/>
            </p:nvSpPr>
            <p:spPr bwMode="auto">
              <a:xfrm>
                <a:off x="3446" y="2001"/>
                <a:ext cx="8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Arial" panose="020B0604020202020204" pitchFamily="34" charset="0"/>
                  </a:rPr>
                  <a:t>功能表</a:t>
                </a:r>
              </a:p>
            </p:txBody>
          </p:sp>
          <p:sp>
            <p:nvSpPr>
              <p:cNvPr id="17458" name="Line 90"/>
              <p:cNvSpPr>
                <a:spLocks noChangeShapeType="1"/>
              </p:cNvSpPr>
              <p:nvPr/>
            </p:nvSpPr>
            <p:spPr bwMode="auto">
              <a:xfrm>
                <a:off x="2426" y="2954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Line 91"/>
              <p:cNvSpPr>
                <a:spLocks noChangeShapeType="1"/>
              </p:cNvSpPr>
              <p:nvPr/>
            </p:nvSpPr>
            <p:spPr bwMode="auto">
              <a:xfrm>
                <a:off x="2426" y="3475"/>
                <a:ext cx="18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0" name="Line 92"/>
              <p:cNvSpPr>
                <a:spLocks noChangeShapeType="1"/>
              </p:cNvSpPr>
              <p:nvPr/>
            </p:nvSpPr>
            <p:spPr bwMode="auto">
              <a:xfrm>
                <a:off x="2426" y="3748"/>
                <a:ext cx="30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8" name="Line 93"/>
            <p:cNvSpPr>
              <a:spLocks noChangeShapeType="1"/>
            </p:cNvSpPr>
            <p:nvPr/>
          </p:nvSpPr>
          <p:spPr bwMode="auto">
            <a:xfrm>
              <a:off x="2426" y="3203"/>
              <a:ext cx="3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44" grpId="0" build="p"/>
      <p:bldP spid="1758278" grpId="0" animBg="1"/>
      <p:bldP spid="175827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37260</TotalTime>
  <Pages>0</Pages>
  <Words>1037</Words>
  <Characters>0</Characters>
  <Application>Microsoft Office PowerPoint</Application>
  <DocSecurity>0</DocSecurity>
  <PresentationFormat>全屏显示(4:3)</PresentationFormat>
  <Lines>0</Lines>
  <Paragraphs>361</Paragraphs>
  <Slides>15</Slides>
  <Notes>6</Notes>
  <HiddenSlides>0</HiddenSlides>
  <MMClips>1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楷体_GB2312</vt:lpstr>
      <vt:lpstr>宋体</vt:lpstr>
      <vt:lpstr>Arial</vt:lpstr>
      <vt:lpstr>Times New Roman</vt:lpstr>
      <vt:lpstr>默认设计模板</vt:lpstr>
      <vt:lpstr>Picture</vt:lpstr>
      <vt:lpstr>图片</vt:lpstr>
      <vt:lpstr>Photo Editor 照片</vt:lpstr>
      <vt:lpstr>模拟与数字电路 Analog and Digital Circuits</vt:lpstr>
      <vt:lpstr>主要内容</vt:lpstr>
      <vt:lpstr>计数器</vt:lpstr>
      <vt:lpstr>异步二进制递增计数器</vt:lpstr>
      <vt:lpstr>异步二进制递增计数器(续1)</vt:lpstr>
      <vt:lpstr>异步二进制递增计数器(续2)</vt:lpstr>
      <vt:lpstr>同步二进制递增计数器</vt:lpstr>
      <vt:lpstr>同步二进制递增计数器(续)</vt:lpstr>
      <vt:lpstr>74x161</vt:lpstr>
      <vt:lpstr>74x161—逻辑图</vt:lpstr>
      <vt:lpstr>74x161—时序图</vt:lpstr>
      <vt:lpstr>74x160</vt:lpstr>
      <vt:lpstr>作业</vt:lpstr>
      <vt:lpstr>The End</vt:lpstr>
      <vt:lpstr>彩蛋时间：放飞一下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Jingyuan Cheng</cp:lastModifiedBy>
  <cp:revision>374</cp:revision>
  <cp:lastPrinted>1900-01-04T05:08:28Z</cp:lastPrinted>
  <dcterms:created xsi:type="dcterms:W3CDTF">2004-01-05T23:56:53Z</dcterms:created>
  <dcterms:modified xsi:type="dcterms:W3CDTF">2018-12-14T08:23:42Z</dcterms:modified>
  <cp:category>16位微机原理与接口</cp:category>
</cp:coreProperties>
</file>