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handoutMasterIdLst>
    <p:handoutMasterId r:id="rId25"/>
  </p:handoutMasterIdLst>
  <p:sldIdLst>
    <p:sldId id="256" r:id="rId2"/>
    <p:sldId id="610" r:id="rId3"/>
    <p:sldId id="701" r:id="rId4"/>
    <p:sldId id="702" r:id="rId5"/>
    <p:sldId id="703" r:id="rId6"/>
    <p:sldId id="704" r:id="rId7"/>
    <p:sldId id="705" r:id="rId8"/>
    <p:sldId id="706" r:id="rId9"/>
    <p:sldId id="721" r:id="rId10"/>
    <p:sldId id="710" r:id="rId11"/>
    <p:sldId id="711" r:id="rId12"/>
    <p:sldId id="720" r:id="rId13"/>
    <p:sldId id="712" r:id="rId14"/>
    <p:sldId id="713" r:id="rId15"/>
    <p:sldId id="714" r:id="rId16"/>
    <p:sldId id="715" r:id="rId17"/>
    <p:sldId id="716" r:id="rId18"/>
    <p:sldId id="717" r:id="rId19"/>
    <p:sldId id="718" r:id="rId20"/>
    <p:sldId id="719" r:id="rId21"/>
    <p:sldId id="722" r:id="rId22"/>
    <p:sldId id="477" r:id="rId23"/>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0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FF00"/>
    <a:srgbClr val="996633"/>
    <a:srgbClr val="9900FF"/>
    <a:srgbClr val="CC3300"/>
    <a:srgbClr val="FF9933"/>
    <a:srgbClr val="0099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96"/>
    <p:restoredTop sz="83196" autoAdjust="0"/>
  </p:normalViewPr>
  <p:slideViewPr>
    <p:cSldViewPr snapToGrid="0">
      <p:cViewPr varScale="1">
        <p:scale>
          <a:sx n="151" d="100"/>
          <a:sy n="151" d="100"/>
        </p:scale>
        <p:origin x="192" y="40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0" d="100"/>
          <a:sy n="60" d="100"/>
        </p:scale>
        <p:origin x="-2268" y="-90"/>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charset="0"/>
                <a:ea typeface="宋体" charset="0"/>
                <a:cs typeface="宋体" charset="0"/>
              </a:defRPr>
            </a:lvl1pPr>
          </a:lstStyle>
          <a:p>
            <a:pPr>
              <a:defRPr/>
            </a:pPr>
            <a:endParaRPr lang="en-US" altLang="zh-CN"/>
          </a:p>
        </p:txBody>
      </p:sp>
      <p:sp>
        <p:nvSpPr>
          <p:cNvPr id="6041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charset="0"/>
                <a:ea typeface="宋体" charset="0"/>
                <a:cs typeface="宋体" charset="0"/>
              </a:defRPr>
            </a:lvl1pPr>
          </a:lstStyle>
          <a:p>
            <a:pPr>
              <a:defRPr/>
            </a:pPr>
            <a:endParaRPr lang="en-US" altLang="zh-CN"/>
          </a:p>
        </p:txBody>
      </p:sp>
      <p:sp>
        <p:nvSpPr>
          <p:cNvPr id="6042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charset="0"/>
                <a:ea typeface="宋体" charset="0"/>
                <a:cs typeface="宋体" charset="0"/>
              </a:defRPr>
            </a:lvl1pPr>
          </a:lstStyle>
          <a:p>
            <a:pPr>
              <a:defRPr/>
            </a:pPr>
            <a:endParaRPr lang="en-US" altLang="zh-CN"/>
          </a:p>
        </p:txBody>
      </p:sp>
      <p:sp>
        <p:nvSpPr>
          <p:cNvPr id="6042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A337015E-603D-4473-8A02-CCF25A429BE3}" type="slidenum">
              <a:rPr lang="en-US" altLang="zh-CN"/>
              <a:pPr>
                <a:defRPr/>
              </a:pPr>
              <a:t>‹#›</a:t>
            </a:fld>
            <a:endParaRPr lang="en-US" altLang="zh-CN"/>
          </a:p>
        </p:txBody>
      </p:sp>
    </p:spTree>
    <p:extLst>
      <p:ext uri="{BB962C8B-B14F-4D97-AF65-F5344CB8AC3E}">
        <p14:creationId xmlns:p14="http://schemas.microsoft.com/office/powerpoint/2010/main" val="38628553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charset="0"/>
                <a:ea typeface="宋体" charset="0"/>
                <a:cs typeface="宋体" charset="0"/>
              </a:defRPr>
            </a:lvl1pPr>
          </a:lstStyle>
          <a:p>
            <a:pPr>
              <a:defRPr/>
            </a:pPr>
            <a:endParaRPr lang="en-US" altLang="zh-CN"/>
          </a:p>
        </p:txBody>
      </p:sp>
      <p:sp>
        <p:nvSpPr>
          <p:cNvPr id="6246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charset="0"/>
                <a:ea typeface="宋体" charset="0"/>
                <a:cs typeface="宋体" charset="0"/>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9"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247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charset="0"/>
                <a:ea typeface="宋体" charset="0"/>
                <a:cs typeface="宋体" charset="0"/>
              </a:defRPr>
            </a:lvl1pPr>
          </a:lstStyle>
          <a:p>
            <a:pPr>
              <a:defRPr/>
            </a:pPr>
            <a:endParaRPr lang="en-US" altLang="zh-CN"/>
          </a:p>
        </p:txBody>
      </p:sp>
      <p:sp>
        <p:nvSpPr>
          <p:cNvPr id="6247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AD694E33-AA72-4706-A4BF-A1E7AA5CE12D}" type="slidenum">
              <a:rPr lang="en-US" altLang="zh-CN"/>
              <a:pPr>
                <a:defRPr/>
              </a:pPr>
              <a:t>‹#›</a:t>
            </a:fld>
            <a:endParaRPr lang="en-US" altLang="zh-CN"/>
          </a:p>
        </p:txBody>
      </p:sp>
    </p:spTree>
    <p:extLst>
      <p:ext uri="{BB962C8B-B14F-4D97-AF65-F5344CB8AC3E}">
        <p14:creationId xmlns:p14="http://schemas.microsoft.com/office/powerpoint/2010/main" val="15131836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0634D29-86DB-4E77-9522-44FD9A03AD00}" type="slidenum">
              <a:rPr lang="en-US" altLang="zh-CN" sz="1300" smtClean="0"/>
              <a:pPr>
                <a:spcBef>
                  <a:spcPct val="0"/>
                </a:spcBef>
              </a:pPr>
              <a:t>1</a:t>
            </a:fld>
            <a:endParaRPr lang="en-US" altLang="zh-CN" sz="1300"/>
          </a:p>
        </p:txBody>
      </p:sp>
      <p:sp>
        <p:nvSpPr>
          <p:cNvPr id="5123" name="Rectangle 2"/>
          <p:cNvSpPr>
            <a:spLocks noGrp="1" noRot="1" noChangeAspect="1" noChangeArrowheads="1" noTextEdit="1"/>
          </p:cNvSpPr>
          <p:nvPr>
            <p:ph type="sldImg"/>
          </p:nvPr>
        </p:nvSpPr>
        <p:spPr>
          <a:xfrm>
            <a:off x="992188" y="768350"/>
            <a:ext cx="5114925" cy="3836988"/>
          </a:xfrm>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extLst>
      <p:ext uri="{BB962C8B-B14F-4D97-AF65-F5344CB8AC3E}">
        <p14:creationId xmlns:p14="http://schemas.microsoft.com/office/powerpoint/2010/main" val="4077125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Arial" pitchFamily="34" charset="0"/>
                <a:ea typeface="宋体" pitchFamily="2" charset="-122"/>
                <a:cs typeface="宋体" charset="0"/>
              </a:rPr>
              <a:t>如果是异步清零：在组合信号成立时立刻成立，就必须等到第</a:t>
            </a:r>
            <a:r>
              <a:rPr lang="en-US" altLang="zh-CN" sz="1200" kern="1200" dirty="0">
                <a:solidFill>
                  <a:schemeClr val="tx1"/>
                </a:solidFill>
                <a:effectLst/>
                <a:latin typeface="Arial" pitchFamily="34" charset="0"/>
                <a:ea typeface="宋体" pitchFamily="2" charset="-122"/>
                <a:cs typeface="宋体" charset="0"/>
              </a:rPr>
              <a:t>60</a:t>
            </a:r>
            <a:r>
              <a:rPr lang="zh-CN" altLang="zh-CN" sz="1200" kern="1200" dirty="0">
                <a:solidFill>
                  <a:schemeClr val="tx1"/>
                </a:solidFill>
                <a:effectLst/>
                <a:latin typeface="Arial" pitchFamily="34" charset="0"/>
                <a:ea typeface="宋体" pitchFamily="2" charset="-122"/>
                <a:cs typeface="宋体" charset="0"/>
              </a:rPr>
              <a:t>个周期（</a:t>
            </a:r>
            <a:r>
              <a:rPr lang="en-US" altLang="zh-CN" sz="1200" kern="1200" dirty="0">
                <a:solidFill>
                  <a:schemeClr val="tx1"/>
                </a:solidFill>
                <a:effectLst/>
                <a:latin typeface="Arial" pitchFamily="34" charset="0"/>
                <a:ea typeface="宋体" pitchFamily="2" charset="-122"/>
                <a:cs typeface="宋体" charset="0"/>
              </a:rPr>
              <a:t>0-60</a:t>
            </a:r>
            <a:r>
              <a:rPr lang="zh-CN" altLang="zh-CN" sz="1200" kern="1200" dirty="0">
                <a:solidFill>
                  <a:schemeClr val="tx1"/>
                </a:solidFill>
                <a:effectLst/>
                <a:latin typeface="Arial" pitchFamily="34" charset="0"/>
                <a:ea typeface="宋体" pitchFamily="2" charset="-122"/>
                <a:cs typeface="宋体" charset="0"/>
              </a:rPr>
              <a:t>，且</a:t>
            </a:r>
            <a:r>
              <a:rPr lang="en-US" altLang="zh-CN" sz="1200" kern="1200" dirty="0">
                <a:solidFill>
                  <a:schemeClr val="tx1"/>
                </a:solidFill>
                <a:effectLst/>
                <a:latin typeface="Arial" pitchFamily="34" charset="0"/>
                <a:ea typeface="宋体" pitchFamily="2" charset="-122"/>
                <a:cs typeface="宋体" charset="0"/>
              </a:rPr>
              <a:t>60</a:t>
            </a:r>
            <a:r>
              <a:rPr lang="zh-CN" altLang="zh-CN" sz="1200" kern="1200" dirty="0">
                <a:solidFill>
                  <a:schemeClr val="tx1"/>
                </a:solidFill>
                <a:effectLst/>
                <a:latin typeface="Arial" pitchFamily="34" charset="0"/>
                <a:ea typeface="宋体" pitchFamily="2" charset="-122"/>
                <a:cs typeface="宋体" charset="0"/>
              </a:rPr>
              <a:t>只持续一瞬间），因此取左边</a:t>
            </a:r>
            <a:r>
              <a:rPr lang="en-US" altLang="zh-CN" sz="1200" kern="1200" dirty="0">
                <a:solidFill>
                  <a:schemeClr val="tx1"/>
                </a:solidFill>
                <a:effectLst/>
                <a:latin typeface="Arial" pitchFamily="34" charset="0"/>
                <a:ea typeface="宋体" pitchFamily="2" charset="-122"/>
                <a:cs typeface="宋体" charset="0"/>
              </a:rPr>
              <a:t>Q3-1=0110</a:t>
            </a:r>
            <a:r>
              <a:rPr lang="zh-CN" altLang="zh-CN" sz="1200" kern="1200" dirty="0">
                <a:solidFill>
                  <a:schemeClr val="tx1"/>
                </a:solidFill>
                <a:effectLst/>
                <a:latin typeface="Arial" pitchFamily="34" charset="0"/>
                <a:ea typeface="宋体" pitchFamily="2" charset="-122"/>
                <a:cs typeface="宋体" charset="0"/>
              </a:rPr>
              <a:t>，</a:t>
            </a:r>
            <a:r>
              <a:rPr lang="en-US" altLang="zh-CN" sz="1200" kern="1200" dirty="0">
                <a:solidFill>
                  <a:schemeClr val="tx1"/>
                </a:solidFill>
                <a:effectLst/>
                <a:latin typeface="Arial" pitchFamily="34" charset="0"/>
                <a:ea typeface="宋体" pitchFamily="2" charset="-122"/>
                <a:cs typeface="宋体" charset="0"/>
              </a:rPr>
              <a:t>C</a:t>
            </a:r>
            <a:r>
              <a:rPr lang="zh-CN" altLang="zh-CN" sz="1200" kern="1200" dirty="0">
                <a:solidFill>
                  <a:schemeClr val="tx1"/>
                </a:solidFill>
                <a:effectLst/>
                <a:latin typeface="Arial" pitchFamily="34" charset="0"/>
                <a:ea typeface="宋体" pitchFamily="2" charset="-122"/>
                <a:cs typeface="宋体" charset="0"/>
              </a:rPr>
              <a:t>必须在</a:t>
            </a:r>
            <a:r>
              <a:rPr lang="en-US" altLang="zh-CN" sz="1200" kern="1200" dirty="0">
                <a:solidFill>
                  <a:schemeClr val="tx1"/>
                </a:solidFill>
                <a:effectLst/>
                <a:latin typeface="Arial" pitchFamily="34" charset="0"/>
                <a:ea typeface="宋体" pitchFamily="2" charset="-122"/>
                <a:cs typeface="宋体" charset="0"/>
              </a:rPr>
              <a:t>59</a:t>
            </a:r>
            <a:r>
              <a:rPr lang="zh-CN" altLang="zh-CN" sz="1200" kern="1200" dirty="0">
                <a:solidFill>
                  <a:schemeClr val="tx1"/>
                </a:solidFill>
                <a:effectLst/>
                <a:latin typeface="Arial" pitchFamily="34" charset="0"/>
                <a:ea typeface="宋体" pitchFamily="2" charset="-122"/>
                <a:cs typeface="宋体" charset="0"/>
              </a:rPr>
              <a:t>时就给出，且只持续一个时钟周期，因此取左边</a:t>
            </a:r>
            <a:r>
              <a:rPr lang="en-US" altLang="zh-CN" sz="1200" kern="1200" dirty="0">
                <a:solidFill>
                  <a:schemeClr val="tx1"/>
                </a:solidFill>
                <a:effectLst/>
                <a:latin typeface="Arial" pitchFamily="34" charset="0"/>
                <a:ea typeface="宋体" pitchFamily="2" charset="-122"/>
                <a:cs typeface="宋体" charset="0"/>
              </a:rPr>
              <a:t>Q3-1=0101,</a:t>
            </a:r>
            <a:r>
              <a:rPr lang="zh-CN" altLang="zh-CN" sz="1200" kern="1200" dirty="0">
                <a:solidFill>
                  <a:schemeClr val="tx1"/>
                </a:solidFill>
                <a:effectLst/>
                <a:latin typeface="Arial" pitchFamily="34" charset="0"/>
                <a:ea typeface="宋体" pitchFamily="2" charset="-122"/>
                <a:cs typeface="宋体" charset="0"/>
              </a:rPr>
              <a:t>且右边</a:t>
            </a:r>
            <a:r>
              <a:rPr lang="en-US" altLang="zh-CN" sz="1200" kern="1200" dirty="0">
                <a:solidFill>
                  <a:schemeClr val="tx1"/>
                </a:solidFill>
                <a:effectLst/>
                <a:latin typeface="Arial" pitchFamily="34" charset="0"/>
                <a:ea typeface="宋体" pitchFamily="2" charset="-122"/>
                <a:cs typeface="宋体" charset="0"/>
              </a:rPr>
              <a:t>C</a:t>
            </a:r>
            <a:r>
              <a:rPr lang="zh-CN" altLang="zh-CN" sz="1200" kern="1200" dirty="0">
                <a:solidFill>
                  <a:schemeClr val="tx1"/>
                </a:solidFill>
                <a:effectLst/>
                <a:latin typeface="Arial" pitchFamily="34" charset="0"/>
                <a:ea typeface="宋体" pitchFamily="2" charset="-122"/>
                <a:cs typeface="宋体" charset="0"/>
              </a:rPr>
              <a:t>有效</a:t>
            </a:r>
            <a:r>
              <a:rPr lang="en-US" altLang="zh-CN" sz="1200" kern="1200" dirty="0">
                <a:solidFill>
                  <a:schemeClr val="tx1"/>
                </a:solidFill>
                <a:effectLst/>
                <a:latin typeface="Arial" pitchFamily="34" charset="0"/>
                <a:ea typeface="宋体" pitchFamily="2" charset="-122"/>
                <a:cs typeface="宋体" charset="0"/>
              </a:rPr>
              <a:t>(Q3-Q0=9)</a:t>
            </a:r>
            <a:r>
              <a:rPr lang="zh-CN" altLang="zh-CN" sz="1200" kern="1200" dirty="0">
                <a:solidFill>
                  <a:schemeClr val="tx1"/>
                </a:solidFill>
                <a:effectLst/>
                <a:latin typeface="Arial" pitchFamily="34" charset="0"/>
                <a:ea typeface="宋体" pitchFamily="2" charset="-122"/>
                <a:cs typeface="宋体" charset="0"/>
              </a:rPr>
              <a:t>。</a:t>
            </a:r>
            <a:r>
              <a:rPr lang="zh-CN" altLang="zh-CN" dirty="0">
                <a:effectLst/>
              </a:rPr>
              <a:t> </a:t>
            </a:r>
            <a:endParaRPr kumimoji="1" lang="zh-CN" altLang="en-US" dirty="0"/>
          </a:p>
        </p:txBody>
      </p:sp>
      <p:sp>
        <p:nvSpPr>
          <p:cNvPr id="4" name="灯片编号占位符 3"/>
          <p:cNvSpPr>
            <a:spLocks noGrp="1"/>
          </p:cNvSpPr>
          <p:nvPr>
            <p:ph type="sldNum" sz="quarter" idx="5"/>
          </p:nvPr>
        </p:nvSpPr>
        <p:spPr/>
        <p:txBody>
          <a:bodyPr/>
          <a:lstStyle/>
          <a:p>
            <a:pPr>
              <a:defRPr/>
            </a:pPr>
            <a:fld id="{AD694E33-AA72-4706-A4BF-A1E7AA5CE12D}" type="slidenum">
              <a:rPr lang="en-US" altLang="zh-CN" smtClean="0"/>
              <a:pPr>
                <a:defRPr/>
              </a:pPr>
              <a:t>11</a:t>
            </a:fld>
            <a:endParaRPr lang="en-US" altLang="zh-CN"/>
          </a:p>
        </p:txBody>
      </p:sp>
    </p:spTree>
    <p:extLst>
      <p:ext uri="{BB962C8B-B14F-4D97-AF65-F5344CB8AC3E}">
        <p14:creationId xmlns:p14="http://schemas.microsoft.com/office/powerpoint/2010/main" val="33980756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lienbildplatzhalter 1"/>
          <p:cNvSpPr>
            <a:spLocks noGrp="1" noRot="1" noChangeAspect="1" noTextEdit="1"/>
          </p:cNvSpPr>
          <p:nvPr>
            <p:ph type="sldImg"/>
          </p:nvPr>
        </p:nvSpPr>
        <p:spPr>
          <a:xfrm>
            <a:off x="992188" y="768350"/>
            <a:ext cx="5114925" cy="3836988"/>
          </a:xfrm>
          <a:ln/>
        </p:spPr>
      </p:sp>
      <p:sp>
        <p:nvSpPr>
          <p:cNvPr id="23555"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由于</a:t>
            </a:r>
            <a:r>
              <a:rPr lang="en-US" altLang="zh-CN"/>
              <a:t>74</a:t>
            </a:r>
            <a:r>
              <a:rPr lang="zh-CN" altLang="en-US"/>
              <a:t>1</a:t>
            </a:r>
            <a:r>
              <a:rPr lang="en-US" altLang="zh-CN"/>
              <a:t>60</a:t>
            </a:r>
            <a:r>
              <a:rPr lang="zh-CN" altLang="en-US"/>
              <a:t>为</a:t>
            </a:r>
            <a:r>
              <a:rPr lang="en-US" altLang="zh-CN"/>
              <a:t>10</a:t>
            </a:r>
            <a:r>
              <a:rPr lang="zh-CN" altLang="en-US"/>
              <a:t>进制计数器，因此计数周期为</a:t>
            </a:r>
            <a:r>
              <a:rPr lang="en-US" altLang="zh-CN"/>
              <a:t> 0b'10 * 10 + 0b'1000 +1 = 2*10 + 8 +1 =29</a:t>
            </a:r>
          </a:p>
          <a:p>
            <a:r>
              <a:rPr lang="zh-CN" altLang="en-US"/>
              <a:t>所以是</a:t>
            </a:r>
            <a:r>
              <a:rPr lang="en-US" altLang="zh-CN"/>
              <a:t>29</a:t>
            </a:r>
            <a:r>
              <a:rPr lang="zh-CN" altLang="en-US"/>
              <a:t>进制计数器。</a:t>
            </a:r>
            <a:endParaRPr lang="en-US" altLang="zh-CN"/>
          </a:p>
        </p:txBody>
      </p:sp>
      <p:sp>
        <p:nvSpPr>
          <p:cNvPr id="23556"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3E60D6E-6679-4B5C-8451-1B438CC14AF5}" type="slidenum">
              <a:rPr lang="en-US" altLang="zh-CN" sz="1300" smtClean="0"/>
              <a:pPr>
                <a:spcBef>
                  <a:spcPct val="0"/>
                </a:spcBef>
              </a:pPr>
              <a:t>12</a:t>
            </a:fld>
            <a:endParaRPr lang="en-US" altLang="zh-CN" sz="1300"/>
          </a:p>
        </p:txBody>
      </p:sp>
    </p:spTree>
    <p:extLst>
      <p:ext uri="{BB962C8B-B14F-4D97-AF65-F5344CB8AC3E}">
        <p14:creationId xmlns:p14="http://schemas.microsoft.com/office/powerpoint/2010/main" val="4098803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992188" y="768350"/>
            <a:ext cx="5114925" cy="3836988"/>
          </a:xfrm>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solidFill>
                  <a:srgbClr val="000000"/>
                </a:solidFill>
              </a:rPr>
              <a:t>计数器除了可以利用各种触发器组成外，还可以利用移位寄存器组成移位寄存器型计数器。</a:t>
            </a:r>
          </a:p>
        </p:txBody>
      </p:sp>
    </p:spTree>
    <p:extLst>
      <p:ext uri="{BB962C8B-B14F-4D97-AF65-F5344CB8AC3E}">
        <p14:creationId xmlns:p14="http://schemas.microsoft.com/office/powerpoint/2010/main" val="501373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992188" y="768350"/>
            <a:ext cx="5114925" cy="3836988"/>
          </a:xfrm>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sz="1000"/>
              <a:t>将移位寄存器的串行输出和串行输入直接相连。</a:t>
            </a:r>
          </a:p>
          <a:p>
            <a:pPr eaLnBrk="1" hangingPunct="1"/>
            <a:r>
              <a:rPr lang="zh-CN" altLang="en-US"/>
              <a:t>从状态转换图知，此电路不能自启动；</a:t>
            </a:r>
          </a:p>
          <a:p>
            <a:pPr eaLnBrk="1" hangingPunct="1"/>
            <a:r>
              <a:rPr lang="zh-CN" altLang="en-US"/>
              <a:t>对于包含</a:t>
            </a:r>
            <a:r>
              <a:rPr lang="en-US" altLang="zh-CN"/>
              <a:t>n</a:t>
            </a:r>
            <a:r>
              <a:rPr lang="zh-CN" altLang="en-US"/>
              <a:t>个触发器的环形计数器，共有</a:t>
            </a:r>
            <a:r>
              <a:rPr lang="en-US" altLang="zh-CN"/>
              <a:t>2^n</a:t>
            </a:r>
            <a:r>
              <a:rPr lang="zh-CN" altLang="en-US"/>
              <a:t>个状态，但是只有</a:t>
            </a:r>
            <a:r>
              <a:rPr lang="en-US" altLang="zh-CN"/>
              <a:t>n</a:t>
            </a:r>
            <a:r>
              <a:rPr lang="zh-CN" altLang="en-US"/>
              <a:t>个有效的计数状态，状态利用率低。</a:t>
            </a:r>
          </a:p>
        </p:txBody>
      </p:sp>
    </p:spTree>
    <p:extLst>
      <p:ext uri="{BB962C8B-B14F-4D97-AF65-F5344CB8AC3E}">
        <p14:creationId xmlns:p14="http://schemas.microsoft.com/office/powerpoint/2010/main" val="3289983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lienbildplatzhalter 1"/>
          <p:cNvSpPr>
            <a:spLocks noGrp="1" noRot="1" noChangeAspect="1" noTextEdit="1"/>
          </p:cNvSpPr>
          <p:nvPr>
            <p:ph type="sldImg"/>
          </p:nvPr>
        </p:nvSpPr>
        <p:spPr>
          <a:xfrm>
            <a:off x="992188" y="768350"/>
            <a:ext cx="5114925" cy="3836988"/>
          </a:xfrm>
          <a:ln/>
        </p:spPr>
      </p:sp>
      <p:sp>
        <p:nvSpPr>
          <p:cNvPr id="30723"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由于默认上电启动状态不可控，如果偶然进入左边循环，则可正常循环下去，如果上电后寄存器是右边图中任何状态，则锁在右边循环中无法出来，导致无法进入左边的有效循环，这些无效循环中的条件，对应</a:t>
            </a:r>
            <a:r>
              <a:rPr lang="en-US" altLang="zh-CN"/>
              <a:t>P17</a:t>
            </a:r>
            <a:r>
              <a:rPr lang="zh-CN" altLang="en-US"/>
              <a:t>表中的</a:t>
            </a:r>
            <a:r>
              <a:rPr lang="en-US" altLang="zh-CN"/>
              <a:t>xxxx</a:t>
            </a:r>
            <a:r>
              <a:rPr lang="zh-CN" altLang="en-US"/>
              <a:t>，得到的</a:t>
            </a:r>
            <a:r>
              <a:rPr lang="en-US" altLang="zh-CN"/>
              <a:t>D0=/Q3</a:t>
            </a:r>
            <a:r>
              <a:rPr lang="zh-CN" altLang="en-US"/>
              <a:t>在自启动进入偶然进入有效循环的情况下可以成立。但如果将无效循环数据填入，得到</a:t>
            </a:r>
            <a:r>
              <a:rPr lang="en-US" altLang="zh-CN"/>
              <a:t>P18</a:t>
            </a:r>
            <a:r>
              <a:rPr lang="zh-CN" altLang="en-US"/>
              <a:t>表，则</a:t>
            </a:r>
            <a:r>
              <a:rPr lang="en-US" altLang="zh-CN"/>
              <a:t>D0=/Q3</a:t>
            </a:r>
            <a:r>
              <a:rPr lang="zh-CN" altLang="en-US"/>
              <a:t>仍然有效，故这样的</a:t>
            </a:r>
            <a:r>
              <a:rPr lang="en-US" altLang="zh-CN"/>
              <a:t>D0</a:t>
            </a:r>
            <a:r>
              <a:rPr lang="zh-CN" altLang="en-US"/>
              <a:t>配置不具备自启动性能。</a:t>
            </a:r>
            <a:endParaRPr lang="en-US" altLang="zh-CN"/>
          </a:p>
        </p:txBody>
      </p:sp>
      <p:sp>
        <p:nvSpPr>
          <p:cNvPr id="30724"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6F6EEC8-9F78-4872-A27F-ACF7BD430E54}" type="slidenum">
              <a:rPr lang="en-US" altLang="zh-CN" sz="1300" smtClean="0"/>
              <a:pPr>
                <a:spcBef>
                  <a:spcPct val="0"/>
                </a:spcBef>
              </a:pPr>
              <a:t>16</a:t>
            </a:fld>
            <a:endParaRPr lang="en-US" altLang="zh-CN" sz="1300"/>
          </a:p>
        </p:txBody>
      </p:sp>
    </p:spTree>
    <p:extLst>
      <p:ext uri="{BB962C8B-B14F-4D97-AF65-F5344CB8AC3E}">
        <p14:creationId xmlns:p14="http://schemas.microsoft.com/office/powerpoint/2010/main" val="3951794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lienbildplatzhalter 1"/>
          <p:cNvSpPr>
            <a:spLocks noGrp="1" noRot="1" noChangeAspect="1" noTextEdit="1"/>
          </p:cNvSpPr>
          <p:nvPr>
            <p:ph type="sldImg"/>
          </p:nvPr>
        </p:nvSpPr>
        <p:spPr>
          <a:xfrm>
            <a:off x="992188" y="768350"/>
            <a:ext cx="5114925" cy="3836988"/>
          </a:xfrm>
          <a:ln/>
        </p:spPr>
      </p:sp>
      <p:sp>
        <p:nvSpPr>
          <p:cNvPr id="32771"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200" kern="1200" dirty="0">
                <a:solidFill>
                  <a:schemeClr val="tx1"/>
                </a:solidFill>
                <a:effectLst/>
                <a:latin typeface="Arial" pitchFamily="34" charset="0"/>
                <a:ea typeface="宋体" pitchFamily="2" charset="-122"/>
                <a:cs typeface="宋体" charset="0"/>
              </a:rPr>
              <a:t>把有效状态填入（蓝色），剩下的状态填入‘</a:t>
            </a:r>
            <a:r>
              <a:rPr lang="en-US" altLang="zh-CN" sz="1200" kern="1200" dirty="0" err="1">
                <a:solidFill>
                  <a:schemeClr val="tx1"/>
                </a:solidFill>
                <a:effectLst/>
                <a:latin typeface="Arial" pitchFamily="34" charset="0"/>
                <a:ea typeface="宋体" pitchFamily="2" charset="-122"/>
                <a:cs typeface="宋体" charset="0"/>
              </a:rPr>
              <a:t>xxxx</a:t>
            </a:r>
            <a:r>
              <a:rPr lang="en-US" altLang="zh-CN" sz="1200" kern="1200" dirty="0">
                <a:solidFill>
                  <a:schemeClr val="tx1"/>
                </a:solidFill>
                <a:effectLst/>
                <a:latin typeface="Arial" pitchFamily="34" charset="0"/>
                <a:ea typeface="宋体" pitchFamily="2" charset="-122"/>
                <a:cs typeface="宋体" charset="0"/>
              </a:rPr>
              <a:t>’</a:t>
            </a:r>
            <a:r>
              <a:rPr lang="zh-CN" altLang="zh-CN" sz="1200" kern="1200" dirty="0">
                <a:solidFill>
                  <a:schemeClr val="tx1"/>
                </a:solidFill>
                <a:effectLst/>
                <a:latin typeface="Arial" pitchFamily="34" charset="0"/>
                <a:ea typeface="宋体" pitchFamily="2" charset="-122"/>
                <a:cs typeface="宋体" charset="0"/>
              </a:rPr>
              <a:t>，得到</a:t>
            </a:r>
            <a:r>
              <a:rPr lang="zh-CN" altLang="en-US" sz="1200" kern="1200" dirty="0">
                <a:solidFill>
                  <a:schemeClr val="tx1"/>
                </a:solidFill>
                <a:effectLst/>
                <a:latin typeface="Arial" pitchFamily="34" charset="0"/>
                <a:ea typeface="宋体" pitchFamily="2" charset="-122"/>
                <a:cs typeface="宋体" charset="0"/>
              </a:rPr>
              <a:t>状态表，从而得到</a:t>
            </a:r>
            <a:r>
              <a:rPr lang="en-US" altLang="zh-CN" sz="1200" kern="1200" dirty="0">
                <a:solidFill>
                  <a:schemeClr val="tx1"/>
                </a:solidFill>
                <a:effectLst/>
                <a:latin typeface="Arial" pitchFamily="34" charset="0"/>
                <a:ea typeface="宋体" pitchFamily="2" charset="-122"/>
                <a:cs typeface="宋体" charset="0"/>
              </a:rPr>
              <a:t>D0=/Q3</a:t>
            </a:r>
            <a:r>
              <a:rPr lang="zh-CN" altLang="zh-CN" dirty="0">
                <a:effectLst/>
              </a:rPr>
              <a:t> </a:t>
            </a:r>
            <a:endParaRPr lang="en-US" altLang="zh-CN" dirty="0"/>
          </a:p>
        </p:txBody>
      </p:sp>
      <p:sp>
        <p:nvSpPr>
          <p:cNvPr id="32772"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4534441-D73B-440E-BCDE-0501F938E558}" type="slidenum">
              <a:rPr lang="en-US" altLang="zh-CN" sz="1300" smtClean="0"/>
              <a:pPr>
                <a:spcBef>
                  <a:spcPct val="0"/>
                </a:spcBef>
              </a:pPr>
              <a:t>17</a:t>
            </a:fld>
            <a:endParaRPr lang="en-US" altLang="zh-CN" sz="1300"/>
          </a:p>
        </p:txBody>
      </p:sp>
    </p:spTree>
    <p:extLst>
      <p:ext uri="{BB962C8B-B14F-4D97-AF65-F5344CB8AC3E}">
        <p14:creationId xmlns:p14="http://schemas.microsoft.com/office/powerpoint/2010/main" val="13908309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lienbildplatzhalter 1"/>
          <p:cNvSpPr>
            <a:spLocks noGrp="1" noRot="1" noChangeAspect="1" noTextEdit="1"/>
          </p:cNvSpPr>
          <p:nvPr>
            <p:ph type="sldImg"/>
          </p:nvPr>
        </p:nvSpPr>
        <p:spPr>
          <a:xfrm>
            <a:off x="992188" y="768350"/>
            <a:ext cx="5114925" cy="3836988"/>
          </a:xfrm>
          <a:ln/>
        </p:spPr>
      </p:sp>
      <p:sp>
        <p:nvSpPr>
          <p:cNvPr id="35843"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为了达到自启动性能，将无效循环拆分，保证任何无效循转状态在若干时钟周期后并入有效循环状态，选择将</a:t>
            </a:r>
            <a:r>
              <a:rPr lang="zh-CN" altLang="ja-JP"/>
              <a:t>0</a:t>
            </a:r>
            <a:r>
              <a:rPr lang="en-US" altLang="zh-CN"/>
              <a:t>101-&gt;1010, 1101-&gt;1110</a:t>
            </a:r>
            <a:r>
              <a:rPr lang="zh-CN" altLang="en-US"/>
              <a:t>，则</a:t>
            </a:r>
            <a:r>
              <a:rPr lang="zh-CN" altLang="ja-JP"/>
              <a:t>0</a:t>
            </a:r>
            <a:r>
              <a:rPr lang="en-US" altLang="zh-CN"/>
              <a:t>101</a:t>
            </a:r>
            <a:r>
              <a:rPr lang="zh-CN" altLang="en-US"/>
              <a:t>和</a:t>
            </a:r>
            <a:r>
              <a:rPr lang="en-US" altLang="zh-CN"/>
              <a:t>1101</a:t>
            </a:r>
            <a:r>
              <a:rPr lang="zh-CN" altLang="en-US"/>
              <a:t>两格内数值</a:t>
            </a:r>
            <a:r>
              <a:rPr lang="en-US" altLang="zh-CN"/>
              <a:t>x-&gt;1</a:t>
            </a:r>
            <a:r>
              <a:rPr lang="zh-CN" altLang="en-US"/>
              <a:t>，按左上图框，获得新的</a:t>
            </a:r>
            <a:r>
              <a:rPr lang="en-US" altLang="zh-CN"/>
              <a:t>D0</a:t>
            </a:r>
            <a:r>
              <a:rPr lang="zh-CN" altLang="en-US"/>
              <a:t>表达方式，保证可以自启动。</a:t>
            </a:r>
            <a:endParaRPr lang="en-US" altLang="ja-JP"/>
          </a:p>
        </p:txBody>
      </p:sp>
      <p:sp>
        <p:nvSpPr>
          <p:cNvPr id="35844"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D0CF5A2-50C0-4F48-AF45-9C8BFC557A18}" type="slidenum">
              <a:rPr lang="en-US" altLang="zh-CN" sz="1300" smtClean="0"/>
              <a:pPr>
                <a:spcBef>
                  <a:spcPct val="0"/>
                </a:spcBef>
              </a:pPr>
              <a:t>19</a:t>
            </a:fld>
            <a:endParaRPr lang="en-US" altLang="zh-CN" sz="1300"/>
          </a:p>
        </p:txBody>
      </p:sp>
    </p:spTree>
    <p:extLst>
      <p:ext uri="{BB962C8B-B14F-4D97-AF65-F5344CB8AC3E}">
        <p14:creationId xmlns:p14="http://schemas.microsoft.com/office/powerpoint/2010/main" val="10619492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xfrm>
            <a:off x="992188" y="768350"/>
            <a:ext cx="5114925" cy="3836988"/>
          </a:xfrm>
          <a:ln/>
        </p:spPr>
      </p:sp>
      <p:sp>
        <p:nvSpPr>
          <p:cNvPr id="378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有效启动方式：</a:t>
            </a:r>
            <a:endParaRPr lang="en-US" altLang="zh-CN" dirty="0"/>
          </a:p>
          <a:p>
            <a:r>
              <a:rPr lang="en-US" altLang="zh-CN" dirty="0"/>
              <a:t>D0=/Q3+Q1/Q2;</a:t>
            </a:r>
          </a:p>
          <a:p>
            <a:r>
              <a:rPr lang="en-US" altLang="zh-CN" dirty="0"/>
              <a:t>D0=/Q3+Q0/Q2;</a:t>
            </a:r>
          </a:p>
          <a:p>
            <a:r>
              <a:rPr lang="en-US" altLang="zh-CN" dirty="0"/>
              <a:t>D0=/Q3+Q0Q1/Q2;</a:t>
            </a:r>
          </a:p>
          <a:p>
            <a:r>
              <a:rPr lang="en-US" altLang="zh-CN" dirty="0"/>
              <a:t>D0=/Q3+Q0/Q1/Q2;</a:t>
            </a:r>
            <a:endParaRPr lang="zh-CN" altLang="en-US" dirty="0"/>
          </a:p>
        </p:txBody>
      </p:sp>
      <p:sp>
        <p:nvSpPr>
          <p:cNvPr id="378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宋体" panose="02010600030101010101" pitchFamily="2" charset="-122"/>
              </a:defRPr>
            </a:lvl1pPr>
            <a:lvl2pPr marL="742950" indent="-285750" defTabSz="990600">
              <a:defRPr>
                <a:solidFill>
                  <a:schemeClr val="tx1"/>
                </a:solidFill>
                <a:latin typeface="Arial" panose="020B0604020202020204" pitchFamily="34" charset="0"/>
                <a:ea typeface="宋体" panose="02010600030101010101" pitchFamily="2" charset="-122"/>
              </a:defRPr>
            </a:lvl2pPr>
            <a:lvl3pPr marL="1143000" indent="-228600" defTabSz="990600">
              <a:defRPr>
                <a:solidFill>
                  <a:schemeClr val="tx1"/>
                </a:solidFill>
                <a:latin typeface="Arial" panose="020B0604020202020204" pitchFamily="34" charset="0"/>
                <a:ea typeface="宋体" panose="02010600030101010101" pitchFamily="2" charset="-122"/>
              </a:defRPr>
            </a:lvl3pPr>
            <a:lvl4pPr marL="1600200" indent="-228600" defTabSz="990600">
              <a:defRPr>
                <a:solidFill>
                  <a:schemeClr val="tx1"/>
                </a:solidFill>
                <a:latin typeface="Arial" panose="020B0604020202020204" pitchFamily="34" charset="0"/>
                <a:ea typeface="宋体" panose="02010600030101010101" pitchFamily="2" charset="-122"/>
              </a:defRPr>
            </a:lvl4pPr>
            <a:lvl5pPr marL="2057400" indent="-228600" defTabSz="99060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53ECE24-DFC3-446D-95DB-EF0B2C27453F}" type="slidenum">
              <a:rPr lang="en-US" altLang="zh-CN" smtClean="0"/>
              <a:pPr/>
              <a:t>20</a:t>
            </a:fld>
            <a:endParaRPr lang="en-US" altLang="zh-CN"/>
          </a:p>
        </p:txBody>
      </p:sp>
    </p:spTree>
    <p:extLst>
      <p:ext uri="{BB962C8B-B14F-4D97-AF65-F5344CB8AC3E}">
        <p14:creationId xmlns:p14="http://schemas.microsoft.com/office/powerpoint/2010/main" val="4260961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00386050-D397-4064-A2E6-43F70528B634}" type="slidenum">
              <a:rPr lang="en-US" altLang="zh-CN" sz="1300"/>
              <a:pPr algn="r" eaLnBrk="1" hangingPunct="1">
                <a:spcBef>
                  <a:spcPct val="0"/>
                </a:spcBef>
              </a:pPr>
              <a:t>2</a:t>
            </a:fld>
            <a:endParaRPr lang="en-US" altLang="zh-CN" sz="1300"/>
          </a:p>
        </p:txBody>
      </p:sp>
      <p:sp>
        <p:nvSpPr>
          <p:cNvPr id="7171" name="Rectangle 2"/>
          <p:cNvSpPr>
            <a:spLocks noGrp="1" noRot="1" noChangeAspect="1" noChangeArrowheads="1" noTextEdit="1"/>
          </p:cNvSpPr>
          <p:nvPr>
            <p:ph type="sldImg"/>
          </p:nvPr>
        </p:nvSpPr>
        <p:spPr>
          <a:xfrm>
            <a:off x="992188" y="768350"/>
            <a:ext cx="5114925" cy="3836988"/>
          </a:xfrm>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z="900"/>
          </a:p>
        </p:txBody>
      </p:sp>
    </p:spTree>
    <p:extLst>
      <p:ext uri="{BB962C8B-B14F-4D97-AF65-F5344CB8AC3E}">
        <p14:creationId xmlns:p14="http://schemas.microsoft.com/office/powerpoint/2010/main" val="2675405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992188" y="768350"/>
            <a:ext cx="5114925" cy="3836988"/>
          </a:xfrm>
          <a:ln/>
        </p:spPr>
      </p:sp>
      <p:sp>
        <p:nvSpPr>
          <p:cNvPr id="9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zh-CN" altLang="en-US"/>
          </a:p>
        </p:txBody>
      </p:sp>
    </p:spTree>
    <p:extLst>
      <p:ext uri="{BB962C8B-B14F-4D97-AF65-F5344CB8AC3E}">
        <p14:creationId xmlns:p14="http://schemas.microsoft.com/office/powerpoint/2010/main" val="2234723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AD694E33-AA72-4706-A4BF-A1E7AA5CE12D}" type="slidenum">
              <a:rPr lang="en-US" altLang="zh-CN" smtClean="0"/>
              <a:pPr>
                <a:defRPr/>
              </a:pPr>
              <a:t>4</a:t>
            </a:fld>
            <a:endParaRPr lang="en-US" altLang="zh-CN"/>
          </a:p>
        </p:txBody>
      </p:sp>
    </p:spTree>
    <p:extLst>
      <p:ext uri="{BB962C8B-B14F-4D97-AF65-F5344CB8AC3E}">
        <p14:creationId xmlns:p14="http://schemas.microsoft.com/office/powerpoint/2010/main" val="2587404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xfrm>
            <a:off x="992188" y="768350"/>
            <a:ext cx="5114925" cy="3836988"/>
          </a:xfrm>
          <a:ln/>
        </p:spPr>
      </p:sp>
      <p:sp>
        <p:nvSpPr>
          <p:cNvPr id="122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t>存在一个极短的过渡状态；</a:t>
            </a:r>
            <a:endParaRPr kumimoji="1" lang="en-US" altLang="zh-CN"/>
          </a:p>
          <a:p>
            <a:pPr eaLnBrk="1" hangingPunct="1"/>
            <a:r>
              <a:rPr kumimoji="1" lang="zh-CN" altLang="en-US"/>
              <a:t>清零的可靠性较差。</a:t>
            </a:r>
          </a:p>
        </p:txBody>
      </p:sp>
    </p:spTree>
    <p:extLst>
      <p:ext uri="{BB962C8B-B14F-4D97-AF65-F5344CB8AC3E}">
        <p14:creationId xmlns:p14="http://schemas.microsoft.com/office/powerpoint/2010/main" val="2598305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lienbildplatzhalter 1"/>
          <p:cNvSpPr>
            <a:spLocks noGrp="1" noRot="1" noChangeAspect="1" noTextEdit="1"/>
          </p:cNvSpPr>
          <p:nvPr>
            <p:ph type="sldImg"/>
          </p:nvPr>
        </p:nvSpPr>
        <p:spPr>
          <a:xfrm>
            <a:off x="992188" y="768350"/>
            <a:ext cx="5114925" cy="3836988"/>
          </a:xfrm>
          <a:ln/>
        </p:spPr>
      </p:sp>
      <p:sp>
        <p:nvSpPr>
          <p:cNvPr id="14339" name="Notizenplatzhalt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sz="1200" kern="1200" dirty="0">
                <a:solidFill>
                  <a:schemeClr val="tx1"/>
                </a:solidFill>
                <a:effectLst/>
                <a:latin typeface="Arial" pitchFamily="34" charset="0"/>
                <a:ea typeface="宋体" pitchFamily="2" charset="-122"/>
                <a:cs typeface="宋体" charset="0"/>
              </a:rPr>
              <a:t>左上角为</a:t>
            </a:r>
            <a:r>
              <a:rPr lang="en-US" altLang="zh-CN" sz="1200" kern="1200" dirty="0">
                <a:solidFill>
                  <a:schemeClr val="tx1"/>
                </a:solidFill>
                <a:effectLst/>
                <a:latin typeface="Arial" pitchFamily="34" charset="0"/>
                <a:ea typeface="宋体" pitchFamily="2" charset="-122"/>
                <a:cs typeface="宋体" charset="0"/>
              </a:rPr>
              <a:t>RS</a:t>
            </a:r>
            <a:r>
              <a:rPr lang="zh-CN" altLang="zh-CN" sz="1200" kern="1200" dirty="0">
                <a:solidFill>
                  <a:schemeClr val="tx1"/>
                </a:solidFill>
                <a:effectLst/>
                <a:latin typeface="Arial" pitchFamily="34" charset="0"/>
                <a:ea typeface="宋体" pitchFamily="2" charset="-122"/>
                <a:cs typeface="宋体" charset="0"/>
              </a:rPr>
              <a:t>锁存器（</a:t>
            </a:r>
            <a:r>
              <a:rPr lang="en-US" altLang="zh-CN" sz="1200" kern="1200" dirty="0">
                <a:solidFill>
                  <a:schemeClr val="tx1"/>
                </a:solidFill>
                <a:effectLst/>
                <a:latin typeface="Arial" pitchFamily="34" charset="0"/>
                <a:ea typeface="宋体" pitchFamily="2" charset="-122"/>
                <a:cs typeface="宋体" charset="0"/>
              </a:rPr>
              <a:t>PPT11 P10</a:t>
            </a:r>
            <a:r>
              <a:rPr lang="zh-CN" altLang="zh-CN" sz="1200" kern="1200" dirty="0">
                <a:solidFill>
                  <a:schemeClr val="tx1"/>
                </a:solidFill>
                <a:effectLst/>
                <a:latin typeface="Arial" pitchFamily="34" charset="0"/>
                <a:ea typeface="宋体" pitchFamily="2" charset="-122"/>
                <a:cs typeface="宋体" charset="0"/>
              </a:rPr>
              <a:t>），这里相当于</a:t>
            </a:r>
            <a:r>
              <a:rPr lang="en-US" altLang="zh-CN" sz="1200" kern="1200" dirty="0">
                <a:solidFill>
                  <a:schemeClr val="tx1"/>
                </a:solidFill>
                <a:effectLst/>
                <a:latin typeface="Arial" pitchFamily="34" charset="0"/>
                <a:ea typeface="宋体" pitchFamily="2" charset="-122"/>
                <a:cs typeface="宋体" charset="0"/>
              </a:rPr>
              <a:t>G2</a:t>
            </a:r>
            <a:r>
              <a:rPr lang="zh-CN" altLang="zh-CN" sz="1200" kern="1200" dirty="0">
                <a:solidFill>
                  <a:schemeClr val="tx1"/>
                </a:solidFill>
                <a:effectLst/>
                <a:latin typeface="Arial" pitchFamily="34" charset="0"/>
                <a:ea typeface="宋体" pitchFamily="2" charset="-122"/>
                <a:cs typeface="宋体" charset="0"/>
              </a:rPr>
              <a:t>输出接</a:t>
            </a:r>
            <a:r>
              <a:rPr lang="en-US" altLang="zh-CN" sz="1200" kern="1200" dirty="0">
                <a:solidFill>
                  <a:schemeClr val="tx1"/>
                </a:solidFill>
                <a:effectLst/>
                <a:latin typeface="Arial" pitchFamily="34" charset="0"/>
                <a:ea typeface="宋体" pitchFamily="2" charset="-122"/>
                <a:cs typeface="宋体" charset="0"/>
              </a:rPr>
              <a:t>/R</a:t>
            </a:r>
            <a:r>
              <a:rPr lang="zh-CN" altLang="zh-CN" sz="1200" kern="1200" dirty="0">
                <a:solidFill>
                  <a:schemeClr val="tx1"/>
                </a:solidFill>
                <a:effectLst/>
                <a:latin typeface="Arial" pitchFamily="34" charset="0"/>
                <a:ea typeface="宋体" pitchFamily="2" charset="-122"/>
                <a:cs typeface="宋体" charset="0"/>
              </a:rPr>
              <a:t>段，</a:t>
            </a:r>
            <a:r>
              <a:rPr lang="en-US" altLang="zh-CN" sz="1200" kern="1200" dirty="0">
                <a:solidFill>
                  <a:schemeClr val="tx1"/>
                </a:solidFill>
                <a:effectLst/>
                <a:latin typeface="Arial" pitchFamily="34" charset="0"/>
                <a:ea typeface="宋体" pitchFamily="2" charset="-122"/>
                <a:cs typeface="宋体" charset="0"/>
              </a:rPr>
              <a:t>RD</a:t>
            </a:r>
            <a:r>
              <a:rPr lang="zh-CN" altLang="zh-CN" sz="1200" kern="1200" dirty="0">
                <a:solidFill>
                  <a:schemeClr val="tx1"/>
                </a:solidFill>
                <a:effectLst/>
                <a:latin typeface="Arial" pitchFamily="34" charset="0"/>
                <a:ea typeface="宋体" pitchFamily="2" charset="-122"/>
                <a:cs typeface="宋体" charset="0"/>
              </a:rPr>
              <a:t>为</a:t>
            </a:r>
            <a:r>
              <a:rPr lang="en-US" altLang="zh-CN" sz="1200" kern="1200" dirty="0">
                <a:solidFill>
                  <a:schemeClr val="tx1"/>
                </a:solidFill>
                <a:effectLst/>
                <a:latin typeface="Arial" pitchFamily="34" charset="0"/>
                <a:ea typeface="宋体" pitchFamily="2" charset="-122"/>
                <a:cs typeface="宋体" charset="0"/>
              </a:rPr>
              <a:t>Q</a:t>
            </a:r>
            <a:r>
              <a:rPr lang="zh-CN" altLang="zh-CN" sz="1200" kern="1200" dirty="0">
                <a:solidFill>
                  <a:schemeClr val="tx1"/>
                </a:solidFill>
                <a:effectLst/>
                <a:latin typeface="Arial" pitchFamily="34" charset="0"/>
                <a:ea typeface="宋体" pitchFamily="2" charset="-122"/>
                <a:cs typeface="宋体" charset="0"/>
              </a:rPr>
              <a:t>段。</a:t>
            </a:r>
          </a:p>
          <a:p>
            <a:r>
              <a:rPr lang="zh-CN" altLang="zh-CN" sz="1200" kern="1200" dirty="0">
                <a:solidFill>
                  <a:schemeClr val="tx1"/>
                </a:solidFill>
                <a:effectLst/>
                <a:latin typeface="Arial" pitchFamily="34" charset="0"/>
                <a:ea typeface="宋体" pitchFamily="2" charset="-122"/>
                <a:cs typeface="宋体" charset="0"/>
              </a:rPr>
              <a:t>当</a:t>
            </a:r>
            <a:r>
              <a:rPr lang="en-US" altLang="zh-CN" sz="1200" kern="1200" dirty="0">
                <a:solidFill>
                  <a:schemeClr val="tx1"/>
                </a:solidFill>
                <a:effectLst/>
                <a:latin typeface="Arial" pitchFamily="34" charset="0"/>
                <a:ea typeface="宋体" pitchFamily="2" charset="-122"/>
                <a:cs typeface="宋体" charset="0"/>
              </a:rPr>
              <a:t>Q2Q1Q0</a:t>
            </a:r>
            <a:r>
              <a:rPr lang="zh-CN" altLang="zh-CN" sz="1200" kern="1200" dirty="0">
                <a:solidFill>
                  <a:schemeClr val="tx1"/>
                </a:solidFill>
                <a:effectLst/>
                <a:latin typeface="Arial" pitchFamily="34" charset="0"/>
                <a:ea typeface="宋体" pitchFamily="2" charset="-122"/>
                <a:cs typeface="宋体" charset="0"/>
              </a:rPr>
              <a:t>不等于</a:t>
            </a:r>
            <a:r>
              <a:rPr lang="en-US" altLang="zh-CN" sz="1200" kern="1200" dirty="0">
                <a:solidFill>
                  <a:schemeClr val="tx1"/>
                </a:solidFill>
                <a:effectLst/>
                <a:latin typeface="Arial" pitchFamily="34" charset="0"/>
                <a:ea typeface="宋体" pitchFamily="2" charset="-122"/>
                <a:cs typeface="宋体" charset="0"/>
              </a:rPr>
              <a:t>110</a:t>
            </a:r>
            <a:r>
              <a:rPr lang="zh-CN" altLang="zh-CN" sz="1200" kern="1200" dirty="0">
                <a:solidFill>
                  <a:schemeClr val="tx1"/>
                </a:solidFill>
                <a:effectLst/>
                <a:latin typeface="Arial" pitchFamily="34" charset="0"/>
                <a:ea typeface="宋体" pitchFamily="2" charset="-122"/>
                <a:cs typeface="宋体" charset="0"/>
              </a:rPr>
              <a:t>，</a:t>
            </a:r>
            <a:r>
              <a:rPr lang="en-US" altLang="zh-CN" sz="1200" kern="1200" dirty="0">
                <a:solidFill>
                  <a:schemeClr val="tx1"/>
                </a:solidFill>
                <a:effectLst/>
                <a:latin typeface="Arial" pitchFamily="34" charset="0"/>
                <a:ea typeface="宋体" pitchFamily="2" charset="-122"/>
                <a:cs typeface="宋体" charset="0"/>
              </a:rPr>
              <a:t>G2</a:t>
            </a:r>
            <a:r>
              <a:rPr lang="zh-CN" altLang="zh-CN" sz="1200" kern="1200" dirty="0">
                <a:solidFill>
                  <a:schemeClr val="tx1"/>
                </a:solidFill>
                <a:effectLst/>
                <a:latin typeface="Arial" pitchFamily="34" charset="0"/>
                <a:ea typeface="宋体" pitchFamily="2" charset="-122"/>
                <a:cs typeface="宋体" charset="0"/>
              </a:rPr>
              <a:t>输出为</a:t>
            </a:r>
            <a:r>
              <a:rPr lang="en-US" altLang="zh-CN" sz="1200" kern="1200" dirty="0">
                <a:solidFill>
                  <a:schemeClr val="tx1"/>
                </a:solidFill>
                <a:effectLst/>
                <a:latin typeface="Arial" pitchFamily="34" charset="0"/>
                <a:ea typeface="宋体" pitchFamily="2" charset="-122"/>
                <a:cs typeface="宋体" charset="0"/>
              </a:rPr>
              <a:t>1</a:t>
            </a:r>
            <a:r>
              <a:rPr lang="zh-CN" altLang="zh-CN" sz="1200" kern="1200" dirty="0">
                <a:solidFill>
                  <a:schemeClr val="tx1"/>
                </a:solidFill>
                <a:effectLst/>
                <a:latin typeface="Arial" pitchFamily="34" charset="0"/>
                <a:ea typeface="宋体" pitchFamily="2" charset="-122"/>
                <a:cs typeface="宋体" charset="0"/>
              </a:rPr>
              <a:t>，当时钟低电平时，</a:t>
            </a:r>
            <a:r>
              <a:rPr lang="en-US" altLang="zh-CN" sz="1200" kern="1200" dirty="0">
                <a:solidFill>
                  <a:schemeClr val="tx1"/>
                </a:solidFill>
                <a:effectLst/>
                <a:latin typeface="Arial" pitchFamily="34" charset="0"/>
                <a:ea typeface="宋体" pitchFamily="2" charset="-122"/>
                <a:cs typeface="宋体" charset="0"/>
              </a:rPr>
              <a:t>RD</a:t>
            </a:r>
            <a:r>
              <a:rPr lang="zh-CN" altLang="zh-CN" sz="1200" kern="1200" dirty="0">
                <a:solidFill>
                  <a:schemeClr val="tx1"/>
                </a:solidFill>
                <a:effectLst/>
                <a:latin typeface="Arial" pitchFamily="34" charset="0"/>
                <a:ea typeface="宋体" pitchFamily="2" charset="-122"/>
                <a:cs typeface="宋体" charset="0"/>
              </a:rPr>
              <a:t>被设置为</a:t>
            </a:r>
            <a:r>
              <a:rPr lang="en-US" altLang="zh-CN" sz="1200" kern="1200" dirty="0">
                <a:solidFill>
                  <a:schemeClr val="tx1"/>
                </a:solidFill>
                <a:effectLst/>
                <a:latin typeface="Arial" pitchFamily="34" charset="0"/>
                <a:ea typeface="宋体" pitchFamily="2" charset="-122"/>
                <a:cs typeface="宋体" charset="0"/>
              </a:rPr>
              <a:t>1</a:t>
            </a:r>
            <a:endParaRPr lang="zh-CN" altLang="zh-CN" sz="1200" kern="1200" dirty="0">
              <a:solidFill>
                <a:schemeClr val="tx1"/>
              </a:solidFill>
              <a:effectLst/>
              <a:latin typeface="Arial" pitchFamily="34" charset="0"/>
              <a:ea typeface="宋体" pitchFamily="2" charset="-122"/>
              <a:cs typeface="宋体" charset="0"/>
            </a:endParaRPr>
          </a:p>
          <a:p>
            <a:r>
              <a:rPr lang="zh-CN" altLang="zh-CN" sz="1200" kern="1200" dirty="0">
                <a:solidFill>
                  <a:schemeClr val="tx1"/>
                </a:solidFill>
                <a:effectLst/>
                <a:latin typeface="Arial" pitchFamily="34" charset="0"/>
                <a:ea typeface="宋体" pitchFamily="2" charset="-122"/>
                <a:cs typeface="宋体" charset="0"/>
              </a:rPr>
              <a:t>当</a:t>
            </a:r>
            <a:r>
              <a:rPr lang="en-US" altLang="zh-CN" sz="1200" kern="1200" dirty="0">
                <a:solidFill>
                  <a:schemeClr val="tx1"/>
                </a:solidFill>
                <a:effectLst/>
                <a:latin typeface="Arial" pitchFamily="34" charset="0"/>
                <a:ea typeface="宋体" pitchFamily="2" charset="-122"/>
                <a:cs typeface="宋体" charset="0"/>
              </a:rPr>
              <a:t>Q2Q1Q0</a:t>
            </a:r>
            <a:r>
              <a:rPr lang="zh-CN" altLang="zh-CN" sz="1200" kern="1200" dirty="0">
                <a:solidFill>
                  <a:schemeClr val="tx1"/>
                </a:solidFill>
                <a:effectLst/>
                <a:latin typeface="Arial" pitchFamily="34" charset="0"/>
                <a:ea typeface="宋体" pitchFamily="2" charset="-122"/>
                <a:cs typeface="宋体" charset="0"/>
              </a:rPr>
              <a:t>变为</a:t>
            </a:r>
            <a:r>
              <a:rPr lang="en-US" altLang="zh-CN" sz="1200" kern="1200" dirty="0">
                <a:solidFill>
                  <a:schemeClr val="tx1"/>
                </a:solidFill>
                <a:effectLst/>
                <a:latin typeface="Arial" pitchFamily="34" charset="0"/>
                <a:ea typeface="宋体" pitchFamily="2" charset="-122"/>
                <a:cs typeface="宋体" charset="0"/>
              </a:rPr>
              <a:t>110(</a:t>
            </a:r>
            <a:r>
              <a:rPr lang="zh-CN" altLang="zh-CN" sz="1200" kern="1200" dirty="0">
                <a:solidFill>
                  <a:schemeClr val="tx1"/>
                </a:solidFill>
                <a:effectLst/>
                <a:latin typeface="Arial" pitchFamily="34" charset="0"/>
                <a:ea typeface="宋体" pitchFamily="2" charset="-122"/>
                <a:cs typeface="宋体" charset="0"/>
              </a:rPr>
              <a:t>此时时钟上升沿刚刚过去，为高</a:t>
            </a:r>
            <a:r>
              <a:rPr lang="en-US" altLang="zh-CN" sz="1200" kern="1200" dirty="0">
                <a:solidFill>
                  <a:schemeClr val="tx1"/>
                </a:solidFill>
                <a:effectLst/>
                <a:latin typeface="Arial" pitchFamily="34" charset="0"/>
                <a:ea typeface="宋体" pitchFamily="2" charset="-122"/>
                <a:cs typeface="宋体" charset="0"/>
              </a:rPr>
              <a:t>)</a:t>
            </a:r>
            <a:r>
              <a:rPr lang="zh-CN" altLang="zh-CN" sz="1200" kern="1200" dirty="0">
                <a:solidFill>
                  <a:schemeClr val="tx1"/>
                </a:solidFill>
                <a:effectLst/>
                <a:latin typeface="Arial" pitchFamily="34" charset="0"/>
                <a:ea typeface="宋体" pitchFamily="2" charset="-122"/>
                <a:cs typeface="宋体" charset="0"/>
              </a:rPr>
              <a:t>，</a:t>
            </a:r>
            <a:r>
              <a:rPr lang="en-US" altLang="zh-CN" sz="1200" kern="1200" dirty="0">
                <a:solidFill>
                  <a:schemeClr val="tx1"/>
                </a:solidFill>
                <a:effectLst/>
                <a:latin typeface="Arial" pitchFamily="34" charset="0"/>
                <a:ea typeface="宋体" pitchFamily="2" charset="-122"/>
                <a:cs typeface="宋体" charset="0"/>
              </a:rPr>
              <a:t>G2</a:t>
            </a:r>
            <a:r>
              <a:rPr lang="zh-CN" altLang="zh-CN" sz="1200" kern="1200" dirty="0">
                <a:solidFill>
                  <a:schemeClr val="tx1"/>
                </a:solidFill>
                <a:effectLst/>
                <a:latin typeface="Arial" pitchFamily="34" charset="0"/>
                <a:ea typeface="宋体" pitchFamily="2" charset="-122"/>
                <a:cs typeface="宋体" charset="0"/>
              </a:rPr>
              <a:t>输出为</a:t>
            </a:r>
            <a:r>
              <a:rPr lang="en-US" altLang="zh-CN" sz="1200" kern="1200" dirty="0">
                <a:solidFill>
                  <a:schemeClr val="tx1"/>
                </a:solidFill>
                <a:effectLst/>
                <a:latin typeface="Arial" pitchFamily="34" charset="0"/>
                <a:ea typeface="宋体" pitchFamily="2" charset="-122"/>
                <a:cs typeface="宋体" charset="0"/>
              </a:rPr>
              <a:t>0</a:t>
            </a:r>
            <a:r>
              <a:rPr lang="zh-CN" altLang="zh-CN" sz="1200" kern="1200" dirty="0">
                <a:solidFill>
                  <a:schemeClr val="tx1"/>
                </a:solidFill>
                <a:effectLst/>
                <a:latin typeface="Arial" pitchFamily="34" charset="0"/>
                <a:ea typeface="宋体" pitchFamily="2" charset="-122"/>
                <a:cs typeface="宋体" charset="0"/>
              </a:rPr>
              <a:t>，</a:t>
            </a:r>
            <a:r>
              <a:rPr lang="en-US" altLang="zh-CN" sz="1200" kern="1200" dirty="0">
                <a:solidFill>
                  <a:schemeClr val="tx1"/>
                </a:solidFill>
                <a:effectLst/>
                <a:latin typeface="Arial" pitchFamily="34" charset="0"/>
                <a:ea typeface="宋体" pitchFamily="2" charset="-122"/>
                <a:cs typeface="宋体" charset="0"/>
              </a:rPr>
              <a:t>Rd-&gt;0</a:t>
            </a:r>
            <a:r>
              <a:rPr lang="zh-CN" altLang="zh-CN" sz="1200" kern="1200" dirty="0">
                <a:solidFill>
                  <a:schemeClr val="tx1"/>
                </a:solidFill>
                <a:effectLst/>
                <a:latin typeface="Arial" pitchFamily="34" charset="0"/>
                <a:ea typeface="宋体" pitchFamily="2" charset="-122"/>
                <a:cs typeface="宋体" charset="0"/>
              </a:rPr>
              <a:t>，对</a:t>
            </a:r>
            <a:r>
              <a:rPr lang="en-US" altLang="zh-CN" sz="1200" kern="1200" dirty="0">
                <a:solidFill>
                  <a:schemeClr val="tx1"/>
                </a:solidFill>
                <a:effectLst/>
                <a:latin typeface="Arial" pitchFamily="34" charset="0"/>
                <a:ea typeface="宋体" pitchFamily="2" charset="-122"/>
                <a:cs typeface="宋体" charset="0"/>
              </a:rPr>
              <a:t>74x161</a:t>
            </a:r>
            <a:r>
              <a:rPr lang="zh-CN" altLang="zh-CN" sz="1200" kern="1200" dirty="0">
                <a:solidFill>
                  <a:schemeClr val="tx1"/>
                </a:solidFill>
                <a:effectLst/>
                <a:latin typeface="Arial" pitchFamily="34" charset="0"/>
                <a:ea typeface="宋体" pitchFamily="2" charset="-122"/>
                <a:cs typeface="宋体" charset="0"/>
              </a:rPr>
              <a:t>复位，</a:t>
            </a:r>
            <a:r>
              <a:rPr lang="en-US" altLang="zh-CN" sz="1200" kern="1200" dirty="0">
                <a:solidFill>
                  <a:schemeClr val="tx1"/>
                </a:solidFill>
                <a:effectLst/>
                <a:latin typeface="Arial" pitchFamily="34" charset="0"/>
                <a:ea typeface="宋体" pitchFamily="2" charset="-122"/>
                <a:cs typeface="宋体" charset="0"/>
              </a:rPr>
              <a:t>G2</a:t>
            </a:r>
            <a:r>
              <a:rPr lang="zh-CN" altLang="zh-CN" sz="1200" kern="1200" dirty="0">
                <a:solidFill>
                  <a:schemeClr val="tx1"/>
                </a:solidFill>
                <a:effectLst/>
                <a:latin typeface="Arial" pitchFamily="34" charset="0"/>
                <a:ea typeface="宋体" pitchFamily="2" charset="-122"/>
                <a:cs typeface="宋体" charset="0"/>
              </a:rPr>
              <a:t>的输出变为</a:t>
            </a:r>
            <a:r>
              <a:rPr lang="en-US" altLang="zh-CN" sz="1200" kern="1200" dirty="0">
                <a:solidFill>
                  <a:schemeClr val="tx1"/>
                </a:solidFill>
                <a:effectLst/>
                <a:latin typeface="Arial" pitchFamily="34" charset="0"/>
                <a:ea typeface="宋体" pitchFamily="2" charset="-122"/>
                <a:cs typeface="宋体" charset="0"/>
              </a:rPr>
              <a:t>1</a:t>
            </a:r>
            <a:r>
              <a:rPr lang="zh-CN" altLang="zh-CN" sz="1200" kern="1200" dirty="0">
                <a:solidFill>
                  <a:schemeClr val="tx1"/>
                </a:solidFill>
                <a:effectLst/>
                <a:latin typeface="Arial" pitchFamily="34" charset="0"/>
                <a:ea typeface="宋体" pitchFamily="2" charset="-122"/>
                <a:cs typeface="宋体" charset="0"/>
              </a:rPr>
              <a:t>，当时钟下降沿到来，</a:t>
            </a:r>
            <a:r>
              <a:rPr lang="en-US" altLang="zh-CN" sz="1200" kern="1200" dirty="0">
                <a:solidFill>
                  <a:schemeClr val="tx1"/>
                </a:solidFill>
                <a:effectLst/>
                <a:latin typeface="Arial" pitchFamily="34" charset="0"/>
                <a:ea typeface="宋体" pitchFamily="2" charset="-122"/>
                <a:cs typeface="宋体" charset="0"/>
              </a:rPr>
              <a:t>/S-&gt;0,Rd</a:t>
            </a:r>
            <a:r>
              <a:rPr lang="zh-CN" altLang="zh-CN" sz="1200" kern="1200" dirty="0">
                <a:solidFill>
                  <a:schemeClr val="tx1"/>
                </a:solidFill>
                <a:effectLst/>
                <a:latin typeface="Arial" pitchFamily="34" charset="0"/>
                <a:ea typeface="宋体" pitchFamily="2" charset="-122"/>
                <a:cs typeface="宋体" charset="0"/>
              </a:rPr>
              <a:t>被置为</a:t>
            </a:r>
            <a:r>
              <a:rPr lang="en-US" altLang="zh-CN" sz="1200" kern="1200" dirty="0">
                <a:solidFill>
                  <a:schemeClr val="tx1"/>
                </a:solidFill>
                <a:effectLst/>
                <a:latin typeface="Arial" pitchFamily="34" charset="0"/>
                <a:ea typeface="宋体" pitchFamily="2" charset="-122"/>
                <a:cs typeface="宋体" charset="0"/>
              </a:rPr>
              <a:t>1</a:t>
            </a:r>
            <a:r>
              <a:rPr lang="zh-CN" altLang="zh-CN" sz="1200" kern="1200" dirty="0">
                <a:solidFill>
                  <a:schemeClr val="tx1"/>
                </a:solidFill>
                <a:effectLst/>
                <a:latin typeface="Arial" pitchFamily="34" charset="0"/>
                <a:ea typeface="宋体" pitchFamily="2" charset="-122"/>
                <a:cs typeface="宋体" charset="0"/>
              </a:rPr>
              <a:t>，所以低电平持续时间为（时钟上升沿到来时间</a:t>
            </a:r>
            <a:r>
              <a:rPr lang="en-US" altLang="zh-CN" sz="1200" kern="1200" dirty="0">
                <a:solidFill>
                  <a:schemeClr val="tx1"/>
                </a:solidFill>
                <a:effectLst/>
                <a:latin typeface="Arial" pitchFamily="34" charset="0"/>
                <a:ea typeface="宋体" pitchFamily="2" charset="-122"/>
                <a:cs typeface="宋体" charset="0"/>
              </a:rPr>
              <a:t>+74x161</a:t>
            </a:r>
            <a:r>
              <a:rPr lang="zh-CN" altLang="zh-CN" sz="1200" kern="1200" dirty="0">
                <a:solidFill>
                  <a:schemeClr val="tx1"/>
                </a:solidFill>
                <a:effectLst/>
                <a:latin typeface="Arial" pitchFamily="34" charset="0"/>
                <a:ea typeface="宋体" pitchFamily="2" charset="-122"/>
                <a:cs typeface="宋体" charset="0"/>
              </a:rPr>
              <a:t>翻转时间</a:t>
            </a:r>
            <a:r>
              <a:rPr lang="en-US" altLang="zh-CN" sz="1200" kern="1200" dirty="0">
                <a:solidFill>
                  <a:schemeClr val="tx1"/>
                </a:solidFill>
                <a:effectLst/>
                <a:latin typeface="Arial" pitchFamily="34" charset="0"/>
                <a:ea typeface="宋体" pitchFamily="2" charset="-122"/>
                <a:cs typeface="宋体" charset="0"/>
              </a:rPr>
              <a:t>+G2</a:t>
            </a:r>
            <a:r>
              <a:rPr lang="zh-CN" altLang="zh-CN" sz="1200" kern="1200" dirty="0">
                <a:solidFill>
                  <a:schemeClr val="tx1"/>
                </a:solidFill>
                <a:effectLst/>
                <a:latin typeface="Arial" pitchFamily="34" charset="0"/>
                <a:ea typeface="宋体" pitchFamily="2" charset="-122"/>
                <a:cs typeface="宋体" charset="0"/>
              </a:rPr>
              <a:t>门延迟</a:t>
            </a:r>
            <a:r>
              <a:rPr lang="en-US" altLang="zh-CN" sz="1200" kern="1200" dirty="0">
                <a:solidFill>
                  <a:schemeClr val="tx1"/>
                </a:solidFill>
                <a:effectLst/>
                <a:latin typeface="Arial" pitchFamily="34" charset="0"/>
                <a:ea typeface="宋体" pitchFamily="2" charset="-122"/>
                <a:cs typeface="宋体" charset="0"/>
              </a:rPr>
              <a:t>+RS</a:t>
            </a:r>
            <a:r>
              <a:rPr lang="zh-CN" altLang="zh-CN" sz="1200" kern="1200" dirty="0">
                <a:solidFill>
                  <a:schemeClr val="tx1"/>
                </a:solidFill>
                <a:effectLst/>
                <a:latin typeface="Arial" pitchFamily="34" charset="0"/>
                <a:ea typeface="宋体" pitchFamily="2" charset="-122"/>
                <a:cs typeface="宋体" charset="0"/>
              </a:rPr>
              <a:t>触发器延迟）到（时钟下降沿到来时间</a:t>
            </a:r>
            <a:r>
              <a:rPr lang="en-US" altLang="zh-CN" sz="1200" kern="1200" dirty="0">
                <a:solidFill>
                  <a:schemeClr val="tx1"/>
                </a:solidFill>
                <a:effectLst/>
                <a:latin typeface="Arial" pitchFamily="34" charset="0"/>
                <a:ea typeface="宋体" pitchFamily="2" charset="-122"/>
                <a:cs typeface="宋体" charset="0"/>
              </a:rPr>
              <a:t>+RS</a:t>
            </a:r>
            <a:r>
              <a:rPr lang="zh-CN" altLang="zh-CN" sz="1200" kern="1200" dirty="0">
                <a:solidFill>
                  <a:schemeClr val="tx1"/>
                </a:solidFill>
                <a:effectLst/>
                <a:latin typeface="Arial" pitchFamily="34" charset="0"/>
                <a:ea typeface="宋体" pitchFamily="2" charset="-122"/>
                <a:cs typeface="宋体" charset="0"/>
              </a:rPr>
              <a:t>触发器延迟），大约等于半个时钟周期</a:t>
            </a:r>
          </a:p>
        </p:txBody>
      </p:sp>
      <p:sp>
        <p:nvSpPr>
          <p:cNvPr id="14340" name="Foliennummernplatzhalt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CE8D70D-B1E2-4837-9728-890FC04061EB}" type="slidenum">
              <a:rPr lang="en-US" altLang="zh-CN" sz="1300" smtClean="0"/>
              <a:pPr>
                <a:spcBef>
                  <a:spcPct val="0"/>
                </a:spcBef>
              </a:pPr>
              <a:t>6</a:t>
            </a:fld>
            <a:endParaRPr lang="en-US" altLang="zh-CN" sz="1300"/>
          </a:p>
        </p:txBody>
      </p:sp>
    </p:spTree>
    <p:extLst>
      <p:ext uri="{BB962C8B-B14F-4D97-AF65-F5344CB8AC3E}">
        <p14:creationId xmlns:p14="http://schemas.microsoft.com/office/powerpoint/2010/main" val="2103501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992188" y="768350"/>
            <a:ext cx="5114925" cy="3836988"/>
          </a:xfrm>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a:t>
            </a:r>
            <a:r>
              <a:rPr lang="en-US" altLang="ja-JP"/>
              <a:t>PE </a:t>
            </a:r>
            <a:r>
              <a:rPr lang="zh-CN" altLang="en-US"/>
              <a:t>为</a:t>
            </a:r>
            <a:r>
              <a:rPr lang="zh-CN" altLang="en-US" b="1"/>
              <a:t>同步置数</a:t>
            </a:r>
            <a:r>
              <a:rPr lang="de-DE" altLang="ja-JP"/>
              <a:t> </a:t>
            </a:r>
            <a:endParaRPr lang="zh-CN" altLang="en-US"/>
          </a:p>
        </p:txBody>
      </p:sp>
    </p:spTree>
    <p:extLst>
      <p:ext uri="{BB962C8B-B14F-4D97-AF65-F5344CB8AC3E}">
        <p14:creationId xmlns:p14="http://schemas.microsoft.com/office/powerpoint/2010/main" val="604895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992188" y="768350"/>
            <a:ext cx="5114925" cy="3836988"/>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最后一个状态为</a:t>
            </a:r>
            <a:r>
              <a:rPr lang="en-US" altLang="zh-CN" dirty="0"/>
              <a:t>1111</a:t>
            </a:r>
            <a:r>
              <a:rPr lang="zh-CN" altLang="en-US" dirty="0"/>
              <a:t>，好处是可以直接利用</a:t>
            </a:r>
            <a:r>
              <a:rPr lang="en-US" altLang="zh-CN" dirty="0"/>
              <a:t>TC</a:t>
            </a:r>
            <a:endParaRPr lang="zh-CN" altLang="en-US" dirty="0"/>
          </a:p>
        </p:txBody>
      </p:sp>
    </p:spTree>
    <p:extLst>
      <p:ext uri="{BB962C8B-B14F-4D97-AF65-F5344CB8AC3E}">
        <p14:creationId xmlns:p14="http://schemas.microsoft.com/office/powerpoint/2010/main" val="2632042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Arial" pitchFamily="34" charset="0"/>
                <a:ea typeface="宋体" pitchFamily="2" charset="-122"/>
                <a:cs typeface="宋体" charset="0"/>
              </a:rPr>
              <a:t>置零条件：某个时钟周期后，左边</a:t>
            </a:r>
            <a:r>
              <a:rPr lang="en-US" altLang="zh-CN" sz="1200" kern="1200" dirty="0">
                <a:solidFill>
                  <a:schemeClr val="tx1"/>
                </a:solidFill>
                <a:effectLst/>
                <a:latin typeface="Arial" pitchFamily="34" charset="0"/>
                <a:ea typeface="宋体" pitchFamily="2" charset="-122"/>
                <a:cs typeface="宋体" charset="0"/>
              </a:rPr>
              <a:t>Q3-Q0=0101</a:t>
            </a:r>
            <a:r>
              <a:rPr lang="zh-CN" altLang="zh-CN" sz="1200" kern="1200" dirty="0">
                <a:solidFill>
                  <a:schemeClr val="tx1"/>
                </a:solidFill>
                <a:effectLst/>
                <a:latin typeface="Arial" pitchFamily="34" charset="0"/>
                <a:ea typeface="宋体" pitchFamily="2" charset="-122"/>
                <a:cs typeface="宋体" charset="0"/>
              </a:rPr>
              <a:t>，计算到</a:t>
            </a:r>
            <a:r>
              <a:rPr lang="en-US" altLang="zh-CN" sz="1200" kern="1200" dirty="0">
                <a:solidFill>
                  <a:schemeClr val="tx1"/>
                </a:solidFill>
                <a:effectLst/>
                <a:latin typeface="Arial" pitchFamily="34" charset="0"/>
                <a:ea typeface="宋体" pitchFamily="2" charset="-122"/>
                <a:cs typeface="宋体" charset="0"/>
              </a:rPr>
              <a:t>5</a:t>
            </a:r>
            <a:r>
              <a:rPr lang="zh-CN" altLang="zh-CN" sz="1200" kern="1200" dirty="0">
                <a:solidFill>
                  <a:schemeClr val="tx1"/>
                </a:solidFill>
                <a:effectLst/>
                <a:latin typeface="Arial" pitchFamily="34" charset="0"/>
                <a:ea typeface="宋体" pitchFamily="2" charset="-122"/>
                <a:cs typeface="宋体" charset="0"/>
              </a:rPr>
              <a:t>，右边</a:t>
            </a:r>
            <a:r>
              <a:rPr lang="en-US" altLang="zh-CN" sz="1200" kern="1200" dirty="0">
                <a:solidFill>
                  <a:schemeClr val="tx1"/>
                </a:solidFill>
                <a:effectLst/>
                <a:latin typeface="Arial" pitchFamily="34" charset="0"/>
                <a:ea typeface="宋体" pitchFamily="2" charset="-122"/>
                <a:cs typeface="宋体" charset="0"/>
              </a:rPr>
              <a:t>TC=1</a:t>
            </a:r>
            <a:r>
              <a:rPr lang="zh-CN" altLang="zh-CN" sz="1200" kern="1200" dirty="0">
                <a:solidFill>
                  <a:schemeClr val="tx1"/>
                </a:solidFill>
                <a:effectLst/>
                <a:latin typeface="Arial" pitchFamily="34" charset="0"/>
                <a:ea typeface="宋体" pitchFamily="2" charset="-122"/>
                <a:cs typeface="宋体" charset="0"/>
              </a:rPr>
              <a:t>，计算到</a:t>
            </a:r>
            <a:r>
              <a:rPr lang="en-US" altLang="zh-CN" sz="1200" kern="1200" dirty="0">
                <a:solidFill>
                  <a:schemeClr val="tx1"/>
                </a:solidFill>
                <a:effectLst/>
                <a:latin typeface="Arial" pitchFamily="34" charset="0"/>
                <a:ea typeface="宋体" pitchFamily="2" charset="-122"/>
                <a:cs typeface="宋体" charset="0"/>
              </a:rPr>
              <a:t>9</a:t>
            </a:r>
            <a:r>
              <a:rPr lang="zh-CN" altLang="zh-CN" sz="1200" kern="1200" dirty="0">
                <a:solidFill>
                  <a:schemeClr val="tx1"/>
                </a:solidFill>
                <a:effectLst/>
                <a:latin typeface="Arial" pitchFamily="34" charset="0"/>
                <a:ea typeface="宋体" pitchFamily="2" charset="-122"/>
                <a:cs typeface="宋体" charset="0"/>
              </a:rPr>
              <a:t>，此时与非输出为</a:t>
            </a:r>
            <a:r>
              <a:rPr lang="en-US" altLang="zh-CN" sz="1200" kern="1200" dirty="0">
                <a:solidFill>
                  <a:schemeClr val="tx1"/>
                </a:solidFill>
                <a:effectLst/>
                <a:latin typeface="Arial" pitchFamily="34" charset="0"/>
                <a:ea typeface="宋体" pitchFamily="2" charset="-122"/>
                <a:cs typeface="宋体" charset="0"/>
              </a:rPr>
              <a:t>1</a:t>
            </a:r>
            <a:r>
              <a:rPr lang="zh-CN" altLang="zh-CN" sz="1200" kern="1200" dirty="0">
                <a:solidFill>
                  <a:schemeClr val="tx1"/>
                </a:solidFill>
                <a:effectLst/>
                <a:latin typeface="Arial" pitchFamily="34" charset="0"/>
                <a:ea typeface="宋体" pitchFamily="2" charset="-122"/>
                <a:cs typeface="宋体" charset="0"/>
              </a:rPr>
              <a:t>，等到下一个时钟周期，</a:t>
            </a:r>
            <a:r>
              <a:rPr lang="en-US" altLang="zh-CN" sz="1200" kern="1200" dirty="0">
                <a:solidFill>
                  <a:schemeClr val="tx1"/>
                </a:solidFill>
                <a:effectLst/>
                <a:latin typeface="Arial" pitchFamily="34" charset="0"/>
                <a:ea typeface="宋体" pitchFamily="2" charset="-122"/>
                <a:cs typeface="宋体" charset="0"/>
              </a:rPr>
              <a:t>PE</a:t>
            </a:r>
            <a:r>
              <a:rPr lang="zh-CN" altLang="zh-CN" sz="1200" kern="1200" dirty="0">
                <a:solidFill>
                  <a:schemeClr val="tx1"/>
                </a:solidFill>
                <a:effectLst/>
                <a:latin typeface="Arial" pitchFamily="34" charset="0"/>
                <a:ea typeface="宋体" pitchFamily="2" charset="-122"/>
                <a:cs typeface="宋体" charset="0"/>
              </a:rPr>
              <a:t>把左边</a:t>
            </a:r>
            <a:r>
              <a:rPr lang="en-US" altLang="zh-CN" sz="1200" kern="1200" dirty="0">
                <a:solidFill>
                  <a:schemeClr val="tx1"/>
                </a:solidFill>
                <a:effectLst/>
                <a:latin typeface="Arial" pitchFamily="34" charset="0"/>
                <a:ea typeface="宋体" pitchFamily="2" charset="-122"/>
                <a:cs typeface="宋体" charset="0"/>
              </a:rPr>
              <a:t>74x160</a:t>
            </a:r>
            <a:r>
              <a:rPr lang="zh-CN" altLang="zh-CN" sz="1200" kern="1200" dirty="0">
                <a:solidFill>
                  <a:schemeClr val="tx1"/>
                </a:solidFill>
                <a:effectLst/>
                <a:latin typeface="Arial" pitchFamily="34" charset="0"/>
                <a:ea typeface="宋体" pitchFamily="2" charset="-122"/>
                <a:cs typeface="宋体" charset="0"/>
              </a:rPr>
              <a:t>清零，同时右边从</a:t>
            </a:r>
            <a:r>
              <a:rPr lang="en-US" altLang="zh-CN" sz="1200" kern="1200" dirty="0">
                <a:solidFill>
                  <a:schemeClr val="tx1"/>
                </a:solidFill>
                <a:effectLst/>
                <a:latin typeface="Arial" pitchFamily="34" charset="0"/>
                <a:ea typeface="宋体" pitchFamily="2" charset="-122"/>
                <a:cs typeface="宋体" charset="0"/>
              </a:rPr>
              <a:t>9</a:t>
            </a:r>
            <a:r>
              <a:rPr lang="zh-CN" altLang="zh-CN" sz="1200" kern="1200" dirty="0">
                <a:solidFill>
                  <a:schemeClr val="tx1"/>
                </a:solidFill>
                <a:effectLst/>
                <a:latin typeface="Arial" pitchFamily="34" charset="0"/>
                <a:ea typeface="宋体" pitchFamily="2" charset="-122"/>
                <a:cs typeface="宋体" charset="0"/>
              </a:rPr>
              <a:t>翻到</a:t>
            </a:r>
            <a:r>
              <a:rPr lang="en-US" altLang="zh-CN" sz="1200" kern="1200" dirty="0">
                <a:solidFill>
                  <a:schemeClr val="tx1"/>
                </a:solidFill>
                <a:effectLst/>
                <a:latin typeface="Arial" pitchFamily="34" charset="0"/>
                <a:ea typeface="宋体" pitchFamily="2" charset="-122"/>
                <a:cs typeface="宋体" charset="0"/>
              </a:rPr>
              <a:t>0</a:t>
            </a:r>
            <a:r>
              <a:rPr lang="zh-CN" altLang="zh-CN" sz="1200" kern="1200" dirty="0">
                <a:solidFill>
                  <a:schemeClr val="tx1"/>
                </a:solidFill>
                <a:effectLst/>
                <a:latin typeface="Arial" pitchFamily="34" charset="0"/>
                <a:ea typeface="宋体" pitchFamily="2" charset="-122"/>
                <a:cs typeface="宋体" charset="0"/>
              </a:rPr>
              <a:t>，因此正好完成</a:t>
            </a:r>
            <a:r>
              <a:rPr lang="en-US" altLang="zh-CN" sz="1200" kern="1200" dirty="0">
                <a:solidFill>
                  <a:schemeClr val="tx1"/>
                </a:solidFill>
                <a:effectLst/>
                <a:latin typeface="Arial" pitchFamily="34" charset="0"/>
                <a:ea typeface="宋体" pitchFamily="2" charset="-122"/>
                <a:cs typeface="宋体" charset="0"/>
              </a:rPr>
              <a:t>60</a:t>
            </a:r>
            <a:r>
              <a:rPr lang="zh-CN" altLang="zh-CN" sz="1200" kern="1200" dirty="0">
                <a:solidFill>
                  <a:schemeClr val="tx1"/>
                </a:solidFill>
                <a:effectLst/>
                <a:latin typeface="Arial" pitchFamily="34" charset="0"/>
                <a:ea typeface="宋体" pitchFamily="2" charset="-122"/>
                <a:cs typeface="宋体" charset="0"/>
              </a:rPr>
              <a:t>个周期（</a:t>
            </a:r>
            <a:r>
              <a:rPr lang="en-US" altLang="zh-CN" sz="1200" kern="1200" dirty="0">
                <a:solidFill>
                  <a:schemeClr val="tx1"/>
                </a:solidFill>
                <a:effectLst/>
                <a:latin typeface="Arial" pitchFamily="34" charset="0"/>
                <a:ea typeface="宋体" pitchFamily="2" charset="-122"/>
                <a:cs typeface="宋体" charset="0"/>
              </a:rPr>
              <a:t>0-59</a:t>
            </a:r>
            <a:r>
              <a:rPr lang="zh-CN" altLang="zh-CN" sz="1200" kern="1200" dirty="0">
                <a:solidFill>
                  <a:schemeClr val="tx1"/>
                </a:solidFill>
                <a:effectLst/>
                <a:latin typeface="Arial" pitchFamily="34" charset="0"/>
                <a:ea typeface="宋体" pitchFamily="2" charset="-122"/>
                <a:cs typeface="宋体" charset="0"/>
              </a:rPr>
              <a:t>，且</a:t>
            </a:r>
            <a:r>
              <a:rPr lang="en-US" altLang="zh-CN" sz="1200" kern="1200" dirty="0">
                <a:solidFill>
                  <a:schemeClr val="tx1"/>
                </a:solidFill>
                <a:effectLst/>
                <a:latin typeface="Arial" pitchFamily="34" charset="0"/>
                <a:ea typeface="宋体" pitchFamily="2" charset="-122"/>
                <a:cs typeface="宋体" charset="0"/>
              </a:rPr>
              <a:t>59</a:t>
            </a:r>
            <a:r>
              <a:rPr lang="zh-CN" altLang="zh-CN" sz="1200" kern="1200" dirty="0">
                <a:solidFill>
                  <a:schemeClr val="tx1"/>
                </a:solidFill>
                <a:effectLst/>
                <a:latin typeface="Arial" pitchFamily="34" charset="0"/>
                <a:ea typeface="宋体" pitchFamily="2" charset="-122"/>
                <a:cs typeface="宋体" charset="0"/>
              </a:rPr>
              <a:t>持续一个周期）。</a:t>
            </a:r>
            <a:r>
              <a:rPr lang="zh-CN" altLang="zh-CN" dirty="0">
                <a:effectLst/>
              </a:rPr>
              <a:t> </a:t>
            </a:r>
            <a:endParaRPr kumimoji="1" lang="zh-CN" altLang="en-US" dirty="0"/>
          </a:p>
        </p:txBody>
      </p:sp>
      <p:sp>
        <p:nvSpPr>
          <p:cNvPr id="4" name="灯片编号占位符 3"/>
          <p:cNvSpPr>
            <a:spLocks noGrp="1"/>
          </p:cNvSpPr>
          <p:nvPr>
            <p:ph type="sldNum" sz="quarter" idx="5"/>
          </p:nvPr>
        </p:nvSpPr>
        <p:spPr/>
        <p:txBody>
          <a:bodyPr/>
          <a:lstStyle/>
          <a:p>
            <a:pPr>
              <a:defRPr/>
            </a:pPr>
            <a:fld id="{AD694E33-AA72-4706-A4BF-A1E7AA5CE12D}" type="slidenum">
              <a:rPr lang="en-US" altLang="zh-CN" smtClean="0"/>
              <a:pPr>
                <a:defRPr/>
              </a:pPr>
              <a:t>10</a:t>
            </a:fld>
            <a:endParaRPr lang="en-US" altLang="zh-CN"/>
          </a:p>
        </p:txBody>
      </p:sp>
    </p:spTree>
    <p:extLst>
      <p:ext uri="{BB962C8B-B14F-4D97-AF65-F5344CB8AC3E}">
        <p14:creationId xmlns:p14="http://schemas.microsoft.com/office/powerpoint/2010/main" val="2824425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fld id="{8243E6A0-CCAA-47B3-91C6-314FE05764FD}" type="datetime1">
              <a:rPr lang="zh-CN" altLang="en-US"/>
              <a:pPr>
                <a:defRPr/>
              </a:pPr>
              <a:t>2021/11/10</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时序逻辑电路</a:t>
            </a:r>
            <a:r>
              <a:rPr kumimoji="1" lang="en-US" altLang="zh-CN"/>
              <a:t>(6)</a:t>
            </a:r>
          </a:p>
        </p:txBody>
      </p:sp>
      <p:sp>
        <p:nvSpPr>
          <p:cNvPr id="6" name="Rectangle 6"/>
          <p:cNvSpPr>
            <a:spLocks noGrp="1" noChangeArrowheads="1"/>
          </p:cNvSpPr>
          <p:nvPr>
            <p:ph type="sldNum" sz="quarter" idx="12"/>
          </p:nvPr>
        </p:nvSpPr>
        <p:spPr>
          <a:ln/>
        </p:spPr>
        <p:txBody>
          <a:bodyPr/>
          <a:lstStyle>
            <a:lvl1pPr>
              <a:defRPr/>
            </a:lvl1pPr>
          </a:lstStyle>
          <a:p>
            <a:pPr>
              <a:defRPr/>
            </a:pPr>
            <a:fld id="{D7B661D4-AB9E-491A-8359-BFF6C4915CF9}" type="slidenum">
              <a:rPr lang="en-US" altLang="zh-CN"/>
              <a:pPr>
                <a:defRPr/>
              </a:pPr>
              <a:t>‹#›</a:t>
            </a:fld>
            <a:endParaRPr lang="en-US" altLang="zh-CN"/>
          </a:p>
        </p:txBody>
      </p:sp>
    </p:spTree>
    <p:extLst>
      <p:ext uri="{BB962C8B-B14F-4D97-AF65-F5344CB8AC3E}">
        <p14:creationId xmlns:p14="http://schemas.microsoft.com/office/powerpoint/2010/main" val="1853134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2F7BBC9E-5824-47F7-9206-8B8F57F6F00D}" type="datetime1">
              <a:rPr lang="zh-CN" altLang="en-US"/>
              <a:pPr>
                <a:defRPr/>
              </a:pPr>
              <a:t>2021/11/10</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时序逻辑电路</a:t>
            </a:r>
            <a:r>
              <a:rPr kumimoji="1" lang="en-US" altLang="zh-CN"/>
              <a:t>(6)</a:t>
            </a:r>
          </a:p>
        </p:txBody>
      </p:sp>
      <p:sp>
        <p:nvSpPr>
          <p:cNvPr id="6" name="Rectangle 6"/>
          <p:cNvSpPr>
            <a:spLocks noGrp="1" noChangeArrowheads="1"/>
          </p:cNvSpPr>
          <p:nvPr>
            <p:ph type="sldNum" sz="quarter" idx="12"/>
          </p:nvPr>
        </p:nvSpPr>
        <p:spPr>
          <a:ln/>
        </p:spPr>
        <p:txBody>
          <a:bodyPr/>
          <a:lstStyle>
            <a:lvl1pPr>
              <a:defRPr/>
            </a:lvl1pPr>
          </a:lstStyle>
          <a:p>
            <a:pPr>
              <a:defRPr/>
            </a:pPr>
            <a:fld id="{E79B413D-8725-47BA-81FC-20EF4C219E4C}" type="slidenum">
              <a:rPr lang="en-US" altLang="zh-CN"/>
              <a:pPr>
                <a:defRPr/>
              </a:pPr>
              <a:t>‹#›</a:t>
            </a:fld>
            <a:endParaRPr lang="en-US" altLang="zh-CN"/>
          </a:p>
        </p:txBody>
      </p:sp>
    </p:spTree>
    <p:extLst>
      <p:ext uri="{BB962C8B-B14F-4D97-AF65-F5344CB8AC3E}">
        <p14:creationId xmlns:p14="http://schemas.microsoft.com/office/powerpoint/2010/main" val="1558205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07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6107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AC044C06-FD86-4F53-B64D-3244746CF089}" type="datetime1">
              <a:rPr lang="zh-CN" altLang="en-US"/>
              <a:pPr>
                <a:defRPr/>
              </a:pPr>
              <a:t>2021/11/10</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时序逻辑电路</a:t>
            </a:r>
            <a:r>
              <a:rPr kumimoji="1" lang="en-US" altLang="zh-CN"/>
              <a:t>(6)</a:t>
            </a:r>
          </a:p>
        </p:txBody>
      </p:sp>
      <p:sp>
        <p:nvSpPr>
          <p:cNvPr id="6" name="Rectangle 6"/>
          <p:cNvSpPr>
            <a:spLocks noGrp="1" noChangeArrowheads="1"/>
          </p:cNvSpPr>
          <p:nvPr>
            <p:ph type="sldNum" sz="quarter" idx="12"/>
          </p:nvPr>
        </p:nvSpPr>
        <p:spPr>
          <a:ln/>
        </p:spPr>
        <p:txBody>
          <a:bodyPr/>
          <a:lstStyle>
            <a:lvl1pPr>
              <a:defRPr/>
            </a:lvl1pPr>
          </a:lstStyle>
          <a:p>
            <a:pPr>
              <a:defRPr/>
            </a:pPr>
            <a:fld id="{20856715-4EFD-43C9-A42D-F7293E615DD1}" type="slidenum">
              <a:rPr lang="en-US" altLang="zh-CN"/>
              <a:pPr>
                <a:defRPr/>
              </a:pPr>
              <a:t>‹#›</a:t>
            </a:fld>
            <a:endParaRPr lang="en-US" altLang="zh-CN"/>
          </a:p>
        </p:txBody>
      </p:sp>
    </p:spTree>
    <p:extLst>
      <p:ext uri="{BB962C8B-B14F-4D97-AF65-F5344CB8AC3E}">
        <p14:creationId xmlns:p14="http://schemas.microsoft.com/office/powerpoint/2010/main" val="1703033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图表占位符 2"/>
          <p:cNvSpPr>
            <a:spLocks noGrp="1"/>
          </p:cNvSpPr>
          <p:nvPr>
            <p:ph type="chart" idx="1"/>
          </p:nvPr>
        </p:nvSpPr>
        <p:spPr>
          <a:xfrm>
            <a:off x="457200" y="1600200"/>
            <a:ext cx="8229600" cy="4781550"/>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fld id="{8621DBBC-7DD8-4F13-8FA4-7252CD4BE05B}" type="datetime1">
              <a:rPr lang="zh-CN" altLang="en-US"/>
              <a:pPr>
                <a:defRPr/>
              </a:pPr>
              <a:t>2021/11/10</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时序逻辑电路</a:t>
            </a:r>
            <a:r>
              <a:rPr kumimoji="1" lang="en-US" altLang="zh-CN"/>
              <a:t>(6)</a:t>
            </a:r>
          </a:p>
        </p:txBody>
      </p:sp>
      <p:sp>
        <p:nvSpPr>
          <p:cNvPr id="6" name="Rectangle 6"/>
          <p:cNvSpPr>
            <a:spLocks noGrp="1" noChangeArrowheads="1"/>
          </p:cNvSpPr>
          <p:nvPr>
            <p:ph type="sldNum" sz="quarter" idx="12"/>
          </p:nvPr>
        </p:nvSpPr>
        <p:spPr>
          <a:ln/>
        </p:spPr>
        <p:txBody>
          <a:bodyPr/>
          <a:lstStyle>
            <a:lvl1pPr>
              <a:defRPr/>
            </a:lvl1pPr>
          </a:lstStyle>
          <a:p>
            <a:pPr>
              <a:defRPr/>
            </a:pPr>
            <a:fld id="{E1025B12-8114-4EA1-AC09-045C6DDA9B24}" type="slidenum">
              <a:rPr lang="en-US" altLang="zh-CN"/>
              <a:pPr>
                <a:defRPr/>
              </a:pPr>
              <a:t>‹#›</a:t>
            </a:fld>
            <a:endParaRPr lang="en-US" altLang="zh-CN"/>
          </a:p>
        </p:txBody>
      </p:sp>
    </p:spTree>
    <p:extLst>
      <p:ext uri="{BB962C8B-B14F-4D97-AF65-F5344CB8AC3E}">
        <p14:creationId xmlns:p14="http://schemas.microsoft.com/office/powerpoint/2010/main" val="1860844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3A73711A-A08A-45FC-AF56-AB8047925942}" type="datetime1">
              <a:rPr lang="zh-CN" altLang="en-US"/>
              <a:pPr>
                <a:defRPr/>
              </a:pPr>
              <a:t>2021/11/10</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时序逻辑电路</a:t>
            </a:r>
            <a:r>
              <a:rPr kumimoji="1" lang="en-US" altLang="zh-CN"/>
              <a:t>(6)</a:t>
            </a:r>
          </a:p>
        </p:txBody>
      </p:sp>
      <p:sp>
        <p:nvSpPr>
          <p:cNvPr id="7" name="Rectangle 6"/>
          <p:cNvSpPr>
            <a:spLocks noGrp="1" noChangeArrowheads="1"/>
          </p:cNvSpPr>
          <p:nvPr>
            <p:ph type="sldNum" sz="quarter" idx="12"/>
          </p:nvPr>
        </p:nvSpPr>
        <p:spPr>
          <a:ln/>
        </p:spPr>
        <p:txBody>
          <a:bodyPr/>
          <a:lstStyle>
            <a:lvl1pPr>
              <a:defRPr/>
            </a:lvl1pPr>
          </a:lstStyle>
          <a:p>
            <a:pPr>
              <a:defRPr/>
            </a:pPr>
            <a:fld id="{7B397C81-B0E8-4CD8-AC4B-3B43C8B37945}" type="slidenum">
              <a:rPr lang="en-US" altLang="zh-CN"/>
              <a:pPr>
                <a:defRPr/>
              </a:pPr>
              <a:t>‹#›</a:t>
            </a:fld>
            <a:endParaRPr lang="en-US" altLang="zh-CN"/>
          </a:p>
        </p:txBody>
      </p:sp>
    </p:spTree>
    <p:extLst>
      <p:ext uri="{BB962C8B-B14F-4D97-AF65-F5344CB8AC3E}">
        <p14:creationId xmlns:p14="http://schemas.microsoft.com/office/powerpoint/2010/main" val="1784265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781550"/>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fld id="{01D17A48-1F36-4DD6-8789-0373D9B42788}" type="datetime1">
              <a:rPr lang="zh-CN" altLang="en-US"/>
              <a:pPr>
                <a:defRPr/>
              </a:pPr>
              <a:t>2021/11/10</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时序逻辑电路</a:t>
            </a:r>
            <a:r>
              <a:rPr kumimoji="1" lang="en-US" altLang="zh-CN"/>
              <a:t>(6)</a:t>
            </a:r>
          </a:p>
        </p:txBody>
      </p:sp>
      <p:sp>
        <p:nvSpPr>
          <p:cNvPr id="6" name="Rectangle 6"/>
          <p:cNvSpPr>
            <a:spLocks noGrp="1" noChangeArrowheads="1"/>
          </p:cNvSpPr>
          <p:nvPr>
            <p:ph type="sldNum" sz="quarter" idx="12"/>
          </p:nvPr>
        </p:nvSpPr>
        <p:spPr>
          <a:ln/>
        </p:spPr>
        <p:txBody>
          <a:bodyPr/>
          <a:lstStyle>
            <a:lvl1pPr>
              <a:defRPr/>
            </a:lvl1pPr>
          </a:lstStyle>
          <a:p>
            <a:pPr>
              <a:defRPr/>
            </a:pPr>
            <a:fld id="{38A4E40C-0986-493D-AFD3-8296B8A5CCE5}" type="slidenum">
              <a:rPr lang="en-US" altLang="zh-CN"/>
              <a:pPr>
                <a:defRPr/>
              </a:pPr>
              <a:t>‹#›</a:t>
            </a:fld>
            <a:endParaRPr lang="en-US" altLang="zh-CN"/>
          </a:p>
        </p:txBody>
      </p:sp>
    </p:spTree>
    <p:extLst>
      <p:ext uri="{BB962C8B-B14F-4D97-AF65-F5344CB8AC3E}">
        <p14:creationId xmlns:p14="http://schemas.microsoft.com/office/powerpoint/2010/main" val="738981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F64CEAC6-23ED-4D31-B676-F99E09323B7B}" type="datetime1">
              <a:rPr lang="zh-CN" altLang="en-US"/>
              <a:pPr>
                <a:defRPr/>
              </a:pPr>
              <a:t>2021/11/10</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时序逻辑电路</a:t>
            </a:r>
            <a:r>
              <a:rPr kumimoji="1" lang="en-US" altLang="zh-CN"/>
              <a:t>(6)</a:t>
            </a:r>
          </a:p>
        </p:txBody>
      </p:sp>
      <p:sp>
        <p:nvSpPr>
          <p:cNvPr id="6" name="Rectangle 6"/>
          <p:cNvSpPr>
            <a:spLocks noGrp="1" noChangeArrowheads="1"/>
          </p:cNvSpPr>
          <p:nvPr>
            <p:ph type="sldNum" sz="quarter" idx="12"/>
          </p:nvPr>
        </p:nvSpPr>
        <p:spPr>
          <a:ln/>
        </p:spPr>
        <p:txBody>
          <a:bodyPr/>
          <a:lstStyle>
            <a:lvl1pPr>
              <a:defRPr/>
            </a:lvl1pPr>
          </a:lstStyle>
          <a:p>
            <a:pPr>
              <a:defRPr/>
            </a:pPr>
            <a:fld id="{2D25DD1C-B7EE-4940-B617-157B2E6631C5}" type="slidenum">
              <a:rPr lang="en-US" altLang="zh-CN"/>
              <a:pPr>
                <a:defRPr/>
              </a:pPr>
              <a:t>‹#›</a:t>
            </a:fld>
            <a:endParaRPr lang="en-US" altLang="zh-CN"/>
          </a:p>
        </p:txBody>
      </p:sp>
    </p:spTree>
    <p:extLst>
      <p:ext uri="{BB962C8B-B14F-4D97-AF65-F5344CB8AC3E}">
        <p14:creationId xmlns:p14="http://schemas.microsoft.com/office/powerpoint/2010/main" val="3048161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34A2AF0E-D852-434A-9D66-E9D8C1D73B66}" type="datetime1">
              <a:rPr lang="zh-CN" altLang="en-US"/>
              <a:pPr>
                <a:defRPr/>
              </a:pPr>
              <a:t>2021/11/10</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时序逻辑电路</a:t>
            </a:r>
            <a:r>
              <a:rPr kumimoji="1" lang="en-US" altLang="zh-CN"/>
              <a:t>(6)</a:t>
            </a:r>
          </a:p>
        </p:txBody>
      </p:sp>
      <p:sp>
        <p:nvSpPr>
          <p:cNvPr id="6" name="Rectangle 6"/>
          <p:cNvSpPr>
            <a:spLocks noGrp="1" noChangeArrowheads="1"/>
          </p:cNvSpPr>
          <p:nvPr>
            <p:ph type="sldNum" sz="quarter" idx="12"/>
          </p:nvPr>
        </p:nvSpPr>
        <p:spPr>
          <a:ln/>
        </p:spPr>
        <p:txBody>
          <a:bodyPr/>
          <a:lstStyle>
            <a:lvl1pPr>
              <a:defRPr/>
            </a:lvl1pPr>
          </a:lstStyle>
          <a:p>
            <a:pPr>
              <a:defRPr/>
            </a:pPr>
            <a:fld id="{2DAE61C2-B205-4B83-B19B-97E1FF7EF389}" type="slidenum">
              <a:rPr lang="en-US" altLang="zh-CN"/>
              <a:pPr>
                <a:defRPr/>
              </a:pPr>
              <a:t>‹#›</a:t>
            </a:fld>
            <a:endParaRPr lang="en-US" altLang="zh-CN"/>
          </a:p>
        </p:txBody>
      </p:sp>
    </p:spTree>
    <p:extLst>
      <p:ext uri="{BB962C8B-B14F-4D97-AF65-F5344CB8AC3E}">
        <p14:creationId xmlns:p14="http://schemas.microsoft.com/office/powerpoint/2010/main" val="66234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B0CF3CCC-E74B-43E8-B66C-F153D86B84B7}" type="datetime1">
              <a:rPr lang="zh-CN" altLang="en-US"/>
              <a:pPr>
                <a:defRPr/>
              </a:pPr>
              <a:t>2021/11/10</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时序逻辑电路</a:t>
            </a:r>
            <a:r>
              <a:rPr kumimoji="1" lang="en-US" altLang="zh-CN"/>
              <a:t>(6)</a:t>
            </a:r>
          </a:p>
        </p:txBody>
      </p:sp>
      <p:sp>
        <p:nvSpPr>
          <p:cNvPr id="7" name="Rectangle 6"/>
          <p:cNvSpPr>
            <a:spLocks noGrp="1" noChangeArrowheads="1"/>
          </p:cNvSpPr>
          <p:nvPr>
            <p:ph type="sldNum" sz="quarter" idx="12"/>
          </p:nvPr>
        </p:nvSpPr>
        <p:spPr>
          <a:ln/>
        </p:spPr>
        <p:txBody>
          <a:bodyPr/>
          <a:lstStyle>
            <a:lvl1pPr>
              <a:defRPr/>
            </a:lvl1pPr>
          </a:lstStyle>
          <a:p>
            <a:pPr>
              <a:defRPr/>
            </a:pPr>
            <a:fld id="{85A99F36-C8AC-46B1-A0EE-0E95AEA93E89}" type="slidenum">
              <a:rPr lang="en-US" altLang="zh-CN"/>
              <a:pPr>
                <a:defRPr/>
              </a:pPr>
              <a:t>‹#›</a:t>
            </a:fld>
            <a:endParaRPr lang="en-US" altLang="zh-CN"/>
          </a:p>
        </p:txBody>
      </p:sp>
    </p:spTree>
    <p:extLst>
      <p:ext uri="{BB962C8B-B14F-4D97-AF65-F5344CB8AC3E}">
        <p14:creationId xmlns:p14="http://schemas.microsoft.com/office/powerpoint/2010/main" val="2144863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7D148A51-4E12-4E5C-9D2A-26B3367E8B95}" type="datetime1">
              <a:rPr lang="zh-CN" altLang="en-US"/>
              <a:pPr>
                <a:defRPr/>
              </a:pPr>
              <a:t>2021/11/10</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时序逻辑电路</a:t>
            </a:r>
            <a:r>
              <a:rPr kumimoji="1" lang="en-US" altLang="zh-CN"/>
              <a:t>(6)</a:t>
            </a:r>
          </a:p>
        </p:txBody>
      </p:sp>
      <p:sp>
        <p:nvSpPr>
          <p:cNvPr id="9" name="Rectangle 6"/>
          <p:cNvSpPr>
            <a:spLocks noGrp="1" noChangeArrowheads="1"/>
          </p:cNvSpPr>
          <p:nvPr>
            <p:ph type="sldNum" sz="quarter" idx="12"/>
          </p:nvPr>
        </p:nvSpPr>
        <p:spPr>
          <a:ln/>
        </p:spPr>
        <p:txBody>
          <a:bodyPr/>
          <a:lstStyle>
            <a:lvl1pPr>
              <a:defRPr/>
            </a:lvl1pPr>
          </a:lstStyle>
          <a:p>
            <a:pPr>
              <a:defRPr/>
            </a:pPr>
            <a:fld id="{1D404836-B601-45DD-9C49-43CC6BF7D1BF}" type="slidenum">
              <a:rPr lang="en-US" altLang="zh-CN"/>
              <a:pPr>
                <a:defRPr/>
              </a:pPr>
              <a:t>‹#›</a:t>
            </a:fld>
            <a:endParaRPr lang="en-US" altLang="zh-CN"/>
          </a:p>
        </p:txBody>
      </p:sp>
    </p:spTree>
    <p:extLst>
      <p:ext uri="{BB962C8B-B14F-4D97-AF65-F5344CB8AC3E}">
        <p14:creationId xmlns:p14="http://schemas.microsoft.com/office/powerpoint/2010/main" val="2152921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C8BDC762-A8E8-4160-9225-816222D1B6C3}" type="datetime1">
              <a:rPr lang="zh-CN" altLang="en-US"/>
              <a:pPr>
                <a:defRPr/>
              </a:pPr>
              <a:t>2021/11/10</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时序逻辑电路</a:t>
            </a:r>
            <a:r>
              <a:rPr kumimoji="1" lang="en-US" altLang="zh-CN"/>
              <a:t>(6)</a:t>
            </a:r>
          </a:p>
        </p:txBody>
      </p:sp>
      <p:sp>
        <p:nvSpPr>
          <p:cNvPr id="5" name="Rectangle 6"/>
          <p:cNvSpPr>
            <a:spLocks noGrp="1" noChangeArrowheads="1"/>
          </p:cNvSpPr>
          <p:nvPr>
            <p:ph type="sldNum" sz="quarter" idx="12"/>
          </p:nvPr>
        </p:nvSpPr>
        <p:spPr>
          <a:ln/>
        </p:spPr>
        <p:txBody>
          <a:bodyPr/>
          <a:lstStyle>
            <a:lvl1pPr>
              <a:defRPr/>
            </a:lvl1pPr>
          </a:lstStyle>
          <a:p>
            <a:pPr>
              <a:defRPr/>
            </a:pPr>
            <a:fld id="{B44304DB-1D29-431C-8183-B339BAF14143}" type="slidenum">
              <a:rPr lang="en-US" altLang="zh-CN"/>
              <a:pPr>
                <a:defRPr/>
              </a:pPr>
              <a:t>‹#›</a:t>
            </a:fld>
            <a:endParaRPr lang="en-US" altLang="zh-CN"/>
          </a:p>
        </p:txBody>
      </p:sp>
    </p:spTree>
    <p:extLst>
      <p:ext uri="{BB962C8B-B14F-4D97-AF65-F5344CB8AC3E}">
        <p14:creationId xmlns:p14="http://schemas.microsoft.com/office/powerpoint/2010/main" val="950755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E98EF70D-B496-4932-9AB0-0E0353296BC1}" type="datetime1">
              <a:rPr lang="zh-CN" altLang="en-US"/>
              <a:pPr>
                <a:defRPr/>
              </a:pPr>
              <a:t>2021/11/10</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时序逻辑电路</a:t>
            </a:r>
            <a:r>
              <a:rPr kumimoji="1" lang="en-US" altLang="zh-CN"/>
              <a:t>(6)</a:t>
            </a:r>
          </a:p>
        </p:txBody>
      </p:sp>
      <p:sp>
        <p:nvSpPr>
          <p:cNvPr id="4" name="Rectangle 6"/>
          <p:cNvSpPr>
            <a:spLocks noGrp="1" noChangeArrowheads="1"/>
          </p:cNvSpPr>
          <p:nvPr>
            <p:ph type="sldNum" sz="quarter" idx="12"/>
          </p:nvPr>
        </p:nvSpPr>
        <p:spPr>
          <a:ln/>
        </p:spPr>
        <p:txBody>
          <a:bodyPr/>
          <a:lstStyle>
            <a:lvl1pPr>
              <a:defRPr/>
            </a:lvl1pPr>
          </a:lstStyle>
          <a:p>
            <a:pPr>
              <a:defRPr/>
            </a:pPr>
            <a:fld id="{C8389248-4A18-4F19-83DF-C464CA634750}" type="slidenum">
              <a:rPr lang="en-US" altLang="zh-CN"/>
              <a:pPr>
                <a:defRPr/>
              </a:pPr>
              <a:t>‹#›</a:t>
            </a:fld>
            <a:endParaRPr lang="en-US" altLang="zh-CN"/>
          </a:p>
        </p:txBody>
      </p:sp>
    </p:spTree>
    <p:extLst>
      <p:ext uri="{BB962C8B-B14F-4D97-AF65-F5344CB8AC3E}">
        <p14:creationId xmlns:p14="http://schemas.microsoft.com/office/powerpoint/2010/main" val="1275018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E4FCDE7C-BB8E-4AC9-BB5F-45114DE4AAB6}" type="datetime1">
              <a:rPr lang="zh-CN" altLang="en-US"/>
              <a:pPr>
                <a:defRPr/>
              </a:pPr>
              <a:t>2021/11/10</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时序逻辑电路</a:t>
            </a:r>
            <a:r>
              <a:rPr kumimoji="1" lang="en-US" altLang="zh-CN"/>
              <a:t>(6)</a:t>
            </a:r>
          </a:p>
        </p:txBody>
      </p:sp>
      <p:sp>
        <p:nvSpPr>
          <p:cNvPr id="7" name="Rectangle 6"/>
          <p:cNvSpPr>
            <a:spLocks noGrp="1" noChangeArrowheads="1"/>
          </p:cNvSpPr>
          <p:nvPr>
            <p:ph type="sldNum" sz="quarter" idx="12"/>
          </p:nvPr>
        </p:nvSpPr>
        <p:spPr>
          <a:ln/>
        </p:spPr>
        <p:txBody>
          <a:bodyPr/>
          <a:lstStyle>
            <a:lvl1pPr>
              <a:defRPr/>
            </a:lvl1pPr>
          </a:lstStyle>
          <a:p>
            <a:pPr>
              <a:defRPr/>
            </a:pPr>
            <a:fld id="{51E98218-840A-4B99-8939-DBC5D1DA436B}" type="slidenum">
              <a:rPr lang="en-US" altLang="zh-CN"/>
              <a:pPr>
                <a:defRPr/>
              </a:pPr>
              <a:t>‹#›</a:t>
            </a:fld>
            <a:endParaRPr lang="en-US" altLang="zh-CN"/>
          </a:p>
        </p:txBody>
      </p:sp>
    </p:spTree>
    <p:extLst>
      <p:ext uri="{BB962C8B-B14F-4D97-AF65-F5344CB8AC3E}">
        <p14:creationId xmlns:p14="http://schemas.microsoft.com/office/powerpoint/2010/main" val="1777426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372E2F94-769E-458F-B956-AB3FFB721CF9}" type="datetime1">
              <a:rPr lang="zh-CN" altLang="en-US"/>
              <a:pPr>
                <a:defRPr/>
              </a:pPr>
              <a:t>2021/11/10</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时序逻辑电路</a:t>
            </a:r>
            <a:r>
              <a:rPr kumimoji="1" lang="en-US" altLang="zh-CN"/>
              <a:t>(6)</a:t>
            </a:r>
          </a:p>
        </p:txBody>
      </p:sp>
      <p:sp>
        <p:nvSpPr>
          <p:cNvPr id="7" name="Rectangle 6"/>
          <p:cNvSpPr>
            <a:spLocks noGrp="1" noChangeArrowheads="1"/>
          </p:cNvSpPr>
          <p:nvPr>
            <p:ph type="sldNum" sz="quarter" idx="12"/>
          </p:nvPr>
        </p:nvSpPr>
        <p:spPr>
          <a:ln/>
        </p:spPr>
        <p:txBody>
          <a:bodyPr/>
          <a:lstStyle>
            <a:lvl1pPr>
              <a:defRPr/>
            </a:lvl1pPr>
          </a:lstStyle>
          <a:p>
            <a:pPr>
              <a:defRPr/>
            </a:pPr>
            <a:fld id="{14D67217-9383-4BF3-A8E2-F485835E0360}" type="slidenum">
              <a:rPr lang="en-US" altLang="zh-CN"/>
              <a:pPr>
                <a:defRPr/>
              </a:pPr>
              <a:t>‹#›</a:t>
            </a:fld>
            <a:endParaRPr lang="en-US" altLang="zh-CN"/>
          </a:p>
        </p:txBody>
      </p:sp>
    </p:spTree>
    <p:extLst>
      <p:ext uri="{BB962C8B-B14F-4D97-AF65-F5344CB8AC3E}">
        <p14:creationId xmlns:p14="http://schemas.microsoft.com/office/powerpoint/2010/main" val="956947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52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449388"/>
            <a:ext cx="8229600" cy="49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395288" y="6453188"/>
            <a:ext cx="172085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a:solidFill>
                  <a:srgbClr val="B2B2B2"/>
                </a:solidFill>
              </a:defRPr>
            </a:lvl1pPr>
          </a:lstStyle>
          <a:p>
            <a:pPr>
              <a:defRPr/>
            </a:pPr>
            <a:fld id="{907C9AC6-14D1-4447-94AD-1D3AF1DAB3FF}" type="datetime1">
              <a:rPr lang="zh-CN" altLang="en-US"/>
              <a:pPr>
                <a:defRPr/>
              </a:pPr>
              <a:t>2021/11/10</a:t>
            </a:fld>
            <a:endParaRPr lang="en-US" altLang="zh-CN"/>
          </a:p>
        </p:txBody>
      </p:sp>
      <p:sp>
        <p:nvSpPr>
          <p:cNvPr id="1029" name="Rectangle 5"/>
          <p:cNvSpPr>
            <a:spLocks noGrp="1" noChangeArrowheads="1"/>
          </p:cNvSpPr>
          <p:nvPr>
            <p:ph type="ftr" sz="quarter" idx="3"/>
          </p:nvPr>
        </p:nvSpPr>
        <p:spPr bwMode="auto">
          <a:xfrm>
            <a:off x="2195513" y="6453188"/>
            <a:ext cx="5148262"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defRPr>
                <a:solidFill>
                  <a:srgbClr val="B2B2B2"/>
                </a:solidFill>
                <a:latin typeface="宋体" panose="02010600030101010101" pitchFamily="2" charset="-122"/>
              </a:defRPr>
            </a:lvl1pPr>
          </a:lstStyle>
          <a:p>
            <a:pPr>
              <a:defRPr/>
            </a:pPr>
            <a:r>
              <a:rPr lang="zh-CN" altLang="en-US"/>
              <a:t>模拟与数字电路 </a:t>
            </a:r>
            <a:r>
              <a:rPr lang="en-US" altLang="zh-CN"/>
              <a:t>— </a:t>
            </a:r>
            <a:r>
              <a:rPr kumimoji="1" lang="zh-CN" altLang="en-US"/>
              <a:t>时序逻辑电路</a:t>
            </a:r>
            <a:r>
              <a:rPr kumimoji="1" lang="en-US" altLang="zh-CN"/>
              <a:t>(6)</a:t>
            </a:r>
          </a:p>
        </p:txBody>
      </p:sp>
      <p:sp>
        <p:nvSpPr>
          <p:cNvPr id="1030" name="Rectangle 6"/>
          <p:cNvSpPr>
            <a:spLocks noGrp="1" noChangeArrowheads="1"/>
          </p:cNvSpPr>
          <p:nvPr>
            <p:ph type="sldNum" sz="quarter" idx="4"/>
          </p:nvPr>
        </p:nvSpPr>
        <p:spPr bwMode="auto">
          <a:xfrm>
            <a:off x="7502525" y="6453188"/>
            <a:ext cx="121920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a:solidFill>
                  <a:srgbClr val="B2B2B2"/>
                </a:solidFill>
              </a:defRPr>
            </a:lvl1pPr>
          </a:lstStyle>
          <a:p>
            <a:pPr>
              <a:defRPr/>
            </a:pPr>
            <a:fld id="{46BA221E-A43C-4A55-9DF5-E9767F416026}" type="slidenum">
              <a:rPr lang="en-US" altLang="zh-CN"/>
              <a:pPr>
                <a:defRPr/>
              </a:pPr>
              <a:t>‹#›</a:t>
            </a:fld>
            <a:endParaRPr lang="en-US" altLang="zh-CN"/>
          </a:p>
        </p:txBody>
      </p:sp>
      <p:sp>
        <p:nvSpPr>
          <p:cNvPr id="1031" name="Line 7"/>
          <p:cNvSpPr>
            <a:spLocks noChangeShapeType="1"/>
          </p:cNvSpPr>
          <p:nvPr/>
        </p:nvSpPr>
        <p:spPr bwMode="auto">
          <a:xfrm>
            <a:off x="395288" y="6453188"/>
            <a:ext cx="8353425" cy="0"/>
          </a:xfrm>
          <a:prstGeom prst="line">
            <a:avLst/>
          </a:prstGeom>
          <a:noFill/>
          <a:ln w="9525">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ctr" rtl="0" eaLnBrk="0" fontAlgn="base" hangingPunct="0">
        <a:spcBef>
          <a:spcPct val="0"/>
        </a:spcBef>
        <a:spcAft>
          <a:spcPct val="0"/>
        </a:spcAft>
        <a:defRPr sz="4000" b="1">
          <a:solidFill>
            <a:schemeClr val="tx2"/>
          </a:solidFill>
          <a:latin typeface="Times New Roman" pitchFamily="18" charset="0"/>
          <a:ea typeface="+mj-ea"/>
          <a:cs typeface="宋体" charset="0"/>
        </a:defRPr>
      </a:lvl1pPr>
      <a:lvl2pPr algn="ctr" rtl="0" eaLnBrk="0" fontAlgn="base" hangingPunct="0">
        <a:spcBef>
          <a:spcPct val="0"/>
        </a:spcBef>
        <a:spcAft>
          <a:spcPct val="0"/>
        </a:spcAft>
        <a:defRPr sz="4000" b="1">
          <a:solidFill>
            <a:schemeClr val="tx2"/>
          </a:solidFill>
          <a:latin typeface="Times New Roman" pitchFamily="18" charset="0"/>
          <a:ea typeface="宋体" pitchFamily="2" charset="-122"/>
          <a:cs typeface="宋体" charset="0"/>
        </a:defRPr>
      </a:lvl2pPr>
      <a:lvl3pPr algn="ctr" rtl="0" eaLnBrk="0" fontAlgn="base" hangingPunct="0">
        <a:spcBef>
          <a:spcPct val="0"/>
        </a:spcBef>
        <a:spcAft>
          <a:spcPct val="0"/>
        </a:spcAft>
        <a:defRPr sz="4000" b="1">
          <a:solidFill>
            <a:schemeClr val="tx2"/>
          </a:solidFill>
          <a:latin typeface="Times New Roman" pitchFamily="18" charset="0"/>
          <a:ea typeface="宋体" pitchFamily="2" charset="-122"/>
          <a:cs typeface="宋体" charset="0"/>
        </a:defRPr>
      </a:lvl3pPr>
      <a:lvl4pPr algn="ctr" rtl="0" eaLnBrk="0" fontAlgn="base" hangingPunct="0">
        <a:spcBef>
          <a:spcPct val="0"/>
        </a:spcBef>
        <a:spcAft>
          <a:spcPct val="0"/>
        </a:spcAft>
        <a:defRPr sz="4000" b="1">
          <a:solidFill>
            <a:schemeClr val="tx2"/>
          </a:solidFill>
          <a:latin typeface="Times New Roman" pitchFamily="18" charset="0"/>
          <a:ea typeface="宋体" pitchFamily="2" charset="-122"/>
          <a:cs typeface="宋体" charset="0"/>
        </a:defRPr>
      </a:lvl4pPr>
      <a:lvl5pPr algn="ctr" rtl="0" eaLnBrk="0" fontAlgn="base" hangingPunct="0">
        <a:spcBef>
          <a:spcPct val="0"/>
        </a:spcBef>
        <a:spcAft>
          <a:spcPct val="0"/>
        </a:spcAft>
        <a:defRPr sz="4000" b="1">
          <a:solidFill>
            <a:schemeClr val="tx2"/>
          </a:solidFill>
          <a:latin typeface="Times New Roman" pitchFamily="18" charset="0"/>
          <a:ea typeface="宋体" pitchFamily="2" charset="-122"/>
          <a:cs typeface="宋体" charset="0"/>
        </a:defRPr>
      </a:lvl5pPr>
      <a:lvl6pPr marL="457200" algn="ctr" rtl="0" fontAlgn="base">
        <a:spcBef>
          <a:spcPct val="0"/>
        </a:spcBef>
        <a:spcAft>
          <a:spcPct val="0"/>
        </a:spcAft>
        <a:defRPr sz="4400" b="1">
          <a:solidFill>
            <a:schemeClr val="tx2"/>
          </a:solidFill>
          <a:latin typeface="Arial" pitchFamily="34" charset="0"/>
          <a:ea typeface="宋体" pitchFamily="2" charset="-122"/>
        </a:defRPr>
      </a:lvl6pPr>
      <a:lvl7pPr marL="914400" algn="ctr" rtl="0" fontAlgn="base">
        <a:spcBef>
          <a:spcPct val="0"/>
        </a:spcBef>
        <a:spcAft>
          <a:spcPct val="0"/>
        </a:spcAft>
        <a:defRPr sz="4400" b="1">
          <a:solidFill>
            <a:schemeClr val="tx2"/>
          </a:solidFill>
          <a:latin typeface="Arial" pitchFamily="34" charset="0"/>
          <a:ea typeface="宋体" pitchFamily="2" charset="-122"/>
        </a:defRPr>
      </a:lvl7pPr>
      <a:lvl8pPr marL="1371600" algn="ctr" rtl="0" fontAlgn="base">
        <a:spcBef>
          <a:spcPct val="0"/>
        </a:spcBef>
        <a:spcAft>
          <a:spcPct val="0"/>
        </a:spcAft>
        <a:defRPr sz="4400" b="1">
          <a:solidFill>
            <a:schemeClr val="tx2"/>
          </a:solidFill>
          <a:latin typeface="Arial" pitchFamily="34" charset="0"/>
          <a:ea typeface="宋体" pitchFamily="2" charset="-122"/>
        </a:defRPr>
      </a:lvl8pPr>
      <a:lvl9pPr marL="1828800" algn="ctr" rtl="0" fontAlgn="base">
        <a:spcBef>
          <a:spcPct val="0"/>
        </a:spcBef>
        <a:spcAft>
          <a:spcPct val="0"/>
        </a:spcAft>
        <a:defRPr sz="4400" b="1">
          <a:solidFill>
            <a:schemeClr val="tx2"/>
          </a:solidFill>
          <a:latin typeface="Arial" pitchFamily="34" charset="0"/>
          <a:ea typeface="宋体" pitchFamily="2" charset="-122"/>
        </a:defRPr>
      </a:lvl9pPr>
    </p:titleStyle>
    <p:bodyStyle>
      <a:lvl1pPr marL="342900" indent="-342900" algn="l" rtl="0" eaLnBrk="0" fontAlgn="base" hangingPunct="0">
        <a:spcBef>
          <a:spcPct val="0"/>
        </a:spcBef>
        <a:spcAft>
          <a:spcPct val="20000"/>
        </a:spcAft>
        <a:buChar char="•"/>
        <a:defRPr sz="2800" b="1">
          <a:solidFill>
            <a:schemeClr val="tx1"/>
          </a:solidFill>
          <a:latin typeface="Times New Roman" pitchFamily="18" charset="0"/>
          <a:ea typeface="+mn-ea"/>
          <a:cs typeface="宋体" charset="0"/>
        </a:defRPr>
      </a:lvl1pPr>
      <a:lvl2pPr marL="742950" indent="-285750" algn="l" rtl="0" eaLnBrk="0" fontAlgn="base" hangingPunct="0">
        <a:spcBef>
          <a:spcPct val="0"/>
        </a:spcBef>
        <a:spcAft>
          <a:spcPct val="20000"/>
        </a:spcAft>
        <a:buChar char="–"/>
        <a:defRPr sz="2400">
          <a:solidFill>
            <a:schemeClr val="tx1"/>
          </a:solidFill>
          <a:latin typeface="Times New Roman" pitchFamily="18" charset="0"/>
          <a:ea typeface="+mn-ea"/>
          <a:cs typeface="宋体" charset="0"/>
        </a:defRPr>
      </a:lvl2pPr>
      <a:lvl3pPr marL="1143000" indent="-228600" algn="l" rtl="0" eaLnBrk="0" fontAlgn="base" hangingPunct="0">
        <a:spcBef>
          <a:spcPct val="0"/>
        </a:spcBef>
        <a:spcAft>
          <a:spcPct val="20000"/>
        </a:spcAft>
        <a:buChar char="•"/>
        <a:defRPr sz="2000">
          <a:solidFill>
            <a:schemeClr val="tx1"/>
          </a:solidFill>
          <a:latin typeface="Times New Roman" pitchFamily="18" charset="0"/>
          <a:ea typeface="+mn-ea"/>
          <a:cs typeface="宋体" charset="0"/>
        </a:defRPr>
      </a:lvl3pPr>
      <a:lvl4pPr marL="1600200" indent="-228600" algn="l" rtl="0" eaLnBrk="0" fontAlgn="base" hangingPunct="0">
        <a:spcBef>
          <a:spcPct val="0"/>
        </a:spcBef>
        <a:spcAft>
          <a:spcPct val="20000"/>
        </a:spcAft>
        <a:buChar char="–"/>
        <a:defRPr sz="2000">
          <a:solidFill>
            <a:schemeClr val="tx1"/>
          </a:solidFill>
          <a:latin typeface="Times New Roman" pitchFamily="18" charset="0"/>
          <a:ea typeface="+mn-ea"/>
          <a:cs typeface="宋体" charset="0"/>
        </a:defRPr>
      </a:lvl4pPr>
      <a:lvl5pPr marL="2057400" indent="-228600" algn="l" rtl="0" eaLnBrk="0" fontAlgn="base" hangingPunct="0">
        <a:spcBef>
          <a:spcPct val="0"/>
        </a:spcBef>
        <a:spcAft>
          <a:spcPct val="20000"/>
        </a:spcAft>
        <a:buChar char="»"/>
        <a:defRPr sz="2000">
          <a:solidFill>
            <a:schemeClr val="tx1"/>
          </a:solidFill>
          <a:latin typeface="Times New Roman" pitchFamily="18" charset="0"/>
          <a:ea typeface="+mn-ea"/>
          <a:cs typeface="宋体"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00113" y="1628775"/>
            <a:ext cx="7335837" cy="1728788"/>
          </a:xfrm>
        </p:spPr>
        <p:txBody>
          <a:bodyPr/>
          <a:lstStyle/>
          <a:p>
            <a:pPr eaLnBrk="1" hangingPunct="1">
              <a:lnSpc>
                <a:spcPct val="120000"/>
              </a:lnSpc>
            </a:pPr>
            <a:r>
              <a:rPr lang="zh-CN" altLang="en-US"/>
              <a:t>模拟与数字电路</a:t>
            </a:r>
            <a:br>
              <a:rPr lang="zh-CN" altLang="en-US"/>
            </a:br>
            <a:r>
              <a:rPr lang="en-US" altLang="zh-CN" sz="2400" b="0"/>
              <a:t>Analog and Digital Circuits</a:t>
            </a:r>
            <a:endParaRPr lang="zh-CN" altLang="en-US" sz="2400" b="0"/>
          </a:p>
        </p:txBody>
      </p:sp>
      <p:sp>
        <p:nvSpPr>
          <p:cNvPr id="4099" name="Text Box 4"/>
          <p:cNvSpPr txBox="1">
            <a:spLocks noChangeArrowheads="1"/>
          </p:cNvSpPr>
          <p:nvPr/>
        </p:nvSpPr>
        <p:spPr bwMode="auto">
          <a:xfrm>
            <a:off x="863600" y="3933825"/>
            <a:ext cx="7416800"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3200" dirty="0"/>
              <a:t>19_</a:t>
            </a:r>
            <a:r>
              <a:rPr kumimoji="1" lang="zh-CN" altLang="en-US" sz="3200" dirty="0"/>
              <a:t>时序逻辑电路(</a:t>
            </a:r>
            <a:r>
              <a:rPr kumimoji="1" lang="en-US" altLang="zh-CN" sz="3200" dirty="0"/>
              <a:t>6)</a:t>
            </a:r>
          </a:p>
          <a:p>
            <a:pPr algn="ctr" eaLnBrk="1" hangingPunct="1">
              <a:spcAft>
                <a:spcPct val="0"/>
              </a:spcAft>
              <a:buFontTx/>
              <a:buNone/>
            </a:pPr>
            <a:r>
              <a:rPr kumimoji="1" lang="zh-CN" altLang="en-US" sz="2000" dirty="0"/>
              <a:t>（数电</a:t>
            </a:r>
            <a:r>
              <a:rPr kumimoji="1" lang="en-US" altLang="zh-CN" sz="2000" dirty="0"/>
              <a:t>P324-331</a:t>
            </a:r>
            <a:r>
              <a:rPr kumimoji="1" lang="zh-CN" altLang="en-US" sz="2000" dirty="0"/>
              <a:t>）</a:t>
            </a:r>
            <a:endParaRPr kumimoji="1" lang="en-US" altLang="zh-C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C588BD6E-9AD8-414C-B97E-2DB6E0C87571}" type="datetime1">
              <a:rPr lang="zh-CN" altLang="en-US" sz="1800" b="0" smtClean="0">
                <a:solidFill>
                  <a:srgbClr val="B2B2B2"/>
                </a:solidFill>
                <a:latin typeface="Arial" panose="020B0604020202020204" pitchFamily="34" charset="0"/>
              </a:rPr>
              <a:pPr>
                <a:spcAft>
                  <a:spcPct val="0"/>
                </a:spcAft>
                <a:buFontTx/>
                <a:buNone/>
              </a:pPr>
              <a:t>2021/11/10</a:t>
            </a:fld>
            <a:endParaRPr lang="en-US" altLang="zh-CN" sz="1800" b="0">
              <a:solidFill>
                <a:srgbClr val="B2B2B2"/>
              </a:solidFill>
              <a:latin typeface="Arial" panose="020B0604020202020204" pitchFamily="34" charset="0"/>
            </a:endParaRPr>
          </a:p>
        </p:txBody>
      </p:sp>
      <p:sp>
        <p:nvSpPr>
          <p:cNvPr id="20483"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时序逻辑电路</a:t>
            </a:r>
            <a:r>
              <a:rPr kumimoji="1" lang="en-US" altLang="zh-CN" sz="1800" b="0">
                <a:solidFill>
                  <a:srgbClr val="B2B2B2"/>
                </a:solidFill>
                <a:latin typeface="宋体" panose="02010600030101010101" pitchFamily="2" charset="-122"/>
              </a:rPr>
              <a:t>(6)</a:t>
            </a:r>
          </a:p>
        </p:txBody>
      </p:sp>
      <p:sp>
        <p:nvSpPr>
          <p:cNvPr id="2048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75B12FD-1684-4F73-A273-FB097089B9FE}" type="slidenum">
              <a:rPr lang="en-US" altLang="zh-CN" sz="1800" b="0" smtClean="0">
                <a:solidFill>
                  <a:srgbClr val="B2B2B2"/>
                </a:solidFill>
                <a:latin typeface="Arial" panose="020B0604020202020204" pitchFamily="34" charset="0"/>
              </a:rPr>
              <a:pPr>
                <a:spcAft>
                  <a:spcPct val="0"/>
                </a:spcAft>
                <a:buFontTx/>
                <a:buNone/>
              </a:pPr>
              <a:t>10</a:t>
            </a:fld>
            <a:endParaRPr lang="en-US" altLang="zh-CN" sz="1800" b="0">
              <a:solidFill>
                <a:srgbClr val="B2B2B2"/>
              </a:solidFill>
              <a:latin typeface="Arial" panose="020B0604020202020204" pitchFamily="34" charset="0"/>
            </a:endParaRPr>
          </a:p>
        </p:txBody>
      </p:sp>
      <p:grpSp>
        <p:nvGrpSpPr>
          <p:cNvPr id="2" name="Group 99"/>
          <p:cNvGrpSpPr>
            <a:grpSpLocks/>
          </p:cNvGrpSpPr>
          <p:nvPr/>
        </p:nvGrpSpPr>
        <p:grpSpPr bwMode="auto">
          <a:xfrm>
            <a:off x="1801813" y="3681413"/>
            <a:ext cx="2482850" cy="755650"/>
            <a:chOff x="1135" y="2312"/>
            <a:chExt cx="1564" cy="476"/>
          </a:xfrm>
        </p:grpSpPr>
        <p:sp>
          <p:nvSpPr>
            <p:cNvPr id="20574" name="Line 85"/>
            <p:cNvSpPr>
              <a:spLocks noChangeShapeType="1"/>
            </p:cNvSpPr>
            <p:nvPr/>
          </p:nvSpPr>
          <p:spPr bwMode="auto">
            <a:xfrm>
              <a:off x="2692" y="2312"/>
              <a:ext cx="0" cy="476"/>
            </a:xfrm>
            <a:prstGeom prst="line">
              <a:avLst/>
            </a:prstGeom>
            <a:noFill/>
            <a:ln w="28575">
              <a:solidFill>
                <a:srgbClr val="0000FF"/>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75" name="Line 87"/>
            <p:cNvSpPr>
              <a:spLocks noChangeShapeType="1"/>
            </p:cNvSpPr>
            <p:nvPr/>
          </p:nvSpPr>
          <p:spPr bwMode="auto">
            <a:xfrm>
              <a:off x="1135" y="2312"/>
              <a:ext cx="1564"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486" name="Rectangle 2"/>
          <p:cNvSpPr>
            <a:spLocks noGrp="1" noChangeArrowheads="1"/>
          </p:cNvSpPr>
          <p:nvPr>
            <p:ph type="title"/>
          </p:nvPr>
        </p:nvSpPr>
        <p:spPr/>
        <p:txBody>
          <a:bodyPr/>
          <a:lstStyle/>
          <a:p>
            <a:r>
              <a:rPr lang="zh-CN" altLang="en-US"/>
              <a:t>示例</a:t>
            </a:r>
            <a:r>
              <a:rPr lang="en-US" altLang="zh-CN"/>
              <a:t>3 </a:t>
            </a:r>
            <a:r>
              <a:rPr lang="en-US" altLang="ja-JP"/>
              <a:t>—</a:t>
            </a:r>
            <a:r>
              <a:rPr lang="en-US" altLang="zh-CN"/>
              <a:t> </a:t>
            </a:r>
            <a:r>
              <a:rPr lang="zh-CN" altLang="en-US"/>
              <a:t>用</a:t>
            </a:r>
            <a:r>
              <a:rPr lang="en-US" altLang="zh-CN"/>
              <a:t>74x160</a:t>
            </a:r>
            <a:r>
              <a:rPr lang="zh-CN" altLang="en-US"/>
              <a:t>构成</a:t>
            </a:r>
            <a:r>
              <a:rPr lang="en-US" altLang="zh-CN"/>
              <a:t>60</a:t>
            </a:r>
            <a:r>
              <a:rPr lang="zh-CN" altLang="en-US"/>
              <a:t>进制</a:t>
            </a:r>
            <a:r>
              <a:rPr lang="en-US" altLang="zh-CN"/>
              <a:t>(1)</a:t>
            </a:r>
            <a:endParaRPr lang="en-US" altLang="zh-CN">
              <a:latin typeface="宋体" panose="02010600030101010101" pitchFamily="2" charset="-122"/>
            </a:endParaRPr>
          </a:p>
        </p:txBody>
      </p:sp>
      <p:sp>
        <p:nvSpPr>
          <p:cNvPr id="20487" name="Text Box 3"/>
          <p:cNvSpPr txBox="1">
            <a:spLocks noChangeArrowheads="1"/>
          </p:cNvSpPr>
          <p:nvPr/>
        </p:nvSpPr>
        <p:spPr bwMode="auto">
          <a:xfrm>
            <a:off x="5076825" y="2132013"/>
            <a:ext cx="226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a:latin typeface="Arial" panose="020B0604020202020204" pitchFamily="34" charset="0"/>
              </a:rPr>
              <a:t>M = 60 = 6 * 10</a:t>
            </a:r>
          </a:p>
        </p:txBody>
      </p:sp>
      <p:sp>
        <p:nvSpPr>
          <p:cNvPr id="20488" name="Line 4"/>
          <p:cNvSpPr>
            <a:spLocks noChangeShapeType="1"/>
          </p:cNvSpPr>
          <p:nvPr/>
        </p:nvSpPr>
        <p:spPr bwMode="auto">
          <a:xfrm>
            <a:off x="577850" y="5108575"/>
            <a:ext cx="584200" cy="0"/>
          </a:xfrm>
          <a:prstGeom prst="line">
            <a:avLst/>
          </a:prstGeom>
          <a:noFill/>
          <a:ln w="28575">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9" name="Text Box 5"/>
          <p:cNvSpPr txBox="1">
            <a:spLocks noChangeArrowheads="1"/>
          </p:cNvSpPr>
          <p:nvPr/>
        </p:nvSpPr>
        <p:spPr bwMode="auto">
          <a:xfrm>
            <a:off x="1174750" y="4899025"/>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PE</a:t>
            </a:r>
          </a:p>
        </p:txBody>
      </p:sp>
      <p:grpSp>
        <p:nvGrpSpPr>
          <p:cNvPr id="20490" name="Group 6"/>
          <p:cNvGrpSpPr>
            <a:grpSpLocks/>
          </p:cNvGrpSpPr>
          <p:nvPr/>
        </p:nvGrpSpPr>
        <p:grpSpPr bwMode="auto">
          <a:xfrm>
            <a:off x="2281238" y="3249613"/>
            <a:ext cx="815975" cy="882650"/>
            <a:chOff x="3999" y="1052"/>
            <a:chExt cx="514" cy="666"/>
          </a:xfrm>
        </p:grpSpPr>
        <p:sp>
          <p:nvSpPr>
            <p:cNvPr id="20571" name="Line 7"/>
            <p:cNvSpPr>
              <a:spLocks noChangeShapeType="1"/>
            </p:cNvSpPr>
            <p:nvPr/>
          </p:nvSpPr>
          <p:spPr bwMode="auto">
            <a:xfrm flipV="1">
              <a:off x="3999" y="1052"/>
              <a:ext cx="0" cy="6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72" name="Line 8"/>
            <p:cNvSpPr>
              <a:spLocks noChangeShapeType="1"/>
            </p:cNvSpPr>
            <p:nvPr/>
          </p:nvSpPr>
          <p:spPr bwMode="auto">
            <a:xfrm flipV="1">
              <a:off x="4266" y="1052"/>
              <a:ext cx="0" cy="6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73" name="Line 9"/>
            <p:cNvSpPr>
              <a:spLocks noChangeShapeType="1"/>
            </p:cNvSpPr>
            <p:nvPr/>
          </p:nvSpPr>
          <p:spPr bwMode="auto">
            <a:xfrm flipV="1">
              <a:off x="4513" y="1052"/>
              <a:ext cx="0" cy="6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0491" name="Line 10"/>
          <p:cNvSpPr>
            <a:spLocks noChangeShapeType="1"/>
          </p:cNvSpPr>
          <p:nvPr/>
        </p:nvSpPr>
        <p:spPr bwMode="auto">
          <a:xfrm>
            <a:off x="3979863" y="4746625"/>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2" name="Line 11"/>
          <p:cNvSpPr>
            <a:spLocks noChangeShapeType="1"/>
          </p:cNvSpPr>
          <p:nvPr/>
        </p:nvSpPr>
        <p:spPr bwMode="auto">
          <a:xfrm>
            <a:off x="3957638" y="5051425"/>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3" name="Line 12"/>
          <p:cNvSpPr>
            <a:spLocks noChangeShapeType="1"/>
          </p:cNvSpPr>
          <p:nvPr/>
        </p:nvSpPr>
        <p:spPr bwMode="auto">
          <a:xfrm>
            <a:off x="755650" y="4762500"/>
            <a:ext cx="3937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4" name="Text Box 13"/>
          <p:cNvSpPr txBox="1">
            <a:spLocks noChangeArrowheads="1"/>
          </p:cNvSpPr>
          <p:nvPr/>
        </p:nvSpPr>
        <p:spPr bwMode="auto">
          <a:xfrm>
            <a:off x="1697038" y="4060825"/>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Q</a:t>
            </a:r>
            <a:r>
              <a:rPr kumimoji="1" lang="en-US" altLang="zh-CN" sz="1600" b="0"/>
              <a:t>3</a:t>
            </a:r>
            <a:r>
              <a:rPr kumimoji="1" lang="en-US" altLang="zh-CN" sz="2400" b="0"/>
              <a:t> Q</a:t>
            </a:r>
            <a:r>
              <a:rPr kumimoji="1" lang="en-US" altLang="zh-CN" sz="1600" b="0"/>
              <a:t>2</a:t>
            </a:r>
            <a:r>
              <a:rPr kumimoji="1" lang="en-US" altLang="zh-CN" sz="2400" b="0"/>
              <a:t> Q</a:t>
            </a:r>
            <a:r>
              <a:rPr kumimoji="1" lang="en-US" altLang="zh-CN" sz="1600" b="0"/>
              <a:t>1</a:t>
            </a:r>
            <a:r>
              <a:rPr kumimoji="1" lang="en-US" altLang="zh-CN" sz="2400" b="0"/>
              <a:t> Q</a:t>
            </a:r>
            <a:r>
              <a:rPr kumimoji="1" lang="en-US" altLang="zh-CN" sz="1600" b="0"/>
              <a:t>0</a:t>
            </a:r>
            <a:endParaRPr kumimoji="1" lang="en-US" altLang="zh-CN" sz="2400" b="0"/>
          </a:p>
        </p:txBody>
      </p:sp>
      <p:sp>
        <p:nvSpPr>
          <p:cNvPr id="20495" name="Text Box 14"/>
          <p:cNvSpPr txBox="1">
            <a:spLocks noChangeArrowheads="1"/>
          </p:cNvSpPr>
          <p:nvPr/>
        </p:nvSpPr>
        <p:spPr bwMode="auto">
          <a:xfrm>
            <a:off x="1154113" y="4154488"/>
            <a:ext cx="573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TC</a:t>
            </a:r>
          </a:p>
        </p:txBody>
      </p:sp>
      <p:sp>
        <p:nvSpPr>
          <p:cNvPr id="20496" name="Text Box 15"/>
          <p:cNvSpPr txBox="1">
            <a:spLocks noChangeArrowheads="1"/>
          </p:cNvSpPr>
          <p:nvPr/>
        </p:nvSpPr>
        <p:spPr bwMode="auto">
          <a:xfrm>
            <a:off x="3236913" y="4179888"/>
            <a:ext cx="758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CET</a:t>
            </a:r>
          </a:p>
        </p:txBody>
      </p:sp>
      <p:sp>
        <p:nvSpPr>
          <p:cNvPr id="20497" name="Text Box 16"/>
          <p:cNvSpPr txBox="1">
            <a:spLocks noChangeArrowheads="1"/>
          </p:cNvSpPr>
          <p:nvPr/>
        </p:nvSpPr>
        <p:spPr bwMode="auto">
          <a:xfrm>
            <a:off x="3252788" y="4495800"/>
            <a:ext cx="74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CEP</a:t>
            </a:r>
          </a:p>
        </p:txBody>
      </p:sp>
      <p:sp>
        <p:nvSpPr>
          <p:cNvPr id="20498" name="Text Box 17"/>
          <p:cNvSpPr txBox="1">
            <a:spLocks noChangeArrowheads="1"/>
          </p:cNvSpPr>
          <p:nvPr/>
        </p:nvSpPr>
        <p:spPr bwMode="auto">
          <a:xfrm>
            <a:off x="1922463" y="4486275"/>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74x160</a:t>
            </a:r>
          </a:p>
        </p:txBody>
      </p:sp>
      <p:sp>
        <p:nvSpPr>
          <p:cNvPr id="20499" name="Text Box 18"/>
          <p:cNvSpPr txBox="1">
            <a:spLocks noChangeArrowheads="1"/>
          </p:cNvSpPr>
          <p:nvPr/>
        </p:nvSpPr>
        <p:spPr bwMode="auto">
          <a:xfrm>
            <a:off x="1173163" y="4538663"/>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CR</a:t>
            </a:r>
          </a:p>
        </p:txBody>
      </p:sp>
      <p:sp>
        <p:nvSpPr>
          <p:cNvPr id="20500" name="Text Box 21"/>
          <p:cNvSpPr txBox="1">
            <a:spLocks noChangeArrowheads="1"/>
          </p:cNvSpPr>
          <p:nvPr/>
        </p:nvSpPr>
        <p:spPr bwMode="auto">
          <a:xfrm>
            <a:off x="1681163" y="4899025"/>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D</a:t>
            </a:r>
            <a:r>
              <a:rPr kumimoji="1" lang="en-US" altLang="zh-CN" sz="1600" b="0"/>
              <a:t>3</a:t>
            </a:r>
            <a:r>
              <a:rPr kumimoji="1" lang="en-US" altLang="zh-CN" sz="2400" b="0"/>
              <a:t> D</a:t>
            </a:r>
            <a:r>
              <a:rPr kumimoji="1" lang="en-US" altLang="zh-CN" sz="1600" b="0"/>
              <a:t>2</a:t>
            </a:r>
            <a:r>
              <a:rPr kumimoji="1" lang="en-US" altLang="zh-CN" sz="2400" b="0"/>
              <a:t> D</a:t>
            </a:r>
            <a:r>
              <a:rPr kumimoji="1" lang="en-US" altLang="zh-CN" sz="1600" b="0"/>
              <a:t>1</a:t>
            </a:r>
            <a:r>
              <a:rPr kumimoji="1" lang="en-US" altLang="zh-CN" sz="2400" b="0"/>
              <a:t> D</a:t>
            </a:r>
            <a:r>
              <a:rPr kumimoji="1" lang="en-US" altLang="zh-CN" sz="1600" b="0"/>
              <a:t>0</a:t>
            </a:r>
            <a:endParaRPr kumimoji="1" lang="en-US" altLang="zh-CN" sz="2400" b="0"/>
          </a:p>
        </p:txBody>
      </p:sp>
      <p:grpSp>
        <p:nvGrpSpPr>
          <p:cNvPr id="20501" name="Group 22"/>
          <p:cNvGrpSpPr>
            <a:grpSpLocks/>
          </p:cNvGrpSpPr>
          <p:nvPr/>
        </p:nvGrpSpPr>
        <p:grpSpPr bwMode="auto">
          <a:xfrm>
            <a:off x="3805238" y="4941888"/>
            <a:ext cx="144462" cy="215900"/>
            <a:chOff x="2041" y="1638"/>
            <a:chExt cx="91" cy="182"/>
          </a:xfrm>
        </p:grpSpPr>
        <p:sp>
          <p:nvSpPr>
            <p:cNvPr id="20569" name="Line 23"/>
            <p:cNvSpPr>
              <a:spLocks noChangeShapeType="1"/>
            </p:cNvSpPr>
            <p:nvPr/>
          </p:nvSpPr>
          <p:spPr bwMode="auto">
            <a:xfrm flipH="1">
              <a:off x="2041" y="1638"/>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70" name="Line 24"/>
            <p:cNvSpPr>
              <a:spLocks noChangeShapeType="1"/>
            </p:cNvSpPr>
            <p:nvPr/>
          </p:nvSpPr>
          <p:spPr bwMode="auto">
            <a:xfrm>
              <a:off x="2041" y="1729"/>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502" name="Oval 25"/>
          <p:cNvSpPr>
            <a:spLocks noChangeArrowheads="1"/>
          </p:cNvSpPr>
          <p:nvPr/>
        </p:nvSpPr>
        <p:spPr bwMode="auto">
          <a:xfrm rot="10800000">
            <a:off x="1038225" y="5056188"/>
            <a:ext cx="125413" cy="125412"/>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0503" name="Oval 26"/>
          <p:cNvSpPr>
            <a:spLocks noChangeArrowheads="1"/>
          </p:cNvSpPr>
          <p:nvPr/>
        </p:nvSpPr>
        <p:spPr bwMode="auto">
          <a:xfrm rot="10800000">
            <a:off x="1038225" y="4695825"/>
            <a:ext cx="125413" cy="125413"/>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0504" name="Text Box 27"/>
          <p:cNvSpPr txBox="1">
            <a:spLocks noChangeArrowheads="1"/>
          </p:cNvSpPr>
          <p:nvPr/>
        </p:nvSpPr>
        <p:spPr bwMode="auto">
          <a:xfrm>
            <a:off x="755650" y="4360863"/>
            <a:ext cx="14287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t>1</a:t>
            </a:r>
            <a:endParaRPr kumimoji="1" lang="en-US" altLang="zh-CN" sz="2400" baseline="-25000"/>
          </a:p>
        </p:txBody>
      </p:sp>
      <p:sp>
        <p:nvSpPr>
          <p:cNvPr id="20505" name="Text Box 28"/>
          <p:cNvSpPr txBox="1">
            <a:spLocks noChangeArrowheads="1"/>
          </p:cNvSpPr>
          <p:nvPr/>
        </p:nvSpPr>
        <p:spPr bwMode="auto">
          <a:xfrm>
            <a:off x="2044700" y="2781300"/>
            <a:ext cx="1350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a:t>Q</a:t>
            </a:r>
            <a:r>
              <a:rPr kumimoji="1" lang="en-US" altLang="zh-CN" sz="1600"/>
              <a:t>6</a:t>
            </a:r>
            <a:r>
              <a:rPr kumimoji="1" lang="en-US" altLang="zh-CN" sz="2400"/>
              <a:t> Q</a:t>
            </a:r>
            <a:r>
              <a:rPr kumimoji="1" lang="en-US" altLang="zh-CN" sz="1600"/>
              <a:t>5</a:t>
            </a:r>
            <a:r>
              <a:rPr kumimoji="1" lang="en-US" altLang="zh-CN" sz="2400"/>
              <a:t> Q</a:t>
            </a:r>
            <a:r>
              <a:rPr kumimoji="1" lang="en-US" altLang="zh-CN" sz="1600"/>
              <a:t>4</a:t>
            </a:r>
            <a:endParaRPr kumimoji="1" lang="en-US" altLang="zh-CN" sz="2400"/>
          </a:p>
        </p:txBody>
      </p:sp>
      <p:sp>
        <p:nvSpPr>
          <p:cNvPr id="20506" name="Text Box 29"/>
          <p:cNvSpPr txBox="1">
            <a:spLocks noChangeArrowheads="1"/>
          </p:cNvSpPr>
          <p:nvPr/>
        </p:nvSpPr>
        <p:spPr bwMode="auto">
          <a:xfrm>
            <a:off x="5016500" y="4935538"/>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PE</a:t>
            </a:r>
          </a:p>
        </p:txBody>
      </p:sp>
      <p:sp>
        <p:nvSpPr>
          <p:cNvPr id="20507" name="Rectangle 30"/>
          <p:cNvSpPr>
            <a:spLocks noChangeArrowheads="1"/>
          </p:cNvSpPr>
          <p:nvPr/>
        </p:nvSpPr>
        <p:spPr bwMode="auto">
          <a:xfrm>
            <a:off x="5005388" y="4173538"/>
            <a:ext cx="2806700" cy="1219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endParaRPr kumimoji="1" lang="zh-CN" altLang="en-US" sz="2400" b="0"/>
          </a:p>
        </p:txBody>
      </p:sp>
      <p:sp>
        <p:nvSpPr>
          <p:cNvPr id="20508" name="Line 31"/>
          <p:cNvSpPr>
            <a:spLocks noChangeShapeType="1"/>
          </p:cNvSpPr>
          <p:nvPr/>
        </p:nvSpPr>
        <p:spPr bwMode="auto">
          <a:xfrm flipV="1">
            <a:off x="8115300" y="4479925"/>
            <a:ext cx="0" cy="301625"/>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9" name="Line 32"/>
          <p:cNvSpPr>
            <a:spLocks noChangeShapeType="1"/>
          </p:cNvSpPr>
          <p:nvPr/>
        </p:nvSpPr>
        <p:spPr bwMode="auto">
          <a:xfrm flipV="1">
            <a:off x="6122988" y="3286125"/>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0" name="Line 33"/>
          <p:cNvSpPr>
            <a:spLocks noChangeShapeType="1"/>
          </p:cNvSpPr>
          <p:nvPr/>
        </p:nvSpPr>
        <p:spPr bwMode="auto">
          <a:xfrm flipV="1">
            <a:off x="6546850" y="3286125"/>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1" name="Line 34"/>
          <p:cNvSpPr>
            <a:spLocks noChangeShapeType="1"/>
          </p:cNvSpPr>
          <p:nvPr/>
        </p:nvSpPr>
        <p:spPr bwMode="auto">
          <a:xfrm flipV="1">
            <a:off x="6938963" y="3286125"/>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2" name="Line 35"/>
          <p:cNvSpPr>
            <a:spLocks noChangeShapeType="1"/>
          </p:cNvSpPr>
          <p:nvPr/>
        </p:nvSpPr>
        <p:spPr bwMode="auto">
          <a:xfrm>
            <a:off x="7810500" y="4478338"/>
            <a:ext cx="6286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3" name="Line 36"/>
          <p:cNvSpPr>
            <a:spLocks noChangeShapeType="1"/>
          </p:cNvSpPr>
          <p:nvPr/>
        </p:nvSpPr>
        <p:spPr bwMode="auto">
          <a:xfrm>
            <a:off x="7810500" y="4783138"/>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4" name="Line 37"/>
          <p:cNvSpPr>
            <a:spLocks noChangeShapeType="1"/>
          </p:cNvSpPr>
          <p:nvPr/>
        </p:nvSpPr>
        <p:spPr bwMode="auto">
          <a:xfrm>
            <a:off x="7810500" y="5087938"/>
            <a:ext cx="6286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5" name="Line 38"/>
          <p:cNvSpPr>
            <a:spLocks noChangeShapeType="1"/>
          </p:cNvSpPr>
          <p:nvPr/>
        </p:nvSpPr>
        <p:spPr bwMode="auto">
          <a:xfrm>
            <a:off x="4597400" y="5156200"/>
            <a:ext cx="393700" cy="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6" name="Line 39"/>
          <p:cNvSpPr>
            <a:spLocks noChangeShapeType="1"/>
          </p:cNvSpPr>
          <p:nvPr/>
        </p:nvSpPr>
        <p:spPr bwMode="auto">
          <a:xfrm>
            <a:off x="4584700" y="4799013"/>
            <a:ext cx="406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7" name="Text Box 40"/>
          <p:cNvSpPr txBox="1">
            <a:spLocks noChangeArrowheads="1"/>
          </p:cNvSpPr>
          <p:nvPr/>
        </p:nvSpPr>
        <p:spPr bwMode="auto">
          <a:xfrm>
            <a:off x="5538788" y="4097338"/>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Q</a:t>
            </a:r>
            <a:r>
              <a:rPr kumimoji="1" lang="en-US" altLang="zh-CN" sz="1600" b="0"/>
              <a:t>3</a:t>
            </a:r>
            <a:r>
              <a:rPr kumimoji="1" lang="en-US" altLang="zh-CN" sz="2400" b="0"/>
              <a:t> Q</a:t>
            </a:r>
            <a:r>
              <a:rPr kumimoji="1" lang="en-US" altLang="zh-CN" sz="1600" b="0"/>
              <a:t>2</a:t>
            </a:r>
            <a:r>
              <a:rPr kumimoji="1" lang="en-US" altLang="zh-CN" sz="2400" b="0"/>
              <a:t> Q</a:t>
            </a:r>
            <a:r>
              <a:rPr kumimoji="1" lang="en-US" altLang="zh-CN" sz="1600" b="0"/>
              <a:t>1</a:t>
            </a:r>
            <a:r>
              <a:rPr kumimoji="1" lang="en-US" altLang="zh-CN" sz="2400" b="0"/>
              <a:t> Q</a:t>
            </a:r>
            <a:r>
              <a:rPr kumimoji="1" lang="en-US" altLang="zh-CN" sz="1600" b="0"/>
              <a:t>0</a:t>
            </a:r>
            <a:endParaRPr kumimoji="1" lang="en-US" altLang="zh-CN" sz="2400" b="0"/>
          </a:p>
        </p:txBody>
      </p:sp>
      <p:sp>
        <p:nvSpPr>
          <p:cNvPr id="20518" name="Text Box 41"/>
          <p:cNvSpPr txBox="1">
            <a:spLocks noChangeArrowheads="1"/>
          </p:cNvSpPr>
          <p:nvPr/>
        </p:nvSpPr>
        <p:spPr bwMode="auto">
          <a:xfrm>
            <a:off x="5006975" y="4191000"/>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TC</a:t>
            </a:r>
          </a:p>
        </p:txBody>
      </p:sp>
      <p:sp>
        <p:nvSpPr>
          <p:cNvPr id="20519" name="Text Box 42"/>
          <p:cNvSpPr txBox="1">
            <a:spLocks noChangeArrowheads="1"/>
          </p:cNvSpPr>
          <p:nvPr/>
        </p:nvSpPr>
        <p:spPr bwMode="auto">
          <a:xfrm>
            <a:off x="7089775" y="4216400"/>
            <a:ext cx="758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CET</a:t>
            </a:r>
          </a:p>
        </p:txBody>
      </p:sp>
      <p:sp>
        <p:nvSpPr>
          <p:cNvPr id="20520" name="Text Box 43"/>
          <p:cNvSpPr txBox="1">
            <a:spLocks noChangeArrowheads="1"/>
          </p:cNvSpPr>
          <p:nvPr/>
        </p:nvSpPr>
        <p:spPr bwMode="auto">
          <a:xfrm>
            <a:off x="7105650" y="4532313"/>
            <a:ext cx="74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CEP</a:t>
            </a:r>
          </a:p>
        </p:txBody>
      </p:sp>
      <p:sp>
        <p:nvSpPr>
          <p:cNvPr id="20521" name="Text Box 44"/>
          <p:cNvSpPr txBox="1">
            <a:spLocks noChangeArrowheads="1"/>
          </p:cNvSpPr>
          <p:nvPr/>
        </p:nvSpPr>
        <p:spPr bwMode="auto">
          <a:xfrm>
            <a:off x="5764213" y="4522788"/>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74x160</a:t>
            </a:r>
          </a:p>
        </p:txBody>
      </p:sp>
      <p:sp>
        <p:nvSpPr>
          <p:cNvPr id="20522" name="Text Box 45"/>
          <p:cNvSpPr txBox="1">
            <a:spLocks noChangeArrowheads="1"/>
          </p:cNvSpPr>
          <p:nvPr/>
        </p:nvSpPr>
        <p:spPr bwMode="auto">
          <a:xfrm>
            <a:off x="5003800" y="4575175"/>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dirty="0"/>
              <a:t>CR</a:t>
            </a:r>
          </a:p>
        </p:txBody>
      </p:sp>
      <p:sp>
        <p:nvSpPr>
          <p:cNvPr id="20523" name="Text Box 48"/>
          <p:cNvSpPr txBox="1">
            <a:spLocks noChangeArrowheads="1"/>
          </p:cNvSpPr>
          <p:nvPr/>
        </p:nvSpPr>
        <p:spPr bwMode="auto">
          <a:xfrm>
            <a:off x="5522913" y="4935538"/>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D</a:t>
            </a:r>
            <a:r>
              <a:rPr kumimoji="1" lang="en-US" altLang="zh-CN" sz="1600" b="0"/>
              <a:t>3</a:t>
            </a:r>
            <a:r>
              <a:rPr kumimoji="1" lang="en-US" altLang="zh-CN" sz="2400" b="0"/>
              <a:t> D</a:t>
            </a:r>
            <a:r>
              <a:rPr kumimoji="1" lang="en-US" altLang="zh-CN" sz="1600" b="0"/>
              <a:t>2</a:t>
            </a:r>
            <a:r>
              <a:rPr kumimoji="1" lang="en-US" altLang="zh-CN" sz="2400" b="0"/>
              <a:t> D</a:t>
            </a:r>
            <a:r>
              <a:rPr kumimoji="1" lang="en-US" altLang="zh-CN" sz="1600" b="0"/>
              <a:t>1</a:t>
            </a:r>
            <a:r>
              <a:rPr kumimoji="1" lang="en-US" altLang="zh-CN" sz="2400" b="0"/>
              <a:t> D</a:t>
            </a:r>
            <a:r>
              <a:rPr kumimoji="1" lang="en-US" altLang="zh-CN" sz="1600" b="0"/>
              <a:t>0</a:t>
            </a:r>
            <a:endParaRPr kumimoji="1" lang="en-US" altLang="zh-CN" sz="2400" b="0"/>
          </a:p>
        </p:txBody>
      </p:sp>
      <p:grpSp>
        <p:nvGrpSpPr>
          <p:cNvPr id="20524" name="Group 49"/>
          <p:cNvGrpSpPr>
            <a:grpSpLocks/>
          </p:cNvGrpSpPr>
          <p:nvPr/>
        </p:nvGrpSpPr>
        <p:grpSpPr bwMode="auto">
          <a:xfrm>
            <a:off x="7669213" y="4978400"/>
            <a:ext cx="144462" cy="215900"/>
            <a:chOff x="2041" y="1638"/>
            <a:chExt cx="91" cy="182"/>
          </a:xfrm>
        </p:grpSpPr>
        <p:sp>
          <p:nvSpPr>
            <p:cNvPr id="20567" name="Line 50"/>
            <p:cNvSpPr>
              <a:spLocks noChangeShapeType="1"/>
            </p:cNvSpPr>
            <p:nvPr/>
          </p:nvSpPr>
          <p:spPr bwMode="auto">
            <a:xfrm flipH="1">
              <a:off x="2041" y="1638"/>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68" name="Line 51"/>
            <p:cNvSpPr>
              <a:spLocks noChangeShapeType="1"/>
            </p:cNvSpPr>
            <p:nvPr/>
          </p:nvSpPr>
          <p:spPr bwMode="auto">
            <a:xfrm>
              <a:off x="2041" y="1729"/>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0525" name="Oval 52"/>
          <p:cNvSpPr>
            <a:spLocks noChangeArrowheads="1"/>
          </p:cNvSpPr>
          <p:nvPr/>
        </p:nvSpPr>
        <p:spPr bwMode="auto">
          <a:xfrm rot="10800000">
            <a:off x="4879975" y="5091113"/>
            <a:ext cx="125413" cy="125412"/>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0526" name="Oval 53"/>
          <p:cNvSpPr>
            <a:spLocks noChangeArrowheads="1"/>
          </p:cNvSpPr>
          <p:nvPr/>
        </p:nvSpPr>
        <p:spPr bwMode="auto">
          <a:xfrm rot="10800000">
            <a:off x="4879975" y="4732338"/>
            <a:ext cx="125413" cy="125412"/>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0527" name="Text Box 54"/>
          <p:cNvSpPr txBox="1">
            <a:spLocks noChangeArrowheads="1"/>
          </p:cNvSpPr>
          <p:nvPr/>
        </p:nvSpPr>
        <p:spPr bwMode="auto">
          <a:xfrm>
            <a:off x="8439150" y="4911725"/>
            <a:ext cx="5397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t>CP</a:t>
            </a:r>
            <a:endParaRPr kumimoji="1" lang="en-US" altLang="zh-CN" sz="1600" baseline="-25000"/>
          </a:p>
        </p:txBody>
      </p:sp>
      <p:sp>
        <p:nvSpPr>
          <p:cNvPr id="20528" name="Text Box 55"/>
          <p:cNvSpPr txBox="1">
            <a:spLocks noChangeArrowheads="1"/>
          </p:cNvSpPr>
          <p:nvPr/>
        </p:nvSpPr>
        <p:spPr bwMode="auto">
          <a:xfrm>
            <a:off x="8512175" y="4295775"/>
            <a:ext cx="1428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t>1</a:t>
            </a:r>
            <a:endParaRPr kumimoji="1" lang="en-US" altLang="zh-CN" sz="2400" baseline="-25000"/>
          </a:p>
        </p:txBody>
      </p:sp>
      <p:sp>
        <p:nvSpPr>
          <p:cNvPr id="20529" name="Text Box 56"/>
          <p:cNvSpPr txBox="1">
            <a:spLocks noChangeArrowheads="1"/>
          </p:cNvSpPr>
          <p:nvPr/>
        </p:nvSpPr>
        <p:spPr bwMode="auto">
          <a:xfrm>
            <a:off x="4527550" y="5549900"/>
            <a:ext cx="1428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t>1</a:t>
            </a:r>
            <a:endParaRPr kumimoji="1" lang="en-US" altLang="zh-CN" sz="2400" baseline="-25000"/>
          </a:p>
        </p:txBody>
      </p:sp>
      <p:sp>
        <p:nvSpPr>
          <p:cNvPr id="20530" name="Text Box 57"/>
          <p:cNvSpPr txBox="1">
            <a:spLocks noChangeArrowheads="1"/>
          </p:cNvSpPr>
          <p:nvPr/>
        </p:nvSpPr>
        <p:spPr bwMode="auto">
          <a:xfrm>
            <a:off x="5472113" y="2817813"/>
            <a:ext cx="176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a:t>Q</a:t>
            </a:r>
            <a:r>
              <a:rPr kumimoji="1" lang="en-US" altLang="zh-CN" sz="1600"/>
              <a:t>3</a:t>
            </a:r>
            <a:r>
              <a:rPr kumimoji="1" lang="en-US" altLang="zh-CN" sz="2400"/>
              <a:t> Q</a:t>
            </a:r>
            <a:r>
              <a:rPr kumimoji="1" lang="en-US" altLang="zh-CN" sz="1600"/>
              <a:t>2</a:t>
            </a:r>
            <a:r>
              <a:rPr kumimoji="1" lang="en-US" altLang="zh-CN" sz="2400"/>
              <a:t> Q</a:t>
            </a:r>
            <a:r>
              <a:rPr kumimoji="1" lang="en-US" altLang="zh-CN" sz="1600"/>
              <a:t>1</a:t>
            </a:r>
            <a:r>
              <a:rPr kumimoji="1" lang="en-US" altLang="zh-CN" sz="2400"/>
              <a:t> Q</a:t>
            </a:r>
            <a:r>
              <a:rPr kumimoji="1" lang="en-US" altLang="zh-CN" sz="1600"/>
              <a:t>0</a:t>
            </a:r>
          </a:p>
        </p:txBody>
      </p:sp>
      <p:sp>
        <p:nvSpPr>
          <p:cNvPr id="20531" name="Line 58"/>
          <p:cNvSpPr>
            <a:spLocks noChangeShapeType="1"/>
          </p:cNvSpPr>
          <p:nvPr/>
        </p:nvSpPr>
        <p:spPr bwMode="auto">
          <a:xfrm>
            <a:off x="3959225" y="4438650"/>
            <a:ext cx="10461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32" name="Line 59"/>
          <p:cNvSpPr>
            <a:spLocks noChangeShapeType="1"/>
          </p:cNvSpPr>
          <p:nvPr/>
        </p:nvSpPr>
        <p:spPr bwMode="auto">
          <a:xfrm flipV="1">
            <a:off x="4597400" y="4784725"/>
            <a:ext cx="0" cy="696913"/>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33" name="Line 60"/>
          <p:cNvSpPr>
            <a:spLocks noChangeShapeType="1"/>
          </p:cNvSpPr>
          <p:nvPr/>
        </p:nvSpPr>
        <p:spPr bwMode="auto">
          <a:xfrm flipV="1">
            <a:off x="5724525" y="5403850"/>
            <a:ext cx="0" cy="555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34" name="Line 61"/>
          <p:cNvSpPr>
            <a:spLocks noChangeShapeType="1"/>
          </p:cNvSpPr>
          <p:nvPr/>
        </p:nvSpPr>
        <p:spPr bwMode="auto">
          <a:xfrm flipV="1">
            <a:off x="6122988" y="5397500"/>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35" name="Line 62"/>
          <p:cNvSpPr>
            <a:spLocks noChangeShapeType="1"/>
          </p:cNvSpPr>
          <p:nvPr/>
        </p:nvSpPr>
        <p:spPr bwMode="auto">
          <a:xfrm flipV="1">
            <a:off x="6546850" y="5397500"/>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36" name="Line 63"/>
          <p:cNvSpPr>
            <a:spLocks noChangeShapeType="1"/>
          </p:cNvSpPr>
          <p:nvPr/>
        </p:nvSpPr>
        <p:spPr bwMode="auto">
          <a:xfrm flipV="1">
            <a:off x="6938963" y="5397500"/>
            <a:ext cx="0" cy="301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37" name="Line 64"/>
          <p:cNvSpPr>
            <a:spLocks noChangeShapeType="1"/>
          </p:cNvSpPr>
          <p:nvPr/>
        </p:nvSpPr>
        <p:spPr bwMode="auto">
          <a:xfrm>
            <a:off x="5724525" y="5707063"/>
            <a:ext cx="1223963" cy="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38" name="Line 65"/>
          <p:cNvSpPr>
            <a:spLocks noChangeShapeType="1"/>
          </p:cNvSpPr>
          <p:nvPr/>
        </p:nvSpPr>
        <p:spPr bwMode="auto">
          <a:xfrm>
            <a:off x="5580063" y="5959475"/>
            <a:ext cx="28892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39" name="Line 66"/>
          <p:cNvSpPr>
            <a:spLocks noChangeShapeType="1"/>
          </p:cNvSpPr>
          <p:nvPr/>
        </p:nvSpPr>
        <p:spPr bwMode="auto">
          <a:xfrm flipV="1">
            <a:off x="8115300" y="5073650"/>
            <a:ext cx="0" cy="1042988"/>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40" name="Line 67"/>
          <p:cNvSpPr>
            <a:spLocks noChangeShapeType="1"/>
          </p:cNvSpPr>
          <p:nvPr/>
        </p:nvSpPr>
        <p:spPr bwMode="auto">
          <a:xfrm flipV="1">
            <a:off x="4251325" y="5038725"/>
            <a:ext cx="0" cy="1077913"/>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41" name="Line 68"/>
          <p:cNvSpPr>
            <a:spLocks noChangeShapeType="1"/>
          </p:cNvSpPr>
          <p:nvPr/>
        </p:nvSpPr>
        <p:spPr bwMode="auto">
          <a:xfrm>
            <a:off x="4260850" y="6116638"/>
            <a:ext cx="38528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42" name="Line 69"/>
          <p:cNvSpPr>
            <a:spLocks noChangeShapeType="1"/>
          </p:cNvSpPr>
          <p:nvPr/>
        </p:nvSpPr>
        <p:spPr bwMode="auto">
          <a:xfrm flipV="1">
            <a:off x="5724525" y="3290888"/>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43" name="Line 70"/>
          <p:cNvSpPr>
            <a:spLocks noChangeShapeType="1"/>
          </p:cNvSpPr>
          <p:nvPr/>
        </p:nvSpPr>
        <p:spPr bwMode="auto">
          <a:xfrm flipV="1">
            <a:off x="1873250" y="5367338"/>
            <a:ext cx="0" cy="555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44" name="Line 71"/>
          <p:cNvSpPr>
            <a:spLocks noChangeShapeType="1"/>
          </p:cNvSpPr>
          <p:nvPr/>
        </p:nvSpPr>
        <p:spPr bwMode="auto">
          <a:xfrm flipV="1">
            <a:off x="2271713" y="5360988"/>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45" name="Line 72"/>
          <p:cNvSpPr>
            <a:spLocks noChangeShapeType="1"/>
          </p:cNvSpPr>
          <p:nvPr/>
        </p:nvSpPr>
        <p:spPr bwMode="auto">
          <a:xfrm flipV="1">
            <a:off x="2695575" y="5360988"/>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46" name="Line 73"/>
          <p:cNvSpPr>
            <a:spLocks noChangeShapeType="1"/>
          </p:cNvSpPr>
          <p:nvPr/>
        </p:nvSpPr>
        <p:spPr bwMode="auto">
          <a:xfrm flipV="1">
            <a:off x="3087688" y="5360988"/>
            <a:ext cx="0" cy="301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47" name="Line 74"/>
          <p:cNvSpPr>
            <a:spLocks noChangeShapeType="1"/>
          </p:cNvSpPr>
          <p:nvPr/>
        </p:nvSpPr>
        <p:spPr bwMode="auto">
          <a:xfrm>
            <a:off x="1873250" y="5670550"/>
            <a:ext cx="1223963" cy="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48" name="Line 75"/>
          <p:cNvSpPr>
            <a:spLocks noChangeShapeType="1"/>
          </p:cNvSpPr>
          <p:nvPr/>
        </p:nvSpPr>
        <p:spPr bwMode="auto">
          <a:xfrm>
            <a:off x="1728788" y="5922963"/>
            <a:ext cx="28892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49" name="Line 76"/>
          <p:cNvSpPr>
            <a:spLocks noChangeShapeType="1"/>
          </p:cNvSpPr>
          <p:nvPr/>
        </p:nvSpPr>
        <p:spPr bwMode="auto">
          <a:xfrm flipV="1">
            <a:off x="4273550" y="4448175"/>
            <a:ext cx="0" cy="301625"/>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50" name="Rectangle 77"/>
          <p:cNvSpPr>
            <a:spLocks noChangeArrowheads="1"/>
          </p:cNvSpPr>
          <p:nvPr/>
        </p:nvSpPr>
        <p:spPr bwMode="auto">
          <a:xfrm>
            <a:off x="1163638" y="4137025"/>
            <a:ext cx="2795587" cy="1219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endParaRPr kumimoji="1" lang="zh-CN" altLang="en-US" sz="2400" b="0"/>
          </a:p>
        </p:txBody>
      </p:sp>
      <p:grpSp>
        <p:nvGrpSpPr>
          <p:cNvPr id="6" name="Group 100"/>
          <p:cNvGrpSpPr>
            <a:grpSpLocks/>
          </p:cNvGrpSpPr>
          <p:nvPr/>
        </p:nvGrpSpPr>
        <p:grpSpPr bwMode="auto">
          <a:xfrm>
            <a:off x="577850" y="3332163"/>
            <a:ext cx="2519363" cy="1766887"/>
            <a:chOff x="364" y="2092"/>
            <a:chExt cx="1587" cy="1113"/>
          </a:xfrm>
        </p:grpSpPr>
        <p:sp>
          <p:nvSpPr>
            <p:cNvPr id="20560" name="Line 79"/>
            <p:cNvSpPr>
              <a:spLocks noChangeShapeType="1"/>
            </p:cNvSpPr>
            <p:nvPr/>
          </p:nvSpPr>
          <p:spPr bwMode="auto">
            <a:xfrm>
              <a:off x="364" y="2305"/>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61" name="Line 80"/>
            <p:cNvSpPr>
              <a:spLocks noChangeShapeType="1"/>
            </p:cNvSpPr>
            <p:nvPr/>
          </p:nvSpPr>
          <p:spPr bwMode="auto">
            <a:xfrm>
              <a:off x="1134" y="2432"/>
              <a:ext cx="302" cy="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0562" name="Group 81"/>
            <p:cNvGrpSpPr>
              <a:grpSpLocks/>
            </p:cNvGrpSpPr>
            <p:nvPr/>
          </p:nvGrpSpPr>
          <p:grpSpPr bwMode="auto">
            <a:xfrm>
              <a:off x="755" y="2092"/>
              <a:ext cx="380" cy="409"/>
              <a:chOff x="755" y="2122"/>
              <a:chExt cx="380" cy="409"/>
            </a:xfrm>
          </p:grpSpPr>
          <p:sp>
            <p:nvSpPr>
              <p:cNvPr id="20565" name="Oval 82"/>
              <p:cNvSpPr>
                <a:spLocks noChangeArrowheads="1"/>
              </p:cNvSpPr>
              <p:nvPr/>
            </p:nvSpPr>
            <p:spPr bwMode="auto">
              <a:xfrm rot="10800000">
                <a:off x="755" y="2297"/>
                <a:ext cx="75" cy="75"/>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0566" name="AutoShape 83"/>
              <p:cNvSpPr>
                <a:spLocks noChangeArrowheads="1"/>
              </p:cNvSpPr>
              <p:nvPr/>
            </p:nvSpPr>
            <p:spPr bwMode="auto">
              <a:xfrm rot="10800000">
                <a:off x="824" y="2122"/>
                <a:ext cx="311" cy="409"/>
              </a:xfrm>
              <a:prstGeom prst="flowChartDelay">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sp>
          <p:nvSpPr>
            <p:cNvPr id="20563" name="Line 84"/>
            <p:cNvSpPr>
              <a:spLocks noChangeShapeType="1"/>
            </p:cNvSpPr>
            <p:nvPr/>
          </p:nvSpPr>
          <p:spPr bwMode="auto">
            <a:xfrm flipV="1">
              <a:off x="364" y="2305"/>
              <a:ext cx="0" cy="90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64" name="Line 86"/>
            <p:cNvSpPr>
              <a:spLocks noChangeShapeType="1"/>
            </p:cNvSpPr>
            <p:nvPr/>
          </p:nvSpPr>
          <p:spPr bwMode="auto">
            <a:xfrm>
              <a:off x="1134" y="2183"/>
              <a:ext cx="817" cy="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 name="Group 88"/>
          <p:cNvGrpSpPr>
            <a:grpSpLocks/>
          </p:cNvGrpSpPr>
          <p:nvPr/>
        </p:nvGrpSpPr>
        <p:grpSpPr bwMode="auto">
          <a:xfrm>
            <a:off x="360363" y="5110163"/>
            <a:ext cx="546100" cy="1096962"/>
            <a:chOff x="227" y="3249"/>
            <a:chExt cx="344" cy="691"/>
          </a:xfrm>
        </p:grpSpPr>
        <p:sp>
          <p:nvSpPr>
            <p:cNvPr id="20555" name="Line 89"/>
            <p:cNvSpPr>
              <a:spLocks noChangeShapeType="1"/>
            </p:cNvSpPr>
            <p:nvPr/>
          </p:nvSpPr>
          <p:spPr bwMode="auto">
            <a:xfrm flipV="1">
              <a:off x="363" y="3249"/>
              <a:ext cx="0" cy="657"/>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56" name="Text Box 90"/>
            <p:cNvSpPr txBox="1">
              <a:spLocks noChangeArrowheads="1"/>
            </p:cNvSpPr>
            <p:nvPr/>
          </p:nvSpPr>
          <p:spPr bwMode="auto">
            <a:xfrm>
              <a:off x="432" y="3733"/>
              <a:ext cx="139"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t>C</a:t>
              </a:r>
              <a:endParaRPr kumimoji="1" lang="en-US" altLang="zh-CN" sz="1600" baseline="-25000"/>
            </a:p>
          </p:txBody>
        </p:sp>
        <p:grpSp>
          <p:nvGrpSpPr>
            <p:cNvPr id="20557" name="Group 91"/>
            <p:cNvGrpSpPr>
              <a:grpSpLocks/>
            </p:cNvGrpSpPr>
            <p:nvPr/>
          </p:nvGrpSpPr>
          <p:grpSpPr bwMode="auto">
            <a:xfrm>
              <a:off x="227" y="3438"/>
              <a:ext cx="273" cy="272"/>
              <a:chOff x="4286" y="2614"/>
              <a:chExt cx="317" cy="340"/>
            </a:xfrm>
          </p:grpSpPr>
          <p:sp>
            <p:nvSpPr>
              <p:cNvPr id="20558" name="AutoShape 92"/>
              <p:cNvSpPr>
                <a:spLocks noChangeArrowheads="1"/>
              </p:cNvSpPr>
              <p:nvPr/>
            </p:nvSpPr>
            <p:spPr bwMode="auto">
              <a:xfrm>
                <a:off x="4286" y="2614"/>
                <a:ext cx="317" cy="285"/>
              </a:xfrm>
              <a:prstGeom prst="flowChartMerge">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0559" name="Oval 93"/>
              <p:cNvSpPr>
                <a:spLocks noChangeArrowheads="1"/>
              </p:cNvSpPr>
              <p:nvPr/>
            </p:nvSpPr>
            <p:spPr bwMode="auto">
              <a:xfrm>
                <a:off x="4400" y="2863"/>
                <a:ext cx="91" cy="91"/>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grpSp>
      <p:sp>
        <p:nvSpPr>
          <p:cNvPr id="20553" name="Rectangle 94"/>
          <p:cNvSpPr>
            <a:spLocks noGrp="1" noChangeArrowheads="1"/>
          </p:cNvSpPr>
          <p:nvPr>
            <p:ph type="body" idx="1"/>
          </p:nvPr>
        </p:nvSpPr>
        <p:spPr>
          <a:xfrm>
            <a:off x="457200" y="1449388"/>
            <a:ext cx="8229600" cy="773112"/>
          </a:xfrm>
          <a:noFill/>
        </p:spPr>
        <p:txBody>
          <a:bodyPr/>
          <a:lstStyle/>
          <a:p>
            <a:r>
              <a:rPr lang="en-US" altLang="zh-CN"/>
              <a:t>74x160</a:t>
            </a:r>
            <a:r>
              <a:rPr lang="zh-CN" altLang="en-US"/>
              <a:t>：异步清零四位同步十进制计数器</a:t>
            </a:r>
          </a:p>
        </p:txBody>
      </p:sp>
      <p:sp>
        <p:nvSpPr>
          <p:cNvPr id="20554" name="Rectangle 95"/>
          <p:cNvSpPr>
            <a:spLocks noChangeArrowheads="1"/>
          </p:cNvSpPr>
          <p:nvPr/>
        </p:nvSpPr>
        <p:spPr bwMode="auto">
          <a:xfrm>
            <a:off x="1258888" y="2097088"/>
            <a:ext cx="2327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a:latin typeface="Arial" panose="020B0604020202020204" pitchFamily="34" charset="0"/>
              </a:rPr>
              <a:t>同步单独置数</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C21C5016-AC81-4C37-A9A2-04D3CA5785B0}" type="datetime1">
              <a:rPr lang="zh-CN" altLang="en-US" sz="1800" b="0" smtClean="0">
                <a:solidFill>
                  <a:srgbClr val="B2B2B2"/>
                </a:solidFill>
                <a:latin typeface="Arial" panose="020B0604020202020204" pitchFamily="34" charset="0"/>
              </a:rPr>
              <a:pPr>
                <a:spcAft>
                  <a:spcPct val="0"/>
                </a:spcAft>
                <a:buFontTx/>
                <a:buNone/>
              </a:pPr>
              <a:t>2021/11/10</a:t>
            </a:fld>
            <a:endParaRPr lang="en-US" altLang="zh-CN" sz="1800" b="0">
              <a:solidFill>
                <a:srgbClr val="B2B2B2"/>
              </a:solidFill>
              <a:latin typeface="Arial" panose="020B0604020202020204" pitchFamily="34" charset="0"/>
            </a:endParaRPr>
          </a:p>
        </p:txBody>
      </p:sp>
      <p:sp>
        <p:nvSpPr>
          <p:cNvPr id="21507"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时序逻辑电路</a:t>
            </a:r>
            <a:r>
              <a:rPr kumimoji="1" lang="en-US" altLang="zh-CN" sz="1800" b="0">
                <a:solidFill>
                  <a:srgbClr val="B2B2B2"/>
                </a:solidFill>
                <a:latin typeface="宋体" panose="02010600030101010101" pitchFamily="2" charset="-122"/>
              </a:rPr>
              <a:t>(6)</a:t>
            </a:r>
          </a:p>
        </p:txBody>
      </p:sp>
      <p:sp>
        <p:nvSpPr>
          <p:cNvPr id="2150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74714985-4118-47A1-B14A-4FE1B8B22903}" type="slidenum">
              <a:rPr lang="en-US" altLang="zh-CN" sz="1800" b="0" smtClean="0">
                <a:solidFill>
                  <a:srgbClr val="B2B2B2"/>
                </a:solidFill>
                <a:latin typeface="Arial" panose="020B0604020202020204" pitchFamily="34" charset="0"/>
              </a:rPr>
              <a:pPr>
                <a:spcAft>
                  <a:spcPct val="0"/>
                </a:spcAft>
                <a:buFontTx/>
                <a:buNone/>
              </a:pPr>
              <a:t>11</a:t>
            </a:fld>
            <a:endParaRPr lang="en-US" altLang="zh-CN" sz="1800" b="0">
              <a:solidFill>
                <a:srgbClr val="B2B2B2"/>
              </a:solidFill>
              <a:latin typeface="Arial" panose="020B0604020202020204" pitchFamily="34" charset="0"/>
            </a:endParaRPr>
          </a:p>
        </p:txBody>
      </p:sp>
      <p:sp>
        <p:nvSpPr>
          <p:cNvPr id="21509" name="Rectangle 2"/>
          <p:cNvSpPr>
            <a:spLocks noGrp="1" noChangeArrowheads="1"/>
          </p:cNvSpPr>
          <p:nvPr>
            <p:ph type="title"/>
          </p:nvPr>
        </p:nvSpPr>
        <p:spPr/>
        <p:txBody>
          <a:bodyPr/>
          <a:lstStyle/>
          <a:p>
            <a:r>
              <a:rPr lang="zh-CN" altLang="en-US"/>
              <a:t>示例</a:t>
            </a:r>
            <a:r>
              <a:rPr lang="en-US" altLang="zh-CN"/>
              <a:t>3 </a:t>
            </a:r>
            <a:r>
              <a:rPr lang="en-US" altLang="ja-JP"/>
              <a:t>—</a:t>
            </a:r>
            <a:r>
              <a:rPr lang="en-US" altLang="zh-CN"/>
              <a:t> </a:t>
            </a:r>
            <a:r>
              <a:rPr lang="zh-CN" altLang="en-US"/>
              <a:t>用</a:t>
            </a:r>
            <a:r>
              <a:rPr lang="en-US" altLang="zh-CN"/>
              <a:t>74x160</a:t>
            </a:r>
            <a:r>
              <a:rPr lang="zh-CN" altLang="en-US"/>
              <a:t>构成</a:t>
            </a:r>
            <a:r>
              <a:rPr lang="en-US" altLang="zh-CN"/>
              <a:t>60</a:t>
            </a:r>
            <a:r>
              <a:rPr lang="zh-CN" altLang="en-US"/>
              <a:t>进制</a:t>
            </a:r>
            <a:r>
              <a:rPr lang="en-US" altLang="zh-CN"/>
              <a:t>(2)</a:t>
            </a:r>
            <a:endParaRPr lang="zh-CN" altLang="en-US"/>
          </a:p>
        </p:txBody>
      </p:sp>
      <p:sp>
        <p:nvSpPr>
          <p:cNvPr id="21510" name="Text Box 3"/>
          <p:cNvSpPr txBox="1">
            <a:spLocks noChangeArrowheads="1"/>
          </p:cNvSpPr>
          <p:nvPr/>
        </p:nvSpPr>
        <p:spPr bwMode="auto">
          <a:xfrm>
            <a:off x="4824413" y="1582738"/>
            <a:ext cx="226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a:latin typeface="Arial" panose="020B0604020202020204" pitchFamily="34" charset="0"/>
              </a:rPr>
              <a:t>M = 60 = 6 * 10</a:t>
            </a:r>
          </a:p>
        </p:txBody>
      </p:sp>
      <p:sp>
        <p:nvSpPr>
          <p:cNvPr id="21511" name="Line 4"/>
          <p:cNvSpPr>
            <a:spLocks noChangeShapeType="1"/>
          </p:cNvSpPr>
          <p:nvPr/>
        </p:nvSpPr>
        <p:spPr bwMode="auto">
          <a:xfrm>
            <a:off x="611188" y="4714875"/>
            <a:ext cx="441325" cy="0"/>
          </a:xfrm>
          <a:prstGeom prst="line">
            <a:avLst/>
          </a:prstGeom>
          <a:noFill/>
          <a:ln w="28575">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1513" name="Group 6"/>
          <p:cNvGrpSpPr>
            <a:grpSpLocks/>
          </p:cNvGrpSpPr>
          <p:nvPr/>
        </p:nvGrpSpPr>
        <p:grpSpPr bwMode="auto">
          <a:xfrm>
            <a:off x="2171700" y="2855913"/>
            <a:ext cx="815975" cy="882650"/>
            <a:chOff x="3999" y="1052"/>
            <a:chExt cx="514" cy="666"/>
          </a:xfrm>
        </p:grpSpPr>
        <p:sp>
          <p:nvSpPr>
            <p:cNvPr id="21599" name="Line 7"/>
            <p:cNvSpPr>
              <a:spLocks noChangeShapeType="1"/>
            </p:cNvSpPr>
            <p:nvPr/>
          </p:nvSpPr>
          <p:spPr bwMode="auto">
            <a:xfrm flipV="1">
              <a:off x="3999" y="1052"/>
              <a:ext cx="0" cy="6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00" name="Line 8"/>
            <p:cNvSpPr>
              <a:spLocks noChangeShapeType="1"/>
            </p:cNvSpPr>
            <p:nvPr/>
          </p:nvSpPr>
          <p:spPr bwMode="auto">
            <a:xfrm flipV="1">
              <a:off x="4266" y="1052"/>
              <a:ext cx="0" cy="6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01" name="Line 9"/>
            <p:cNvSpPr>
              <a:spLocks noChangeShapeType="1"/>
            </p:cNvSpPr>
            <p:nvPr/>
          </p:nvSpPr>
          <p:spPr bwMode="auto">
            <a:xfrm flipV="1">
              <a:off x="4513" y="1052"/>
              <a:ext cx="0" cy="6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1514" name="Line 10"/>
          <p:cNvSpPr>
            <a:spLocks noChangeShapeType="1"/>
          </p:cNvSpPr>
          <p:nvPr/>
        </p:nvSpPr>
        <p:spPr bwMode="auto">
          <a:xfrm>
            <a:off x="3736975" y="4352925"/>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5" name="Line 11"/>
          <p:cNvSpPr>
            <a:spLocks noChangeShapeType="1"/>
          </p:cNvSpPr>
          <p:nvPr/>
        </p:nvSpPr>
        <p:spPr bwMode="auto">
          <a:xfrm>
            <a:off x="3736975" y="4657725"/>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6" name="Line 12"/>
          <p:cNvSpPr>
            <a:spLocks noChangeShapeType="1"/>
          </p:cNvSpPr>
          <p:nvPr/>
        </p:nvSpPr>
        <p:spPr bwMode="auto">
          <a:xfrm>
            <a:off x="646113" y="4368800"/>
            <a:ext cx="3937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7" name="Text Box 13"/>
          <p:cNvSpPr txBox="1">
            <a:spLocks noChangeArrowheads="1"/>
          </p:cNvSpPr>
          <p:nvPr/>
        </p:nvSpPr>
        <p:spPr bwMode="auto">
          <a:xfrm>
            <a:off x="1587500" y="3667125"/>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Q</a:t>
            </a:r>
            <a:r>
              <a:rPr kumimoji="1" lang="en-US" altLang="zh-CN" sz="1600" b="0"/>
              <a:t>3</a:t>
            </a:r>
            <a:r>
              <a:rPr kumimoji="1" lang="en-US" altLang="zh-CN" sz="2400" b="0"/>
              <a:t> Q</a:t>
            </a:r>
            <a:r>
              <a:rPr kumimoji="1" lang="en-US" altLang="zh-CN" sz="1600" b="0"/>
              <a:t>2</a:t>
            </a:r>
            <a:r>
              <a:rPr kumimoji="1" lang="en-US" altLang="zh-CN" sz="2400" b="0"/>
              <a:t> Q</a:t>
            </a:r>
            <a:r>
              <a:rPr kumimoji="1" lang="en-US" altLang="zh-CN" sz="1600" b="0"/>
              <a:t>1</a:t>
            </a:r>
            <a:r>
              <a:rPr kumimoji="1" lang="en-US" altLang="zh-CN" sz="2400" b="0"/>
              <a:t> Q</a:t>
            </a:r>
            <a:r>
              <a:rPr kumimoji="1" lang="en-US" altLang="zh-CN" sz="1600" b="0"/>
              <a:t>0</a:t>
            </a:r>
            <a:endParaRPr kumimoji="1" lang="en-US" altLang="zh-CN" sz="2400" b="0"/>
          </a:p>
        </p:txBody>
      </p:sp>
      <p:sp>
        <p:nvSpPr>
          <p:cNvPr id="21518" name="Text Box 14"/>
          <p:cNvSpPr txBox="1">
            <a:spLocks noChangeArrowheads="1"/>
          </p:cNvSpPr>
          <p:nvPr/>
        </p:nvSpPr>
        <p:spPr bwMode="auto">
          <a:xfrm>
            <a:off x="1089025" y="376078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a:t>
            </a:r>
          </a:p>
        </p:txBody>
      </p:sp>
      <p:sp>
        <p:nvSpPr>
          <p:cNvPr id="21519" name="Text Box 15"/>
          <p:cNvSpPr txBox="1">
            <a:spLocks noChangeArrowheads="1"/>
          </p:cNvSpPr>
          <p:nvPr/>
        </p:nvSpPr>
        <p:spPr bwMode="auto">
          <a:xfrm>
            <a:off x="3059224" y="3783956"/>
            <a:ext cx="7649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dirty="0"/>
              <a:t>CET</a:t>
            </a:r>
          </a:p>
        </p:txBody>
      </p:sp>
      <p:sp>
        <p:nvSpPr>
          <p:cNvPr id="21520" name="Text Box 16"/>
          <p:cNvSpPr txBox="1">
            <a:spLocks noChangeArrowheads="1"/>
          </p:cNvSpPr>
          <p:nvPr/>
        </p:nvSpPr>
        <p:spPr bwMode="auto">
          <a:xfrm>
            <a:off x="3075177" y="4099868"/>
            <a:ext cx="7489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dirty="0"/>
              <a:t>CEP</a:t>
            </a:r>
          </a:p>
        </p:txBody>
      </p:sp>
      <p:sp>
        <p:nvSpPr>
          <p:cNvPr id="21521" name="Text Box 17"/>
          <p:cNvSpPr txBox="1">
            <a:spLocks noChangeArrowheads="1"/>
          </p:cNvSpPr>
          <p:nvPr/>
        </p:nvSpPr>
        <p:spPr bwMode="auto">
          <a:xfrm>
            <a:off x="1812925" y="4092575"/>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74x160</a:t>
            </a:r>
          </a:p>
        </p:txBody>
      </p:sp>
      <p:sp>
        <p:nvSpPr>
          <p:cNvPr id="21525" name="Text Box 21"/>
          <p:cNvSpPr txBox="1">
            <a:spLocks noChangeArrowheads="1"/>
          </p:cNvSpPr>
          <p:nvPr/>
        </p:nvSpPr>
        <p:spPr bwMode="auto">
          <a:xfrm>
            <a:off x="1571625" y="4505325"/>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D</a:t>
            </a:r>
            <a:r>
              <a:rPr kumimoji="1" lang="en-US" altLang="zh-CN" sz="1600" b="0"/>
              <a:t>3</a:t>
            </a:r>
            <a:r>
              <a:rPr kumimoji="1" lang="en-US" altLang="zh-CN" sz="2400" b="0"/>
              <a:t> D</a:t>
            </a:r>
            <a:r>
              <a:rPr kumimoji="1" lang="en-US" altLang="zh-CN" sz="1600" b="0"/>
              <a:t>2</a:t>
            </a:r>
            <a:r>
              <a:rPr kumimoji="1" lang="en-US" altLang="zh-CN" sz="2400" b="0"/>
              <a:t> D</a:t>
            </a:r>
            <a:r>
              <a:rPr kumimoji="1" lang="en-US" altLang="zh-CN" sz="1600" b="0"/>
              <a:t>1</a:t>
            </a:r>
            <a:r>
              <a:rPr kumimoji="1" lang="en-US" altLang="zh-CN" sz="2400" b="0"/>
              <a:t> D</a:t>
            </a:r>
            <a:r>
              <a:rPr kumimoji="1" lang="en-US" altLang="zh-CN" sz="1600" b="0"/>
              <a:t>0</a:t>
            </a:r>
            <a:endParaRPr kumimoji="1" lang="en-US" altLang="zh-CN" sz="2400" b="0"/>
          </a:p>
        </p:txBody>
      </p:sp>
      <p:grpSp>
        <p:nvGrpSpPr>
          <p:cNvPr id="21526" name="Group 22"/>
          <p:cNvGrpSpPr>
            <a:grpSpLocks/>
          </p:cNvGrpSpPr>
          <p:nvPr/>
        </p:nvGrpSpPr>
        <p:grpSpPr bwMode="auto">
          <a:xfrm>
            <a:off x="3562350" y="4548188"/>
            <a:ext cx="144463" cy="215900"/>
            <a:chOff x="2041" y="1638"/>
            <a:chExt cx="91" cy="182"/>
          </a:xfrm>
        </p:grpSpPr>
        <p:sp>
          <p:nvSpPr>
            <p:cNvPr id="21597" name="Line 23"/>
            <p:cNvSpPr>
              <a:spLocks noChangeShapeType="1"/>
            </p:cNvSpPr>
            <p:nvPr/>
          </p:nvSpPr>
          <p:spPr bwMode="auto">
            <a:xfrm flipH="1">
              <a:off x="2041" y="1638"/>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98" name="Line 24"/>
            <p:cNvSpPr>
              <a:spLocks noChangeShapeType="1"/>
            </p:cNvSpPr>
            <p:nvPr/>
          </p:nvSpPr>
          <p:spPr bwMode="auto">
            <a:xfrm>
              <a:off x="2041" y="1729"/>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27" name="Oval 25"/>
          <p:cNvSpPr>
            <a:spLocks noChangeArrowheads="1"/>
          </p:cNvSpPr>
          <p:nvPr/>
        </p:nvSpPr>
        <p:spPr bwMode="auto">
          <a:xfrm rot="10800000">
            <a:off x="928688" y="4662488"/>
            <a:ext cx="125412" cy="125412"/>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1528" name="Oval 26"/>
          <p:cNvSpPr>
            <a:spLocks noChangeArrowheads="1"/>
          </p:cNvSpPr>
          <p:nvPr/>
        </p:nvSpPr>
        <p:spPr bwMode="auto">
          <a:xfrm rot="10800000">
            <a:off x="928688" y="4302125"/>
            <a:ext cx="125412" cy="125413"/>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1529" name="Text Box 27"/>
          <p:cNvSpPr txBox="1">
            <a:spLocks noChangeArrowheads="1"/>
          </p:cNvSpPr>
          <p:nvPr/>
        </p:nvSpPr>
        <p:spPr bwMode="auto">
          <a:xfrm>
            <a:off x="646113" y="4800600"/>
            <a:ext cx="1428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t>1</a:t>
            </a:r>
            <a:endParaRPr kumimoji="1" lang="en-US" altLang="zh-CN" sz="2400" baseline="-25000"/>
          </a:p>
        </p:txBody>
      </p:sp>
      <p:sp>
        <p:nvSpPr>
          <p:cNvPr id="21530" name="Text Box 28"/>
          <p:cNvSpPr txBox="1">
            <a:spLocks noChangeArrowheads="1"/>
          </p:cNvSpPr>
          <p:nvPr/>
        </p:nvSpPr>
        <p:spPr bwMode="auto">
          <a:xfrm>
            <a:off x="1935163" y="2387600"/>
            <a:ext cx="1350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a:t>Q</a:t>
            </a:r>
            <a:r>
              <a:rPr kumimoji="1" lang="en-US" altLang="zh-CN" sz="1600"/>
              <a:t>6</a:t>
            </a:r>
            <a:r>
              <a:rPr kumimoji="1" lang="en-US" altLang="zh-CN" sz="2400"/>
              <a:t> Q</a:t>
            </a:r>
            <a:r>
              <a:rPr kumimoji="1" lang="en-US" altLang="zh-CN" sz="1600"/>
              <a:t>5</a:t>
            </a:r>
            <a:r>
              <a:rPr kumimoji="1" lang="en-US" altLang="zh-CN" sz="2400"/>
              <a:t> Q</a:t>
            </a:r>
            <a:r>
              <a:rPr kumimoji="1" lang="en-US" altLang="zh-CN" sz="1600"/>
              <a:t>4</a:t>
            </a:r>
            <a:endParaRPr kumimoji="1" lang="en-US" altLang="zh-CN" sz="2400"/>
          </a:p>
        </p:txBody>
      </p:sp>
      <p:sp>
        <p:nvSpPr>
          <p:cNvPr id="21532" name="Rectangle 30"/>
          <p:cNvSpPr>
            <a:spLocks noChangeArrowheads="1"/>
          </p:cNvSpPr>
          <p:nvPr/>
        </p:nvSpPr>
        <p:spPr bwMode="auto">
          <a:xfrm>
            <a:off x="4895850" y="3779838"/>
            <a:ext cx="2663825" cy="1219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endParaRPr kumimoji="1" lang="zh-CN" altLang="en-US" sz="2400" b="0"/>
          </a:p>
        </p:txBody>
      </p:sp>
      <p:sp>
        <p:nvSpPr>
          <p:cNvPr id="21533" name="Line 31"/>
          <p:cNvSpPr>
            <a:spLocks noChangeShapeType="1"/>
          </p:cNvSpPr>
          <p:nvPr/>
        </p:nvSpPr>
        <p:spPr bwMode="auto">
          <a:xfrm flipV="1">
            <a:off x="7883525" y="4086225"/>
            <a:ext cx="0" cy="301625"/>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4" name="Line 32"/>
          <p:cNvSpPr>
            <a:spLocks noChangeShapeType="1"/>
          </p:cNvSpPr>
          <p:nvPr/>
        </p:nvSpPr>
        <p:spPr bwMode="auto">
          <a:xfrm flipV="1">
            <a:off x="6013450" y="2892425"/>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5" name="Line 33"/>
          <p:cNvSpPr>
            <a:spLocks noChangeShapeType="1"/>
          </p:cNvSpPr>
          <p:nvPr/>
        </p:nvSpPr>
        <p:spPr bwMode="auto">
          <a:xfrm flipV="1">
            <a:off x="6437313" y="2892425"/>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6" name="Line 34"/>
          <p:cNvSpPr>
            <a:spLocks noChangeShapeType="1"/>
          </p:cNvSpPr>
          <p:nvPr/>
        </p:nvSpPr>
        <p:spPr bwMode="auto">
          <a:xfrm flipV="1">
            <a:off x="6829425" y="2892425"/>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7" name="Line 35"/>
          <p:cNvSpPr>
            <a:spLocks noChangeShapeType="1"/>
          </p:cNvSpPr>
          <p:nvPr/>
        </p:nvSpPr>
        <p:spPr bwMode="auto">
          <a:xfrm>
            <a:off x="7578725" y="4084638"/>
            <a:ext cx="6286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8" name="Line 36"/>
          <p:cNvSpPr>
            <a:spLocks noChangeShapeType="1"/>
          </p:cNvSpPr>
          <p:nvPr/>
        </p:nvSpPr>
        <p:spPr bwMode="auto">
          <a:xfrm>
            <a:off x="7578725" y="4389438"/>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9" name="Line 37"/>
          <p:cNvSpPr>
            <a:spLocks noChangeShapeType="1"/>
          </p:cNvSpPr>
          <p:nvPr/>
        </p:nvSpPr>
        <p:spPr bwMode="auto">
          <a:xfrm>
            <a:off x="7578725" y="4694238"/>
            <a:ext cx="6286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0" name="Line 38"/>
          <p:cNvSpPr>
            <a:spLocks noChangeShapeType="1"/>
          </p:cNvSpPr>
          <p:nvPr/>
        </p:nvSpPr>
        <p:spPr bwMode="auto">
          <a:xfrm>
            <a:off x="4487863" y="4762500"/>
            <a:ext cx="393700" cy="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1" name="Line 39"/>
          <p:cNvSpPr>
            <a:spLocks noChangeShapeType="1"/>
          </p:cNvSpPr>
          <p:nvPr/>
        </p:nvSpPr>
        <p:spPr bwMode="auto">
          <a:xfrm>
            <a:off x="4475163" y="4405313"/>
            <a:ext cx="406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2" name="Text Box 40"/>
          <p:cNvSpPr txBox="1">
            <a:spLocks noChangeArrowheads="1"/>
          </p:cNvSpPr>
          <p:nvPr/>
        </p:nvSpPr>
        <p:spPr bwMode="auto">
          <a:xfrm>
            <a:off x="5429250" y="3703638"/>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Q</a:t>
            </a:r>
            <a:r>
              <a:rPr kumimoji="1" lang="en-US" altLang="zh-CN" sz="1600" b="0"/>
              <a:t>3</a:t>
            </a:r>
            <a:r>
              <a:rPr kumimoji="1" lang="en-US" altLang="zh-CN" sz="2400" b="0"/>
              <a:t> Q</a:t>
            </a:r>
            <a:r>
              <a:rPr kumimoji="1" lang="en-US" altLang="zh-CN" sz="1600" b="0"/>
              <a:t>2</a:t>
            </a:r>
            <a:r>
              <a:rPr kumimoji="1" lang="en-US" altLang="zh-CN" sz="2400" b="0"/>
              <a:t> Q</a:t>
            </a:r>
            <a:r>
              <a:rPr kumimoji="1" lang="en-US" altLang="zh-CN" sz="1600" b="0"/>
              <a:t>1</a:t>
            </a:r>
            <a:r>
              <a:rPr kumimoji="1" lang="en-US" altLang="zh-CN" sz="2400" b="0"/>
              <a:t> Q</a:t>
            </a:r>
            <a:r>
              <a:rPr kumimoji="1" lang="en-US" altLang="zh-CN" sz="1600" b="0"/>
              <a:t>0</a:t>
            </a:r>
            <a:endParaRPr kumimoji="1" lang="en-US" altLang="zh-CN" sz="2400" b="0"/>
          </a:p>
        </p:txBody>
      </p:sp>
      <p:sp>
        <p:nvSpPr>
          <p:cNvPr id="21543" name="Text Box 41"/>
          <p:cNvSpPr txBox="1">
            <a:spLocks noChangeArrowheads="1"/>
          </p:cNvSpPr>
          <p:nvPr/>
        </p:nvSpPr>
        <p:spPr bwMode="auto">
          <a:xfrm>
            <a:off x="4930775" y="37973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a:t>
            </a:r>
          </a:p>
        </p:txBody>
      </p:sp>
      <p:sp>
        <p:nvSpPr>
          <p:cNvPr id="21544" name="Text Box 42"/>
          <p:cNvSpPr txBox="1">
            <a:spLocks noChangeArrowheads="1"/>
          </p:cNvSpPr>
          <p:nvPr/>
        </p:nvSpPr>
        <p:spPr bwMode="auto">
          <a:xfrm>
            <a:off x="6900974" y="3820468"/>
            <a:ext cx="7649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dirty="0"/>
              <a:t>CET</a:t>
            </a:r>
          </a:p>
        </p:txBody>
      </p:sp>
      <p:sp>
        <p:nvSpPr>
          <p:cNvPr id="21545" name="Text Box 43"/>
          <p:cNvSpPr txBox="1">
            <a:spLocks noChangeArrowheads="1"/>
          </p:cNvSpPr>
          <p:nvPr/>
        </p:nvSpPr>
        <p:spPr bwMode="auto">
          <a:xfrm>
            <a:off x="6916927" y="4136381"/>
            <a:ext cx="7489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dirty="0"/>
              <a:t>CEP</a:t>
            </a:r>
          </a:p>
        </p:txBody>
      </p:sp>
      <p:sp>
        <p:nvSpPr>
          <p:cNvPr id="21546" name="Text Box 44"/>
          <p:cNvSpPr txBox="1">
            <a:spLocks noChangeArrowheads="1"/>
          </p:cNvSpPr>
          <p:nvPr/>
        </p:nvSpPr>
        <p:spPr bwMode="auto">
          <a:xfrm>
            <a:off x="5654675" y="4129088"/>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74x160</a:t>
            </a:r>
          </a:p>
        </p:txBody>
      </p:sp>
      <p:sp>
        <p:nvSpPr>
          <p:cNvPr id="21550" name="Text Box 48"/>
          <p:cNvSpPr txBox="1">
            <a:spLocks noChangeArrowheads="1"/>
          </p:cNvSpPr>
          <p:nvPr/>
        </p:nvSpPr>
        <p:spPr bwMode="auto">
          <a:xfrm>
            <a:off x="5413375" y="4541838"/>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D</a:t>
            </a:r>
            <a:r>
              <a:rPr kumimoji="1" lang="en-US" altLang="zh-CN" sz="1600" b="0"/>
              <a:t>3</a:t>
            </a:r>
            <a:r>
              <a:rPr kumimoji="1" lang="en-US" altLang="zh-CN" sz="2400" b="0"/>
              <a:t> D</a:t>
            </a:r>
            <a:r>
              <a:rPr kumimoji="1" lang="en-US" altLang="zh-CN" sz="1600" b="0"/>
              <a:t>2</a:t>
            </a:r>
            <a:r>
              <a:rPr kumimoji="1" lang="en-US" altLang="zh-CN" sz="2400" b="0"/>
              <a:t> D</a:t>
            </a:r>
            <a:r>
              <a:rPr kumimoji="1" lang="en-US" altLang="zh-CN" sz="1600" b="0"/>
              <a:t>1</a:t>
            </a:r>
            <a:r>
              <a:rPr kumimoji="1" lang="en-US" altLang="zh-CN" sz="2400" b="0"/>
              <a:t> D</a:t>
            </a:r>
            <a:r>
              <a:rPr kumimoji="1" lang="en-US" altLang="zh-CN" sz="1600" b="0"/>
              <a:t>0</a:t>
            </a:r>
            <a:endParaRPr kumimoji="1" lang="en-US" altLang="zh-CN" sz="2400" b="0"/>
          </a:p>
        </p:txBody>
      </p:sp>
      <p:grpSp>
        <p:nvGrpSpPr>
          <p:cNvPr id="21551" name="Group 49"/>
          <p:cNvGrpSpPr>
            <a:grpSpLocks/>
          </p:cNvGrpSpPr>
          <p:nvPr/>
        </p:nvGrpSpPr>
        <p:grpSpPr bwMode="auto">
          <a:xfrm>
            <a:off x="7415213" y="4584700"/>
            <a:ext cx="144462" cy="215900"/>
            <a:chOff x="2041" y="1638"/>
            <a:chExt cx="91" cy="182"/>
          </a:xfrm>
        </p:grpSpPr>
        <p:sp>
          <p:nvSpPr>
            <p:cNvPr id="21595" name="Line 50"/>
            <p:cNvSpPr>
              <a:spLocks noChangeShapeType="1"/>
            </p:cNvSpPr>
            <p:nvPr/>
          </p:nvSpPr>
          <p:spPr bwMode="auto">
            <a:xfrm flipH="1">
              <a:off x="2041" y="1638"/>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96" name="Line 51"/>
            <p:cNvSpPr>
              <a:spLocks noChangeShapeType="1"/>
            </p:cNvSpPr>
            <p:nvPr/>
          </p:nvSpPr>
          <p:spPr bwMode="auto">
            <a:xfrm>
              <a:off x="2041" y="1729"/>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52" name="Oval 52"/>
          <p:cNvSpPr>
            <a:spLocks noChangeArrowheads="1"/>
          </p:cNvSpPr>
          <p:nvPr/>
        </p:nvSpPr>
        <p:spPr bwMode="auto">
          <a:xfrm rot="10800000">
            <a:off x="4770438" y="4697413"/>
            <a:ext cx="125412" cy="125412"/>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1553" name="Oval 53"/>
          <p:cNvSpPr>
            <a:spLocks noChangeArrowheads="1"/>
          </p:cNvSpPr>
          <p:nvPr/>
        </p:nvSpPr>
        <p:spPr bwMode="auto">
          <a:xfrm rot="10800000">
            <a:off x="4770438" y="4338638"/>
            <a:ext cx="125412" cy="125412"/>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1554" name="Text Box 54"/>
          <p:cNvSpPr txBox="1">
            <a:spLocks noChangeArrowheads="1"/>
          </p:cNvSpPr>
          <p:nvPr/>
        </p:nvSpPr>
        <p:spPr bwMode="auto">
          <a:xfrm>
            <a:off x="8207375" y="4518025"/>
            <a:ext cx="5397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t>CP</a:t>
            </a:r>
            <a:endParaRPr kumimoji="1" lang="en-US" altLang="zh-CN" sz="1600" baseline="-25000"/>
          </a:p>
        </p:txBody>
      </p:sp>
      <p:sp>
        <p:nvSpPr>
          <p:cNvPr id="21555" name="Text Box 55"/>
          <p:cNvSpPr txBox="1">
            <a:spLocks noChangeArrowheads="1"/>
          </p:cNvSpPr>
          <p:nvPr/>
        </p:nvSpPr>
        <p:spPr bwMode="auto">
          <a:xfrm>
            <a:off x="8280400" y="3902075"/>
            <a:ext cx="1428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t>1</a:t>
            </a:r>
            <a:endParaRPr kumimoji="1" lang="en-US" altLang="zh-CN" sz="2400" baseline="-25000"/>
          </a:p>
        </p:txBody>
      </p:sp>
      <p:sp>
        <p:nvSpPr>
          <p:cNvPr id="21556" name="Text Box 56"/>
          <p:cNvSpPr txBox="1">
            <a:spLocks noChangeArrowheads="1"/>
          </p:cNvSpPr>
          <p:nvPr/>
        </p:nvSpPr>
        <p:spPr bwMode="auto">
          <a:xfrm>
            <a:off x="4418013" y="5156200"/>
            <a:ext cx="1428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t>1</a:t>
            </a:r>
            <a:endParaRPr kumimoji="1" lang="en-US" altLang="zh-CN" sz="2400" baseline="-25000"/>
          </a:p>
        </p:txBody>
      </p:sp>
      <p:sp>
        <p:nvSpPr>
          <p:cNvPr id="21557" name="Text Box 57"/>
          <p:cNvSpPr txBox="1">
            <a:spLocks noChangeArrowheads="1"/>
          </p:cNvSpPr>
          <p:nvPr/>
        </p:nvSpPr>
        <p:spPr bwMode="auto">
          <a:xfrm>
            <a:off x="5362575" y="2424113"/>
            <a:ext cx="176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a:t>Q</a:t>
            </a:r>
            <a:r>
              <a:rPr kumimoji="1" lang="en-US" altLang="zh-CN" sz="1600"/>
              <a:t>3</a:t>
            </a:r>
            <a:r>
              <a:rPr kumimoji="1" lang="en-US" altLang="zh-CN" sz="2400"/>
              <a:t> Q</a:t>
            </a:r>
            <a:r>
              <a:rPr kumimoji="1" lang="en-US" altLang="zh-CN" sz="1600"/>
              <a:t>2</a:t>
            </a:r>
            <a:r>
              <a:rPr kumimoji="1" lang="en-US" altLang="zh-CN" sz="2400"/>
              <a:t> Q</a:t>
            </a:r>
            <a:r>
              <a:rPr kumimoji="1" lang="en-US" altLang="zh-CN" sz="1600"/>
              <a:t>1</a:t>
            </a:r>
            <a:r>
              <a:rPr kumimoji="1" lang="en-US" altLang="zh-CN" sz="2400"/>
              <a:t> Q</a:t>
            </a:r>
            <a:r>
              <a:rPr kumimoji="1" lang="en-US" altLang="zh-CN" sz="1600"/>
              <a:t>0</a:t>
            </a:r>
          </a:p>
        </p:txBody>
      </p:sp>
      <p:sp>
        <p:nvSpPr>
          <p:cNvPr id="21558" name="Line 58"/>
          <p:cNvSpPr>
            <a:spLocks noChangeShapeType="1"/>
          </p:cNvSpPr>
          <p:nvPr/>
        </p:nvSpPr>
        <p:spPr bwMode="auto">
          <a:xfrm>
            <a:off x="3706813" y="4044950"/>
            <a:ext cx="11890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9" name="Line 59"/>
          <p:cNvSpPr>
            <a:spLocks noChangeShapeType="1"/>
          </p:cNvSpPr>
          <p:nvPr/>
        </p:nvSpPr>
        <p:spPr bwMode="auto">
          <a:xfrm flipV="1">
            <a:off x="4487863" y="4391025"/>
            <a:ext cx="0" cy="696913"/>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0" name="Line 60"/>
          <p:cNvSpPr>
            <a:spLocks noChangeShapeType="1"/>
          </p:cNvSpPr>
          <p:nvPr/>
        </p:nvSpPr>
        <p:spPr bwMode="auto">
          <a:xfrm flipV="1">
            <a:off x="5614988" y="5010150"/>
            <a:ext cx="0" cy="555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1" name="Line 61"/>
          <p:cNvSpPr>
            <a:spLocks noChangeShapeType="1"/>
          </p:cNvSpPr>
          <p:nvPr/>
        </p:nvSpPr>
        <p:spPr bwMode="auto">
          <a:xfrm flipV="1">
            <a:off x="6013450" y="5003800"/>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2" name="Line 62"/>
          <p:cNvSpPr>
            <a:spLocks noChangeShapeType="1"/>
          </p:cNvSpPr>
          <p:nvPr/>
        </p:nvSpPr>
        <p:spPr bwMode="auto">
          <a:xfrm flipV="1">
            <a:off x="6437313" y="5003800"/>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3" name="Line 63"/>
          <p:cNvSpPr>
            <a:spLocks noChangeShapeType="1"/>
          </p:cNvSpPr>
          <p:nvPr/>
        </p:nvSpPr>
        <p:spPr bwMode="auto">
          <a:xfrm flipV="1">
            <a:off x="6829425" y="5003800"/>
            <a:ext cx="0" cy="301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4" name="Line 64"/>
          <p:cNvSpPr>
            <a:spLocks noChangeShapeType="1"/>
          </p:cNvSpPr>
          <p:nvPr/>
        </p:nvSpPr>
        <p:spPr bwMode="auto">
          <a:xfrm>
            <a:off x="5614988" y="5313363"/>
            <a:ext cx="1223962" cy="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5" name="Line 65"/>
          <p:cNvSpPr>
            <a:spLocks noChangeShapeType="1"/>
          </p:cNvSpPr>
          <p:nvPr/>
        </p:nvSpPr>
        <p:spPr bwMode="auto">
          <a:xfrm>
            <a:off x="5470525" y="5565775"/>
            <a:ext cx="28892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6" name="Line 66"/>
          <p:cNvSpPr>
            <a:spLocks noChangeShapeType="1"/>
          </p:cNvSpPr>
          <p:nvPr/>
        </p:nvSpPr>
        <p:spPr bwMode="auto">
          <a:xfrm flipV="1">
            <a:off x="7883525" y="4679950"/>
            <a:ext cx="0" cy="1042988"/>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7" name="Line 67"/>
          <p:cNvSpPr>
            <a:spLocks noChangeShapeType="1"/>
          </p:cNvSpPr>
          <p:nvPr/>
        </p:nvSpPr>
        <p:spPr bwMode="auto">
          <a:xfrm flipV="1">
            <a:off x="4030663" y="4645025"/>
            <a:ext cx="0" cy="1077913"/>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8" name="Line 68"/>
          <p:cNvSpPr>
            <a:spLocks noChangeShapeType="1"/>
          </p:cNvSpPr>
          <p:nvPr/>
        </p:nvSpPr>
        <p:spPr bwMode="auto">
          <a:xfrm>
            <a:off x="4030663" y="5722938"/>
            <a:ext cx="38528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9" name="Line 69"/>
          <p:cNvSpPr>
            <a:spLocks noChangeShapeType="1"/>
          </p:cNvSpPr>
          <p:nvPr/>
        </p:nvSpPr>
        <p:spPr bwMode="auto">
          <a:xfrm flipV="1">
            <a:off x="5614988" y="2897188"/>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0" name="Line 70"/>
          <p:cNvSpPr>
            <a:spLocks noChangeShapeType="1"/>
          </p:cNvSpPr>
          <p:nvPr/>
        </p:nvSpPr>
        <p:spPr bwMode="auto">
          <a:xfrm flipV="1">
            <a:off x="1763713" y="4973638"/>
            <a:ext cx="0" cy="555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1" name="Line 71"/>
          <p:cNvSpPr>
            <a:spLocks noChangeShapeType="1"/>
          </p:cNvSpPr>
          <p:nvPr/>
        </p:nvSpPr>
        <p:spPr bwMode="auto">
          <a:xfrm flipV="1">
            <a:off x="2162175" y="4967288"/>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2" name="Line 72"/>
          <p:cNvSpPr>
            <a:spLocks noChangeShapeType="1"/>
          </p:cNvSpPr>
          <p:nvPr/>
        </p:nvSpPr>
        <p:spPr bwMode="auto">
          <a:xfrm flipV="1">
            <a:off x="2586038" y="4967288"/>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3" name="Line 73"/>
          <p:cNvSpPr>
            <a:spLocks noChangeShapeType="1"/>
          </p:cNvSpPr>
          <p:nvPr/>
        </p:nvSpPr>
        <p:spPr bwMode="auto">
          <a:xfrm flipV="1">
            <a:off x="2978150" y="4967288"/>
            <a:ext cx="0" cy="301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4" name="Line 74"/>
          <p:cNvSpPr>
            <a:spLocks noChangeShapeType="1"/>
          </p:cNvSpPr>
          <p:nvPr/>
        </p:nvSpPr>
        <p:spPr bwMode="auto">
          <a:xfrm>
            <a:off x="1763713" y="5276850"/>
            <a:ext cx="1223962" cy="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5" name="Line 75"/>
          <p:cNvSpPr>
            <a:spLocks noChangeShapeType="1"/>
          </p:cNvSpPr>
          <p:nvPr/>
        </p:nvSpPr>
        <p:spPr bwMode="auto">
          <a:xfrm>
            <a:off x="1619250" y="5529263"/>
            <a:ext cx="28892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6" name="Line 76"/>
          <p:cNvSpPr>
            <a:spLocks noChangeShapeType="1"/>
          </p:cNvSpPr>
          <p:nvPr/>
        </p:nvSpPr>
        <p:spPr bwMode="auto">
          <a:xfrm flipV="1">
            <a:off x="4030663" y="4054475"/>
            <a:ext cx="0" cy="301625"/>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7" name="Rectangle 77"/>
          <p:cNvSpPr>
            <a:spLocks noChangeArrowheads="1"/>
          </p:cNvSpPr>
          <p:nvPr/>
        </p:nvSpPr>
        <p:spPr bwMode="auto">
          <a:xfrm>
            <a:off x="1054100" y="3743325"/>
            <a:ext cx="2663825" cy="1219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endParaRPr kumimoji="1" lang="zh-CN" altLang="en-US" sz="2400" b="0"/>
          </a:p>
        </p:txBody>
      </p:sp>
      <p:grpSp>
        <p:nvGrpSpPr>
          <p:cNvPr id="5" name="Group 78"/>
          <p:cNvGrpSpPr>
            <a:grpSpLocks/>
          </p:cNvGrpSpPr>
          <p:nvPr/>
        </p:nvGrpSpPr>
        <p:grpSpPr bwMode="auto">
          <a:xfrm>
            <a:off x="646113" y="3021013"/>
            <a:ext cx="1944687" cy="1347787"/>
            <a:chOff x="407" y="1903"/>
            <a:chExt cx="1225" cy="849"/>
          </a:xfrm>
        </p:grpSpPr>
        <p:sp>
          <p:nvSpPr>
            <p:cNvPr id="21588" name="Line 79"/>
            <p:cNvSpPr>
              <a:spLocks noChangeShapeType="1"/>
            </p:cNvSpPr>
            <p:nvPr/>
          </p:nvSpPr>
          <p:spPr bwMode="auto">
            <a:xfrm>
              <a:off x="1065" y="2162"/>
              <a:ext cx="302" cy="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89" name="Line 80"/>
            <p:cNvSpPr>
              <a:spLocks noChangeShapeType="1"/>
            </p:cNvSpPr>
            <p:nvPr/>
          </p:nvSpPr>
          <p:spPr bwMode="auto">
            <a:xfrm>
              <a:off x="407" y="2086"/>
              <a:ext cx="2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1590" name="Group 81"/>
            <p:cNvGrpSpPr>
              <a:grpSpLocks/>
            </p:cNvGrpSpPr>
            <p:nvPr/>
          </p:nvGrpSpPr>
          <p:grpSpPr bwMode="auto">
            <a:xfrm>
              <a:off x="686" y="1903"/>
              <a:ext cx="380" cy="342"/>
              <a:chOff x="929" y="2294"/>
              <a:chExt cx="380" cy="342"/>
            </a:xfrm>
          </p:grpSpPr>
          <p:sp>
            <p:nvSpPr>
              <p:cNvPr id="21593" name="Oval 82"/>
              <p:cNvSpPr>
                <a:spLocks noChangeArrowheads="1"/>
              </p:cNvSpPr>
              <p:nvPr/>
            </p:nvSpPr>
            <p:spPr bwMode="auto">
              <a:xfrm rot="10800000">
                <a:off x="929" y="2432"/>
                <a:ext cx="75" cy="75"/>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1594" name="AutoShape 83"/>
              <p:cNvSpPr>
                <a:spLocks noChangeArrowheads="1"/>
              </p:cNvSpPr>
              <p:nvPr/>
            </p:nvSpPr>
            <p:spPr bwMode="auto">
              <a:xfrm rot="10800000">
                <a:off x="998" y="2294"/>
                <a:ext cx="311" cy="342"/>
              </a:xfrm>
              <a:prstGeom prst="flowChartDelay">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sp>
          <p:nvSpPr>
            <p:cNvPr id="21591" name="Line 84"/>
            <p:cNvSpPr>
              <a:spLocks noChangeShapeType="1"/>
            </p:cNvSpPr>
            <p:nvPr/>
          </p:nvSpPr>
          <p:spPr bwMode="auto">
            <a:xfrm flipV="1">
              <a:off x="407" y="2087"/>
              <a:ext cx="0" cy="665"/>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92" name="Line 85"/>
            <p:cNvSpPr>
              <a:spLocks noChangeShapeType="1"/>
            </p:cNvSpPr>
            <p:nvPr/>
          </p:nvSpPr>
          <p:spPr bwMode="auto">
            <a:xfrm>
              <a:off x="1065" y="2003"/>
              <a:ext cx="567" cy="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 name="Group 86"/>
          <p:cNvGrpSpPr>
            <a:grpSpLocks/>
          </p:cNvGrpSpPr>
          <p:nvPr/>
        </p:nvGrpSpPr>
        <p:grpSpPr bwMode="auto">
          <a:xfrm>
            <a:off x="2159000" y="2995613"/>
            <a:ext cx="2957513" cy="1071562"/>
            <a:chOff x="1360" y="1887"/>
            <a:chExt cx="1863" cy="675"/>
          </a:xfrm>
        </p:grpSpPr>
        <p:sp>
          <p:nvSpPr>
            <p:cNvPr id="21581" name="Text Box 87"/>
            <p:cNvSpPr txBox="1">
              <a:spLocks noChangeArrowheads="1"/>
            </p:cNvSpPr>
            <p:nvPr/>
          </p:nvSpPr>
          <p:spPr bwMode="auto">
            <a:xfrm>
              <a:off x="3084" y="1887"/>
              <a:ext cx="139"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t>C</a:t>
              </a:r>
              <a:endParaRPr kumimoji="1" lang="en-US" altLang="zh-CN" sz="1600" baseline="-25000"/>
            </a:p>
          </p:txBody>
        </p:sp>
        <p:sp>
          <p:nvSpPr>
            <p:cNvPr id="21582" name="AutoShape 88"/>
            <p:cNvSpPr>
              <a:spLocks noChangeArrowheads="1"/>
            </p:cNvSpPr>
            <p:nvPr/>
          </p:nvSpPr>
          <p:spPr bwMode="auto">
            <a:xfrm>
              <a:off x="2696" y="1912"/>
              <a:ext cx="311" cy="454"/>
            </a:xfrm>
            <a:prstGeom prst="flowChartDelay">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1583" name="Line 89"/>
            <p:cNvSpPr>
              <a:spLocks noChangeShapeType="1"/>
            </p:cNvSpPr>
            <p:nvPr/>
          </p:nvSpPr>
          <p:spPr bwMode="auto">
            <a:xfrm>
              <a:off x="2539" y="2298"/>
              <a:ext cx="15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84" name="Line 90"/>
            <p:cNvSpPr>
              <a:spLocks noChangeShapeType="1"/>
            </p:cNvSpPr>
            <p:nvPr/>
          </p:nvSpPr>
          <p:spPr bwMode="auto">
            <a:xfrm>
              <a:off x="2539" y="2298"/>
              <a:ext cx="0" cy="264"/>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85" name="Line 91"/>
            <p:cNvSpPr>
              <a:spLocks noChangeShapeType="1"/>
            </p:cNvSpPr>
            <p:nvPr/>
          </p:nvSpPr>
          <p:spPr bwMode="auto">
            <a:xfrm>
              <a:off x="1360" y="2162"/>
              <a:ext cx="1338" cy="0"/>
            </a:xfrm>
            <a:prstGeom prst="line">
              <a:avLst/>
            </a:prstGeom>
            <a:noFill/>
            <a:ln w="28575">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1586" name="Line 92"/>
            <p:cNvSpPr>
              <a:spLocks noChangeShapeType="1"/>
            </p:cNvSpPr>
            <p:nvPr/>
          </p:nvSpPr>
          <p:spPr bwMode="auto">
            <a:xfrm>
              <a:off x="1881" y="2003"/>
              <a:ext cx="817" cy="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a:lstStyle/>
            <a:p>
              <a:endParaRPr lang="zh-CN" altLang="en-US"/>
            </a:p>
          </p:txBody>
        </p:sp>
        <p:sp>
          <p:nvSpPr>
            <p:cNvPr id="21587" name="Line 93"/>
            <p:cNvSpPr>
              <a:spLocks noChangeShapeType="1"/>
            </p:cNvSpPr>
            <p:nvPr/>
          </p:nvSpPr>
          <p:spPr bwMode="auto">
            <a:xfrm>
              <a:off x="3015" y="2139"/>
              <a:ext cx="20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1580" name="Rectangle 94"/>
          <p:cNvSpPr>
            <a:spLocks noChangeArrowheads="1"/>
          </p:cNvSpPr>
          <p:nvPr/>
        </p:nvSpPr>
        <p:spPr bwMode="auto">
          <a:xfrm>
            <a:off x="1128713" y="1557338"/>
            <a:ext cx="2317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a:latin typeface="Arial" panose="020B0604020202020204" pitchFamily="34" charset="0"/>
              </a:rPr>
              <a:t>异步单独清零</a:t>
            </a:r>
          </a:p>
        </p:txBody>
      </p:sp>
      <p:sp>
        <p:nvSpPr>
          <p:cNvPr id="98" name="Text Box 29">
            <a:extLst>
              <a:ext uri="{FF2B5EF4-FFF2-40B4-BE49-F238E27FC236}">
                <a16:creationId xmlns:a16="http://schemas.microsoft.com/office/drawing/2014/main" id="{4528D77A-3B8D-6C4D-BD3A-D894FDAB0421}"/>
              </a:ext>
            </a:extLst>
          </p:cNvPr>
          <p:cNvSpPr txBox="1">
            <a:spLocks noChangeArrowheads="1"/>
          </p:cNvSpPr>
          <p:nvPr/>
        </p:nvSpPr>
        <p:spPr bwMode="auto">
          <a:xfrm>
            <a:off x="4897780" y="4530726"/>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PE</a:t>
            </a:r>
          </a:p>
        </p:txBody>
      </p:sp>
      <p:sp>
        <p:nvSpPr>
          <p:cNvPr id="99" name="Text Box 45">
            <a:extLst>
              <a:ext uri="{FF2B5EF4-FFF2-40B4-BE49-F238E27FC236}">
                <a16:creationId xmlns:a16="http://schemas.microsoft.com/office/drawing/2014/main" id="{00FA5EB2-5E16-974E-8C73-8CFBB1C58D40}"/>
              </a:ext>
            </a:extLst>
          </p:cNvPr>
          <p:cNvSpPr txBox="1">
            <a:spLocks noChangeArrowheads="1"/>
          </p:cNvSpPr>
          <p:nvPr/>
        </p:nvSpPr>
        <p:spPr bwMode="auto">
          <a:xfrm>
            <a:off x="4885080" y="4170363"/>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dirty="0"/>
              <a:t>CR</a:t>
            </a:r>
          </a:p>
        </p:txBody>
      </p:sp>
      <p:sp>
        <p:nvSpPr>
          <p:cNvPr id="100" name="Text Box 29">
            <a:extLst>
              <a:ext uri="{FF2B5EF4-FFF2-40B4-BE49-F238E27FC236}">
                <a16:creationId xmlns:a16="http://schemas.microsoft.com/office/drawing/2014/main" id="{05B73B88-DDF6-694F-ACB1-D04502F16EFA}"/>
              </a:ext>
            </a:extLst>
          </p:cNvPr>
          <p:cNvSpPr txBox="1">
            <a:spLocks noChangeArrowheads="1"/>
          </p:cNvSpPr>
          <p:nvPr/>
        </p:nvSpPr>
        <p:spPr bwMode="auto">
          <a:xfrm>
            <a:off x="1053948" y="4487863"/>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PE</a:t>
            </a:r>
          </a:p>
        </p:txBody>
      </p:sp>
      <p:sp>
        <p:nvSpPr>
          <p:cNvPr id="101" name="Text Box 45">
            <a:extLst>
              <a:ext uri="{FF2B5EF4-FFF2-40B4-BE49-F238E27FC236}">
                <a16:creationId xmlns:a16="http://schemas.microsoft.com/office/drawing/2014/main" id="{62AD5CB7-292F-7E4D-9C25-F02304AE5483}"/>
              </a:ext>
            </a:extLst>
          </p:cNvPr>
          <p:cNvSpPr txBox="1">
            <a:spLocks noChangeArrowheads="1"/>
          </p:cNvSpPr>
          <p:nvPr/>
        </p:nvSpPr>
        <p:spPr bwMode="auto">
          <a:xfrm>
            <a:off x="1041248" y="4127500"/>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dirty="0"/>
              <a:t>CR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AC9016DB-5D34-41B9-8623-A30791FD89EC}" type="datetime1">
              <a:rPr lang="zh-CN" altLang="en-US" sz="1800" b="0" smtClean="0">
                <a:solidFill>
                  <a:srgbClr val="B2B2B2"/>
                </a:solidFill>
                <a:latin typeface="Arial" panose="020B0604020202020204" pitchFamily="34" charset="0"/>
              </a:rPr>
              <a:pPr>
                <a:spcAft>
                  <a:spcPct val="0"/>
                </a:spcAft>
                <a:buFontTx/>
                <a:buNone/>
              </a:pPr>
              <a:t>2021/11/10</a:t>
            </a:fld>
            <a:endParaRPr lang="en-US" altLang="zh-CN" sz="1800" b="0">
              <a:solidFill>
                <a:srgbClr val="B2B2B2"/>
              </a:solidFill>
              <a:latin typeface="Arial" panose="020B0604020202020204" pitchFamily="34" charset="0"/>
            </a:endParaRPr>
          </a:p>
        </p:txBody>
      </p:sp>
      <p:sp>
        <p:nvSpPr>
          <p:cNvPr id="22531"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时序逻辑电路</a:t>
            </a:r>
            <a:r>
              <a:rPr kumimoji="1" lang="en-US" altLang="zh-CN" sz="1800" b="0">
                <a:solidFill>
                  <a:srgbClr val="B2B2B2"/>
                </a:solidFill>
                <a:latin typeface="宋体" panose="02010600030101010101" pitchFamily="2" charset="-122"/>
              </a:rPr>
              <a:t>(6)</a:t>
            </a:r>
          </a:p>
        </p:txBody>
      </p:sp>
      <p:sp>
        <p:nvSpPr>
          <p:cNvPr id="2253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C335216E-E4E3-442E-8CD3-A31DA94C16D0}" type="slidenum">
              <a:rPr lang="en-US" altLang="zh-CN" sz="1800" b="0" smtClean="0">
                <a:solidFill>
                  <a:srgbClr val="B2B2B2"/>
                </a:solidFill>
                <a:latin typeface="Arial" panose="020B0604020202020204" pitchFamily="34" charset="0"/>
              </a:rPr>
              <a:pPr>
                <a:spcAft>
                  <a:spcPct val="0"/>
                </a:spcAft>
                <a:buFontTx/>
                <a:buNone/>
              </a:pPr>
              <a:t>12</a:t>
            </a:fld>
            <a:endParaRPr lang="en-US" altLang="zh-CN" sz="1800" b="0">
              <a:solidFill>
                <a:srgbClr val="B2B2B2"/>
              </a:solidFill>
              <a:latin typeface="Arial" panose="020B0604020202020204" pitchFamily="34" charset="0"/>
            </a:endParaRPr>
          </a:p>
        </p:txBody>
      </p:sp>
      <p:sp>
        <p:nvSpPr>
          <p:cNvPr id="22533" name="Rectangle 2"/>
          <p:cNvSpPr>
            <a:spLocks noGrp="1" noChangeArrowheads="1"/>
          </p:cNvSpPr>
          <p:nvPr>
            <p:ph type="title"/>
          </p:nvPr>
        </p:nvSpPr>
        <p:spPr/>
        <p:txBody>
          <a:bodyPr/>
          <a:lstStyle/>
          <a:p>
            <a:r>
              <a:rPr lang="zh-CN" altLang="en-US"/>
              <a:t>示例</a:t>
            </a:r>
            <a:r>
              <a:rPr lang="en-US" altLang="zh-CN"/>
              <a:t>4 </a:t>
            </a:r>
            <a:r>
              <a:rPr lang="en-US" altLang="ja-JP"/>
              <a:t>—</a:t>
            </a:r>
            <a:r>
              <a:rPr lang="en-US" altLang="zh-CN"/>
              <a:t> </a:t>
            </a:r>
            <a:r>
              <a:rPr lang="zh-CN" altLang="en-US"/>
              <a:t>异步整体清零</a:t>
            </a:r>
          </a:p>
        </p:txBody>
      </p:sp>
      <p:sp>
        <p:nvSpPr>
          <p:cNvPr id="1837059" name="Rectangle 3"/>
          <p:cNvSpPr>
            <a:spLocks noChangeArrowheads="1"/>
          </p:cNvSpPr>
          <p:nvPr/>
        </p:nvSpPr>
        <p:spPr bwMode="auto">
          <a:xfrm>
            <a:off x="395288" y="5248275"/>
            <a:ext cx="643255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r>
              <a:rPr kumimoji="1" lang="zh-CN" altLang="en-US" b="0"/>
              <a:t>当</a:t>
            </a:r>
            <a:r>
              <a:rPr kumimoji="1" lang="en-US" altLang="zh-CN" b="0"/>
              <a:t>Q</a:t>
            </a:r>
            <a:r>
              <a:rPr kumimoji="1" lang="en-US" altLang="zh-CN" sz="1800" b="0"/>
              <a:t>5</a:t>
            </a:r>
            <a:r>
              <a:rPr kumimoji="1" lang="en-US" altLang="zh-CN" b="0"/>
              <a:t> ~ Q</a:t>
            </a:r>
            <a:r>
              <a:rPr kumimoji="1" lang="en-US" altLang="zh-CN" sz="1800" b="0"/>
              <a:t>0</a:t>
            </a:r>
            <a:r>
              <a:rPr kumimoji="1" lang="en-US" altLang="zh-CN" b="0"/>
              <a:t> =101001</a:t>
            </a:r>
            <a:r>
              <a:rPr kumimoji="1" lang="zh-CN" altLang="en-US" b="0"/>
              <a:t>时，</a:t>
            </a:r>
            <a:r>
              <a:rPr kumimoji="1" lang="en-US" altLang="zh-CN" b="0"/>
              <a:t>R</a:t>
            </a:r>
            <a:r>
              <a:rPr kumimoji="1" lang="en-US" altLang="zh-CN" sz="1600" b="0"/>
              <a:t>D</a:t>
            </a:r>
            <a:r>
              <a:rPr kumimoji="1" lang="en-US" altLang="zh-CN" b="0"/>
              <a:t> = 0</a:t>
            </a:r>
            <a:endParaRPr kumimoji="1" lang="zh-CN" altLang="en-US" b="0"/>
          </a:p>
          <a:p>
            <a:r>
              <a:rPr lang="zh-CN" altLang="en-US" b="0"/>
              <a:t>当</a:t>
            </a:r>
            <a:r>
              <a:rPr kumimoji="1" lang="en-US" altLang="zh-CN" b="0"/>
              <a:t>Q</a:t>
            </a:r>
            <a:r>
              <a:rPr kumimoji="1" lang="en-US" altLang="zh-CN" sz="1800" b="0"/>
              <a:t>5 </a:t>
            </a:r>
            <a:r>
              <a:rPr kumimoji="1" lang="en-US" altLang="zh-CN" b="0"/>
              <a:t>~</a:t>
            </a:r>
            <a:r>
              <a:rPr kumimoji="1" lang="en-US" altLang="zh-CN" sz="1800" b="0"/>
              <a:t> </a:t>
            </a:r>
            <a:r>
              <a:rPr kumimoji="1" lang="en-US" altLang="zh-CN" b="0"/>
              <a:t>Q</a:t>
            </a:r>
            <a:r>
              <a:rPr kumimoji="1" lang="en-US" altLang="zh-CN" sz="1800" b="0"/>
              <a:t>0 </a:t>
            </a:r>
            <a:r>
              <a:rPr kumimoji="1" lang="en-US" altLang="zh-CN" b="0"/>
              <a:t>= 101000</a:t>
            </a:r>
            <a:r>
              <a:rPr kumimoji="1" lang="zh-CN" altLang="en-US" b="0"/>
              <a:t>时， </a:t>
            </a:r>
            <a:r>
              <a:rPr lang="en-US" altLang="zh-CN" b="0"/>
              <a:t>C = 1</a:t>
            </a:r>
            <a:endParaRPr kumimoji="1" lang="zh-CN" altLang="en-US" b="0"/>
          </a:p>
        </p:txBody>
      </p:sp>
      <p:sp>
        <p:nvSpPr>
          <p:cNvPr id="22535" name="Line 5"/>
          <p:cNvSpPr>
            <a:spLocks noChangeShapeType="1"/>
          </p:cNvSpPr>
          <p:nvPr/>
        </p:nvSpPr>
        <p:spPr bwMode="auto">
          <a:xfrm>
            <a:off x="719138" y="3940175"/>
            <a:ext cx="406400" cy="0"/>
          </a:xfrm>
          <a:prstGeom prst="line">
            <a:avLst/>
          </a:prstGeom>
          <a:noFill/>
          <a:ln w="28575">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6" name="Text Box 6"/>
          <p:cNvSpPr txBox="1">
            <a:spLocks noChangeArrowheads="1"/>
          </p:cNvSpPr>
          <p:nvPr/>
        </p:nvSpPr>
        <p:spPr bwMode="auto">
          <a:xfrm>
            <a:off x="1116013" y="3730625"/>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PE</a:t>
            </a:r>
          </a:p>
        </p:txBody>
      </p:sp>
      <p:sp>
        <p:nvSpPr>
          <p:cNvPr id="22537" name="Rectangle 7"/>
          <p:cNvSpPr>
            <a:spLocks noChangeArrowheads="1"/>
          </p:cNvSpPr>
          <p:nvPr/>
        </p:nvSpPr>
        <p:spPr bwMode="auto">
          <a:xfrm>
            <a:off x="1127125" y="2968625"/>
            <a:ext cx="2760663" cy="1219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endParaRPr kumimoji="1" lang="zh-CN" altLang="en-US" sz="2400" b="0"/>
          </a:p>
        </p:txBody>
      </p:sp>
      <p:sp>
        <p:nvSpPr>
          <p:cNvPr id="22538" name="Line 8"/>
          <p:cNvSpPr>
            <a:spLocks noChangeShapeType="1"/>
          </p:cNvSpPr>
          <p:nvPr/>
        </p:nvSpPr>
        <p:spPr bwMode="auto">
          <a:xfrm flipV="1">
            <a:off x="2668588" y="2081213"/>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9" name="Line 9"/>
          <p:cNvSpPr>
            <a:spLocks noChangeShapeType="1"/>
          </p:cNvSpPr>
          <p:nvPr/>
        </p:nvSpPr>
        <p:spPr bwMode="auto">
          <a:xfrm flipV="1">
            <a:off x="3060700" y="2081213"/>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0" name="Line 10"/>
          <p:cNvSpPr>
            <a:spLocks noChangeShapeType="1"/>
          </p:cNvSpPr>
          <p:nvPr/>
        </p:nvSpPr>
        <p:spPr bwMode="auto">
          <a:xfrm>
            <a:off x="3906838" y="3578225"/>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1" name="Line 11"/>
          <p:cNvSpPr>
            <a:spLocks noChangeShapeType="1"/>
          </p:cNvSpPr>
          <p:nvPr/>
        </p:nvSpPr>
        <p:spPr bwMode="auto">
          <a:xfrm>
            <a:off x="3906838" y="3883025"/>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2" name="Line 12"/>
          <p:cNvSpPr>
            <a:spLocks noChangeShapeType="1"/>
          </p:cNvSpPr>
          <p:nvPr/>
        </p:nvSpPr>
        <p:spPr bwMode="auto">
          <a:xfrm>
            <a:off x="1331913" y="2571750"/>
            <a:ext cx="3603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3" name="Line 13"/>
          <p:cNvSpPr>
            <a:spLocks noChangeShapeType="1"/>
          </p:cNvSpPr>
          <p:nvPr/>
        </p:nvSpPr>
        <p:spPr bwMode="auto">
          <a:xfrm>
            <a:off x="706438" y="3594100"/>
            <a:ext cx="406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4" name="Text Box 14"/>
          <p:cNvSpPr txBox="1">
            <a:spLocks noChangeArrowheads="1"/>
          </p:cNvSpPr>
          <p:nvPr/>
        </p:nvSpPr>
        <p:spPr bwMode="auto">
          <a:xfrm>
            <a:off x="1660525" y="2892425"/>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Q</a:t>
            </a:r>
            <a:r>
              <a:rPr kumimoji="1" lang="en-US" altLang="zh-CN" sz="1600" b="0"/>
              <a:t>3</a:t>
            </a:r>
            <a:r>
              <a:rPr kumimoji="1" lang="en-US" altLang="zh-CN" sz="2400" b="0"/>
              <a:t> Q</a:t>
            </a:r>
            <a:r>
              <a:rPr kumimoji="1" lang="en-US" altLang="zh-CN" sz="1600" b="0"/>
              <a:t>2</a:t>
            </a:r>
            <a:r>
              <a:rPr kumimoji="1" lang="en-US" altLang="zh-CN" sz="2400" b="0"/>
              <a:t> Q</a:t>
            </a:r>
            <a:r>
              <a:rPr kumimoji="1" lang="en-US" altLang="zh-CN" sz="1600" b="0"/>
              <a:t>1</a:t>
            </a:r>
            <a:r>
              <a:rPr kumimoji="1" lang="en-US" altLang="zh-CN" sz="2400" b="0"/>
              <a:t> Q</a:t>
            </a:r>
            <a:r>
              <a:rPr kumimoji="1" lang="en-US" altLang="zh-CN" sz="1600" b="0"/>
              <a:t>0</a:t>
            </a:r>
            <a:endParaRPr kumimoji="1" lang="en-US" altLang="zh-CN" sz="2400" b="0"/>
          </a:p>
        </p:txBody>
      </p:sp>
      <p:sp>
        <p:nvSpPr>
          <p:cNvPr id="22545" name="Text Box 15"/>
          <p:cNvSpPr txBox="1">
            <a:spLocks noChangeArrowheads="1"/>
          </p:cNvSpPr>
          <p:nvPr/>
        </p:nvSpPr>
        <p:spPr bwMode="auto">
          <a:xfrm>
            <a:off x="1116013" y="2986088"/>
            <a:ext cx="573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TC</a:t>
            </a:r>
          </a:p>
        </p:txBody>
      </p:sp>
      <p:sp>
        <p:nvSpPr>
          <p:cNvPr id="22546" name="Text Box 16"/>
          <p:cNvSpPr txBox="1">
            <a:spLocks noChangeArrowheads="1"/>
          </p:cNvSpPr>
          <p:nvPr/>
        </p:nvSpPr>
        <p:spPr bwMode="auto">
          <a:xfrm>
            <a:off x="3165475" y="3011488"/>
            <a:ext cx="758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CET</a:t>
            </a:r>
          </a:p>
        </p:txBody>
      </p:sp>
      <p:sp>
        <p:nvSpPr>
          <p:cNvPr id="22547" name="Text Box 17"/>
          <p:cNvSpPr txBox="1">
            <a:spLocks noChangeArrowheads="1"/>
          </p:cNvSpPr>
          <p:nvPr/>
        </p:nvSpPr>
        <p:spPr bwMode="auto">
          <a:xfrm>
            <a:off x="3181350" y="3327400"/>
            <a:ext cx="74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CEP</a:t>
            </a:r>
          </a:p>
        </p:txBody>
      </p:sp>
      <p:sp>
        <p:nvSpPr>
          <p:cNvPr id="22548" name="Text Box 18"/>
          <p:cNvSpPr txBox="1">
            <a:spLocks noChangeArrowheads="1"/>
          </p:cNvSpPr>
          <p:nvPr/>
        </p:nvSpPr>
        <p:spPr bwMode="auto">
          <a:xfrm>
            <a:off x="1885950" y="3317875"/>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74x160</a:t>
            </a:r>
          </a:p>
        </p:txBody>
      </p:sp>
      <p:sp>
        <p:nvSpPr>
          <p:cNvPr id="22549" name="Text Box 19"/>
          <p:cNvSpPr txBox="1">
            <a:spLocks noChangeArrowheads="1"/>
          </p:cNvSpPr>
          <p:nvPr/>
        </p:nvSpPr>
        <p:spPr bwMode="auto">
          <a:xfrm>
            <a:off x="1116013" y="3370263"/>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CR</a:t>
            </a:r>
          </a:p>
        </p:txBody>
      </p:sp>
      <p:sp>
        <p:nvSpPr>
          <p:cNvPr id="22550" name="Text Box 22"/>
          <p:cNvSpPr txBox="1">
            <a:spLocks noChangeArrowheads="1"/>
          </p:cNvSpPr>
          <p:nvPr/>
        </p:nvSpPr>
        <p:spPr bwMode="auto">
          <a:xfrm>
            <a:off x="1644650" y="3730625"/>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D</a:t>
            </a:r>
            <a:r>
              <a:rPr kumimoji="1" lang="en-US" altLang="zh-CN" sz="1600" b="0"/>
              <a:t>3</a:t>
            </a:r>
            <a:r>
              <a:rPr kumimoji="1" lang="en-US" altLang="zh-CN" sz="2400" b="0"/>
              <a:t> D</a:t>
            </a:r>
            <a:r>
              <a:rPr kumimoji="1" lang="en-US" altLang="zh-CN" sz="1600" b="0"/>
              <a:t>2</a:t>
            </a:r>
            <a:r>
              <a:rPr kumimoji="1" lang="en-US" altLang="zh-CN" sz="2400" b="0"/>
              <a:t> D</a:t>
            </a:r>
            <a:r>
              <a:rPr kumimoji="1" lang="en-US" altLang="zh-CN" sz="1600" b="0"/>
              <a:t>1</a:t>
            </a:r>
            <a:r>
              <a:rPr kumimoji="1" lang="en-US" altLang="zh-CN" sz="2400" b="0"/>
              <a:t> D</a:t>
            </a:r>
            <a:r>
              <a:rPr kumimoji="1" lang="en-US" altLang="zh-CN" sz="1600" b="0"/>
              <a:t>0</a:t>
            </a:r>
            <a:endParaRPr kumimoji="1" lang="en-US" altLang="zh-CN" sz="2400" b="0"/>
          </a:p>
        </p:txBody>
      </p:sp>
      <p:grpSp>
        <p:nvGrpSpPr>
          <p:cNvPr id="22551" name="Group 23"/>
          <p:cNvGrpSpPr>
            <a:grpSpLocks/>
          </p:cNvGrpSpPr>
          <p:nvPr/>
        </p:nvGrpSpPr>
        <p:grpSpPr bwMode="auto">
          <a:xfrm>
            <a:off x="3727450" y="3760788"/>
            <a:ext cx="144463" cy="215900"/>
            <a:chOff x="2041" y="1638"/>
            <a:chExt cx="91" cy="182"/>
          </a:xfrm>
        </p:grpSpPr>
        <p:sp>
          <p:nvSpPr>
            <p:cNvPr id="22619" name="Line 24"/>
            <p:cNvSpPr>
              <a:spLocks noChangeShapeType="1"/>
            </p:cNvSpPr>
            <p:nvPr/>
          </p:nvSpPr>
          <p:spPr bwMode="auto">
            <a:xfrm flipH="1">
              <a:off x="2041" y="1638"/>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20" name="Line 25"/>
            <p:cNvSpPr>
              <a:spLocks noChangeShapeType="1"/>
            </p:cNvSpPr>
            <p:nvPr/>
          </p:nvSpPr>
          <p:spPr bwMode="auto">
            <a:xfrm>
              <a:off x="2041" y="1729"/>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552" name="Oval 26"/>
          <p:cNvSpPr>
            <a:spLocks noChangeArrowheads="1"/>
          </p:cNvSpPr>
          <p:nvPr/>
        </p:nvSpPr>
        <p:spPr bwMode="auto">
          <a:xfrm rot="10800000">
            <a:off x="1001713" y="3887788"/>
            <a:ext cx="125412" cy="125412"/>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2553" name="Oval 27"/>
          <p:cNvSpPr>
            <a:spLocks noChangeArrowheads="1"/>
          </p:cNvSpPr>
          <p:nvPr/>
        </p:nvSpPr>
        <p:spPr bwMode="auto">
          <a:xfrm rot="10800000">
            <a:off x="1001713" y="3527425"/>
            <a:ext cx="125412" cy="125413"/>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2554" name="Text Box 28"/>
          <p:cNvSpPr txBox="1">
            <a:spLocks noChangeArrowheads="1"/>
          </p:cNvSpPr>
          <p:nvPr/>
        </p:nvSpPr>
        <p:spPr bwMode="auto">
          <a:xfrm>
            <a:off x="468313" y="3760788"/>
            <a:ext cx="14287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t>1</a:t>
            </a:r>
            <a:endParaRPr kumimoji="1" lang="en-US" altLang="zh-CN" sz="2400" baseline="-25000"/>
          </a:p>
        </p:txBody>
      </p:sp>
      <p:sp>
        <p:nvSpPr>
          <p:cNvPr id="22555" name="Text Box 29"/>
          <p:cNvSpPr txBox="1">
            <a:spLocks noChangeArrowheads="1"/>
          </p:cNvSpPr>
          <p:nvPr/>
        </p:nvSpPr>
        <p:spPr bwMode="auto">
          <a:xfrm>
            <a:off x="2447925" y="1612900"/>
            <a:ext cx="936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a:t>Q</a:t>
            </a:r>
            <a:r>
              <a:rPr kumimoji="1" lang="en-US" altLang="zh-CN" sz="1600"/>
              <a:t>5</a:t>
            </a:r>
            <a:r>
              <a:rPr kumimoji="1" lang="en-US" altLang="zh-CN" sz="2400"/>
              <a:t> Q</a:t>
            </a:r>
            <a:r>
              <a:rPr kumimoji="1" lang="en-US" altLang="zh-CN" sz="1600"/>
              <a:t>4</a:t>
            </a:r>
            <a:endParaRPr kumimoji="1" lang="en-US" altLang="zh-CN" sz="2400"/>
          </a:p>
        </p:txBody>
      </p:sp>
      <p:sp>
        <p:nvSpPr>
          <p:cNvPr id="22556" name="Text Box 30"/>
          <p:cNvSpPr txBox="1">
            <a:spLocks noChangeArrowheads="1"/>
          </p:cNvSpPr>
          <p:nvPr/>
        </p:nvSpPr>
        <p:spPr bwMode="auto">
          <a:xfrm>
            <a:off x="4979988" y="3767138"/>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PE</a:t>
            </a:r>
          </a:p>
        </p:txBody>
      </p:sp>
      <p:sp>
        <p:nvSpPr>
          <p:cNvPr id="22557" name="Rectangle 31"/>
          <p:cNvSpPr>
            <a:spLocks noChangeArrowheads="1"/>
          </p:cNvSpPr>
          <p:nvPr/>
        </p:nvSpPr>
        <p:spPr bwMode="auto">
          <a:xfrm>
            <a:off x="4968875" y="3005138"/>
            <a:ext cx="2771775" cy="1219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endParaRPr kumimoji="1" lang="zh-CN" altLang="en-US" sz="2400" b="0"/>
          </a:p>
        </p:txBody>
      </p:sp>
      <p:sp>
        <p:nvSpPr>
          <p:cNvPr id="22558" name="Line 32"/>
          <p:cNvSpPr>
            <a:spLocks noChangeShapeType="1"/>
          </p:cNvSpPr>
          <p:nvPr/>
        </p:nvSpPr>
        <p:spPr bwMode="auto">
          <a:xfrm flipV="1">
            <a:off x="8064500" y="3311525"/>
            <a:ext cx="0" cy="301625"/>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9" name="Line 33"/>
          <p:cNvSpPr>
            <a:spLocks noChangeShapeType="1"/>
          </p:cNvSpPr>
          <p:nvPr/>
        </p:nvSpPr>
        <p:spPr bwMode="auto">
          <a:xfrm flipV="1">
            <a:off x="6086475" y="2117725"/>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0" name="Line 34"/>
          <p:cNvSpPr>
            <a:spLocks noChangeShapeType="1"/>
          </p:cNvSpPr>
          <p:nvPr/>
        </p:nvSpPr>
        <p:spPr bwMode="auto">
          <a:xfrm flipV="1">
            <a:off x="6510338" y="2117725"/>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1" name="Line 35"/>
          <p:cNvSpPr>
            <a:spLocks noChangeShapeType="1"/>
          </p:cNvSpPr>
          <p:nvPr/>
        </p:nvSpPr>
        <p:spPr bwMode="auto">
          <a:xfrm flipV="1">
            <a:off x="6902450" y="2117725"/>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2" name="Line 36"/>
          <p:cNvSpPr>
            <a:spLocks noChangeShapeType="1"/>
          </p:cNvSpPr>
          <p:nvPr/>
        </p:nvSpPr>
        <p:spPr bwMode="auto">
          <a:xfrm>
            <a:off x="7759700" y="3309938"/>
            <a:ext cx="6286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3" name="Line 37"/>
          <p:cNvSpPr>
            <a:spLocks noChangeShapeType="1"/>
          </p:cNvSpPr>
          <p:nvPr/>
        </p:nvSpPr>
        <p:spPr bwMode="auto">
          <a:xfrm>
            <a:off x="7759700" y="3614738"/>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4" name="Line 38"/>
          <p:cNvSpPr>
            <a:spLocks noChangeShapeType="1"/>
          </p:cNvSpPr>
          <p:nvPr/>
        </p:nvSpPr>
        <p:spPr bwMode="auto">
          <a:xfrm>
            <a:off x="7759700" y="3919538"/>
            <a:ext cx="6286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5" name="Line 39"/>
          <p:cNvSpPr>
            <a:spLocks noChangeShapeType="1"/>
          </p:cNvSpPr>
          <p:nvPr/>
        </p:nvSpPr>
        <p:spPr bwMode="auto">
          <a:xfrm>
            <a:off x="4560888" y="3987800"/>
            <a:ext cx="393700" cy="0"/>
          </a:xfrm>
          <a:prstGeom prst="line">
            <a:avLst/>
          </a:prstGeom>
          <a:noFill/>
          <a:ln w="28575">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6" name="Line 40"/>
          <p:cNvSpPr>
            <a:spLocks noChangeShapeType="1"/>
          </p:cNvSpPr>
          <p:nvPr/>
        </p:nvSpPr>
        <p:spPr bwMode="auto">
          <a:xfrm>
            <a:off x="4548188" y="3630613"/>
            <a:ext cx="406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7" name="Text Box 41"/>
          <p:cNvSpPr txBox="1">
            <a:spLocks noChangeArrowheads="1"/>
          </p:cNvSpPr>
          <p:nvPr/>
        </p:nvSpPr>
        <p:spPr bwMode="auto">
          <a:xfrm>
            <a:off x="5502275" y="2928938"/>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Q</a:t>
            </a:r>
            <a:r>
              <a:rPr kumimoji="1" lang="en-US" altLang="zh-CN" sz="1600" b="0"/>
              <a:t>3</a:t>
            </a:r>
            <a:r>
              <a:rPr kumimoji="1" lang="en-US" altLang="zh-CN" sz="2400" b="0"/>
              <a:t> Q</a:t>
            </a:r>
            <a:r>
              <a:rPr kumimoji="1" lang="en-US" altLang="zh-CN" sz="1600" b="0"/>
              <a:t>2</a:t>
            </a:r>
            <a:r>
              <a:rPr kumimoji="1" lang="en-US" altLang="zh-CN" sz="2400" b="0"/>
              <a:t> Q</a:t>
            </a:r>
            <a:r>
              <a:rPr kumimoji="1" lang="en-US" altLang="zh-CN" sz="1600" b="0"/>
              <a:t>1</a:t>
            </a:r>
            <a:r>
              <a:rPr kumimoji="1" lang="en-US" altLang="zh-CN" sz="2400" b="0"/>
              <a:t> Q</a:t>
            </a:r>
            <a:r>
              <a:rPr kumimoji="1" lang="en-US" altLang="zh-CN" sz="1600" b="0"/>
              <a:t>0</a:t>
            </a:r>
            <a:endParaRPr kumimoji="1" lang="en-US" altLang="zh-CN" sz="2400" b="0"/>
          </a:p>
        </p:txBody>
      </p:sp>
      <p:sp>
        <p:nvSpPr>
          <p:cNvPr id="22568" name="Text Box 42"/>
          <p:cNvSpPr txBox="1">
            <a:spLocks noChangeArrowheads="1"/>
          </p:cNvSpPr>
          <p:nvPr/>
        </p:nvSpPr>
        <p:spPr bwMode="auto">
          <a:xfrm>
            <a:off x="4970463" y="3022600"/>
            <a:ext cx="573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TC</a:t>
            </a:r>
          </a:p>
        </p:txBody>
      </p:sp>
      <p:sp>
        <p:nvSpPr>
          <p:cNvPr id="22569" name="Text Box 43"/>
          <p:cNvSpPr txBox="1">
            <a:spLocks noChangeArrowheads="1"/>
          </p:cNvSpPr>
          <p:nvPr/>
        </p:nvSpPr>
        <p:spPr bwMode="auto">
          <a:xfrm>
            <a:off x="7016750" y="3048000"/>
            <a:ext cx="758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CET</a:t>
            </a:r>
          </a:p>
        </p:txBody>
      </p:sp>
      <p:sp>
        <p:nvSpPr>
          <p:cNvPr id="22570" name="Text Box 44"/>
          <p:cNvSpPr txBox="1">
            <a:spLocks noChangeArrowheads="1"/>
          </p:cNvSpPr>
          <p:nvPr/>
        </p:nvSpPr>
        <p:spPr bwMode="auto">
          <a:xfrm>
            <a:off x="7032625" y="3363913"/>
            <a:ext cx="74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CEP</a:t>
            </a:r>
          </a:p>
        </p:txBody>
      </p:sp>
      <p:sp>
        <p:nvSpPr>
          <p:cNvPr id="22571" name="Text Box 45"/>
          <p:cNvSpPr txBox="1">
            <a:spLocks noChangeArrowheads="1"/>
          </p:cNvSpPr>
          <p:nvPr/>
        </p:nvSpPr>
        <p:spPr bwMode="auto">
          <a:xfrm>
            <a:off x="5727700" y="3354388"/>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74x160</a:t>
            </a:r>
          </a:p>
        </p:txBody>
      </p:sp>
      <p:sp>
        <p:nvSpPr>
          <p:cNvPr id="22572" name="Text Box 46"/>
          <p:cNvSpPr txBox="1">
            <a:spLocks noChangeArrowheads="1"/>
          </p:cNvSpPr>
          <p:nvPr/>
        </p:nvSpPr>
        <p:spPr bwMode="auto">
          <a:xfrm>
            <a:off x="4953000" y="3406775"/>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CR</a:t>
            </a:r>
          </a:p>
        </p:txBody>
      </p:sp>
      <p:sp>
        <p:nvSpPr>
          <p:cNvPr id="22573" name="Text Box 49"/>
          <p:cNvSpPr txBox="1">
            <a:spLocks noChangeArrowheads="1"/>
          </p:cNvSpPr>
          <p:nvPr/>
        </p:nvSpPr>
        <p:spPr bwMode="auto">
          <a:xfrm>
            <a:off x="5486400" y="3767138"/>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D</a:t>
            </a:r>
            <a:r>
              <a:rPr kumimoji="1" lang="en-US" altLang="zh-CN" sz="1600" b="0"/>
              <a:t>3</a:t>
            </a:r>
            <a:r>
              <a:rPr kumimoji="1" lang="en-US" altLang="zh-CN" sz="2400" b="0"/>
              <a:t> D</a:t>
            </a:r>
            <a:r>
              <a:rPr kumimoji="1" lang="en-US" altLang="zh-CN" sz="1600" b="0"/>
              <a:t>2</a:t>
            </a:r>
            <a:r>
              <a:rPr kumimoji="1" lang="en-US" altLang="zh-CN" sz="2400" b="0"/>
              <a:t> D</a:t>
            </a:r>
            <a:r>
              <a:rPr kumimoji="1" lang="en-US" altLang="zh-CN" sz="1600" b="0"/>
              <a:t>1</a:t>
            </a:r>
            <a:r>
              <a:rPr kumimoji="1" lang="en-US" altLang="zh-CN" sz="2400" b="0"/>
              <a:t> D</a:t>
            </a:r>
            <a:r>
              <a:rPr kumimoji="1" lang="en-US" altLang="zh-CN" sz="1600" b="0"/>
              <a:t>0</a:t>
            </a:r>
            <a:endParaRPr kumimoji="1" lang="en-US" altLang="zh-CN" sz="2400" b="0"/>
          </a:p>
        </p:txBody>
      </p:sp>
      <p:grpSp>
        <p:nvGrpSpPr>
          <p:cNvPr id="22574" name="Group 50"/>
          <p:cNvGrpSpPr>
            <a:grpSpLocks/>
          </p:cNvGrpSpPr>
          <p:nvPr/>
        </p:nvGrpSpPr>
        <p:grpSpPr bwMode="auto">
          <a:xfrm>
            <a:off x="7580313" y="3797300"/>
            <a:ext cx="144462" cy="215900"/>
            <a:chOff x="2041" y="1638"/>
            <a:chExt cx="91" cy="182"/>
          </a:xfrm>
        </p:grpSpPr>
        <p:sp>
          <p:nvSpPr>
            <p:cNvPr id="22617" name="Line 51"/>
            <p:cNvSpPr>
              <a:spLocks noChangeShapeType="1"/>
            </p:cNvSpPr>
            <p:nvPr/>
          </p:nvSpPr>
          <p:spPr bwMode="auto">
            <a:xfrm flipH="1">
              <a:off x="2041" y="1638"/>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18" name="Line 52"/>
            <p:cNvSpPr>
              <a:spLocks noChangeShapeType="1"/>
            </p:cNvSpPr>
            <p:nvPr/>
          </p:nvSpPr>
          <p:spPr bwMode="auto">
            <a:xfrm>
              <a:off x="2041" y="1729"/>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575" name="Oval 53"/>
          <p:cNvSpPr>
            <a:spLocks noChangeArrowheads="1"/>
          </p:cNvSpPr>
          <p:nvPr/>
        </p:nvSpPr>
        <p:spPr bwMode="auto">
          <a:xfrm rot="10800000">
            <a:off x="4843463" y="3922713"/>
            <a:ext cx="125412" cy="125412"/>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2576" name="Oval 54"/>
          <p:cNvSpPr>
            <a:spLocks noChangeArrowheads="1"/>
          </p:cNvSpPr>
          <p:nvPr/>
        </p:nvSpPr>
        <p:spPr bwMode="auto">
          <a:xfrm rot="10800000">
            <a:off x="4843463" y="3563938"/>
            <a:ext cx="125412" cy="125412"/>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2577" name="Text Box 55"/>
          <p:cNvSpPr txBox="1">
            <a:spLocks noChangeArrowheads="1"/>
          </p:cNvSpPr>
          <p:nvPr/>
        </p:nvSpPr>
        <p:spPr bwMode="auto">
          <a:xfrm>
            <a:off x="8388350" y="3743325"/>
            <a:ext cx="5397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t>CP</a:t>
            </a:r>
            <a:endParaRPr kumimoji="1" lang="en-US" altLang="zh-CN" sz="1600" baseline="-25000"/>
          </a:p>
        </p:txBody>
      </p:sp>
      <p:sp>
        <p:nvSpPr>
          <p:cNvPr id="22578" name="Text Box 56"/>
          <p:cNvSpPr txBox="1">
            <a:spLocks noChangeArrowheads="1"/>
          </p:cNvSpPr>
          <p:nvPr/>
        </p:nvSpPr>
        <p:spPr bwMode="auto">
          <a:xfrm>
            <a:off x="8461375" y="3127375"/>
            <a:ext cx="1428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t>1</a:t>
            </a:r>
            <a:endParaRPr kumimoji="1" lang="en-US" altLang="zh-CN" sz="2400" baseline="-25000"/>
          </a:p>
        </p:txBody>
      </p:sp>
      <p:sp>
        <p:nvSpPr>
          <p:cNvPr id="22579" name="Text Box 57"/>
          <p:cNvSpPr txBox="1">
            <a:spLocks noChangeArrowheads="1"/>
          </p:cNvSpPr>
          <p:nvPr/>
        </p:nvSpPr>
        <p:spPr bwMode="auto">
          <a:xfrm>
            <a:off x="4356100" y="3836988"/>
            <a:ext cx="14287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t>1</a:t>
            </a:r>
            <a:endParaRPr kumimoji="1" lang="en-US" altLang="zh-CN" sz="2400" baseline="-25000"/>
          </a:p>
        </p:txBody>
      </p:sp>
      <p:sp>
        <p:nvSpPr>
          <p:cNvPr id="22580" name="Text Box 58"/>
          <p:cNvSpPr txBox="1">
            <a:spLocks noChangeArrowheads="1"/>
          </p:cNvSpPr>
          <p:nvPr/>
        </p:nvSpPr>
        <p:spPr bwMode="auto">
          <a:xfrm>
            <a:off x="5435600" y="1649413"/>
            <a:ext cx="176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a:t>Q</a:t>
            </a:r>
            <a:r>
              <a:rPr kumimoji="1" lang="en-US" altLang="zh-CN" sz="1600"/>
              <a:t>3</a:t>
            </a:r>
            <a:r>
              <a:rPr kumimoji="1" lang="en-US" altLang="zh-CN" sz="2400"/>
              <a:t> Q</a:t>
            </a:r>
            <a:r>
              <a:rPr kumimoji="1" lang="en-US" altLang="zh-CN" sz="1600"/>
              <a:t>2</a:t>
            </a:r>
            <a:r>
              <a:rPr kumimoji="1" lang="en-US" altLang="zh-CN" sz="2400"/>
              <a:t> Q</a:t>
            </a:r>
            <a:r>
              <a:rPr kumimoji="1" lang="en-US" altLang="zh-CN" sz="1600"/>
              <a:t>1</a:t>
            </a:r>
            <a:r>
              <a:rPr kumimoji="1" lang="en-US" altLang="zh-CN" sz="2400"/>
              <a:t> Q</a:t>
            </a:r>
            <a:r>
              <a:rPr kumimoji="1" lang="en-US" altLang="zh-CN" sz="1600"/>
              <a:t>0</a:t>
            </a:r>
          </a:p>
        </p:txBody>
      </p:sp>
      <p:sp>
        <p:nvSpPr>
          <p:cNvPr id="22581" name="Line 59"/>
          <p:cNvSpPr>
            <a:spLocks noChangeShapeType="1"/>
          </p:cNvSpPr>
          <p:nvPr/>
        </p:nvSpPr>
        <p:spPr bwMode="auto">
          <a:xfrm>
            <a:off x="3887788" y="3270250"/>
            <a:ext cx="108108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82" name="Line 60"/>
          <p:cNvSpPr>
            <a:spLocks noChangeShapeType="1"/>
          </p:cNvSpPr>
          <p:nvPr/>
        </p:nvSpPr>
        <p:spPr bwMode="auto">
          <a:xfrm flipV="1">
            <a:off x="4560888" y="1641475"/>
            <a:ext cx="0" cy="198120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83" name="Line 61"/>
          <p:cNvSpPr>
            <a:spLocks noChangeShapeType="1"/>
          </p:cNvSpPr>
          <p:nvPr/>
        </p:nvSpPr>
        <p:spPr bwMode="auto">
          <a:xfrm flipV="1">
            <a:off x="5688013" y="4235450"/>
            <a:ext cx="0" cy="555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84" name="Line 62"/>
          <p:cNvSpPr>
            <a:spLocks noChangeShapeType="1"/>
          </p:cNvSpPr>
          <p:nvPr/>
        </p:nvSpPr>
        <p:spPr bwMode="auto">
          <a:xfrm flipV="1">
            <a:off x="6086475" y="4229100"/>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85" name="Line 63"/>
          <p:cNvSpPr>
            <a:spLocks noChangeShapeType="1"/>
          </p:cNvSpPr>
          <p:nvPr/>
        </p:nvSpPr>
        <p:spPr bwMode="auto">
          <a:xfrm flipV="1">
            <a:off x="6510338" y="4229100"/>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86" name="Line 64"/>
          <p:cNvSpPr>
            <a:spLocks noChangeShapeType="1"/>
          </p:cNvSpPr>
          <p:nvPr/>
        </p:nvSpPr>
        <p:spPr bwMode="auto">
          <a:xfrm flipV="1">
            <a:off x="6902450" y="4229100"/>
            <a:ext cx="0" cy="301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87" name="Line 65"/>
          <p:cNvSpPr>
            <a:spLocks noChangeShapeType="1"/>
          </p:cNvSpPr>
          <p:nvPr/>
        </p:nvSpPr>
        <p:spPr bwMode="auto">
          <a:xfrm>
            <a:off x="5688013" y="4538663"/>
            <a:ext cx="1223962" cy="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88" name="Line 66"/>
          <p:cNvSpPr>
            <a:spLocks noChangeShapeType="1"/>
          </p:cNvSpPr>
          <p:nvPr/>
        </p:nvSpPr>
        <p:spPr bwMode="auto">
          <a:xfrm>
            <a:off x="5543550" y="4791075"/>
            <a:ext cx="28892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89" name="Line 67"/>
          <p:cNvSpPr>
            <a:spLocks noChangeShapeType="1"/>
          </p:cNvSpPr>
          <p:nvPr/>
        </p:nvSpPr>
        <p:spPr bwMode="auto">
          <a:xfrm flipV="1">
            <a:off x="8064500" y="3905250"/>
            <a:ext cx="0" cy="1042988"/>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90" name="Line 68"/>
          <p:cNvSpPr>
            <a:spLocks noChangeShapeType="1"/>
          </p:cNvSpPr>
          <p:nvPr/>
        </p:nvSpPr>
        <p:spPr bwMode="auto">
          <a:xfrm flipV="1">
            <a:off x="4200525" y="3870325"/>
            <a:ext cx="0" cy="1077913"/>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91" name="Line 69"/>
          <p:cNvSpPr>
            <a:spLocks noChangeShapeType="1"/>
          </p:cNvSpPr>
          <p:nvPr/>
        </p:nvSpPr>
        <p:spPr bwMode="auto">
          <a:xfrm>
            <a:off x="4211638" y="4948238"/>
            <a:ext cx="38528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92" name="Line 70"/>
          <p:cNvSpPr>
            <a:spLocks noChangeShapeType="1"/>
          </p:cNvSpPr>
          <p:nvPr/>
        </p:nvSpPr>
        <p:spPr bwMode="auto">
          <a:xfrm flipV="1">
            <a:off x="5688013" y="2122488"/>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93" name="Line 71"/>
          <p:cNvSpPr>
            <a:spLocks noChangeShapeType="1"/>
          </p:cNvSpPr>
          <p:nvPr/>
        </p:nvSpPr>
        <p:spPr bwMode="auto">
          <a:xfrm>
            <a:off x="2195513" y="2493963"/>
            <a:ext cx="3492500" cy="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94" name="Line 72"/>
          <p:cNvSpPr>
            <a:spLocks noChangeShapeType="1"/>
          </p:cNvSpPr>
          <p:nvPr/>
        </p:nvSpPr>
        <p:spPr bwMode="auto">
          <a:xfrm>
            <a:off x="2195513" y="2708275"/>
            <a:ext cx="469900" cy="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95" name="AutoShape 73"/>
          <p:cNvSpPr>
            <a:spLocks noChangeArrowheads="1"/>
          </p:cNvSpPr>
          <p:nvPr/>
        </p:nvSpPr>
        <p:spPr bwMode="auto">
          <a:xfrm rot="10800000">
            <a:off x="1693863" y="2355850"/>
            <a:ext cx="493712" cy="468313"/>
          </a:xfrm>
          <a:prstGeom prst="flowChartDelay">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2596" name="Text Box 74"/>
          <p:cNvSpPr txBox="1">
            <a:spLocks noChangeArrowheads="1"/>
          </p:cNvSpPr>
          <p:nvPr/>
        </p:nvSpPr>
        <p:spPr bwMode="auto">
          <a:xfrm>
            <a:off x="1008063" y="2400300"/>
            <a:ext cx="220662"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t>C</a:t>
            </a:r>
            <a:endParaRPr kumimoji="1" lang="en-US" altLang="zh-CN" sz="1600" baseline="-25000"/>
          </a:p>
        </p:txBody>
      </p:sp>
      <p:sp>
        <p:nvSpPr>
          <p:cNvPr id="22597" name="Line 75"/>
          <p:cNvSpPr>
            <a:spLocks noChangeShapeType="1"/>
          </p:cNvSpPr>
          <p:nvPr/>
        </p:nvSpPr>
        <p:spPr bwMode="auto">
          <a:xfrm flipV="1">
            <a:off x="719138" y="1641475"/>
            <a:ext cx="0" cy="194310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98" name="Line 76"/>
          <p:cNvSpPr>
            <a:spLocks noChangeShapeType="1"/>
          </p:cNvSpPr>
          <p:nvPr/>
        </p:nvSpPr>
        <p:spPr bwMode="auto">
          <a:xfrm flipV="1">
            <a:off x="1836738" y="4198938"/>
            <a:ext cx="0" cy="555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99" name="Line 77"/>
          <p:cNvSpPr>
            <a:spLocks noChangeShapeType="1"/>
          </p:cNvSpPr>
          <p:nvPr/>
        </p:nvSpPr>
        <p:spPr bwMode="auto">
          <a:xfrm flipV="1">
            <a:off x="2235200" y="4192588"/>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00" name="Line 78"/>
          <p:cNvSpPr>
            <a:spLocks noChangeShapeType="1"/>
          </p:cNvSpPr>
          <p:nvPr/>
        </p:nvSpPr>
        <p:spPr bwMode="auto">
          <a:xfrm flipV="1">
            <a:off x="2659063" y="4192588"/>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01" name="Line 79"/>
          <p:cNvSpPr>
            <a:spLocks noChangeShapeType="1"/>
          </p:cNvSpPr>
          <p:nvPr/>
        </p:nvSpPr>
        <p:spPr bwMode="auto">
          <a:xfrm flipV="1">
            <a:off x="3051175" y="4192588"/>
            <a:ext cx="0" cy="301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02" name="Line 80"/>
          <p:cNvSpPr>
            <a:spLocks noChangeShapeType="1"/>
          </p:cNvSpPr>
          <p:nvPr/>
        </p:nvSpPr>
        <p:spPr bwMode="auto">
          <a:xfrm>
            <a:off x="1836738" y="4502150"/>
            <a:ext cx="1223962" cy="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03" name="Line 81"/>
          <p:cNvSpPr>
            <a:spLocks noChangeShapeType="1"/>
          </p:cNvSpPr>
          <p:nvPr/>
        </p:nvSpPr>
        <p:spPr bwMode="auto">
          <a:xfrm>
            <a:off x="1692275" y="4754563"/>
            <a:ext cx="28892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04" name="Line 82"/>
          <p:cNvSpPr>
            <a:spLocks noChangeShapeType="1"/>
          </p:cNvSpPr>
          <p:nvPr/>
        </p:nvSpPr>
        <p:spPr bwMode="auto">
          <a:xfrm flipV="1">
            <a:off x="4200525" y="3279775"/>
            <a:ext cx="0" cy="301625"/>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05" name="Oval 83"/>
          <p:cNvSpPr>
            <a:spLocks noChangeArrowheads="1"/>
          </p:cNvSpPr>
          <p:nvPr/>
        </p:nvSpPr>
        <p:spPr bwMode="auto">
          <a:xfrm>
            <a:off x="7862888" y="2427288"/>
            <a:ext cx="119062" cy="119062"/>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2606" name="AutoShape 84"/>
          <p:cNvSpPr>
            <a:spLocks noChangeArrowheads="1"/>
          </p:cNvSpPr>
          <p:nvPr/>
        </p:nvSpPr>
        <p:spPr bwMode="auto">
          <a:xfrm>
            <a:off x="7378700" y="2176463"/>
            <a:ext cx="493713" cy="647700"/>
          </a:xfrm>
          <a:prstGeom prst="flowChartDelay">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2607" name="Line 85"/>
          <p:cNvSpPr>
            <a:spLocks noChangeShapeType="1"/>
          </p:cNvSpPr>
          <p:nvPr/>
        </p:nvSpPr>
        <p:spPr bwMode="auto">
          <a:xfrm>
            <a:off x="5688013" y="2500313"/>
            <a:ext cx="1692275" cy="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08" name="Line 86"/>
          <p:cNvSpPr>
            <a:spLocks noChangeShapeType="1"/>
          </p:cNvSpPr>
          <p:nvPr/>
        </p:nvSpPr>
        <p:spPr bwMode="auto">
          <a:xfrm>
            <a:off x="7993063" y="2476500"/>
            <a:ext cx="2873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09" name="Line 87"/>
          <p:cNvSpPr>
            <a:spLocks noChangeShapeType="1"/>
          </p:cNvSpPr>
          <p:nvPr/>
        </p:nvSpPr>
        <p:spPr bwMode="auto">
          <a:xfrm>
            <a:off x="719138" y="1641475"/>
            <a:ext cx="75612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10" name="Line 88"/>
          <p:cNvSpPr>
            <a:spLocks noChangeShapeType="1"/>
          </p:cNvSpPr>
          <p:nvPr/>
        </p:nvSpPr>
        <p:spPr bwMode="auto">
          <a:xfrm>
            <a:off x="2663825" y="2714625"/>
            <a:ext cx="4716463" cy="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11" name="Line 89"/>
          <p:cNvSpPr>
            <a:spLocks noChangeShapeType="1"/>
          </p:cNvSpPr>
          <p:nvPr/>
        </p:nvSpPr>
        <p:spPr bwMode="auto">
          <a:xfrm>
            <a:off x="6911975" y="2284413"/>
            <a:ext cx="469900" cy="0"/>
          </a:xfrm>
          <a:prstGeom prst="line">
            <a:avLst/>
          </a:prstGeom>
          <a:noFill/>
          <a:ln w="28575">
            <a:solidFill>
              <a:schemeClr val="tx1"/>
            </a:solidFill>
            <a:round/>
            <a:headEnd type="oval" w="lg" len="lg"/>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12" name="Line 90"/>
          <p:cNvSpPr>
            <a:spLocks noChangeShapeType="1"/>
          </p:cNvSpPr>
          <p:nvPr/>
        </p:nvSpPr>
        <p:spPr bwMode="auto">
          <a:xfrm flipV="1">
            <a:off x="8280400" y="1636713"/>
            <a:ext cx="0" cy="8413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37147" name="Text Box 91"/>
          <p:cNvSpPr txBox="1">
            <a:spLocks noChangeArrowheads="1"/>
          </p:cNvSpPr>
          <p:nvPr/>
        </p:nvSpPr>
        <p:spPr bwMode="auto">
          <a:xfrm>
            <a:off x="5757863" y="5541963"/>
            <a:ext cx="2684462" cy="547687"/>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a:solidFill>
                  <a:srgbClr val="0000FF"/>
                </a:solidFill>
                <a:latin typeface="Arial" panose="020B0604020202020204" pitchFamily="34" charset="0"/>
              </a:rPr>
              <a:t>29</a:t>
            </a:r>
            <a:r>
              <a:rPr lang="zh-CN" altLang="en-US">
                <a:solidFill>
                  <a:srgbClr val="0000FF"/>
                </a:solidFill>
                <a:latin typeface="Arial" panose="020B0604020202020204" pitchFamily="34" charset="0"/>
              </a:rPr>
              <a:t>进制计数器</a:t>
            </a:r>
          </a:p>
        </p:txBody>
      </p:sp>
      <p:sp>
        <p:nvSpPr>
          <p:cNvPr id="1837148" name="Line 92"/>
          <p:cNvSpPr>
            <a:spLocks noChangeShapeType="1"/>
          </p:cNvSpPr>
          <p:nvPr/>
        </p:nvSpPr>
        <p:spPr bwMode="auto">
          <a:xfrm>
            <a:off x="4348163" y="5326063"/>
            <a:ext cx="3190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15" name="Rectangle 93"/>
          <p:cNvSpPr>
            <a:spLocks noChangeArrowheads="1"/>
          </p:cNvSpPr>
          <p:nvPr/>
        </p:nvSpPr>
        <p:spPr bwMode="auto">
          <a:xfrm>
            <a:off x="8351838" y="2266950"/>
            <a:ext cx="5667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R</a:t>
            </a:r>
            <a:r>
              <a:rPr kumimoji="1" lang="en-US" altLang="zh-CN" sz="1600" b="0"/>
              <a:t>D</a:t>
            </a:r>
            <a:endParaRPr kumimoji="1" lang="zh-CN" altLang="en-US" sz="1600" b="0"/>
          </a:p>
        </p:txBody>
      </p:sp>
      <p:sp>
        <p:nvSpPr>
          <p:cNvPr id="22616" name="Line 94"/>
          <p:cNvSpPr>
            <a:spLocks noChangeShapeType="1"/>
          </p:cNvSpPr>
          <p:nvPr/>
        </p:nvSpPr>
        <p:spPr bwMode="auto">
          <a:xfrm>
            <a:off x="8459788" y="2349500"/>
            <a:ext cx="3190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B23562DC-3D8D-4E67-8A55-BBE3FB13FE81}" type="datetime1">
              <a:rPr lang="zh-CN" altLang="en-US" sz="1800" b="0" smtClean="0">
                <a:solidFill>
                  <a:srgbClr val="B2B2B2"/>
                </a:solidFill>
                <a:latin typeface="Arial" panose="020B0604020202020204" pitchFamily="34" charset="0"/>
              </a:rPr>
              <a:pPr>
                <a:spcAft>
                  <a:spcPct val="0"/>
                </a:spcAft>
                <a:buFontTx/>
                <a:buNone/>
              </a:pPr>
              <a:t>2021/11/10</a:t>
            </a:fld>
            <a:endParaRPr lang="en-US" altLang="zh-CN" sz="1800" b="0">
              <a:solidFill>
                <a:srgbClr val="B2B2B2"/>
              </a:solidFill>
              <a:latin typeface="Arial" panose="020B0604020202020204" pitchFamily="34" charset="0"/>
            </a:endParaRPr>
          </a:p>
        </p:txBody>
      </p:sp>
      <p:sp>
        <p:nvSpPr>
          <p:cNvPr id="24579"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时序逻辑电路</a:t>
            </a:r>
            <a:r>
              <a:rPr kumimoji="1" lang="en-US" altLang="zh-CN" sz="1800" b="0">
                <a:solidFill>
                  <a:srgbClr val="B2B2B2"/>
                </a:solidFill>
                <a:latin typeface="宋体" panose="02010600030101010101" pitchFamily="2" charset="-122"/>
              </a:rPr>
              <a:t>(6)</a:t>
            </a:r>
          </a:p>
        </p:txBody>
      </p:sp>
      <p:sp>
        <p:nvSpPr>
          <p:cNvPr id="2458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68AD3935-B575-4441-B6AC-6E422C8ECEF5}" type="slidenum">
              <a:rPr lang="en-US" altLang="zh-CN" sz="1800" b="0" smtClean="0">
                <a:solidFill>
                  <a:srgbClr val="B2B2B2"/>
                </a:solidFill>
                <a:latin typeface="Arial" panose="020B0604020202020204" pitchFamily="34" charset="0"/>
              </a:rPr>
              <a:pPr>
                <a:spcAft>
                  <a:spcPct val="0"/>
                </a:spcAft>
                <a:buFontTx/>
                <a:buNone/>
              </a:pPr>
              <a:t>13</a:t>
            </a:fld>
            <a:endParaRPr lang="en-US" altLang="zh-CN" sz="1800" b="0">
              <a:solidFill>
                <a:srgbClr val="B2B2B2"/>
              </a:solidFill>
              <a:latin typeface="Arial" panose="020B0604020202020204" pitchFamily="34" charset="0"/>
            </a:endParaRPr>
          </a:p>
        </p:txBody>
      </p:sp>
      <p:sp>
        <p:nvSpPr>
          <p:cNvPr id="24581" name="Rectangle 2"/>
          <p:cNvSpPr>
            <a:spLocks noGrp="1" noChangeArrowheads="1"/>
          </p:cNvSpPr>
          <p:nvPr>
            <p:ph type="body" idx="1"/>
          </p:nvPr>
        </p:nvSpPr>
        <p:spPr>
          <a:xfrm>
            <a:off x="457200" y="1592263"/>
            <a:ext cx="8229600" cy="4860925"/>
          </a:xfrm>
        </p:spPr>
        <p:txBody>
          <a:bodyPr/>
          <a:lstStyle/>
          <a:p>
            <a:r>
              <a:rPr kumimoji="1" lang="zh-CN" altLang="en-US"/>
              <a:t>在移位寄存器的基础上加反馈逻辑电路而构成的具有特殊编码的同步计数器</a:t>
            </a:r>
          </a:p>
          <a:p>
            <a:r>
              <a:rPr kumimoji="1" lang="zh-CN" altLang="en-US"/>
              <a:t>一般结构</a:t>
            </a:r>
          </a:p>
          <a:p>
            <a:endParaRPr kumimoji="1" lang="zh-CN" altLang="en-US"/>
          </a:p>
          <a:p>
            <a:endParaRPr kumimoji="1" lang="zh-CN" altLang="en-US"/>
          </a:p>
          <a:p>
            <a:endParaRPr kumimoji="1" lang="zh-CN" altLang="en-US"/>
          </a:p>
          <a:p>
            <a:endParaRPr kumimoji="1" lang="zh-CN" altLang="en-US"/>
          </a:p>
          <a:p>
            <a:r>
              <a:rPr kumimoji="1" lang="zh-CN" altLang="en-US"/>
              <a:t>反馈函数</a:t>
            </a:r>
          </a:p>
        </p:txBody>
      </p:sp>
      <p:sp>
        <p:nvSpPr>
          <p:cNvPr id="24582" name="Text Box 3"/>
          <p:cNvSpPr txBox="1">
            <a:spLocks noChangeArrowheads="1"/>
          </p:cNvSpPr>
          <p:nvPr/>
        </p:nvSpPr>
        <p:spPr bwMode="auto">
          <a:xfrm>
            <a:off x="3168650" y="3824288"/>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p>
        </p:txBody>
      </p:sp>
      <p:sp>
        <p:nvSpPr>
          <p:cNvPr id="24583" name="Text Box 4"/>
          <p:cNvSpPr txBox="1">
            <a:spLocks noChangeArrowheads="1"/>
          </p:cNvSpPr>
          <p:nvPr/>
        </p:nvSpPr>
        <p:spPr bwMode="auto">
          <a:xfrm>
            <a:off x="4471988" y="3824288"/>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p>
        </p:txBody>
      </p:sp>
      <p:sp>
        <p:nvSpPr>
          <p:cNvPr id="24584" name="Text Box 5"/>
          <p:cNvSpPr txBox="1">
            <a:spLocks noChangeArrowheads="1"/>
          </p:cNvSpPr>
          <p:nvPr/>
        </p:nvSpPr>
        <p:spPr bwMode="auto">
          <a:xfrm>
            <a:off x="7077075" y="3824288"/>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p>
        </p:txBody>
      </p:sp>
      <p:sp>
        <p:nvSpPr>
          <p:cNvPr id="24585" name="Rectangle 6"/>
          <p:cNvSpPr>
            <a:spLocks noGrp="1" noChangeArrowheads="1"/>
          </p:cNvSpPr>
          <p:nvPr>
            <p:ph type="title"/>
          </p:nvPr>
        </p:nvSpPr>
        <p:spPr/>
        <p:txBody>
          <a:bodyPr/>
          <a:lstStyle/>
          <a:p>
            <a:r>
              <a:rPr kumimoji="1" lang="zh-CN" altLang="en-US">
                <a:solidFill>
                  <a:schemeClr val="tx1"/>
                </a:solidFill>
              </a:rPr>
              <a:t>移位寄存器型计数器</a:t>
            </a:r>
          </a:p>
        </p:txBody>
      </p:sp>
      <p:sp>
        <p:nvSpPr>
          <p:cNvPr id="24586" name="Rectangle 7"/>
          <p:cNvSpPr>
            <a:spLocks noChangeArrowheads="1"/>
          </p:cNvSpPr>
          <p:nvPr/>
        </p:nvSpPr>
        <p:spPr bwMode="auto">
          <a:xfrm>
            <a:off x="3176588" y="3803650"/>
            <a:ext cx="652462" cy="82073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4587" name="Line 8"/>
          <p:cNvSpPr>
            <a:spLocks noChangeShapeType="1"/>
          </p:cNvSpPr>
          <p:nvPr/>
        </p:nvSpPr>
        <p:spPr bwMode="auto">
          <a:xfrm>
            <a:off x="3176588" y="4256088"/>
            <a:ext cx="144462" cy="71437"/>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8" name="Line 9"/>
          <p:cNvSpPr>
            <a:spLocks noChangeShapeType="1"/>
          </p:cNvSpPr>
          <p:nvPr/>
        </p:nvSpPr>
        <p:spPr bwMode="auto">
          <a:xfrm flipH="1">
            <a:off x="3168650" y="4332288"/>
            <a:ext cx="146050" cy="10477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9" name="Text Box 10"/>
          <p:cNvSpPr txBox="1">
            <a:spLocks noChangeArrowheads="1"/>
          </p:cNvSpPr>
          <p:nvPr/>
        </p:nvSpPr>
        <p:spPr bwMode="auto">
          <a:xfrm>
            <a:off x="3233738" y="4581525"/>
            <a:ext cx="58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FF</a:t>
            </a:r>
            <a:r>
              <a:rPr kumimoji="1" lang="en-US" altLang="zh-CN" sz="1400"/>
              <a:t>0</a:t>
            </a:r>
            <a:endParaRPr kumimoji="1" lang="en-US" altLang="zh-CN" sz="2000"/>
          </a:p>
        </p:txBody>
      </p:sp>
      <p:sp>
        <p:nvSpPr>
          <p:cNvPr id="24590" name="Text Box 11"/>
          <p:cNvSpPr txBox="1">
            <a:spLocks noChangeArrowheads="1"/>
          </p:cNvSpPr>
          <p:nvPr/>
        </p:nvSpPr>
        <p:spPr bwMode="auto">
          <a:xfrm>
            <a:off x="3813175" y="3941763"/>
            <a:ext cx="469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1400"/>
              <a:t>0</a:t>
            </a:r>
            <a:endParaRPr kumimoji="1" lang="en-US" altLang="zh-CN" sz="2000"/>
          </a:p>
        </p:txBody>
      </p:sp>
      <p:sp>
        <p:nvSpPr>
          <p:cNvPr id="24591" name="Line 12"/>
          <p:cNvSpPr>
            <a:spLocks noChangeShapeType="1"/>
          </p:cNvSpPr>
          <p:nvPr/>
        </p:nvSpPr>
        <p:spPr bwMode="auto">
          <a:xfrm>
            <a:off x="3032125" y="4351338"/>
            <a:ext cx="144463"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2" name="Line 13"/>
          <p:cNvSpPr>
            <a:spLocks noChangeShapeType="1"/>
          </p:cNvSpPr>
          <p:nvPr/>
        </p:nvSpPr>
        <p:spPr bwMode="auto">
          <a:xfrm>
            <a:off x="3829050" y="3940175"/>
            <a:ext cx="650875"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3" name="Rectangle 14"/>
          <p:cNvSpPr>
            <a:spLocks noChangeArrowheads="1"/>
          </p:cNvSpPr>
          <p:nvPr/>
        </p:nvSpPr>
        <p:spPr bwMode="auto">
          <a:xfrm>
            <a:off x="4479925" y="3803650"/>
            <a:ext cx="652463" cy="82073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4594" name="Line 15"/>
          <p:cNvSpPr>
            <a:spLocks noChangeShapeType="1"/>
          </p:cNvSpPr>
          <p:nvPr/>
        </p:nvSpPr>
        <p:spPr bwMode="auto">
          <a:xfrm>
            <a:off x="4479925" y="4256088"/>
            <a:ext cx="144463" cy="71437"/>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5" name="Line 16"/>
          <p:cNvSpPr>
            <a:spLocks noChangeShapeType="1"/>
          </p:cNvSpPr>
          <p:nvPr/>
        </p:nvSpPr>
        <p:spPr bwMode="auto">
          <a:xfrm flipH="1">
            <a:off x="4471988" y="4332288"/>
            <a:ext cx="146050" cy="10477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6" name="Text Box 17"/>
          <p:cNvSpPr txBox="1">
            <a:spLocks noChangeArrowheads="1"/>
          </p:cNvSpPr>
          <p:nvPr/>
        </p:nvSpPr>
        <p:spPr bwMode="auto">
          <a:xfrm>
            <a:off x="4537075" y="4581525"/>
            <a:ext cx="58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FF</a:t>
            </a:r>
            <a:r>
              <a:rPr kumimoji="1" lang="en-US" altLang="zh-CN" sz="1400"/>
              <a:t>1</a:t>
            </a:r>
            <a:endParaRPr kumimoji="1" lang="en-US" altLang="zh-CN" sz="2000"/>
          </a:p>
        </p:txBody>
      </p:sp>
      <p:sp>
        <p:nvSpPr>
          <p:cNvPr id="24597" name="Text Box 18"/>
          <p:cNvSpPr txBox="1">
            <a:spLocks noChangeArrowheads="1"/>
          </p:cNvSpPr>
          <p:nvPr/>
        </p:nvSpPr>
        <p:spPr bwMode="auto">
          <a:xfrm>
            <a:off x="5116513" y="3941763"/>
            <a:ext cx="469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1400"/>
              <a:t>1</a:t>
            </a:r>
            <a:endParaRPr kumimoji="1" lang="en-US" altLang="zh-CN" sz="2000"/>
          </a:p>
        </p:txBody>
      </p:sp>
      <p:sp>
        <p:nvSpPr>
          <p:cNvPr id="24598" name="Line 19"/>
          <p:cNvSpPr>
            <a:spLocks noChangeShapeType="1"/>
          </p:cNvSpPr>
          <p:nvPr/>
        </p:nvSpPr>
        <p:spPr bwMode="auto">
          <a:xfrm>
            <a:off x="4335463" y="4341813"/>
            <a:ext cx="144462"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9" name="Line 20"/>
          <p:cNvSpPr>
            <a:spLocks noChangeShapeType="1"/>
          </p:cNvSpPr>
          <p:nvPr/>
        </p:nvSpPr>
        <p:spPr bwMode="auto">
          <a:xfrm>
            <a:off x="5132388" y="3940175"/>
            <a:ext cx="627062"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0" name="Text Box 21"/>
          <p:cNvSpPr txBox="1">
            <a:spLocks noChangeArrowheads="1"/>
          </p:cNvSpPr>
          <p:nvPr/>
        </p:nvSpPr>
        <p:spPr bwMode="auto">
          <a:xfrm>
            <a:off x="6335713" y="3941763"/>
            <a:ext cx="6270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1400"/>
              <a:t>n-2</a:t>
            </a:r>
            <a:endParaRPr kumimoji="1" lang="en-US" altLang="zh-CN" sz="2000"/>
          </a:p>
        </p:txBody>
      </p:sp>
      <p:sp>
        <p:nvSpPr>
          <p:cNvPr id="24601" name="Line 22"/>
          <p:cNvSpPr>
            <a:spLocks noChangeShapeType="1"/>
          </p:cNvSpPr>
          <p:nvPr/>
        </p:nvSpPr>
        <p:spPr bwMode="auto">
          <a:xfrm>
            <a:off x="6443663" y="3940175"/>
            <a:ext cx="64135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2" name="Rectangle 23"/>
          <p:cNvSpPr>
            <a:spLocks noChangeArrowheads="1"/>
          </p:cNvSpPr>
          <p:nvPr/>
        </p:nvSpPr>
        <p:spPr bwMode="auto">
          <a:xfrm>
            <a:off x="7085013" y="3803650"/>
            <a:ext cx="652462" cy="8223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4603" name="Line 24"/>
          <p:cNvSpPr>
            <a:spLocks noChangeShapeType="1"/>
          </p:cNvSpPr>
          <p:nvPr/>
        </p:nvSpPr>
        <p:spPr bwMode="auto">
          <a:xfrm>
            <a:off x="7085013" y="4256088"/>
            <a:ext cx="146050" cy="71437"/>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4" name="Line 25"/>
          <p:cNvSpPr>
            <a:spLocks noChangeShapeType="1"/>
          </p:cNvSpPr>
          <p:nvPr/>
        </p:nvSpPr>
        <p:spPr bwMode="auto">
          <a:xfrm flipH="1">
            <a:off x="7078663" y="4332288"/>
            <a:ext cx="144462" cy="10477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5" name="Text Box 26"/>
          <p:cNvSpPr txBox="1">
            <a:spLocks noChangeArrowheads="1"/>
          </p:cNvSpPr>
          <p:nvPr/>
        </p:nvSpPr>
        <p:spPr bwMode="auto">
          <a:xfrm>
            <a:off x="7143750" y="4581525"/>
            <a:ext cx="741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FF</a:t>
            </a:r>
            <a:r>
              <a:rPr kumimoji="1" lang="en-US" altLang="zh-CN" sz="1400"/>
              <a:t>n-1</a:t>
            </a:r>
            <a:endParaRPr kumimoji="1" lang="zh-CN" altLang="en-US" sz="2000"/>
          </a:p>
        </p:txBody>
      </p:sp>
      <p:sp>
        <p:nvSpPr>
          <p:cNvPr id="24606" name="Text Box 27"/>
          <p:cNvSpPr txBox="1">
            <a:spLocks noChangeArrowheads="1"/>
          </p:cNvSpPr>
          <p:nvPr/>
        </p:nvSpPr>
        <p:spPr bwMode="auto">
          <a:xfrm>
            <a:off x="7721600" y="3941763"/>
            <a:ext cx="627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1400"/>
              <a:t>n-1</a:t>
            </a:r>
            <a:endParaRPr kumimoji="1" lang="en-US" altLang="zh-CN" sz="2000"/>
          </a:p>
        </p:txBody>
      </p:sp>
      <p:sp>
        <p:nvSpPr>
          <p:cNvPr id="24607" name="Line 28"/>
          <p:cNvSpPr>
            <a:spLocks noChangeShapeType="1"/>
          </p:cNvSpPr>
          <p:nvPr/>
        </p:nvSpPr>
        <p:spPr bwMode="auto">
          <a:xfrm>
            <a:off x="6940550" y="4351338"/>
            <a:ext cx="144463"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4608" name="Group 29"/>
          <p:cNvGrpSpPr>
            <a:grpSpLocks/>
          </p:cNvGrpSpPr>
          <p:nvPr/>
        </p:nvGrpSpPr>
        <p:grpSpPr bwMode="auto">
          <a:xfrm>
            <a:off x="3032125" y="4329113"/>
            <a:ext cx="3908425" cy="655637"/>
            <a:chOff x="1910" y="2679"/>
            <a:chExt cx="2462" cy="461"/>
          </a:xfrm>
        </p:grpSpPr>
        <p:sp>
          <p:nvSpPr>
            <p:cNvPr id="24627" name="Line 30"/>
            <p:cNvSpPr>
              <a:spLocks noChangeShapeType="1"/>
            </p:cNvSpPr>
            <p:nvPr/>
          </p:nvSpPr>
          <p:spPr bwMode="auto">
            <a:xfrm>
              <a:off x="1910" y="2687"/>
              <a:ext cx="0" cy="438"/>
            </a:xfrm>
            <a:prstGeom prst="line">
              <a:avLst/>
            </a:prstGeom>
            <a:noFill/>
            <a:ln w="28575">
              <a:solidFill>
                <a:schemeClr val="tx1"/>
              </a:solidFill>
              <a:miter lim="800000"/>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28" name="Line 31"/>
            <p:cNvSpPr>
              <a:spLocks noChangeShapeType="1"/>
            </p:cNvSpPr>
            <p:nvPr/>
          </p:nvSpPr>
          <p:spPr bwMode="auto">
            <a:xfrm>
              <a:off x="2731" y="2679"/>
              <a:ext cx="0" cy="438"/>
            </a:xfrm>
            <a:prstGeom prst="line">
              <a:avLst/>
            </a:prstGeom>
            <a:noFill/>
            <a:ln w="28575">
              <a:solidFill>
                <a:schemeClr val="tx1"/>
              </a:solidFill>
              <a:miter lim="800000"/>
              <a:headEnd type="none" w="lg" len="me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29" name="Line 32"/>
            <p:cNvSpPr>
              <a:spLocks noChangeShapeType="1"/>
            </p:cNvSpPr>
            <p:nvPr/>
          </p:nvSpPr>
          <p:spPr bwMode="auto">
            <a:xfrm>
              <a:off x="4372" y="2680"/>
              <a:ext cx="0" cy="46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4609" name="Line 33"/>
          <p:cNvSpPr>
            <a:spLocks noChangeShapeType="1"/>
          </p:cNvSpPr>
          <p:nvPr/>
        </p:nvSpPr>
        <p:spPr bwMode="auto">
          <a:xfrm>
            <a:off x="7737475" y="3940175"/>
            <a:ext cx="36195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10" name="Line 34"/>
          <p:cNvSpPr>
            <a:spLocks noChangeShapeType="1"/>
          </p:cNvSpPr>
          <p:nvPr/>
        </p:nvSpPr>
        <p:spPr bwMode="auto">
          <a:xfrm>
            <a:off x="2520950" y="4967288"/>
            <a:ext cx="323850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11" name="Text Box 35"/>
          <p:cNvSpPr txBox="1">
            <a:spLocks noChangeArrowheads="1"/>
          </p:cNvSpPr>
          <p:nvPr/>
        </p:nvSpPr>
        <p:spPr bwMode="auto">
          <a:xfrm>
            <a:off x="3455988" y="2960688"/>
            <a:ext cx="4284662" cy="51593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zh-CN" altLang="en-US" sz="2400">
                <a:latin typeface="宋体" panose="02010600030101010101" pitchFamily="2" charset="-122"/>
              </a:rPr>
              <a:t>反馈逻辑电路</a:t>
            </a:r>
          </a:p>
        </p:txBody>
      </p:sp>
      <p:sp>
        <p:nvSpPr>
          <p:cNvPr id="24612" name="Line 36"/>
          <p:cNvSpPr>
            <a:spLocks noChangeShapeType="1"/>
          </p:cNvSpPr>
          <p:nvPr/>
        </p:nvSpPr>
        <p:spPr bwMode="auto">
          <a:xfrm flipH="1">
            <a:off x="2954338" y="3940175"/>
            <a:ext cx="22225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13" name="Line 37"/>
          <p:cNvSpPr>
            <a:spLocks noChangeShapeType="1"/>
          </p:cNvSpPr>
          <p:nvPr/>
        </p:nvSpPr>
        <p:spPr bwMode="auto">
          <a:xfrm flipV="1">
            <a:off x="2959100" y="3213100"/>
            <a:ext cx="0" cy="72707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14" name="Line 38"/>
          <p:cNvSpPr>
            <a:spLocks noChangeShapeType="1"/>
          </p:cNvSpPr>
          <p:nvPr/>
        </p:nvSpPr>
        <p:spPr bwMode="auto">
          <a:xfrm flipH="1">
            <a:off x="2959100" y="3227388"/>
            <a:ext cx="49688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15" name="Text Box 39"/>
          <p:cNvSpPr txBox="1">
            <a:spLocks noChangeArrowheads="1"/>
          </p:cNvSpPr>
          <p:nvPr/>
        </p:nvSpPr>
        <p:spPr bwMode="auto">
          <a:xfrm>
            <a:off x="2484438" y="3684588"/>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r>
              <a:rPr kumimoji="1" lang="en-US" altLang="zh-CN" sz="1400"/>
              <a:t>0</a:t>
            </a:r>
            <a:endParaRPr kumimoji="1" lang="en-US" altLang="zh-CN" sz="2000"/>
          </a:p>
        </p:txBody>
      </p:sp>
      <p:sp>
        <p:nvSpPr>
          <p:cNvPr id="24616" name="Text Box 40"/>
          <p:cNvSpPr txBox="1">
            <a:spLocks noChangeArrowheads="1"/>
          </p:cNvSpPr>
          <p:nvPr/>
        </p:nvSpPr>
        <p:spPr bwMode="auto">
          <a:xfrm>
            <a:off x="2452688" y="4581525"/>
            <a:ext cx="523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CP</a:t>
            </a:r>
          </a:p>
        </p:txBody>
      </p:sp>
      <p:sp>
        <p:nvSpPr>
          <p:cNvPr id="24617" name="Text Box 41"/>
          <p:cNvSpPr txBox="1">
            <a:spLocks noChangeArrowheads="1"/>
          </p:cNvSpPr>
          <p:nvPr/>
        </p:nvSpPr>
        <p:spPr bwMode="auto">
          <a:xfrm>
            <a:off x="1150938" y="5697538"/>
            <a:ext cx="3578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D</a:t>
            </a:r>
            <a:r>
              <a:rPr kumimoji="1" lang="en-US" altLang="zh-CN" sz="1600" b="0"/>
              <a:t>0</a:t>
            </a:r>
            <a:r>
              <a:rPr kumimoji="1" lang="en-US" altLang="zh-CN" sz="2400" b="0"/>
              <a:t> = </a:t>
            </a:r>
            <a:r>
              <a:rPr kumimoji="1" lang="en-US" altLang="zh-CN" b="0"/>
              <a:t>F(Q</a:t>
            </a:r>
            <a:r>
              <a:rPr kumimoji="1" lang="en-US" altLang="zh-CN" sz="1600" b="0"/>
              <a:t>0</a:t>
            </a:r>
            <a:r>
              <a:rPr kumimoji="1" lang="zh-CN" altLang="en-US" sz="2400" b="0"/>
              <a:t>，</a:t>
            </a:r>
            <a:r>
              <a:rPr kumimoji="1" lang="en-US" altLang="zh-CN" b="0"/>
              <a:t>Q</a:t>
            </a:r>
            <a:r>
              <a:rPr kumimoji="1" lang="en-US" altLang="zh-CN" sz="1600" b="0"/>
              <a:t>1</a:t>
            </a:r>
            <a:r>
              <a:rPr kumimoji="1" lang="zh-CN" altLang="en-US" sz="2400" b="0"/>
              <a:t>，</a:t>
            </a:r>
            <a:r>
              <a:rPr kumimoji="1" lang="en-US" altLang="zh-CN" baseline="30000"/>
              <a:t>… </a:t>
            </a:r>
            <a:r>
              <a:rPr kumimoji="1" lang="en-US" altLang="zh-CN" sz="2400" baseline="30000"/>
              <a:t> </a:t>
            </a:r>
            <a:r>
              <a:rPr kumimoji="1" lang="en-US" altLang="zh-CN" b="0"/>
              <a:t>Q</a:t>
            </a:r>
            <a:r>
              <a:rPr kumimoji="1" lang="en-US" altLang="zh-CN" sz="2000" b="0"/>
              <a:t>n-1</a:t>
            </a:r>
            <a:r>
              <a:rPr kumimoji="1" lang="en-US" altLang="zh-CN" b="0"/>
              <a:t>)</a:t>
            </a:r>
            <a:endParaRPr kumimoji="1" lang="zh-CN" altLang="en-US" b="0"/>
          </a:p>
        </p:txBody>
      </p:sp>
      <p:sp>
        <p:nvSpPr>
          <p:cNvPr id="24618" name="Line 42"/>
          <p:cNvSpPr>
            <a:spLocks noChangeShapeType="1"/>
          </p:cNvSpPr>
          <p:nvPr/>
        </p:nvSpPr>
        <p:spPr bwMode="auto">
          <a:xfrm flipV="1">
            <a:off x="4211638" y="3465513"/>
            <a:ext cx="0" cy="468312"/>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a:lstStyle/>
          <a:p>
            <a:endParaRPr lang="zh-CN" altLang="en-US"/>
          </a:p>
        </p:txBody>
      </p:sp>
      <p:sp>
        <p:nvSpPr>
          <p:cNvPr id="24619" name="Line 43"/>
          <p:cNvSpPr>
            <a:spLocks noChangeShapeType="1"/>
          </p:cNvSpPr>
          <p:nvPr/>
        </p:nvSpPr>
        <p:spPr bwMode="auto">
          <a:xfrm flipV="1">
            <a:off x="5472113" y="3465513"/>
            <a:ext cx="0" cy="468312"/>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a:lstStyle/>
          <a:p>
            <a:endParaRPr lang="zh-CN" altLang="en-US"/>
          </a:p>
        </p:txBody>
      </p:sp>
      <p:sp>
        <p:nvSpPr>
          <p:cNvPr id="24620" name="Line 44"/>
          <p:cNvSpPr>
            <a:spLocks noChangeShapeType="1"/>
          </p:cNvSpPr>
          <p:nvPr/>
        </p:nvSpPr>
        <p:spPr bwMode="auto">
          <a:xfrm flipV="1">
            <a:off x="6767513" y="3465513"/>
            <a:ext cx="0" cy="468312"/>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a:lstStyle/>
          <a:p>
            <a:endParaRPr lang="zh-CN" altLang="en-US"/>
          </a:p>
        </p:txBody>
      </p:sp>
      <p:sp>
        <p:nvSpPr>
          <p:cNvPr id="24621" name="Line 45"/>
          <p:cNvSpPr>
            <a:spLocks noChangeShapeType="1"/>
          </p:cNvSpPr>
          <p:nvPr/>
        </p:nvSpPr>
        <p:spPr bwMode="auto">
          <a:xfrm flipV="1">
            <a:off x="8101013" y="3213100"/>
            <a:ext cx="0" cy="72707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22" name="Line 46"/>
          <p:cNvSpPr>
            <a:spLocks noChangeShapeType="1"/>
          </p:cNvSpPr>
          <p:nvPr/>
        </p:nvSpPr>
        <p:spPr bwMode="auto">
          <a:xfrm flipH="1">
            <a:off x="7740650" y="3213100"/>
            <a:ext cx="360363"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23" name="Line 47"/>
          <p:cNvSpPr>
            <a:spLocks noChangeShapeType="1"/>
          </p:cNvSpPr>
          <p:nvPr/>
        </p:nvSpPr>
        <p:spPr bwMode="auto">
          <a:xfrm>
            <a:off x="6443663" y="4976813"/>
            <a:ext cx="504825"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24" name="Line 48"/>
          <p:cNvSpPr>
            <a:spLocks noChangeShapeType="1"/>
          </p:cNvSpPr>
          <p:nvPr/>
        </p:nvSpPr>
        <p:spPr bwMode="auto">
          <a:xfrm>
            <a:off x="5832475" y="4976813"/>
            <a:ext cx="539750" cy="0"/>
          </a:xfrm>
          <a:prstGeom prst="line">
            <a:avLst/>
          </a:prstGeom>
          <a:noFill/>
          <a:ln w="2857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25" name="Line 49"/>
          <p:cNvSpPr>
            <a:spLocks noChangeShapeType="1"/>
          </p:cNvSpPr>
          <p:nvPr/>
        </p:nvSpPr>
        <p:spPr bwMode="auto">
          <a:xfrm>
            <a:off x="5832475" y="3933825"/>
            <a:ext cx="539750" cy="0"/>
          </a:xfrm>
          <a:prstGeom prst="line">
            <a:avLst/>
          </a:prstGeom>
          <a:noFill/>
          <a:ln w="2857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26" name="Text Box 50"/>
          <p:cNvSpPr txBox="1">
            <a:spLocks noChangeArrowheads="1"/>
          </p:cNvSpPr>
          <p:nvPr/>
        </p:nvSpPr>
        <p:spPr bwMode="auto">
          <a:xfrm>
            <a:off x="5759450" y="3879850"/>
            <a:ext cx="692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4000" b="0">
                <a:latin typeface="Arial" panose="020B0604020202020204" pitchFamily="34" charset="0"/>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CE2AC936-3BB3-4090-86D8-5F6FCE88B1FE}" type="datetime1">
              <a:rPr lang="zh-CN" altLang="en-US" sz="1800" b="0" smtClean="0">
                <a:solidFill>
                  <a:srgbClr val="B2B2B2"/>
                </a:solidFill>
                <a:latin typeface="Arial" panose="020B0604020202020204" pitchFamily="34" charset="0"/>
              </a:rPr>
              <a:pPr>
                <a:spcAft>
                  <a:spcPct val="0"/>
                </a:spcAft>
                <a:buFontTx/>
                <a:buNone/>
              </a:pPr>
              <a:t>2021/11/10</a:t>
            </a:fld>
            <a:endParaRPr lang="en-US" altLang="zh-CN" sz="1800" b="0">
              <a:solidFill>
                <a:srgbClr val="B2B2B2"/>
              </a:solidFill>
              <a:latin typeface="Arial" panose="020B0604020202020204" pitchFamily="34" charset="0"/>
            </a:endParaRPr>
          </a:p>
        </p:txBody>
      </p:sp>
      <p:sp>
        <p:nvSpPr>
          <p:cNvPr id="26627"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时序逻辑电路</a:t>
            </a:r>
            <a:r>
              <a:rPr kumimoji="1" lang="en-US" altLang="zh-CN" sz="1800" b="0">
                <a:solidFill>
                  <a:srgbClr val="B2B2B2"/>
                </a:solidFill>
                <a:latin typeface="宋体" panose="02010600030101010101" pitchFamily="2" charset="-122"/>
              </a:rPr>
              <a:t>(6)</a:t>
            </a:r>
          </a:p>
        </p:txBody>
      </p:sp>
      <p:sp>
        <p:nvSpPr>
          <p:cNvPr id="2662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D2397C0F-4688-4D69-829C-648779DCC915}" type="slidenum">
              <a:rPr lang="en-US" altLang="zh-CN" sz="1800" b="0" smtClean="0">
                <a:solidFill>
                  <a:srgbClr val="B2B2B2"/>
                </a:solidFill>
                <a:latin typeface="Arial" panose="020B0604020202020204" pitchFamily="34" charset="0"/>
              </a:rPr>
              <a:pPr>
                <a:spcAft>
                  <a:spcPct val="0"/>
                </a:spcAft>
                <a:buFontTx/>
                <a:buNone/>
              </a:pPr>
              <a:t>14</a:t>
            </a:fld>
            <a:endParaRPr lang="en-US" altLang="zh-CN" sz="1800" b="0">
              <a:solidFill>
                <a:srgbClr val="B2B2B2"/>
              </a:solidFill>
              <a:latin typeface="Arial" panose="020B0604020202020204" pitchFamily="34" charset="0"/>
            </a:endParaRPr>
          </a:p>
        </p:txBody>
      </p:sp>
      <p:sp>
        <p:nvSpPr>
          <p:cNvPr id="26629" name="Rectangle 2"/>
          <p:cNvSpPr>
            <a:spLocks noGrp="1" noChangeArrowheads="1"/>
          </p:cNvSpPr>
          <p:nvPr>
            <p:ph type="title"/>
          </p:nvPr>
        </p:nvSpPr>
        <p:spPr/>
        <p:txBody>
          <a:bodyPr/>
          <a:lstStyle/>
          <a:p>
            <a:r>
              <a:rPr lang="zh-CN" altLang="en-US"/>
              <a:t>环形计数器</a:t>
            </a:r>
          </a:p>
        </p:txBody>
      </p:sp>
      <p:sp>
        <p:nvSpPr>
          <p:cNvPr id="1782787" name="Rectangle 3"/>
          <p:cNvSpPr>
            <a:spLocks noGrp="1" noChangeArrowheads="1"/>
          </p:cNvSpPr>
          <p:nvPr>
            <p:ph type="body" idx="1"/>
          </p:nvPr>
        </p:nvSpPr>
        <p:spPr>
          <a:xfrm>
            <a:off x="468313" y="1520825"/>
            <a:ext cx="8229600" cy="4860925"/>
          </a:xfrm>
        </p:spPr>
        <p:txBody>
          <a:bodyPr/>
          <a:lstStyle/>
          <a:p>
            <a:r>
              <a:rPr kumimoji="1" lang="zh-CN" altLang="en-US"/>
              <a:t>将移位寄存器的串行输出与串行输入直接相连</a:t>
            </a:r>
            <a:endParaRPr kumimoji="1" lang="en-US" altLang="zh-CN">
              <a:cs typeface="Arial" panose="020B0604020202020204" pitchFamily="34" charset="0"/>
            </a:endParaRPr>
          </a:p>
          <a:p>
            <a:endParaRPr kumimoji="1" lang="zh-CN" altLang="en-US" sz="2400"/>
          </a:p>
          <a:p>
            <a:endParaRPr kumimoji="1" lang="zh-CN" altLang="en-US"/>
          </a:p>
          <a:p>
            <a:endParaRPr lang="zh-CN" altLang="en-US" sz="2000"/>
          </a:p>
          <a:p>
            <a:endParaRPr lang="zh-CN" altLang="en-US" sz="2000"/>
          </a:p>
          <a:p>
            <a:r>
              <a:rPr lang="zh-CN" altLang="en-US"/>
              <a:t>状态转换图</a:t>
            </a:r>
            <a:endParaRPr kumimoji="1" lang="zh-CN" altLang="en-US" b="0"/>
          </a:p>
        </p:txBody>
      </p:sp>
      <p:grpSp>
        <p:nvGrpSpPr>
          <p:cNvPr id="26631" name="Group 4"/>
          <p:cNvGrpSpPr>
            <a:grpSpLocks/>
          </p:cNvGrpSpPr>
          <p:nvPr/>
        </p:nvGrpSpPr>
        <p:grpSpPr bwMode="auto">
          <a:xfrm>
            <a:off x="2916238" y="2181225"/>
            <a:ext cx="5738812" cy="1463675"/>
            <a:chOff x="1884" y="1253"/>
            <a:chExt cx="3615" cy="922"/>
          </a:xfrm>
        </p:grpSpPr>
        <p:sp>
          <p:nvSpPr>
            <p:cNvPr id="26665" name="Text Box 5"/>
            <p:cNvSpPr txBox="1">
              <a:spLocks noChangeArrowheads="1"/>
            </p:cNvSpPr>
            <p:nvPr/>
          </p:nvSpPr>
          <p:spPr bwMode="auto">
            <a:xfrm>
              <a:off x="2335" y="1444"/>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p>
          </p:txBody>
        </p:sp>
        <p:sp>
          <p:nvSpPr>
            <p:cNvPr id="26666" name="Text Box 6"/>
            <p:cNvSpPr txBox="1">
              <a:spLocks noChangeArrowheads="1"/>
            </p:cNvSpPr>
            <p:nvPr/>
          </p:nvSpPr>
          <p:spPr bwMode="auto">
            <a:xfrm>
              <a:off x="3156" y="1444"/>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p>
          </p:txBody>
        </p:sp>
        <p:sp>
          <p:nvSpPr>
            <p:cNvPr id="26667" name="Text Box 7"/>
            <p:cNvSpPr txBox="1">
              <a:spLocks noChangeArrowheads="1"/>
            </p:cNvSpPr>
            <p:nvPr/>
          </p:nvSpPr>
          <p:spPr bwMode="auto">
            <a:xfrm>
              <a:off x="3976" y="1444"/>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p>
          </p:txBody>
        </p:sp>
        <p:sp>
          <p:nvSpPr>
            <p:cNvPr id="26668" name="Text Box 8"/>
            <p:cNvSpPr txBox="1">
              <a:spLocks noChangeArrowheads="1"/>
            </p:cNvSpPr>
            <p:nvPr/>
          </p:nvSpPr>
          <p:spPr bwMode="auto">
            <a:xfrm>
              <a:off x="4797" y="1444"/>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p>
          </p:txBody>
        </p:sp>
        <p:sp>
          <p:nvSpPr>
            <p:cNvPr id="26669" name="Rectangle 9"/>
            <p:cNvSpPr>
              <a:spLocks noChangeArrowheads="1"/>
            </p:cNvSpPr>
            <p:nvPr/>
          </p:nvSpPr>
          <p:spPr bwMode="auto">
            <a:xfrm>
              <a:off x="2340" y="1431"/>
              <a:ext cx="411" cy="51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6670" name="Line 10"/>
            <p:cNvSpPr>
              <a:spLocks noChangeShapeType="1"/>
            </p:cNvSpPr>
            <p:nvPr/>
          </p:nvSpPr>
          <p:spPr bwMode="auto">
            <a:xfrm>
              <a:off x="2340" y="1728"/>
              <a:ext cx="91" cy="4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71" name="Line 11"/>
            <p:cNvSpPr>
              <a:spLocks noChangeShapeType="1"/>
            </p:cNvSpPr>
            <p:nvPr/>
          </p:nvSpPr>
          <p:spPr bwMode="auto">
            <a:xfrm flipH="1">
              <a:off x="2335" y="1776"/>
              <a:ext cx="92" cy="6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72" name="Text Box 12"/>
            <p:cNvSpPr txBox="1">
              <a:spLocks noChangeArrowheads="1"/>
            </p:cNvSpPr>
            <p:nvPr/>
          </p:nvSpPr>
          <p:spPr bwMode="auto">
            <a:xfrm>
              <a:off x="2376" y="1911"/>
              <a:ext cx="3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FF</a:t>
              </a:r>
              <a:r>
                <a:rPr kumimoji="1" lang="en-US" altLang="zh-CN" sz="1400"/>
                <a:t>0</a:t>
              </a:r>
              <a:endParaRPr kumimoji="1" lang="en-US" altLang="zh-CN" sz="2000"/>
            </a:p>
          </p:txBody>
        </p:sp>
        <p:sp>
          <p:nvSpPr>
            <p:cNvPr id="26673" name="Text Box 13"/>
            <p:cNvSpPr txBox="1">
              <a:spLocks noChangeArrowheads="1"/>
            </p:cNvSpPr>
            <p:nvPr/>
          </p:nvSpPr>
          <p:spPr bwMode="auto">
            <a:xfrm>
              <a:off x="2741" y="1518"/>
              <a:ext cx="2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1400"/>
                <a:t>0</a:t>
              </a:r>
              <a:endParaRPr kumimoji="1" lang="en-US" altLang="zh-CN" sz="2000"/>
            </a:p>
          </p:txBody>
        </p:sp>
        <p:sp>
          <p:nvSpPr>
            <p:cNvPr id="26674" name="Line 14"/>
            <p:cNvSpPr>
              <a:spLocks noChangeShapeType="1"/>
            </p:cNvSpPr>
            <p:nvPr/>
          </p:nvSpPr>
          <p:spPr bwMode="auto">
            <a:xfrm>
              <a:off x="2249" y="1788"/>
              <a:ext cx="91"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75" name="Line 15"/>
            <p:cNvSpPr>
              <a:spLocks noChangeShapeType="1"/>
            </p:cNvSpPr>
            <p:nvPr/>
          </p:nvSpPr>
          <p:spPr bwMode="auto">
            <a:xfrm>
              <a:off x="2751" y="1517"/>
              <a:ext cx="41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76" name="Rectangle 16"/>
            <p:cNvSpPr>
              <a:spLocks noChangeArrowheads="1"/>
            </p:cNvSpPr>
            <p:nvPr/>
          </p:nvSpPr>
          <p:spPr bwMode="auto">
            <a:xfrm>
              <a:off x="3161" y="1431"/>
              <a:ext cx="411" cy="51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6677" name="Line 17"/>
            <p:cNvSpPr>
              <a:spLocks noChangeShapeType="1"/>
            </p:cNvSpPr>
            <p:nvPr/>
          </p:nvSpPr>
          <p:spPr bwMode="auto">
            <a:xfrm>
              <a:off x="3161" y="1728"/>
              <a:ext cx="91" cy="4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78" name="Line 18"/>
            <p:cNvSpPr>
              <a:spLocks noChangeShapeType="1"/>
            </p:cNvSpPr>
            <p:nvPr/>
          </p:nvSpPr>
          <p:spPr bwMode="auto">
            <a:xfrm flipH="1">
              <a:off x="3156" y="1776"/>
              <a:ext cx="92" cy="6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79" name="Text Box 19"/>
            <p:cNvSpPr txBox="1">
              <a:spLocks noChangeArrowheads="1"/>
            </p:cNvSpPr>
            <p:nvPr/>
          </p:nvSpPr>
          <p:spPr bwMode="auto">
            <a:xfrm>
              <a:off x="3197" y="1911"/>
              <a:ext cx="3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FF</a:t>
              </a:r>
              <a:r>
                <a:rPr kumimoji="1" lang="en-US" altLang="zh-CN" sz="1400"/>
                <a:t>1</a:t>
              </a:r>
              <a:endParaRPr kumimoji="1" lang="en-US" altLang="zh-CN" sz="2000"/>
            </a:p>
          </p:txBody>
        </p:sp>
        <p:sp>
          <p:nvSpPr>
            <p:cNvPr id="26680" name="Text Box 20"/>
            <p:cNvSpPr txBox="1">
              <a:spLocks noChangeArrowheads="1"/>
            </p:cNvSpPr>
            <p:nvPr/>
          </p:nvSpPr>
          <p:spPr bwMode="auto">
            <a:xfrm>
              <a:off x="3562" y="1518"/>
              <a:ext cx="2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1400"/>
                <a:t>1</a:t>
              </a:r>
              <a:endParaRPr kumimoji="1" lang="en-US" altLang="zh-CN" sz="2000"/>
            </a:p>
          </p:txBody>
        </p:sp>
        <p:sp>
          <p:nvSpPr>
            <p:cNvPr id="26681" name="Line 21"/>
            <p:cNvSpPr>
              <a:spLocks noChangeShapeType="1"/>
            </p:cNvSpPr>
            <p:nvPr/>
          </p:nvSpPr>
          <p:spPr bwMode="auto">
            <a:xfrm>
              <a:off x="3070" y="1782"/>
              <a:ext cx="91"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82" name="Line 22"/>
            <p:cNvSpPr>
              <a:spLocks noChangeShapeType="1"/>
            </p:cNvSpPr>
            <p:nvPr/>
          </p:nvSpPr>
          <p:spPr bwMode="auto">
            <a:xfrm>
              <a:off x="3572" y="1517"/>
              <a:ext cx="41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83" name="Rectangle 23"/>
            <p:cNvSpPr>
              <a:spLocks noChangeArrowheads="1"/>
            </p:cNvSpPr>
            <p:nvPr/>
          </p:nvSpPr>
          <p:spPr bwMode="auto">
            <a:xfrm>
              <a:off x="3982" y="1431"/>
              <a:ext cx="410" cy="51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6684" name="Line 24"/>
            <p:cNvSpPr>
              <a:spLocks noChangeShapeType="1"/>
            </p:cNvSpPr>
            <p:nvPr/>
          </p:nvSpPr>
          <p:spPr bwMode="auto">
            <a:xfrm>
              <a:off x="3982" y="1728"/>
              <a:ext cx="91" cy="4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85" name="Line 25"/>
            <p:cNvSpPr>
              <a:spLocks noChangeShapeType="1"/>
            </p:cNvSpPr>
            <p:nvPr/>
          </p:nvSpPr>
          <p:spPr bwMode="auto">
            <a:xfrm flipH="1">
              <a:off x="3977" y="1776"/>
              <a:ext cx="91" cy="6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86" name="Text Box 26"/>
            <p:cNvSpPr txBox="1">
              <a:spLocks noChangeArrowheads="1"/>
            </p:cNvSpPr>
            <p:nvPr/>
          </p:nvSpPr>
          <p:spPr bwMode="auto">
            <a:xfrm>
              <a:off x="4018" y="1911"/>
              <a:ext cx="3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FF</a:t>
              </a:r>
              <a:r>
                <a:rPr kumimoji="1" lang="en-US" altLang="zh-CN" sz="1400"/>
                <a:t>2</a:t>
              </a:r>
              <a:endParaRPr kumimoji="1" lang="en-US" altLang="zh-CN" sz="2000"/>
            </a:p>
          </p:txBody>
        </p:sp>
        <p:sp>
          <p:nvSpPr>
            <p:cNvPr id="26687" name="Text Box 27"/>
            <p:cNvSpPr txBox="1">
              <a:spLocks noChangeArrowheads="1"/>
            </p:cNvSpPr>
            <p:nvPr/>
          </p:nvSpPr>
          <p:spPr bwMode="auto">
            <a:xfrm>
              <a:off x="4383" y="1518"/>
              <a:ext cx="2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1400"/>
                <a:t>2</a:t>
              </a:r>
              <a:endParaRPr kumimoji="1" lang="en-US" altLang="zh-CN" sz="2000"/>
            </a:p>
          </p:txBody>
        </p:sp>
        <p:sp>
          <p:nvSpPr>
            <p:cNvPr id="26688" name="Line 28"/>
            <p:cNvSpPr>
              <a:spLocks noChangeShapeType="1"/>
            </p:cNvSpPr>
            <p:nvPr/>
          </p:nvSpPr>
          <p:spPr bwMode="auto">
            <a:xfrm>
              <a:off x="3890" y="1788"/>
              <a:ext cx="92"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89" name="Line 29"/>
            <p:cNvSpPr>
              <a:spLocks noChangeShapeType="1"/>
            </p:cNvSpPr>
            <p:nvPr/>
          </p:nvSpPr>
          <p:spPr bwMode="auto">
            <a:xfrm>
              <a:off x="4392" y="1517"/>
              <a:ext cx="41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90" name="Rectangle 30"/>
            <p:cNvSpPr>
              <a:spLocks noChangeArrowheads="1"/>
            </p:cNvSpPr>
            <p:nvPr/>
          </p:nvSpPr>
          <p:spPr bwMode="auto">
            <a:xfrm>
              <a:off x="4802" y="1431"/>
              <a:ext cx="411" cy="51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6691" name="Line 31"/>
            <p:cNvSpPr>
              <a:spLocks noChangeShapeType="1"/>
            </p:cNvSpPr>
            <p:nvPr/>
          </p:nvSpPr>
          <p:spPr bwMode="auto">
            <a:xfrm>
              <a:off x="4802" y="1728"/>
              <a:ext cx="92" cy="4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92" name="Line 32"/>
            <p:cNvSpPr>
              <a:spLocks noChangeShapeType="1"/>
            </p:cNvSpPr>
            <p:nvPr/>
          </p:nvSpPr>
          <p:spPr bwMode="auto">
            <a:xfrm flipH="1">
              <a:off x="4798" y="1776"/>
              <a:ext cx="91" cy="6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93" name="Text Box 33"/>
            <p:cNvSpPr txBox="1">
              <a:spLocks noChangeArrowheads="1"/>
            </p:cNvSpPr>
            <p:nvPr/>
          </p:nvSpPr>
          <p:spPr bwMode="auto">
            <a:xfrm>
              <a:off x="4839" y="1911"/>
              <a:ext cx="3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FF</a:t>
              </a:r>
              <a:r>
                <a:rPr kumimoji="1" lang="en-US" altLang="zh-CN" sz="1400"/>
                <a:t>3</a:t>
              </a:r>
              <a:endParaRPr kumimoji="1" lang="en-US" altLang="zh-CN" sz="2000"/>
            </a:p>
          </p:txBody>
        </p:sp>
        <p:sp>
          <p:nvSpPr>
            <p:cNvPr id="26694" name="Text Box 34"/>
            <p:cNvSpPr txBox="1">
              <a:spLocks noChangeArrowheads="1"/>
            </p:cNvSpPr>
            <p:nvPr/>
          </p:nvSpPr>
          <p:spPr bwMode="auto">
            <a:xfrm>
              <a:off x="5203" y="1518"/>
              <a:ext cx="2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1400"/>
                <a:t>3</a:t>
              </a:r>
              <a:endParaRPr kumimoji="1" lang="en-US" altLang="zh-CN" sz="2000"/>
            </a:p>
          </p:txBody>
        </p:sp>
        <p:sp>
          <p:nvSpPr>
            <p:cNvPr id="26695" name="Line 35"/>
            <p:cNvSpPr>
              <a:spLocks noChangeShapeType="1"/>
            </p:cNvSpPr>
            <p:nvPr/>
          </p:nvSpPr>
          <p:spPr bwMode="auto">
            <a:xfrm>
              <a:off x="4711" y="1788"/>
              <a:ext cx="91"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6696" name="Group 36"/>
            <p:cNvGrpSpPr>
              <a:grpSpLocks/>
            </p:cNvGrpSpPr>
            <p:nvPr/>
          </p:nvGrpSpPr>
          <p:grpSpPr bwMode="auto">
            <a:xfrm>
              <a:off x="2249" y="1774"/>
              <a:ext cx="2462" cy="401"/>
              <a:chOff x="2249" y="1714"/>
              <a:chExt cx="2462" cy="461"/>
            </a:xfrm>
          </p:grpSpPr>
          <p:sp>
            <p:nvSpPr>
              <p:cNvPr id="26705" name="Line 37"/>
              <p:cNvSpPr>
                <a:spLocks noChangeShapeType="1"/>
              </p:cNvSpPr>
              <p:nvPr/>
            </p:nvSpPr>
            <p:spPr bwMode="auto">
              <a:xfrm>
                <a:off x="2249" y="1722"/>
                <a:ext cx="0" cy="438"/>
              </a:xfrm>
              <a:prstGeom prst="line">
                <a:avLst/>
              </a:prstGeom>
              <a:noFill/>
              <a:ln w="28575">
                <a:solidFill>
                  <a:schemeClr val="tx1"/>
                </a:solidFill>
                <a:miter lim="800000"/>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06" name="Line 38"/>
              <p:cNvSpPr>
                <a:spLocks noChangeShapeType="1"/>
              </p:cNvSpPr>
              <p:nvPr/>
            </p:nvSpPr>
            <p:spPr bwMode="auto">
              <a:xfrm>
                <a:off x="3070" y="1714"/>
                <a:ext cx="0" cy="438"/>
              </a:xfrm>
              <a:prstGeom prst="line">
                <a:avLst/>
              </a:prstGeom>
              <a:noFill/>
              <a:ln w="28575">
                <a:solidFill>
                  <a:schemeClr val="tx1"/>
                </a:solidFill>
                <a:miter lim="800000"/>
                <a:headEnd type="none" w="lg" len="me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07" name="Line 39"/>
              <p:cNvSpPr>
                <a:spLocks noChangeShapeType="1"/>
              </p:cNvSpPr>
              <p:nvPr/>
            </p:nvSpPr>
            <p:spPr bwMode="auto">
              <a:xfrm>
                <a:off x="3890" y="1715"/>
                <a:ext cx="0" cy="438"/>
              </a:xfrm>
              <a:prstGeom prst="line">
                <a:avLst/>
              </a:prstGeom>
              <a:noFill/>
              <a:ln w="28575">
                <a:solidFill>
                  <a:schemeClr val="tx1"/>
                </a:solidFill>
                <a:miter lim="800000"/>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08" name="Line 40"/>
              <p:cNvSpPr>
                <a:spLocks noChangeShapeType="1"/>
              </p:cNvSpPr>
              <p:nvPr/>
            </p:nvSpPr>
            <p:spPr bwMode="auto">
              <a:xfrm>
                <a:off x="4711" y="1715"/>
                <a:ext cx="0" cy="46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6697" name="Line 41"/>
            <p:cNvSpPr>
              <a:spLocks noChangeShapeType="1"/>
            </p:cNvSpPr>
            <p:nvPr/>
          </p:nvSpPr>
          <p:spPr bwMode="auto">
            <a:xfrm>
              <a:off x="5213" y="1517"/>
              <a:ext cx="22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98" name="Line 42"/>
            <p:cNvSpPr>
              <a:spLocks noChangeShapeType="1"/>
            </p:cNvSpPr>
            <p:nvPr/>
          </p:nvSpPr>
          <p:spPr bwMode="auto">
            <a:xfrm>
              <a:off x="1927" y="2164"/>
              <a:ext cx="2784"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99" name="Line 43"/>
            <p:cNvSpPr>
              <a:spLocks noChangeShapeType="1"/>
            </p:cNvSpPr>
            <p:nvPr/>
          </p:nvSpPr>
          <p:spPr bwMode="auto">
            <a:xfrm flipH="1">
              <a:off x="2200" y="1517"/>
              <a:ext cx="14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00" name="Line 44"/>
            <p:cNvSpPr>
              <a:spLocks noChangeShapeType="1"/>
            </p:cNvSpPr>
            <p:nvPr/>
          </p:nvSpPr>
          <p:spPr bwMode="auto">
            <a:xfrm flipV="1">
              <a:off x="2203" y="1253"/>
              <a:ext cx="0" cy="264"/>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01" name="Line 45"/>
            <p:cNvSpPr>
              <a:spLocks noChangeShapeType="1"/>
            </p:cNvSpPr>
            <p:nvPr/>
          </p:nvSpPr>
          <p:spPr bwMode="auto">
            <a:xfrm flipH="1">
              <a:off x="2203" y="1253"/>
              <a:ext cx="3247"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702" name="Text Box 46"/>
            <p:cNvSpPr txBox="1">
              <a:spLocks noChangeArrowheads="1"/>
            </p:cNvSpPr>
            <p:nvPr/>
          </p:nvSpPr>
          <p:spPr bwMode="auto">
            <a:xfrm>
              <a:off x="1920" y="1356"/>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r>
                <a:rPr kumimoji="1" lang="en-US" altLang="zh-CN" sz="1400"/>
                <a:t>0</a:t>
              </a:r>
              <a:endParaRPr kumimoji="1" lang="en-US" altLang="zh-CN" sz="2000"/>
            </a:p>
          </p:txBody>
        </p:sp>
        <p:sp>
          <p:nvSpPr>
            <p:cNvPr id="26703" name="Text Box 47"/>
            <p:cNvSpPr txBox="1">
              <a:spLocks noChangeArrowheads="1"/>
            </p:cNvSpPr>
            <p:nvPr/>
          </p:nvSpPr>
          <p:spPr bwMode="auto">
            <a:xfrm>
              <a:off x="1884" y="1911"/>
              <a:ext cx="3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CP</a:t>
              </a:r>
            </a:p>
          </p:txBody>
        </p:sp>
        <p:sp>
          <p:nvSpPr>
            <p:cNvPr id="26704" name="Line 48"/>
            <p:cNvSpPr>
              <a:spLocks noChangeShapeType="1"/>
            </p:cNvSpPr>
            <p:nvPr/>
          </p:nvSpPr>
          <p:spPr bwMode="auto">
            <a:xfrm flipV="1">
              <a:off x="5442" y="1253"/>
              <a:ext cx="0" cy="264"/>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6632" name="Text Box 49"/>
          <p:cNvSpPr txBox="1">
            <a:spLocks noChangeArrowheads="1"/>
          </p:cNvSpPr>
          <p:nvPr/>
        </p:nvSpPr>
        <p:spPr bwMode="auto">
          <a:xfrm>
            <a:off x="935038" y="2241550"/>
            <a:ext cx="15414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b="0"/>
              <a:t>D</a:t>
            </a:r>
            <a:r>
              <a:rPr lang="en-US" altLang="zh-CN" sz="2000" b="0"/>
              <a:t>0</a:t>
            </a:r>
            <a:r>
              <a:rPr lang="en-US" altLang="zh-CN" b="0"/>
              <a:t> = Q</a:t>
            </a:r>
            <a:r>
              <a:rPr lang="en-US" altLang="zh-CN" sz="2000" b="0"/>
              <a:t>n-1</a:t>
            </a:r>
          </a:p>
        </p:txBody>
      </p:sp>
      <p:grpSp>
        <p:nvGrpSpPr>
          <p:cNvPr id="4" name="Group 50"/>
          <p:cNvGrpSpPr>
            <a:grpSpLocks/>
          </p:cNvGrpSpPr>
          <p:nvPr/>
        </p:nvGrpSpPr>
        <p:grpSpPr bwMode="auto">
          <a:xfrm>
            <a:off x="803275" y="3860800"/>
            <a:ext cx="7866063" cy="1981200"/>
            <a:chOff x="506" y="2432"/>
            <a:chExt cx="4955" cy="1248"/>
          </a:xfrm>
        </p:grpSpPr>
        <p:sp>
          <p:nvSpPr>
            <p:cNvPr id="26635" name="Text Box 51"/>
            <p:cNvSpPr txBox="1">
              <a:spLocks noChangeArrowheads="1"/>
            </p:cNvSpPr>
            <p:nvPr/>
          </p:nvSpPr>
          <p:spPr bwMode="auto">
            <a:xfrm>
              <a:off x="1723" y="2780"/>
              <a:ext cx="103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1110       0111</a:t>
              </a:r>
            </a:p>
            <a:p>
              <a:pPr eaLnBrk="1" hangingPunct="1">
                <a:spcAft>
                  <a:spcPct val="0"/>
                </a:spcAft>
                <a:buFontTx/>
                <a:buNone/>
              </a:pPr>
              <a:endParaRPr kumimoji="1" lang="en-US" altLang="zh-CN" sz="2000"/>
            </a:p>
            <a:p>
              <a:pPr eaLnBrk="1" hangingPunct="1">
                <a:spcAft>
                  <a:spcPct val="0"/>
                </a:spcAft>
                <a:buFontTx/>
                <a:buNone/>
              </a:pPr>
              <a:r>
                <a:rPr kumimoji="1" lang="en-US" altLang="zh-CN" sz="2000"/>
                <a:t>1101       1011</a:t>
              </a:r>
            </a:p>
          </p:txBody>
        </p:sp>
        <p:sp>
          <p:nvSpPr>
            <p:cNvPr id="26636" name="Text Box 52"/>
            <p:cNvSpPr txBox="1">
              <a:spLocks noChangeArrowheads="1"/>
            </p:cNvSpPr>
            <p:nvPr/>
          </p:nvSpPr>
          <p:spPr bwMode="auto">
            <a:xfrm>
              <a:off x="2971" y="2768"/>
              <a:ext cx="103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1100       0110</a:t>
              </a:r>
            </a:p>
            <a:p>
              <a:pPr eaLnBrk="1" hangingPunct="1">
                <a:spcAft>
                  <a:spcPct val="0"/>
                </a:spcAft>
                <a:buFontTx/>
                <a:buNone/>
              </a:pPr>
              <a:endParaRPr kumimoji="1" lang="en-US" altLang="zh-CN" sz="2000"/>
            </a:p>
            <a:p>
              <a:pPr eaLnBrk="1" hangingPunct="1">
                <a:spcAft>
                  <a:spcPct val="0"/>
                </a:spcAft>
                <a:buFontTx/>
                <a:buNone/>
              </a:pPr>
              <a:r>
                <a:rPr kumimoji="1" lang="en-US" altLang="zh-CN" sz="2000"/>
                <a:t>1001       0011</a:t>
              </a:r>
            </a:p>
          </p:txBody>
        </p:sp>
        <p:sp>
          <p:nvSpPr>
            <p:cNvPr id="26637" name="Text Box 53"/>
            <p:cNvSpPr txBox="1">
              <a:spLocks noChangeArrowheads="1"/>
            </p:cNvSpPr>
            <p:nvPr/>
          </p:nvSpPr>
          <p:spPr bwMode="auto">
            <a:xfrm>
              <a:off x="506" y="2777"/>
              <a:ext cx="103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solidFill>
                    <a:srgbClr val="0000FF"/>
                  </a:solidFill>
                </a:rPr>
                <a:t>1000       0100</a:t>
              </a:r>
            </a:p>
            <a:p>
              <a:pPr eaLnBrk="1" hangingPunct="1">
                <a:spcAft>
                  <a:spcPct val="0"/>
                </a:spcAft>
                <a:buFontTx/>
                <a:buNone/>
              </a:pPr>
              <a:endParaRPr kumimoji="1" lang="en-US" altLang="zh-CN" sz="2000">
                <a:solidFill>
                  <a:srgbClr val="0000FF"/>
                </a:solidFill>
              </a:endParaRPr>
            </a:p>
            <a:p>
              <a:pPr eaLnBrk="1" hangingPunct="1">
                <a:spcAft>
                  <a:spcPct val="0"/>
                </a:spcAft>
                <a:buFontTx/>
                <a:buNone/>
              </a:pPr>
              <a:r>
                <a:rPr kumimoji="1" lang="en-US" altLang="zh-CN" sz="2000">
                  <a:solidFill>
                    <a:srgbClr val="0000FF"/>
                  </a:solidFill>
                </a:rPr>
                <a:t>0001       0010</a:t>
              </a:r>
            </a:p>
          </p:txBody>
        </p:sp>
        <p:sp>
          <p:nvSpPr>
            <p:cNvPr id="26638" name="Arc 54"/>
            <p:cNvSpPr>
              <a:spLocks/>
            </p:cNvSpPr>
            <p:nvPr/>
          </p:nvSpPr>
          <p:spPr bwMode="auto">
            <a:xfrm rot="5400000">
              <a:off x="4494" y="3040"/>
              <a:ext cx="408" cy="143"/>
            </a:xfrm>
            <a:custGeom>
              <a:avLst/>
              <a:gdLst>
                <a:gd name="T0" fmla="*/ 0 w 43191"/>
                <a:gd name="T1" fmla="*/ 0 h 25870"/>
                <a:gd name="T2" fmla="*/ 0 w 43191"/>
                <a:gd name="T3" fmla="*/ 0 h 25870"/>
                <a:gd name="T4" fmla="*/ 0 w 43191"/>
                <a:gd name="T5" fmla="*/ 0 h 25870"/>
                <a:gd name="T6" fmla="*/ 0 60000 65536"/>
                <a:gd name="T7" fmla="*/ 0 60000 65536"/>
                <a:gd name="T8" fmla="*/ 0 60000 65536"/>
                <a:gd name="T9" fmla="*/ 0 w 43191"/>
                <a:gd name="T10" fmla="*/ 0 h 25870"/>
                <a:gd name="T11" fmla="*/ 43191 w 43191"/>
                <a:gd name="T12" fmla="*/ 25870 h 25870"/>
              </a:gdLst>
              <a:ahLst/>
              <a:cxnLst>
                <a:cxn ang="T6">
                  <a:pos x="T0" y="T1"/>
                </a:cxn>
                <a:cxn ang="T7">
                  <a:pos x="T2" y="T3"/>
                </a:cxn>
                <a:cxn ang="T8">
                  <a:pos x="T4" y="T5"/>
                </a:cxn>
              </a:cxnLst>
              <a:rect l="T9" t="T10" r="T11" b="T12"/>
              <a:pathLst>
                <a:path w="43191" h="25870" fill="none" extrusionOk="0">
                  <a:moveTo>
                    <a:pt x="-1" y="20983"/>
                  </a:moveTo>
                  <a:cubicBezTo>
                    <a:pt x="333" y="9299"/>
                    <a:pt x="9901" y="-1"/>
                    <a:pt x="21591" y="0"/>
                  </a:cubicBezTo>
                  <a:cubicBezTo>
                    <a:pt x="33520" y="0"/>
                    <a:pt x="43191" y="9670"/>
                    <a:pt x="43191" y="21600"/>
                  </a:cubicBezTo>
                  <a:cubicBezTo>
                    <a:pt x="43191" y="23033"/>
                    <a:pt x="43048" y="24464"/>
                    <a:pt x="42764" y="25869"/>
                  </a:cubicBezTo>
                </a:path>
                <a:path w="43191" h="25870" stroke="0" extrusionOk="0">
                  <a:moveTo>
                    <a:pt x="-1" y="20983"/>
                  </a:moveTo>
                  <a:cubicBezTo>
                    <a:pt x="333" y="9299"/>
                    <a:pt x="9901" y="-1"/>
                    <a:pt x="21591" y="0"/>
                  </a:cubicBezTo>
                  <a:cubicBezTo>
                    <a:pt x="33520" y="0"/>
                    <a:pt x="43191" y="9670"/>
                    <a:pt x="43191" y="21600"/>
                  </a:cubicBezTo>
                  <a:cubicBezTo>
                    <a:pt x="43191" y="23033"/>
                    <a:pt x="43048" y="24464"/>
                    <a:pt x="42764" y="25869"/>
                  </a:cubicBezTo>
                  <a:lnTo>
                    <a:pt x="21591" y="21600"/>
                  </a:lnTo>
                  <a:lnTo>
                    <a:pt x="-1" y="20983"/>
                  </a:lnTo>
                  <a:close/>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39" name="Arc 55"/>
            <p:cNvSpPr>
              <a:spLocks/>
            </p:cNvSpPr>
            <p:nvPr/>
          </p:nvSpPr>
          <p:spPr bwMode="auto">
            <a:xfrm rot="5400000" flipH="1" flipV="1">
              <a:off x="4017" y="3041"/>
              <a:ext cx="409" cy="143"/>
            </a:xfrm>
            <a:custGeom>
              <a:avLst/>
              <a:gdLst>
                <a:gd name="T0" fmla="*/ 0 w 43200"/>
                <a:gd name="T1" fmla="*/ 0 h 25870"/>
                <a:gd name="T2" fmla="*/ 0 w 43200"/>
                <a:gd name="T3" fmla="*/ 0 h 25870"/>
                <a:gd name="T4" fmla="*/ 0 w 43200"/>
                <a:gd name="T5" fmla="*/ 0 h 25870"/>
                <a:gd name="T6" fmla="*/ 0 60000 65536"/>
                <a:gd name="T7" fmla="*/ 0 60000 65536"/>
                <a:gd name="T8" fmla="*/ 0 60000 65536"/>
                <a:gd name="T9" fmla="*/ 0 w 43200"/>
                <a:gd name="T10" fmla="*/ 0 h 25870"/>
                <a:gd name="T11" fmla="*/ 43200 w 43200"/>
                <a:gd name="T12" fmla="*/ 25870 h 25870"/>
              </a:gdLst>
              <a:ahLst/>
              <a:cxnLst>
                <a:cxn ang="T6">
                  <a:pos x="T0" y="T1"/>
                </a:cxn>
                <a:cxn ang="T7">
                  <a:pos x="T2" y="T3"/>
                </a:cxn>
                <a:cxn ang="T8">
                  <a:pos x="T4" y="T5"/>
                </a:cxn>
              </a:cxnLst>
              <a:rect l="T9" t="T10" r="T11" b="T12"/>
              <a:pathLst>
                <a:path w="43200" h="25870" fill="none" extrusionOk="0">
                  <a:moveTo>
                    <a:pt x="69" y="23330"/>
                  </a:moveTo>
                  <a:cubicBezTo>
                    <a:pt x="23" y="22755"/>
                    <a:pt x="0" y="22177"/>
                    <a:pt x="0" y="21600"/>
                  </a:cubicBezTo>
                  <a:cubicBezTo>
                    <a:pt x="0" y="9670"/>
                    <a:pt x="9670" y="0"/>
                    <a:pt x="21600" y="0"/>
                  </a:cubicBezTo>
                  <a:cubicBezTo>
                    <a:pt x="33529" y="0"/>
                    <a:pt x="43200" y="9670"/>
                    <a:pt x="43200" y="21600"/>
                  </a:cubicBezTo>
                  <a:cubicBezTo>
                    <a:pt x="43200" y="23033"/>
                    <a:pt x="43057" y="24464"/>
                    <a:pt x="42773" y="25869"/>
                  </a:cubicBezTo>
                </a:path>
                <a:path w="43200" h="25870" stroke="0" extrusionOk="0">
                  <a:moveTo>
                    <a:pt x="69" y="23330"/>
                  </a:moveTo>
                  <a:cubicBezTo>
                    <a:pt x="23" y="22755"/>
                    <a:pt x="0" y="22177"/>
                    <a:pt x="0" y="21600"/>
                  </a:cubicBezTo>
                  <a:cubicBezTo>
                    <a:pt x="0" y="9670"/>
                    <a:pt x="9670" y="0"/>
                    <a:pt x="21600" y="0"/>
                  </a:cubicBezTo>
                  <a:cubicBezTo>
                    <a:pt x="33529" y="0"/>
                    <a:pt x="43200" y="9670"/>
                    <a:pt x="43200" y="21600"/>
                  </a:cubicBezTo>
                  <a:cubicBezTo>
                    <a:pt x="43200" y="23033"/>
                    <a:pt x="43057" y="24464"/>
                    <a:pt x="42773" y="25869"/>
                  </a:cubicBezTo>
                  <a:lnTo>
                    <a:pt x="21600" y="21600"/>
                  </a:lnTo>
                  <a:lnTo>
                    <a:pt x="69" y="23330"/>
                  </a:lnTo>
                  <a:close/>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40" name="Arc 56"/>
            <p:cNvSpPr>
              <a:spLocks/>
            </p:cNvSpPr>
            <p:nvPr/>
          </p:nvSpPr>
          <p:spPr bwMode="auto">
            <a:xfrm>
              <a:off x="5261" y="3180"/>
              <a:ext cx="180" cy="242"/>
            </a:xfrm>
            <a:custGeom>
              <a:avLst/>
              <a:gdLst>
                <a:gd name="T0" fmla="*/ 0 w 39411"/>
                <a:gd name="T1" fmla="*/ 0 h 43200"/>
                <a:gd name="T2" fmla="*/ 0 w 39411"/>
                <a:gd name="T3" fmla="*/ 0 h 43200"/>
                <a:gd name="T4" fmla="*/ 0 w 39411"/>
                <a:gd name="T5" fmla="*/ 0 h 43200"/>
                <a:gd name="T6" fmla="*/ 0 60000 65536"/>
                <a:gd name="T7" fmla="*/ 0 60000 65536"/>
                <a:gd name="T8" fmla="*/ 0 60000 65536"/>
                <a:gd name="T9" fmla="*/ 0 w 39411"/>
                <a:gd name="T10" fmla="*/ 0 h 43200"/>
                <a:gd name="T11" fmla="*/ 39411 w 39411"/>
                <a:gd name="T12" fmla="*/ 43200 h 43200"/>
              </a:gdLst>
              <a:ahLst/>
              <a:cxnLst>
                <a:cxn ang="T6">
                  <a:pos x="T0" y="T1"/>
                </a:cxn>
                <a:cxn ang="T7">
                  <a:pos x="T2" y="T3"/>
                </a:cxn>
                <a:cxn ang="T8">
                  <a:pos x="T4" y="T5"/>
                </a:cxn>
              </a:cxnLst>
              <a:rect l="T9" t="T10" r="T11" b="T12"/>
              <a:pathLst>
                <a:path w="39411" h="43200" fill="none" extrusionOk="0">
                  <a:moveTo>
                    <a:pt x="6711" y="3070"/>
                  </a:moveTo>
                  <a:cubicBezTo>
                    <a:pt x="10065" y="1061"/>
                    <a:pt x="13901" y="-1"/>
                    <a:pt x="17811" y="0"/>
                  </a:cubicBezTo>
                  <a:cubicBezTo>
                    <a:pt x="29740" y="0"/>
                    <a:pt x="39411" y="9670"/>
                    <a:pt x="39411" y="21600"/>
                  </a:cubicBezTo>
                  <a:cubicBezTo>
                    <a:pt x="39411" y="33529"/>
                    <a:pt x="29740" y="43200"/>
                    <a:pt x="17811" y="43200"/>
                  </a:cubicBezTo>
                  <a:cubicBezTo>
                    <a:pt x="10690" y="43200"/>
                    <a:pt x="4028" y="39691"/>
                    <a:pt x="0" y="33819"/>
                  </a:cubicBezTo>
                </a:path>
                <a:path w="39411" h="43200" stroke="0" extrusionOk="0">
                  <a:moveTo>
                    <a:pt x="6711" y="3070"/>
                  </a:moveTo>
                  <a:cubicBezTo>
                    <a:pt x="10065" y="1061"/>
                    <a:pt x="13901" y="-1"/>
                    <a:pt x="17811" y="0"/>
                  </a:cubicBezTo>
                  <a:cubicBezTo>
                    <a:pt x="29740" y="0"/>
                    <a:pt x="39411" y="9670"/>
                    <a:pt x="39411" y="21600"/>
                  </a:cubicBezTo>
                  <a:cubicBezTo>
                    <a:pt x="39411" y="33529"/>
                    <a:pt x="29740" y="43200"/>
                    <a:pt x="17811" y="43200"/>
                  </a:cubicBezTo>
                  <a:cubicBezTo>
                    <a:pt x="10690" y="43200"/>
                    <a:pt x="4028" y="39691"/>
                    <a:pt x="0" y="33819"/>
                  </a:cubicBezTo>
                  <a:lnTo>
                    <a:pt x="17811" y="21600"/>
                  </a:lnTo>
                  <a:lnTo>
                    <a:pt x="6711" y="3070"/>
                  </a:lnTo>
                  <a:close/>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41" name="Arc 57"/>
            <p:cNvSpPr>
              <a:spLocks/>
            </p:cNvSpPr>
            <p:nvPr/>
          </p:nvSpPr>
          <p:spPr bwMode="auto">
            <a:xfrm>
              <a:off x="5284" y="2795"/>
              <a:ext cx="177" cy="242"/>
            </a:xfrm>
            <a:custGeom>
              <a:avLst/>
              <a:gdLst>
                <a:gd name="T0" fmla="*/ 0 w 38605"/>
                <a:gd name="T1" fmla="*/ 0 h 43200"/>
                <a:gd name="T2" fmla="*/ 0 w 38605"/>
                <a:gd name="T3" fmla="*/ 0 h 43200"/>
                <a:gd name="T4" fmla="*/ 0 w 38605"/>
                <a:gd name="T5" fmla="*/ 0 h 43200"/>
                <a:gd name="T6" fmla="*/ 0 60000 65536"/>
                <a:gd name="T7" fmla="*/ 0 60000 65536"/>
                <a:gd name="T8" fmla="*/ 0 60000 65536"/>
                <a:gd name="T9" fmla="*/ 0 w 38605"/>
                <a:gd name="T10" fmla="*/ 0 h 43200"/>
                <a:gd name="T11" fmla="*/ 38605 w 38605"/>
                <a:gd name="T12" fmla="*/ 43200 h 43200"/>
              </a:gdLst>
              <a:ahLst/>
              <a:cxnLst>
                <a:cxn ang="T6">
                  <a:pos x="T0" y="T1"/>
                </a:cxn>
                <a:cxn ang="T7">
                  <a:pos x="T2" y="T3"/>
                </a:cxn>
                <a:cxn ang="T8">
                  <a:pos x="T4" y="T5"/>
                </a:cxn>
              </a:cxnLst>
              <a:rect l="T9" t="T10" r="T11" b="T12"/>
              <a:pathLst>
                <a:path w="38605" h="43200" fill="none" extrusionOk="0">
                  <a:moveTo>
                    <a:pt x="2537" y="5561"/>
                  </a:moveTo>
                  <a:cubicBezTo>
                    <a:pt x="6505" y="1981"/>
                    <a:pt x="11660" y="-1"/>
                    <a:pt x="17005" y="0"/>
                  </a:cubicBezTo>
                  <a:cubicBezTo>
                    <a:pt x="28934" y="0"/>
                    <a:pt x="38605" y="9670"/>
                    <a:pt x="38605" y="21600"/>
                  </a:cubicBezTo>
                  <a:cubicBezTo>
                    <a:pt x="38605" y="33529"/>
                    <a:pt x="28934" y="43200"/>
                    <a:pt x="17005" y="43200"/>
                  </a:cubicBezTo>
                  <a:cubicBezTo>
                    <a:pt x="10365" y="43200"/>
                    <a:pt x="4094" y="40146"/>
                    <a:pt x="0" y="34918"/>
                  </a:cubicBezTo>
                </a:path>
                <a:path w="38605" h="43200" stroke="0" extrusionOk="0">
                  <a:moveTo>
                    <a:pt x="2537" y="5561"/>
                  </a:moveTo>
                  <a:cubicBezTo>
                    <a:pt x="6505" y="1981"/>
                    <a:pt x="11660" y="-1"/>
                    <a:pt x="17005" y="0"/>
                  </a:cubicBezTo>
                  <a:cubicBezTo>
                    <a:pt x="28934" y="0"/>
                    <a:pt x="38605" y="9670"/>
                    <a:pt x="38605" y="21600"/>
                  </a:cubicBezTo>
                  <a:cubicBezTo>
                    <a:pt x="38605" y="33529"/>
                    <a:pt x="28934" y="43200"/>
                    <a:pt x="17005" y="43200"/>
                  </a:cubicBezTo>
                  <a:cubicBezTo>
                    <a:pt x="10365" y="43200"/>
                    <a:pt x="4094" y="40146"/>
                    <a:pt x="0" y="34918"/>
                  </a:cubicBezTo>
                  <a:lnTo>
                    <a:pt x="17005" y="21600"/>
                  </a:lnTo>
                  <a:lnTo>
                    <a:pt x="2537" y="5561"/>
                  </a:lnTo>
                  <a:close/>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42" name="Line 58"/>
            <p:cNvSpPr>
              <a:spLocks noChangeShapeType="1"/>
            </p:cNvSpPr>
            <p:nvPr/>
          </p:nvSpPr>
          <p:spPr bwMode="auto">
            <a:xfrm>
              <a:off x="935" y="2912"/>
              <a:ext cx="197" cy="0"/>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3" name="Line 59"/>
            <p:cNvSpPr>
              <a:spLocks noChangeShapeType="1"/>
            </p:cNvSpPr>
            <p:nvPr/>
          </p:nvSpPr>
          <p:spPr bwMode="auto">
            <a:xfrm flipH="1">
              <a:off x="903" y="3296"/>
              <a:ext cx="197" cy="0"/>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4" name="Line 60"/>
            <p:cNvSpPr>
              <a:spLocks noChangeShapeType="1"/>
            </p:cNvSpPr>
            <p:nvPr/>
          </p:nvSpPr>
          <p:spPr bwMode="auto">
            <a:xfrm>
              <a:off x="1338" y="3008"/>
              <a:ext cx="0" cy="192"/>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5" name="Line 61"/>
            <p:cNvSpPr>
              <a:spLocks noChangeShapeType="1"/>
            </p:cNvSpPr>
            <p:nvPr/>
          </p:nvSpPr>
          <p:spPr bwMode="auto">
            <a:xfrm flipV="1">
              <a:off x="725" y="3008"/>
              <a:ext cx="0" cy="192"/>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46" name="Rectangle 62"/>
            <p:cNvSpPr>
              <a:spLocks noChangeArrowheads="1"/>
            </p:cNvSpPr>
            <p:nvPr/>
          </p:nvSpPr>
          <p:spPr bwMode="auto">
            <a:xfrm>
              <a:off x="862" y="3407"/>
              <a:ext cx="3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b="0">
                  <a:latin typeface="Arial" panose="020B0604020202020204" pitchFamily="34" charset="0"/>
                </a:rPr>
                <a:t>(a)</a:t>
              </a:r>
              <a:endParaRPr kumimoji="1" lang="zh-CN" altLang="en-US" sz="2000" b="0">
                <a:latin typeface="Arial" panose="020B0604020202020204" pitchFamily="34" charset="0"/>
              </a:endParaRPr>
            </a:p>
          </p:txBody>
        </p:sp>
        <p:sp>
          <p:nvSpPr>
            <p:cNvPr id="26647" name="Rectangle 63"/>
            <p:cNvSpPr>
              <a:spLocks noChangeArrowheads="1"/>
            </p:cNvSpPr>
            <p:nvPr/>
          </p:nvSpPr>
          <p:spPr bwMode="auto">
            <a:xfrm>
              <a:off x="4921" y="2772"/>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0000</a:t>
              </a:r>
              <a:endParaRPr kumimoji="1" lang="zh-CN" altLang="en-US" sz="2000"/>
            </a:p>
          </p:txBody>
        </p:sp>
        <p:sp>
          <p:nvSpPr>
            <p:cNvPr id="26648" name="Rectangle 64"/>
            <p:cNvSpPr>
              <a:spLocks noChangeArrowheads="1"/>
            </p:cNvSpPr>
            <p:nvPr/>
          </p:nvSpPr>
          <p:spPr bwMode="auto">
            <a:xfrm>
              <a:off x="4921" y="315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1111</a:t>
              </a:r>
              <a:endParaRPr kumimoji="1" lang="zh-CN" altLang="en-US" sz="2000"/>
            </a:p>
          </p:txBody>
        </p:sp>
        <p:sp>
          <p:nvSpPr>
            <p:cNvPr id="26649" name="Rectangle 65"/>
            <p:cNvSpPr>
              <a:spLocks noChangeArrowheads="1"/>
            </p:cNvSpPr>
            <p:nvPr/>
          </p:nvSpPr>
          <p:spPr bwMode="auto">
            <a:xfrm>
              <a:off x="4256" y="2772"/>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0101</a:t>
              </a:r>
              <a:endParaRPr kumimoji="1" lang="zh-CN" altLang="en-US" sz="2000"/>
            </a:p>
          </p:txBody>
        </p:sp>
        <p:sp>
          <p:nvSpPr>
            <p:cNvPr id="26650" name="Rectangle 66"/>
            <p:cNvSpPr>
              <a:spLocks noChangeArrowheads="1"/>
            </p:cNvSpPr>
            <p:nvPr/>
          </p:nvSpPr>
          <p:spPr bwMode="auto">
            <a:xfrm>
              <a:off x="4234" y="315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1010</a:t>
              </a:r>
              <a:endParaRPr kumimoji="1" lang="zh-CN" altLang="en-US" sz="2000"/>
            </a:p>
          </p:txBody>
        </p:sp>
        <p:grpSp>
          <p:nvGrpSpPr>
            <p:cNvPr id="26651" name="Group 67"/>
            <p:cNvGrpSpPr>
              <a:grpSpLocks/>
            </p:cNvGrpSpPr>
            <p:nvPr/>
          </p:nvGrpSpPr>
          <p:grpSpPr bwMode="auto">
            <a:xfrm>
              <a:off x="1950" y="2908"/>
              <a:ext cx="613" cy="745"/>
              <a:chOff x="725" y="2867"/>
              <a:chExt cx="613" cy="745"/>
            </a:xfrm>
          </p:grpSpPr>
          <p:sp>
            <p:nvSpPr>
              <p:cNvPr id="26660" name="Line 68"/>
              <p:cNvSpPr>
                <a:spLocks noChangeShapeType="1"/>
              </p:cNvSpPr>
              <p:nvPr/>
            </p:nvSpPr>
            <p:spPr bwMode="auto">
              <a:xfrm>
                <a:off x="935" y="2867"/>
                <a:ext cx="19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61" name="Line 69"/>
              <p:cNvSpPr>
                <a:spLocks noChangeShapeType="1"/>
              </p:cNvSpPr>
              <p:nvPr/>
            </p:nvSpPr>
            <p:spPr bwMode="auto">
              <a:xfrm flipH="1">
                <a:off x="903" y="3251"/>
                <a:ext cx="19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62" name="Line 70"/>
              <p:cNvSpPr>
                <a:spLocks noChangeShapeType="1"/>
              </p:cNvSpPr>
              <p:nvPr/>
            </p:nvSpPr>
            <p:spPr bwMode="auto">
              <a:xfrm>
                <a:off x="1338" y="2963"/>
                <a:ext cx="0" cy="19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63" name="Line 71"/>
              <p:cNvSpPr>
                <a:spLocks noChangeShapeType="1"/>
              </p:cNvSpPr>
              <p:nvPr/>
            </p:nvSpPr>
            <p:spPr bwMode="auto">
              <a:xfrm flipV="1">
                <a:off x="725" y="2963"/>
                <a:ext cx="0" cy="19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64" name="Rectangle 72"/>
              <p:cNvSpPr>
                <a:spLocks noChangeArrowheads="1"/>
              </p:cNvSpPr>
              <p:nvPr/>
            </p:nvSpPr>
            <p:spPr bwMode="auto">
              <a:xfrm>
                <a:off x="862" y="3362"/>
                <a:ext cx="3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b="0">
                    <a:latin typeface="Arial" panose="020B0604020202020204" pitchFamily="34" charset="0"/>
                  </a:rPr>
                  <a:t>(b)</a:t>
                </a:r>
                <a:endParaRPr kumimoji="1" lang="zh-CN" altLang="en-US" sz="2000" b="0">
                  <a:latin typeface="Arial" panose="020B0604020202020204" pitchFamily="34" charset="0"/>
                </a:endParaRPr>
              </a:p>
            </p:txBody>
          </p:sp>
        </p:grpSp>
        <p:sp>
          <p:nvSpPr>
            <p:cNvPr id="26652" name="Line 73"/>
            <p:cNvSpPr>
              <a:spLocks noChangeShapeType="1"/>
            </p:cNvSpPr>
            <p:nvPr/>
          </p:nvSpPr>
          <p:spPr bwMode="auto">
            <a:xfrm>
              <a:off x="3385" y="2912"/>
              <a:ext cx="19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53" name="Line 74"/>
            <p:cNvSpPr>
              <a:spLocks noChangeShapeType="1"/>
            </p:cNvSpPr>
            <p:nvPr/>
          </p:nvSpPr>
          <p:spPr bwMode="auto">
            <a:xfrm flipH="1">
              <a:off x="3353" y="3296"/>
              <a:ext cx="19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54" name="Line 75"/>
            <p:cNvSpPr>
              <a:spLocks noChangeShapeType="1"/>
            </p:cNvSpPr>
            <p:nvPr/>
          </p:nvSpPr>
          <p:spPr bwMode="auto">
            <a:xfrm>
              <a:off x="3788" y="3008"/>
              <a:ext cx="0" cy="19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55" name="Line 76"/>
            <p:cNvSpPr>
              <a:spLocks noChangeShapeType="1"/>
            </p:cNvSpPr>
            <p:nvPr/>
          </p:nvSpPr>
          <p:spPr bwMode="auto">
            <a:xfrm flipV="1">
              <a:off x="3175" y="3008"/>
              <a:ext cx="0" cy="19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56" name="Rectangle 77"/>
            <p:cNvSpPr>
              <a:spLocks noChangeArrowheads="1"/>
            </p:cNvSpPr>
            <p:nvPr/>
          </p:nvSpPr>
          <p:spPr bwMode="auto">
            <a:xfrm>
              <a:off x="3312" y="3407"/>
              <a:ext cx="3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b="0">
                  <a:latin typeface="Arial" panose="020B0604020202020204" pitchFamily="34" charset="0"/>
                </a:rPr>
                <a:t>(c)</a:t>
              </a:r>
              <a:endParaRPr kumimoji="1" lang="zh-CN" altLang="en-US" sz="2000" b="0">
                <a:latin typeface="Arial" panose="020B0604020202020204" pitchFamily="34" charset="0"/>
              </a:endParaRPr>
            </a:p>
          </p:txBody>
        </p:sp>
        <p:sp>
          <p:nvSpPr>
            <p:cNvPr id="26657" name="Rectangle 78"/>
            <p:cNvSpPr>
              <a:spLocks noChangeArrowheads="1"/>
            </p:cNvSpPr>
            <p:nvPr/>
          </p:nvSpPr>
          <p:spPr bwMode="auto">
            <a:xfrm>
              <a:off x="4263" y="3430"/>
              <a:ext cx="3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b="0">
                  <a:latin typeface="Arial" panose="020B0604020202020204" pitchFamily="34" charset="0"/>
                </a:rPr>
                <a:t>(d)</a:t>
              </a:r>
              <a:endParaRPr kumimoji="1" lang="zh-CN" altLang="en-US" sz="2000" b="0">
                <a:latin typeface="Arial" panose="020B0604020202020204" pitchFamily="34" charset="0"/>
              </a:endParaRPr>
            </a:p>
          </p:txBody>
        </p:sp>
        <p:sp>
          <p:nvSpPr>
            <p:cNvPr id="26658" name="Rectangle 79"/>
            <p:cNvSpPr>
              <a:spLocks noChangeArrowheads="1"/>
            </p:cNvSpPr>
            <p:nvPr/>
          </p:nvSpPr>
          <p:spPr bwMode="auto">
            <a:xfrm>
              <a:off x="4967" y="3430"/>
              <a:ext cx="3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b="0">
                  <a:latin typeface="Arial" panose="020B0604020202020204" pitchFamily="34" charset="0"/>
                </a:rPr>
                <a:t>(e)</a:t>
              </a:r>
              <a:endParaRPr kumimoji="1" lang="zh-CN" altLang="en-US" sz="2000" b="0">
                <a:latin typeface="Arial" panose="020B0604020202020204" pitchFamily="34" charset="0"/>
              </a:endParaRPr>
            </a:p>
          </p:txBody>
        </p:sp>
        <p:sp>
          <p:nvSpPr>
            <p:cNvPr id="26659" name="Text Box 80"/>
            <p:cNvSpPr txBox="1">
              <a:spLocks noChangeArrowheads="1"/>
            </p:cNvSpPr>
            <p:nvPr/>
          </p:nvSpPr>
          <p:spPr bwMode="auto">
            <a:xfrm>
              <a:off x="2290" y="2432"/>
              <a:ext cx="10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a:t>(Q</a:t>
              </a:r>
              <a:r>
                <a:rPr lang="en-US" altLang="zh-CN" sz="1600"/>
                <a:t>0</a:t>
              </a:r>
              <a:r>
                <a:rPr lang="en-US" altLang="zh-CN" sz="2400"/>
                <a:t>Q</a:t>
              </a:r>
              <a:r>
                <a:rPr lang="en-US" altLang="zh-CN" sz="1600"/>
                <a:t>1</a:t>
              </a:r>
              <a:r>
                <a:rPr lang="en-US" altLang="zh-CN" sz="2400"/>
                <a:t>Q</a:t>
              </a:r>
              <a:r>
                <a:rPr lang="en-US" altLang="zh-CN" sz="1600"/>
                <a:t>2</a:t>
              </a:r>
              <a:r>
                <a:rPr lang="en-US" altLang="zh-CN" sz="2400"/>
                <a:t>Q</a:t>
              </a:r>
              <a:r>
                <a:rPr lang="en-US" altLang="zh-CN" sz="1600"/>
                <a:t>3</a:t>
              </a:r>
              <a:r>
                <a:rPr lang="en-US" altLang="zh-CN" sz="2400"/>
                <a:t>)</a:t>
              </a:r>
            </a:p>
          </p:txBody>
        </p:sp>
      </p:grpSp>
      <p:sp>
        <p:nvSpPr>
          <p:cNvPr id="1782865" name="Rectangle 81"/>
          <p:cNvSpPr>
            <a:spLocks noChangeArrowheads="1"/>
          </p:cNvSpPr>
          <p:nvPr/>
        </p:nvSpPr>
        <p:spPr bwMode="auto">
          <a:xfrm>
            <a:off x="1581150" y="5892800"/>
            <a:ext cx="5748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zh-CN" altLang="en-US" sz="2400" b="0">
                <a:latin typeface="Arial" panose="020B0604020202020204" pitchFamily="34" charset="0"/>
              </a:rPr>
              <a:t>若取</a:t>
            </a:r>
            <a:r>
              <a:rPr kumimoji="1" lang="en-US" altLang="zh-CN" sz="2400" b="0">
                <a:latin typeface="Arial" panose="020B0604020202020204" pitchFamily="34" charset="0"/>
              </a:rPr>
              <a:t>(a)</a:t>
            </a:r>
            <a:r>
              <a:rPr kumimoji="1" lang="zh-CN" altLang="en-US" sz="2400" b="0">
                <a:latin typeface="Arial" panose="020B0604020202020204" pitchFamily="34" charset="0"/>
              </a:rPr>
              <a:t>为有效循环，则</a:t>
            </a:r>
            <a:r>
              <a:rPr kumimoji="1" lang="en-US" altLang="zh-CN" sz="2400" b="0">
                <a:latin typeface="Arial" panose="020B0604020202020204" pitchFamily="34" charset="0"/>
              </a:rPr>
              <a:t>(b)~(e)</a:t>
            </a:r>
            <a:r>
              <a:rPr kumimoji="1" lang="zh-CN" altLang="en-US" sz="2400" b="0">
                <a:latin typeface="Arial" panose="020B0604020202020204" pitchFamily="34" charset="0"/>
              </a:rPr>
              <a:t>为无效循环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82787">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828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286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0B2CF2B4-638F-4225-A886-71028BA2CE38}" type="datetime1">
              <a:rPr lang="zh-CN" altLang="en-US" sz="1800" b="0" smtClean="0">
                <a:solidFill>
                  <a:srgbClr val="B2B2B2"/>
                </a:solidFill>
                <a:latin typeface="Arial" panose="020B0604020202020204" pitchFamily="34" charset="0"/>
              </a:rPr>
              <a:pPr>
                <a:spcAft>
                  <a:spcPct val="0"/>
                </a:spcAft>
                <a:buFontTx/>
                <a:buNone/>
              </a:pPr>
              <a:t>2021/11/10</a:t>
            </a:fld>
            <a:endParaRPr lang="en-US" altLang="zh-CN" sz="1800" b="0">
              <a:solidFill>
                <a:srgbClr val="B2B2B2"/>
              </a:solidFill>
              <a:latin typeface="Arial" panose="020B0604020202020204" pitchFamily="34" charset="0"/>
            </a:endParaRPr>
          </a:p>
        </p:txBody>
      </p:sp>
      <p:sp>
        <p:nvSpPr>
          <p:cNvPr id="28675"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时序逻辑电路</a:t>
            </a:r>
            <a:r>
              <a:rPr kumimoji="1" lang="en-US" altLang="zh-CN" sz="1800" b="0">
                <a:solidFill>
                  <a:srgbClr val="B2B2B2"/>
                </a:solidFill>
                <a:latin typeface="宋体" panose="02010600030101010101" pitchFamily="2" charset="-122"/>
              </a:rPr>
              <a:t>(6)</a:t>
            </a:r>
          </a:p>
        </p:txBody>
      </p:sp>
      <p:sp>
        <p:nvSpPr>
          <p:cNvPr id="2867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DF60DA21-C46A-4A8F-AFAD-A2A3282089E4}" type="slidenum">
              <a:rPr lang="en-US" altLang="zh-CN" sz="1800" b="0" smtClean="0">
                <a:solidFill>
                  <a:srgbClr val="B2B2B2"/>
                </a:solidFill>
                <a:latin typeface="Arial" panose="020B0604020202020204" pitchFamily="34" charset="0"/>
              </a:rPr>
              <a:pPr>
                <a:spcAft>
                  <a:spcPct val="0"/>
                </a:spcAft>
                <a:buFontTx/>
                <a:buNone/>
              </a:pPr>
              <a:t>15</a:t>
            </a:fld>
            <a:endParaRPr lang="en-US" altLang="zh-CN" sz="1800" b="0">
              <a:solidFill>
                <a:srgbClr val="B2B2B2"/>
              </a:solidFill>
              <a:latin typeface="Arial" panose="020B0604020202020204" pitchFamily="34" charset="0"/>
            </a:endParaRPr>
          </a:p>
        </p:txBody>
      </p:sp>
      <p:sp>
        <p:nvSpPr>
          <p:cNvPr id="28677" name="Rectangle 2"/>
          <p:cNvSpPr>
            <a:spLocks noGrp="1" noChangeArrowheads="1"/>
          </p:cNvSpPr>
          <p:nvPr>
            <p:ph type="title"/>
          </p:nvPr>
        </p:nvSpPr>
        <p:spPr/>
        <p:txBody>
          <a:bodyPr/>
          <a:lstStyle/>
          <a:p>
            <a:r>
              <a:rPr kumimoji="1" lang="zh-CN" altLang="en-US">
                <a:solidFill>
                  <a:schemeClr val="tx1"/>
                </a:solidFill>
              </a:rPr>
              <a:t>环形计数器</a:t>
            </a:r>
            <a:r>
              <a:rPr kumimoji="1" lang="en-US" altLang="zh-CN">
                <a:solidFill>
                  <a:schemeClr val="tx1"/>
                </a:solidFill>
                <a:latin typeface="宋体" panose="02010600030101010101" pitchFamily="2" charset="-122"/>
              </a:rPr>
              <a:t>(</a:t>
            </a:r>
            <a:r>
              <a:rPr kumimoji="1" lang="zh-CN" altLang="en-US">
                <a:solidFill>
                  <a:schemeClr val="tx1"/>
                </a:solidFill>
                <a:latin typeface="宋体" panose="02010600030101010101" pitchFamily="2" charset="-122"/>
              </a:rPr>
              <a:t>续</a:t>
            </a:r>
            <a:r>
              <a:rPr kumimoji="1" lang="en-US" altLang="zh-CN">
                <a:solidFill>
                  <a:schemeClr val="tx1"/>
                </a:solidFill>
                <a:latin typeface="宋体" panose="02010600030101010101" pitchFamily="2" charset="-122"/>
              </a:rPr>
              <a:t>)</a:t>
            </a:r>
            <a:endParaRPr kumimoji="1" lang="zh-CN" altLang="en-US">
              <a:solidFill>
                <a:schemeClr val="tx1"/>
              </a:solidFill>
              <a:latin typeface="宋体" panose="02010600030101010101" pitchFamily="2" charset="-122"/>
            </a:endParaRPr>
          </a:p>
        </p:txBody>
      </p:sp>
      <p:sp>
        <p:nvSpPr>
          <p:cNvPr id="28678" name="Rectangle 3"/>
          <p:cNvSpPr>
            <a:spLocks noGrp="1" noChangeArrowheads="1"/>
          </p:cNvSpPr>
          <p:nvPr>
            <p:ph type="body" idx="1"/>
          </p:nvPr>
        </p:nvSpPr>
        <p:spPr>
          <a:xfrm>
            <a:off x="457200" y="1516063"/>
            <a:ext cx="8229600" cy="1150937"/>
          </a:xfrm>
        </p:spPr>
        <p:txBody>
          <a:bodyPr/>
          <a:lstStyle/>
          <a:p>
            <a:r>
              <a:rPr lang="zh-CN" altLang="en-US"/>
              <a:t>优点：无需附加译码电路即可输出顺序脉冲，称之为顺序或节拍脉冲发生器</a:t>
            </a:r>
          </a:p>
        </p:txBody>
      </p:sp>
      <p:grpSp>
        <p:nvGrpSpPr>
          <p:cNvPr id="28679" name="Group 4"/>
          <p:cNvGrpSpPr>
            <a:grpSpLocks/>
          </p:cNvGrpSpPr>
          <p:nvPr/>
        </p:nvGrpSpPr>
        <p:grpSpPr bwMode="auto">
          <a:xfrm>
            <a:off x="3455988" y="2889250"/>
            <a:ext cx="5011737" cy="2738438"/>
            <a:chOff x="326" y="1248"/>
            <a:chExt cx="2794" cy="1680"/>
          </a:xfrm>
        </p:grpSpPr>
        <p:sp>
          <p:nvSpPr>
            <p:cNvPr id="28682" name="Line 5"/>
            <p:cNvSpPr>
              <a:spLocks noChangeShapeType="1"/>
            </p:cNvSpPr>
            <p:nvPr/>
          </p:nvSpPr>
          <p:spPr bwMode="auto">
            <a:xfrm>
              <a:off x="672" y="14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3" name="Line 6"/>
            <p:cNvSpPr>
              <a:spLocks noChangeShapeType="1"/>
            </p:cNvSpPr>
            <p:nvPr/>
          </p:nvSpPr>
          <p:spPr bwMode="auto">
            <a:xfrm flipV="1">
              <a:off x="864" y="124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4" name="Line 7"/>
            <p:cNvSpPr>
              <a:spLocks noChangeShapeType="1"/>
            </p:cNvSpPr>
            <p:nvPr/>
          </p:nvSpPr>
          <p:spPr bwMode="auto">
            <a:xfrm>
              <a:off x="864" y="124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5" name="Line 8"/>
            <p:cNvSpPr>
              <a:spLocks noChangeShapeType="1"/>
            </p:cNvSpPr>
            <p:nvPr/>
          </p:nvSpPr>
          <p:spPr bwMode="auto">
            <a:xfrm>
              <a:off x="1056" y="124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6" name="Line 9"/>
            <p:cNvSpPr>
              <a:spLocks noChangeShapeType="1"/>
            </p:cNvSpPr>
            <p:nvPr/>
          </p:nvSpPr>
          <p:spPr bwMode="auto">
            <a:xfrm>
              <a:off x="1056" y="14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7" name="Line 10"/>
            <p:cNvSpPr>
              <a:spLocks noChangeShapeType="1"/>
            </p:cNvSpPr>
            <p:nvPr/>
          </p:nvSpPr>
          <p:spPr bwMode="auto">
            <a:xfrm flipV="1">
              <a:off x="1248" y="124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8" name="Line 11"/>
            <p:cNvSpPr>
              <a:spLocks noChangeShapeType="1"/>
            </p:cNvSpPr>
            <p:nvPr/>
          </p:nvSpPr>
          <p:spPr bwMode="auto">
            <a:xfrm>
              <a:off x="1248" y="124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9" name="Line 12"/>
            <p:cNvSpPr>
              <a:spLocks noChangeShapeType="1"/>
            </p:cNvSpPr>
            <p:nvPr/>
          </p:nvSpPr>
          <p:spPr bwMode="auto">
            <a:xfrm>
              <a:off x="1440" y="124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0" name="Line 13"/>
            <p:cNvSpPr>
              <a:spLocks noChangeShapeType="1"/>
            </p:cNvSpPr>
            <p:nvPr/>
          </p:nvSpPr>
          <p:spPr bwMode="auto">
            <a:xfrm>
              <a:off x="1440" y="14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1" name="Line 14"/>
            <p:cNvSpPr>
              <a:spLocks noChangeShapeType="1"/>
            </p:cNvSpPr>
            <p:nvPr/>
          </p:nvSpPr>
          <p:spPr bwMode="auto">
            <a:xfrm flipV="1">
              <a:off x="1632" y="124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2" name="Line 15"/>
            <p:cNvSpPr>
              <a:spLocks noChangeShapeType="1"/>
            </p:cNvSpPr>
            <p:nvPr/>
          </p:nvSpPr>
          <p:spPr bwMode="auto">
            <a:xfrm>
              <a:off x="1632" y="124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3" name="Line 16"/>
            <p:cNvSpPr>
              <a:spLocks noChangeShapeType="1"/>
            </p:cNvSpPr>
            <p:nvPr/>
          </p:nvSpPr>
          <p:spPr bwMode="auto">
            <a:xfrm>
              <a:off x="1824" y="124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4" name="Line 17"/>
            <p:cNvSpPr>
              <a:spLocks noChangeShapeType="1"/>
            </p:cNvSpPr>
            <p:nvPr/>
          </p:nvSpPr>
          <p:spPr bwMode="auto">
            <a:xfrm>
              <a:off x="1824" y="14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5" name="Line 18"/>
            <p:cNvSpPr>
              <a:spLocks noChangeShapeType="1"/>
            </p:cNvSpPr>
            <p:nvPr/>
          </p:nvSpPr>
          <p:spPr bwMode="auto">
            <a:xfrm flipV="1">
              <a:off x="2016" y="124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6" name="Line 19"/>
            <p:cNvSpPr>
              <a:spLocks noChangeShapeType="1"/>
            </p:cNvSpPr>
            <p:nvPr/>
          </p:nvSpPr>
          <p:spPr bwMode="auto">
            <a:xfrm>
              <a:off x="2016" y="124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7" name="Line 20"/>
            <p:cNvSpPr>
              <a:spLocks noChangeShapeType="1"/>
            </p:cNvSpPr>
            <p:nvPr/>
          </p:nvSpPr>
          <p:spPr bwMode="auto">
            <a:xfrm>
              <a:off x="2208" y="124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8" name="Line 21"/>
            <p:cNvSpPr>
              <a:spLocks noChangeShapeType="1"/>
            </p:cNvSpPr>
            <p:nvPr/>
          </p:nvSpPr>
          <p:spPr bwMode="auto">
            <a:xfrm>
              <a:off x="2208" y="14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9" name="Line 22"/>
            <p:cNvSpPr>
              <a:spLocks noChangeShapeType="1"/>
            </p:cNvSpPr>
            <p:nvPr/>
          </p:nvSpPr>
          <p:spPr bwMode="auto">
            <a:xfrm flipV="1">
              <a:off x="2400" y="124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0" name="Line 23"/>
            <p:cNvSpPr>
              <a:spLocks noChangeShapeType="1"/>
            </p:cNvSpPr>
            <p:nvPr/>
          </p:nvSpPr>
          <p:spPr bwMode="auto">
            <a:xfrm>
              <a:off x="2400" y="124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1" name="Line 24"/>
            <p:cNvSpPr>
              <a:spLocks noChangeShapeType="1"/>
            </p:cNvSpPr>
            <p:nvPr/>
          </p:nvSpPr>
          <p:spPr bwMode="auto">
            <a:xfrm>
              <a:off x="2592" y="124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2" name="Line 25"/>
            <p:cNvSpPr>
              <a:spLocks noChangeShapeType="1"/>
            </p:cNvSpPr>
            <p:nvPr/>
          </p:nvSpPr>
          <p:spPr bwMode="auto">
            <a:xfrm>
              <a:off x="2592" y="14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3" name="Line 26"/>
            <p:cNvSpPr>
              <a:spLocks noChangeShapeType="1"/>
            </p:cNvSpPr>
            <p:nvPr/>
          </p:nvSpPr>
          <p:spPr bwMode="auto">
            <a:xfrm flipV="1">
              <a:off x="2784" y="124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4" name="Line 27"/>
            <p:cNvSpPr>
              <a:spLocks noChangeShapeType="1"/>
            </p:cNvSpPr>
            <p:nvPr/>
          </p:nvSpPr>
          <p:spPr bwMode="auto">
            <a:xfrm>
              <a:off x="2784" y="124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5" name="Line 28"/>
            <p:cNvSpPr>
              <a:spLocks noChangeShapeType="1"/>
            </p:cNvSpPr>
            <p:nvPr/>
          </p:nvSpPr>
          <p:spPr bwMode="auto">
            <a:xfrm>
              <a:off x="2976" y="124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6" name="Line 29"/>
            <p:cNvSpPr>
              <a:spLocks noChangeShapeType="1"/>
            </p:cNvSpPr>
            <p:nvPr/>
          </p:nvSpPr>
          <p:spPr bwMode="auto">
            <a:xfrm>
              <a:off x="2976" y="148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7" name="Line 30"/>
            <p:cNvSpPr>
              <a:spLocks noChangeShapeType="1"/>
            </p:cNvSpPr>
            <p:nvPr/>
          </p:nvSpPr>
          <p:spPr bwMode="auto">
            <a:xfrm>
              <a:off x="864" y="1488"/>
              <a:ext cx="0" cy="144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8" name="Line 31"/>
            <p:cNvSpPr>
              <a:spLocks noChangeShapeType="1"/>
            </p:cNvSpPr>
            <p:nvPr/>
          </p:nvSpPr>
          <p:spPr bwMode="auto">
            <a:xfrm>
              <a:off x="1248" y="1488"/>
              <a:ext cx="0" cy="144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9" name="Line 32"/>
            <p:cNvSpPr>
              <a:spLocks noChangeShapeType="1"/>
            </p:cNvSpPr>
            <p:nvPr/>
          </p:nvSpPr>
          <p:spPr bwMode="auto">
            <a:xfrm>
              <a:off x="1632" y="1488"/>
              <a:ext cx="0" cy="144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0" name="Line 33"/>
            <p:cNvSpPr>
              <a:spLocks noChangeShapeType="1"/>
            </p:cNvSpPr>
            <p:nvPr/>
          </p:nvSpPr>
          <p:spPr bwMode="auto">
            <a:xfrm>
              <a:off x="2016" y="1488"/>
              <a:ext cx="0" cy="144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1" name="Line 34"/>
            <p:cNvSpPr>
              <a:spLocks noChangeShapeType="1"/>
            </p:cNvSpPr>
            <p:nvPr/>
          </p:nvSpPr>
          <p:spPr bwMode="auto">
            <a:xfrm>
              <a:off x="2400" y="1488"/>
              <a:ext cx="0" cy="144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2" name="Line 35"/>
            <p:cNvSpPr>
              <a:spLocks noChangeShapeType="1"/>
            </p:cNvSpPr>
            <p:nvPr/>
          </p:nvSpPr>
          <p:spPr bwMode="auto">
            <a:xfrm>
              <a:off x="2784" y="1488"/>
              <a:ext cx="0" cy="144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3" name="Line 36"/>
            <p:cNvSpPr>
              <a:spLocks noChangeShapeType="1"/>
            </p:cNvSpPr>
            <p:nvPr/>
          </p:nvSpPr>
          <p:spPr bwMode="auto">
            <a:xfrm>
              <a:off x="672" y="1632"/>
              <a:ext cx="192"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4" name="Line 37"/>
            <p:cNvSpPr>
              <a:spLocks noChangeShapeType="1"/>
            </p:cNvSpPr>
            <p:nvPr/>
          </p:nvSpPr>
          <p:spPr bwMode="auto">
            <a:xfrm>
              <a:off x="864" y="1632"/>
              <a:ext cx="0" cy="24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5" name="Line 38"/>
            <p:cNvSpPr>
              <a:spLocks noChangeShapeType="1"/>
            </p:cNvSpPr>
            <p:nvPr/>
          </p:nvSpPr>
          <p:spPr bwMode="auto">
            <a:xfrm>
              <a:off x="864" y="1872"/>
              <a:ext cx="11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6" name="Line 39"/>
            <p:cNvSpPr>
              <a:spLocks noChangeShapeType="1"/>
            </p:cNvSpPr>
            <p:nvPr/>
          </p:nvSpPr>
          <p:spPr bwMode="auto">
            <a:xfrm>
              <a:off x="672" y="2256"/>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7" name="Line 40"/>
            <p:cNvSpPr>
              <a:spLocks noChangeShapeType="1"/>
            </p:cNvSpPr>
            <p:nvPr/>
          </p:nvSpPr>
          <p:spPr bwMode="auto">
            <a:xfrm flipV="1">
              <a:off x="864" y="2064"/>
              <a:ext cx="0"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8" name="Line 41"/>
            <p:cNvSpPr>
              <a:spLocks noChangeShapeType="1"/>
            </p:cNvSpPr>
            <p:nvPr/>
          </p:nvSpPr>
          <p:spPr bwMode="auto">
            <a:xfrm>
              <a:off x="864" y="2064"/>
              <a:ext cx="384"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9" name="Line 42"/>
            <p:cNvSpPr>
              <a:spLocks noChangeShapeType="1"/>
            </p:cNvSpPr>
            <p:nvPr/>
          </p:nvSpPr>
          <p:spPr bwMode="auto">
            <a:xfrm>
              <a:off x="1248" y="2064"/>
              <a:ext cx="0"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20" name="Line 43"/>
            <p:cNvSpPr>
              <a:spLocks noChangeShapeType="1"/>
            </p:cNvSpPr>
            <p:nvPr/>
          </p:nvSpPr>
          <p:spPr bwMode="auto">
            <a:xfrm>
              <a:off x="1248" y="2256"/>
              <a:ext cx="11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21" name="Line 44"/>
            <p:cNvSpPr>
              <a:spLocks noChangeShapeType="1"/>
            </p:cNvSpPr>
            <p:nvPr/>
          </p:nvSpPr>
          <p:spPr bwMode="auto">
            <a:xfrm>
              <a:off x="672" y="2544"/>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22" name="Line 45"/>
            <p:cNvSpPr>
              <a:spLocks noChangeShapeType="1"/>
            </p:cNvSpPr>
            <p:nvPr/>
          </p:nvSpPr>
          <p:spPr bwMode="auto">
            <a:xfrm flipV="1">
              <a:off x="1248" y="2352"/>
              <a:ext cx="0"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23" name="Line 46"/>
            <p:cNvSpPr>
              <a:spLocks noChangeShapeType="1"/>
            </p:cNvSpPr>
            <p:nvPr/>
          </p:nvSpPr>
          <p:spPr bwMode="auto">
            <a:xfrm>
              <a:off x="1248" y="2352"/>
              <a:ext cx="384"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24" name="Line 47"/>
            <p:cNvSpPr>
              <a:spLocks noChangeShapeType="1"/>
            </p:cNvSpPr>
            <p:nvPr/>
          </p:nvSpPr>
          <p:spPr bwMode="auto">
            <a:xfrm>
              <a:off x="1632" y="2352"/>
              <a:ext cx="0"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25" name="Line 48"/>
            <p:cNvSpPr>
              <a:spLocks noChangeShapeType="1"/>
            </p:cNvSpPr>
            <p:nvPr/>
          </p:nvSpPr>
          <p:spPr bwMode="auto">
            <a:xfrm>
              <a:off x="1632" y="2544"/>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26" name="Line 49"/>
            <p:cNvSpPr>
              <a:spLocks noChangeShapeType="1"/>
            </p:cNvSpPr>
            <p:nvPr/>
          </p:nvSpPr>
          <p:spPr bwMode="auto">
            <a:xfrm>
              <a:off x="672" y="2832"/>
              <a:ext cx="9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27" name="Line 50"/>
            <p:cNvSpPr>
              <a:spLocks noChangeShapeType="1"/>
            </p:cNvSpPr>
            <p:nvPr/>
          </p:nvSpPr>
          <p:spPr bwMode="auto">
            <a:xfrm flipV="1">
              <a:off x="1632" y="2640"/>
              <a:ext cx="0"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28" name="Line 51"/>
            <p:cNvSpPr>
              <a:spLocks noChangeShapeType="1"/>
            </p:cNvSpPr>
            <p:nvPr/>
          </p:nvSpPr>
          <p:spPr bwMode="auto">
            <a:xfrm>
              <a:off x="1632" y="2640"/>
              <a:ext cx="384"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29" name="Line 52"/>
            <p:cNvSpPr>
              <a:spLocks noChangeShapeType="1"/>
            </p:cNvSpPr>
            <p:nvPr/>
          </p:nvSpPr>
          <p:spPr bwMode="auto">
            <a:xfrm>
              <a:off x="2016" y="2640"/>
              <a:ext cx="0"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30" name="Line 53"/>
            <p:cNvSpPr>
              <a:spLocks noChangeShapeType="1"/>
            </p:cNvSpPr>
            <p:nvPr/>
          </p:nvSpPr>
          <p:spPr bwMode="auto">
            <a:xfrm>
              <a:off x="2016" y="2832"/>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31" name="Line 54"/>
            <p:cNvSpPr>
              <a:spLocks noChangeShapeType="1"/>
            </p:cNvSpPr>
            <p:nvPr/>
          </p:nvSpPr>
          <p:spPr bwMode="auto">
            <a:xfrm flipV="1">
              <a:off x="2016" y="1680"/>
              <a:ext cx="0"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32" name="Line 55"/>
            <p:cNvSpPr>
              <a:spLocks noChangeShapeType="1"/>
            </p:cNvSpPr>
            <p:nvPr/>
          </p:nvSpPr>
          <p:spPr bwMode="auto">
            <a:xfrm>
              <a:off x="2016" y="1680"/>
              <a:ext cx="384"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33" name="Line 56"/>
            <p:cNvSpPr>
              <a:spLocks noChangeShapeType="1"/>
            </p:cNvSpPr>
            <p:nvPr/>
          </p:nvSpPr>
          <p:spPr bwMode="auto">
            <a:xfrm>
              <a:off x="2400" y="1680"/>
              <a:ext cx="0"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34" name="Line 57"/>
            <p:cNvSpPr>
              <a:spLocks noChangeShapeType="1"/>
            </p:cNvSpPr>
            <p:nvPr/>
          </p:nvSpPr>
          <p:spPr bwMode="auto">
            <a:xfrm>
              <a:off x="2400" y="1872"/>
              <a:ext cx="7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35" name="Line 58"/>
            <p:cNvSpPr>
              <a:spLocks noChangeShapeType="1"/>
            </p:cNvSpPr>
            <p:nvPr/>
          </p:nvSpPr>
          <p:spPr bwMode="auto">
            <a:xfrm flipV="1">
              <a:off x="2400" y="2064"/>
              <a:ext cx="0"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36" name="Line 59"/>
            <p:cNvSpPr>
              <a:spLocks noChangeShapeType="1"/>
            </p:cNvSpPr>
            <p:nvPr/>
          </p:nvSpPr>
          <p:spPr bwMode="auto">
            <a:xfrm>
              <a:off x="2400" y="2064"/>
              <a:ext cx="384"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37" name="Line 60"/>
            <p:cNvSpPr>
              <a:spLocks noChangeShapeType="1"/>
            </p:cNvSpPr>
            <p:nvPr/>
          </p:nvSpPr>
          <p:spPr bwMode="auto">
            <a:xfrm>
              <a:off x="2784" y="2064"/>
              <a:ext cx="0"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38" name="Line 61"/>
            <p:cNvSpPr>
              <a:spLocks noChangeShapeType="1"/>
            </p:cNvSpPr>
            <p:nvPr/>
          </p:nvSpPr>
          <p:spPr bwMode="auto">
            <a:xfrm>
              <a:off x="2784" y="2256"/>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39" name="Line 62"/>
            <p:cNvSpPr>
              <a:spLocks noChangeShapeType="1"/>
            </p:cNvSpPr>
            <p:nvPr/>
          </p:nvSpPr>
          <p:spPr bwMode="auto">
            <a:xfrm>
              <a:off x="2400" y="2544"/>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40" name="Line 63"/>
            <p:cNvSpPr>
              <a:spLocks noChangeShapeType="1"/>
            </p:cNvSpPr>
            <p:nvPr/>
          </p:nvSpPr>
          <p:spPr bwMode="auto">
            <a:xfrm flipV="1">
              <a:off x="2784" y="2352"/>
              <a:ext cx="0"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41" name="Line 64"/>
            <p:cNvSpPr>
              <a:spLocks noChangeShapeType="1"/>
            </p:cNvSpPr>
            <p:nvPr/>
          </p:nvSpPr>
          <p:spPr bwMode="auto">
            <a:xfrm>
              <a:off x="2784" y="2352"/>
              <a:ext cx="336"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42" name="Line 65"/>
            <p:cNvSpPr>
              <a:spLocks noChangeShapeType="1"/>
            </p:cNvSpPr>
            <p:nvPr/>
          </p:nvSpPr>
          <p:spPr bwMode="auto">
            <a:xfrm>
              <a:off x="2784" y="2832"/>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43" name="Text Box 66"/>
            <p:cNvSpPr txBox="1">
              <a:spLocks noChangeArrowheads="1"/>
            </p:cNvSpPr>
            <p:nvPr/>
          </p:nvSpPr>
          <p:spPr bwMode="auto">
            <a:xfrm>
              <a:off x="326" y="1275"/>
              <a:ext cx="329"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t>CP</a:t>
              </a:r>
            </a:p>
          </p:txBody>
        </p:sp>
        <p:sp>
          <p:nvSpPr>
            <p:cNvPr id="28744" name="Text Box 67"/>
            <p:cNvSpPr txBox="1">
              <a:spLocks noChangeArrowheads="1"/>
            </p:cNvSpPr>
            <p:nvPr/>
          </p:nvSpPr>
          <p:spPr bwMode="auto">
            <a:xfrm>
              <a:off x="336" y="1602"/>
              <a:ext cx="29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t>Q</a:t>
              </a:r>
              <a:r>
                <a:rPr kumimoji="1" lang="en-US" altLang="zh-CN" sz="2400" baseline="-25000"/>
                <a:t>0</a:t>
              </a:r>
              <a:endParaRPr kumimoji="1" lang="en-US" altLang="zh-CN" sz="2400"/>
            </a:p>
          </p:txBody>
        </p:sp>
        <p:sp>
          <p:nvSpPr>
            <p:cNvPr id="28745" name="Text Box 68"/>
            <p:cNvSpPr txBox="1">
              <a:spLocks noChangeArrowheads="1"/>
            </p:cNvSpPr>
            <p:nvPr/>
          </p:nvSpPr>
          <p:spPr bwMode="auto">
            <a:xfrm>
              <a:off x="336" y="1976"/>
              <a:ext cx="29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t>Q</a:t>
              </a:r>
              <a:r>
                <a:rPr kumimoji="1" lang="en-US" altLang="zh-CN" sz="2400" baseline="-25000"/>
                <a:t>1</a:t>
              </a:r>
              <a:endParaRPr kumimoji="1" lang="en-US" altLang="zh-CN" sz="2400"/>
            </a:p>
          </p:txBody>
        </p:sp>
        <p:sp>
          <p:nvSpPr>
            <p:cNvPr id="28746" name="Text Box 69"/>
            <p:cNvSpPr txBox="1">
              <a:spLocks noChangeArrowheads="1"/>
            </p:cNvSpPr>
            <p:nvPr/>
          </p:nvSpPr>
          <p:spPr bwMode="auto">
            <a:xfrm>
              <a:off x="336" y="2274"/>
              <a:ext cx="29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t>Q</a:t>
              </a:r>
              <a:r>
                <a:rPr kumimoji="1" lang="en-US" altLang="zh-CN" sz="2400" baseline="-25000"/>
                <a:t>2</a:t>
              </a:r>
              <a:endParaRPr kumimoji="1" lang="en-US" altLang="zh-CN" sz="2400"/>
            </a:p>
          </p:txBody>
        </p:sp>
        <p:sp>
          <p:nvSpPr>
            <p:cNvPr id="28747" name="Text Box 70"/>
            <p:cNvSpPr txBox="1">
              <a:spLocks noChangeArrowheads="1"/>
            </p:cNvSpPr>
            <p:nvPr/>
          </p:nvSpPr>
          <p:spPr bwMode="auto">
            <a:xfrm>
              <a:off x="336" y="2600"/>
              <a:ext cx="29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t>Q</a:t>
              </a:r>
              <a:r>
                <a:rPr kumimoji="1" lang="en-US" altLang="zh-CN" sz="2400" baseline="-25000"/>
                <a:t>3</a:t>
              </a:r>
              <a:endParaRPr kumimoji="1" lang="en-US" altLang="zh-CN" sz="2400"/>
            </a:p>
          </p:txBody>
        </p:sp>
      </p:grpSp>
      <p:sp>
        <p:nvSpPr>
          <p:cNvPr id="1784903" name="Rectangle 71"/>
          <p:cNvSpPr>
            <a:spLocks noChangeArrowheads="1"/>
          </p:cNvSpPr>
          <p:nvPr/>
        </p:nvSpPr>
        <p:spPr bwMode="auto">
          <a:xfrm>
            <a:off x="468313" y="2744788"/>
            <a:ext cx="2879725" cy="363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r>
              <a:rPr kumimoji="1" lang="zh-CN" altLang="en-US"/>
              <a:t>缺点：状态利用率低，</a:t>
            </a:r>
            <a:r>
              <a:rPr kumimoji="1" lang="en-US" altLang="zh-CN"/>
              <a:t>n </a:t>
            </a:r>
            <a:r>
              <a:rPr kumimoji="1" lang="zh-CN" altLang="en-US"/>
              <a:t>个触发器构成的环形计数器仅有</a:t>
            </a:r>
            <a:r>
              <a:rPr kumimoji="1" lang="en-US" altLang="zh-CN"/>
              <a:t>n </a:t>
            </a:r>
            <a:r>
              <a:rPr kumimoji="1" lang="zh-CN" altLang="en-US"/>
              <a:t>个有效状态，有</a:t>
            </a:r>
            <a:r>
              <a:rPr kumimoji="1" lang="en-US" altLang="zh-CN"/>
              <a:t>2</a:t>
            </a:r>
            <a:r>
              <a:rPr kumimoji="1" lang="en-US" altLang="zh-CN" baseline="30000"/>
              <a:t>n</a:t>
            </a:r>
            <a:r>
              <a:rPr kumimoji="1" lang="en-US" altLang="zh-CN"/>
              <a:t>-n</a:t>
            </a:r>
            <a:r>
              <a:rPr kumimoji="1" lang="zh-CN" altLang="en-US"/>
              <a:t>个无效状态</a:t>
            </a:r>
          </a:p>
        </p:txBody>
      </p:sp>
      <p:sp>
        <p:nvSpPr>
          <p:cNvPr id="28681" name="Text Box 72"/>
          <p:cNvSpPr txBox="1">
            <a:spLocks noChangeArrowheads="1"/>
          </p:cNvSpPr>
          <p:nvPr/>
        </p:nvSpPr>
        <p:spPr bwMode="auto">
          <a:xfrm>
            <a:off x="5365750" y="5754688"/>
            <a:ext cx="1250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a:latin typeface="Arial" panose="020B0604020202020204" pitchFamily="34" charset="0"/>
              </a:rPr>
              <a:t>时序图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849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490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805FAAC9-9D78-4669-A3FB-A135CE9BA764}" type="datetime1">
              <a:rPr lang="zh-CN" altLang="en-US" sz="1800" b="0" smtClean="0">
                <a:solidFill>
                  <a:srgbClr val="B2B2B2"/>
                </a:solidFill>
                <a:latin typeface="Arial" panose="020B0604020202020204" pitchFamily="34" charset="0"/>
              </a:rPr>
              <a:pPr>
                <a:spcAft>
                  <a:spcPct val="0"/>
                </a:spcAft>
                <a:buFontTx/>
                <a:buNone/>
              </a:pPr>
              <a:t>2021/11/10</a:t>
            </a:fld>
            <a:endParaRPr lang="en-US" altLang="zh-CN" sz="1800" b="0">
              <a:solidFill>
                <a:srgbClr val="B2B2B2"/>
              </a:solidFill>
              <a:latin typeface="Arial" panose="020B0604020202020204" pitchFamily="34" charset="0"/>
            </a:endParaRPr>
          </a:p>
        </p:txBody>
      </p:sp>
      <p:sp>
        <p:nvSpPr>
          <p:cNvPr id="29699"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时序逻辑电路</a:t>
            </a:r>
            <a:r>
              <a:rPr kumimoji="1" lang="en-US" altLang="zh-CN" sz="1800" b="0">
                <a:solidFill>
                  <a:srgbClr val="B2B2B2"/>
                </a:solidFill>
                <a:latin typeface="宋体" panose="02010600030101010101" pitchFamily="2" charset="-122"/>
              </a:rPr>
              <a:t>(6)</a:t>
            </a:r>
          </a:p>
        </p:txBody>
      </p:sp>
      <p:sp>
        <p:nvSpPr>
          <p:cNvPr id="2970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0DE69399-3D86-4C6B-A0E1-32A3D8E749BA}" type="slidenum">
              <a:rPr lang="en-US" altLang="zh-CN" sz="1800" b="0" smtClean="0">
                <a:solidFill>
                  <a:srgbClr val="B2B2B2"/>
                </a:solidFill>
                <a:latin typeface="Arial" panose="020B0604020202020204" pitchFamily="34" charset="0"/>
              </a:rPr>
              <a:pPr>
                <a:spcAft>
                  <a:spcPct val="0"/>
                </a:spcAft>
                <a:buFontTx/>
                <a:buNone/>
              </a:pPr>
              <a:t>16</a:t>
            </a:fld>
            <a:endParaRPr lang="en-US" altLang="zh-CN" sz="1800" b="0">
              <a:solidFill>
                <a:srgbClr val="B2B2B2"/>
              </a:solidFill>
              <a:latin typeface="Arial" panose="020B0604020202020204" pitchFamily="34" charset="0"/>
            </a:endParaRPr>
          </a:p>
        </p:txBody>
      </p:sp>
      <p:sp>
        <p:nvSpPr>
          <p:cNvPr id="29701" name="Line 2"/>
          <p:cNvSpPr>
            <a:spLocks noChangeShapeType="1"/>
          </p:cNvSpPr>
          <p:nvPr/>
        </p:nvSpPr>
        <p:spPr bwMode="auto">
          <a:xfrm>
            <a:off x="8169275" y="2636838"/>
            <a:ext cx="468313"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2" name="Rectangle 3"/>
          <p:cNvSpPr>
            <a:spLocks noGrp="1" noChangeArrowheads="1"/>
          </p:cNvSpPr>
          <p:nvPr>
            <p:ph type="title"/>
          </p:nvPr>
        </p:nvSpPr>
        <p:spPr/>
        <p:txBody>
          <a:bodyPr/>
          <a:lstStyle/>
          <a:p>
            <a:r>
              <a:rPr lang="zh-CN" altLang="en-US"/>
              <a:t>扭环形计数器</a:t>
            </a:r>
          </a:p>
        </p:txBody>
      </p:sp>
      <p:sp>
        <p:nvSpPr>
          <p:cNvPr id="1785860" name="Rectangle 4"/>
          <p:cNvSpPr>
            <a:spLocks noGrp="1" noChangeArrowheads="1"/>
          </p:cNvSpPr>
          <p:nvPr>
            <p:ph type="body" idx="1"/>
          </p:nvPr>
        </p:nvSpPr>
        <p:spPr>
          <a:xfrm>
            <a:off x="395288" y="2241550"/>
            <a:ext cx="2351087" cy="1042988"/>
          </a:xfrm>
        </p:spPr>
        <p:txBody>
          <a:bodyPr/>
          <a:lstStyle/>
          <a:p>
            <a:r>
              <a:rPr lang="zh-CN" altLang="en-US" dirty="0"/>
              <a:t>也称约翰逊计数器</a:t>
            </a:r>
            <a:endParaRPr kumimoji="1" lang="en-US" altLang="zh-CN" dirty="0"/>
          </a:p>
        </p:txBody>
      </p:sp>
      <p:sp>
        <p:nvSpPr>
          <p:cNvPr id="29704" name="Text Box 5"/>
          <p:cNvSpPr txBox="1">
            <a:spLocks noChangeArrowheads="1"/>
          </p:cNvSpPr>
          <p:nvPr/>
        </p:nvSpPr>
        <p:spPr bwMode="auto">
          <a:xfrm>
            <a:off x="3595688" y="2016125"/>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p>
        </p:txBody>
      </p:sp>
      <p:sp>
        <p:nvSpPr>
          <p:cNvPr id="29705" name="Text Box 6"/>
          <p:cNvSpPr txBox="1">
            <a:spLocks noChangeArrowheads="1"/>
          </p:cNvSpPr>
          <p:nvPr/>
        </p:nvSpPr>
        <p:spPr bwMode="auto">
          <a:xfrm>
            <a:off x="4899025" y="2016125"/>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p>
        </p:txBody>
      </p:sp>
      <p:sp>
        <p:nvSpPr>
          <p:cNvPr id="29706" name="Text Box 7"/>
          <p:cNvSpPr txBox="1">
            <a:spLocks noChangeArrowheads="1"/>
          </p:cNvSpPr>
          <p:nvPr/>
        </p:nvSpPr>
        <p:spPr bwMode="auto">
          <a:xfrm>
            <a:off x="6200775" y="2016125"/>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p>
        </p:txBody>
      </p:sp>
      <p:sp>
        <p:nvSpPr>
          <p:cNvPr id="29707" name="Text Box 8"/>
          <p:cNvSpPr txBox="1">
            <a:spLocks noChangeArrowheads="1"/>
          </p:cNvSpPr>
          <p:nvPr/>
        </p:nvSpPr>
        <p:spPr bwMode="auto">
          <a:xfrm>
            <a:off x="7504113" y="2016125"/>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p>
        </p:txBody>
      </p:sp>
      <p:sp>
        <p:nvSpPr>
          <p:cNvPr id="29708" name="Rectangle 9"/>
          <p:cNvSpPr>
            <a:spLocks noChangeArrowheads="1"/>
          </p:cNvSpPr>
          <p:nvPr/>
        </p:nvSpPr>
        <p:spPr bwMode="auto">
          <a:xfrm>
            <a:off x="3603625" y="1995488"/>
            <a:ext cx="652463" cy="82073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9709" name="Line 10"/>
          <p:cNvSpPr>
            <a:spLocks noChangeShapeType="1"/>
          </p:cNvSpPr>
          <p:nvPr/>
        </p:nvSpPr>
        <p:spPr bwMode="auto">
          <a:xfrm>
            <a:off x="3603625" y="2466975"/>
            <a:ext cx="144463" cy="7143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0" name="Line 11"/>
          <p:cNvSpPr>
            <a:spLocks noChangeShapeType="1"/>
          </p:cNvSpPr>
          <p:nvPr/>
        </p:nvSpPr>
        <p:spPr bwMode="auto">
          <a:xfrm flipH="1">
            <a:off x="3595688" y="2543175"/>
            <a:ext cx="146050" cy="10477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1" name="Text Box 12"/>
          <p:cNvSpPr txBox="1">
            <a:spLocks noChangeArrowheads="1"/>
          </p:cNvSpPr>
          <p:nvPr/>
        </p:nvSpPr>
        <p:spPr bwMode="auto">
          <a:xfrm>
            <a:off x="3660775" y="2757488"/>
            <a:ext cx="58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a:t>FF</a:t>
            </a:r>
            <a:r>
              <a:rPr kumimoji="1" lang="en-US" altLang="zh-CN" sz="1400"/>
              <a:t>0</a:t>
            </a:r>
            <a:endParaRPr kumimoji="1" lang="en-US" altLang="zh-CN" sz="2000"/>
          </a:p>
        </p:txBody>
      </p:sp>
      <p:sp>
        <p:nvSpPr>
          <p:cNvPr id="29712" name="Text Box 13"/>
          <p:cNvSpPr txBox="1">
            <a:spLocks noChangeArrowheads="1"/>
          </p:cNvSpPr>
          <p:nvPr/>
        </p:nvSpPr>
        <p:spPr bwMode="auto">
          <a:xfrm>
            <a:off x="4240213" y="2133600"/>
            <a:ext cx="469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1400"/>
              <a:t>0</a:t>
            </a:r>
            <a:endParaRPr kumimoji="1" lang="en-US" altLang="zh-CN" sz="2000"/>
          </a:p>
        </p:txBody>
      </p:sp>
      <p:sp>
        <p:nvSpPr>
          <p:cNvPr id="29713" name="Line 14"/>
          <p:cNvSpPr>
            <a:spLocks noChangeShapeType="1"/>
          </p:cNvSpPr>
          <p:nvPr/>
        </p:nvSpPr>
        <p:spPr bwMode="auto">
          <a:xfrm>
            <a:off x="3459163" y="2562225"/>
            <a:ext cx="144462"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4" name="Line 15"/>
          <p:cNvSpPr>
            <a:spLocks noChangeShapeType="1"/>
          </p:cNvSpPr>
          <p:nvPr/>
        </p:nvSpPr>
        <p:spPr bwMode="auto">
          <a:xfrm>
            <a:off x="4256088" y="2132013"/>
            <a:ext cx="650875"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5" name="Rectangle 16"/>
          <p:cNvSpPr>
            <a:spLocks noChangeArrowheads="1"/>
          </p:cNvSpPr>
          <p:nvPr/>
        </p:nvSpPr>
        <p:spPr bwMode="auto">
          <a:xfrm>
            <a:off x="4906963" y="1995488"/>
            <a:ext cx="652462" cy="82073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9716" name="Line 17"/>
          <p:cNvSpPr>
            <a:spLocks noChangeShapeType="1"/>
          </p:cNvSpPr>
          <p:nvPr/>
        </p:nvSpPr>
        <p:spPr bwMode="auto">
          <a:xfrm>
            <a:off x="4906963" y="2466975"/>
            <a:ext cx="144462" cy="7143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7" name="Line 18"/>
          <p:cNvSpPr>
            <a:spLocks noChangeShapeType="1"/>
          </p:cNvSpPr>
          <p:nvPr/>
        </p:nvSpPr>
        <p:spPr bwMode="auto">
          <a:xfrm flipH="1">
            <a:off x="4899025" y="2543175"/>
            <a:ext cx="146050" cy="10477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8" name="Text Box 19"/>
          <p:cNvSpPr txBox="1">
            <a:spLocks noChangeArrowheads="1"/>
          </p:cNvSpPr>
          <p:nvPr/>
        </p:nvSpPr>
        <p:spPr bwMode="auto">
          <a:xfrm>
            <a:off x="4964113" y="2757488"/>
            <a:ext cx="58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a:t>FF</a:t>
            </a:r>
            <a:r>
              <a:rPr kumimoji="1" lang="en-US" altLang="zh-CN" sz="1400"/>
              <a:t>1</a:t>
            </a:r>
            <a:endParaRPr kumimoji="1" lang="en-US" altLang="zh-CN" sz="2000"/>
          </a:p>
        </p:txBody>
      </p:sp>
      <p:sp>
        <p:nvSpPr>
          <p:cNvPr id="29719" name="Text Box 20"/>
          <p:cNvSpPr txBox="1">
            <a:spLocks noChangeArrowheads="1"/>
          </p:cNvSpPr>
          <p:nvPr/>
        </p:nvSpPr>
        <p:spPr bwMode="auto">
          <a:xfrm>
            <a:off x="5543550" y="2133600"/>
            <a:ext cx="469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1400"/>
              <a:t>1</a:t>
            </a:r>
            <a:endParaRPr kumimoji="1" lang="en-US" altLang="zh-CN" sz="2000"/>
          </a:p>
        </p:txBody>
      </p:sp>
      <p:sp>
        <p:nvSpPr>
          <p:cNvPr id="29720" name="Line 21"/>
          <p:cNvSpPr>
            <a:spLocks noChangeShapeType="1"/>
          </p:cNvSpPr>
          <p:nvPr/>
        </p:nvSpPr>
        <p:spPr bwMode="auto">
          <a:xfrm>
            <a:off x="4762500" y="2552700"/>
            <a:ext cx="144463"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1" name="Line 22"/>
          <p:cNvSpPr>
            <a:spLocks noChangeShapeType="1"/>
          </p:cNvSpPr>
          <p:nvPr/>
        </p:nvSpPr>
        <p:spPr bwMode="auto">
          <a:xfrm>
            <a:off x="5559425" y="2132013"/>
            <a:ext cx="650875"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2" name="Rectangle 23"/>
          <p:cNvSpPr>
            <a:spLocks noChangeArrowheads="1"/>
          </p:cNvSpPr>
          <p:nvPr/>
        </p:nvSpPr>
        <p:spPr bwMode="auto">
          <a:xfrm>
            <a:off x="6210300" y="1995488"/>
            <a:ext cx="650875" cy="8223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9723" name="Line 24"/>
          <p:cNvSpPr>
            <a:spLocks noChangeShapeType="1"/>
          </p:cNvSpPr>
          <p:nvPr/>
        </p:nvSpPr>
        <p:spPr bwMode="auto">
          <a:xfrm>
            <a:off x="6210300" y="2466975"/>
            <a:ext cx="144463" cy="7143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4" name="Line 25"/>
          <p:cNvSpPr>
            <a:spLocks noChangeShapeType="1"/>
          </p:cNvSpPr>
          <p:nvPr/>
        </p:nvSpPr>
        <p:spPr bwMode="auto">
          <a:xfrm flipH="1">
            <a:off x="6202363" y="2543175"/>
            <a:ext cx="144462" cy="10477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5" name="Text Box 26"/>
          <p:cNvSpPr txBox="1">
            <a:spLocks noChangeArrowheads="1"/>
          </p:cNvSpPr>
          <p:nvPr/>
        </p:nvSpPr>
        <p:spPr bwMode="auto">
          <a:xfrm>
            <a:off x="6267450" y="2757488"/>
            <a:ext cx="58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a:t>FF</a:t>
            </a:r>
            <a:r>
              <a:rPr kumimoji="1" lang="en-US" altLang="zh-CN" sz="1400"/>
              <a:t>2</a:t>
            </a:r>
            <a:endParaRPr kumimoji="1" lang="en-US" altLang="zh-CN" sz="2000"/>
          </a:p>
        </p:txBody>
      </p:sp>
      <p:sp>
        <p:nvSpPr>
          <p:cNvPr id="29726" name="Text Box 27"/>
          <p:cNvSpPr txBox="1">
            <a:spLocks noChangeArrowheads="1"/>
          </p:cNvSpPr>
          <p:nvPr/>
        </p:nvSpPr>
        <p:spPr bwMode="auto">
          <a:xfrm>
            <a:off x="6846888" y="2133600"/>
            <a:ext cx="469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1400"/>
              <a:t>2</a:t>
            </a:r>
            <a:endParaRPr kumimoji="1" lang="en-US" altLang="zh-CN" sz="2000"/>
          </a:p>
        </p:txBody>
      </p:sp>
      <p:sp>
        <p:nvSpPr>
          <p:cNvPr id="29727" name="Line 28"/>
          <p:cNvSpPr>
            <a:spLocks noChangeShapeType="1"/>
          </p:cNvSpPr>
          <p:nvPr/>
        </p:nvSpPr>
        <p:spPr bwMode="auto">
          <a:xfrm>
            <a:off x="6064250" y="2562225"/>
            <a:ext cx="14605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8" name="Line 29"/>
          <p:cNvSpPr>
            <a:spLocks noChangeShapeType="1"/>
          </p:cNvSpPr>
          <p:nvPr/>
        </p:nvSpPr>
        <p:spPr bwMode="auto">
          <a:xfrm>
            <a:off x="6861175" y="2132013"/>
            <a:ext cx="650875"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9" name="Rectangle 30"/>
          <p:cNvSpPr>
            <a:spLocks noChangeArrowheads="1"/>
          </p:cNvSpPr>
          <p:nvPr/>
        </p:nvSpPr>
        <p:spPr bwMode="auto">
          <a:xfrm>
            <a:off x="7512050" y="1995488"/>
            <a:ext cx="652463" cy="8223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9730" name="Line 31"/>
          <p:cNvSpPr>
            <a:spLocks noChangeShapeType="1"/>
          </p:cNvSpPr>
          <p:nvPr/>
        </p:nvSpPr>
        <p:spPr bwMode="auto">
          <a:xfrm>
            <a:off x="7512050" y="2466975"/>
            <a:ext cx="146050" cy="7143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1" name="Line 32"/>
          <p:cNvSpPr>
            <a:spLocks noChangeShapeType="1"/>
          </p:cNvSpPr>
          <p:nvPr/>
        </p:nvSpPr>
        <p:spPr bwMode="auto">
          <a:xfrm flipH="1">
            <a:off x="7505700" y="2543175"/>
            <a:ext cx="144463" cy="10477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2" name="Text Box 33"/>
          <p:cNvSpPr txBox="1">
            <a:spLocks noChangeArrowheads="1"/>
          </p:cNvSpPr>
          <p:nvPr/>
        </p:nvSpPr>
        <p:spPr bwMode="auto">
          <a:xfrm>
            <a:off x="7570788" y="2757488"/>
            <a:ext cx="58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a:t>FF</a:t>
            </a:r>
            <a:r>
              <a:rPr kumimoji="1" lang="en-US" altLang="zh-CN" sz="1400"/>
              <a:t>3</a:t>
            </a:r>
            <a:endParaRPr kumimoji="1" lang="en-US" altLang="zh-CN" sz="2000"/>
          </a:p>
        </p:txBody>
      </p:sp>
      <p:sp>
        <p:nvSpPr>
          <p:cNvPr id="29733" name="Text Box 34"/>
          <p:cNvSpPr txBox="1">
            <a:spLocks noChangeArrowheads="1"/>
          </p:cNvSpPr>
          <p:nvPr/>
        </p:nvSpPr>
        <p:spPr bwMode="auto">
          <a:xfrm>
            <a:off x="8148638" y="2133600"/>
            <a:ext cx="469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1400"/>
              <a:t>3</a:t>
            </a:r>
            <a:endParaRPr kumimoji="1" lang="en-US" altLang="zh-CN" sz="2000"/>
          </a:p>
        </p:txBody>
      </p:sp>
      <p:sp>
        <p:nvSpPr>
          <p:cNvPr id="29734" name="Line 35"/>
          <p:cNvSpPr>
            <a:spLocks noChangeShapeType="1"/>
          </p:cNvSpPr>
          <p:nvPr/>
        </p:nvSpPr>
        <p:spPr bwMode="auto">
          <a:xfrm>
            <a:off x="7367588" y="2562225"/>
            <a:ext cx="144462"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9735" name="Group 36"/>
          <p:cNvGrpSpPr>
            <a:grpSpLocks/>
          </p:cNvGrpSpPr>
          <p:nvPr/>
        </p:nvGrpSpPr>
        <p:grpSpPr bwMode="auto">
          <a:xfrm>
            <a:off x="3459163" y="2551113"/>
            <a:ext cx="3908425" cy="639762"/>
            <a:chOff x="2249" y="1722"/>
            <a:chExt cx="2462" cy="463"/>
          </a:xfrm>
        </p:grpSpPr>
        <p:sp>
          <p:nvSpPr>
            <p:cNvPr id="29788" name="Line 37"/>
            <p:cNvSpPr>
              <a:spLocks noChangeShapeType="1"/>
            </p:cNvSpPr>
            <p:nvPr/>
          </p:nvSpPr>
          <p:spPr bwMode="auto">
            <a:xfrm>
              <a:off x="2249" y="1722"/>
              <a:ext cx="0" cy="438"/>
            </a:xfrm>
            <a:prstGeom prst="line">
              <a:avLst/>
            </a:prstGeom>
            <a:noFill/>
            <a:ln w="28575">
              <a:solidFill>
                <a:schemeClr val="tx1"/>
              </a:solidFill>
              <a:miter lim="800000"/>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89" name="Line 38"/>
            <p:cNvSpPr>
              <a:spLocks noChangeShapeType="1"/>
            </p:cNvSpPr>
            <p:nvPr/>
          </p:nvSpPr>
          <p:spPr bwMode="auto">
            <a:xfrm>
              <a:off x="3070" y="1724"/>
              <a:ext cx="0" cy="438"/>
            </a:xfrm>
            <a:prstGeom prst="line">
              <a:avLst/>
            </a:prstGeom>
            <a:noFill/>
            <a:ln w="28575">
              <a:solidFill>
                <a:schemeClr val="tx1"/>
              </a:solidFill>
              <a:miter lim="800000"/>
              <a:headEnd type="none" w="lg" len="me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90" name="Line 39"/>
            <p:cNvSpPr>
              <a:spLocks noChangeShapeType="1"/>
            </p:cNvSpPr>
            <p:nvPr/>
          </p:nvSpPr>
          <p:spPr bwMode="auto">
            <a:xfrm>
              <a:off x="3890" y="1725"/>
              <a:ext cx="0" cy="438"/>
            </a:xfrm>
            <a:prstGeom prst="line">
              <a:avLst/>
            </a:prstGeom>
            <a:noFill/>
            <a:ln w="28575">
              <a:solidFill>
                <a:schemeClr val="tx1"/>
              </a:solidFill>
              <a:miter lim="800000"/>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91" name="Line 40"/>
            <p:cNvSpPr>
              <a:spLocks noChangeShapeType="1"/>
            </p:cNvSpPr>
            <p:nvPr/>
          </p:nvSpPr>
          <p:spPr bwMode="auto">
            <a:xfrm>
              <a:off x="4711" y="1725"/>
              <a:ext cx="0" cy="46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9736" name="Line 41"/>
          <p:cNvSpPr>
            <a:spLocks noChangeShapeType="1"/>
          </p:cNvSpPr>
          <p:nvPr/>
        </p:nvSpPr>
        <p:spPr bwMode="auto">
          <a:xfrm>
            <a:off x="8164513" y="2132013"/>
            <a:ext cx="29210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7" name="Line 42"/>
          <p:cNvSpPr>
            <a:spLocks noChangeShapeType="1"/>
          </p:cNvSpPr>
          <p:nvPr/>
        </p:nvSpPr>
        <p:spPr bwMode="auto">
          <a:xfrm>
            <a:off x="2947988" y="3171825"/>
            <a:ext cx="441960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8" name="Line 43"/>
          <p:cNvSpPr>
            <a:spLocks noChangeShapeType="1"/>
          </p:cNvSpPr>
          <p:nvPr/>
        </p:nvSpPr>
        <p:spPr bwMode="auto">
          <a:xfrm flipH="1">
            <a:off x="3381375" y="2132013"/>
            <a:ext cx="22225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9" name="Line 44"/>
          <p:cNvSpPr>
            <a:spLocks noChangeShapeType="1"/>
          </p:cNvSpPr>
          <p:nvPr/>
        </p:nvSpPr>
        <p:spPr bwMode="auto">
          <a:xfrm flipV="1">
            <a:off x="3386138" y="1712913"/>
            <a:ext cx="0" cy="4191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0" name="Line 45"/>
          <p:cNvSpPr>
            <a:spLocks noChangeShapeType="1"/>
          </p:cNvSpPr>
          <p:nvPr/>
        </p:nvSpPr>
        <p:spPr bwMode="auto">
          <a:xfrm flipH="1">
            <a:off x="3386138" y="1712913"/>
            <a:ext cx="525145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1" name="Text Box 46"/>
          <p:cNvSpPr txBox="1">
            <a:spLocks noChangeArrowheads="1"/>
          </p:cNvSpPr>
          <p:nvPr/>
        </p:nvSpPr>
        <p:spPr bwMode="auto">
          <a:xfrm>
            <a:off x="2936875" y="1876425"/>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r>
              <a:rPr kumimoji="1" lang="en-US" altLang="zh-CN" sz="1400"/>
              <a:t>0</a:t>
            </a:r>
            <a:endParaRPr kumimoji="1" lang="en-US" altLang="zh-CN" sz="2000"/>
          </a:p>
        </p:txBody>
      </p:sp>
      <p:sp>
        <p:nvSpPr>
          <p:cNvPr id="29742" name="Text Box 47"/>
          <p:cNvSpPr txBox="1">
            <a:spLocks noChangeArrowheads="1"/>
          </p:cNvSpPr>
          <p:nvPr/>
        </p:nvSpPr>
        <p:spPr bwMode="auto">
          <a:xfrm>
            <a:off x="2879725" y="2757488"/>
            <a:ext cx="523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a:t>CP</a:t>
            </a:r>
          </a:p>
        </p:txBody>
      </p:sp>
      <p:sp>
        <p:nvSpPr>
          <p:cNvPr id="29743" name="Line 48"/>
          <p:cNvSpPr>
            <a:spLocks noChangeShapeType="1"/>
          </p:cNvSpPr>
          <p:nvPr/>
        </p:nvSpPr>
        <p:spPr bwMode="auto">
          <a:xfrm flipV="1">
            <a:off x="8637588" y="1700213"/>
            <a:ext cx="0" cy="93662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4" name="Oval 49"/>
          <p:cNvSpPr>
            <a:spLocks noChangeArrowheads="1"/>
          </p:cNvSpPr>
          <p:nvPr/>
        </p:nvSpPr>
        <p:spPr bwMode="auto">
          <a:xfrm>
            <a:off x="8164513" y="2576513"/>
            <a:ext cx="101600" cy="96837"/>
          </a:xfrm>
          <a:prstGeom prst="ellipse">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nvGrpSpPr>
          <p:cNvPr id="29745" name="Group 50"/>
          <p:cNvGrpSpPr>
            <a:grpSpLocks/>
          </p:cNvGrpSpPr>
          <p:nvPr/>
        </p:nvGrpSpPr>
        <p:grpSpPr bwMode="auto">
          <a:xfrm>
            <a:off x="971550" y="1649413"/>
            <a:ext cx="1541463" cy="519112"/>
            <a:chOff x="662" y="1616"/>
            <a:chExt cx="971" cy="327"/>
          </a:xfrm>
        </p:grpSpPr>
        <p:sp>
          <p:nvSpPr>
            <p:cNvPr id="29786" name="Text Box 51"/>
            <p:cNvSpPr txBox="1">
              <a:spLocks noChangeArrowheads="1"/>
            </p:cNvSpPr>
            <p:nvPr/>
          </p:nvSpPr>
          <p:spPr bwMode="auto">
            <a:xfrm>
              <a:off x="662" y="1616"/>
              <a:ext cx="97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b="0"/>
                <a:t>D</a:t>
              </a:r>
              <a:r>
                <a:rPr lang="en-US" altLang="zh-CN" sz="2000" b="0"/>
                <a:t>0</a:t>
              </a:r>
              <a:r>
                <a:rPr lang="en-US" altLang="zh-CN" b="0"/>
                <a:t> = Q</a:t>
              </a:r>
              <a:r>
                <a:rPr lang="en-US" altLang="zh-CN" sz="2000" b="0"/>
                <a:t>n-1</a:t>
              </a:r>
            </a:p>
          </p:txBody>
        </p:sp>
        <p:sp>
          <p:nvSpPr>
            <p:cNvPr id="29787" name="Line 52"/>
            <p:cNvSpPr>
              <a:spLocks noChangeShapeType="1"/>
            </p:cNvSpPr>
            <p:nvPr/>
          </p:nvSpPr>
          <p:spPr bwMode="auto">
            <a:xfrm>
              <a:off x="1184" y="1662"/>
              <a:ext cx="22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组合 4"/>
          <p:cNvGrpSpPr/>
          <p:nvPr/>
        </p:nvGrpSpPr>
        <p:grpSpPr>
          <a:xfrm>
            <a:off x="5932488" y="4184650"/>
            <a:ext cx="2754312" cy="2016125"/>
            <a:chOff x="5932488" y="4184650"/>
            <a:chExt cx="2754312" cy="2016125"/>
          </a:xfrm>
        </p:grpSpPr>
        <p:sp>
          <p:nvSpPr>
            <p:cNvPr id="1785910" name="Rectangle 54"/>
            <p:cNvSpPr>
              <a:spLocks noChangeArrowheads="1"/>
            </p:cNvSpPr>
            <p:nvPr/>
          </p:nvSpPr>
          <p:spPr bwMode="auto">
            <a:xfrm>
              <a:off x="6696075" y="4941888"/>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zh-CN" altLang="en-US" sz="2000">
                  <a:latin typeface="Arial" panose="020B0604020202020204" pitchFamily="34" charset="0"/>
                </a:rPr>
                <a:t>无效循环</a:t>
              </a:r>
            </a:p>
          </p:txBody>
        </p:sp>
        <p:grpSp>
          <p:nvGrpSpPr>
            <p:cNvPr id="29752" name="Group 74"/>
            <p:cNvGrpSpPr>
              <a:grpSpLocks/>
            </p:cNvGrpSpPr>
            <p:nvPr/>
          </p:nvGrpSpPr>
          <p:grpSpPr bwMode="auto">
            <a:xfrm>
              <a:off x="5932488" y="4184650"/>
              <a:ext cx="2754312" cy="2016125"/>
              <a:chOff x="2112" y="1392"/>
              <a:chExt cx="1735" cy="1392"/>
            </a:xfrm>
          </p:grpSpPr>
          <p:sp>
            <p:nvSpPr>
              <p:cNvPr id="29754" name="Oval 75"/>
              <p:cNvSpPr>
                <a:spLocks noChangeArrowheads="1"/>
              </p:cNvSpPr>
              <p:nvPr/>
            </p:nvSpPr>
            <p:spPr bwMode="auto">
              <a:xfrm>
                <a:off x="2112" y="1392"/>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1010</a:t>
                </a:r>
              </a:p>
            </p:txBody>
          </p:sp>
          <p:sp>
            <p:nvSpPr>
              <p:cNvPr id="29755" name="Line 76"/>
              <p:cNvSpPr>
                <a:spLocks noChangeShapeType="1"/>
              </p:cNvSpPr>
              <p:nvPr/>
            </p:nvSpPr>
            <p:spPr bwMode="auto">
              <a:xfrm>
                <a:off x="2503" y="1557"/>
                <a:ext cx="274"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56" name="Oval 77"/>
              <p:cNvSpPr>
                <a:spLocks noChangeArrowheads="1"/>
              </p:cNvSpPr>
              <p:nvPr/>
            </p:nvSpPr>
            <p:spPr bwMode="auto">
              <a:xfrm>
                <a:off x="2777" y="1392"/>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1101</a:t>
                </a:r>
              </a:p>
            </p:txBody>
          </p:sp>
          <p:sp>
            <p:nvSpPr>
              <p:cNvPr id="29757" name="Line 78"/>
              <p:cNvSpPr>
                <a:spLocks noChangeShapeType="1"/>
              </p:cNvSpPr>
              <p:nvPr/>
            </p:nvSpPr>
            <p:spPr bwMode="auto">
              <a:xfrm>
                <a:off x="3648" y="1721"/>
                <a:ext cx="0" cy="20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58" name="Oval 79"/>
              <p:cNvSpPr>
                <a:spLocks noChangeArrowheads="1"/>
              </p:cNvSpPr>
              <p:nvPr/>
            </p:nvSpPr>
            <p:spPr bwMode="auto">
              <a:xfrm>
                <a:off x="2112" y="1927"/>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0100</a:t>
                </a:r>
              </a:p>
            </p:txBody>
          </p:sp>
          <p:sp>
            <p:nvSpPr>
              <p:cNvPr id="29759" name="Oval 80"/>
              <p:cNvSpPr>
                <a:spLocks noChangeArrowheads="1"/>
              </p:cNvSpPr>
              <p:nvPr/>
            </p:nvSpPr>
            <p:spPr bwMode="auto">
              <a:xfrm>
                <a:off x="3449" y="1927"/>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1011</a:t>
                </a:r>
              </a:p>
            </p:txBody>
          </p:sp>
          <p:sp>
            <p:nvSpPr>
              <p:cNvPr id="29760" name="Line 81"/>
              <p:cNvSpPr>
                <a:spLocks noChangeShapeType="1"/>
              </p:cNvSpPr>
              <p:nvPr/>
            </p:nvSpPr>
            <p:spPr bwMode="auto">
              <a:xfrm flipV="1">
                <a:off x="2308" y="1721"/>
                <a:ext cx="0" cy="20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61" name="Line 82"/>
              <p:cNvSpPr>
                <a:spLocks noChangeShapeType="1"/>
              </p:cNvSpPr>
              <p:nvPr/>
            </p:nvSpPr>
            <p:spPr bwMode="auto">
              <a:xfrm>
                <a:off x="3182" y="1550"/>
                <a:ext cx="274"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62" name="Oval 83"/>
              <p:cNvSpPr>
                <a:spLocks noChangeArrowheads="1"/>
              </p:cNvSpPr>
              <p:nvPr/>
            </p:nvSpPr>
            <p:spPr bwMode="auto">
              <a:xfrm>
                <a:off x="3456" y="1392"/>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0110</a:t>
                </a:r>
              </a:p>
            </p:txBody>
          </p:sp>
          <p:sp>
            <p:nvSpPr>
              <p:cNvPr id="29763" name="Line 84"/>
              <p:cNvSpPr>
                <a:spLocks noChangeShapeType="1"/>
              </p:cNvSpPr>
              <p:nvPr/>
            </p:nvSpPr>
            <p:spPr bwMode="auto">
              <a:xfrm>
                <a:off x="3648" y="2256"/>
                <a:ext cx="0" cy="20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64" name="Oval 85"/>
              <p:cNvSpPr>
                <a:spLocks noChangeArrowheads="1"/>
              </p:cNvSpPr>
              <p:nvPr/>
            </p:nvSpPr>
            <p:spPr bwMode="auto">
              <a:xfrm>
                <a:off x="3456" y="2455"/>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0101</a:t>
                </a:r>
              </a:p>
            </p:txBody>
          </p:sp>
          <p:sp>
            <p:nvSpPr>
              <p:cNvPr id="29765" name="Oval 86"/>
              <p:cNvSpPr>
                <a:spLocks noChangeArrowheads="1"/>
              </p:cNvSpPr>
              <p:nvPr/>
            </p:nvSpPr>
            <p:spPr bwMode="auto">
              <a:xfrm>
                <a:off x="2112" y="2455"/>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1001</a:t>
                </a:r>
              </a:p>
            </p:txBody>
          </p:sp>
          <p:sp>
            <p:nvSpPr>
              <p:cNvPr id="29766" name="Oval 87"/>
              <p:cNvSpPr>
                <a:spLocks noChangeArrowheads="1"/>
              </p:cNvSpPr>
              <p:nvPr/>
            </p:nvSpPr>
            <p:spPr bwMode="auto">
              <a:xfrm>
                <a:off x="2777" y="2455"/>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0010</a:t>
                </a:r>
              </a:p>
            </p:txBody>
          </p:sp>
          <p:sp>
            <p:nvSpPr>
              <p:cNvPr id="29767" name="Line 88"/>
              <p:cNvSpPr>
                <a:spLocks noChangeShapeType="1"/>
              </p:cNvSpPr>
              <p:nvPr/>
            </p:nvSpPr>
            <p:spPr bwMode="auto">
              <a:xfrm flipV="1">
                <a:off x="2304" y="2242"/>
                <a:ext cx="0" cy="20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68" name="Line 89"/>
              <p:cNvSpPr>
                <a:spLocks noChangeShapeType="1"/>
              </p:cNvSpPr>
              <p:nvPr/>
            </p:nvSpPr>
            <p:spPr bwMode="auto">
              <a:xfrm flipH="1">
                <a:off x="3168" y="2640"/>
                <a:ext cx="28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69" name="Line 90"/>
              <p:cNvSpPr>
                <a:spLocks noChangeShapeType="1"/>
              </p:cNvSpPr>
              <p:nvPr/>
            </p:nvSpPr>
            <p:spPr bwMode="auto">
              <a:xfrm flipH="1">
                <a:off x="2496" y="2640"/>
                <a:ext cx="28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3" name="组合 2"/>
          <p:cNvGrpSpPr/>
          <p:nvPr/>
        </p:nvGrpSpPr>
        <p:grpSpPr>
          <a:xfrm>
            <a:off x="107950" y="3213100"/>
            <a:ext cx="5508625" cy="3168650"/>
            <a:chOff x="107950" y="3213100"/>
            <a:chExt cx="5508625" cy="3168650"/>
          </a:xfrm>
        </p:grpSpPr>
        <p:sp>
          <p:nvSpPr>
            <p:cNvPr id="1785909" name="Rectangle 53"/>
            <p:cNvSpPr>
              <a:spLocks noChangeArrowheads="1"/>
            </p:cNvSpPr>
            <p:nvPr/>
          </p:nvSpPr>
          <p:spPr bwMode="auto">
            <a:xfrm>
              <a:off x="3624263" y="4941888"/>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zh-CN" altLang="en-US" sz="2000">
                  <a:latin typeface="Arial" panose="020B0604020202020204" pitchFamily="34" charset="0"/>
                </a:rPr>
                <a:t>有效循环</a:t>
              </a:r>
            </a:p>
          </p:txBody>
        </p:sp>
        <p:sp>
          <p:nvSpPr>
            <p:cNvPr id="1785911" name="Rectangle 55"/>
            <p:cNvSpPr>
              <a:spLocks noChangeArrowheads="1"/>
            </p:cNvSpPr>
            <p:nvPr/>
          </p:nvSpPr>
          <p:spPr bwMode="auto">
            <a:xfrm>
              <a:off x="107950" y="3213100"/>
              <a:ext cx="2700338"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lvl="1">
                <a:lnSpc>
                  <a:spcPct val="110000"/>
                </a:lnSpc>
                <a:spcBef>
                  <a:spcPct val="30000"/>
                </a:spcBef>
              </a:pPr>
              <a:r>
                <a:rPr lang="zh-CN" altLang="en-US" sz="2000" b="1" dirty="0"/>
                <a:t>有效循环：每次状态转换，只有一位发生改变</a:t>
              </a:r>
            </a:p>
            <a:p>
              <a:pPr lvl="1">
                <a:lnSpc>
                  <a:spcPct val="110000"/>
                </a:lnSpc>
                <a:spcBef>
                  <a:spcPct val="30000"/>
                </a:spcBef>
              </a:pPr>
              <a:r>
                <a:rPr lang="zh-CN" altLang="en-US" sz="2000" b="1" dirty="0"/>
                <a:t>有效状态数是环形计数器的两倍</a:t>
              </a:r>
            </a:p>
          </p:txBody>
        </p:sp>
        <p:grpSp>
          <p:nvGrpSpPr>
            <p:cNvPr id="29751" name="Group 57"/>
            <p:cNvGrpSpPr>
              <a:grpSpLocks/>
            </p:cNvGrpSpPr>
            <p:nvPr/>
          </p:nvGrpSpPr>
          <p:grpSpPr bwMode="auto">
            <a:xfrm>
              <a:off x="2862263" y="4184650"/>
              <a:ext cx="2754312" cy="2016125"/>
              <a:chOff x="2112" y="1392"/>
              <a:chExt cx="1735" cy="1392"/>
            </a:xfrm>
          </p:grpSpPr>
          <p:sp>
            <p:nvSpPr>
              <p:cNvPr id="29770" name="Oval 58"/>
              <p:cNvSpPr>
                <a:spLocks noChangeArrowheads="1"/>
              </p:cNvSpPr>
              <p:nvPr/>
            </p:nvSpPr>
            <p:spPr bwMode="auto">
              <a:xfrm>
                <a:off x="2112" y="1392"/>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0000</a:t>
                </a:r>
              </a:p>
            </p:txBody>
          </p:sp>
          <p:sp>
            <p:nvSpPr>
              <p:cNvPr id="29771" name="Line 59"/>
              <p:cNvSpPr>
                <a:spLocks noChangeShapeType="1"/>
              </p:cNvSpPr>
              <p:nvPr/>
            </p:nvSpPr>
            <p:spPr bwMode="auto">
              <a:xfrm>
                <a:off x="2503" y="1557"/>
                <a:ext cx="274"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72" name="Oval 60"/>
              <p:cNvSpPr>
                <a:spLocks noChangeArrowheads="1"/>
              </p:cNvSpPr>
              <p:nvPr/>
            </p:nvSpPr>
            <p:spPr bwMode="auto">
              <a:xfrm>
                <a:off x="2777" y="1392"/>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1000</a:t>
                </a:r>
              </a:p>
            </p:txBody>
          </p:sp>
          <p:sp>
            <p:nvSpPr>
              <p:cNvPr id="29773" name="Line 61"/>
              <p:cNvSpPr>
                <a:spLocks noChangeShapeType="1"/>
              </p:cNvSpPr>
              <p:nvPr/>
            </p:nvSpPr>
            <p:spPr bwMode="auto">
              <a:xfrm>
                <a:off x="3648" y="1721"/>
                <a:ext cx="0" cy="20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74" name="Oval 62"/>
              <p:cNvSpPr>
                <a:spLocks noChangeArrowheads="1"/>
              </p:cNvSpPr>
              <p:nvPr/>
            </p:nvSpPr>
            <p:spPr bwMode="auto">
              <a:xfrm>
                <a:off x="2112" y="1927"/>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0001</a:t>
                </a:r>
              </a:p>
            </p:txBody>
          </p:sp>
          <p:sp>
            <p:nvSpPr>
              <p:cNvPr id="29775" name="Oval 63"/>
              <p:cNvSpPr>
                <a:spLocks noChangeArrowheads="1"/>
              </p:cNvSpPr>
              <p:nvPr/>
            </p:nvSpPr>
            <p:spPr bwMode="auto">
              <a:xfrm>
                <a:off x="3449" y="1927"/>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1110</a:t>
                </a:r>
              </a:p>
            </p:txBody>
          </p:sp>
          <p:sp>
            <p:nvSpPr>
              <p:cNvPr id="29776" name="Line 64"/>
              <p:cNvSpPr>
                <a:spLocks noChangeShapeType="1"/>
              </p:cNvSpPr>
              <p:nvPr/>
            </p:nvSpPr>
            <p:spPr bwMode="auto">
              <a:xfrm flipV="1">
                <a:off x="2308" y="1721"/>
                <a:ext cx="0" cy="20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77" name="Line 65"/>
              <p:cNvSpPr>
                <a:spLocks noChangeShapeType="1"/>
              </p:cNvSpPr>
              <p:nvPr/>
            </p:nvSpPr>
            <p:spPr bwMode="auto">
              <a:xfrm>
                <a:off x="3182" y="1550"/>
                <a:ext cx="274"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78" name="Oval 66"/>
              <p:cNvSpPr>
                <a:spLocks noChangeArrowheads="1"/>
              </p:cNvSpPr>
              <p:nvPr/>
            </p:nvSpPr>
            <p:spPr bwMode="auto">
              <a:xfrm>
                <a:off x="3456" y="1392"/>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dirty="0">
                    <a:solidFill>
                      <a:srgbClr val="0000FF"/>
                    </a:solidFill>
                    <a:latin typeface="宋体" panose="02010600030101010101" pitchFamily="2" charset="-122"/>
                  </a:rPr>
                  <a:t>1100</a:t>
                </a:r>
              </a:p>
            </p:txBody>
          </p:sp>
          <p:sp>
            <p:nvSpPr>
              <p:cNvPr id="29779" name="Line 67"/>
              <p:cNvSpPr>
                <a:spLocks noChangeShapeType="1"/>
              </p:cNvSpPr>
              <p:nvPr/>
            </p:nvSpPr>
            <p:spPr bwMode="auto">
              <a:xfrm>
                <a:off x="3648" y="2256"/>
                <a:ext cx="0" cy="20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80" name="Oval 68"/>
              <p:cNvSpPr>
                <a:spLocks noChangeArrowheads="1"/>
              </p:cNvSpPr>
              <p:nvPr/>
            </p:nvSpPr>
            <p:spPr bwMode="auto">
              <a:xfrm>
                <a:off x="3456" y="2455"/>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1111</a:t>
                </a:r>
              </a:p>
            </p:txBody>
          </p:sp>
          <p:sp>
            <p:nvSpPr>
              <p:cNvPr id="29781" name="Oval 69"/>
              <p:cNvSpPr>
                <a:spLocks noChangeArrowheads="1"/>
              </p:cNvSpPr>
              <p:nvPr/>
            </p:nvSpPr>
            <p:spPr bwMode="auto">
              <a:xfrm>
                <a:off x="2112" y="2455"/>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0011</a:t>
                </a:r>
              </a:p>
            </p:txBody>
          </p:sp>
          <p:sp>
            <p:nvSpPr>
              <p:cNvPr id="29782" name="Oval 70"/>
              <p:cNvSpPr>
                <a:spLocks noChangeArrowheads="1"/>
              </p:cNvSpPr>
              <p:nvPr/>
            </p:nvSpPr>
            <p:spPr bwMode="auto">
              <a:xfrm>
                <a:off x="2777" y="2455"/>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0111</a:t>
                </a:r>
              </a:p>
            </p:txBody>
          </p:sp>
          <p:sp>
            <p:nvSpPr>
              <p:cNvPr id="29783" name="Line 71"/>
              <p:cNvSpPr>
                <a:spLocks noChangeShapeType="1"/>
              </p:cNvSpPr>
              <p:nvPr/>
            </p:nvSpPr>
            <p:spPr bwMode="auto">
              <a:xfrm flipV="1">
                <a:off x="2304" y="2242"/>
                <a:ext cx="0" cy="20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84" name="Line 72"/>
              <p:cNvSpPr>
                <a:spLocks noChangeShapeType="1"/>
              </p:cNvSpPr>
              <p:nvPr/>
            </p:nvSpPr>
            <p:spPr bwMode="auto">
              <a:xfrm flipH="1">
                <a:off x="3168" y="2640"/>
                <a:ext cx="28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85" name="Line 73"/>
              <p:cNvSpPr>
                <a:spLocks noChangeShapeType="1"/>
              </p:cNvSpPr>
              <p:nvPr/>
            </p:nvSpPr>
            <p:spPr bwMode="auto">
              <a:xfrm flipH="1">
                <a:off x="2496" y="2640"/>
                <a:ext cx="28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9753" name="Oval 91"/>
            <p:cNvSpPr>
              <a:spLocks noChangeArrowheads="1"/>
            </p:cNvSpPr>
            <p:nvPr/>
          </p:nvSpPr>
          <p:spPr bwMode="auto">
            <a:xfrm>
              <a:off x="3406775" y="3536950"/>
              <a:ext cx="1670050" cy="50323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400" b="0"/>
                <a:t>Q</a:t>
              </a:r>
              <a:r>
                <a:rPr lang="en-US" altLang="zh-CN" sz="1600" b="0"/>
                <a:t>0</a:t>
              </a:r>
              <a:r>
                <a:rPr lang="en-US" altLang="zh-CN" sz="2400" b="0"/>
                <a:t>Q</a:t>
              </a:r>
              <a:r>
                <a:rPr lang="en-US" altLang="zh-CN" sz="1600" b="0"/>
                <a:t>1</a:t>
              </a:r>
              <a:r>
                <a:rPr lang="en-US" altLang="zh-CN" sz="2400" b="0"/>
                <a:t>Q</a:t>
              </a:r>
              <a:r>
                <a:rPr lang="en-US" altLang="zh-CN" sz="1600" b="0"/>
                <a:t>2</a:t>
              </a:r>
              <a:r>
                <a:rPr lang="en-US" altLang="zh-CN" sz="2400" b="0"/>
                <a:t>Q</a:t>
              </a:r>
              <a:r>
                <a:rPr lang="en-US" altLang="zh-CN" sz="1600" b="0"/>
                <a:t>3</a:t>
              </a:r>
              <a:endParaRPr lang="zh-CN" altLang="en-US" sz="1600" b="0"/>
            </a:p>
          </p:txBody>
        </p:sp>
      </p:grpSp>
      <p:sp>
        <p:nvSpPr>
          <p:cNvPr id="1785948" name="Text Box 92"/>
          <p:cNvSpPr txBox="1">
            <a:spLocks noChangeArrowheads="1"/>
          </p:cNvSpPr>
          <p:nvPr/>
        </p:nvSpPr>
        <p:spPr bwMode="auto">
          <a:xfrm>
            <a:off x="6042025" y="3529013"/>
            <a:ext cx="2490788" cy="47625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400" b="0">
                <a:latin typeface="Arial" panose="020B0604020202020204" pitchFamily="34" charset="0"/>
              </a:rPr>
              <a:t>自启动，如何</a:t>
            </a:r>
            <a:r>
              <a:rPr lang="en-US" altLang="zh-CN" sz="2400" b="0">
                <a:latin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859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594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C3E6404E-15F2-4410-811C-8E30FAA3719F}" type="datetime1">
              <a:rPr lang="zh-CN" altLang="en-US" sz="1800" b="0" smtClean="0">
                <a:solidFill>
                  <a:srgbClr val="B2B2B2"/>
                </a:solidFill>
                <a:latin typeface="Arial" panose="020B0604020202020204" pitchFamily="34" charset="0"/>
              </a:rPr>
              <a:pPr>
                <a:spcAft>
                  <a:spcPct val="0"/>
                </a:spcAft>
                <a:buFontTx/>
                <a:buNone/>
              </a:pPr>
              <a:t>2021/11/10</a:t>
            </a:fld>
            <a:endParaRPr lang="en-US" altLang="zh-CN" sz="1800" b="0">
              <a:solidFill>
                <a:srgbClr val="B2B2B2"/>
              </a:solidFill>
              <a:latin typeface="Arial" panose="020B0604020202020204" pitchFamily="34" charset="0"/>
            </a:endParaRPr>
          </a:p>
        </p:txBody>
      </p:sp>
      <p:sp>
        <p:nvSpPr>
          <p:cNvPr id="31747"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时序逻辑电路</a:t>
            </a:r>
            <a:r>
              <a:rPr kumimoji="1" lang="en-US" altLang="zh-CN" sz="1800" b="0">
                <a:solidFill>
                  <a:srgbClr val="B2B2B2"/>
                </a:solidFill>
                <a:latin typeface="宋体" panose="02010600030101010101" pitchFamily="2" charset="-122"/>
              </a:rPr>
              <a:t>(6)</a:t>
            </a:r>
          </a:p>
        </p:txBody>
      </p:sp>
      <p:sp>
        <p:nvSpPr>
          <p:cNvPr id="3174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0F5D4078-5CCC-4C1A-A3DC-C44F57A66EA1}" type="slidenum">
              <a:rPr lang="en-US" altLang="zh-CN" sz="1800" b="0" smtClean="0">
                <a:solidFill>
                  <a:srgbClr val="B2B2B2"/>
                </a:solidFill>
                <a:latin typeface="Arial" panose="020B0604020202020204" pitchFamily="34" charset="0"/>
              </a:rPr>
              <a:pPr>
                <a:spcAft>
                  <a:spcPct val="0"/>
                </a:spcAft>
                <a:buFontTx/>
                <a:buNone/>
              </a:pPr>
              <a:t>17</a:t>
            </a:fld>
            <a:endParaRPr lang="en-US" altLang="zh-CN" sz="1800" b="0">
              <a:solidFill>
                <a:srgbClr val="B2B2B2"/>
              </a:solidFill>
              <a:latin typeface="Arial" panose="020B0604020202020204" pitchFamily="34" charset="0"/>
            </a:endParaRPr>
          </a:p>
        </p:txBody>
      </p:sp>
      <p:sp>
        <p:nvSpPr>
          <p:cNvPr id="31749" name="Rectangle 2"/>
          <p:cNvSpPr>
            <a:spLocks noGrp="1" noChangeArrowheads="1"/>
          </p:cNvSpPr>
          <p:nvPr>
            <p:ph type="title"/>
          </p:nvPr>
        </p:nvSpPr>
        <p:spPr>
          <a:xfrm>
            <a:off x="457200" y="80963"/>
            <a:ext cx="8229600" cy="890587"/>
          </a:xfrm>
        </p:spPr>
        <p:txBody>
          <a:bodyPr/>
          <a:lstStyle/>
          <a:p>
            <a:r>
              <a:rPr lang="zh-CN" altLang="en-US"/>
              <a:t>自启动扭环形计数器</a:t>
            </a:r>
          </a:p>
        </p:txBody>
      </p:sp>
      <p:sp>
        <p:nvSpPr>
          <p:cNvPr id="31750" name="Rectangle 3"/>
          <p:cNvSpPr>
            <a:spLocks noChangeArrowheads="1"/>
          </p:cNvSpPr>
          <p:nvPr/>
        </p:nvSpPr>
        <p:spPr bwMode="auto">
          <a:xfrm>
            <a:off x="1522413" y="2024063"/>
            <a:ext cx="2133600" cy="19812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31751" name="Line 4"/>
          <p:cNvSpPr>
            <a:spLocks noChangeShapeType="1"/>
          </p:cNvSpPr>
          <p:nvPr/>
        </p:nvSpPr>
        <p:spPr bwMode="auto">
          <a:xfrm>
            <a:off x="1522413" y="3014663"/>
            <a:ext cx="213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2" name="Line 5"/>
          <p:cNvSpPr>
            <a:spLocks noChangeShapeType="1"/>
          </p:cNvSpPr>
          <p:nvPr/>
        </p:nvSpPr>
        <p:spPr bwMode="auto">
          <a:xfrm>
            <a:off x="3122613" y="2024063"/>
            <a:ext cx="0" cy="1981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3" name="Line 6"/>
          <p:cNvSpPr>
            <a:spLocks noChangeShapeType="1"/>
          </p:cNvSpPr>
          <p:nvPr/>
        </p:nvSpPr>
        <p:spPr bwMode="auto">
          <a:xfrm>
            <a:off x="2589213" y="2024063"/>
            <a:ext cx="0" cy="1981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4" name="Line 7"/>
          <p:cNvSpPr>
            <a:spLocks noChangeShapeType="1"/>
          </p:cNvSpPr>
          <p:nvPr/>
        </p:nvSpPr>
        <p:spPr bwMode="auto">
          <a:xfrm>
            <a:off x="2055813" y="2024063"/>
            <a:ext cx="0" cy="1981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5" name="Line 8"/>
          <p:cNvSpPr>
            <a:spLocks noChangeShapeType="1"/>
          </p:cNvSpPr>
          <p:nvPr/>
        </p:nvSpPr>
        <p:spPr bwMode="auto">
          <a:xfrm>
            <a:off x="1522413" y="3548063"/>
            <a:ext cx="213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6" name="Line 9"/>
          <p:cNvSpPr>
            <a:spLocks noChangeShapeType="1"/>
          </p:cNvSpPr>
          <p:nvPr/>
        </p:nvSpPr>
        <p:spPr bwMode="auto">
          <a:xfrm>
            <a:off x="1522413" y="2557463"/>
            <a:ext cx="213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57" name="Text Box 10"/>
          <p:cNvSpPr txBox="1">
            <a:spLocks noChangeArrowheads="1"/>
          </p:cNvSpPr>
          <p:nvPr/>
        </p:nvSpPr>
        <p:spPr bwMode="auto">
          <a:xfrm>
            <a:off x="1598613" y="1628775"/>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t>00     01      11     10</a:t>
            </a:r>
          </a:p>
        </p:txBody>
      </p:sp>
      <p:sp>
        <p:nvSpPr>
          <p:cNvPr id="31758" name="Text Box 11"/>
          <p:cNvSpPr txBox="1">
            <a:spLocks noChangeArrowheads="1"/>
          </p:cNvSpPr>
          <p:nvPr/>
        </p:nvSpPr>
        <p:spPr bwMode="auto">
          <a:xfrm>
            <a:off x="1100138" y="2138363"/>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t>00</a:t>
            </a:r>
          </a:p>
        </p:txBody>
      </p:sp>
      <p:sp>
        <p:nvSpPr>
          <p:cNvPr id="31759" name="Text Box 12"/>
          <p:cNvSpPr txBox="1">
            <a:spLocks noChangeArrowheads="1"/>
          </p:cNvSpPr>
          <p:nvPr/>
        </p:nvSpPr>
        <p:spPr bwMode="auto">
          <a:xfrm>
            <a:off x="1100138" y="264795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t>01</a:t>
            </a:r>
          </a:p>
        </p:txBody>
      </p:sp>
      <p:sp>
        <p:nvSpPr>
          <p:cNvPr id="31760" name="Text Box 13"/>
          <p:cNvSpPr txBox="1">
            <a:spLocks noChangeArrowheads="1"/>
          </p:cNvSpPr>
          <p:nvPr/>
        </p:nvSpPr>
        <p:spPr bwMode="auto">
          <a:xfrm>
            <a:off x="1100138" y="310515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t>11</a:t>
            </a:r>
          </a:p>
        </p:txBody>
      </p:sp>
      <p:sp>
        <p:nvSpPr>
          <p:cNvPr id="31761" name="Text Box 14"/>
          <p:cNvSpPr txBox="1">
            <a:spLocks noChangeArrowheads="1"/>
          </p:cNvSpPr>
          <p:nvPr/>
        </p:nvSpPr>
        <p:spPr bwMode="auto">
          <a:xfrm>
            <a:off x="1100138" y="363855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t>10</a:t>
            </a:r>
          </a:p>
        </p:txBody>
      </p:sp>
      <p:sp>
        <p:nvSpPr>
          <p:cNvPr id="31762" name="Line 15"/>
          <p:cNvSpPr>
            <a:spLocks noChangeShapeType="1"/>
          </p:cNvSpPr>
          <p:nvPr/>
        </p:nvSpPr>
        <p:spPr bwMode="auto">
          <a:xfrm flipH="1" flipV="1">
            <a:off x="989013" y="1490663"/>
            <a:ext cx="533400" cy="533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3" name="Text Box 16"/>
          <p:cNvSpPr txBox="1">
            <a:spLocks noChangeArrowheads="1"/>
          </p:cNvSpPr>
          <p:nvPr/>
        </p:nvSpPr>
        <p:spPr bwMode="auto">
          <a:xfrm>
            <a:off x="684213" y="1643063"/>
            <a:ext cx="742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2000" baseline="-25000"/>
              <a:t>0</a:t>
            </a:r>
            <a:r>
              <a:rPr kumimoji="1" lang="en-US" altLang="zh-CN" sz="2000"/>
              <a:t>Q</a:t>
            </a:r>
            <a:r>
              <a:rPr kumimoji="1" lang="en-US" altLang="zh-CN" sz="2000" baseline="-25000"/>
              <a:t>1</a:t>
            </a:r>
            <a:endParaRPr kumimoji="1" lang="en-US" altLang="zh-CN" sz="2000"/>
          </a:p>
        </p:txBody>
      </p:sp>
      <p:sp>
        <p:nvSpPr>
          <p:cNvPr id="31764" name="Text Box 17"/>
          <p:cNvSpPr txBox="1">
            <a:spLocks noChangeArrowheads="1"/>
          </p:cNvSpPr>
          <p:nvPr/>
        </p:nvSpPr>
        <p:spPr bwMode="auto">
          <a:xfrm>
            <a:off x="1135063" y="1304925"/>
            <a:ext cx="742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2000" baseline="-25000"/>
              <a:t>2</a:t>
            </a:r>
            <a:r>
              <a:rPr kumimoji="1" lang="en-US" altLang="zh-CN" sz="2000"/>
              <a:t>Q</a:t>
            </a:r>
            <a:r>
              <a:rPr kumimoji="1" lang="en-US" altLang="zh-CN" sz="2000" baseline="-25000"/>
              <a:t>3</a:t>
            </a:r>
            <a:endParaRPr kumimoji="1" lang="en-US" altLang="zh-CN" sz="2000"/>
          </a:p>
        </p:txBody>
      </p:sp>
      <p:sp>
        <p:nvSpPr>
          <p:cNvPr id="31765" name="Text Box 18"/>
          <p:cNvSpPr txBox="1">
            <a:spLocks noChangeArrowheads="1"/>
          </p:cNvSpPr>
          <p:nvPr/>
        </p:nvSpPr>
        <p:spPr bwMode="auto">
          <a:xfrm>
            <a:off x="1658938" y="2138363"/>
            <a:ext cx="1898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1      0      0       x</a:t>
            </a:r>
          </a:p>
        </p:txBody>
      </p:sp>
      <p:sp>
        <p:nvSpPr>
          <p:cNvPr id="31766" name="Text Box 19"/>
          <p:cNvSpPr txBox="1">
            <a:spLocks noChangeArrowheads="1"/>
          </p:cNvSpPr>
          <p:nvPr/>
        </p:nvSpPr>
        <p:spPr bwMode="auto">
          <a:xfrm>
            <a:off x="1655763" y="2617788"/>
            <a:ext cx="1898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x      x      0       x</a:t>
            </a:r>
          </a:p>
        </p:txBody>
      </p:sp>
      <p:sp>
        <p:nvSpPr>
          <p:cNvPr id="31767" name="Text Box 20"/>
          <p:cNvSpPr txBox="1">
            <a:spLocks noChangeArrowheads="1"/>
          </p:cNvSpPr>
          <p:nvPr/>
        </p:nvSpPr>
        <p:spPr bwMode="auto">
          <a:xfrm>
            <a:off x="1643063" y="3074988"/>
            <a:ext cx="1898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1      x      0       1</a:t>
            </a:r>
          </a:p>
        </p:txBody>
      </p:sp>
      <p:sp>
        <p:nvSpPr>
          <p:cNvPr id="31768" name="Text Box 21"/>
          <p:cNvSpPr txBox="1">
            <a:spLocks noChangeArrowheads="1"/>
          </p:cNvSpPr>
          <p:nvPr/>
        </p:nvSpPr>
        <p:spPr bwMode="auto">
          <a:xfrm>
            <a:off x="1655763" y="3608388"/>
            <a:ext cx="1898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1      x      x       x</a:t>
            </a:r>
          </a:p>
        </p:txBody>
      </p:sp>
      <p:sp>
        <p:nvSpPr>
          <p:cNvPr id="31769" name="Text Box 22"/>
          <p:cNvSpPr txBox="1">
            <a:spLocks noChangeArrowheads="1"/>
          </p:cNvSpPr>
          <p:nvPr/>
        </p:nvSpPr>
        <p:spPr bwMode="auto">
          <a:xfrm>
            <a:off x="4932363" y="1527175"/>
            <a:ext cx="3630612" cy="492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kumimoji="1" lang="en-US" altLang="zh-CN" sz="2000"/>
              <a:t>Q</a:t>
            </a:r>
            <a:r>
              <a:rPr kumimoji="1" lang="en-US" altLang="zh-CN" sz="2000" baseline="-25000"/>
              <a:t>0 </a:t>
            </a:r>
            <a:r>
              <a:rPr kumimoji="1" lang="en-US" altLang="zh-CN" sz="2000"/>
              <a:t> Q</a:t>
            </a:r>
            <a:r>
              <a:rPr kumimoji="1" lang="en-US" altLang="zh-CN" sz="2000" baseline="-25000"/>
              <a:t>1 </a:t>
            </a:r>
            <a:r>
              <a:rPr kumimoji="1" lang="en-US" altLang="zh-CN" sz="2000"/>
              <a:t> Q</a:t>
            </a:r>
            <a:r>
              <a:rPr kumimoji="1" lang="en-US" altLang="zh-CN" sz="2000" baseline="-25000"/>
              <a:t>2 </a:t>
            </a:r>
            <a:r>
              <a:rPr kumimoji="1" lang="en-US" altLang="zh-CN" sz="2000"/>
              <a:t> Q</a:t>
            </a:r>
            <a:r>
              <a:rPr kumimoji="1" lang="en-US" altLang="zh-CN" sz="2000" baseline="-25000"/>
              <a:t>3</a:t>
            </a:r>
            <a:r>
              <a:rPr kumimoji="1" lang="en-US" altLang="zh-CN" sz="2000"/>
              <a:t>    Q</a:t>
            </a:r>
            <a:r>
              <a:rPr kumimoji="1" lang="en-US" altLang="zh-CN" sz="2000" baseline="-25000"/>
              <a:t>0</a:t>
            </a:r>
            <a:r>
              <a:rPr kumimoji="1" lang="en-US" altLang="zh-CN" sz="2000"/>
              <a:t>   Q</a:t>
            </a:r>
            <a:r>
              <a:rPr kumimoji="1" lang="en-US" altLang="zh-CN" sz="2000" baseline="-25000"/>
              <a:t>1</a:t>
            </a:r>
            <a:r>
              <a:rPr kumimoji="1" lang="en-US" altLang="zh-CN" sz="2000"/>
              <a:t>   Q</a:t>
            </a:r>
            <a:r>
              <a:rPr kumimoji="1" lang="en-US" altLang="zh-CN" sz="2000" baseline="-25000"/>
              <a:t>2</a:t>
            </a:r>
            <a:r>
              <a:rPr kumimoji="1" lang="en-US" altLang="zh-CN" sz="2000"/>
              <a:t>   Q</a:t>
            </a:r>
            <a:r>
              <a:rPr kumimoji="1" lang="en-US" altLang="zh-CN" sz="2000" baseline="-25000"/>
              <a:t>3</a:t>
            </a:r>
            <a:endParaRPr kumimoji="1" lang="en-US" altLang="zh-CN" sz="2000"/>
          </a:p>
          <a:p>
            <a:pPr eaLnBrk="1" hangingPunct="1">
              <a:lnSpc>
                <a:spcPct val="90000"/>
              </a:lnSpc>
              <a:spcAft>
                <a:spcPct val="0"/>
              </a:spcAft>
              <a:buFontTx/>
              <a:buNone/>
            </a:pPr>
            <a:endParaRPr kumimoji="1" lang="en-US" altLang="zh-CN" sz="1200"/>
          </a:p>
          <a:p>
            <a:pPr eaLnBrk="1" hangingPunct="1">
              <a:lnSpc>
                <a:spcPct val="90000"/>
              </a:lnSpc>
              <a:spcAft>
                <a:spcPct val="0"/>
              </a:spcAft>
              <a:buFontTx/>
              <a:buNone/>
            </a:pPr>
            <a:r>
              <a:rPr kumimoji="1" lang="en-US" altLang="zh-CN" sz="2000"/>
              <a:t> </a:t>
            </a:r>
            <a:r>
              <a:rPr kumimoji="1" lang="en-US" altLang="zh-CN" sz="2000">
                <a:solidFill>
                  <a:srgbClr val="0000FF"/>
                </a:solidFill>
              </a:rPr>
              <a:t>0    0    0    0       1      0     0      0</a:t>
            </a:r>
          </a:p>
          <a:p>
            <a:pPr eaLnBrk="1" hangingPunct="1">
              <a:lnSpc>
                <a:spcPct val="90000"/>
              </a:lnSpc>
              <a:spcAft>
                <a:spcPct val="0"/>
              </a:spcAft>
              <a:buFontTx/>
              <a:buNone/>
            </a:pPr>
            <a:r>
              <a:rPr kumimoji="1" lang="en-US" altLang="zh-CN" sz="2000">
                <a:solidFill>
                  <a:srgbClr val="0000FF"/>
                </a:solidFill>
              </a:rPr>
              <a:t> 0    0    0    1       0      0     0      0</a:t>
            </a:r>
          </a:p>
          <a:p>
            <a:pPr eaLnBrk="1" hangingPunct="1">
              <a:lnSpc>
                <a:spcPct val="90000"/>
              </a:lnSpc>
              <a:spcAft>
                <a:spcPct val="0"/>
              </a:spcAft>
              <a:buFontTx/>
              <a:buNone/>
            </a:pPr>
            <a:r>
              <a:rPr kumimoji="1" lang="en-US" altLang="zh-CN" sz="2000">
                <a:solidFill>
                  <a:srgbClr val="0000FF"/>
                </a:solidFill>
              </a:rPr>
              <a:t> </a:t>
            </a:r>
            <a:r>
              <a:rPr kumimoji="1" lang="en-US" altLang="zh-CN" sz="2000"/>
              <a:t>0    0    1    0       x      x     x      x</a:t>
            </a:r>
          </a:p>
          <a:p>
            <a:pPr eaLnBrk="1" hangingPunct="1">
              <a:lnSpc>
                <a:spcPct val="90000"/>
              </a:lnSpc>
              <a:spcAft>
                <a:spcPct val="0"/>
              </a:spcAft>
              <a:buFontTx/>
              <a:buNone/>
            </a:pPr>
            <a:r>
              <a:rPr kumimoji="1" lang="en-US" altLang="zh-CN" sz="2000"/>
              <a:t> </a:t>
            </a:r>
            <a:r>
              <a:rPr kumimoji="1" lang="en-US" altLang="zh-CN" sz="2000">
                <a:solidFill>
                  <a:srgbClr val="0000FF"/>
                </a:solidFill>
              </a:rPr>
              <a:t>0    0    1    1       0      0     0      1</a:t>
            </a:r>
          </a:p>
          <a:p>
            <a:pPr eaLnBrk="1" hangingPunct="1">
              <a:lnSpc>
                <a:spcPct val="90000"/>
              </a:lnSpc>
              <a:spcAft>
                <a:spcPct val="0"/>
              </a:spcAft>
              <a:buFontTx/>
              <a:buNone/>
            </a:pPr>
            <a:r>
              <a:rPr kumimoji="1" lang="en-US" altLang="zh-CN" sz="2000">
                <a:solidFill>
                  <a:srgbClr val="0000FF"/>
                </a:solidFill>
              </a:rPr>
              <a:t> </a:t>
            </a:r>
            <a:r>
              <a:rPr kumimoji="1" lang="en-US" altLang="zh-CN" sz="2000"/>
              <a:t>0    1    0    0       x      x     x      x</a:t>
            </a:r>
          </a:p>
          <a:p>
            <a:pPr eaLnBrk="1" hangingPunct="1">
              <a:lnSpc>
                <a:spcPct val="90000"/>
              </a:lnSpc>
              <a:spcAft>
                <a:spcPct val="0"/>
              </a:spcAft>
              <a:buFontTx/>
              <a:buNone/>
            </a:pPr>
            <a:r>
              <a:rPr kumimoji="1" lang="en-US" altLang="zh-CN" sz="2000"/>
              <a:t> 0    1    0    1       x      x     x      x</a:t>
            </a:r>
          </a:p>
          <a:p>
            <a:pPr eaLnBrk="1" hangingPunct="1">
              <a:lnSpc>
                <a:spcPct val="90000"/>
              </a:lnSpc>
              <a:spcAft>
                <a:spcPct val="0"/>
              </a:spcAft>
              <a:buFontTx/>
              <a:buNone/>
            </a:pPr>
            <a:r>
              <a:rPr kumimoji="1" lang="en-US" altLang="zh-CN" sz="2000"/>
              <a:t> 0    1    1    0       x      x     x      x</a:t>
            </a:r>
          </a:p>
          <a:p>
            <a:pPr eaLnBrk="1" hangingPunct="1">
              <a:lnSpc>
                <a:spcPct val="90000"/>
              </a:lnSpc>
              <a:spcAft>
                <a:spcPct val="0"/>
              </a:spcAft>
              <a:buFontTx/>
              <a:buNone/>
            </a:pPr>
            <a:r>
              <a:rPr kumimoji="1" lang="en-US" altLang="zh-CN" sz="2000"/>
              <a:t> </a:t>
            </a:r>
            <a:r>
              <a:rPr kumimoji="1" lang="en-US" altLang="zh-CN" sz="2000">
                <a:solidFill>
                  <a:srgbClr val="0000FF"/>
                </a:solidFill>
              </a:rPr>
              <a:t>0    1    1    1       0      0     1      1</a:t>
            </a:r>
          </a:p>
          <a:p>
            <a:pPr eaLnBrk="1" hangingPunct="1">
              <a:lnSpc>
                <a:spcPct val="90000"/>
              </a:lnSpc>
              <a:spcAft>
                <a:spcPct val="0"/>
              </a:spcAft>
              <a:buFontTx/>
              <a:buNone/>
            </a:pPr>
            <a:r>
              <a:rPr kumimoji="1" lang="en-US" altLang="zh-CN" sz="2000"/>
              <a:t> </a:t>
            </a:r>
            <a:r>
              <a:rPr kumimoji="1" lang="en-US" altLang="zh-CN" sz="2000">
                <a:solidFill>
                  <a:srgbClr val="0000FF"/>
                </a:solidFill>
              </a:rPr>
              <a:t>1    0    0    0       1      1     0      0</a:t>
            </a:r>
          </a:p>
          <a:p>
            <a:pPr eaLnBrk="1" hangingPunct="1">
              <a:lnSpc>
                <a:spcPct val="90000"/>
              </a:lnSpc>
              <a:spcAft>
                <a:spcPct val="0"/>
              </a:spcAft>
              <a:buFontTx/>
              <a:buNone/>
            </a:pPr>
            <a:r>
              <a:rPr kumimoji="1" lang="en-US" altLang="zh-CN" sz="2000">
                <a:solidFill>
                  <a:srgbClr val="0000FF"/>
                </a:solidFill>
              </a:rPr>
              <a:t> </a:t>
            </a:r>
            <a:r>
              <a:rPr kumimoji="1" lang="en-US" altLang="zh-CN" sz="2000"/>
              <a:t>1    0    0    1       x      x     x      x</a:t>
            </a:r>
          </a:p>
          <a:p>
            <a:pPr eaLnBrk="1" hangingPunct="1">
              <a:lnSpc>
                <a:spcPct val="90000"/>
              </a:lnSpc>
              <a:spcAft>
                <a:spcPct val="0"/>
              </a:spcAft>
              <a:buFontTx/>
              <a:buNone/>
            </a:pPr>
            <a:r>
              <a:rPr kumimoji="1" lang="en-US" altLang="zh-CN" sz="2000"/>
              <a:t> 1    0    1    0       x      x     x      x</a:t>
            </a:r>
          </a:p>
          <a:p>
            <a:pPr eaLnBrk="1" hangingPunct="1">
              <a:lnSpc>
                <a:spcPct val="90000"/>
              </a:lnSpc>
              <a:spcAft>
                <a:spcPct val="0"/>
              </a:spcAft>
              <a:buFontTx/>
              <a:buNone/>
            </a:pPr>
            <a:r>
              <a:rPr kumimoji="1" lang="en-US" altLang="zh-CN" sz="2000"/>
              <a:t> 1    0    1    1       x      x     x      x</a:t>
            </a:r>
          </a:p>
          <a:p>
            <a:pPr eaLnBrk="1" hangingPunct="1">
              <a:lnSpc>
                <a:spcPct val="90000"/>
              </a:lnSpc>
              <a:spcAft>
                <a:spcPct val="0"/>
              </a:spcAft>
              <a:buFontTx/>
              <a:buNone/>
            </a:pPr>
            <a:r>
              <a:rPr kumimoji="1" lang="en-US" altLang="zh-CN" sz="2000"/>
              <a:t> </a:t>
            </a:r>
            <a:r>
              <a:rPr kumimoji="1" lang="en-US" altLang="zh-CN" sz="2000">
                <a:solidFill>
                  <a:srgbClr val="0000FF"/>
                </a:solidFill>
              </a:rPr>
              <a:t>1    1    0    0       1      1     1      0</a:t>
            </a:r>
          </a:p>
          <a:p>
            <a:pPr eaLnBrk="1" hangingPunct="1">
              <a:lnSpc>
                <a:spcPct val="90000"/>
              </a:lnSpc>
              <a:spcAft>
                <a:spcPct val="0"/>
              </a:spcAft>
              <a:buFontTx/>
              <a:buNone/>
            </a:pPr>
            <a:r>
              <a:rPr kumimoji="1" lang="en-US" altLang="zh-CN" sz="2000"/>
              <a:t> 1    1    0    1       x      x     x      x</a:t>
            </a:r>
          </a:p>
          <a:p>
            <a:pPr eaLnBrk="1" hangingPunct="1">
              <a:lnSpc>
                <a:spcPct val="90000"/>
              </a:lnSpc>
              <a:spcAft>
                <a:spcPct val="0"/>
              </a:spcAft>
              <a:buFontTx/>
              <a:buNone/>
            </a:pPr>
            <a:r>
              <a:rPr kumimoji="1" lang="en-US" altLang="zh-CN" sz="2000"/>
              <a:t> </a:t>
            </a:r>
            <a:r>
              <a:rPr kumimoji="1" lang="en-US" altLang="zh-CN" sz="2000">
                <a:solidFill>
                  <a:srgbClr val="0000FF"/>
                </a:solidFill>
              </a:rPr>
              <a:t>1    1    1    0       1      1     1      1</a:t>
            </a:r>
          </a:p>
          <a:p>
            <a:pPr eaLnBrk="1" hangingPunct="1">
              <a:lnSpc>
                <a:spcPct val="90000"/>
              </a:lnSpc>
              <a:spcAft>
                <a:spcPct val="0"/>
              </a:spcAft>
              <a:buFontTx/>
              <a:buNone/>
            </a:pPr>
            <a:r>
              <a:rPr kumimoji="1" lang="en-US" altLang="zh-CN" sz="2000"/>
              <a:t> </a:t>
            </a:r>
            <a:r>
              <a:rPr kumimoji="1" lang="en-US" altLang="zh-CN" sz="2000">
                <a:solidFill>
                  <a:srgbClr val="0000FF"/>
                </a:solidFill>
              </a:rPr>
              <a:t>1    1    1    1       0      1     1      1</a:t>
            </a:r>
          </a:p>
        </p:txBody>
      </p:sp>
      <p:sp>
        <p:nvSpPr>
          <p:cNvPr id="31770" name="Text Box 23"/>
          <p:cNvSpPr txBox="1">
            <a:spLocks noChangeArrowheads="1"/>
          </p:cNvSpPr>
          <p:nvPr/>
        </p:nvSpPr>
        <p:spPr bwMode="auto">
          <a:xfrm>
            <a:off x="6829425" y="1439863"/>
            <a:ext cx="473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t>n+1</a:t>
            </a:r>
          </a:p>
        </p:txBody>
      </p:sp>
      <p:sp>
        <p:nvSpPr>
          <p:cNvPr id="31771" name="Text Box 24"/>
          <p:cNvSpPr txBox="1">
            <a:spLocks noChangeArrowheads="1"/>
          </p:cNvSpPr>
          <p:nvPr/>
        </p:nvSpPr>
        <p:spPr bwMode="auto">
          <a:xfrm>
            <a:off x="7302500" y="1433513"/>
            <a:ext cx="473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t>n+1</a:t>
            </a:r>
          </a:p>
        </p:txBody>
      </p:sp>
      <p:sp>
        <p:nvSpPr>
          <p:cNvPr id="31772" name="Text Box 25"/>
          <p:cNvSpPr txBox="1">
            <a:spLocks noChangeArrowheads="1"/>
          </p:cNvSpPr>
          <p:nvPr/>
        </p:nvSpPr>
        <p:spPr bwMode="auto">
          <a:xfrm>
            <a:off x="7770813" y="1433513"/>
            <a:ext cx="473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t>n+1</a:t>
            </a:r>
          </a:p>
        </p:txBody>
      </p:sp>
      <p:sp>
        <p:nvSpPr>
          <p:cNvPr id="31773" name="Text Box 26"/>
          <p:cNvSpPr txBox="1">
            <a:spLocks noChangeArrowheads="1"/>
          </p:cNvSpPr>
          <p:nvPr/>
        </p:nvSpPr>
        <p:spPr bwMode="auto">
          <a:xfrm>
            <a:off x="8239125" y="1414463"/>
            <a:ext cx="473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t>n+1</a:t>
            </a:r>
          </a:p>
        </p:txBody>
      </p:sp>
      <p:sp>
        <p:nvSpPr>
          <p:cNvPr id="31774" name="Text Box 27"/>
          <p:cNvSpPr txBox="1">
            <a:spLocks noChangeArrowheads="1"/>
          </p:cNvSpPr>
          <p:nvPr/>
        </p:nvSpPr>
        <p:spPr bwMode="auto">
          <a:xfrm>
            <a:off x="5133975" y="143351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t>n</a:t>
            </a:r>
          </a:p>
        </p:txBody>
      </p:sp>
      <p:sp>
        <p:nvSpPr>
          <p:cNvPr id="31775" name="Text Box 28"/>
          <p:cNvSpPr txBox="1">
            <a:spLocks noChangeArrowheads="1"/>
          </p:cNvSpPr>
          <p:nvPr/>
        </p:nvSpPr>
        <p:spPr bwMode="auto">
          <a:xfrm>
            <a:off x="5538788" y="143351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t>n</a:t>
            </a:r>
          </a:p>
        </p:txBody>
      </p:sp>
      <p:sp>
        <p:nvSpPr>
          <p:cNvPr id="31776" name="Text Box 29"/>
          <p:cNvSpPr txBox="1">
            <a:spLocks noChangeArrowheads="1"/>
          </p:cNvSpPr>
          <p:nvPr/>
        </p:nvSpPr>
        <p:spPr bwMode="auto">
          <a:xfrm>
            <a:off x="5897563" y="143351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t>n</a:t>
            </a:r>
          </a:p>
        </p:txBody>
      </p:sp>
      <p:sp>
        <p:nvSpPr>
          <p:cNvPr id="31777" name="Text Box 30"/>
          <p:cNvSpPr txBox="1">
            <a:spLocks noChangeArrowheads="1"/>
          </p:cNvSpPr>
          <p:nvPr/>
        </p:nvSpPr>
        <p:spPr bwMode="auto">
          <a:xfrm>
            <a:off x="6294438" y="143351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t>n</a:t>
            </a:r>
          </a:p>
        </p:txBody>
      </p:sp>
      <p:sp>
        <p:nvSpPr>
          <p:cNvPr id="31778" name="Line 31"/>
          <p:cNvSpPr>
            <a:spLocks noChangeShapeType="1"/>
          </p:cNvSpPr>
          <p:nvPr/>
        </p:nvSpPr>
        <p:spPr bwMode="auto">
          <a:xfrm flipH="1">
            <a:off x="6581775" y="1450975"/>
            <a:ext cx="6350" cy="49895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1779" name="Group 32"/>
          <p:cNvGrpSpPr>
            <a:grpSpLocks/>
          </p:cNvGrpSpPr>
          <p:nvPr/>
        </p:nvGrpSpPr>
        <p:grpSpPr bwMode="auto">
          <a:xfrm>
            <a:off x="5003800" y="1450975"/>
            <a:ext cx="3594100" cy="4989513"/>
            <a:chOff x="2929" y="914"/>
            <a:chExt cx="2605" cy="3143"/>
          </a:xfrm>
        </p:grpSpPr>
        <p:sp>
          <p:nvSpPr>
            <p:cNvPr id="31805" name="Line 33"/>
            <p:cNvSpPr>
              <a:spLocks noChangeShapeType="1"/>
            </p:cNvSpPr>
            <p:nvPr/>
          </p:nvSpPr>
          <p:spPr bwMode="auto">
            <a:xfrm>
              <a:off x="2929" y="914"/>
              <a:ext cx="260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06" name="Line 34"/>
            <p:cNvSpPr>
              <a:spLocks noChangeShapeType="1"/>
            </p:cNvSpPr>
            <p:nvPr/>
          </p:nvSpPr>
          <p:spPr bwMode="auto">
            <a:xfrm>
              <a:off x="2929" y="1231"/>
              <a:ext cx="260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07" name="Line 35"/>
            <p:cNvSpPr>
              <a:spLocks noChangeShapeType="1"/>
            </p:cNvSpPr>
            <p:nvPr/>
          </p:nvSpPr>
          <p:spPr bwMode="auto">
            <a:xfrm>
              <a:off x="2929" y="4057"/>
              <a:ext cx="260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780" name="Text Box 36"/>
          <p:cNvSpPr txBox="1">
            <a:spLocks noChangeArrowheads="1"/>
          </p:cNvSpPr>
          <p:nvPr/>
        </p:nvSpPr>
        <p:spPr bwMode="auto">
          <a:xfrm>
            <a:off x="6121400" y="908050"/>
            <a:ext cx="125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a:latin typeface="Arial" panose="020B0604020202020204" pitchFamily="34" charset="0"/>
              </a:rPr>
              <a:t>状态表</a:t>
            </a:r>
          </a:p>
        </p:txBody>
      </p:sp>
      <p:grpSp>
        <p:nvGrpSpPr>
          <p:cNvPr id="31781" name="Group 37"/>
          <p:cNvGrpSpPr>
            <a:grpSpLocks/>
          </p:cNvGrpSpPr>
          <p:nvPr/>
        </p:nvGrpSpPr>
        <p:grpSpPr bwMode="auto">
          <a:xfrm>
            <a:off x="792163" y="4437063"/>
            <a:ext cx="3330575" cy="1800225"/>
            <a:chOff x="2112" y="1392"/>
            <a:chExt cx="1735" cy="1392"/>
          </a:xfrm>
        </p:grpSpPr>
        <p:sp>
          <p:nvSpPr>
            <p:cNvPr id="31789" name="Oval 38"/>
            <p:cNvSpPr>
              <a:spLocks noChangeArrowheads="1"/>
            </p:cNvSpPr>
            <p:nvPr/>
          </p:nvSpPr>
          <p:spPr bwMode="auto">
            <a:xfrm>
              <a:off x="2112" y="1392"/>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0000</a:t>
              </a:r>
            </a:p>
          </p:txBody>
        </p:sp>
        <p:sp>
          <p:nvSpPr>
            <p:cNvPr id="31790" name="Line 39"/>
            <p:cNvSpPr>
              <a:spLocks noChangeShapeType="1"/>
            </p:cNvSpPr>
            <p:nvPr/>
          </p:nvSpPr>
          <p:spPr bwMode="auto">
            <a:xfrm>
              <a:off x="2503" y="1557"/>
              <a:ext cx="274"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1" name="Oval 40"/>
            <p:cNvSpPr>
              <a:spLocks noChangeArrowheads="1"/>
            </p:cNvSpPr>
            <p:nvPr/>
          </p:nvSpPr>
          <p:spPr bwMode="auto">
            <a:xfrm>
              <a:off x="2777" y="1392"/>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1000</a:t>
              </a:r>
            </a:p>
          </p:txBody>
        </p:sp>
        <p:sp>
          <p:nvSpPr>
            <p:cNvPr id="31792" name="Line 41"/>
            <p:cNvSpPr>
              <a:spLocks noChangeShapeType="1"/>
            </p:cNvSpPr>
            <p:nvPr/>
          </p:nvSpPr>
          <p:spPr bwMode="auto">
            <a:xfrm>
              <a:off x="3648" y="1721"/>
              <a:ext cx="0" cy="20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3" name="Oval 42"/>
            <p:cNvSpPr>
              <a:spLocks noChangeArrowheads="1"/>
            </p:cNvSpPr>
            <p:nvPr/>
          </p:nvSpPr>
          <p:spPr bwMode="auto">
            <a:xfrm>
              <a:off x="2112" y="1927"/>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0001</a:t>
              </a:r>
            </a:p>
          </p:txBody>
        </p:sp>
        <p:sp>
          <p:nvSpPr>
            <p:cNvPr id="31794" name="Oval 43"/>
            <p:cNvSpPr>
              <a:spLocks noChangeArrowheads="1"/>
            </p:cNvSpPr>
            <p:nvPr/>
          </p:nvSpPr>
          <p:spPr bwMode="auto">
            <a:xfrm>
              <a:off x="3449" y="1927"/>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1110</a:t>
              </a:r>
            </a:p>
          </p:txBody>
        </p:sp>
        <p:sp>
          <p:nvSpPr>
            <p:cNvPr id="31795" name="Line 44"/>
            <p:cNvSpPr>
              <a:spLocks noChangeShapeType="1"/>
            </p:cNvSpPr>
            <p:nvPr/>
          </p:nvSpPr>
          <p:spPr bwMode="auto">
            <a:xfrm flipV="1">
              <a:off x="2308" y="1721"/>
              <a:ext cx="0" cy="20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6" name="Line 45"/>
            <p:cNvSpPr>
              <a:spLocks noChangeShapeType="1"/>
            </p:cNvSpPr>
            <p:nvPr/>
          </p:nvSpPr>
          <p:spPr bwMode="auto">
            <a:xfrm>
              <a:off x="3182" y="1550"/>
              <a:ext cx="274"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7" name="Oval 46"/>
            <p:cNvSpPr>
              <a:spLocks noChangeArrowheads="1"/>
            </p:cNvSpPr>
            <p:nvPr/>
          </p:nvSpPr>
          <p:spPr bwMode="auto">
            <a:xfrm>
              <a:off x="3456" y="1392"/>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1100</a:t>
              </a:r>
            </a:p>
          </p:txBody>
        </p:sp>
        <p:sp>
          <p:nvSpPr>
            <p:cNvPr id="31798" name="Line 47"/>
            <p:cNvSpPr>
              <a:spLocks noChangeShapeType="1"/>
            </p:cNvSpPr>
            <p:nvPr/>
          </p:nvSpPr>
          <p:spPr bwMode="auto">
            <a:xfrm>
              <a:off x="3648" y="2256"/>
              <a:ext cx="0" cy="20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9" name="Oval 48"/>
            <p:cNvSpPr>
              <a:spLocks noChangeArrowheads="1"/>
            </p:cNvSpPr>
            <p:nvPr/>
          </p:nvSpPr>
          <p:spPr bwMode="auto">
            <a:xfrm>
              <a:off x="3456" y="2455"/>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1111</a:t>
              </a:r>
            </a:p>
          </p:txBody>
        </p:sp>
        <p:sp>
          <p:nvSpPr>
            <p:cNvPr id="31800" name="Oval 49"/>
            <p:cNvSpPr>
              <a:spLocks noChangeArrowheads="1"/>
            </p:cNvSpPr>
            <p:nvPr/>
          </p:nvSpPr>
          <p:spPr bwMode="auto">
            <a:xfrm>
              <a:off x="2112" y="2455"/>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0011</a:t>
              </a:r>
            </a:p>
          </p:txBody>
        </p:sp>
        <p:sp>
          <p:nvSpPr>
            <p:cNvPr id="31801" name="Oval 50"/>
            <p:cNvSpPr>
              <a:spLocks noChangeArrowheads="1"/>
            </p:cNvSpPr>
            <p:nvPr/>
          </p:nvSpPr>
          <p:spPr bwMode="auto">
            <a:xfrm>
              <a:off x="2777" y="2455"/>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0111</a:t>
              </a:r>
            </a:p>
          </p:txBody>
        </p:sp>
        <p:sp>
          <p:nvSpPr>
            <p:cNvPr id="31802" name="Line 51"/>
            <p:cNvSpPr>
              <a:spLocks noChangeShapeType="1"/>
            </p:cNvSpPr>
            <p:nvPr/>
          </p:nvSpPr>
          <p:spPr bwMode="auto">
            <a:xfrm flipV="1">
              <a:off x="2304" y="2242"/>
              <a:ext cx="0" cy="20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03" name="Line 52"/>
            <p:cNvSpPr>
              <a:spLocks noChangeShapeType="1"/>
            </p:cNvSpPr>
            <p:nvPr/>
          </p:nvSpPr>
          <p:spPr bwMode="auto">
            <a:xfrm flipH="1">
              <a:off x="3168" y="2640"/>
              <a:ext cx="28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04" name="Line 53"/>
            <p:cNvSpPr>
              <a:spLocks noChangeShapeType="1"/>
            </p:cNvSpPr>
            <p:nvPr/>
          </p:nvSpPr>
          <p:spPr bwMode="auto">
            <a:xfrm flipH="1">
              <a:off x="2496" y="2640"/>
              <a:ext cx="28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1782" name="Text Box 54"/>
          <p:cNvSpPr txBox="1">
            <a:spLocks noChangeArrowheads="1"/>
          </p:cNvSpPr>
          <p:nvPr/>
        </p:nvSpPr>
        <p:spPr bwMode="auto">
          <a:xfrm>
            <a:off x="468313" y="1089025"/>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t>D</a:t>
            </a:r>
            <a:r>
              <a:rPr kumimoji="1" lang="en-US" altLang="zh-CN" sz="2400" baseline="-25000"/>
              <a:t>0</a:t>
            </a:r>
            <a:endParaRPr kumimoji="1" lang="en-US" altLang="zh-CN" sz="2400"/>
          </a:p>
        </p:txBody>
      </p:sp>
      <p:sp>
        <p:nvSpPr>
          <p:cNvPr id="31783" name="Oval 55"/>
          <p:cNvSpPr>
            <a:spLocks noChangeArrowheads="1"/>
          </p:cNvSpPr>
          <p:nvPr/>
        </p:nvSpPr>
        <p:spPr bwMode="auto">
          <a:xfrm>
            <a:off x="1692275" y="5084763"/>
            <a:ext cx="1547813" cy="503237"/>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400" b="0"/>
              <a:t>Q</a:t>
            </a:r>
            <a:r>
              <a:rPr lang="en-US" altLang="zh-CN" sz="1600" b="0"/>
              <a:t>0</a:t>
            </a:r>
            <a:r>
              <a:rPr lang="en-US" altLang="zh-CN" sz="2400" b="0"/>
              <a:t>Q</a:t>
            </a:r>
            <a:r>
              <a:rPr lang="en-US" altLang="zh-CN" sz="1600" b="0"/>
              <a:t>1</a:t>
            </a:r>
            <a:r>
              <a:rPr lang="en-US" altLang="zh-CN" sz="2400" b="0"/>
              <a:t>Q</a:t>
            </a:r>
            <a:r>
              <a:rPr lang="en-US" altLang="zh-CN" sz="1600" b="0"/>
              <a:t>2</a:t>
            </a:r>
            <a:r>
              <a:rPr lang="en-US" altLang="zh-CN" sz="2400" b="0"/>
              <a:t>Q</a:t>
            </a:r>
            <a:r>
              <a:rPr lang="en-US" altLang="zh-CN" sz="1600" b="0"/>
              <a:t>3</a:t>
            </a:r>
            <a:endParaRPr lang="zh-CN" altLang="en-US" sz="1600" b="0"/>
          </a:p>
        </p:txBody>
      </p:sp>
      <p:sp>
        <p:nvSpPr>
          <p:cNvPr id="31784" name="AutoShape 56"/>
          <p:cNvSpPr>
            <a:spLocks/>
          </p:cNvSpPr>
          <p:nvPr/>
        </p:nvSpPr>
        <p:spPr bwMode="auto">
          <a:xfrm>
            <a:off x="1476375" y="2133600"/>
            <a:ext cx="503238" cy="1835150"/>
          </a:xfrm>
          <a:prstGeom prst="rightBracket">
            <a:avLst>
              <a:gd name="adj" fmla="val 20665"/>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31785" name="AutoShape 57"/>
          <p:cNvSpPr>
            <a:spLocks/>
          </p:cNvSpPr>
          <p:nvPr/>
        </p:nvSpPr>
        <p:spPr bwMode="auto">
          <a:xfrm rot="10800000">
            <a:off x="3203575" y="2133600"/>
            <a:ext cx="503238" cy="1835150"/>
          </a:xfrm>
          <a:prstGeom prst="rightBracket">
            <a:avLst>
              <a:gd name="adj" fmla="val 20665"/>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nvGrpSpPr>
          <p:cNvPr id="31786" name="Group 58"/>
          <p:cNvGrpSpPr>
            <a:grpSpLocks/>
          </p:cNvGrpSpPr>
          <p:nvPr/>
        </p:nvGrpSpPr>
        <p:grpSpPr bwMode="auto">
          <a:xfrm>
            <a:off x="3714750" y="1208088"/>
            <a:ext cx="1144588" cy="457200"/>
            <a:chOff x="2245" y="1162"/>
            <a:chExt cx="721" cy="288"/>
          </a:xfrm>
        </p:grpSpPr>
        <p:sp>
          <p:nvSpPr>
            <p:cNvPr id="31787" name="Text Box 59"/>
            <p:cNvSpPr txBox="1">
              <a:spLocks noChangeArrowheads="1"/>
            </p:cNvSpPr>
            <p:nvPr/>
          </p:nvSpPr>
          <p:spPr bwMode="auto">
            <a:xfrm>
              <a:off x="2245" y="1162"/>
              <a:ext cx="7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t>D</a:t>
              </a:r>
              <a:r>
                <a:rPr kumimoji="1" lang="en-US" altLang="zh-CN" sz="2400" baseline="-25000"/>
                <a:t>0 </a:t>
              </a:r>
              <a:r>
                <a:rPr kumimoji="1" lang="en-US" altLang="zh-CN" sz="2400"/>
                <a:t>= Q</a:t>
              </a:r>
              <a:r>
                <a:rPr kumimoji="1" lang="en-US" altLang="zh-CN" sz="2400" baseline="-25000"/>
                <a:t>3</a:t>
              </a:r>
              <a:endParaRPr kumimoji="1" lang="en-US" altLang="zh-CN" sz="2400"/>
            </a:p>
          </p:txBody>
        </p:sp>
        <p:sp>
          <p:nvSpPr>
            <p:cNvPr id="31788" name="Line 60"/>
            <p:cNvSpPr>
              <a:spLocks noChangeShapeType="1"/>
            </p:cNvSpPr>
            <p:nvPr/>
          </p:nvSpPr>
          <p:spPr bwMode="auto">
            <a:xfrm>
              <a:off x="2676" y="1207"/>
              <a:ext cx="18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B58D7D4D-865A-4C6C-ABE6-9504341D200B}" type="datetime1">
              <a:rPr lang="zh-CN" altLang="en-US" sz="1800" b="0" smtClean="0">
                <a:solidFill>
                  <a:srgbClr val="B2B2B2"/>
                </a:solidFill>
                <a:latin typeface="Arial" panose="020B0604020202020204" pitchFamily="34" charset="0"/>
              </a:rPr>
              <a:pPr>
                <a:spcAft>
                  <a:spcPct val="0"/>
                </a:spcAft>
                <a:buFontTx/>
                <a:buNone/>
              </a:pPr>
              <a:t>2021/11/10</a:t>
            </a:fld>
            <a:endParaRPr lang="en-US" altLang="zh-CN" sz="1800" b="0">
              <a:solidFill>
                <a:srgbClr val="B2B2B2"/>
              </a:solidFill>
              <a:latin typeface="Arial" panose="020B0604020202020204" pitchFamily="34" charset="0"/>
            </a:endParaRPr>
          </a:p>
        </p:txBody>
      </p:sp>
      <p:sp>
        <p:nvSpPr>
          <p:cNvPr id="33795"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时序逻辑电路</a:t>
            </a:r>
            <a:r>
              <a:rPr kumimoji="1" lang="en-US" altLang="zh-CN" sz="1800" b="0">
                <a:solidFill>
                  <a:srgbClr val="B2B2B2"/>
                </a:solidFill>
                <a:latin typeface="宋体" panose="02010600030101010101" pitchFamily="2" charset="-122"/>
              </a:rPr>
              <a:t>(6)</a:t>
            </a:r>
          </a:p>
        </p:txBody>
      </p:sp>
      <p:sp>
        <p:nvSpPr>
          <p:cNvPr id="3379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D12FA255-6BB5-4A87-8A44-DD528301E93D}" type="slidenum">
              <a:rPr lang="en-US" altLang="zh-CN" sz="1800" b="0" smtClean="0">
                <a:solidFill>
                  <a:srgbClr val="B2B2B2"/>
                </a:solidFill>
                <a:latin typeface="Arial" panose="020B0604020202020204" pitchFamily="34" charset="0"/>
              </a:rPr>
              <a:pPr>
                <a:spcAft>
                  <a:spcPct val="0"/>
                </a:spcAft>
                <a:buFontTx/>
                <a:buNone/>
              </a:pPr>
              <a:t>18</a:t>
            </a:fld>
            <a:endParaRPr lang="en-US" altLang="zh-CN" sz="1800" b="0">
              <a:solidFill>
                <a:srgbClr val="B2B2B2"/>
              </a:solidFill>
              <a:latin typeface="Arial" panose="020B0604020202020204" pitchFamily="34" charset="0"/>
            </a:endParaRPr>
          </a:p>
        </p:txBody>
      </p:sp>
      <p:sp>
        <p:nvSpPr>
          <p:cNvPr id="33797" name="Text Box 2"/>
          <p:cNvSpPr txBox="1">
            <a:spLocks noChangeArrowheads="1"/>
          </p:cNvSpPr>
          <p:nvPr/>
        </p:nvSpPr>
        <p:spPr bwMode="auto">
          <a:xfrm>
            <a:off x="4932363" y="1527175"/>
            <a:ext cx="3630612" cy="492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kumimoji="1" lang="en-US" altLang="zh-CN" sz="2000"/>
              <a:t>Q</a:t>
            </a:r>
            <a:r>
              <a:rPr kumimoji="1" lang="en-US" altLang="zh-CN" sz="2000" baseline="-25000"/>
              <a:t>0 </a:t>
            </a:r>
            <a:r>
              <a:rPr kumimoji="1" lang="en-US" altLang="zh-CN" sz="2000"/>
              <a:t> Q</a:t>
            </a:r>
            <a:r>
              <a:rPr kumimoji="1" lang="en-US" altLang="zh-CN" sz="2000" baseline="-25000"/>
              <a:t>1 </a:t>
            </a:r>
            <a:r>
              <a:rPr kumimoji="1" lang="en-US" altLang="zh-CN" sz="2000"/>
              <a:t> Q</a:t>
            </a:r>
            <a:r>
              <a:rPr kumimoji="1" lang="en-US" altLang="zh-CN" sz="2000" baseline="-25000"/>
              <a:t>2 </a:t>
            </a:r>
            <a:r>
              <a:rPr kumimoji="1" lang="en-US" altLang="zh-CN" sz="2000"/>
              <a:t> Q</a:t>
            </a:r>
            <a:r>
              <a:rPr kumimoji="1" lang="en-US" altLang="zh-CN" sz="2000" baseline="-25000"/>
              <a:t>3</a:t>
            </a:r>
            <a:r>
              <a:rPr kumimoji="1" lang="en-US" altLang="zh-CN" sz="2000"/>
              <a:t>    Q</a:t>
            </a:r>
            <a:r>
              <a:rPr kumimoji="1" lang="en-US" altLang="zh-CN" sz="2000" baseline="-25000"/>
              <a:t>0</a:t>
            </a:r>
            <a:r>
              <a:rPr kumimoji="1" lang="en-US" altLang="zh-CN" sz="2000"/>
              <a:t>   Q</a:t>
            </a:r>
            <a:r>
              <a:rPr kumimoji="1" lang="en-US" altLang="zh-CN" sz="2000" baseline="-25000"/>
              <a:t>1</a:t>
            </a:r>
            <a:r>
              <a:rPr kumimoji="1" lang="en-US" altLang="zh-CN" sz="2000"/>
              <a:t>   Q</a:t>
            </a:r>
            <a:r>
              <a:rPr kumimoji="1" lang="en-US" altLang="zh-CN" sz="2000" baseline="-25000"/>
              <a:t>2</a:t>
            </a:r>
            <a:r>
              <a:rPr kumimoji="1" lang="en-US" altLang="zh-CN" sz="2000"/>
              <a:t>   Q</a:t>
            </a:r>
            <a:r>
              <a:rPr kumimoji="1" lang="en-US" altLang="zh-CN" sz="2000" baseline="-25000"/>
              <a:t>3</a:t>
            </a:r>
            <a:endParaRPr kumimoji="1" lang="en-US" altLang="zh-CN" sz="2000"/>
          </a:p>
          <a:p>
            <a:pPr eaLnBrk="1" hangingPunct="1">
              <a:lnSpc>
                <a:spcPct val="90000"/>
              </a:lnSpc>
              <a:spcAft>
                <a:spcPct val="0"/>
              </a:spcAft>
              <a:buFontTx/>
              <a:buNone/>
            </a:pPr>
            <a:endParaRPr kumimoji="1" lang="en-US" altLang="zh-CN" sz="1200"/>
          </a:p>
          <a:p>
            <a:pPr eaLnBrk="1" hangingPunct="1">
              <a:lnSpc>
                <a:spcPct val="90000"/>
              </a:lnSpc>
              <a:spcAft>
                <a:spcPct val="0"/>
              </a:spcAft>
              <a:buFontTx/>
              <a:buNone/>
            </a:pPr>
            <a:r>
              <a:rPr kumimoji="1" lang="en-US" altLang="zh-CN" sz="2000"/>
              <a:t> </a:t>
            </a:r>
            <a:r>
              <a:rPr kumimoji="1" lang="en-US" altLang="zh-CN" sz="2000">
                <a:solidFill>
                  <a:srgbClr val="0000FF"/>
                </a:solidFill>
              </a:rPr>
              <a:t>0    0    0    0       1      0     0      0</a:t>
            </a:r>
          </a:p>
          <a:p>
            <a:pPr eaLnBrk="1" hangingPunct="1">
              <a:lnSpc>
                <a:spcPct val="90000"/>
              </a:lnSpc>
              <a:spcAft>
                <a:spcPct val="0"/>
              </a:spcAft>
              <a:buFontTx/>
              <a:buNone/>
            </a:pPr>
            <a:r>
              <a:rPr kumimoji="1" lang="en-US" altLang="zh-CN" sz="2000">
                <a:solidFill>
                  <a:srgbClr val="0000FF"/>
                </a:solidFill>
              </a:rPr>
              <a:t> 0    0    0    1       0      0     0      0</a:t>
            </a:r>
          </a:p>
          <a:p>
            <a:pPr eaLnBrk="1" hangingPunct="1">
              <a:lnSpc>
                <a:spcPct val="90000"/>
              </a:lnSpc>
              <a:spcAft>
                <a:spcPct val="0"/>
              </a:spcAft>
              <a:buFontTx/>
              <a:buNone/>
            </a:pPr>
            <a:r>
              <a:rPr kumimoji="1" lang="en-US" altLang="zh-CN" sz="2000">
                <a:solidFill>
                  <a:srgbClr val="0000FF"/>
                </a:solidFill>
              </a:rPr>
              <a:t> </a:t>
            </a:r>
            <a:r>
              <a:rPr kumimoji="1" lang="en-US" altLang="zh-CN" sz="2000"/>
              <a:t>0    0    1    0       1      0     0      1</a:t>
            </a:r>
          </a:p>
          <a:p>
            <a:pPr eaLnBrk="1" hangingPunct="1">
              <a:lnSpc>
                <a:spcPct val="90000"/>
              </a:lnSpc>
              <a:spcAft>
                <a:spcPct val="0"/>
              </a:spcAft>
              <a:buFontTx/>
              <a:buNone/>
            </a:pPr>
            <a:r>
              <a:rPr kumimoji="1" lang="en-US" altLang="zh-CN" sz="2000"/>
              <a:t> </a:t>
            </a:r>
            <a:r>
              <a:rPr kumimoji="1" lang="en-US" altLang="zh-CN" sz="2000">
                <a:solidFill>
                  <a:srgbClr val="0000FF"/>
                </a:solidFill>
              </a:rPr>
              <a:t>0    0    1    1       0      0     0      1</a:t>
            </a:r>
          </a:p>
          <a:p>
            <a:pPr eaLnBrk="1" hangingPunct="1">
              <a:lnSpc>
                <a:spcPct val="90000"/>
              </a:lnSpc>
              <a:spcAft>
                <a:spcPct val="0"/>
              </a:spcAft>
              <a:buFontTx/>
              <a:buNone/>
            </a:pPr>
            <a:r>
              <a:rPr kumimoji="1" lang="en-US" altLang="zh-CN" sz="2000">
                <a:solidFill>
                  <a:srgbClr val="0000FF"/>
                </a:solidFill>
              </a:rPr>
              <a:t> </a:t>
            </a:r>
            <a:r>
              <a:rPr kumimoji="1" lang="en-US" altLang="zh-CN" sz="2000"/>
              <a:t>0    1    0    0       1      0     1      0</a:t>
            </a:r>
          </a:p>
          <a:p>
            <a:pPr eaLnBrk="1" hangingPunct="1">
              <a:lnSpc>
                <a:spcPct val="90000"/>
              </a:lnSpc>
              <a:spcAft>
                <a:spcPct val="0"/>
              </a:spcAft>
              <a:buFontTx/>
              <a:buNone/>
            </a:pPr>
            <a:r>
              <a:rPr kumimoji="1" lang="en-US" altLang="zh-CN" sz="2000"/>
              <a:t> 0    1    0    1       0      0     1      0</a:t>
            </a:r>
          </a:p>
          <a:p>
            <a:pPr eaLnBrk="1" hangingPunct="1">
              <a:lnSpc>
                <a:spcPct val="90000"/>
              </a:lnSpc>
              <a:spcAft>
                <a:spcPct val="0"/>
              </a:spcAft>
              <a:buFontTx/>
              <a:buNone/>
            </a:pPr>
            <a:r>
              <a:rPr kumimoji="1" lang="en-US" altLang="zh-CN" sz="2000"/>
              <a:t> 0    1    1    0       1      0     1      1</a:t>
            </a:r>
          </a:p>
          <a:p>
            <a:pPr eaLnBrk="1" hangingPunct="1">
              <a:lnSpc>
                <a:spcPct val="90000"/>
              </a:lnSpc>
              <a:spcAft>
                <a:spcPct val="0"/>
              </a:spcAft>
              <a:buFontTx/>
              <a:buNone/>
            </a:pPr>
            <a:r>
              <a:rPr kumimoji="1" lang="en-US" altLang="zh-CN" sz="2000"/>
              <a:t> </a:t>
            </a:r>
            <a:r>
              <a:rPr kumimoji="1" lang="en-US" altLang="zh-CN" sz="2000">
                <a:solidFill>
                  <a:srgbClr val="0000FF"/>
                </a:solidFill>
              </a:rPr>
              <a:t>0    1    1    1       0      0     1      1</a:t>
            </a:r>
          </a:p>
          <a:p>
            <a:pPr eaLnBrk="1" hangingPunct="1">
              <a:lnSpc>
                <a:spcPct val="90000"/>
              </a:lnSpc>
              <a:spcAft>
                <a:spcPct val="0"/>
              </a:spcAft>
              <a:buFontTx/>
              <a:buNone/>
            </a:pPr>
            <a:r>
              <a:rPr kumimoji="1" lang="en-US" altLang="zh-CN" sz="2000"/>
              <a:t> </a:t>
            </a:r>
            <a:r>
              <a:rPr kumimoji="1" lang="en-US" altLang="zh-CN" sz="2000">
                <a:solidFill>
                  <a:srgbClr val="0000FF"/>
                </a:solidFill>
              </a:rPr>
              <a:t>1    0    0    0       1      1     0      0</a:t>
            </a:r>
          </a:p>
          <a:p>
            <a:pPr eaLnBrk="1" hangingPunct="1">
              <a:lnSpc>
                <a:spcPct val="90000"/>
              </a:lnSpc>
              <a:spcAft>
                <a:spcPct val="0"/>
              </a:spcAft>
              <a:buFontTx/>
              <a:buNone/>
            </a:pPr>
            <a:r>
              <a:rPr kumimoji="1" lang="en-US" altLang="zh-CN" sz="2000">
                <a:solidFill>
                  <a:srgbClr val="0000FF"/>
                </a:solidFill>
              </a:rPr>
              <a:t> </a:t>
            </a:r>
            <a:r>
              <a:rPr kumimoji="1" lang="en-US" altLang="zh-CN" sz="2000"/>
              <a:t>1    0    0    1       0      1     0      0</a:t>
            </a:r>
          </a:p>
          <a:p>
            <a:pPr eaLnBrk="1" hangingPunct="1">
              <a:lnSpc>
                <a:spcPct val="90000"/>
              </a:lnSpc>
              <a:spcAft>
                <a:spcPct val="0"/>
              </a:spcAft>
              <a:buFontTx/>
              <a:buNone/>
            </a:pPr>
            <a:r>
              <a:rPr kumimoji="1" lang="en-US" altLang="zh-CN" sz="2000"/>
              <a:t> 1    0    1    0       1      1     0      1</a:t>
            </a:r>
          </a:p>
          <a:p>
            <a:pPr eaLnBrk="1" hangingPunct="1">
              <a:lnSpc>
                <a:spcPct val="90000"/>
              </a:lnSpc>
              <a:spcAft>
                <a:spcPct val="0"/>
              </a:spcAft>
              <a:buFontTx/>
              <a:buNone/>
            </a:pPr>
            <a:r>
              <a:rPr kumimoji="1" lang="en-US" altLang="zh-CN" sz="2000"/>
              <a:t> 1    0    1    1       0      1     0      1</a:t>
            </a:r>
          </a:p>
          <a:p>
            <a:pPr eaLnBrk="1" hangingPunct="1">
              <a:lnSpc>
                <a:spcPct val="90000"/>
              </a:lnSpc>
              <a:spcAft>
                <a:spcPct val="0"/>
              </a:spcAft>
              <a:buFontTx/>
              <a:buNone/>
            </a:pPr>
            <a:r>
              <a:rPr kumimoji="1" lang="en-US" altLang="zh-CN" sz="2000"/>
              <a:t> </a:t>
            </a:r>
            <a:r>
              <a:rPr kumimoji="1" lang="en-US" altLang="zh-CN" sz="2000">
                <a:solidFill>
                  <a:srgbClr val="0000FF"/>
                </a:solidFill>
              </a:rPr>
              <a:t>1    1    0    0       1      1     1      0</a:t>
            </a:r>
          </a:p>
          <a:p>
            <a:pPr eaLnBrk="1" hangingPunct="1">
              <a:lnSpc>
                <a:spcPct val="90000"/>
              </a:lnSpc>
              <a:spcAft>
                <a:spcPct val="0"/>
              </a:spcAft>
              <a:buFontTx/>
              <a:buNone/>
            </a:pPr>
            <a:r>
              <a:rPr kumimoji="1" lang="en-US" altLang="zh-CN" sz="2000"/>
              <a:t> 1    1    0    1       0      1     1      0</a:t>
            </a:r>
          </a:p>
          <a:p>
            <a:pPr eaLnBrk="1" hangingPunct="1">
              <a:lnSpc>
                <a:spcPct val="90000"/>
              </a:lnSpc>
              <a:spcAft>
                <a:spcPct val="0"/>
              </a:spcAft>
              <a:buFontTx/>
              <a:buNone/>
            </a:pPr>
            <a:r>
              <a:rPr kumimoji="1" lang="en-US" altLang="zh-CN" sz="2000"/>
              <a:t> </a:t>
            </a:r>
            <a:r>
              <a:rPr kumimoji="1" lang="en-US" altLang="zh-CN" sz="2000">
                <a:solidFill>
                  <a:srgbClr val="0000FF"/>
                </a:solidFill>
              </a:rPr>
              <a:t>1    1    1    0       1      1     1      1</a:t>
            </a:r>
          </a:p>
          <a:p>
            <a:pPr eaLnBrk="1" hangingPunct="1">
              <a:lnSpc>
                <a:spcPct val="90000"/>
              </a:lnSpc>
              <a:spcAft>
                <a:spcPct val="0"/>
              </a:spcAft>
              <a:buFontTx/>
              <a:buNone/>
            </a:pPr>
            <a:r>
              <a:rPr kumimoji="1" lang="en-US" altLang="zh-CN" sz="2000"/>
              <a:t> </a:t>
            </a:r>
            <a:r>
              <a:rPr kumimoji="1" lang="en-US" altLang="zh-CN" sz="2000">
                <a:solidFill>
                  <a:srgbClr val="0000FF"/>
                </a:solidFill>
              </a:rPr>
              <a:t>1    1    1    1       0      1     1      1</a:t>
            </a:r>
          </a:p>
        </p:txBody>
      </p:sp>
      <p:sp>
        <p:nvSpPr>
          <p:cNvPr id="33798" name="Text Box 3"/>
          <p:cNvSpPr txBox="1">
            <a:spLocks noChangeArrowheads="1"/>
          </p:cNvSpPr>
          <p:nvPr/>
        </p:nvSpPr>
        <p:spPr bwMode="auto">
          <a:xfrm>
            <a:off x="6829425" y="1439863"/>
            <a:ext cx="473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t>n+1</a:t>
            </a:r>
          </a:p>
        </p:txBody>
      </p:sp>
      <p:sp>
        <p:nvSpPr>
          <p:cNvPr id="33799" name="Text Box 4"/>
          <p:cNvSpPr txBox="1">
            <a:spLocks noChangeArrowheads="1"/>
          </p:cNvSpPr>
          <p:nvPr/>
        </p:nvSpPr>
        <p:spPr bwMode="auto">
          <a:xfrm>
            <a:off x="7302500" y="1433513"/>
            <a:ext cx="473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t>n+1</a:t>
            </a:r>
          </a:p>
        </p:txBody>
      </p:sp>
      <p:sp>
        <p:nvSpPr>
          <p:cNvPr id="33800" name="Text Box 5"/>
          <p:cNvSpPr txBox="1">
            <a:spLocks noChangeArrowheads="1"/>
          </p:cNvSpPr>
          <p:nvPr/>
        </p:nvSpPr>
        <p:spPr bwMode="auto">
          <a:xfrm>
            <a:off x="7770813" y="1433513"/>
            <a:ext cx="473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t>n+1</a:t>
            </a:r>
          </a:p>
        </p:txBody>
      </p:sp>
      <p:sp>
        <p:nvSpPr>
          <p:cNvPr id="33801" name="Text Box 6"/>
          <p:cNvSpPr txBox="1">
            <a:spLocks noChangeArrowheads="1"/>
          </p:cNvSpPr>
          <p:nvPr/>
        </p:nvSpPr>
        <p:spPr bwMode="auto">
          <a:xfrm>
            <a:off x="8239125" y="1414463"/>
            <a:ext cx="473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t>n+1</a:t>
            </a:r>
          </a:p>
        </p:txBody>
      </p:sp>
      <p:sp>
        <p:nvSpPr>
          <p:cNvPr id="33802" name="Text Box 7"/>
          <p:cNvSpPr txBox="1">
            <a:spLocks noChangeArrowheads="1"/>
          </p:cNvSpPr>
          <p:nvPr/>
        </p:nvSpPr>
        <p:spPr bwMode="auto">
          <a:xfrm>
            <a:off x="5133975" y="143351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t>n</a:t>
            </a:r>
          </a:p>
        </p:txBody>
      </p:sp>
      <p:sp>
        <p:nvSpPr>
          <p:cNvPr id="33803" name="Text Box 8"/>
          <p:cNvSpPr txBox="1">
            <a:spLocks noChangeArrowheads="1"/>
          </p:cNvSpPr>
          <p:nvPr/>
        </p:nvSpPr>
        <p:spPr bwMode="auto">
          <a:xfrm>
            <a:off x="5538788" y="143351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t>n</a:t>
            </a:r>
          </a:p>
        </p:txBody>
      </p:sp>
      <p:sp>
        <p:nvSpPr>
          <p:cNvPr id="33804" name="Text Box 9"/>
          <p:cNvSpPr txBox="1">
            <a:spLocks noChangeArrowheads="1"/>
          </p:cNvSpPr>
          <p:nvPr/>
        </p:nvSpPr>
        <p:spPr bwMode="auto">
          <a:xfrm>
            <a:off x="5897563" y="143351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t>n</a:t>
            </a:r>
          </a:p>
        </p:txBody>
      </p:sp>
      <p:sp>
        <p:nvSpPr>
          <p:cNvPr id="33805" name="Text Box 10"/>
          <p:cNvSpPr txBox="1">
            <a:spLocks noChangeArrowheads="1"/>
          </p:cNvSpPr>
          <p:nvPr/>
        </p:nvSpPr>
        <p:spPr bwMode="auto">
          <a:xfrm>
            <a:off x="6294438" y="143351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t>n</a:t>
            </a:r>
          </a:p>
        </p:txBody>
      </p:sp>
      <p:sp>
        <p:nvSpPr>
          <p:cNvPr id="33806" name="Line 11"/>
          <p:cNvSpPr>
            <a:spLocks noChangeShapeType="1"/>
          </p:cNvSpPr>
          <p:nvPr/>
        </p:nvSpPr>
        <p:spPr bwMode="auto">
          <a:xfrm flipH="1">
            <a:off x="6581775" y="1450975"/>
            <a:ext cx="6350" cy="49895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3807" name="Group 12"/>
          <p:cNvGrpSpPr>
            <a:grpSpLocks/>
          </p:cNvGrpSpPr>
          <p:nvPr/>
        </p:nvGrpSpPr>
        <p:grpSpPr bwMode="auto">
          <a:xfrm>
            <a:off x="5003800" y="1450975"/>
            <a:ext cx="3594100" cy="4989513"/>
            <a:chOff x="2929" y="914"/>
            <a:chExt cx="2605" cy="3143"/>
          </a:xfrm>
        </p:grpSpPr>
        <p:sp>
          <p:nvSpPr>
            <p:cNvPr id="33850" name="Line 13"/>
            <p:cNvSpPr>
              <a:spLocks noChangeShapeType="1"/>
            </p:cNvSpPr>
            <p:nvPr/>
          </p:nvSpPr>
          <p:spPr bwMode="auto">
            <a:xfrm>
              <a:off x="2929" y="914"/>
              <a:ext cx="260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1" name="Line 14"/>
            <p:cNvSpPr>
              <a:spLocks noChangeShapeType="1"/>
            </p:cNvSpPr>
            <p:nvPr/>
          </p:nvSpPr>
          <p:spPr bwMode="auto">
            <a:xfrm>
              <a:off x="2929" y="1231"/>
              <a:ext cx="260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52" name="Line 15"/>
            <p:cNvSpPr>
              <a:spLocks noChangeShapeType="1"/>
            </p:cNvSpPr>
            <p:nvPr/>
          </p:nvSpPr>
          <p:spPr bwMode="auto">
            <a:xfrm>
              <a:off x="2929" y="4057"/>
              <a:ext cx="260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3808" name="Text Box 16"/>
          <p:cNvSpPr txBox="1">
            <a:spLocks noChangeArrowheads="1"/>
          </p:cNvSpPr>
          <p:nvPr/>
        </p:nvSpPr>
        <p:spPr bwMode="auto">
          <a:xfrm>
            <a:off x="6119813" y="908050"/>
            <a:ext cx="125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a:latin typeface="Arial" panose="020B0604020202020204" pitchFamily="34" charset="0"/>
              </a:rPr>
              <a:t>状态表</a:t>
            </a:r>
          </a:p>
        </p:txBody>
      </p:sp>
      <p:sp>
        <p:nvSpPr>
          <p:cNvPr id="33809" name="Oval 17"/>
          <p:cNvSpPr>
            <a:spLocks noChangeArrowheads="1"/>
          </p:cNvSpPr>
          <p:nvPr/>
        </p:nvSpPr>
        <p:spPr bwMode="auto">
          <a:xfrm>
            <a:off x="790575" y="4329113"/>
            <a:ext cx="795338" cy="45085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1010</a:t>
            </a:r>
          </a:p>
        </p:txBody>
      </p:sp>
      <p:sp>
        <p:nvSpPr>
          <p:cNvPr id="33810" name="Line 18"/>
          <p:cNvSpPr>
            <a:spLocks noChangeShapeType="1"/>
          </p:cNvSpPr>
          <p:nvPr/>
        </p:nvSpPr>
        <p:spPr bwMode="auto">
          <a:xfrm>
            <a:off x="1585913" y="4556125"/>
            <a:ext cx="557212"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1" name="Oval 19"/>
          <p:cNvSpPr>
            <a:spLocks noChangeArrowheads="1"/>
          </p:cNvSpPr>
          <p:nvPr/>
        </p:nvSpPr>
        <p:spPr bwMode="auto">
          <a:xfrm>
            <a:off x="2143125" y="4329113"/>
            <a:ext cx="795338" cy="45085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1101</a:t>
            </a:r>
          </a:p>
        </p:txBody>
      </p:sp>
      <p:sp>
        <p:nvSpPr>
          <p:cNvPr id="33812" name="Line 20"/>
          <p:cNvSpPr>
            <a:spLocks noChangeShapeType="1"/>
          </p:cNvSpPr>
          <p:nvPr/>
        </p:nvSpPr>
        <p:spPr bwMode="auto">
          <a:xfrm>
            <a:off x="3914775" y="4779963"/>
            <a:ext cx="0" cy="282575"/>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3" name="Oval 21"/>
          <p:cNvSpPr>
            <a:spLocks noChangeArrowheads="1"/>
          </p:cNvSpPr>
          <p:nvPr/>
        </p:nvSpPr>
        <p:spPr bwMode="auto">
          <a:xfrm>
            <a:off x="790575" y="5062538"/>
            <a:ext cx="795338" cy="45085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0100</a:t>
            </a:r>
          </a:p>
        </p:txBody>
      </p:sp>
      <p:sp>
        <p:nvSpPr>
          <p:cNvPr id="33814" name="Oval 22"/>
          <p:cNvSpPr>
            <a:spLocks noChangeArrowheads="1"/>
          </p:cNvSpPr>
          <p:nvPr/>
        </p:nvSpPr>
        <p:spPr bwMode="auto">
          <a:xfrm>
            <a:off x="3509963" y="5062538"/>
            <a:ext cx="795337" cy="45085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1011</a:t>
            </a:r>
          </a:p>
        </p:txBody>
      </p:sp>
      <p:sp>
        <p:nvSpPr>
          <p:cNvPr id="33815" name="Line 23"/>
          <p:cNvSpPr>
            <a:spLocks noChangeShapeType="1"/>
          </p:cNvSpPr>
          <p:nvPr/>
        </p:nvSpPr>
        <p:spPr bwMode="auto">
          <a:xfrm flipV="1">
            <a:off x="1189038" y="4779963"/>
            <a:ext cx="0" cy="282575"/>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6" name="Line 24"/>
          <p:cNvSpPr>
            <a:spLocks noChangeShapeType="1"/>
          </p:cNvSpPr>
          <p:nvPr/>
        </p:nvSpPr>
        <p:spPr bwMode="auto">
          <a:xfrm>
            <a:off x="2967038" y="4545013"/>
            <a:ext cx="557212"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7" name="Oval 25"/>
          <p:cNvSpPr>
            <a:spLocks noChangeArrowheads="1"/>
          </p:cNvSpPr>
          <p:nvPr/>
        </p:nvSpPr>
        <p:spPr bwMode="auto">
          <a:xfrm>
            <a:off x="3524250" y="4329113"/>
            <a:ext cx="795338" cy="45085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0110</a:t>
            </a:r>
          </a:p>
        </p:txBody>
      </p:sp>
      <p:sp>
        <p:nvSpPr>
          <p:cNvPr id="33818" name="Line 26"/>
          <p:cNvSpPr>
            <a:spLocks noChangeShapeType="1"/>
          </p:cNvSpPr>
          <p:nvPr/>
        </p:nvSpPr>
        <p:spPr bwMode="auto">
          <a:xfrm>
            <a:off x="3914775" y="5513388"/>
            <a:ext cx="0" cy="282575"/>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19" name="Oval 27"/>
          <p:cNvSpPr>
            <a:spLocks noChangeArrowheads="1"/>
          </p:cNvSpPr>
          <p:nvPr/>
        </p:nvSpPr>
        <p:spPr bwMode="auto">
          <a:xfrm>
            <a:off x="3524250" y="5786438"/>
            <a:ext cx="795338" cy="45085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0101</a:t>
            </a:r>
          </a:p>
        </p:txBody>
      </p:sp>
      <p:sp>
        <p:nvSpPr>
          <p:cNvPr id="33820" name="Oval 28"/>
          <p:cNvSpPr>
            <a:spLocks noChangeArrowheads="1"/>
          </p:cNvSpPr>
          <p:nvPr/>
        </p:nvSpPr>
        <p:spPr bwMode="auto">
          <a:xfrm>
            <a:off x="790575" y="5786438"/>
            <a:ext cx="795338" cy="45085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1001</a:t>
            </a:r>
          </a:p>
        </p:txBody>
      </p:sp>
      <p:sp>
        <p:nvSpPr>
          <p:cNvPr id="33821" name="Oval 29"/>
          <p:cNvSpPr>
            <a:spLocks noChangeArrowheads="1"/>
          </p:cNvSpPr>
          <p:nvPr/>
        </p:nvSpPr>
        <p:spPr bwMode="auto">
          <a:xfrm>
            <a:off x="2143125" y="5786438"/>
            <a:ext cx="795338" cy="45085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0010</a:t>
            </a:r>
          </a:p>
        </p:txBody>
      </p:sp>
      <p:sp>
        <p:nvSpPr>
          <p:cNvPr id="33822" name="Line 30"/>
          <p:cNvSpPr>
            <a:spLocks noChangeShapeType="1"/>
          </p:cNvSpPr>
          <p:nvPr/>
        </p:nvSpPr>
        <p:spPr bwMode="auto">
          <a:xfrm flipV="1">
            <a:off x="1181100" y="5494338"/>
            <a:ext cx="0" cy="280987"/>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3" name="Line 31"/>
          <p:cNvSpPr>
            <a:spLocks noChangeShapeType="1"/>
          </p:cNvSpPr>
          <p:nvPr/>
        </p:nvSpPr>
        <p:spPr bwMode="auto">
          <a:xfrm flipH="1">
            <a:off x="2938463" y="6040438"/>
            <a:ext cx="585787"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4" name="Line 32"/>
          <p:cNvSpPr>
            <a:spLocks noChangeShapeType="1"/>
          </p:cNvSpPr>
          <p:nvPr/>
        </p:nvSpPr>
        <p:spPr bwMode="auto">
          <a:xfrm flipH="1">
            <a:off x="1571625" y="6040438"/>
            <a:ext cx="58578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25" name="Rectangle 33"/>
          <p:cNvSpPr>
            <a:spLocks noChangeArrowheads="1"/>
          </p:cNvSpPr>
          <p:nvPr/>
        </p:nvSpPr>
        <p:spPr bwMode="auto">
          <a:xfrm>
            <a:off x="1931988" y="5048250"/>
            <a:ext cx="1200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zh-CN" altLang="en-US" sz="2000">
                <a:latin typeface="Arial" panose="020B0604020202020204" pitchFamily="34" charset="0"/>
              </a:rPr>
              <a:t>无效循环</a:t>
            </a:r>
          </a:p>
        </p:txBody>
      </p:sp>
      <p:sp>
        <p:nvSpPr>
          <p:cNvPr id="33826" name="Rectangle 34"/>
          <p:cNvSpPr>
            <a:spLocks noGrp="1" noChangeArrowheads="1"/>
          </p:cNvSpPr>
          <p:nvPr>
            <p:ph type="title"/>
          </p:nvPr>
        </p:nvSpPr>
        <p:spPr>
          <a:xfrm>
            <a:off x="457200" y="80963"/>
            <a:ext cx="8229600" cy="890587"/>
          </a:xfrm>
          <a:noFill/>
        </p:spPr>
        <p:txBody>
          <a:bodyPr/>
          <a:lstStyle/>
          <a:p>
            <a:r>
              <a:rPr lang="zh-CN" altLang="en-US">
                <a:latin typeface="宋体" panose="02010600030101010101" pitchFamily="2" charset="-122"/>
              </a:rPr>
              <a:t>自启动扭环形计数器</a:t>
            </a:r>
            <a:r>
              <a:rPr lang="en-US" altLang="zh-CN">
                <a:latin typeface="宋体" panose="02010600030101010101" pitchFamily="2" charset="-122"/>
              </a:rPr>
              <a:t>(</a:t>
            </a:r>
            <a:r>
              <a:rPr lang="zh-CN" altLang="en-US">
                <a:latin typeface="宋体" panose="02010600030101010101" pitchFamily="2" charset="-122"/>
              </a:rPr>
              <a:t>续</a:t>
            </a:r>
            <a:r>
              <a:rPr lang="en-US" altLang="zh-CN">
                <a:latin typeface="宋体" panose="02010600030101010101" pitchFamily="2" charset="-122"/>
              </a:rPr>
              <a:t>1)</a:t>
            </a:r>
          </a:p>
        </p:txBody>
      </p:sp>
      <p:sp>
        <p:nvSpPr>
          <p:cNvPr id="33827" name="Rectangle 35"/>
          <p:cNvSpPr>
            <a:spLocks noChangeArrowheads="1"/>
          </p:cNvSpPr>
          <p:nvPr/>
        </p:nvSpPr>
        <p:spPr bwMode="auto">
          <a:xfrm>
            <a:off x="1522413" y="2024063"/>
            <a:ext cx="2133600" cy="19812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33828" name="Line 36"/>
          <p:cNvSpPr>
            <a:spLocks noChangeShapeType="1"/>
          </p:cNvSpPr>
          <p:nvPr/>
        </p:nvSpPr>
        <p:spPr bwMode="auto">
          <a:xfrm>
            <a:off x="1522413" y="3014663"/>
            <a:ext cx="213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29" name="Line 37"/>
          <p:cNvSpPr>
            <a:spLocks noChangeShapeType="1"/>
          </p:cNvSpPr>
          <p:nvPr/>
        </p:nvSpPr>
        <p:spPr bwMode="auto">
          <a:xfrm>
            <a:off x="3122613" y="2024063"/>
            <a:ext cx="0" cy="1981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0" name="Line 38"/>
          <p:cNvSpPr>
            <a:spLocks noChangeShapeType="1"/>
          </p:cNvSpPr>
          <p:nvPr/>
        </p:nvSpPr>
        <p:spPr bwMode="auto">
          <a:xfrm>
            <a:off x="2589213" y="2024063"/>
            <a:ext cx="0" cy="1981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1" name="Line 39"/>
          <p:cNvSpPr>
            <a:spLocks noChangeShapeType="1"/>
          </p:cNvSpPr>
          <p:nvPr/>
        </p:nvSpPr>
        <p:spPr bwMode="auto">
          <a:xfrm>
            <a:off x="2055813" y="2024063"/>
            <a:ext cx="0" cy="1981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2" name="Line 40"/>
          <p:cNvSpPr>
            <a:spLocks noChangeShapeType="1"/>
          </p:cNvSpPr>
          <p:nvPr/>
        </p:nvSpPr>
        <p:spPr bwMode="auto">
          <a:xfrm>
            <a:off x="1522413" y="3548063"/>
            <a:ext cx="213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3" name="Line 41"/>
          <p:cNvSpPr>
            <a:spLocks noChangeShapeType="1"/>
          </p:cNvSpPr>
          <p:nvPr/>
        </p:nvSpPr>
        <p:spPr bwMode="auto">
          <a:xfrm>
            <a:off x="1522413" y="2557463"/>
            <a:ext cx="213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34" name="Text Box 42"/>
          <p:cNvSpPr txBox="1">
            <a:spLocks noChangeArrowheads="1"/>
          </p:cNvSpPr>
          <p:nvPr/>
        </p:nvSpPr>
        <p:spPr bwMode="auto">
          <a:xfrm>
            <a:off x="1598613" y="1628775"/>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t>00     01      11     10</a:t>
            </a:r>
          </a:p>
        </p:txBody>
      </p:sp>
      <p:sp>
        <p:nvSpPr>
          <p:cNvPr id="33835" name="Text Box 43"/>
          <p:cNvSpPr txBox="1">
            <a:spLocks noChangeArrowheads="1"/>
          </p:cNvSpPr>
          <p:nvPr/>
        </p:nvSpPr>
        <p:spPr bwMode="auto">
          <a:xfrm>
            <a:off x="1100138" y="2138363"/>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t>00</a:t>
            </a:r>
          </a:p>
        </p:txBody>
      </p:sp>
      <p:sp>
        <p:nvSpPr>
          <p:cNvPr id="33836" name="Text Box 44"/>
          <p:cNvSpPr txBox="1">
            <a:spLocks noChangeArrowheads="1"/>
          </p:cNvSpPr>
          <p:nvPr/>
        </p:nvSpPr>
        <p:spPr bwMode="auto">
          <a:xfrm>
            <a:off x="1100138" y="264795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t>01</a:t>
            </a:r>
          </a:p>
        </p:txBody>
      </p:sp>
      <p:sp>
        <p:nvSpPr>
          <p:cNvPr id="33837" name="Text Box 45"/>
          <p:cNvSpPr txBox="1">
            <a:spLocks noChangeArrowheads="1"/>
          </p:cNvSpPr>
          <p:nvPr/>
        </p:nvSpPr>
        <p:spPr bwMode="auto">
          <a:xfrm>
            <a:off x="1100138" y="310515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t>11</a:t>
            </a:r>
          </a:p>
        </p:txBody>
      </p:sp>
      <p:sp>
        <p:nvSpPr>
          <p:cNvPr id="33838" name="Text Box 46"/>
          <p:cNvSpPr txBox="1">
            <a:spLocks noChangeArrowheads="1"/>
          </p:cNvSpPr>
          <p:nvPr/>
        </p:nvSpPr>
        <p:spPr bwMode="auto">
          <a:xfrm>
            <a:off x="1100138" y="363855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t>10</a:t>
            </a:r>
          </a:p>
        </p:txBody>
      </p:sp>
      <p:sp>
        <p:nvSpPr>
          <p:cNvPr id="33839" name="Line 47"/>
          <p:cNvSpPr>
            <a:spLocks noChangeShapeType="1"/>
          </p:cNvSpPr>
          <p:nvPr/>
        </p:nvSpPr>
        <p:spPr bwMode="auto">
          <a:xfrm flipH="1" flipV="1">
            <a:off x="989013" y="1490663"/>
            <a:ext cx="533400" cy="533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0" name="Text Box 48"/>
          <p:cNvSpPr txBox="1">
            <a:spLocks noChangeArrowheads="1"/>
          </p:cNvSpPr>
          <p:nvPr/>
        </p:nvSpPr>
        <p:spPr bwMode="auto">
          <a:xfrm>
            <a:off x="684213" y="1643063"/>
            <a:ext cx="742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2000" baseline="-25000"/>
              <a:t>0</a:t>
            </a:r>
            <a:r>
              <a:rPr kumimoji="1" lang="en-US" altLang="zh-CN" sz="2000"/>
              <a:t>Q</a:t>
            </a:r>
            <a:r>
              <a:rPr kumimoji="1" lang="en-US" altLang="zh-CN" sz="2000" baseline="-25000"/>
              <a:t>1</a:t>
            </a:r>
            <a:endParaRPr kumimoji="1" lang="en-US" altLang="zh-CN" sz="2000"/>
          </a:p>
        </p:txBody>
      </p:sp>
      <p:sp>
        <p:nvSpPr>
          <p:cNvPr id="33841" name="Text Box 49"/>
          <p:cNvSpPr txBox="1">
            <a:spLocks noChangeArrowheads="1"/>
          </p:cNvSpPr>
          <p:nvPr/>
        </p:nvSpPr>
        <p:spPr bwMode="auto">
          <a:xfrm>
            <a:off x="1135063" y="1304925"/>
            <a:ext cx="742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2000" baseline="-25000"/>
              <a:t>2</a:t>
            </a:r>
            <a:r>
              <a:rPr kumimoji="1" lang="en-US" altLang="zh-CN" sz="2000"/>
              <a:t>Q</a:t>
            </a:r>
            <a:r>
              <a:rPr kumimoji="1" lang="en-US" altLang="zh-CN" sz="2000" baseline="-25000"/>
              <a:t>3</a:t>
            </a:r>
            <a:endParaRPr kumimoji="1" lang="en-US" altLang="zh-CN" sz="2000"/>
          </a:p>
        </p:txBody>
      </p:sp>
      <p:sp>
        <p:nvSpPr>
          <p:cNvPr id="33842" name="Text Box 50"/>
          <p:cNvSpPr txBox="1">
            <a:spLocks noChangeArrowheads="1"/>
          </p:cNvSpPr>
          <p:nvPr/>
        </p:nvSpPr>
        <p:spPr bwMode="auto">
          <a:xfrm>
            <a:off x="1658938" y="2138363"/>
            <a:ext cx="1898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1      0      0       1</a:t>
            </a:r>
          </a:p>
        </p:txBody>
      </p:sp>
      <p:sp>
        <p:nvSpPr>
          <p:cNvPr id="33843" name="Text Box 51"/>
          <p:cNvSpPr txBox="1">
            <a:spLocks noChangeArrowheads="1"/>
          </p:cNvSpPr>
          <p:nvPr/>
        </p:nvSpPr>
        <p:spPr bwMode="auto">
          <a:xfrm>
            <a:off x="1655763" y="2617788"/>
            <a:ext cx="1898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1      0      0       1</a:t>
            </a:r>
          </a:p>
        </p:txBody>
      </p:sp>
      <p:sp>
        <p:nvSpPr>
          <p:cNvPr id="33844" name="Text Box 52"/>
          <p:cNvSpPr txBox="1">
            <a:spLocks noChangeArrowheads="1"/>
          </p:cNvSpPr>
          <p:nvPr/>
        </p:nvSpPr>
        <p:spPr bwMode="auto">
          <a:xfrm>
            <a:off x="1643063" y="3074988"/>
            <a:ext cx="1898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1      0      0       1</a:t>
            </a:r>
          </a:p>
        </p:txBody>
      </p:sp>
      <p:sp>
        <p:nvSpPr>
          <p:cNvPr id="33845" name="Text Box 53"/>
          <p:cNvSpPr txBox="1">
            <a:spLocks noChangeArrowheads="1"/>
          </p:cNvSpPr>
          <p:nvPr/>
        </p:nvSpPr>
        <p:spPr bwMode="auto">
          <a:xfrm>
            <a:off x="1655763" y="3608388"/>
            <a:ext cx="1898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1      0      0       1</a:t>
            </a:r>
          </a:p>
        </p:txBody>
      </p:sp>
      <p:sp>
        <p:nvSpPr>
          <p:cNvPr id="33846" name="Text Box 54"/>
          <p:cNvSpPr txBox="1">
            <a:spLocks noChangeArrowheads="1"/>
          </p:cNvSpPr>
          <p:nvPr/>
        </p:nvSpPr>
        <p:spPr bwMode="auto">
          <a:xfrm>
            <a:off x="468313" y="1089025"/>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t>D</a:t>
            </a:r>
            <a:r>
              <a:rPr kumimoji="1" lang="en-US" altLang="zh-CN" sz="2400" baseline="-25000"/>
              <a:t>0</a:t>
            </a:r>
            <a:endParaRPr kumimoji="1" lang="en-US" altLang="zh-CN" sz="2400"/>
          </a:p>
        </p:txBody>
      </p:sp>
      <p:grpSp>
        <p:nvGrpSpPr>
          <p:cNvPr id="33847" name="Group 55"/>
          <p:cNvGrpSpPr>
            <a:grpSpLocks/>
          </p:cNvGrpSpPr>
          <p:nvPr/>
        </p:nvGrpSpPr>
        <p:grpSpPr bwMode="auto">
          <a:xfrm>
            <a:off x="3714750" y="1208088"/>
            <a:ext cx="1144588" cy="457200"/>
            <a:chOff x="2245" y="1162"/>
            <a:chExt cx="721" cy="288"/>
          </a:xfrm>
        </p:grpSpPr>
        <p:sp>
          <p:nvSpPr>
            <p:cNvPr id="33848" name="Text Box 56"/>
            <p:cNvSpPr txBox="1">
              <a:spLocks noChangeArrowheads="1"/>
            </p:cNvSpPr>
            <p:nvPr/>
          </p:nvSpPr>
          <p:spPr bwMode="auto">
            <a:xfrm>
              <a:off x="2245" y="1162"/>
              <a:ext cx="7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t>D</a:t>
              </a:r>
              <a:r>
                <a:rPr kumimoji="1" lang="en-US" altLang="zh-CN" sz="2400" baseline="-25000"/>
                <a:t>0 </a:t>
              </a:r>
              <a:r>
                <a:rPr kumimoji="1" lang="en-US" altLang="zh-CN" sz="2400"/>
                <a:t>= Q</a:t>
              </a:r>
              <a:r>
                <a:rPr kumimoji="1" lang="en-US" altLang="zh-CN" sz="2400" baseline="-25000"/>
                <a:t>3</a:t>
              </a:r>
              <a:endParaRPr kumimoji="1" lang="en-US" altLang="zh-CN" sz="2400"/>
            </a:p>
          </p:txBody>
        </p:sp>
        <p:sp>
          <p:nvSpPr>
            <p:cNvPr id="33849" name="Line 57"/>
            <p:cNvSpPr>
              <a:spLocks noChangeShapeType="1"/>
            </p:cNvSpPr>
            <p:nvPr/>
          </p:nvSpPr>
          <p:spPr bwMode="auto">
            <a:xfrm>
              <a:off x="2676" y="1207"/>
              <a:ext cx="18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79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7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80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80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80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80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80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80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80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80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80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380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8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8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8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81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8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8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8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38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81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381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382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382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382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82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382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38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p:bldP spid="33798" grpId="0"/>
      <p:bldP spid="33799" grpId="0"/>
      <p:bldP spid="33800" grpId="0"/>
      <p:bldP spid="33801" grpId="0"/>
      <p:bldP spid="33802" grpId="0"/>
      <p:bldP spid="33803" grpId="0"/>
      <p:bldP spid="33804" grpId="0"/>
      <p:bldP spid="33805" grpId="0"/>
      <p:bldP spid="33806" grpId="0" animBg="1"/>
      <p:bldP spid="33808" grpId="0"/>
      <p:bldP spid="33809" grpId="0" animBg="1"/>
      <p:bldP spid="33810" grpId="0" animBg="1"/>
      <p:bldP spid="33811" grpId="0" animBg="1"/>
      <p:bldP spid="33812" grpId="0" animBg="1"/>
      <p:bldP spid="33813" grpId="0" animBg="1"/>
      <p:bldP spid="33814" grpId="0" animBg="1"/>
      <p:bldP spid="33815" grpId="0" animBg="1"/>
      <p:bldP spid="33816" grpId="0" animBg="1"/>
      <p:bldP spid="33817" grpId="0" animBg="1"/>
      <p:bldP spid="33818" grpId="0" animBg="1"/>
      <p:bldP spid="33819" grpId="0" animBg="1"/>
      <p:bldP spid="33820" grpId="0" animBg="1"/>
      <p:bldP spid="33821" grpId="0" animBg="1"/>
      <p:bldP spid="33822" grpId="0" animBg="1"/>
      <p:bldP spid="33823" grpId="0" animBg="1"/>
      <p:bldP spid="33824" grpId="0" animBg="1"/>
      <p:bldP spid="338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76BF3188-70A7-4CAD-A249-E23046C061E5}" type="datetime1">
              <a:rPr lang="zh-CN" altLang="en-US" sz="1800" b="0" smtClean="0">
                <a:solidFill>
                  <a:srgbClr val="B2B2B2"/>
                </a:solidFill>
                <a:latin typeface="Arial" panose="020B0604020202020204" pitchFamily="34" charset="0"/>
              </a:rPr>
              <a:pPr>
                <a:spcAft>
                  <a:spcPct val="0"/>
                </a:spcAft>
                <a:buFontTx/>
                <a:buNone/>
              </a:pPr>
              <a:t>2021/11/10</a:t>
            </a:fld>
            <a:endParaRPr lang="en-US" altLang="zh-CN" sz="1800" b="0">
              <a:solidFill>
                <a:srgbClr val="B2B2B2"/>
              </a:solidFill>
              <a:latin typeface="Arial" panose="020B0604020202020204" pitchFamily="34" charset="0"/>
            </a:endParaRPr>
          </a:p>
        </p:txBody>
      </p:sp>
      <p:sp>
        <p:nvSpPr>
          <p:cNvPr id="34819"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时序逻辑电路</a:t>
            </a:r>
            <a:r>
              <a:rPr kumimoji="1" lang="en-US" altLang="zh-CN" sz="1800" b="0">
                <a:solidFill>
                  <a:srgbClr val="B2B2B2"/>
                </a:solidFill>
                <a:latin typeface="宋体" panose="02010600030101010101" pitchFamily="2" charset="-122"/>
              </a:rPr>
              <a:t>(6)</a:t>
            </a:r>
          </a:p>
        </p:txBody>
      </p:sp>
      <p:sp>
        <p:nvSpPr>
          <p:cNvPr id="3482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F7EEFAE8-D719-4245-94AF-62BED2FE6283}" type="slidenum">
              <a:rPr lang="en-US" altLang="zh-CN" sz="1800" b="0" smtClean="0">
                <a:solidFill>
                  <a:srgbClr val="B2B2B2"/>
                </a:solidFill>
                <a:latin typeface="Arial" panose="020B0604020202020204" pitchFamily="34" charset="0"/>
              </a:rPr>
              <a:pPr>
                <a:spcAft>
                  <a:spcPct val="0"/>
                </a:spcAft>
                <a:buFontTx/>
                <a:buNone/>
              </a:pPr>
              <a:t>19</a:t>
            </a:fld>
            <a:endParaRPr lang="en-US" altLang="zh-CN" sz="1800" b="0">
              <a:solidFill>
                <a:srgbClr val="B2B2B2"/>
              </a:solidFill>
              <a:latin typeface="Arial" panose="020B0604020202020204" pitchFamily="34" charset="0"/>
            </a:endParaRPr>
          </a:p>
        </p:txBody>
      </p:sp>
      <p:sp>
        <p:nvSpPr>
          <p:cNvPr id="34821" name="Text Box 2"/>
          <p:cNvSpPr txBox="1">
            <a:spLocks noChangeArrowheads="1"/>
          </p:cNvSpPr>
          <p:nvPr/>
        </p:nvSpPr>
        <p:spPr bwMode="auto">
          <a:xfrm>
            <a:off x="4932363" y="1527175"/>
            <a:ext cx="3630612" cy="492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kumimoji="1" lang="en-US" altLang="zh-CN" sz="2000"/>
              <a:t>Q</a:t>
            </a:r>
            <a:r>
              <a:rPr kumimoji="1" lang="en-US" altLang="zh-CN" sz="2000" baseline="-25000"/>
              <a:t>0 </a:t>
            </a:r>
            <a:r>
              <a:rPr kumimoji="1" lang="en-US" altLang="zh-CN" sz="2000"/>
              <a:t> Q</a:t>
            </a:r>
            <a:r>
              <a:rPr kumimoji="1" lang="en-US" altLang="zh-CN" sz="2000" baseline="-25000"/>
              <a:t>1 </a:t>
            </a:r>
            <a:r>
              <a:rPr kumimoji="1" lang="en-US" altLang="zh-CN" sz="2000"/>
              <a:t> Q</a:t>
            </a:r>
            <a:r>
              <a:rPr kumimoji="1" lang="en-US" altLang="zh-CN" sz="2000" baseline="-25000"/>
              <a:t>2 </a:t>
            </a:r>
            <a:r>
              <a:rPr kumimoji="1" lang="en-US" altLang="zh-CN" sz="2000"/>
              <a:t> Q</a:t>
            </a:r>
            <a:r>
              <a:rPr kumimoji="1" lang="en-US" altLang="zh-CN" sz="2000" baseline="-25000"/>
              <a:t>3</a:t>
            </a:r>
            <a:r>
              <a:rPr kumimoji="1" lang="en-US" altLang="zh-CN" sz="2000"/>
              <a:t>    Q</a:t>
            </a:r>
            <a:r>
              <a:rPr kumimoji="1" lang="en-US" altLang="zh-CN" sz="2000" baseline="-25000"/>
              <a:t>0</a:t>
            </a:r>
            <a:r>
              <a:rPr kumimoji="1" lang="en-US" altLang="zh-CN" sz="2000"/>
              <a:t>   Q</a:t>
            </a:r>
            <a:r>
              <a:rPr kumimoji="1" lang="en-US" altLang="zh-CN" sz="2000" baseline="-25000"/>
              <a:t>1</a:t>
            </a:r>
            <a:r>
              <a:rPr kumimoji="1" lang="en-US" altLang="zh-CN" sz="2000"/>
              <a:t>   Q</a:t>
            </a:r>
            <a:r>
              <a:rPr kumimoji="1" lang="en-US" altLang="zh-CN" sz="2000" baseline="-25000"/>
              <a:t>2</a:t>
            </a:r>
            <a:r>
              <a:rPr kumimoji="1" lang="en-US" altLang="zh-CN" sz="2000"/>
              <a:t>   Q</a:t>
            </a:r>
            <a:r>
              <a:rPr kumimoji="1" lang="en-US" altLang="zh-CN" sz="2000" baseline="-25000"/>
              <a:t>3</a:t>
            </a:r>
            <a:endParaRPr kumimoji="1" lang="en-US" altLang="zh-CN" sz="2000"/>
          </a:p>
          <a:p>
            <a:pPr eaLnBrk="1" hangingPunct="1">
              <a:lnSpc>
                <a:spcPct val="90000"/>
              </a:lnSpc>
              <a:spcAft>
                <a:spcPct val="0"/>
              </a:spcAft>
              <a:buFontTx/>
              <a:buNone/>
            </a:pPr>
            <a:endParaRPr kumimoji="1" lang="en-US" altLang="zh-CN" sz="1200"/>
          </a:p>
          <a:p>
            <a:pPr eaLnBrk="1" hangingPunct="1">
              <a:lnSpc>
                <a:spcPct val="90000"/>
              </a:lnSpc>
              <a:spcAft>
                <a:spcPct val="0"/>
              </a:spcAft>
              <a:buFontTx/>
              <a:buNone/>
            </a:pPr>
            <a:r>
              <a:rPr kumimoji="1" lang="en-US" altLang="zh-CN" sz="2000"/>
              <a:t> </a:t>
            </a:r>
            <a:r>
              <a:rPr kumimoji="1" lang="en-US" altLang="zh-CN" sz="2000">
                <a:solidFill>
                  <a:srgbClr val="0000FF"/>
                </a:solidFill>
              </a:rPr>
              <a:t>0    0    0    0       1      0     0      0</a:t>
            </a:r>
          </a:p>
          <a:p>
            <a:pPr eaLnBrk="1" hangingPunct="1">
              <a:lnSpc>
                <a:spcPct val="90000"/>
              </a:lnSpc>
              <a:spcAft>
                <a:spcPct val="0"/>
              </a:spcAft>
              <a:buFontTx/>
              <a:buNone/>
            </a:pPr>
            <a:r>
              <a:rPr kumimoji="1" lang="en-US" altLang="zh-CN" sz="2000">
                <a:solidFill>
                  <a:srgbClr val="0000FF"/>
                </a:solidFill>
              </a:rPr>
              <a:t> 0    0    0    1       0      0     0      0</a:t>
            </a:r>
          </a:p>
          <a:p>
            <a:pPr eaLnBrk="1" hangingPunct="1">
              <a:lnSpc>
                <a:spcPct val="90000"/>
              </a:lnSpc>
              <a:spcAft>
                <a:spcPct val="0"/>
              </a:spcAft>
              <a:buFontTx/>
              <a:buNone/>
            </a:pPr>
            <a:r>
              <a:rPr kumimoji="1" lang="en-US" altLang="zh-CN" sz="2000">
                <a:solidFill>
                  <a:srgbClr val="0000FF"/>
                </a:solidFill>
              </a:rPr>
              <a:t> </a:t>
            </a:r>
            <a:r>
              <a:rPr kumimoji="1" lang="en-US" altLang="zh-CN" sz="2000"/>
              <a:t>0    0    1    0       1      0     0      1</a:t>
            </a:r>
          </a:p>
          <a:p>
            <a:pPr eaLnBrk="1" hangingPunct="1">
              <a:lnSpc>
                <a:spcPct val="90000"/>
              </a:lnSpc>
              <a:spcAft>
                <a:spcPct val="0"/>
              </a:spcAft>
              <a:buFontTx/>
              <a:buNone/>
            </a:pPr>
            <a:r>
              <a:rPr kumimoji="1" lang="en-US" altLang="zh-CN" sz="2000"/>
              <a:t> </a:t>
            </a:r>
            <a:r>
              <a:rPr kumimoji="1" lang="en-US" altLang="zh-CN" sz="2000">
                <a:solidFill>
                  <a:srgbClr val="0000FF"/>
                </a:solidFill>
              </a:rPr>
              <a:t>0    0    1    1       0      0     0      1</a:t>
            </a:r>
          </a:p>
          <a:p>
            <a:pPr eaLnBrk="1" hangingPunct="1">
              <a:lnSpc>
                <a:spcPct val="90000"/>
              </a:lnSpc>
              <a:spcAft>
                <a:spcPct val="0"/>
              </a:spcAft>
              <a:buFontTx/>
              <a:buNone/>
            </a:pPr>
            <a:r>
              <a:rPr kumimoji="1" lang="en-US" altLang="zh-CN" sz="2000">
                <a:solidFill>
                  <a:srgbClr val="0000FF"/>
                </a:solidFill>
              </a:rPr>
              <a:t> </a:t>
            </a:r>
            <a:r>
              <a:rPr kumimoji="1" lang="en-US" altLang="zh-CN" sz="2000"/>
              <a:t>0    1    0    0       1      0     1      0</a:t>
            </a:r>
          </a:p>
          <a:p>
            <a:pPr eaLnBrk="1" hangingPunct="1">
              <a:lnSpc>
                <a:spcPct val="90000"/>
              </a:lnSpc>
              <a:spcAft>
                <a:spcPct val="0"/>
              </a:spcAft>
              <a:buFontTx/>
              <a:buNone/>
            </a:pPr>
            <a:r>
              <a:rPr kumimoji="1" lang="en-US" altLang="zh-CN" sz="2000"/>
              <a:t> </a:t>
            </a:r>
            <a:r>
              <a:rPr kumimoji="1" lang="en-US" altLang="zh-CN" sz="2000">
                <a:solidFill>
                  <a:srgbClr val="FF3300"/>
                </a:solidFill>
              </a:rPr>
              <a:t>0    1    0    1       1</a:t>
            </a:r>
            <a:r>
              <a:rPr kumimoji="1" lang="en-US" altLang="zh-CN" sz="2000"/>
              <a:t>      0     1      0</a:t>
            </a:r>
          </a:p>
          <a:p>
            <a:pPr eaLnBrk="1" hangingPunct="1">
              <a:lnSpc>
                <a:spcPct val="90000"/>
              </a:lnSpc>
              <a:spcAft>
                <a:spcPct val="0"/>
              </a:spcAft>
              <a:buFontTx/>
              <a:buNone/>
            </a:pPr>
            <a:r>
              <a:rPr kumimoji="1" lang="en-US" altLang="zh-CN" sz="2000"/>
              <a:t> 0    1    1    0       1      0     1      1</a:t>
            </a:r>
          </a:p>
          <a:p>
            <a:pPr eaLnBrk="1" hangingPunct="1">
              <a:lnSpc>
                <a:spcPct val="90000"/>
              </a:lnSpc>
              <a:spcAft>
                <a:spcPct val="0"/>
              </a:spcAft>
              <a:buFontTx/>
              <a:buNone/>
            </a:pPr>
            <a:r>
              <a:rPr kumimoji="1" lang="en-US" altLang="zh-CN" sz="2000"/>
              <a:t> </a:t>
            </a:r>
            <a:r>
              <a:rPr kumimoji="1" lang="en-US" altLang="zh-CN" sz="2000">
                <a:solidFill>
                  <a:srgbClr val="0000FF"/>
                </a:solidFill>
              </a:rPr>
              <a:t>0    1    1    1       0      0     1      1</a:t>
            </a:r>
          </a:p>
          <a:p>
            <a:pPr eaLnBrk="1" hangingPunct="1">
              <a:lnSpc>
                <a:spcPct val="90000"/>
              </a:lnSpc>
              <a:spcAft>
                <a:spcPct val="0"/>
              </a:spcAft>
              <a:buFontTx/>
              <a:buNone/>
            </a:pPr>
            <a:r>
              <a:rPr kumimoji="1" lang="en-US" altLang="zh-CN" sz="2000"/>
              <a:t> </a:t>
            </a:r>
            <a:r>
              <a:rPr kumimoji="1" lang="en-US" altLang="zh-CN" sz="2000">
                <a:solidFill>
                  <a:srgbClr val="0000FF"/>
                </a:solidFill>
              </a:rPr>
              <a:t>1    0    0    0       1      1     0      0</a:t>
            </a:r>
          </a:p>
          <a:p>
            <a:pPr eaLnBrk="1" hangingPunct="1">
              <a:lnSpc>
                <a:spcPct val="90000"/>
              </a:lnSpc>
              <a:spcAft>
                <a:spcPct val="0"/>
              </a:spcAft>
              <a:buFontTx/>
              <a:buNone/>
            </a:pPr>
            <a:r>
              <a:rPr kumimoji="1" lang="en-US" altLang="zh-CN" sz="2000">
                <a:solidFill>
                  <a:srgbClr val="0000FF"/>
                </a:solidFill>
              </a:rPr>
              <a:t> </a:t>
            </a:r>
            <a:r>
              <a:rPr kumimoji="1" lang="en-US" altLang="zh-CN" sz="2000"/>
              <a:t>1    0    0    1       0      1     0      0</a:t>
            </a:r>
          </a:p>
          <a:p>
            <a:pPr eaLnBrk="1" hangingPunct="1">
              <a:lnSpc>
                <a:spcPct val="90000"/>
              </a:lnSpc>
              <a:spcAft>
                <a:spcPct val="0"/>
              </a:spcAft>
              <a:buFontTx/>
              <a:buNone/>
            </a:pPr>
            <a:r>
              <a:rPr kumimoji="1" lang="en-US" altLang="zh-CN" sz="2000"/>
              <a:t> 1    0    1    0       1      1     0      1</a:t>
            </a:r>
          </a:p>
          <a:p>
            <a:pPr eaLnBrk="1" hangingPunct="1">
              <a:lnSpc>
                <a:spcPct val="90000"/>
              </a:lnSpc>
              <a:spcAft>
                <a:spcPct val="0"/>
              </a:spcAft>
              <a:buFontTx/>
              <a:buNone/>
            </a:pPr>
            <a:r>
              <a:rPr kumimoji="1" lang="en-US" altLang="zh-CN" sz="2000"/>
              <a:t> 1    0    1    1       0      1     0      1</a:t>
            </a:r>
          </a:p>
          <a:p>
            <a:pPr eaLnBrk="1" hangingPunct="1">
              <a:lnSpc>
                <a:spcPct val="90000"/>
              </a:lnSpc>
              <a:spcAft>
                <a:spcPct val="0"/>
              </a:spcAft>
              <a:buFontTx/>
              <a:buNone/>
            </a:pPr>
            <a:r>
              <a:rPr kumimoji="1" lang="en-US" altLang="zh-CN" sz="2000"/>
              <a:t> </a:t>
            </a:r>
            <a:r>
              <a:rPr kumimoji="1" lang="en-US" altLang="zh-CN" sz="2000">
                <a:solidFill>
                  <a:srgbClr val="0000FF"/>
                </a:solidFill>
              </a:rPr>
              <a:t>1    1    0    0       1      1     1      0</a:t>
            </a:r>
          </a:p>
          <a:p>
            <a:pPr eaLnBrk="1" hangingPunct="1">
              <a:lnSpc>
                <a:spcPct val="90000"/>
              </a:lnSpc>
              <a:spcAft>
                <a:spcPct val="0"/>
              </a:spcAft>
              <a:buFontTx/>
              <a:buNone/>
            </a:pPr>
            <a:r>
              <a:rPr kumimoji="1" lang="en-US" altLang="zh-CN" sz="2000"/>
              <a:t> </a:t>
            </a:r>
            <a:r>
              <a:rPr kumimoji="1" lang="en-US" altLang="zh-CN" sz="2000">
                <a:solidFill>
                  <a:srgbClr val="FF3300"/>
                </a:solidFill>
              </a:rPr>
              <a:t>1    1    0    1       1</a:t>
            </a:r>
            <a:r>
              <a:rPr kumimoji="1" lang="en-US" altLang="zh-CN" sz="2000">
                <a:solidFill>
                  <a:srgbClr val="0000FF"/>
                </a:solidFill>
              </a:rPr>
              <a:t>      1     1      0</a:t>
            </a:r>
          </a:p>
          <a:p>
            <a:pPr eaLnBrk="1" hangingPunct="1">
              <a:lnSpc>
                <a:spcPct val="90000"/>
              </a:lnSpc>
              <a:spcAft>
                <a:spcPct val="0"/>
              </a:spcAft>
              <a:buFontTx/>
              <a:buNone/>
            </a:pPr>
            <a:r>
              <a:rPr kumimoji="1" lang="en-US" altLang="zh-CN" sz="2000"/>
              <a:t> </a:t>
            </a:r>
            <a:r>
              <a:rPr kumimoji="1" lang="en-US" altLang="zh-CN" sz="2000">
                <a:solidFill>
                  <a:srgbClr val="0000FF"/>
                </a:solidFill>
              </a:rPr>
              <a:t>1    1    1    0       1      1     1      1</a:t>
            </a:r>
          </a:p>
          <a:p>
            <a:pPr eaLnBrk="1" hangingPunct="1">
              <a:lnSpc>
                <a:spcPct val="90000"/>
              </a:lnSpc>
              <a:spcAft>
                <a:spcPct val="0"/>
              </a:spcAft>
              <a:buFontTx/>
              <a:buNone/>
            </a:pPr>
            <a:r>
              <a:rPr kumimoji="1" lang="en-US" altLang="zh-CN" sz="2000"/>
              <a:t> </a:t>
            </a:r>
            <a:r>
              <a:rPr kumimoji="1" lang="en-US" altLang="zh-CN" sz="2000">
                <a:solidFill>
                  <a:srgbClr val="0000FF"/>
                </a:solidFill>
              </a:rPr>
              <a:t>1    1    1    1       0      1     1      1</a:t>
            </a:r>
          </a:p>
        </p:txBody>
      </p:sp>
      <p:sp>
        <p:nvSpPr>
          <p:cNvPr id="34822" name="Text Box 3"/>
          <p:cNvSpPr txBox="1">
            <a:spLocks noChangeArrowheads="1"/>
          </p:cNvSpPr>
          <p:nvPr/>
        </p:nvSpPr>
        <p:spPr bwMode="auto">
          <a:xfrm>
            <a:off x="6829425" y="1439863"/>
            <a:ext cx="473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t>n+1</a:t>
            </a:r>
          </a:p>
        </p:txBody>
      </p:sp>
      <p:sp>
        <p:nvSpPr>
          <p:cNvPr id="34823" name="Text Box 4"/>
          <p:cNvSpPr txBox="1">
            <a:spLocks noChangeArrowheads="1"/>
          </p:cNvSpPr>
          <p:nvPr/>
        </p:nvSpPr>
        <p:spPr bwMode="auto">
          <a:xfrm>
            <a:off x="7302500" y="1433513"/>
            <a:ext cx="473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t>n+1</a:t>
            </a:r>
          </a:p>
        </p:txBody>
      </p:sp>
      <p:sp>
        <p:nvSpPr>
          <p:cNvPr id="34824" name="Text Box 5"/>
          <p:cNvSpPr txBox="1">
            <a:spLocks noChangeArrowheads="1"/>
          </p:cNvSpPr>
          <p:nvPr/>
        </p:nvSpPr>
        <p:spPr bwMode="auto">
          <a:xfrm>
            <a:off x="7770813" y="1433513"/>
            <a:ext cx="473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t>n+1</a:t>
            </a:r>
          </a:p>
        </p:txBody>
      </p:sp>
      <p:sp>
        <p:nvSpPr>
          <p:cNvPr id="34825" name="Text Box 6"/>
          <p:cNvSpPr txBox="1">
            <a:spLocks noChangeArrowheads="1"/>
          </p:cNvSpPr>
          <p:nvPr/>
        </p:nvSpPr>
        <p:spPr bwMode="auto">
          <a:xfrm>
            <a:off x="8239125" y="1414463"/>
            <a:ext cx="473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t>n+1</a:t>
            </a:r>
          </a:p>
        </p:txBody>
      </p:sp>
      <p:sp>
        <p:nvSpPr>
          <p:cNvPr id="34826" name="Text Box 7"/>
          <p:cNvSpPr txBox="1">
            <a:spLocks noChangeArrowheads="1"/>
          </p:cNvSpPr>
          <p:nvPr/>
        </p:nvSpPr>
        <p:spPr bwMode="auto">
          <a:xfrm>
            <a:off x="5133975" y="143351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t>n</a:t>
            </a:r>
          </a:p>
        </p:txBody>
      </p:sp>
      <p:sp>
        <p:nvSpPr>
          <p:cNvPr id="34827" name="Text Box 8"/>
          <p:cNvSpPr txBox="1">
            <a:spLocks noChangeArrowheads="1"/>
          </p:cNvSpPr>
          <p:nvPr/>
        </p:nvSpPr>
        <p:spPr bwMode="auto">
          <a:xfrm>
            <a:off x="5538788" y="143351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t>n</a:t>
            </a:r>
          </a:p>
        </p:txBody>
      </p:sp>
      <p:sp>
        <p:nvSpPr>
          <p:cNvPr id="34828" name="Text Box 9"/>
          <p:cNvSpPr txBox="1">
            <a:spLocks noChangeArrowheads="1"/>
          </p:cNvSpPr>
          <p:nvPr/>
        </p:nvSpPr>
        <p:spPr bwMode="auto">
          <a:xfrm>
            <a:off x="5897563" y="143351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t>n</a:t>
            </a:r>
          </a:p>
        </p:txBody>
      </p:sp>
      <p:sp>
        <p:nvSpPr>
          <p:cNvPr id="34829" name="Text Box 10"/>
          <p:cNvSpPr txBox="1">
            <a:spLocks noChangeArrowheads="1"/>
          </p:cNvSpPr>
          <p:nvPr/>
        </p:nvSpPr>
        <p:spPr bwMode="auto">
          <a:xfrm>
            <a:off x="6294438" y="143351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t>n</a:t>
            </a:r>
          </a:p>
        </p:txBody>
      </p:sp>
      <p:sp>
        <p:nvSpPr>
          <p:cNvPr id="34830" name="Line 11"/>
          <p:cNvSpPr>
            <a:spLocks noChangeShapeType="1"/>
          </p:cNvSpPr>
          <p:nvPr/>
        </p:nvSpPr>
        <p:spPr bwMode="auto">
          <a:xfrm flipH="1">
            <a:off x="6581775" y="1450975"/>
            <a:ext cx="6350" cy="49895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4831" name="Group 12"/>
          <p:cNvGrpSpPr>
            <a:grpSpLocks/>
          </p:cNvGrpSpPr>
          <p:nvPr/>
        </p:nvGrpSpPr>
        <p:grpSpPr bwMode="auto">
          <a:xfrm>
            <a:off x="5003800" y="1450975"/>
            <a:ext cx="3594100" cy="4989513"/>
            <a:chOff x="2929" y="914"/>
            <a:chExt cx="2605" cy="3143"/>
          </a:xfrm>
        </p:grpSpPr>
        <p:sp>
          <p:nvSpPr>
            <p:cNvPr id="34881" name="Line 13"/>
            <p:cNvSpPr>
              <a:spLocks noChangeShapeType="1"/>
            </p:cNvSpPr>
            <p:nvPr/>
          </p:nvSpPr>
          <p:spPr bwMode="auto">
            <a:xfrm>
              <a:off x="2929" y="914"/>
              <a:ext cx="260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82" name="Line 14"/>
            <p:cNvSpPr>
              <a:spLocks noChangeShapeType="1"/>
            </p:cNvSpPr>
            <p:nvPr/>
          </p:nvSpPr>
          <p:spPr bwMode="auto">
            <a:xfrm>
              <a:off x="2929" y="1231"/>
              <a:ext cx="260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83" name="Line 15"/>
            <p:cNvSpPr>
              <a:spLocks noChangeShapeType="1"/>
            </p:cNvSpPr>
            <p:nvPr/>
          </p:nvSpPr>
          <p:spPr bwMode="auto">
            <a:xfrm>
              <a:off x="2929" y="4057"/>
              <a:ext cx="260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4832" name="Text Box 16"/>
          <p:cNvSpPr txBox="1">
            <a:spLocks noChangeArrowheads="1"/>
          </p:cNvSpPr>
          <p:nvPr/>
        </p:nvSpPr>
        <p:spPr bwMode="auto">
          <a:xfrm>
            <a:off x="6121400" y="908050"/>
            <a:ext cx="125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a:latin typeface="Arial" panose="020B0604020202020204" pitchFamily="34" charset="0"/>
              </a:rPr>
              <a:t>状态表</a:t>
            </a:r>
          </a:p>
        </p:txBody>
      </p:sp>
      <p:grpSp>
        <p:nvGrpSpPr>
          <p:cNvPr id="34833" name="Group 17"/>
          <p:cNvGrpSpPr>
            <a:grpSpLocks/>
          </p:cNvGrpSpPr>
          <p:nvPr/>
        </p:nvGrpSpPr>
        <p:grpSpPr bwMode="auto">
          <a:xfrm>
            <a:off x="863600" y="4076700"/>
            <a:ext cx="3455988" cy="2305050"/>
            <a:chOff x="714" y="2522"/>
            <a:chExt cx="1735" cy="1520"/>
          </a:xfrm>
        </p:grpSpPr>
        <p:sp>
          <p:nvSpPr>
            <p:cNvPr id="34864" name="Oval 18"/>
            <p:cNvSpPr>
              <a:spLocks noChangeArrowheads="1"/>
            </p:cNvSpPr>
            <p:nvPr/>
          </p:nvSpPr>
          <p:spPr bwMode="auto">
            <a:xfrm>
              <a:off x="714" y="2772"/>
              <a:ext cx="391" cy="30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1010</a:t>
              </a:r>
            </a:p>
          </p:txBody>
        </p:sp>
        <p:sp>
          <p:nvSpPr>
            <p:cNvPr id="34865" name="Line 19"/>
            <p:cNvSpPr>
              <a:spLocks noChangeShapeType="1"/>
            </p:cNvSpPr>
            <p:nvPr/>
          </p:nvSpPr>
          <p:spPr bwMode="auto">
            <a:xfrm>
              <a:off x="1105" y="2923"/>
              <a:ext cx="274"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66" name="Oval 20"/>
            <p:cNvSpPr>
              <a:spLocks noChangeArrowheads="1"/>
            </p:cNvSpPr>
            <p:nvPr/>
          </p:nvSpPr>
          <p:spPr bwMode="auto">
            <a:xfrm>
              <a:off x="1379" y="2772"/>
              <a:ext cx="391" cy="30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1101</a:t>
              </a:r>
            </a:p>
          </p:txBody>
        </p:sp>
        <p:sp>
          <p:nvSpPr>
            <p:cNvPr id="34867" name="Line 21"/>
            <p:cNvSpPr>
              <a:spLocks noChangeShapeType="1"/>
            </p:cNvSpPr>
            <p:nvPr/>
          </p:nvSpPr>
          <p:spPr bwMode="auto">
            <a:xfrm>
              <a:off x="2250" y="3072"/>
              <a:ext cx="0" cy="188"/>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68" name="Oval 22"/>
            <p:cNvSpPr>
              <a:spLocks noChangeArrowheads="1"/>
            </p:cNvSpPr>
            <p:nvPr/>
          </p:nvSpPr>
          <p:spPr bwMode="auto">
            <a:xfrm>
              <a:off x="714" y="3260"/>
              <a:ext cx="391" cy="30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0100</a:t>
              </a:r>
            </a:p>
          </p:txBody>
        </p:sp>
        <p:sp>
          <p:nvSpPr>
            <p:cNvPr id="34869" name="Oval 23"/>
            <p:cNvSpPr>
              <a:spLocks noChangeArrowheads="1"/>
            </p:cNvSpPr>
            <p:nvPr/>
          </p:nvSpPr>
          <p:spPr bwMode="auto">
            <a:xfrm>
              <a:off x="2051" y="3260"/>
              <a:ext cx="391" cy="30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1011</a:t>
              </a:r>
            </a:p>
          </p:txBody>
        </p:sp>
        <p:sp>
          <p:nvSpPr>
            <p:cNvPr id="34870" name="Line 24"/>
            <p:cNvSpPr>
              <a:spLocks noChangeShapeType="1"/>
            </p:cNvSpPr>
            <p:nvPr/>
          </p:nvSpPr>
          <p:spPr bwMode="auto">
            <a:xfrm flipV="1">
              <a:off x="910" y="3072"/>
              <a:ext cx="0" cy="188"/>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1" name="Line 25"/>
            <p:cNvSpPr>
              <a:spLocks noChangeShapeType="1"/>
            </p:cNvSpPr>
            <p:nvPr/>
          </p:nvSpPr>
          <p:spPr bwMode="auto">
            <a:xfrm flipV="1">
              <a:off x="1576" y="2590"/>
              <a:ext cx="0" cy="183"/>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2" name="Oval 26"/>
            <p:cNvSpPr>
              <a:spLocks noChangeArrowheads="1"/>
            </p:cNvSpPr>
            <p:nvPr/>
          </p:nvSpPr>
          <p:spPr bwMode="auto">
            <a:xfrm>
              <a:off x="2058" y="2772"/>
              <a:ext cx="391" cy="30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0110</a:t>
              </a:r>
            </a:p>
          </p:txBody>
        </p:sp>
        <p:sp>
          <p:nvSpPr>
            <p:cNvPr id="34873" name="Line 27"/>
            <p:cNvSpPr>
              <a:spLocks noChangeShapeType="1"/>
            </p:cNvSpPr>
            <p:nvPr/>
          </p:nvSpPr>
          <p:spPr bwMode="auto">
            <a:xfrm>
              <a:off x="2250" y="3560"/>
              <a:ext cx="0" cy="188"/>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4" name="Oval 28"/>
            <p:cNvSpPr>
              <a:spLocks noChangeArrowheads="1"/>
            </p:cNvSpPr>
            <p:nvPr/>
          </p:nvSpPr>
          <p:spPr bwMode="auto">
            <a:xfrm>
              <a:off x="2058" y="3742"/>
              <a:ext cx="391" cy="30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0101</a:t>
              </a:r>
            </a:p>
          </p:txBody>
        </p:sp>
        <p:sp>
          <p:nvSpPr>
            <p:cNvPr id="34875" name="Oval 29"/>
            <p:cNvSpPr>
              <a:spLocks noChangeArrowheads="1"/>
            </p:cNvSpPr>
            <p:nvPr/>
          </p:nvSpPr>
          <p:spPr bwMode="auto">
            <a:xfrm>
              <a:off x="714" y="3742"/>
              <a:ext cx="391" cy="30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1001</a:t>
              </a:r>
            </a:p>
          </p:txBody>
        </p:sp>
        <p:sp>
          <p:nvSpPr>
            <p:cNvPr id="34876" name="Oval 30"/>
            <p:cNvSpPr>
              <a:spLocks noChangeArrowheads="1"/>
            </p:cNvSpPr>
            <p:nvPr/>
          </p:nvSpPr>
          <p:spPr bwMode="auto">
            <a:xfrm>
              <a:off x="1379" y="3742"/>
              <a:ext cx="391" cy="30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0010</a:t>
              </a:r>
            </a:p>
          </p:txBody>
        </p:sp>
        <p:sp>
          <p:nvSpPr>
            <p:cNvPr id="34877" name="Line 31"/>
            <p:cNvSpPr>
              <a:spLocks noChangeShapeType="1"/>
            </p:cNvSpPr>
            <p:nvPr/>
          </p:nvSpPr>
          <p:spPr bwMode="auto">
            <a:xfrm flipV="1">
              <a:off x="906" y="3548"/>
              <a:ext cx="0" cy="187"/>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8" name="Line 32"/>
            <p:cNvSpPr>
              <a:spLocks noChangeShapeType="1"/>
            </p:cNvSpPr>
            <p:nvPr/>
          </p:nvSpPr>
          <p:spPr bwMode="auto">
            <a:xfrm flipH="1" flipV="1">
              <a:off x="1055" y="3044"/>
              <a:ext cx="1036" cy="749"/>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79" name="Line 33"/>
            <p:cNvSpPr>
              <a:spLocks noChangeShapeType="1"/>
            </p:cNvSpPr>
            <p:nvPr/>
          </p:nvSpPr>
          <p:spPr bwMode="auto">
            <a:xfrm flipH="1">
              <a:off x="1098" y="3911"/>
              <a:ext cx="28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80" name="Oval 34"/>
            <p:cNvSpPr>
              <a:spLocks noChangeArrowheads="1"/>
            </p:cNvSpPr>
            <p:nvPr/>
          </p:nvSpPr>
          <p:spPr bwMode="auto">
            <a:xfrm>
              <a:off x="1603" y="2522"/>
              <a:ext cx="391" cy="3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1110</a:t>
              </a:r>
            </a:p>
          </p:txBody>
        </p:sp>
      </p:grpSp>
      <p:grpSp>
        <p:nvGrpSpPr>
          <p:cNvPr id="34834" name="Group 35"/>
          <p:cNvGrpSpPr>
            <a:grpSpLocks/>
          </p:cNvGrpSpPr>
          <p:nvPr/>
        </p:nvGrpSpPr>
        <p:grpSpPr bwMode="auto">
          <a:xfrm>
            <a:off x="3816350" y="1773238"/>
            <a:ext cx="1147763" cy="457200"/>
            <a:chOff x="2391" y="1492"/>
            <a:chExt cx="723" cy="288"/>
          </a:xfrm>
        </p:grpSpPr>
        <p:sp>
          <p:nvSpPr>
            <p:cNvPr id="34862" name="Text Box 36"/>
            <p:cNvSpPr txBox="1">
              <a:spLocks noChangeArrowheads="1"/>
            </p:cNvSpPr>
            <p:nvPr/>
          </p:nvSpPr>
          <p:spPr bwMode="auto">
            <a:xfrm>
              <a:off x="2391" y="1492"/>
              <a:ext cx="7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a:solidFill>
                    <a:srgbClr val="FF3300"/>
                  </a:solidFill>
                  <a:latin typeface="Arial" panose="020B0604020202020204" pitchFamily="34" charset="0"/>
                </a:rPr>
                <a:t>+ </a:t>
              </a:r>
              <a:r>
                <a:rPr kumimoji="1" lang="en-US" altLang="zh-CN" sz="2400">
                  <a:solidFill>
                    <a:srgbClr val="FF0000"/>
                  </a:solidFill>
                </a:rPr>
                <a:t>Q</a:t>
              </a:r>
              <a:r>
                <a:rPr kumimoji="1" lang="en-US" altLang="zh-CN" sz="2400" baseline="-25000">
                  <a:solidFill>
                    <a:srgbClr val="FF0000"/>
                  </a:solidFill>
                </a:rPr>
                <a:t>1</a:t>
              </a:r>
              <a:r>
                <a:rPr kumimoji="1" lang="en-US" altLang="zh-CN" sz="2400">
                  <a:solidFill>
                    <a:srgbClr val="FF0000"/>
                  </a:solidFill>
                </a:rPr>
                <a:t>Q</a:t>
              </a:r>
              <a:r>
                <a:rPr kumimoji="1" lang="en-US" altLang="zh-CN" sz="2400" baseline="-25000">
                  <a:solidFill>
                    <a:srgbClr val="FF0000"/>
                  </a:solidFill>
                </a:rPr>
                <a:t>2</a:t>
              </a:r>
              <a:r>
                <a:rPr lang="en-US" altLang="zh-CN" sz="2000" b="0">
                  <a:latin typeface="Arial" panose="020B0604020202020204" pitchFamily="34" charset="0"/>
                </a:rPr>
                <a:t> </a:t>
              </a:r>
            </a:p>
          </p:txBody>
        </p:sp>
        <p:sp>
          <p:nvSpPr>
            <p:cNvPr id="34863" name="Line 37"/>
            <p:cNvSpPr>
              <a:spLocks noChangeShapeType="1"/>
            </p:cNvSpPr>
            <p:nvPr/>
          </p:nvSpPr>
          <p:spPr bwMode="auto">
            <a:xfrm>
              <a:off x="2789" y="1525"/>
              <a:ext cx="181"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4835" name="Rectangle 38"/>
          <p:cNvSpPr>
            <a:spLocks noGrp="1" noChangeArrowheads="1"/>
          </p:cNvSpPr>
          <p:nvPr>
            <p:ph type="title"/>
          </p:nvPr>
        </p:nvSpPr>
        <p:spPr>
          <a:xfrm>
            <a:off x="457200" y="80963"/>
            <a:ext cx="8229600" cy="890587"/>
          </a:xfrm>
          <a:noFill/>
        </p:spPr>
        <p:txBody>
          <a:bodyPr/>
          <a:lstStyle/>
          <a:p>
            <a:r>
              <a:rPr lang="zh-CN" altLang="en-US">
                <a:latin typeface="宋体" panose="02010600030101010101" pitchFamily="2" charset="-122"/>
              </a:rPr>
              <a:t>自启动扭环形计数器</a:t>
            </a:r>
            <a:r>
              <a:rPr lang="en-US" altLang="zh-CN">
                <a:latin typeface="宋体" panose="02010600030101010101" pitchFamily="2" charset="-122"/>
              </a:rPr>
              <a:t>(</a:t>
            </a:r>
            <a:r>
              <a:rPr lang="zh-CN" altLang="en-US">
                <a:latin typeface="宋体" panose="02010600030101010101" pitchFamily="2" charset="-122"/>
              </a:rPr>
              <a:t>续</a:t>
            </a:r>
            <a:r>
              <a:rPr lang="en-US" altLang="zh-CN">
                <a:latin typeface="宋体" panose="02010600030101010101" pitchFamily="2" charset="-122"/>
              </a:rPr>
              <a:t>2)</a:t>
            </a:r>
          </a:p>
        </p:txBody>
      </p:sp>
      <p:grpSp>
        <p:nvGrpSpPr>
          <p:cNvPr id="34836" name="Group 39"/>
          <p:cNvGrpSpPr>
            <a:grpSpLocks/>
          </p:cNvGrpSpPr>
          <p:nvPr/>
        </p:nvGrpSpPr>
        <p:grpSpPr bwMode="auto">
          <a:xfrm>
            <a:off x="3714750" y="1208088"/>
            <a:ext cx="1144588" cy="457200"/>
            <a:chOff x="2245" y="1162"/>
            <a:chExt cx="721" cy="288"/>
          </a:xfrm>
        </p:grpSpPr>
        <p:sp>
          <p:nvSpPr>
            <p:cNvPr id="34860" name="Text Box 40"/>
            <p:cNvSpPr txBox="1">
              <a:spLocks noChangeArrowheads="1"/>
            </p:cNvSpPr>
            <p:nvPr/>
          </p:nvSpPr>
          <p:spPr bwMode="auto">
            <a:xfrm>
              <a:off x="2245" y="1162"/>
              <a:ext cx="7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t>D</a:t>
              </a:r>
              <a:r>
                <a:rPr kumimoji="1" lang="en-US" altLang="zh-CN" sz="2400" baseline="-25000"/>
                <a:t>0 </a:t>
              </a:r>
              <a:r>
                <a:rPr kumimoji="1" lang="en-US" altLang="zh-CN" sz="2400"/>
                <a:t>= Q</a:t>
              </a:r>
              <a:r>
                <a:rPr kumimoji="1" lang="en-US" altLang="zh-CN" sz="2400" baseline="-25000"/>
                <a:t>3</a:t>
              </a:r>
              <a:endParaRPr kumimoji="1" lang="en-US" altLang="zh-CN" sz="2400"/>
            </a:p>
          </p:txBody>
        </p:sp>
        <p:sp>
          <p:nvSpPr>
            <p:cNvPr id="34861" name="Line 41"/>
            <p:cNvSpPr>
              <a:spLocks noChangeShapeType="1"/>
            </p:cNvSpPr>
            <p:nvPr/>
          </p:nvSpPr>
          <p:spPr bwMode="auto">
            <a:xfrm>
              <a:off x="2676" y="1207"/>
              <a:ext cx="18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4837" name="Rectangle 42"/>
          <p:cNvSpPr>
            <a:spLocks noChangeArrowheads="1"/>
          </p:cNvSpPr>
          <p:nvPr/>
        </p:nvSpPr>
        <p:spPr bwMode="auto">
          <a:xfrm>
            <a:off x="1522413" y="2024063"/>
            <a:ext cx="2133600" cy="19812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34838" name="Line 43"/>
          <p:cNvSpPr>
            <a:spLocks noChangeShapeType="1"/>
          </p:cNvSpPr>
          <p:nvPr/>
        </p:nvSpPr>
        <p:spPr bwMode="auto">
          <a:xfrm>
            <a:off x="1522413" y="3014663"/>
            <a:ext cx="213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9" name="Line 44"/>
          <p:cNvSpPr>
            <a:spLocks noChangeShapeType="1"/>
          </p:cNvSpPr>
          <p:nvPr/>
        </p:nvSpPr>
        <p:spPr bwMode="auto">
          <a:xfrm>
            <a:off x="3122613" y="2024063"/>
            <a:ext cx="0" cy="1981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0" name="Line 45"/>
          <p:cNvSpPr>
            <a:spLocks noChangeShapeType="1"/>
          </p:cNvSpPr>
          <p:nvPr/>
        </p:nvSpPr>
        <p:spPr bwMode="auto">
          <a:xfrm>
            <a:off x="2589213" y="2024063"/>
            <a:ext cx="0" cy="1981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1" name="Line 46"/>
          <p:cNvSpPr>
            <a:spLocks noChangeShapeType="1"/>
          </p:cNvSpPr>
          <p:nvPr/>
        </p:nvSpPr>
        <p:spPr bwMode="auto">
          <a:xfrm>
            <a:off x="2055813" y="2024063"/>
            <a:ext cx="0" cy="1981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2" name="Line 47"/>
          <p:cNvSpPr>
            <a:spLocks noChangeShapeType="1"/>
          </p:cNvSpPr>
          <p:nvPr/>
        </p:nvSpPr>
        <p:spPr bwMode="auto">
          <a:xfrm>
            <a:off x="1522413" y="3548063"/>
            <a:ext cx="213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3" name="Line 48"/>
          <p:cNvSpPr>
            <a:spLocks noChangeShapeType="1"/>
          </p:cNvSpPr>
          <p:nvPr/>
        </p:nvSpPr>
        <p:spPr bwMode="auto">
          <a:xfrm>
            <a:off x="1522413" y="2557463"/>
            <a:ext cx="213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4" name="Text Box 49"/>
          <p:cNvSpPr txBox="1">
            <a:spLocks noChangeArrowheads="1"/>
          </p:cNvSpPr>
          <p:nvPr/>
        </p:nvSpPr>
        <p:spPr bwMode="auto">
          <a:xfrm>
            <a:off x="1598613" y="1628775"/>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t>00     01      11     10</a:t>
            </a:r>
          </a:p>
        </p:txBody>
      </p:sp>
      <p:sp>
        <p:nvSpPr>
          <p:cNvPr id="34845" name="Text Box 50"/>
          <p:cNvSpPr txBox="1">
            <a:spLocks noChangeArrowheads="1"/>
          </p:cNvSpPr>
          <p:nvPr/>
        </p:nvSpPr>
        <p:spPr bwMode="auto">
          <a:xfrm>
            <a:off x="1100138" y="2138363"/>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t>00</a:t>
            </a:r>
          </a:p>
        </p:txBody>
      </p:sp>
      <p:sp>
        <p:nvSpPr>
          <p:cNvPr id="34846" name="Text Box 51"/>
          <p:cNvSpPr txBox="1">
            <a:spLocks noChangeArrowheads="1"/>
          </p:cNvSpPr>
          <p:nvPr/>
        </p:nvSpPr>
        <p:spPr bwMode="auto">
          <a:xfrm>
            <a:off x="1100138" y="264795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t>01</a:t>
            </a:r>
          </a:p>
        </p:txBody>
      </p:sp>
      <p:sp>
        <p:nvSpPr>
          <p:cNvPr id="34847" name="Text Box 52"/>
          <p:cNvSpPr txBox="1">
            <a:spLocks noChangeArrowheads="1"/>
          </p:cNvSpPr>
          <p:nvPr/>
        </p:nvSpPr>
        <p:spPr bwMode="auto">
          <a:xfrm>
            <a:off x="1100138" y="310515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t>11</a:t>
            </a:r>
          </a:p>
        </p:txBody>
      </p:sp>
      <p:sp>
        <p:nvSpPr>
          <p:cNvPr id="34848" name="Text Box 53"/>
          <p:cNvSpPr txBox="1">
            <a:spLocks noChangeArrowheads="1"/>
          </p:cNvSpPr>
          <p:nvPr/>
        </p:nvSpPr>
        <p:spPr bwMode="auto">
          <a:xfrm>
            <a:off x="1100138" y="363855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t>10</a:t>
            </a:r>
          </a:p>
        </p:txBody>
      </p:sp>
      <p:sp>
        <p:nvSpPr>
          <p:cNvPr id="34849" name="Line 54"/>
          <p:cNvSpPr>
            <a:spLocks noChangeShapeType="1"/>
          </p:cNvSpPr>
          <p:nvPr/>
        </p:nvSpPr>
        <p:spPr bwMode="auto">
          <a:xfrm flipH="1" flipV="1">
            <a:off x="989013" y="1490663"/>
            <a:ext cx="533400" cy="533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0" name="Text Box 55"/>
          <p:cNvSpPr txBox="1">
            <a:spLocks noChangeArrowheads="1"/>
          </p:cNvSpPr>
          <p:nvPr/>
        </p:nvSpPr>
        <p:spPr bwMode="auto">
          <a:xfrm>
            <a:off x="684213" y="1643063"/>
            <a:ext cx="742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2000" baseline="-25000"/>
              <a:t>0</a:t>
            </a:r>
            <a:r>
              <a:rPr kumimoji="1" lang="en-US" altLang="zh-CN" sz="2000"/>
              <a:t>Q</a:t>
            </a:r>
            <a:r>
              <a:rPr kumimoji="1" lang="en-US" altLang="zh-CN" sz="2000" baseline="-25000"/>
              <a:t>1</a:t>
            </a:r>
            <a:endParaRPr kumimoji="1" lang="en-US" altLang="zh-CN" sz="2000"/>
          </a:p>
        </p:txBody>
      </p:sp>
      <p:sp>
        <p:nvSpPr>
          <p:cNvPr id="34851" name="Text Box 56"/>
          <p:cNvSpPr txBox="1">
            <a:spLocks noChangeArrowheads="1"/>
          </p:cNvSpPr>
          <p:nvPr/>
        </p:nvSpPr>
        <p:spPr bwMode="auto">
          <a:xfrm>
            <a:off x="1135063" y="1304925"/>
            <a:ext cx="742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2000" baseline="-25000"/>
              <a:t>2</a:t>
            </a:r>
            <a:r>
              <a:rPr kumimoji="1" lang="en-US" altLang="zh-CN" sz="2000"/>
              <a:t>Q</a:t>
            </a:r>
            <a:r>
              <a:rPr kumimoji="1" lang="en-US" altLang="zh-CN" sz="2000" baseline="-25000"/>
              <a:t>3</a:t>
            </a:r>
            <a:endParaRPr kumimoji="1" lang="en-US" altLang="zh-CN" sz="2000"/>
          </a:p>
        </p:txBody>
      </p:sp>
      <p:sp>
        <p:nvSpPr>
          <p:cNvPr id="34852" name="Text Box 57"/>
          <p:cNvSpPr txBox="1">
            <a:spLocks noChangeArrowheads="1"/>
          </p:cNvSpPr>
          <p:nvPr/>
        </p:nvSpPr>
        <p:spPr bwMode="auto">
          <a:xfrm>
            <a:off x="1658938" y="2138363"/>
            <a:ext cx="1898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1      0      0       x</a:t>
            </a:r>
          </a:p>
        </p:txBody>
      </p:sp>
      <p:sp>
        <p:nvSpPr>
          <p:cNvPr id="34853" name="Text Box 58"/>
          <p:cNvSpPr txBox="1">
            <a:spLocks noChangeArrowheads="1"/>
          </p:cNvSpPr>
          <p:nvPr/>
        </p:nvSpPr>
        <p:spPr bwMode="auto">
          <a:xfrm>
            <a:off x="1655763" y="2617788"/>
            <a:ext cx="1898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x      x      0       x</a:t>
            </a:r>
          </a:p>
        </p:txBody>
      </p:sp>
      <p:sp>
        <p:nvSpPr>
          <p:cNvPr id="34854" name="Text Box 59"/>
          <p:cNvSpPr txBox="1">
            <a:spLocks noChangeArrowheads="1"/>
          </p:cNvSpPr>
          <p:nvPr/>
        </p:nvSpPr>
        <p:spPr bwMode="auto">
          <a:xfrm>
            <a:off x="1643063" y="3074988"/>
            <a:ext cx="1898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1      x      0       1</a:t>
            </a:r>
          </a:p>
        </p:txBody>
      </p:sp>
      <p:sp>
        <p:nvSpPr>
          <p:cNvPr id="34855" name="Text Box 60"/>
          <p:cNvSpPr txBox="1">
            <a:spLocks noChangeArrowheads="1"/>
          </p:cNvSpPr>
          <p:nvPr/>
        </p:nvSpPr>
        <p:spPr bwMode="auto">
          <a:xfrm>
            <a:off x="1655763" y="3608388"/>
            <a:ext cx="1898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1      x      x       x</a:t>
            </a:r>
          </a:p>
        </p:txBody>
      </p:sp>
      <p:sp>
        <p:nvSpPr>
          <p:cNvPr id="34856" name="Text Box 61"/>
          <p:cNvSpPr txBox="1">
            <a:spLocks noChangeArrowheads="1"/>
          </p:cNvSpPr>
          <p:nvPr/>
        </p:nvSpPr>
        <p:spPr bwMode="auto">
          <a:xfrm>
            <a:off x="468313" y="1089025"/>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t>D</a:t>
            </a:r>
            <a:r>
              <a:rPr kumimoji="1" lang="en-US" altLang="zh-CN" sz="2400" baseline="-25000"/>
              <a:t>0</a:t>
            </a:r>
            <a:endParaRPr kumimoji="1" lang="en-US" altLang="zh-CN" sz="2400"/>
          </a:p>
        </p:txBody>
      </p:sp>
      <p:sp>
        <p:nvSpPr>
          <p:cNvPr id="34857" name="AutoShape 62"/>
          <p:cNvSpPr>
            <a:spLocks/>
          </p:cNvSpPr>
          <p:nvPr/>
        </p:nvSpPr>
        <p:spPr bwMode="auto">
          <a:xfrm>
            <a:off x="1476375" y="2133600"/>
            <a:ext cx="503238" cy="1835150"/>
          </a:xfrm>
          <a:prstGeom prst="rightBracket">
            <a:avLst>
              <a:gd name="adj" fmla="val 20665"/>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34858" name="AutoShape 63"/>
          <p:cNvSpPr>
            <a:spLocks/>
          </p:cNvSpPr>
          <p:nvPr/>
        </p:nvSpPr>
        <p:spPr bwMode="auto">
          <a:xfrm rot="10800000">
            <a:off x="3203575" y="2133600"/>
            <a:ext cx="503238" cy="1835150"/>
          </a:xfrm>
          <a:prstGeom prst="rightBracket">
            <a:avLst>
              <a:gd name="adj" fmla="val 20665"/>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34859" name="AutoShape 64"/>
          <p:cNvSpPr>
            <a:spLocks noChangeArrowheads="1"/>
          </p:cNvSpPr>
          <p:nvPr/>
        </p:nvSpPr>
        <p:spPr bwMode="auto">
          <a:xfrm>
            <a:off x="1619250" y="2673350"/>
            <a:ext cx="865188" cy="792163"/>
          </a:xfrm>
          <a:prstGeom prst="roundRect">
            <a:avLst>
              <a:gd name="adj" fmla="val 16667"/>
            </a:avLst>
          </a:pr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3285CE7-27E6-4489-B858-C230F67721EF}" type="datetime1">
              <a:rPr lang="zh-CN" altLang="en-US" sz="1800" b="0" smtClean="0">
                <a:solidFill>
                  <a:srgbClr val="B2B2B2"/>
                </a:solidFill>
                <a:latin typeface="Arial" panose="020B0604020202020204" pitchFamily="34" charset="0"/>
              </a:rPr>
              <a:pPr>
                <a:spcAft>
                  <a:spcPct val="0"/>
                </a:spcAft>
                <a:buFontTx/>
                <a:buNone/>
              </a:pPr>
              <a:t>2021/11/10</a:t>
            </a:fld>
            <a:endParaRPr lang="en-US" altLang="zh-CN" sz="1800" b="0">
              <a:solidFill>
                <a:srgbClr val="B2B2B2"/>
              </a:solidFill>
              <a:latin typeface="Arial" panose="020B0604020202020204" pitchFamily="34" charset="0"/>
            </a:endParaRPr>
          </a:p>
        </p:txBody>
      </p:sp>
      <p:sp>
        <p:nvSpPr>
          <p:cNvPr id="6147"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时序逻辑电路</a:t>
            </a:r>
            <a:r>
              <a:rPr kumimoji="1" lang="en-US" altLang="zh-CN" sz="1800" b="0">
                <a:solidFill>
                  <a:srgbClr val="B2B2B2"/>
                </a:solidFill>
                <a:latin typeface="宋体" panose="02010600030101010101" pitchFamily="2" charset="-122"/>
              </a:rPr>
              <a:t>(6)</a:t>
            </a:r>
          </a:p>
        </p:txBody>
      </p:sp>
      <p:sp>
        <p:nvSpPr>
          <p:cNvPr id="614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7D16A9FD-81D4-4D6B-8F55-E80E28EA82E3}" type="slidenum">
              <a:rPr lang="en-US" altLang="zh-CN" sz="1800" b="0" smtClean="0">
                <a:solidFill>
                  <a:srgbClr val="B2B2B2"/>
                </a:solidFill>
                <a:latin typeface="Arial" panose="020B0604020202020204" pitchFamily="34" charset="0"/>
              </a:rPr>
              <a:pPr>
                <a:spcAft>
                  <a:spcPct val="0"/>
                </a:spcAft>
                <a:buFontTx/>
                <a:buNone/>
              </a:pPr>
              <a:t>2</a:t>
            </a:fld>
            <a:endParaRPr lang="en-US" altLang="zh-CN" sz="1800" b="0">
              <a:solidFill>
                <a:srgbClr val="B2B2B2"/>
              </a:solidFill>
              <a:latin typeface="Arial" panose="020B0604020202020204" pitchFamily="34" charset="0"/>
            </a:endParaRPr>
          </a:p>
        </p:txBody>
      </p:sp>
      <p:sp>
        <p:nvSpPr>
          <p:cNvPr id="6149" name="Rectangle 2"/>
          <p:cNvSpPr>
            <a:spLocks noGrp="1" noChangeArrowheads="1"/>
          </p:cNvSpPr>
          <p:nvPr>
            <p:ph type="title" idx="4294967295"/>
          </p:nvPr>
        </p:nvSpPr>
        <p:spPr>
          <a:xfrm>
            <a:off x="457200" y="341313"/>
            <a:ext cx="8229600" cy="1143000"/>
          </a:xfrm>
        </p:spPr>
        <p:txBody>
          <a:bodyPr/>
          <a:lstStyle/>
          <a:p>
            <a:pPr eaLnBrk="1" hangingPunct="1"/>
            <a:r>
              <a:rPr lang="zh-CN" altLang="en-US"/>
              <a:t>内容提纲</a:t>
            </a:r>
          </a:p>
        </p:txBody>
      </p:sp>
      <p:sp>
        <p:nvSpPr>
          <p:cNvPr id="6150" name="Rectangle 3"/>
          <p:cNvSpPr>
            <a:spLocks noGrp="1" noChangeArrowheads="1"/>
          </p:cNvSpPr>
          <p:nvPr>
            <p:ph type="body" idx="4294967295"/>
          </p:nvPr>
        </p:nvSpPr>
        <p:spPr>
          <a:xfrm>
            <a:off x="468313" y="1627188"/>
            <a:ext cx="8135937" cy="4789487"/>
          </a:xfrm>
        </p:spPr>
        <p:txBody>
          <a:bodyPr/>
          <a:lstStyle/>
          <a:p>
            <a:r>
              <a:rPr lang="zh-CN" altLang="en-US" sz="3200">
                <a:solidFill>
                  <a:schemeClr val="tx2"/>
                </a:solidFill>
              </a:rPr>
              <a:t>任意进制计数器构成方法</a:t>
            </a:r>
            <a:endParaRPr lang="zh-CN" altLang="en-US" sz="2400"/>
          </a:p>
          <a:p>
            <a:r>
              <a:rPr lang="zh-CN" altLang="en-US" sz="3200"/>
              <a:t>移位寄存器型计数器</a:t>
            </a:r>
          </a:p>
          <a:p>
            <a:endParaRPr lang="zh-CN" altLang="en-US" sz="3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3D6A27D9-4FFE-499D-A21C-F7F55420846A}" type="datetime1">
              <a:rPr lang="zh-CN" altLang="en-US" sz="1800" b="0" smtClean="0">
                <a:solidFill>
                  <a:srgbClr val="B2B2B2"/>
                </a:solidFill>
                <a:latin typeface="Arial" panose="020B0604020202020204" pitchFamily="34" charset="0"/>
              </a:rPr>
              <a:pPr>
                <a:spcAft>
                  <a:spcPct val="0"/>
                </a:spcAft>
                <a:buFontTx/>
                <a:buNone/>
              </a:pPr>
              <a:t>2021/11/10</a:t>
            </a:fld>
            <a:endParaRPr lang="en-US" altLang="zh-CN" sz="1800" b="0">
              <a:solidFill>
                <a:srgbClr val="B2B2B2"/>
              </a:solidFill>
              <a:latin typeface="Arial" panose="020B0604020202020204" pitchFamily="34" charset="0"/>
            </a:endParaRPr>
          </a:p>
        </p:txBody>
      </p:sp>
      <p:sp>
        <p:nvSpPr>
          <p:cNvPr id="36867"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时序逻辑电路</a:t>
            </a:r>
            <a:r>
              <a:rPr kumimoji="1" lang="en-US" altLang="zh-CN" sz="1800" b="0">
                <a:solidFill>
                  <a:srgbClr val="B2B2B2"/>
                </a:solidFill>
                <a:latin typeface="宋体" panose="02010600030101010101" pitchFamily="2" charset="-122"/>
              </a:rPr>
              <a:t>(6)</a:t>
            </a:r>
          </a:p>
        </p:txBody>
      </p:sp>
      <p:sp>
        <p:nvSpPr>
          <p:cNvPr id="3686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8AC2AFB4-B3C4-4C0F-A816-E83F106C3924}" type="slidenum">
              <a:rPr lang="en-US" altLang="zh-CN" sz="1800" b="0" smtClean="0">
                <a:solidFill>
                  <a:srgbClr val="B2B2B2"/>
                </a:solidFill>
                <a:latin typeface="Arial" panose="020B0604020202020204" pitchFamily="34" charset="0"/>
              </a:rPr>
              <a:pPr>
                <a:spcAft>
                  <a:spcPct val="0"/>
                </a:spcAft>
                <a:buFontTx/>
                <a:buNone/>
              </a:pPr>
              <a:t>20</a:t>
            </a:fld>
            <a:endParaRPr lang="en-US" altLang="zh-CN" sz="1800" b="0">
              <a:solidFill>
                <a:srgbClr val="B2B2B2"/>
              </a:solidFill>
              <a:latin typeface="Arial" panose="020B0604020202020204" pitchFamily="34" charset="0"/>
            </a:endParaRPr>
          </a:p>
        </p:txBody>
      </p:sp>
      <p:sp>
        <p:nvSpPr>
          <p:cNvPr id="36869" name="Text Box 2"/>
          <p:cNvSpPr txBox="1">
            <a:spLocks noChangeArrowheads="1"/>
          </p:cNvSpPr>
          <p:nvPr/>
        </p:nvSpPr>
        <p:spPr bwMode="auto">
          <a:xfrm>
            <a:off x="3698875" y="2187575"/>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p>
        </p:txBody>
      </p:sp>
      <p:sp>
        <p:nvSpPr>
          <p:cNvPr id="36870" name="Text Box 3"/>
          <p:cNvSpPr txBox="1">
            <a:spLocks noChangeArrowheads="1"/>
          </p:cNvSpPr>
          <p:nvPr/>
        </p:nvSpPr>
        <p:spPr bwMode="auto">
          <a:xfrm>
            <a:off x="5002213" y="2187575"/>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p>
        </p:txBody>
      </p:sp>
      <p:sp>
        <p:nvSpPr>
          <p:cNvPr id="36871" name="Text Box 4"/>
          <p:cNvSpPr txBox="1">
            <a:spLocks noChangeArrowheads="1"/>
          </p:cNvSpPr>
          <p:nvPr/>
        </p:nvSpPr>
        <p:spPr bwMode="auto">
          <a:xfrm>
            <a:off x="6303963" y="2187575"/>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p>
        </p:txBody>
      </p:sp>
      <p:sp>
        <p:nvSpPr>
          <p:cNvPr id="36872" name="Text Box 5"/>
          <p:cNvSpPr txBox="1">
            <a:spLocks noChangeArrowheads="1"/>
          </p:cNvSpPr>
          <p:nvPr/>
        </p:nvSpPr>
        <p:spPr bwMode="auto">
          <a:xfrm>
            <a:off x="7607300" y="2187575"/>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p>
        </p:txBody>
      </p:sp>
      <p:sp>
        <p:nvSpPr>
          <p:cNvPr id="36873" name="Rectangle 6"/>
          <p:cNvSpPr>
            <a:spLocks noChangeArrowheads="1"/>
          </p:cNvSpPr>
          <p:nvPr/>
        </p:nvSpPr>
        <p:spPr bwMode="auto">
          <a:xfrm>
            <a:off x="3706813" y="2166938"/>
            <a:ext cx="652462" cy="82073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36874" name="Line 7"/>
          <p:cNvSpPr>
            <a:spLocks noChangeShapeType="1"/>
          </p:cNvSpPr>
          <p:nvPr/>
        </p:nvSpPr>
        <p:spPr bwMode="auto">
          <a:xfrm>
            <a:off x="3706813" y="2638425"/>
            <a:ext cx="144462" cy="7143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5" name="Line 8"/>
          <p:cNvSpPr>
            <a:spLocks noChangeShapeType="1"/>
          </p:cNvSpPr>
          <p:nvPr/>
        </p:nvSpPr>
        <p:spPr bwMode="auto">
          <a:xfrm flipH="1">
            <a:off x="3698875" y="2714625"/>
            <a:ext cx="146050" cy="10477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6" name="Text Box 9"/>
          <p:cNvSpPr txBox="1">
            <a:spLocks noChangeArrowheads="1"/>
          </p:cNvSpPr>
          <p:nvPr/>
        </p:nvSpPr>
        <p:spPr bwMode="auto">
          <a:xfrm>
            <a:off x="3763963" y="2928938"/>
            <a:ext cx="58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FF</a:t>
            </a:r>
            <a:r>
              <a:rPr kumimoji="1" lang="en-US" altLang="zh-CN" sz="1400"/>
              <a:t>0</a:t>
            </a:r>
            <a:endParaRPr kumimoji="1" lang="en-US" altLang="zh-CN" sz="2000"/>
          </a:p>
        </p:txBody>
      </p:sp>
      <p:sp>
        <p:nvSpPr>
          <p:cNvPr id="36877" name="Text Box 10"/>
          <p:cNvSpPr txBox="1">
            <a:spLocks noChangeArrowheads="1"/>
          </p:cNvSpPr>
          <p:nvPr/>
        </p:nvSpPr>
        <p:spPr bwMode="auto">
          <a:xfrm>
            <a:off x="4343400" y="2305050"/>
            <a:ext cx="469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1400"/>
              <a:t>0</a:t>
            </a:r>
            <a:endParaRPr kumimoji="1" lang="en-US" altLang="zh-CN" sz="2000"/>
          </a:p>
        </p:txBody>
      </p:sp>
      <p:sp>
        <p:nvSpPr>
          <p:cNvPr id="36878" name="Line 11"/>
          <p:cNvSpPr>
            <a:spLocks noChangeShapeType="1"/>
          </p:cNvSpPr>
          <p:nvPr/>
        </p:nvSpPr>
        <p:spPr bwMode="auto">
          <a:xfrm>
            <a:off x="3562350" y="2733675"/>
            <a:ext cx="144463"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9" name="Line 12"/>
          <p:cNvSpPr>
            <a:spLocks noChangeShapeType="1"/>
          </p:cNvSpPr>
          <p:nvPr/>
        </p:nvSpPr>
        <p:spPr bwMode="auto">
          <a:xfrm>
            <a:off x="4359275" y="2303463"/>
            <a:ext cx="650875"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0" name="Rectangle 13"/>
          <p:cNvSpPr>
            <a:spLocks noChangeArrowheads="1"/>
          </p:cNvSpPr>
          <p:nvPr/>
        </p:nvSpPr>
        <p:spPr bwMode="auto">
          <a:xfrm>
            <a:off x="5010150" y="2166938"/>
            <a:ext cx="652463" cy="82073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36881" name="Line 14"/>
          <p:cNvSpPr>
            <a:spLocks noChangeShapeType="1"/>
          </p:cNvSpPr>
          <p:nvPr/>
        </p:nvSpPr>
        <p:spPr bwMode="auto">
          <a:xfrm>
            <a:off x="5010150" y="2638425"/>
            <a:ext cx="144463" cy="7143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2" name="Line 15"/>
          <p:cNvSpPr>
            <a:spLocks noChangeShapeType="1"/>
          </p:cNvSpPr>
          <p:nvPr/>
        </p:nvSpPr>
        <p:spPr bwMode="auto">
          <a:xfrm flipH="1">
            <a:off x="5002213" y="2714625"/>
            <a:ext cx="146050" cy="10477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3" name="Text Box 16"/>
          <p:cNvSpPr txBox="1">
            <a:spLocks noChangeArrowheads="1"/>
          </p:cNvSpPr>
          <p:nvPr/>
        </p:nvSpPr>
        <p:spPr bwMode="auto">
          <a:xfrm>
            <a:off x="5067300" y="2928938"/>
            <a:ext cx="58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FF</a:t>
            </a:r>
            <a:r>
              <a:rPr kumimoji="1" lang="en-US" altLang="zh-CN" sz="1400"/>
              <a:t>1</a:t>
            </a:r>
            <a:endParaRPr kumimoji="1" lang="en-US" altLang="zh-CN" sz="2000"/>
          </a:p>
        </p:txBody>
      </p:sp>
      <p:sp>
        <p:nvSpPr>
          <p:cNvPr id="36884" name="Text Box 17"/>
          <p:cNvSpPr txBox="1">
            <a:spLocks noChangeArrowheads="1"/>
          </p:cNvSpPr>
          <p:nvPr/>
        </p:nvSpPr>
        <p:spPr bwMode="auto">
          <a:xfrm>
            <a:off x="5646738" y="2305050"/>
            <a:ext cx="469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1400"/>
              <a:t>1</a:t>
            </a:r>
            <a:endParaRPr kumimoji="1" lang="en-US" altLang="zh-CN" sz="2000"/>
          </a:p>
        </p:txBody>
      </p:sp>
      <p:sp>
        <p:nvSpPr>
          <p:cNvPr id="36885" name="Line 18"/>
          <p:cNvSpPr>
            <a:spLocks noChangeShapeType="1"/>
          </p:cNvSpPr>
          <p:nvPr/>
        </p:nvSpPr>
        <p:spPr bwMode="auto">
          <a:xfrm>
            <a:off x="4865688" y="2724150"/>
            <a:ext cx="144462"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6" name="Line 19"/>
          <p:cNvSpPr>
            <a:spLocks noChangeShapeType="1"/>
          </p:cNvSpPr>
          <p:nvPr/>
        </p:nvSpPr>
        <p:spPr bwMode="auto">
          <a:xfrm>
            <a:off x="5662613" y="2303463"/>
            <a:ext cx="650875"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7" name="Rectangle 20"/>
          <p:cNvSpPr>
            <a:spLocks noChangeArrowheads="1"/>
          </p:cNvSpPr>
          <p:nvPr/>
        </p:nvSpPr>
        <p:spPr bwMode="auto">
          <a:xfrm>
            <a:off x="6313488" y="2166938"/>
            <a:ext cx="650875" cy="8223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36888" name="Line 21"/>
          <p:cNvSpPr>
            <a:spLocks noChangeShapeType="1"/>
          </p:cNvSpPr>
          <p:nvPr/>
        </p:nvSpPr>
        <p:spPr bwMode="auto">
          <a:xfrm>
            <a:off x="6313488" y="2638425"/>
            <a:ext cx="144462" cy="7143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9" name="Line 22"/>
          <p:cNvSpPr>
            <a:spLocks noChangeShapeType="1"/>
          </p:cNvSpPr>
          <p:nvPr/>
        </p:nvSpPr>
        <p:spPr bwMode="auto">
          <a:xfrm flipH="1">
            <a:off x="6305550" y="2714625"/>
            <a:ext cx="144463" cy="10477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90" name="Text Box 23"/>
          <p:cNvSpPr txBox="1">
            <a:spLocks noChangeArrowheads="1"/>
          </p:cNvSpPr>
          <p:nvPr/>
        </p:nvSpPr>
        <p:spPr bwMode="auto">
          <a:xfrm>
            <a:off x="6370638" y="2928938"/>
            <a:ext cx="58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FF</a:t>
            </a:r>
            <a:r>
              <a:rPr kumimoji="1" lang="en-US" altLang="zh-CN" sz="1400"/>
              <a:t>2</a:t>
            </a:r>
            <a:endParaRPr kumimoji="1" lang="en-US" altLang="zh-CN" sz="2000"/>
          </a:p>
        </p:txBody>
      </p:sp>
      <p:sp>
        <p:nvSpPr>
          <p:cNvPr id="36891" name="Text Box 24"/>
          <p:cNvSpPr txBox="1">
            <a:spLocks noChangeArrowheads="1"/>
          </p:cNvSpPr>
          <p:nvPr/>
        </p:nvSpPr>
        <p:spPr bwMode="auto">
          <a:xfrm>
            <a:off x="6543675" y="2171700"/>
            <a:ext cx="469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1400"/>
              <a:t>2</a:t>
            </a:r>
            <a:endParaRPr kumimoji="1" lang="en-US" altLang="zh-CN" sz="2000"/>
          </a:p>
        </p:txBody>
      </p:sp>
      <p:sp>
        <p:nvSpPr>
          <p:cNvPr id="36892" name="Oval 25"/>
          <p:cNvSpPr>
            <a:spLocks noChangeArrowheads="1"/>
          </p:cNvSpPr>
          <p:nvPr/>
        </p:nvSpPr>
        <p:spPr bwMode="auto">
          <a:xfrm>
            <a:off x="6964363" y="2747963"/>
            <a:ext cx="103187" cy="96837"/>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36893" name="Line 26"/>
          <p:cNvSpPr>
            <a:spLocks noChangeShapeType="1"/>
          </p:cNvSpPr>
          <p:nvPr/>
        </p:nvSpPr>
        <p:spPr bwMode="auto">
          <a:xfrm>
            <a:off x="6167438" y="2733675"/>
            <a:ext cx="14605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94" name="Line 27"/>
          <p:cNvSpPr>
            <a:spLocks noChangeShapeType="1"/>
          </p:cNvSpPr>
          <p:nvPr/>
        </p:nvSpPr>
        <p:spPr bwMode="auto">
          <a:xfrm>
            <a:off x="6964363" y="2303463"/>
            <a:ext cx="650875"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95" name="Rectangle 28"/>
          <p:cNvSpPr>
            <a:spLocks noChangeArrowheads="1"/>
          </p:cNvSpPr>
          <p:nvPr/>
        </p:nvSpPr>
        <p:spPr bwMode="auto">
          <a:xfrm>
            <a:off x="7615238" y="2166938"/>
            <a:ext cx="652462" cy="8223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36896" name="Line 29"/>
          <p:cNvSpPr>
            <a:spLocks noChangeShapeType="1"/>
          </p:cNvSpPr>
          <p:nvPr/>
        </p:nvSpPr>
        <p:spPr bwMode="auto">
          <a:xfrm>
            <a:off x="7615238" y="2638425"/>
            <a:ext cx="146050" cy="7143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97" name="Line 30"/>
          <p:cNvSpPr>
            <a:spLocks noChangeShapeType="1"/>
          </p:cNvSpPr>
          <p:nvPr/>
        </p:nvSpPr>
        <p:spPr bwMode="auto">
          <a:xfrm flipH="1">
            <a:off x="7608888" y="2714625"/>
            <a:ext cx="144462" cy="10477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98" name="Text Box 31"/>
          <p:cNvSpPr txBox="1">
            <a:spLocks noChangeArrowheads="1"/>
          </p:cNvSpPr>
          <p:nvPr/>
        </p:nvSpPr>
        <p:spPr bwMode="auto">
          <a:xfrm>
            <a:off x="7673975" y="2928938"/>
            <a:ext cx="58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FF</a:t>
            </a:r>
            <a:r>
              <a:rPr kumimoji="1" lang="en-US" altLang="zh-CN" sz="1400"/>
              <a:t>3</a:t>
            </a:r>
            <a:endParaRPr kumimoji="1" lang="en-US" altLang="zh-CN" sz="2000"/>
          </a:p>
        </p:txBody>
      </p:sp>
      <p:sp>
        <p:nvSpPr>
          <p:cNvPr id="36899" name="Text Box 32"/>
          <p:cNvSpPr txBox="1">
            <a:spLocks noChangeArrowheads="1"/>
          </p:cNvSpPr>
          <p:nvPr/>
        </p:nvSpPr>
        <p:spPr bwMode="auto">
          <a:xfrm>
            <a:off x="8251825" y="2305050"/>
            <a:ext cx="469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1400"/>
              <a:t>3</a:t>
            </a:r>
            <a:endParaRPr kumimoji="1" lang="en-US" altLang="zh-CN" sz="2000"/>
          </a:p>
        </p:txBody>
      </p:sp>
      <p:sp>
        <p:nvSpPr>
          <p:cNvPr id="36900" name="Line 33"/>
          <p:cNvSpPr>
            <a:spLocks noChangeShapeType="1"/>
          </p:cNvSpPr>
          <p:nvPr/>
        </p:nvSpPr>
        <p:spPr bwMode="auto">
          <a:xfrm>
            <a:off x="7470775" y="2733675"/>
            <a:ext cx="144463"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6901" name="Group 34"/>
          <p:cNvGrpSpPr>
            <a:grpSpLocks/>
          </p:cNvGrpSpPr>
          <p:nvPr/>
        </p:nvGrpSpPr>
        <p:grpSpPr bwMode="auto">
          <a:xfrm>
            <a:off x="3562350" y="2711450"/>
            <a:ext cx="3908425" cy="636588"/>
            <a:chOff x="2249" y="1714"/>
            <a:chExt cx="2462" cy="461"/>
          </a:xfrm>
        </p:grpSpPr>
        <p:sp>
          <p:nvSpPr>
            <p:cNvPr id="36971" name="Line 35"/>
            <p:cNvSpPr>
              <a:spLocks noChangeShapeType="1"/>
            </p:cNvSpPr>
            <p:nvPr/>
          </p:nvSpPr>
          <p:spPr bwMode="auto">
            <a:xfrm>
              <a:off x="2249" y="1722"/>
              <a:ext cx="0" cy="438"/>
            </a:xfrm>
            <a:prstGeom prst="line">
              <a:avLst/>
            </a:prstGeom>
            <a:noFill/>
            <a:ln w="28575">
              <a:solidFill>
                <a:schemeClr val="tx1"/>
              </a:solidFill>
              <a:miter lim="800000"/>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72" name="Line 36"/>
            <p:cNvSpPr>
              <a:spLocks noChangeShapeType="1"/>
            </p:cNvSpPr>
            <p:nvPr/>
          </p:nvSpPr>
          <p:spPr bwMode="auto">
            <a:xfrm>
              <a:off x="3070" y="1714"/>
              <a:ext cx="0" cy="438"/>
            </a:xfrm>
            <a:prstGeom prst="line">
              <a:avLst/>
            </a:prstGeom>
            <a:noFill/>
            <a:ln w="28575">
              <a:solidFill>
                <a:schemeClr val="tx1"/>
              </a:solidFill>
              <a:miter lim="800000"/>
              <a:headEnd type="none" w="lg" len="me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73" name="Line 37"/>
            <p:cNvSpPr>
              <a:spLocks noChangeShapeType="1"/>
            </p:cNvSpPr>
            <p:nvPr/>
          </p:nvSpPr>
          <p:spPr bwMode="auto">
            <a:xfrm>
              <a:off x="3890" y="1715"/>
              <a:ext cx="0" cy="438"/>
            </a:xfrm>
            <a:prstGeom prst="line">
              <a:avLst/>
            </a:prstGeom>
            <a:noFill/>
            <a:ln w="28575">
              <a:solidFill>
                <a:schemeClr val="tx1"/>
              </a:solidFill>
              <a:miter lim="800000"/>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74" name="Line 38"/>
            <p:cNvSpPr>
              <a:spLocks noChangeShapeType="1"/>
            </p:cNvSpPr>
            <p:nvPr/>
          </p:nvSpPr>
          <p:spPr bwMode="auto">
            <a:xfrm>
              <a:off x="4711" y="1715"/>
              <a:ext cx="0" cy="46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6902" name="Line 39"/>
          <p:cNvSpPr>
            <a:spLocks noChangeShapeType="1"/>
          </p:cNvSpPr>
          <p:nvPr/>
        </p:nvSpPr>
        <p:spPr bwMode="auto">
          <a:xfrm>
            <a:off x="8267700" y="2303463"/>
            <a:ext cx="328613"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03" name="Line 40"/>
          <p:cNvSpPr>
            <a:spLocks noChangeShapeType="1"/>
          </p:cNvSpPr>
          <p:nvPr/>
        </p:nvSpPr>
        <p:spPr bwMode="auto">
          <a:xfrm>
            <a:off x="3051175" y="3330575"/>
            <a:ext cx="441960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04" name="Line 41"/>
          <p:cNvSpPr>
            <a:spLocks noChangeShapeType="1"/>
          </p:cNvSpPr>
          <p:nvPr/>
        </p:nvSpPr>
        <p:spPr bwMode="auto">
          <a:xfrm flipH="1">
            <a:off x="3484563" y="2303463"/>
            <a:ext cx="22225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05" name="Line 42"/>
          <p:cNvSpPr>
            <a:spLocks noChangeShapeType="1"/>
          </p:cNvSpPr>
          <p:nvPr/>
        </p:nvSpPr>
        <p:spPr bwMode="auto">
          <a:xfrm flipV="1">
            <a:off x="3489325" y="1560513"/>
            <a:ext cx="0" cy="74295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06" name="Line 43"/>
          <p:cNvSpPr>
            <a:spLocks noChangeShapeType="1"/>
          </p:cNvSpPr>
          <p:nvPr/>
        </p:nvSpPr>
        <p:spPr bwMode="auto">
          <a:xfrm flipH="1">
            <a:off x="5572125" y="1847850"/>
            <a:ext cx="43180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07" name="Text Box 44"/>
          <p:cNvSpPr txBox="1">
            <a:spLocks noChangeArrowheads="1"/>
          </p:cNvSpPr>
          <p:nvPr/>
        </p:nvSpPr>
        <p:spPr bwMode="auto">
          <a:xfrm>
            <a:off x="3016250" y="2047875"/>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r>
              <a:rPr kumimoji="1" lang="en-US" altLang="zh-CN" sz="1400"/>
              <a:t>0</a:t>
            </a:r>
            <a:endParaRPr kumimoji="1" lang="en-US" altLang="zh-CN" sz="2000"/>
          </a:p>
        </p:txBody>
      </p:sp>
      <p:sp>
        <p:nvSpPr>
          <p:cNvPr id="36908" name="Text Box 45"/>
          <p:cNvSpPr txBox="1">
            <a:spLocks noChangeArrowheads="1"/>
          </p:cNvSpPr>
          <p:nvPr/>
        </p:nvSpPr>
        <p:spPr bwMode="auto">
          <a:xfrm>
            <a:off x="2982913" y="2928938"/>
            <a:ext cx="523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CP</a:t>
            </a:r>
          </a:p>
        </p:txBody>
      </p:sp>
      <p:sp>
        <p:nvSpPr>
          <p:cNvPr id="36909" name="Line 46"/>
          <p:cNvSpPr>
            <a:spLocks noChangeShapeType="1"/>
          </p:cNvSpPr>
          <p:nvPr/>
        </p:nvSpPr>
        <p:spPr bwMode="auto">
          <a:xfrm flipV="1">
            <a:off x="8596313" y="1344613"/>
            <a:ext cx="0" cy="958850"/>
          </a:xfrm>
          <a:prstGeom prst="line">
            <a:avLst/>
          </a:prstGeom>
          <a:noFill/>
          <a:ln w="28575">
            <a:solidFill>
              <a:schemeClr val="tx1"/>
            </a:solidFill>
            <a:miter lim="800000"/>
            <a:headEnd type="none"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10" name="Line 47"/>
          <p:cNvSpPr>
            <a:spLocks noChangeShapeType="1"/>
          </p:cNvSpPr>
          <p:nvPr/>
        </p:nvSpPr>
        <p:spPr bwMode="auto">
          <a:xfrm flipH="1">
            <a:off x="5573713" y="1631950"/>
            <a:ext cx="1690687"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11" name="Line 48"/>
          <p:cNvSpPr>
            <a:spLocks noChangeShapeType="1"/>
          </p:cNvSpPr>
          <p:nvPr/>
        </p:nvSpPr>
        <p:spPr bwMode="auto">
          <a:xfrm flipH="1">
            <a:off x="4313238" y="1344613"/>
            <a:ext cx="4283075"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12" name="Line 49"/>
          <p:cNvSpPr>
            <a:spLocks noChangeShapeType="1"/>
          </p:cNvSpPr>
          <p:nvPr/>
        </p:nvSpPr>
        <p:spPr bwMode="auto">
          <a:xfrm flipV="1">
            <a:off x="6003925" y="1847850"/>
            <a:ext cx="0" cy="455613"/>
          </a:xfrm>
          <a:prstGeom prst="line">
            <a:avLst/>
          </a:prstGeom>
          <a:noFill/>
          <a:ln w="28575">
            <a:solidFill>
              <a:schemeClr val="tx1"/>
            </a:solidFill>
            <a:miter lim="800000"/>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13" name="Line 50"/>
          <p:cNvSpPr>
            <a:spLocks noChangeShapeType="1"/>
          </p:cNvSpPr>
          <p:nvPr/>
        </p:nvSpPr>
        <p:spPr bwMode="auto">
          <a:xfrm flipV="1">
            <a:off x="7264400" y="1631950"/>
            <a:ext cx="0" cy="1152525"/>
          </a:xfrm>
          <a:prstGeom prst="line">
            <a:avLst/>
          </a:prstGeom>
          <a:noFill/>
          <a:ln w="28575">
            <a:solidFill>
              <a:schemeClr val="tx1"/>
            </a:solidFill>
            <a:miter lim="800000"/>
            <a:headEnd type="none" w="lg" len="lg"/>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6914" name="Group 51"/>
          <p:cNvGrpSpPr>
            <a:grpSpLocks/>
          </p:cNvGrpSpPr>
          <p:nvPr/>
        </p:nvGrpSpPr>
        <p:grpSpPr bwMode="auto">
          <a:xfrm>
            <a:off x="679450" y="1344613"/>
            <a:ext cx="1144588" cy="457200"/>
            <a:chOff x="2245" y="1162"/>
            <a:chExt cx="721" cy="288"/>
          </a:xfrm>
        </p:grpSpPr>
        <p:sp>
          <p:nvSpPr>
            <p:cNvPr id="36969" name="Text Box 52"/>
            <p:cNvSpPr txBox="1">
              <a:spLocks noChangeArrowheads="1"/>
            </p:cNvSpPr>
            <p:nvPr/>
          </p:nvSpPr>
          <p:spPr bwMode="auto">
            <a:xfrm>
              <a:off x="2245" y="1162"/>
              <a:ext cx="7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t>D</a:t>
              </a:r>
              <a:r>
                <a:rPr kumimoji="1" lang="en-US" altLang="zh-CN" sz="2400" baseline="-25000"/>
                <a:t>0 </a:t>
              </a:r>
              <a:r>
                <a:rPr kumimoji="1" lang="en-US" altLang="zh-CN" sz="2400"/>
                <a:t>= Q</a:t>
              </a:r>
              <a:r>
                <a:rPr kumimoji="1" lang="en-US" altLang="zh-CN" sz="2400" baseline="-25000"/>
                <a:t>3</a:t>
              </a:r>
              <a:endParaRPr kumimoji="1" lang="en-US" altLang="zh-CN" sz="2400"/>
            </a:p>
          </p:txBody>
        </p:sp>
        <p:sp>
          <p:nvSpPr>
            <p:cNvPr id="36970" name="Line 53"/>
            <p:cNvSpPr>
              <a:spLocks noChangeShapeType="1"/>
            </p:cNvSpPr>
            <p:nvPr/>
          </p:nvSpPr>
          <p:spPr bwMode="auto">
            <a:xfrm>
              <a:off x="2676" y="1207"/>
              <a:ext cx="18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915" name="Group 54"/>
          <p:cNvGrpSpPr>
            <a:grpSpLocks/>
          </p:cNvGrpSpPr>
          <p:nvPr/>
        </p:nvGrpSpPr>
        <p:grpSpPr bwMode="auto">
          <a:xfrm>
            <a:off x="1760538" y="1344613"/>
            <a:ext cx="1147762" cy="457200"/>
            <a:chOff x="2391" y="1492"/>
            <a:chExt cx="723" cy="288"/>
          </a:xfrm>
        </p:grpSpPr>
        <p:sp>
          <p:nvSpPr>
            <p:cNvPr id="36967" name="Text Box 55"/>
            <p:cNvSpPr txBox="1">
              <a:spLocks noChangeArrowheads="1"/>
            </p:cNvSpPr>
            <p:nvPr/>
          </p:nvSpPr>
          <p:spPr bwMode="auto">
            <a:xfrm>
              <a:off x="2391" y="1492"/>
              <a:ext cx="7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a:latin typeface="Arial" panose="020B0604020202020204" pitchFamily="34" charset="0"/>
                </a:rPr>
                <a:t>+ </a:t>
              </a:r>
              <a:r>
                <a:rPr kumimoji="1" lang="en-US" altLang="zh-CN" sz="2400"/>
                <a:t>Q</a:t>
              </a:r>
              <a:r>
                <a:rPr kumimoji="1" lang="en-US" altLang="zh-CN" sz="2400" baseline="-25000"/>
                <a:t>1</a:t>
              </a:r>
              <a:r>
                <a:rPr kumimoji="1" lang="en-US" altLang="zh-CN" sz="2400"/>
                <a:t>Q</a:t>
              </a:r>
              <a:r>
                <a:rPr kumimoji="1" lang="en-US" altLang="zh-CN" sz="2400" baseline="-25000"/>
                <a:t>2</a:t>
              </a:r>
              <a:r>
                <a:rPr lang="en-US" altLang="zh-CN" sz="2000" b="0">
                  <a:latin typeface="Arial" panose="020B0604020202020204" pitchFamily="34" charset="0"/>
                </a:rPr>
                <a:t> </a:t>
              </a:r>
            </a:p>
          </p:txBody>
        </p:sp>
        <p:sp>
          <p:nvSpPr>
            <p:cNvPr id="36968" name="Line 56"/>
            <p:cNvSpPr>
              <a:spLocks noChangeShapeType="1"/>
            </p:cNvSpPr>
            <p:nvPr/>
          </p:nvSpPr>
          <p:spPr bwMode="auto">
            <a:xfrm>
              <a:off x="2789" y="1525"/>
              <a:ext cx="18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6916" name="Line 57"/>
          <p:cNvSpPr>
            <a:spLocks noChangeShapeType="1"/>
          </p:cNvSpPr>
          <p:nvPr/>
        </p:nvSpPr>
        <p:spPr bwMode="auto">
          <a:xfrm flipH="1">
            <a:off x="7042150" y="2784475"/>
            <a:ext cx="22225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17" name="AutoShape 58"/>
          <p:cNvSpPr>
            <a:spLocks noChangeArrowheads="1"/>
          </p:cNvSpPr>
          <p:nvPr/>
        </p:nvSpPr>
        <p:spPr bwMode="auto">
          <a:xfrm rot="10800000">
            <a:off x="5068888" y="1487488"/>
            <a:ext cx="503237" cy="504825"/>
          </a:xfrm>
          <a:prstGeom prst="flowChartDelay">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36918" name="Oval 59"/>
          <p:cNvSpPr>
            <a:spLocks noChangeArrowheads="1"/>
          </p:cNvSpPr>
          <p:nvPr/>
        </p:nvSpPr>
        <p:spPr bwMode="auto">
          <a:xfrm rot="10800000">
            <a:off x="4959350" y="1692275"/>
            <a:ext cx="119063" cy="119063"/>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36919" name="Line 60"/>
          <p:cNvSpPr>
            <a:spLocks noChangeShapeType="1"/>
          </p:cNvSpPr>
          <p:nvPr/>
        </p:nvSpPr>
        <p:spPr bwMode="auto">
          <a:xfrm flipH="1">
            <a:off x="4527550" y="1739900"/>
            <a:ext cx="43180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20" name="AutoShape 61"/>
          <p:cNvSpPr>
            <a:spLocks noChangeArrowheads="1"/>
          </p:cNvSpPr>
          <p:nvPr/>
        </p:nvSpPr>
        <p:spPr bwMode="auto">
          <a:xfrm rot="10800000">
            <a:off x="4024313" y="1200150"/>
            <a:ext cx="503237" cy="684213"/>
          </a:xfrm>
          <a:prstGeom prst="flowChartDelay">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36921" name="Line 62"/>
          <p:cNvSpPr>
            <a:spLocks noChangeShapeType="1"/>
          </p:cNvSpPr>
          <p:nvPr/>
        </p:nvSpPr>
        <p:spPr bwMode="auto">
          <a:xfrm flipH="1">
            <a:off x="3482975" y="1558925"/>
            <a:ext cx="43180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22" name="Oval 63"/>
          <p:cNvSpPr>
            <a:spLocks noChangeArrowheads="1"/>
          </p:cNvSpPr>
          <p:nvPr/>
        </p:nvSpPr>
        <p:spPr bwMode="auto">
          <a:xfrm rot="10800000">
            <a:off x="3905250" y="1487488"/>
            <a:ext cx="119063" cy="119062"/>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36923" name="Rectangle 64"/>
          <p:cNvSpPr>
            <a:spLocks noChangeArrowheads="1"/>
          </p:cNvSpPr>
          <p:nvPr/>
        </p:nvSpPr>
        <p:spPr bwMode="auto">
          <a:xfrm>
            <a:off x="1077913" y="2279650"/>
            <a:ext cx="771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t>= Q</a:t>
            </a:r>
            <a:r>
              <a:rPr kumimoji="1" lang="en-US" altLang="zh-CN" sz="2400" baseline="-25000"/>
              <a:t>3</a:t>
            </a:r>
            <a:endParaRPr kumimoji="1" lang="zh-CN" altLang="en-US" sz="2400" baseline="-25000"/>
          </a:p>
        </p:txBody>
      </p:sp>
      <p:sp>
        <p:nvSpPr>
          <p:cNvPr id="36924" name="Text Box 65"/>
          <p:cNvSpPr txBox="1">
            <a:spLocks noChangeArrowheads="1"/>
          </p:cNvSpPr>
          <p:nvPr/>
        </p:nvSpPr>
        <p:spPr bwMode="auto">
          <a:xfrm>
            <a:off x="1762125" y="2279650"/>
            <a:ext cx="930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t>Q</a:t>
            </a:r>
            <a:r>
              <a:rPr kumimoji="1" lang="en-US" altLang="zh-CN" sz="2400" baseline="-25000"/>
              <a:t>1</a:t>
            </a:r>
            <a:r>
              <a:rPr kumimoji="1" lang="en-US" altLang="zh-CN" sz="2400"/>
              <a:t>Q</a:t>
            </a:r>
            <a:r>
              <a:rPr kumimoji="1" lang="en-US" altLang="zh-CN" sz="2400" baseline="-25000"/>
              <a:t>2</a:t>
            </a:r>
            <a:r>
              <a:rPr lang="en-US" altLang="zh-CN" sz="2000" b="0">
                <a:latin typeface="Arial" panose="020B0604020202020204" pitchFamily="34" charset="0"/>
              </a:rPr>
              <a:t> </a:t>
            </a:r>
          </a:p>
        </p:txBody>
      </p:sp>
      <p:sp>
        <p:nvSpPr>
          <p:cNvPr id="36925" name="Line 66"/>
          <p:cNvSpPr>
            <a:spLocks noChangeShapeType="1"/>
          </p:cNvSpPr>
          <p:nvPr/>
        </p:nvSpPr>
        <p:spPr bwMode="auto">
          <a:xfrm>
            <a:off x="2193925" y="2368550"/>
            <a:ext cx="28733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26" name="Line 67"/>
          <p:cNvSpPr>
            <a:spLocks noChangeShapeType="1"/>
          </p:cNvSpPr>
          <p:nvPr/>
        </p:nvSpPr>
        <p:spPr bwMode="auto">
          <a:xfrm>
            <a:off x="1870075" y="2279650"/>
            <a:ext cx="6111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27" name="Line 68"/>
          <p:cNvSpPr>
            <a:spLocks noChangeShapeType="1"/>
          </p:cNvSpPr>
          <p:nvPr/>
        </p:nvSpPr>
        <p:spPr bwMode="auto">
          <a:xfrm>
            <a:off x="1401763" y="2171700"/>
            <a:ext cx="10795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928" name="Rectangle 69"/>
          <p:cNvSpPr>
            <a:spLocks noGrp="1" noChangeArrowheads="1"/>
          </p:cNvSpPr>
          <p:nvPr>
            <p:ph type="title"/>
          </p:nvPr>
        </p:nvSpPr>
        <p:spPr>
          <a:xfrm>
            <a:off x="457200" y="80963"/>
            <a:ext cx="8229600" cy="890587"/>
          </a:xfrm>
          <a:noFill/>
        </p:spPr>
        <p:txBody>
          <a:bodyPr/>
          <a:lstStyle/>
          <a:p>
            <a:r>
              <a:rPr lang="zh-CN" altLang="en-US">
                <a:latin typeface="宋体" panose="02010600030101010101" pitchFamily="2" charset="-122"/>
              </a:rPr>
              <a:t>自启动扭环形计数器</a:t>
            </a:r>
            <a:r>
              <a:rPr lang="en-US" altLang="zh-CN">
                <a:latin typeface="宋体" panose="02010600030101010101" pitchFamily="2" charset="-122"/>
              </a:rPr>
              <a:t>(</a:t>
            </a:r>
            <a:r>
              <a:rPr lang="zh-CN" altLang="en-US">
                <a:latin typeface="宋体" panose="02010600030101010101" pitchFamily="2" charset="-122"/>
              </a:rPr>
              <a:t>续</a:t>
            </a:r>
            <a:r>
              <a:rPr lang="en-US" altLang="zh-CN">
                <a:latin typeface="宋体" panose="02010600030101010101" pitchFamily="2" charset="-122"/>
              </a:rPr>
              <a:t>2)</a:t>
            </a:r>
          </a:p>
        </p:txBody>
      </p:sp>
      <p:grpSp>
        <p:nvGrpSpPr>
          <p:cNvPr id="36929" name="Group 70"/>
          <p:cNvGrpSpPr>
            <a:grpSpLocks/>
          </p:cNvGrpSpPr>
          <p:nvPr/>
        </p:nvGrpSpPr>
        <p:grpSpPr bwMode="auto">
          <a:xfrm>
            <a:off x="469900" y="3981450"/>
            <a:ext cx="2862263" cy="2016125"/>
            <a:chOff x="2112" y="1392"/>
            <a:chExt cx="1735" cy="1392"/>
          </a:xfrm>
        </p:grpSpPr>
        <p:sp>
          <p:nvSpPr>
            <p:cNvPr id="36951" name="Oval 71"/>
            <p:cNvSpPr>
              <a:spLocks noChangeArrowheads="1"/>
            </p:cNvSpPr>
            <p:nvPr/>
          </p:nvSpPr>
          <p:spPr bwMode="auto">
            <a:xfrm>
              <a:off x="2112" y="1392"/>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0000</a:t>
              </a:r>
            </a:p>
          </p:txBody>
        </p:sp>
        <p:sp>
          <p:nvSpPr>
            <p:cNvPr id="36952" name="Line 72"/>
            <p:cNvSpPr>
              <a:spLocks noChangeShapeType="1"/>
            </p:cNvSpPr>
            <p:nvPr/>
          </p:nvSpPr>
          <p:spPr bwMode="auto">
            <a:xfrm>
              <a:off x="2503" y="1557"/>
              <a:ext cx="274"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53" name="Oval 73"/>
            <p:cNvSpPr>
              <a:spLocks noChangeArrowheads="1"/>
            </p:cNvSpPr>
            <p:nvPr/>
          </p:nvSpPr>
          <p:spPr bwMode="auto">
            <a:xfrm>
              <a:off x="2777" y="1392"/>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1000</a:t>
              </a:r>
            </a:p>
          </p:txBody>
        </p:sp>
        <p:sp>
          <p:nvSpPr>
            <p:cNvPr id="36954" name="Line 74"/>
            <p:cNvSpPr>
              <a:spLocks noChangeShapeType="1"/>
            </p:cNvSpPr>
            <p:nvPr/>
          </p:nvSpPr>
          <p:spPr bwMode="auto">
            <a:xfrm>
              <a:off x="3648" y="1721"/>
              <a:ext cx="0" cy="20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55" name="Oval 75"/>
            <p:cNvSpPr>
              <a:spLocks noChangeArrowheads="1"/>
            </p:cNvSpPr>
            <p:nvPr/>
          </p:nvSpPr>
          <p:spPr bwMode="auto">
            <a:xfrm>
              <a:off x="2112" y="1927"/>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0001</a:t>
              </a:r>
            </a:p>
          </p:txBody>
        </p:sp>
        <p:sp>
          <p:nvSpPr>
            <p:cNvPr id="36956" name="Oval 76"/>
            <p:cNvSpPr>
              <a:spLocks noChangeArrowheads="1"/>
            </p:cNvSpPr>
            <p:nvPr/>
          </p:nvSpPr>
          <p:spPr bwMode="auto">
            <a:xfrm>
              <a:off x="3449" y="1927"/>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1110</a:t>
              </a:r>
            </a:p>
          </p:txBody>
        </p:sp>
        <p:sp>
          <p:nvSpPr>
            <p:cNvPr id="36957" name="Line 77"/>
            <p:cNvSpPr>
              <a:spLocks noChangeShapeType="1"/>
            </p:cNvSpPr>
            <p:nvPr/>
          </p:nvSpPr>
          <p:spPr bwMode="auto">
            <a:xfrm flipV="1">
              <a:off x="2308" y="1721"/>
              <a:ext cx="0" cy="20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58" name="Line 78"/>
            <p:cNvSpPr>
              <a:spLocks noChangeShapeType="1"/>
            </p:cNvSpPr>
            <p:nvPr/>
          </p:nvSpPr>
          <p:spPr bwMode="auto">
            <a:xfrm>
              <a:off x="3182" y="1550"/>
              <a:ext cx="274"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59" name="Oval 79"/>
            <p:cNvSpPr>
              <a:spLocks noChangeArrowheads="1"/>
            </p:cNvSpPr>
            <p:nvPr/>
          </p:nvSpPr>
          <p:spPr bwMode="auto">
            <a:xfrm>
              <a:off x="3456" y="1392"/>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1100</a:t>
              </a:r>
            </a:p>
          </p:txBody>
        </p:sp>
        <p:sp>
          <p:nvSpPr>
            <p:cNvPr id="36960" name="Line 80"/>
            <p:cNvSpPr>
              <a:spLocks noChangeShapeType="1"/>
            </p:cNvSpPr>
            <p:nvPr/>
          </p:nvSpPr>
          <p:spPr bwMode="auto">
            <a:xfrm>
              <a:off x="3648" y="2256"/>
              <a:ext cx="0" cy="20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61" name="Oval 81"/>
            <p:cNvSpPr>
              <a:spLocks noChangeArrowheads="1"/>
            </p:cNvSpPr>
            <p:nvPr/>
          </p:nvSpPr>
          <p:spPr bwMode="auto">
            <a:xfrm>
              <a:off x="3456" y="2455"/>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1111</a:t>
              </a:r>
            </a:p>
          </p:txBody>
        </p:sp>
        <p:sp>
          <p:nvSpPr>
            <p:cNvPr id="36962" name="Oval 82"/>
            <p:cNvSpPr>
              <a:spLocks noChangeArrowheads="1"/>
            </p:cNvSpPr>
            <p:nvPr/>
          </p:nvSpPr>
          <p:spPr bwMode="auto">
            <a:xfrm>
              <a:off x="2112" y="2455"/>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0011</a:t>
              </a:r>
            </a:p>
          </p:txBody>
        </p:sp>
        <p:sp>
          <p:nvSpPr>
            <p:cNvPr id="36963" name="Oval 83"/>
            <p:cNvSpPr>
              <a:spLocks noChangeArrowheads="1"/>
            </p:cNvSpPr>
            <p:nvPr/>
          </p:nvSpPr>
          <p:spPr bwMode="auto">
            <a:xfrm>
              <a:off x="2777" y="2455"/>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0111</a:t>
              </a:r>
            </a:p>
          </p:txBody>
        </p:sp>
        <p:sp>
          <p:nvSpPr>
            <p:cNvPr id="36964" name="Line 84"/>
            <p:cNvSpPr>
              <a:spLocks noChangeShapeType="1"/>
            </p:cNvSpPr>
            <p:nvPr/>
          </p:nvSpPr>
          <p:spPr bwMode="auto">
            <a:xfrm flipV="1">
              <a:off x="2304" y="2242"/>
              <a:ext cx="0" cy="20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65" name="Line 85"/>
            <p:cNvSpPr>
              <a:spLocks noChangeShapeType="1"/>
            </p:cNvSpPr>
            <p:nvPr/>
          </p:nvSpPr>
          <p:spPr bwMode="auto">
            <a:xfrm flipH="1">
              <a:off x="3168" y="2640"/>
              <a:ext cx="28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66" name="Line 86"/>
            <p:cNvSpPr>
              <a:spLocks noChangeShapeType="1"/>
            </p:cNvSpPr>
            <p:nvPr/>
          </p:nvSpPr>
          <p:spPr bwMode="auto">
            <a:xfrm flipH="1">
              <a:off x="2496" y="2640"/>
              <a:ext cx="28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6930" name="Oval 87"/>
          <p:cNvSpPr>
            <a:spLocks noChangeArrowheads="1"/>
          </p:cNvSpPr>
          <p:nvPr/>
        </p:nvSpPr>
        <p:spPr bwMode="auto">
          <a:xfrm>
            <a:off x="4033838" y="3981450"/>
            <a:ext cx="620712" cy="47625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1010</a:t>
            </a:r>
          </a:p>
        </p:txBody>
      </p:sp>
      <p:sp>
        <p:nvSpPr>
          <p:cNvPr id="36931" name="Line 88"/>
          <p:cNvSpPr>
            <a:spLocks noChangeShapeType="1"/>
          </p:cNvSpPr>
          <p:nvPr/>
        </p:nvSpPr>
        <p:spPr bwMode="auto">
          <a:xfrm>
            <a:off x="4654550" y="4221163"/>
            <a:ext cx="434975"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32" name="Oval 89"/>
          <p:cNvSpPr>
            <a:spLocks noChangeArrowheads="1"/>
          </p:cNvSpPr>
          <p:nvPr/>
        </p:nvSpPr>
        <p:spPr bwMode="auto">
          <a:xfrm>
            <a:off x="5089525" y="3981450"/>
            <a:ext cx="620713" cy="47625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1101</a:t>
            </a:r>
          </a:p>
        </p:txBody>
      </p:sp>
      <p:sp>
        <p:nvSpPr>
          <p:cNvPr id="36933" name="Line 90"/>
          <p:cNvSpPr>
            <a:spLocks noChangeShapeType="1"/>
          </p:cNvSpPr>
          <p:nvPr/>
        </p:nvSpPr>
        <p:spPr bwMode="auto">
          <a:xfrm>
            <a:off x="6472238" y="4457700"/>
            <a:ext cx="0" cy="29845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34" name="Oval 91"/>
          <p:cNvSpPr>
            <a:spLocks noChangeArrowheads="1"/>
          </p:cNvSpPr>
          <p:nvPr/>
        </p:nvSpPr>
        <p:spPr bwMode="auto">
          <a:xfrm>
            <a:off x="4033838" y="4756150"/>
            <a:ext cx="620712" cy="47625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0100</a:t>
            </a:r>
          </a:p>
        </p:txBody>
      </p:sp>
      <p:sp>
        <p:nvSpPr>
          <p:cNvPr id="36935" name="Oval 92"/>
          <p:cNvSpPr>
            <a:spLocks noChangeArrowheads="1"/>
          </p:cNvSpPr>
          <p:nvPr/>
        </p:nvSpPr>
        <p:spPr bwMode="auto">
          <a:xfrm>
            <a:off x="6156325" y="4756150"/>
            <a:ext cx="620713" cy="47625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1011</a:t>
            </a:r>
          </a:p>
        </p:txBody>
      </p:sp>
      <p:sp>
        <p:nvSpPr>
          <p:cNvPr id="36936" name="Line 93"/>
          <p:cNvSpPr>
            <a:spLocks noChangeShapeType="1"/>
          </p:cNvSpPr>
          <p:nvPr/>
        </p:nvSpPr>
        <p:spPr bwMode="auto">
          <a:xfrm flipV="1">
            <a:off x="4344988" y="4457700"/>
            <a:ext cx="0" cy="29845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37" name="Line 94"/>
          <p:cNvSpPr>
            <a:spLocks noChangeShapeType="1"/>
          </p:cNvSpPr>
          <p:nvPr/>
        </p:nvSpPr>
        <p:spPr bwMode="auto">
          <a:xfrm flipV="1">
            <a:off x="5402263" y="3692525"/>
            <a:ext cx="0" cy="290513"/>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38" name="Oval 95"/>
          <p:cNvSpPr>
            <a:spLocks noChangeArrowheads="1"/>
          </p:cNvSpPr>
          <p:nvPr/>
        </p:nvSpPr>
        <p:spPr bwMode="auto">
          <a:xfrm>
            <a:off x="6167438" y="3981450"/>
            <a:ext cx="620712" cy="47625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0110</a:t>
            </a:r>
          </a:p>
        </p:txBody>
      </p:sp>
      <p:sp>
        <p:nvSpPr>
          <p:cNvPr id="36939" name="Line 96"/>
          <p:cNvSpPr>
            <a:spLocks noChangeShapeType="1"/>
          </p:cNvSpPr>
          <p:nvPr/>
        </p:nvSpPr>
        <p:spPr bwMode="auto">
          <a:xfrm>
            <a:off x="6472238" y="5232400"/>
            <a:ext cx="0" cy="29845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40" name="Oval 97"/>
          <p:cNvSpPr>
            <a:spLocks noChangeArrowheads="1"/>
          </p:cNvSpPr>
          <p:nvPr/>
        </p:nvSpPr>
        <p:spPr bwMode="auto">
          <a:xfrm>
            <a:off x="6167438" y="5521325"/>
            <a:ext cx="620712" cy="47625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0101</a:t>
            </a:r>
          </a:p>
        </p:txBody>
      </p:sp>
      <p:sp>
        <p:nvSpPr>
          <p:cNvPr id="36941" name="Oval 98"/>
          <p:cNvSpPr>
            <a:spLocks noChangeArrowheads="1"/>
          </p:cNvSpPr>
          <p:nvPr/>
        </p:nvSpPr>
        <p:spPr bwMode="auto">
          <a:xfrm>
            <a:off x="4033838" y="5521325"/>
            <a:ext cx="620712" cy="47625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1001</a:t>
            </a:r>
          </a:p>
        </p:txBody>
      </p:sp>
      <p:sp>
        <p:nvSpPr>
          <p:cNvPr id="36942" name="Oval 99"/>
          <p:cNvSpPr>
            <a:spLocks noChangeArrowheads="1"/>
          </p:cNvSpPr>
          <p:nvPr/>
        </p:nvSpPr>
        <p:spPr bwMode="auto">
          <a:xfrm>
            <a:off x="5089525" y="5521325"/>
            <a:ext cx="620713" cy="47625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0010</a:t>
            </a:r>
          </a:p>
        </p:txBody>
      </p:sp>
      <p:sp>
        <p:nvSpPr>
          <p:cNvPr id="36943" name="Line 100"/>
          <p:cNvSpPr>
            <a:spLocks noChangeShapeType="1"/>
          </p:cNvSpPr>
          <p:nvPr/>
        </p:nvSpPr>
        <p:spPr bwMode="auto">
          <a:xfrm flipV="1">
            <a:off x="4338638" y="5213350"/>
            <a:ext cx="0" cy="296863"/>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44" name="Line 101"/>
          <p:cNvSpPr>
            <a:spLocks noChangeShapeType="1"/>
          </p:cNvSpPr>
          <p:nvPr/>
        </p:nvSpPr>
        <p:spPr bwMode="auto">
          <a:xfrm flipH="1" flipV="1">
            <a:off x="4575175" y="4413250"/>
            <a:ext cx="1644650" cy="1189038"/>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45" name="Line 102"/>
          <p:cNvSpPr>
            <a:spLocks noChangeShapeType="1"/>
          </p:cNvSpPr>
          <p:nvPr/>
        </p:nvSpPr>
        <p:spPr bwMode="auto">
          <a:xfrm flipH="1">
            <a:off x="4643438" y="5789613"/>
            <a:ext cx="45720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46" name="Line 103"/>
          <p:cNvSpPr>
            <a:spLocks noChangeShapeType="1"/>
          </p:cNvSpPr>
          <p:nvPr/>
        </p:nvSpPr>
        <p:spPr bwMode="auto">
          <a:xfrm flipH="1">
            <a:off x="3775075" y="3704538"/>
            <a:ext cx="161925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47" name="Line 104"/>
          <p:cNvSpPr>
            <a:spLocks noChangeShapeType="1"/>
          </p:cNvSpPr>
          <p:nvPr/>
        </p:nvSpPr>
        <p:spPr bwMode="auto">
          <a:xfrm>
            <a:off x="3783013" y="3692525"/>
            <a:ext cx="0" cy="12954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48" name="Line 105"/>
          <p:cNvSpPr>
            <a:spLocks noChangeShapeType="1"/>
          </p:cNvSpPr>
          <p:nvPr/>
        </p:nvSpPr>
        <p:spPr bwMode="auto">
          <a:xfrm flipH="1">
            <a:off x="3314700" y="4989513"/>
            <a:ext cx="45720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49" name="Oval 106"/>
          <p:cNvSpPr>
            <a:spLocks noChangeArrowheads="1"/>
          </p:cNvSpPr>
          <p:nvPr/>
        </p:nvSpPr>
        <p:spPr bwMode="auto">
          <a:xfrm>
            <a:off x="534988" y="3316288"/>
            <a:ext cx="1549400" cy="503237"/>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400" b="0"/>
              <a:t>Q</a:t>
            </a:r>
            <a:r>
              <a:rPr lang="en-US" altLang="zh-CN" sz="1600" b="0"/>
              <a:t>0</a:t>
            </a:r>
            <a:r>
              <a:rPr lang="en-US" altLang="zh-CN" sz="2400" b="0"/>
              <a:t>Q</a:t>
            </a:r>
            <a:r>
              <a:rPr lang="en-US" altLang="zh-CN" sz="1600" b="0"/>
              <a:t>1</a:t>
            </a:r>
            <a:r>
              <a:rPr lang="en-US" altLang="zh-CN" sz="2400" b="0"/>
              <a:t>Q</a:t>
            </a:r>
            <a:r>
              <a:rPr lang="en-US" altLang="zh-CN" sz="1600" b="0"/>
              <a:t>2</a:t>
            </a:r>
            <a:r>
              <a:rPr lang="en-US" altLang="zh-CN" sz="2400" b="0"/>
              <a:t>Q</a:t>
            </a:r>
            <a:r>
              <a:rPr lang="en-US" altLang="zh-CN" sz="1600" b="0"/>
              <a:t>3</a:t>
            </a:r>
            <a:endParaRPr lang="zh-CN" altLang="en-US" sz="1600" b="0"/>
          </a:p>
        </p:txBody>
      </p:sp>
      <p:sp>
        <p:nvSpPr>
          <p:cNvPr id="36950" name="文本框 2"/>
          <p:cNvSpPr txBox="1">
            <a:spLocks noChangeArrowheads="1"/>
          </p:cNvSpPr>
          <p:nvPr/>
        </p:nvSpPr>
        <p:spPr bwMode="auto">
          <a:xfrm>
            <a:off x="6964363" y="3981450"/>
            <a:ext cx="205263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FF0000"/>
                </a:solidFill>
              </a:rPr>
              <a:t>有没有别的修改方式？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9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5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a:t>作业</a:t>
            </a:r>
          </a:p>
        </p:txBody>
      </p:sp>
      <p:sp>
        <p:nvSpPr>
          <p:cNvPr id="38915"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498AEC91-1789-4AF4-A977-BE9438C70B11}" type="datetime1">
              <a:rPr lang="zh-CN" altLang="en-US" sz="1800" b="0" smtClean="0">
                <a:solidFill>
                  <a:srgbClr val="B2B2B2"/>
                </a:solidFill>
                <a:latin typeface="Arial" panose="020B0604020202020204" pitchFamily="34" charset="0"/>
              </a:rPr>
              <a:pPr>
                <a:spcAft>
                  <a:spcPct val="0"/>
                </a:spcAft>
                <a:buFontTx/>
                <a:buNone/>
              </a:pPr>
              <a:t>2021/11/10</a:t>
            </a:fld>
            <a:endParaRPr lang="en-US" altLang="zh-CN" sz="1800" b="0">
              <a:solidFill>
                <a:srgbClr val="B2B2B2"/>
              </a:solidFill>
              <a:latin typeface="Arial" panose="020B0604020202020204" pitchFamily="34" charset="0"/>
            </a:endParaRPr>
          </a:p>
        </p:txBody>
      </p:sp>
      <p:sp>
        <p:nvSpPr>
          <p:cNvPr id="38916"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Arial" panose="020B0604020202020204" pitchFamily="34" charset="0"/>
              </a:rPr>
              <a:t>模拟与数字电路 </a:t>
            </a:r>
            <a:r>
              <a:rPr lang="en-US" altLang="zh-CN" sz="1800" b="0">
                <a:solidFill>
                  <a:srgbClr val="B2B2B2"/>
                </a:solidFill>
                <a:latin typeface="Arial" panose="020B0604020202020204" pitchFamily="34" charset="0"/>
              </a:rPr>
              <a:t>— </a:t>
            </a:r>
            <a:r>
              <a:rPr lang="zh-CN" altLang="en-US" sz="1800" b="0">
                <a:solidFill>
                  <a:srgbClr val="B2B2B2"/>
                </a:solidFill>
                <a:latin typeface="Arial" panose="020B0604020202020204" pitchFamily="34" charset="0"/>
              </a:rPr>
              <a:t>数制与代码</a:t>
            </a:r>
            <a:endParaRPr lang="en-US" altLang="zh-CN" sz="1800" b="0">
              <a:solidFill>
                <a:srgbClr val="B2B2B2"/>
              </a:solidFill>
              <a:latin typeface="Arial" panose="020B0604020202020204" pitchFamily="34" charset="0"/>
            </a:endParaRPr>
          </a:p>
        </p:txBody>
      </p:sp>
      <p:sp>
        <p:nvSpPr>
          <p:cNvPr id="3891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B3A244D5-1055-4A7A-80C8-966090F8DE61}" type="slidenum">
              <a:rPr lang="en-US" altLang="zh-CN" sz="1800" b="0" smtClean="0">
                <a:solidFill>
                  <a:srgbClr val="B2B2B2"/>
                </a:solidFill>
                <a:latin typeface="Arial" panose="020B0604020202020204" pitchFamily="34" charset="0"/>
              </a:rPr>
              <a:pPr>
                <a:spcAft>
                  <a:spcPct val="0"/>
                </a:spcAft>
                <a:buFontTx/>
                <a:buNone/>
              </a:pPr>
              <a:t>21</a:t>
            </a:fld>
            <a:endParaRPr lang="en-US" altLang="zh-CN" sz="1800" b="0">
              <a:solidFill>
                <a:srgbClr val="B2B2B2"/>
              </a:solidFill>
              <a:latin typeface="Arial" panose="020B0604020202020204" pitchFamily="34" charset="0"/>
            </a:endParaRPr>
          </a:p>
        </p:txBody>
      </p:sp>
      <p:sp>
        <p:nvSpPr>
          <p:cNvPr id="9" name="Rectangle 3"/>
          <p:cNvSpPr txBox="1">
            <a:spLocks noChangeArrowheads="1"/>
          </p:cNvSpPr>
          <p:nvPr/>
        </p:nvSpPr>
        <p:spPr bwMode="auto">
          <a:xfrm>
            <a:off x="457200" y="1449388"/>
            <a:ext cx="8147050" cy="49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0"/>
              </a:spcBef>
              <a:spcAft>
                <a:spcPct val="20000"/>
              </a:spcAft>
              <a:buChar char="•"/>
              <a:defRPr sz="3200" b="1">
                <a:solidFill>
                  <a:schemeClr val="tx1"/>
                </a:solidFill>
                <a:latin typeface="+mn-lt"/>
                <a:ea typeface="+mn-ea"/>
                <a:cs typeface="宋体" charset="0"/>
              </a:defRPr>
            </a:lvl1pPr>
            <a:lvl2pPr marL="742950" indent="-285750" algn="l" rtl="0" eaLnBrk="0" fontAlgn="base" hangingPunct="0">
              <a:spcBef>
                <a:spcPct val="0"/>
              </a:spcBef>
              <a:spcAft>
                <a:spcPct val="20000"/>
              </a:spcAft>
              <a:buChar char="–"/>
              <a:defRPr sz="2800">
                <a:solidFill>
                  <a:schemeClr val="tx1"/>
                </a:solidFill>
                <a:latin typeface="+mn-lt"/>
                <a:ea typeface="+mn-ea"/>
                <a:cs typeface="宋体" charset="0"/>
              </a:defRPr>
            </a:lvl2pPr>
            <a:lvl3pPr marL="1143000" indent="-228600" algn="l" rtl="0" eaLnBrk="0" fontAlgn="base" hangingPunct="0">
              <a:spcBef>
                <a:spcPct val="0"/>
              </a:spcBef>
              <a:spcAft>
                <a:spcPct val="20000"/>
              </a:spcAft>
              <a:buChar char="•"/>
              <a:defRPr sz="2400">
                <a:solidFill>
                  <a:schemeClr val="tx1"/>
                </a:solidFill>
                <a:latin typeface="+mn-lt"/>
                <a:ea typeface="+mn-ea"/>
                <a:cs typeface="宋体" charset="0"/>
              </a:defRPr>
            </a:lvl3pPr>
            <a:lvl4pPr marL="1600200" indent="-228600" algn="l" rtl="0" eaLnBrk="0" fontAlgn="base" hangingPunct="0">
              <a:spcBef>
                <a:spcPct val="0"/>
              </a:spcBef>
              <a:spcAft>
                <a:spcPct val="20000"/>
              </a:spcAft>
              <a:buChar char="–"/>
              <a:defRPr sz="2000">
                <a:solidFill>
                  <a:schemeClr val="tx1"/>
                </a:solidFill>
                <a:latin typeface="+mn-lt"/>
                <a:ea typeface="+mn-ea"/>
                <a:cs typeface="宋体" charset="0"/>
              </a:defRPr>
            </a:lvl4pPr>
            <a:lvl5pPr marL="2057400" indent="-228600" algn="l" rtl="0" eaLnBrk="0" fontAlgn="base" hangingPunct="0">
              <a:spcBef>
                <a:spcPct val="0"/>
              </a:spcBef>
              <a:spcAft>
                <a:spcPct val="20000"/>
              </a:spcAft>
              <a:buChar char="»"/>
              <a:defRPr sz="2000">
                <a:solidFill>
                  <a:schemeClr val="tx1"/>
                </a:solidFill>
                <a:latin typeface="+mn-lt"/>
                <a:ea typeface="+mn-ea"/>
                <a:cs typeface="宋体"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nSpc>
                <a:spcPct val="110000"/>
              </a:lnSpc>
              <a:spcAft>
                <a:spcPct val="30000"/>
              </a:spcAft>
              <a:defRPr/>
            </a:pPr>
            <a:r>
              <a:rPr lang="zh-CN" altLang="en-US" sz="2800" kern="0" dirty="0">
                <a:latin typeface="Times New Roman" panose="02020603050405020304" pitchFamily="18" charset="0"/>
              </a:rPr>
              <a:t>电子技术基础</a:t>
            </a:r>
            <a:r>
              <a:rPr lang="en-US" altLang="zh-CN" sz="2800" kern="0" dirty="0">
                <a:latin typeface="Times New Roman" panose="02020603050405020304" pitchFamily="18" charset="0"/>
              </a:rPr>
              <a:t>-</a:t>
            </a:r>
            <a:r>
              <a:rPr lang="zh-CN" altLang="en-US" sz="2800" kern="0" dirty="0">
                <a:latin typeface="Times New Roman" panose="02020603050405020304" pitchFamily="18" charset="0"/>
              </a:rPr>
              <a:t>数字部分</a:t>
            </a:r>
            <a:endParaRPr lang="en-US" altLang="zh-CN" sz="2800" kern="0" dirty="0">
              <a:latin typeface="Times New Roman" panose="02020603050405020304" pitchFamily="18" charset="0"/>
            </a:endParaRPr>
          </a:p>
          <a:p>
            <a:pPr>
              <a:lnSpc>
                <a:spcPct val="110000"/>
              </a:lnSpc>
              <a:spcAft>
                <a:spcPct val="30000"/>
              </a:spcAft>
              <a:defRPr/>
            </a:pPr>
            <a:r>
              <a:rPr lang="en-US" altLang="zh-CN" sz="2800" kern="0" dirty="0">
                <a:latin typeface="Times New Roman" panose="02020603050405020304" pitchFamily="18" charset="0"/>
              </a:rPr>
              <a:t>P358-360</a:t>
            </a:r>
            <a:r>
              <a:rPr lang="zh-CN" altLang="en-US" sz="2800" kern="0" dirty="0">
                <a:latin typeface="Times New Roman" panose="02020603050405020304" pitchFamily="18" charset="0"/>
              </a:rPr>
              <a:t>：</a:t>
            </a:r>
            <a:endParaRPr lang="en-US" altLang="zh-CN" sz="2800" kern="0" dirty="0">
              <a:latin typeface="Times New Roman" panose="02020603050405020304" pitchFamily="18" charset="0"/>
            </a:endParaRPr>
          </a:p>
          <a:p>
            <a:pPr lvl="1">
              <a:lnSpc>
                <a:spcPct val="110000"/>
              </a:lnSpc>
              <a:spcAft>
                <a:spcPct val="30000"/>
              </a:spcAft>
              <a:defRPr/>
            </a:pPr>
            <a:r>
              <a:rPr lang="en-US" altLang="zh-CN" sz="2400" kern="0" dirty="0">
                <a:latin typeface="Times New Roman" panose="02020603050405020304" pitchFamily="18" charset="0"/>
              </a:rPr>
              <a:t>6.5.8</a:t>
            </a:r>
            <a:r>
              <a:rPr lang="zh-CN" altLang="en-US" sz="2400" kern="0" dirty="0">
                <a:latin typeface="Times New Roman" panose="02020603050405020304" pitchFamily="18" charset="0"/>
              </a:rPr>
              <a:t>，</a:t>
            </a:r>
            <a:r>
              <a:rPr lang="en-US" altLang="zh-CN" sz="2400" kern="0" dirty="0">
                <a:latin typeface="Times New Roman" panose="02020603050405020304" pitchFamily="18" charset="0"/>
              </a:rPr>
              <a:t>6.5.10</a:t>
            </a:r>
            <a:r>
              <a:rPr lang="zh-CN" altLang="en-US" sz="2400" kern="0" dirty="0">
                <a:latin typeface="Times New Roman" panose="02020603050405020304" pitchFamily="18" charset="0"/>
              </a:rPr>
              <a:t>，</a:t>
            </a:r>
            <a:r>
              <a:rPr lang="en-US" altLang="zh-CN" sz="2400" kern="0" dirty="0">
                <a:latin typeface="Times New Roman" panose="02020603050405020304" pitchFamily="18" charset="0"/>
              </a:rPr>
              <a:t>6.5.14</a:t>
            </a:r>
            <a:r>
              <a:rPr lang="zh-CN" altLang="en-US" sz="2400" kern="0" dirty="0">
                <a:latin typeface="Times New Roman" panose="02020603050405020304" pitchFamily="18" charset="0"/>
              </a:rPr>
              <a:t>，</a:t>
            </a:r>
            <a:r>
              <a:rPr lang="en-US" altLang="zh-CN" sz="2400" kern="0" dirty="0">
                <a:latin typeface="Times New Roman" panose="02020603050405020304" pitchFamily="18" charset="0"/>
              </a:rPr>
              <a:t>6.5.16</a:t>
            </a:r>
            <a:r>
              <a:rPr lang="zh-CN" altLang="en-US" sz="2400" kern="0" dirty="0">
                <a:latin typeface="Times New Roman" panose="02020603050405020304" pitchFamily="18" charset="0"/>
              </a:rPr>
              <a:t>，</a:t>
            </a:r>
            <a:r>
              <a:rPr lang="en-US" altLang="zh-CN" sz="2400" kern="0">
                <a:latin typeface="Times New Roman" panose="02020603050405020304" pitchFamily="18" charset="0"/>
              </a:rPr>
              <a:t>6.5.21</a:t>
            </a:r>
            <a:endParaRPr lang="en-US" altLang="zh-CN" sz="2400" kern="0" dirty="0">
              <a:latin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D1C61D3F-BC91-434F-9464-038434A5A4A4}" type="datetime1">
              <a:rPr lang="zh-CN" altLang="en-US" sz="1800" b="0" smtClean="0">
                <a:solidFill>
                  <a:srgbClr val="B2B2B2"/>
                </a:solidFill>
                <a:latin typeface="Arial" panose="020B0604020202020204" pitchFamily="34" charset="0"/>
              </a:rPr>
              <a:pPr>
                <a:spcAft>
                  <a:spcPct val="0"/>
                </a:spcAft>
                <a:buFontTx/>
                <a:buNone/>
              </a:pPr>
              <a:t>2021/11/10</a:t>
            </a:fld>
            <a:endParaRPr lang="en-US" altLang="zh-CN" sz="1800" b="0">
              <a:solidFill>
                <a:srgbClr val="B2B2B2"/>
              </a:solidFill>
              <a:latin typeface="Arial" panose="020B0604020202020204" pitchFamily="34" charset="0"/>
            </a:endParaRPr>
          </a:p>
        </p:txBody>
      </p:sp>
      <p:sp>
        <p:nvSpPr>
          <p:cNvPr id="39939"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时序逻辑电路</a:t>
            </a:r>
            <a:r>
              <a:rPr kumimoji="1" lang="en-US" altLang="zh-CN" sz="1800" b="0">
                <a:solidFill>
                  <a:srgbClr val="B2B2B2"/>
                </a:solidFill>
                <a:latin typeface="宋体" panose="02010600030101010101" pitchFamily="2" charset="-122"/>
              </a:rPr>
              <a:t>(6)</a:t>
            </a:r>
          </a:p>
        </p:txBody>
      </p:sp>
      <p:sp>
        <p:nvSpPr>
          <p:cNvPr id="3994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EDC735C3-FDCB-41D9-9981-3AE63687371B}" type="slidenum">
              <a:rPr lang="en-US" altLang="zh-CN" sz="1800" b="0" smtClean="0">
                <a:solidFill>
                  <a:srgbClr val="B2B2B2"/>
                </a:solidFill>
                <a:latin typeface="Arial" panose="020B0604020202020204" pitchFamily="34" charset="0"/>
              </a:rPr>
              <a:pPr>
                <a:spcAft>
                  <a:spcPct val="0"/>
                </a:spcAft>
                <a:buFontTx/>
                <a:buNone/>
              </a:pPr>
              <a:t>22</a:t>
            </a:fld>
            <a:endParaRPr lang="en-US" altLang="zh-CN" sz="1800" b="0">
              <a:solidFill>
                <a:srgbClr val="B2B2B2"/>
              </a:solidFill>
              <a:latin typeface="Arial" panose="020B0604020202020204" pitchFamily="34" charset="0"/>
            </a:endParaRPr>
          </a:p>
        </p:txBody>
      </p:sp>
      <p:sp>
        <p:nvSpPr>
          <p:cNvPr id="39941" name="Rectangle 2"/>
          <p:cNvSpPr>
            <a:spLocks noGrp="1" noChangeArrowheads="1"/>
          </p:cNvSpPr>
          <p:nvPr>
            <p:ph type="title"/>
          </p:nvPr>
        </p:nvSpPr>
        <p:spPr>
          <a:xfrm>
            <a:off x="457200" y="2744788"/>
            <a:ext cx="8229600" cy="1143000"/>
          </a:xfrm>
        </p:spPr>
        <p:txBody>
          <a:bodyPr/>
          <a:lstStyle/>
          <a:p>
            <a:r>
              <a:rPr lang="en-US" altLang="zh-CN"/>
              <a:t>The End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6DFDB7AF-298B-4D15-B4E9-01843B2F0F8F}" type="datetime1">
              <a:rPr lang="zh-CN" altLang="en-US" sz="1800" b="0" smtClean="0">
                <a:solidFill>
                  <a:srgbClr val="B2B2B2"/>
                </a:solidFill>
                <a:latin typeface="Arial" panose="020B0604020202020204" pitchFamily="34" charset="0"/>
              </a:rPr>
              <a:pPr>
                <a:spcAft>
                  <a:spcPct val="0"/>
                </a:spcAft>
                <a:buFontTx/>
                <a:buNone/>
              </a:pPr>
              <a:t>2021/11/10</a:t>
            </a:fld>
            <a:endParaRPr lang="en-US" altLang="zh-CN" sz="1800" b="0">
              <a:solidFill>
                <a:srgbClr val="B2B2B2"/>
              </a:solidFill>
              <a:latin typeface="Arial" panose="020B0604020202020204" pitchFamily="34" charset="0"/>
            </a:endParaRPr>
          </a:p>
        </p:txBody>
      </p:sp>
      <p:sp>
        <p:nvSpPr>
          <p:cNvPr id="8195"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时序逻辑电路</a:t>
            </a:r>
            <a:r>
              <a:rPr kumimoji="1" lang="en-US" altLang="zh-CN" sz="1800" b="0">
                <a:solidFill>
                  <a:srgbClr val="B2B2B2"/>
                </a:solidFill>
                <a:latin typeface="宋体" panose="02010600030101010101" pitchFamily="2" charset="-122"/>
              </a:rPr>
              <a:t>(6)</a:t>
            </a:r>
          </a:p>
        </p:txBody>
      </p:sp>
      <p:sp>
        <p:nvSpPr>
          <p:cNvPr id="819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1B5688CE-EBFE-4B7A-986D-74E0D1C6DC68}" type="slidenum">
              <a:rPr lang="en-US" altLang="zh-CN" sz="1800" b="0" smtClean="0">
                <a:solidFill>
                  <a:srgbClr val="B2B2B2"/>
                </a:solidFill>
                <a:latin typeface="Arial" panose="020B0604020202020204" pitchFamily="34" charset="0"/>
              </a:rPr>
              <a:pPr>
                <a:spcAft>
                  <a:spcPct val="0"/>
                </a:spcAft>
                <a:buFontTx/>
                <a:buNone/>
              </a:pPr>
              <a:t>3</a:t>
            </a:fld>
            <a:endParaRPr lang="en-US" altLang="zh-CN" sz="1800" b="0">
              <a:solidFill>
                <a:srgbClr val="B2B2B2"/>
              </a:solidFill>
              <a:latin typeface="Arial" panose="020B0604020202020204" pitchFamily="34" charset="0"/>
            </a:endParaRPr>
          </a:p>
        </p:txBody>
      </p:sp>
      <p:sp>
        <p:nvSpPr>
          <p:cNvPr id="8197" name="Rectangle 2"/>
          <p:cNvSpPr>
            <a:spLocks noGrp="1" noChangeArrowheads="1"/>
          </p:cNvSpPr>
          <p:nvPr>
            <p:ph type="title"/>
          </p:nvPr>
        </p:nvSpPr>
        <p:spPr/>
        <p:txBody>
          <a:bodyPr/>
          <a:lstStyle/>
          <a:p>
            <a:r>
              <a:rPr lang="zh-CN" altLang="en-US"/>
              <a:t>任意进制计数器构成方法</a:t>
            </a:r>
          </a:p>
        </p:txBody>
      </p:sp>
      <p:sp>
        <p:nvSpPr>
          <p:cNvPr id="8198" name="Rectangle 3"/>
          <p:cNvSpPr>
            <a:spLocks noGrp="1" noChangeArrowheads="1"/>
          </p:cNvSpPr>
          <p:nvPr>
            <p:ph type="body" idx="1"/>
          </p:nvPr>
        </p:nvSpPr>
        <p:spPr>
          <a:xfrm>
            <a:off x="457200" y="1449388"/>
            <a:ext cx="8147050" cy="4932362"/>
          </a:xfrm>
        </p:spPr>
        <p:txBody>
          <a:bodyPr/>
          <a:lstStyle/>
          <a:p>
            <a:r>
              <a:rPr lang="zh-CN" altLang="en-US"/>
              <a:t>用</a:t>
            </a:r>
            <a:r>
              <a:rPr lang="en-US" altLang="zh-CN"/>
              <a:t>N</a:t>
            </a:r>
            <a:r>
              <a:rPr lang="zh-CN" altLang="en-US"/>
              <a:t>进制计数器构成</a:t>
            </a:r>
            <a:r>
              <a:rPr lang="en-US" altLang="zh-CN"/>
              <a:t>M</a:t>
            </a:r>
            <a:r>
              <a:rPr lang="zh-CN" altLang="en-US"/>
              <a:t>进制计数器</a:t>
            </a:r>
          </a:p>
          <a:p>
            <a:r>
              <a:rPr lang="zh-CN" altLang="en-US"/>
              <a:t>若</a:t>
            </a:r>
            <a:r>
              <a:rPr lang="en-US" altLang="zh-CN"/>
              <a:t>M</a:t>
            </a:r>
            <a:r>
              <a:rPr lang="zh-CN" altLang="en-US"/>
              <a:t> </a:t>
            </a:r>
            <a:r>
              <a:rPr lang="en-US" altLang="zh-CN"/>
              <a:t>&lt; N </a:t>
            </a:r>
            <a:r>
              <a:rPr lang="zh-CN" altLang="en-US"/>
              <a:t>，可在计数过程中设法跳过</a:t>
            </a:r>
            <a:r>
              <a:rPr lang="en-US" altLang="zh-CN"/>
              <a:t>N-M</a:t>
            </a:r>
            <a:r>
              <a:rPr lang="zh-CN" altLang="en-US"/>
              <a:t>个多余状态</a:t>
            </a:r>
          </a:p>
          <a:p>
            <a:pPr lvl="1"/>
            <a:r>
              <a:rPr kumimoji="1" lang="zh-CN" altLang="en-US"/>
              <a:t>反馈清零法，简称清零法</a:t>
            </a:r>
          </a:p>
          <a:p>
            <a:pPr lvl="1"/>
            <a:r>
              <a:rPr kumimoji="1" lang="zh-CN" altLang="en-US"/>
              <a:t>反馈</a:t>
            </a:r>
            <a:r>
              <a:rPr lang="zh-CN" altLang="en-US"/>
              <a:t>置数法</a:t>
            </a:r>
            <a:r>
              <a:rPr kumimoji="1" lang="zh-CN" altLang="en-US"/>
              <a:t>，简称置数法</a:t>
            </a:r>
            <a:endParaRPr lang="en-US" altLang="zh-CN"/>
          </a:p>
          <a:p>
            <a:r>
              <a:rPr lang="zh-CN" altLang="en-US"/>
              <a:t>若</a:t>
            </a:r>
            <a:r>
              <a:rPr lang="en-US" altLang="zh-CN"/>
              <a:t>M</a:t>
            </a:r>
            <a:r>
              <a:rPr lang="zh-CN" altLang="en-US"/>
              <a:t> </a:t>
            </a:r>
            <a:r>
              <a:rPr lang="en-US" altLang="zh-CN"/>
              <a:t>&gt; N</a:t>
            </a:r>
            <a:r>
              <a:rPr lang="zh-CN" altLang="en-US"/>
              <a:t>，用多片</a:t>
            </a:r>
            <a:r>
              <a:rPr lang="en-US" altLang="zh-CN"/>
              <a:t>N</a:t>
            </a:r>
            <a:r>
              <a:rPr lang="zh-CN" altLang="en-US"/>
              <a:t>进制计数器级连，配合</a:t>
            </a:r>
            <a:r>
              <a:rPr kumimoji="1" lang="zh-CN" altLang="en-US"/>
              <a:t>清零</a:t>
            </a:r>
            <a:r>
              <a:rPr kumimoji="1" lang="en-US" altLang="zh-CN"/>
              <a:t>/</a:t>
            </a:r>
            <a:r>
              <a:rPr kumimoji="1" lang="zh-CN" altLang="en-US"/>
              <a:t>置数法</a:t>
            </a:r>
            <a:r>
              <a:rPr lang="zh-CN" altLang="en-US"/>
              <a:t>构成</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4B699E74-44B7-4A80-8D41-DB8FC6ED3E92}" type="datetime1">
              <a:rPr lang="zh-CN" altLang="en-US" sz="1800" b="0" smtClean="0">
                <a:solidFill>
                  <a:srgbClr val="B2B2B2"/>
                </a:solidFill>
                <a:latin typeface="Arial" panose="020B0604020202020204" pitchFamily="34" charset="0"/>
              </a:rPr>
              <a:pPr>
                <a:spcAft>
                  <a:spcPct val="0"/>
                </a:spcAft>
                <a:buFontTx/>
                <a:buNone/>
              </a:pPr>
              <a:t>2021/11/10</a:t>
            </a:fld>
            <a:endParaRPr lang="en-US" altLang="zh-CN" sz="1800" b="0">
              <a:solidFill>
                <a:srgbClr val="B2B2B2"/>
              </a:solidFill>
              <a:latin typeface="Arial" panose="020B0604020202020204" pitchFamily="34" charset="0"/>
            </a:endParaRPr>
          </a:p>
        </p:txBody>
      </p:sp>
      <p:sp>
        <p:nvSpPr>
          <p:cNvPr id="10243"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时序逻辑电路</a:t>
            </a:r>
            <a:r>
              <a:rPr kumimoji="1" lang="en-US" altLang="zh-CN" sz="1800" b="0">
                <a:solidFill>
                  <a:srgbClr val="B2B2B2"/>
                </a:solidFill>
                <a:latin typeface="宋体" panose="02010600030101010101" pitchFamily="2" charset="-122"/>
              </a:rPr>
              <a:t>(6)</a:t>
            </a:r>
          </a:p>
        </p:txBody>
      </p:sp>
      <p:sp>
        <p:nvSpPr>
          <p:cNvPr id="1024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ADE92B5F-9807-45AB-B1E8-8C49C39CFDA0}" type="slidenum">
              <a:rPr lang="en-US" altLang="zh-CN" sz="1800" b="0" smtClean="0">
                <a:solidFill>
                  <a:srgbClr val="B2B2B2"/>
                </a:solidFill>
                <a:latin typeface="Arial" panose="020B0604020202020204" pitchFamily="34" charset="0"/>
              </a:rPr>
              <a:pPr>
                <a:spcAft>
                  <a:spcPct val="0"/>
                </a:spcAft>
                <a:buFontTx/>
                <a:buNone/>
              </a:pPr>
              <a:t>4</a:t>
            </a:fld>
            <a:endParaRPr lang="en-US" altLang="zh-CN" sz="1800" b="0">
              <a:solidFill>
                <a:srgbClr val="B2B2B2"/>
              </a:solidFill>
              <a:latin typeface="Arial" panose="020B0604020202020204" pitchFamily="34" charset="0"/>
            </a:endParaRPr>
          </a:p>
        </p:txBody>
      </p:sp>
      <p:sp>
        <p:nvSpPr>
          <p:cNvPr id="10245" name="Rectangle 2"/>
          <p:cNvSpPr>
            <a:spLocks noGrp="1" noChangeArrowheads="1"/>
          </p:cNvSpPr>
          <p:nvPr>
            <p:ph type="title"/>
          </p:nvPr>
        </p:nvSpPr>
        <p:spPr/>
        <p:txBody>
          <a:bodyPr/>
          <a:lstStyle/>
          <a:p>
            <a:r>
              <a:rPr kumimoji="1" lang="zh-CN" altLang="en-US"/>
              <a:t>清零法和置数法</a:t>
            </a:r>
          </a:p>
        </p:txBody>
      </p:sp>
      <p:sp>
        <p:nvSpPr>
          <p:cNvPr id="10246" name="Rectangle 3"/>
          <p:cNvSpPr>
            <a:spLocks noGrp="1" noChangeArrowheads="1"/>
          </p:cNvSpPr>
          <p:nvPr>
            <p:ph type="body" idx="1"/>
          </p:nvPr>
        </p:nvSpPr>
        <p:spPr>
          <a:xfrm>
            <a:off x="1392238" y="1528763"/>
            <a:ext cx="1919287" cy="623887"/>
          </a:xfrm>
        </p:spPr>
        <p:txBody>
          <a:bodyPr/>
          <a:lstStyle/>
          <a:p>
            <a:r>
              <a:rPr kumimoji="1" lang="zh-CN" altLang="en-US"/>
              <a:t>清零法</a:t>
            </a:r>
            <a:endParaRPr kumimoji="1" lang="en-US" altLang="zh-CN"/>
          </a:p>
        </p:txBody>
      </p:sp>
      <p:sp>
        <p:nvSpPr>
          <p:cNvPr id="1767428" name="Rectangle 4"/>
          <p:cNvSpPr>
            <a:spLocks noChangeArrowheads="1"/>
          </p:cNvSpPr>
          <p:nvPr/>
        </p:nvSpPr>
        <p:spPr bwMode="auto">
          <a:xfrm>
            <a:off x="5603875" y="1520825"/>
            <a:ext cx="19558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r>
              <a:rPr kumimoji="1" lang="zh-CN" altLang="en-US"/>
              <a:t>置数法</a:t>
            </a:r>
            <a:endParaRPr kumimoji="1" lang="en-US" altLang="zh-CN"/>
          </a:p>
        </p:txBody>
      </p:sp>
      <p:sp>
        <p:nvSpPr>
          <p:cNvPr id="1767429" name="Rectangle 5"/>
          <p:cNvSpPr>
            <a:spLocks noChangeArrowheads="1"/>
          </p:cNvSpPr>
          <p:nvPr/>
        </p:nvSpPr>
        <p:spPr bwMode="auto">
          <a:xfrm>
            <a:off x="3412258" y="5641976"/>
            <a:ext cx="1250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zh-CN" altLang="en-US" dirty="0">
                <a:solidFill>
                  <a:srgbClr val="009900"/>
                </a:solidFill>
                <a:latin typeface="Arial" panose="020B0604020202020204" pitchFamily="34" charset="0"/>
              </a:rPr>
              <a:t>同步法</a:t>
            </a:r>
          </a:p>
        </p:txBody>
      </p:sp>
      <p:sp>
        <p:nvSpPr>
          <p:cNvPr id="1767430" name="Rectangle 6"/>
          <p:cNvSpPr>
            <a:spLocks noChangeArrowheads="1"/>
          </p:cNvSpPr>
          <p:nvPr/>
        </p:nvSpPr>
        <p:spPr bwMode="auto">
          <a:xfrm>
            <a:off x="2190067" y="5597426"/>
            <a:ext cx="1250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zh-CN" altLang="en-US" dirty="0">
                <a:solidFill>
                  <a:srgbClr val="FF0000"/>
                </a:solidFill>
                <a:latin typeface="Arial" panose="020B0604020202020204" pitchFamily="34" charset="0"/>
              </a:rPr>
              <a:t>异步法</a:t>
            </a:r>
          </a:p>
        </p:txBody>
      </p:sp>
      <p:sp>
        <p:nvSpPr>
          <p:cNvPr id="10250" name="Oval 7"/>
          <p:cNvSpPr>
            <a:spLocks noChangeArrowheads="1"/>
          </p:cNvSpPr>
          <p:nvPr/>
        </p:nvSpPr>
        <p:spPr bwMode="auto">
          <a:xfrm>
            <a:off x="755650" y="2276475"/>
            <a:ext cx="576263" cy="576263"/>
          </a:xfrm>
          <a:prstGeom prst="ellipse">
            <a:avLst/>
          </a:prstGeom>
          <a:solidFill>
            <a:schemeClr val="bg1"/>
          </a:solidFill>
          <a:ln w="38100">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600"/>
              <a:t>0</a:t>
            </a:r>
          </a:p>
        </p:txBody>
      </p:sp>
      <p:sp>
        <p:nvSpPr>
          <p:cNvPr id="10251" name="Oval 8"/>
          <p:cNvSpPr>
            <a:spLocks noChangeArrowheads="1"/>
          </p:cNvSpPr>
          <p:nvPr/>
        </p:nvSpPr>
        <p:spPr bwMode="auto">
          <a:xfrm>
            <a:off x="1690688" y="2276475"/>
            <a:ext cx="576262" cy="576263"/>
          </a:xfrm>
          <a:prstGeom prst="ellipse">
            <a:avLst/>
          </a:prstGeom>
          <a:solidFill>
            <a:schemeClr val="bg1"/>
          </a:solidFill>
          <a:ln w="38100">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600"/>
              <a:t>1</a:t>
            </a:r>
          </a:p>
        </p:txBody>
      </p:sp>
      <p:sp>
        <p:nvSpPr>
          <p:cNvPr id="10252" name="Oval 9"/>
          <p:cNvSpPr>
            <a:spLocks noChangeArrowheads="1"/>
          </p:cNvSpPr>
          <p:nvPr/>
        </p:nvSpPr>
        <p:spPr bwMode="auto">
          <a:xfrm>
            <a:off x="3563938" y="4976813"/>
            <a:ext cx="576262" cy="576262"/>
          </a:xfrm>
          <a:prstGeom prst="ellipse">
            <a:avLst/>
          </a:prstGeom>
          <a:solidFill>
            <a:schemeClr val="bg1"/>
          </a:solidFill>
          <a:ln w="38100">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200"/>
              <a:t>M</a:t>
            </a:r>
            <a:r>
              <a:rPr lang="en-US" altLang="zh-CN" sz="2000"/>
              <a:t>-</a:t>
            </a:r>
            <a:r>
              <a:rPr lang="en-US" altLang="zh-CN" sz="1400"/>
              <a:t>1</a:t>
            </a:r>
          </a:p>
        </p:txBody>
      </p:sp>
      <p:sp>
        <p:nvSpPr>
          <p:cNvPr id="10253" name="Line 10"/>
          <p:cNvSpPr>
            <a:spLocks noChangeShapeType="1"/>
          </p:cNvSpPr>
          <p:nvPr/>
        </p:nvSpPr>
        <p:spPr bwMode="auto">
          <a:xfrm>
            <a:off x="1331913" y="2600325"/>
            <a:ext cx="360362"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254" name="Line 11"/>
          <p:cNvSpPr>
            <a:spLocks noChangeShapeType="1"/>
          </p:cNvSpPr>
          <p:nvPr/>
        </p:nvSpPr>
        <p:spPr bwMode="auto">
          <a:xfrm>
            <a:off x="3851275" y="4652963"/>
            <a:ext cx="0" cy="32385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255" name="Oval 12"/>
          <p:cNvSpPr>
            <a:spLocks noChangeArrowheads="1"/>
          </p:cNvSpPr>
          <p:nvPr/>
        </p:nvSpPr>
        <p:spPr bwMode="auto">
          <a:xfrm>
            <a:off x="2625725" y="2276475"/>
            <a:ext cx="576263" cy="576263"/>
          </a:xfrm>
          <a:prstGeom prst="ellipse">
            <a:avLst/>
          </a:prstGeom>
          <a:solidFill>
            <a:schemeClr val="bg1"/>
          </a:solidFill>
          <a:ln w="38100">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600"/>
              <a:t>2</a:t>
            </a:r>
          </a:p>
        </p:txBody>
      </p:sp>
      <p:sp>
        <p:nvSpPr>
          <p:cNvPr id="10256" name="Line 13"/>
          <p:cNvSpPr>
            <a:spLocks noChangeShapeType="1"/>
          </p:cNvSpPr>
          <p:nvPr/>
        </p:nvSpPr>
        <p:spPr bwMode="auto">
          <a:xfrm>
            <a:off x="2266950" y="2600325"/>
            <a:ext cx="360363"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257" name="Oval 14"/>
          <p:cNvSpPr>
            <a:spLocks noChangeArrowheads="1"/>
          </p:cNvSpPr>
          <p:nvPr/>
        </p:nvSpPr>
        <p:spPr bwMode="auto">
          <a:xfrm>
            <a:off x="3563938" y="2276475"/>
            <a:ext cx="576262" cy="576263"/>
          </a:xfrm>
          <a:prstGeom prst="ellipse">
            <a:avLst/>
          </a:prstGeom>
          <a:solidFill>
            <a:schemeClr val="bg1"/>
          </a:solidFill>
          <a:ln w="38100">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600"/>
              <a:t>3</a:t>
            </a:r>
          </a:p>
        </p:txBody>
      </p:sp>
      <p:sp>
        <p:nvSpPr>
          <p:cNvPr id="10258" name="Line 15"/>
          <p:cNvSpPr>
            <a:spLocks noChangeShapeType="1"/>
          </p:cNvSpPr>
          <p:nvPr/>
        </p:nvSpPr>
        <p:spPr bwMode="auto">
          <a:xfrm>
            <a:off x="3203575" y="2600325"/>
            <a:ext cx="360363"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259" name="Oval 16"/>
          <p:cNvSpPr>
            <a:spLocks noChangeArrowheads="1"/>
          </p:cNvSpPr>
          <p:nvPr/>
        </p:nvSpPr>
        <p:spPr bwMode="auto">
          <a:xfrm>
            <a:off x="3563938" y="4076700"/>
            <a:ext cx="576262" cy="576263"/>
          </a:xfrm>
          <a:prstGeom prst="ellipse">
            <a:avLst/>
          </a:prstGeom>
          <a:solidFill>
            <a:schemeClr val="bg1"/>
          </a:solidFill>
          <a:ln w="38100">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200"/>
              <a:t>M</a:t>
            </a:r>
            <a:r>
              <a:rPr lang="en-US" altLang="zh-CN" sz="2000"/>
              <a:t>-</a:t>
            </a:r>
            <a:r>
              <a:rPr lang="en-US" altLang="zh-CN" sz="1400"/>
              <a:t>2</a:t>
            </a:r>
          </a:p>
        </p:txBody>
      </p:sp>
      <p:sp>
        <p:nvSpPr>
          <p:cNvPr id="10260" name="Line 17"/>
          <p:cNvSpPr>
            <a:spLocks noChangeShapeType="1"/>
          </p:cNvSpPr>
          <p:nvPr/>
        </p:nvSpPr>
        <p:spPr bwMode="auto">
          <a:xfrm>
            <a:off x="3851275" y="2852738"/>
            <a:ext cx="0" cy="1223962"/>
          </a:xfrm>
          <a:prstGeom prst="line">
            <a:avLst/>
          </a:prstGeom>
          <a:noFill/>
          <a:ln w="28575">
            <a:solidFill>
              <a:schemeClr val="tx1"/>
            </a:solidFill>
            <a:prstDash val="dash"/>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261" name="Oval 18"/>
          <p:cNvSpPr>
            <a:spLocks noChangeArrowheads="1"/>
          </p:cNvSpPr>
          <p:nvPr/>
        </p:nvSpPr>
        <p:spPr bwMode="auto">
          <a:xfrm>
            <a:off x="2616200" y="4987925"/>
            <a:ext cx="576263" cy="576263"/>
          </a:xfrm>
          <a:prstGeom prst="ellipse">
            <a:avLst/>
          </a:prstGeom>
          <a:solidFill>
            <a:schemeClr val="bg1"/>
          </a:solidFill>
          <a:ln w="38100">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200"/>
              <a:t>M</a:t>
            </a:r>
          </a:p>
        </p:txBody>
      </p:sp>
      <p:sp>
        <p:nvSpPr>
          <p:cNvPr id="10262" name="Oval 19"/>
          <p:cNvSpPr>
            <a:spLocks noChangeArrowheads="1"/>
          </p:cNvSpPr>
          <p:nvPr/>
        </p:nvSpPr>
        <p:spPr bwMode="auto">
          <a:xfrm>
            <a:off x="744538" y="4087813"/>
            <a:ext cx="576262" cy="576262"/>
          </a:xfrm>
          <a:prstGeom prst="ellipse">
            <a:avLst/>
          </a:prstGeom>
          <a:solidFill>
            <a:schemeClr val="bg1"/>
          </a:solidFill>
          <a:ln w="38100">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400"/>
              <a:t>N-2</a:t>
            </a:r>
          </a:p>
        </p:txBody>
      </p:sp>
      <p:sp>
        <p:nvSpPr>
          <p:cNvPr id="10263" name="Oval 20"/>
          <p:cNvSpPr>
            <a:spLocks noChangeArrowheads="1"/>
          </p:cNvSpPr>
          <p:nvPr/>
        </p:nvSpPr>
        <p:spPr bwMode="auto">
          <a:xfrm>
            <a:off x="744538" y="3187700"/>
            <a:ext cx="576262" cy="576263"/>
          </a:xfrm>
          <a:prstGeom prst="ellipse">
            <a:avLst/>
          </a:prstGeom>
          <a:solidFill>
            <a:schemeClr val="bg1"/>
          </a:solidFill>
          <a:ln w="38100">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400"/>
              <a:t>N-1</a:t>
            </a:r>
          </a:p>
        </p:txBody>
      </p:sp>
      <p:sp>
        <p:nvSpPr>
          <p:cNvPr id="10264" name="Line 21"/>
          <p:cNvSpPr>
            <a:spLocks noChangeShapeType="1"/>
          </p:cNvSpPr>
          <p:nvPr/>
        </p:nvSpPr>
        <p:spPr bwMode="auto">
          <a:xfrm>
            <a:off x="1031875" y="2863850"/>
            <a:ext cx="0" cy="338138"/>
          </a:xfrm>
          <a:prstGeom prst="line">
            <a:avLst/>
          </a:prstGeom>
          <a:noFill/>
          <a:ln w="28575">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265" name="Line 22"/>
          <p:cNvSpPr>
            <a:spLocks noChangeShapeType="1"/>
          </p:cNvSpPr>
          <p:nvPr/>
        </p:nvSpPr>
        <p:spPr bwMode="auto">
          <a:xfrm>
            <a:off x="1031875" y="3763963"/>
            <a:ext cx="0" cy="320675"/>
          </a:xfrm>
          <a:prstGeom prst="line">
            <a:avLst/>
          </a:prstGeom>
          <a:noFill/>
          <a:ln w="28575">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266" name="Oval 23"/>
          <p:cNvSpPr>
            <a:spLocks noChangeArrowheads="1"/>
          </p:cNvSpPr>
          <p:nvPr/>
        </p:nvSpPr>
        <p:spPr bwMode="auto">
          <a:xfrm>
            <a:off x="744538" y="4987925"/>
            <a:ext cx="576262" cy="576263"/>
          </a:xfrm>
          <a:prstGeom prst="ellipse">
            <a:avLst/>
          </a:prstGeom>
          <a:solidFill>
            <a:schemeClr val="bg1"/>
          </a:solidFill>
          <a:ln w="38100">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400"/>
              <a:t>N-3</a:t>
            </a:r>
          </a:p>
        </p:txBody>
      </p:sp>
      <p:sp>
        <p:nvSpPr>
          <p:cNvPr id="10267" name="Line 24"/>
          <p:cNvSpPr>
            <a:spLocks noChangeShapeType="1"/>
          </p:cNvSpPr>
          <p:nvPr/>
        </p:nvSpPr>
        <p:spPr bwMode="auto">
          <a:xfrm>
            <a:off x="1031875" y="4664075"/>
            <a:ext cx="0" cy="319088"/>
          </a:xfrm>
          <a:prstGeom prst="line">
            <a:avLst/>
          </a:prstGeom>
          <a:noFill/>
          <a:ln w="28575">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767449" name="Line 25"/>
          <p:cNvSpPr>
            <a:spLocks noChangeShapeType="1"/>
          </p:cNvSpPr>
          <p:nvPr/>
        </p:nvSpPr>
        <p:spPr bwMode="auto">
          <a:xfrm>
            <a:off x="3192463" y="5311775"/>
            <a:ext cx="360362" cy="0"/>
          </a:xfrm>
          <a:prstGeom prst="line">
            <a:avLst/>
          </a:prstGeom>
          <a:noFill/>
          <a:ln w="19050">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767450" name="Line 26"/>
          <p:cNvSpPr>
            <a:spLocks noChangeShapeType="1"/>
          </p:cNvSpPr>
          <p:nvPr/>
        </p:nvSpPr>
        <p:spPr bwMode="auto">
          <a:xfrm>
            <a:off x="1320800" y="5311775"/>
            <a:ext cx="1295400" cy="0"/>
          </a:xfrm>
          <a:prstGeom prst="line">
            <a:avLst/>
          </a:prstGeom>
          <a:noFill/>
          <a:ln w="28575">
            <a:solidFill>
              <a:schemeClr val="tx1"/>
            </a:solidFill>
            <a:prstDash val="dash"/>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grpSp>
        <p:nvGrpSpPr>
          <p:cNvPr id="2" name="Group 27"/>
          <p:cNvGrpSpPr>
            <a:grpSpLocks/>
          </p:cNvGrpSpPr>
          <p:nvPr/>
        </p:nvGrpSpPr>
        <p:grpSpPr bwMode="auto">
          <a:xfrm>
            <a:off x="4895850" y="2276475"/>
            <a:ext cx="3384550" cy="3276600"/>
            <a:chOff x="3084" y="1434"/>
            <a:chExt cx="2132" cy="2064"/>
          </a:xfrm>
        </p:grpSpPr>
        <p:sp>
          <p:nvSpPr>
            <p:cNvPr id="10300" name="Oval 28"/>
            <p:cNvSpPr>
              <a:spLocks noChangeArrowheads="1"/>
            </p:cNvSpPr>
            <p:nvPr/>
          </p:nvSpPr>
          <p:spPr bwMode="auto">
            <a:xfrm>
              <a:off x="3084" y="1434"/>
              <a:ext cx="363" cy="363"/>
            </a:xfrm>
            <a:prstGeom prst="ellipse">
              <a:avLst/>
            </a:prstGeom>
            <a:solidFill>
              <a:schemeClr val="bg1"/>
            </a:solidFill>
            <a:ln w="38100">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600"/>
                <a:t>0</a:t>
              </a:r>
            </a:p>
          </p:txBody>
        </p:sp>
        <p:sp>
          <p:nvSpPr>
            <p:cNvPr id="10301" name="Oval 29"/>
            <p:cNvSpPr>
              <a:spLocks noChangeArrowheads="1"/>
            </p:cNvSpPr>
            <p:nvPr/>
          </p:nvSpPr>
          <p:spPr bwMode="auto">
            <a:xfrm>
              <a:off x="4853" y="3135"/>
              <a:ext cx="363" cy="363"/>
            </a:xfrm>
            <a:prstGeom prst="ellipse">
              <a:avLst/>
            </a:prstGeom>
            <a:solidFill>
              <a:schemeClr val="bg1"/>
            </a:solidFill>
            <a:ln w="38100">
              <a:solidFill>
                <a:srgbClr val="B2B2B2"/>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200"/>
                <a:t>j</a:t>
              </a:r>
              <a:r>
                <a:rPr lang="en-US" altLang="zh-CN" sz="2000"/>
                <a:t>-</a:t>
              </a:r>
              <a:r>
                <a:rPr lang="en-US" altLang="zh-CN" sz="1400"/>
                <a:t>1</a:t>
              </a:r>
            </a:p>
          </p:txBody>
        </p:sp>
        <p:sp>
          <p:nvSpPr>
            <p:cNvPr id="10302" name="Oval 30"/>
            <p:cNvSpPr>
              <a:spLocks noChangeArrowheads="1"/>
            </p:cNvSpPr>
            <p:nvPr/>
          </p:nvSpPr>
          <p:spPr bwMode="auto">
            <a:xfrm>
              <a:off x="4263" y="3135"/>
              <a:ext cx="363" cy="363"/>
            </a:xfrm>
            <a:prstGeom prst="ellipse">
              <a:avLst/>
            </a:prstGeom>
            <a:solidFill>
              <a:schemeClr val="bg1"/>
            </a:solidFill>
            <a:ln w="38100">
              <a:solidFill>
                <a:srgbClr val="0000FF"/>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200"/>
                <a:t>j</a:t>
              </a:r>
            </a:p>
          </p:txBody>
        </p:sp>
        <p:sp>
          <p:nvSpPr>
            <p:cNvPr id="10303" name="Oval 31"/>
            <p:cNvSpPr>
              <a:spLocks noChangeArrowheads="1"/>
            </p:cNvSpPr>
            <p:nvPr/>
          </p:nvSpPr>
          <p:spPr bwMode="auto">
            <a:xfrm>
              <a:off x="3084" y="2568"/>
              <a:ext cx="363" cy="363"/>
            </a:xfrm>
            <a:prstGeom prst="ellipse">
              <a:avLst/>
            </a:prstGeom>
            <a:solidFill>
              <a:schemeClr val="bg1"/>
            </a:solidFill>
            <a:ln w="38100">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400"/>
                <a:t>N-2</a:t>
              </a:r>
            </a:p>
          </p:txBody>
        </p:sp>
        <p:sp>
          <p:nvSpPr>
            <p:cNvPr id="10304" name="Oval 32"/>
            <p:cNvSpPr>
              <a:spLocks noChangeArrowheads="1"/>
            </p:cNvSpPr>
            <p:nvPr/>
          </p:nvSpPr>
          <p:spPr bwMode="auto">
            <a:xfrm>
              <a:off x="3084" y="2001"/>
              <a:ext cx="363" cy="363"/>
            </a:xfrm>
            <a:prstGeom prst="ellipse">
              <a:avLst/>
            </a:prstGeom>
            <a:solidFill>
              <a:schemeClr val="bg1"/>
            </a:solidFill>
            <a:ln w="38100">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400"/>
                <a:t>N-1</a:t>
              </a:r>
            </a:p>
          </p:txBody>
        </p:sp>
        <p:sp>
          <p:nvSpPr>
            <p:cNvPr id="10305" name="Line 33"/>
            <p:cNvSpPr>
              <a:spLocks noChangeShapeType="1"/>
            </p:cNvSpPr>
            <p:nvPr/>
          </p:nvSpPr>
          <p:spPr bwMode="auto">
            <a:xfrm>
              <a:off x="3447" y="1638"/>
              <a:ext cx="816" cy="0"/>
            </a:xfrm>
            <a:prstGeom prst="line">
              <a:avLst/>
            </a:prstGeom>
            <a:noFill/>
            <a:ln w="28575">
              <a:solidFill>
                <a:schemeClr val="tx1"/>
              </a:solidFill>
              <a:prstDash val="dash"/>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306" name="Line 34"/>
            <p:cNvSpPr>
              <a:spLocks noChangeShapeType="1"/>
            </p:cNvSpPr>
            <p:nvPr/>
          </p:nvSpPr>
          <p:spPr bwMode="auto">
            <a:xfrm>
              <a:off x="5034" y="2364"/>
              <a:ext cx="0" cy="771"/>
            </a:xfrm>
            <a:prstGeom prst="line">
              <a:avLst/>
            </a:prstGeom>
            <a:noFill/>
            <a:ln w="28575">
              <a:solidFill>
                <a:schemeClr val="tx1"/>
              </a:solidFill>
              <a:prstDash val="sysDot"/>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307" name="Line 35"/>
            <p:cNvSpPr>
              <a:spLocks noChangeShapeType="1"/>
            </p:cNvSpPr>
            <p:nvPr/>
          </p:nvSpPr>
          <p:spPr bwMode="auto">
            <a:xfrm>
              <a:off x="3265" y="1797"/>
              <a:ext cx="0" cy="204"/>
            </a:xfrm>
            <a:prstGeom prst="line">
              <a:avLst/>
            </a:prstGeom>
            <a:noFill/>
            <a:ln w="28575">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308" name="Line 36"/>
            <p:cNvSpPr>
              <a:spLocks noChangeShapeType="1"/>
            </p:cNvSpPr>
            <p:nvPr/>
          </p:nvSpPr>
          <p:spPr bwMode="auto">
            <a:xfrm>
              <a:off x="3265" y="2364"/>
              <a:ext cx="0" cy="204"/>
            </a:xfrm>
            <a:prstGeom prst="line">
              <a:avLst/>
            </a:prstGeom>
            <a:noFill/>
            <a:ln w="28575">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309" name="Oval 37"/>
            <p:cNvSpPr>
              <a:spLocks noChangeArrowheads="1"/>
            </p:cNvSpPr>
            <p:nvPr/>
          </p:nvSpPr>
          <p:spPr bwMode="auto">
            <a:xfrm>
              <a:off x="3084" y="3135"/>
              <a:ext cx="363" cy="363"/>
            </a:xfrm>
            <a:prstGeom prst="ellipse">
              <a:avLst/>
            </a:prstGeom>
            <a:solidFill>
              <a:schemeClr val="bg1"/>
            </a:solidFill>
            <a:ln w="38100">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400"/>
                <a:t>N-3</a:t>
              </a:r>
            </a:p>
          </p:txBody>
        </p:sp>
        <p:sp>
          <p:nvSpPr>
            <p:cNvPr id="10310" name="Line 38"/>
            <p:cNvSpPr>
              <a:spLocks noChangeShapeType="1"/>
            </p:cNvSpPr>
            <p:nvPr/>
          </p:nvSpPr>
          <p:spPr bwMode="auto">
            <a:xfrm>
              <a:off x="3265" y="2931"/>
              <a:ext cx="0" cy="204"/>
            </a:xfrm>
            <a:prstGeom prst="line">
              <a:avLst/>
            </a:prstGeom>
            <a:noFill/>
            <a:ln w="28575">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311" name="Oval 39"/>
            <p:cNvSpPr>
              <a:spLocks noChangeArrowheads="1"/>
            </p:cNvSpPr>
            <p:nvPr/>
          </p:nvSpPr>
          <p:spPr bwMode="auto">
            <a:xfrm>
              <a:off x="4262" y="1434"/>
              <a:ext cx="363" cy="363"/>
            </a:xfrm>
            <a:prstGeom prst="ellipse">
              <a:avLst/>
            </a:prstGeom>
            <a:solidFill>
              <a:schemeClr val="bg1"/>
            </a:solidFill>
            <a:ln w="38100">
              <a:solidFill>
                <a:srgbClr val="009900"/>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600"/>
                <a:t>i</a:t>
              </a:r>
            </a:p>
          </p:txBody>
        </p:sp>
        <p:sp>
          <p:nvSpPr>
            <p:cNvPr id="10312" name="Oval 40"/>
            <p:cNvSpPr>
              <a:spLocks noChangeArrowheads="1"/>
            </p:cNvSpPr>
            <p:nvPr/>
          </p:nvSpPr>
          <p:spPr bwMode="auto">
            <a:xfrm>
              <a:off x="4853" y="1434"/>
              <a:ext cx="363" cy="363"/>
            </a:xfrm>
            <a:prstGeom prst="ellipse">
              <a:avLst/>
            </a:prstGeom>
            <a:solidFill>
              <a:schemeClr val="bg1"/>
            </a:solidFill>
            <a:ln w="38100">
              <a:solidFill>
                <a:srgbClr val="FF3300"/>
              </a:solidFill>
              <a:prstDash val="sysDot"/>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600"/>
                <a:t>i+1</a:t>
              </a:r>
            </a:p>
          </p:txBody>
        </p:sp>
        <p:sp>
          <p:nvSpPr>
            <p:cNvPr id="10313" name="Line 41"/>
            <p:cNvSpPr>
              <a:spLocks noChangeShapeType="1"/>
            </p:cNvSpPr>
            <p:nvPr/>
          </p:nvSpPr>
          <p:spPr bwMode="auto">
            <a:xfrm>
              <a:off x="4626" y="1638"/>
              <a:ext cx="227" cy="0"/>
            </a:xfrm>
            <a:prstGeom prst="line">
              <a:avLst/>
            </a:prstGeom>
            <a:noFill/>
            <a:ln w="28575">
              <a:solidFill>
                <a:srgbClr val="FF3300"/>
              </a:solidFill>
              <a:prstDash val="sysDot"/>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314" name="Line 42"/>
            <p:cNvSpPr>
              <a:spLocks noChangeShapeType="1"/>
            </p:cNvSpPr>
            <p:nvPr/>
          </p:nvSpPr>
          <p:spPr bwMode="auto">
            <a:xfrm>
              <a:off x="4626" y="3339"/>
              <a:ext cx="227" cy="0"/>
            </a:xfrm>
            <a:prstGeom prst="line">
              <a:avLst/>
            </a:prstGeom>
            <a:noFill/>
            <a:ln w="28575">
              <a:solidFill>
                <a:schemeClr val="tx1"/>
              </a:solidFill>
              <a:prstDash val="sysDot"/>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315" name="Line 43"/>
            <p:cNvSpPr>
              <a:spLocks noChangeShapeType="1"/>
            </p:cNvSpPr>
            <p:nvPr/>
          </p:nvSpPr>
          <p:spPr bwMode="auto">
            <a:xfrm>
              <a:off x="5034" y="1797"/>
              <a:ext cx="0" cy="204"/>
            </a:xfrm>
            <a:prstGeom prst="line">
              <a:avLst/>
            </a:prstGeom>
            <a:noFill/>
            <a:ln w="28575">
              <a:solidFill>
                <a:schemeClr val="tx1"/>
              </a:solidFill>
              <a:prstDash val="sysDot"/>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316" name="Line 44"/>
            <p:cNvSpPr>
              <a:spLocks noChangeShapeType="1"/>
            </p:cNvSpPr>
            <p:nvPr/>
          </p:nvSpPr>
          <p:spPr bwMode="auto">
            <a:xfrm>
              <a:off x="3447" y="3339"/>
              <a:ext cx="816" cy="0"/>
            </a:xfrm>
            <a:prstGeom prst="line">
              <a:avLst/>
            </a:prstGeom>
            <a:noFill/>
            <a:ln w="28575">
              <a:solidFill>
                <a:schemeClr val="tx1"/>
              </a:solidFill>
              <a:prstDash val="dash"/>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317" name="Line 45"/>
            <p:cNvSpPr>
              <a:spLocks noChangeShapeType="1"/>
            </p:cNvSpPr>
            <p:nvPr/>
          </p:nvSpPr>
          <p:spPr bwMode="auto">
            <a:xfrm flipH="1">
              <a:off x="4444" y="1752"/>
              <a:ext cx="477" cy="1383"/>
            </a:xfrm>
            <a:prstGeom prst="line">
              <a:avLst/>
            </a:prstGeom>
            <a:noFill/>
            <a:ln w="28575">
              <a:solidFill>
                <a:srgbClr val="FF3300"/>
              </a:solidFill>
              <a:prstDash val="sysDot"/>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318" name="Arc 46"/>
            <p:cNvSpPr>
              <a:spLocks/>
            </p:cNvSpPr>
            <p:nvPr/>
          </p:nvSpPr>
          <p:spPr bwMode="auto">
            <a:xfrm rot="5452412" flipV="1">
              <a:off x="3335" y="2225"/>
              <a:ext cx="1247" cy="571"/>
            </a:xfrm>
            <a:custGeom>
              <a:avLst/>
              <a:gdLst>
                <a:gd name="T0" fmla="*/ 0 w 43200"/>
                <a:gd name="T1" fmla="*/ 0 h 42946"/>
                <a:gd name="T2" fmla="*/ 0 w 43200"/>
                <a:gd name="T3" fmla="*/ 0 h 42946"/>
                <a:gd name="T4" fmla="*/ 0 w 43200"/>
                <a:gd name="T5" fmla="*/ 0 h 42946"/>
                <a:gd name="T6" fmla="*/ 0 60000 65536"/>
                <a:gd name="T7" fmla="*/ 0 60000 65536"/>
                <a:gd name="T8" fmla="*/ 0 60000 65536"/>
                <a:gd name="T9" fmla="*/ 0 w 43200"/>
                <a:gd name="T10" fmla="*/ 0 h 42946"/>
                <a:gd name="T11" fmla="*/ 43200 w 43200"/>
                <a:gd name="T12" fmla="*/ 42946 h 42946"/>
              </a:gdLst>
              <a:ahLst/>
              <a:cxnLst>
                <a:cxn ang="T6">
                  <a:pos x="T0" y="T1"/>
                </a:cxn>
                <a:cxn ang="T7">
                  <a:pos x="T2" y="T3"/>
                </a:cxn>
                <a:cxn ang="T8">
                  <a:pos x="T4" y="T5"/>
                </a:cxn>
              </a:cxnLst>
              <a:rect l="T9" t="T10" r="T11" b="T12"/>
              <a:pathLst>
                <a:path w="43200" h="42946" fill="none" extrusionOk="0">
                  <a:moveTo>
                    <a:pt x="24904" y="0"/>
                  </a:moveTo>
                  <a:cubicBezTo>
                    <a:pt x="35432" y="1630"/>
                    <a:pt x="43200" y="10692"/>
                    <a:pt x="43200" y="21346"/>
                  </a:cubicBezTo>
                  <a:cubicBezTo>
                    <a:pt x="43200" y="33275"/>
                    <a:pt x="33529" y="42946"/>
                    <a:pt x="21600" y="42946"/>
                  </a:cubicBezTo>
                  <a:cubicBezTo>
                    <a:pt x="9670" y="42946"/>
                    <a:pt x="0" y="33275"/>
                    <a:pt x="0" y="21346"/>
                  </a:cubicBezTo>
                  <a:cubicBezTo>
                    <a:pt x="-1" y="10763"/>
                    <a:pt x="7667" y="1739"/>
                    <a:pt x="18110" y="29"/>
                  </a:cubicBezTo>
                </a:path>
                <a:path w="43200" h="42946" stroke="0" extrusionOk="0">
                  <a:moveTo>
                    <a:pt x="24904" y="0"/>
                  </a:moveTo>
                  <a:cubicBezTo>
                    <a:pt x="35432" y="1630"/>
                    <a:pt x="43200" y="10692"/>
                    <a:pt x="43200" y="21346"/>
                  </a:cubicBezTo>
                  <a:cubicBezTo>
                    <a:pt x="43200" y="33275"/>
                    <a:pt x="33529" y="42946"/>
                    <a:pt x="21600" y="42946"/>
                  </a:cubicBezTo>
                  <a:cubicBezTo>
                    <a:pt x="9670" y="42946"/>
                    <a:pt x="0" y="33275"/>
                    <a:pt x="0" y="21346"/>
                  </a:cubicBezTo>
                  <a:cubicBezTo>
                    <a:pt x="-1" y="10763"/>
                    <a:pt x="7667" y="1739"/>
                    <a:pt x="18110" y="29"/>
                  </a:cubicBezTo>
                  <a:lnTo>
                    <a:pt x="21600" y="21346"/>
                  </a:lnTo>
                  <a:lnTo>
                    <a:pt x="24904" y="0"/>
                  </a:lnTo>
                  <a:close/>
                </a:path>
              </a:pathLst>
            </a:custGeom>
            <a:noFill/>
            <a:ln w="28575">
              <a:solidFill>
                <a:schemeClr val="tx1"/>
              </a:solidFill>
              <a:round/>
              <a:headEnd type="triangle" w="med" len="lg"/>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319" name="Line 47"/>
            <p:cNvSpPr>
              <a:spLocks noChangeShapeType="1"/>
            </p:cNvSpPr>
            <p:nvPr/>
          </p:nvSpPr>
          <p:spPr bwMode="auto">
            <a:xfrm flipH="1">
              <a:off x="4422" y="1798"/>
              <a:ext cx="23" cy="1337"/>
            </a:xfrm>
            <a:prstGeom prst="line">
              <a:avLst/>
            </a:prstGeom>
            <a:noFill/>
            <a:ln w="28575">
              <a:solidFill>
                <a:srgbClr val="0099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320" name="Oval 48"/>
            <p:cNvSpPr>
              <a:spLocks noChangeArrowheads="1"/>
            </p:cNvSpPr>
            <p:nvPr/>
          </p:nvSpPr>
          <p:spPr bwMode="auto">
            <a:xfrm>
              <a:off x="4853" y="2001"/>
              <a:ext cx="363" cy="363"/>
            </a:xfrm>
            <a:prstGeom prst="ellipse">
              <a:avLst/>
            </a:prstGeom>
            <a:solidFill>
              <a:schemeClr val="bg1"/>
            </a:solidFill>
            <a:ln w="38100">
              <a:solidFill>
                <a:srgbClr val="B2B2B2"/>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600"/>
                <a:t>i+2</a:t>
              </a:r>
            </a:p>
          </p:txBody>
        </p:sp>
      </p:grpSp>
      <p:sp>
        <p:nvSpPr>
          <p:cNvPr id="10271" name="Rectangle 49"/>
          <p:cNvSpPr>
            <a:spLocks noChangeArrowheads="1"/>
          </p:cNvSpPr>
          <p:nvPr/>
        </p:nvSpPr>
        <p:spPr bwMode="auto">
          <a:xfrm>
            <a:off x="792163" y="5768975"/>
            <a:ext cx="1004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400" b="0">
                <a:solidFill>
                  <a:schemeClr val="tx2"/>
                </a:solidFill>
                <a:latin typeface="Arial" panose="020B0604020202020204" pitchFamily="34" charset="0"/>
              </a:rPr>
              <a:t>M</a:t>
            </a:r>
            <a:r>
              <a:rPr lang="zh-CN" altLang="en-US" sz="2400" b="0">
                <a:solidFill>
                  <a:schemeClr val="tx2"/>
                </a:solidFill>
                <a:latin typeface="Arial" panose="020B0604020202020204" pitchFamily="34" charset="0"/>
              </a:rPr>
              <a:t> </a:t>
            </a:r>
            <a:r>
              <a:rPr lang="en-US" altLang="zh-CN" sz="2400" b="0">
                <a:solidFill>
                  <a:schemeClr val="tx2"/>
                </a:solidFill>
                <a:latin typeface="Arial" panose="020B0604020202020204" pitchFamily="34" charset="0"/>
              </a:rPr>
              <a:t>&lt; N</a:t>
            </a:r>
            <a:endParaRPr lang="zh-CN" altLang="en-US" sz="2400" b="0">
              <a:solidFill>
                <a:schemeClr val="tx2"/>
              </a:solidFill>
              <a:latin typeface="Arial" panose="020B0604020202020204" pitchFamily="34" charset="0"/>
            </a:endParaRPr>
          </a:p>
        </p:txBody>
      </p:sp>
      <p:sp>
        <p:nvSpPr>
          <p:cNvPr id="1767474" name="Oval 50"/>
          <p:cNvSpPr>
            <a:spLocks noChangeArrowheads="1"/>
          </p:cNvSpPr>
          <p:nvPr/>
        </p:nvSpPr>
        <p:spPr bwMode="auto">
          <a:xfrm>
            <a:off x="755650" y="2276475"/>
            <a:ext cx="576263" cy="576263"/>
          </a:xfrm>
          <a:prstGeom prst="ellipse">
            <a:avLst/>
          </a:prstGeom>
          <a:solidFill>
            <a:schemeClr val="bg1"/>
          </a:solidFill>
          <a:ln w="38100">
            <a:solidFill>
              <a:srgbClr val="0000FF"/>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600"/>
              <a:t>0</a:t>
            </a:r>
          </a:p>
        </p:txBody>
      </p:sp>
      <p:grpSp>
        <p:nvGrpSpPr>
          <p:cNvPr id="3" name="Group 51"/>
          <p:cNvGrpSpPr>
            <a:grpSpLocks/>
          </p:cNvGrpSpPr>
          <p:nvPr/>
        </p:nvGrpSpPr>
        <p:grpSpPr bwMode="auto">
          <a:xfrm>
            <a:off x="1258888" y="2744788"/>
            <a:ext cx="2881312" cy="2808287"/>
            <a:chOff x="793" y="1729"/>
            <a:chExt cx="1815" cy="1769"/>
          </a:xfrm>
        </p:grpSpPr>
        <p:sp>
          <p:nvSpPr>
            <p:cNvPr id="10298" name="Oval 52"/>
            <p:cNvSpPr>
              <a:spLocks noChangeArrowheads="1"/>
            </p:cNvSpPr>
            <p:nvPr/>
          </p:nvSpPr>
          <p:spPr bwMode="auto">
            <a:xfrm>
              <a:off x="2245" y="3135"/>
              <a:ext cx="363" cy="363"/>
            </a:xfrm>
            <a:prstGeom prst="ellipse">
              <a:avLst/>
            </a:prstGeom>
            <a:solidFill>
              <a:schemeClr val="bg1"/>
            </a:solidFill>
            <a:ln w="38100">
              <a:solidFill>
                <a:srgbClr val="009900"/>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200"/>
                <a:t>M</a:t>
              </a:r>
              <a:r>
                <a:rPr lang="en-US" altLang="zh-CN" sz="2000"/>
                <a:t>-</a:t>
              </a:r>
              <a:r>
                <a:rPr lang="en-US" altLang="zh-CN" sz="1400"/>
                <a:t>1</a:t>
              </a:r>
            </a:p>
          </p:txBody>
        </p:sp>
        <p:sp>
          <p:nvSpPr>
            <p:cNvPr id="10299" name="Line 53"/>
            <p:cNvSpPr>
              <a:spLocks noChangeShapeType="1"/>
            </p:cNvSpPr>
            <p:nvPr/>
          </p:nvSpPr>
          <p:spPr bwMode="auto">
            <a:xfrm flipH="1" flipV="1">
              <a:off x="793" y="1729"/>
              <a:ext cx="1497" cy="1452"/>
            </a:xfrm>
            <a:prstGeom prst="line">
              <a:avLst/>
            </a:prstGeom>
            <a:noFill/>
            <a:ln w="28575">
              <a:solidFill>
                <a:srgbClr val="0099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sp>
        <p:nvSpPr>
          <p:cNvPr id="1767478" name="Arc 54"/>
          <p:cNvSpPr>
            <a:spLocks/>
          </p:cNvSpPr>
          <p:nvPr/>
        </p:nvSpPr>
        <p:spPr bwMode="auto">
          <a:xfrm rot="12927612" flipV="1">
            <a:off x="2232025" y="3141663"/>
            <a:ext cx="1325563" cy="755650"/>
          </a:xfrm>
          <a:custGeom>
            <a:avLst/>
            <a:gdLst>
              <a:gd name="T0" fmla="*/ 2147483646 w 43200"/>
              <a:gd name="T1" fmla="*/ 0 h 43200"/>
              <a:gd name="T2" fmla="*/ 2147483646 w 43200"/>
              <a:gd name="T3" fmla="*/ 2147483646 h 43200"/>
              <a:gd name="T4" fmla="*/ 2147483646 w 43200"/>
              <a:gd name="T5" fmla="*/ 2147483646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2319"/>
                  <a:pt x="5928" y="4075"/>
                  <a:pt x="14726" y="1122"/>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2319"/>
                  <a:pt x="5928" y="4075"/>
                  <a:pt x="14726" y="1122"/>
                </a:cubicBezTo>
                <a:lnTo>
                  <a:pt x="21600" y="21600"/>
                </a:lnTo>
                <a:lnTo>
                  <a:pt x="21599" y="0"/>
                </a:lnTo>
                <a:close/>
              </a:path>
            </a:pathLst>
          </a:custGeom>
          <a:noFill/>
          <a:ln w="28575">
            <a:solidFill>
              <a:schemeClr val="tx1"/>
            </a:solidFill>
            <a:round/>
            <a:headEnd type="triangle" w="med" len="lg"/>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4" name="Group 55"/>
          <p:cNvGrpSpPr>
            <a:grpSpLocks/>
          </p:cNvGrpSpPr>
          <p:nvPr/>
        </p:nvGrpSpPr>
        <p:grpSpPr bwMode="auto">
          <a:xfrm>
            <a:off x="747713" y="2860675"/>
            <a:ext cx="2447925" cy="2700338"/>
            <a:chOff x="488" y="1519"/>
            <a:chExt cx="1542" cy="1701"/>
          </a:xfrm>
        </p:grpSpPr>
        <p:sp>
          <p:nvSpPr>
            <p:cNvPr id="10290" name="Oval 56"/>
            <p:cNvSpPr>
              <a:spLocks noChangeArrowheads="1"/>
            </p:cNvSpPr>
            <p:nvPr/>
          </p:nvSpPr>
          <p:spPr bwMode="auto">
            <a:xfrm>
              <a:off x="1667" y="2857"/>
              <a:ext cx="363" cy="363"/>
            </a:xfrm>
            <a:prstGeom prst="ellipse">
              <a:avLst/>
            </a:prstGeom>
            <a:solidFill>
              <a:schemeClr val="bg1"/>
            </a:solidFill>
            <a:ln w="38100">
              <a:solidFill>
                <a:srgbClr val="777777"/>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200"/>
                <a:t>M</a:t>
              </a:r>
            </a:p>
          </p:txBody>
        </p:sp>
        <p:sp>
          <p:nvSpPr>
            <p:cNvPr id="10291" name="Oval 57"/>
            <p:cNvSpPr>
              <a:spLocks noChangeArrowheads="1"/>
            </p:cNvSpPr>
            <p:nvPr/>
          </p:nvSpPr>
          <p:spPr bwMode="auto">
            <a:xfrm>
              <a:off x="488" y="2290"/>
              <a:ext cx="363" cy="363"/>
            </a:xfrm>
            <a:prstGeom prst="ellipse">
              <a:avLst/>
            </a:prstGeom>
            <a:solidFill>
              <a:schemeClr val="bg1"/>
            </a:solidFill>
            <a:ln w="38100">
              <a:solidFill>
                <a:srgbClr val="777777"/>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400"/>
                <a:t>N-2</a:t>
              </a:r>
            </a:p>
          </p:txBody>
        </p:sp>
        <p:sp>
          <p:nvSpPr>
            <p:cNvPr id="10292" name="Oval 58"/>
            <p:cNvSpPr>
              <a:spLocks noChangeArrowheads="1"/>
            </p:cNvSpPr>
            <p:nvPr/>
          </p:nvSpPr>
          <p:spPr bwMode="auto">
            <a:xfrm>
              <a:off x="488" y="1723"/>
              <a:ext cx="363" cy="363"/>
            </a:xfrm>
            <a:prstGeom prst="ellipse">
              <a:avLst/>
            </a:prstGeom>
            <a:solidFill>
              <a:schemeClr val="bg1"/>
            </a:solidFill>
            <a:ln w="38100">
              <a:solidFill>
                <a:srgbClr val="777777"/>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400"/>
                <a:t>N-1</a:t>
              </a:r>
            </a:p>
          </p:txBody>
        </p:sp>
        <p:sp>
          <p:nvSpPr>
            <p:cNvPr id="10293" name="Line 59"/>
            <p:cNvSpPr>
              <a:spLocks noChangeShapeType="1"/>
            </p:cNvSpPr>
            <p:nvPr/>
          </p:nvSpPr>
          <p:spPr bwMode="auto">
            <a:xfrm>
              <a:off x="669" y="1519"/>
              <a:ext cx="0" cy="213"/>
            </a:xfrm>
            <a:prstGeom prst="line">
              <a:avLst/>
            </a:prstGeom>
            <a:noFill/>
            <a:ln w="28575">
              <a:solidFill>
                <a:srgbClr val="777777"/>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294" name="Line 60"/>
            <p:cNvSpPr>
              <a:spLocks noChangeShapeType="1"/>
            </p:cNvSpPr>
            <p:nvPr/>
          </p:nvSpPr>
          <p:spPr bwMode="auto">
            <a:xfrm>
              <a:off x="669" y="2086"/>
              <a:ext cx="0" cy="202"/>
            </a:xfrm>
            <a:prstGeom prst="line">
              <a:avLst/>
            </a:prstGeom>
            <a:noFill/>
            <a:ln w="28575">
              <a:solidFill>
                <a:srgbClr val="777777"/>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295" name="Oval 61"/>
            <p:cNvSpPr>
              <a:spLocks noChangeArrowheads="1"/>
            </p:cNvSpPr>
            <p:nvPr/>
          </p:nvSpPr>
          <p:spPr bwMode="auto">
            <a:xfrm>
              <a:off x="488" y="2857"/>
              <a:ext cx="363" cy="363"/>
            </a:xfrm>
            <a:prstGeom prst="ellipse">
              <a:avLst/>
            </a:prstGeom>
            <a:solidFill>
              <a:schemeClr val="bg1"/>
            </a:solidFill>
            <a:ln w="38100">
              <a:solidFill>
                <a:srgbClr val="777777"/>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400"/>
                <a:t>N-3</a:t>
              </a:r>
            </a:p>
          </p:txBody>
        </p:sp>
        <p:sp>
          <p:nvSpPr>
            <p:cNvPr id="10296" name="Line 62"/>
            <p:cNvSpPr>
              <a:spLocks noChangeShapeType="1"/>
            </p:cNvSpPr>
            <p:nvPr/>
          </p:nvSpPr>
          <p:spPr bwMode="auto">
            <a:xfrm>
              <a:off x="669" y="2653"/>
              <a:ext cx="0" cy="201"/>
            </a:xfrm>
            <a:prstGeom prst="line">
              <a:avLst/>
            </a:prstGeom>
            <a:noFill/>
            <a:ln w="28575">
              <a:solidFill>
                <a:srgbClr val="777777"/>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297" name="Line 63"/>
            <p:cNvSpPr>
              <a:spLocks noChangeShapeType="1"/>
            </p:cNvSpPr>
            <p:nvPr/>
          </p:nvSpPr>
          <p:spPr bwMode="auto">
            <a:xfrm>
              <a:off x="851" y="3061"/>
              <a:ext cx="816" cy="0"/>
            </a:xfrm>
            <a:prstGeom prst="line">
              <a:avLst/>
            </a:prstGeom>
            <a:noFill/>
            <a:ln w="28575">
              <a:solidFill>
                <a:srgbClr val="777777"/>
              </a:solidFill>
              <a:prstDash val="dash"/>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64"/>
          <p:cNvGrpSpPr>
            <a:grpSpLocks/>
          </p:cNvGrpSpPr>
          <p:nvPr/>
        </p:nvGrpSpPr>
        <p:grpSpPr bwMode="auto">
          <a:xfrm>
            <a:off x="1212850" y="2792413"/>
            <a:ext cx="2339975" cy="2771775"/>
            <a:chOff x="690" y="674"/>
            <a:chExt cx="1474" cy="1746"/>
          </a:xfrm>
        </p:grpSpPr>
        <p:sp>
          <p:nvSpPr>
            <p:cNvPr id="10285" name="Oval 65"/>
            <p:cNvSpPr>
              <a:spLocks noChangeArrowheads="1"/>
            </p:cNvSpPr>
            <p:nvPr/>
          </p:nvSpPr>
          <p:spPr bwMode="auto">
            <a:xfrm>
              <a:off x="1573" y="2057"/>
              <a:ext cx="363" cy="363"/>
            </a:xfrm>
            <a:prstGeom prst="ellipse">
              <a:avLst/>
            </a:prstGeom>
            <a:solidFill>
              <a:schemeClr val="bg1"/>
            </a:solidFill>
            <a:ln w="38100">
              <a:solidFill>
                <a:schemeClr val="bg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200"/>
                <a:t>M</a:t>
              </a:r>
            </a:p>
          </p:txBody>
        </p:sp>
        <p:sp>
          <p:nvSpPr>
            <p:cNvPr id="10286" name="Line 66"/>
            <p:cNvSpPr>
              <a:spLocks noChangeShapeType="1"/>
            </p:cNvSpPr>
            <p:nvPr/>
          </p:nvSpPr>
          <p:spPr bwMode="auto">
            <a:xfrm>
              <a:off x="1937" y="2261"/>
              <a:ext cx="227" cy="0"/>
            </a:xfrm>
            <a:prstGeom prst="line">
              <a:avLst/>
            </a:prstGeom>
            <a:noFill/>
            <a:ln w="28575">
              <a:solidFill>
                <a:schemeClr val="bg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287" name="Oval 67"/>
            <p:cNvSpPr>
              <a:spLocks noChangeArrowheads="1"/>
            </p:cNvSpPr>
            <p:nvPr/>
          </p:nvSpPr>
          <p:spPr bwMode="auto">
            <a:xfrm>
              <a:off x="1574" y="2057"/>
              <a:ext cx="363" cy="363"/>
            </a:xfrm>
            <a:prstGeom prst="ellipse">
              <a:avLst/>
            </a:prstGeom>
            <a:solidFill>
              <a:schemeClr val="bg1"/>
            </a:solidFill>
            <a:ln w="38100">
              <a:solidFill>
                <a:srgbClr val="FF3300"/>
              </a:solidFill>
              <a:prstDash val="sysDot"/>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200"/>
                <a:t>M</a:t>
              </a:r>
            </a:p>
          </p:txBody>
        </p:sp>
        <p:sp>
          <p:nvSpPr>
            <p:cNvPr id="10288" name="Line 68"/>
            <p:cNvSpPr>
              <a:spLocks noChangeShapeType="1"/>
            </p:cNvSpPr>
            <p:nvPr/>
          </p:nvSpPr>
          <p:spPr bwMode="auto">
            <a:xfrm>
              <a:off x="1937" y="2261"/>
              <a:ext cx="227" cy="0"/>
            </a:xfrm>
            <a:prstGeom prst="line">
              <a:avLst/>
            </a:prstGeom>
            <a:noFill/>
            <a:ln w="28575">
              <a:solidFill>
                <a:srgbClr val="FF3300"/>
              </a:solidFill>
              <a:prstDash val="sysDot"/>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289" name="Line 69"/>
            <p:cNvSpPr>
              <a:spLocks noChangeShapeType="1"/>
            </p:cNvSpPr>
            <p:nvPr/>
          </p:nvSpPr>
          <p:spPr bwMode="auto">
            <a:xfrm flipH="1" flipV="1">
              <a:off x="690" y="674"/>
              <a:ext cx="953" cy="1420"/>
            </a:xfrm>
            <a:prstGeom prst="line">
              <a:avLst/>
            </a:prstGeom>
            <a:noFill/>
            <a:ln w="28575">
              <a:solidFill>
                <a:srgbClr val="FF3300"/>
              </a:solidFill>
              <a:prstDash val="sysDot"/>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70"/>
          <p:cNvGrpSpPr>
            <a:grpSpLocks/>
          </p:cNvGrpSpPr>
          <p:nvPr/>
        </p:nvGrpSpPr>
        <p:grpSpPr bwMode="auto">
          <a:xfrm>
            <a:off x="742950" y="2867025"/>
            <a:ext cx="576263" cy="2700338"/>
            <a:chOff x="2443" y="1398"/>
            <a:chExt cx="363" cy="1701"/>
          </a:xfrm>
        </p:grpSpPr>
        <p:sp>
          <p:nvSpPr>
            <p:cNvPr id="10279" name="Oval 71"/>
            <p:cNvSpPr>
              <a:spLocks noChangeArrowheads="1"/>
            </p:cNvSpPr>
            <p:nvPr/>
          </p:nvSpPr>
          <p:spPr bwMode="auto">
            <a:xfrm>
              <a:off x="2443" y="2169"/>
              <a:ext cx="363" cy="363"/>
            </a:xfrm>
            <a:prstGeom prst="ellipse">
              <a:avLst/>
            </a:prstGeom>
            <a:solidFill>
              <a:schemeClr val="bg1"/>
            </a:solidFill>
            <a:ln w="38100">
              <a:solidFill>
                <a:srgbClr val="777777"/>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400"/>
                <a:t>N-2</a:t>
              </a:r>
            </a:p>
          </p:txBody>
        </p:sp>
        <p:sp>
          <p:nvSpPr>
            <p:cNvPr id="10280" name="Oval 72"/>
            <p:cNvSpPr>
              <a:spLocks noChangeArrowheads="1"/>
            </p:cNvSpPr>
            <p:nvPr/>
          </p:nvSpPr>
          <p:spPr bwMode="auto">
            <a:xfrm>
              <a:off x="2443" y="1602"/>
              <a:ext cx="363" cy="363"/>
            </a:xfrm>
            <a:prstGeom prst="ellipse">
              <a:avLst/>
            </a:prstGeom>
            <a:solidFill>
              <a:schemeClr val="bg1"/>
            </a:solidFill>
            <a:ln w="38100">
              <a:solidFill>
                <a:srgbClr val="777777"/>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400"/>
                <a:t>N-1</a:t>
              </a:r>
            </a:p>
          </p:txBody>
        </p:sp>
        <p:sp>
          <p:nvSpPr>
            <p:cNvPr id="10281" name="Line 73"/>
            <p:cNvSpPr>
              <a:spLocks noChangeShapeType="1"/>
            </p:cNvSpPr>
            <p:nvPr/>
          </p:nvSpPr>
          <p:spPr bwMode="auto">
            <a:xfrm>
              <a:off x="2624" y="1398"/>
              <a:ext cx="0" cy="213"/>
            </a:xfrm>
            <a:prstGeom prst="line">
              <a:avLst/>
            </a:prstGeom>
            <a:noFill/>
            <a:ln w="28575">
              <a:solidFill>
                <a:srgbClr val="777777"/>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282" name="Line 74"/>
            <p:cNvSpPr>
              <a:spLocks noChangeShapeType="1"/>
            </p:cNvSpPr>
            <p:nvPr/>
          </p:nvSpPr>
          <p:spPr bwMode="auto">
            <a:xfrm>
              <a:off x="2624" y="1965"/>
              <a:ext cx="0" cy="202"/>
            </a:xfrm>
            <a:prstGeom prst="line">
              <a:avLst/>
            </a:prstGeom>
            <a:noFill/>
            <a:ln w="28575">
              <a:solidFill>
                <a:srgbClr val="777777"/>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283" name="Oval 75"/>
            <p:cNvSpPr>
              <a:spLocks noChangeArrowheads="1"/>
            </p:cNvSpPr>
            <p:nvPr/>
          </p:nvSpPr>
          <p:spPr bwMode="auto">
            <a:xfrm>
              <a:off x="2443" y="2736"/>
              <a:ext cx="363" cy="363"/>
            </a:xfrm>
            <a:prstGeom prst="ellipse">
              <a:avLst/>
            </a:prstGeom>
            <a:solidFill>
              <a:schemeClr val="bg1"/>
            </a:solidFill>
            <a:ln w="38100">
              <a:solidFill>
                <a:srgbClr val="777777"/>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400"/>
                <a:t>N-3</a:t>
              </a:r>
            </a:p>
          </p:txBody>
        </p:sp>
        <p:sp>
          <p:nvSpPr>
            <p:cNvPr id="10284" name="Line 76"/>
            <p:cNvSpPr>
              <a:spLocks noChangeShapeType="1"/>
            </p:cNvSpPr>
            <p:nvPr/>
          </p:nvSpPr>
          <p:spPr bwMode="auto">
            <a:xfrm>
              <a:off x="2624" y="2532"/>
              <a:ext cx="0" cy="201"/>
            </a:xfrm>
            <a:prstGeom prst="line">
              <a:avLst/>
            </a:prstGeom>
            <a:noFill/>
            <a:ln w="28575">
              <a:solidFill>
                <a:srgbClr val="777777"/>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grpSp>
      <p:sp>
        <p:nvSpPr>
          <p:cNvPr id="1767501" name="Line 77"/>
          <p:cNvSpPr>
            <a:spLocks noChangeShapeType="1"/>
          </p:cNvSpPr>
          <p:nvPr/>
        </p:nvSpPr>
        <p:spPr bwMode="auto">
          <a:xfrm>
            <a:off x="1327150" y="5305425"/>
            <a:ext cx="1295400" cy="0"/>
          </a:xfrm>
          <a:prstGeom prst="line">
            <a:avLst/>
          </a:prstGeom>
          <a:noFill/>
          <a:ln w="28575">
            <a:solidFill>
              <a:srgbClr val="777777"/>
            </a:solidFill>
            <a:prstDash val="dash"/>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674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6747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67478"/>
                                        </p:tgtEl>
                                        <p:attrNameLst>
                                          <p:attrName>style.visibility</p:attrName>
                                        </p:attrNameLst>
                                      </p:cBhvr>
                                      <p:to>
                                        <p:strVal val="visible"/>
                                      </p:to>
                                    </p:set>
                                  </p:childTnLst>
                                </p:cTn>
                              </p:par>
                              <p:par>
                                <p:cTn id="17" presetID="3" presetClass="exit" presetSubtype="10" fill="hold" grpId="0" nodeType="withEffect">
                                  <p:stCondLst>
                                    <p:cond delay="0"/>
                                  </p:stCondLst>
                                  <p:childTnLst>
                                    <p:animEffect transition="out" filter="blinds(horizontal)">
                                      <p:cBhvr>
                                        <p:cTn id="18" dur="500"/>
                                        <p:tgtEl>
                                          <p:spTgt spid="1767449"/>
                                        </p:tgtEl>
                                      </p:cBhvr>
                                    </p:animEffect>
                                    <p:set>
                                      <p:cBhvr>
                                        <p:cTn id="19" dur="1" fill="hold">
                                          <p:stCondLst>
                                            <p:cond delay="499"/>
                                          </p:stCondLst>
                                        </p:cTn>
                                        <p:tgtEl>
                                          <p:spTgt spid="1767449"/>
                                        </p:tgtEl>
                                        <p:attrNameLst>
                                          <p:attrName>style.visibility</p:attrName>
                                        </p:attrNameLst>
                                      </p:cBhvr>
                                      <p:to>
                                        <p:strVal val="hidden"/>
                                      </p:to>
                                    </p:set>
                                  </p:childTnLst>
                                </p:cTn>
                              </p:par>
                              <p:par>
                                <p:cTn id="20" presetID="1"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767430"/>
                                        </p:tgtEl>
                                        <p:attrNameLst>
                                          <p:attrName>style.visibility</p:attrName>
                                        </p:attrNameLst>
                                      </p:cBhvr>
                                      <p:to>
                                        <p:strVal val="visible"/>
                                      </p:to>
                                    </p:set>
                                  </p:childTnLst>
                                </p:cTn>
                              </p:par>
                              <p:par>
                                <p:cTn id="26" presetID="3" presetClass="exit" presetSubtype="10" fill="hold" grpId="1" nodeType="withEffect">
                                  <p:stCondLst>
                                    <p:cond delay="0"/>
                                  </p:stCondLst>
                                  <p:childTnLst>
                                    <p:animEffect transition="out" filter="blinds(horizontal)">
                                      <p:cBhvr>
                                        <p:cTn id="27" dur="500"/>
                                        <p:tgtEl>
                                          <p:spTgt spid="1767429"/>
                                        </p:tgtEl>
                                      </p:cBhvr>
                                    </p:animEffect>
                                    <p:set>
                                      <p:cBhvr>
                                        <p:cTn id="28" dur="1" fill="hold">
                                          <p:stCondLst>
                                            <p:cond delay="499"/>
                                          </p:stCondLst>
                                        </p:cTn>
                                        <p:tgtEl>
                                          <p:spTgt spid="1767429"/>
                                        </p:tgtEl>
                                        <p:attrNameLst>
                                          <p:attrName>style.visibility</p:attrName>
                                        </p:attrNameLst>
                                      </p:cBhvr>
                                      <p:to>
                                        <p:strVal val="hidden"/>
                                      </p:to>
                                    </p:set>
                                  </p:childTnLst>
                                </p:cTn>
                              </p:par>
                              <p:par>
                                <p:cTn id="29" presetID="3" presetClass="exit" presetSubtype="10" fill="hold" nodeType="withEffect">
                                  <p:stCondLst>
                                    <p:cond delay="0"/>
                                  </p:stCondLst>
                                  <p:childTnLst>
                                    <p:animEffect transition="out" filter="blinds(horizontal)">
                                      <p:cBhvr>
                                        <p:cTn id="30" dur="500"/>
                                        <p:tgtEl>
                                          <p:spTgt spid="3"/>
                                        </p:tgtEl>
                                      </p:cBhvr>
                                    </p:animEffect>
                                    <p:set>
                                      <p:cBhvr>
                                        <p:cTn id="31" dur="1" fill="hold">
                                          <p:stCondLst>
                                            <p:cond delay="499"/>
                                          </p:stCondLst>
                                        </p:cTn>
                                        <p:tgtEl>
                                          <p:spTgt spid="3"/>
                                        </p:tgtEl>
                                        <p:attrNameLst>
                                          <p:attrName>style.visibility</p:attrName>
                                        </p:attrNameLst>
                                      </p:cBhvr>
                                      <p:to>
                                        <p:strVal val="hidden"/>
                                      </p:to>
                                    </p:set>
                                  </p:childTnLst>
                                </p:cTn>
                              </p:par>
                              <p:par>
                                <p:cTn id="32" presetID="3" presetClass="exit" presetSubtype="10" fill="hold" grpId="1" nodeType="withEffect">
                                  <p:stCondLst>
                                    <p:cond delay="0"/>
                                  </p:stCondLst>
                                  <p:childTnLst>
                                    <p:animEffect transition="out" filter="blinds(horizontal)">
                                      <p:cBhvr>
                                        <p:cTn id="33" dur="500"/>
                                        <p:tgtEl>
                                          <p:spTgt spid="1767478"/>
                                        </p:tgtEl>
                                      </p:cBhvr>
                                    </p:animEffect>
                                    <p:set>
                                      <p:cBhvr>
                                        <p:cTn id="34" dur="1" fill="hold">
                                          <p:stCondLst>
                                            <p:cond delay="499"/>
                                          </p:stCondLst>
                                        </p:cTn>
                                        <p:tgtEl>
                                          <p:spTgt spid="1767478"/>
                                        </p:tgtEl>
                                        <p:attrNameLst>
                                          <p:attrName>style.visibility</p:attrName>
                                        </p:attrNameLst>
                                      </p:cBhvr>
                                      <p:to>
                                        <p:strVal val="hidden"/>
                                      </p:to>
                                    </p:set>
                                  </p:childTnLst>
                                </p:cTn>
                              </p:par>
                              <p:par>
                                <p:cTn id="35" presetID="1" presetClass="entr" presetSubtype="0" fill="hold" grpId="1" nodeType="withEffect">
                                  <p:stCondLst>
                                    <p:cond delay="0"/>
                                  </p:stCondLst>
                                  <p:childTnLst>
                                    <p:set>
                                      <p:cBhvr>
                                        <p:cTn id="36" dur="1" fill="hold">
                                          <p:stCondLst>
                                            <p:cond delay="0"/>
                                          </p:stCondLst>
                                        </p:cTn>
                                        <p:tgtEl>
                                          <p:spTgt spid="1767449"/>
                                        </p:tgtEl>
                                        <p:attrNameLst>
                                          <p:attrName>style.visibility</p:attrName>
                                        </p:attrNameLst>
                                      </p:cBhvr>
                                      <p:to>
                                        <p:strVal val="visible"/>
                                      </p:to>
                                    </p:set>
                                  </p:childTnLst>
                                </p:cTn>
                              </p:par>
                              <p:par>
                                <p:cTn id="37" presetID="3" presetClass="exit" presetSubtype="10" fill="hold" nodeType="withEffect">
                                  <p:stCondLst>
                                    <p:cond delay="0"/>
                                  </p:stCondLst>
                                  <p:childTnLst>
                                    <p:animEffect transition="out" filter="blinds(horizontal)">
                                      <p:cBhvr>
                                        <p:cTn id="38" dur="500"/>
                                        <p:tgtEl>
                                          <p:spTgt spid="4"/>
                                        </p:tgtEl>
                                      </p:cBhvr>
                                    </p:animEffect>
                                    <p:set>
                                      <p:cBhvr>
                                        <p:cTn id="39" dur="1" fill="hold">
                                          <p:stCondLst>
                                            <p:cond delay="499"/>
                                          </p:stCondLst>
                                        </p:cTn>
                                        <p:tgtEl>
                                          <p:spTgt spid="4"/>
                                        </p:tgtEl>
                                        <p:attrNameLst>
                                          <p:attrName>style.visibility</p:attrName>
                                        </p:attrNameLst>
                                      </p:cBhvr>
                                      <p:to>
                                        <p:strVal val="hidden"/>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2" nodeType="clickEffect">
                                  <p:stCondLst>
                                    <p:cond delay="0"/>
                                  </p:stCondLst>
                                  <p:childTnLst>
                                    <p:set>
                                      <p:cBhvr>
                                        <p:cTn id="47" dur="1" fill="hold">
                                          <p:stCondLst>
                                            <p:cond delay="0"/>
                                          </p:stCondLst>
                                        </p:cTn>
                                        <p:tgtEl>
                                          <p:spTgt spid="1767478"/>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6"/>
                                        </p:tgtEl>
                                        <p:attrNameLst>
                                          <p:attrName>style.visibility</p:attrName>
                                        </p:attrNameLst>
                                      </p:cBhvr>
                                      <p:to>
                                        <p:strVal val="visible"/>
                                      </p:to>
                                    </p:set>
                                  </p:childTnLst>
                                </p:cTn>
                              </p:par>
                              <p:par>
                                <p:cTn id="50" presetID="3" presetClass="exit" presetSubtype="10" fill="hold" grpId="0" nodeType="withEffect">
                                  <p:stCondLst>
                                    <p:cond delay="0"/>
                                  </p:stCondLst>
                                  <p:childTnLst>
                                    <p:animEffect transition="out" filter="blinds(horizontal)">
                                      <p:cBhvr>
                                        <p:cTn id="51" dur="500"/>
                                        <p:tgtEl>
                                          <p:spTgt spid="1767450"/>
                                        </p:tgtEl>
                                      </p:cBhvr>
                                    </p:animEffect>
                                    <p:set>
                                      <p:cBhvr>
                                        <p:cTn id="52" dur="1" fill="hold">
                                          <p:stCondLst>
                                            <p:cond delay="499"/>
                                          </p:stCondLst>
                                        </p:cTn>
                                        <p:tgtEl>
                                          <p:spTgt spid="1767450"/>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childTnLst>
                                </p:cTn>
                              </p:par>
                              <p:par>
                                <p:cTn id="57" presetID="1" presetClass="entr" presetSubtype="0" fill="hold" grpId="2" nodeType="withEffect">
                                  <p:stCondLst>
                                    <p:cond delay="0"/>
                                  </p:stCondLst>
                                  <p:childTnLst>
                                    <p:set>
                                      <p:cBhvr>
                                        <p:cTn id="58" dur="1" fill="hold">
                                          <p:stCondLst>
                                            <p:cond delay="0"/>
                                          </p:stCondLst>
                                        </p:cTn>
                                        <p:tgtEl>
                                          <p:spTgt spid="17674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767501"/>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76742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7428" grpId="0"/>
      <p:bldP spid="1767429" grpId="0"/>
      <p:bldP spid="1767429" grpId="1"/>
      <p:bldP spid="1767429" grpId="2"/>
      <p:bldP spid="1767430" grpId="0"/>
      <p:bldP spid="1767449" grpId="0" animBg="1"/>
      <p:bldP spid="1767449" grpId="1" animBg="1"/>
      <p:bldP spid="1767450" grpId="0" animBg="1"/>
      <p:bldP spid="1767474" grpId="0" animBg="1"/>
      <p:bldP spid="1767478" grpId="0" animBg="1"/>
      <p:bldP spid="1767478" grpId="1" animBg="1"/>
      <p:bldP spid="1767478" grpId="2" animBg="1"/>
      <p:bldP spid="176750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1A80682F-662D-4FCE-8DB1-79BCD8D32FDF}" type="datetime1">
              <a:rPr lang="zh-CN" altLang="en-US" sz="1800" b="0" smtClean="0">
                <a:solidFill>
                  <a:srgbClr val="B2B2B2"/>
                </a:solidFill>
                <a:latin typeface="Arial" panose="020B0604020202020204" pitchFamily="34" charset="0"/>
              </a:rPr>
              <a:pPr>
                <a:spcAft>
                  <a:spcPct val="0"/>
                </a:spcAft>
                <a:buFontTx/>
                <a:buNone/>
              </a:pPr>
              <a:t>2021/11/10</a:t>
            </a:fld>
            <a:endParaRPr lang="en-US" altLang="zh-CN" sz="1800" b="0">
              <a:solidFill>
                <a:srgbClr val="B2B2B2"/>
              </a:solidFill>
              <a:latin typeface="Arial" panose="020B0604020202020204" pitchFamily="34" charset="0"/>
            </a:endParaRPr>
          </a:p>
        </p:txBody>
      </p:sp>
      <p:sp>
        <p:nvSpPr>
          <p:cNvPr id="11267"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时序逻辑电路</a:t>
            </a:r>
            <a:r>
              <a:rPr kumimoji="1" lang="en-US" altLang="zh-CN" sz="1800" b="0">
                <a:solidFill>
                  <a:srgbClr val="B2B2B2"/>
                </a:solidFill>
                <a:latin typeface="宋体" panose="02010600030101010101" pitchFamily="2" charset="-122"/>
              </a:rPr>
              <a:t>(6)</a:t>
            </a:r>
          </a:p>
        </p:txBody>
      </p:sp>
      <p:sp>
        <p:nvSpPr>
          <p:cNvPr id="1126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1F0204D8-E3F5-4BA9-8D9D-1E953A4DC10E}" type="slidenum">
              <a:rPr lang="en-US" altLang="zh-CN" sz="1800" b="0" smtClean="0">
                <a:solidFill>
                  <a:srgbClr val="B2B2B2"/>
                </a:solidFill>
                <a:latin typeface="Arial" panose="020B0604020202020204" pitchFamily="34" charset="0"/>
              </a:rPr>
              <a:pPr>
                <a:spcAft>
                  <a:spcPct val="0"/>
                </a:spcAft>
                <a:buFontTx/>
                <a:buNone/>
              </a:pPr>
              <a:t>5</a:t>
            </a:fld>
            <a:endParaRPr lang="en-US" altLang="zh-CN" sz="1800" b="0">
              <a:solidFill>
                <a:srgbClr val="B2B2B2"/>
              </a:solidFill>
              <a:latin typeface="Arial" panose="020B0604020202020204" pitchFamily="34" charset="0"/>
            </a:endParaRPr>
          </a:p>
        </p:txBody>
      </p:sp>
      <p:sp>
        <p:nvSpPr>
          <p:cNvPr id="11269" name="Rectangle 2"/>
          <p:cNvSpPr>
            <a:spLocks noChangeArrowheads="1"/>
          </p:cNvSpPr>
          <p:nvPr/>
        </p:nvSpPr>
        <p:spPr bwMode="auto">
          <a:xfrm>
            <a:off x="0" y="4616450"/>
            <a:ext cx="9144000" cy="2241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1270" name="Rectangle 3"/>
          <p:cNvSpPr>
            <a:spLocks noGrp="1" noChangeArrowheads="1"/>
          </p:cNvSpPr>
          <p:nvPr>
            <p:ph type="title"/>
          </p:nvPr>
        </p:nvSpPr>
        <p:spPr/>
        <p:txBody>
          <a:bodyPr/>
          <a:lstStyle/>
          <a:p>
            <a:r>
              <a:rPr lang="zh-CN" altLang="en-US"/>
              <a:t>示例</a:t>
            </a:r>
            <a:r>
              <a:rPr lang="en-US" altLang="zh-CN"/>
              <a:t>1 </a:t>
            </a:r>
            <a:r>
              <a:rPr lang="en-US" altLang="ja-JP"/>
              <a:t>—</a:t>
            </a:r>
            <a:r>
              <a:rPr lang="en-US" altLang="zh-CN"/>
              <a:t> </a:t>
            </a:r>
            <a:r>
              <a:rPr lang="zh-CN" altLang="en-US"/>
              <a:t>用</a:t>
            </a:r>
            <a:r>
              <a:rPr lang="en-US" altLang="zh-CN"/>
              <a:t>74x161</a:t>
            </a:r>
            <a:r>
              <a:rPr lang="zh-CN" altLang="en-US"/>
              <a:t>构成六进制</a:t>
            </a:r>
            <a:r>
              <a:rPr lang="en-US" altLang="zh-CN">
                <a:latin typeface="宋体" panose="02010600030101010101" pitchFamily="2" charset="-122"/>
              </a:rPr>
              <a:t>(</a:t>
            </a:r>
            <a:r>
              <a:rPr lang="en-US" altLang="zh-CN"/>
              <a:t>1</a:t>
            </a:r>
            <a:r>
              <a:rPr lang="en-US" altLang="zh-CN">
                <a:latin typeface="宋体" panose="02010600030101010101" pitchFamily="2" charset="-122"/>
              </a:rPr>
              <a:t>)</a:t>
            </a:r>
            <a:endParaRPr lang="zh-CN" altLang="en-US">
              <a:latin typeface="宋体" panose="02010600030101010101" pitchFamily="2" charset="-122"/>
            </a:endParaRPr>
          </a:p>
        </p:txBody>
      </p:sp>
      <p:sp>
        <p:nvSpPr>
          <p:cNvPr id="11271" name="Text Box 4"/>
          <p:cNvSpPr txBox="1">
            <a:spLocks noChangeArrowheads="1"/>
          </p:cNvSpPr>
          <p:nvPr/>
        </p:nvSpPr>
        <p:spPr bwMode="auto">
          <a:xfrm>
            <a:off x="1042988" y="1304925"/>
            <a:ext cx="1944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endParaRPr lang="zh-CN" altLang="en-US" sz="2400" b="0"/>
          </a:p>
        </p:txBody>
      </p:sp>
      <p:sp>
        <p:nvSpPr>
          <p:cNvPr id="11272" name="Rectangle 5"/>
          <p:cNvSpPr>
            <a:spLocks noGrp="1" noChangeArrowheads="1"/>
          </p:cNvSpPr>
          <p:nvPr>
            <p:ph type="body" idx="1"/>
          </p:nvPr>
        </p:nvSpPr>
        <p:spPr>
          <a:xfrm>
            <a:off x="457200" y="1268413"/>
            <a:ext cx="3143250" cy="647700"/>
          </a:xfrm>
          <a:noFill/>
        </p:spPr>
        <p:txBody>
          <a:bodyPr/>
          <a:lstStyle/>
          <a:p>
            <a:r>
              <a:rPr lang="zh-CN" altLang="en-US"/>
              <a:t>异步清零法</a:t>
            </a:r>
            <a:endParaRPr kumimoji="1" lang="zh-CN" altLang="en-US"/>
          </a:p>
        </p:txBody>
      </p:sp>
      <p:sp>
        <p:nvSpPr>
          <p:cNvPr id="11273" name="Line 6"/>
          <p:cNvSpPr>
            <a:spLocks noChangeShapeType="1"/>
          </p:cNvSpPr>
          <p:nvPr/>
        </p:nvSpPr>
        <p:spPr bwMode="auto">
          <a:xfrm flipH="1" flipV="1">
            <a:off x="1042988" y="4941888"/>
            <a:ext cx="1296987" cy="1174750"/>
          </a:xfrm>
          <a:prstGeom prst="line">
            <a:avLst/>
          </a:prstGeom>
          <a:noFill/>
          <a:ln w="28575">
            <a:solidFill>
              <a:srgbClr val="FF3300"/>
            </a:solidFill>
            <a:prstDash val="sysDot"/>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nvGrpSpPr>
          <p:cNvPr id="11274" name="Group 7"/>
          <p:cNvGrpSpPr>
            <a:grpSpLocks/>
          </p:cNvGrpSpPr>
          <p:nvPr/>
        </p:nvGrpSpPr>
        <p:grpSpPr bwMode="auto">
          <a:xfrm>
            <a:off x="3492500" y="3933825"/>
            <a:ext cx="1201738" cy="541338"/>
            <a:chOff x="2327" y="2500"/>
            <a:chExt cx="757" cy="341"/>
          </a:xfrm>
        </p:grpSpPr>
        <p:sp>
          <p:nvSpPr>
            <p:cNvPr id="11428" name="Text Box 8"/>
            <p:cNvSpPr txBox="1">
              <a:spLocks noChangeArrowheads="1"/>
            </p:cNvSpPr>
            <p:nvPr/>
          </p:nvSpPr>
          <p:spPr bwMode="auto">
            <a:xfrm>
              <a:off x="2392" y="2577"/>
              <a:ext cx="62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a:t>Q</a:t>
              </a:r>
              <a:r>
                <a:rPr lang="en-US" altLang="zh-CN" sz="1600" baseline="-15000"/>
                <a:t>3</a:t>
              </a:r>
              <a:r>
                <a:rPr lang="en-US" altLang="zh-CN" sz="1800"/>
                <a:t>Q</a:t>
              </a:r>
              <a:r>
                <a:rPr lang="en-US" altLang="zh-CN" sz="1600" baseline="-15000"/>
                <a:t>2</a:t>
              </a:r>
              <a:r>
                <a:rPr lang="en-US" altLang="zh-CN" sz="1800"/>
                <a:t>Q</a:t>
              </a:r>
              <a:r>
                <a:rPr lang="en-US" altLang="zh-CN" sz="1600" baseline="-15000"/>
                <a:t>1</a:t>
              </a:r>
              <a:r>
                <a:rPr lang="en-US" altLang="zh-CN" sz="1800"/>
                <a:t>Q</a:t>
              </a:r>
              <a:r>
                <a:rPr lang="en-US" altLang="zh-CN" sz="1600" baseline="-15000"/>
                <a:t>0</a:t>
              </a:r>
            </a:p>
          </p:txBody>
        </p:sp>
        <p:sp>
          <p:nvSpPr>
            <p:cNvPr id="11429" name="Oval 9"/>
            <p:cNvSpPr>
              <a:spLocks noChangeArrowheads="1"/>
            </p:cNvSpPr>
            <p:nvPr/>
          </p:nvSpPr>
          <p:spPr bwMode="auto">
            <a:xfrm>
              <a:off x="2327" y="2500"/>
              <a:ext cx="757" cy="341"/>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sp>
        <p:nvSpPr>
          <p:cNvPr id="11275" name="Arc 10"/>
          <p:cNvSpPr>
            <a:spLocks/>
          </p:cNvSpPr>
          <p:nvPr/>
        </p:nvSpPr>
        <p:spPr bwMode="auto">
          <a:xfrm rot="12927612" flipV="1">
            <a:off x="1855788" y="5199063"/>
            <a:ext cx="1187450" cy="360362"/>
          </a:xfrm>
          <a:custGeom>
            <a:avLst/>
            <a:gdLst>
              <a:gd name="T0" fmla="*/ 2147483646 w 43200"/>
              <a:gd name="T1" fmla="*/ 0 h 43200"/>
              <a:gd name="T2" fmla="*/ 2147483646 w 43200"/>
              <a:gd name="T3" fmla="*/ 2147483646 h 43200"/>
              <a:gd name="T4" fmla="*/ 2147483646 w 43200"/>
              <a:gd name="T5" fmla="*/ 2147483646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2319"/>
                  <a:pt x="5928" y="4075"/>
                  <a:pt x="14726" y="1122"/>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2319"/>
                  <a:pt x="5928" y="4075"/>
                  <a:pt x="14726" y="1122"/>
                </a:cubicBezTo>
                <a:lnTo>
                  <a:pt x="21600" y="21600"/>
                </a:lnTo>
                <a:lnTo>
                  <a:pt x="21599" y="0"/>
                </a:lnTo>
                <a:close/>
              </a:path>
            </a:pathLst>
          </a:custGeom>
          <a:noFill/>
          <a:ln w="28575">
            <a:solidFill>
              <a:schemeClr val="tx1"/>
            </a:solidFill>
            <a:round/>
            <a:headEnd type="triangle" w="med" len="lg"/>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276" name="Oval 11"/>
          <p:cNvSpPr>
            <a:spLocks noChangeArrowheads="1"/>
          </p:cNvSpPr>
          <p:nvPr/>
        </p:nvSpPr>
        <p:spPr bwMode="auto">
          <a:xfrm>
            <a:off x="647700" y="4473575"/>
            <a:ext cx="503238" cy="503238"/>
          </a:xfrm>
          <a:prstGeom prst="ellipse">
            <a:avLst/>
          </a:prstGeom>
          <a:solidFill>
            <a:schemeClr val="bg1"/>
          </a:solidFill>
          <a:ln w="28575">
            <a:solidFill>
              <a:srgbClr val="0000FF"/>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0000</a:t>
            </a:r>
          </a:p>
        </p:txBody>
      </p:sp>
      <p:sp>
        <p:nvSpPr>
          <p:cNvPr id="11277" name="Oval 12"/>
          <p:cNvSpPr>
            <a:spLocks noChangeArrowheads="1"/>
          </p:cNvSpPr>
          <p:nvPr/>
        </p:nvSpPr>
        <p:spPr bwMode="auto">
          <a:xfrm>
            <a:off x="1439863" y="4473575"/>
            <a:ext cx="503237" cy="503238"/>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0001</a:t>
            </a:r>
          </a:p>
        </p:txBody>
      </p:sp>
      <p:sp>
        <p:nvSpPr>
          <p:cNvPr id="11278" name="Oval 13"/>
          <p:cNvSpPr>
            <a:spLocks noChangeArrowheads="1"/>
          </p:cNvSpPr>
          <p:nvPr/>
        </p:nvSpPr>
        <p:spPr bwMode="auto">
          <a:xfrm>
            <a:off x="2230438" y="4473575"/>
            <a:ext cx="503237" cy="503238"/>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0010</a:t>
            </a:r>
          </a:p>
        </p:txBody>
      </p:sp>
      <p:sp>
        <p:nvSpPr>
          <p:cNvPr id="11279" name="Oval 14"/>
          <p:cNvSpPr>
            <a:spLocks noChangeArrowheads="1"/>
          </p:cNvSpPr>
          <p:nvPr/>
        </p:nvSpPr>
        <p:spPr bwMode="auto">
          <a:xfrm>
            <a:off x="3022600" y="4473575"/>
            <a:ext cx="503238" cy="503238"/>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0011</a:t>
            </a:r>
          </a:p>
        </p:txBody>
      </p:sp>
      <p:sp>
        <p:nvSpPr>
          <p:cNvPr id="11280" name="Oval 15"/>
          <p:cNvSpPr>
            <a:spLocks noChangeArrowheads="1"/>
          </p:cNvSpPr>
          <p:nvPr/>
        </p:nvSpPr>
        <p:spPr bwMode="auto">
          <a:xfrm>
            <a:off x="3022600" y="5265738"/>
            <a:ext cx="503238" cy="503237"/>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0100</a:t>
            </a:r>
          </a:p>
        </p:txBody>
      </p:sp>
      <p:sp>
        <p:nvSpPr>
          <p:cNvPr id="11281" name="Oval 16"/>
          <p:cNvSpPr>
            <a:spLocks noChangeArrowheads="1"/>
          </p:cNvSpPr>
          <p:nvPr/>
        </p:nvSpPr>
        <p:spPr bwMode="auto">
          <a:xfrm>
            <a:off x="3022600" y="6057900"/>
            <a:ext cx="503238" cy="503238"/>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0101</a:t>
            </a:r>
          </a:p>
        </p:txBody>
      </p:sp>
      <p:sp>
        <p:nvSpPr>
          <p:cNvPr id="11282" name="Oval 17"/>
          <p:cNvSpPr>
            <a:spLocks noChangeArrowheads="1"/>
          </p:cNvSpPr>
          <p:nvPr/>
        </p:nvSpPr>
        <p:spPr bwMode="auto">
          <a:xfrm>
            <a:off x="2230438" y="6057900"/>
            <a:ext cx="503237" cy="503238"/>
          </a:xfrm>
          <a:prstGeom prst="ellipse">
            <a:avLst/>
          </a:prstGeom>
          <a:solidFill>
            <a:schemeClr val="bg1"/>
          </a:solidFill>
          <a:ln w="28575">
            <a:solidFill>
              <a:srgbClr val="FF0000"/>
            </a:solidFill>
            <a:prstDash val="sysDot"/>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solidFill>
                  <a:srgbClr val="FF3300"/>
                </a:solidFill>
              </a:rPr>
              <a:t>0110</a:t>
            </a:r>
          </a:p>
        </p:txBody>
      </p:sp>
      <p:sp>
        <p:nvSpPr>
          <p:cNvPr id="11283" name="Oval 18"/>
          <p:cNvSpPr>
            <a:spLocks noChangeArrowheads="1"/>
          </p:cNvSpPr>
          <p:nvPr/>
        </p:nvSpPr>
        <p:spPr bwMode="auto">
          <a:xfrm>
            <a:off x="1404938" y="6057900"/>
            <a:ext cx="503237" cy="503238"/>
          </a:xfrm>
          <a:prstGeom prst="ellipse">
            <a:avLst/>
          </a:prstGeom>
          <a:solidFill>
            <a:schemeClr val="bg1"/>
          </a:solidFill>
          <a:ln w="28575">
            <a:solidFill>
              <a:schemeClr val="bg2"/>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b="0"/>
              <a:t>0111</a:t>
            </a:r>
          </a:p>
        </p:txBody>
      </p:sp>
      <p:sp>
        <p:nvSpPr>
          <p:cNvPr id="11284" name="Oval 19"/>
          <p:cNvSpPr>
            <a:spLocks noChangeArrowheads="1"/>
          </p:cNvSpPr>
          <p:nvPr/>
        </p:nvSpPr>
        <p:spPr bwMode="auto">
          <a:xfrm>
            <a:off x="647700" y="5302250"/>
            <a:ext cx="503238" cy="503238"/>
          </a:xfrm>
          <a:prstGeom prst="ellipse">
            <a:avLst/>
          </a:prstGeom>
          <a:solidFill>
            <a:schemeClr val="bg1"/>
          </a:solidFill>
          <a:ln w="28575">
            <a:solidFill>
              <a:schemeClr val="bg2"/>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b="0"/>
              <a:t>1111</a:t>
            </a:r>
          </a:p>
        </p:txBody>
      </p:sp>
      <p:sp>
        <p:nvSpPr>
          <p:cNvPr id="11285" name="Line 20"/>
          <p:cNvSpPr>
            <a:spLocks noChangeShapeType="1"/>
          </p:cNvSpPr>
          <p:nvPr/>
        </p:nvSpPr>
        <p:spPr bwMode="auto">
          <a:xfrm>
            <a:off x="1150938" y="4725988"/>
            <a:ext cx="28892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286" name="Line 21"/>
          <p:cNvSpPr>
            <a:spLocks noChangeShapeType="1"/>
          </p:cNvSpPr>
          <p:nvPr/>
        </p:nvSpPr>
        <p:spPr bwMode="auto">
          <a:xfrm>
            <a:off x="1943100" y="4725988"/>
            <a:ext cx="28892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287" name="Line 22"/>
          <p:cNvSpPr>
            <a:spLocks noChangeShapeType="1"/>
          </p:cNvSpPr>
          <p:nvPr/>
        </p:nvSpPr>
        <p:spPr bwMode="auto">
          <a:xfrm>
            <a:off x="2735263" y="4725988"/>
            <a:ext cx="28892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288" name="Line 23"/>
          <p:cNvSpPr>
            <a:spLocks noChangeShapeType="1"/>
          </p:cNvSpPr>
          <p:nvPr/>
        </p:nvSpPr>
        <p:spPr bwMode="auto">
          <a:xfrm>
            <a:off x="3275013" y="4978400"/>
            <a:ext cx="0" cy="287338"/>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289" name="Line 24"/>
          <p:cNvSpPr>
            <a:spLocks noChangeShapeType="1"/>
          </p:cNvSpPr>
          <p:nvPr/>
        </p:nvSpPr>
        <p:spPr bwMode="auto">
          <a:xfrm>
            <a:off x="3275013" y="5770563"/>
            <a:ext cx="0" cy="287337"/>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290" name="Line 25"/>
          <p:cNvSpPr>
            <a:spLocks noChangeShapeType="1"/>
          </p:cNvSpPr>
          <p:nvPr/>
        </p:nvSpPr>
        <p:spPr bwMode="auto">
          <a:xfrm>
            <a:off x="898525" y="4978400"/>
            <a:ext cx="0" cy="287338"/>
          </a:xfrm>
          <a:prstGeom prst="line">
            <a:avLst/>
          </a:prstGeom>
          <a:noFill/>
          <a:ln w="28575">
            <a:solidFill>
              <a:schemeClr val="tx1"/>
            </a:solidFill>
            <a:prstDash val="sysDot"/>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1291" name="Line 26"/>
          <p:cNvSpPr>
            <a:spLocks noChangeShapeType="1"/>
          </p:cNvSpPr>
          <p:nvPr/>
        </p:nvSpPr>
        <p:spPr bwMode="auto">
          <a:xfrm>
            <a:off x="2735263" y="6310313"/>
            <a:ext cx="288925" cy="0"/>
          </a:xfrm>
          <a:prstGeom prst="line">
            <a:avLst/>
          </a:prstGeom>
          <a:noFill/>
          <a:ln w="28575">
            <a:solidFill>
              <a:srgbClr val="FF3300"/>
            </a:solidFill>
            <a:prstDash val="sysDot"/>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1292" name="Line 27"/>
          <p:cNvSpPr>
            <a:spLocks noChangeShapeType="1"/>
          </p:cNvSpPr>
          <p:nvPr/>
        </p:nvSpPr>
        <p:spPr bwMode="auto">
          <a:xfrm>
            <a:off x="1906588" y="6310313"/>
            <a:ext cx="288925" cy="0"/>
          </a:xfrm>
          <a:prstGeom prst="line">
            <a:avLst/>
          </a:prstGeom>
          <a:noFill/>
          <a:ln w="28575">
            <a:solidFill>
              <a:schemeClr val="tx1"/>
            </a:solidFill>
            <a:prstDash val="sysDot"/>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1293" name="Line 28"/>
          <p:cNvSpPr>
            <a:spLocks noChangeShapeType="1"/>
          </p:cNvSpPr>
          <p:nvPr/>
        </p:nvSpPr>
        <p:spPr bwMode="auto">
          <a:xfrm>
            <a:off x="1079500" y="6310313"/>
            <a:ext cx="288925" cy="0"/>
          </a:xfrm>
          <a:prstGeom prst="line">
            <a:avLst/>
          </a:prstGeom>
          <a:noFill/>
          <a:ln w="28575">
            <a:solidFill>
              <a:schemeClr val="tx1"/>
            </a:solidFill>
            <a:prstDash val="sysDot"/>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1294" name="Line 29"/>
          <p:cNvSpPr>
            <a:spLocks noChangeShapeType="1"/>
          </p:cNvSpPr>
          <p:nvPr/>
        </p:nvSpPr>
        <p:spPr bwMode="auto">
          <a:xfrm>
            <a:off x="898525" y="5805488"/>
            <a:ext cx="0" cy="287337"/>
          </a:xfrm>
          <a:prstGeom prst="line">
            <a:avLst/>
          </a:prstGeom>
          <a:noFill/>
          <a:ln w="28575">
            <a:solidFill>
              <a:schemeClr val="tx1"/>
            </a:solidFill>
            <a:prstDash val="sysDot"/>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768478" name="Rectangle 30"/>
          <p:cNvSpPr>
            <a:spLocks noChangeArrowheads="1"/>
          </p:cNvSpPr>
          <p:nvPr/>
        </p:nvSpPr>
        <p:spPr bwMode="auto">
          <a:xfrm>
            <a:off x="250825" y="3357563"/>
            <a:ext cx="3529013"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lvl="1"/>
            <a:r>
              <a:rPr lang="zh-CN" altLang="en-US" b="1"/>
              <a:t>当</a:t>
            </a:r>
            <a:r>
              <a:rPr kumimoji="1" lang="en-US" altLang="zh-CN" b="1"/>
              <a:t>Q</a:t>
            </a:r>
            <a:r>
              <a:rPr kumimoji="1" lang="en-US" altLang="zh-CN" sz="1600" b="1"/>
              <a:t>2</a:t>
            </a:r>
            <a:r>
              <a:rPr kumimoji="1" lang="en-US" altLang="zh-CN" b="1"/>
              <a:t>Q</a:t>
            </a:r>
            <a:r>
              <a:rPr kumimoji="1" lang="en-US" altLang="zh-CN" sz="1600" b="1"/>
              <a:t>1</a:t>
            </a:r>
            <a:r>
              <a:rPr kumimoji="1" lang="en-US" altLang="zh-CN" b="1"/>
              <a:t>Q</a:t>
            </a:r>
            <a:r>
              <a:rPr kumimoji="1" lang="en-US" altLang="zh-CN" sz="1600" b="1"/>
              <a:t>0 </a:t>
            </a:r>
            <a:r>
              <a:rPr kumimoji="1" lang="en-US" altLang="zh-CN" b="1"/>
              <a:t>= 101 </a:t>
            </a:r>
            <a:r>
              <a:rPr kumimoji="1" lang="zh-CN" altLang="en-US" b="1"/>
              <a:t>时</a:t>
            </a:r>
          </a:p>
          <a:p>
            <a:pPr lvl="1">
              <a:buFontTx/>
              <a:buNone/>
            </a:pPr>
            <a:r>
              <a:rPr lang="en-US" altLang="zh-CN" b="1"/>
              <a:t>    C = 1</a:t>
            </a:r>
            <a:endParaRPr lang="zh-CN" altLang="en-US" b="1"/>
          </a:p>
        </p:txBody>
      </p:sp>
      <p:grpSp>
        <p:nvGrpSpPr>
          <p:cNvPr id="3" name="Group 31"/>
          <p:cNvGrpSpPr>
            <a:grpSpLocks/>
          </p:cNvGrpSpPr>
          <p:nvPr/>
        </p:nvGrpSpPr>
        <p:grpSpPr bwMode="auto">
          <a:xfrm>
            <a:off x="1008063" y="2565400"/>
            <a:ext cx="1908175" cy="755650"/>
            <a:chOff x="635" y="2183"/>
            <a:chExt cx="1202" cy="476"/>
          </a:xfrm>
        </p:grpSpPr>
        <p:sp>
          <p:nvSpPr>
            <p:cNvPr id="11424" name="Text Box 32"/>
            <p:cNvSpPr txBox="1">
              <a:spLocks noChangeArrowheads="1"/>
            </p:cNvSpPr>
            <p:nvPr/>
          </p:nvSpPr>
          <p:spPr bwMode="auto">
            <a:xfrm>
              <a:off x="635" y="2325"/>
              <a:ext cx="120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Aft>
                  <a:spcPct val="0"/>
                </a:spcAft>
                <a:buFontTx/>
                <a:buNone/>
              </a:pPr>
              <a:r>
                <a:rPr kumimoji="1" lang="en-US" altLang="zh-CN" sz="2400"/>
                <a:t>Q</a:t>
              </a:r>
              <a:r>
                <a:rPr kumimoji="1" lang="en-US" altLang="zh-CN" sz="1600"/>
                <a:t>2</a:t>
              </a:r>
              <a:r>
                <a:rPr kumimoji="1" lang="en-US" altLang="zh-CN" sz="2400"/>
                <a:t>Q</a:t>
              </a:r>
              <a:r>
                <a:rPr kumimoji="1" lang="en-US" altLang="zh-CN" sz="1600"/>
                <a:t>1</a:t>
              </a:r>
              <a:r>
                <a:rPr kumimoji="1" lang="en-US" altLang="zh-CN" sz="2400"/>
                <a:t>Q</a:t>
              </a:r>
              <a:r>
                <a:rPr kumimoji="1" lang="en-US" altLang="zh-CN" sz="1600"/>
                <a:t>0 </a:t>
              </a:r>
              <a:r>
                <a:rPr kumimoji="1" lang="en-US" altLang="zh-CN" sz="2400"/>
                <a:t>=</a:t>
              </a:r>
              <a:r>
                <a:rPr kumimoji="1" lang="en-US" altLang="zh-CN" sz="2400">
                  <a:solidFill>
                    <a:srgbClr val="0000FF"/>
                  </a:solidFill>
                </a:rPr>
                <a:t>000</a:t>
              </a:r>
              <a:endParaRPr lang="en-US" altLang="zh-CN" sz="2400">
                <a:solidFill>
                  <a:srgbClr val="0000FF"/>
                </a:solidFill>
                <a:latin typeface="Arial" panose="020B0604020202020204" pitchFamily="34" charset="0"/>
              </a:endParaRPr>
            </a:p>
          </p:txBody>
        </p:sp>
        <p:grpSp>
          <p:nvGrpSpPr>
            <p:cNvPr id="11425" name="Group 33"/>
            <p:cNvGrpSpPr>
              <a:grpSpLocks/>
            </p:cNvGrpSpPr>
            <p:nvPr/>
          </p:nvGrpSpPr>
          <p:grpSpPr bwMode="auto">
            <a:xfrm>
              <a:off x="1315" y="2183"/>
              <a:ext cx="295" cy="204"/>
              <a:chOff x="1292" y="2727"/>
              <a:chExt cx="137" cy="204"/>
            </a:xfrm>
          </p:grpSpPr>
          <p:sp>
            <p:nvSpPr>
              <p:cNvPr id="11426" name="Line 34"/>
              <p:cNvSpPr>
                <a:spLocks noChangeShapeType="1"/>
              </p:cNvSpPr>
              <p:nvPr/>
            </p:nvSpPr>
            <p:spPr bwMode="auto">
              <a:xfrm>
                <a:off x="1429" y="2727"/>
                <a:ext cx="0" cy="204"/>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1427" name="Line 35"/>
              <p:cNvSpPr>
                <a:spLocks noChangeShapeType="1"/>
              </p:cNvSpPr>
              <p:nvPr/>
            </p:nvSpPr>
            <p:spPr bwMode="auto">
              <a:xfrm flipH="1">
                <a:off x="1292" y="2727"/>
                <a:ext cx="1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768484" name="Rectangle 36"/>
          <p:cNvSpPr>
            <a:spLocks noChangeArrowheads="1"/>
          </p:cNvSpPr>
          <p:nvPr/>
        </p:nvSpPr>
        <p:spPr bwMode="auto">
          <a:xfrm>
            <a:off x="250825" y="1844675"/>
            <a:ext cx="3529013"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lvl="1">
              <a:spcBef>
                <a:spcPct val="30000"/>
              </a:spcBef>
            </a:pPr>
            <a:r>
              <a:rPr lang="zh-CN" altLang="en-US" b="1"/>
              <a:t>当</a:t>
            </a:r>
            <a:r>
              <a:rPr kumimoji="1" lang="en-US" altLang="zh-CN" b="1"/>
              <a:t>Q</a:t>
            </a:r>
            <a:r>
              <a:rPr kumimoji="1" lang="en-US" altLang="zh-CN" sz="1600" b="1"/>
              <a:t>2</a:t>
            </a:r>
            <a:r>
              <a:rPr kumimoji="1" lang="en-US" altLang="zh-CN" b="1"/>
              <a:t>Q</a:t>
            </a:r>
            <a:r>
              <a:rPr kumimoji="1" lang="en-US" altLang="zh-CN" sz="1600" b="1"/>
              <a:t>1</a:t>
            </a:r>
            <a:r>
              <a:rPr kumimoji="1" lang="en-US" altLang="zh-CN" b="1"/>
              <a:t>Q</a:t>
            </a:r>
            <a:r>
              <a:rPr kumimoji="1" lang="en-US" altLang="zh-CN" sz="1600" b="1"/>
              <a:t>0 </a:t>
            </a:r>
            <a:r>
              <a:rPr kumimoji="1" lang="en-US" altLang="zh-CN" b="1"/>
              <a:t>= </a:t>
            </a:r>
            <a:r>
              <a:rPr kumimoji="1" lang="en-US" altLang="zh-CN" b="1">
                <a:solidFill>
                  <a:srgbClr val="FF3300"/>
                </a:solidFill>
              </a:rPr>
              <a:t>110</a:t>
            </a:r>
            <a:r>
              <a:rPr kumimoji="1" lang="en-US" altLang="zh-CN" b="1"/>
              <a:t> </a:t>
            </a:r>
            <a:r>
              <a:rPr kumimoji="1" lang="zh-CN" altLang="en-US" b="1"/>
              <a:t>时</a:t>
            </a:r>
          </a:p>
          <a:p>
            <a:pPr lvl="1">
              <a:spcBef>
                <a:spcPct val="30000"/>
              </a:spcBef>
              <a:buFontTx/>
              <a:buNone/>
            </a:pPr>
            <a:r>
              <a:rPr lang="en-US" altLang="zh-CN" b="1"/>
              <a:t>    CR = 0</a:t>
            </a:r>
            <a:endParaRPr lang="zh-CN" altLang="en-US" b="1"/>
          </a:p>
        </p:txBody>
      </p:sp>
      <p:sp>
        <p:nvSpPr>
          <p:cNvPr id="1768485" name="Line 37"/>
          <p:cNvSpPr>
            <a:spLocks noChangeShapeType="1"/>
          </p:cNvSpPr>
          <p:nvPr/>
        </p:nvSpPr>
        <p:spPr bwMode="auto">
          <a:xfrm>
            <a:off x="1116013" y="2462213"/>
            <a:ext cx="3603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 name="Group 38"/>
          <p:cNvGrpSpPr>
            <a:grpSpLocks/>
          </p:cNvGrpSpPr>
          <p:nvPr/>
        </p:nvGrpSpPr>
        <p:grpSpPr bwMode="auto">
          <a:xfrm>
            <a:off x="4138613" y="4581525"/>
            <a:ext cx="4503737" cy="2052638"/>
            <a:chOff x="2607" y="2886"/>
            <a:chExt cx="2837" cy="1293"/>
          </a:xfrm>
        </p:grpSpPr>
        <p:sp>
          <p:nvSpPr>
            <p:cNvPr id="11353" name="Line 39"/>
            <p:cNvSpPr>
              <a:spLocks noChangeShapeType="1"/>
            </p:cNvSpPr>
            <p:nvPr/>
          </p:nvSpPr>
          <p:spPr bwMode="auto">
            <a:xfrm>
              <a:off x="2947" y="3110"/>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54" name="Line 40"/>
            <p:cNvSpPr>
              <a:spLocks noChangeShapeType="1"/>
            </p:cNvSpPr>
            <p:nvPr/>
          </p:nvSpPr>
          <p:spPr bwMode="auto">
            <a:xfrm flipV="1">
              <a:off x="3139" y="2954"/>
              <a:ext cx="0" cy="1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55" name="Line 41"/>
            <p:cNvSpPr>
              <a:spLocks noChangeShapeType="1"/>
            </p:cNvSpPr>
            <p:nvPr/>
          </p:nvSpPr>
          <p:spPr bwMode="auto">
            <a:xfrm>
              <a:off x="3139" y="295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56" name="Line 42"/>
            <p:cNvSpPr>
              <a:spLocks noChangeShapeType="1"/>
            </p:cNvSpPr>
            <p:nvPr/>
          </p:nvSpPr>
          <p:spPr bwMode="auto">
            <a:xfrm>
              <a:off x="3331" y="2954"/>
              <a:ext cx="0" cy="1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57" name="Line 43"/>
            <p:cNvSpPr>
              <a:spLocks noChangeShapeType="1"/>
            </p:cNvSpPr>
            <p:nvPr/>
          </p:nvSpPr>
          <p:spPr bwMode="auto">
            <a:xfrm>
              <a:off x="3331" y="3110"/>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58" name="Line 44"/>
            <p:cNvSpPr>
              <a:spLocks noChangeShapeType="1"/>
            </p:cNvSpPr>
            <p:nvPr/>
          </p:nvSpPr>
          <p:spPr bwMode="auto">
            <a:xfrm flipV="1">
              <a:off x="3523" y="2954"/>
              <a:ext cx="0" cy="1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59" name="Line 45"/>
            <p:cNvSpPr>
              <a:spLocks noChangeShapeType="1"/>
            </p:cNvSpPr>
            <p:nvPr/>
          </p:nvSpPr>
          <p:spPr bwMode="auto">
            <a:xfrm>
              <a:off x="3523" y="295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0" name="Line 46"/>
            <p:cNvSpPr>
              <a:spLocks noChangeShapeType="1"/>
            </p:cNvSpPr>
            <p:nvPr/>
          </p:nvSpPr>
          <p:spPr bwMode="auto">
            <a:xfrm>
              <a:off x="3715" y="2954"/>
              <a:ext cx="0" cy="1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1" name="Line 47"/>
            <p:cNvSpPr>
              <a:spLocks noChangeShapeType="1"/>
            </p:cNvSpPr>
            <p:nvPr/>
          </p:nvSpPr>
          <p:spPr bwMode="auto">
            <a:xfrm>
              <a:off x="3715" y="3110"/>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2" name="Line 48"/>
            <p:cNvSpPr>
              <a:spLocks noChangeShapeType="1"/>
            </p:cNvSpPr>
            <p:nvPr/>
          </p:nvSpPr>
          <p:spPr bwMode="auto">
            <a:xfrm flipV="1">
              <a:off x="3907" y="2954"/>
              <a:ext cx="0" cy="1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3" name="Line 49"/>
            <p:cNvSpPr>
              <a:spLocks noChangeShapeType="1"/>
            </p:cNvSpPr>
            <p:nvPr/>
          </p:nvSpPr>
          <p:spPr bwMode="auto">
            <a:xfrm>
              <a:off x="3907" y="295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4" name="Line 50"/>
            <p:cNvSpPr>
              <a:spLocks noChangeShapeType="1"/>
            </p:cNvSpPr>
            <p:nvPr/>
          </p:nvSpPr>
          <p:spPr bwMode="auto">
            <a:xfrm>
              <a:off x="4099" y="2954"/>
              <a:ext cx="0" cy="1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5" name="Line 51"/>
            <p:cNvSpPr>
              <a:spLocks noChangeShapeType="1"/>
            </p:cNvSpPr>
            <p:nvPr/>
          </p:nvSpPr>
          <p:spPr bwMode="auto">
            <a:xfrm>
              <a:off x="4099" y="3110"/>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6" name="Line 52"/>
            <p:cNvSpPr>
              <a:spLocks noChangeShapeType="1"/>
            </p:cNvSpPr>
            <p:nvPr/>
          </p:nvSpPr>
          <p:spPr bwMode="auto">
            <a:xfrm flipV="1">
              <a:off x="4291" y="2954"/>
              <a:ext cx="0" cy="1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7" name="Line 53"/>
            <p:cNvSpPr>
              <a:spLocks noChangeShapeType="1"/>
            </p:cNvSpPr>
            <p:nvPr/>
          </p:nvSpPr>
          <p:spPr bwMode="auto">
            <a:xfrm>
              <a:off x="4291" y="295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8" name="Line 54"/>
            <p:cNvSpPr>
              <a:spLocks noChangeShapeType="1"/>
            </p:cNvSpPr>
            <p:nvPr/>
          </p:nvSpPr>
          <p:spPr bwMode="auto">
            <a:xfrm>
              <a:off x="4483" y="2954"/>
              <a:ext cx="0" cy="1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9" name="Line 55"/>
            <p:cNvSpPr>
              <a:spLocks noChangeShapeType="1"/>
            </p:cNvSpPr>
            <p:nvPr/>
          </p:nvSpPr>
          <p:spPr bwMode="auto">
            <a:xfrm>
              <a:off x="4483" y="3110"/>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0" name="Line 56"/>
            <p:cNvSpPr>
              <a:spLocks noChangeShapeType="1"/>
            </p:cNvSpPr>
            <p:nvPr/>
          </p:nvSpPr>
          <p:spPr bwMode="auto">
            <a:xfrm flipV="1">
              <a:off x="4675" y="2954"/>
              <a:ext cx="0" cy="1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1" name="Line 57"/>
            <p:cNvSpPr>
              <a:spLocks noChangeShapeType="1"/>
            </p:cNvSpPr>
            <p:nvPr/>
          </p:nvSpPr>
          <p:spPr bwMode="auto">
            <a:xfrm>
              <a:off x="4675" y="295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2" name="Line 58"/>
            <p:cNvSpPr>
              <a:spLocks noChangeShapeType="1"/>
            </p:cNvSpPr>
            <p:nvPr/>
          </p:nvSpPr>
          <p:spPr bwMode="auto">
            <a:xfrm>
              <a:off x="4867" y="2954"/>
              <a:ext cx="0" cy="1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3" name="Line 59"/>
            <p:cNvSpPr>
              <a:spLocks noChangeShapeType="1"/>
            </p:cNvSpPr>
            <p:nvPr/>
          </p:nvSpPr>
          <p:spPr bwMode="auto">
            <a:xfrm>
              <a:off x="4867" y="3110"/>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4" name="Line 60"/>
            <p:cNvSpPr>
              <a:spLocks noChangeShapeType="1"/>
            </p:cNvSpPr>
            <p:nvPr/>
          </p:nvSpPr>
          <p:spPr bwMode="auto">
            <a:xfrm flipV="1">
              <a:off x="5059" y="2954"/>
              <a:ext cx="0" cy="1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5" name="Line 61"/>
            <p:cNvSpPr>
              <a:spLocks noChangeShapeType="1"/>
            </p:cNvSpPr>
            <p:nvPr/>
          </p:nvSpPr>
          <p:spPr bwMode="auto">
            <a:xfrm>
              <a:off x="5059" y="295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6" name="Line 62"/>
            <p:cNvSpPr>
              <a:spLocks noChangeShapeType="1"/>
            </p:cNvSpPr>
            <p:nvPr/>
          </p:nvSpPr>
          <p:spPr bwMode="auto">
            <a:xfrm>
              <a:off x="5251" y="2954"/>
              <a:ext cx="0" cy="1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7" name="Line 63"/>
            <p:cNvSpPr>
              <a:spLocks noChangeShapeType="1"/>
            </p:cNvSpPr>
            <p:nvPr/>
          </p:nvSpPr>
          <p:spPr bwMode="auto">
            <a:xfrm>
              <a:off x="5251" y="3110"/>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378" name="Group 64"/>
            <p:cNvGrpSpPr>
              <a:grpSpLocks/>
            </p:cNvGrpSpPr>
            <p:nvPr/>
          </p:nvGrpSpPr>
          <p:grpSpPr bwMode="auto">
            <a:xfrm>
              <a:off x="3139" y="3068"/>
              <a:ext cx="1920" cy="1065"/>
              <a:chOff x="3139" y="3155"/>
              <a:chExt cx="1920" cy="819"/>
            </a:xfrm>
          </p:grpSpPr>
          <p:sp>
            <p:nvSpPr>
              <p:cNvPr id="11418" name="Line 65"/>
              <p:cNvSpPr>
                <a:spLocks noChangeShapeType="1"/>
              </p:cNvSpPr>
              <p:nvPr/>
            </p:nvSpPr>
            <p:spPr bwMode="auto">
              <a:xfrm>
                <a:off x="3139"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19" name="Line 66"/>
              <p:cNvSpPr>
                <a:spLocks noChangeShapeType="1"/>
              </p:cNvSpPr>
              <p:nvPr/>
            </p:nvSpPr>
            <p:spPr bwMode="auto">
              <a:xfrm>
                <a:off x="3523"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20" name="Line 67"/>
              <p:cNvSpPr>
                <a:spLocks noChangeShapeType="1"/>
              </p:cNvSpPr>
              <p:nvPr/>
            </p:nvSpPr>
            <p:spPr bwMode="auto">
              <a:xfrm>
                <a:off x="3907"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21" name="Line 68"/>
              <p:cNvSpPr>
                <a:spLocks noChangeShapeType="1"/>
              </p:cNvSpPr>
              <p:nvPr/>
            </p:nvSpPr>
            <p:spPr bwMode="auto">
              <a:xfrm>
                <a:off x="4291"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22" name="Line 69"/>
              <p:cNvSpPr>
                <a:spLocks noChangeShapeType="1"/>
              </p:cNvSpPr>
              <p:nvPr/>
            </p:nvSpPr>
            <p:spPr bwMode="auto">
              <a:xfrm>
                <a:off x="4675"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23" name="Line 70"/>
              <p:cNvSpPr>
                <a:spLocks noChangeShapeType="1"/>
              </p:cNvSpPr>
              <p:nvPr/>
            </p:nvSpPr>
            <p:spPr bwMode="auto">
              <a:xfrm>
                <a:off x="5059"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379" name="Line 71"/>
            <p:cNvSpPr>
              <a:spLocks noChangeShapeType="1"/>
            </p:cNvSpPr>
            <p:nvPr/>
          </p:nvSpPr>
          <p:spPr bwMode="auto">
            <a:xfrm>
              <a:off x="2948" y="334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0" name="Line 72"/>
            <p:cNvSpPr>
              <a:spLocks noChangeShapeType="1"/>
            </p:cNvSpPr>
            <p:nvPr/>
          </p:nvSpPr>
          <p:spPr bwMode="auto">
            <a:xfrm flipV="1">
              <a:off x="3140" y="3227"/>
              <a:ext cx="0" cy="11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1" name="Line 73"/>
            <p:cNvSpPr>
              <a:spLocks noChangeShapeType="1"/>
            </p:cNvSpPr>
            <p:nvPr/>
          </p:nvSpPr>
          <p:spPr bwMode="auto">
            <a:xfrm>
              <a:off x="3140" y="3227"/>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2" name="Line 74"/>
            <p:cNvSpPr>
              <a:spLocks noChangeShapeType="1"/>
            </p:cNvSpPr>
            <p:nvPr/>
          </p:nvSpPr>
          <p:spPr bwMode="auto">
            <a:xfrm>
              <a:off x="3524" y="3227"/>
              <a:ext cx="0" cy="11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3" name="Line 75"/>
            <p:cNvSpPr>
              <a:spLocks noChangeShapeType="1"/>
            </p:cNvSpPr>
            <p:nvPr/>
          </p:nvSpPr>
          <p:spPr bwMode="auto">
            <a:xfrm>
              <a:off x="3524" y="3344"/>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4" name="Line 76"/>
            <p:cNvSpPr>
              <a:spLocks noChangeShapeType="1"/>
            </p:cNvSpPr>
            <p:nvPr/>
          </p:nvSpPr>
          <p:spPr bwMode="auto">
            <a:xfrm flipV="1">
              <a:off x="3908" y="3227"/>
              <a:ext cx="0" cy="11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5" name="Line 77"/>
            <p:cNvSpPr>
              <a:spLocks noChangeShapeType="1"/>
            </p:cNvSpPr>
            <p:nvPr/>
          </p:nvSpPr>
          <p:spPr bwMode="auto">
            <a:xfrm>
              <a:off x="3908" y="3227"/>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6" name="Line 78"/>
            <p:cNvSpPr>
              <a:spLocks noChangeShapeType="1"/>
            </p:cNvSpPr>
            <p:nvPr/>
          </p:nvSpPr>
          <p:spPr bwMode="auto">
            <a:xfrm>
              <a:off x="4292" y="3227"/>
              <a:ext cx="0" cy="11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7" name="Line 79"/>
            <p:cNvSpPr>
              <a:spLocks noChangeShapeType="1"/>
            </p:cNvSpPr>
            <p:nvPr/>
          </p:nvSpPr>
          <p:spPr bwMode="auto">
            <a:xfrm>
              <a:off x="4292" y="3344"/>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8" name="Line 80"/>
            <p:cNvSpPr>
              <a:spLocks noChangeShapeType="1"/>
            </p:cNvSpPr>
            <p:nvPr/>
          </p:nvSpPr>
          <p:spPr bwMode="auto">
            <a:xfrm flipV="1">
              <a:off x="4676" y="3227"/>
              <a:ext cx="0" cy="11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9" name="Line 81"/>
            <p:cNvSpPr>
              <a:spLocks noChangeShapeType="1"/>
            </p:cNvSpPr>
            <p:nvPr/>
          </p:nvSpPr>
          <p:spPr bwMode="auto">
            <a:xfrm>
              <a:off x="4676" y="3227"/>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90" name="Line 82"/>
            <p:cNvSpPr>
              <a:spLocks noChangeShapeType="1"/>
            </p:cNvSpPr>
            <p:nvPr/>
          </p:nvSpPr>
          <p:spPr bwMode="auto">
            <a:xfrm>
              <a:off x="5060" y="3227"/>
              <a:ext cx="0" cy="11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91" name="Line 83"/>
            <p:cNvSpPr>
              <a:spLocks noChangeShapeType="1"/>
            </p:cNvSpPr>
            <p:nvPr/>
          </p:nvSpPr>
          <p:spPr bwMode="auto">
            <a:xfrm>
              <a:off x="2948" y="3617"/>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92" name="Line 84"/>
            <p:cNvSpPr>
              <a:spLocks noChangeShapeType="1"/>
            </p:cNvSpPr>
            <p:nvPr/>
          </p:nvSpPr>
          <p:spPr bwMode="auto">
            <a:xfrm flipV="1">
              <a:off x="3524" y="3461"/>
              <a:ext cx="0" cy="1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93" name="Line 85"/>
            <p:cNvSpPr>
              <a:spLocks noChangeShapeType="1"/>
            </p:cNvSpPr>
            <p:nvPr/>
          </p:nvSpPr>
          <p:spPr bwMode="auto">
            <a:xfrm>
              <a:off x="3524" y="3461"/>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94" name="Line 86"/>
            <p:cNvSpPr>
              <a:spLocks noChangeShapeType="1"/>
            </p:cNvSpPr>
            <p:nvPr/>
          </p:nvSpPr>
          <p:spPr bwMode="auto">
            <a:xfrm>
              <a:off x="4292" y="3461"/>
              <a:ext cx="0" cy="1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95" name="Line 87"/>
            <p:cNvSpPr>
              <a:spLocks noChangeShapeType="1"/>
            </p:cNvSpPr>
            <p:nvPr/>
          </p:nvSpPr>
          <p:spPr bwMode="auto">
            <a:xfrm>
              <a:off x="4292" y="3617"/>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96" name="Line 88"/>
            <p:cNvSpPr>
              <a:spLocks noChangeShapeType="1"/>
            </p:cNvSpPr>
            <p:nvPr/>
          </p:nvSpPr>
          <p:spPr bwMode="auto">
            <a:xfrm>
              <a:off x="5125" y="3617"/>
              <a:ext cx="318"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97" name="Line 89"/>
            <p:cNvSpPr>
              <a:spLocks noChangeShapeType="1"/>
            </p:cNvSpPr>
            <p:nvPr/>
          </p:nvSpPr>
          <p:spPr bwMode="auto">
            <a:xfrm>
              <a:off x="2948" y="3884"/>
              <a:ext cx="13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98" name="Line 90"/>
            <p:cNvSpPr>
              <a:spLocks noChangeShapeType="1"/>
            </p:cNvSpPr>
            <p:nvPr/>
          </p:nvSpPr>
          <p:spPr bwMode="auto">
            <a:xfrm flipV="1">
              <a:off x="4292" y="3725"/>
              <a:ext cx="0" cy="16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99" name="Line 91"/>
            <p:cNvSpPr>
              <a:spLocks noChangeShapeType="1"/>
            </p:cNvSpPr>
            <p:nvPr/>
          </p:nvSpPr>
          <p:spPr bwMode="auto">
            <a:xfrm>
              <a:off x="4292" y="3725"/>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0" name="Line 92"/>
            <p:cNvSpPr>
              <a:spLocks noChangeShapeType="1"/>
            </p:cNvSpPr>
            <p:nvPr/>
          </p:nvSpPr>
          <p:spPr bwMode="auto">
            <a:xfrm>
              <a:off x="5125" y="3884"/>
              <a:ext cx="319"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1" name="Text Box 93"/>
            <p:cNvSpPr txBox="1">
              <a:spLocks noChangeArrowheads="1"/>
            </p:cNvSpPr>
            <p:nvPr/>
          </p:nvSpPr>
          <p:spPr bwMode="auto">
            <a:xfrm>
              <a:off x="2607" y="2886"/>
              <a:ext cx="3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CP</a:t>
              </a:r>
            </a:p>
          </p:txBody>
        </p:sp>
        <p:sp>
          <p:nvSpPr>
            <p:cNvPr id="11402" name="Text Box 94"/>
            <p:cNvSpPr txBox="1">
              <a:spLocks noChangeArrowheads="1"/>
            </p:cNvSpPr>
            <p:nvPr/>
          </p:nvSpPr>
          <p:spPr bwMode="auto">
            <a:xfrm>
              <a:off x="2607" y="3135"/>
              <a:ext cx="2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2000" baseline="-25000"/>
                <a:t>0</a:t>
              </a:r>
              <a:endParaRPr kumimoji="1" lang="en-US" altLang="zh-CN" sz="2000"/>
            </a:p>
          </p:txBody>
        </p:sp>
        <p:sp>
          <p:nvSpPr>
            <p:cNvPr id="11403" name="Text Box 95"/>
            <p:cNvSpPr txBox="1">
              <a:spLocks noChangeArrowheads="1"/>
            </p:cNvSpPr>
            <p:nvPr/>
          </p:nvSpPr>
          <p:spPr bwMode="auto">
            <a:xfrm>
              <a:off x="2607" y="3385"/>
              <a:ext cx="3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2000" baseline="-25000"/>
                <a:t>1</a:t>
              </a:r>
              <a:endParaRPr kumimoji="1" lang="en-US" altLang="zh-CN" sz="2000"/>
            </a:p>
          </p:txBody>
        </p:sp>
        <p:sp>
          <p:nvSpPr>
            <p:cNvPr id="11404" name="Text Box 96"/>
            <p:cNvSpPr txBox="1">
              <a:spLocks noChangeArrowheads="1"/>
            </p:cNvSpPr>
            <p:nvPr/>
          </p:nvSpPr>
          <p:spPr bwMode="auto">
            <a:xfrm>
              <a:off x="2607" y="3657"/>
              <a:ext cx="3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2000" baseline="-25000"/>
                <a:t>2</a:t>
              </a:r>
              <a:endParaRPr kumimoji="1" lang="en-US" altLang="zh-CN" sz="2000"/>
            </a:p>
          </p:txBody>
        </p:sp>
        <p:sp>
          <p:nvSpPr>
            <p:cNvPr id="11405" name="Line 97"/>
            <p:cNvSpPr>
              <a:spLocks noChangeShapeType="1"/>
            </p:cNvSpPr>
            <p:nvPr/>
          </p:nvSpPr>
          <p:spPr bwMode="auto">
            <a:xfrm>
              <a:off x="2947" y="4134"/>
              <a:ext cx="17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6" name="Line 98"/>
            <p:cNvSpPr>
              <a:spLocks noChangeShapeType="1"/>
            </p:cNvSpPr>
            <p:nvPr/>
          </p:nvSpPr>
          <p:spPr bwMode="auto">
            <a:xfrm flipV="1">
              <a:off x="4672" y="3975"/>
              <a:ext cx="0" cy="1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7" name="Line 99"/>
            <p:cNvSpPr>
              <a:spLocks noChangeShapeType="1"/>
            </p:cNvSpPr>
            <p:nvPr/>
          </p:nvSpPr>
          <p:spPr bwMode="auto">
            <a:xfrm>
              <a:off x="4672" y="3975"/>
              <a:ext cx="38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8" name="Line 100"/>
            <p:cNvSpPr>
              <a:spLocks noChangeShapeType="1"/>
            </p:cNvSpPr>
            <p:nvPr/>
          </p:nvSpPr>
          <p:spPr bwMode="auto">
            <a:xfrm>
              <a:off x="5057" y="4134"/>
              <a:ext cx="38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9" name="Text Box 101"/>
            <p:cNvSpPr txBox="1">
              <a:spLocks noChangeArrowheads="1"/>
            </p:cNvSpPr>
            <p:nvPr/>
          </p:nvSpPr>
          <p:spPr bwMode="auto">
            <a:xfrm>
              <a:off x="2623" y="3929"/>
              <a:ext cx="25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C</a:t>
              </a:r>
            </a:p>
          </p:txBody>
        </p:sp>
        <p:sp>
          <p:nvSpPr>
            <p:cNvPr id="11410" name="Line 102"/>
            <p:cNvSpPr>
              <a:spLocks noChangeShapeType="1"/>
            </p:cNvSpPr>
            <p:nvPr/>
          </p:nvSpPr>
          <p:spPr bwMode="auto">
            <a:xfrm>
              <a:off x="5125" y="3725"/>
              <a:ext cx="0" cy="156"/>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11" name="Line 103"/>
            <p:cNvSpPr>
              <a:spLocks noChangeShapeType="1"/>
            </p:cNvSpPr>
            <p:nvPr/>
          </p:nvSpPr>
          <p:spPr bwMode="auto">
            <a:xfrm>
              <a:off x="5057" y="3453"/>
              <a:ext cx="0" cy="156"/>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12" name="Line 104"/>
            <p:cNvSpPr>
              <a:spLocks noChangeShapeType="1"/>
            </p:cNvSpPr>
            <p:nvPr/>
          </p:nvSpPr>
          <p:spPr bwMode="auto">
            <a:xfrm>
              <a:off x="5057" y="3975"/>
              <a:ext cx="0" cy="1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13" name="Line 105"/>
            <p:cNvSpPr>
              <a:spLocks noChangeShapeType="1"/>
            </p:cNvSpPr>
            <p:nvPr/>
          </p:nvSpPr>
          <p:spPr bwMode="auto">
            <a:xfrm>
              <a:off x="5125" y="3339"/>
              <a:ext cx="319"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14" name="Line 106"/>
            <p:cNvSpPr>
              <a:spLocks noChangeShapeType="1"/>
            </p:cNvSpPr>
            <p:nvPr/>
          </p:nvSpPr>
          <p:spPr bwMode="auto">
            <a:xfrm>
              <a:off x="5057" y="3725"/>
              <a:ext cx="71" cy="0"/>
            </a:xfrm>
            <a:prstGeom prst="line">
              <a:avLst/>
            </a:prstGeom>
            <a:noFill/>
            <a:ln w="5715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15" name="Line 107"/>
            <p:cNvSpPr>
              <a:spLocks noChangeShapeType="1"/>
            </p:cNvSpPr>
            <p:nvPr/>
          </p:nvSpPr>
          <p:spPr bwMode="auto">
            <a:xfrm>
              <a:off x="5125" y="3456"/>
              <a:ext cx="0" cy="156"/>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16" name="Line 108"/>
            <p:cNvSpPr>
              <a:spLocks noChangeShapeType="1"/>
            </p:cNvSpPr>
            <p:nvPr/>
          </p:nvSpPr>
          <p:spPr bwMode="auto">
            <a:xfrm>
              <a:off x="5057" y="3339"/>
              <a:ext cx="71" cy="0"/>
            </a:xfrm>
            <a:prstGeom prst="line">
              <a:avLst/>
            </a:prstGeom>
            <a:noFill/>
            <a:ln w="5715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17" name="Line 109"/>
            <p:cNvSpPr>
              <a:spLocks noChangeShapeType="1"/>
            </p:cNvSpPr>
            <p:nvPr/>
          </p:nvSpPr>
          <p:spPr bwMode="auto">
            <a:xfrm>
              <a:off x="5057" y="3453"/>
              <a:ext cx="71" cy="0"/>
            </a:xfrm>
            <a:prstGeom prst="line">
              <a:avLst/>
            </a:prstGeom>
            <a:noFill/>
            <a:ln w="5715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300" name="Text Box 111"/>
          <p:cNvSpPr txBox="1">
            <a:spLocks noChangeArrowheads="1"/>
          </p:cNvSpPr>
          <p:nvPr/>
        </p:nvSpPr>
        <p:spPr bwMode="auto">
          <a:xfrm>
            <a:off x="5087938" y="341630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PE</a:t>
            </a:r>
          </a:p>
        </p:txBody>
      </p:sp>
      <p:sp>
        <p:nvSpPr>
          <p:cNvPr id="11301" name="Rectangle 112"/>
          <p:cNvSpPr>
            <a:spLocks noChangeArrowheads="1"/>
          </p:cNvSpPr>
          <p:nvPr/>
        </p:nvSpPr>
        <p:spPr bwMode="auto">
          <a:xfrm>
            <a:off x="5076825" y="2654300"/>
            <a:ext cx="2808288" cy="1219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endParaRPr kumimoji="1" lang="zh-CN" altLang="en-US" sz="2400" b="0"/>
          </a:p>
        </p:txBody>
      </p:sp>
      <p:sp>
        <p:nvSpPr>
          <p:cNvPr id="11302" name="Line 113"/>
          <p:cNvSpPr>
            <a:spLocks noChangeShapeType="1"/>
          </p:cNvSpPr>
          <p:nvPr/>
        </p:nvSpPr>
        <p:spPr bwMode="auto">
          <a:xfrm flipV="1">
            <a:off x="8208963" y="2960688"/>
            <a:ext cx="0" cy="301625"/>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3" name="Line 114"/>
          <p:cNvSpPr>
            <a:spLocks noChangeShapeType="1"/>
          </p:cNvSpPr>
          <p:nvPr/>
        </p:nvSpPr>
        <p:spPr bwMode="auto">
          <a:xfrm flipV="1">
            <a:off x="6194425" y="1592263"/>
            <a:ext cx="0" cy="10572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4" name="Line 115"/>
          <p:cNvSpPr>
            <a:spLocks noChangeShapeType="1"/>
          </p:cNvSpPr>
          <p:nvPr/>
        </p:nvSpPr>
        <p:spPr bwMode="auto">
          <a:xfrm flipV="1">
            <a:off x="6618288" y="1592263"/>
            <a:ext cx="0" cy="10572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5" name="Line 116"/>
          <p:cNvSpPr>
            <a:spLocks noChangeShapeType="1"/>
          </p:cNvSpPr>
          <p:nvPr/>
        </p:nvSpPr>
        <p:spPr bwMode="auto">
          <a:xfrm flipV="1">
            <a:off x="7010400" y="1592263"/>
            <a:ext cx="0" cy="10572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6" name="Line 117"/>
          <p:cNvSpPr>
            <a:spLocks noChangeShapeType="1"/>
          </p:cNvSpPr>
          <p:nvPr/>
        </p:nvSpPr>
        <p:spPr bwMode="auto">
          <a:xfrm flipV="1">
            <a:off x="5795963" y="3881438"/>
            <a:ext cx="0" cy="555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7" name="Line 118"/>
          <p:cNvSpPr>
            <a:spLocks noChangeShapeType="1"/>
          </p:cNvSpPr>
          <p:nvPr/>
        </p:nvSpPr>
        <p:spPr bwMode="auto">
          <a:xfrm flipV="1">
            <a:off x="6194425" y="3875088"/>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8" name="Line 119"/>
          <p:cNvSpPr>
            <a:spLocks noChangeShapeType="1"/>
          </p:cNvSpPr>
          <p:nvPr/>
        </p:nvSpPr>
        <p:spPr bwMode="auto">
          <a:xfrm flipV="1">
            <a:off x="6618288" y="3875088"/>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9" name="Line 120"/>
          <p:cNvSpPr>
            <a:spLocks noChangeShapeType="1"/>
          </p:cNvSpPr>
          <p:nvPr/>
        </p:nvSpPr>
        <p:spPr bwMode="auto">
          <a:xfrm flipV="1">
            <a:off x="7010400" y="3875088"/>
            <a:ext cx="0" cy="301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10" name="Line 121"/>
          <p:cNvSpPr>
            <a:spLocks noChangeShapeType="1"/>
          </p:cNvSpPr>
          <p:nvPr/>
        </p:nvSpPr>
        <p:spPr bwMode="auto">
          <a:xfrm>
            <a:off x="7904163" y="2959100"/>
            <a:ext cx="6286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11" name="Line 122"/>
          <p:cNvSpPr>
            <a:spLocks noChangeShapeType="1"/>
          </p:cNvSpPr>
          <p:nvPr/>
        </p:nvSpPr>
        <p:spPr bwMode="auto">
          <a:xfrm>
            <a:off x="7904163" y="32639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12" name="Line 123"/>
          <p:cNvSpPr>
            <a:spLocks noChangeShapeType="1"/>
          </p:cNvSpPr>
          <p:nvPr/>
        </p:nvSpPr>
        <p:spPr bwMode="auto">
          <a:xfrm>
            <a:off x="7904163" y="35687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13" name="Line 124"/>
          <p:cNvSpPr>
            <a:spLocks noChangeShapeType="1"/>
          </p:cNvSpPr>
          <p:nvPr/>
        </p:nvSpPr>
        <p:spPr bwMode="auto">
          <a:xfrm>
            <a:off x="4391025" y="3263900"/>
            <a:ext cx="6715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14" name="Line 125"/>
          <p:cNvSpPr>
            <a:spLocks noChangeShapeType="1"/>
          </p:cNvSpPr>
          <p:nvPr/>
        </p:nvSpPr>
        <p:spPr bwMode="auto">
          <a:xfrm>
            <a:off x="4656138" y="3568700"/>
            <a:ext cx="406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15" name="Text Box 126"/>
          <p:cNvSpPr txBox="1">
            <a:spLocks noChangeArrowheads="1"/>
          </p:cNvSpPr>
          <p:nvPr/>
        </p:nvSpPr>
        <p:spPr bwMode="auto">
          <a:xfrm>
            <a:off x="5610225" y="2578100"/>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Q</a:t>
            </a:r>
            <a:r>
              <a:rPr kumimoji="1" lang="en-US" altLang="zh-CN" sz="1600" b="0"/>
              <a:t>3</a:t>
            </a:r>
            <a:r>
              <a:rPr kumimoji="1" lang="en-US" altLang="zh-CN" sz="2400" b="0"/>
              <a:t> Q</a:t>
            </a:r>
            <a:r>
              <a:rPr kumimoji="1" lang="en-US" altLang="zh-CN" sz="1600" b="0"/>
              <a:t>2</a:t>
            </a:r>
            <a:r>
              <a:rPr kumimoji="1" lang="en-US" altLang="zh-CN" sz="2400" b="0"/>
              <a:t> Q</a:t>
            </a:r>
            <a:r>
              <a:rPr kumimoji="1" lang="en-US" altLang="zh-CN" sz="1600" b="0"/>
              <a:t>1</a:t>
            </a:r>
            <a:r>
              <a:rPr kumimoji="1" lang="en-US" altLang="zh-CN" sz="2400" b="0"/>
              <a:t> Q</a:t>
            </a:r>
            <a:r>
              <a:rPr kumimoji="1" lang="en-US" altLang="zh-CN" sz="1600" b="0"/>
              <a:t>0</a:t>
            </a:r>
            <a:endParaRPr kumimoji="1" lang="en-US" altLang="zh-CN" sz="2400" b="0"/>
          </a:p>
        </p:txBody>
      </p:sp>
      <p:sp>
        <p:nvSpPr>
          <p:cNvPr id="11316" name="Text Box 127"/>
          <p:cNvSpPr txBox="1">
            <a:spLocks noChangeArrowheads="1"/>
          </p:cNvSpPr>
          <p:nvPr/>
        </p:nvSpPr>
        <p:spPr bwMode="auto">
          <a:xfrm>
            <a:off x="5078413" y="2671763"/>
            <a:ext cx="573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TC</a:t>
            </a:r>
          </a:p>
        </p:txBody>
      </p:sp>
      <p:sp>
        <p:nvSpPr>
          <p:cNvPr id="11317" name="Text Box 128"/>
          <p:cNvSpPr txBox="1">
            <a:spLocks noChangeArrowheads="1"/>
          </p:cNvSpPr>
          <p:nvPr/>
        </p:nvSpPr>
        <p:spPr bwMode="auto">
          <a:xfrm>
            <a:off x="7142163" y="2697163"/>
            <a:ext cx="74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CEP</a:t>
            </a:r>
          </a:p>
        </p:txBody>
      </p:sp>
      <p:sp>
        <p:nvSpPr>
          <p:cNvPr id="11318" name="Text Box 129"/>
          <p:cNvSpPr txBox="1">
            <a:spLocks noChangeArrowheads="1"/>
          </p:cNvSpPr>
          <p:nvPr/>
        </p:nvSpPr>
        <p:spPr bwMode="auto">
          <a:xfrm>
            <a:off x="7161213" y="3013075"/>
            <a:ext cx="758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CET</a:t>
            </a:r>
          </a:p>
        </p:txBody>
      </p:sp>
      <p:sp>
        <p:nvSpPr>
          <p:cNvPr id="11319" name="Text Box 130"/>
          <p:cNvSpPr txBox="1">
            <a:spLocks noChangeArrowheads="1"/>
          </p:cNvSpPr>
          <p:nvPr/>
        </p:nvSpPr>
        <p:spPr bwMode="auto">
          <a:xfrm>
            <a:off x="5835650" y="3003550"/>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74x161</a:t>
            </a:r>
          </a:p>
        </p:txBody>
      </p:sp>
      <p:sp>
        <p:nvSpPr>
          <p:cNvPr id="11320" name="Text Box 131"/>
          <p:cNvSpPr txBox="1">
            <a:spLocks noChangeArrowheads="1"/>
          </p:cNvSpPr>
          <p:nvPr/>
        </p:nvSpPr>
        <p:spPr bwMode="auto">
          <a:xfrm>
            <a:off x="5076825" y="3055938"/>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CR</a:t>
            </a:r>
          </a:p>
        </p:txBody>
      </p:sp>
      <p:sp>
        <p:nvSpPr>
          <p:cNvPr id="11321" name="Text Box 134"/>
          <p:cNvSpPr txBox="1">
            <a:spLocks noChangeArrowheads="1"/>
          </p:cNvSpPr>
          <p:nvPr/>
        </p:nvSpPr>
        <p:spPr bwMode="auto">
          <a:xfrm>
            <a:off x="5594350" y="3416300"/>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D</a:t>
            </a:r>
            <a:r>
              <a:rPr kumimoji="1" lang="en-US" altLang="zh-CN" sz="1600" b="0"/>
              <a:t>3</a:t>
            </a:r>
            <a:r>
              <a:rPr kumimoji="1" lang="en-US" altLang="zh-CN" sz="2400" b="0"/>
              <a:t> D</a:t>
            </a:r>
            <a:r>
              <a:rPr kumimoji="1" lang="en-US" altLang="zh-CN" sz="1600" b="0"/>
              <a:t>2</a:t>
            </a:r>
            <a:r>
              <a:rPr kumimoji="1" lang="en-US" altLang="zh-CN" sz="2400" b="0"/>
              <a:t> D</a:t>
            </a:r>
            <a:r>
              <a:rPr kumimoji="1" lang="en-US" altLang="zh-CN" sz="1600" b="0"/>
              <a:t>1</a:t>
            </a:r>
            <a:r>
              <a:rPr kumimoji="1" lang="en-US" altLang="zh-CN" sz="2400" b="0"/>
              <a:t> D</a:t>
            </a:r>
            <a:r>
              <a:rPr kumimoji="1" lang="en-US" altLang="zh-CN" sz="1600" b="0"/>
              <a:t>0</a:t>
            </a:r>
            <a:endParaRPr kumimoji="1" lang="en-US" altLang="zh-CN" sz="2400" b="0"/>
          </a:p>
        </p:txBody>
      </p:sp>
      <p:grpSp>
        <p:nvGrpSpPr>
          <p:cNvPr id="11322" name="Group 135"/>
          <p:cNvGrpSpPr>
            <a:grpSpLocks/>
          </p:cNvGrpSpPr>
          <p:nvPr/>
        </p:nvGrpSpPr>
        <p:grpSpPr bwMode="auto">
          <a:xfrm>
            <a:off x="7740650" y="3446463"/>
            <a:ext cx="144463" cy="215900"/>
            <a:chOff x="2041" y="1638"/>
            <a:chExt cx="91" cy="182"/>
          </a:xfrm>
        </p:grpSpPr>
        <p:sp>
          <p:nvSpPr>
            <p:cNvPr id="11351" name="Line 136"/>
            <p:cNvSpPr>
              <a:spLocks noChangeShapeType="1"/>
            </p:cNvSpPr>
            <p:nvPr/>
          </p:nvSpPr>
          <p:spPr bwMode="auto">
            <a:xfrm flipH="1">
              <a:off x="2041" y="1638"/>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52" name="Line 137"/>
            <p:cNvSpPr>
              <a:spLocks noChangeShapeType="1"/>
            </p:cNvSpPr>
            <p:nvPr/>
          </p:nvSpPr>
          <p:spPr bwMode="auto">
            <a:xfrm>
              <a:off x="2041" y="1729"/>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323" name="Oval 138"/>
          <p:cNvSpPr>
            <a:spLocks noChangeArrowheads="1"/>
          </p:cNvSpPr>
          <p:nvPr/>
        </p:nvSpPr>
        <p:spPr bwMode="auto">
          <a:xfrm rot="10800000">
            <a:off x="4951413" y="3502025"/>
            <a:ext cx="125412" cy="125413"/>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1324" name="Oval 139"/>
          <p:cNvSpPr>
            <a:spLocks noChangeArrowheads="1"/>
          </p:cNvSpPr>
          <p:nvPr/>
        </p:nvSpPr>
        <p:spPr bwMode="auto">
          <a:xfrm rot="10800000">
            <a:off x="4951413" y="3213100"/>
            <a:ext cx="125412" cy="125413"/>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1325" name="Line 140"/>
          <p:cNvSpPr>
            <a:spLocks noChangeShapeType="1"/>
          </p:cNvSpPr>
          <p:nvPr/>
        </p:nvSpPr>
        <p:spPr bwMode="auto">
          <a:xfrm>
            <a:off x="5327650" y="1952625"/>
            <a:ext cx="12604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26" name="Line 141"/>
          <p:cNvSpPr>
            <a:spLocks noChangeShapeType="1"/>
          </p:cNvSpPr>
          <p:nvPr/>
        </p:nvSpPr>
        <p:spPr bwMode="auto">
          <a:xfrm>
            <a:off x="5327650" y="2205038"/>
            <a:ext cx="1296988" cy="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1327" name="Group 142"/>
          <p:cNvGrpSpPr>
            <a:grpSpLocks/>
          </p:cNvGrpSpPr>
          <p:nvPr/>
        </p:nvGrpSpPr>
        <p:grpSpPr bwMode="auto">
          <a:xfrm>
            <a:off x="4716463" y="1808163"/>
            <a:ext cx="603250" cy="542925"/>
            <a:chOff x="929" y="2294"/>
            <a:chExt cx="380" cy="342"/>
          </a:xfrm>
        </p:grpSpPr>
        <p:sp>
          <p:nvSpPr>
            <p:cNvPr id="11349" name="Oval 143"/>
            <p:cNvSpPr>
              <a:spLocks noChangeArrowheads="1"/>
            </p:cNvSpPr>
            <p:nvPr/>
          </p:nvSpPr>
          <p:spPr bwMode="auto">
            <a:xfrm rot="10800000">
              <a:off x="929" y="2432"/>
              <a:ext cx="75" cy="75"/>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1350" name="AutoShape 144"/>
            <p:cNvSpPr>
              <a:spLocks noChangeArrowheads="1"/>
            </p:cNvSpPr>
            <p:nvPr/>
          </p:nvSpPr>
          <p:spPr bwMode="auto">
            <a:xfrm rot="10800000">
              <a:off x="998" y="2294"/>
              <a:ext cx="311" cy="342"/>
            </a:xfrm>
            <a:prstGeom prst="flowChartDelay">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sp>
        <p:nvSpPr>
          <p:cNvPr id="11328" name="Text Box 145"/>
          <p:cNvSpPr txBox="1">
            <a:spLocks noChangeArrowheads="1"/>
          </p:cNvSpPr>
          <p:nvPr/>
        </p:nvSpPr>
        <p:spPr bwMode="auto">
          <a:xfrm>
            <a:off x="8491538" y="1879600"/>
            <a:ext cx="220662"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t>C</a:t>
            </a:r>
            <a:endParaRPr kumimoji="1" lang="en-US" altLang="zh-CN" sz="1600" baseline="-25000"/>
          </a:p>
        </p:txBody>
      </p:sp>
      <p:sp>
        <p:nvSpPr>
          <p:cNvPr id="11329" name="Line 146"/>
          <p:cNvSpPr>
            <a:spLocks noChangeShapeType="1"/>
          </p:cNvSpPr>
          <p:nvPr/>
        </p:nvSpPr>
        <p:spPr bwMode="auto">
          <a:xfrm>
            <a:off x="4391025" y="2097088"/>
            <a:ext cx="3159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30" name="Line 147"/>
          <p:cNvSpPr>
            <a:spLocks noChangeShapeType="1"/>
          </p:cNvSpPr>
          <p:nvPr/>
        </p:nvSpPr>
        <p:spPr bwMode="auto">
          <a:xfrm rot="10800000">
            <a:off x="7019925" y="2206625"/>
            <a:ext cx="431800" cy="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31" name="Line 148"/>
          <p:cNvSpPr>
            <a:spLocks noChangeShapeType="1"/>
          </p:cNvSpPr>
          <p:nvPr/>
        </p:nvSpPr>
        <p:spPr bwMode="auto">
          <a:xfrm rot="10800000">
            <a:off x="6191250" y="1954213"/>
            <a:ext cx="1260475" cy="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32" name="AutoShape 149"/>
          <p:cNvSpPr>
            <a:spLocks noChangeArrowheads="1"/>
          </p:cNvSpPr>
          <p:nvPr/>
        </p:nvSpPr>
        <p:spPr bwMode="auto">
          <a:xfrm>
            <a:off x="7459663" y="1806575"/>
            <a:ext cx="493712" cy="542925"/>
          </a:xfrm>
          <a:prstGeom prst="flowChartDelay">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1333" name="Line 150"/>
          <p:cNvSpPr>
            <a:spLocks noChangeShapeType="1"/>
          </p:cNvSpPr>
          <p:nvPr/>
        </p:nvSpPr>
        <p:spPr bwMode="auto">
          <a:xfrm rot="10800000">
            <a:off x="7956550" y="2060575"/>
            <a:ext cx="431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34" name="Line 151"/>
          <p:cNvSpPr>
            <a:spLocks noChangeShapeType="1"/>
          </p:cNvSpPr>
          <p:nvPr/>
        </p:nvSpPr>
        <p:spPr bwMode="auto">
          <a:xfrm flipV="1">
            <a:off x="4391025" y="2097088"/>
            <a:ext cx="0" cy="11874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35" name="Text Box 152"/>
          <p:cNvSpPr txBox="1">
            <a:spLocks noChangeArrowheads="1"/>
          </p:cNvSpPr>
          <p:nvPr/>
        </p:nvSpPr>
        <p:spPr bwMode="auto">
          <a:xfrm>
            <a:off x="8280400" y="3392488"/>
            <a:ext cx="539750"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t>CP</a:t>
            </a:r>
            <a:endParaRPr kumimoji="1" lang="en-US" altLang="zh-CN" sz="1600" baseline="-25000"/>
          </a:p>
        </p:txBody>
      </p:sp>
      <p:sp>
        <p:nvSpPr>
          <p:cNvPr id="11336" name="Text Box 153"/>
          <p:cNvSpPr txBox="1">
            <a:spLocks noChangeArrowheads="1"/>
          </p:cNvSpPr>
          <p:nvPr/>
        </p:nvSpPr>
        <p:spPr bwMode="auto">
          <a:xfrm>
            <a:off x="8605838" y="2776538"/>
            <a:ext cx="14287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t>1</a:t>
            </a:r>
            <a:endParaRPr kumimoji="1" lang="en-US" altLang="zh-CN" sz="2400" baseline="-25000"/>
          </a:p>
        </p:txBody>
      </p:sp>
      <p:sp>
        <p:nvSpPr>
          <p:cNvPr id="11337" name="Line 154"/>
          <p:cNvSpPr>
            <a:spLocks noChangeShapeType="1"/>
          </p:cNvSpPr>
          <p:nvPr/>
        </p:nvSpPr>
        <p:spPr bwMode="auto">
          <a:xfrm>
            <a:off x="5795963" y="4184650"/>
            <a:ext cx="1223962" cy="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38" name="Line 155"/>
          <p:cNvSpPr>
            <a:spLocks noChangeShapeType="1"/>
          </p:cNvSpPr>
          <p:nvPr/>
        </p:nvSpPr>
        <p:spPr bwMode="auto">
          <a:xfrm>
            <a:off x="5651500" y="4437063"/>
            <a:ext cx="28892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39" name="Text Box 156"/>
          <p:cNvSpPr txBox="1">
            <a:spLocks noChangeArrowheads="1"/>
          </p:cNvSpPr>
          <p:nvPr/>
        </p:nvSpPr>
        <p:spPr bwMode="auto">
          <a:xfrm>
            <a:off x="4356100" y="3429000"/>
            <a:ext cx="1428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t>1</a:t>
            </a:r>
            <a:endParaRPr kumimoji="1" lang="en-US" altLang="zh-CN" sz="2400" baseline="-25000"/>
          </a:p>
        </p:txBody>
      </p:sp>
      <p:sp>
        <p:nvSpPr>
          <p:cNvPr id="11340" name="Text Box 157"/>
          <p:cNvSpPr txBox="1">
            <a:spLocks noChangeArrowheads="1"/>
          </p:cNvSpPr>
          <p:nvPr/>
        </p:nvSpPr>
        <p:spPr bwMode="auto">
          <a:xfrm>
            <a:off x="5957888" y="1082675"/>
            <a:ext cx="1350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a:t>Q</a:t>
            </a:r>
            <a:r>
              <a:rPr kumimoji="1" lang="en-US" altLang="zh-CN" sz="1600"/>
              <a:t>2</a:t>
            </a:r>
            <a:r>
              <a:rPr kumimoji="1" lang="en-US" altLang="zh-CN" sz="2400"/>
              <a:t> Q</a:t>
            </a:r>
            <a:r>
              <a:rPr kumimoji="1" lang="en-US" altLang="zh-CN" sz="1600"/>
              <a:t>1</a:t>
            </a:r>
            <a:r>
              <a:rPr kumimoji="1" lang="en-US" altLang="zh-CN" sz="2400"/>
              <a:t> Q</a:t>
            </a:r>
            <a:r>
              <a:rPr kumimoji="1" lang="en-US" altLang="zh-CN" sz="1600"/>
              <a:t>0</a:t>
            </a:r>
            <a:endParaRPr kumimoji="1" lang="en-US" altLang="zh-CN" sz="2400"/>
          </a:p>
        </p:txBody>
      </p:sp>
      <p:sp>
        <p:nvSpPr>
          <p:cNvPr id="11341" name="Text Box 158"/>
          <p:cNvSpPr txBox="1">
            <a:spLocks noChangeArrowheads="1"/>
          </p:cNvSpPr>
          <p:nvPr/>
        </p:nvSpPr>
        <p:spPr bwMode="auto">
          <a:xfrm>
            <a:off x="7550150" y="1928813"/>
            <a:ext cx="2984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000"/>
              <a:t>G</a:t>
            </a:r>
            <a:r>
              <a:rPr kumimoji="1" lang="en-US" altLang="zh-CN" sz="1600"/>
              <a:t>1</a:t>
            </a:r>
            <a:endParaRPr kumimoji="1" lang="en-US" altLang="zh-CN" sz="1000" baseline="-25000"/>
          </a:p>
        </p:txBody>
      </p:sp>
      <p:sp>
        <p:nvSpPr>
          <p:cNvPr id="11342" name="Text Box 159"/>
          <p:cNvSpPr txBox="1">
            <a:spLocks noChangeArrowheads="1"/>
          </p:cNvSpPr>
          <p:nvPr/>
        </p:nvSpPr>
        <p:spPr bwMode="auto">
          <a:xfrm>
            <a:off x="4932363" y="1930400"/>
            <a:ext cx="2984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000"/>
              <a:t>G</a:t>
            </a:r>
            <a:r>
              <a:rPr kumimoji="1" lang="en-US" altLang="zh-CN" sz="1600"/>
              <a:t>2</a:t>
            </a:r>
            <a:endParaRPr kumimoji="1" lang="en-US" altLang="zh-CN" sz="1000" baseline="-25000"/>
          </a:p>
        </p:txBody>
      </p:sp>
      <p:sp>
        <p:nvSpPr>
          <p:cNvPr id="11343" name="Line 160"/>
          <p:cNvSpPr>
            <a:spLocks noChangeShapeType="1"/>
          </p:cNvSpPr>
          <p:nvPr/>
        </p:nvSpPr>
        <p:spPr bwMode="auto">
          <a:xfrm>
            <a:off x="4321175" y="1628775"/>
            <a:ext cx="1809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44" name="Line 161"/>
          <p:cNvSpPr>
            <a:spLocks noChangeShapeType="1"/>
          </p:cNvSpPr>
          <p:nvPr/>
        </p:nvSpPr>
        <p:spPr bwMode="auto">
          <a:xfrm rot="5400000">
            <a:off x="4375943" y="1754982"/>
            <a:ext cx="252413" cy="0"/>
          </a:xfrm>
          <a:prstGeom prst="line">
            <a:avLst/>
          </a:prstGeom>
          <a:noFill/>
          <a:ln w="28575">
            <a:solidFill>
              <a:srgbClr val="FF3300"/>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45" name="Line 162"/>
          <p:cNvSpPr>
            <a:spLocks noChangeShapeType="1"/>
          </p:cNvSpPr>
          <p:nvPr/>
        </p:nvSpPr>
        <p:spPr bwMode="auto">
          <a:xfrm>
            <a:off x="4610100" y="1628775"/>
            <a:ext cx="1809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46" name="Line 163"/>
          <p:cNvSpPr>
            <a:spLocks noChangeShapeType="1"/>
          </p:cNvSpPr>
          <p:nvPr/>
        </p:nvSpPr>
        <p:spPr bwMode="auto">
          <a:xfrm rot="5400000">
            <a:off x="4483893" y="1754982"/>
            <a:ext cx="252413" cy="0"/>
          </a:xfrm>
          <a:prstGeom prst="line">
            <a:avLst/>
          </a:prstGeom>
          <a:noFill/>
          <a:ln w="28575">
            <a:solidFill>
              <a:srgbClr val="FF3300"/>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47" name="Line 164"/>
          <p:cNvSpPr>
            <a:spLocks noChangeShapeType="1"/>
          </p:cNvSpPr>
          <p:nvPr/>
        </p:nvSpPr>
        <p:spPr bwMode="auto">
          <a:xfrm>
            <a:off x="4502150" y="1881188"/>
            <a:ext cx="10795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48" name="Line 165"/>
          <p:cNvSpPr>
            <a:spLocks noChangeShapeType="1"/>
          </p:cNvSpPr>
          <p:nvPr/>
        </p:nvSpPr>
        <p:spPr bwMode="auto">
          <a:xfrm flipH="1" flipV="1">
            <a:off x="1116013" y="4868863"/>
            <a:ext cx="1943100" cy="1296987"/>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66" name="Rectangle 6">
            <a:extLst>
              <a:ext uri="{FF2B5EF4-FFF2-40B4-BE49-F238E27FC236}">
                <a16:creationId xmlns:a16="http://schemas.microsoft.com/office/drawing/2014/main" id="{DEDF312E-6FCA-EC47-8685-43251A921061}"/>
              </a:ext>
            </a:extLst>
          </p:cNvPr>
          <p:cNvSpPr txBox="1">
            <a:spLocks noChangeArrowheads="1"/>
          </p:cNvSpPr>
          <p:nvPr/>
        </p:nvSpPr>
        <p:spPr bwMode="auto">
          <a:xfrm>
            <a:off x="7877705" y="6503194"/>
            <a:ext cx="1219200" cy="40481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r" rtl="0" eaLnBrk="1" fontAlgn="base" hangingPunct="1">
              <a:spcBef>
                <a:spcPct val="0"/>
              </a:spcBef>
              <a:spcAft>
                <a:spcPct val="20000"/>
              </a:spcAft>
              <a:buChar char="•"/>
              <a:defRPr sz="2800" b="1"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20000"/>
              </a:spcAft>
              <a:buChar char="–"/>
              <a:defRPr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20000"/>
              </a:spcAft>
              <a:buChar char="•"/>
              <a:defRPr sz="20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20000"/>
              </a:spcAft>
              <a:buChar char="–"/>
              <a:defRPr sz="20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20000"/>
              </a:spcAft>
              <a:buChar char="»"/>
              <a:defRPr sz="20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20000"/>
              </a:spcAft>
              <a:buChar char="»"/>
              <a:defRPr sz="20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20000"/>
              </a:spcAft>
              <a:buChar char="»"/>
              <a:defRPr sz="20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20000"/>
              </a:spcAft>
              <a:buChar char="»"/>
              <a:defRPr sz="20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20000"/>
              </a:spcAft>
              <a:buChar char="»"/>
              <a:defRPr sz="2000" kern="1200">
                <a:solidFill>
                  <a:schemeClr val="tx1"/>
                </a:solidFill>
                <a:latin typeface="Times New Roman" panose="02020603050405020304" pitchFamily="18" charset="0"/>
                <a:ea typeface="宋体" panose="02010600030101010101" pitchFamily="2" charset="-122"/>
                <a:cs typeface="+mn-cs"/>
              </a:defRPr>
            </a:lvl9pPr>
          </a:lstStyle>
          <a:p>
            <a:pPr>
              <a:spcAft>
                <a:spcPct val="0"/>
              </a:spcAft>
              <a:buFontTx/>
              <a:buNone/>
            </a:pPr>
            <a:fld id="{ADE92B5F-9807-45AB-B1E8-8C49C39CFDA0}" type="slidenum">
              <a:rPr lang="en-US" altLang="zh-CN" sz="1800" b="0" smtClean="0">
                <a:solidFill>
                  <a:srgbClr val="B2B2B2"/>
                </a:solidFill>
                <a:latin typeface="Arial" panose="020B0604020202020204" pitchFamily="34" charset="0"/>
              </a:rPr>
              <a:pPr>
                <a:spcAft>
                  <a:spcPct val="0"/>
                </a:spcAft>
                <a:buFontTx/>
                <a:buNone/>
              </a:pPr>
              <a:t>5</a:t>
            </a:fld>
            <a:endParaRPr lang="en-US" altLang="zh-CN" sz="1800" b="0">
              <a:solidFill>
                <a:srgbClr val="B2B2B2"/>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6848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6848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6847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8478" grpId="0"/>
      <p:bldP spid="1768484" grpId="0"/>
      <p:bldP spid="176848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FCE1549D-CCC1-4989-AF62-0A30D1EA3FAB}" type="datetime1">
              <a:rPr lang="zh-CN" altLang="en-US" sz="1800" b="0" smtClean="0">
                <a:solidFill>
                  <a:srgbClr val="B2B2B2"/>
                </a:solidFill>
                <a:latin typeface="Arial" panose="020B0604020202020204" pitchFamily="34" charset="0"/>
              </a:rPr>
              <a:pPr>
                <a:spcAft>
                  <a:spcPct val="0"/>
                </a:spcAft>
                <a:buFontTx/>
                <a:buNone/>
              </a:pPr>
              <a:t>2021/11/10</a:t>
            </a:fld>
            <a:endParaRPr lang="en-US" altLang="zh-CN" sz="1800" b="0">
              <a:solidFill>
                <a:srgbClr val="B2B2B2"/>
              </a:solidFill>
              <a:latin typeface="Arial" panose="020B0604020202020204" pitchFamily="34" charset="0"/>
            </a:endParaRPr>
          </a:p>
        </p:txBody>
      </p:sp>
      <p:sp>
        <p:nvSpPr>
          <p:cNvPr id="13315"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时序逻辑电路</a:t>
            </a:r>
            <a:r>
              <a:rPr kumimoji="1" lang="en-US" altLang="zh-CN" sz="1800" b="0">
                <a:solidFill>
                  <a:srgbClr val="B2B2B2"/>
                </a:solidFill>
                <a:latin typeface="宋体" panose="02010600030101010101" pitchFamily="2" charset="-122"/>
              </a:rPr>
              <a:t>(6)</a:t>
            </a:r>
          </a:p>
        </p:txBody>
      </p:sp>
      <p:sp>
        <p:nvSpPr>
          <p:cNvPr id="1331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E90D7CBC-45FF-44EC-8D07-62ACF9EF056A}" type="slidenum">
              <a:rPr lang="en-US" altLang="zh-CN" sz="1800" b="0" smtClean="0">
                <a:solidFill>
                  <a:srgbClr val="B2B2B2"/>
                </a:solidFill>
                <a:latin typeface="Arial" panose="020B0604020202020204" pitchFamily="34" charset="0"/>
              </a:rPr>
              <a:pPr>
                <a:spcAft>
                  <a:spcPct val="0"/>
                </a:spcAft>
                <a:buFontTx/>
                <a:buNone/>
              </a:pPr>
              <a:t>6</a:t>
            </a:fld>
            <a:endParaRPr lang="en-US" altLang="zh-CN" sz="1800" b="0" dirty="0">
              <a:solidFill>
                <a:srgbClr val="B2B2B2"/>
              </a:solidFill>
              <a:latin typeface="Arial" panose="020B0604020202020204" pitchFamily="34" charset="0"/>
            </a:endParaRPr>
          </a:p>
        </p:txBody>
      </p:sp>
      <p:sp>
        <p:nvSpPr>
          <p:cNvPr id="13317" name="Rectangle 2"/>
          <p:cNvSpPr>
            <a:spLocks noGrp="1" noChangeArrowheads="1"/>
          </p:cNvSpPr>
          <p:nvPr>
            <p:ph type="title"/>
          </p:nvPr>
        </p:nvSpPr>
        <p:spPr/>
        <p:txBody>
          <a:bodyPr/>
          <a:lstStyle/>
          <a:p>
            <a:r>
              <a:rPr lang="zh-CN" altLang="en-US"/>
              <a:t>示例</a:t>
            </a:r>
            <a:r>
              <a:rPr lang="en-US" altLang="zh-CN"/>
              <a:t>1 </a:t>
            </a:r>
            <a:r>
              <a:rPr lang="en-US" altLang="ja-JP"/>
              <a:t>—</a:t>
            </a:r>
            <a:r>
              <a:rPr lang="en-US" altLang="zh-CN"/>
              <a:t> </a:t>
            </a:r>
            <a:r>
              <a:rPr lang="zh-CN" altLang="en-US"/>
              <a:t>用</a:t>
            </a:r>
            <a:r>
              <a:rPr lang="en-US" altLang="zh-CN"/>
              <a:t>74x161</a:t>
            </a:r>
            <a:r>
              <a:rPr lang="zh-CN" altLang="en-US"/>
              <a:t>构成六进制</a:t>
            </a:r>
            <a:r>
              <a:rPr lang="en-US" altLang="zh-CN">
                <a:latin typeface="宋体" panose="02010600030101010101" pitchFamily="2" charset="-122"/>
              </a:rPr>
              <a:t>(</a:t>
            </a:r>
            <a:r>
              <a:rPr lang="en-US" altLang="zh-CN"/>
              <a:t>2</a:t>
            </a:r>
            <a:r>
              <a:rPr lang="en-US" altLang="zh-CN">
                <a:latin typeface="宋体" panose="02010600030101010101" pitchFamily="2" charset="-122"/>
              </a:rPr>
              <a:t>)</a:t>
            </a:r>
            <a:endParaRPr lang="zh-CN" altLang="en-US">
              <a:latin typeface="宋体" panose="02010600030101010101" pitchFamily="2" charset="-122"/>
            </a:endParaRPr>
          </a:p>
        </p:txBody>
      </p:sp>
      <p:sp>
        <p:nvSpPr>
          <p:cNvPr id="13318" name="Rectangle 3"/>
          <p:cNvSpPr>
            <a:spLocks noChangeArrowheads="1"/>
          </p:cNvSpPr>
          <p:nvPr/>
        </p:nvSpPr>
        <p:spPr bwMode="auto">
          <a:xfrm>
            <a:off x="457200" y="1412875"/>
            <a:ext cx="40068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r>
              <a:rPr lang="zh-CN" altLang="en-US"/>
              <a:t>异步清零法的改进</a:t>
            </a:r>
          </a:p>
        </p:txBody>
      </p:sp>
      <p:sp>
        <p:nvSpPr>
          <p:cNvPr id="13319" name="Rectangle 4"/>
          <p:cNvSpPr>
            <a:spLocks noChangeArrowheads="1"/>
          </p:cNvSpPr>
          <p:nvPr/>
        </p:nvSpPr>
        <p:spPr bwMode="auto">
          <a:xfrm>
            <a:off x="4030663" y="1449388"/>
            <a:ext cx="4494212"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12788" indent="-3492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lvl="1"/>
            <a:r>
              <a:rPr lang="zh-CN" altLang="en-US" b="1" dirty="0"/>
              <a:t>将复位脉冲的宽度延长至  时钟脉冲的宽度</a:t>
            </a:r>
          </a:p>
        </p:txBody>
      </p:sp>
      <p:sp>
        <p:nvSpPr>
          <p:cNvPr id="13320" name="Text Box 5"/>
          <p:cNvSpPr txBox="1">
            <a:spLocks noChangeArrowheads="1"/>
          </p:cNvSpPr>
          <p:nvPr/>
        </p:nvSpPr>
        <p:spPr bwMode="auto">
          <a:xfrm>
            <a:off x="5160963" y="5216525"/>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PE</a:t>
            </a:r>
          </a:p>
        </p:txBody>
      </p:sp>
      <p:sp>
        <p:nvSpPr>
          <p:cNvPr id="13321" name="Rectangle 6"/>
          <p:cNvSpPr>
            <a:spLocks noChangeArrowheads="1"/>
          </p:cNvSpPr>
          <p:nvPr/>
        </p:nvSpPr>
        <p:spPr bwMode="auto">
          <a:xfrm>
            <a:off x="5149850" y="4454525"/>
            <a:ext cx="2806700" cy="1219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endParaRPr kumimoji="1" lang="zh-CN" altLang="en-US" sz="2400" b="0"/>
          </a:p>
        </p:txBody>
      </p:sp>
      <p:sp>
        <p:nvSpPr>
          <p:cNvPr id="13322" name="Line 7"/>
          <p:cNvSpPr>
            <a:spLocks noChangeShapeType="1"/>
          </p:cNvSpPr>
          <p:nvPr/>
        </p:nvSpPr>
        <p:spPr bwMode="auto">
          <a:xfrm flipV="1">
            <a:off x="8281988" y="4760913"/>
            <a:ext cx="0" cy="301625"/>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3" name="Line 8"/>
          <p:cNvSpPr>
            <a:spLocks noChangeShapeType="1"/>
          </p:cNvSpPr>
          <p:nvPr/>
        </p:nvSpPr>
        <p:spPr bwMode="auto">
          <a:xfrm flipV="1">
            <a:off x="6267450" y="3392488"/>
            <a:ext cx="0" cy="10572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4" name="Line 9"/>
          <p:cNvSpPr>
            <a:spLocks noChangeShapeType="1"/>
          </p:cNvSpPr>
          <p:nvPr/>
        </p:nvSpPr>
        <p:spPr bwMode="auto">
          <a:xfrm flipV="1">
            <a:off x="6691313" y="3392488"/>
            <a:ext cx="0" cy="10572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5" name="Line 10"/>
          <p:cNvSpPr>
            <a:spLocks noChangeShapeType="1"/>
          </p:cNvSpPr>
          <p:nvPr/>
        </p:nvSpPr>
        <p:spPr bwMode="auto">
          <a:xfrm flipV="1">
            <a:off x="7083425" y="3392488"/>
            <a:ext cx="0" cy="10572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6" name="Line 11"/>
          <p:cNvSpPr>
            <a:spLocks noChangeShapeType="1"/>
          </p:cNvSpPr>
          <p:nvPr/>
        </p:nvSpPr>
        <p:spPr bwMode="auto">
          <a:xfrm flipV="1">
            <a:off x="5867400" y="5681663"/>
            <a:ext cx="0" cy="555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7" name="Line 12"/>
          <p:cNvSpPr>
            <a:spLocks noChangeShapeType="1"/>
          </p:cNvSpPr>
          <p:nvPr/>
        </p:nvSpPr>
        <p:spPr bwMode="auto">
          <a:xfrm flipV="1">
            <a:off x="6267450" y="5675313"/>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8" name="Line 13"/>
          <p:cNvSpPr>
            <a:spLocks noChangeShapeType="1"/>
          </p:cNvSpPr>
          <p:nvPr/>
        </p:nvSpPr>
        <p:spPr bwMode="auto">
          <a:xfrm flipV="1">
            <a:off x="6691313" y="5675313"/>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9" name="Line 14"/>
          <p:cNvSpPr>
            <a:spLocks noChangeShapeType="1"/>
          </p:cNvSpPr>
          <p:nvPr/>
        </p:nvSpPr>
        <p:spPr bwMode="auto">
          <a:xfrm flipV="1">
            <a:off x="7083425" y="5675313"/>
            <a:ext cx="0" cy="301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0" name="Line 15"/>
          <p:cNvSpPr>
            <a:spLocks noChangeShapeType="1"/>
          </p:cNvSpPr>
          <p:nvPr/>
        </p:nvSpPr>
        <p:spPr bwMode="auto">
          <a:xfrm>
            <a:off x="7977188" y="4759325"/>
            <a:ext cx="6286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1" name="Line 16"/>
          <p:cNvSpPr>
            <a:spLocks noChangeShapeType="1"/>
          </p:cNvSpPr>
          <p:nvPr/>
        </p:nvSpPr>
        <p:spPr bwMode="auto">
          <a:xfrm>
            <a:off x="7977188" y="5064125"/>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2" name="Line 17"/>
          <p:cNvSpPr>
            <a:spLocks noChangeShapeType="1"/>
          </p:cNvSpPr>
          <p:nvPr/>
        </p:nvSpPr>
        <p:spPr bwMode="auto">
          <a:xfrm>
            <a:off x="7977188" y="5368925"/>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3" name="Line 18"/>
          <p:cNvSpPr>
            <a:spLocks noChangeShapeType="1"/>
          </p:cNvSpPr>
          <p:nvPr/>
        </p:nvSpPr>
        <p:spPr bwMode="auto">
          <a:xfrm>
            <a:off x="3097213" y="5080000"/>
            <a:ext cx="20383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4" name="Line 19"/>
          <p:cNvSpPr>
            <a:spLocks noChangeShapeType="1"/>
          </p:cNvSpPr>
          <p:nvPr/>
        </p:nvSpPr>
        <p:spPr bwMode="auto">
          <a:xfrm>
            <a:off x="4729163" y="5368925"/>
            <a:ext cx="406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5" name="Text Box 20"/>
          <p:cNvSpPr txBox="1">
            <a:spLocks noChangeArrowheads="1"/>
          </p:cNvSpPr>
          <p:nvPr/>
        </p:nvSpPr>
        <p:spPr bwMode="auto">
          <a:xfrm>
            <a:off x="5683250" y="4378325"/>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Q</a:t>
            </a:r>
            <a:r>
              <a:rPr kumimoji="1" lang="en-US" altLang="zh-CN" sz="1600" b="0"/>
              <a:t>3</a:t>
            </a:r>
            <a:r>
              <a:rPr kumimoji="1" lang="en-US" altLang="zh-CN" sz="2400" b="0"/>
              <a:t> Q</a:t>
            </a:r>
            <a:r>
              <a:rPr kumimoji="1" lang="en-US" altLang="zh-CN" sz="1600" b="0"/>
              <a:t>2</a:t>
            </a:r>
            <a:r>
              <a:rPr kumimoji="1" lang="en-US" altLang="zh-CN" sz="2400" b="0"/>
              <a:t> Q</a:t>
            </a:r>
            <a:r>
              <a:rPr kumimoji="1" lang="en-US" altLang="zh-CN" sz="1600" b="0"/>
              <a:t>1</a:t>
            </a:r>
            <a:r>
              <a:rPr kumimoji="1" lang="en-US" altLang="zh-CN" sz="2400" b="0"/>
              <a:t> Q</a:t>
            </a:r>
            <a:r>
              <a:rPr kumimoji="1" lang="en-US" altLang="zh-CN" sz="1600" b="0"/>
              <a:t>0</a:t>
            </a:r>
            <a:endParaRPr kumimoji="1" lang="en-US" altLang="zh-CN" sz="2400" b="0"/>
          </a:p>
        </p:txBody>
      </p:sp>
      <p:sp>
        <p:nvSpPr>
          <p:cNvPr id="13336" name="Text Box 21"/>
          <p:cNvSpPr txBox="1">
            <a:spLocks noChangeArrowheads="1"/>
          </p:cNvSpPr>
          <p:nvPr/>
        </p:nvSpPr>
        <p:spPr bwMode="auto">
          <a:xfrm>
            <a:off x="5151438" y="4471988"/>
            <a:ext cx="573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TC</a:t>
            </a:r>
          </a:p>
        </p:txBody>
      </p:sp>
      <p:sp>
        <p:nvSpPr>
          <p:cNvPr id="13337" name="Text Box 22"/>
          <p:cNvSpPr txBox="1">
            <a:spLocks noChangeArrowheads="1"/>
          </p:cNvSpPr>
          <p:nvPr/>
        </p:nvSpPr>
        <p:spPr bwMode="auto">
          <a:xfrm>
            <a:off x="7250113" y="4497388"/>
            <a:ext cx="74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CEP</a:t>
            </a:r>
          </a:p>
        </p:txBody>
      </p:sp>
      <p:sp>
        <p:nvSpPr>
          <p:cNvPr id="13338" name="Text Box 23"/>
          <p:cNvSpPr txBox="1">
            <a:spLocks noChangeArrowheads="1"/>
          </p:cNvSpPr>
          <p:nvPr/>
        </p:nvSpPr>
        <p:spPr bwMode="auto">
          <a:xfrm>
            <a:off x="7232650" y="4813300"/>
            <a:ext cx="758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CET</a:t>
            </a:r>
          </a:p>
        </p:txBody>
      </p:sp>
      <p:sp>
        <p:nvSpPr>
          <p:cNvPr id="13339" name="Text Box 24"/>
          <p:cNvSpPr txBox="1">
            <a:spLocks noChangeArrowheads="1"/>
          </p:cNvSpPr>
          <p:nvPr/>
        </p:nvSpPr>
        <p:spPr bwMode="auto">
          <a:xfrm>
            <a:off x="5908675" y="4803775"/>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74x161</a:t>
            </a:r>
          </a:p>
        </p:txBody>
      </p:sp>
      <p:sp>
        <p:nvSpPr>
          <p:cNvPr id="13340" name="Text Box 25"/>
          <p:cNvSpPr txBox="1">
            <a:spLocks noChangeArrowheads="1"/>
          </p:cNvSpPr>
          <p:nvPr/>
        </p:nvSpPr>
        <p:spPr bwMode="auto">
          <a:xfrm>
            <a:off x="5133975" y="4856163"/>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CR</a:t>
            </a:r>
          </a:p>
        </p:txBody>
      </p:sp>
      <p:sp>
        <p:nvSpPr>
          <p:cNvPr id="13341" name="Text Box 28"/>
          <p:cNvSpPr txBox="1">
            <a:spLocks noChangeArrowheads="1"/>
          </p:cNvSpPr>
          <p:nvPr/>
        </p:nvSpPr>
        <p:spPr bwMode="auto">
          <a:xfrm>
            <a:off x="5667375" y="5216525"/>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D</a:t>
            </a:r>
            <a:r>
              <a:rPr kumimoji="1" lang="en-US" altLang="zh-CN" sz="1600" b="0"/>
              <a:t>3</a:t>
            </a:r>
            <a:r>
              <a:rPr kumimoji="1" lang="en-US" altLang="zh-CN" sz="2400" b="0"/>
              <a:t> D</a:t>
            </a:r>
            <a:r>
              <a:rPr kumimoji="1" lang="en-US" altLang="zh-CN" sz="1600" b="0"/>
              <a:t>2</a:t>
            </a:r>
            <a:r>
              <a:rPr kumimoji="1" lang="en-US" altLang="zh-CN" sz="2400" b="0"/>
              <a:t> D</a:t>
            </a:r>
            <a:r>
              <a:rPr kumimoji="1" lang="en-US" altLang="zh-CN" sz="1600" b="0"/>
              <a:t>1</a:t>
            </a:r>
            <a:r>
              <a:rPr kumimoji="1" lang="en-US" altLang="zh-CN" sz="2400" b="0"/>
              <a:t> D</a:t>
            </a:r>
            <a:r>
              <a:rPr kumimoji="1" lang="en-US" altLang="zh-CN" sz="1600" b="0"/>
              <a:t>0</a:t>
            </a:r>
            <a:endParaRPr kumimoji="1" lang="en-US" altLang="zh-CN" sz="2400" b="0"/>
          </a:p>
        </p:txBody>
      </p:sp>
      <p:grpSp>
        <p:nvGrpSpPr>
          <p:cNvPr id="13342" name="Group 29"/>
          <p:cNvGrpSpPr>
            <a:grpSpLocks/>
          </p:cNvGrpSpPr>
          <p:nvPr/>
        </p:nvGrpSpPr>
        <p:grpSpPr bwMode="auto">
          <a:xfrm>
            <a:off x="7797800" y="5246688"/>
            <a:ext cx="144463" cy="215900"/>
            <a:chOff x="2041" y="1638"/>
            <a:chExt cx="91" cy="182"/>
          </a:xfrm>
        </p:grpSpPr>
        <p:sp>
          <p:nvSpPr>
            <p:cNvPr id="13414" name="Line 30"/>
            <p:cNvSpPr>
              <a:spLocks noChangeShapeType="1"/>
            </p:cNvSpPr>
            <p:nvPr/>
          </p:nvSpPr>
          <p:spPr bwMode="auto">
            <a:xfrm flipH="1">
              <a:off x="2041" y="1638"/>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5" name="Line 31"/>
            <p:cNvSpPr>
              <a:spLocks noChangeShapeType="1"/>
            </p:cNvSpPr>
            <p:nvPr/>
          </p:nvSpPr>
          <p:spPr bwMode="auto">
            <a:xfrm>
              <a:off x="2041" y="1729"/>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343" name="Oval 32"/>
          <p:cNvSpPr>
            <a:spLocks noChangeArrowheads="1"/>
          </p:cNvSpPr>
          <p:nvPr/>
        </p:nvSpPr>
        <p:spPr bwMode="auto">
          <a:xfrm rot="10800000">
            <a:off x="5024438" y="5302250"/>
            <a:ext cx="125412" cy="125413"/>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3344" name="Oval 33"/>
          <p:cNvSpPr>
            <a:spLocks noChangeArrowheads="1"/>
          </p:cNvSpPr>
          <p:nvPr/>
        </p:nvSpPr>
        <p:spPr bwMode="auto">
          <a:xfrm rot="10800000">
            <a:off x="5024438" y="5013325"/>
            <a:ext cx="125412" cy="125413"/>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3345" name="Line 34"/>
          <p:cNvSpPr>
            <a:spLocks noChangeShapeType="1"/>
          </p:cNvSpPr>
          <p:nvPr/>
        </p:nvSpPr>
        <p:spPr bwMode="auto">
          <a:xfrm>
            <a:off x="5400675" y="3752850"/>
            <a:ext cx="12604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6" name="Line 35"/>
          <p:cNvSpPr>
            <a:spLocks noChangeShapeType="1"/>
          </p:cNvSpPr>
          <p:nvPr/>
        </p:nvSpPr>
        <p:spPr bwMode="auto">
          <a:xfrm>
            <a:off x="5400675" y="4005263"/>
            <a:ext cx="1296988" cy="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347" name="Group 36"/>
          <p:cNvGrpSpPr>
            <a:grpSpLocks/>
          </p:cNvGrpSpPr>
          <p:nvPr/>
        </p:nvGrpSpPr>
        <p:grpSpPr bwMode="auto">
          <a:xfrm>
            <a:off x="4789488" y="3608388"/>
            <a:ext cx="603250" cy="542925"/>
            <a:chOff x="929" y="2294"/>
            <a:chExt cx="380" cy="342"/>
          </a:xfrm>
        </p:grpSpPr>
        <p:sp>
          <p:nvSpPr>
            <p:cNvPr id="13412" name="Oval 37"/>
            <p:cNvSpPr>
              <a:spLocks noChangeArrowheads="1"/>
            </p:cNvSpPr>
            <p:nvPr/>
          </p:nvSpPr>
          <p:spPr bwMode="auto">
            <a:xfrm rot="10800000">
              <a:off x="929" y="2432"/>
              <a:ext cx="75" cy="75"/>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3413" name="AutoShape 38"/>
            <p:cNvSpPr>
              <a:spLocks noChangeArrowheads="1"/>
            </p:cNvSpPr>
            <p:nvPr/>
          </p:nvSpPr>
          <p:spPr bwMode="auto">
            <a:xfrm rot="10800000">
              <a:off x="998" y="2294"/>
              <a:ext cx="311" cy="342"/>
            </a:xfrm>
            <a:prstGeom prst="flowChartDelay">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sp>
        <p:nvSpPr>
          <p:cNvPr id="13348" name="Text Box 39"/>
          <p:cNvSpPr txBox="1">
            <a:spLocks noChangeArrowheads="1"/>
          </p:cNvSpPr>
          <p:nvPr/>
        </p:nvSpPr>
        <p:spPr bwMode="auto">
          <a:xfrm>
            <a:off x="8564563" y="3679825"/>
            <a:ext cx="220662"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t>C</a:t>
            </a:r>
            <a:endParaRPr kumimoji="1" lang="en-US" altLang="zh-CN" sz="1600" baseline="-25000"/>
          </a:p>
        </p:txBody>
      </p:sp>
      <p:sp>
        <p:nvSpPr>
          <p:cNvPr id="13349" name="Line 40"/>
          <p:cNvSpPr>
            <a:spLocks noChangeShapeType="1"/>
          </p:cNvSpPr>
          <p:nvPr/>
        </p:nvSpPr>
        <p:spPr bwMode="auto">
          <a:xfrm>
            <a:off x="4249738" y="3897313"/>
            <a:ext cx="5302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0" name="Line 41"/>
          <p:cNvSpPr>
            <a:spLocks noChangeShapeType="1"/>
          </p:cNvSpPr>
          <p:nvPr/>
        </p:nvSpPr>
        <p:spPr bwMode="auto">
          <a:xfrm rot="10800000">
            <a:off x="7092950" y="4006850"/>
            <a:ext cx="431800" cy="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1" name="Line 42"/>
          <p:cNvSpPr>
            <a:spLocks noChangeShapeType="1"/>
          </p:cNvSpPr>
          <p:nvPr/>
        </p:nvSpPr>
        <p:spPr bwMode="auto">
          <a:xfrm rot="10800000">
            <a:off x="6264275" y="3754438"/>
            <a:ext cx="1260475" cy="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352" name="Group 43"/>
          <p:cNvGrpSpPr>
            <a:grpSpLocks/>
          </p:cNvGrpSpPr>
          <p:nvPr/>
        </p:nvGrpSpPr>
        <p:grpSpPr bwMode="auto">
          <a:xfrm rot="10800000">
            <a:off x="7534275" y="3608388"/>
            <a:ext cx="603250" cy="542925"/>
            <a:chOff x="929" y="2294"/>
            <a:chExt cx="380" cy="342"/>
          </a:xfrm>
        </p:grpSpPr>
        <p:sp>
          <p:nvSpPr>
            <p:cNvPr id="13410" name="Oval 44"/>
            <p:cNvSpPr>
              <a:spLocks noChangeArrowheads="1"/>
            </p:cNvSpPr>
            <p:nvPr/>
          </p:nvSpPr>
          <p:spPr bwMode="auto">
            <a:xfrm rot="10800000">
              <a:off x="929" y="2432"/>
              <a:ext cx="75" cy="75"/>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3411" name="AutoShape 45"/>
            <p:cNvSpPr>
              <a:spLocks noChangeArrowheads="1"/>
            </p:cNvSpPr>
            <p:nvPr/>
          </p:nvSpPr>
          <p:spPr bwMode="auto">
            <a:xfrm rot="10800000">
              <a:off x="998" y="2294"/>
              <a:ext cx="311" cy="342"/>
            </a:xfrm>
            <a:prstGeom prst="flowChartDelay">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sp>
        <p:nvSpPr>
          <p:cNvPr id="13353" name="Line 46"/>
          <p:cNvSpPr>
            <a:spLocks noChangeShapeType="1"/>
          </p:cNvSpPr>
          <p:nvPr/>
        </p:nvSpPr>
        <p:spPr bwMode="auto">
          <a:xfrm rot="10800000">
            <a:off x="8145463" y="3862388"/>
            <a:ext cx="3159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4" name="Text Box 47"/>
          <p:cNvSpPr txBox="1">
            <a:spLocks noChangeArrowheads="1"/>
          </p:cNvSpPr>
          <p:nvPr/>
        </p:nvSpPr>
        <p:spPr bwMode="auto">
          <a:xfrm>
            <a:off x="8353425" y="5192713"/>
            <a:ext cx="539750"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t>CP</a:t>
            </a:r>
            <a:endParaRPr kumimoji="1" lang="en-US" altLang="zh-CN" sz="1600" baseline="-25000"/>
          </a:p>
        </p:txBody>
      </p:sp>
      <p:sp>
        <p:nvSpPr>
          <p:cNvPr id="13355" name="Text Box 48"/>
          <p:cNvSpPr txBox="1">
            <a:spLocks noChangeArrowheads="1"/>
          </p:cNvSpPr>
          <p:nvPr/>
        </p:nvSpPr>
        <p:spPr bwMode="auto">
          <a:xfrm>
            <a:off x="8678863" y="4576763"/>
            <a:ext cx="14287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t>1</a:t>
            </a:r>
            <a:endParaRPr kumimoji="1" lang="en-US" altLang="zh-CN" sz="2400" baseline="-25000"/>
          </a:p>
        </p:txBody>
      </p:sp>
      <p:sp>
        <p:nvSpPr>
          <p:cNvPr id="13356" name="Line 49"/>
          <p:cNvSpPr>
            <a:spLocks noChangeShapeType="1"/>
          </p:cNvSpPr>
          <p:nvPr/>
        </p:nvSpPr>
        <p:spPr bwMode="auto">
          <a:xfrm>
            <a:off x="5868988" y="5984875"/>
            <a:ext cx="1223962" cy="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7" name="Line 50"/>
          <p:cNvSpPr>
            <a:spLocks noChangeShapeType="1"/>
          </p:cNvSpPr>
          <p:nvPr/>
        </p:nvSpPr>
        <p:spPr bwMode="auto">
          <a:xfrm>
            <a:off x="5722938" y="6237288"/>
            <a:ext cx="28892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8" name="Text Box 51"/>
          <p:cNvSpPr txBox="1">
            <a:spLocks noChangeArrowheads="1"/>
          </p:cNvSpPr>
          <p:nvPr/>
        </p:nvSpPr>
        <p:spPr bwMode="auto">
          <a:xfrm>
            <a:off x="4429125" y="5229225"/>
            <a:ext cx="1428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t>1</a:t>
            </a:r>
            <a:endParaRPr kumimoji="1" lang="en-US" altLang="zh-CN" sz="2400" baseline="-25000"/>
          </a:p>
        </p:txBody>
      </p:sp>
      <p:sp>
        <p:nvSpPr>
          <p:cNvPr id="13359" name="Text Box 52"/>
          <p:cNvSpPr txBox="1">
            <a:spLocks noChangeArrowheads="1"/>
          </p:cNvSpPr>
          <p:nvPr/>
        </p:nvSpPr>
        <p:spPr bwMode="auto">
          <a:xfrm>
            <a:off x="6030913" y="2882900"/>
            <a:ext cx="1350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a:t>Q</a:t>
            </a:r>
            <a:r>
              <a:rPr kumimoji="1" lang="en-US" altLang="zh-CN" sz="1600"/>
              <a:t>2</a:t>
            </a:r>
            <a:r>
              <a:rPr kumimoji="1" lang="en-US" altLang="zh-CN" sz="2400"/>
              <a:t> Q</a:t>
            </a:r>
            <a:r>
              <a:rPr kumimoji="1" lang="en-US" altLang="zh-CN" sz="1600"/>
              <a:t>1</a:t>
            </a:r>
            <a:r>
              <a:rPr kumimoji="1" lang="en-US" altLang="zh-CN" sz="2400"/>
              <a:t> Q</a:t>
            </a:r>
            <a:r>
              <a:rPr kumimoji="1" lang="en-US" altLang="zh-CN" sz="1600"/>
              <a:t>0</a:t>
            </a:r>
            <a:endParaRPr kumimoji="1" lang="en-US" altLang="zh-CN" sz="2400"/>
          </a:p>
        </p:txBody>
      </p:sp>
      <p:grpSp>
        <p:nvGrpSpPr>
          <p:cNvPr id="13360" name="Group 53"/>
          <p:cNvGrpSpPr>
            <a:grpSpLocks/>
          </p:cNvGrpSpPr>
          <p:nvPr/>
        </p:nvGrpSpPr>
        <p:grpSpPr bwMode="auto">
          <a:xfrm>
            <a:off x="3638550" y="3505200"/>
            <a:ext cx="603250" cy="542925"/>
            <a:chOff x="929" y="2294"/>
            <a:chExt cx="380" cy="342"/>
          </a:xfrm>
        </p:grpSpPr>
        <p:sp>
          <p:nvSpPr>
            <p:cNvPr id="13408" name="Oval 54"/>
            <p:cNvSpPr>
              <a:spLocks noChangeArrowheads="1"/>
            </p:cNvSpPr>
            <p:nvPr/>
          </p:nvSpPr>
          <p:spPr bwMode="auto">
            <a:xfrm rot="10800000">
              <a:off x="929" y="2432"/>
              <a:ext cx="75" cy="75"/>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3409" name="AutoShape 55"/>
            <p:cNvSpPr>
              <a:spLocks noChangeArrowheads="1"/>
            </p:cNvSpPr>
            <p:nvPr/>
          </p:nvSpPr>
          <p:spPr bwMode="auto">
            <a:xfrm rot="10800000">
              <a:off x="998" y="2294"/>
              <a:ext cx="311" cy="342"/>
            </a:xfrm>
            <a:prstGeom prst="flowChartDelay">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sp>
        <p:nvSpPr>
          <p:cNvPr id="13361" name="Line 56"/>
          <p:cNvSpPr>
            <a:spLocks noChangeShapeType="1"/>
          </p:cNvSpPr>
          <p:nvPr/>
        </p:nvSpPr>
        <p:spPr bwMode="auto">
          <a:xfrm>
            <a:off x="3349625" y="3794125"/>
            <a:ext cx="279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62" name="Line 57"/>
          <p:cNvSpPr>
            <a:spLocks noChangeShapeType="1"/>
          </p:cNvSpPr>
          <p:nvPr/>
        </p:nvSpPr>
        <p:spPr bwMode="auto">
          <a:xfrm flipV="1">
            <a:off x="3097213" y="2816225"/>
            <a:ext cx="0" cy="22685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363" name="Group 58"/>
          <p:cNvGrpSpPr>
            <a:grpSpLocks/>
          </p:cNvGrpSpPr>
          <p:nvPr/>
        </p:nvGrpSpPr>
        <p:grpSpPr bwMode="auto">
          <a:xfrm>
            <a:off x="3638550" y="2525713"/>
            <a:ext cx="603250" cy="542925"/>
            <a:chOff x="929" y="2294"/>
            <a:chExt cx="380" cy="342"/>
          </a:xfrm>
        </p:grpSpPr>
        <p:sp>
          <p:nvSpPr>
            <p:cNvPr id="13406" name="Oval 59"/>
            <p:cNvSpPr>
              <a:spLocks noChangeArrowheads="1"/>
            </p:cNvSpPr>
            <p:nvPr/>
          </p:nvSpPr>
          <p:spPr bwMode="auto">
            <a:xfrm rot="10800000">
              <a:off x="929" y="2432"/>
              <a:ext cx="75" cy="75"/>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3407" name="AutoShape 60"/>
            <p:cNvSpPr>
              <a:spLocks noChangeArrowheads="1"/>
            </p:cNvSpPr>
            <p:nvPr/>
          </p:nvSpPr>
          <p:spPr bwMode="auto">
            <a:xfrm rot="10800000">
              <a:off x="998" y="2294"/>
              <a:ext cx="311" cy="342"/>
            </a:xfrm>
            <a:prstGeom prst="flowChartDelay">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sp>
        <p:nvSpPr>
          <p:cNvPr id="13364" name="Line 61"/>
          <p:cNvSpPr>
            <a:spLocks noChangeShapeType="1"/>
          </p:cNvSpPr>
          <p:nvPr/>
        </p:nvSpPr>
        <p:spPr bwMode="auto">
          <a:xfrm rot="5400000">
            <a:off x="4485482" y="3048794"/>
            <a:ext cx="1762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65" name="Line 62"/>
          <p:cNvSpPr>
            <a:spLocks noChangeShapeType="1"/>
          </p:cNvSpPr>
          <p:nvPr/>
        </p:nvSpPr>
        <p:spPr bwMode="auto">
          <a:xfrm rot="5400000" flipV="1">
            <a:off x="3815557" y="2710656"/>
            <a:ext cx="292100" cy="12239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66" name="Line 63"/>
          <p:cNvSpPr>
            <a:spLocks noChangeShapeType="1"/>
          </p:cNvSpPr>
          <p:nvPr/>
        </p:nvSpPr>
        <p:spPr bwMode="auto">
          <a:xfrm rot="5400000">
            <a:off x="4485482" y="3556794"/>
            <a:ext cx="176212" cy="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67" name="Line 64"/>
          <p:cNvSpPr>
            <a:spLocks noChangeShapeType="1"/>
          </p:cNvSpPr>
          <p:nvPr/>
        </p:nvSpPr>
        <p:spPr bwMode="auto">
          <a:xfrm rot="5400000">
            <a:off x="3169443" y="2996407"/>
            <a:ext cx="360363" cy="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68" name="Line 65"/>
          <p:cNvSpPr>
            <a:spLocks noChangeShapeType="1"/>
          </p:cNvSpPr>
          <p:nvPr/>
        </p:nvSpPr>
        <p:spPr bwMode="auto">
          <a:xfrm rot="5400000">
            <a:off x="3816350" y="2670175"/>
            <a:ext cx="290513" cy="12239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69" name="Line 66"/>
          <p:cNvSpPr>
            <a:spLocks noChangeShapeType="1"/>
          </p:cNvSpPr>
          <p:nvPr/>
        </p:nvSpPr>
        <p:spPr bwMode="auto">
          <a:xfrm>
            <a:off x="4249738" y="2708275"/>
            <a:ext cx="5397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70" name="Line 67"/>
          <p:cNvSpPr>
            <a:spLocks noChangeShapeType="1"/>
          </p:cNvSpPr>
          <p:nvPr/>
        </p:nvSpPr>
        <p:spPr bwMode="auto">
          <a:xfrm>
            <a:off x="4249738" y="2960688"/>
            <a:ext cx="323850" cy="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71" name="Line 68"/>
          <p:cNvSpPr>
            <a:spLocks noChangeShapeType="1"/>
          </p:cNvSpPr>
          <p:nvPr/>
        </p:nvSpPr>
        <p:spPr bwMode="auto">
          <a:xfrm>
            <a:off x="3097213" y="2816225"/>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72" name="Line 69"/>
          <p:cNvSpPr>
            <a:spLocks noChangeShapeType="1"/>
          </p:cNvSpPr>
          <p:nvPr/>
        </p:nvSpPr>
        <p:spPr bwMode="auto">
          <a:xfrm rot="5400000">
            <a:off x="3169444" y="3607594"/>
            <a:ext cx="360362" cy="0"/>
          </a:xfrm>
          <a:prstGeom prst="line">
            <a:avLst/>
          </a:prstGeom>
          <a:noFill/>
          <a:ln w="28575">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73" name="Text Box 70"/>
          <p:cNvSpPr txBox="1">
            <a:spLocks noChangeArrowheads="1"/>
          </p:cNvSpPr>
          <p:nvPr/>
        </p:nvSpPr>
        <p:spPr bwMode="auto">
          <a:xfrm>
            <a:off x="4860925" y="2559050"/>
            <a:ext cx="5397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t>CP</a:t>
            </a:r>
            <a:endParaRPr kumimoji="1" lang="en-US" altLang="zh-CN" sz="1600" baseline="-25000"/>
          </a:p>
        </p:txBody>
      </p:sp>
      <p:sp>
        <p:nvSpPr>
          <p:cNvPr id="13374" name="Text Box 71"/>
          <p:cNvSpPr txBox="1">
            <a:spLocks noChangeArrowheads="1"/>
          </p:cNvSpPr>
          <p:nvPr/>
        </p:nvSpPr>
        <p:spPr bwMode="auto">
          <a:xfrm>
            <a:off x="3395663" y="4708525"/>
            <a:ext cx="5397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t>R</a:t>
            </a:r>
            <a:r>
              <a:rPr kumimoji="1" lang="en-US" altLang="zh-CN" sz="1600"/>
              <a:t>D</a:t>
            </a:r>
            <a:endParaRPr kumimoji="1" lang="en-US" altLang="zh-CN" sz="1000" baseline="-25000"/>
          </a:p>
        </p:txBody>
      </p:sp>
      <p:sp>
        <p:nvSpPr>
          <p:cNvPr id="13375" name="Line 73"/>
          <p:cNvSpPr>
            <a:spLocks noChangeShapeType="1"/>
          </p:cNvSpPr>
          <p:nvPr/>
        </p:nvSpPr>
        <p:spPr bwMode="auto">
          <a:xfrm>
            <a:off x="4249738" y="3644900"/>
            <a:ext cx="3238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76" name="Line 74"/>
          <p:cNvSpPr>
            <a:spLocks noChangeShapeType="1"/>
          </p:cNvSpPr>
          <p:nvPr/>
        </p:nvSpPr>
        <p:spPr bwMode="auto">
          <a:xfrm>
            <a:off x="4321175" y="4219575"/>
            <a:ext cx="1809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77" name="Line 75"/>
          <p:cNvSpPr>
            <a:spLocks noChangeShapeType="1"/>
          </p:cNvSpPr>
          <p:nvPr/>
        </p:nvSpPr>
        <p:spPr bwMode="auto">
          <a:xfrm rot="5400000">
            <a:off x="4375943" y="4345782"/>
            <a:ext cx="252413" cy="0"/>
          </a:xfrm>
          <a:prstGeom prst="line">
            <a:avLst/>
          </a:prstGeom>
          <a:noFill/>
          <a:ln w="28575">
            <a:solidFill>
              <a:srgbClr val="FF3300"/>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78" name="Line 76"/>
          <p:cNvSpPr>
            <a:spLocks noChangeShapeType="1"/>
          </p:cNvSpPr>
          <p:nvPr/>
        </p:nvSpPr>
        <p:spPr bwMode="auto">
          <a:xfrm>
            <a:off x="4610100" y="4219575"/>
            <a:ext cx="1809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79" name="Line 77"/>
          <p:cNvSpPr>
            <a:spLocks noChangeShapeType="1"/>
          </p:cNvSpPr>
          <p:nvPr/>
        </p:nvSpPr>
        <p:spPr bwMode="auto">
          <a:xfrm rot="5400000">
            <a:off x="4483893" y="4345782"/>
            <a:ext cx="252413" cy="0"/>
          </a:xfrm>
          <a:prstGeom prst="line">
            <a:avLst/>
          </a:prstGeom>
          <a:noFill/>
          <a:ln w="28575">
            <a:solidFill>
              <a:srgbClr val="FF3300"/>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80" name="Line 78"/>
          <p:cNvSpPr>
            <a:spLocks noChangeShapeType="1"/>
          </p:cNvSpPr>
          <p:nvPr/>
        </p:nvSpPr>
        <p:spPr bwMode="auto">
          <a:xfrm>
            <a:off x="4502150" y="4471988"/>
            <a:ext cx="10795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81" name="Text Box 79"/>
          <p:cNvSpPr txBox="1">
            <a:spLocks noChangeArrowheads="1"/>
          </p:cNvSpPr>
          <p:nvPr/>
        </p:nvSpPr>
        <p:spPr bwMode="auto">
          <a:xfrm>
            <a:off x="7623175" y="3729038"/>
            <a:ext cx="2984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000"/>
              <a:t>G</a:t>
            </a:r>
            <a:r>
              <a:rPr kumimoji="1" lang="en-US" altLang="zh-CN" sz="1600"/>
              <a:t>1</a:t>
            </a:r>
            <a:endParaRPr kumimoji="1" lang="en-US" altLang="zh-CN" sz="1000" baseline="-25000"/>
          </a:p>
        </p:txBody>
      </p:sp>
      <p:sp>
        <p:nvSpPr>
          <p:cNvPr id="13382" name="Text Box 80"/>
          <p:cNvSpPr txBox="1">
            <a:spLocks noChangeArrowheads="1"/>
          </p:cNvSpPr>
          <p:nvPr/>
        </p:nvSpPr>
        <p:spPr bwMode="auto">
          <a:xfrm>
            <a:off x="5005388" y="3729038"/>
            <a:ext cx="2984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000"/>
              <a:t>G</a:t>
            </a:r>
            <a:r>
              <a:rPr kumimoji="1" lang="en-US" altLang="zh-CN" sz="1600"/>
              <a:t>2</a:t>
            </a:r>
            <a:endParaRPr kumimoji="1" lang="en-US" altLang="zh-CN" sz="1000" baseline="-25000"/>
          </a:p>
        </p:txBody>
      </p:sp>
      <p:sp>
        <p:nvSpPr>
          <p:cNvPr id="13383" name="Text Box 81"/>
          <p:cNvSpPr txBox="1">
            <a:spLocks noChangeArrowheads="1"/>
          </p:cNvSpPr>
          <p:nvPr/>
        </p:nvSpPr>
        <p:spPr bwMode="auto">
          <a:xfrm>
            <a:off x="3852863" y="2636838"/>
            <a:ext cx="2984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000"/>
              <a:t>G</a:t>
            </a:r>
            <a:r>
              <a:rPr kumimoji="1" lang="en-US" altLang="zh-CN" sz="1600"/>
              <a:t>4</a:t>
            </a:r>
            <a:endParaRPr kumimoji="1" lang="en-US" altLang="zh-CN" sz="1000" baseline="-25000"/>
          </a:p>
        </p:txBody>
      </p:sp>
      <p:sp>
        <p:nvSpPr>
          <p:cNvPr id="13384" name="Text Box 82"/>
          <p:cNvSpPr txBox="1">
            <a:spLocks noChangeArrowheads="1"/>
          </p:cNvSpPr>
          <p:nvPr/>
        </p:nvSpPr>
        <p:spPr bwMode="auto">
          <a:xfrm>
            <a:off x="3852863" y="3621088"/>
            <a:ext cx="2984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000"/>
              <a:t>G</a:t>
            </a:r>
            <a:r>
              <a:rPr kumimoji="1" lang="en-US" altLang="zh-CN" sz="1600"/>
              <a:t>3</a:t>
            </a:r>
            <a:endParaRPr kumimoji="1" lang="en-US" altLang="zh-CN" sz="1000" baseline="-25000"/>
          </a:p>
        </p:txBody>
      </p:sp>
      <p:sp>
        <p:nvSpPr>
          <p:cNvPr id="13385" name="Line 83"/>
          <p:cNvSpPr>
            <a:spLocks noChangeShapeType="1"/>
          </p:cNvSpPr>
          <p:nvPr/>
        </p:nvSpPr>
        <p:spPr bwMode="auto">
          <a:xfrm rot="5400000">
            <a:off x="3256756" y="5355432"/>
            <a:ext cx="252413" cy="0"/>
          </a:xfrm>
          <a:prstGeom prst="line">
            <a:avLst/>
          </a:prstGeom>
          <a:noFill/>
          <a:ln w="28575">
            <a:solidFill>
              <a:srgbClr val="FF3300"/>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86" name="Line 84"/>
          <p:cNvSpPr>
            <a:spLocks noChangeShapeType="1"/>
          </p:cNvSpPr>
          <p:nvPr/>
        </p:nvSpPr>
        <p:spPr bwMode="auto">
          <a:xfrm rot="5400000">
            <a:off x="3613943" y="5355432"/>
            <a:ext cx="252413" cy="0"/>
          </a:xfrm>
          <a:prstGeom prst="line">
            <a:avLst/>
          </a:prstGeom>
          <a:noFill/>
          <a:ln w="28575">
            <a:solidFill>
              <a:srgbClr val="FF3300"/>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87" name="Line 85"/>
          <p:cNvSpPr>
            <a:spLocks noChangeShapeType="1"/>
          </p:cNvSpPr>
          <p:nvPr/>
        </p:nvSpPr>
        <p:spPr bwMode="auto">
          <a:xfrm>
            <a:off x="3382963" y="5481638"/>
            <a:ext cx="358775"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88" name="Line 86"/>
          <p:cNvSpPr>
            <a:spLocks noChangeShapeType="1"/>
          </p:cNvSpPr>
          <p:nvPr/>
        </p:nvSpPr>
        <p:spPr bwMode="auto">
          <a:xfrm rot="5400000">
            <a:off x="5634831" y="2691607"/>
            <a:ext cx="252413" cy="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89" name="Line 87"/>
          <p:cNvSpPr>
            <a:spLocks noChangeShapeType="1"/>
          </p:cNvSpPr>
          <p:nvPr/>
        </p:nvSpPr>
        <p:spPr bwMode="auto">
          <a:xfrm rot="5400000">
            <a:off x="5992018" y="2691607"/>
            <a:ext cx="252413" cy="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90" name="Line 88"/>
          <p:cNvSpPr>
            <a:spLocks noChangeShapeType="1"/>
          </p:cNvSpPr>
          <p:nvPr/>
        </p:nvSpPr>
        <p:spPr bwMode="auto">
          <a:xfrm>
            <a:off x="5761038" y="2565400"/>
            <a:ext cx="3587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91" name="Line 89"/>
          <p:cNvSpPr>
            <a:spLocks noChangeShapeType="1"/>
          </p:cNvSpPr>
          <p:nvPr/>
        </p:nvSpPr>
        <p:spPr bwMode="auto">
          <a:xfrm>
            <a:off x="6121400" y="2817813"/>
            <a:ext cx="3587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70587" name="Rectangle 91"/>
          <p:cNvSpPr>
            <a:spLocks noChangeArrowheads="1"/>
          </p:cNvSpPr>
          <p:nvPr/>
        </p:nvSpPr>
        <p:spPr bwMode="auto">
          <a:xfrm>
            <a:off x="71438" y="1989138"/>
            <a:ext cx="2546350"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lvl="1">
              <a:spcBef>
                <a:spcPts val="600"/>
              </a:spcBef>
              <a:spcAft>
                <a:spcPct val="0"/>
              </a:spcAft>
            </a:pPr>
            <a:r>
              <a:rPr lang="zh-CN" altLang="en-US" b="1"/>
              <a:t>当</a:t>
            </a:r>
            <a:r>
              <a:rPr lang="en-US" altLang="zh-CN" b="1">
                <a:solidFill>
                  <a:srgbClr val="000000"/>
                </a:solidFill>
              </a:rPr>
              <a:t>Q</a:t>
            </a:r>
            <a:r>
              <a:rPr lang="en-US" altLang="zh-CN" sz="1800" b="1">
                <a:solidFill>
                  <a:srgbClr val="000000"/>
                </a:solidFill>
              </a:rPr>
              <a:t>2</a:t>
            </a:r>
            <a:r>
              <a:rPr lang="en-US" altLang="zh-CN" b="1">
                <a:solidFill>
                  <a:srgbClr val="000000"/>
                </a:solidFill>
              </a:rPr>
              <a:t>Q</a:t>
            </a:r>
            <a:r>
              <a:rPr lang="en-US" altLang="zh-CN" sz="1800" b="1">
                <a:solidFill>
                  <a:srgbClr val="000000"/>
                </a:solidFill>
              </a:rPr>
              <a:t>1</a:t>
            </a:r>
            <a:r>
              <a:rPr lang="en-US" altLang="zh-CN" b="1">
                <a:solidFill>
                  <a:srgbClr val="000000"/>
                </a:solidFill>
              </a:rPr>
              <a:t>Q</a:t>
            </a:r>
            <a:r>
              <a:rPr lang="en-US" altLang="zh-CN" sz="1800" b="1">
                <a:solidFill>
                  <a:srgbClr val="000000"/>
                </a:solidFill>
              </a:rPr>
              <a:t>0 </a:t>
            </a:r>
          </a:p>
          <a:p>
            <a:pPr lvl="1">
              <a:spcBef>
                <a:spcPts val="600"/>
              </a:spcBef>
              <a:spcAft>
                <a:spcPct val="0"/>
              </a:spcAft>
              <a:buFontTx/>
              <a:buNone/>
            </a:pPr>
            <a:r>
              <a:rPr lang="en-US" altLang="zh-CN" b="1"/>
              <a:t>    ≠ 110</a:t>
            </a:r>
            <a:r>
              <a:rPr lang="zh-CN" altLang="en-US" b="1"/>
              <a:t>时</a:t>
            </a:r>
            <a:endParaRPr lang="en-US" altLang="zh-CN" b="1"/>
          </a:p>
          <a:p>
            <a:pPr lvl="1">
              <a:spcBef>
                <a:spcPts val="600"/>
              </a:spcBef>
              <a:spcAft>
                <a:spcPct val="0"/>
              </a:spcAft>
              <a:buFontTx/>
              <a:buNone/>
            </a:pPr>
            <a:r>
              <a:rPr lang="en-US" altLang="zh-CN" b="1"/>
              <a:t>    R</a:t>
            </a:r>
            <a:r>
              <a:rPr lang="en-US" altLang="zh-CN" sz="1600" b="1"/>
              <a:t>D</a:t>
            </a:r>
            <a:r>
              <a:rPr lang="en-US" altLang="zh-CN" b="1"/>
              <a:t> = 1</a:t>
            </a:r>
            <a:endParaRPr lang="zh-CN" altLang="en-US" b="1"/>
          </a:p>
        </p:txBody>
      </p:sp>
      <p:grpSp>
        <p:nvGrpSpPr>
          <p:cNvPr id="7" name="Group 93"/>
          <p:cNvGrpSpPr>
            <a:grpSpLocks/>
          </p:cNvGrpSpPr>
          <p:nvPr/>
        </p:nvGrpSpPr>
        <p:grpSpPr bwMode="auto">
          <a:xfrm>
            <a:off x="827088" y="4597400"/>
            <a:ext cx="1908175" cy="792163"/>
            <a:chOff x="521" y="2659"/>
            <a:chExt cx="1202" cy="499"/>
          </a:xfrm>
        </p:grpSpPr>
        <p:sp>
          <p:nvSpPr>
            <p:cNvPr id="13402" name="Text Box 94"/>
            <p:cNvSpPr txBox="1">
              <a:spLocks noChangeArrowheads="1"/>
            </p:cNvSpPr>
            <p:nvPr/>
          </p:nvSpPr>
          <p:spPr bwMode="auto">
            <a:xfrm>
              <a:off x="521" y="2824"/>
              <a:ext cx="120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Aft>
                  <a:spcPct val="0"/>
                </a:spcAft>
                <a:buFontTx/>
                <a:buNone/>
              </a:pPr>
              <a:r>
                <a:rPr kumimoji="1" lang="en-US" altLang="zh-CN" sz="2400"/>
                <a:t>Q</a:t>
              </a:r>
              <a:r>
                <a:rPr kumimoji="1" lang="en-US" altLang="zh-CN" sz="1600"/>
                <a:t>2</a:t>
              </a:r>
              <a:r>
                <a:rPr kumimoji="1" lang="en-US" altLang="zh-CN" sz="2400"/>
                <a:t>Q</a:t>
              </a:r>
              <a:r>
                <a:rPr kumimoji="1" lang="en-US" altLang="zh-CN" sz="1600"/>
                <a:t>1</a:t>
              </a:r>
              <a:r>
                <a:rPr kumimoji="1" lang="en-US" altLang="zh-CN" sz="2400"/>
                <a:t>Q</a:t>
              </a:r>
              <a:r>
                <a:rPr kumimoji="1" lang="en-US" altLang="zh-CN" sz="1600"/>
                <a:t>0 </a:t>
              </a:r>
              <a:r>
                <a:rPr kumimoji="1" lang="en-US" altLang="zh-CN" sz="2400"/>
                <a:t>=000</a:t>
              </a:r>
              <a:endParaRPr lang="en-US" altLang="zh-CN" sz="2400">
                <a:latin typeface="Arial" panose="020B0604020202020204" pitchFamily="34" charset="0"/>
              </a:endParaRPr>
            </a:p>
          </p:txBody>
        </p:sp>
        <p:grpSp>
          <p:nvGrpSpPr>
            <p:cNvPr id="13403" name="Group 95"/>
            <p:cNvGrpSpPr>
              <a:grpSpLocks/>
            </p:cNvGrpSpPr>
            <p:nvPr/>
          </p:nvGrpSpPr>
          <p:grpSpPr bwMode="auto">
            <a:xfrm>
              <a:off x="1202" y="2659"/>
              <a:ext cx="317" cy="204"/>
              <a:chOff x="1292" y="2727"/>
              <a:chExt cx="137" cy="204"/>
            </a:xfrm>
          </p:grpSpPr>
          <p:sp>
            <p:nvSpPr>
              <p:cNvPr id="13404" name="Line 96"/>
              <p:cNvSpPr>
                <a:spLocks noChangeShapeType="1"/>
              </p:cNvSpPr>
              <p:nvPr/>
            </p:nvSpPr>
            <p:spPr bwMode="auto">
              <a:xfrm>
                <a:off x="1429" y="2727"/>
                <a:ext cx="0" cy="204"/>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3405" name="Line 97"/>
              <p:cNvSpPr>
                <a:spLocks noChangeShapeType="1"/>
              </p:cNvSpPr>
              <p:nvPr/>
            </p:nvSpPr>
            <p:spPr bwMode="auto">
              <a:xfrm flipH="1">
                <a:off x="1292" y="2727"/>
                <a:ext cx="1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3394" name="Line 98"/>
          <p:cNvSpPr>
            <a:spLocks noChangeShapeType="1"/>
          </p:cNvSpPr>
          <p:nvPr/>
        </p:nvSpPr>
        <p:spPr bwMode="auto">
          <a:xfrm>
            <a:off x="5400675" y="2816225"/>
            <a:ext cx="3587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95" name="Line 99"/>
          <p:cNvSpPr>
            <a:spLocks noChangeShapeType="1"/>
          </p:cNvSpPr>
          <p:nvPr/>
        </p:nvSpPr>
        <p:spPr bwMode="auto">
          <a:xfrm>
            <a:off x="3203575" y="5229225"/>
            <a:ext cx="1809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96" name="Line 100"/>
          <p:cNvSpPr>
            <a:spLocks noChangeShapeType="1"/>
          </p:cNvSpPr>
          <p:nvPr/>
        </p:nvSpPr>
        <p:spPr bwMode="auto">
          <a:xfrm>
            <a:off x="3741738" y="5229225"/>
            <a:ext cx="1809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70599" name="Rectangle 103"/>
          <p:cNvSpPr>
            <a:spLocks noChangeArrowheads="1"/>
          </p:cNvSpPr>
          <p:nvPr/>
        </p:nvSpPr>
        <p:spPr bwMode="auto">
          <a:xfrm>
            <a:off x="71438" y="3338513"/>
            <a:ext cx="2700337"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lvl="1">
              <a:spcBef>
                <a:spcPct val="20000"/>
              </a:spcBef>
            </a:pPr>
            <a:r>
              <a:rPr lang="zh-CN" altLang="en-US" b="1"/>
              <a:t>当</a:t>
            </a:r>
            <a:r>
              <a:rPr lang="en-US" altLang="zh-CN" b="1"/>
              <a:t>Q</a:t>
            </a:r>
            <a:r>
              <a:rPr lang="en-US" altLang="zh-CN" sz="1800" b="1"/>
              <a:t>2</a:t>
            </a:r>
            <a:r>
              <a:rPr lang="en-US" altLang="zh-CN" b="1"/>
              <a:t>Q</a:t>
            </a:r>
            <a:r>
              <a:rPr lang="en-US" altLang="zh-CN" sz="1800" b="1"/>
              <a:t>1</a:t>
            </a:r>
            <a:r>
              <a:rPr lang="en-US" altLang="zh-CN" b="1"/>
              <a:t>Q</a:t>
            </a:r>
            <a:r>
              <a:rPr lang="en-US" altLang="zh-CN" sz="1800" b="1"/>
              <a:t>0</a:t>
            </a:r>
            <a:r>
              <a:rPr lang="en-US" altLang="zh-CN" b="1"/>
              <a:t> =</a:t>
            </a:r>
          </a:p>
          <a:p>
            <a:pPr lvl="1">
              <a:spcBef>
                <a:spcPct val="20000"/>
              </a:spcBef>
              <a:buFontTx/>
              <a:buNone/>
            </a:pPr>
            <a:r>
              <a:rPr lang="en-US" altLang="zh-CN" b="1"/>
              <a:t>    110</a:t>
            </a:r>
            <a:r>
              <a:rPr lang="zh-CN" altLang="en-US" b="1"/>
              <a:t>时</a:t>
            </a:r>
            <a:r>
              <a:rPr lang="en-US" altLang="zh-CN" b="1"/>
              <a:t>(CP=1)</a:t>
            </a:r>
          </a:p>
          <a:p>
            <a:pPr lvl="1">
              <a:spcBef>
                <a:spcPct val="20000"/>
              </a:spcBef>
              <a:buFontTx/>
              <a:buNone/>
            </a:pPr>
            <a:r>
              <a:rPr lang="en-US" altLang="zh-CN" b="1"/>
              <a:t>    R</a:t>
            </a:r>
            <a:r>
              <a:rPr lang="en-US" altLang="zh-CN" sz="1600" b="1"/>
              <a:t>D</a:t>
            </a:r>
            <a:r>
              <a:rPr lang="en-US" altLang="zh-CN" b="1"/>
              <a:t> = 0</a:t>
            </a:r>
            <a:endParaRPr lang="zh-CN" altLang="en-US" b="1"/>
          </a:p>
        </p:txBody>
      </p:sp>
      <p:sp>
        <p:nvSpPr>
          <p:cNvPr id="1770602" name="Rectangle 106"/>
          <p:cNvSpPr>
            <a:spLocks noChangeArrowheads="1"/>
          </p:cNvSpPr>
          <p:nvPr/>
        </p:nvSpPr>
        <p:spPr bwMode="auto">
          <a:xfrm>
            <a:off x="71438" y="5426075"/>
            <a:ext cx="2700337"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lvl="1">
              <a:spcBef>
                <a:spcPct val="20000"/>
              </a:spcBef>
            </a:pPr>
            <a:r>
              <a:rPr lang="zh-CN" altLang="en-US" b="1"/>
              <a:t>直到</a:t>
            </a:r>
            <a:r>
              <a:rPr lang="en-US" altLang="zh-CN" b="1"/>
              <a:t>CP=0</a:t>
            </a:r>
            <a:r>
              <a:rPr lang="zh-CN" altLang="en-US" b="1"/>
              <a:t>时</a:t>
            </a:r>
          </a:p>
          <a:p>
            <a:pPr lvl="1">
              <a:spcBef>
                <a:spcPct val="20000"/>
              </a:spcBef>
              <a:buFontTx/>
              <a:buNone/>
            </a:pPr>
            <a:r>
              <a:rPr lang="en-US" altLang="zh-CN" b="1"/>
              <a:t>    R</a:t>
            </a:r>
            <a:r>
              <a:rPr lang="en-US" altLang="zh-CN" sz="1600" b="1"/>
              <a:t>D</a:t>
            </a:r>
            <a:r>
              <a:rPr lang="en-US" altLang="zh-CN" b="1"/>
              <a:t> = 1</a:t>
            </a:r>
            <a:endParaRPr lang="zh-CN" altLang="en-US" b="1"/>
          </a:p>
        </p:txBody>
      </p:sp>
      <p:sp>
        <p:nvSpPr>
          <p:cNvPr id="2" name="文本框 1"/>
          <p:cNvSpPr txBox="1">
            <a:spLocks noRot="1" noChangeAspect="1" noMove="1" noResize="1" noEditPoints="1" noAdjustHandles="1" noChangeArrowheads="1" noChangeShapeType="1" noTextEdit="1"/>
          </p:cNvSpPr>
          <p:nvPr/>
        </p:nvSpPr>
        <p:spPr>
          <a:xfrm>
            <a:off x="4522786" y="3555484"/>
            <a:ext cx="339726" cy="369332"/>
          </a:xfrm>
          <a:prstGeom prst="rect">
            <a:avLst/>
          </a:prstGeom>
          <a:blipFill rotWithShape="0">
            <a:blip r:embed="rId3"/>
            <a:stretch>
              <a:fillRect/>
            </a:stretch>
          </a:blipFill>
        </p:spPr>
        <p:txBody>
          <a:bodyPr/>
          <a:lstStyle/>
          <a:p>
            <a:r>
              <a:rPr lang="zh-CN" altLang="en-US">
                <a:noFill/>
              </a:rPr>
              <a:t> </a:t>
            </a:r>
          </a:p>
        </p:txBody>
      </p:sp>
      <p:sp>
        <p:nvSpPr>
          <p:cNvPr id="102" name="文本框 101"/>
          <p:cNvSpPr txBox="1">
            <a:spLocks noRot="1" noChangeAspect="1" noMove="1" noResize="1" noEditPoints="1" noAdjustHandles="1" noChangeArrowheads="1" noChangeShapeType="1" noTextEdit="1"/>
          </p:cNvSpPr>
          <p:nvPr/>
        </p:nvSpPr>
        <p:spPr>
          <a:xfrm>
            <a:off x="4545011" y="2375972"/>
            <a:ext cx="339726" cy="369332"/>
          </a:xfrm>
          <a:prstGeom prst="rect">
            <a:avLst/>
          </a:prstGeom>
          <a:blipFill rotWithShape="0">
            <a:blip r:embed="rId4"/>
            <a:stretch>
              <a:fillRect r="-25455"/>
            </a:stretch>
          </a:blipFill>
        </p:spPr>
        <p:txBody>
          <a:bodyPr/>
          <a:lstStyle/>
          <a:p>
            <a:r>
              <a:rPr lang="zh-CN" altLang="en-US">
                <a:noFill/>
              </a:rPr>
              <a:t> </a:t>
            </a:r>
          </a:p>
        </p:txBody>
      </p:sp>
      <p:sp>
        <p:nvSpPr>
          <p:cNvPr id="3" name="文本框 2"/>
          <p:cNvSpPr txBox="1">
            <a:spLocks noRot="1" noChangeAspect="1" noMove="1" noResize="1" noEditPoints="1" noAdjustHandles="1" noChangeArrowheads="1" noChangeShapeType="1" noTextEdit="1"/>
          </p:cNvSpPr>
          <p:nvPr/>
        </p:nvSpPr>
        <p:spPr>
          <a:xfrm>
            <a:off x="3158173" y="2379456"/>
            <a:ext cx="411010" cy="369332"/>
          </a:xfrm>
          <a:prstGeom prst="rect">
            <a:avLst/>
          </a:prstGeom>
          <a:blipFill rotWithShape="0">
            <a:blip r:embed="rId5"/>
            <a:stretch>
              <a:fillRect b="-11475"/>
            </a:stretch>
          </a:blipFill>
        </p:spPr>
        <p:txBody>
          <a:bodyPr/>
          <a:lstStyle/>
          <a:p>
            <a:r>
              <a:rPr lang="zh-CN" altLang="en-US">
                <a:no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705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7059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706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9" grpId="0"/>
      <p:bldP spid="1770587" grpId="0"/>
      <p:bldP spid="1770599" grpId="0"/>
      <p:bldP spid="177060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6F50AAC0-7887-4E47-A2F0-C76E1C43A0D8}" type="datetime1">
              <a:rPr lang="zh-CN" altLang="en-US" sz="1800" b="0" smtClean="0">
                <a:solidFill>
                  <a:srgbClr val="B2B2B2"/>
                </a:solidFill>
                <a:latin typeface="Arial" panose="020B0604020202020204" pitchFamily="34" charset="0"/>
              </a:rPr>
              <a:pPr>
                <a:spcAft>
                  <a:spcPct val="0"/>
                </a:spcAft>
                <a:buFontTx/>
                <a:buNone/>
              </a:pPr>
              <a:t>2021/11/10</a:t>
            </a:fld>
            <a:endParaRPr lang="en-US" altLang="zh-CN" sz="1800" b="0">
              <a:solidFill>
                <a:srgbClr val="B2B2B2"/>
              </a:solidFill>
              <a:latin typeface="Arial" panose="020B0604020202020204" pitchFamily="34" charset="0"/>
            </a:endParaRPr>
          </a:p>
        </p:txBody>
      </p:sp>
      <p:sp>
        <p:nvSpPr>
          <p:cNvPr id="15363"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时序逻辑电路</a:t>
            </a:r>
            <a:r>
              <a:rPr kumimoji="1" lang="en-US" altLang="zh-CN" sz="1800" b="0">
                <a:solidFill>
                  <a:srgbClr val="B2B2B2"/>
                </a:solidFill>
                <a:latin typeface="宋体" panose="02010600030101010101" pitchFamily="2" charset="-122"/>
              </a:rPr>
              <a:t>(6)</a:t>
            </a:r>
          </a:p>
        </p:txBody>
      </p:sp>
      <p:sp>
        <p:nvSpPr>
          <p:cNvPr id="1536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E2F0423C-0636-41EF-9CE4-B40A1B63A4CC}" type="slidenum">
              <a:rPr lang="en-US" altLang="zh-CN" sz="1800" b="0" smtClean="0">
                <a:solidFill>
                  <a:srgbClr val="B2B2B2"/>
                </a:solidFill>
                <a:latin typeface="Arial" panose="020B0604020202020204" pitchFamily="34" charset="0"/>
              </a:rPr>
              <a:pPr>
                <a:spcAft>
                  <a:spcPct val="0"/>
                </a:spcAft>
                <a:buFontTx/>
                <a:buNone/>
              </a:pPr>
              <a:t>7</a:t>
            </a:fld>
            <a:endParaRPr lang="en-US" altLang="zh-CN" sz="1800" b="0">
              <a:solidFill>
                <a:srgbClr val="B2B2B2"/>
              </a:solidFill>
              <a:latin typeface="Arial" panose="020B0604020202020204" pitchFamily="34" charset="0"/>
            </a:endParaRPr>
          </a:p>
        </p:txBody>
      </p:sp>
      <p:sp>
        <p:nvSpPr>
          <p:cNvPr id="15365" name="Rectangle 2"/>
          <p:cNvSpPr>
            <a:spLocks noGrp="1" noChangeArrowheads="1"/>
          </p:cNvSpPr>
          <p:nvPr>
            <p:ph type="body" idx="1"/>
          </p:nvPr>
        </p:nvSpPr>
        <p:spPr>
          <a:xfrm>
            <a:off x="457200" y="1376363"/>
            <a:ext cx="2674938" cy="647700"/>
          </a:xfrm>
          <a:noFill/>
        </p:spPr>
        <p:txBody>
          <a:bodyPr/>
          <a:lstStyle/>
          <a:p>
            <a:r>
              <a:rPr lang="zh-CN" altLang="en-US"/>
              <a:t>同步置数法</a:t>
            </a:r>
          </a:p>
        </p:txBody>
      </p:sp>
      <p:sp>
        <p:nvSpPr>
          <p:cNvPr id="15366" name="Rectangle 3"/>
          <p:cNvSpPr>
            <a:spLocks noChangeArrowheads="1"/>
          </p:cNvSpPr>
          <p:nvPr/>
        </p:nvSpPr>
        <p:spPr bwMode="auto">
          <a:xfrm>
            <a:off x="0" y="4616450"/>
            <a:ext cx="9144000" cy="2241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5367" name="Rectangle 4"/>
          <p:cNvSpPr>
            <a:spLocks noGrp="1" noChangeArrowheads="1"/>
          </p:cNvSpPr>
          <p:nvPr>
            <p:ph type="title"/>
          </p:nvPr>
        </p:nvSpPr>
        <p:spPr/>
        <p:txBody>
          <a:bodyPr/>
          <a:lstStyle/>
          <a:p>
            <a:r>
              <a:rPr lang="zh-CN" altLang="en-US"/>
              <a:t>示例</a:t>
            </a:r>
            <a:r>
              <a:rPr lang="en-US" altLang="zh-CN"/>
              <a:t>1 </a:t>
            </a:r>
            <a:r>
              <a:rPr lang="en-US" altLang="ja-JP"/>
              <a:t>—</a:t>
            </a:r>
            <a:r>
              <a:rPr lang="en-US" altLang="zh-CN"/>
              <a:t> </a:t>
            </a:r>
            <a:r>
              <a:rPr lang="zh-CN" altLang="en-US"/>
              <a:t>用</a:t>
            </a:r>
            <a:r>
              <a:rPr lang="en-US" altLang="zh-CN"/>
              <a:t>74x161</a:t>
            </a:r>
            <a:r>
              <a:rPr lang="zh-CN" altLang="en-US"/>
              <a:t>构成六进制</a:t>
            </a:r>
            <a:r>
              <a:rPr lang="en-US" altLang="zh-CN">
                <a:latin typeface="宋体" panose="02010600030101010101" pitchFamily="2" charset="-122"/>
              </a:rPr>
              <a:t>(</a:t>
            </a:r>
            <a:r>
              <a:rPr lang="en-US" altLang="zh-CN"/>
              <a:t>3</a:t>
            </a:r>
            <a:r>
              <a:rPr lang="en-US" altLang="zh-CN">
                <a:latin typeface="宋体" panose="02010600030101010101" pitchFamily="2" charset="-122"/>
              </a:rPr>
              <a:t>)</a:t>
            </a:r>
            <a:endParaRPr lang="zh-CN" altLang="en-US">
              <a:latin typeface="宋体" panose="02010600030101010101" pitchFamily="2" charset="-122"/>
            </a:endParaRPr>
          </a:p>
        </p:txBody>
      </p:sp>
      <p:grpSp>
        <p:nvGrpSpPr>
          <p:cNvPr id="15368" name="Group 5"/>
          <p:cNvGrpSpPr>
            <a:grpSpLocks/>
          </p:cNvGrpSpPr>
          <p:nvPr/>
        </p:nvGrpSpPr>
        <p:grpSpPr bwMode="auto">
          <a:xfrm>
            <a:off x="3600450" y="3897313"/>
            <a:ext cx="1201738" cy="541337"/>
            <a:chOff x="2327" y="2500"/>
            <a:chExt cx="757" cy="341"/>
          </a:xfrm>
        </p:grpSpPr>
        <p:sp>
          <p:nvSpPr>
            <p:cNvPr id="15510" name="Text Box 6"/>
            <p:cNvSpPr txBox="1">
              <a:spLocks noChangeArrowheads="1"/>
            </p:cNvSpPr>
            <p:nvPr/>
          </p:nvSpPr>
          <p:spPr bwMode="auto">
            <a:xfrm>
              <a:off x="2392" y="2577"/>
              <a:ext cx="62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a:t>Q</a:t>
              </a:r>
              <a:r>
                <a:rPr lang="en-US" altLang="zh-CN" sz="1600" baseline="-15000"/>
                <a:t>3</a:t>
              </a:r>
              <a:r>
                <a:rPr lang="en-US" altLang="zh-CN" sz="1800"/>
                <a:t>Q</a:t>
              </a:r>
              <a:r>
                <a:rPr lang="en-US" altLang="zh-CN" sz="1600" baseline="-15000"/>
                <a:t>2</a:t>
              </a:r>
              <a:r>
                <a:rPr lang="en-US" altLang="zh-CN" sz="1800"/>
                <a:t>Q</a:t>
              </a:r>
              <a:r>
                <a:rPr lang="en-US" altLang="zh-CN" sz="1600" baseline="-15000"/>
                <a:t>1</a:t>
              </a:r>
              <a:r>
                <a:rPr lang="en-US" altLang="zh-CN" sz="1800"/>
                <a:t>Q</a:t>
              </a:r>
              <a:r>
                <a:rPr lang="en-US" altLang="zh-CN" sz="1600" baseline="-15000"/>
                <a:t>0</a:t>
              </a:r>
            </a:p>
          </p:txBody>
        </p:sp>
        <p:sp>
          <p:nvSpPr>
            <p:cNvPr id="15511" name="Oval 7"/>
            <p:cNvSpPr>
              <a:spLocks noChangeArrowheads="1"/>
            </p:cNvSpPr>
            <p:nvPr/>
          </p:nvSpPr>
          <p:spPr bwMode="auto">
            <a:xfrm>
              <a:off x="2327" y="2500"/>
              <a:ext cx="757" cy="341"/>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sp>
        <p:nvSpPr>
          <p:cNvPr id="15369" name="Oval 8"/>
          <p:cNvSpPr>
            <a:spLocks noChangeArrowheads="1"/>
          </p:cNvSpPr>
          <p:nvPr/>
        </p:nvSpPr>
        <p:spPr bwMode="auto">
          <a:xfrm>
            <a:off x="685800" y="4437063"/>
            <a:ext cx="503238" cy="503237"/>
          </a:xfrm>
          <a:prstGeom prst="ellipse">
            <a:avLst/>
          </a:prstGeom>
          <a:solidFill>
            <a:schemeClr val="bg1"/>
          </a:solidFill>
          <a:ln w="28575">
            <a:solidFill>
              <a:srgbClr val="0000FF"/>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0000</a:t>
            </a:r>
          </a:p>
        </p:txBody>
      </p:sp>
      <p:sp>
        <p:nvSpPr>
          <p:cNvPr id="15370" name="Oval 9"/>
          <p:cNvSpPr>
            <a:spLocks noChangeArrowheads="1"/>
          </p:cNvSpPr>
          <p:nvPr/>
        </p:nvSpPr>
        <p:spPr bwMode="auto">
          <a:xfrm>
            <a:off x="1477963" y="4437063"/>
            <a:ext cx="503237" cy="503237"/>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0001</a:t>
            </a:r>
          </a:p>
        </p:txBody>
      </p:sp>
      <p:sp>
        <p:nvSpPr>
          <p:cNvPr id="15371" name="Oval 10"/>
          <p:cNvSpPr>
            <a:spLocks noChangeArrowheads="1"/>
          </p:cNvSpPr>
          <p:nvPr/>
        </p:nvSpPr>
        <p:spPr bwMode="auto">
          <a:xfrm>
            <a:off x="2268538" y="4437063"/>
            <a:ext cx="503237" cy="503237"/>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0010</a:t>
            </a:r>
          </a:p>
        </p:txBody>
      </p:sp>
      <p:sp>
        <p:nvSpPr>
          <p:cNvPr id="15372" name="Oval 11"/>
          <p:cNvSpPr>
            <a:spLocks noChangeArrowheads="1"/>
          </p:cNvSpPr>
          <p:nvPr/>
        </p:nvSpPr>
        <p:spPr bwMode="auto">
          <a:xfrm>
            <a:off x="3060700" y="4437063"/>
            <a:ext cx="503238" cy="503237"/>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0011</a:t>
            </a:r>
          </a:p>
        </p:txBody>
      </p:sp>
      <p:sp>
        <p:nvSpPr>
          <p:cNvPr id="15373" name="Oval 12"/>
          <p:cNvSpPr>
            <a:spLocks noChangeArrowheads="1"/>
          </p:cNvSpPr>
          <p:nvPr/>
        </p:nvSpPr>
        <p:spPr bwMode="auto">
          <a:xfrm>
            <a:off x="3060700" y="5229225"/>
            <a:ext cx="503238" cy="503238"/>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0100</a:t>
            </a:r>
          </a:p>
        </p:txBody>
      </p:sp>
      <p:sp>
        <p:nvSpPr>
          <p:cNvPr id="15374" name="Oval 13"/>
          <p:cNvSpPr>
            <a:spLocks noChangeArrowheads="1"/>
          </p:cNvSpPr>
          <p:nvPr/>
        </p:nvSpPr>
        <p:spPr bwMode="auto">
          <a:xfrm>
            <a:off x="3060700" y="6021388"/>
            <a:ext cx="503238" cy="503237"/>
          </a:xfrm>
          <a:prstGeom prst="ellipse">
            <a:avLst/>
          </a:prstGeom>
          <a:solidFill>
            <a:schemeClr val="bg1"/>
          </a:solidFill>
          <a:ln w="28575">
            <a:solidFill>
              <a:srgbClr val="FF3300"/>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0101</a:t>
            </a:r>
          </a:p>
        </p:txBody>
      </p:sp>
      <p:sp>
        <p:nvSpPr>
          <p:cNvPr id="15375" name="Oval 14"/>
          <p:cNvSpPr>
            <a:spLocks noChangeArrowheads="1"/>
          </p:cNvSpPr>
          <p:nvPr/>
        </p:nvSpPr>
        <p:spPr bwMode="auto">
          <a:xfrm>
            <a:off x="2232025" y="6021388"/>
            <a:ext cx="503238" cy="503237"/>
          </a:xfrm>
          <a:prstGeom prst="ellipse">
            <a:avLst/>
          </a:prstGeom>
          <a:solidFill>
            <a:schemeClr val="bg1"/>
          </a:solidFill>
          <a:ln w="28575">
            <a:solidFill>
              <a:srgbClr val="B2B2B2"/>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b="0"/>
              <a:t>0110</a:t>
            </a:r>
          </a:p>
        </p:txBody>
      </p:sp>
      <p:sp>
        <p:nvSpPr>
          <p:cNvPr id="15376" name="Oval 15"/>
          <p:cNvSpPr>
            <a:spLocks noChangeArrowheads="1"/>
          </p:cNvSpPr>
          <p:nvPr/>
        </p:nvSpPr>
        <p:spPr bwMode="auto">
          <a:xfrm>
            <a:off x="1406525" y="6021388"/>
            <a:ext cx="503238" cy="503237"/>
          </a:xfrm>
          <a:prstGeom prst="ellipse">
            <a:avLst/>
          </a:prstGeom>
          <a:solidFill>
            <a:schemeClr val="bg1"/>
          </a:solidFill>
          <a:ln w="28575">
            <a:solidFill>
              <a:schemeClr val="bg2"/>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b="0"/>
              <a:t>0111</a:t>
            </a:r>
          </a:p>
        </p:txBody>
      </p:sp>
      <p:sp>
        <p:nvSpPr>
          <p:cNvPr id="15377" name="Oval 16"/>
          <p:cNvSpPr>
            <a:spLocks noChangeArrowheads="1"/>
          </p:cNvSpPr>
          <p:nvPr/>
        </p:nvSpPr>
        <p:spPr bwMode="auto">
          <a:xfrm>
            <a:off x="685800" y="5265738"/>
            <a:ext cx="503238" cy="503237"/>
          </a:xfrm>
          <a:prstGeom prst="ellipse">
            <a:avLst/>
          </a:prstGeom>
          <a:solidFill>
            <a:schemeClr val="bg1"/>
          </a:solidFill>
          <a:ln w="28575">
            <a:solidFill>
              <a:schemeClr val="bg2"/>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b="0"/>
              <a:t>1111</a:t>
            </a:r>
          </a:p>
        </p:txBody>
      </p:sp>
      <p:sp>
        <p:nvSpPr>
          <p:cNvPr id="15378" name="Line 17"/>
          <p:cNvSpPr>
            <a:spLocks noChangeShapeType="1"/>
          </p:cNvSpPr>
          <p:nvPr/>
        </p:nvSpPr>
        <p:spPr bwMode="auto">
          <a:xfrm>
            <a:off x="1189038" y="4689475"/>
            <a:ext cx="28892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5379" name="Line 18"/>
          <p:cNvSpPr>
            <a:spLocks noChangeShapeType="1"/>
          </p:cNvSpPr>
          <p:nvPr/>
        </p:nvSpPr>
        <p:spPr bwMode="auto">
          <a:xfrm>
            <a:off x="1981200" y="4689475"/>
            <a:ext cx="28892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5380" name="Line 19"/>
          <p:cNvSpPr>
            <a:spLocks noChangeShapeType="1"/>
          </p:cNvSpPr>
          <p:nvPr/>
        </p:nvSpPr>
        <p:spPr bwMode="auto">
          <a:xfrm>
            <a:off x="2773363" y="4689475"/>
            <a:ext cx="28892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5381" name="Line 20"/>
          <p:cNvSpPr>
            <a:spLocks noChangeShapeType="1"/>
          </p:cNvSpPr>
          <p:nvPr/>
        </p:nvSpPr>
        <p:spPr bwMode="auto">
          <a:xfrm>
            <a:off x="3313113" y="4941888"/>
            <a:ext cx="0" cy="287337"/>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5382" name="Line 21"/>
          <p:cNvSpPr>
            <a:spLocks noChangeShapeType="1"/>
          </p:cNvSpPr>
          <p:nvPr/>
        </p:nvSpPr>
        <p:spPr bwMode="auto">
          <a:xfrm>
            <a:off x="3313113" y="5734050"/>
            <a:ext cx="0" cy="287338"/>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5383" name="Line 22"/>
          <p:cNvSpPr>
            <a:spLocks noChangeShapeType="1"/>
          </p:cNvSpPr>
          <p:nvPr/>
        </p:nvSpPr>
        <p:spPr bwMode="auto">
          <a:xfrm>
            <a:off x="936625" y="4941888"/>
            <a:ext cx="0" cy="287337"/>
          </a:xfrm>
          <a:prstGeom prst="line">
            <a:avLst/>
          </a:prstGeom>
          <a:noFill/>
          <a:ln w="28575">
            <a:solidFill>
              <a:schemeClr val="tx1"/>
            </a:solidFill>
            <a:prstDash val="sysDot"/>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5384" name="Line 23"/>
          <p:cNvSpPr>
            <a:spLocks noChangeShapeType="1"/>
          </p:cNvSpPr>
          <p:nvPr/>
        </p:nvSpPr>
        <p:spPr bwMode="auto">
          <a:xfrm>
            <a:off x="2736850" y="6273800"/>
            <a:ext cx="288925" cy="0"/>
          </a:xfrm>
          <a:prstGeom prst="line">
            <a:avLst/>
          </a:prstGeom>
          <a:noFill/>
          <a:ln w="28575">
            <a:solidFill>
              <a:schemeClr val="tx1"/>
            </a:solidFill>
            <a:prstDash val="sysDot"/>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5385" name="Line 24"/>
          <p:cNvSpPr>
            <a:spLocks noChangeShapeType="1"/>
          </p:cNvSpPr>
          <p:nvPr/>
        </p:nvSpPr>
        <p:spPr bwMode="auto">
          <a:xfrm>
            <a:off x="1908175" y="6273800"/>
            <a:ext cx="288925" cy="0"/>
          </a:xfrm>
          <a:prstGeom prst="line">
            <a:avLst/>
          </a:prstGeom>
          <a:noFill/>
          <a:ln w="28575">
            <a:solidFill>
              <a:schemeClr val="tx1"/>
            </a:solidFill>
            <a:prstDash val="sysDot"/>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5386" name="Line 25"/>
          <p:cNvSpPr>
            <a:spLocks noChangeShapeType="1"/>
          </p:cNvSpPr>
          <p:nvPr/>
        </p:nvSpPr>
        <p:spPr bwMode="auto">
          <a:xfrm>
            <a:off x="1081088" y="6273800"/>
            <a:ext cx="288925" cy="0"/>
          </a:xfrm>
          <a:prstGeom prst="line">
            <a:avLst/>
          </a:prstGeom>
          <a:noFill/>
          <a:ln w="28575">
            <a:solidFill>
              <a:schemeClr val="tx1"/>
            </a:solidFill>
            <a:prstDash val="sysDot"/>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5387" name="Line 26"/>
          <p:cNvSpPr>
            <a:spLocks noChangeShapeType="1"/>
          </p:cNvSpPr>
          <p:nvPr/>
        </p:nvSpPr>
        <p:spPr bwMode="auto">
          <a:xfrm>
            <a:off x="936625" y="5768975"/>
            <a:ext cx="0" cy="287338"/>
          </a:xfrm>
          <a:prstGeom prst="line">
            <a:avLst/>
          </a:prstGeom>
          <a:noFill/>
          <a:ln w="28575">
            <a:solidFill>
              <a:schemeClr val="tx1"/>
            </a:solidFill>
            <a:prstDash val="sysDot"/>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5388" name="Line 27"/>
          <p:cNvSpPr>
            <a:spLocks noChangeShapeType="1"/>
          </p:cNvSpPr>
          <p:nvPr/>
        </p:nvSpPr>
        <p:spPr bwMode="auto">
          <a:xfrm flipH="1" flipV="1">
            <a:off x="1081088" y="4905375"/>
            <a:ext cx="2017712" cy="1211263"/>
          </a:xfrm>
          <a:prstGeom prst="line">
            <a:avLst/>
          </a:prstGeom>
          <a:noFill/>
          <a:ln w="28575">
            <a:solidFill>
              <a:srgbClr val="FF33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5389" name="Arc 28"/>
          <p:cNvSpPr>
            <a:spLocks/>
          </p:cNvSpPr>
          <p:nvPr/>
        </p:nvSpPr>
        <p:spPr bwMode="auto">
          <a:xfrm rot="12600000" flipV="1">
            <a:off x="1801813" y="5121275"/>
            <a:ext cx="1187450" cy="431800"/>
          </a:xfrm>
          <a:custGeom>
            <a:avLst/>
            <a:gdLst>
              <a:gd name="T0" fmla="*/ 2147483646 w 43200"/>
              <a:gd name="T1" fmla="*/ 0 h 43200"/>
              <a:gd name="T2" fmla="*/ 2147483646 w 43200"/>
              <a:gd name="T3" fmla="*/ 2147483646 h 43200"/>
              <a:gd name="T4" fmla="*/ 2147483646 w 43200"/>
              <a:gd name="T5" fmla="*/ 2147483646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2319"/>
                  <a:pt x="5928" y="4075"/>
                  <a:pt x="14726" y="1122"/>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2319"/>
                  <a:pt x="5928" y="4075"/>
                  <a:pt x="14726" y="1122"/>
                </a:cubicBezTo>
                <a:lnTo>
                  <a:pt x="21600" y="21600"/>
                </a:lnTo>
                <a:lnTo>
                  <a:pt x="21599" y="0"/>
                </a:lnTo>
                <a:close/>
              </a:path>
            </a:pathLst>
          </a:custGeom>
          <a:noFill/>
          <a:ln w="28575">
            <a:solidFill>
              <a:schemeClr val="tx1"/>
            </a:solidFill>
            <a:round/>
            <a:headEnd type="triangle" w="med" len="lg"/>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90" name="Line 29"/>
          <p:cNvSpPr>
            <a:spLocks noChangeShapeType="1"/>
          </p:cNvSpPr>
          <p:nvPr/>
        </p:nvSpPr>
        <p:spPr bwMode="auto">
          <a:xfrm>
            <a:off x="4678363" y="490061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1" name="Line 30"/>
          <p:cNvSpPr>
            <a:spLocks noChangeShapeType="1"/>
          </p:cNvSpPr>
          <p:nvPr/>
        </p:nvSpPr>
        <p:spPr bwMode="auto">
          <a:xfrm flipV="1">
            <a:off x="49831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2" name="Line 31"/>
          <p:cNvSpPr>
            <a:spLocks noChangeShapeType="1"/>
          </p:cNvSpPr>
          <p:nvPr/>
        </p:nvSpPr>
        <p:spPr bwMode="auto">
          <a:xfrm>
            <a:off x="4983163" y="465296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3" name="Line 32"/>
          <p:cNvSpPr>
            <a:spLocks noChangeShapeType="1"/>
          </p:cNvSpPr>
          <p:nvPr/>
        </p:nvSpPr>
        <p:spPr bwMode="auto">
          <a:xfrm>
            <a:off x="52879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4" name="Line 33"/>
          <p:cNvSpPr>
            <a:spLocks noChangeShapeType="1"/>
          </p:cNvSpPr>
          <p:nvPr/>
        </p:nvSpPr>
        <p:spPr bwMode="auto">
          <a:xfrm>
            <a:off x="5287963" y="490061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5" name="Line 34"/>
          <p:cNvSpPr>
            <a:spLocks noChangeShapeType="1"/>
          </p:cNvSpPr>
          <p:nvPr/>
        </p:nvSpPr>
        <p:spPr bwMode="auto">
          <a:xfrm flipV="1">
            <a:off x="55927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6" name="Line 35"/>
          <p:cNvSpPr>
            <a:spLocks noChangeShapeType="1"/>
          </p:cNvSpPr>
          <p:nvPr/>
        </p:nvSpPr>
        <p:spPr bwMode="auto">
          <a:xfrm>
            <a:off x="5592763" y="465296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7" name="Line 36"/>
          <p:cNvSpPr>
            <a:spLocks noChangeShapeType="1"/>
          </p:cNvSpPr>
          <p:nvPr/>
        </p:nvSpPr>
        <p:spPr bwMode="auto">
          <a:xfrm>
            <a:off x="58975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8" name="Line 37"/>
          <p:cNvSpPr>
            <a:spLocks noChangeShapeType="1"/>
          </p:cNvSpPr>
          <p:nvPr/>
        </p:nvSpPr>
        <p:spPr bwMode="auto">
          <a:xfrm>
            <a:off x="5897563" y="490061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9" name="Line 38"/>
          <p:cNvSpPr>
            <a:spLocks noChangeShapeType="1"/>
          </p:cNvSpPr>
          <p:nvPr/>
        </p:nvSpPr>
        <p:spPr bwMode="auto">
          <a:xfrm flipV="1">
            <a:off x="62023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0" name="Line 39"/>
          <p:cNvSpPr>
            <a:spLocks noChangeShapeType="1"/>
          </p:cNvSpPr>
          <p:nvPr/>
        </p:nvSpPr>
        <p:spPr bwMode="auto">
          <a:xfrm>
            <a:off x="6202363" y="465296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1" name="Line 40"/>
          <p:cNvSpPr>
            <a:spLocks noChangeShapeType="1"/>
          </p:cNvSpPr>
          <p:nvPr/>
        </p:nvSpPr>
        <p:spPr bwMode="auto">
          <a:xfrm>
            <a:off x="65071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2" name="Line 41"/>
          <p:cNvSpPr>
            <a:spLocks noChangeShapeType="1"/>
          </p:cNvSpPr>
          <p:nvPr/>
        </p:nvSpPr>
        <p:spPr bwMode="auto">
          <a:xfrm>
            <a:off x="6507163" y="490061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3" name="Line 42"/>
          <p:cNvSpPr>
            <a:spLocks noChangeShapeType="1"/>
          </p:cNvSpPr>
          <p:nvPr/>
        </p:nvSpPr>
        <p:spPr bwMode="auto">
          <a:xfrm flipV="1">
            <a:off x="68119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4" name="Line 43"/>
          <p:cNvSpPr>
            <a:spLocks noChangeShapeType="1"/>
          </p:cNvSpPr>
          <p:nvPr/>
        </p:nvSpPr>
        <p:spPr bwMode="auto">
          <a:xfrm>
            <a:off x="6811963" y="465296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5" name="Line 44"/>
          <p:cNvSpPr>
            <a:spLocks noChangeShapeType="1"/>
          </p:cNvSpPr>
          <p:nvPr/>
        </p:nvSpPr>
        <p:spPr bwMode="auto">
          <a:xfrm>
            <a:off x="71167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6" name="Line 45"/>
          <p:cNvSpPr>
            <a:spLocks noChangeShapeType="1"/>
          </p:cNvSpPr>
          <p:nvPr/>
        </p:nvSpPr>
        <p:spPr bwMode="auto">
          <a:xfrm>
            <a:off x="7116763" y="490061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7" name="Line 46"/>
          <p:cNvSpPr>
            <a:spLocks noChangeShapeType="1"/>
          </p:cNvSpPr>
          <p:nvPr/>
        </p:nvSpPr>
        <p:spPr bwMode="auto">
          <a:xfrm flipV="1">
            <a:off x="74215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8" name="Line 47"/>
          <p:cNvSpPr>
            <a:spLocks noChangeShapeType="1"/>
          </p:cNvSpPr>
          <p:nvPr/>
        </p:nvSpPr>
        <p:spPr bwMode="auto">
          <a:xfrm>
            <a:off x="7421563" y="465296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09" name="Line 48"/>
          <p:cNvSpPr>
            <a:spLocks noChangeShapeType="1"/>
          </p:cNvSpPr>
          <p:nvPr/>
        </p:nvSpPr>
        <p:spPr bwMode="auto">
          <a:xfrm>
            <a:off x="77263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0" name="Line 49"/>
          <p:cNvSpPr>
            <a:spLocks noChangeShapeType="1"/>
          </p:cNvSpPr>
          <p:nvPr/>
        </p:nvSpPr>
        <p:spPr bwMode="auto">
          <a:xfrm>
            <a:off x="7726363" y="490061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1" name="Line 50"/>
          <p:cNvSpPr>
            <a:spLocks noChangeShapeType="1"/>
          </p:cNvSpPr>
          <p:nvPr/>
        </p:nvSpPr>
        <p:spPr bwMode="auto">
          <a:xfrm flipV="1">
            <a:off x="80311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2" name="Line 51"/>
          <p:cNvSpPr>
            <a:spLocks noChangeShapeType="1"/>
          </p:cNvSpPr>
          <p:nvPr/>
        </p:nvSpPr>
        <p:spPr bwMode="auto">
          <a:xfrm>
            <a:off x="8031163" y="465296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3" name="Line 52"/>
          <p:cNvSpPr>
            <a:spLocks noChangeShapeType="1"/>
          </p:cNvSpPr>
          <p:nvPr/>
        </p:nvSpPr>
        <p:spPr bwMode="auto">
          <a:xfrm>
            <a:off x="83359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4" name="Line 53"/>
          <p:cNvSpPr>
            <a:spLocks noChangeShapeType="1"/>
          </p:cNvSpPr>
          <p:nvPr/>
        </p:nvSpPr>
        <p:spPr bwMode="auto">
          <a:xfrm>
            <a:off x="8335963" y="490061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5" name="Line 54"/>
          <p:cNvSpPr>
            <a:spLocks noChangeShapeType="1"/>
          </p:cNvSpPr>
          <p:nvPr/>
        </p:nvSpPr>
        <p:spPr bwMode="auto">
          <a:xfrm>
            <a:off x="4679950" y="5272088"/>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6" name="Line 55"/>
          <p:cNvSpPr>
            <a:spLocks noChangeShapeType="1"/>
          </p:cNvSpPr>
          <p:nvPr/>
        </p:nvSpPr>
        <p:spPr bwMode="auto">
          <a:xfrm flipV="1">
            <a:off x="4984750" y="5086350"/>
            <a:ext cx="0" cy="1857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7" name="Line 56"/>
          <p:cNvSpPr>
            <a:spLocks noChangeShapeType="1"/>
          </p:cNvSpPr>
          <p:nvPr/>
        </p:nvSpPr>
        <p:spPr bwMode="auto">
          <a:xfrm>
            <a:off x="4984750" y="5086350"/>
            <a:ext cx="609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8" name="Line 57"/>
          <p:cNvSpPr>
            <a:spLocks noChangeShapeType="1"/>
          </p:cNvSpPr>
          <p:nvPr/>
        </p:nvSpPr>
        <p:spPr bwMode="auto">
          <a:xfrm>
            <a:off x="5594350" y="5086350"/>
            <a:ext cx="0" cy="1857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19" name="Line 58"/>
          <p:cNvSpPr>
            <a:spLocks noChangeShapeType="1"/>
          </p:cNvSpPr>
          <p:nvPr/>
        </p:nvSpPr>
        <p:spPr bwMode="auto">
          <a:xfrm>
            <a:off x="5594350" y="5272088"/>
            <a:ext cx="609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20" name="Line 59"/>
          <p:cNvSpPr>
            <a:spLocks noChangeShapeType="1"/>
          </p:cNvSpPr>
          <p:nvPr/>
        </p:nvSpPr>
        <p:spPr bwMode="auto">
          <a:xfrm flipV="1">
            <a:off x="6203950" y="5086350"/>
            <a:ext cx="0" cy="1857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21" name="Line 60"/>
          <p:cNvSpPr>
            <a:spLocks noChangeShapeType="1"/>
          </p:cNvSpPr>
          <p:nvPr/>
        </p:nvSpPr>
        <p:spPr bwMode="auto">
          <a:xfrm>
            <a:off x="6203950" y="5086350"/>
            <a:ext cx="609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22" name="Line 61"/>
          <p:cNvSpPr>
            <a:spLocks noChangeShapeType="1"/>
          </p:cNvSpPr>
          <p:nvPr/>
        </p:nvSpPr>
        <p:spPr bwMode="auto">
          <a:xfrm>
            <a:off x="6813550" y="5086350"/>
            <a:ext cx="0" cy="1857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23" name="Line 62"/>
          <p:cNvSpPr>
            <a:spLocks noChangeShapeType="1"/>
          </p:cNvSpPr>
          <p:nvPr/>
        </p:nvSpPr>
        <p:spPr bwMode="auto">
          <a:xfrm>
            <a:off x="6813550" y="5272088"/>
            <a:ext cx="609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24" name="Line 63"/>
          <p:cNvSpPr>
            <a:spLocks noChangeShapeType="1"/>
          </p:cNvSpPr>
          <p:nvPr/>
        </p:nvSpPr>
        <p:spPr bwMode="auto">
          <a:xfrm flipV="1">
            <a:off x="7423150" y="5086350"/>
            <a:ext cx="0" cy="1857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25" name="Line 64"/>
          <p:cNvSpPr>
            <a:spLocks noChangeShapeType="1"/>
          </p:cNvSpPr>
          <p:nvPr/>
        </p:nvSpPr>
        <p:spPr bwMode="auto">
          <a:xfrm>
            <a:off x="7423150" y="5086350"/>
            <a:ext cx="609600" cy="0"/>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26" name="Line 65"/>
          <p:cNvSpPr>
            <a:spLocks noChangeShapeType="1"/>
          </p:cNvSpPr>
          <p:nvPr/>
        </p:nvSpPr>
        <p:spPr bwMode="auto">
          <a:xfrm>
            <a:off x="8032750" y="5086350"/>
            <a:ext cx="0" cy="1857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27" name="Line 66"/>
          <p:cNvSpPr>
            <a:spLocks noChangeShapeType="1"/>
          </p:cNvSpPr>
          <p:nvPr/>
        </p:nvSpPr>
        <p:spPr bwMode="auto">
          <a:xfrm>
            <a:off x="8032750" y="5272088"/>
            <a:ext cx="609600"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28" name="Line 67"/>
          <p:cNvSpPr>
            <a:spLocks noChangeShapeType="1"/>
          </p:cNvSpPr>
          <p:nvPr/>
        </p:nvSpPr>
        <p:spPr bwMode="auto">
          <a:xfrm>
            <a:off x="4679950" y="5705475"/>
            <a:ext cx="914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29" name="Line 68"/>
          <p:cNvSpPr>
            <a:spLocks noChangeShapeType="1"/>
          </p:cNvSpPr>
          <p:nvPr/>
        </p:nvSpPr>
        <p:spPr bwMode="auto">
          <a:xfrm flipV="1">
            <a:off x="5594350" y="5457825"/>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30" name="Line 69"/>
          <p:cNvSpPr>
            <a:spLocks noChangeShapeType="1"/>
          </p:cNvSpPr>
          <p:nvPr/>
        </p:nvSpPr>
        <p:spPr bwMode="auto">
          <a:xfrm>
            <a:off x="5594350" y="5457825"/>
            <a:ext cx="1219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31" name="Line 70"/>
          <p:cNvSpPr>
            <a:spLocks noChangeShapeType="1"/>
          </p:cNvSpPr>
          <p:nvPr/>
        </p:nvSpPr>
        <p:spPr bwMode="auto">
          <a:xfrm>
            <a:off x="6813550" y="5457825"/>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32" name="Line 71"/>
          <p:cNvSpPr>
            <a:spLocks noChangeShapeType="1"/>
          </p:cNvSpPr>
          <p:nvPr/>
        </p:nvSpPr>
        <p:spPr bwMode="auto">
          <a:xfrm>
            <a:off x="6813550" y="5705475"/>
            <a:ext cx="1219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33" name="Line 72"/>
          <p:cNvSpPr>
            <a:spLocks noChangeShapeType="1"/>
          </p:cNvSpPr>
          <p:nvPr/>
        </p:nvSpPr>
        <p:spPr bwMode="auto">
          <a:xfrm flipH="1">
            <a:off x="7416800" y="5705475"/>
            <a:ext cx="5032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34" name="Line 73"/>
          <p:cNvSpPr>
            <a:spLocks noChangeShapeType="1"/>
          </p:cNvSpPr>
          <p:nvPr/>
        </p:nvSpPr>
        <p:spPr bwMode="auto">
          <a:xfrm>
            <a:off x="4679950" y="6129338"/>
            <a:ext cx="2133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35" name="Line 74"/>
          <p:cNvSpPr>
            <a:spLocks noChangeShapeType="1"/>
          </p:cNvSpPr>
          <p:nvPr/>
        </p:nvSpPr>
        <p:spPr bwMode="auto">
          <a:xfrm flipV="1">
            <a:off x="6813550" y="5876925"/>
            <a:ext cx="0" cy="2619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36" name="Line 75"/>
          <p:cNvSpPr>
            <a:spLocks noChangeShapeType="1"/>
          </p:cNvSpPr>
          <p:nvPr/>
        </p:nvSpPr>
        <p:spPr bwMode="auto">
          <a:xfrm>
            <a:off x="6813550" y="5876925"/>
            <a:ext cx="1219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37" name="Line 76"/>
          <p:cNvSpPr>
            <a:spLocks noChangeShapeType="1"/>
          </p:cNvSpPr>
          <p:nvPr/>
        </p:nvSpPr>
        <p:spPr bwMode="auto">
          <a:xfrm>
            <a:off x="8027988" y="6129338"/>
            <a:ext cx="614362"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38" name="Text Box 77"/>
          <p:cNvSpPr txBox="1">
            <a:spLocks noChangeArrowheads="1"/>
          </p:cNvSpPr>
          <p:nvPr/>
        </p:nvSpPr>
        <p:spPr bwMode="auto">
          <a:xfrm>
            <a:off x="4138613" y="4545013"/>
            <a:ext cx="523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CP</a:t>
            </a:r>
          </a:p>
        </p:txBody>
      </p:sp>
      <p:sp>
        <p:nvSpPr>
          <p:cNvPr id="15439" name="Text Box 78"/>
          <p:cNvSpPr txBox="1">
            <a:spLocks noChangeArrowheads="1"/>
          </p:cNvSpPr>
          <p:nvPr/>
        </p:nvSpPr>
        <p:spPr bwMode="auto">
          <a:xfrm>
            <a:off x="4138613" y="4940300"/>
            <a:ext cx="463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2000" baseline="-25000"/>
              <a:t>0</a:t>
            </a:r>
            <a:endParaRPr kumimoji="1" lang="en-US" altLang="zh-CN" sz="2000"/>
          </a:p>
        </p:txBody>
      </p:sp>
      <p:sp>
        <p:nvSpPr>
          <p:cNvPr id="15440" name="Text Box 79"/>
          <p:cNvSpPr txBox="1">
            <a:spLocks noChangeArrowheads="1"/>
          </p:cNvSpPr>
          <p:nvPr/>
        </p:nvSpPr>
        <p:spPr bwMode="auto">
          <a:xfrm>
            <a:off x="4138613" y="5337175"/>
            <a:ext cx="595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2000" baseline="-25000"/>
              <a:t>1</a:t>
            </a:r>
            <a:endParaRPr kumimoji="1" lang="en-US" altLang="zh-CN" sz="2000"/>
          </a:p>
        </p:txBody>
      </p:sp>
      <p:sp>
        <p:nvSpPr>
          <p:cNvPr id="15441" name="Text Box 80"/>
          <p:cNvSpPr txBox="1">
            <a:spLocks noChangeArrowheads="1"/>
          </p:cNvSpPr>
          <p:nvPr/>
        </p:nvSpPr>
        <p:spPr bwMode="auto">
          <a:xfrm>
            <a:off x="4138613" y="5768975"/>
            <a:ext cx="568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2000" baseline="-25000"/>
              <a:t>2</a:t>
            </a:r>
            <a:endParaRPr kumimoji="1" lang="en-US" altLang="zh-CN" sz="2000"/>
          </a:p>
        </p:txBody>
      </p:sp>
      <p:sp>
        <p:nvSpPr>
          <p:cNvPr id="15442" name="Line 81"/>
          <p:cNvSpPr>
            <a:spLocks noChangeShapeType="1"/>
          </p:cNvSpPr>
          <p:nvPr/>
        </p:nvSpPr>
        <p:spPr bwMode="auto">
          <a:xfrm>
            <a:off x="4678363" y="6526213"/>
            <a:ext cx="27384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43" name="Line 82"/>
          <p:cNvSpPr>
            <a:spLocks noChangeShapeType="1"/>
          </p:cNvSpPr>
          <p:nvPr/>
        </p:nvSpPr>
        <p:spPr bwMode="auto">
          <a:xfrm flipV="1">
            <a:off x="7416800" y="6273800"/>
            <a:ext cx="0" cy="252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44" name="Line 83"/>
          <p:cNvSpPr>
            <a:spLocks noChangeShapeType="1"/>
          </p:cNvSpPr>
          <p:nvPr/>
        </p:nvSpPr>
        <p:spPr bwMode="auto">
          <a:xfrm>
            <a:off x="7416800" y="6273800"/>
            <a:ext cx="6111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45" name="Line 84"/>
          <p:cNvSpPr>
            <a:spLocks noChangeShapeType="1"/>
          </p:cNvSpPr>
          <p:nvPr/>
        </p:nvSpPr>
        <p:spPr bwMode="auto">
          <a:xfrm>
            <a:off x="8027988" y="6526213"/>
            <a:ext cx="6127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46" name="Text Box 85"/>
          <p:cNvSpPr txBox="1">
            <a:spLocks noChangeArrowheads="1"/>
          </p:cNvSpPr>
          <p:nvPr/>
        </p:nvSpPr>
        <p:spPr bwMode="auto">
          <a:xfrm>
            <a:off x="4137025" y="6200775"/>
            <a:ext cx="3984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C</a:t>
            </a:r>
          </a:p>
        </p:txBody>
      </p:sp>
      <p:sp>
        <p:nvSpPr>
          <p:cNvPr id="15447" name="Line 86"/>
          <p:cNvSpPr>
            <a:spLocks noChangeShapeType="1"/>
          </p:cNvSpPr>
          <p:nvPr/>
        </p:nvSpPr>
        <p:spPr bwMode="auto">
          <a:xfrm>
            <a:off x="8027988" y="6273800"/>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48" name="Line 87"/>
          <p:cNvSpPr>
            <a:spLocks noChangeShapeType="1"/>
          </p:cNvSpPr>
          <p:nvPr/>
        </p:nvSpPr>
        <p:spPr bwMode="auto">
          <a:xfrm>
            <a:off x="8027988" y="5881688"/>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 name="Group 88"/>
          <p:cNvGrpSpPr>
            <a:grpSpLocks/>
          </p:cNvGrpSpPr>
          <p:nvPr/>
        </p:nvGrpSpPr>
        <p:grpSpPr bwMode="auto">
          <a:xfrm>
            <a:off x="250825" y="1881188"/>
            <a:ext cx="3025775" cy="1400175"/>
            <a:chOff x="158" y="1185"/>
            <a:chExt cx="1906" cy="882"/>
          </a:xfrm>
        </p:grpSpPr>
        <p:sp>
          <p:nvSpPr>
            <p:cNvPr id="15507" name="Rectangle 89"/>
            <p:cNvSpPr>
              <a:spLocks noChangeArrowheads="1"/>
            </p:cNvSpPr>
            <p:nvPr/>
          </p:nvSpPr>
          <p:spPr bwMode="auto">
            <a:xfrm>
              <a:off x="158" y="1185"/>
              <a:ext cx="140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lvl="1"/>
              <a:r>
                <a:rPr lang="zh-CN" altLang="en-US" b="1"/>
                <a:t>当计数到</a:t>
              </a:r>
            </a:p>
          </p:txBody>
        </p:sp>
        <p:sp>
          <p:nvSpPr>
            <p:cNvPr id="15508" name="Text Box 90"/>
            <p:cNvSpPr txBox="1">
              <a:spLocks noChangeArrowheads="1"/>
            </p:cNvSpPr>
            <p:nvPr/>
          </p:nvSpPr>
          <p:spPr bwMode="auto">
            <a:xfrm>
              <a:off x="589" y="1480"/>
              <a:ext cx="1475" cy="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30000"/>
                </a:spcBef>
                <a:spcAft>
                  <a:spcPct val="0"/>
                </a:spcAft>
                <a:buFontTx/>
                <a:buNone/>
              </a:pPr>
              <a:r>
                <a:rPr kumimoji="1" lang="en-US" altLang="zh-CN" sz="2400"/>
                <a:t>Q</a:t>
              </a:r>
              <a:r>
                <a:rPr kumimoji="1" lang="en-US" altLang="zh-CN" sz="1600"/>
                <a:t>2</a:t>
              </a:r>
              <a:r>
                <a:rPr kumimoji="1" lang="en-US" altLang="zh-CN" sz="2400"/>
                <a:t>Q</a:t>
              </a:r>
              <a:r>
                <a:rPr kumimoji="1" lang="en-US" altLang="zh-CN" sz="1600"/>
                <a:t>1</a:t>
              </a:r>
              <a:r>
                <a:rPr kumimoji="1" lang="en-US" altLang="zh-CN" sz="2400"/>
                <a:t>Q</a:t>
              </a:r>
              <a:r>
                <a:rPr kumimoji="1" lang="en-US" altLang="zh-CN" sz="1600"/>
                <a:t>0 </a:t>
              </a:r>
              <a:r>
                <a:rPr kumimoji="1" lang="en-US" altLang="zh-CN" sz="2400"/>
                <a:t>= </a:t>
              </a:r>
              <a:r>
                <a:rPr kumimoji="1" lang="en-US" altLang="zh-CN" sz="2400">
                  <a:solidFill>
                    <a:srgbClr val="FF3300"/>
                  </a:solidFill>
                </a:rPr>
                <a:t>101</a:t>
              </a:r>
              <a:r>
                <a:rPr kumimoji="1" lang="en-US" altLang="zh-CN" sz="2400"/>
                <a:t> </a:t>
              </a:r>
              <a:r>
                <a:rPr kumimoji="1" lang="zh-CN" altLang="en-US" sz="2400"/>
                <a:t>时</a:t>
              </a:r>
            </a:p>
            <a:p>
              <a:pPr eaLnBrk="1" hangingPunct="1">
                <a:spcBef>
                  <a:spcPct val="30000"/>
                </a:spcBef>
                <a:spcAft>
                  <a:spcPct val="0"/>
                </a:spcAft>
                <a:buFontTx/>
                <a:buNone/>
              </a:pPr>
              <a:r>
                <a:rPr lang="en-US" altLang="zh-CN" sz="2400"/>
                <a:t>PE = 0</a:t>
              </a:r>
              <a:r>
                <a:rPr lang="zh-CN" altLang="en-US" sz="2400"/>
                <a:t>，</a:t>
              </a:r>
              <a:r>
                <a:rPr lang="en-US" altLang="zh-CN" sz="2400"/>
                <a:t>C = 1</a:t>
              </a:r>
            </a:p>
          </p:txBody>
        </p:sp>
        <p:sp>
          <p:nvSpPr>
            <p:cNvPr id="15509" name="Line 91"/>
            <p:cNvSpPr>
              <a:spLocks noChangeShapeType="1"/>
            </p:cNvSpPr>
            <p:nvPr/>
          </p:nvSpPr>
          <p:spPr bwMode="auto">
            <a:xfrm>
              <a:off x="635" y="1820"/>
              <a:ext cx="24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771612" name="Text Box 92"/>
          <p:cNvSpPr txBox="1">
            <a:spLocks noChangeArrowheads="1"/>
          </p:cNvSpPr>
          <p:nvPr/>
        </p:nvSpPr>
        <p:spPr bwMode="auto">
          <a:xfrm>
            <a:off x="900113" y="3249613"/>
            <a:ext cx="2592387"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0"/>
              </a:spcAft>
              <a:buFontTx/>
              <a:buNone/>
            </a:pPr>
            <a:r>
              <a:rPr kumimoji="1" lang="zh-CN" altLang="en-US" sz="2400"/>
              <a:t>在下一个</a:t>
            </a:r>
            <a:r>
              <a:rPr kumimoji="1" lang="en-US" altLang="zh-CN" sz="2400"/>
              <a:t>CP</a:t>
            </a:r>
            <a:r>
              <a:rPr kumimoji="1" lang="zh-CN" altLang="en-US" sz="2000"/>
              <a:t>↑</a:t>
            </a:r>
            <a:r>
              <a:rPr kumimoji="1" lang="zh-CN" altLang="en-US" sz="2400"/>
              <a:t>时</a:t>
            </a:r>
          </a:p>
          <a:p>
            <a:pPr eaLnBrk="1" hangingPunct="1">
              <a:lnSpc>
                <a:spcPct val="110000"/>
              </a:lnSpc>
              <a:spcAft>
                <a:spcPct val="0"/>
              </a:spcAft>
              <a:buFontTx/>
              <a:buNone/>
            </a:pPr>
            <a:r>
              <a:rPr kumimoji="1" lang="en-US" altLang="zh-CN" sz="2400"/>
              <a:t>Q</a:t>
            </a:r>
            <a:r>
              <a:rPr kumimoji="1" lang="en-US" altLang="zh-CN" sz="1600"/>
              <a:t>2</a:t>
            </a:r>
            <a:r>
              <a:rPr kumimoji="1" lang="en-US" altLang="zh-CN" sz="2400"/>
              <a:t>Q</a:t>
            </a:r>
            <a:r>
              <a:rPr kumimoji="1" lang="en-US" altLang="zh-CN" sz="1600"/>
              <a:t>1</a:t>
            </a:r>
            <a:r>
              <a:rPr kumimoji="1" lang="en-US" altLang="zh-CN" sz="2400"/>
              <a:t>Q</a:t>
            </a:r>
            <a:r>
              <a:rPr kumimoji="1" lang="en-US" altLang="zh-CN" sz="1600"/>
              <a:t>0 </a:t>
            </a:r>
            <a:r>
              <a:rPr kumimoji="1" lang="en-US" altLang="zh-CN" sz="2400"/>
              <a:t>= </a:t>
            </a:r>
            <a:r>
              <a:rPr kumimoji="1" lang="en-US" altLang="zh-CN" sz="2400">
                <a:solidFill>
                  <a:srgbClr val="0000FF"/>
                </a:solidFill>
              </a:rPr>
              <a:t>000</a:t>
            </a:r>
            <a:r>
              <a:rPr kumimoji="1" lang="en-US" altLang="zh-CN" sz="2400"/>
              <a:t> </a:t>
            </a:r>
          </a:p>
        </p:txBody>
      </p:sp>
      <p:sp>
        <p:nvSpPr>
          <p:cNvPr id="15451" name="Line 93"/>
          <p:cNvSpPr>
            <a:spLocks noChangeShapeType="1"/>
          </p:cNvSpPr>
          <p:nvPr/>
        </p:nvSpPr>
        <p:spPr bwMode="auto">
          <a:xfrm>
            <a:off x="7416800" y="5697538"/>
            <a:ext cx="609600" cy="0"/>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52" name="Line 94"/>
          <p:cNvSpPr>
            <a:spLocks noChangeShapeType="1"/>
          </p:cNvSpPr>
          <p:nvPr/>
        </p:nvSpPr>
        <p:spPr bwMode="auto">
          <a:xfrm>
            <a:off x="7416800" y="5876925"/>
            <a:ext cx="609600" cy="0"/>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53" name="Line 95"/>
          <p:cNvSpPr>
            <a:spLocks noChangeShapeType="1"/>
          </p:cNvSpPr>
          <p:nvPr/>
        </p:nvSpPr>
        <p:spPr bwMode="auto">
          <a:xfrm>
            <a:off x="8027988" y="5697538"/>
            <a:ext cx="609600"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5454" name="Group 96"/>
          <p:cNvGrpSpPr>
            <a:grpSpLocks/>
          </p:cNvGrpSpPr>
          <p:nvPr/>
        </p:nvGrpSpPr>
        <p:grpSpPr bwMode="auto">
          <a:xfrm>
            <a:off x="4983163" y="4833938"/>
            <a:ext cx="3048000" cy="1690687"/>
            <a:chOff x="3139" y="3155"/>
            <a:chExt cx="1920" cy="819"/>
          </a:xfrm>
        </p:grpSpPr>
        <p:sp>
          <p:nvSpPr>
            <p:cNvPr id="15501" name="Line 97"/>
            <p:cNvSpPr>
              <a:spLocks noChangeShapeType="1"/>
            </p:cNvSpPr>
            <p:nvPr/>
          </p:nvSpPr>
          <p:spPr bwMode="auto">
            <a:xfrm>
              <a:off x="3139"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02" name="Line 98"/>
            <p:cNvSpPr>
              <a:spLocks noChangeShapeType="1"/>
            </p:cNvSpPr>
            <p:nvPr/>
          </p:nvSpPr>
          <p:spPr bwMode="auto">
            <a:xfrm>
              <a:off x="3523"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03" name="Line 99"/>
            <p:cNvSpPr>
              <a:spLocks noChangeShapeType="1"/>
            </p:cNvSpPr>
            <p:nvPr/>
          </p:nvSpPr>
          <p:spPr bwMode="auto">
            <a:xfrm>
              <a:off x="3907"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04" name="Line 100"/>
            <p:cNvSpPr>
              <a:spLocks noChangeShapeType="1"/>
            </p:cNvSpPr>
            <p:nvPr/>
          </p:nvSpPr>
          <p:spPr bwMode="auto">
            <a:xfrm>
              <a:off x="4291"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05" name="Line 101"/>
            <p:cNvSpPr>
              <a:spLocks noChangeShapeType="1"/>
            </p:cNvSpPr>
            <p:nvPr/>
          </p:nvSpPr>
          <p:spPr bwMode="auto">
            <a:xfrm>
              <a:off x="4675"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06" name="Line 102"/>
            <p:cNvSpPr>
              <a:spLocks noChangeShapeType="1"/>
            </p:cNvSpPr>
            <p:nvPr/>
          </p:nvSpPr>
          <p:spPr bwMode="auto">
            <a:xfrm>
              <a:off x="5059"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151"/>
          <p:cNvGrpSpPr>
            <a:grpSpLocks/>
          </p:cNvGrpSpPr>
          <p:nvPr/>
        </p:nvGrpSpPr>
        <p:grpSpPr bwMode="auto">
          <a:xfrm>
            <a:off x="3527425" y="1268413"/>
            <a:ext cx="5437188" cy="3127375"/>
            <a:chOff x="2222" y="799"/>
            <a:chExt cx="3425" cy="1970"/>
          </a:xfrm>
        </p:grpSpPr>
        <p:sp>
          <p:nvSpPr>
            <p:cNvPr id="15456" name="Text Box 104"/>
            <p:cNvSpPr txBox="1">
              <a:spLocks noChangeArrowheads="1"/>
            </p:cNvSpPr>
            <p:nvPr/>
          </p:nvSpPr>
          <p:spPr bwMode="auto">
            <a:xfrm>
              <a:off x="3302" y="2126"/>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PE</a:t>
              </a:r>
            </a:p>
          </p:txBody>
        </p:sp>
        <p:sp>
          <p:nvSpPr>
            <p:cNvPr id="15457" name="Rectangle 105"/>
            <p:cNvSpPr>
              <a:spLocks noChangeArrowheads="1"/>
            </p:cNvSpPr>
            <p:nvPr/>
          </p:nvSpPr>
          <p:spPr bwMode="auto">
            <a:xfrm>
              <a:off x="3295" y="1646"/>
              <a:ext cx="1762" cy="76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endParaRPr kumimoji="1" lang="zh-CN" altLang="en-US" sz="2400" b="0"/>
            </a:p>
          </p:txBody>
        </p:sp>
        <p:sp>
          <p:nvSpPr>
            <p:cNvPr id="15458" name="Line 106"/>
            <p:cNvSpPr>
              <a:spLocks noChangeShapeType="1"/>
            </p:cNvSpPr>
            <p:nvPr/>
          </p:nvSpPr>
          <p:spPr bwMode="auto">
            <a:xfrm flipV="1">
              <a:off x="5262" y="1839"/>
              <a:ext cx="0" cy="19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5459" name="Group 107"/>
            <p:cNvGrpSpPr>
              <a:grpSpLocks/>
            </p:cNvGrpSpPr>
            <p:nvPr/>
          </p:nvGrpSpPr>
          <p:grpSpPr bwMode="auto">
            <a:xfrm>
              <a:off x="3999" y="1110"/>
              <a:ext cx="514" cy="533"/>
              <a:chOff x="3999" y="1052"/>
              <a:chExt cx="514" cy="666"/>
            </a:xfrm>
          </p:grpSpPr>
          <p:sp>
            <p:nvSpPr>
              <p:cNvPr id="15498" name="Line 108"/>
              <p:cNvSpPr>
                <a:spLocks noChangeShapeType="1"/>
              </p:cNvSpPr>
              <p:nvPr/>
            </p:nvSpPr>
            <p:spPr bwMode="auto">
              <a:xfrm flipV="1">
                <a:off x="3999" y="1052"/>
                <a:ext cx="0" cy="6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99" name="Line 109"/>
              <p:cNvSpPr>
                <a:spLocks noChangeShapeType="1"/>
              </p:cNvSpPr>
              <p:nvPr/>
            </p:nvSpPr>
            <p:spPr bwMode="auto">
              <a:xfrm flipV="1">
                <a:off x="4266" y="1052"/>
                <a:ext cx="0" cy="6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00" name="Line 110"/>
              <p:cNvSpPr>
                <a:spLocks noChangeShapeType="1"/>
              </p:cNvSpPr>
              <p:nvPr/>
            </p:nvSpPr>
            <p:spPr bwMode="auto">
              <a:xfrm flipV="1">
                <a:off x="4513" y="1052"/>
                <a:ext cx="0" cy="6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5460" name="Line 111"/>
            <p:cNvSpPr>
              <a:spLocks noChangeShapeType="1"/>
            </p:cNvSpPr>
            <p:nvPr/>
          </p:nvSpPr>
          <p:spPr bwMode="auto">
            <a:xfrm flipV="1">
              <a:off x="3748" y="2419"/>
              <a:ext cx="0" cy="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61" name="Line 112"/>
            <p:cNvSpPr>
              <a:spLocks noChangeShapeType="1"/>
            </p:cNvSpPr>
            <p:nvPr/>
          </p:nvSpPr>
          <p:spPr bwMode="auto">
            <a:xfrm flipV="1">
              <a:off x="3999" y="2415"/>
              <a:ext cx="0" cy="19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62" name="Line 113"/>
            <p:cNvSpPr>
              <a:spLocks noChangeShapeType="1"/>
            </p:cNvSpPr>
            <p:nvPr/>
          </p:nvSpPr>
          <p:spPr bwMode="auto">
            <a:xfrm flipV="1">
              <a:off x="4266" y="2415"/>
              <a:ext cx="0" cy="19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63" name="Line 114"/>
            <p:cNvSpPr>
              <a:spLocks noChangeShapeType="1"/>
            </p:cNvSpPr>
            <p:nvPr/>
          </p:nvSpPr>
          <p:spPr bwMode="auto">
            <a:xfrm flipV="1">
              <a:off x="4513" y="2415"/>
              <a:ext cx="0" cy="1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64" name="Line 115"/>
            <p:cNvSpPr>
              <a:spLocks noChangeShapeType="1"/>
            </p:cNvSpPr>
            <p:nvPr/>
          </p:nvSpPr>
          <p:spPr bwMode="auto">
            <a:xfrm>
              <a:off x="5070" y="1838"/>
              <a:ext cx="3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65" name="Line 116"/>
            <p:cNvSpPr>
              <a:spLocks noChangeShapeType="1"/>
            </p:cNvSpPr>
            <p:nvPr/>
          </p:nvSpPr>
          <p:spPr bwMode="auto">
            <a:xfrm>
              <a:off x="5070" y="2030"/>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66" name="Line 117"/>
            <p:cNvSpPr>
              <a:spLocks noChangeShapeType="1"/>
            </p:cNvSpPr>
            <p:nvPr/>
          </p:nvSpPr>
          <p:spPr bwMode="auto">
            <a:xfrm>
              <a:off x="5070" y="2222"/>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67" name="Line 118"/>
            <p:cNvSpPr>
              <a:spLocks noChangeShapeType="1"/>
            </p:cNvSpPr>
            <p:nvPr/>
          </p:nvSpPr>
          <p:spPr bwMode="auto">
            <a:xfrm>
              <a:off x="2925" y="2221"/>
              <a:ext cx="36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68" name="Line 119"/>
            <p:cNvSpPr>
              <a:spLocks noChangeShapeType="1"/>
            </p:cNvSpPr>
            <p:nvPr/>
          </p:nvSpPr>
          <p:spPr bwMode="auto">
            <a:xfrm>
              <a:off x="3030" y="2040"/>
              <a:ext cx="25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69" name="Text Box 120"/>
            <p:cNvSpPr txBox="1">
              <a:spLocks noChangeArrowheads="1"/>
            </p:cNvSpPr>
            <p:nvPr/>
          </p:nvSpPr>
          <p:spPr bwMode="auto">
            <a:xfrm>
              <a:off x="3631" y="1598"/>
              <a:ext cx="10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Q</a:t>
              </a:r>
              <a:r>
                <a:rPr kumimoji="1" lang="en-US" altLang="zh-CN" sz="1600" b="0"/>
                <a:t>3</a:t>
              </a:r>
              <a:r>
                <a:rPr kumimoji="1" lang="en-US" altLang="zh-CN" sz="2400" b="0"/>
                <a:t> Q</a:t>
              </a:r>
              <a:r>
                <a:rPr kumimoji="1" lang="en-US" altLang="zh-CN" sz="1600" b="0"/>
                <a:t>2</a:t>
              </a:r>
              <a:r>
                <a:rPr kumimoji="1" lang="en-US" altLang="zh-CN" sz="2400" b="0"/>
                <a:t> Q</a:t>
              </a:r>
              <a:r>
                <a:rPr kumimoji="1" lang="en-US" altLang="zh-CN" sz="1600" b="0"/>
                <a:t>1</a:t>
              </a:r>
              <a:r>
                <a:rPr kumimoji="1" lang="en-US" altLang="zh-CN" sz="2400" b="0"/>
                <a:t> Q</a:t>
              </a:r>
              <a:r>
                <a:rPr kumimoji="1" lang="en-US" altLang="zh-CN" sz="1600" b="0"/>
                <a:t>0</a:t>
              </a:r>
              <a:endParaRPr kumimoji="1" lang="en-US" altLang="zh-CN" sz="2400" b="0"/>
            </a:p>
          </p:txBody>
        </p:sp>
        <p:sp>
          <p:nvSpPr>
            <p:cNvPr id="15470" name="Text Box 121"/>
            <p:cNvSpPr txBox="1">
              <a:spLocks noChangeArrowheads="1"/>
            </p:cNvSpPr>
            <p:nvPr/>
          </p:nvSpPr>
          <p:spPr bwMode="auto">
            <a:xfrm>
              <a:off x="3290" y="1657"/>
              <a:ext cx="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TC</a:t>
              </a:r>
            </a:p>
          </p:txBody>
        </p:sp>
        <p:sp>
          <p:nvSpPr>
            <p:cNvPr id="15471" name="Text Box 122"/>
            <p:cNvSpPr txBox="1">
              <a:spLocks noChangeArrowheads="1"/>
            </p:cNvSpPr>
            <p:nvPr/>
          </p:nvSpPr>
          <p:spPr bwMode="auto">
            <a:xfrm>
              <a:off x="4612" y="1673"/>
              <a:ext cx="4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CEP</a:t>
              </a:r>
            </a:p>
          </p:txBody>
        </p:sp>
        <p:sp>
          <p:nvSpPr>
            <p:cNvPr id="15472" name="Text Box 123"/>
            <p:cNvSpPr txBox="1">
              <a:spLocks noChangeArrowheads="1"/>
            </p:cNvSpPr>
            <p:nvPr/>
          </p:nvSpPr>
          <p:spPr bwMode="auto">
            <a:xfrm>
              <a:off x="4601" y="1872"/>
              <a:ext cx="4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CET</a:t>
              </a:r>
            </a:p>
          </p:txBody>
        </p:sp>
        <p:sp>
          <p:nvSpPr>
            <p:cNvPr id="15473" name="Text Box 124"/>
            <p:cNvSpPr txBox="1">
              <a:spLocks noChangeArrowheads="1"/>
            </p:cNvSpPr>
            <p:nvPr/>
          </p:nvSpPr>
          <p:spPr bwMode="auto">
            <a:xfrm>
              <a:off x="3773" y="1866"/>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74x161</a:t>
              </a:r>
            </a:p>
          </p:txBody>
        </p:sp>
        <p:sp>
          <p:nvSpPr>
            <p:cNvPr id="15474" name="Text Box 125"/>
            <p:cNvSpPr txBox="1">
              <a:spLocks noChangeArrowheads="1"/>
            </p:cNvSpPr>
            <p:nvPr/>
          </p:nvSpPr>
          <p:spPr bwMode="auto">
            <a:xfrm>
              <a:off x="3302" y="1899"/>
              <a:ext cx="3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CR</a:t>
              </a:r>
            </a:p>
          </p:txBody>
        </p:sp>
        <p:sp>
          <p:nvSpPr>
            <p:cNvPr id="15475" name="Text Box 128"/>
            <p:cNvSpPr txBox="1">
              <a:spLocks noChangeArrowheads="1"/>
            </p:cNvSpPr>
            <p:nvPr/>
          </p:nvSpPr>
          <p:spPr bwMode="auto">
            <a:xfrm>
              <a:off x="3621" y="2126"/>
              <a:ext cx="10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D</a:t>
              </a:r>
              <a:r>
                <a:rPr kumimoji="1" lang="en-US" altLang="zh-CN" sz="1600" b="0"/>
                <a:t>3</a:t>
              </a:r>
              <a:r>
                <a:rPr kumimoji="1" lang="en-US" altLang="zh-CN" sz="2400" b="0"/>
                <a:t> D</a:t>
              </a:r>
              <a:r>
                <a:rPr kumimoji="1" lang="en-US" altLang="zh-CN" sz="1600" b="0"/>
                <a:t>2</a:t>
              </a:r>
              <a:r>
                <a:rPr kumimoji="1" lang="en-US" altLang="zh-CN" sz="2400" b="0"/>
                <a:t> D</a:t>
              </a:r>
              <a:r>
                <a:rPr kumimoji="1" lang="en-US" altLang="zh-CN" sz="1600" b="0"/>
                <a:t>1</a:t>
              </a:r>
              <a:r>
                <a:rPr kumimoji="1" lang="en-US" altLang="zh-CN" sz="2400" b="0"/>
                <a:t> D</a:t>
              </a:r>
              <a:r>
                <a:rPr kumimoji="1" lang="en-US" altLang="zh-CN" sz="1600" b="0"/>
                <a:t>0</a:t>
              </a:r>
              <a:endParaRPr kumimoji="1" lang="en-US" altLang="zh-CN" sz="2400" b="0"/>
            </a:p>
          </p:txBody>
        </p:sp>
        <p:grpSp>
          <p:nvGrpSpPr>
            <p:cNvPr id="15476" name="Group 129"/>
            <p:cNvGrpSpPr>
              <a:grpSpLocks/>
            </p:cNvGrpSpPr>
            <p:nvPr/>
          </p:nvGrpSpPr>
          <p:grpSpPr bwMode="auto">
            <a:xfrm>
              <a:off x="4957" y="2145"/>
              <a:ext cx="91" cy="136"/>
              <a:chOff x="2041" y="1638"/>
              <a:chExt cx="91" cy="182"/>
            </a:xfrm>
          </p:grpSpPr>
          <p:sp>
            <p:nvSpPr>
              <p:cNvPr id="15496" name="Line 130"/>
              <p:cNvSpPr>
                <a:spLocks noChangeShapeType="1"/>
              </p:cNvSpPr>
              <p:nvPr/>
            </p:nvSpPr>
            <p:spPr bwMode="auto">
              <a:xfrm flipH="1">
                <a:off x="2041" y="1638"/>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497" name="Line 131"/>
              <p:cNvSpPr>
                <a:spLocks noChangeShapeType="1"/>
              </p:cNvSpPr>
              <p:nvPr/>
            </p:nvSpPr>
            <p:spPr bwMode="auto">
              <a:xfrm>
                <a:off x="2041" y="1729"/>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477" name="Oval 132"/>
            <p:cNvSpPr>
              <a:spLocks noChangeArrowheads="1"/>
            </p:cNvSpPr>
            <p:nvPr/>
          </p:nvSpPr>
          <p:spPr bwMode="auto">
            <a:xfrm rot="10800000">
              <a:off x="3216" y="2180"/>
              <a:ext cx="79" cy="79"/>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5478" name="Oval 133"/>
            <p:cNvSpPr>
              <a:spLocks noChangeArrowheads="1"/>
            </p:cNvSpPr>
            <p:nvPr/>
          </p:nvSpPr>
          <p:spPr bwMode="auto">
            <a:xfrm rot="10800000">
              <a:off x="3216" y="1998"/>
              <a:ext cx="79" cy="79"/>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5479" name="Line 134"/>
            <p:cNvSpPr>
              <a:spLocks noChangeShapeType="1"/>
            </p:cNvSpPr>
            <p:nvPr/>
          </p:nvSpPr>
          <p:spPr bwMode="auto">
            <a:xfrm>
              <a:off x="3453" y="1290"/>
              <a:ext cx="1066" cy="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80" name="Line 135"/>
            <p:cNvSpPr>
              <a:spLocks noChangeShapeType="1"/>
            </p:cNvSpPr>
            <p:nvPr/>
          </p:nvSpPr>
          <p:spPr bwMode="auto">
            <a:xfrm>
              <a:off x="3453" y="1449"/>
              <a:ext cx="545" cy="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5481" name="Group 136"/>
            <p:cNvGrpSpPr>
              <a:grpSpLocks/>
            </p:cNvGrpSpPr>
            <p:nvPr/>
          </p:nvGrpSpPr>
          <p:grpSpPr bwMode="auto">
            <a:xfrm>
              <a:off x="3317" y="1199"/>
              <a:ext cx="380" cy="342"/>
              <a:chOff x="929" y="2294"/>
              <a:chExt cx="380" cy="342"/>
            </a:xfrm>
          </p:grpSpPr>
          <p:sp>
            <p:nvSpPr>
              <p:cNvPr id="15494" name="Oval 137"/>
              <p:cNvSpPr>
                <a:spLocks noChangeArrowheads="1"/>
              </p:cNvSpPr>
              <p:nvPr/>
            </p:nvSpPr>
            <p:spPr bwMode="auto">
              <a:xfrm rot="10800000">
                <a:off x="929" y="2432"/>
                <a:ext cx="75" cy="75"/>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5495" name="AutoShape 138"/>
              <p:cNvSpPr>
                <a:spLocks noChangeArrowheads="1"/>
              </p:cNvSpPr>
              <p:nvPr/>
            </p:nvSpPr>
            <p:spPr bwMode="auto">
              <a:xfrm rot="10800000">
                <a:off x="998" y="2294"/>
                <a:ext cx="311" cy="342"/>
              </a:xfrm>
              <a:prstGeom prst="flowChartDelay">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sp>
          <p:nvSpPr>
            <p:cNvPr id="15482" name="Text Box 139"/>
            <p:cNvSpPr txBox="1">
              <a:spLocks noChangeArrowheads="1"/>
            </p:cNvSpPr>
            <p:nvPr/>
          </p:nvSpPr>
          <p:spPr bwMode="auto">
            <a:xfrm>
              <a:off x="2222" y="1117"/>
              <a:ext cx="139"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t>C</a:t>
              </a:r>
              <a:endParaRPr kumimoji="1" lang="en-US" altLang="zh-CN" sz="1600" baseline="-25000"/>
            </a:p>
          </p:txBody>
        </p:sp>
        <p:sp>
          <p:nvSpPr>
            <p:cNvPr id="15483" name="Line 140"/>
            <p:cNvSpPr>
              <a:spLocks noChangeShapeType="1"/>
            </p:cNvSpPr>
            <p:nvPr/>
          </p:nvSpPr>
          <p:spPr bwMode="auto">
            <a:xfrm>
              <a:off x="2245" y="1381"/>
              <a:ext cx="1072" cy="0"/>
            </a:xfrm>
            <a:prstGeom prst="line">
              <a:avLst/>
            </a:prstGeom>
            <a:noFill/>
            <a:ln w="28575">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84" name="Line 141"/>
            <p:cNvSpPr>
              <a:spLocks noChangeShapeType="1"/>
            </p:cNvSpPr>
            <p:nvPr/>
          </p:nvSpPr>
          <p:spPr bwMode="auto">
            <a:xfrm flipV="1">
              <a:off x="2925" y="1389"/>
              <a:ext cx="0" cy="832"/>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85" name="Text Box 142"/>
            <p:cNvSpPr txBox="1">
              <a:spLocks noChangeArrowheads="1"/>
            </p:cNvSpPr>
            <p:nvPr/>
          </p:nvSpPr>
          <p:spPr bwMode="auto">
            <a:xfrm>
              <a:off x="5307" y="2111"/>
              <a:ext cx="340"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t>CP</a:t>
              </a:r>
              <a:endParaRPr kumimoji="1" lang="en-US" altLang="zh-CN" sz="1600" baseline="-25000"/>
            </a:p>
          </p:txBody>
        </p:sp>
        <p:sp>
          <p:nvSpPr>
            <p:cNvPr id="15486" name="Text Box 143"/>
            <p:cNvSpPr txBox="1">
              <a:spLocks noChangeArrowheads="1"/>
            </p:cNvSpPr>
            <p:nvPr/>
          </p:nvSpPr>
          <p:spPr bwMode="auto">
            <a:xfrm>
              <a:off x="5512" y="1723"/>
              <a:ext cx="90"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t>1</a:t>
              </a:r>
              <a:endParaRPr kumimoji="1" lang="en-US" altLang="zh-CN" sz="2400" baseline="-25000"/>
            </a:p>
          </p:txBody>
        </p:sp>
        <p:sp>
          <p:nvSpPr>
            <p:cNvPr id="15487" name="Line 144"/>
            <p:cNvSpPr>
              <a:spLocks noChangeShapeType="1"/>
            </p:cNvSpPr>
            <p:nvPr/>
          </p:nvSpPr>
          <p:spPr bwMode="auto">
            <a:xfrm>
              <a:off x="3748" y="2610"/>
              <a:ext cx="771" cy="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88" name="Line 145"/>
            <p:cNvSpPr>
              <a:spLocks noChangeShapeType="1"/>
            </p:cNvSpPr>
            <p:nvPr/>
          </p:nvSpPr>
          <p:spPr bwMode="auto">
            <a:xfrm>
              <a:off x="3657" y="2769"/>
              <a:ext cx="182"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89" name="Text Box 146"/>
            <p:cNvSpPr txBox="1">
              <a:spLocks noChangeArrowheads="1"/>
            </p:cNvSpPr>
            <p:nvPr/>
          </p:nvSpPr>
          <p:spPr bwMode="auto">
            <a:xfrm>
              <a:off x="3045" y="1768"/>
              <a:ext cx="90"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t>1</a:t>
              </a:r>
              <a:endParaRPr kumimoji="1" lang="en-US" altLang="zh-CN" sz="2400" baseline="-25000"/>
            </a:p>
          </p:txBody>
        </p:sp>
        <p:sp>
          <p:nvSpPr>
            <p:cNvPr id="15490" name="Text Box 147"/>
            <p:cNvSpPr txBox="1">
              <a:spLocks noChangeArrowheads="1"/>
            </p:cNvSpPr>
            <p:nvPr/>
          </p:nvSpPr>
          <p:spPr bwMode="auto">
            <a:xfrm>
              <a:off x="3850" y="799"/>
              <a:ext cx="8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a:t>Q</a:t>
              </a:r>
              <a:r>
                <a:rPr kumimoji="1" lang="en-US" altLang="zh-CN" sz="1600"/>
                <a:t>2</a:t>
              </a:r>
              <a:r>
                <a:rPr kumimoji="1" lang="en-US" altLang="zh-CN" sz="2400"/>
                <a:t> Q</a:t>
              </a:r>
              <a:r>
                <a:rPr kumimoji="1" lang="en-US" altLang="zh-CN" sz="1600"/>
                <a:t>1</a:t>
              </a:r>
              <a:r>
                <a:rPr kumimoji="1" lang="en-US" altLang="zh-CN" sz="2400"/>
                <a:t> Q</a:t>
              </a:r>
              <a:r>
                <a:rPr kumimoji="1" lang="en-US" altLang="zh-CN" sz="1600"/>
                <a:t>0</a:t>
              </a:r>
              <a:endParaRPr kumimoji="1" lang="en-US" altLang="zh-CN" sz="2400"/>
            </a:p>
          </p:txBody>
        </p:sp>
        <p:grpSp>
          <p:nvGrpSpPr>
            <p:cNvPr id="15491" name="Group 148"/>
            <p:cNvGrpSpPr>
              <a:grpSpLocks/>
            </p:cNvGrpSpPr>
            <p:nvPr/>
          </p:nvGrpSpPr>
          <p:grpSpPr bwMode="auto">
            <a:xfrm rot="5400000">
              <a:off x="2460" y="1219"/>
              <a:ext cx="273" cy="295"/>
              <a:chOff x="4286" y="2614"/>
              <a:chExt cx="317" cy="340"/>
            </a:xfrm>
          </p:grpSpPr>
          <p:sp>
            <p:nvSpPr>
              <p:cNvPr id="15492" name="AutoShape 149"/>
              <p:cNvSpPr>
                <a:spLocks noChangeArrowheads="1"/>
              </p:cNvSpPr>
              <p:nvPr/>
            </p:nvSpPr>
            <p:spPr bwMode="auto">
              <a:xfrm>
                <a:off x="4286" y="2614"/>
                <a:ext cx="317" cy="285"/>
              </a:xfrm>
              <a:prstGeom prst="flowChartMerge">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5493" name="Oval 150"/>
              <p:cNvSpPr>
                <a:spLocks noChangeArrowheads="1"/>
              </p:cNvSpPr>
              <p:nvPr/>
            </p:nvSpPr>
            <p:spPr bwMode="auto">
              <a:xfrm>
                <a:off x="4400" y="2863"/>
                <a:ext cx="91" cy="91"/>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grpSp>
      <p:sp>
        <p:nvSpPr>
          <p:cNvPr id="152" name="Rectangle 6">
            <a:extLst>
              <a:ext uri="{FF2B5EF4-FFF2-40B4-BE49-F238E27FC236}">
                <a16:creationId xmlns:a16="http://schemas.microsoft.com/office/drawing/2014/main" id="{CBEC7784-98AD-984C-AD0E-83413C27DC3E}"/>
              </a:ext>
            </a:extLst>
          </p:cNvPr>
          <p:cNvSpPr txBox="1">
            <a:spLocks noChangeArrowheads="1"/>
          </p:cNvSpPr>
          <p:nvPr/>
        </p:nvSpPr>
        <p:spPr bwMode="auto">
          <a:xfrm>
            <a:off x="7878763" y="6499226"/>
            <a:ext cx="1219200" cy="40481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r" rtl="0" eaLnBrk="1" fontAlgn="base" hangingPunct="1">
              <a:spcBef>
                <a:spcPct val="0"/>
              </a:spcBef>
              <a:spcAft>
                <a:spcPct val="20000"/>
              </a:spcAft>
              <a:buChar char="•"/>
              <a:defRPr sz="2800" b="1"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20000"/>
              </a:spcAft>
              <a:buChar char="–"/>
              <a:defRPr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20000"/>
              </a:spcAft>
              <a:buChar char="•"/>
              <a:defRPr sz="20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20000"/>
              </a:spcAft>
              <a:buChar char="–"/>
              <a:defRPr sz="20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20000"/>
              </a:spcAft>
              <a:buChar char="»"/>
              <a:defRPr sz="20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20000"/>
              </a:spcAft>
              <a:buChar char="»"/>
              <a:defRPr sz="20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20000"/>
              </a:spcAft>
              <a:buChar char="»"/>
              <a:defRPr sz="20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20000"/>
              </a:spcAft>
              <a:buChar char="»"/>
              <a:defRPr sz="20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20000"/>
              </a:spcAft>
              <a:buChar char="»"/>
              <a:defRPr sz="2000" kern="1200">
                <a:solidFill>
                  <a:schemeClr val="tx1"/>
                </a:solidFill>
                <a:latin typeface="Times New Roman" panose="02020603050405020304" pitchFamily="18" charset="0"/>
                <a:ea typeface="宋体" panose="02010600030101010101" pitchFamily="2" charset="-122"/>
                <a:cs typeface="+mn-cs"/>
              </a:defRPr>
            </a:lvl9pPr>
          </a:lstStyle>
          <a:p>
            <a:pPr>
              <a:spcAft>
                <a:spcPct val="0"/>
              </a:spcAft>
              <a:buFontTx/>
              <a:buNone/>
            </a:pPr>
            <a:fld id="{E90D7CBC-45FF-44EC-8D07-62ACF9EF056A}" type="slidenum">
              <a:rPr lang="en-US" altLang="zh-CN" sz="1800" b="0" smtClean="0">
                <a:solidFill>
                  <a:srgbClr val="B2B2B2"/>
                </a:solidFill>
                <a:latin typeface="Arial" panose="020B0604020202020204" pitchFamily="34" charset="0"/>
              </a:rPr>
              <a:pPr>
                <a:spcAft>
                  <a:spcPct val="0"/>
                </a:spcAft>
                <a:buFontTx/>
                <a:buNone/>
              </a:pPr>
              <a:t>7</a:t>
            </a:fld>
            <a:endParaRPr lang="en-US" altLang="zh-CN" sz="1800" b="0" dirty="0">
              <a:solidFill>
                <a:srgbClr val="B2B2B2"/>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716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6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9118A598-EC3B-4B2F-AF15-69A2722305F0}" type="datetime1">
              <a:rPr lang="zh-CN" altLang="en-US" sz="1800" b="0" smtClean="0">
                <a:solidFill>
                  <a:srgbClr val="B2B2B2"/>
                </a:solidFill>
                <a:latin typeface="Arial" panose="020B0604020202020204" pitchFamily="34" charset="0"/>
              </a:rPr>
              <a:pPr>
                <a:spcAft>
                  <a:spcPct val="0"/>
                </a:spcAft>
                <a:buFontTx/>
                <a:buNone/>
              </a:pPr>
              <a:t>2021/11/10</a:t>
            </a:fld>
            <a:endParaRPr lang="en-US" altLang="zh-CN" sz="1800" b="0">
              <a:solidFill>
                <a:srgbClr val="B2B2B2"/>
              </a:solidFill>
              <a:latin typeface="Arial" panose="020B0604020202020204" pitchFamily="34" charset="0"/>
            </a:endParaRPr>
          </a:p>
        </p:txBody>
      </p:sp>
      <p:sp>
        <p:nvSpPr>
          <p:cNvPr id="17411"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时序逻辑电路</a:t>
            </a:r>
            <a:r>
              <a:rPr kumimoji="1" lang="en-US" altLang="zh-CN" sz="1800" b="0">
                <a:solidFill>
                  <a:srgbClr val="B2B2B2"/>
                </a:solidFill>
                <a:latin typeface="宋体" panose="02010600030101010101" pitchFamily="2" charset="-122"/>
              </a:rPr>
              <a:t>(6)</a:t>
            </a:r>
          </a:p>
        </p:txBody>
      </p:sp>
      <p:sp>
        <p:nvSpPr>
          <p:cNvPr id="1741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4C421C39-BFFD-4A75-B339-BBF160277F4E}" type="slidenum">
              <a:rPr lang="en-US" altLang="zh-CN" sz="1800" b="0" smtClean="0">
                <a:solidFill>
                  <a:srgbClr val="B2B2B2"/>
                </a:solidFill>
                <a:latin typeface="Arial" panose="020B0604020202020204" pitchFamily="34" charset="0"/>
              </a:rPr>
              <a:pPr>
                <a:spcAft>
                  <a:spcPct val="0"/>
                </a:spcAft>
                <a:buFontTx/>
                <a:buNone/>
              </a:pPr>
              <a:t>8</a:t>
            </a:fld>
            <a:endParaRPr lang="en-US" altLang="zh-CN" sz="1800" b="0">
              <a:solidFill>
                <a:srgbClr val="B2B2B2"/>
              </a:solidFill>
              <a:latin typeface="Arial" panose="020B0604020202020204" pitchFamily="34" charset="0"/>
            </a:endParaRPr>
          </a:p>
        </p:txBody>
      </p:sp>
      <p:sp>
        <p:nvSpPr>
          <p:cNvPr id="17413" name="Rectangle 2"/>
          <p:cNvSpPr>
            <a:spLocks noChangeArrowheads="1"/>
          </p:cNvSpPr>
          <p:nvPr/>
        </p:nvSpPr>
        <p:spPr bwMode="auto">
          <a:xfrm>
            <a:off x="0" y="4616450"/>
            <a:ext cx="9144000" cy="2241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7414" name="Rectangle 3"/>
          <p:cNvSpPr>
            <a:spLocks noGrp="1" noChangeArrowheads="1"/>
          </p:cNvSpPr>
          <p:nvPr>
            <p:ph type="title"/>
          </p:nvPr>
        </p:nvSpPr>
        <p:spPr/>
        <p:txBody>
          <a:bodyPr/>
          <a:lstStyle/>
          <a:p>
            <a:r>
              <a:rPr lang="zh-CN" altLang="en-US"/>
              <a:t>示例</a:t>
            </a:r>
            <a:r>
              <a:rPr lang="en-US" altLang="zh-CN"/>
              <a:t>1 </a:t>
            </a:r>
            <a:r>
              <a:rPr lang="en-US" altLang="ja-JP"/>
              <a:t>—</a:t>
            </a:r>
            <a:r>
              <a:rPr lang="en-US" altLang="zh-CN"/>
              <a:t> </a:t>
            </a:r>
            <a:r>
              <a:rPr lang="zh-CN" altLang="en-US"/>
              <a:t>用</a:t>
            </a:r>
            <a:r>
              <a:rPr lang="en-US" altLang="zh-CN"/>
              <a:t>74x161</a:t>
            </a:r>
            <a:r>
              <a:rPr lang="zh-CN" altLang="en-US"/>
              <a:t>构成六进制</a:t>
            </a:r>
            <a:r>
              <a:rPr lang="en-US" altLang="zh-CN">
                <a:latin typeface="宋体" panose="02010600030101010101" pitchFamily="2" charset="-122"/>
              </a:rPr>
              <a:t>(</a:t>
            </a:r>
            <a:r>
              <a:rPr lang="en-US" altLang="zh-CN"/>
              <a:t>4</a:t>
            </a:r>
            <a:r>
              <a:rPr lang="en-US" altLang="zh-CN">
                <a:latin typeface="宋体" panose="02010600030101010101" pitchFamily="2" charset="-122"/>
              </a:rPr>
              <a:t>)</a:t>
            </a:r>
            <a:endParaRPr lang="zh-CN" altLang="en-US">
              <a:latin typeface="宋体" panose="02010600030101010101" pitchFamily="2" charset="-122"/>
            </a:endParaRPr>
          </a:p>
        </p:txBody>
      </p:sp>
      <p:grpSp>
        <p:nvGrpSpPr>
          <p:cNvPr id="17415" name="Group 4"/>
          <p:cNvGrpSpPr>
            <a:grpSpLocks/>
          </p:cNvGrpSpPr>
          <p:nvPr/>
        </p:nvGrpSpPr>
        <p:grpSpPr bwMode="auto">
          <a:xfrm>
            <a:off x="1752600" y="5481638"/>
            <a:ext cx="1201738" cy="468312"/>
            <a:chOff x="2327" y="2432"/>
            <a:chExt cx="757" cy="341"/>
          </a:xfrm>
        </p:grpSpPr>
        <p:sp>
          <p:nvSpPr>
            <p:cNvPr id="17556" name="Text Box 5"/>
            <p:cNvSpPr txBox="1">
              <a:spLocks noChangeArrowheads="1"/>
            </p:cNvSpPr>
            <p:nvPr/>
          </p:nvSpPr>
          <p:spPr bwMode="auto">
            <a:xfrm>
              <a:off x="2392" y="2496"/>
              <a:ext cx="624"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a:t>Q</a:t>
              </a:r>
              <a:r>
                <a:rPr lang="en-US" altLang="zh-CN" sz="1600" baseline="-15000"/>
                <a:t>3</a:t>
              </a:r>
              <a:r>
                <a:rPr lang="en-US" altLang="zh-CN" sz="1800"/>
                <a:t>Q</a:t>
              </a:r>
              <a:r>
                <a:rPr lang="en-US" altLang="zh-CN" sz="1600" baseline="-15000"/>
                <a:t>2</a:t>
              </a:r>
              <a:r>
                <a:rPr lang="en-US" altLang="zh-CN" sz="1800"/>
                <a:t>Q</a:t>
              </a:r>
              <a:r>
                <a:rPr lang="en-US" altLang="zh-CN" sz="1600" baseline="-15000"/>
                <a:t>1</a:t>
              </a:r>
              <a:r>
                <a:rPr lang="en-US" altLang="zh-CN" sz="1800"/>
                <a:t>Q</a:t>
              </a:r>
              <a:r>
                <a:rPr lang="en-US" altLang="zh-CN" sz="1600" baseline="-15000"/>
                <a:t>0</a:t>
              </a:r>
            </a:p>
          </p:txBody>
        </p:sp>
        <p:sp>
          <p:nvSpPr>
            <p:cNvPr id="17557" name="Oval 6"/>
            <p:cNvSpPr>
              <a:spLocks noChangeArrowheads="1"/>
            </p:cNvSpPr>
            <p:nvPr/>
          </p:nvSpPr>
          <p:spPr bwMode="auto">
            <a:xfrm>
              <a:off x="2327" y="2432"/>
              <a:ext cx="757" cy="341"/>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sp>
        <p:nvSpPr>
          <p:cNvPr id="17416" name="Oval 7"/>
          <p:cNvSpPr>
            <a:spLocks noChangeArrowheads="1"/>
          </p:cNvSpPr>
          <p:nvPr/>
        </p:nvSpPr>
        <p:spPr bwMode="auto">
          <a:xfrm>
            <a:off x="830263" y="4329113"/>
            <a:ext cx="503237" cy="503237"/>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0000</a:t>
            </a:r>
          </a:p>
        </p:txBody>
      </p:sp>
      <p:sp>
        <p:nvSpPr>
          <p:cNvPr id="17417" name="Oval 8"/>
          <p:cNvSpPr>
            <a:spLocks noChangeArrowheads="1"/>
          </p:cNvSpPr>
          <p:nvPr/>
        </p:nvSpPr>
        <p:spPr bwMode="auto">
          <a:xfrm>
            <a:off x="1622425" y="4329113"/>
            <a:ext cx="503238" cy="503237"/>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0001</a:t>
            </a:r>
          </a:p>
        </p:txBody>
      </p:sp>
      <p:sp>
        <p:nvSpPr>
          <p:cNvPr id="17418" name="Oval 9"/>
          <p:cNvSpPr>
            <a:spLocks noChangeArrowheads="1"/>
          </p:cNvSpPr>
          <p:nvPr/>
        </p:nvSpPr>
        <p:spPr bwMode="auto">
          <a:xfrm>
            <a:off x="2413000" y="4329113"/>
            <a:ext cx="503238" cy="503237"/>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0010</a:t>
            </a:r>
          </a:p>
        </p:txBody>
      </p:sp>
      <p:sp>
        <p:nvSpPr>
          <p:cNvPr id="17419" name="Oval 10"/>
          <p:cNvSpPr>
            <a:spLocks noChangeArrowheads="1"/>
          </p:cNvSpPr>
          <p:nvPr/>
        </p:nvSpPr>
        <p:spPr bwMode="auto">
          <a:xfrm>
            <a:off x="3205163" y="4329113"/>
            <a:ext cx="503237" cy="503237"/>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0011</a:t>
            </a:r>
          </a:p>
        </p:txBody>
      </p:sp>
      <p:sp>
        <p:nvSpPr>
          <p:cNvPr id="17420" name="Oval 11"/>
          <p:cNvSpPr>
            <a:spLocks noChangeArrowheads="1"/>
          </p:cNvSpPr>
          <p:nvPr/>
        </p:nvSpPr>
        <p:spPr bwMode="auto">
          <a:xfrm>
            <a:off x="3205163" y="5121275"/>
            <a:ext cx="503237" cy="503238"/>
          </a:xfrm>
          <a:prstGeom prst="ellipse">
            <a:avLst/>
          </a:prstGeom>
          <a:solidFill>
            <a:schemeClr val="bg1"/>
          </a:solidFill>
          <a:ln w="28575">
            <a:solidFill>
              <a:srgbClr val="FF3300"/>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0100</a:t>
            </a:r>
          </a:p>
        </p:txBody>
      </p:sp>
      <p:sp>
        <p:nvSpPr>
          <p:cNvPr id="17421" name="Oval 12"/>
          <p:cNvSpPr>
            <a:spLocks noChangeArrowheads="1"/>
          </p:cNvSpPr>
          <p:nvPr/>
        </p:nvSpPr>
        <p:spPr bwMode="auto">
          <a:xfrm>
            <a:off x="3205163" y="6021388"/>
            <a:ext cx="503237" cy="503237"/>
          </a:xfrm>
          <a:prstGeom prst="ellipse">
            <a:avLst/>
          </a:prstGeom>
          <a:solidFill>
            <a:schemeClr val="bg1"/>
          </a:solidFill>
          <a:ln w="28575">
            <a:solidFill>
              <a:srgbClr val="B2B2B2"/>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b="0"/>
              <a:t>0101</a:t>
            </a:r>
          </a:p>
        </p:txBody>
      </p:sp>
      <p:sp>
        <p:nvSpPr>
          <p:cNvPr id="17422" name="Oval 13"/>
          <p:cNvSpPr>
            <a:spLocks noChangeArrowheads="1"/>
          </p:cNvSpPr>
          <p:nvPr/>
        </p:nvSpPr>
        <p:spPr bwMode="auto">
          <a:xfrm>
            <a:off x="2376488" y="6021388"/>
            <a:ext cx="503237" cy="503237"/>
          </a:xfrm>
          <a:prstGeom prst="ellipse">
            <a:avLst/>
          </a:prstGeom>
          <a:solidFill>
            <a:schemeClr val="bg1"/>
          </a:solidFill>
          <a:ln w="28575">
            <a:solidFill>
              <a:srgbClr val="B2B2B2"/>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b="0"/>
              <a:t>0110</a:t>
            </a:r>
          </a:p>
        </p:txBody>
      </p:sp>
      <p:sp>
        <p:nvSpPr>
          <p:cNvPr id="17423" name="Oval 14"/>
          <p:cNvSpPr>
            <a:spLocks noChangeArrowheads="1"/>
          </p:cNvSpPr>
          <p:nvPr/>
        </p:nvSpPr>
        <p:spPr bwMode="auto">
          <a:xfrm>
            <a:off x="1550988" y="6021388"/>
            <a:ext cx="503237" cy="503237"/>
          </a:xfrm>
          <a:prstGeom prst="ellipse">
            <a:avLst/>
          </a:prstGeom>
          <a:solidFill>
            <a:schemeClr val="bg1"/>
          </a:solidFill>
          <a:ln w="28575">
            <a:solidFill>
              <a:schemeClr val="bg2"/>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b="0"/>
              <a:t>0111</a:t>
            </a:r>
          </a:p>
        </p:txBody>
      </p:sp>
      <p:sp>
        <p:nvSpPr>
          <p:cNvPr id="17424" name="Oval 15"/>
          <p:cNvSpPr>
            <a:spLocks noChangeArrowheads="1"/>
          </p:cNvSpPr>
          <p:nvPr/>
        </p:nvSpPr>
        <p:spPr bwMode="auto">
          <a:xfrm>
            <a:off x="830263" y="5122863"/>
            <a:ext cx="503237" cy="503237"/>
          </a:xfrm>
          <a:prstGeom prst="ellipse">
            <a:avLst/>
          </a:prstGeom>
          <a:solidFill>
            <a:schemeClr val="bg1"/>
          </a:solidFill>
          <a:ln w="28575">
            <a:solidFill>
              <a:srgbClr val="0000FF"/>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1111</a:t>
            </a:r>
          </a:p>
        </p:txBody>
      </p:sp>
      <p:sp>
        <p:nvSpPr>
          <p:cNvPr id="17425" name="Line 16"/>
          <p:cNvSpPr>
            <a:spLocks noChangeShapeType="1"/>
          </p:cNvSpPr>
          <p:nvPr/>
        </p:nvSpPr>
        <p:spPr bwMode="auto">
          <a:xfrm>
            <a:off x="1333500" y="4581525"/>
            <a:ext cx="28892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26" name="Line 17"/>
          <p:cNvSpPr>
            <a:spLocks noChangeShapeType="1"/>
          </p:cNvSpPr>
          <p:nvPr/>
        </p:nvSpPr>
        <p:spPr bwMode="auto">
          <a:xfrm>
            <a:off x="2125663" y="4581525"/>
            <a:ext cx="28892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27" name="Line 18"/>
          <p:cNvSpPr>
            <a:spLocks noChangeShapeType="1"/>
          </p:cNvSpPr>
          <p:nvPr/>
        </p:nvSpPr>
        <p:spPr bwMode="auto">
          <a:xfrm>
            <a:off x="2917825" y="4581525"/>
            <a:ext cx="28892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28" name="Line 19"/>
          <p:cNvSpPr>
            <a:spLocks noChangeShapeType="1"/>
          </p:cNvSpPr>
          <p:nvPr/>
        </p:nvSpPr>
        <p:spPr bwMode="auto">
          <a:xfrm>
            <a:off x="3457575" y="4833938"/>
            <a:ext cx="0" cy="287337"/>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29" name="Line 20"/>
          <p:cNvSpPr>
            <a:spLocks noChangeShapeType="1"/>
          </p:cNvSpPr>
          <p:nvPr/>
        </p:nvSpPr>
        <p:spPr bwMode="auto">
          <a:xfrm>
            <a:off x="3457575" y="5661025"/>
            <a:ext cx="0" cy="323850"/>
          </a:xfrm>
          <a:prstGeom prst="line">
            <a:avLst/>
          </a:prstGeom>
          <a:noFill/>
          <a:ln w="28575">
            <a:solidFill>
              <a:schemeClr val="tx1"/>
            </a:solidFill>
            <a:prstDash val="sysDot"/>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30" name="Line 21"/>
          <p:cNvSpPr>
            <a:spLocks noChangeShapeType="1"/>
          </p:cNvSpPr>
          <p:nvPr/>
        </p:nvSpPr>
        <p:spPr bwMode="auto">
          <a:xfrm>
            <a:off x="1081088" y="4833938"/>
            <a:ext cx="0" cy="287337"/>
          </a:xfrm>
          <a:prstGeom prst="line">
            <a:avLst/>
          </a:prstGeom>
          <a:noFill/>
          <a:ln w="28575">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7431" name="Line 22"/>
          <p:cNvSpPr>
            <a:spLocks noChangeShapeType="1"/>
          </p:cNvSpPr>
          <p:nvPr/>
        </p:nvSpPr>
        <p:spPr bwMode="auto">
          <a:xfrm>
            <a:off x="2881313" y="6273800"/>
            <a:ext cx="288925" cy="0"/>
          </a:xfrm>
          <a:prstGeom prst="line">
            <a:avLst/>
          </a:prstGeom>
          <a:noFill/>
          <a:ln w="28575">
            <a:solidFill>
              <a:schemeClr val="tx1"/>
            </a:solidFill>
            <a:prstDash val="sysDot"/>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7432" name="Line 23"/>
          <p:cNvSpPr>
            <a:spLocks noChangeShapeType="1"/>
          </p:cNvSpPr>
          <p:nvPr/>
        </p:nvSpPr>
        <p:spPr bwMode="auto">
          <a:xfrm>
            <a:off x="2052638" y="6273800"/>
            <a:ext cx="288925" cy="0"/>
          </a:xfrm>
          <a:prstGeom prst="line">
            <a:avLst/>
          </a:prstGeom>
          <a:noFill/>
          <a:ln w="28575">
            <a:solidFill>
              <a:schemeClr val="tx1"/>
            </a:solidFill>
            <a:prstDash val="sysDot"/>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7433" name="Line 24"/>
          <p:cNvSpPr>
            <a:spLocks noChangeShapeType="1"/>
          </p:cNvSpPr>
          <p:nvPr/>
        </p:nvSpPr>
        <p:spPr bwMode="auto">
          <a:xfrm>
            <a:off x="1225550" y="6273800"/>
            <a:ext cx="288925" cy="0"/>
          </a:xfrm>
          <a:prstGeom prst="line">
            <a:avLst/>
          </a:prstGeom>
          <a:noFill/>
          <a:ln w="28575">
            <a:solidFill>
              <a:schemeClr val="tx1"/>
            </a:solidFill>
            <a:prstDash val="sysDot"/>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7434" name="Line 25"/>
          <p:cNvSpPr>
            <a:spLocks noChangeShapeType="1"/>
          </p:cNvSpPr>
          <p:nvPr/>
        </p:nvSpPr>
        <p:spPr bwMode="auto">
          <a:xfrm>
            <a:off x="1081088" y="5624513"/>
            <a:ext cx="0" cy="325437"/>
          </a:xfrm>
          <a:prstGeom prst="line">
            <a:avLst/>
          </a:prstGeom>
          <a:noFill/>
          <a:ln w="28575">
            <a:solidFill>
              <a:schemeClr val="tx1"/>
            </a:solidFill>
            <a:prstDash val="sysDot"/>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7435" name="Line 26"/>
          <p:cNvSpPr>
            <a:spLocks noChangeShapeType="1"/>
          </p:cNvSpPr>
          <p:nvPr/>
        </p:nvSpPr>
        <p:spPr bwMode="auto">
          <a:xfrm flipH="1" flipV="1">
            <a:off x="1333500" y="5373688"/>
            <a:ext cx="1871663" cy="0"/>
          </a:xfrm>
          <a:prstGeom prst="line">
            <a:avLst/>
          </a:prstGeom>
          <a:noFill/>
          <a:ln w="28575">
            <a:solidFill>
              <a:srgbClr val="FF33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436" name="Arc 27"/>
          <p:cNvSpPr>
            <a:spLocks/>
          </p:cNvSpPr>
          <p:nvPr/>
        </p:nvSpPr>
        <p:spPr bwMode="auto">
          <a:xfrm rot="10800000" flipV="1">
            <a:off x="1765300" y="4941888"/>
            <a:ext cx="1187450" cy="323850"/>
          </a:xfrm>
          <a:custGeom>
            <a:avLst/>
            <a:gdLst>
              <a:gd name="T0" fmla="*/ 2147483646 w 43200"/>
              <a:gd name="T1" fmla="*/ 0 h 43200"/>
              <a:gd name="T2" fmla="*/ 2147483646 w 43200"/>
              <a:gd name="T3" fmla="*/ 2147483646 h 43200"/>
              <a:gd name="T4" fmla="*/ 2147483646 w 43200"/>
              <a:gd name="T5" fmla="*/ 2147483646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2319"/>
                  <a:pt x="5928" y="4075"/>
                  <a:pt x="14726" y="1122"/>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2319"/>
                  <a:pt x="5928" y="4075"/>
                  <a:pt x="14726" y="1122"/>
                </a:cubicBezTo>
                <a:lnTo>
                  <a:pt x="21600" y="21600"/>
                </a:lnTo>
                <a:lnTo>
                  <a:pt x="21599" y="0"/>
                </a:lnTo>
                <a:close/>
              </a:path>
            </a:pathLst>
          </a:custGeom>
          <a:noFill/>
          <a:ln w="28575">
            <a:solidFill>
              <a:srgbClr val="0000FF"/>
            </a:solidFill>
            <a:round/>
            <a:headEnd type="triangle" w="med" len="lg"/>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7437" name="Line 28"/>
          <p:cNvSpPr>
            <a:spLocks noChangeShapeType="1"/>
          </p:cNvSpPr>
          <p:nvPr/>
        </p:nvSpPr>
        <p:spPr bwMode="auto">
          <a:xfrm>
            <a:off x="4678363" y="490061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8" name="Line 29"/>
          <p:cNvSpPr>
            <a:spLocks noChangeShapeType="1"/>
          </p:cNvSpPr>
          <p:nvPr/>
        </p:nvSpPr>
        <p:spPr bwMode="auto">
          <a:xfrm flipV="1">
            <a:off x="49831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39" name="Line 30"/>
          <p:cNvSpPr>
            <a:spLocks noChangeShapeType="1"/>
          </p:cNvSpPr>
          <p:nvPr/>
        </p:nvSpPr>
        <p:spPr bwMode="auto">
          <a:xfrm>
            <a:off x="4983163" y="46482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0" name="Line 31"/>
          <p:cNvSpPr>
            <a:spLocks noChangeShapeType="1"/>
          </p:cNvSpPr>
          <p:nvPr/>
        </p:nvSpPr>
        <p:spPr bwMode="auto">
          <a:xfrm>
            <a:off x="52879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1" name="Line 32"/>
          <p:cNvSpPr>
            <a:spLocks noChangeShapeType="1"/>
          </p:cNvSpPr>
          <p:nvPr/>
        </p:nvSpPr>
        <p:spPr bwMode="auto">
          <a:xfrm>
            <a:off x="5287963" y="490061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2" name="Line 33"/>
          <p:cNvSpPr>
            <a:spLocks noChangeShapeType="1"/>
          </p:cNvSpPr>
          <p:nvPr/>
        </p:nvSpPr>
        <p:spPr bwMode="auto">
          <a:xfrm flipV="1">
            <a:off x="55927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3" name="Line 34"/>
          <p:cNvSpPr>
            <a:spLocks noChangeShapeType="1"/>
          </p:cNvSpPr>
          <p:nvPr/>
        </p:nvSpPr>
        <p:spPr bwMode="auto">
          <a:xfrm>
            <a:off x="5592763" y="46482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4" name="Line 35"/>
          <p:cNvSpPr>
            <a:spLocks noChangeShapeType="1"/>
          </p:cNvSpPr>
          <p:nvPr/>
        </p:nvSpPr>
        <p:spPr bwMode="auto">
          <a:xfrm>
            <a:off x="58975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5" name="Line 36"/>
          <p:cNvSpPr>
            <a:spLocks noChangeShapeType="1"/>
          </p:cNvSpPr>
          <p:nvPr/>
        </p:nvSpPr>
        <p:spPr bwMode="auto">
          <a:xfrm>
            <a:off x="5897563" y="490061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6" name="Line 37"/>
          <p:cNvSpPr>
            <a:spLocks noChangeShapeType="1"/>
          </p:cNvSpPr>
          <p:nvPr/>
        </p:nvSpPr>
        <p:spPr bwMode="auto">
          <a:xfrm flipV="1">
            <a:off x="62023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7" name="Line 38"/>
          <p:cNvSpPr>
            <a:spLocks noChangeShapeType="1"/>
          </p:cNvSpPr>
          <p:nvPr/>
        </p:nvSpPr>
        <p:spPr bwMode="auto">
          <a:xfrm>
            <a:off x="6202363" y="46482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8" name="Line 39"/>
          <p:cNvSpPr>
            <a:spLocks noChangeShapeType="1"/>
          </p:cNvSpPr>
          <p:nvPr/>
        </p:nvSpPr>
        <p:spPr bwMode="auto">
          <a:xfrm>
            <a:off x="65071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9" name="Line 40"/>
          <p:cNvSpPr>
            <a:spLocks noChangeShapeType="1"/>
          </p:cNvSpPr>
          <p:nvPr/>
        </p:nvSpPr>
        <p:spPr bwMode="auto">
          <a:xfrm>
            <a:off x="6507163" y="490061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0" name="Line 41"/>
          <p:cNvSpPr>
            <a:spLocks noChangeShapeType="1"/>
          </p:cNvSpPr>
          <p:nvPr/>
        </p:nvSpPr>
        <p:spPr bwMode="auto">
          <a:xfrm flipV="1">
            <a:off x="68119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1" name="Line 42"/>
          <p:cNvSpPr>
            <a:spLocks noChangeShapeType="1"/>
          </p:cNvSpPr>
          <p:nvPr/>
        </p:nvSpPr>
        <p:spPr bwMode="auto">
          <a:xfrm>
            <a:off x="6811963" y="46482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2" name="Line 43"/>
          <p:cNvSpPr>
            <a:spLocks noChangeShapeType="1"/>
          </p:cNvSpPr>
          <p:nvPr/>
        </p:nvSpPr>
        <p:spPr bwMode="auto">
          <a:xfrm>
            <a:off x="71167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3" name="Line 44"/>
          <p:cNvSpPr>
            <a:spLocks noChangeShapeType="1"/>
          </p:cNvSpPr>
          <p:nvPr/>
        </p:nvSpPr>
        <p:spPr bwMode="auto">
          <a:xfrm>
            <a:off x="7116763" y="490061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4" name="Line 45"/>
          <p:cNvSpPr>
            <a:spLocks noChangeShapeType="1"/>
          </p:cNvSpPr>
          <p:nvPr/>
        </p:nvSpPr>
        <p:spPr bwMode="auto">
          <a:xfrm flipV="1">
            <a:off x="74215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5" name="Line 46"/>
          <p:cNvSpPr>
            <a:spLocks noChangeShapeType="1"/>
          </p:cNvSpPr>
          <p:nvPr/>
        </p:nvSpPr>
        <p:spPr bwMode="auto">
          <a:xfrm>
            <a:off x="7421563" y="46482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6" name="Line 47"/>
          <p:cNvSpPr>
            <a:spLocks noChangeShapeType="1"/>
          </p:cNvSpPr>
          <p:nvPr/>
        </p:nvSpPr>
        <p:spPr bwMode="auto">
          <a:xfrm>
            <a:off x="77263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7" name="Line 48"/>
          <p:cNvSpPr>
            <a:spLocks noChangeShapeType="1"/>
          </p:cNvSpPr>
          <p:nvPr/>
        </p:nvSpPr>
        <p:spPr bwMode="auto">
          <a:xfrm>
            <a:off x="7726363" y="490061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8" name="Line 49"/>
          <p:cNvSpPr>
            <a:spLocks noChangeShapeType="1"/>
          </p:cNvSpPr>
          <p:nvPr/>
        </p:nvSpPr>
        <p:spPr bwMode="auto">
          <a:xfrm flipV="1">
            <a:off x="80311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9" name="Line 50"/>
          <p:cNvSpPr>
            <a:spLocks noChangeShapeType="1"/>
          </p:cNvSpPr>
          <p:nvPr/>
        </p:nvSpPr>
        <p:spPr bwMode="auto">
          <a:xfrm>
            <a:off x="8031163" y="46482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0" name="Line 51"/>
          <p:cNvSpPr>
            <a:spLocks noChangeShapeType="1"/>
          </p:cNvSpPr>
          <p:nvPr/>
        </p:nvSpPr>
        <p:spPr bwMode="auto">
          <a:xfrm>
            <a:off x="83359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1" name="Line 52"/>
          <p:cNvSpPr>
            <a:spLocks noChangeShapeType="1"/>
          </p:cNvSpPr>
          <p:nvPr/>
        </p:nvSpPr>
        <p:spPr bwMode="auto">
          <a:xfrm>
            <a:off x="8335963" y="490061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2" name="Line 53"/>
          <p:cNvSpPr>
            <a:spLocks noChangeShapeType="1"/>
          </p:cNvSpPr>
          <p:nvPr/>
        </p:nvSpPr>
        <p:spPr bwMode="auto">
          <a:xfrm>
            <a:off x="4679950" y="5272088"/>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3" name="Line 54"/>
          <p:cNvSpPr>
            <a:spLocks noChangeShapeType="1"/>
          </p:cNvSpPr>
          <p:nvPr/>
        </p:nvSpPr>
        <p:spPr bwMode="auto">
          <a:xfrm flipV="1">
            <a:off x="4984750" y="5086350"/>
            <a:ext cx="0" cy="1857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4" name="Line 55"/>
          <p:cNvSpPr>
            <a:spLocks noChangeShapeType="1"/>
          </p:cNvSpPr>
          <p:nvPr/>
        </p:nvSpPr>
        <p:spPr bwMode="auto">
          <a:xfrm>
            <a:off x="4984750" y="5086350"/>
            <a:ext cx="609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5" name="Line 56"/>
          <p:cNvSpPr>
            <a:spLocks noChangeShapeType="1"/>
          </p:cNvSpPr>
          <p:nvPr/>
        </p:nvSpPr>
        <p:spPr bwMode="auto">
          <a:xfrm>
            <a:off x="5594350" y="5086350"/>
            <a:ext cx="0" cy="1857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6" name="Line 57"/>
          <p:cNvSpPr>
            <a:spLocks noChangeShapeType="1"/>
          </p:cNvSpPr>
          <p:nvPr/>
        </p:nvSpPr>
        <p:spPr bwMode="auto">
          <a:xfrm>
            <a:off x="5594350" y="5272088"/>
            <a:ext cx="609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7" name="Line 58"/>
          <p:cNvSpPr>
            <a:spLocks noChangeShapeType="1"/>
          </p:cNvSpPr>
          <p:nvPr/>
        </p:nvSpPr>
        <p:spPr bwMode="auto">
          <a:xfrm flipV="1">
            <a:off x="6203950" y="5086350"/>
            <a:ext cx="0" cy="1857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8" name="Line 59"/>
          <p:cNvSpPr>
            <a:spLocks noChangeShapeType="1"/>
          </p:cNvSpPr>
          <p:nvPr/>
        </p:nvSpPr>
        <p:spPr bwMode="auto">
          <a:xfrm>
            <a:off x="6203950" y="5086350"/>
            <a:ext cx="609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9" name="Line 60"/>
          <p:cNvSpPr>
            <a:spLocks noChangeShapeType="1"/>
          </p:cNvSpPr>
          <p:nvPr/>
        </p:nvSpPr>
        <p:spPr bwMode="auto">
          <a:xfrm>
            <a:off x="6813550" y="5086350"/>
            <a:ext cx="0" cy="1857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0" name="Line 61"/>
          <p:cNvSpPr>
            <a:spLocks noChangeShapeType="1"/>
          </p:cNvSpPr>
          <p:nvPr/>
        </p:nvSpPr>
        <p:spPr bwMode="auto">
          <a:xfrm flipV="1">
            <a:off x="7423150" y="5086350"/>
            <a:ext cx="0" cy="1857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1" name="Line 62"/>
          <p:cNvSpPr>
            <a:spLocks noChangeShapeType="1"/>
          </p:cNvSpPr>
          <p:nvPr/>
        </p:nvSpPr>
        <p:spPr bwMode="auto">
          <a:xfrm>
            <a:off x="8032750" y="5086350"/>
            <a:ext cx="0" cy="1857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2" name="Line 63"/>
          <p:cNvSpPr>
            <a:spLocks noChangeShapeType="1"/>
          </p:cNvSpPr>
          <p:nvPr/>
        </p:nvSpPr>
        <p:spPr bwMode="auto">
          <a:xfrm>
            <a:off x="8032750" y="5272088"/>
            <a:ext cx="609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3" name="Line 64"/>
          <p:cNvSpPr>
            <a:spLocks noChangeShapeType="1"/>
          </p:cNvSpPr>
          <p:nvPr/>
        </p:nvSpPr>
        <p:spPr bwMode="auto">
          <a:xfrm>
            <a:off x="4679950" y="5705475"/>
            <a:ext cx="914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4" name="Line 65"/>
          <p:cNvSpPr>
            <a:spLocks noChangeShapeType="1"/>
          </p:cNvSpPr>
          <p:nvPr/>
        </p:nvSpPr>
        <p:spPr bwMode="auto">
          <a:xfrm flipV="1">
            <a:off x="5594350" y="5457825"/>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5" name="Line 66"/>
          <p:cNvSpPr>
            <a:spLocks noChangeShapeType="1"/>
          </p:cNvSpPr>
          <p:nvPr/>
        </p:nvSpPr>
        <p:spPr bwMode="auto">
          <a:xfrm>
            <a:off x="5594350" y="5457825"/>
            <a:ext cx="1219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6" name="Line 67"/>
          <p:cNvSpPr>
            <a:spLocks noChangeShapeType="1"/>
          </p:cNvSpPr>
          <p:nvPr/>
        </p:nvSpPr>
        <p:spPr bwMode="auto">
          <a:xfrm>
            <a:off x="6813550" y="5457825"/>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7" name="Line 68"/>
          <p:cNvSpPr>
            <a:spLocks noChangeShapeType="1"/>
          </p:cNvSpPr>
          <p:nvPr/>
        </p:nvSpPr>
        <p:spPr bwMode="auto">
          <a:xfrm>
            <a:off x="8027988" y="5705475"/>
            <a:ext cx="6413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8" name="Line 69"/>
          <p:cNvSpPr>
            <a:spLocks noChangeShapeType="1"/>
          </p:cNvSpPr>
          <p:nvPr/>
        </p:nvSpPr>
        <p:spPr bwMode="auto">
          <a:xfrm>
            <a:off x="4679950" y="6129338"/>
            <a:ext cx="2133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9" name="Line 70"/>
          <p:cNvSpPr>
            <a:spLocks noChangeShapeType="1"/>
          </p:cNvSpPr>
          <p:nvPr/>
        </p:nvSpPr>
        <p:spPr bwMode="auto">
          <a:xfrm flipV="1">
            <a:off x="6813550" y="5876925"/>
            <a:ext cx="0" cy="2619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80" name="Line 71"/>
          <p:cNvSpPr>
            <a:spLocks noChangeShapeType="1"/>
          </p:cNvSpPr>
          <p:nvPr/>
        </p:nvSpPr>
        <p:spPr bwMode="auto">
          <a:xfrm>
            <a:off x="8027988" y="6129338"/>
            <a:ext cx="6143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81" name="Text Box 72"/>
          <p:cNvSpPr txBox="1">
            <a:spLocks noChangeArrowheads="1"/>
          </p:cNvSpPr>
          <p:nvPr/>
        </p:nvSpPr>
        <p:spPr bwMode="auto">
          <a:xfrm>
            <a:off x="4138613" y="4545013"/>
            <a:ext cx="523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CP</a:t>
            </a:r>
          </a:p>
        </p:txBody>
      </p:sp>
      <p:sp>
        <p:nvSpPr>
          <p:cNvPr id="17482" name="Text Box 73"/>
          <p:cNvSpPr txBox="1">
            <a:spLocks noChangeArrowheads="1"/>
          </p:cNvSpPr>
          <p:nvPr/>
        </p:nvSpPr>
        <p:spPr bwMode="auto">
          <a:xfrm>
            <a:off x="4138613" y="4940300"/>
            <a:ext cx="463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2000" baseline="-25000"/>
              <a:t>0</a:t>
            </a:r>
            <a:endParaRPr kumimoji="1" lang="en-US" altLang="zh-CN" sz="2000"/>
          </a:p>
        </p:txBody>
      </p:sp>
      <p:sp>
        <p:nvSpPr>
          <p:cNvPr id="17483" name="Text Box 74"/>
          <p:cNvSpPr txBox="1">
            <a:spLocks noChangeArrowheads="1"/>
          </p:cNvSpPr>
          <p:nvPr/>
        </p:nvSpPr>
        <p:spPr bwMode="auto">
          <a:xfrm>
            <a:off x="4154490" y="5421314"/>
            <a:ext cx="52387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dirty="0"/>
              <a:t>Q</a:t>
            </a:r>
            <a:r>
              <a:rPr kumimoji="1" lang="en-US" altLang="zh-CN" sz="2000" baseline="-25000" dirty="0"/>
              <a:t>1</a:t>
            </a:r>
            <a:endParaRPr kumimoji="1" lang="en-US" altLang="zh-CN" sz="2000" dirty="0"/>
          </a:p>
        </p:txBody>
      </p:sp>
      <p:sp>
        <p:nvSpPr>
          <p:cNvPr id="17484" name="Text Box 75"/>
          <p:cNvSpPr txBox="1">
            <a:spLocks noChangeArrowheads="1"/>
          </p:cNvSpPr>
          <p:nvPr/>
        </p:nvSpPr>
        <p:spPr bwMode="auto">
          <a:xfrm>
            <a:off x="4179094" y="5902328"/>
            <a:ext cx="50323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dirty="0"/>
              <a:t>Q</a:t>
            </a:r>
            <a:r>
              <a:rPr kumimoji="1" lang="en-US" altLang="zh-CN" sz="2000" baseline="-25000" dirty="0"/>
              <a:t>2</a:t>
            </a:r>
            <a:endParaRPr kumimoji="1" lang="en-US" altLang="zh-CN" sz="2000" dirty="0"/>
          </a:p>
        </p:txBody>
      </p:sp>
      <p:sp>
        <p:nvSpPr>
          <p:cNvPr id="17485" name="Line 76"/>
          <p:cNvSpPr>
            <a:spLocks noChangeShapeType="1"/>
          </p:cNvSpPr>
          <p:nvPr/>
        </p:nvSpPr>
        <p:spPr bwMode="auto">
          <a:xfrm>
            <a:off x="4678363" y="6526213"/>
            <a:ext cx="27384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86" name="Line 77"/>
          <p:cNvSpPr>
            <a:spLocks noChangeShapeType="1"/>
          </p:cNvSpPr>
          <p:nvPr/>
        </p:nvSpPr>
        <p:spPr bwMode="auto">
          <a:xfrm flipV="1">
            <a:off x="7416800" y="6273800"/>
            <a:ext cx="0" cy="252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87" name="Line 78"/>
          <p:cNvSpPr>
            <a:spLocks noChangeShapeType="1"/>
          </p:cNvSpPr>
          <p:nvPr/>
        </p:nvSpPr>
        <p:spPr bwMode="auto">
          <a:xfrm>
            <a:off x="7416800" y="6273800"/>
            <a:ext cx="6111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88" name="Line 79"/>
          <p:cNvSpPr>
            <a:spLocks noChangeShapeType="1"/>
          </p:cNvSpPr>
          <p:nvPr/>
        </p:nvSpPr>
        <p:spPr bwMode="auto">
          <a:xfrm>
            <a:off x="8027988" y="6526213"/>
            <a:ext cx="6127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89" name="Text Box 80"/>
          <p:cNvSpPr txBox="1">
            <a:spLocks noChangeArrowheads="1"/>
          </p:cNvSpPr>
          <p:nvPr/>
        </p:nvSpPr>
        <p:spPr bwMode="auto">
          <a:xfrm>
            <a:off x="4202113" y="6319307"/>
            <a:ext cx="3984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dirty="0"/>
              <a:t>C</a:t>
            </a:r>
          </a:p>
        </p:txBody>
      </p:sp>
      <p:sp>
        <p:nvSpPr>
          <p:cNvPr id="17490" name="Line 81"/>
          <p:cNvSpPr>
            <a:spLocks noChangeShapeType="1"/>
          </p:cNvSpPr>
          <p:nvPr/>
        </p:nvSpPr>
        <p:spPr bwMode="auto">
          <a:xfrm>
            <a:off x="8027988" y="6273800"/>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91" name="Line 82"/>
          <p:cNvSpPr>
            <a:spLocks noChangeShapeType="1"/>
          </p:cNvSpPr>
          <p:nvPr/>
        </p:nvSpPr>
        <p:spPr bwMode="auto">
          <a:xfrm>
            <a:off x="8027988" y="5881688"/>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92" name="Text Box 83"/>
          <p:cNvSpPr txBox="1">
            <a:spLocks noChangeArrowheads="1"/>
          </p:cNvSpPr>
          <p:nvPr/>
        </p:nvSpPr>
        <p:spPr bwMode="auto">
          <a:xfrm>
            <a:off x="5241925" y="3386138"/>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PE</a:t>
            </a:r>
          </a:p>
        </p:txBody>
      </p:sp>
      <p:sp>
        <p:nvSpPr>
          <p:cNvPr id="17493" name="Rectangle 84"/>
          <p:cNvSpPr>
            <a:spLocks noChangeArrowheads="1"/>
          </p:cNvSpPr>
          <p:nvPr/>
        </p:nvSpPr>
        <p:spPr bwMode="auto">
          <a:xfrm>
            <a:off x="5230813" y="2624138"/>
            <a:ext cx="2762250" cy="1219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endParaRPr kumimoji="1" lang="zh-CN" altLang="en-US" sz="2400" b="0"/>
          </a:p>
        </p:txBody>
      </p:sp>
      <p:sp>
        <p:nvSpPr>
          <p:cNvPr id="17494" name="Line 85"/>
          <p:cNvSpPr>
            <a:spLocks noChangeShapeType="1"/>
          </p:cNvSpPr>
          <p:nvPr/>
        </p:nvSpPr>
        <p:spPr bwMode="auto">
          <a:xfrm flipV="1">
            <a:off x="8316913" y="2930525"/>
            <a:ext cx="0" cy="301625"/>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7495" name="Group 86"/>
          <p:cNvGrpSpPr>
            <a:grpSpLocks/>
          </p:cNvGrpSpPr>
          <p:nvPr/>
        </p:nvGrpSpPr>
        <p:grpSpPr bwMode="auto">
          <a:xfrm>
            <a:off x="6348413" y="1736725"/>
            <a:ext cx="815975" cy="882650"/>
            <a:chOff x="3999" y="1052"/>
            <a:chExt cx="514" cy="666"/>
          </a:xfrm>
        </p:grpSpPr>
        <p:sp>
          <p:nvSpPr>
            <p:cNvPr id="17553" name="Line 87"/>
            <p:cNvSpPr>
              <a:spLocks noChangeShapeType="1"/>
            </p:cNvSpPr>
            <p:nvPr/>
          </p:nvSpPr>
          <p:spPr bwMode="auto">
            <a:xfrm flipV="1">
              <a:off x="3999" y="1052"/>
              <a:ext cx="0" cy="6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554" name="Line 88"/>
            <p:cNvSpPr>
              <a:spLocks noChangeShapeType="1"/>
            </p:cNvSpPr>
            <p:nvPr/>
          </p:nvSpPr>
          <p:spPr bwMode="auto">
            <a:xfrm flipV="1">
              <a:off x="4266" y="1052"/>
              <a:ext cx="0" cy="6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555" name="Line 89"/>
            <p:cNvSpPr>
              <a:spLocks noChangeShapeType="1"/>
            </p:cNvSpPr>
            <p:nvPr/>
          </p:nvSpPr>
          <p:spPr bwMode="auto">
            <a:xfrm flipV="1">
              <a:off x="4513" y="1052"/>
              <a:ext cx="0" cy="6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7496" name="Line 90"/>
          <p:cNvSpPr>
            <a:spLocks noChangeShapeType="1"/>
          </p:cNvSpPr>
          <p:nvPr/>
        </p:nvSpPr>
        <p:spPr bwMode="auto">
          <a:xfrm flipV="1">
            <a:off x="5949950" y="3851275"/>
            <a:ext cx="0" cy="29845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97" name="Line 91"/>
          <p:cNvSpPr>
            <a:spLocks noChangeShapeType="1"/>
          </p:cNvSpPr>
          <p:nvPr/>
        </p:nvSpPr>
        <p:spPr bwMode="auto">
          <a:xfrm flipV="1">
            <a:off x="6348413" y="3844925"/>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98" name="Line 92"/>
          <p:cNvSpPr>
            <a:spLocks noChangeShapeType="1"/>
          </p:cNvSpPr>
          <p:nvPr/>
        </p:nvSpPr>
        <p:spPr bwMode="auto">
          <a:xfrm flipV="1">
            <a:off x="6772275" y="3844925"/>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99" name="Line 93"/>
          <p:cNvSpPr>
            <a:spLocks noChangeShapeType="1"/>
          </p:cNvSpPr>
          <p:nvPr/>
        </p:nvSpPr>
        <p:spPr bwMode="auto">
          <a:xfrm flipV="1">
            <a:off x="7164388" y="3844925"/>
            <a:ext cx="0" cy="301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500" name="Line 94"/>
          <p:cNvSpPr>
            <a:spLocks noChangeShapeType="1"/>
          </p:cNvSpPr>
          <p:nvPr/>
        </p:nvSpPr>
        <p:spPr bwMode="auto">
          <a:xfrm>
            <a:off x="8012113" y="2928938"/>
            <a:ext cx="6286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501" name="Line 95"/>
          <p:cNvSpPr>
            <a:spLocks noChangeShapeType="1"/>
          </p:cNvSpPr>
          <p:nvPr/>
        </p:nvSpPr>
        <p:spPr bwMode="auto">
          <a:xfrm>
            <a:off x="8012113" y="3233738"/>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502" name="Line 96"/>
          <p:cNvSpPr>
            <a:spLocks noChangeShapeType="1"/>
          </p:cNvSpPr>
          <p:nvPr/>
        </p:nvSpPr>
        <p:spPr bwMode="auto">
          <a:xfrm>
            <a:off x="8012113" y="3538538"/>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503" name="Line 97"/>
          <p:cNvSpPr>
            <a:spLocks noChangeShapeType="1"/>
          </p:cNvSpPr>
          <p:nvPr/>
        </p:nvSpPr>
        <p:spPr bwMode="auto">
          <a:xfrm>
            <a:off x="4545013" y="3536950"/>
            <a:ext cx="6715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504" name="Line 98"/>
          <p:cNvSpPr>
            <a:spLocks noChangeShapeType="1"/>
          </p:cNvSpPr>
          <p:nvPr/>
        </p:nvSpPr>
        <p:spPr bwMode="auto">
          <a:xfrm>
            <a:off x="4810125" y="3249613"/>
            <a:ext cx="406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505" name="Text Box 99"/>
          <p:cNvSpPr txBox="1">
            <a:spLocks noChangeArrowheads="1"/>
          </p:cNvSpPr>
          <p:nvPr/>
        </p:nvSpPr>
        <p:spPr bwMode="auto">
          <a:xfrm>
            <a:off x="5764213" y="2547938"/>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Q</a:t>
            </a:r>
            <a:r>
              <a:rPr kumimoji="1" lang="en-US" altLang="zh-CN" sz="1600" b="0"/>
              <a:t>3</a:t>
            </a:r>
            <a:r>
              <a:rPr kumimoji="1" lang="en-US" altLang="zh-CN" sz="2400" b="0"/>
              <a:t> Q</a:t>
            </a:r>
            <a:r>
              <a:rPr kumimoji="1" lang="en-US" altLang="zh-CN" sz="1600" b="0"/>
              <a:t>2</a:t>
            </a:r>
            <a:r>
              <a:rPr kumimoji="1" lang="en-US" altLang="zh-CN" sz="2400" b="0"/>
              <a:t> Q</a:t>
            </a:r>
            <a:r>
              <a:rPr kumimoji="1" lang="en-US" altLang="zh-CN" sz="1600" b="0"/>
              <a:t>1</a:t>
            </a:r>
            <a:r>
              <a:rPr kumimoji="1" lang="en-US" altLang="zh-CN" sz="2400" b="0"/>
              <a:t> Q</a:t>
            </a:r>
            <a:r>
              <a:rPr kumimoji="1" lang="en-US" altLang="zh-CN" sz="1600" b="0"/>
              <a:t>0</a:t>
            </a:r>
            <a:endParaRPr kumimoji="1" lang="en-US" altLang="zh-CN" sz="2400" b="0"/>
          </a:p>
        </p:txBody>
      </p:sp>
      <p:sp>
        <p:nvSpPr>
          <p:cNvPr id="17506" name="Text Box 100"/>
          <p:cNvSpPr txBox="1">
            <a:spLocks noChangeArrowheads="1"/>
          </p:cNvSpPr>
          <p:nvPr/>
        </p:nvSpPr>
        <p:spPr bwMode="auto">
          <a:xfrm>
            <a:off x="5222875" y="2641600"/>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TC</a:t>
            </a:r>
          </a:p>
        </p:txBody>
      </p:sp>
      <p:sp>
        <p:nvSpPr>
          <p:cNvPr id="17507" name="Text Box 101"/>
          <p:cNvSpPr txBox="1">
            <a:spLocks noChangeArrowheads="1"/>
          </p:cNvSpPr>
          <p:nvPr/>
        </p:nvSpPr>
        <p:spPr bwMode="auto">
          <a:xfrm>
            <a:off x="7278688" y="2667000"/>
            <a:ext cx="74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CEP</a:t>
            </a:r>
          </a:p>
        </p:txBody>
      </p:sp>
      <p:sp>
        <p:nvSpPr>
          <p:cNvPr id="17508" name="Text Box 102"/>
          <p:cNvSpPr txBox="1">
            <a:spLocks noChangeArrowheads="1"/>
          </p:cNvSpPr>
          <p:nvPr/>
        </p:nvSpPr>
        <p:spPr bwMode="auto">
          <a:xfrm>
            <a:off x="7275513" y="2982913"/>
            <a:ext cx="758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CET</a:t>
            </a:r>
          </a:p>
        </p:txBody>
      </p:sp>
      <p:sp>
        <p:nvSpPr>
          <p:cNvPr id="17509" name="Text Box 103"/>
          <p:cNvSpPr txBox="1">
            <a:spLocks noChangeArrowheads="1"/>
          </p:cNvSpPr>
          <p:nvPr/>
        </p:nvSpPr>
        <p:spPr bwMode="auto">
          <a:xfrm>
            <a:off x="5989638" y="2973388"/>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74x161</a:t>
            </a:r>
          </a:p>
        </p:txBody>
      </p:sp>
      <p:sp>
        <p:nvSpPr>
          <p:cNvPr id="17510" name="Text Box 104"/>
          <p:cNvSpPr txBox="1">
            <a:spLocks noChangeArrowheads="1"/>
          </p:cNvSpPr>
          <p:nvPr/>
        </p:nvSpPr>
        <p:spPr bwMode="auto">
          <a:xfrm>
            <a:off x="5219700" y="3025775"/>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CR</a:t>
            </a:r>
          </a:p>
        </p:txBody>
      </p:sp>
      <p:sp>
        <p:nvSpPr>
          <p:cNvPr id="17511" name="Text Box 107"/>
          <p:cNvSpPr txBox="1">
            <a:spLocks noChangeArrowheads="1"/>
          </p:cNvSpPr>
          <p:nvPr/>
        </p:nvSpPr>
        <p:spPr bwMode="auto">
          <a:xfrm>
            <a:off x="5748338" y="3386138"/>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D</a:t>
            </a:r>
            <a:r>
              <a:rPr kumimoji="1" lang="en-US" altLang="zh-CN" sz="1600" b="0"/>
              <a:t>3</a:t>
            </a:r>
            <a:r>
              <a:rPr kumimoji="1" lang="en-US" altLang="zh-CN" sz="2400" b="0"/>
              <a:t> D</a:t>
            </a:r>
            <a:r>
              <a:rPr kumimoji="1" lang="en-US" altLang="zh-CN" sz="1600" b="0"/>
              <a:t>2</a:t>
            </a:r>
            <a:r>
              <a:rPr kumimoji="1" lang="en-US" altLang="zh-CN" sz="2400" b="0"/>
              <a:t> D</a:t>
            </a:r>
            <a:r>
              <a:rPr kumimoji="1" lang="en-US" altLang="zh-CN" sz="1600" b="0"/>
              <a:t>1</a:t>
            </a:r>
            <a:r>
              <a:rPr kumimoji="1" lang="en-US" altLang="zh-CN" sz="2400" b="0"/>
              <a:t> D</a:t>
            </a:r>
            <a:r>
              <a:rPr kumimoji="1" lang="en-US" altLang="zh-CN" sz="1600" b="0"/>
              <a:t>0</a:t>
            </a:r>
            <a:endParaRPr kumimoji="1" lang="en-US" altLang="zh-CN" sz="2400" b="0"/>
          </a:p>
        </p:txBody>
      </p:sp>
      <p:grpSp>
        <p:nvGrpSpPr>
          <p:cNvPr id="17512" name="Group 108"/>
          <p:cNvGrpSpPr>
            <a:grpSpLocks/>
          </p:cNvGrpSpPr>
          <p:nvPr/>
        </p:nvGrpSpPr>
        <p:grpSpPr bwMode="auto">
          <a:xfrm>
            <a:off x="7832725" y="3416300"/>
            <a:ext cx="144463" cy="215900"/>
            <a:chOff x="2041" y="1638"/>
            <a:chExt cx="91" cy="182"/>
          </a:xfrm>
        </p:grpSpPr>
        <p:sp>
          <p:nvSpPr>
            <p:cNvPr id="17551" name="Line 109"/>
            <p:cNvSpPr>
              <a:spLocks noChangeShapeType="1"/>
            </p:cNvSpPr>
            <p:nvPr/>
          </p:nvSpPr>
          <p:spPr bwMode="auto">
            <a:xfrm flipH="1">
              <a:off x="2041" y="1638"/>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52" name="Line 110"/>
            <p:cNvSpPr>
              <a:spLocks noChangeShapeType="1"/>
            </p:cNvSpPr>
            <p:nvPr/>
          </p:nvSpPr>
          <p:spPr bwMode="auto">
            <a:xfrm>
              <a:off x="2041" y="1729"/>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513" name="Oval 111"/>
          <p:cNvSpPr>
            <a:spLocks noChangeArrowheads="1"/>
          </p:cNvSpPr>
          <p:nvPr/>
        </p:nvSpPr>
        <p:spPr bwMode="auto">
          <a:xfrm rot="10800000">
            <a:off x="5105400" y="3471863"/>
            <a:ext cx="125413" cy="125412"/>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7514" name="Oval 112"/>
          <p:cNvSpPr>
            <a:spLocks noChangeArrowheads="1"/>
          </p:cNvSpPr>
          <p:nvPr/>
        </p:nvSpPr>
        <p:spPr bwMode="auto">
          <a:xfrm rot="10800000">
            <a:off x="5105400" y="3182938"/>
            <a:ext cx="125413" cy="125412"/>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7515" name="Line 113"/>
          <p:cNvSpPr>
            <a:spLocks noChangeShapeType="1"/>
          </p:cNvSpPr>
          <p:nvPr/>
        </p:nvSpPr>
        <p:spPr bwMode="auto">
          <a:xfrm>
            <a:off x="5759450" y="2097088"/>
            <a:ext cx="587375" cy="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516" name="Text Box 114"/>
          <p:cNvSpPr txBox="1">
            <a:spLocks noChangeArrowheads="1"/>
          </p:cNvSpPr>
          <p:nvPr/>
        </p:nvSpPr>
        <p:spPr bwMode="auto">
          <a:xfrm>
            <a:off x="4787900" y="2487613"/>
            <a:ext cx="220663"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t>C</a:t>
            </a:r>
            <a:endParaRPr kumimoji="1" lang="en-US" altLang="zh-CN" sz="1600" baseline="-25000"/>
          </a:p>
        </p:txBody>
      </p:sp>
      <p:sp>
        <p:nvSpPr>
          <p:cNvPr id="17517" name="Line 115"/>
          <p:cNvSpPr>
            <a:spLocks noChangeShapeType="1"/>
          </p:cNvSpPr>
          <p:nvPr/>
        </p:nvSpPr>
        <p:spPr bwMode="auto">
          <a:xfrm flipV="1">
            <a:off x="4545013" y="2241550"/>
            <a:ext cx="0" cy="129540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518" name="Text Box 116"/>
          <p:cNvSpPr txBox="1">
            <a:spLocks noChangeArrowheads="1"/>
          </p:cNvSpPr>
          <p:nvPr/>
        </p:nvSpPr>
        <p:spPr bwMode="auto">
          <a:xfrm>
            <a:off x="8388350" y="3362325"/>
            <a:ext cx="5397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t>CP</a:t>
            </a:r>
            <a:endParaRPr kumimoji="1" lang="en-US" altLang="zh-CN" sz="1600" baseline="-25000"/>
          </a:p>
        </p:txBody>
      </p:sp>
      <p:sp>
        <p:nvSpPr>
          <p:cNvPr id="17519" name="Text Box 117"/>
          <p:cNvSpPr txBox="1">
            <a:spLocks noChangeArrowheads="1"/>
          </p:cNvSpPr>
          <p:nvPr/>
        </p:nvSpPr>
        <p:spPr bwMode="auto">
          <a:xfrm>
            <a:off x="8713788" y="2746375"/>
            <a:ext cx="1428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t>1</a:t>
            </a:r>
            <a:endParaRPr kumimoji="1" lang="en-US" altLang="zh-CN" sz="2400" baseline="-25000"/>
          </a:p>
        </p:txBody>
      </p:sp>
      <p:sp>
        <p:nvSpPr>
          <p:cNvPr id="17520" name="Line 118"/>
          <p:cNvSpPr>
            <a:spLocks noChangeShapeType="1"/>
          </p:cNvSpPr>
          <p:nvPr/>
        </p:nvSpPr>
        <p:spPr bwMode="auto">
          <a:xfrm>
            <a:off x="5580063" y="4141788"/>
            <a:ext cx="1593850" cy="0"/>
          </a:xfrm>
          <a:prstGeom prst="line">
            <a:avLst/>
          </a:prstGeom>
          <a:noFill/>
          <a:ln w="28575">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521" name="Text Box 119"/>
          <p:cNvSpPr txBox="1">
            <a:spLocks noChangeArrowheads="1"/>
          </p:cNvSpPr>
          <p:nvPr/>
        </p:nvSpPr>
        <p:spPr bwMode="auto">
          <a:xfrm>
            <a:off x="4608513" y="3063875"/>
            <a:ext cx="1428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t>1</a:t>
            </a:r>
            <a:endParaRPr kumimoji="1" lang="en-US" altLang="zh-CN" sz="2400" baseline="-25000"/>
          </a:p>
        </p:txBody>
      </p:sp>
      <p:sp>
        <p:nvSpPr>
          <p:cNvPr id="17522" name="Text Box 120"/>
          <p:cNvSpPr txBox="1">
            <a:spLocks noChangeArrowheads="1"/>
          </p:cNvSpPr>
          <p:nvPr/>
        </p:nvSpPr>
        <p:spPr bwMode="auto">
          <a:xfrm>
            <a:off x="6111875" y="1268413"/>
            <a:ext cx="1350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a:t>Q</a:t>
            </a:r>
            <a:r>
              <a:rPr kumimoji="1" lang="en-US" altLang="zh-CN" sz="1600"/>
              <a:t>2</a:t>
            </a:r>
            <a:r>
              <a:rPr kumimoji="1" lang="en-US" altLang="zh-CN" sz="2400"/>
              <a:t> Q</a:t>
            </a:r>
            <a:r>
              <a:rPr kumimoji="1" lang="en-US" altLang="zh-CN" sz="1600"/>
              <a:t>1</a:t>
            </a:r>
            <a:r>
              <a:rPr kumimoji="1" lang="en-US" altLang="zh-CN" sz="2400"/>
              <a:t> Q</a:t>
            </a:r>
            <a:r>
              <a:rPr kumimoji="1" lang="en-US" altLang="zh-CN" sz="1600"/>
              <a:t>0</a:t>
            </a:r>
            <a:endParaRPr kumimoji="1" lang="en-US" altLang="zh-CN" sz="2400"/>
          </a:p>
        </p:txBody>
      </p:sp>
      <p:sp>
        <p:nvSpPr>
          <p:cNvPr id="17523" name="Line 121"/>
          <p:cNvSpPr>
            <a:spLocks noChangeShapeType="1"/>
          </p:cNvSpPr>
          <p:nvPr/>
        </p:nvSpPr>
        <p:spPr bwMode="auto">
          <a:xfrm flipV="1">
            <a:off x="7416800" y="5445125"/>
            <a:ext cx="0" cy="252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24" name="Line 122"/>
          <p:cNvSpPr>
            <a:spLocks noChangeShapeType="1"/>
          </p:cNvSpPr>
          <p:nvPr/>
        </p:nvSpPr>
        <p:spPr bwMode="auto">
          <a:xfrm flipV="1">
            <a:off x="7416800" y="5445125"/>
            <a:ext cx="0" cy="252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25" name="Line 123"/>
          <p:cNvSpPr>
            <a:spLocks noChangeShapeType="1"/>
          </p:cNvSpPr>
          <p:nvPr/>
        </p:nvSpPr>
        <p:spPr bwMode="auto">
          <a:xfrm>
            <a:off x="8027988" y="5445125"/>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26" name="Line 124"/>
          <p:cNvSpPr>
            <a:spLocks noChangeShapeType="1"/>
          </p:cNvSpPr>
          <p:nvPr/>
        </p:nvSpPr>
        <p:spPr bwMode="auto">
          <a:xfrm>
            <a:off x="4824413" y="2889250"/>
            <a:ext cx="406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527" name="Text Box 125"/>
          <p:cNvSpPr txBox="1">
            <a:spLocks noChangeArrowheads="1"/>
          </p:cNvSpPr>
          <p:nvPr/>
        </p:nvSpPr>
        <p:spPr bwMode="auto">
          <a:xfrm>
            <a:off x="5327650" y="4000500"/>
            <a:ext cx="1428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t>1</a:t>
            </a:r>
            <a:endParaRPr kumimoji="1" lang="en-US" altLang="zh-CN" sz="2400" baseline="-25000"/>
          </a:p>
        </p:txBody>
      </p:sp>
      <p:sp>
        <p:nvSpPr>
          <p:cNvPr id="17528" name="Rectangle 126"/>
          <p:cNvSpPr>
            <a:spLocks noGrp="1" noChangeArrowheads="1"/>
          </p:cNvSpPr>
          <p:nvPr>
            <p:ph type="body" idx="1"/>
          </p:nvPr>
        </p:nvSpPr>
        <p:spPr>
          <a:xfrm>
            <a:off x="457200" y="1376363"/>
            <a:ext cx="5122863" cy="647700"/>
          </a:xfrm>
          <a:noFill/>
        </p:spPr>
        <p:txBody>
          <a:bodyPr/>
          <a:lstStyle/>
          <a:p>
            <a:r>
              <a:rPr lang="zh-CN" altLang="en-US"/>
              <a:t>同步置数法 </a:t>
            </a:r>
            <a:r>
              <a:rPr lang="en-US" altLang="zh-CN" sz="2400"/>
              <a:t>(</a:t>
            </a:r>
            <a:r>
              <a:rPr lang="zh-CN" altLang="en-US" sz="2400"/>
              <a:t>另一种实现</a:t>
            </a:r>
            <a:r>
              <a:rPr lang="en-US" altLang="zh-CN" sz="2400"/>
              <a:t>)</a:t>
            </a:r>
          </a:p>
        </p:txBody>
      </p:sp>
      <p:sp>
        <p:nvSpPr>
          <p:cNvPr id="17529" name="Rectangle 127"/>
          <p:cNvSpPr>
            <a:spLocks noChangeArrowheads="1"/>
          </p:cNvSpPr>
          <p:nvPr/>
        </p:nvSpPr>
        <p:spPr bwMode="auto">
          <a:xfrm>
            <a:off x="250825" y="1881188"/>
            <a:ext cx="23050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lvl="1"/>
            <a:r>
              <a:rPr lang="zh-CN" altLang="en-US" b="1"/>
              <a:t>当计数到</a:t>
            </a:r>
          </a:p>
        </p:txBody>
      </p:sp>
      <p:sp>
        <p:nvSpPr>
          <p:cNvPr id="17530" name="Text Box 128"/>
          <p:cNvSpPr txBox="1">
            <a:spLocks noChangeArrowheads="1"/>
          </p:cNvSpPr>
          <p:nvPr/>
        </p:nvSpPr>
        <p:spPr bwMode="auto">
          <a:xfrm>
            <a:off x="935038" y="2349500"/>
            <a:ext cx="2341562"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30000"/>
              </a:spcBef>
              <a:spcAft>
                <a:spcPct val="0"/>
              </a:spcAft>
              <a:buFontTx/>
              <a:buNone/>
            </a:pPr>
            <a:r>
              <a:rPr kumimoji="1" lang="en-US" altLang="zh-CN" sz="2400"/>
              <a:t>Q</a:t>
            </a:r>
            <a:r>
              <a:rPr kumimoji="1" lang="en-US" altLang="zh-CN" sz="1600"/>
              <a:t>2</a:t>
            </a:r>
            <a:r>
              <a:rPr kumimoji="1" lang="en-US" altLang="zh-CN" sz="2400"/>
              <a:t>Q</a:t>
            </a:r>
            <a:r>
              <a:rPr kumimoji="1" lang="en-US" altLang="zh-CN" sz="1600"/>
              <a:t>1</a:t>
            </a:r>
            <a:r>
              <a:rPr kumimoji="1" lang="en-US" altLang="zh-CN" sz="2400"/>
              <a:t>Q</a:t>
            </a:r>
            <a:r>
              <a:rPr kumimoji="1" lang="en-US" altLang="zh-CN" sz="1600"/>
              <a:t>0 </a:t>
            </a:r>
            <a:r>
              <a:rPr kumimoji="1" lang="en-US" altLang="zh-CN" sz="2400"/>
              <a:t>= </a:t>
            </a:r>
            <a:r>
              <a:rPr kumimoji="1" lang="en-US" altLang="zh-CN" sz="2400">
                <a:solidFill>
                  <a:srgbClr val="FF3300"/>
                </a:solidFill>
              </a:rPr>
              <a:t>100</a:t>
            </a:r>
            <a:r>
              <a:rPr kumimoji="1" lang="en-US" altLang="zh-CN" sz="2400"/>
              <a:t> </a:t>
            </a:r>
            <a:r>
              <a:rPr kumimoji="1" lang="zh-CN" altLang="en-US" sz="2400"/>
              <a:t>时</a:t>
            </a:r>
          </a:p>
          <a:p>
            <a:pPr eaLnBrk="1" hangingPunct="1">
              <a:spcBef>
                <a:spcPct val="30000"/>
              </a:spcBef>
              <a:spcAft>
                <a:spcPct val="0"/>
              </a:spcAft>
              <a:buFontTx/>
              <a:buNone/>
            </a:pPr>
            <a:r>
              <a:rPr lang="en-US" altLang="zh-CN" sz="2400"/>
              <a:t>PE = 0</a:t>
            </a:r>
          </a:p>
        </p:txBody>
      </p:sp>
      <p:sp>
        <p:nvSpPr>
          <p:cNvPr id="17531" name="Line 129"/>
          <p:cNvSpPr>
            <a:spLocks noChangeShapeType="1"/>
          </p:cNvSpPr>
          <p:nvPr/>
        </p:nvSpPr>
        <p:spPr bwMode="auto">
          <a:xfrm>
            <a:off x="1008063" y="2889250"/>
            <a:ext cx="39528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532" name="Text Box 130"/>
          <p:cNvSpPr txBox="1">
            <a:spLocks noChangeArrowheads="1"/>
          </p:cNvSpPr>
          <p:nvPr/>
        </p:nvSpPr>
        <p:spPr bwMode="auto">
          <a:xfrm>
            <a:off x="900113" y="3249613"/>
            <a:ext cx="3563937"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0"/>
              </a:spcAft>
              <a:buFontTx/>
              <a:buNone/>
            </a:pPr>
            <a:r>
              <a:rPr kumimoji="1" lang="zh-CN" altLang="en-US" sz="2400"/>
              <a:t>在下一个</a:t>
            </a:r>
            <a:r>
              <a:rPr kumimoji="1" lang="en-US" altLang="zh-CN" sz="2400"/>
              <a:t>CP</a:t>
            </a:r>
            <a:r>
              <a:rPr kumimoji="1" lang="zh-CN" altLang="en-US" sz="2000"/>
              <a:t>↑</a:t>
            </a:r>
            <a:r>
              <a:rPr kumimoji="1" lang="zh-CN" altLang="en-US" sz="2400"/>
              <a:t>时</a:t>
            </a:r>
          </a:p>
          <a:p>
            <a:pPr eaLnBrk="1" hangingPunct="1">
              <a:lnSpc>
                <a:spcPct val="110000"/>
              </a:lnSpc>
              <a:spcAft>
                <a:spcPct val="0"/>
              </a:spcAft>
              <a:buFontTx/>
              <a:buNone/>
            </a:pPr>
            <a:r>
              <a:rPr kumimoji="1" lang="en-US" altLang="zh-CN" sz="2400"/>
              <a:t>Q</a:t>
            </a:r>
            <a:r>
              <a:rPr kumimoji="1" lang="en-US" altLang="zh-CN" sz="1600"/>
              <a:t>3</a:t>
            </a:r>
            <a:r>
              <a:rPr kumimoji="1" lang="en-US" altLang="zh-CN" sz="2400"/>
              <a:t>Q</a:t>
            </a:r>
            <a:r>
              <a:rPr kumimoji="1" lang="en-US" altLang="zh-CN" sz="1600"/>
              <a:t>2</a:t>
            </a:r>
            <a:r>
              <a:rPr kumimoji="1" lang="en-US" altLang="zh-CN" sz="2400"/>
              <a:t>Q</a:t>
            </a:r>
            <a:r>
              <a:rPr kumimoji="1" lang="en-US" altLang="zh-CN" sz="1600"/>
              <a:t>1</a:t>
            </a:r>
            <a:r>
              <a:rPr kumimoji="1" lang="en-US" altLang="zh-CN" sz="2400"/>
              <a:t>Q</a:t>
            </a:r>
            <a:r>
              <a:rPr kumimoji="1" lang="en-US" altLang="zh-CN" sz="1600"/>
              <a:t>0 </a:t>
            </a:r>
            <a:r>
              <a:rPr kumimoji="1" lang="en-US" altLang="zh-CN" sz="2400"/>
              <a:t>= </a:t>
            </a:r>
            <a:r>
              <a:rPr kumimoji="1" lang="en-US" altLang="zh-CN" sz="2400">
                <a:solidFill>
                  <a:srgbClr val="0000FF"/>
                </a:solidFill>
              </a:rPr>
              <a:t>1111</a:t>
            </a:r>
            <a:r>
              <a:rPr lang="zh-CN" altLang="en-US" sz="2400"/>
              <a:t>，</a:t>
            </a:r>
            <a:r>
              <a:rPr lang="en-US" altLang="zh-CN" sz="2400">
                <a:solidFill>
                  <a:srgbClr val="0000FF"/>
                </a:solidFill>
              </a:rPr>
              <a:t>C = 1</a:t>
            </a:r>
            <a:r>
              <a:rPr kumimoji="1" lang="en-US" altLang="zh-CN" sz="2400"/>
              <a:t> </a:t>
            </a:r>
          </a:p>
        </p:txBody>
      </p:sp>
      <p:sp>
        <p:nvSpPr>
          <p:cNvPr id="17533" name="Line 131"/>
          <p:cNvSpPr>
            <a:spLocks noChangeShapeType="1"/>
          </p:cNvSpPr>
          <p:nvPr/>
        </p:nvSpPr>
        <p:spPr bwMode="auto">
          <a:xfrm>
            <a:off x="6804025" y="5265738"/>
            <a:ext cx="609600" cy="0"/>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34" name="Line 132"/>
          <p:cNvSpPr>
            <a:spLocks noChangeShapeType="1"/>
          </p:cNvSpPr>
          <p:nvPr/>
        </p:nvSpPr>
        <p:spPr bwMode="auto">
          <a:xfrm>
            <a:off x="7416800" y="5445125"/>
            <a:ext cx="609600"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35" name="Line 133"/>
          <p:cNvSpPr>
            <a:spLocks noChangeShapeType="1"/>
          </p:cNvSpPr>
          <p:nvPr/>
        </p:nvSpPr>
        <p:spPr bwMode="auto">
          <a:xfrm>
            <a:off x="7416800" y="5086350"/>
            <a:ext cx="614363"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36" name="Line 134"/>
          <p:cNvSpPr>
            <a:spLocks noChangeShapeType="1"/>
          </p:cNvSpPr>
          <p:nvPr/>
        </p:nvSpPr>
        <p:spPr bwMode="auto">
          <a:xfrm>
            <a:off x="6804025" y="5878513"/>
            <a:ext cx="609600" cy="0"/>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37" name="Line 135"/>
          <p:cNvSpPr>
            <a:spLocks noChangeShapeType="1"/>
          </p:cNvSpPr>
          <p:nvPr/>
        </p:nvSpPr>
        <p:spPr bwMode="auto">
          <a:xfrm>
            <a:off x="6804025" y="5697538"/>
            <a:ext cx="609600" cy="0"/>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38" name="Line 136"/>
          <p:cNvSpPr>
            <a:spLocks noChangeShapeType="1"/>
          </p:cNvSpPr>
          <p:nvPr/>
        </p:nvSpPr>
        <p:spPr bwMode="auto">
          <a:xfrm>
            <a:off x="7416800" y="5878513"/>
            <a:ext cx="609600"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39" name="Oval 137"/>
          <p:cNvSpPr>
            <a:spLocks noChangeArrowheads="1"/>
          </p:cNvSpPr>
          <p:nvPr/>
        </p:nvSpPr>
        <p:spPr bwMode="auto">
          <a:xfrm rot="10800000">
            <a:off x="5192713" y="2168525"/>
            <a:ext cx="119062" cy="119063"/>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7540" name="AutoShape 138"/>
          <p:cNvSpPr>
            <a:spLocks noChangeArrowheads="1"/>
          </p:cNvSpPr>
          <p:nvPr/>
        </p:nvSpPr>
        <p:spPr bwMode="auto">
          <a:xfrm rot="10800000">
            <a:off x="5302250" y="1952625"/>
            <a:ext cx="493713" cy="539750"/>
          </a:xfrm>
          <a:prstGeom prst="flowChartDelay">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7541" name="Line 139"/>
          <p:cNvSpPr>
            <a:spLocks noChangeShapeType="1"/>
          </p:cNvSpPr>
          <p:nvPr/>
        </p:nvSpPr>
        <p:spPr bwMode="auto">
          <a:xfrm>
            <a:off x="5795963" y="2312988"/>
            <a:ext cx="1368425" cy="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542" name="Oval 140"/>
          <p:cNvSpPr>
            <a:spLocks noChangeArrowheads="1"/>
          </p:cNvSpPr>
          <p:nvPr/>
        </p:nvSpPr>
        <p:spPr bwMode="auto">
          <a:xfrm rot="10800000">
            <a:off x="5795963" y="2241550"/>
            <a:ext cx="119062" cy="119063"/>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7543" name="Line 141"/>
          <p:cNvSpPr>
            <a:spLocks noChangeShapeType="1"/>
          </p:cNvSpPr>
          <p:nvPr/>
        </p:nvSpPr>
        <p:spPr bwMode="auto">
          <a:xfrm>
            <a:off x="4535488" y="2241550"/>
            <a:ext cx="6588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7544" name="Group 142"/>
          <p:cNvGrpSpPr>
            <a:grpSpLocks/>
          </p:cNvGrpSpPr>
          <p:nvPr/>
        </p:nvGrpSpPr>
        <p:grpSpPr bwMode="auto">
          <a:xfrm>
            <a:off x="4983163" y="4833938"/>
            <a:ext cx="3048000" cy="1690687"/>
            <a:chOff x="3139" y="3155"/>
            <a:chExt cx="1920" cy="819"/>
          </a:xfrm>
        </p:grpSpPr>
        <p:sp>
          <p:nvSpPr>
            <p:cNvPr id="17545" name="Line 143"/>
            <p:cNvSpPr>
              <a:spLocks noChangeShapeType="1"/>
            </p:cNvSpPr>
            <p:nvPr/>
          </p:nvSpPr>
          <p:spPr bwMode="auto">
            <a:xfrm>
              <a:off x="3139"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46" name="Line 144"/>
            <p:cNvSpPr>
              <a:spLocks noChangeShapeType="1"/>
            </p:cNvSpPr>
            <p:nvPr/>
          </p:nvSpPr>
          <p:spPr bwMode="auto">
            <a:xfrm>
              <a:off x="3523"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47" name="Line 145"/>
            <p:cNvSpPr>
              <a:spLocks noChangeShapeType="1"/>
            </p:cNvSpPr>
            <p:nvPr/>
          </p:nvSpPr>
          <p:spPr bwMode="auto">
            <a:xfrm>
              <a:off x="3907"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48" name="Line 146"/>
            <p:cNvSpPr>
              <a:spLocks noChangeShapeType="1"/>
            </p:cNvSpPr>
            <p:nvPr/>
          </p:nvSpPr>
          <p:spPr bwMode="auto">
            <a:xfrm>
              <a:off x="4291"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49" name="Line 147"/>
            <p:cNvSpPr>
              <a:spLocks noChangeShapeType="1"/>
            </p:cNvSpPr>
            <p:nvPr/>
          </p:nvSpPr>
          <p:spPr bwMode="auto">
            <a:xfrm>
              <a:off x="4675"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50" name="Line 148"/>
            <p:cNvSpPr>
              <a:spLocks noChangeShapeType="1"/>
            </p:cNvSpPr>
            <p:nvPr/>
          </p:nvSpPr>
          <p:spPr bwMode="auto">
            <a:xfrm>
              <a:off x="5059"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0" name="Rectangle 6">
            <a:extLst>
              <a:ext uri="{FF2B5EF4-FFF2-40B4-BE49-F238E27FC236}">
                <a16:creationId xmlns:a16="http://schemas.microsoft.com/office/drawing/2014/main" id="{7EB0116E-97CD-6745-9ADC-0EFDCF783414}"/>
              </a:ext>
            </a:extLst>
          </p:cNvPr>
          <p:cNvSpPr txBox="1">
            <a:spLocks noChangeArrowheads="1"/>
          </p:cNvSpPr>
          <p:nvPr/>
        </p:nvSpPr>
        <p:spPr bwMode="auto">
          <a:xfrm>
            <a:off x="7878763" y="6499226"/>
            <a:ext cx="1219200" cy="40481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zh-CN"/>
            </a:defPPr>
            <a:lvl1pPr algn="r" rtl="0" eaLnBrk="1" fontAlgn="base" hangingPunct="1">
              <a:spcBef>
                <a:spcPct val="0"/>
              </a:spcBef>
              <a:spcAft>
                <a:spcPct val="20000"/>
              </a:spcAft>
              <a:buChar char="•"/>
              <a:defRPr sz="2800" b="1"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20000"/>
              </a:spcAft>
              <a:buChar char="–"/>
              <a:defRPr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20000"/>
              </a:spcAft>
              <a:buChar char="•"/>
              <a:defRPr sz="20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20000"/>
              </a:spcAft>
              <a:buChar char="–"/>
              <a:defRPr sz="20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20000"/>
              </a:spcAft>
              <a:buChar char="»"/>
              <a:defRPr sz="20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20000"/>
              </a:spcAft>
              <a:buChar char="»"/>
              <a:defRPr sz="20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20000"/>
              </a:spcAft>
              <a:buChar char="»"/>
              <a:defRPr sz="20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20000"/>
              </a:spcAft>
              <a:buChar char="»"/>
              <a:defRPr sz="20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20000"/>
              </a:spcAft>
              <a:buChar char="»"/>
              <a:defRPr sz="2000" kern="1200">
                <a:solidFill>
                  <a:schemeClr val="tx1"/>
                </a:solidFill>
                <a:latin typeface="Times New Roman" panose="02020603050405020304" pitchFamily="18" charset="0"/>
                <a:ea typeface="宋体" panose="02010600030101010101" pitchFamily="2" charset="-122"/>
                <a:cs typeface="+mn-cs"/>
              </a:defRPr>
            </a:lvl9pPr>
          </a:lstStyle>
          <a:p>
            <a:pPr>
              <a:spcAft>
                <a:spcPct val="0"/>
              </a:spcAft>
              <a:buFontTx/>
              <a:buNone/>
            </a:pPr>
            <a:fld id="{E90D7CBC-45FF-44EC-8D07-62ACF9EF056A}" type="slidenum">
              <a:rPr lang="en-US" altLang="zh-CN" sz="1800" b="0" smtClean="0">
                <a:solidFill>
                  <a:srgbClr val="B2B2B2"/>
                </a:solidFill>
                <a:latin typeface="Arial" panose="020B0604020202020204" pitchFamily="34" charset="0"/>
              </a:rPr>
              <a:pPr>
                <a:spcAft>
                  <a:spcPct val="0"/>
                </a:spcAft>
                <a:buFontTx/>
                <a:buNone/>
              </a:pPr>
              <a:t>8</a:t>
            </a:fld>
            <a:endParaRPr lang="en-US" altLang="zh-CN" sz="1800" b="0" dirty="0">
              <a:solidFill>
                <a:srgbClr val="B2B2B2"/>
              </a:solidFill>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12B94436-A3CE-448C-A7E2-05F2BD2154C3}" type="datetime1">
              <a:rPr lang="zh-CN" altLang="en-US" sz="1800" b="0" smtClean="0">
                <a:solidFill>
                  <a:srgbClr val="B2B2B2"/>
                </a:solidFill>
                <a:latin typeface="Arial" panose="020B0604020202020204" pitchFamily="34" charset="0"/>
              </a:rPr>
              <a:pPr>
                <a:spcAft>
                  <a:spcPct val="0"/>
                </a:spcAft>
                <a:buFontTx/>
                <a:buNone/>
              </a:pPr>
              <a:t>2021/11/10</a:t>
            </a:fld>
            <a:endParaRPr lang="en-US" altLang="zh-CN" sz="1800" b="0">
              <a:solidFill>
                <a:srgbClr val="B2B2B2"/>
              </a:solidFill>
              <a:latin typeface="Arial" panose="020B0604020202020204" pitchFamily="34" charset="0"/>
            </a:endParaRPr>
          </a:p>
        </p:txBody>
      </p:sp>
      <p:sp>
        <p:nvSpPr>
          <p:cNvPr id="19459"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时序逻辑电路</a:t>
            </a:r>
            <a:r>
              <a:rPr kumimoji="1" lang="en-US" altLang="zh-CN" sz="1800" b="0">
                <a:solidFill>
                  <a:srgbClr val="B2B2B2"/>
                </a:solidFill>
                <a:latin typeface="宋体" panose="02010600030101010101" pitchFamily="2" charset="-122"/>
              </a:rPr>
              <a:t>(6)</a:t>
            </a:r>
          </a:p>
        </p:txBody>
      </p:sp>
      <p:sp>
        <p:nvSpPr>
          <p:cNvPr id="1946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AB7E9FBE-F4BD-4836-8CBA-3A1BB84868A2}" type="slidenum">
              <a:rPr lang="en-US" altLang="zh-CN" sz="1800" b="0" smtClean="0">
                <a:solidFill>
                  <a:srgbClr val="B2B2B2"/>
                </a:solidFill>
                <a:latin typeface="Arial" panose="020B0604020202020204" pitchFamily="34" charset="0"/>
              </a:rPr>
              <a:pPr>
                <a:spcAft>
                  <a:spcPct val="0"/>
                </a:spcAft>
                <a:buFontTx/>
                <a:buNone/>
              </a:pPr>
              <a:t>9</a:t>
            </a:fld>
            <a:endParaRPr lang="en-US" altLang="zh-CN" sz="1800" b="0">
              <a:solidFill>
                <a:srgbClr val="B2B2B2"/>
              </a:solidFill>
              <a:latin typeface="Arial" panose="020B0604020202020204" pitchFamily="34" charset="0"/>
            </a:endParaRPr>
          </a:p>
        </p:txBody>
      </p:sp>
      <p:sp>
        <p:nvSpPr>
          <p:cNvPr id="19461" name="Line 93"/>
          <p:cNvSpPr>
            <a:spLocks noChangeShapeType="1"/>
          </p:cNvSpPr>
          <p:nvPr/>
        </p:nvSpPr>
        <p:spPr bwMode="auto">
          <a:xfrm>
            <a:off x="733425" y="5111750"/>
            <a:ext cx="393700" cy="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2" name="Line 94"/>
          <p:cNvSpPr>
            <a:spLocks noChangeShapeType="1"/>
          </p:cNvSpPr>
          <p:nvPr/>
        </p:nvSpPr>
        <p:spPr bwMode="auto">
          <a:xfrm>
            <a:off x="720725" y="4754563"/>
            <a:ext cx="406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3" name="Text Box 95"/>
          <p:cNvSpPr txBox="1">
            <a:spLocks noChangeArrowheads="1"/>
          </p:cNvSpPr>
          <p:nvPr/>
        </p:nvSpPr>
        <p:spPr bwMode="auto">
          <a:xfrm>
            <a:off x="663575" y="5505450"/>
            <a:ext cx="1428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t>1</a:t>
            </a:r>
            <a:endParaRPr kumimoji="1" lang="en-US" altLang="zh-CN" sz="2400" baseline="-25000"/>
          </a:p>
        </p:txBody>
      </p:sp>
      <p:sp>
        <p:nvSpPr>
          <p:cNvPr id="19464" name="Line 96"/>
          <p:cNvSpPr>
            <a:spLocks noChangeShapeType="1"/>
          </p:cNvSpPr>
          <p:nvPr/>
        </p:nvSpPr>
        <p:spPr bwMode="auto">
          <a:xfrm flipV="1">
            <a:off x="733425" y="4740275"/>
            <a:ext cx="0" cy="696913"/>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5" name="Rectangle 5"/>
          <p:cNvSpPr>
            <a:spLocks noGrp="1" noChangeArrowheads="1"/>
          </p:cNvSpPr>
          <p:nvPr>
            <p:ph type="title"/>
          </p:nvPr>
        </p:nvSpPr>
        <p:spPr/>
        <p:txBody>
          <a:bodyPr/>
          <a:lstStyle/>
          <a:p>
            <a:r>
              <a:rPr lang="zh-CN" altLang="en-US"/>
              <a:t>示例</a:t>
            </a:r>
            <a:r>
              <a:rPr lang="en-US" altLang="zh-CN"/>
              <a:t>2 </a:t>
            </a:r>
            <a:r>
              <a:rPr lang="en-US" altLang="ja-JP"/>
              <a:t>—</a:t>
            </a:r>
            <a:r>
              <a:rPr lang="en-US" altLang="zh-CN"/>
              <a:t> </a:t>
            </a:r>
            <a:r>
              <a:rPr lang="zh-CN" altLang="en-US"/>
              <a:t>用</a:t>
            </a:r>
            <a:r>
              <a:rPr lang="en-US" altLang="zh-CN"/>
              <a:t>74x160</a:t>
            </a:r>
            <a:r>
              <a:rPr lang="zh-CN" altLang="en-US"/>
              <a:t>构成</a:t>
            </a:r>
            <a:r>
              <a:rPr lang="en-US" altLang="zh-CN"/>
              <a:t>100</a:t>
            </a:r>
            <a:r>
              <a:rPr lang="zh-CN" altLang="en-US"/>
              <a:t>进制</a:t>
            </a:r>
            <a:endParaRPr lang="en-US" altLang="zh-CN">
              <a:latin typeface="宋体" panose="02010600030101010101" pitchFamily="2" charset="-122"/>
            </a:endParaRPr>
          </a:p>
        </p:txBody>
      </p:sp>
      <p:sp>
        <p:nvSpPr>
          <p:cNvPr id="19466" name="Text Box 6"/>
          <p:cNvSpPr txBox="1">
            <a:spLocks noChangeArrowheads="1"/>
          </p:cNvSpPr>
          <p:nvPr/>
        </p:nvSpPr>
        <p:spPr bwMode="auto">
          <a:xfrm>
            <a:off x="3184525" y="2132013"/>
            <a:ext cx="2606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a:latin typeface="Arial" panose="020B0604020202020204" pitchFamily="34" charset="0"/>
              </a:rPr>
              <a:t>M = 100 = 10 * 10</a:t>
            </a:r>
          </a:p>
        </p:txBody>
      </p:sp>
      <p:sp>
        <p:nvSpPr>
          <p:cNvPr id="19467" name="Text Box 8"/>
          <p:cNvSpPr txBox="1">
            <a:spLocks noChangeArrowheads="1"/>
          </p:cNvSpPr>
          <p:nvPr/>
        </p:nvSpPr>
        <p:spPr bwMode="auto">
          <a:xfrm>
            <a:off x="1174750" y="4899025"/>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PE</a:t>
            </a:r>
          </a:p>
        </p:txBody>
      </p:sp>
      <p:sp>
        <p:nvSpPr>
          <p:cNvPr id="19468" name="Line 10"/>
          <p:cNvSpPr>
            <a:spLocks noChangeShapeType="1"/>
          </p:cNvSpPr>
          <p:nvPr/>
        </p:nvSpPr>
        <p:spPr bwMode="auto">
          <a:xfrm flipV="1">
            <a:off x="2303463" y="3249613"/>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9" name="Line 11"/>
          <p:cNvSpPr>
            <a:spLocks noChangeShapeType="1"/>
          </p:cNvSpPr>
          <p:nvPr/>
        </p:nvSpPr>
        <p:spPr bwMode="auto">
          <a:xfrm flipV="1">
            <a:off x="2727325" y="3249613"/>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0" name="Line 12"/>
          <p:cNvSpPr>
            <a:spLocks noChangeShapeType="1"/>
          </p:cNvSpPr>
          <p:nvPr/>
        </p:nvSpPr>
        <p:spPr bwMode="auto">
          <a:xfrm flipV="1">
            <a:off x="3119438" y="3249613"/>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1" name="Line 13"/>
          <p:cNvSpPr>
            <a:spLocks noChangeShapeType="1"/>
          </p:cNvSpPr>
          <p:nvPr/>
        </p:nvSpPr>
        <p:spPr bwMode="auto">
          <a:xfrm>
            <a:off x="3979863" y="4746625"/>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2" name="Line 14"/>
          <p:cNvSpPr>
            <a:spLocks noChangeShapeType="1"/>
          </p:cNvSpPr>
          <p:nvPr/>
        </p:nvSpPr>
        <p:spPr bwMode="auto">
          <a:xfrm>
            <a:off x="3957638" y="5051425"/>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3" name="Text Box 16"/>
          <p:cNvSpPr txBox="1">
            <a:spLocks noChangeArrowheads="1"/>
          </p:cNvSpPr>
          <p:nvPr/>
        </p:nvSpPr>
        <p:spPr bwMode="auto">
          <a:xfrm>
            <a:off x="1697038" y="4060825"/>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Q</a:t>
            </a:r>
            <a:r>
              <a:rPr kumimoji="1" lang="en-US" altLang="zh-CN" sz="1600" b="0"/>
              <a:t>3</a:t>
            </a:r>
            <a:r>
              <a:rPr kumimoji="1" lang="en-US" altLang="zh-CN" sz="2400" b="0"/>
              <a:t> Q</a:t>
            </a:r>
            <a:r>
              <a:rPr kumimoji="1" lang="en-US" altLang="zh-CN" sz="1600" b="0"/>
              <a:t>2</a:t>
            </a:r>
            <a:r>
              <a:rPr kumimoji="1" lang="en-US" altLang="zh-CN" sz="2400" b="0"/>
              <a:t> Q</a:t>
            </a:r>
            <a:r>
              <a:rPr kumimoji="1" lang="en-US" altLang="zh-CN" sz="1600" b="0"/>
              <a:t>1</a:t>
            </a:r>
            <a:r>
              <a:rPr kumimoji="1" lang="en-US" altLang="zh-CN" sz="2400" b="0"/>
              <a:t> Q</a:t>
            </a:r>
            <a:r>
              <a:rPr kumimoji="1" lang="en-US" altLang="zh-CN" sz="1600" b="0"/>
              <a:t>0</a:t>
            </a:r>
            <a:endParaRPr kumimoji="1" lang="en-US" altLang="zh-CN" sz="2400" b="0"/>
          </a:p>
        </p:txBody>
      </p:sp>
      <p:sp>
        <p:nvSpPr>
          <p:cNvPr id="19474" name="Text Box 17"/>
          <p:cNvSpPr txBox="1">
            <a:spLocks noChangeArrowheads="1"/>
          </p:cNvSpPr>
          <p:nvPr/>
        </p:nvSpPr>
        <p:spPr bwMode="auto">
          <a:xfrm>
            <a:off x="1154113" y="4154488"/>
            <a:ext cx="573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TC</a:t>
            </a:r>
          </a:p>
        </p:txBody>
      </p:sp>
      <p:sp>
        <p:nvSpPr>
          <p:cNvPr id="19475" name="Text Box 18"/>
          <p:cNvSpPr txBox="1">
            <a:spLocks noChangeArrowheads="1"/>
          </p:cNvSpPr>
          <p:nvPr/>
        </p:nvSpPr>
        <p:spPr bwMode="auto">
          <a:xfrm>
            <a:off x="3236913" y="4179888"/>
            <a:ext cx="758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CET</a:t>
            </a:r>
          </a:p>
        </p:txBody>
      </p:sp>
      <p:sp>
        <p:nvSpPr>
          <p:cNvPr id="19476" name="Text Box 19"/>
          <p:cNvSpPr txBox="1">
            <a:spLocks noChangeArrowheads="1"/>
          </p:cNvSpPr>
          <p:nvPr/>
        </p:nvSpPr>
        <p:spPr bwMode="auto">
          <a:xfrm>
            <a:off x="3252788" y="4495800"/>
            <a:ext cx="74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CEP</a:t>
            </a:r>
          </a:p>
        </p:txBody>
      </p:sp>
      <p:sp>
        <p:nvSpPr>
          <p:cNvPr id="19477" name="Text Box 20"/>
          <p:cNvSpPr txBox="1">
            <a:spLocks noChangeArrowheads="1"/>
          </p:cNvSpPr>
          <p:nvPr/>
        </p:nvSpPr>
        <p:spPr bwMode="auto">
          <a:xfrm>
            <a:off x="1922463" y="4486275"/>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74x160</a:t>
            </a:r>
          </a:p>
        </p:txBody>
      </p:sp>
      <p:sp>
        <p:nvSpPr>
          <p:cNvPr id="19478" name="Text Box 21"/>
          <p:cNvSpPr txBox="1">
            <a:spLocks noChangeArrowheads="1"/>
          </p:cNvSpPr>
          <p:nvPr/>
        </p:nvSpPr>
        <p:spPr bwMode="auto">
          <a:xfrm>
            <a:off x="1173163" y="4538663"/>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CR</a:t>
            </a:r>
          </a:p>
        </p:txBody>
      </p:sp>
      <p:sp>
        <p:nvSpPr>
          <p:cNvPr id="19479" name="Text Box 22"/>
          <p:cNvSpPr txBox="1">
            <a:spLocks noChangeArrowheads="1"/>
          </p:cNvSpPr>
          <p:nvPr/>
        </p:nvSpPr>
        <p:spPr bwMode="auto">
          <a:xfrm>
            <a:off x="1681163" y="4899025"/>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D</a:t>
            </a:r>
            <a:r>
              <a:rPr kumimoji="1" lang="en-US" altLang="zh-CN" sz="1600" b="0"/>
              <a:t>3</a:t>
            </a:r>
            <a:r>
              <a:rPr kumimoji="1" lang="en-US" altLang="zh-CN" sz="2400" b="0"/>
              <a:t> D</a:t>
            </a:r>
            <a:r>
              <a:rPr kumimoji="1" lang="en-US" altLang="zh-CN" sz="1600" b="0"/>
              <a:t>2</a:t>
            </a:r>
            <a:r>
              <a:rPr kumimoji="1" lang="en-US" altLang="zh-CN" sz="2400" b="0"/>
              <a:t> D</a:t>
            </a:r>
            <a:r>
              <a:rPr kumimoji="1" lang="en-US" altLang="zh-CN" sz="1600" b="0"/>
              <a:t>1</a:t>
            </a:r>
            <a:r>
              <a:rPr kumimoji="1" lang="en-US" altLang="zh-CN" sz="2400" b="0"/>
              <a:t> D</a:t>
            </a:r>
            <a:r>
              <a:rPr kumimoji="1" lang="en-US" altLang="zh-CN" sz="1600" b="0"/>
              <a:t>0</a:t>
            </a:r>
            <a:endParaRPr kumimoji="1" lang="en-US" altLang="zh-CN" sz="2400" b="0"/>
          </a:p>
        </p:txBody>
      </p:sp>
      <p:grpSp>
        <p:nvGrpSpPr>
          <p:cNvPr id="19480" name="Group 23"/>
          <p:cNvGrpSpPr>
            <a:grpSpLocks/>
          </p:cNvGrpSpPr>
          <p:nvPr/>
        </p:nvGrpSpPr>
        <p:grpSpPr bwMode="auto">
          <a:xfrm>
            <a:off x="3805238" y="4941888"/>
            <a:ext cx="144462" cy="215900"/>
            <a:chOff x="2041" y="1638"/>
            <a:chExt cx="91" cy="182"/>
          </a:xfrm>
        </p:grpSpPr>
        <p:sp>
          <p:nvSpPr>
            <p:cNvPr id="19533" name="Line 24"/>
            <p:cNvSpPr>
              <a:spLocks noChangeShapeType="1"/>
            </p:cNvSpPr>
            <p:nvPr/>
          </p:nvSpPr>
          <p:spPr bwMode="auto">
            <a:xfrm flipH="1">
              <a:off x="2041" y="1638"/>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34" name="Line 25"/>
            <p:cNvSpPr>
              <a:spLocks noChangeShapeType="1"/>
            </p:cNvSpPr>
            <p:nvPr/>
          </p:nvSpPr>
          <p:spPr bwMode="auto">
            <a:xfrm>
              <a:off x="2041" y="1729"/>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481" name="Oval 26"/>
          <p:cNvSpPr>
            <a:spLocks noChangeArrowheads="1"/>
          </p:cNvSpPr>
          <p:nvPr/>
        </p:nvSpPr>
        <p:spPr bwMode="auto">
          <a:xfrm rot="10800000">
            <a:off x="1038225" y="5056188"/>
            <a:ext cx="125413" cy="125412"/>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9482" name="Oval 27"/>
          <p:cNvSpPr>
            <a:spLocks noChangeArrowheads="1"/>
          </p:cNvSpPr>
          <p:nvPr/>
        </p:nvSpPr>
        <p:spPr bwMode="auto">
          <a:xfrm rot="10800000">
            <a:off x="1038225" y="4695825"/>
            <a:ext cx="125413" cy="125413"/>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9483" name="Text Box 29"/>
          <p:cNvSpPr txBox="1">
            <a:spLocks noChangeArrowheads="1"/>
          </p:cNvSpPr>
          <p:nvPr/>
        </p:nvSpPr>
        <p:spPr bwMode="auto">
          <a:xfrm>
            <a:off x="1660525" y="2781300"/>
            <a:ext cx="176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a:t>Q</a:t>
            </a:r>
            <a:r>
              <a:rPr kumimoji="1" lang="en-US" altLang="zh-CN" sz="1600"/>
              <a:t>7</a:t>
            </a:r>
            <a:r>
              <a:rPr kumimoji="1" lang="en-US" altLang="zh-CN" sz="2400"/>
              <a:t> Q</a:t>
            </a:r>
            <a:r>
              <a:rPr kumimoji="1" lang="en-US" altLang="zh-CN" sz="1600"/>
              <a:t>6</a:t>
            </a:r>
            <a:r>
              <a:rPr kumimoji="1" lang="en-US" altLang="zh-CN" sz="2400"/>
              <a:t> Q</a:t>
            </a:r>
            <a:r>
              <a:rPr kumimoji="1" lang="en-US" altLang="zh-CN" sz="1600"/>
              <a:t>5</a:t>
            </a:r>
            <a:r>
              <a:rPr kumimoji="1" lang="en-US" altLang="zh-CN" sz="2400"/>
              <a:t> Q</a:t>
            </a:r>
            <a:r>
              <a:rPr kumimoji="1" lang="en-US" altLang="zh-CN" sz="1600"/>
              <a:t>4</a:t>
            </a:r>
          </a:p>
        </p:txBody>
      </p:sp>
      <p:sp>
        <p:nvSpPr>
          <p:cNvPr id="19484" name="Text Box 30"/>
          <p:cNvSpPr txBox="1">
            <a:spLocks noChangeArrowheads="1"/>
          </p:cNvSpPr>
          <p:nvPr/>
        </p:nvSpPr>
        <p:spPr bwMode="auto">
          <a:xfrm>
            <a:off x="5016500" y="4935538"/>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PE</a:t>
            </a:r>
          </a:p>
        </p:txBody>
      </p:sp>
      <p:sp>
        <p:nvSpPr>
          <p:cNvPr id="19485" name="Rectangle 31"/>
          <p:cNvSpPr>
            <a:spLocks noChangeArrowheads="1"/>
          </p:cNvSpPr>
          <p:nvPr/>
        </p:nvSpPr>
        <p:spPr bwMode="auto">
          <a:xfrm>
            <a:off x="5005388" y="4173538"/>
            <a:ext cx="2806700" cy="1219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endParaRPr kumimoji="1" lang="zh-CN" altLang="en-US" sz="2400" b="0"/>
          </a:p>
        </p:txBody>
      </p:sp>
      <p:sp>
        <p:nvSpPr>
          <p:cNvPr id="19486" name="Line 32"/>
          <p:cNvSpPr>
            <a:spLocks noChangeShapeType="1"/>
          </p:cNvSpPr>
          <p:nvPr/>
        </p:nvSpPr>
        <p:spPr bwMode="auto">
          <a:xfrm flipV="1">
            <a:off x="8115300" y="4479925"/>
            <a:ext cx="0" cy="301625"/>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7" name="Line 33"/>
          <p:cNvSpPr>
            <a:spLocks noChangeShapeType="1"/>
          </p:cNvSpPr>
          <p:nvPr/>
        </p:nvSpPr>
        <p:spPr bwMode="auto">
          <a:xfrm flipV="1">
            <a:off x="6122988" y="3286125"/>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8" name="Line 34"/>
          <p:cNvSpPr>
            <a:spLocks noChangeShapeType="1"/>
          </p:cNvSpPr>
          <p:nvPr/>
        </p:nvSpPr>
        <p:spPr bwMode="auto">
          <a:xfrm flipV="1">
            <a:off x="6546850" y="3286125"/>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9" name="Line 35"/>
          <p:cNvSpPr>
            <a:spLocks noChangeShapeType="1"/>
          </p:cNvSpPr>
          <p:nvPr/>
        </p:nvSpPr>
        <p:spPr bwMode="auto">
          <a:xfrm flipV="1">
            <a:off x="6938963" y="3286125"/>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0" name="Line 36"/>
          <p:cNvSpPr>
            <a:spLocks noChangeShapeType="1"/>
          </p:cNvSpPr>
          <p:nvPr/>
        </p:nvSpPr>
        <p:spPr bwMode="auto">
          <a:xfrm>
            <a:off x="7810500" y="4478338"/>
            <a:ext cx="6286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1" name="Line 37"/>
          <p:cNvSpPr>
            <a:spLocks noChangeShapeType="1"/>
          </p:cNvSpPr>
          <p:nvPr/>
        </p:nvSpPr>
        <p:spPr bwMode="auto">
          <a:xfrm>
            <a:off x="7810500" y="4783138"/>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2" name="Line 38"/>
          <p:cNvSpPr>
            <a:spLocks noChangeShapeType="1"/>
          </p:cNvSpPr>
          <p:nvPr/>
        </p:nvSpPr>
        <p:spPr bwMode="auto">
          <a:xfrm>
            <a:off x="7810500" y="5087938"/>
            <a:ext cx="6286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3" name="Line 39"/>
          <p:cNvSpPr>
            <a:spLocks noChangeShapeType="1"/>
          </p:cNvSpPr>
          <p:nvPr/>
        </p:nvSpPr>
        <p:spPr bwMode="auto">
          <a:xfrm>
            <a:off x="4597400" y="5156200"/>
            <a:ext cx="393700" cy="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4" name="Line 40"/>
          <p:cNvSpPr>
            <a:spLocks noChangeShapeType="1"/>
          </p:cNvSpPr>
          <p:nvPr/>
        </p:nvSpPr>
        <p:spPr bwMode="auto">
          <a:xfrm>
            <a:off x="4584700" y="4799013"/>
            <a:ext cx="406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5" name="Text Box 41"/>
          <p:cNvSpPr txBox="1">
            <a:spLocks noChangeArrowheads="1"/>
          </p:cNvSpPr>
          <p:nvPr/>
        </p:nvSpPr>
        <p:spPr bwMode="auto">
          <a:xfrm>
            <a:off x="5538788" y="4097338"/>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Q</a:t>
            </a:r>
            <a:r>
              <a:rPr kumimoji="1" lang="en-US" altLang="zh-CN" sz="1600" b="0"/>
              <a:t>3</a:t>
            </a:r>
            <a:r>
              <a:rPr kumimoji="1" lang="en-US" altLang="zh-CN" sz="2400" b="0"/>
              <a:t> Q</a:t>
            </a:r>
            <a:r>
              <a:rPr kumimoji="1" lang="en-US" altLang="zh-CN" sz="1600" b="0"/>
              <a:t>2</a:t>
            </a:r>
            <a:r>
              <a:rPr kumimoji="1" lang="en-US" altLang="zh-CN" sz="2400" b="0"/>
              <a:t> Q</a:t>
            </a:r>
            <a:r>
              <a:rPr kumimoji="1" lang="en-US" altLang="zh-CN" sz="1600" b="0"/>
              <a:t>1</a:t>
            </a:r>
            <a:r>
              <a:rPr kumimoji="1" lang="en-US" altLang="zh-CN" sz="2400" b="0"/>
              <a:t> Q</a:t>
            </a:r>
            <a:r>
              <a:rPr kumimoji="1" lang="en-US" altLang="zh-CN" sz="1600" b="0"/>
              <a:t>0</a:t>
            </a:r>
            <a:endParaRPr kumimoji="1" lang="en-US" altLang="zh-CN" sz="2400" b="0"/>
          </a:p>
        </p:txBody>
      </p:sp>
      <p:sp>
        <p:nvSpPr>
          <p:cNvPr id="19496" name="Text Box 42"/>
          <p:cNvSpPr txBox="1">
            <a:spLocks noChangeArrowheads="1"/>
          </p:cNvSpPr>
          <p:nvPr/>
        </p:nvSpPr>
        <p:spPr bwMode="auto">
          <a:xfrm>
            <a:off x="5006975" y="4191000"/>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TC</a:t>
            </a:r>
          </a:p>
        </p:txBody>
      </p:sp>
      <p:sp>
        <p:nvSpPr>
          <p:cNvPr id="19497" name="Text Box 43"/>
          <p:cNvSpPr txBox="1">
            <a:spLocks noChangeArrowheads="1"/>
          </p:cNvSpPr>
          <p:nvPr/>
        </p:nvSpPr>
        <p:spPr bwMode="auto">
          <a:xfrm>
            <a:off x="7089775" y="4216400"/>
            <a:ext cx="758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CET</a:t>
            </a:r>
          </a:p>
        </p:txBody>
      </p:sp>
      <p:sp>
        <p:nvSpPr>
          <p:cNvPr id="19498" name="Text Box 44"/>
          <p:cNvSpPr txBox="1">
            <a:spLocks noChangeArrowheads="1"/>
          </p:cNvSpPr>
          <p:nvPr/>
        </p:nvSpPr>
        <p:spPr bwMode="auto">
          <a:xfrm>
            <a:off x="7105650" y="4532313"/>
            <a:ext cx="74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CEP</a:t>
            </a:r>
          </a:p>
        </p:txBody>
      </p:sp>
      <p:sp>
        <p:nvSpPr>
          <p:cNvPr id="19499" name="Text Box 45"/>
          <p:cNvSpPr txBox="1">
            <a:spLocks noChangeArrowheads="1"/>
          </p:cNvSpPr>
          <p:nvPr/>
        </p:nvSpPr>
        <p:spPr bwMode="auto">
          <a:xfrm>
            <a:off x="5764213" y="4522788"/>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74x160</a:t>
            </a:r>
          </a:p>
        </p:txBody>
      </p:sp>
      <p:sp>
        <p:nvSpPr>
          <p:cNvPr id="19500" name="Text Box 46"/>
          <p:cNvSpPr txBox="1">
            <a:spLocks noChangeArrowheads="1"/>
          </p:cNvSpPr>
          <p:nvPr/>
        </p:nvSpPr>
        <p:spPr bwMode="auto">
          <a:xfrm>
            <a:off x="5003800" y="4575175"/>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CR</a:t>
            </a:r>
          </a:p>
        </p:txBody>
      </p:sp>
      <p:sp>
        <p:nvSpPr>
          <p:cNvPr id="19501" name="Text Box 47"/>
          <p:cNvSpPr txBox="1">
            <a:spLocks noChangeArrowheads="1"/>
          </p:cNvSpPr>
          <p:nvPr/>
        </p:nvSpPr>
        <p:spPr bwMode="auto">
          <a:xfrm>
            <a:off x="5522913" y="4935538"/>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D</a:t>
            </a:r>
            <a:r>
              <a:rPr kumimoji="1" lang="en-US" altLang="zh-CN" sz="1600" b="0"/>
              <a:t>3</a:t>
            </a:r>
            <a:r>
              <a:rPr kumimoji="1" lang="en-US" altLang="zh-CN" sz="2400" b="0"/>
              <a:t> D</a:t>
            </a:r>
            <a:r>
              <a:rPr kumimoji="1" lang="en-US" altLang="zh-CN" sz="1600" b="0"/>
              <a:t>2</a:t>
            </a:r>
            <a:r>
              <a:rPr kumimoji="1" lang="en-US" altLang="zh-CN" sz="2400" b="0"/>
              <a:t> D</a:t>
            </a:r>
            <a:r>
              <a:rPr kumimoji="1" lang="en-US" altLang="zh-CN" sz="1600" b="0"/>
              <a:t>1</a:t>
            </a:r>
            <a:r>
              <a:rPr kumimoji="1" lang="en-US" altLang="zh-CN" sz="2400" b="0"/>
              <a:t> D</a:t>
            </a:r>
            <a:r>
              <a:rPr kumimoji="1" lang="en-US" altLang="zh-CN" sz="1600" b="0"/>
              <a:t>0</a:t>
            </a:r>
            <a:endParaRPr kumimoji="1" lang="en-US" altLang="zh-CN" sz="2400" b="0"/>
          </a:p>
        </p:txBody>
      </p:sp>
      <p:grpSp>
        <p:nvGrpSpPr>
          <p:cNvPr id="19502" name="Group 48"/>
          <p:cNvGrpSpPr>
            <a:grpSpLocks/>
          </p:cNvGrpSpPr>
          <p:nvPr/>
        </p:nvGrpSpPr>
        <p:grpSpPr bwMode="auto">
          <a:xfrm>
            <a:off x="7669213" y="4978400"/>
            <a:ext cx="144462" cy="215900"/>
            <a:chOff x="2041" y="1638"/>
            <a:chExt cx="91" cy="182"/>
          </a:xfrm>
        </p:grpSpPr>
        <p:sp>
          <p:nvSpPr>
            <p:cNvPr id="19531" name="Line 49"/>
            <p:cNvSpPr>
              <a:spLocks noChangeShapeType="1"/>
            </p:cNvSpPr>
            <p:nvPr/>
          </p:nvSpPr>
          <p:spPr bwMode="auto">
            <a:xfrm flipH="1">
              <a:off x="2041" y="1638"/>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32" name="Line 50"/>
            <p:cNvSpPr>
              <a:spLocks noChangeShapeType="1"/>
            </p:cNvSpPr>
            <p:nvPr/>
          </p:nvSpPr>
          <p:spPr bwMode="auto">
            <a:xfrm>
              <a:off x="2041" y="1729"/>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503" name="Oval 51"/>
          <p:cNvSpPr>
            <a:spLocks noChangeArrowheads="1"/>
          </p:cNvSpPr>
          <p:nvPr/>
        </p:nvSpPr>
        <p:spPr bwMode="auto">
          <a:xfrm rot="10800000">
            <a:off x="4879975" y="5091113"/>
            <a:ext cx="125413" cy="125412"/>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9504" name="Oval 52"/>
          <p:cNvSpPr>
            <a:spLocks noChangeArrowheads="1"/>
          </p:cNvSpPr>
          <p:nvPr/>
        </p:nvSpPr>
        <p:spPr bwMode="auto">
          <a:xfrm rot="10800000">
            <a:off x="4879975" y="4732338"/>
            <a:ext cx="125413" cy="125412"/>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9505" name="Text Box 53"/>
          <p:cNvSpPr txBox="1">
            <a:spLocks noChangeArrowheads="1"/>
          </p:cNvSpPr>
          <p:nvPr/>
        </p:nvSpPr>
        <p:spPr bwMode="auto">
          <a:xfrm>
            <a:off x="8439150" y="4911725"/>
            <a:ext cx="5397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t>CP</a:t>
            </a:r>
            <a:endParaRPr kumimoji="1" lang="en-US" altLang="zh-CN" sz="1600" baseline="-25000"/>
          </a:p>
        </p:txBody>
      </p:sp>
      <p:sp>
        <p:nvSpPr>
          <p:cNvPr id="19506" name="Text Box 54"/>
          <p:cNvSpPr txBox="1">
            <a:spLocks noChangeArrowheads="1"/>
          </p:cNvSpPr>
          <p:nvPr/>
        </p:nvSpPr>
        <p:spPr bwMode="auto">
          <a:xfrm>
            <a:off x="8512175" y="4295775"/>
            <a:ext cx="1428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t>1</a:t>
            </a:r>
            <a:endParaRPr kumimoji="1" lang="en-US" altLang="zh-CN" sz="2400" baseline="-25000"/>
          </a:p>
        </p:txBody>
      </p:sp>
      <p:sp>
        <p:nvSpPr>
          <p:cNvPr id="19507" name="Text Box 55"/>
          <p:cNvSpPr txBox="1">
            <a:spLocks noChangeArrowheads="1"/>
          </p:cNvSpPr>
          <p:nvPr/>
        </p:nvSpPr>
        <p:spPr bwMode="auto">
          <a:xfrm>
            <a:off x="4527550" y="5549900"/>
            <a:ext cx="1428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t>1</a:t>
            </a:r>
            <a:endParaRPr kumimoji="1" lang="en-US" altLang="zh-CN" sz="2400" baseline="-25000"/>
          </a:p>
        </p:txBody>
      </p:sp>
      <p:sp>
        <p:nvSpPr>
          <p:cNvPr id="19508" name="Text Box 56"/>
          <p:cNvSpPr txBox="1">
            <a:spLocks noChangeArrowheads="1"/>
          </p:cNvSpPr>
          <p:nvPr/>
        </p:nvSpPr>
        <p:spPr bwMode="auto">
          <a:xfrm>
            <a:off x="5472113" y="2817813"/>
            <a:ext cx="176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a:t>Q</a:t>
            </a:r>
            <a:r>
              <a:rPr kumimoji="1" lang="en-US" altLang="zh-CN" sz="1600"/>
              <a:t>3</a:t>
            </a:r>
            <a:r>
              <a:rPr kumimoji="1" lang="en-US" altLang="zh-CN" sz="2400"/>
              <a:t> Q</a:t>
            </a:r>
            <a:r>
              <a:rPr kumimoji="1" lang="en-US" altLang="zh-CN" sz="1600"/>
              <a:t>2</a:t>
            </a:r>
            <a:r>
              <a:rPr kumimoji="1" lang="en-US" altLang="zh-CN" sz="2400"/>
              <a:t> Q</a:t>
            </a:r>
            <a:r>
              <a:rPr kumimoji="1" lang="en-US" altLang="zh-CN" sz="1600"/>
              <a:t>1</a:t>
            </a:r>
            <a:r>
              <a:rPr kumimoji="1" lang="en-US" altLang="zh-CN" sz="2400"/>
              <a:t> Q</a:t>
            </a:r>
            <a:r>
              <a:rPr kumimoji="1" lang="en-US" altLang="zh-CN" sz="1600"/>
              <a:t>0</a:t>
            </a:r>
          </a:p>
        </p:txBody>
      </p:sp>
      <p:sp>
        <p:nvSpPr>
          <p:cNvPr id="19509" name="Line 57"/>
          <p:cNvSpPr>
            <a:spLocks noChangeShapeType="1"/>
          </p:cNvSpPr>
          <p:nvPr/>
        </p:nvSpPr>
        <p:spPr bwMode="auto">
          <a:xfrm>
            <a:off x="3959225" y="4438650"/>
            <a:ext cx="10461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0" name="Line 58"/>
          <p:cNvSpPr>
            <a:spLocks noChangeShapeType="1"/>
          </p:cNvSpPr>
          <p:nvPr/>
        </p:nvSpPr>
        <p:spPr bwMode="auto">
          <a:xfrm flipV="1">
            <a:off x="4597400" y="4784725"/>
            <a:ext cx="0" cy="696913"/>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1" name="Line 59"/>
          <p:cNvSpPr>
            <a:spLocks noChangeShapeType="1"/>
          </p:cNvSpPr>
          <p:nvPr/>
        </p:nvSpPr>
        <p:spPr bwMode="auto">
          <a:xfrm flipV="1">
            <a:off x="5724525" y="5403850"/>
            <a:ext cx="0" cy="555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2" name="Line 60"/>
          <p:cNvSpPr>
            <a:spLocks noChangeShapeType="1"/>
          </p:cNvSpPr>
          <p:nvPr/>
        </p:nvSpPr>
        <p:spPr bwMode="auto">
          <a:xfrm flipV="1">
            <a:off x="6122988" y="5397500"/>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3" name="Line 61"/>
          <p:cNvSpPr>
            <a:spLocks noChangeShapeType="1"/>
          </p:cNvSpPr>
          <p:nvPr/>
        </p:nvSpPr>
        <p:spPr bwMode="auto">
          <a:xfrm flipV="1">
            <a:off x="6546850" y="5397500"/>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4" name="Line 62"/>
          <p:cNvSpPr>
            <a:spLocks noChangeShapeType="1"/>
          </p:cNvSpPr>
          <p:nvPr/>
        </p:nvSpPr>
        <p:spPr bwMode="auto">
          <a:xfrm flipV="1">
            <a:off x="6938963" y="5397500"/>
            <a:ext cx="0" cy="301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5" name="Line 63"/>
          <p:cNvSpPr>
            <a:spLocks noChangeShapeType="1"/>
          </p:cNvSpPr>
          <p:nvPr/>
        </p:nvSpPr>
        <p:spPr bwMode="auto">
          <a:xfrm>
            <a:off x="5724525" y="5707063"/>
            <a:ext cx="1223963" cy="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6" name="Line 64"/>
          <p:cNvSpPr>
            <a:spLocks noChangeShapeType="1"/>
          </p:cNvSpPr>
          <p:nvPr/>
        </p:nvSpPr>
        <p:spPr bwMode="auto">
          <a:xfrm>
            <a:off x="5580063" y="5959475"/>
            <a:ext cx="28892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7" name="Line 65"/>
          <p:cNvSpPr>
            <a:spLocks noChangeShapeType="1"/>
          </p:cNvSpPr>
          <p:nvPr/>
        </p:nvSpPr>
        <p:spPr bwMode="auto">
          <a:xfrm flipV="1">
            <a:off x="8115300" y="5073650"/>
            <a:ext cx="0" cy="1042988"/>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8" name="Line 66"/>
          <p:cNvSpPr>
            <a:spLocks noChangeShapeType="1"/>
          </p:cNvSpPr>
          <p:nvPr/>
        </p:nvSpPr>
        <p:spPr bwMode="auto">
          <a:xfrm flipV="1">
            <a:off x="4251325" y="5038725"/>
            <a:ext cx="0" cy="1077913"/>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9" name="Line 67"/>
          <p:cNvSpPr>
            <a:spLocks noChangeShapeType="1"/>
          </p:cNvSpPr>
          <p:nvPr/>
        </p:nvSpPr>
        <p:spPr bwMode="auto">
          <a:xfrm>
            <a:off x="4260850" y="6116638"/>
            <a:ext cx="38528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20" name="Line 68"/>
          <p:cNvSpPr>
            <a:spLocks noChangeShapeType="1"/>
          </p:cNvSpPr>
          <p:nvPr/>
        </p:nvSpPr>
        <p:spPr bwMode="auto">
          <a:xfrm flipV="1">
            <a:off x="5724525" y="3290888"/>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21" name="Line 69"/>
          <p:cNvSpPr>
            <a:spLocks noChangeShapeType="1"/>
          </p:cNvSpPr>
          <p:nvPr/>
        </p:nvSpPr>
        <p:spPr bwMode="auto">
          <a:xfrm flipV="1">
            <a:off x="1873250" y="5367338"/>
            <a:ext cx="0" cy="555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22" name="Line 70"/>
          <p:cNvSpPr>
            <a:spLocks noChangeShapeType="1"/>
          </p:cNvSpPr>
          <p:nvPr/>
        </p:nvSpPr>
        <p:spPr bwMode="auto">
          <a:xfrm flipV="1">
            <a:off x="2271713" y="5360988"/>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23" name="Line 71"/>
          <p:cNvSpPr>
            <a:spLocks noChangeShapeType="1"/>
          </p:cNvSpPr>
          <p:nvPr/>
        </p:nvSpPr>
        <p:spPr bwMode="auto">
          <a:xfrm flipV="1">
            <a:off x="2695575" y="5360988"/>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24" name="Line 72"/>
          <p:cNvSpPr>
            <a:spLocks noChangeShapeType="1"/>
          </p:cNvSpPr>
          <p:nvPr/>
        </p:nvSpPr>
        <p:spPr bwMode="auto">
          <a:xfrm flipV="1">
            <a:off x="3087688" y="5360988"/>
            <a:ext cx="0" cy="301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25" name="Line 73"/>
          <p:cNvSpPr>
            <a:spLocks noChangeShapeType="1"/>
          </p:cNvSpPr>
          <p:nvPr/>
        </p:nvSpPr>
        <p:spPr bwMode="auto">
          <a:xfrm>
            <a:off x="1873250" y="5670550"/>
            <a:ext cx="1223963" cy="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26" name="Line 74"/>
          <p:cNvSpPr>
            <a:spLocks noChangeShapeType="1"/>
          </p:cNvSpPr>
          <p:nvPr/>
        </p:nvSpPr>
        <p:spPr bwMode="auto">
          <a:xfrm>
            <a:off x="1728788" y="5922963"/>
            <a:ext cx="28892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27" name="Line 75"/>
          <p:cNvSpPr>
            <a:spLocks noChangeShapeType="1"/>
          </p:cNvSpPr>
          <p:nvPr/>
        </p:nvSpPr>
        <p:spPr bwMode="auto">
          <a:xfrm flipV="1">
            <a:off x="4273550" y="4448175"/>
            <a:ext cx="0" cy="301625"/>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28" name="Rectangle 76"/>
          <p:cNvSpPr>
            <a:spLocks noChangeArrowheads="1"/>
          </p:cNvSpPr>
          <p:nvPr/>
        </p:nvSpPr>
        <p:spPr bwMode="auto">
          <a:xfrm>
            <a:off x="1163638" y="4137025"/>
            <a:ext cx="2795587" cy="1219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endParaRPr kumimoji="1" lang="zh-CN" altLang="en-US" sz="2400" b="0"/>
          </a:p>
        </p:txBody>
      </p:sp>
      <p:sp>
        <p:nvSpPr>
          <p:cNvPr id="19529" name="Rectangle 91"/>
          <p:cNvSpPr>
            <a:spLocks noGrp="1" noChangeArrowheads="1"/>
          </p:cNvSpPr>
          <p:nvPr>
            <p:ph type="body" idx="1"/>
          </p:nvPr>
        </p:nvSpPr>
        <p:spPr>
          <a:xfrm>
            <a:off x="457200" y="1449388"/>
            <a:ext cx="8229600" cy="773112"/>
          </a:xfrm>
          <a:noFill/>
        </p:spPr>
        <p:txBody>
          <a:bodyPr/>
          <a:lstStyle/>
          <a:p>
            <a:r>
              <a:rPr lang="en-US" altLang="zh-CN"/>
              <a:t>74x160</a:t>
            </a:r>
            <a:r>
              <a:rPr lang="zh-CN" altLang="en-US"/>
              <a:t>：异步清零四位同步十进制计数器</a:t>
            </a:r>
          </a:p>
        </p:txBody>
      </p:sp>
      <p:sp>
        <p:nvSpPr>
          <p:cNvPr id="19530" name="Line 97"/>
          <p:cNvSpPr>
            <a:spLocks noChangeShapeType="1"/>
          </p:cNvSpPr>
          <p:nvPr/>
        </p:nvSpPr>
        <p:spPr bwMode="auto">
          <a:xfrm flipV="1">
            <a:off x="1911350" y="3249613"/>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1397</TotalTime>
  <Pages>0</Pages>
  <Words>2686</Words>
  <Characters>0</Characters>
  <Application>Microsoft Macintosh PowerPoint</Application>
  <DocSecurity>0</DocSecurity>
  <PresentationFormat>全屏显示(4:3)</PresentationFormat>
  <Lines>0</Lines>
  <Paragraphs>702</Paragraphs>
  <Slides>22</Slides>
  <Notes>17</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22</vt:i4>
      </vt:variant>
    </vt:vector>
  </HeadingPairs>
  <TitlesOfParts>
    <vt:vector size="26" baseType="lpstr">
      <vt:lpstr>宋体</vt:lpstr>
      <vt:lpstr>Arial</vt:lpstr>
      <vt:lpstr>Times New Roman</vt:lpstr>
      <vt:lpstr>默认设计模板</vt:lpstr>
      <vt:lpstr>模拟与数字电路 Analog and Digital Circuits</vt:lpstr>
      <vt:lpstr>内容提纲</vt:lpstr>
      <vt:lpstr>任意进制计数器构成方法</vt:lpstr>
      <vt:lpstr>清零法和置数法</vt:lpstr>
      <vt:lpstr>示例1 — 用74x161构成六进制(1)</vt:lpstr>
      <vt:lpstr>示例1 — 用74x161构成六进制(2)</vt:lpstr>
      <vt:lpstr>示例1 — 用74x161构成六进制(3)</vt:lpstr>
      <vt:lpstr>示例1 — 用74x161构成六进制(4)</vt:lpstr>
      <vt:lpstr>示例2 — 用74x160构成100进制</vt:lpstr>
      <vt:lpstr>示例3 — 用74x160构成60进制(1)</vt:lpstr>
      <vt:lpstr>示例3 — 用74x160构成60进制(2)</vt:lpstr>
      <vt:lpstr>示例4 — 异步整体清零</vt:lpstr>
      <vt:lpstr>移位寄存器型计数器</vt:lpstr>
      <vt:lpstr>环形计数器</vt:lpstr>
      <vt:lpstr>环形计数器(续)</vt:lpstr>
      <vt:lpstr>扭环形计数器</vt:lpstr>
      <vt:lpstr>自启动扭环形计数器</vt:lpstr>
      <vt:lpstr>自启动扭环形计数器(续1)</vt:lpstr>
      <vt:lpstr>自启动扭环形计数器(续2)</vt:lpstr>
      <vt:lpstr>自启动扭环形计数器(续2)</vt:lpstr>
      <vt:lpstr>作业</vt:lpstr>
      <vt:lpstr>The End</vt:lpstr>
    </vt:vector>
  </TitlesOfParts>
  <Manager/>
  <Company>ustc</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第1章_计算机基础知识_概述</dc:title>
  <dc:subject/>
  <dc:creator>张俊霞</dc:creator>
  <cp:keywords/>
  <dc:description/>
  <cp:lastModifiedBy>Microsoft Office User</cp:lastModifiedBy>
  <cp:revision>421</cp:revision>
  <cp:lastPrinted>1900-01-04T05:08:28Z</cp:lastPrinted>
  <dcterms:created xsi:type="dcterms:W3CDTF">2004-01-05T23:56:53Z</dcterms:created>
  <dcterms:modified xsi:type="dcterms:W3CDTF">2021-11-10T03:13:34Z</dcterms:modified>
  <cp:category>16位微机原理与接口</cp:category>
</cp:coreProperties>
</file>