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662" r:id="rId3"/>
    <p:sldId id="610" r:id="rId4"/>
    <p:sldId id="656" r:id="rId5"/>
    <p:sldId id="657" r:id="rId6"/>
    <p:sldId id="660" r:id="rId7"/>
    <p:sldId id="612" r:id="rId8"/>
    <p:sldId id="613" r:id="rId9"/>
    <p:sldId id="614" r:id="rId10"/>
    <p:sldId id="615" r:id="rId11"/>
    <p:sldId id="642" r:id="rId12"/>
    <p:sldId id="617" r:id="rId13"/>
    <p:sldId id="618" r:id="rId14"/>
    <p:sldId id="619" r:id="rId15"/>
    <p:sldId id="636" r:id="rId16"/>
    <p:sldId id="621" r:id="rId17"/>
    <p:sldId id="622" r:id="rId18"/>
    <p:sldId id="623" r:id="rId19"/>
    <p:sldId id="624" r:id="rId20"/>
    <p:sldId id="625" r:id="rId21"/>
    <p:sldId id="626" r:id="rId22"/>
    <p:sldId id="627" r:id="rId23"/>
    <p:sldId id="644" r:id="rId24"/>
    <p:sldId id="649" r:id="rId25"/>
    <p:sldId id="651" r:id="rId26"/>
    <p:sldId id="628" r:id="rId27"/>
    <p:sldId id="629" r:id="rId28"/>
    <p:sldId id="631" r:id="rId29"/>
    <p:sldId id="652" r:id="rId30"/>
    <p:sldId id="633" r:id="rId31"/>
    <p:sldId id="634" r:id="rId32"/>
    <p:sldId id="659" r:id="rId33"/>
    <p:sldId id="654" r:id="rId34"/>
    <p:sldId id="661" r:id="rId35"/>
    <p:sldId id="477" r:id="rId36"/>
    <p:sldId id="646" r:id="rId3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9933"/>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6"/>
    <p:restoredTop sz="74250" autoAdjust="0"/>
  </p:normalViewPr>
  <p:slideViewPr>
    <p:cSldViewPr>
      <p:cViewPr varScale="1">
        <p:scale>
          <a:sx n="75" d="100"/>
          <a:sy n="75" d="100"/>
        </p:scale>
        <p:origin x="728" y="1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4D2D842-DB68-4614-A84B-AEC64F67338D}" type="slidenum">
              <a:rPr lang="en-US" altLang="zh-CN"/>
              <a:pPr>
                <a:defRPr/>
              </a:pPr>
              <a:t>‹#›</a:t>
            </a:fld>
            <a:endParaRPr lang="en-US" altLang="zh-CN"/>
          </a:p>
        </p:txBody>
      </p:sp>
    </p:spTree>
    <p:extLst>
      <p:ext uri="{BB962C8B-B14F-4D97-AF65-F5344CB8AC3E}">
        <p14:creationId xmlns:p14="http://schemas.microsoft.com/office/powerpoint/2010/main" val="296181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5CC31025-08FA-41FD-B164-1EBDCF5C4F28}" type="slidenum">
              <a:rPr lang="en-US" altLang="zh-CN"/>
              <a:pPr>
                <a:defRPr/>
              </a:pPr>
              <a:t>‹#›</a:t>
            </a:fld>
            <a:endParaRPr lang="en-US" altLang="zh-CN"/>
          </a:p>
        </p:txBody>
      </p:sp>
    </p:spTree>
    <p:extLst>
      <p:ext uri="{BB962C8B-B14F-4D97-AF65-F5344CB8AC3E}">
        <p14:creationId xmlns:p14="http://schemas.microsoft.com/office/powerpoint/2010/main" val="871228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34560F-F685-46E7-A070-6568256A8616}"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92770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a:t>PN</a:t>
            </a:r>
            <a:r>
              <a:rPr lang="zh-CN" altLang="en-US"/>
              <a:t>结正向偏置</a:t>
            </a:r>
            <a:r>
              <a:rPr lang="en-US" altLang="zh-CN"/>
              <a:t>—— </a:t>
            </a:r>
            <a:r>
              <a:rPr lang="zh-CN" altLang="en-US"/>
              <a:t>当外加直流电压使</a:t>
            </a:r>
            <a:r>
              <a:rPr lang="en-US" altLang="zh-CN"/>
              <a:t>PN</a:t>
            </a:r>
            <a:r>
              <a:rPr lang="zh-CN" altLang="en-US"/>
              <a:t>结</a:t>
            </a:r>
            <a:r>
              <a:rPr lang="en-US" altLang="zh-CN"/>
              <a:t>P</a:t>
            </a:r>
            <a:r>
              <a:rPr lang="zh-CN" altLang="en-US"/>
              <a:t>型半导体的一端的电位高于</a:t>
            </a:r>
            <a:r>
              <a:rPr lang="en-US" altLang="zh-CN"/>
              <a:t>N</a:t>
            </a:r>
            <a:r>
              <a:rPr lang="zh-CN" altLang="en-US"/>
              <a:t>型半导体一端的电位时，称</a:t>
            </a:r>
            <a:r>
              <a:rPr lang="en-US" altLang="zh-CN"/>
              <a:t>PN</a:t>
            </a:r>
            <a:r>
              <a:rPr lang="zh-CN" altLang="en-US"/>
              <a:t>结正向偏置，简称正偏。</a:t>
            </a:r>
          </a:p>
          <a:p>
            <a:pPr eaLnBrk="1" hangingPunct="1"/>
            <a:r>
              <a:rPr lang="en-US" altLang="zh-CN"/>
              <a:t>PN</a:t>
            </a:r>
            <a:r>
              <a:rPr lang="zh-CN" altLang="en-US"/>
              <a:t>结反向偏置</a:t>
            </a:r>
            <a:r>
              <a:rPr lang="en-US" altLang="zh-CN"/>
              <a:t>—— </a:t>
            </a:r>
            <a:r>
              <a:rPr lang="zh-CN" altLang="en-US"/>
              <a:t>当外加直流电压使</a:t>
            </a:r>
            <a:r>
              <a:rPr lang="en-US" altLang="zh-CN"/>
              <a:t>PN</a:t>
            </a:r>
            <a:r>
              <a:rPr lang="zh-CN" altLang="en-US"/>
              <a:t>结</a:t>
            </a:r>
            <a:r>
              <a:rPr lang="en-US" altLang="zh-CN"/>
              <a:t>N</a:t>
            </a:r>
            <a:r>
              <a:rPr lang="zh-CN" altLang="en-US"/>
              <a:t>型半导体的一端的电位高于</a:t>
            </a:r>
            <a:r>
              <a:rPr lang="en-US" altLang="zh-CN"/>
              <a:t>P</a:t>
            </a:r>
            <a:r>
              <a:rPr lang="zh-CN" altLang="en-US"/>
              <a:t>型半导体一端的电位时，称</a:t>
            </a:r>
            <a:r>
              <a:rPr lang="en-US" altLang="zh-CN"/>
              <a:t>PN</a:t>
            </a:r>
            <a:r>
              <a:rPr lang="zh-CN" altLang="en-US"/>
              <a:t>结反向偏置，简称反偏。</a:t>
            </a:r>
            <a:endParaRPr lang="en-US" altLang="zh-CN"/>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结内部有</a:t>
            </a:r>
            <a:r>
              <a:rPr lang="en-US" altLang="zh-CN" sz="900">
                <a:solidFill>
                  <a:srgbClr val="3333FF"/>
                </a:solidFill>
                <a:latin typeface="黑体" panose="02010609060101010101" pitchFamily="49" charset="-122"/>
                <a:ea typeface="黑体" panose="02010609060101010101" pitchFamily="49" charset="-122"/>
              </a:rPr>
              <a:t>N-&gt;P</a:t>
            </a:r>
            <a:r>
              <a:rPr lang="zh-CN" altLang="en-US" sz="900">
                <a:solidFill>
                  <a:srgbClr val="3333FF"/>
                </a:solidFill>
                <a:latin typeface="黑体" panose="02010609060101010101" pitchFamily="49" charset="-122"/>
                <a:ea typeface="黑体" panose="02010609060101010101" pitchFamily="49" charset="-122"/>
              </a:rPr>
              <a:t>方向的电场。当正向偏压时，</a:t>
            </a:r>
            <a:r>
              <a:rPr lang="en-US" altLang="zh-CN" sz="900">
                <a:solidFill>
                  <a:srgbClr val="3333FF"/>
                </a:solidFill>
                <a:latin typeface="黑体" panose="02010609060101010101" pitchFamily="49" charset="-122"/>
                <a:ea typeface="黑体" panose="02010609060101010101" pitchFamily="49" charset="-122"/>
              </a:rPr>
              <a:t>P</a:t>
            </a:r>
            <a:r>
              <a:rPr lang="zh-CN" altLang="en-US" sz="900">
                <a:solidFill>
                  <a:srgbClr val="3333FF"/>
                </a:solidFill>
                <a:latin typeface="黑体" panose="02010609060101010101" pitchFamily="49" charset="-122"/>
                <a:ea typeface="黑体" panose="02010609060101010101" pitchFamily="49" charset="-122"/>
              </a:rPr>
              <a:t>边的空穴受电场驱动向</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结移动，中和一部分在界面左边的负电量；</a:t>
            </a:r>
            <a:r>
              <a:rPr lang="en-US" altLang="zh-CN" sz="900">
                <a:solidFill>
                  <a:srgbClr val="3333FF"/>
                </a:solidFill>
                <a:latin typeface="黑体" panose="02010609060101010101" pitchFamily="49" charset="-122"/>
                <a:ea typeface="黑体" panose="02010609060101010101" pitchFamily="49" charset="-122"/>
              </a:rPr>
              <a:t>N</a:t>
            </a:r>
            <a:r>
              <a:rPr lang="zh-CN" altLang="en-US" sz="900">
                <a:solidFill>
                  <a:srgbClr val="3333FF"/>
                </a:solidFill>
                <a:latin typeface="黑体" panose="02010609060101010101" pitchFamily="49" charset="-122"/>
                <a:ea typeface="黑体" panose="02010609060101010101" pitchFamily="49" charset="-122"/>
              </a:rPr>
              <a:t>边的电子向</a:t>
            </a:r>
            <a:r>
              <a:rPr lang="de-DE"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结移动，中和一部分界面右边的正电量，因此整体的</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结宽度减小。更加容易导电，尤其是当电压大到</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结几乎消失之后，电阻急剧降低。</a:t>
            </a:r>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lang="zh-CN" altLang="en-US" sz="900">
                <a:solidFill>
                  <a:srgbClr val="3333FF"/>
                </a:solidFill>
                <a:latin typeface="黑体" panose="02010609060101010101" pitchFamily="49" charset="-122"/>
                <a:ea typeface="黑体" panose="02010609060101010101" pitchFamily="49" charset="-122"/>
              </a:rPr>
              <a:t>反向电压加上后，</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结变大，电阻变大。</a:t>
            </a:r>
            <a:endParaRPr lang="en-US" altLang="zh-CN" sz="900">
              <a:solidFill>
                <a:srgbClr val="3333FF"/>
              </a:solidFill>
              <a:latin typeface="黑体" panose="02010609060101010101" pitchFamily="49" charset="-122"/>
              <a:ea typeface="黑体" panose="02010609060101010101" pitchFamily="49" charset="-122"/>
            </a:endParaRPr>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lang="zh-CN" altLang="en-US" sz="900">
                <a:solidFill>
                  <a:srgbClr val="3333FF"/>
                </a:solidFill>
                <a:latin typeface="黑体" panose="02010609060101010101" pitchFamily="49" charset="-122"/>
                <a:ea typeface="黑体" panose="02010609060101010101" pitchFamily="49" charset="-122"/>
              </a:rPr>
              <a:t>而当反向电压大到一定程度，则可能发生雪崩击穿（和／或奇纳击穿：仅仅在掺杂浓度非常高的情况下），产生大量新的电子空穴对，增加导电能力。参见模电</a:t>
            </a:r>
            <a:r>
              <a:rPr lang="en-US" altLang="zh-CN" sz="900">
                <a:solidFill>
                  <a:srgbClr val="3333FF"/>
                </a:solidFill>
                <a:latin typeface="黑体" panose="02010609060101010101" pitchFamily="49" charset="-122"/>
                <a:ea typeface="黑体" panose="02010609060101010101" pitchFamily="49" charset="-122"/>
              </a:rPr>
              <a:t>P56</a:t>
            </a:r>
            <a:r>
              <a:rPr lang="zh-CN" altLang="en-US" sz="900">
                <a:solidFill>
                  <a:srgbClr val="3333FF"/>
                </a:solidFill>
                <a:latin typeface="黑体" panose="02010609060101010101" pitchFamily="49" charset="-122"/>
                <a:ea typeface="黑体" panose="02010609060101010101" pitchFamily="49" charset="-122"/>
              </a:rPr>
              <a:t>。</a:t>
            </a:r>
            <a:endParaRPr lang="en-US" altLang="zh-CN" sz="900">
              <a:solidFill>
                <a:srgbClr val="3333FF"/>
              </a:solidFill>
              <a:latin typeface="黑体" panose="02010609060101010101" pitchFamily="49" charset="-122"/>
              <a:ea typeface="黑体" panose="02010609060101010101" pitchFamily="49" charset="-122"/>
            </a:endParaRPr>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结加正向电压时，呈现低电阻，具有较大的正向扩散电流；</a:t>
            </a:r>
          </a:p>
          <a:p>
            <a:pPr eaLnBrk="1" hangingPunct="1"/>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结加反向电压时，呈现高电阻，具有很小的反向漂移电流。</a:t>
            </a:r>
          </a:p>
          <a:p>
            <a:pPr eaLnBrk="1" hangingPunct="1"/>
            <a:r>
              <a:rPr lang="zh-CN" altLang="en-US" sz="900">
                <a:solidFill>
                  <a:srgbClr val="3333FF"/>
                </a:solidFill>
                <a:latin typeface="黑体" panose="02010609060101010101" pitchFamily="49" charset="-122"/>
                <a:ea typeface="黑体" panose="02010609060101010101" pitchFamily="49" charset="-122"/>
              </a:rPr>
              <a:t>由此可以得出结论：</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结具有单向导电性。</a:t>
            </a:r>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lnSpc>
                <a:spcPct val="160000"/>
              </a:lnSpc>
            </a:pPr>
            <a:endParaRPr lang="en-US" altLang="zh-CN" sz="900">
              <a:solidFill>
                <a:srgbClr val="3333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868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2188" y="768350"/>
            <a:ext cx="5114925" cy="3836988"/>
          </a:xfrm>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a:solidFill>
                  <a:srgbClr val="3333FF"/>
                </a:solidFill>
                <a:latin typeface="黑体" panose="02010609060101010101" pitchFamily="49" charset="-122"/>
                <a:ea typeface="黑体" panose="02010609060101010101" pitchFamily="49" charset="-122"/>
              </a:rPr>
              <a:t>在</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结上加上引线和封装，就成为一个二极管。二极管按结构分有点接触型、面接触型两大类。</a:t>
            </a:r>
          </a:p>
        </p:txBody>
      </p:sp>
    </p:spTree>
    <p:extLst>
      <p:ext uri="{BB962C8B-B14F-4D97-AF65-F5344CB8AC3E}">
        <p14:creationId xmlns:p14="http://schemas.microsoft.com/office/powerpoint/2010/main" val="164769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30000"/>
              </a:lnSpc>
            </a:pPr>
            <a:endParaRPr lang="zh-CN" altLang="en-US">
              <a:solidFill>
                <a:srgbClr val="3333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685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dirty="0">
                <a:solidFill>
                  <a:srgbClr val="3333FF"/>
                </a:solidFill>
                <a:latin typeface="黑体" panose="02010609060101010101" pitchFamily="49" charset="-122"/>
                <a:ea typeface="黑体" panose="02010609060101010101" pitchFamily="49" charset="-122"/>
              </a:rPr>
              <a:t>阳极：</a:t>
            </a:r>
            <a:r>
              <a:rPr lang="en-US" altLang="zh-CN" dirty="0" err="1">
                <a:solidFill>
                  <a:srgbClr val="3333FF"/>
                </a:solidFill>
                <a:latin typeface="黑体" panose="02010609060101010101" pitchFamily="49" charset="-122"/>
                <a:ea typeface="黑体" panose="02010609060101010101" pitchFamily="49" charset="-122"/>
              </a:rPr>
              <a:t>adode</a:t>
            </a:r>
            <a:r>
              <a:rPr lang="zh-CN" altLang="en-US" dirty="0">
                <a:solidFill>
                  <a:srgbClr val="3333FF"/>
                </a:solidFill>
                <a:latin typeface="黑体" panose="02010609060101010101" pitchFamily="49" charset="-122"/>
                <a:ea typeface="黑体" panose="02010609060101010101" pitchFamily="49" charset="-122"/>
              </a:rPr>
              <a:t>；阴极：</a:t>
            </a:r>
            <a:r>
              <a:rPr lang="en-US" altLang="zh-CN" dirty="0" err="1">
                <a:solidFill>
                  <a:srgbClr val="3333FF"/>
                </a:solidFill>
                <a:latin typeface="黑体" panose="02010609060101010101" pitchFamily="49" charset="-122"/>
                <a:ea typeface="黑体" panose="02010609060101010101" pitchFamily="49" charset="-122"/>
              </a:rPr>
              <a:t>kathode</a:t>
            </a:r>
            <a:r>
              <a:rPr lang="zh-CN" altLang="en-US" dirty="0">
                <a:solidFill>
                  <a:srgbClr val="3333FF"/>
                </a:solidFill>
                <a:latin typeface="黑体" panose="02010609060101010101" pitchFamily="49" charset="-122"/>
                <a:ea typeface="黑体" panose="02010609060101010101" pitchFamily="49" charset="-122"/>
              </a:rPr>
              <a:t>（</a:t>
            </a:r>
            <a:r>
              <a:rPr lang="en-US" altLang="zh-CN" dirty="0">
                <a:solidFill>
                  <a:srgbClr val="3333FF"/>
                </a:solidFill>
                <a:latin typeface="黑体" panose="02010609060101010101" pitchFamily="49" charset="-122"/>
                <a:ea typeface="黑体" panose="02010609060101010101" pitchFamily="49" charset="-122"/>
              </a:rPr>
              <a:t>cathode</a:t>
            </a:r>
            <a:r>
              <a:rPr lang="zh-CN" altLang="en-US" dirty="0">
                <a:solidFill>
                  <a:srgbClr val="3333FF"/>
                </a:solidFill>
                <a:latin typeface="黑体" panose="02010609060101010101" pitchFamily="49" charset="-122"/>
                <a:ea typeface="黑体" panose="02010609060101010101" pitchFamily="49" charset="-122"/>
              </a:rPr>
              <a:t>）</a:t>
            </a:r>
            <a:endParaRPr lang="en-US" altLang="zh-CN" dirty="0">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dirty="0">
                <a:solidFill>
                  <a:srgbClr val="3333FF"/>
                </a:solidFill>
                <a:latin typeface="黑体" panose="02010609060101010101" pitchFamily="49" charset="-122"/>
                <a:ea typeface="黑体" panose="02010609060101010101" pitchFamily="49" charset="-122"/>
              </a:rPr>
              <a:t>点接触型：</a:t>
            </a:r>
            <a:r>
              <a:rPr lang="en-US" altLang="zh-CN" dirty="0">
                <a:solidFill>
                  <a:srgbClr val="3333FF"/>
                </a:solidFill>
                <a:latin typeface="黑体" panose="02010609060101010101" pitchFamily="49" charset="-122"/>
                <a:ea typeface="黑体" panose="02010609060101010101" pitchFamily="49" charset="-122"/>
              </a:rPr>
              <a:t>PN</a:t>
            </a:r>
            <a:r>
              <a:rPr lang="zh-CN" altLang="en-US" dirty="0">
                <a:solidFill>
                  <a:srgbClr val="3333FF"/>
                </a:solidFill>
                <a:latin typeface="黑体" panose="02010609060101010101" pitchFamily="49" charset="-122"/>
                <a:ea typeface="黑体" panose="02010609060101010101" pitchFamily="49" charset="-122"/>
              </a:rPr>
              <a:t>结面积小，结电容小，用于检波和变频等高频电路。</a:t>
            </a:r>
            <a:endParaRPr lang="en-US" altLang="zh-CN" dirty="0">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dirty="0">
                <a:solidFill>
                  <a:srgbClr val="3333FF"/>
                </a:solidFill>
                <a:latin typeface="黑体" panose="02010609060101010101" pitchFamily="49" charset="-122"/>
                <a:ea typeface="黑体" panose="02010609060101010101" pitchFamily="49" charset="-122"/>
              </a:rPr>
              <a:t>面接触型：</a:t>
            </a:r>
            <a:r>
              <a:rPr lang="en-US" altLang="zh-CN" dirty="0">
                <a:solidFill>
                  <a:srgbClr val="3333FF"/>
                </a:solidFill>
                <a:latin typeface="黑体" panose="02010609060101010101" pitchFamily="49" charset="-122"/>
                <a:ea typeface="黑体" panose="02010609060101010101" pitchFamily="49" charset="-122"/>
              </a:rPr>
              <a:t>PN</a:t>
            </a:r>
            <a:r>
              <a:rPr lang="zh-CN" altLang="en-US" dirty="0">
                <a:solidFill>
                  <a:srgbClr val="3333FF"/>
                </a:solidFill>
                <a:latin typeface="黑体" panose="02010609060101010101" pitchFamily="49" charset="-122"/>
                <a:ea typeface="黑体" panose="02010609060101010101" pitchFamily="49" charset="-122"/>
              </a:rPr>
              <a:t>结面积大，用于工频大电流整流电路。</a:t>
            </a:r>
            <a:endParaRPr lang="en-US" altLang="zh-CN" dirty="0">
              <a:solidFill>
                <a:srgbClr val="3333FF"/>
              </a:solidFill>
              <a:latin typeface="黑体" panose="02010609060101010101" pitchFamily="49" charset="-122"/>
              <a:ea typeface="黑体" panose="02010609060101010101" pitchFamily="49" charset="-122"/>
            </a:endParaRPr>
          </a:p>
          <a:p>
            <a:pPr eaLnBrk="1" hangingPunct="1">
              <a:lnSpc>
                <a:spcPct val="130000"/>
              </a:lnSpc>
            </a:pPr>
            <a:endParaRPr lang="en-US" altLang="zh-CN" dirty="0">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dirty="0"/>
              <a:t>点接触型二极管是用一根很细的金属丝压在光洁的半导体晶片表面，通以脉冲电流，使触丝一端与晶片牢固地烧结在一起，形成一个“</a:t>
            </a:r>
            <a:r>
              <a:rPr lang="en-US" altLang="zh-CN" dirty="0"/>
              <a:t>PN</a:t>
            </a:r>
            <a:r>
              <a:rPr lang="zh-CN" altLang="en-US" dirty="0"/>
              <a:t>结”。由于是点接触，只允许通过较小的电流（不超过几十毫安），适用于高频小电流电路，如收音机的检波等。</a:t>
            </a:r>
            <a:endParaRPr lang="en-US" altLang="zh-CN" dirty="0"/>
          </a:p>
          <a:p>
            <a:pPr eaLnBrk="1" hangingPunct="1">
              <a:lnSpc>
                <a:spcPct val="130000"/>
              </a:lnSpc>
            </a:pPr>
            <a:endParaRPr lang="en-US" altLang="zh-CN" dirty="0"/>
          </a:p>
          <a:p>
            <a:pPr eaLnBrk="1" hangingPunct="1">
              <a:lnSpc>
                <a:spcPct val="130000"/>
              </a:lnSpc>
            </a:pPr>
            <a:r>
              <a:rPr lang="zh-CN" altLang="en-US" dirty="0"/>
              <a:t>面接触二极管是利用扩散、多用合金及外延等掺杂方法，实现</a:t>
            </a:r>
            <a:r>
              <a:rPr lang="en-US" altLang="zh-CN" dirty="0"/>
              <a:t>P</a:t>
            </a:r>
            <a:r>
              <a:rPr lang="zh-CN" altLang="en-US" dirty="0"/>
              <a:t>型半导体和</a:t>
            </a:r>
            <a:r>
              <a:rPr lang="en-US" altLang="zh-CN" dirty="0"/>
              <a:t>N</a:t>
            </a:r>
            <a:r>
              <a:rPr lang="zh-CN" altLang="en-US" dirty="0"/>
              <a:t>型半导体直接接触而形成</a:t>
            </a:r>
            <a:r>
              <a:rPr lang="en-US" altLang="zh-CN" dirty="0"/>
              <a:t>PN</a:t>
            </a:r>
            <a:r>
              <a:rPr lang="zh-CN" altLang="en-US" dirty="0"/>
              <a:t>结的。</a:t>
            </a:r>
            <a:endParaRPr lang="en-US" altLang="zh-CN" dirty="0"/>
          </a:p>
          <a:p>
            <a:pPr eaLnBrk="1" hangingPunct="1">
              <a:lnSpc>
                <a:spcPct val="130000"/>
              </a:lnSpc>
            </a:pPr>
            <a:endParaRPr lang="en-US" altLang="zh-CN" dirty="0"/>
          </a:p>
          <a:p>
            <a:pPr eaLnBrk="1" hangingPunct="1">
              <a:lnSpc>
                <a:spcPct val="130000"/>
              </a:lnSpc>
            </a:pPr>
            <a:r>
              <a:rPr lang="zh-CN" altLang="en-US" dirty="0"/>
              <a:t>点接触型二极管的特点是</a:t>
            </a:r>
            <a:r>
              <a:rPr lang="en-US" altLang="zh-CN" dirty="0"/>
              <a:t>PN</a:t>
            </a:r>
            <a:r>
              <a:rPr lang="zh-CN" altLang="en-US" dirty="0"/>
              <a:t>结面积小，不能通过大电流。但由于其接触面积小，结电容小，高频性能好，故而常用在检波或脉冲电路中；</a:t>
            </a:r>
            <a:endParaRPr lang="en-US" altLang="zh-CN" dirty="0"/>
          </a:p>
          <a:p>
            <a:pPr eaLnBrk="1" hangingPunct="1">
              <a:lnSpc>
                <a:spcPct val="130000"/>
              </a:lnSpc>
            </a:pPr>
            <a:r>
              <a:rPr lang="zh-CN" altLang="en-US" dirty="0"/>
              <a:t>面接触型二极管的特点是</a:t>
            </a:r>
            <a:r>
              <a:rPr lang="en-US" altLang="zh-CN" dirty="0"/>
              <a:t>PN</a:t>
            </a:r>
            <a:r>
              <a:rPr lang="zh-CN" altLang="en-US" dirty="0"/>
              <a:t>结面积大，可以通过较大的电流，适合用于大功率的整流电路中；</a:t>
            </a:r>
            <a:endParaRPr lang="en-US" altLang="zh-CN" dirty="0"/>
          </a:p>
          <a:p>
            <a:pPr eaLnBrk="1" hangingPunct="1">
              <a:lnSpc>
                <a:spcPct val="130000"/>
              </a:lnSpc>
            </a:pPr>
            <a:r>
              <a:rPr lang="zh-CN" altLang="en-US" dirty="0"/>
              <a:t>平面型二极管如果结面积较大，则结电容也会大点，会应用在大功率整流中，如果面积较小则适合脉冲数字电路等应用。</a:t>
            </a:r>
          </a:p>
          <a:p>
            <a:pPr eaLnBrk="1" hangingPunct="1">
              <a:lnSpc>
                <a:spcPct val="130000"/>
              </a:lnSpc>
            </a:pPr>
            <a:br>
              <a:rPr lang="zh-CN" altLang="en-US" dirty="0"/>
            </a:br>
            <a:r>
              <a:rPr lang="en-US" altLang="zh-CN" dirty="0"/>
              <a:t>1.</a:t>
            </a:r>
            <a:r>
              <a:rPr lang="zh-CN" altLang="en-US" dirty="0"/>
              <a:t>点接触型二极管</a:t>
            </a:r>
            <a:r>
              <a:rPr lang="en-US" altLang="zh-CN" dirty="0"/>
              <a:t>(</a:t>
            </a:r>
            <a:r>
              <a:rPr lang="zh-CN" altLang="en-US" dirty="0"/>
              <a:t>一般为锗管</a:t>
            </a:r>
            <a:r>
              <a:rPr lang="en-US" altLang="zh-CN" dirty="0"/>
              <a:t>)      </a:t>
            </a:r>
          </a:p>
          <a:p>
            <a:pPr eaLnBrk="1" hangingPunct="1">
              <a:lnSpc>
                <a:spcPct val="130000"/>
              </a:lnSpc>
            </a:pPr>
            <a:r>
              <a:rPr lang="zh-CN" altLang="en-US" dirty="0"/>
              <a:t>点接触型二极管</a:t>
            </a:r>
            <a:r>
              <a:rPr lang="en-US" altLang="zh-CN" dirty="0"/>
              <a:t>PN</a:t>
            </a:r>
            <a:r>
              <a:rPr lang="zh-CN" altLang="en-US" dirty="0"/>
              <a:t>结的结面积很小，不能通过较大电流，但结电容小，高频性能好，一般适用于高频和小功率的工作，也用作数字电路中的开关元件。如国产的</a:t>
            </a:r>
            <a:r>
              <a:rPr lang="en-US" altLang="zh-CN" dirty="0"/>
              <a:t>2AP</a:t>
            </a:r>
            <a:r>
              <a:rPr lang="zh-CN" altLang="en-US" dirty="0"/>
              <a:t>型、</a:t>
            </a:r>
            <a:r>
              <a:rPr lang="en-US" altLang="zh-CN" dirty="0"/>
              <a:t>2AK</a:t>
            </a:r>
            <a:r>
              <a:rPr lang="zh-CN" altLang="en-US" dirty="0"/>
              <a:t>型。</a:t>
            </a:r>
          </a:p>
          <a:p>
            <a:pPr eaLnBrk="1" hangingPunct="1">
              <a:lnSpc>
                <a:spcPct val="130000"/>
              </a:lnSpc>
            </a:pPr>
            <a:r>
              <a:rPr lang="zh-CN" altLang="en-US" dirty="0"/>
              <a:t> </a:t>
            </a:r>
          </a:p>
          <a:p>
            <a:pPr eaLnBrk="1" hangingPunct="1">
              <a:lnSpc>
                <a:spcPct val="130000"/>
              </a:lnSpc>
            </a:pPr>
            <a:r>
              <a:rPr lang="en-US" altLang="zh-CN" dirty="0"/>
              <a:t>2.</a:t>
            </a:r>
            <a:r>
              <a:rPr lang="zh-CN" altLang="en-US" dirty="0"/>
              <a:t>面接触型二极管</a:t>
            </a:r>
            <a:r>
              <a:rPr lang="en-US" altLang="zh-CN" dirty="0"/>
              <a:t>(</a:t>
            </a:r>
            <a:r>
              <a:rPr lang="zh-CN" altLang="en-US" dirty="0"/>
              <a:t>一般为硅管</a:t>
            </a:r>
            <a:r>
              <a:rPr lang="en-US" altLang="zh-CN" dirty="0"/>
              <a:t>)      </a:t>
            </a:r>
          </a:p>
          <a:p>
            <a:pPr eaLnBrk="1" hangingPunct="1">
              <a:lnSpc>
                <a:spcPct val="130000"/>
              </a:lnSpc>
            </a:pPr>
            <a:r>
              <a:rPr lang="zh-CN" altLang="en-US" dirty="0"/>
              <a:t>面接触型二极管</a:t>
            </a:r>
            <a:r>
              <a:rPr lang="en-US" altLang="zh-CN" dirty="0"/>
              <a:t>PN</a:t>
            </a:r>
            <a:r>
              <a:rPr lang="zh-CN" altLang="en-US" dirty="0"/>
              <a:t>结面积大，能允许通过较大的电流，但由于其结电容也大，所以一般用于较低频率的整流电路中。如国产的</a:t>
            </a:r>
            <a:r>
              <a:rPr lang="en-US" altLang="zh-CN" dirty="0"/>
              <a:t>2CZ</a:t>
            </a:r>
            <a:r>
              <a:rPr lang="zh-CN" altLang="en-US" dirty="0"/>
              <a:t>型、</a:t>
            </a:r>
            <a:r>
              <a:rPr lang="en-US" altLang="zh-CN" dirty="0"/>
              <a:t>2CP</a:t>
            </a:r>
            <a:r>
              <a:rPr lang="zh-CN" altLang="en-US" dirty="0"/>
              <a:t>型。</a:t>
            </a:r>
            <a:endParaRPr lang="en-US" altLang="zh-CN" dirty="0"/>
          </a:p>
          <a:p>
            <a:pPr eaLnBrk="1" hangingPunct="1">
              <a:lnSpc>
                <a:spcPct val="130000"/>
              </a:lnSpc>
            </a:pPr>
            <a:endParaRPr lang="zh-CN" altLang="en-US" dirty="0">
              <a:solidFill>
                <a:srgbClr val="3333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49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t>正向特性：近似呈现为指数曲线，有死区（</a:t>
            </a:r>
            <a:r>
              <a:rPr kumimoji="1" lang="en-US" altLang="zh-CN"/>
              <a:t>i≈0</a:t>
            </a:r>
            <a:r>
              <a:rPr kumimoji="1" lang="zh-CN" altLang="en-US"/>
              <a:t>的区域</a:t>
            </a:r>
            <a:r>
              <a:rPr kumimoji="1" lang="en-US" altLang="zh-CN"/>
              <a:t>)</a:t>
            </a:r>
            <a:r>
              <a:rPr kumimoji="1" lang="zh-CN" altLang="en-US"/>
              <a:t>。导通后（即</a:t>
            </a:r>
            <a:r>
              <a:rPr kumimoji="1" lang="en-US" altLang="zh-CN"/>
              <a:t>u</a:t>
            </a:r>
            <a:r>
              <a:rPr kumimoji="1" lang="zh-CN" altLang="en-US"/>
              <a:t>大于死区电压后）</a:t>
            </a:r>
            <a:r>
              <a:rPr kumimoji="1" lang="en-US" altLang="zh-CN"/>
              <a:t>u</a:t>
            </a:r>
            <a:r>
              <a:rPr kumimoji="1" lang="zh-CN" altLang="en-US"/>
              <a:t>略有升高， </a:t>
            </a:r>
            <a:r>
              <a:rPr kumimoji="1" lang="en-US" altLang="zh-CN"/>
              <a:t>i</a:t>
            </a:r>
            <a:r>
              <a:rPr kumimoji="1" lang="zh-CN" altLang="en-US"/>
              <a:t>急剧增大。导通压降约为硅管</a:t>
            </a:r>
            <a:r>
              <a:rPr kumimoji="1" lang="en-US" altLang="zh-CN"/>
              <a:t>0.6~0 .8V</a:t>
            </a:r>
            <a:r>
              <a:rPr kumimoji="1" lang="zh-CN" altLang="en-US"/>
              <a:t>，锗管</a:t>
            </a:r>
            <a:r>
              <a:rPr kumimoji="1" lang="en-US" altLang="zh-CN"/>
              <a:t>0.2~0.3V</a:t>
            </a:r>
            <a:r>
              <a:rPr kumimoji="1" lang="zh-CN" altLang="en-US"/>
              <a:t>，通常近似取硅管</a:t>
            </a:r>
            <a:r>
              <a:rPr kumimoji="1" lang="en-US" altLang="zh-CN"/>
              <a:t>0.7</a:t>
            </a:r>
            <a:r>
              <a:rPr kumimoji="1" lang="zh-CN" altLang="en-US"/>
              <a:t>，锗管</a:t>
            </a:r>
            <a:r>
              <a:rPr kumimoji="1" lang="en-US" altLang="zh-CN"/>
              <a:t>0.2</a:t>
            </a:r>
            <a:r>
              <a:rPr kumimoji="1" lang="zh-CN" altLang="en-US"/>
              <a:t>。 </a:t>
            </a:r>
          </a:p>
          <a:p>
            <a:pPr eaLnBrk="1" hangingPunct="1"/>
            <a:r>
              <a:rPr kumimoji="1" lang="zh-CN" altLang="en-US"/>
              <a:t>正向区分为两段：</a:t>
            </a:r>
          </a:p>
          <a:p>
            <a:pPr lvl="1" eaLnBrk="1" hangingPunct="1"/>
            <a:r>
              <a:rPr kumimoji="1" lang="zh-CN" altLang="en-US"/>
              <a:t>当</a:t>
            </a:r>
            <a:r>
              <a:rPr kumimoji="1" lang="en-US" altLang="zh-CN">
                <a:solidFill>
                  <a:srgbClr val="FF0000"/>
                </a:solidFill>
              </a:rPr>
              <a:t>0</a:t>
            </a:r>
            <a:r>
              <a:rPr kumimoji="1" lang="zh-CN" altLang="en-US">
                <a:solidFill>
                  <a:srgbClr val="FF0000"/>
                </a:solidFill>
              </a:rPr>
              <a:t>＜</a:t>
            </a:r>
            <a:r>
              <a:rPr kumimoji="1" lang="en-US" altLang="zh-CN" i="1">
                <a:solidFill>
                  <a:srgbClr val="FF0000"/>
                </a:solidFill>
              </a:rPr>
              <a:t>u</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th</a:t>
            </a:r>
            <a:r>
              <a:rPr kumimoji="1" lang="zh-CN" altLang="en-US"/>
              <a:t>时，正向电流为零，</a:t>
            </a:r>
            <a:r>
              <a:rPr kumimoji="1" lang="en-US" altLang="zh-CN" i="1"/>
              <a:t>V</a:t>
            </a:r>
            <a:r>
              <a:rPr kumimoji="1" lang="en-US" altLang="zh-CN"/>
              <a:t>th</a:t>
            </a:r>
            <a:r>
              <a:rPr kumimoji="1" lang="zh-CN" altLang="en-US"/>
              <a:t>称死区</a:t>
            </a:r>
            <a:r>
              <a:rPr kumimoji="1" lang="en-US" altLang="zh-CN"/>
              <a:t>/</a:t>
            </a:r>
            <a:r>
              <a:rPr kumimoji="1" lang="zh-CN" altLang="en-US"/>
              <a:t>阈值</a:t>
            </a:r>
            <a:r>
              <a:rPr kumimoji="1" lang="en-US" altLang="zh-CN"/>
              <a:t>/</a:t>
            </a:r>
            <a:r>
              <a:rPr kumimoji="1" lang="zh-CN" altLang="en-US"/>
              <a:t>开启电压；</a:t>
            </a:r>
          </a:p>
          <a:p>
            <a:pPr lvl="1" eaLnBrk="1" hangingPunct="1"/>
            <a:r>
              <a:rPr kumimoji="1" lang="zh-CN" altLang="en-US"/>
              <a:t>当</a:t>
            </a:r>
            <a:r>
              <a:rPr kumimoji="1" lang="en-US" altLang="zh-CN" i="1">
                <a:solidFill>
                  <a:srgbClr val="FF0000"/>
                </a:solidFill>
              </a:rPr>
              <a:t>u </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th</a:t>
            </a:r>
            <a:r>
              <a:rPr kumimoji="1" lang="zh-CN" altLang="en-US"/>
              <a:t>时，开始出现正向电流，并按指数规律增长。</a:t>
            </a:r>
          </a:p>
          <a:p>
            <a:pPr eaLnBrk="1" hangingPunct="1"/>
            <a:r>
              <a:rPr kumimoji="1" lang="zh-CN" altLang="en-US">
                <a:solidFill>
                  <a:srgbClr val="3333FF"/>
                </a:solidFill>
              </a:rPr>
              <a:t>硅</a:t>
            </a:r>
            <a:r>
              <a:rPr kumimoji="1" lang="zh-CN" altLang="en-US"/>
              <a:t>二极管的死区电压</a:t>
            </a:r>
            <a:r>
              <a:rPr kumimoji="1" lang="en-US" altLang="zh-CN" i="1">
                <a:solidFill>
                  <a:srgbClr val="FF0000"/>
                </a:solidFill>
              </a:rPr>
              <a:t>V</a:t>
            </a:r>
            <a:r>
              <a:rPr kumimoji="1" lang="en-US" altLang="zh-CN">
                <a:solidFill>
                  <a:srgbClr val="FF0000"/>
                </a:solidFill>
              </a:rPr>
              <a:t>th=0.5V</a:t>
            </a:r>
            <a:r>
              <a:rPr kumimoji="1" lang="zh-CN" altLang="en-US"/>
              <a:t>左右，</a:t>
            </a:r>
            <a:r>
              <a:rPr kumimoji="1" lang="zh-CN" altLang="en-US">
                <a:solidFill>
                  <a:srgbClr val="FC1D06"/>
                </a:solidFill>
              </a:rPr>
              <a:t>锗</a:t>
            </a:r>
            <a:r>
              <a:rPr kumimoji="1" lang="zh-CN" altLang="en-US"/>
              <a:t>二极管的死区电压</a:t>
            </a:r>
            <a:r>
              <a:rPr kumimoji="1" lang="en-US" altLang="zh-CN" i="1">
                <a:solidFill>
                  <a:srgbClr val="FF0000"/>
                </a:solidFill>
              </a:rPr>
              <a:t>V</a:t>
            </a:r>
            <a:r>
              <a:rPr kumimoji="1" lang="en-US" altLang="zh-CN">
                <a:solidFill>
                  <a:srgbClr val="FF0000"/>
                </a:solidFill>
              </a:rPr>
              <a:t>th=0.2V</a:t>
            </a:r>
            <a:r>
              <a:rPr kumimoji="1" lang="zh-CN" altLang="en-US"/>
              <a:t>左右。</a:t>
            </a:r>
            <a:endParaRPr kumimoji="1" lang="en-US" altLang="zh-CN"/>
          </a:p>
          <a:p>
            <a:pPr eaLnBrk="1" hangingPunct="1"/>
            <a:endParaRPr kumimoji="1" lang="zh-CN" altLang="en-US"/>
          </a:p>
          <a:p>
            <a:pPr eaLnBrk="1" hangingPunct="1"/>
            <a:r>
              <a:rPr kumimoji="1" lang="zh-CN" altLang="en-US"/>
              <a:t>反向区也分两个区域：</a:t>
            </a:r>
          </a:p>
          <a:p>
            <a:pPr eaLnBrk="1" hangingPunct="1"/>
            <a:r>
              <a:rPr kumimoji="1" lang="zh-CN" altLang="en-US"/>
              <a:t> 当</a:t>
            </a:r>
            <a:r>
              <a:rPr kumimoji="1" lang="en-US" altLang="zh-CN" i="1">
                <a:solidFill>
                  <a:srgbClr val="FF0000"/>
                </a:solidFill>
              </a:rPr>
              <a:t>V</a:t>
            </a:r>
            <a:r>
              <a:rPr kumimoji="1" lang="en-US" altLang="zh-CN">
                <a:solidFill>
                  <a:srgbClr val="FF0000"/>
                </a:solidFill>
              </a:rPr>
              <a:t>BR</a:t>
            </a:r>
            <a:r>
              <a:rPr kumimoji="1" lang="zh-CN" altLang="en-US">
                <a:solidFill>
                  <a:srgbClr val="FF0000"/>
                </a:solidFill>
              </a:rPr>
              <a:t>＜</a:t>
            </a:r>
            <a:r>
              <a:rPr kumimoji="1" lang="en-US" altLang="zh-CN" i="1">
                <a:solidFill>
                  <a:srgbClr val="FF0000"/>
                </a:solidFill>
              </a:rPr>
              <a:t>u</a:t>
            </a:r>
            <a:r>
              <a:rPr kumimoji="1" lang="zh-CN" altLang="en-US">
                <a:solidFill>
                  <a:srgbClr val="FF0000"/>
                </a:solidFill>
              </a:rPr>
              <a:t>＜</a:t>
            </a:r>
            <a:r>
              <a:rPr kumimoji="1" lang="en-US" altLang="zh-CN">
                <a:solidFill>
                  <a:srgbClr val="FF3300"/>
                </a:solidFill>
              </a:rPr>
              <a:t>0</a:t>
            </a:r>
            <a:r>
              <a:rPr kumimoji="1" lang="zh-CN" altLang="en-US"/>
              <a:t>时，反向电流很小，且基本不随反向电压的变化而变化，此时的反向电流也称</a:t>
            </a:r>
            <a:r>
              <a:rPr kumimoji="1" lang="zh-CN" altLang="en-US">
                <a:solidFill>
                  <a:srgbClr val="FF3300"/>
                </a:solidFill>
              </a:rPr>
              <a:t>反向饱和电流</a:t>
            </a:r>
            <a:r>
              <a:rPr kumimoji="1" lang="en-US" altLang="zh-CN" i="1">
                <a:solidFill>
                  <a:srgbClr val="FF3300"/>
                </a:solidFill>
              </a:rPr>
              <a:t>I</a:t>
            </a:r>
            <a:r>
              <a:rPr kumimoji="1" lang="en-US" altLang="zh-CN">
                <a:solidFill>
                  <a:srgbClr val="FF3300"/>
                </a:solidFill>
              </a:rPr>
              <a:t>S</a:t>
            </a:r>
            <a:r>
              <a:rPr kumimoji="1" lang="en-US" altLang="zh-CN"/>
              <a:t> </a:t>
            </a:r>
            <a:r>
              <a:rPr kumimoji="1" lang="zh-CN" altLang="en-US"/>
              <a:t>。</a:t>
            </a:r>
          </a:p>
          <a:p>
            <a:pPr eaLnBrk="1" hangingPunct="1"/>
            <a:r>
              <a:rPr kumimoji="1" lang="zh-CN" altLang="en-US"/>
              <a:t>当</a:t>
            </a:r>
            <a:r>
              <a:rPr kumimoji="1" lang="en-US" altLang="zh-CN" i="1">
                <a:solidFill>
                  <a:srgbClr val="FF0000"/>
                </a:solidFill>
              </a:rPr>
              <a:t>u≥V</a:t>
            </a:r>
            <a:r>
              <a:rPr kumimoji="1" lang="en-US" altLang="zh-CN">
                <a:solidFill>
                  <a:srgbClr val="FF0000"/>
                </a:solidFill>
              </a:rPr>
              <a:t>BR</a:t>
            </a:r>
            <a:r>
              <a:rPr kumimoji="1" lang="zh-CN" altLang="en-US"/>
              <a:t>时，反向电流急剧增加，</a:t>
            </a:r>
            <a:r>
              <a:rPr kumimoji="1" lang="en-US" altLang="zh-CN" i="1">
                <a:solidFill>
                  <a:srgbClr val="FF3300"/>
                </a:solidFill>
              </a:rPr>
              <a:t>V</a:t>
            </a:r>
            <a:r>
              <a:rPr kumimoji="1" lang="en-US" altLang="zh-CN">
                <a:solidFill>
                  <a:srgbClr val="FF3300"/>
                </a:solidFill>
              </a:rPr>
              <a:t>BR</a:t>
            </a:r>
            <a:r>
              <a:rPr kumimoji="1" lang="zh-CN" altLang="en-US"/>
              <a:t>称为</a:t>
            </a:r>
            <a:r>
              <a:rPr kumimoji="1" lang="zh-CN" altLang="en-US">
                <a:solidFill>
                  <a:srgbClr val="FF3300"/>
                </a:solidFill>
              </a:rPr>
              <a:t>反向击穿电压 </a:t>
            </a:r>
            <a:r>
              <a:rPr kumimoji="1" lang="zh-CN" altLang="en-US"/>
              <a:t>。</a:t>
            </a:r>
            <a:endParaRPr kumimoji="1" lang="en-US" altLang="zh-CN"/>
          </a:p>
          <a:p>
            <a:pPr eaLnBrk="1" hangingPunct="1"/>
            <a:endParaRPr kumimoji="1" lang="en-US" altLang="zh-CN"/>
          </a:p>
          <a:p>
            <a:pPr eaLnBrk="1" hangingPunct="1"/>
            <a:r>
              <a:rPr kumimoji="1" lang="zh-CN" altLang="en-US"/>
              <a:t>在一定的温度条件下，由本征激发决定的少子浓度是一定的，故少子形成的漂移电流是恒定的，基本上与所加反向电压的大小无关，这个电流也称为反向饱和电流。 </a:t>
            </a:r>
            <a:endParaRPr kumimoji="1" lang="en-US" altLang="zh-CN"/>
          </a:p>
          <a:p>
            <a:pPr eaLnBrk="1" hangingPunct="1"/>
            <a:r>
              <a:rPr kumimoji="1" lang="zh-CN" altLang="en-US"/>
              <a:t>当</a:t>
            </a:r>
            <a:r>
              <a:rPr kumimoji="1" lang="en-US" altLang="zh-CN"/>
              <a:t>PN</a:t>
            </a:r>
            <a:r>
              <a:rPr kumimoji="1" lang="zh-CN" altLang="en-US"/>
              <a:t>结的反向电压增加到一定数值时，反向电流突然快速增加，此现象称为</a:t>
            </a:r>
            <a:r>
              <a:rPr kumimoji="1" lang="en-US" altLang="zh-CN"/>
              <a:t>PN</a:t>
            </a:r>
            <a:r>
              <a:rPr kumimoji="1" lang="zh-CN" altLang="en-US"/>
              <a:t>结的反向击穿。电击穿</a:t>
            </a:r>
            <a:r>
              <a:rPr kumimoji="1" lang="en-US" altLang="zh-CN"/>
              <a:t>(</a:t>
            </a:r>
            <a:r>
              <a:rPr kumimoji="1" lang="zh-CN" altLang="en-US"/>
              <a:t>雪崩或齐纳</a:t>
            </a:r>
            <a:r>
              <a:rPr kumimoji="1" lang="en-US" altLang="zh-CN"/>
              <a:t>)——</a:t>
            </a:r>
            <a:r>
              <a:rPr kumimoji="1" lang="zh-CN" altLang="en-US"/>
              <a:t>可逆，热击穿</a:t>
            </a:r>
            <a:r>
              <a:rPr kumimoji="1" lang="en-US" altLang="zh-CN"/>
              <a:t>——</a:t>
            </a:r>
            <a:r>
              <a:rPr kumimoji="1" lang="zh-CN" altLang="en-US"/>
              <a:t>不可逆。</a:t>
            </a:r>
            <a:endParaRPr kumimoji="1" lang="en-US" altLang="zh-CN"/>
          </a:p>
          <a:p>
            <a:pPr eaLnBrk="1" hangingPunct="1"/>
            <a:endParaRPr kumimoji="1" lang="en-US" altLang="zh-CN"/>
          </a:p>
        </p:txBody>
      </p:sp>
    </p:spTree>
    <p:extLst>
      <p:ext uri="{BB962C8B-B14F-4D97-AF65-F5344CB8AC3E}">
        <p14:creationId xmlns:p14="http://schemas.microsoft.com/office/powerpoint/2010/main" val="23606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a:solidFill>
                  <a:srgbClr val="3333FF"/>
                </a:solidFill>
                <a:latin typeface="黑体" panose="02010609060101010101" pitchFamily="49" charset="-122"/>
                <a:ea typeface="黑体" panose="02010609060101010101" pitchFamily="49" charset="-122"/>
              </a:rPr>
              <a:t>最高工作频率</a:t>
            </a:r>
            <a:r>
              <a:rPr lang="en-US" altLang="zh-CN">
                <a:solidFill>
                  <a:srgbClr val="3333FF"/>
                </a:solidFill>
                <a:latin typeface="黑体" panose="02010609060101010101" pitchFamily="49" charset="-122"/>
                <a:ea typeface="黑体" panose="02010609060101010101" pitchFamily="49" charset="-122"/>
              </a:rPr>
              <a:t>fm</a:t>
            </a:r>
            <a:r>
              <a:rPr lang="en-US" altLang="zh-CN">
                <a:solidFill>
                  <a:srgbClr val="3333FF"/>
                </a:solidFill>
                <a:ea typeface="黑体" panose="02010609060101010101" pitchFamily="49" charset="-122"/>
              </a:rPr>
              <a:t>——</a:t>
            </a:r>
            <a:r>
              <a:rPr lang="zh-CN" altLang="en-US">
                <a:solidFill>
                  <a:srgbClr val="3333FF"/>
                </a:solidFill>
                <a:latin typeface="黑体" panose="02010609060101010101" pitchFamily="49" charset="-122"/>
                <a:ea typeface="黑体" panose="02010609060101010101" pitchFamily="49" charset="-122"/>
              </a:rPr>
              <a:t>二极管工作在高频时，电流容易从结电容通过，使管子的单向导电性能变差，甚至可能失去单向导电性，为此规定一个最高工作频率，它主要决定于</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结结电容的大小，结电容愈大，则</a:t>
            </a:r>
            <a:r>
              <a:rPr lang="en-US" altLang="zh-CN">
                <a:solidFill>
                  <a:srgbClr val="3333FF"/>
                </a:solidFill>
                <a:latin typeface="黑体" panose="02010609060101010101" pitchFamily="49" charset="-122"/>
                <a:ea typeface="黑体" panose="02010609060101010101" pitchFamily="49" charset="-122"/>
              </a:rPr>
              <a:t>f</a:t>
            </a:r>
            <a:r>
              <a:rPr lang="en-US" altLang="zh-CN" baseline="-25000">
                <a:solidFill>
                  <a:srgbClr val="3333FF"/>
                </a:solidFill>
                <a:latin typeface="黑体" panose="02010609060101010101" pitchFamily="49" charset="-122"/>
                <a:ea typeface="黑体" panose="02010609060101010101" pitchFamily="49" charset="-122"/>
              </a:rPr>
              <a:t>M</a:t>
            </a:r>
            <a:r>
              <a:rPr lang="zh-CN" altLang="en-US">
                <a:solidFill>
                  <a:srgbClr val="3333FF"/>
                </a:solidFill>
                <a:latin typeface="黑体" panose="02010609060101010101" pitchFamily="49" charset="-122"/>
                <a:ea typeface="黑体" panose="02010609060101010101" pitchFamily="49" charset="-122"/>
              </a:rPr>
              <a:t>愈低。</a:t>
            </a:r>
          </a:p>
          <a:p>
            <a:pPr algn="just" eaLnBrk="1" hangingPunct="1"/>
            <a:r>
              <a:rPr lang="zh-CN" altLang="en-US">
                <a:solidFill>
                  <a:srgbClr val="3333FF"/>
                </a:solidFill>
                <a:latin typeface="黑体" panose="02010609060101010101" pitchFamily="49" charset="-122"/>
                <a:ea typeface="黑体" panose="02010609060101010101" pitchFamily="49" charset="-122"/>
              </a:rPr>
              <a:t>二极管的参数还有结电容及最高结温等。</a:t>
            </a:r>
            <a:endParaRPr lang="en-US" altLang="zh-CN">
              <a:solidFill>
                <a:srgbClr val="3333FF"/>
              </a:solidFill>
              <a:latin typeface="黑体" panose="02010609060101010101" pitchFamily="49" charset="-122"/>
              <a:ea typeface="黑体" panose="02010609060101010101" pitchFamily="49" charset="-122"/>
            </a:endParaRPr>
          </a:p>
          <a:p>
            <a:pPr algn="just" eaLnBrk="1" hangingPunct="1"/>
            <a:r>
              <a:rPr kumimoji="1" lang="zh-CN" altLang="en-US" sz="1000" b="1">
                <a:latin typeface="宋体" panose="02010600030101010101" pitchFamily="2" charset="-122"/>
              </a:rPr>
              <a:t>为安全计，在实际工作时，最大反向工作电压</a:t>
            </a:r>
            <a:r>
              <a:rPr kumimoji="1" lang="en-US" altLang="zh-CN" sz="1000" b="1" i="1">
                <a:latin typeface="宋体" panose="02010600030101010101" pitchFamily="2" charset="-122"/>
              </a:rPr>
              <a:t>V</a:t>
            </a:r>
            <a:r>
              <a:rPr kumimoji="1" lang="en-US" altLang="zh-CN" sz="1000" b="1">
                <a:latin typeface="宋体" panose="02010600030101010101" pitchFamily="2" charset="-122"/>
              </a:rPr>
              <a:t>RM</a:t>
            </a:r>
            <a:r>
              <a:rPr kumimoji="1" lang="zh-CN" altLang="en-US" sz="1000" b="1">
                <a:latin typeface="宋体" panose="02010600030101010101" pitchFamily="2" charset="-122"/>
              </a:rPr>
              <a:t>一般只按反向击穿电压</a:t>
            </a:r>
            <a:r>
              <a:rPr kumimoji="1" lang="en-US" altLang="zh-CN" sz="1000" b="1" i="1">
                <a:latin typeface="宋体" panose="02010600030101010101" pitchFamily="2" charset="-122"/>
              </a:rPr>
              <a:t>V</a:t>
            </a:r>
            <a:r>
              <a:rPr kumimoji="1" lang="en-US" altLang="zh-CN" sz="1000" b="1">
                <a:latin typeface="宋体" panose="02010600030101010101" pitchFamily="2" charset="-122"/>
              </a:rPr>
              <a:t>BR</a:t>
            </a:r>
            <a:r>
              <a:rPr kumimoji="1" lang="zh-CN" altLang="en-US" sz="1000" b="1">
                <a:latin typeface="宋体" panose="02010600030101010101" pitchFamily="2" charset="-122"/>
              </a:rPr>
              <a:t>的一半计算。</a:t>
            </a:r>
          </a:p>
          <a:p>
            <a:pPr eaLnBrk="1" hangingPunct="1"/>
            <a:r>
              <a:rPr kumimoji="1" lang="zh-CN" altLang="en-US">
                <a:latin typeface="宋体" panose="02010600030101010101" pitchFamily="2" charset="-122"/>
              </a:rPr>
              <a:t>通常认为，硅管的正向压降约为</a:t>
            </a:r>
            <a:r>
              <a:rPr kumimoji="1" lang="en-US" altLang="zh-CN">
                <a:latin typeface="宋体" panose="02010600030101010101" pitchFamily="2" charset="-122"/>
              </a:rPr>
              <a:t>0.7V</a:t>
            </a:r>
            <a:r>
              <a:rPr kumimoji="1" lang="zh-CN" altLang="en-US">
                <a:latin typeface="宋体" panose="02010600030101010101" pitchFamily="2" charset="-122"/>
              </a:rPr>
              <a:t>；锗管约为</a:t>
            </a:r>
            <a:r>
              <a:rPr kumimoji="1" lang="en-US" altLang="zh-CN">
                <a:latin typeface="宋体" panose="02010600030101010101" pitchFamily="2" charset="-122"/>
              </a:rPr>
              <a:t>0.2V</a:t>
            </a:r>
            <a:r>
              <a:rPr kumimoji="1" lang="zh-CN" altLang="en-US">
                <a:latin typeface="宋体" panose="02010600030101010101" pitchFamily="2" charset="-122"/>
              </a:rPr>
              <a:t>。</a:t>
            </a:r>
          </a:p>
        </p:txBody>
      </p:sp>
    </p:spTree>
    <p:extLst>
      <p:ext uri="{BB962C8B-B14F-4D97-AF65-F5344CB8AC3E}">
        <p14:creationId xmlns:p14="http://schemas.microsoft.com/office/powerpoint/2010/main" val="396730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lienbildplatzhalter 1"/>
          <p:cNvSpPr>
            <a:spLocks noGrp="1" noRot="1" noChangeAspect="1" noTextEdit="1"/>
          </p:cNvSpPr>
          <p:nvPr>
            <p:ph type="sldImg"/>
          </p:nvPr>
        </p:nvSpPr>
        <p:spPr>
          <a:xfrm>
            <a:off x="992188" y="768350"/>
            <a:ext cx="5114925" cy="3836988"/>
          </a:xfrm>
          <a:ln/>
        </p:spPr>
      </p:sp>
      <p:sp>
        <p:nvSpPr>
          <p:cNvPr id="39939" name="Notizenplatzhalt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t>首先使用静态分析求出</a:t>
            </a:r>
            <a:r>
              <a:rPr lang="en-US" altLang="zh-CN" dirty="0"/>
              <a:t>I_D(</a:t>
            </a:r>
            <a:r>
              <a:rPr lang="zh-CN" altLang="en-US" dirty="0"/>
              <a:t>电流直流分量</a:t>
            </a:r>
            <a:r>
              <a:rPr lang="en-US" altLang="zh-CN" dirty="0"/>
              <a:t>)</a:t>
            </a:r>
            <a:r>
              <a:rPr lang="zh-CN" altLang="en-US" dirty="0"/>
              <a:t>，然后参见模电</a:t>
            </a:r>
            <a:r>
              <a:rPr lang="en-US" altLang="zh-CN" dirty="0"/>
              <a:t>P66</a:t>
            </a:r>
            <a:r>
              <a:rPr lang="zh-CN" altLang="en-US" dirty="0"/>
              <a:t>页，二极管电阻模型，公式</a:t>
            </a:r>
            <a:r>
              <a:rPr lang="en-US" altLang="zh-CN" dirty="0"/>
              <a:t> 3.4.4</a:t>
            </a:r>
            <a:r>
              <a:rPr lang="zh-CN" altLang="en-US" dirty="0"/>
              <a:t>：</a:t>
            </a:r>
            <a:r>
              <a:rPr lang="en-US" altLang="zh-CN" dirty="0"/>
              <a:t> </a:t>
            </a:r>
            <a:r>
              <a:rPr lang="en-US" altLang="zh-CN" dirty="0" err="1"/>
              <a:t>r_d</a:t>
            </a:r>
            <a:r>
              <a:rPr lang="en-US" altLang="zh-CN" dirty="0"/>
              <a:t>=26(mV)/I_D(mA) </a:t>
            </a:r>
            <a:r>
              <a:rPr lang="zh-CN" altLang="en-US" dirty="0"/>
              <a:t>（</a:t>
            </a:r>
            <a:r>
              <a:rPr lang="en-US" altLang="zh-CN" dirty="0"/>
              <a:t>!</a:t>
            </a:r>
            <a:r>
              <a:rPr lang="zh-CN" altLang="en-US" dirty="0"/>
              <a:t>交流电阻</a:t>
            </a:r>
            <a:r>
              <a:rPr lang="en-US" altLang="zh-CN" dirty="0" err="1"/>
              <a:t>r_d</a:t>
            </a:r>
            <a:r>
              <a:rPr lang="zh-CN" altLang="en-US" dirty="0"/>
              <a:t>是二极管</a:t>
            </a:r>
            <a:r>
              <a:rPr lang="en-US" altLang="zh-CN" dirty="0"/>
              <a:t>V-I_D</a:t>
            </a:r>
            <a:r>
              <a:rPr lang="zh-CN" altLang="en-US" dirty="0"/>
              <a:t>的斜率，而非</a:t>
            </a:r>
            <a:r>
              <a:rPr lang="en-US" altLang="zh-CN" dirty="0"/>
              <a:t>V_D/I_D</a:t>
            </a:r>
            <a:r>
              <a:rPr lang="zh-CN" altLang="en-US" dirty="0"/>
              <a:t>）</a:t>
            </a:r>
            <a:r>
              <a:rPr lang="zh-CN" altLang="en-US" dirty="0">
                <a:sym typeface="Wingdings" panose="05000000000000000000" pitchFamily="2" charset="2"/>
              </a:rPr>
              <a:t></a:t>
            </a:r>
            <a:r>
              <a:rPr lang="en-US" altLang="zh-CN" dirty="0">
                <a:sym typeface="Wingdings" panose="05000000000000000000" pitchFamily="2" charset="2"/>
              </a:rPr>
              <a:t> </a:t>
            </a:r>
            <a:r>
              <a:rPr lang="en-US" altLang="zh-CN" dirty="0" err="1">
                <a:sym typeface="Wingdings" panose="05000000000000000000" pitchFamily="2" charset="2"/>
              </a:rPr>
              <a:t>r_d</a:t>
            </a:r>
            <a:r>
              <a:rPr lang="en-US" altLang="zh-CN" dirty="0">
                <a:sym typeface="Wingdings" panose="05000000000000000000" pitchFamily="2" charset="2"/>
              </a:rPr>
              <a:t>=1300/43</a:t>
            </a:r>
            <a:r>
              <a:rPr lang="zh-CN" altLang="en-US" dirty="0">
                <a:sym typeface="Wingdings" panose="05000000000000000000" pitchFamily="2" charset="2"/>
              </a:rPr>
              <a:t>，求出</a:t>
            </a:r>
            <a:r>
              <a:rPr lang="en-US" altLang="zh-CN" dirty="0" err="1">
                <a:sym typeface="Wingdings" panose="05000000000000000000" pitchFamily="2" charset="2"/>
              </a:rPr>
              <a:t>v_s</a:t>
            </a:r>
            <a:r>
              <a:rPr lang="zh-CN" altLang="en-US" dirty="0">
                <a:sym typeface="Wingdings" panose="05000000000000000000" pitchFamily="2" charset="2"/>
              </a:rPr>
              <a:t>的幅度：</a:t>
            </a:r>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0.1*5K/(5K+1300/43) = 0.0994</a:t>
            </a:r>
          </a:p>
          <a:p>
            <a:endParaRPr lang="en-US" altLang="zh-CN" dirty="0">
              <a:sym typeface="Wingdings" panose="05000000000000000000" pitchFamily="2" charset="2"/>
            </a:endParaRPr>
          </a:p>
          <a:p>
            <a:r>
              <a:rPr lang="zh-CN" altLang="en-US" dirty="0"/>
              <a:t>本章中的电流电压符号有时大写，有时候小写</a:t>
            </a:r>
            <a:r>
              <a:rPr lang="en-US" altLang="ja-JP" dirty="0"/>
              <a:t> </a:t>
            </a:r>
            <a:r>
              <a:rPr lang="zh-CN" altLang="en-US" dirty="0"/>
              <a:t>，其规定如下：</a:t>
            </a:r>
            <a:endParaRPr lang="en-US" altLang="zh-CN" dirty="0"/>
          </a:p>
          <a:p>
            <a:r>
              <a:rPr lang="zh-CN" altLang="en-US" dirty="0"/>
              <a:t>如信号只有直流分量，则</a:t>
            </a:r>
            <a:r>
              <a:rPr lang="en-US" altLang="zh-CN" dirty="0"/>
              <a:t>I</a:t>
            </a:r>
            <a:r>
              <a:rPr lang="zh-CN" altLang="en-US" dirty="0"/>
              <a:t>和</a:t>
            </a:r>
            <a:r>
              <a:rPr lang="en-US" altLang="zh-CN" dirty="0"/>
              <a:t>V</a:t>
            </a:r>
            <a:r>
              <a:rPr lang="zh-CN" altLang="en-US" dirty="0"/>
              <a:t>以及其下标均为大写；</a:t>
            </a:r>
            <a:endParaRPr lang="en-US" altLang="zh-CN" dirty="0"/>
          </a:p>
          <a:p>
            <a:r>
              <a:rPr lang="zh-CN" altLang="en-US" dirty="0"/>
              <a:t>如信号只有交流分量（平均值为</a:t>
            </a:r>
            <a:r>
              <a:rPr lang="en-US" altLang="zh-CN" dirty="0"/>
              <a:t>0</a:t>
            </a:r>
            <a:r>
              <a:rPr lang="zh-CN" altLang="en-US" dirty="0"/>
              <a:t>），则</a:t>
            </a:r>
            <a:r>
              <a:rPr lang="en-US" altLang="zh-CN" dirty="0"/>
              <a:t>I</a:t>
            </a:r>
            <a:r>
              <a:rPr lang="zh-CN" altLang="en-US" dirty="0"/>
              <a:t>和</a:t>
            </a:r>
            <a:r>
              <a:rPr lang="en-US" altLang="zh-CN" dirty="0"/>
              <a:t>V</a:t>
            </a:r>
            <a:r>
              <a:rPr lang="zh-CN" altLang="en-US" dirty="0"/>
              <a:t>以及其下标均为小写；</a:t>
            </a:r>
            <a:endParaRPr lang="en-US" altLang="zh-CN" dirty="0"/>
          </a:p>
          <a:p>
            <a:r>
              <a:rPr lang="zh-CN" altLang="en-US" dirty="0"/>
              <a:t>如信号既有直流分量（平均值不为</a:t>
            </a:r>
            <a:r>
              <a:rPr lang="en-US" altLang="zh-CN" dirty="0"/>
              <a:t>0</a:t>
            </a:r>
            <a:r>
              <a:rPr lang="zh-CN" altLang="en-US" dirty="0"/>
              <a:t>），也有交流分量，则</a:t>
            </a:r>
            <a:r>
              <a:rPr lang="en-US" altLang="zh-CN" dirty="0" err="1"/>
              <a:t>i</a:t>
            </a:r>
            <a:r>
              <a:rPr lang="zh-CN" altLang="en-US" dirty="0"/>
              <a:t>和</a:t>
            </a:r>
            <a:r>
              <a:rPr lang="en-US" altLang="zh-CN" dirty="0"/>
              <a:t>v</a:t>
            </a:r>
            <a:r>
              <a:rPr lang="zh-CN" altLang="en-US" dirty="0"/>
              <a:t>小写，其下标为大写；</a:t>
            </a:r>
            <a:endParaRPr lang="en-US" altLang="zh-CN"/>
          </a:p>
          <a:p>
            <a:endParaRPr lang="en-US" altLang="zh-CN"/>
          </a:p>
        </p:txBody>
      </p:sp>
      <p:sp>
        <p:nvSpPr>
          <p:cNvPr id="39940" name="Foliennummernplatzhalt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B2CB53-2552-4E34-8567-BC9C1BE9C2E5}" type="slidenum">
              <a:rPr lang="en-US" altLang="zh-CN" sz="1300" smtClean="0"/>
              <a:pPr>
                <a:spcBef>
                  <a:spcPct val="0"/>
                </a:spcBef>
              </a:pPr>
              <a:t>24</a:t>
            </a:fld>
            <a:endParaRPr lang="en-US" altLang="zh-CN" sz="1300"/>
          </a:p>
        </p:txBody>
      </p:sp>
    </p:spTree>
    <p:extLst>
      <p:ext uri="{BB962C8B-B14F-4D97-AF65-F5344CB8AC3E}">
        <p14:creationId xmlns:p14="http://schemas.microsoft.com/office/powerpoint/2010/main" val="3493787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lienbildplatzhalter 1"/>
          <p:cNvSpPr>
            <a:spLocks noGrp="1" noRot="1" noChangeAspect="1" noTextEdit="1"/>
          </p:cNvSpPr>
          <p:nvPr>
            <p:ph type="sldImg"/>
          </p:nvPr>
        </p:nvSpPr>
        <p:spPr>
          <a:xfrm>
            <a:off x="992188" y="768350"/>
            <a:ext cx="5114925" cy="3836988"/>
          </a:xfrm>
          <a:ln/>
        </p:spPr>
      </p:sp>
      <p:sp>
        <p:nvSpPr>
          <p:cNvPr id="39939" name="Notizenplatzhalt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t>首先使用静态分析求出</a:t>
            </a:r>
            <a:r>
              <a:rPr lang="en-US" altLang="zh-CN" dirty="0"/>
              <a:t>I_D(</a:t>
            </a:r>
            <a:r>
              <a:rPr lang="zh-CN" altLang="en-US" dirty="0"/>
              <a:t>电流直流分量</a:t>
            </a:r>
            <a:r>
              <a:rPr lang="en-US" altLang="zh-CN" dirty="0"/>
              <a:t>)</a:t>
            </a:r>
            <a:r>
              <a:rPr lang="zh-CN" altLang="en-US" dirty="0"/>
              <a:t>，然后参见模电</a:t>
            </a:r>
            <a:r>
              <a:rPr lang="en-US" altLang="zh-CN" dirty="0"/>
              <a:t>P66</a:t>
            </a:r>
            <a:r>
              <a:rPr lang="zh-CN" altLang="en-US" dirty="0"/>
              <a:t>页，二极管电阻模型，公式</a:t>
            </a:r>
            <a:r>
              <a:rPr lang="en-US" altLang="zh-CN" dirty="0"/>
              <a:t> 3.4.4</a:t>
            </a:r>
            <a:r>
              <a:rPr lang="zh-CN" altLang="en-US" dirty="0"/>
              <a:t>：</a:t>
            </a:r>
            <a:r>
              <a:rPr lang="en-US" altLang="zh-CN" dirty="0"/>
              <a:t> </a:t>
            </a:r>
            <a:r>
              <a:rPr lang="en-US" altLang="zh-CN" dirty="0" err="1"/>
              <a:t>r_d</a:t>
            </a:r>
            <a:r>
              <a:rPr lang="en-US" altLang="zh-CN" dirty="0"/>
              <a:t>=26(mV)/I_D(mA) </a:t>
            </a:r>
            <a:r>
              <a:rPr lang="zh-CN" altLang="en-US" dirty="0"/>
              <a:t>（</a:t>
            </a:r>
            <a:r>
              <a:rPr lang="en-US" altLang="zh-CN" dirty="0"/>
              <a:t>!</a:t>
            </a:r>
            <a:r>
              <a:rPr lang="zh-CN" altLang="en-US" dirty="0"/>
              <a:t>交流电阻</a:t>
            </a:r>
            <a:r>
              <a:rPr lang="en-US" altLang="zh-CN" dirty="0" err="1"/>
              <a:t>r_d</a:t>
            </a:r>
            <a:r>
              <a:rPr lang="zh-CN" altLang="en-US" dirty="0"/>
              <a:t>是二极管</a:t>
            </a:r>
            <a:r>
              <a:rPr lang="en-US" altLang="zh-CN" dirty="0"/>
              <a:t>V-I_D</a:t>
            </a:r>
            <a:r>
              <a:rPr lang="zh-CN" altLang="en-US" dirty="0"/>
              <a:t>的斜率，而非</a:t>
            </a:r>
            <a:r>
              <a:rPr lang="en-US" altLang="zh-CN" dirty="0"/>
              <a:t>V_D/I_D</a:t>
            </a:r>
            <a:r>
              <a:rPr lang="zh-CN" altLang="en-US" dirty="0"/>
              <a:t>）</a:t>
            </a:r>
            <a:r>
              <a:rPr lang="zh-CN" altLang="en-US" dirty="0">
                <a:sym typeface="Wingdings" panose="05000000000000000000" pitchFamily="2" charset="2"/>
              </a:rPr>
              <a:t></a:t>
            </a:r>
            <a:r>
              <a:rPr lang="en-US" altLang="zh-CN" dirty="0">
                <a:sym typeface="Wingdings" panose="05000000000000000000" pitchFamily="2" charset="2"/>
              </a:rPr>
              <a:t> </a:t>
            </a:r>
            <a:r>
              <a:rPr lang="en-US" altLang="zh-CN" dirty="0" err="1">
                <a:sym typeface="Wingdings" panose="05000000000000000000" pitchFamily="2" charset="2"/>
              </a:rPr>
              <a:t>r_d</a:t>
            </a:r>
            <a:r>
              <a:rPr lang="en-US" altLang="zh-CN" dirty="0">
                <a:sym typeface="Wingdings" panose="05000000000000000000" pitchFamily="2" charset="2"/>
              </a:rPr>
              <a:t>=1300/43</a:t>
            </a:r>
            <a:r>
              <a:rPr lang="zh-CN" altLang="en-US" dirty="0">
                <a:sym typeface="Wingdings" panose="05000000000000000000" pitchFamily="2" charset="2"/>
              </a:rPr>
              <a:t>，求出</a:t>
            </a:r>
            <a:r>
              <a:rPr lang="en-US" altLang="zh-CN" dirty="0" err="1">
                <a:sym typeface="Wingdings" panose="05000000000000000000" pitchFamily="2" charset="2"/>
              </a:rPr>
              <a:t>v_s</a:t>
            </a:r>
            <a:r>
              <a:rPr lang="zh-CN" altLang="en-US" dirty="0">
                <a:sym typeface="Wingdings" panose="05000000000000000000" pitchFamily="2" charset="2"/>
              </a:rPr>
              <a:t>的幅度：</a:t>
            </a:r>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0.1*5K/(5K+1300/43) = 0.0994</a:t>
            </a:r>
            <a:endParaRPr lang="en-US" altLang="zh-CN" dirty="0"/>
          </a:p>
        </p:txBody>
      </p:sp>
      <p:sp>
        <p:nvSpPr>
          <p:cNvPr id="39940" name="Foliennummernplatzhalt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B2CB53-2552-4E34-8567-BC9C1BE9C2E5}" type="slidenum">
              <a:rPr lang="en-US" altLang="zh-CN" sz="1300" smtClean="0"/>
              <a:pPr>
                <a:spcBef>
                  <a:spcPct val="0"/>
                </a:spcBef>
              </a:pPr>
              <a:t>25</a:t>
            </a:fld>
            <a:endParaRPr lang="en-US" altLang="zh-CN" sz="1300"/>
          </a:p>
        </p:txBody>
      </p:sp>
    </p:spTree>
    <p:extLst>
      <p:ext uri="{BB962C8B-B14F-4D97-AF65-F5344CB8AC3E}">
        <p14:creationId xmlns:p14="http://schemas.microsoft.com/office/powerpoint/2010/main" val="3727843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结还有感温、感光、发光等特性。</a:t>
            </a:r>
          </a:p>
          <a:p>
            <a:pPr eaLnBrk="1" hangingPunct="1"/>
            <a:r>
              <a:rPr kumimoji="1" lang="zh-CN" altLang="en-US">
                <a:solidFill>
                  <a:srgbClr val="000000"/>
                </a:solidFill>
              </a:rPr>
              <a:t>利用某些特殊的手段，采用砷、镓、磷等材料制成的二极管，由于它在有电流通过时，能发出光来，所以称作发光二极管，常用</a:t>
            </a:r>
            <a:r>
              <a:rPr kumimoji="1" lang="en-US" altLang="zh-CN">
                <a:solidFill>
                  <a:srgbClr val="000000"/>
                </a:solidFill>
              </a:rPr>
              <a:t>LED</a:t>
            </a:r>
            <a:r>
              <a:rPr kumimoji="1" lang="zh-CN" altLang="en-US">
                <a:solidFill>
                  <a:srgbClr val="000000"/>
                </a:solidFill>
              </a:rPr>
              <a:t>表示。</a:t>
            </a:r>
          </a:p>
        </p:txBody>
      </p:sp>
    </p:spTree>
    <p:extLst>
      <p:ext uri="{BB962C8B-B14F-4D97-AF65-F5344CB8AC3E}">
        <p14:creationId xmlns:p14="http://schemas.microsoft.com/office/powerpoint/2010/main" val="62364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92188" y="768350"/>
            <a:ext cx="5114925" cy="3836988"/>
          </a:xfrm>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3201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6C4A7C7-5418-4E9B-AF5A-D2C22CA947B5}" type="slidenum">
              <a:rPr lang="en-US" altLang="zh-CN" sz="1300"/>
              <a:pPr algn="r" eaLnBrk="1" hangingPunct="1">
                <a:spcBef>
                  <a:spcPct val="0"/>
                </a:spcBef>
              </a:pPr>
              <a:t>3</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sz="900"/>
          </a:p>
        </p:txBody>
      </p:sp>
    </p:spTree>
    <p:extLst>
      <p:ext uri="{BB962C8B-B14F-4D97-AF65-F5344CB8AC3E}">
        <p14:creationId xmlns:p14="http://schemas.microsoft.com/office/powerpoint/2010/main" val="1990186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92188" y="768350"/>
            <a:ext cx="5114925" cy="3836988"/>
          </a:xfrm>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236200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92188" y="768350"/>
            <a:ext cx="5114925" cy="3836988"/>
          </a:xfrm>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9178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992188" y="768350"/>
            <a:ext cx="5114925" cy="3836988"/>
          </a:xfrm>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a:t>所谓半导体，顾名思义，就是导电能力介乎导体和绝缘体之间的一类物质。用得最多的半导体是锗和硅，都是四价元素。 </a:t>
            </a:r>
          </a:p>
          <a:p>
            <a:pPr eaLnBrk="1" hangingPunct="1"/>
            <a:r>
              <a:rPr lang="zh-CN" altLang="en-US"/>
              <a:t>半导体的电阻率比导体大许多数量级，例如本征硅的电阻率</a:t>
            </a:r>
            <a:r>
              <a:rPr lang="en-US" altLang="zh-CN"/>
              <a:t>(2300)</a:t>
            </a:r>
            <a:r>
              <a:rPr lang="zh-CN" altLang="en-US"/>
              <a:t>比铜</a:t>
            </a:r>
            <a:r>
              <a:rPr lang="en-US" altLang="zh-CN"/>
              <a:t>(1.67x10e-8)</a:t>
            </a:r>
            <a:r>
              <a:rPr lang="zh-CN" altLang="en-US"/>
              <a:t>大一千亿倍以上。</a:t>
            </a:r>
            <a:endParaRPr lang="zh-CN" altLang="en-US">
              <a:solidFill>
                <a:srgbClr val="0000FF"/>
              </a:solidFill>
            </a:endParaRPr>
          </a:p>
          <a:p>
            <a:pPr eaLnBrk="1" hangingPunct="1"/>
            <a:r>
              <a:rPr lang="zh-CN" altLang="en-US"/>
              <a:t>半导体在温度增高、受光照等条件下，导电能力会显著增加，利用这种特性可制造热敏电阻、光敏电阻等器件。 </a:t>
            </a:r>
          </a:p>
          <a:p>
            <a:pPr eaLnBrk="1" hangingPunct="1"/>
            <a:r>
              <a:rPr lang="zh-CN" altLang="en-US"/>
              <a:t>更重要的是，在本征半导体中掺入微量杂质后，其导电能力可增强几十万乃至几百万倍，利用这种特性可制造二极管、三极管等半导体器件。 </a:t>
            </a:r>
          </a:p>
        </p:txBody>
      </p:sp>
    </p:spTree>
    <p:extLst>
      <p:ext uri="{BB962C8B-B14F-4D97-AF65-F5344CB8AC3E}">
        <p14:creationId xmlns:p14="http://schemas.microsoft.com/office/powerpoint/2010/main" val="392971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992188" y="768350"/>
            <a:ext cx="5114925" cy="3836988"/>
          </a:xfrm>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a:t>所谓半导体，顾名思义，就是导电能力介乎导体和绝缘体之间的一类物质。用得最多的半导体是锗和硅，都是四价元素。 </a:t>
            </a:r>
          </a:p>
          <a:p>
            <a:pPr eaLnBrk="1" hangingPunct="1"/>
            <a:r>
              <a:rPr lang="zh-CN" altLang="en-US"/>
              <a:t>半导体的电阻率比导体大许多数量级，例如本征硅的电阻率</a:t>
            </a:r>
            <a:r>
              <a:rPr lang="en-US" altLang="zh-CN"/>
              <a:t>(2300)</a:t>
            </a:r>
            <a:r>
              <a:rPr lang="zh-CN" altLang="en-US"/>
              <a:t>比铜</a:t>
            </a:r>
            <a:r>
              <a:rPr lang="en-US" altLang="zh-CN"/>
              <a:t>(1.67x10e-8)</a:t>
            </a:r>
            <a:r>
              <a:rPr lang="zh-CN" altLang="en-US"/>
              <a:t>大一千亿倍以上。</a:t>
            </a:r>
            <a:endParaRPr lang="zh-CN" altLang="en-US">
              <a:solidFill>
                <a:srgbClr val="0000FF"/>
              </a:solidFill>
            </a:endParaRPr>
          </a:p>
          <a:p>
            <a:pPr eaLnBrk="1" hangingPunct="1"/>
            <a:r>
              <a:rPr lang="zh-CN" altLang="en-US"/>
              <a:t>半导体在温度增高、受光照等条件下，导电能力会显著增加，利用这种特性可制造热敏电阻、光敏电阻等器件。 </a:t>
            </a:r>
          </a:p>
          <a:p>
            <a:pPr eaLnBrk="1" hangingPunct="1"/>
            <a:r>
              <a:rPr lang="zh-CN" altLang="en-US"/>
              <a:t>更重要的是，在本征半导体中掺入微量杂质后，其导电能力可增强几十万乃至几百万倍，利用这种特性可制造二极管、三极管等半导体器件。 </a:t>
            </a:r>
          </a:p>
        </p:txBody>
      </p:sp>
    </p:spTree>
    <p:extLst>
      <p:ext uri="{BB962C8B-B14F-4D97-AF65-F5344CB8AC3E}">
        <p14:creationId xmlns:p14="http://schemas.microsoft.com/office/powerpoint/2010/main" val="94576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992188" y="768350"/>
            <a:ext cx="5114925" cy="3836988"/>
          </a:xfrm>
          <a:ln/>
        </p:spPr>
      </p:sp>
      <p:sp>
        <p:nvSpPr>
          <p:cNvPr id="122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自由电子产生的同时，在其原来的共价键中就出现了一个空位，称之为</a:t>
            </a:r>
            <a:r>
              <a:rPr kumimoji="1" lang="zh-CN" altLang="en-US">
                <a:solidFill>
                  <a:srgbClr val="FF0000"/>
                </a:solidFill>
              </a:rPr>
              <a:t>空穴</a:t>
            </a:r>
            <a:r>
              <a:rPr kumimoji="1" lang="zh-CN" altLang="en-US"/>
              <a:t>。</a:t>
            </a:r>
          </a:p>
          <a:p>
            <a:pPr eaLnBrk="1" hangingPunct="1"/>
            <a:r>
              <a:rPr kumimoji="1" lang="zh-CN" altLang="en-US"/>
              <a:t>空穴，也能像自由电子一样，起导电作用。</a:t>
            </a:r>
          </a:p>
          <a:p>
            <a:pPr eaLnBrk="1" hangingPunct="1"/>
            <a:r>
              <a:rPr kumimoji="1" lang="zh-CN" altLang="en-US"/>
              <a:t>载流子就是带有电荷、并可运动而输运电流的粒子。半导体中有两种载流子，即带负电的自由电子和带正电的空穴。</a:t>
            </a:r>
          </a:p>
          <a:p>
            <a:pPr eaLnBrk="1" hangingPunct="1"/>
            <a:r>
              <a:rPr kumimoji="1" lang="zh-CN" altLang="en-US"/>
              <a:t>一般来说，半导体中的价电子不完全像绝缘体中价电子所受束缚那样强，如果能从外界获得一定的能量</a:t>
            </a:r>
            <a:r>
              <a:rPr kumimoji="1" lang="en-US" altLang="zh-CN"/>
              <a:t>(</a:t>
            </a:r>
            <a:r>
              <a:rPr kumimoji="1" lang="zh-CN" altLang="en-US"/>
              <a:t>如光照、温升、电磁场激发等</a:t>
            </a:r>
            <a:r>
              <a:rPr kumimoji="1" lang="en-US" altLang="zh-CN"/>
              <a:t>)</a:t>
            </a:r>
            <a:r>
              <a:rPr kumimoji="1" lang="zh-CN" altLang="en-US"/>
              <a:t>，一些价电子就可能挣脱共价键的束缚而成为近似自由的电子（同时产生出一个空穴），这就是本征激发。 </a:t>
            </a:r>
          </a:p>
        </p:txBody>
      </p:sp>
    </p:spTree>
    <p:extLst>
      <p:ext uri="{BB962C8B-B14F-4D97-AF65-F5344CB8AC3E}">
        <p14:creationId xmlns:p14="http://schemas.microsoft.com/office/powerpoint/2010/main" val="140254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a:ln/>
        </p:spPr>
      </p:sp>
      <p:sp>
        <p:nvSpPr>
          <p:cNvPr id="143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kumimoji="1" lang="zh-CN" altLang="en-US">
              <a:solidFill>
                <a:schemeClr val="bg1"/>
              </a:solidFill>
            </a:endParaRPr>
          </a:p>
        </p:txBody>
      </p:sp>
    </p:spTree>
    <p:extLst>
      <p:ext uri="{BB962C8B-B14F-4D97-AF65-F5344CB8AC3E}">
        <p14:creationId xmlns:p14="http://schemas.microsoft.com/office/powerpoint/2010/main" val="2701493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92188" y="768350"/>
            <a:ext cx="5114925" cy="3836988"/>
          </a:xfrm>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因五价杂质原子中只有四个价电子能与周围四个半导体原子中的价电子形成共价键，而多余的一个价电子因无共价键束缚而很容易形成自由电子。</a:t>
            </a:r>
            <a:endParaRPr kumimoji="1" lang="en-US" altLang="zh-CN">
              <a:solidFill>
                <a:srgbClr val="111111"/>
              </a:solidFill>
            </a:endParaRPr>
          </a:p>
          <a:p>
            <a:pPr eaLnBrk="1" hangingPunct="1"/>
            <a:r>
              <a:rPr kumimoji="1" lang="zh-CN" altLang="en-US">
                <a:solidFill>
                  <a:srgbClr val="111111"/>
                </a:solidFill>
              </a:rPr>
              <a:t>在</a:t>
            </a:r>
            <a:r>
              <a:rPr kumimoji="1" lang="en-US" altLang="zh-CN">
                <a:solidFill>
                  <a:srgbClr val="111111"/>
                </a:solidFill>
              </a:rPr>
              <a:t>N</a:t>
            </a:r>
            <a:r>
              <a:rPr kumimoji="1" lang="zh-CN" altLang="en-US">
                <a:solidFill>
                  <a:srgbClr val="111111"/>
                </a:solidFill>
              </a:rPr>
              <a:t>型半导体中自由电子是多数载流子，它主要由杂质原子提供；空穴是少数载流子</a:t>
            </a:r>
            <a:r>
              <a:rPr kumimoji="1" lang="en-US" altLang="zh-CN">
                <a:solidFill>
                  <a:srgbClr val="111111"/>
                </a:solidFill>
              </a:rPr>
              <a:t>, </a:t>
            </a:r>
            <a:r>
              <a:rPr kumimoji="1" lang="zh-CN" altLang="en-US">
                <a:solidFill>
                  <a:srgbClr val="111111"/>
                </a:solidFill>
              </a:rPr>
              <a:t>由热激发形成。</a:t>
            </a:r>
          </a:p>
          <a:p>
            <a:pPr eaLnBrk="1" hangingPunct="1"/>
            <a:r>
              <a:rPr kumimoji="1" lang="zh-CN" altLang="en-US">
                <a:solidFill>
                  <a:srgbClr val="111111"/>
                </a:solidFill>
              </a:rPr>
              <a:t>提供自由电子的五价杂质原子因带正电荷而成为正离子，因此五价杂质原子也称为施主杂质。</a:t>
            </a:r>
          </a:p>
        </p:txBody>
      </p:sp>
    </p:spTree>
    <p:extLst>
      <p:ext uri="{BB962C8B-B14F-4D97-AF65-F5344CB8AC3E}">
        <p14:creationId xmlns:p14="http://schemas.microsoft.com/office/powerpoint/2010/main" val="365903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因三价杂质原子在与硅原子形成共价键时，缺少一个价电子而在共价键中留下一个空穴。</a:t>
            </a:r>
            <a:endParaRPr kumimoji="1" lang="en-US" altLang="zh-CN">
              <a:solidFill>
                <a:srgbClr val="111111"/>
              </a:solidFill>
            </a:endParaRPr>
          </a:p>
          <a:p>
            <a:pPr eaLnBrk="1" hangingPunct="1"/>
            <a:r>
              <a:rPr kumimoji="1" lang="zh-CN" altLang="en-US">
                <a:solidFill>
                  <a:srgbClr val="111111"/>
                </a:solidFill>
              </a:rPr>
              <a:t>在</a:t>
            </a:r>
            <a:r>
              <a:rPr kumimoji="1" lang="en-US" altLang="zh-CN">
                <a:solidFill>
                  <a:srgbClr val="111111"/>
                </a:solidFill>
              </a:rPr>
              <a:t>P</a:t>
            </a:r>
            <a:r>
              <a:rPr kumimoji="1" lang="zh-CN" altLang="en-US">
                <a:solidFill>
                  <a:srgbClr val="111111"/>
                </a:solidFill>
              </a:rPr>
              <a:t>型半导体中空穴是多数载流子，它主要由掺杂形成；自由电子是少数载流子， 由热激发形成。</a:t>
            </a:r>
          </a:p>
          <a:p>
            <a:pPr eaLnBrk="1" hangingPunct="1"/>
            <a:r>
              <a:rPr kumimoji="1" lang="zh-CN" altLang="en-US">
                <a:solidFill>
                  <a:srgbClr val="111111"/>
                </a:solidFill>
              </a:rPr>
              <a:t>空穴很容易俘获电子，使杂质原子成为负离子。三价杂质因而也称为受主杂质。</a:t>
            </a:r>
          </a:p>
          <a:p>
            <a:pPr eaLnBrk="1" hangingPunct="1"/>
            <a:endParaRPr kumimoji="1" lang="zh-CN" altLang="en-US">
              <a:solidFill>
                <a:srgbClr val="111111"/>
              </a:solidFill>
            </a:endParaRPr>
          </a:p>
        </p:txBody>
      </p:sp>
    </p:spTree>
    <p:extLst>
      <p:ext uri="{BB962C8B-B14F-4D97-AF65-F5344CB8AC3E}">
        <p14:creationId xmlns:p14="http://schemas.microsoft.com/office/powerpoint/2010/main" val="406721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t>在一块本征半导体两侧通过扩散不同的杂质</a:t>
            </a:r>
            <a:r>
              <a:rPr kumimoji="1" lang="en-US" altLang="zh-CN"/>
              <a:t>,</a:t>
            </a:r>
            <a:r>
              <a:rPr kumimoji="1" lang="zh-CN" altLang="en-US"/>
              <a:t>分别形成</a:t>
            </a:r>
            <a:r>
              <a:rPr kumimoji="1" lang="en-US" altLang="zh-CN" b="1">
                <a:solidFill>
                  <a:srgbClr val="0000FF"/>
                </a:solidFill>
              </a:rPr>
              <a:t>N</a:t>
            </a:r>
            <a:r>
              <a:rPr kumimoji="1" lang="zh-CN" altLang="en-US"/>
              <a:t>型半导体和</a:t>
            </a:r>
            <a:r>
              <a:rPr kumimoji="1" lang="en-US" altLang="zh-CN" b="1">
                <a:solidFill>
                  <a:srgbClr val="FF0000"/>
                </a:solidFill>
              </a:rPr>
              <a:t>P</a:t>
            </a:r>
            <a:r>
              <a:rPr kumimoji="1" lang="zh-CN" altLang="en-US"/>
              <a:t>型半导体。</a:t>
            </a:r>
            <a:endParaRPr kumimoji="1" lang="en-US" altLang="zh-CN"/>
          </a:p>
          <a:p>
            <a:pPr eaLnBrk="1" hangingPunct="1"/>
            <a:endParaRPr kumimoji="1" lang="zh-CN" altLang="en-US"/>
          </a:p>
          <a:p>
            <a:pPr eaLnBrk="1" hangingPunct="1"/>
            <a:r>
              <a:rPr lang="zh-CN" altLang="en-US">
                <a:solidFill>
                  <a:schemeClr val="bg1"/>
                </a:solidFill>
              </a:rPr>
              <a:t>杂质半导体的转型：当掺入三价元素的密度大于五价元素的密度时，可将</a:t>
            </a:r>
            <a:r>
              <a:rPr lang="en-US" altLang="zh-CN">
                <a:solidFill>
                  <a:srgbClr val="FFFF00"/>
                </a:solidFill>
              </a:rPr>
              <a:t>N</a:t>
            </a:r>
            <a:r>
              <a:rPr lang="zh-CN" altLang="en-US">
                <a:solidFill>
                  <a:schemeClr val="bg1"/>
                </a:solidFill>
              </a:rPr>
              <a:t>型转为</a:t>
            </a:r>
            <a:r>
              <a:rPr lang="en-US" altLang="zh-CN">
                <a:solidFill>
                  <a:srgbClr val="FFFF00"/>
                </a:solidFill>
              </a:rPr>
              <a:t>P</a:t>
            </a:r>
            <a:r>
              <a:rPr lang="zh-CN" altLang="en-US">
                <a:solidFill>
                  <a:schemeClr val="bg1"/>
                </a:solidFill>
              </a:rPr>
              <a:t>型；当掺入五价元素的密度大于三价元素的密度时，可将</a:t>
            </a:r>
            <a:r>
              <a:rPr lang="en-US" altLang="zh-CN">
                <a:solidFill>
                  <a:srgbClr val="FFFF00"/>
                </a:solidFill>
              </a:rPr>
              <a:t>P</a:t>
            </a:r>
            <a:r>
              <a:rPr lang="zh-CN" altLang="en-US">
                <a:solidFill>
                  <a:schemeClr val="bg1"/>
                </a:solidFill>
              </a:rPr>
              <a:t>型转为</a:t>
            </a:r>
            <a:r>
              <a:rPr lang="en-US" altLang="zh-CN">
                <a:solidFill>
                  <a:srgbClr val="FFFF00"/>
                </a:solidFill>
              </a:rPr>
              <a:t>N</a:t>
            </a:r>
            <a:r>
              <a:rPr lang="zh-CN" altLang="en-US">
                <a:solidFill>
                  <a:schemeClr val="bg1"/>
                </a:solidFill>
              </a:rPr>
              <a:t>型。</a:t>
            </a:r>
            <a:endParaRPr lang="en-US" altLang="zh-CN">
              <a:solidFill>
                <a:schemeClr val="bg1"/>
              </a:solidFill>
            </a:endParaRPr>
          </a:p>
          <a:p>
            <a:pPr eaLnBrk="1" hangingPunct="1"/>
            <a:endParaRPr lang="zh-CN" altLang="en-US">
              <a:solidFill>
                <a:schemeClr val="bg1"/>
              </a:solidFill>
            </a:endParaRPr>
          </a:p>
          <a:p>
            <a:pPr eaLnBrk="1" hangingPunct="1"/>
            <a:r>
              <a:rPr lang="zh-CN" altLang="en-US"/>
              <a:t>以</a:t>
            </a:r>
            <a:r>
              <a:rPr lang="en-US" altLang="zh-CN"/>
              <a:t>N</a:t>
            </a:r>
            <a:r>
              <a:rPr lang="zh-CN" altLang="en-US"/>
              <a:t>型半导体为基片，通过扩散工艺使半导体的一边形成</a:t>
            </a:r>
            <a:r>
              <a:rPr lang="en-US" altLang="zh-CN"/>
              <a:t>N</a:t>
            </a:r>
            <a:r>
              <a:rPr lang="zh-CN" altLang="en-US"/>
              <a:t>型区，另一边形成</a:t>
            </a:r>
            <a:r>
              <a:rPr lang="en-US" altLang="zh-CN"/>
              <a:t>P</a:t>
            </a:r>
            <a:r>
              <a:rPr lang="zh-CN" altLang="en-US"/>
              <a:t>型区。</a:t>
            </a:r>
            <a:endParaRPr lang="en-US" altLang="zh-CN"/>
          </a:p>
          <a:p>
            <a:pPr eaLnBrk="1" hangingPunct="1"/>
            <a:endParaRPr lang="zh-CN" altLang="en-US"/>
          </a:p>
          <a:p>
            <a:pPr eaLnBrk="1" hangingPunct="1"/>
            <a:r>
              <a:rPr kumimoji="1" lang="zh-CN" altLang="en-US">
                <a:solidFill>
                  <a:schemeClr val="bg1"/>
                </a:solidFill>
              </a:rPr>
              <a:t>在浓度差的作用下，两边多子互相扩散。在</a:t>
            </a:r>
            <a:r>
              <a:rPr kumimoji="1" lang="en-US" altLang="zh-CN">
                <a:solidFill>
                  <a:schemeClr val="bg1"/>
                </a:solidFill>
              </a:rPr>
              <a:t>P</a:t>
            </a:r>
            <a:r>
              <a:rPr kumimoji="1" lang="zh-CN" altLang="en-US">
                <a:solidFill>
                  <a:schemeClr val="bg1"/>
                </a:solidFill>
              </a:rPr>
              <a:t>区和</a:t>
            </a:r>
            <a:r>
              <a:rPr kumimoji="1" lang="en-US" altLang="zh-CN">
                <a:solidFill>
                  <a:schemeClr val="bg1"/>
                </a:solidFill>
              </a:rPr>
              <a:t>N</a:t>
            </a:r>
            <a:r>
              <a:rPr kumimoji="1" lang="zh-CN" altLang="en-US">
                <a:solidFill>
                  <a:schemeClr val="bg1"/>
                </a:solidFill>
              </a:rPr>
              <a:t>区交界面上，形成了一层不能移动的正、负离子，称为</a:t>
            </a:r>
            <a:r>
              <a:rPr kumimoji="1" lang="zh-CN" altLang="en-US"/>
              <a:t>空间电荷区，也称耗尽区，势垒区，即</a:t>
            </a:r>
            <a:r>
              <a:rPr kumimoji="1" lang="en-US" altLang="zh-CN"/>
              <a:t>PN</a:t>
            </a:r>
            <a:r>
              <a:rPr kumimoji="1" lang="zh-CN" altLang="en-US"/>
              <a:t>结。空间电荷区形成的内电场一方面阻碍多子的扩散，另一方面加速少子的漂移，最终达到动态平衡。</a:t>
            </a:r>
            <a:endParaRPr kumimoji="1" lang="en-US" altLang="zh-CN"/>
          </a:p>
          <a:p>
            <a:pPr eaLnBrk="1" hangingPunct="1"/>
            <a:endParaRPr kumimoji="1" lang="zh-CN" altLang="en-US"/>
          </a:p>
          <a:p>
            <a:pPr eaLnBrk="1" hangingPunct="1"/>
            <a:r>
              <a:rPr kumimoji="1" lang="zh-CN" altLang="en-US"/>
              <a:t>扩散的结果是使空间电荷区逐渐加宽，空间电荷区越宽，内电场越强，就使漂移运动越强，而漂移使空间电荷区变薄。所以扩散和漂移这一对相反的运动最终达到平衡，相当于两个区之间没有电荷运动，空间电荷区的厚度固定不变。</a:t>
            </a:r>
            <a:endParaRPr kumimoji="1" lang="en-US" altLang="zh-CN"/>
          </a:p>
          <a:p>
            <a:pPr eaLnBrk="1" hangingPunct="1"/>
            <a:endParaRPr kumimoji="1" lang="zh-CN" altLang="en-US"/>
          </a:p>
          <a:p>
            <a:pPr eaLnBrk="1" hangingPunct="1"/>
            <a:r>
              <a:rPr kumimoji="1" lang="zh-CN" altLang="en-US"/>
              <a:t>漂移运动：在电场作用下引起的载流子的运动。</a:t>
            </a:r>
          </a:p>
          <a:p>
            <a:pPr eaLnBrk="1" hangingPunct="1"/>
            <a:r>
              <a:rPr kumimoji="1" lang="zh-CN" altLang="en-US"/>
              <a:t>扩散运动：因载流子的浓度差引起的载流子的运动。</a:t>
            </a:r>
          </a:p>
        </p:txBody>
      </p:sp>
    </p:spTree>
    <p:extLst>
      <p:ext uri="{BB962C8B-B14F-4D97-AF65-F5344CB8AC3E}">
        <p14:creationId xmlns:p14="http://schemas.microsoft.com/office/powerpoint/2010/main" val="350694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21C1F1D3-E9C8-40E4-9229-B6BCA610DD39}"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4AFD13-CC7A-4C77-AB07-E0F6BD259395}" type="slidenum">
              <a:rPr lang="en-US" altLang="zh-CN"/>
              <a:pPr>
                <a:defRPr/>
              </a:pPr>
              <a:t>‹#›</a:t>
            </a:fld>
            <a:endParaRPr lang="en-US" altLang="zh-CN"/>
          </a:p>
        </p:txBody>
      </p:sp>
    </p:spTree>
    <p:extLst>
      <p:ext uri="{BB962C8B-B14F-4D97-AF65-F5344CB8AC3E}">
        <p14:creationId xmlns:p14="http://schemas.microsoft.com/office/powerpoint/2010/main" val="86419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AA2F47A-2E5D-45AC-900B-C3067F5DD7D4}"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B9FBEF-F615-41B2-A532-C4F3081C4223}" type="slidenum">
              <a:rPr lang="en-US" altLang="zh-CN"/>
              <a:pPr>
                <a:defRPr/>
              </a:pPr>
              <a:t>‹#›</a:t>
            </a:fld>
            <a:endParaRPr lang="en-US" altLang="zh-CN"/>
          </a:p>
        </p:txBody>
      </p:sp>
    </p:spTree>
    <p:extLst>
      <p:ext uri="{BB962C8B-B14F-4D97-AF65-F5344CB8AC3E}">
        <p14:creationId xmlns:p14="http://schemas.microsoft.com/office/powerpoint/2010/main" val="269131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8777B23-6322-4B78-82CF-2622C0340B78}"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7859D8-471F-48DD-A144-1DE6049031C1}" type="slidenum">
              <a:rPr lang="en-US" altLang="zh-CN"/>
              <a:pPr>
                <a:defRPr/>
              </a:pPr>
              <a:t>‹#›</a:t>
            </a:fld>
            <a:endParaRPr lang="en-US" altLang="zh-CN"/>
          </a:p>
        </p:txBody>
      </p:sp>
    </p:spTree>
    <p:extLst>
      <p:ext uri="{BB962C8B-B14F-4D97-AF65-F5344CB8AC3E}">
        <p14:creationId xmlns:p14="http://schemas.microsoft.com/office/powerpoint/2010/main" val="30750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21EF588B-42A2-40DB-A69F-66774303D929}"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0D28F7-CC46-46EB-AAD7-BAE62DF991A5}" type="slidenum">
              <a:rPr lang="en-US" altLang="zh-CN"/>
              <a:pPr>
                <a:defRPr/>
              </a:pPr>
              <a:t>‹#›</a:t>
            </a:fld>
            <a:endParaRPr lang="en-US" altLang="zh-CN"/>
          </a:p>
        </p:txBody>
      </p:sp>
    </p:spTree>
    <p:extLst>
      <p:ext uri="{BB962C8B-B14F-4D97-AF65-F5344CB8AC3E}">
        <p14:creationId xmlns:p14="http://schemas.microsoft.com/office/powerpoint/2010/main" val="52883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4EC79CB-F358-4DC4-9302-0A6590F3692D}"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337327-05A6-466E-AEEB-18CFB679E03C}" type="slidenum">
              <a:rPr lang="en-US" altLang="zh-CN"/>
              <a:pPr>
                <a:defRPr/>
              </a:pPr>
              <a:t>‹#›</a:t>
            </a:fld>
            <a:endParaRPr lang="en-US" altLang="zh-CN"/>
          </a:p>
        </p:txBody>
      </p:sp>
    </p:spTree>
    <p:extLst>
      <p:ext uri="{BB962C8B-B14F-4D97-AF65-F5344CB8AC3E}">
        <p14:creationId xmlns:p14="http://schemas.microsoft.com/office/powerpoint/2010/main" val="46876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EF36D4DE-ACC6-4AC4-A888-68BFF5BFD7C0}"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1EE1CA-744F-4A95-AB0C-49099C340BE6}" type="slidenum">
              <a:rPr lang="en-US" altLang="zh-CN"/>
              <a:pPr>
                <a:defRPr/>
              </a:pPr>
              <a:t>‹#›</a:t>
            </a:fld>
            <a:endParaRPr lang="en-US" altLang="zh-CN"/>
          </a:p>
        </p:txBody>
      </p:sp>
    </p:spTree>
    <p:extLst>
      <p:ext uri="{BB962C8B-B14F-4D97-AF65-F5344CB8AC3E}">
        <p14:creationId xmlns:p14="http://schemas.microsoft.com/office/powerpoint/2010/main" val="162149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449388"/>
            <a:ext cx="4038600" cy="4932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49388"/>
            <a:ext cx="4038600" cy="2389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0975"/>
            <a:ext cx="4038600" cy="2390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fld id="{6297CB31-F8AB-46D7-B1D0-4C6860CF17D5}" type="datetime1">
              <a:rPr lang="zh-CN" altLang="en-US"/>
              <a:pPr>
                <a:defRPr/>
              </a:pPr>
              <a:t>2021/11/17</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463471D2-77D0-4D19-B06B-4B2DFBD72AA6}" type="slidenum">
              <a:rPr lang="en-US" altLang="zh-CN"/>
              <a:pPr>
                <a:defRPr/>
              </a:pPr>
              <a:t>‹#›</a:t>
            </a:fld>
            <a:endParaRPr lang="en-US" altLang="zh-CN"/>
          </a:p>
        </p:txBody>
      </p:sp>
    </p:spTree>
    <p:extLst>
      <p:ext uri="{BB962C8B-B14F-4D97-AF65-F5344CB8AC3E}">
        <p14:creationId xmlns:p14="http://schemas.microsoft.com/office/powerpoint/2010/main" val="5881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49B8F9A-6AEC-417A-85A1-1D0B683833C9}"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9C1D69-BA74-41E2-9786-16E1745B57E8}" type="slidenum">
              <a:rPr lang="en-US" altLang="zh-CN"/>
              <a:pPr>
                <a:defRPr/>
              </a:pPr>
              <a:t>‹#›</a:t>
            </a:fld>
            <a:endParaRPr lang="en-US" altLang="zh-CN"/>
          </a:p>
        </p:txBody>
      </p:sp>
    </p:spTree>
    <p:extLst>
      <p:ext uri="{BB962C8B-B14F-4D97-AF65-F5344CB8AC3E}">
        <p14:creationId xmlns:p14="http://schemas.microsoft.com/office/powerpoint/2010/main" val="5430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8CB4C78-E5FB-4897-BC8F-8485750320CB}"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567640-5BBA-473A-B83D-3DFFCD413DBC}" type="slidenum">
              <a:rPr lang="en-US" altLang="zh-CN"/>
              <a:pPr>
                <a:defRPr/>
              </a:pPr>
              <a:t>‹#›</a:t>
            </a:fld>
            <a:endParaRPr lang="en-US" altLang="zh-CN"/>
          </a:p>
        </p:txBody>
      </p:sp>
    </p:spTree>
    <p:extLst>
      <p:ext uri="{BB962C8B-B14F-4D97-AF65-F5344CB8AC3E}">
        <p14:creationId xmlns:p14="http://schemas.microsoft.com/office/powerpoint/2010/main" val="91620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A50A59F-50E4-419E-8FF8-B1285F31ED32}"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D1053B-86C6-4EB3-9B59-B51A8B87CA72}" type="slidenum">
              <a:rPr lang="en-US" altLang="zh-CN"/>
              <a:pPr>
                <a:defRPr/>
              </a:pPr>
              <a:t>‹#›</a:t>
            </a:fld>
            <a:endParaRPr lang="en-US" altLang="zh-CN"/>
          </a:p>
        </p:txBody>
      </p:sp>
    </p:spTree>
    <p:extLst>
      <p:ext uri="{BB962C8B-B14F-4D97-AF65-F5344CB8AC3E}">
        <p14:creationId xmlns:p14="http://schemas.microsoft.com/office/powerpoint/2010/main" val="70760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6E046FB-C8C1-4E07-828B-BD254834FAF2}" type="datetime1">
              <a:rPr lang="zh-CN" altLang="en-US"/>
              <a:pPr>
                <a:defRPr/>
              </a:pPr>
              <a:t>2021/11/17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8B358DE-CA13-4A4A-AAAB-C233B12F6DCE}" type="slidenum">
              <a:rPr lang="en-US" altLang="zh-CN"/>
              <a:pPr>
                <a:defRPr/>
              </a:pPr>
              <a:t>‹#›</a:t>
            </a:fld>
            <a:endParaRPr lang="en-US" altLang="zh-CN"/>
          </a:p>
        </p:txBody>
      </p:sp>
    </p:spTree>
    <p:extLst>
      <p:ext uri="{BB962C8B-B14F-4D97-AF65-F5344CB8AC3E}">
        <p14:creationId xmlns:p14="http://schemas.microsoft.com/office/powerpoint/2010/main" val="81671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C379F5D-E794-4A1C-B0BD-E60236DF77DE}" type="datetime1">
              <a:rPr lang="zh-CN" altLang="en-US"/>
              <a:pPr>
                <a:defRPr/>
              </a:pPr>
              <a:t>2021/11/17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3E4DBB-160A-447B-810A-AFA96AA464AA}" type="slidenum">
              <a:rPr lang="en-US" altLang="zh-CN"/>
              <a:pPr>
                <a:defRPr/>
              </a:pPr>
              <a:t>‹#›</a:t>
            </a:fld>
            <a:endParaRPr lang="en-US" altLang="zh-CN"/>
          </a:p>
        </p:txBody>
      </p:sp>
    </p:spTree>
    <p:extLst>
      <p:ext uri="{BB962C8B-B14F-4D97-AF65-F5344CB8AC3E}">
        <p14:creationId xmlns:p14="http://schemas.microsoft.com/office/powerpoint/2010/main" val="206692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CCAAE48-A1D0-49B0-BD2D-3B5798EEDDD1}" type="datetime1">
              <a:rPr lang="zh-CN" altLang="en-US"/>
              <a:pPr>
                <a:defRPr/>
              </a:pPr>
              <a:t>2021/11/17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A736400-A43B-4AAE-95B1-50B726194270}" type="slidenum">
              <a:rPr lang="en-US" altLang="zh-CN"/>
              <a:pPr>
                <a:defRPr/>
              </a:pPr>
              <a:t>‹#›</a:t>
            </a:fld>
            <a:endParaRPr lang="en-US" altLang="zh-CN"/>
          </a:p>
        </p:txBody>
      </p:sp>
    </p:spTree>
    <p:extLst>
      <p:ext uri="{BB962C8B-B14F-4D97-AF65-F5344CB8AC3E}">
        <p14:creationId xmlns:p14="http://schemas.microsoft.com/office/powerpoint/2010/main" val="33403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3942F0D-4145-4C64-9743-C5710A21CD2A}"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D4D713-2D3E-41C1-81E9-8E824381D84C}" type="slidenum">
              <a:rPr lang="en-US" altLang="zh-CN"/>
              <a:pPr>
                <a:defRPr/>
              </a:pPr>
              <a:t>‹#›</a:t>
            </a:fld>
            <a:endParaRPr lang="en-US" altLang="zh-CN"/>
          </a:p>
        </p:txBody>
      </p:sp>
    </p:spTree>
    <p:extLst>
      <p:ext uri="{BB962C8B-B14F-4D97-AF65-F5344CB8AC3E}">
        <p14:creationId xmlns:p14="http://schemas.microsoft.com/office/powerpoint/2010/main" val="209318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5A07D6F-EB79-4C33-B6C3-E5BAD763ACEA}"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07A9AE-608F-4819-A7C0-99F795B134AE}" type="slidenum">
              <a:rPr lang="en-US" altLang="zh-CN"/>
              <a:pPr>
                <a:defRPr/>
              </a:pPr>
              <a:t>‹#›</a:t>
            </a:fld>
            <a:endParaRPr lang="en-US" altLang="zh-CN"/>
          </a:p>
        </p:txBody>
      </p:sp>
    </p:spTree>
    <p:extLst>
      <p:ext uri="{BB962C8B-B14F-4D97-AF65-F5344CB8AC3E}">
        <p14:creationId xmlns:p14="http://schemas.microsoft.com/office/powerpoint/2010/main" val="156833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20149848-EF40-4411-BD31-FDE9E11FB680}" type="datetime1">
              <a:rPr lang="zh-CN" altLang="en-US"/>
              <a:pPr>
                <a:defRPr/>
              </a:pPr>
              <a:t>2021/11/17</a:t>
            </a:fld>
            <a:endParaRPr lang="en-US" altLang="zh-CN"/>
          </a:p>
        </p:txBody>
      </p:sp>
      <p:sp>
        <p:nvSpPr>
          <p:cNvPr id="1029" name="Rectangle 5"/>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二极管</a:t>
            </a:r>
            <a:endParaRPr kumimoji="1"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7BAEB04F-DFED-4087-B928-85980DFA6581}"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宋体" charset="0"/>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png"/><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1.vml"/><Relationship Id="rId6" Type="http://schemas.openxmlformats.org/officeDocument/2006/relationships/image" Target="../media/image27.wmf"/><Relationship Id="rId11" Type="http://schemas.openxmlformats.org/officeDocument/2006/relationships/image" Target="../media/image32.png"/><Relationship Id="rId5" Type="http://schemas.openxmlformats.org/officeDocument/2006/relationships/oleObject" Target="../embeddings/oleObject2.bin"/><Relationship Id="rId15" Type="http://schemas.openxmlformats.org/officeDocument/2006/relationships/oleObject" Target="../embeddings/oleObject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4.bin"/><Relationship Id="rId1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4.png"/><Relationship Id="rId3" Type="http://schemas.openxmlformats.org/officeDocument/2006/relationships/notesSlide" Target="../notesSlides/notesSlide16.xml"/><Relationship Id="rId7" Type="http://schemas.openxmlformats.org/officeDocument/2006/relationships/image" Target="../media/image36.emf"/><Relationship Id="rId12" Type="http://schemas.openxmlformats.org/officeDocument/2006/relationships/image" Target="../media/image33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320.png"/><Relationship Id="rId5" Type="http://schemas.openxmlformats.org/officeDocument/2006/relationships/image" Target="../media/image35.emf"/><Relationship Id="rId10" Type="http://schemas.openxmlformats.org/officeDocument/2006/relationships/image" Target="../media/image37.e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17.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70.png"/><Relationship Id="rId5" Type="http://schemas.openxmlformats.org/officeDocument/2006/relationships/image" Target="../media/image35.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emf"/></Relationships>
</file>

<file path=ppt/slides/_rels/slide32.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dirty="0">
                <a:latin typeface="宋体" panose="02010600030101010101" pitchFamily="2" charset="-122"/>
              </a:rPr>
              <a:t>21_</a:t>
            </a:r>
            <a:r>
              <a:rPr kumimoji="1" lang="zh-CN" altLang="en-US" sz="3200" dirty="0">
                <a:latin typeface="宋体" panose="02010600030101010101" pitchFamily="2" charset="-122"/>
              </a:rPr>
              <a:t>二极管</a:t>
            </a:r>
            <a:endParaRPr kumimoji="1" lang="en-US" altLang="zh-CN" sz="3200" dirty="0">
              <a:latin typeface="宋体" panose="02010600030101010101" pitchFamily="2" charset="-122"/>
            </a:endParaRPr>
          </a:p>
          <a:p>
            <a:pPr algn="ctr" eaLnBrk="1" hangingPunct="1">
              <a:spcAft>
                <a:spcPct val="0"/>
              </a:spcAft>
              <a:buNone/>
            </a:pPr>
            <a:r>
              <a:rPr kumimoji="1" lang="zh-CN" altLang="en-US" sz="2000" dirty="0">
                <a:latin typeface="宋体" panose="02010600030101010101" pitchFamily="2" charset="-122"/>
              </a:rPr>
              <a:t>（模电</a:t>
            </a:r>
            <a:r>
              <a:rPr kumimoji="1" lang="en-US" altLang="zh-CN" sz="2000" dirty="0">
                <a:latin typeface="宋体" panose="02010600030101010101" pitchFamily="2" charset="-122"/>
              </a:rPr>
              <a:t>P51-84</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algn="ctr" eaLnBrk="1" hangingPunct="1">
              <a:spcAft>
                <a:spcPct val="0"/>
              </a:spcAft>
              <a:buNone/>
            </a:pPr>
            <a:r>
              <a:rPr kumimoji="1" lang="en-US" altLang="zh-CN" sz="2000" dirty="0">
                <a:latin typeface="宋体" panose="02010600030101010101" pitchFamily="2" charset="-122"/>
              </a:rPr>
              <a:t>(</a:t>
            </a:r>
            <a:r>
              <a:rPr kumimoji="1" lang="zh-CN" altLang="en-US" sz="2000" dirty="0">
                <a:latin typeface="宋体" panose="02010600030101010101" pitchFamily="2" charset="-122"/>
              </a:rPr>
              <a:t>康光华、张林，电子技术基础：模拟部分，</a:t>
            </a:r>
            <a:r>
              <a:rPr kumimoji="1" lang="zh-CN" altLang="en-US" sz="2000" dirty="0">
                <a:solidFill>
                  <a:srgbClr val="FF0000"/>
                </a:solidFill>
                <a:latin typeface="宋体" panose="02010600030101010101" pitchFamily="2" charset="-122"/>
              </a:rPr>
              <a:t>第</a:t>
            </a:r>
            <a:r>
              <a:rPr kumimoji="1" lang="en-US" altLang="zh-CN" sz="2000" dirty="0">
                <a:solidFill>
                  <a:srgbClr val="FF0000"/>
                </a:solidFill>
                <a:latin typeface="宋体" panose="02010600030101010101" pitchFamily="2" charset="-122"/>
              </a:rPr>
              <a:t>7</a:t>
            </a:r>
            <a:r>
              <a:rPr kumimoji="1" lang="zh-CN" altLang="en-US" sz="2000" dirty="0">
                <a:solidFill>
                  <a:srgbClr val="FF0000"/>
                </a:solidFill>
                <a:latin typeface="宋体" panose="02010600030101010101" pitchFamily="2" charset="-122"/>
              </a:rPr>
              <a:t>版</a:t>
            </a:r>
            <a:r>
              <a:rPr kumimoji="1" lang="en-US" altLang="zh-CN" sz="2000" dirty="0">
                <a:latin typeface="宋体" panose="02010600030101010101"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9500CE7-21AD-464E-B55A-90778A1410A3}"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1536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536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D4D8484-1FFC-4F06-8169-F843331F7BCE}"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276475"/>
            <a:ext cx="2981325"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6" name="Rectangle 3"/>
          <p:cNvSpPr>
            <a:spLocks noGrp="1" noChangeArrowheads="1"/>
          </p:cNvSpPr>
          <p:nvPr>
            <p:ph type="title"/>
          </p:nvPr>
        </p:nvSpPr>
        <p:spPr/>
        <p:txBody>
          <a:bodyPr/>
          <a:lstStyle/>
          <a:p>
            <a:r>
              <a:rPr lang="en-US" altLang="zh-CN"/>
              <a:t>N</a:t>
            </a:r>
            <a:r>
              <a:rPr lang="zh-CN" altLang="en-US"/>
              <a:t>型半导体</a:t>
            </a:r>
          </a:p>
        </p:txBody>
      </p:sp>
      <p:sp>
        <p:nvSpPr>
          <p:cNvPr id="15367" name="Rectangle 4"/>
          <p:cNvSpPr>
            <a:spLocks noGrp="1" noChangeArrowheads="1"/>
          </p:cNvSpPr>
          <p:nvPr>
            <p:ph type="body" idx="1"/>
          </p:nvPr>
        </p:nvSpPr>
        <p:spPr>
          <a:xfrm>
            <a:off x="457200" y="1454150"/>
            <a:ext cx="8229600" cy="638175"/>
          </a:xfrm>
        </p:spPr>
        <p:txBody>
          <a:bodyPr/>
          <a:lstStyle/>
          <a:p>
            <a:r>
              <a:rPr lang="en-US" altLang="zh-CN"/>
              <a:t>N</a:t>
            </a:r>
            <a:r>
              <a:rPr lang="zh-CN" altLang="en-US"/>
              <a:t>型半导体：掺入五价元素的杂质半导体</a:t>
            </a:r>
          </a:p>
        </p:txBody>
      </p:sp>
      <p:sp>
        <p:nvSpPr>
          <p:cNvPr id="1955845" name="Rectangle 5"/>
          <p:cNvSpPr>
            <a:spLocks noChangeArrowheads="1"/>
          </p:cNvSpPr>
          <p:nvPr/>
        </p:nvSpPr>
        <p:spPr bwMode="auto">
          <a:xfrm>
            <a:off x="457200" y="1989138"/>
            <a:ext cx="4078288" cy="4392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dirty="0"/>
              <a:t>自由电子是多数载流子，简称多子</a:t>
            </a:r>
          </a:p>
          <a:p>
            <a:pPr lvl="1">
              <a:spcAft>
                <a:spcPct val="30000"/>
              </a:spcAft>
            </a:pPr>
            <a:r>
              <a:rPr lang="zh-CN" altLang="en-US" dirty="0"/>
              <a:t>每个杂质原子产生一个自由电子</a:t>
            </a:r>
          </a:p>
          <a:p>
            <a:pPr lvl="1">
              <a:spcAft>
                <a:spcPct val="30000"/>
              </a:spcAft>
            </a:pPr>
            <a:r>
              <a:rPr lang="zh-CN" altLang="en-US" dirty="0"/>
              <a:t>浓度较掺杂前高得多</a:t>
            </a:r>
          </a:p>
          <a:p>
            <a:pPr>
              <a:spcAft>
                <a:spcPct val="30000"/>
              </a:spcAft>
            </a:pPr>
            <a:r>
              <a:rPr lang="zh-CN" altLang="en-US" dirty="0"/>
              <a:t>空穴是少数载流子，简称少子</a:t>
            </a:r>
          </a:p>
          <a:p>
            <a:pPr lvl="1">
              <a:spcAft>
                <a:spcPct val="30000"/>
              </a:spcAft>
            </a:pPr>
            <a:r>
              <a:rPr lang="zh-CN" altLang="en-US" dirty="0"/>
              <a:t>由热激发产生</a:t>
            </a:r>
          </a:p>
          <a:p>
            <a:pPr lvl="1">
              <a:spcAft>
                <a:spcPct val="30000"/>
              </a:spcAft>
            </a:pPr>
            <a:r>
              <a:rPr lang="zh-CN" altLang="en-US" dirty="0"/>
              <a:t>浓度较掺杂前低得多</a:t>
            </a:r>
          </a:p>
        </p:txBody>
      </p:sp>
      <p:grpSp>
        <p:nvGrpSpPr>
          <p:cNvPr id="2" name="Group 6"/>
          <p:cNvGrpSpPr>
            <a:grpSpLocks/>
          </p:cNvGrpSpPr>
          <p:nvPr/>
        </p:nvGrpSpPr>
        <p:grpSpPr bwMode="auto">
          <a:xfrm>
            <a:off x="6300788" y="3355975"/>
            <a:ext cx="690562" cy="685800"/>
            <a:chOff x="4688" y="2487"/>
            <a:chExt cx="435" cy="432"/>
          </a:xfrm>
        </p:grpSpPr>
        <p:sp>
          <p:nvSpPr>
            <p:cNvPr id="15371" name="Oval 7"/>
            <p:cNvSpPr>
              <a:spLocks noChangeArrowheads="1"/>
            </p:cNvSpPr>
            <p:nvPr/>
          </p:nvSpPr>
          <p:spPr bwMode="auto">
            <a:xfrm>
              <a:off x="4688" y="2487"/>
              <a:ext cx="63" cy="63"/>
            </a:xfrm>
            <a:prstGeom prst="ellipse">
              <a:avLst/>
            </a:pr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15372" name="Group 8"/>
            <p:cNvGrpSpPr>
              <a:grpSpLocks/>
            </p:cNvGrpSpPr>
            <p:nvPr/>
          </p:nvGrpSpPr>
          <p:grpSpPr bwMode="auto">
            <a:xfrm>
              <a:off x="4773" y="2593"/>
              <a:ext cx="280" cy="231"/>
              <a:chOff x="5376" y="2218"/>
              <a:chExt cx="280" cy="231"/>
            </a:xfrm>
          </p:grpSpPr>
          <p:sp>
            <p:nvSpPr>
              <p:cNvPr id="15377" name="Oval 9"/>
              <p:cNvSpPr>
                <a:spLocks noChangeArrowheads="1"/>
              </p:cNvSpPr>
              <p:nvPr/>
            </p:nvSpPr>
            <p:spPr bwMode="auto">
              <a:xfrm>
                <a:off x="5444" y="2263"/>
                <a:ext cx="151" cy="15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378" name="Text Box 10"/>
              <p:cNvSpPr txBox="1">
                <a:spLocks noChangeArrowheads="1"/>
              </p:cNvSpPr>
              <p:nvPr/>
            </p:nvSpPr>
            <p:spPr bwMode="auto">
              <a:xfrm>
                <a:off x="5376" y="2218"/>
                <a:ext cx="2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solidFill>
                      <a:srgbClr val="FF3300"/>
                    </a:solidFill>
                    <a:latin typeface="Arial" panose="020B0604020202020204" pitchFamily="34" charset="0"/>
                  </a:rPr>
                  <a:t>+5</a:t>
                </a:r>
              </a:p>
            </p:txBody>
          </p:sp>
        </p:grpSp>
        <p:sp>
          <p:nvSpPr>
            <p:cNvPr id="15373" name="Oval 11"/>
            <p:cNvSpPr>
              <a:spLocks noChangeArrowheads="1"/>
            </p:cNvSpPr>
            <p:nvPr/>
          </p:nvSpPr>
          <p:spPr bwMode="auto">
            <a:xfrm>
              <a:off x="4880" y="2508"/>
              <a:ext cx="63" cy="63"/>
            </a:xfrm>
            <a:prstGeom prst="ellipse">
              <a:avLst/>
            </a:pr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374" name="Oval 12"/>
            <p:cNvSpPr>
              <a:spLocks noChangeArrowheads="1"/>
            </p:cNvSpPr>
            <p:nvPr/>
          </p:nvSpPr>
          <p:spPr bwMode="auto">
            <a:xfrm>
              <a:off x="5060" y="2673"/>
              <a:ext cx="63" cy="63"/>
            </a:xfrm>
            <a:prstGeom prst="ellipse">
              <a:avLst/>
            </a:pr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375" name="Oval 13"/>
            <p:cNvSpPr>
              <a:spLocks noChangeArrowheads="1"/>
            </p:cNvSpPr>
            <p:nvPr/>
          </p:nvSpPr>
          <p:spPr bwMode="auto">
            <a:xfrm>
              <a:off x="4883" y="2856"/>
              <a:ext cx="63" cy="63"/>
            </a:xfrm>
            <a:prstGeom prst="ellipse">
              <a:avLst/>
            </a:pr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376" name="Oval 14"/>
            <p:cNvSpPr>
              <a:spLocks noChangeArrowheads="1"/>
            </p:cNvSpPr>
            <p:nvPr/>
          </p:nvSpPr>
          <p:spPr bwMode="auto">
            <a:xfrm>
              <a:off x="4706" y="2679"/>
              <a:ext cx="63" cy="63"/>
            </a:xfrm>
            <a:prstGeom prst="ellipse">
              <a:avLst/>
            </a:prstGeom>
            <a:solidFill>
              <a:srgbClr val="FF33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5855" name="Rectangle 15"/>
          <p:cNvSpPr>
            <a:spLocks noChangeArrowheads="1"/>
          </p:cNvSpPr>
          <p:nvPr/>
        </p:nvSpPr>
        <p:spPr bwMode="auto">
          <a:xfrm>
            <a:off x="5003800" y="5445125"/>
            <a:ext cx="3717925" cy="885825"/>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dirty="0">
                <a:latin typeface="Arial" panose="020B0604020202020204" pitchFamily="34" charset="0"/>
              </a:rPr>
              <a:t>因多子带负</a:t>
            </a:r>
            <a:r>
              <a:rPr lang="en-US" altLang="zh-CN" sz="2400" dirty="0">
                <a:latin typeface="Arial" panose="020B0604020202020204" pitchFamily="34" charset="0"/>
              </a:rPr>
              <a:t>(Negative)</a:t>
            </a:r>
            <a:r>
              <a:rPr lang="zh-CN" altLang="en-US" sz="2400" dirty="0">
                <a:latin typeface="Arial" panose="020B0604020202020204" pitchFamily="34" charset="0"/>
              </a:rPr>
              <a:t>电，</a:t>
            </a:r>
            <a:endParaRPr lang="en-US" altLang="zh-CN" sz="2400" dirty="0">
              <a:latin typeface="Arial" panose="020B0604020202020204" pitchFamily="34" charset="0"/>
            </a:endParaRPr>
          </a:p>
          <a:p>
            <a:pPr algn="ctr" eaLnBrk="1" hangingPunct="1">
              <a:spcAft>
                <a:spcPct val="0"/>
              </a:spcAft>
              <a:buFontTx/>
              <a:buNone/>
            </a:pPr>
            <a:r>
              <a:rPr lang="zh-CN" altLang="en-US" sz="2400" dirty="0">
                <a:latin typeface="Arial" panose="020B0604020202020204" pitchFamily="34" charset="0"/>
              </a:rPr>
              <a:t>故称为</a:t>
            </a:r>
            <a:r>
              <a:rPr lang="en-US" altLang="zh-CN" sz="2400" dirty="0">
                <a:latin typeface="Arial" panose="020B0604020202020204" pitchFamily="34" charset="0"/>
              </a:rPr>
              <a:t>N</a:t>
            </a:r>
            <a:r>
              <a:rPr lang="zh-CN" altLang="en-US" sz="2400" dirty="0">
                <a:latin typeface="Arial" panose="020B0604020202020204" pitchFamily="34" charset="0"/>
              </a:rPr>
              <a:t>型半导体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5584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584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5584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5584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5584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558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示例</a:t>
            </a:r>
            <a:r>
              <a:rPr lang="zh-CN" altLang="ja-JP">
                <a:solidFill>
                  <a:schemeClr val="tx1"/>
                </a:solidFill>
                <a:latin typeface="宋体" panose="02010600030101010101" pitchFamily="2" charset="-122"/>
              </a:rPr>
              <a:t>─</a:t>
            </a:r>
            <a:r>
              <a:rPr lang="zh-CN" altLang="en-US"/>
              <a:t>掺杂对导电性影响</a:t>
            </a:r>
          </a:p>
        </p:txBody>
      </p:sp>
      <p:sp>
        <p:nvSpPr>
          <p:cNvPr id="3" name="内容占位符 2"/>
          <p:cNvSpPr>
            <a:spLocks noGrp="1"/>
          </p:cNvSpPr>
          <p:nvPr>
            <p:ph idx="1"/>
          </p:nvPr>
        </p:nvSpPr>
        <p:spPr/>
        <p:txBody>
          <a:bodyPr/>
          <a:lstStyle/>
          <a:p>
            <a:r>
              <a:rPr lang="en-US" altLang="zh-CN"/>
              <a:t>T=300 K</a:t>
            </a:r>
            <a:r>
              <a:rPr lang="zh-CN" altLang="en-US"/>
              <a:t>室温下</a:t>
            </a:r>
            <a:r>
              <a:rPr lang="en-US" altLang="zh-CN"/>
              <a:t>,</a:t>
            </a:r>
            <a:r>
              <a:rPr lang="zh-CN" altLang="en-US"/>
              <a:t>本征硅的电子和空穴浓度</a:t>
            </a:r>
            <a:endParaRPr lang="en-US" altLang="zh-CN"/>
          </a:p>
          <a:p>
            <a:pPr lvl="1">
              <a:buFontTx/>
              <a:buNone/>
            </a:pPr>
            <a:r>
              <a:rPr kumimoji="1" lang="en-US" altLang="zh-CN" sz="2800" b="1" i="1">
                <a:solidFill>
                  <a:srgbClr val="FF3300"/>
                </a:solidFill>
                <a:ea typeface="楷体_GB2312" pitchFamily="49" charset="-122"/>
              </a:rPr>
              <a:t>    n </a:t>
            </a:r>
            <a:r>
              <a:rPr kumimoji="1" lang="en-US" altLang="zh-CN" sz="2800" b="1">
                <a:solidFill>
                  <a:srgbClr val="FF3300"/>
                </a:solidFill>
                <a:ea typeface="楷体_GB2312" pitchFamily="49" charset="-122"/>
              </a:rPr>
              <a:t>= </a:t>
            </a:r>
            <a:r>
              <a:rPr kumimoji="1" lang="en-US" altLang="zh-CN" sz="2800" b="1" i="1">
                <a:solidFill>
                  <a:srgbClr val="FF3300"/>
                </a:solidFill>
                <a:ea typeface="楷体_GB2312" pitchFamily="49" charset="-122"/>
              </a:rPr>
              <a:t>p </a:t>
            </a:r>
            <a:r>
              <a:rPr kumimoji="1" lang="en-US" altLang="zh-CN" sz="2800" b="1">
                <a:solidFill>
                  <a:srgbClr val="FF3300"/>
                </a:solidFill>
                <a:ea typeface="楷体_GB2312" pitchFamily="49" charset="-122"/>
              </a:rPr>
              <a:t>=1.4×10</a:t>
            </a:r>
            <a:r>
              <a:rPr kumimoji="1" lang="en-US" altLang="zh-CN" sz="2800" b="1" baseline="30000">
                <a:solidFill>
                  <a:srgbClr val="FF3300"/>
                </a:solidFill>
                <a:ea typeface="楷体_GB2312" pitchFamily="49" charset="-122"/>
              </a:rPr>
              <a:t>10</a:t>
            </a:r>
            <a:r>
              <a:rPr kumimoji="1" lang="en-US" altLang="zh-CN" sz="2800" b="1">
                <a:solidFill>
                  <a:srgbClr val="FF3300"/>
                </a:solidFill>
                <a:ea typeface="楷体_GB2312" pitchFamily="49" charset="-122"/>
              </a:rPr>
              <a:t>/cm</a:t>
            </a:r>
            <a:r>
              <a:rPr kumimoji="1" lang="en-US" altLang="zh-CN" sz="2800" b="1" baseline="30000">
                <a:solidFill>
                  <a:srgbClr val="FF3300"/>
                </a:solidFill>
                <a:ea typeface="楷体_GB2312" pitchFamily="49" charset="-122"/>
              </a:rPr>
              <a:t>3</a:t>
            </a:r>
            <a:endParaRPr lang="en-US" altLang="zh-CN" sz="2800"/>
          </a:p>
          <a:p>
            <a:r>
              <a:rPr lang="zh-CN" altLang="en-US"/>
              <a:t>掺杂后 </a:t>
            </a:r>
            <a:r>
              <a:rPr lang="en-US" altLang="zh-CN"/>
              <a:t>N </a:t>
            </a:r>
            <a:r>
              <a:rPr lang="zh-CN" altLang="en-US"/>
              <a:t>型半导体中的自由电子浓度</a:t>
            </a:r>
            <a:endParaRPr lang="en-US" altLang="zh-CN"/>
          </a:p>
          <a:p>
            <a:pPr lvl="1">
              <a:buFontTx/>
              <a:buNone/>
            </a:pPr>
            <a:r>
              <a:rPr kumimoji="1" lang="en-US" altLang="zh-CN" sz="2800" b="1" i="1">
                <a:solidFill>
                  <a:srgbClr val="FF00FF"/>
                </a:solidFill>
                <a:ea typeface="楷体_GB2312" pitchFamily="49" charset="-122"/>
              </a:rPr>
              <a:t>    n=</a:t>
            </a:r>
            <a:r>
              <a:rPr kumimoji="1" lang="en-US" altLang="zh-CN" sz="2800" b="1">
                <a:solidFill>
                  <a:srgbClr val="FF00FF"/>
                </a:solidFill>
                <a:ea typeface="楷体_GB2312" pitchFamily="49" charset="-122"/>
              </a:rPr>
              <a:t>5×10</a:t>
            </a:r>
            <a:r>
              <a:rPr kumimoji="1" lang="en-US" altLang="zh-CN" sz="2800" b="1" baseline="30000">
                <a:solidFill>
                  <a:srgbClr val="FF00FF"/>
                </a:solidFill>
                <a:ea typeface="楷体_GB2312" pitchFamily="49" charset="-122"/>
              </a:rPr>
              <a:t>16</a:t>
            </a:r>
            <a:r>
              <a:rPr kumimoji="1" lang="en-US" altLang="zh-CN" sz="2800" b="1">
                <a:solidFill>
                  <a:srgbClr val="FF00FF"/>
                </a:solidFill>
                <a:ea typeface="楷体_GB2312" pitchFamily="49" charset="-122"/>
              </a:rPr>
              <a:t>/cm</a:t>
            </a:r>
            <a:r>
              <a:rPr kumimoji="1" lang="en-US" altLang="zh-CN" sz="2800" b="1" baseline="30000">
                <a:solidFill>
                  <a:srgbClr val="FF00FF"/>
                </a:solidFill>
                <a:ea typeface="楷体_GB2312" pitchFamily="49" charset="-122"/>
              </a:rPr>
              <a:t>3</a:t>
            </a:r>
            <a:endParaRPr lang="en-US" altLang="zh-CN" sz="2800"/>
          </a:p>
          <a:p>
            <a:r>
              <a:rPr lang="zh-CN" altLang="en-US"/>
              <a:t>本征硅的原子浓度</a:t>
            </a:r>
            <a:endParaRPr lang="en-US" altLang="zh-CN"/>
          </a:p>
          <a:p>
            <a:pPr lvl="1">
              <a:buFontTx/>
              <a:buNone/>
            </a:pPr>
            <a:r>
              <a:rPr kumimoji="1" lang="en-US" altLang="zh-CN" sz="2800">
                <a:solidFill>
                  <a:srgbClr val="0000FF"/>
                </a:solidFill>
                <a:ea typeface="楷体_GB2312" pitchFamily="49" charset="-122"/>
              </a:rPr>
              <a:t>    4.96×10</a:t>
            </a:r>
            <a:r>
              <a:rPr kumimoji="1" lang="en-US" altLang="zh-CN" sz="2800" baseline="30000">
                <a:solidFill>
                  <a:srgbClr val="0000FF"/>
                </a:solidFill>
                <a:ea typeface="楷体_GB2312" pitchFamily="49" charset="-122"/>
              </a:rPr>
              <a:t>22</a:t>
            </a:r>
            <a:r>
              <a:rPr kumimoji="1" lang="en-US" altLang="zh-CN" sz="2800">
                <a:solidFill>
                  <a:srgbClr val="0000FF"/>
                </a:solidFill>
                <a:ea typeface="楷体_GB2312" pitchFamily="49" charset="-122"/>
              </a:rPr>
              <a:t>/cm</a:t>
            </a:r>
            <a:r>
              <a:rPr kumimoji="1" lang="en-US" altLang="zh-CN" sz="2800" baseline="30000">
                <a:solidFill>
                  <a:srgbClr val="0000FF"/>
                </a:solidFill>
                <a:ea typeface="楷体_GB2312" pitchFamily="49" charset="-122"/>
              </a:rPr>
              <a:t>3</a:t>
            </a:r>
          </a:p>
          <a:p>
            <a:r>
              <a:rPr lang="zh-CN" altLang="en-US"/>
              <a:t>以上三个浓度基本上依次相差</a:t>
            </a:r>
            <a:r>
              <a:rPr kumimoji="1" lang="en-US" altLang="zh-CN">
                <a:solidFill>
                  <a:srgbClr val="000000"/>
                </a:solidFill>
                <a:ea typeface="楷体_GB2312" pitchFamily="49" charset="-122"/>
              </a:rPr>
              <a:t>10</a:t>
            </a:r>
            <a:r>
              <a:rPr kumimoji="1" lang="en-US" altLang="zh-CN" baseline="30000">
                <a:solidFill>
                  <a:srgbClr val="000000"/>
                </a:solidFill>
                <a:ea typeface="楷体_GB2312" pitchFamily="49" charset="-122"/>
              </a:rPr>
              <a:t>6</a:t>
            </a:r>
            <a:r>
              <a:rPr kumimoji="1" lang="en-US" altLang="zh-CN">
                <a:solidFill>
                  <a:srgbClr val="000000"/>
                </a:solidFill>
                <a:ea typeface="楷体_GB2312" pitchFamily="49" charset="-122"/>
              </a:rPr>
              <a:t>/cm</a:t>
            </a:r>
            <a:r>
              <a:rPr kumimoji="1" lang="en-US" altLang="zh-CN" baseline="30000">
                <a:solidFill>
                  <a:srgbClr val="000000"/>
                </a:solidFill>
                <a:ea typeface="楷体_GB2312" pitchFamily="49" charset="-122"/>
              </a:rPr>
              <a:t>3</a:t>
            </a:r>
          </a:p>
          <a:p>
            <a:r>
              <a:rPr kumimoji="1" lang="zh-CN" altLang="en-US">
                <a:solidFill>
                  <a:srgbClr val="111111"/>
                </a:solidFill>
              </a:rPr>
              <a:t>掺入百万分之一杂质后，导电能力提高了百万倍</a:t>
            </a:r>
          </a:p>
          <a:p>
            <a:r>
              <a:rPr kumimoji="1" lang="zh-CN" altLang="en-US">
                <a:solidFill>
                  <a:srgbClr val="111111"/>
                </a:solidFill>
              </a:rPr>
              <a:t>虽然掺杂甚微，但其对导电性影响极大</a:t>
            </a:r>
          </a:p>
        </p:txBody>
      </p:sp>
      <p:sp>
        <p:nvSpPr>
          <p:cNvPr id="17412"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24B7F07-393A-4F23-ABF3-CFFE20865468}"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17413"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74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A404A29-7E69-4BA1-9416-6016621584A9}"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E215DA7-6FF2-413D-9AED-8F414B1825D6}"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1843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843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E399F03-D690-4CE1-B548-603676A70D40}"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0" y="2246313"/>
            <a:ext cx="2981325"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8" name="Rectangle 3"/>
          <p:cNvSpPr>
            <a:spLocks noGrp="1" noChangeArrowheads="1"/>
          </p:cNvSpPr>
          <p:nvPr>
            <p:ph type="title"/>
          </p:nvPr>
        </p:nvSpPr>
        <p:spPr/>
        <p:txBody>
          <a:bodyPr/>
          <a:lstStyle/>
          <a:p>
            <a:r>
              <a:rPr lang="en-US" altLang="zh-CN"/>
              <a:t>P</a:t>
            </a:r>
            <a:r>
              <a:rPr lang="zh-CN" altLang="en-US"/>
              <a:t>型半导体</a:t>
            </a:r>
          </a:p>
        </p:txBody>
      </p:sp>
      <p:sp>
        <p:nvSpPr>
          <p:cNvPr id="18439" name="Rectangle 4"/>
          <p:cNvSpPr>
            <a:spLocks noGrp="1" noChangeArrowheads="1"/>
          </p:cNvSpPr>
          <p:nvPr>
            <p:ph type="body" idx="1"/>
          </p:nvPr>
        </p:nvSpPr>
        <p:spPr>
          <a:xfrm>
            <a:off x="457200" y="1454150"/>
            <a:ext cx="8229600" cy="638175"/>
          </a:xfrm>
        </p:spPr>
        <p:txBody>
          <a:bodyPr/>
          <a:lstStyle/>
          <a:p>
            <a:r>
              <a:rPr lang="en-US" altLang="zh-CN"/>
              <a:t>P</a:t>
            </a:r>
            <a:r>
              <a:rPr lang="zh-CN" altLang="en-US"/>
              <a:t>型半导体：掺入三价元素的杂质半导体</a:t>
            </a:r>
          </a:p>
        </p:txBody>
      </p:sp>
      <p:sp>
        <p:nvSpPr>
          <p:cNvPr id="18440" name="Rectangle 5"/>
          <p:cNvSpPr>
            <a:spLocks noChangeArrowheads="1"/>
          </p:cNvSpPr>
          <p:nvPr/>
        </p:nvSpPr>
        <p:spPr bwMode="auto">
          <a:xfrm>
            <a:off x="457200" y="1989138"/>
            <a:ext cx="4259263" cy="4392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a:t>空穴是多子</a:t>
            </a:r>
          </a:p>
          <a:p>
            <a:pPr lvl="1">
              <a:spcAft>
                <a:spcPct val="30000"/>
              </a:spcAft>
            </a:pPr>
            <a:r>
              <a:rPr lang="zh-CN" altLang="en-US"/>
              <a:t>每个杂质原子产生一个空穴</a:t>
            </a:r>
          </a:p>
          <a:p>
            <a:pPr lvl="1">
              <a:spcAft>
                <a:spcPct val="30000"/>
              </a:spcAft>
            </a:pPr>
            <a:r>
              <a:rPr lang="zh-CN" altLang="en-US"/>
              <a:t>浓度较掺杂前高得多</a:t>
            </a:r>
          </a:p>
          <a:p>
            <a:pPr>
              <a:spcAft>
                <a:spcPct val="30000"/>
              </a:spcAft>
            </a:pPr>
            <a:r>
              <a:rPr lang="zh-CN" altLang="en-US"/>
              <a:t>自由电子是少子</a:t>
            </a:r>
          </a:p>
          <a:p>
            <a:pPr lvl="1">
              <a:spcAft>
                <a:spcPct val="30000"/>
              </a:spcAft>
            </a:pPr>
            <a:r>
              <a:rPr lang="zh-CN" altLang="en-US"/>
              <a:t>由热激发产生</a:t>
            </a:r>
          </a:p>
          <a:p>
            <a:pPr lvl="1">
              <a:spcAft>
                <a:spcPct val="30000"/>
              </a:spcAft>
            </a:pPr>
            <a:r>
              <a:rPr lang="zh-CN" altLang="en-US"/>
              <a:t>浓度较掺杂前低得多</a:t>
            </a:r>
          </a:p>
        </p:txBody>
      </p:sp>
      <p:grpSp>
        <p:nvGrpSpPr>
          <p:cNvPr id="2" name="Group 6"/>
          <p:cNvGrpSpPr>
            <a:grpSpLocks/>
          </p:cNvGrpSpPr>
          <p:nvPr/>
        </p:nvGrpSpPr>
        <p:grpSpPr bwMode="auto">
          <a:xfrm>
            <a:off x="6367463" y="3335338"/>
            <a:ext cx="444500" cy="534987"/>
            <a:chOff x="4148" y="2205"/>
            <a:chExt cx="280" cy="337"/>
          </a:xfrm>
        </p:grpSpPr>
        <p:grpSp>
          <p:nvGrpSpPr>
            <p:cNvPr id="18443" name="Group 7"/>
            <p:cNvGrpSpPr>
              <a:grpSpLocks/>
            </p:cNvGrpSpPr>
            <p:nvPr/>
          </p:nvGrpSpPr>
          <p:grpSpPr bwMode="auto">
            <a:xfrm>
              <a:off x="4148" y="2311"/>
              <a:ext cx="280" cy="231"/>
              <a:chOff x="5376" y="2218"/>
              <a:chExt cx="280" cy="231"/>
            </a:xfrm>
          </p:grpSpPr>
          <p:sp>
            <p:nvSpPr>
              <p:cNvPr id="18445" name="Oval 8"/>
              <p:cNvSpPr>
                <a:spLocks noChangeArrowheads="1"/>
              </p:cNvSpPr>
              <p:nvPr/>
            </p:nvSpPr>
            <p:spPr bwMode="auto">
              <a:xfrm>
                <a:off x="5444" y="2263"/>
                <a:ext cx="151" cy="151"/>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46" name="Text Box 9"/>
              <p:cNvSpPr txBox="1">
                <a:spLocks noChangeArrowheads="1"/>
              </p:cNvSpPr>
              <p:nvPr/>
            </p:nvSpPr>
            <p:spPr bwMode="auto">
              <a:xfrm>
                <a:off x="5376" y="2218"/>
                <a:ext cx="2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solidFill>
                      <a:srgbClr val="009900"/>
                    </a:solidFill>
                    <a:latin typeface="Arial" panose="020B0604020202020204" pitchFamily="34" charset="0"/>
                  </a:rPr>
                  <a:t>+3</a:t>
                </a:r>
              </a:p>
            </p:txBody>
          </p:sp>
        </p:grpSp>
        <p:sp>
          <p:nvSpPr>
            <p:cNvPr id="18444" name="Oval 10"/>
            <p:cNvSpPr>
              <a:spLocks noChangeArrowheads="1"/>
            </p:cNvSpPr>
            <p:nvPr/>
          </p:nvSpPr>
          <p:spPr bwMode="auto">
            <a:xfrm>
              <a:off x="4252" y="2205"/>
              <a:ext cx="77" cy="77"/>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8923" name="Rectangle 11"/>
          <p:cNvSpPr>
            <a:spLocks noChangeArrowheads="1"/>
          </p:cNvSpPr>
          <p:nvPr/>
        </p:nvSpPr>
        <p:spPr bwMode="auto">
          <a:xfrm>
            <a:off x="4968875" y="5387975"/>
            <a:ext cx="3527425" cy="885825"/>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因多子带正</a:t>
            </a:r>
            <a:r>
              <a:rPr lang="en-US" altLang="zh-CN" sz="2400">
                <a:latin typeface="Arial" panose="020B0604020202020204" pitchFamily="34" charset="0"/>
              </a:rPr>
              <a:t>(Postive)</a:t>
            </a:r>
            <a:r>
              <a:rPr lang="zh-CN" altLang="en-US" sz="2400">
                <a:latin typeface="Arial" panose="020B0604020202020204" pitchFamily="34" charset="0"/>
              </a:rPr>
              <a:t>电，</a:t>
            </a:r>
            <a:endParaRPr lang="en-US" altLang="zh-CN" sz="2400">
              <a:latin typeface="Arial" panose="020B0604020202020204" pitchFamily="34" charset="0"/>
            </a:endParaRPr>
          </a:p>
          <a:p>
            <a:pPr algn="ctr" eaLnBrk="1" hangingPunct="1">
              <a:spcAft>
                <a:spcPct val="0"/>
              </a:spcAft>
              <a:buFontTx/>
              <a:buNone/>
            </a:pPr>
            <a:r>
              <a:rPr lang="zh-CN" altLang="en-US" sz="2400">
                <a:latin typeface="Arial" panose="020B0604020202020204" pitchFamily="34" charset="0"/>
              </a:rPr>
              <a:t>故称为</a:t>
            </a:r>
            <a:r>
              <a:rPr lang="en-US" altLang="zh-CN" sz="2400">
                <a:latin typeface="Arial" panose="020B0604020202020204" pitchFamily="34" charset="0"/>
              </a:rPr>
              <a:t>P</a:t>
            </a:r>
            <a:r>
              <a:rPr lang="zh-CN" altLang="en-US" sz="2400">
                <a:latin typeface="Arial" panose="020B0604020202020204" pitchFamily="34" charset="0"/>
              </a:rPr>
              <a:t>型半导体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3469CC7-C758-40B8-BF77-59143572A638}"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048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048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102B659-999E-4C56-A5FA-13CFB78FC647}"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0485" name="Rectangle 2"/>
          <p:cNvSpPr>
            <a:spLocks noGrp="1" noChangeArrowheads="1"/>
          </p:cNvSpPr>
          <p:nvPr>
            <p:ph type="title"/>
          </p:nvPr>
        </p:nvSpPr>
        <p:spPr/>
        <p:txBody>
          <a:bodyPr/>
          <a:lstStyle/>
          <a:p>
            <a:r>
              <a:rPr lang="en-US" altLang="zh-CN"/>
              <a:t>PN</a:t>
            </a:r>
            <a:r>
              <a:rPr lang="zh-CN" altLang="en-US"/>
              <a:t>结的形成</a:t>
            </a:r>
          </a:p>
        </p:txBody>
      </p:sp>
      <p:sp>
        <p:nvSpPr>
          <p:cNvPr id="1960963" name="Rectangle 3"/>
          <p:cNvSpPr>
            <a:spLocks noChangeArrowheads="1"/>
          </p:cNvSpPr>
          <p:nvPr/>
        </p:nvSpPr>
        <p:spPr bwMode="auto">
          <a:xfrm>
            <a:off x="457200" y="1268413"/>
            <a:ext cx="8075613" cy="2773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en-US" altLang="zh-CN" sz="3200"/>
              <a:t>PN</a:t>
            </a:r>
            <a:r>
              <a:rPr lang="zh-CN" altLang="en-US" sz="3200"/>
              <a:t>结：</a:t>
            </a:r>
            <a:r>
              <a:rPr kumimoji="1" lang="zh-CN" altLang="en-US"/>
              <a:t>在紧邻制作的</a:t>
            </a:r>
            <a:r>
              <a:rPr kumimoji="1" lang="en-US" altLang="zh-CN" b="0"/>
              <a:t>P</a:t>
            </a:r>
            <a:r>
              <a:rPr kumimoji="1" lang="zh-CN" altLang="en-US"/>
              <a:t>型半导体和</a:t>
            </a:r>
            <a:r>
              <a:rPr kumimoji="1" lang="en-US" altLang="zh-CN" b="0"/>
              <a:t>N</a:t>
            </a:r>
            <a:r>
              <a:rPr kumimoji="1" lang="zh-CN" altLang="en-US"/>
              <a:t>型半导体的交界面，由于载流子的扩散运动和漂移运动所形成的空间电荷区</a:t>
            </a:r>
          </a:p>
          <a:p>
            <a:r>
              <a:rPr kumimoji="1" lang="zh-CN" altLang="en-US"/>
              <a:t>扩散运动：因浓度差引起的载流子的运动</a:t>
            </a:r>
          </a:p>
          <a:p>
            <a:r>
              <a:rPr kumimoji="1" lang="zh-CN" altLang="en-US"/>
              <a:t>漂移运动：在电场作用下引起的载流子的运动</a:t>
            </a:r>
            <a:endParaRPr kumimoji="1" lang="en-US" altLang="zh-CN"/>
          </a:p>
        </p:txBody>
      </p:sp>
      <p:pic>
        <p:nvPicPr>
          <p:cNvPr id="2048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50" y="4538663"/>
            <a:ext cx="3746500" cy="144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8" name="Text Box 5"/>
          <p:cNvSpPr txBox="1">
            <a:spLocks noChangeArrowheads="1"/>
          </p:cNvSpPr>
          <p:nvPr/>
        </p:nvSpPr>
        <p:spPr bwMode="auto">
          <a:xfrm>
            <a:off x="1368425" y="4084638"/>
            <a:ext cx="692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P</a:t>
            </a:r>
            <a:r>
              <a:rPr lang="zh-CN" altLang="en-US" sz="2400">
                <a:latin typeface="Arial" panose="020B0604020202020204" pitchFamily="34" charset="0"/>
              </a:rPr>
              <a:t>型</a:t>
            </a:r>
          </a:p>
        </p:txBody>
      </p:sp>
      <p:sp>
        <p:nvSpPr>
          <p:cNvPr id="20489" name="Text Box 6"/>
          <p:cNvSpPr txBox="1">
            <a:spLocks noChangeArrowheads="1"/>
          </p:cNvSpPr>
          <p:nvPr/>
        </p:nvSpPr>
        <p:spPr bwMode="auto">
          <a:xfrm>
            <a:off x="3203575" y="4084638"/>
            <a:ext cx="709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N</a:t>
            </a:r>
            <a:r>
              <a:rPr lang="zh-CN" altLang="en-US" sz="2400">
                <a:latin typeface="Arial" panose="020B0604020202020204" pitchFamily="34" charset="0"/>
              </a:rPr>
              <a:t>型</a:t>
            </a:r>
          </a:p>
        </p:txBody>
      </p:sp>
      <p:grpSp>
        <p:nvGrpSpPr>
          <p:cNvPr id="2" name="Group 7"/>
          <p:cNvGrpSpPr>
            <a:grpSpLocks/>
          </p:cNvGrpSpPr>
          <p:nvPr/>
        </p:nvGrpSpPr>
        <p:grpSpPr bwMode="auto">
          <a:xfrm>
            <a:off x="4716463" y="4070350"/>
            <a:ext cx="3743325" cy="1908175"/>
            <a:chOff x="2971" y="1502"/>
            <a:chExt cx="2358" cy="1202"/>
          </a:xfrm>
        </p:grpSpPr>
        <p:sp>
          <p:nvSpPr>
            <p:cNvPr id="20491" name="Text Box 8"/>
            <p:cNvSpPr txBox="1">
              <a:spLocks noChangeArrowheads="1"/>
            </p:cNvSpPr>
            <p:nvPr/>
          </p:nvSpPr>
          <p:spPr bwMode="auto">
            <a:xfrm>
              <a:off x="3604" y="1502"/>
              <a:ext cx="108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空间电荷区</a:t>
              </a:r>
              <a:endParaRPr lang="en-US" altLang="zh-CN" sz="2400">
                <a:latin typeface="Arial" panose="020B0604020202020204" pitchFamily="34" charset="0"/>
              </a:endParaRPr>
            </a:p>
          </p:txBody>
        </p:sp>
        <p:sp>
          <p:nvSpPr>
            <p:cNvPr id="20492" name="Text Box 9"/>
            <p:cNvSpPr txBox="1">
              <a:spLocks noChangeArrowheads="1"/>
            </p:cNvSpPr>
            <p:nvPr/>
          </p:nvSpPr>
          <p:spPr bwMode="auto">
            <a:xfrm>
              <a:off x="3152" y="1511"/>
              <a:ext cx="4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P</a:t>
              </a:r>
              <a:r>
                <a:rPr lang="zh-CN" altLang="en-US" sz="2400">
                  <a:latin typeface="Arial" panose="020B0604020202020204" pitchFamily="34" charset="0"/>
                </a:rPr>
                <a:t>型</a:t>
              </a:r>
            </a:p>
          </p:txBody>
        </p:sp>
        <p:sp>
          <p:nvSpPr>
            <p:cNvPr id="20493" name="Text Box 10"/>
            <p:cNvSpPr txBox="1">
              <a:spLocks noChangeArrowheads="1"/>
            </p:cNvSpPr>
            <p:nvPr/>
          </p:nvSpPr>
          <p:spPr bwMode="auto">
            <a:xfrm>
              <a:off x="4762" y="1511"/>
              <a:ext cx="44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N</a:t>
              </a:r>
              <a:r>
                <a:rPr lang="zh-CN" altLang="en-US" sz="2400">
                  <a:latin typeface="Arial" panose="020B0604020202020204" pitchFamily="34" charset="0"/>
                </a:rPr>
                <a:t>型</a:t>
              </a:r>
            </a:p>
          </p:txBody>
        </p:sp>
        <p:pic>
          <p:nvPicPr>
            <p:cNvPr id="2049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817"/>
              <a:ext cx="2358" cy="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212FEAC-3D55-4C11-8C87-30738252EDED}"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253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253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DFEFAA0-1F08-4C18-97BB-AE5E31F499AC}"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557338"/>
            <a:ext cx="3421063" cy="149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34" name="Rectangle 3"/>
          <p:cNvSpPr>
            <a:spLocks noGrp="1" noChangeArrowheads="1"/>
          </p:cNvSpPr>
          <p:nvPr>
            <p:ph type="title"/>
          </p:nvPr>
        </p:nvSpPr>
        <p:spPr/>
        <p:txBody>
          <a:bodyPr/>
          <a:lstStyle/>
          <a:p>
            <a:r>
              <a:rPr lang="en-US" altLang="zh-CN"/>
              <a:t>PN</a:t>
            </a:r>
            <a:r>
              <a:rPr lang="zh-CN" altLang="en-US"/>
              <a:t>结单向导电性</a:t>
            </a:r>
          </a:p>
        </p:txBody>
      </p:sp>
      <p:sp>
        <p:nvSpPr>
          <p:cNvPr id="1963012" name="Rectangle 4"/>
          <p:cNvSpPr>
            <a:spLocks noGrp="1" noChangeArrowheads="1"/>
          </p:cNvSpPr>
          <p:nvPr>
            <p:ph type="body" idx="1"/>
          </p:nvPr>
        </p:nvSpPr>
        <p:spPr>
          <a:xfrm>
            <a:off x="457200" y="1449388"/>
            <a:ext cx="3575050" cy="4932362"/>
          </a:xfrm>
        </p:spPr>
        <p:txBody>
          <a:bodyPr/>
          <a:lstStyle/>
          <a:p>
            <a:r>
              <a:rPr lang="zh-CN" altLang="en-US" dirty="0"/>
              <a:t>加正向电压</a:t>
            </a:r>
            <a:r>
              <a:rPr lang="en-US" altLang="zh-CN" dirty="0"/>
              <a:t>(</a:t>
            </a:r>
            <a:r>
              <a:rPr lang="zh-CN" altLang="en-US" dirty="0"/>
              <a:t>正偏</a:t>
            </a:r>
            <a:r>
              <a:rPr lang="en-US" altLang="zh-CN" dirty="0"/>
              <a:t>)</a:t>
            </a:r>
          </a:p>
          <a:p>
            <a:pPr lvl="1"/>
            <a:r>
              <a:rPr lang="en-US" altLang="zh-CN" dirty="0"/>
              <a:t>P +</a:t>
            </a:r>
            <a:r>
              <a:rPr lang="zh-CN" altLang="en-US" dirty="0"/>
              <a:t>，</a:t>
            </a:r>
            <a:r>
              <a:rPr lang="en-US" altLang="zh-CN" dirty="0"/>
              <a:t>N –</a:t>
            </a:r>
          </a:p>
          <a:p>
            <a:pPr lvl="1"/>
            <a:r>
              <a:rPr lang="zh-CN" altLang="en-US" dirty="0"/>
              <a:t>具有较大的正向扩散电流</a:t>
            </a:r>
          </a:p>
          <a:p>
            <a:pPr lvl="1"/>
            <a:r>
              <a:rPr lang="zh-CN" altLang="en-US" dirty="0"/>
              <a:t>呈现低电阻，导通</a:t>
            </a:r>
          </a:p>
          <a:p>
            <a:pPr lvl="1"/>
            <a:endParaRPr lang="zh-CN" altLang="en-US" sz="1400" dirty="0"/>
          </a:p>
          <a:p>
            <a:r>
              <a:rPr lang="zh-CN" altLang="en-US" dirty="0"/>
              <a:t>加反向电压</a:t>
            </a:r>
            <a:r>
              <a:rPr lang="en-US" altLang="zh-CN" dirty="0"/>
              <a:t>(</a:t>
            </a:r>
            <a:r>
              <a:rPr lang="zh-CN" altLang="en-US" dirty="0"/>
              <a:t>反偏</a:t>
            </a:r>
            <a:r>
              <a:rPr lang="en-US" altLang="zh-CN" dirty="0"/>
              <a:t>)</a:t>
            </a:r>
          </a:p>
          <a:p>
            <a:pPr lvl="1"/>
            <a:r>
              <a:rPr lang="en-US" altLang="zh-CN" dirty="0"/>
              <a:t>P – </a:t>
            </a:r>
            <a:r>
              <a:rPr lang="zh-CN" altLang="en-US" dirty="0"/>
              <a:t>，</a:t>
            </a:r>
            <a:r>
              <a:rPr lang="en-US" altLang="zh-CN" dirty="0"/>
              <a:t>N +</a:t>
            </a:r>
            <a:endParaRPr lang="zh-CN" altLang="en-US" dirty="0"/>
          </a:p>
          <a:p>
            <a:pPr lvl="1"/>
            <a:r>
              <a:rPr lang="zh-CN" altLang="en-US" dirty="0"/>
              <a:t>具有很小的反向漂移电流</a:t>
            </a:r>
          </a:p>
          <a:p>
            <a:pPr lvl="1"/>
            <a:r>
              <a:rPr lang="zh-CN" altLang="en-US" dirty="0"/>
              <a:t>呈现高电阻，截止</a:t>
            </a:r>
          </a:p>
        </p:txBody>
      </p:sp>
      <p:pic>
        <p:nvPicPr>
          <p:cNvPr id="19630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565275"/>
            <a:ext cx="3427413" cy="1503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4392613" y="2312988"/>
            <a:ext cx="4032250" cy="1439862"/>
            <a:chOff x="2767" y="1457"/>
            <a:chExt cx="2540" cy="907"/>
          </a:xfrm>
        </p:grpSpPr>
        <p:grpSp>
          <p:nvGrpSpPr>
            <p:cNvPr id="22559" name="Group 7"/>
            <p:cNvGrpSpPr>
              <a:grpSpLocks/>
            </p:cNvGrpSpPr>
            <p:nvPr/>
          </p:nvGrpSpPr>
          <p:grpSpPr bwMode="auto">
            <a:xfrm>
              <a:off x="3640" y="2092"/>
              <a:ext cx="81" cy="272"/>
              <a:chOff x="725" y="2183"/>
              <a:chExt cx="68" cy="226"/>
            </a:xfrm>
          </p:grpSpPr>
          <p:sp>
            <p:nvSpPr>
              <p:cNvPr id="22572" name="Line 8"/>
              <p:cNvSpPr>
                <a:spLocks noChangeShapeType="1"/>
              </p:cNvSpPr>
              <p:nvPr/>
            </p:nvSpPr>
            <p:spPr bwMode="auto">
              <a:xfrm>
                <a:off x="725" y="2183"/>
                <a:ext cx="0" cy="226"/>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73" name="Line 9"/>
              <p:cNvSpPr>
                <a:spLocks noChangeShapeType="1"/>
              </p:cNvSpPr>
              <p:nvPr/>
            </p:nvSpPr>
            <p:spPr bwMode="auto">
              <a:xfrm>
                <a:off x="793" y="2228"/>
                <a:ext cx="0" cy="13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2560" name="Line 10"/>
            <p:cNvSpPr>
              <a:spLocks noChangeShapeType="1"/>
            </p:cNvSpPr>
            <p:nvPr/>
          </p:nvSpPr>
          <p:spPr bwMode="auto">
            <a:xfrm>
              <a:off x="3720" y="2228"/>
              <a:ext cx="158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1" name="Line 11"/>
            <p:cNvSpPr>
              <a:spLocks noChangeShapeType="1"/>
            </p:cNvSpPr>
            <p:nvPr/>
          </p:nvSpPr>
          <p:spPr bwMode="auto">
            <a:xfrm>
              <a:off x="2767" y="2228"/>
              <a:ext cx="88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2" name="Line 12"/>
            <p:cNvSpPr>
              <a:spLocks noChangeShapeType="1"/>
            </p:cNvSpPr>
            <p:nvPr/>
          </p:nvSpPr>
          <p:spPr bwMode="auto">
            <a:xfrm>
              <a:off x="2767" y="1457"/>
              <a:ext cx="0" cy="77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3" name="Line 13"/>
            <p:cNvSpPr>
              <a:spLocks noChangeShapeType="1"/>
            </p:cNvSpPr>
            <p:nvPr/>
          </p:nvSpPr>
          <p:spPr bwMode="auto">
            <a:xfrm>
              <a:off x="2767" y="1457"/>
              <a:ext cx="2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4" name="Line 14"/>
            <p:cNvSpPr>
              <a:spLocks noChangeShapeType="1"/>
            </p:cNvSpPr>
            <p:nvPr/>
          </p:nvSpPr>
          <p:spPr bwMode="auto">
            <a:xfrm>
              <a:off x="5307" y="1457"/>
              <a:ext cx="0" cy="77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5" name="Line 15"/>
            <p:cNvSpPr>
              <a:spLocks noChangeShapeType="1"/>
            </p:cNvSpPr>
            <p:nvPr/>
          </p:nvSpPr>
          <p:spPr bwMode="auto">
            <a:xfrm>
              <a:off x="5103" y="1457"/>
              <a:ext cx="2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66" name="Text Box 16"/>
            <p:cNvSpPr txBox="1">
              <a:spLocks noChangeArrowheads="1"/>
            </p:cNvSpPr>
            <p:nvPr/>
          </p:nvSpPr>
          <p:spPr bwMode="auto">
            <a:xfrm>
              <a:off x="3117" y="1933"/>
              <a:ext cx="1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i="1"/>
                <a:t>i</a:t>
              </a:r>
            </a:p>
          </p:txBody>
        </p:sp>
        <p:sp>
          <p:nvSpPr>
            <p:cNvPr id="22567" name="Text Box 17"/>
            <p:cNvSpPr txBox="1">
              <a:spLocks noChangeArrowheads="1"/>
            </p:cNvSpPr>
            <p:nvPr/>
          </p:nvSpPr>
          <p:spPr bwMode="auto">
            <a:xfrm>
              <a:off x="3769" y="1956"/>
              <a:ext cx="2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a:t>V</a:t>
              </a:r>
            </a:p>
          </p:txBody>
        </p:sp>
        <p:grpSp>
          <p:nvGrpSpPr>
            <p:cNvPr id="22568" name="Group 18"/>
            <p:cNvGrpSpPr>
              <a:grpSpLocks/>
            </p:cNvGrpSpPr>
            <p:nvPr/>
          </p:nvGrpSpPr>
          <p:grpSpPr bwMode="auto">
            <a:xfrm>
              <a:off x="4401" y="1933"/>
              <a:ext cx="294" cy="347"/>
              <a:chOff x="1906" y="1978"/>
              <a:chExt cx="294" cy="347"/>
            </a:xfrm>
          </p:grpSpPr>
          <p:sp>
            <p:nvSpPr>
              <p:cNvPr id="22570" name="Rectangle 19"/>
              <p:cNvSpPr>
                <a:spLocks noChangeArrowheads="1"/>
              </p:cNvSpPr>
              <p:nvPr/>
            </p:nvSpPr>
            <p:spPr bwMode="auto">
              <a:xfrm>
                <a:off x="1906" y="2228"/>
                <a:ext cx="294" cy="97"/>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1" name="Text Box 20"/>
              <p:cNvSpPr txBox="1">
                <a:spLocks noChangeArrowheads="1"/>
              </p:cNvSpPr>
              <p:nvPr/>
            </p:nvSpPr>
            <p:spPr bwMode="auto">
              <a:xfrm>
                <a:off x="1927" y="1978"/>
                <a:ext cx="25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i="1"/>
                  <a:t>R</a:t>
                </a:r>
              </a:p>
            </p:txBody>
          </p:sp>
        </p:grpSp>
        <p:sp>
          <p:nvSpPr>
            <p:cNvPr id="22569" name="Line 21"/>
            <p:cNvSpPr>
              <a:spLocks noChangeShapeType="1"/>
            </p:cNvSpPr>
            <p:nvPr/>
          </p:nvSpPr>
          <p:spPr bwMode="auto">
            <a:xfrm flipH="1">
              <a:off x="2994" y="2160"/>
              <a:ext cx="363" cy="0"/>
            </a:xfrm>
            <a:prstGeom prst="line">
              <a:avLst/>
            </a:prstGeom>
            <a:noFill/>
            <a:ln w="1905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grpSp>
      <p:sp>
        <p:nvSpPr>
          <p:cNvPr id="22538" name="Text Box 22"/>
          <p:cNvSpPr txBox="1">
            <a:spLocks noChangeArrowheads="1"/>
          </p:cNvSpPr>
          <p:nvPr/>
        </p:nvSpPr>
        <p:spPr bwMode="auto">
          <a:xfrm>
            <a:off x="4895850" y="2046288"/>
            <a:ext cx="40163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a:t>P</a:t>
            </a:r>
          </a:p>
        </p:txBody>
      </p:sp>
      <p:sp>
        <p:nvSpPr>
          <p:cNvPr id="22539" name="Text Box 23"/>
          <p:cNvSpPr txBox="1">
            <a:spLocks noChangeArrowheads="1"/>
          </p:cNvSpPr>
          <p:nvPr/>
        </p:nvSpPr>
        <p:spPr bwMode="auto">
          <a:xfrm>
            <a:off x="7467600" y="2046288"/>
            <a:ext cx="4413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N</a:t>
            </a:r>
          </a:p>
        </p:txBody>
      </p:sp>
      <p:grpSp>
        <p:nvGrpSpPr>
          <p:cNvPr id="5" name="Group 24"/>
          <p:cNvGrpSpPr>
            <a:grpSpLocks/>
          </p:cNvGrpSpPr>
          <p:nvPr/>
        </p:nvGrpSpPr>
        <p:grpSpPr bwMode="auto">
          <a:xfrm>
            <a:off x="4392613" y="4113213"/>
            <a:ext cx="4032250" cy="2197100"/>
            <a:chOff x="2767" y="2591"/>
            <a:chExt cx="2540" cy="1384"/>
          </a:xfrm>
        </p:grpSpPr>
        <p:pic>
          <p:nvPicPr>
            <p:cNvPr id="2254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 y="2591"/>
              <a:ext cx="2152" cy="9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42" name="Text Box 26"/>
            <p:cNvSpPr txBox="1">
              <a:spLocks noChangeArrowheads="1"/>
            </p:cNvSpPr>
            <p:nvPr/>
          </p:nvSpPr>
          <p:spPr bwMode="auto">
            <a:xfrm>
              <a:off x="3039" y="3498"/>
              <a:ext cx="21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i="1"/>
                <a:t>i</a:t>
              </a:r>
              <a:r>
                <a:rPr lang="en-US" altLang="zh-CN" sz="2000" baseline="-20000"/>
                <a:t>S</a:t>
              </a:r>
              <a:endParaRPr lang="en-US" altLang="zh-CN" sz="2000"/>
            </a:p>
          </p:txBody>
        </p:sp>
        <p:grpSp>
          <p:nvGrpSpPr>
            <p:cNvPr id="22543" name="Group 27"/>
            <p:cNvGrpSpPr>
              <a:grpSpLocks/>
            </p:cNvGrpSpPr>
            <p:nvPr/>
          </p:nvGrpSpPr>
          <p:grpSpPr bwMode="auto">
            <a:xfrm rot="10800000">
              <a:off x="3640" y="3703"/>
              <a:ext cx="81" cy="272"/>
              <a:chOff x="725" y="2183"/>
              <a:chExt cx="68" cy="226"/>
            </a:xfrm>
          </p:grpSpPr>
          <p:sp>
            <p:nvSpPr>
              <p:cNvPr id="22557" name="Line 28"/>
              <p:cNvSpPr>
                <a:spLocks noChangeShapeType="1"/>
              </p:cNvSpPr>
              <p:nvPr/>
            </p:nvSpPr>
            <p:spPr bwMode="auto">
              <a:xfrm>
                <a:off x="725" y="2183"/>
                <a:ext cx="0" cy="226"/>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58" name="Line 29"/>
              <p:cNvSpPr>
                <a:spLocks noChangeShapeType="1"/>
              </p:cNvSpPr>
              <p:nvPr/>
            </p:nvSpPr>
            <p:spPr bwMode="auto">
              <a:xfrm>
                <a:off x="793" y="2228"/>
                <a:ext cx="0" cy="136"/>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2544" name="Line 30"/>
            <p:cNvSpPr>
              <a:spLocks noChangeShapeType="1"/>
            </p:cNvSpPr>
            <p:nvPr/>
          </p:nvSpPr>
          <p:spPr bwMode="auto">
            <a:xfrm>
              <a:off x="3720" y="3839"/>
              <a:ext cx="158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5" name="Line 31"/>
            <p:cNvSpPr>
              <a:spLocks noChangeShapeType="1"/>
            </p:cNvSpPr>
            <p:nvPr/>
          </p:nvSpPr>
          <p:spPr bwMode="auto">
            <a:xfrm>
              <a:off x="2767" y="3839"/>
              <a:ext cx="88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6" name="Line 32"/>
            <p:cNvSpPr>
              <a:spLocks noChangeShapeType="1"/>
            </p:cNvSpPr>
            <p:nvPr/>
          </p:nvSpPr>
          <p:spPr bwMode="auto">
            <a:xfrm>
              <a:off x="2767" y="3068"/>
              <a:ext cx="0" cy="77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7" name="Line 33"/>
            <p:cNvSpPr>
              <a:spLocks noChangeShapeType="1"/>
            </p:cNvSpPr>
            <p:nvPr/>
          </p:nvSpPr>
          <p:spPr bwMode="auto">
            <a:xfrm>
              <a:off x="2767" y="3068"/>
              <a:ext cx="2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8" name="Line 34"/>
            <p:cNvSpPr>
              <a:spLocks noChangeShapeType="1"/>
            </p:cNvSpPr>
            <p:nvPr/>
          </p:nvSpPr>
          <p:spPr bwMode="auto">
            <a:xfrm>
              <a:off x="5307" y="3068"/>
              <a:ext cx="0" cy="77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9" name="Line 35"/>
            <p:cNvSpPr>
              <a:spLocks noChangeShapeType="1"/>
            </p:cNvSpPr>
            <p:nvPr/>
          </p:nvSpPr>
          <p:spPr bwMode="auto">
            <a:xfrm>
              <a:off x="5103" y="3068"/>
              <a:ext cx="2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50" name="Text Box 36"/>
            <p:cNvSpPr txBox="1">
              <a:spLocks noChangeArrowheads="1"/>
            </p:cNvSpPr>
            <p:nvPr/>
          </p:nvSpPr>
          <p:spPr bwMode="auto">
            <a:xfrm>
              <a:off x="3769" y="3567"/>
              <a:ext cx="2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a:t>V</a:t>
              </a:r>
            </a:p>
          </p:txBody>
        </p:sp>
        <p:grpSp>
          <p:nvGrpSpPr>
            <p:cNvPr id="22551" name="Group 37"/>
            <p:cNvGrpSpPr>
              <a:grpSpLocks/>
            </p:cNvGrpSpPr>
            <p:nvPr/>
          </p:nvGrpSpPr>
          <p:grpSpPr bwMode="auto">
            <a:xfrm>
              <a:off x="4401" y="3544"/>
              <a:ext cx="294" cy="347"/>
              <a:chOff x="1906" y="1978"/>
              <a:chExt cx="294" cy="347"/>
            </a:xfrm>
          </p:grpSpPr>
          <p:sp>
            <p:nvSpPr>
              <p:cNvPr id="22555" name="Rectangle 38"/>
              <p:cNvSpPr>
                <a:spLocks noChangeArrowheads="1"/>
              </p:cNvSpPr>
              <p:nvPr/>
            </p:nvSpPr>
            <p:spPr bwMode="auto">
              <a:xfrm>
                <a:off x="1906" y="2228"/>
                <a:ext cx="294" cy="97"/>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6" name="Text Box 39"/>
              <p:cNvSpPr txBox="1">
                <a:spLocks noChangeArrowheads="1"/>
              </p:cNvSpPr>
              <p:nvPr/>
            </p:nvSpPr>
            <p:spPr bwMode="auto">
              <a:xfrm>
                <a:off x="1927" y="1978"/>
                <a:ext cx="25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i="1"/>
                  <a:t>R</a:t>
                </a:r>
              </a:p>
            </p:txBody>
          </p:sp>
        </p:grpSp>
        <p:sp>
          <p:nvSpPr>
            <p:cNvPr id="22552" name="Line 40"/>
            <p:cNvSpPr>
              <a:spLocks noChangeShapeType="1"/>
            </p:cNvSpPr>
            <p:nvPr/>
          </p:nvSpPr>
          <p:spPr bwMode="auto">
            <a:xfrm flipH="1">
              <a:off x="3084" y="3771"/>
              <a:ext cx="205" cy="0"/>
            </a:xfrm>
            <a:prstGeom prst="line">
              <a:avLst/>
            </a:prstGeom>
            <a:noFill/>
            <a:ln w="19050">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22553" name="Text Box 41"/>
            <p:cNvSpPr txBox="1">
              <a:spLocks noChangeArrowheads="1"/>
            </p:cNvSpPr>
            <p:nvPr/>
          </p:nvSpPr>
          <p:spPr bwMode="auto">
            <a:xfrm>
              <a:off x="3084" y="2909"/>
              <a:ext cx="2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P</a:t>
              </a:r>
            </a:p>
          </p:txBody>
        </p:sp>
        <p:sp>
          <p:nvSpPr>
            <p:cNvPr id="22554" name="Text Box 42"/>
            <p:cNvSpPr txBox="1">
              <a:spLocks noChangeArrowheads="1"/>
            </p:cNvSpPr>
            <p:nvPr/>
          </p:nvSpPr>
          <p:spPr bwMode="auto">
            <a:xfrm>
              <a:off x="4704" y="2909"/>
              <a:ext cx="2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424570E-22F1-47D4-B011-DE53789FCE90}"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457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458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CF140CC-1C7A-4E52-9DE3-F339D328EA8B}"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4581" name="Rectangle 2"/>
          <p:cNvSpPr>
            <a:spLocks noGrp="1" noChangeArrowheads="1"/>
          </p:cNvSpPr>
          <p:nvPr>
            <p:ph type="title"/>
          </p:nvPr>
        </p:nvSpPr>
        <p:spPr/>
        <p:txBody>
          <a:bodyPr/>
          <a:lstStyle/>
          <a:p>
            <a:r>
              <a:rPr lang="zh-CN" altLang="en-US"/>
              <a:t>二极管及其应用</a:t>
            </a:r>
          </a:p>
        </p:txBody>
      </p:sp>
      <p:sp>
        <p:nvSpPr>
          <p:cNvPr id="24582" name="Rectangle 3"/>
          <p:cNvSpPr>
            <a:spLocks noGrp="1" noChangeArrowheads="1"/>
          </p:cNvSpPr>
          <p:nvPr>
            <p:ph type="body" idx="1"/>
          </p:nvPr>
        </p:nvSpPr>
        <p:spPr/>
        <p:txBody>
          <a:bodyPr/>
          <a:lstStyle/>
          <a:p>
            <a:pPr eaLnBrk="1" hangingPunct="1">
              <a:lnSpc>
                <a:spcPct val="120000"/>
              </a:lnSpc>
            </a:pPr>
            <a:r>
              <a:rPr lang="zh-CN" altLang="en-US">
                <a:solidFill>
                  <a:srgbClr val="080808"/>
                </a:solidFill>
              </a:rPr>
              <a:t>二极管结构与符号</a:t>
            </a:r>
          </a:p>
          <a:p>
            <a:pPr eaLnBrk="1" hangingPunct="1">
              <a:lnSpc>
                <a:spcPct val="120000"/>
              </a:lnSpc>
            </a:pPr>
            <a:r>
              <a:rPr lang="zh-CN" altLang="en-US">
                <a:solidFill>
                  <a:srgbClr val="080808"/>
                </a:solidFill>
              </a:rPr>
              <a:t>二极管伏安特性</a:t>
            </a:r>
          </a:p>
          <a:p>
            <a:pPr eaLnBrk="1" hangingPunct="1">
              <a:lnSpc>
                <a:spcPct val="120000"/>
              </a:lnSpc>
            </a:pPr>
            <a:r>
              <a:rPr lang="zh-CN" altLang="en-US">
                <a:solidFill>
                  <a:srgbClr val="080808"/>
                </a:solidFill>
              </a:rPr>
              <a:t>二极管主要参数</a:t>
            </a:r>
          </a:p>
          <a:p>
            <a:pPr eaLnBrk="1" hangingPunct="1">
              <a:lnSpc>
                <a:spcPct val="120000"/>
              </a:lnSpc>
            </a:pPr>
            <a:r>
              <a:rPr lang="zh-CN" altLang="en-US">
                <a:solidFill>
                  <a:srgbClr val="080808"/>
                </a:solidFill>
              </a:rPr>
              <a:t>二极管</a:t>
            </a:r>
            <a:r>
              <a:rPr lang="zh-CN" altLang="en-US"/>
              <a:t>简化模型</a:t>
            </a:r>
            <a:endParaRPr lang="zh-CN" altLang="en-US">
              <a:solidFill>
                <a:srgbClr val="080808"/>
              </a:solidFill>
            </a:endParaRPr>
          </a:p>
          <a:p>
            <a:pPr eaLnBrk="1" hangingPunct="1">
              <a:lnSpc>
                <a:spcPct val="120000"/>
              </a:lnSpc>
            </a:pPr>
            <a:r>
              <a:rPr lang="zh-CN" altLang="en-US">
                <a:solidFill>
                  <a:srgbClr val="080808"/>
                </a:solidFill>
              </a:rPr>
              <a:t>二极管应用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5F5A699-B1CA-4611-946E-7E4F783D1796}"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5603" name="页脚占位符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5604" name="灯片编号占位符 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C359F9-AA99-4566-AEED-FFEC6E82C3A2}"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25605" name="Rectangle 2"/>
          <p:cNvSpPr>
            <a:spLocks noGrp="1" noChangeArrowheads="1"/>
          </p:cNvSpPr>
          <p:nvPr>
            <p:ph type="title"/>
          </p:nvPr>
        </p:nvSpPr>
        <p:spPr/>
        <p:txBody>
          <a:bodyPr/>
          <a:lstStyle/>
          <a:p>
            <a:r>
              <a:rPr lang="zh-CN" altLang="en-US"/>
              <a:t>二极管</a:t>
            </a:r>
          </a:p>
        </p:txBody>
      </p:sp>
      <p:sp>
        <p:nvSpPr>
          <p:cNvPr id="1967107" name="Rectangle 3"/>
          <p:cNvSpPr>
            <a:spLocks noChangeArrowheads="1"/>
          </p:cNvSpPr>
          <p:nvPr/>
        </p:nvSpPr>
        <p:spPr bwMode="auto">
          <a:xfrm>
            <a:off x="457200" y="1477963"/>
            <a:ext cx="8039100" cy="486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将</a:t>
            </a:r>
            <a:r>
              <a:rPr kumimoji="1" lang="en-US" altLang="zh-CN"/>
              <a:t>PN</a:t>
            </a:r>
            <a:r>
              <a:rPr kumimoji="1" lang="zh-CN" altLang="en-US"/>
              <a:t>结加上引线和封装，就构成了半导体</a:t>
            </a:r>
            <a:r>
              <a:rPr lang="zh-CN" altLang="en-US"/>
              <a:t>二极管，简称二极管</a:t>
            </a:r>
            <a:endParaRPr lang="en-US" altLang="zh-CN"/>
          </a:p>
          <a:p>
            <a:endParaRPr lang="zh-CN" altLang="en-US"/>
          </a:p>
          <a:p>
            <a:endParaRPr lang="zh-CN" altLang="en-US"/>
          </a:p>
          <a:p>
            <a:r>
              <a:rPr lang="zh-CN" altLang="en-US"/>
              <a:t>分类</a:t>
            </a:r>
          </a:p>
          <a:p>
            <a:pPr lvl="1"/>
            <a:r>
              <a:rPr lang="zh-CN" altLang="en-US"/>
              <a:t>按制造材料：硅二极管和锗二极管</a:t>
            </a:r>
          </a:p>
          <a:p>
            <a:pPr lvl="1"/>
            <a:r>
              <a:rPr lang="zh-CN" altLang="en-US"/>
              <a:t>按用途：整流二极管、稳压二极管、开关二极管、发光</a:t>
            </a:r>
            <a:r>
              <a:rPr lang="en-US" altLang="zh-CN"/>
              <a:t>/</a:t>
            </a:r>
            <a:r>
              <a:rPr lang="zh-CN" altLang="en-US"/>
              <a:t>光电二极管等</a:t>
            </a:r>
          </a:p>
          <a:p>
            <a:pPr lvl="1"/>
            <a:r>
              <a:rPr lang="zh-CN" altLang="en-US"/>
              <a:t>按工艺结构：点接触型、面接触型、平面型等</a:t>
            </a:r>
          </a:p>
          <a:p>
            <a:endParaRPr lang="zh-CN" altLang="en-US"/>
          </a:p>
        </p:txBody>
      </p:sp>
      <p:grpSp>
        <p:nvGrpSpPr>
          <p:cNvPr id="2" name="Group 4"/>
          <p:cNvGrpSpPr>
            <a:grpSpLocks/>
          </p:cNvGrpSpPr>
          <p:nvPr/>
        </p:nvGrpSpPr>
        <p:grpSpPr bwMode="auto">
          <a:xfrm>
            <a:off x="5364163" y="2600325"/>
            <a:ext cx="2482850" cy="757238"/>
            <a:chOff x="477" y="2001"/>
            <a:chExt cx="1564" cy="477"/>
          </a:xfrm>
        </p:grpSpPr>
        <p:sp>
          <p:nvSpPr>
            <p:cNvPr id="25608" name="Rectangle 5"/>
            <p:cNvSpPr>
              <a:spLocks noChangeArrowheads="1"/>
            </p:cNvSpPr>
            <p:nvPr/>
          </p:nvSpPr>
          <p:spPr bwMode="auto">
            <a:xfrm rot="-5400000">
              <a:off x="1015" y="1802"/>
              <a:ext cx="470" cy="881"/>
            </a:xfrm>
            <a:prstGeom prst="rect">
              <a:avLst/>
            </a:prstGeom>
            <a:solidFill>
              <a:srgbClr val="FFFFFF"/>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09" name="Line 6"/>
            <p:cNvSpPr>
              <a:spLocks noChangeShapeType="1"/>
            </p:cNvSpPr>
            <p:nvPr/>
          </p:nvSpPr>
          <p:spPr bwMode="auto">
            <a:xfrm rot="-5400000">
              <a:off x="1029" y="2236"/>
              <a:ext cx="47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5610" name="Text Box 7"/>
            <p:cNvSpPr txBox="1">
              <a:spLocks noChangeArrowheads="1"/>
            </p:cNvSpPr>
            <p:nvPr/>
          </p:nvSpPr>
          <p:spPr bwMode="auto">
            <a:xfrm>
              <a:off x="872" y="2047"/>
              <a:ext cx="313"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3200">
                  <a:ea typeface="楷体_GB2312" pitchFamily="49" charset="-122"/>
                </a:rPr>
                <a:t>P</a:t>
              </a:r>
            </a:p>
          </p:txBody>
        </p:sp>
        <p:sp>
          <p:nvSpPr>
            <p:cNvPr id="25611" name="Text Box 8"/>
            <p:cNvSpPr txBox="1">
              <a:spLocks noChangeArrowheads="1"/>
            </p:cNvSpPr>
            <p:nvPr/>
          </p:nvSpPr>
          <p:spPr bwMode="auto">
            <a:xfrm>
              <a:off x="1303" y="2047"/>
              <a:ext cx="331"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sz="3200">
                  <a:ea typeface="楷体_GB2312" pitchFamily="49" charset="-122"/>
                </a:rPr>
                <a:t>N</a:t>
              </a:r>
            </a:p>
          </p:txBody>
        </p:sp>
        <p:sp>
          <p:nvSpPr>
            <p:cNvPr id="25612" name="Line 9"/>
            <p:cNvSpPr>
              <a:spLocks noChangeShapeType="1"/>
            </p:cNvSpPr>
            <p:nvPr/>
          </p:nvSpPr>
          <p:spPr bwMode="auto">
            <a:xfrm rot="-5400000">
              <a:off x="648" y="2080"/>
              <a:ext cx="0" cy="34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5613" name="Line 10"/>
            <p:cNvSpPr>
              <a:spLocks noChangeShapeType="1"/>
            </p:cNvSpPr>
            <p:nvPr/>
          </p:nvSpPr>
          <p:spPr bwMode="auto">
            <a:xfrm rot="-5400000">
              <a:off x="1871" y="2087"/>
              <a:ext cx="0" cy="34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B3810A8-D3F5-466E-98DA-198D2AEDA1B6}"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7651" name="页脚占位符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7652" name="灯片编号占位符 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324CAAB-31CE-4742-A333-DC48AE1C8D38}"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27653" name="Rectangle 2"/>
          <p:cNvSpPr>
            <a:spLocks noGrp="1" noChangeArrowheads="1"/>
          </p:cNvSpPr>
          <p:nvPr>
            <p:ph type="title"/>
          </p:nvPr>
        </p:nvSpPr>
        <p:spPr/>
        <p:txBody>
          <a:bodyPr/>
          <a:lstStyle/>
          <a:p>
            <a:r>
              <a:rPr lang="zh-CN" altLang="en-US"/>
              <a:t>示例</a:t>
            </a:r>
            <a:r>
              <a:rPr lang="zh-CN" altLang="ja-JP">
                <a:solidFill>
                  <a:schemeClr val="tx1"/>
                </a:solidFill>
                <a:latin typeface="宋体" panose="02010600030101010101" pitchFamily="2" charset="-122"/>
              </a:rPr>
              <a:t>─</a:t>
            </a:r>
            <a:r>
              <a:rPr lang="zh-CN" altLang="en-US"/>
              <a:t>二极管</a:t>
            </a:r>
            <a:r>
              <a:rPr kumimoji="1" lang="zh-CN" altLang="en-US">
                <a:solidFill>
                  <a:schemeClr val="tx1"/>
                </a:solidFill>
              </a:rPr>
              <a:t>外型</a:t>
            </a:r>
          </a:p>
        </p:txBody>
      </p:sp>
      <p:pic>
        <p:nvPicPr>
          <p:cNvPr id="276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449388"/>
            <a:ext cx="290512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49388"/>
            <a:ext cx="540067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6" name="Rectangle 5"/>
          <p:cNvSpPr>
            <a:spLocks noChangeArrowheads="1"/>
          </p:cNvSpPr>
          <p:nvPr/>
        </p:nvSpPr>
        <p:spPr bwMode="auto">
          <a:xfrm>
            <a:off x="6624638" y="5727700"/>
            <a:ext cx="1708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贴片二极管</a:t>
            </a:r>
          </a:p>
        </p:txBody>
      </p:sp>
      <p:sp>
        <p:nvSpPr>
          <p:cNvPr id="27657" name="Rectangle 6"/>
          <p:cNvSpPr>
            <a:spLocks noChangeArrowheads="1"/>
          </p:cNvSpPr>
          <p:nvPr/>
        </p:nvSpPr>
        <p:spPr bwMode="auto">
          <a:xfrm>
            <a:off x="1692275" y="5697538"/>
            <a:ext cx="23288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通孔插装二极管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7C2DAB0-9748-4367-BDF1-4A6DFE51A757}"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29699" name="页脚占位符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9700" name="灯片编号占位符 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07A39DD-E7C0-437D-B6D6-DBB14366095D}"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
        <p:nvSpPr>
          <p:cNvPr id="29701" name="Rectangle 2"/>
          <p:cNvSpPr>
            <a:spLocks noGrp="1" noChangeArrowheads="1"/>
          </p:cNvSpPr>
          <p:nvPr>
            <p:ph type="title"/>
          </p:nvPr>
        </p:nvSpPr>
        <p:spPr/>
        <p:txBody>
          <a:bodyPr/>
          <a:lstStyle/>
          <a:p>
            <a:r>
              <a:rPr lang="zh-CN" altLang="en-US" dirty="0"/>
              <a:t>二极管结构与符号</a:t>
            </a:r>
          </a:p>
        </p:txBody>
      </p:sp>
      <p:pic>
        <p:nvPicPr>
          <p:cNvPr id="297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824288"/>
            <a:ext cx="3816350" cy="2384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1376363"/>
            <a:ext cx="3579813" cy="2366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449388"/>
            <a:ext cx="4819650" cy="187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1206" name="Rectangle 6"/>
          <p:cNvSpPr>
            <a:spLocks noChangeArrowheads="1"/>
          </p:cNvSpPr>
          <p:nvPr/>
        </p:nvSpPr>
        <p:spPr bwMode="auto">
          <a:xfrm>
            <a:off x="5900738" y="4643438"/>
            <a:ext cx="185737"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P</a:t>
            </a:r>
          </a:p>
        </p:txBody>
      </p:sp>
      <p:sp>
        <p:nvSpPr>
          <p:cNvPr id="1971207" name="Rectangle 7"/>
          <p:cNvSpPr>
            <a:spLocks noChangeArrowheads="1"/>
          </p:cNvSpPr>
          <p:nvPr/>
        </p:nvSpPr>
        <p:spPr bwMode="auto">
          <a:xfrm>
            <a:off x="7539038" y="4648200"/>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N</a:t>
            </a:r>
          </a:p>
        </p:txBody>
      </p:sp>
      <p:sp>
        <p:nvSpPr>
          <p:cNvPr id="1971208" name="Rectangle 8"/>
          <p:cNvSpPr>
            <a:spLocks noChangeArrowheads="1"/>
          </p:cNvSpPr>
          <p:nvPr/>
        </p:nvSpPr>
        <p:spPr bwMode="auto">
          <a:xfrm>
            <a:off x="5924550" y="5778500"/>
            <a:ext cx="1708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楷体_GB2312" pitchFamily="49" charset="-122"/>
              </a:rPr>
              <a:t>二极管符号</a:t>
            </a:r>
          </a:p>
        </p:txBody>
      </p:sp>
      <p:sp>
        <p:nvSpPr>
          <p:cNvPr id="1971209" name="Line 9"/>
          <p:cNvSpPr>
            <a:spLocks noChangeShapeType="1"/>
          </p:cNvSpPr>
          <p:nvPr/>
        </p:nvSpPr>
        <p:spPr bwMode="auto">
          <a:xfrm rot="16200000">
            <a:off x="6715919" y="5166519"/>
            <a:ext cx="504825"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71210" name="AutoShape 10"/>
          <p:cNvSpPr>
            <a:spLocks noChangeArrowheads="1"/>
          </p:cNvSpPr>
          <p:nvPr/>
        </p:nvSpPr>
        <p:spPr bwMode="auto">
          <a:xfrm rot="16200000" flipV="1">
            <a:off x="6565900" y="4995863"/>
            <a:ext cx="431800" cy="342900"/>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71211" name="Line 11"/>
          <p:cNvSpPr>
            <a:spLocks noChangeShapeType="1"/>
          </p:cNvSpPr>
          <p:nvPr/>
        </p:nvSpPr>
        <p:spPr bwMode="auto">
          <a:xfrm>
            <a:off x="5761038" y="5167313"/>
            <a:ext cx="212407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9711" name="Rectangle 12"/>
          <p:cNvSpPr>
            <a:spLocks noChangeArrowheads="1"/>
          </p:cNvSpPr>
          <p:nvPr/>
        </p:nvSpPr>
        <p:spPr bwMode="auto">
          <a:xfrm>
            <a:off x="2047875" y="3213100"/>
            <a:ext cx="140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latin typeface="楷体_GB2312" pitchFamily="49" charset="-122"/>
              </a:rPr>
              <a:t>点接触型</a:t>
            </a:r>
          </a:p>
        </p:txBody>
      </p:sp>
      <p:sp>
        <p:nvSpPr>
          <p:cNvPr id="29712" name="Rectangle 13"/>
          <p:cNvSpPr>
            <a:spLocks noChangeArrowheads="1"/>
          </p:cNvSpPr>
          <p:nvPr/>
        </p:nvSpPr>
        <p:spPr bwMode="auto">
          <a:xfrm>
            <a:off x="715963" y="5876925"/>
            <a:ext cx="140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latin typeface="楷体_GB2312" pitchFamily="49" charset="-122"/>
              </a:rPr>
              <a:t>面接触型</a:t>
            </a:r>
          </a:p>
        </p:txBody>
      </p:sp>
      <p:sp>
        <p:nvSpPr>
          <p:cNvPr id="29713" name="Rectangle 14"/>
          <p:cNvSpPr>
            <a:spLocks noChangeArrowheads="1"/>
          </p:cNvSpPr>
          <p:nvPr/>
        </p:nvSpPr>
        <p:spPr bwMode="auto">
          <a:xfrm>
            <a:off x="6226175" y="3897313"/>
            <a:ext cx="11033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latin typeface="楷体_GB2312" pitchFamily="49" charset="-122"/>
              </a:rPr>
              <a:t>平面型</a:t>
            </a:r>
          </a:p>
        </p:txBody>
      </p:sp>
      <p:sp>
        <p:nvSpPr>
          <p:cNvPr id="1971215" name="Rectangle 15"/>
          <p:cNvSpPr>
            <a:spLocks noChangeArrowheads="1"/>
          </p:cNvSpPr>
          <p:nvPr/>
        </p:nvSpPr>
        <p:spPr bwMode="auto">
          <a:xfrm>
            <a:off x="5724525" y="5265738"/>
            <a:ext cx="609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t>阳极</a:t>
            </a:r>
          </a:p>
        </p:txBody>
      </p:sp>
      <p:sp>
        <p:nvSpPr>
          <p:cNvPr id="1971216" name="Rectangle 16"/>
          <p:cNvSpPr>
            <a:spLocks noChangeArrowheads="1"/>
          </p:cNvSpPr>
          <p:nvPr/>
        </p:nvSpPr>
        <p:spPr bwMode="auto">
          <a:xfrm>
            <a:off x="7380288" y="5270500"/>
            <a:ext cx="6096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a:t>阴极</a:t>
            </a:r>
          </a:p>
        </p:txBody>
      </p:sp>
      <p:sp>
        <p:nvSpPr>
          <p:cNvPr id="2" name="椭圆形标注 1"/>
          <p:cNvSpPr/>
          <p:nvPr/>
        </p:nvSpPr>
        <p:spPr>
          <a:xfrm>
            <a:off x="0" y="71438"/>
            <a:ext cx="2483768" cy="1133476"/>
          </a:xfrm>
          <a:prstGeom prst="wedgeEllipseCallout">
            <a:avLst>
              <a:gd name="adj1" fmla="val 73017"/>
              <a:gd name="adj2" fmla="val 155131"/>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FF"/>
                </a:solidFill>
              </a:rPr>
              <a:t>会怎样</a:t>
            </a:r>
            <a:endParaRPr lang="en-US" altLang="zh-CN" sz="1600" b="1" dirty="0">
              <a:solidFill>
                <a:srgbClr val="0000FF"/>
              </a:solidFill>
            </a:endParaRPr>
          </a:p>
          <a:p>
            <a:pPr algn="ctr"/>
            <a:r>
              <a:rPr lang="zh-CN" altLang="en-US" sz="1600" dirty="0">
                <a:solidFill>
                  <a:schemeClr val="tx1"/>
                </a:solidFill>
              </a:rPr>
              <a:t>金属</a:t>
            </a:r>
            <a:r>
              <a:rPr lang="en-US" altLang="zh-CN" sz="1600" dirty="0">
                <a:solidFill>
                  <a:schemeClr val="tx1"/>
                </a:solidFill>
              </a:rPr>
              <a:t>+N</a:t>
            </a:r>
            <a:r>
              <a:rPr lang="zh-CN" altLang="en-US" sz="1600" dirty="0">
                <a:solidFill>
                  <a:schemeClr val="tx1"/>
                </a:solidFill>
              </a:rPr>
              <a:t>型半导体</a:t>
            </a:r>
            <a:endParaRPr lang="en-US" altLang="zh-CN" sz="1600" dirty="0">
              <a:solidFill>
                <a:schemeClr val="tx1"/>
              </a:solidFill>
            </a:endParaRPr>
          </a:p>
          <a:p>
            <a:pPr algn="ctr"/>
            <a:r>
              <a:rPr lang="zh-CN" altLang="en-US" sz="1600" i="1" dirty="0">
                <a:solidFill>
                  <a:schemeClr val="tx1"/>
                </a:solidFill>
              </a:rPr>
              <a:t>耗尽区、电容、工作频率、导通和击穿电压？</a:t>
            </a:r>
            <a:endParaRPr lang="en-US" altLang="zh-CN" sz="1600" i="1" dirty="0">
              <a:solidFill>
                <a:schemeClr val="tx1"/>
              </a:solidFill>
            </a:endParaRPr>
          </a:p>
        </p:txBody>
      </p:sp>
      <p:sp>
        <p:nvSpPr>
          <p:cNvPr id="21" name="椭圆形标注 20"/>
          <p:cNvSpPr/>
          <p:nvPr/>
        </p:nvSpPr>
        <p:spPr>
          <a:xfrm>
            <a:off x="38311" y="2778828"/>
            <a:ext cx="2483768" cy="1133476"/>
          </a:xfrm>
          <a:prstGeom prst="wedgeEllipseCallout">
            <a:avLst>
              <a:gd name="adj1" fmla="val 45025"/>
              <a:gd name="adj2" fmla="val 109128"/>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FF"/>
                </a:solidFill>
              </a:rPr>
              <a:t>为什么</a:t>
            </a:r>
            <a:endParaRPr lang="en-US" altLang="zh-CN" sz="1600" b="1" dirty="0">
              <a:solidFill>
                <a:srgbClr val="0000FF"/>
              </a:solidFill>
            </a:endParaRPr>
          </a:p>
          <a:p>
            <a:pPr algn="ctr"/>
            <a:r>
              <a:rPr lang="zh-CN" altLang="en-US" sz="1600" dirty="0">
                <a:solidFill>
                  <a:schemeClr val="tx1"/>
                </a:solidFill>
              </a:rPr>
              <a:t>要有点接触和面接触两种？</a:t>
            </a:r>
          </a:p>
        </p:txBody>
      </p:sp>
      <p:sp>
        <p:nvSpPr>
          <p:cNvPr id="3" name="TextBox 2">
            <a:extLst>
              <a:ext uri="{FF2B5EF4-FFF2-40B4-BE49-F238E27FC236}">
                <a16:creationId xmlns:a16="http://schemas.microsoft.com/office/drawing/2014/main" id="{B1D60B1A-C8E1-9E4C-ADBB-B705977D49B2}"/>
              </a:ext>
            </a:extLst>
          </p:cNvPr>
          <p:cNvSpPr txBox="1"/>
          <p:nvPr/>
        </p:nvSpPr>
        <p:spPr>
          <a:xfrm>
            <a:off x="6953250" y="114507"/>
            <a:ext cx="2031325" cy="646331"/>
          </a:xfrm>
          <a:prstGeom prst="rect">
            <a:avLst/>
          </a:prstGeom>
          <a:noFill/>
          <a:ln>
            <a:solidFill>
              <a:schemeClr val="tx1"/>
            </a:solidFill>
          </a:ln>
        </p:spPr>
        <p:txBody>
          <a:bodyPr wrap="none" rtlCol="0">
            <a:spAutoFit/>
          </a:bodyPr>
          <a:lstStyle/>
          <a:p>
            <a:r>
              <a:rPr lang="zh-CN" altLang="en-US" dirty="0"/>
              <a:t>扩展学习：</a:t>
            </a:r>
            <a:endParaRPr lang="en-US" altLang="zh-CN" dirty="0"/>
          </a:p>
          <a:p>
            <a:r>
              <a:rPr lang="zh-CN" altLang="en-US" dirty="0"/>
              <a:t>肖特基势垒二极管</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FC84D1F-53C7-432A-8B06-9F0C1CCD9CF7}"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3174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174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B01D88-5839-439C-AF19-62B49682A511}"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31749" name="Rectangle 2"/>
          <p:cNvSpPr>
            <a:spLocks noGrp="1" noChangeArrowheads="1"/>
          </p:cNvSpPr>
          <p:nvPr>
            <p:ph type="title"/>
          </p:nvPr>
        </p:nvSpPr>
        <p:spPr>
          <a:xfrm>
            <a:off x="457200" y="152400"/>
            <a:ext cx="8229600" cy="1143000"/>
          </a:xfrm>
        </p:spPr>
        <p:txBody>
          <a:bodyPr/>
          <a:lstStyle/>
          <a:p>
            <a:r>
              <a:rPr lang="zh-CN" altLang="en-US"/>
              <a:t>二极管伏安特性</a:t>
            </a:r>
          </a:p>
        </p:txBody>
      </p:sp>
      <p:sp>
        <p:nvSpPr>
          <p:cNvPr id="1973251" name="Freeform 3"/>
          <p:cNvSpPr>
            <a:spLocks/>
          </p:cNvSpPr>
          <p:nvPr/>
        </p:nvSpPr>
        <p:spPr bwMode="auto">
          <a:xfrm>
            <a:off x="6697663" y="2727325"/>
            <a:ext cx="860425" cy="1827213"/>
          </a:xfrm>
          <a:custGeom>
            <a:avLst/>
            <a:gdLst>
              <a:gd name="T0" fmla="*/ 0 w 542"/>
              <a:gd name="T1" fmla="*/ 2147483646 h 1151"/>
              <a:gd name="T2" fmla="*/ 2147483646 w 542"/>
              <a:gd name="T3" fmla="*/ 2147483646 h 1151"/>
              <a:gd name="T4" fmla="*/ 2147483646 w 542"/>
              <a:gd name="T5" fmla="*/ 2147483646 h 1151"/>
              <a:gd name="T6" fmla="*/ 2147483646 w 542"/>
              <a:gd name="T7" fmla="*/ 2147483646 h 1151"/>
              <a:gd name="T8" fmla="*/ 2147483646 w 542"/>
              <a:gd name="T9" fmla="*/ 2147483646 h 1151"/>
              <a:gd name="T10" fmla="*/ 2147483646 w 542"/>
              <a:gd name="T11" fmla="*/ 2147483646 h 1151"/>
              <a:gd name="T12" fmla="*/ 2147483646 w 542"/>
              <a:gd name="T13" fmla="*/ 0 h 1151"/>
              <a:gd name="T14" fmla="*/ 0 60000 65536"/>
              <a:gd name="T15" fmla="*/ 0 60000 65536"/>
              <a:gd name="T16" fmla="*/ 0 60000 65536"/>
              <a:gd name="T17" fmla="*/ 0 60000 65536"/>
              <a:gd name="T18" fmla="*/ 0 60000 65536"/>
              <a:gd name="T19" fmla="*/ 0 60000 65536"/>
              <a:gd name="T20" fmla="*/ 0 60000 65536"/>
              <a:gd name="T21" fmla="*/ 0 w 542"/>
              <a:gd name="T22" fmla="*/ 0 h 1151"/>
              <a:gd name="T23" fmla="*/ 542 w 542"/>
              <a:gd name="T24" fmla="*/ 1151 h 1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2" h="1151">
                <a:moveTo>
                  <a:pt x="0" y="1148"/>
                </a:moveTo>
                <a:cubicBezTo>
                  <a:pt x="46" y="1147"/>
                  <a:pt x="218" y="1151"/>
                  <a:pt x="278" y="1140"/>
                </a:cubicBezTo>
                <a:cubicBezTo>
                  <a:pt x="337" y="1129"/>
                  <a:pt x="340" y="1098"/>
                  <a:pt x="357" y="1081"/>
                </a:cubicBezTo>
                <a:cubicBezTo>
                  <a:pt x="374" y="1065"/>
                  <a:pt x="375" y="1057"/>
                  <a:pt x="382" y="1042"/>
                </a:cubicBezTo>
                <a:cubicBezTo>
                  <a:pt x="390" y="1027"/>
                  <a:pt x="394" y="1021"/>
                  <a:pt x="403" y="990"/>
                </a:cubicBezTo>
                <a:cubicBezTo>
                  <a:pt x="412" y="958"/>
                  <a:pt x="416" y="1017"/>
                  <a:pt x="439" y="852"/>
                </a:cubicBezTo>
                <a:cubicBezTo>
                  <a:pt x="462" y="687"/>
                  <a:pt x="521" y="177"/>
                  <a:pt x="542" y="0"/>
                </a:cubicBezTo>
              </a:path>
            </a:pathLst>
          </a:cu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1751" name="Line 4"/>
          <p:cNvSpPr>
            <a:spLocks noChangeShapeType="1"/>
          </p:cNvSpPr>
          <p:nvPr/>
        </p:nvSpPr>
        <p:spPr bwMode="auto">
          <a:xfrm>
            <a:off x="6697663" y="4570413"/>
            <a:ext cx="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90000" tIns="46800" rIns="90000" bIns="46800" anchor="ctr">
            <a:spAutoFit/>
          </a:bodyPr>
          <a:lstStyle/>
          <a:p>
            <a:endParaRPr lang="zh-CN" altLang="en-US"/>
          </a:p>
        </p:txBody>
      </p:sp>
      <p:sp>
        <p:nvSpPr>
          <p:cNvPr id="1973253" name="Freeform 5"/>
          <p:cNvSpPr>
            <a:spLocks/>
          </p:cNvSpPr>
          <p:nvPr/>
        </p:nvSpPr>
        <p:spPr bwMode="auto">
          <a:xfrm>
            <a:off x="5197475" y="4564063"/>
            <a:ext cx="1500188" cy="1458912"/>
          </a:xfrm>
          <a:custGeom>
            <a:avLst/>
            <a:gdLst>
              <a:gd name="T0" fmla="*/ 2147483646 w 1115"/>
              <a:gd name="T1" fmla="*/ 0 h 919"/>
              <a:gd name="T2" fmla="*/ 2147483646 w 1115"/>
              <a:gd name="T3" fmla="*/ 2147483646 h 919"/>
              <a:gd name="T4" fmla="*/ 2147483646 w 1115"/>
              <a:gd name="T5" fmla="*/ 2147483646 h 919"/>
              <a:gd name="T6" fmla="*/ 2147483646 w 1115"/>
              <a:gd name="T7" fmla="*/ 2147483646 h 919"/>
              <a:gd name="T8" fmla="*/ 2147483646 w 1115"/>
              <a:gd name="T9" fmla="*/ 2147483646 h 919"/>
              <a:gd name="T10" fmla="*/ 2147483646 w 1115"/>
              <a:gd name="T11" fmla="*/ 2147483646 h 919"/>
              <a:gd name="T12" fmla="*/ 2147483646 w 1115"/>
              <a:gd name="T13" fmla="*/ 2147483646 h 919"/>
              <a:gd name="T14" fmla="*/ 0 w 1115"/>
              <a:gd name="T15" fmla="*/ 2147483646 h 919"/>
              <a:gd name="T16" fmla="*/ 0 60000 65536"/>
              <a:gd name="T17" fmla="*/ 0 60000 65536"/>
              <a:gd name="T18" fmla="*/ 0 60000 65536"/>
              <a:gd name="T19" fmla="*/ 0 60000 65536"/>
              <a:gd name="T20" fmla="*/ 0 60000 65536"/>
              <a:gd name="T21" fmla="*/ 0 60000 65536"/>
              <a:gd name="T22" fmla="*/ 0 60000 65536"/>
              <a:gd name="T23" fmla="*/ 0 60000 65536"/>
              <a:gd name="T24" fmla="*/ 0 w 1115"/>
              <a:gd name="T25" fmla="*/ 0 h 919"/>
              <a:gd name="T26" fmla="*/ 1115 w 1115"/>
              <a:gd name="T27" fmla="*/ 919 h 9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5" h="919">
                <a:moveTo>
                  <a:pt x="1115" y="0"/>
                </a:moveTo>
                <a:cubicBezTo>
                  <a:pt x="1104" y="5"/>
                  <a:pt x="1080" y="26"/>
                  <a:pt x="1049" y="32"/>
                </a:cubicBezTo>
                <a:cubicBezTo>
                  <a:pt x="1018" y="39"/>
                  <a:pt x="1017" y="38"/>
                  <a:pt x="929" y="41"/>
                </a:cubicBezTo>
                <a:cubicBezTo>
                  <a:pt x="841" y="43"/>
                  <a:pt x="639" y="43"/>
                  <a:pt x="521" y="45"/>
                </a:cubicBezTo>
                <a:cubicBezTo>
                  <a:pt x="403" y="47"/>
                  <a:pt x="287" y="47"/>
                  <a:pt x="221" y="53"/>
                </a:cubicBezTo>
                <a:cubicBezTo>
                  <a:pt x="155" y="58"/>
                  <a:pt x="149" y="55"/>
                  <a:pt x="125" y="77"/>
                </a:cubicBezTo>
                <a:cubicBezTo>
                  <a:pt x="101" y="99"/>
                  <a:pt x="98" y="46"/>
                  <a:pt x="77" y="186"/>
                </a:cubicBezTo>
                <a:cubicBezTo>
                  <a:pt x="56" y="326"/>
                  <a:pt x="16" y="766"/>
                  <a:pt x="0" y="919"/>
                </a:cubicBezTo>
              </a:path>
            </a:pathLst>
          </a:cu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1753" name="Line 6"/>
          <p:cNvSpPr>
            <a:spLocks noChangeShapeType="1"/>
          </p:cNvSpPr>
          <p:nvPr/>
        </p:nvSpPr>
        <p:spPr bwMode="auto">
          <a:xfrm>
            <a:off x="6697663" y="2420938"/>
            <a:ext cx="0" cy="3636962"/>
          </a:xfrm>
          <a:prstGeom prst="line">
            <a:avLst/>
          </a:prstGeom>
          <a:noFill/>
          <a:ln w="25400">
            <a:solidFill>
              <a:schemeClr val="tx1"/>
            </a:solidFill>
            <a:round/>
            <a:headEnd type="triangle" w="med" len="lg"/>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1754" name="Line 7"/>
          <p:cNvSpPr>
            <a:spLocks noChangeShapeType="1"/>
          </p:cNvSpPr>
          <p:nvPr/>
        </p:nvSpPr>
        <p:spPr bwMode="auto">
          <a:xfrm rot="5400000">
            <a:off x="6552407" y="2717006"/>
            <a:ext cx="0" cy="3671887"/>
          </a:xfrm>
          <a:prstGeom prst="line">
            <a:avLst/>
          </a:prstGeom>
          <a:noFill/>
          <a:ln w="25400">
            <a:solidFill>
              <a:schemeClr val="tx1"/>
            </a:solidFill>
            <a:round/>
            <a:headEnd type="triangle" w="med" len="lg"/>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1755" name="Text Box 8"/>
          <p:cNvSpPr txBox="1">
            <a:spLocks noChangeArrowheads="1"/>
          </p:cNvSpPr>
          <p:nvPr/>
        </p:nvSpPr>
        <p:spPr bwMode="auto">
          <a:xfrm>
            <a:off x="8347075" y="4286250"/>
            <a:ext cx="3381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pitchFamily="49" charset="-122"/>
              </a:rPr>
              <a:t>v</a:t>
            </a:r>
          </a:p>
        </p:txBody>
      </p:sp>
      <p:sp>
        <p:nvSpPr>
          <p:cNvPr id="31756" name="Text Box 9"/>
          <p:cNvSpPr txBox="1">
            <a:spLocks noChangeArrowheads="1"/>
          </p:cNvSpPr>
          <p:nvPr/>
        </p:nvSpPr>
        <p:spPr bwMode="auto">
          <a:xfrm>
            <a:off x="6731000" y="2257425"/>
            <a:ext cx="4000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pitchFamily="49" charset="-122"/>
              </a:rPr>
              <a:t>i</a:t>
            </a:r>
          </a:p>
        </p:txBody>
      </p:sp>
      <p:sp>
        <p:nvSpPr>
          <p:cNvPr id="1973258" name="Text Box 10"/>
          <p:cNvSpPr txBox="1">
            <a:spLocks noChangeArrowheads="1"/>
          </p:cNvSpPr>
          <p:nvPr/>
        </p:nvSpPr>
        <p:spPr bwMode="auto">
          <a:xfrm>
            <a:off x="6732588" y="3411538"/>
            <a:ext cx="433387"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zh-CN" altLang="en-US" sz="2000">
                <a:latin typeface="宋体" panose="02010600030101010101" pitchFamily="2" charset="-122"/>
              </a:rPr>
              <a:t>死</a:t>
            </a:r>
          </a:p>
          <a:p>
            <a:pPr eaLnBrk="1" hangingPunct="1">
              <a:lnSpc>
                <a:spcPct val="90000"/>
              </a:lnSpc>
              <a:spcAft>
                <a:spcPct val="0"/>
              </a:spcAft>
              <a:buFontTx/>
              <a:buNone/>
            </a:pPr>
            <a:r>
              <a:rPr kumimoji="1" lang="zh-CN" altLang="en-US" sz="2000">
                <a:latin typeface="宋体" panose="02010600030101010101" pitchFamily="2" charset="-122"/>
              </a:rPr>
              <a:t>区</a:t>
            </a:r>
            <a:endParaRPr kumimoji="1" lang="zh-CN" altLang="en-US" sz="2000">
              <a:ea typeface="楷体_GB2312" pitchFamily="49" charset="-122"/>
            </a:endParaRPr>
          </a:p>
        </p:txBody>
      </p:sp>
      <p:sp>
        <p:nvSpPr>
          <p:cNvPr id="1973259" name="Line 11"/>
          <p:cNvSpPr>
            <a:spLocks noChangeShapeType="1"/>
          </p:cNvSpPr>
          <p:nvPr/>
        </p:nvSpPr>
        <p:spPr bwMode="auto">
          <a:xfrm>
            <a:off x="5305425" y="2738438"/>
            <a:ext cx="0" cy="3313112"/>
          </a:xfrm>
          <a:prstGeom prst="line">
            <a:avLst/>
          </a:prstGeom>
          <a:noFill/>
          <a:ln w="19050">
            <a:solidFill>
              <a:srgbClr val="0033CC"/>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759" name="Line 12"/>
          <p:cNvSpPr>
            <a:spLocks noChangeShapeType="1"/>
          </p:cNvSpPr>
          <p:nvPr/>
        </p:nvSpPr>
        <p:spPr bwMode="auto">
          <a:xfrm flipH="1">
            <a:off x="7535863" y="4597400"/>
            <a:ext cx="38100" cy="228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1973261" name="Line 13"/>
          <p:cNvSpPr>
            <a:spLocks noChangeShapeType="1"/>
          </p:cNvSpPr>
          <p:nvPr/>
        </p:nvSpPr>
        <p:spPr bwMode="auto">
          <a:xfrm>
            <a:off x="7202488" y="2744788"/>
            <a:ext cx="0" cy="3306762"/>
          </a:xfrm>
          <a:prstGeom prst="line">
            <a:avLst/>
          </a:prstGeom>
          <a:noFill/>
          <a:ln w="19050">
            <a:solidFill>
              <a:srgbClr val="0033CC"/>
            </a:solidFill>
            <a:prstDash val="dash"/>
            <a:round/>
            <a:headEnd type="none" w="sm" len="sm"/>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1973262" name="Text Box 14"/>
          <p:cNvSpPr txBox="1">
            <a:spLocks noChangeArrowheads="1"/>
          </p:cNvSpPr>
          <p:nvPr/>
        </p:nvSpPr>
        <p:spPr bwMode="auto">
          <a:xfrm>
            <a:off x="5473700" y="3567113"/>
            <a:ext cx="10445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截止区</a:t>
            </a:r>
            <a:endParaRPr kumimoji="1" lang="en-US" altLang="zh-CN" sz="2000">
              <a:latin typeface="宋体" panose="02010600030101010101" pitchFamily="2" charset="-122"/>
            </a:endParaRPr>
          </a:p>
        </p:txBody>
      </p:sp>
      <p:sp>
        <p:nvSpPr>
          <p:cNvPr id="1973263" name="Text Box 15"/>
          <p:cNvSpPr txBox="1">
            <a:spLocks noChangeArrowheads="1"/>
          </p:cNvSpPr>
          <p:nvPr/>
        </p:nvSpPr>
        <p:spPr bwMode="auto">
          <a:xfrm>
            <a:off x="7358063" y="3554413"/>
            <a:ext cx="118903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导通区</a:t>
            </a:r>
            <a:endParaRPr kumimoji="1" lang="zh-CN" altLang="en-US" sz="2000">
              <a:ea typeface="楷体_GB2312" pitchFamily="49" charset="-122"/>
            </a:endParaRPr>
          </a:p>
        </p:txBody>
      </p:sp>
      <p:sp>
        <p:nvSpPr>
          <p:cNvPr id="1973264" name="Text Box 16"/>
          <p:cNvSpPr txBox="1">
            <a:spLocks noChangeArrowheads="1"/>
          </p:cNvSpPr>
          <p:nvPr/>
        </p:nvSpPr>
        <p:spPr bwMode="auto">
          <a:xfrm>
            <a:off x="4718050" y="3263900"/>
            <a:ext cx="53975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击穿区</a:t>
            </a:r>
            <a:endParaRPr kumimoji="1" lang="zh-CN" altLang="en-US" sz="2000">
              <a:ea typeface="楷体_GB2312" pitchFamily="49" charset="-122"/>
            </a:endParaRPr>
          </a:p>
        </p:txBody>
      </p:sp>
      <p:sp>
        <p:nvSpPr>
          <p:cNvPr id="1973265" name="AutoShape 17"/>
          <p:cNvSpPr>
            <a:spLocks noChangeArrowheads="1"/>
          </p:cNvSpPr>
          <p:nvPr/>
        </p:nvSpPr>
        <p:spPr bwMode="auto">
          <a:xfrm>
            <a:off x="7316788" y="1863725"/>
            <a:ext cx="1468437" cy="649288"/>
          </a:xfrm>
          <a:prstGeom prst="wedgeEllipseCallout">
            <a:avLst>
              <a:gd name="adj1" fmla="val -36056"/>
              <a:gd name="adj2" fmla="val 86431"/>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正向特性</a:t>
            </a:r>
          </a:p>
        </p:txBody>
      </p:sp>
      <p:sp>
        <p:nvSpPr>
          <p:cNvPr id="1973266" name="AutoShape 18"/>
          <p:cNvSpPr>
            <a:spLocks noChangeArrowheads="1"/>
          </p:cNvSpPr>
          <p:nvPr/>
        </p:nvSpPr>
        <p:spPr bwMode="auto">
          <a:xfrm>
            <a:off x="5472113" y="5480050"/>
            <a:ext cx="1476375" cy="649288"/>
          </a:xfrm>
          <a:prstGeom prst="wedgeEllipseCallout">
            <a:avLst>
              <a:gd name="adj1" fmla="val -64194"/>
              <a:gd name="adj2" fmla="val -30440"/>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反向特性</a:t>
            </a:r>
          </a:p>
        </p:txBody>
      </p:sp>
      <p:sp>
        <p:nvSpPr>
          <p:cNvPr id="1973267" name="Text Box 19"/>
          <p:cNvSpPr txBox="1">
            <a:spLocks noChangeArrowheads="1"/>
          </p:cNvSpPr>
          <p:nvPr/>
        </p:nvSpPr>
        <p:spPr bwMode="auto">
          <a:xfrm>
            <a:off x="7194550" y="4572000"/>
            <a:ext cx="538163" cy="452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None/>
            </a:pPr>
            <a:r>
              <a:rPr lang="en-US" altLang="zh-CN" sz="2000" i="1"/>
              <a:t>V</a:t>
            </a:r>
            <a:r>
              <a:rPr lang="en-US" altLang="zh-CN" sz="2400" baseline="-25000"/>
              <a:t>th</a:t>
            </a:r>
          </a:p>
        </p:txBody>
      </p:sp>
      <p:sp>
        <p:nvSpPr>
          <p:cNvPr id="1973268" name="Text Box 20"/>
          <p:cNvSpPr txBox="1">
            <a:spLocks noChangeArrowheads="1"/>
          </p:cNvSpPr>
          <p:nvPr/>
        </p:nvSpPr>
        <p:spPr bwMode="auto">
          <a:xfrm>
            <a:off x="4572000" y="4586288"/>
            <a:ext cx="725488"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000"/>
              <a:t>-</a:t>
            </a:r>
            <a:r>
              <a:rPr lang="en-US" altLang="zh-CN" sz="2000" i="1"/>
              <a:t>V</a:t>
            </a:r>
            <a:r>
              <a:rPr lang="en-US" altLang="zh-CN" sz="2400" baseline="-25000"/>
              <a:t>BR</a:t>
            </a:r>
          </a:p>
        </p:txBody>
      </p:sp>
      <p:grpSp>
        <p:nvGrpSpPr>
          <p:cNvPr id="31768" name="Group 21"/>
          <p:cNvGrpSpPr>
            <a:grpSpLocks/>
          </p:cNvGrpSpPr>
          <p:nvPr/>
        </p:nvGrpSpPr>
        <p:grpSpPr bwMode="auto">
          <a:xfrm>
            <a:off x="4899025" y="1268413"/>
            <a:ext cx="1468438" cy="1179512"/>
            <a:chOff x="3089" y="714"/>
            <a:chExt cx="925" cy="743"/>
          </a:xfrm>
        </p:grpSpPr>
        <p:sp>
          <p:nvSpPr>
            <p:cNvPr id="31770" name="Rectangle 22"/>
            <p:cNvSpPr>
              <a:spLocks noChangeArrowheads="1"/>
            </p:cNvSpPr>
            <p:nvPr/>
          </p:nvSpPr>
          <p:spPr bwMode="auto">
            <a:xfrm>
              <a:off x="3089" y="1161"/>
              <a:ext cx="109"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a:t>
              </a:r>
            </a:p>
          </p:txBody>
        </p:sp>
        <p:sp>
          <p:nvSpPr>
            <p:cNvPr id="31771" name="Line 23"/>
            <p:cNvSpPr>
              <a:spLocks noChangeShapeType="1"/>
            </p:cNvSpPr>
            <p:nvPr/>
          </p:nvSpPr>
          <p:spPr bwMode="auto">
            <a:xfrm rot="-5400000">
              <a:off x="3511" y="1071"/>
              <a:ext cx="246" cy="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2" name="AutoShape 24"/>
            <p:cNvSpPr>
              <a:spLocks noChangeArrowheads="1"/>
            </p:cNvSpPr>
            <p:nvPr/>
          </p:nvSpPr>
          <p:spPr bwMode="auto">
            <a:xfrm rot="16200000" flipV="1">
              <a:off x="3438" y="988"/>
              <a:ext cx="210" cy="167"/>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73" name="Line 25"/>
            <p:cNvSpPr>
              <a:spLocks noChangeShapeType="1"/>
            </p:cNvSpPr>
            <p:nvPr/>
          </p:nvSpPr>
          <p:spPr bwMode="auto">
            <a:xfrm>
              <a:off x="3175" y="1072"/>
              <a:ext cx="74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4" name="Rectangle 26"/>
            <p:cNvSpPr>
              <a:spLocks noChangeArrowheads="1"/>
            </p:cNvSpPr>
            <p:nvPr/>
          </p:nvSpPr>
          <p:spPr bwMode="auto">
            <a:xfrm>
              <a:off x="3918" y="1139"/>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cs typeface="Times New Roman" panose="02020603050405020304" pitchFamily="18" charset="0"/>
                </a:rPr>
                <a:t>–</a:t>
              </a:r>
            </a:p>
          </p:txBody>
        </p:sp>
        <p:sp>
          <p:nvSpPr>
            <p:cNvPr id="31775" name="Text Box 27"/>
            <p:cNvSpPr txBox="1">
              <a:spLocks noChangeArrowheads="1"/>
            </p:cNvSpPr>
            <p:nvPr/>
          </p:nvSpPr>
          <p:spPr bwMode="auto">
            <a:xfrm>
              <a:off x="3424" y="1130"/>
              <a:ext cx="21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pitchFamily="49" charset="-122"/>
                </a:rPr>
                <a:t>v</a:t>
              </a:r>
            </a:p>
          </p:txBody>
        </p:sp>
        <p:sp>
          <p:nvSpPr>
            <p:cNvPr id="31776" name="Text Box 28"/>
            <p:cNvSpPr txBox="1">
              <a:spLocks noChangeArrowheads="1"/>
            </p:cNvSpPr>
            <p:nvPr/>
          </p:nvSpPr>
          <p:spPr bwMode="auto">
            <a:xfrm>
              <a:off x="3210" y="714"/>
              <a:ext cx="16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i="1"/>
                <a:t>i</a:t>
              </a:r>
              <a:endParaRPr lang="en-US" altLang="zh-CN" sz="2400"/>
            </a:p>
          </p:txBody>
        </p:sp>
        <p:sp>
          <p:nvSpPr>
            <p:cNvPr id="31777" name="Line 29"/>
            <p:cNvSpPr>
              <a:spLocks noChangeShapeType="1"/>
            </p:cNvSpPr>
            <p:nvPr/>
          </p:nvSpPr>
          <p:spPr bwMode="auto">
            <a:xfrm flipH="1">
              <a:off x="3197" y="994"/>
              <a:ext cx="205" cy="0"/>
            </a:xfrm>
            <a:prstGeom prst="line">
              <a:avLst/>
            </a:prstGeom>
            <a:noFill/>
            <a:ln w="19050">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31778" name="Oval 30"/>
            <p:cNvSpPr>
              <a:spLocks noChangeArrowheads="1"/>
            </p:cNvSpPr>
            <p:nvPr/>
          </p:nvSpPr>
          <p:spPr bwMode="auto">
            <a:xfrm>
              <a:off x="3923" y="1040"/>
              <a:ext cx="68" cy="6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79" name="Oval 31"/>
            <p:cNvSpPr>
              <a:spLocks noChangeArrowheads="1"/>
            </p:cNvSpPr>
            <p:nvPr/>
          </p:nvSpPr>
          <p:spPr bwMode="auto">
            <a:xfrm>
              <a:off x="3107" y="1040"/>
              <a:ext cx="68" cy="68"/>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73280" name="Rectangle 32"/>
          <p:cNvSpPr>
            <a:spLocks noGrp="1" noChangeArrowheads="1"/>
          </p:cNvSpPr>
          <p:nvPr>
            <p:ph type="body" sz="half" idx="1"/>
          </p:nvPr>
        </p:nvSpPr>
        <p:spPr>
          <a:xfrm>
            <a:off x="457200" y="1449388"/>
            <a:ext cx="3935413" cy="4932362"/>
          </a:xfrm>
          <a:noFill/>
        </p:spPr>
        <p:txBody>
          <a:bodyPr/>
          <a:lstStyle/>
          <a:p>
            <a:r>
              <a:rPr kumimoji="1" lang="zh-CN" altLang="en-US"/>
              <a:t>正向特性 </a:t>
            </a:r>
            <a:r>
              <a:rPr kumimoji="1" lang="en-US" altLang="zh-CN"/>
              <a:t>(</a:t>
            </a:r>
            <a:r>
              <a:rPr kumimoji="1" lang="zh-CN" altLang="en-US"/>
              <a:t>当</a:t>
            </a:r>
            <a:r>
              <a:rPr kumimoji="1" lang="en-US" altLang="zh-CN" i="1"/>
              <a:t>v </a:t>
            </a:r>
            <a:r>
              <a:rPr kumimoji="1" lang="en-US" altLang="zh-CN"/>
              <a:t>&gt; 0)</a:t>
            </a:r>
          </a:p>
          <a:p>
            <a:pPr lvl="1"/>
            <a:r>
              <a:rPr kumimoji="1" lang="zh-CN" altLang="en-US"/>
              <a:t>死区：</a:t>
            </a:r>
            <a:r>
              <a:rPr kumimoji="1" lang="en-US" altLang="zh-CN" i="1"/>
              <a:t>v </a:t>
            </a:r>
            <a:r>
              <a:rPr kumimoji="1" lang="en-US" altLang="zh-CN"/>
              <a:t>&lt;</a:t>
            </a:r>
            <a:r>
              <a:rPr kumimoji="1" lang="en-US" altLang="zh-CN" i="1"/>
              <a:t>V</a:t>
            </a:r>
            <a:r>
              <a:rPr kumimoji="1" lang="en-US" altLang="zh-CN" sz="1800"/>
              <a:t>th</a:t>
            </a:r>
            <a:r>
              <a:rPr kumimoji="1" lang="en-US" altLang="zh-CN"/>
              <a:t>,  </a:t>
            </a:r>
            <a:r>
              <a:rPr kumimoji="1" lang="en-US" altLang="zh-CN" i="1"/>
              <a:t>i</a:t>
            </a:r>
            <a:r>
              <a:rPr kumimoji="1" lang="en-US" altLang="ja-JP"/>
              <a:t>≈</a:t>
            </a:r>
            <a:r>
              <a:rPr kumimoji="1" lang="en-US" altLang="zh-CN"/>
              <a:t>0</a:t>
            </a:r>
          </a:p>
          <a:p>
            <a:pPr lvl="1"/>
            <a:r>
              <a:rPr kumimoji="1" lang="zh-CN" altLang="en-US"/>
              <a:t>导通区：</a:t>
            </a:r>
            <a:r>
              <a:rPr kumimoji="1" lang="en-US" altLang="zh-CN" i="1"/>
              <a:t>v </a:t>
            </a:r>
            <a:r>
              <a:rPr kumimoji="1" lang="en-US" altLang="zh-CN"/>
              <a:t>&gt;</a:t>
            </a:r>
            <a:r>
              <a:rPr kumimoji="1" lang="en-US" altLang="zh-CN" i="1"/>
              <a:t>V</a:t>
            </a:r>
            <a:r>
              <a:rPr kumimoji="1" lang="en-US" altLang="zh-CN" sz="1800"/>
              <a:t>th</a:t>
            </a:r>
            <a:r>
              <a:rPr kumimoji="1" lang="en-US" altLang="zh-CN"/>
              <a:t>, </a:t>
            </a:r>
            <a:r>
              <a:rPr kumimoji="1" lang="en-US" altLang="zh-CN" i="1"/>
              <a:t>i</a:t>
            </a:r>
            <a:r>
              <a:rPr kumimoji="1" lang="en-US" altLang="zh-CN"/>
              <a:t>≠0</a:t>
            </a:r>
          </a:p>
          <a:p>
            <a:pPr lvl="1">
              <a:buFontTx/>
              <a:buNone/>
            </a:pPr>
            <a:r>
              <a:rPr kumimoji="1" lang="en-US" altLang="zh-CN"/>
              <a:t>    (</a:t>
            </a:r>
            <a:r>
              <a:rPr kumimoji="1" lang="en-US" altLang="zh-CN" i="1"/>
              <a:t>V</a:t>
            </a:r>
            <a:r>
              <a:rPr kumimoji="1" lang="en-US" altLang="zh-CN" sz="1600"/>
              <a:t>th</a:t>
            </a:r>
            <a:r>
              <a:rPr kumimoji="1" lang="zh-CN" altLang="en-US"/>
              <a:t>：称为死区电压或门坎电压，硅二极管约为</a:t>
            </a:r>
            <a:r>
              <a:rPr kumimoji="1" lang="en-US" altLang="zh-CN"/>
              <a:t>0.5V</a:t>
            </a:r>
            <a:r>
              <a:rPr kumimoji="1" lang="zh-CN" altLang="en-US"/>
              <a:t>，锗二极管约为</a:t>
            </a:r>
            <a:r>
              <a:rPr kumimoji="1" lang="en-US" altLang="zh-CN"/>
              <a:t>0.1V)</a:t>
            </a:r>
            <a:endParaRPr kumimoji="1" lang="zh-CN" altLang="en-US"/>
          </a:p>
          <a:p>
            <a:r>
              <a:rPr kumimoji="1" lang="zh-CN" altLang="en-US"/>
              <a:t>反向特性 </a:t>
            </a:r>
            <a:r>
              <a:rPr kumimoji="1" lang="en-US" altLang="zh-CN"/>
              <a:t>(</a:t>
            </a:r>
            <a:r>
              <a:rPr kumimoji="1" lang="zh-CN" altLang="en-US"/>
              <a:t>当</a:t>
            </a:r>
            <a:r>
              <a:rPr kumimoji="1" lang="en-US" altLang="zh-CN" i="1"/>
              <a:t>v </a:t>
            </a:r>
            <a:r>
              <a:rPr kumimoji="1" lang="en-US" altLang="zh-CN"/>
              <a:t>&lt; 0)</a:t>
            </a:r>
          </a:p>
          <a:p>
            <a:pPr lvl="1"/>
            <a:r>
              <a:rPr kumimoji="1" lang="zh-CN" altLang="en-US"/>
              <a:t>截止区：</a:t>
            </a:r>
            <a:r>
              <a:rPr kumimoji="1" lang="en-US" altLang="zh-CN"/>
              <a:t>|</a:t>
            </a:r>
            <a:r>
              <a:rPr kumimoji="1" lang="en-US" altLang="zh-CN" i="1"/>
              <a:t>v</a:t>
            </a:r>
            <a:r>
              <a:rPr kumimoji="1" lang="en-US" altLang="zh-CN"/>
              <a:t>|&lt;</a:t>
            </a:r>
            <a:r>
              <a:rPr kumimoji="1" lang="en-US" altLang="zh-CN" i="1"/>
              <a:t>V</a:t>
            </a:r>
            <a:r>
              <a:rPr kumimoji="1" lang="en-US" altLang="zh-CN" sz="1600"/>
              <a:t>BR</a:t>
            </a:r>
            <a:r>
              <a:rPr kumimoji="1" lang="en-US" altLang="zh-CN"/>
              <a:t>, </a:t>
            </a:r>
            <a:r>
              <a:rPr kumimoji="1" lang="zh-CN" altLang="en-US"/>
              <a:t> </a:t>
            </a:r>
            <a:r>
              <a:rPr kumimoji="1" lang="en-US" altLang="zh-CN" i="1"/>
              <a:t>i</a:t>
            </a:r>
            <a:r>
              <a:rPr kumimoji="1" lang="en-US" altLang="ja-JP"/>
              <a:t>≈</a:t>
            </a:r>
            <a:r>
              <a:rPr kumimoji="1" lang="en-US" altLang="zh-CN"/>
              <a:t>0</a:t>
            </a:r>
            <a:endParaRPr kumimoji="1" lang="zh-CN" altLang="en-US" sz="1800"/>
          </a:p>
          <a:p>
            <a:pPr lvl="1"/>
            <a:r>
              <a:rPr kumimoji="1" lang="zh-CN" altLang="en-US"/>
              <a:t>击穿区：</a:t>
            </a:r>
            <a:r>
              <a:rPr kumimoji="1" lang="en-US" altLang="zh-CN"/>
              <a:t>|</a:t>
            </a:r>
            <a:r>
              <a:rPr kumimoji="1" lang="en-US" altLang="zh-CN" i="1"/>
              <a:t>v</a:t>
            </a:r>
            <a:r>
              <a:rPr kumimoji="1" lang="en-US" altLang="zh-CN"/>
              <a:t>|&gt;</a:t>
            </a:r>
            <a:r>
              <a:rPr kumimoji="1" lang="en-US" altLang="zh-CN" i="1"/>
              <a:t>V</a:t>
            </a:r>
            <a:r>
              <a:rPr kumimoji="1" lang="en-US" altLang="zh-CN" sz="1600"/>
              <a:t>BR</a:t>
            </a:r>
            <a:r>
              <a:rPr kumimoji="1" lang="en-US" altLang="zh-CN"/>
              <a:t>,  </a:t>
            </a:r>
            <a:r>
              <a:rPr kumimoji="1" lang="en-US" altLang="zh-CN" i="1"/>
              <a:t>i</a:t>
            </a:r>
            <a:r>
              <a:rPr kumimoji="1" lang="en-US" altLang="zh-CN"/>
              <a:t>≠0</a:t>
            </a:r>
          </a:p>
          <a:p>
            <a:pPr lvl="1">
              <a:buFontTx/>
              <a:buNone/>
            </a:pPr>
            <a:r>
              <a:rPr kumimoji="1" lang="zh-CN" altLang="en-US"/>
              <a:t>	</a:t>
            </a:r>
            <a:r>
              <a:rPr kumimoji="1" lang="en-US" altLang="zh-CN"/>
              <a:t>(</a:t>
            </a:r>
            <a:r>
              <a:rPr kumimoji="1" lang="en-US" altLang="zh-CN" i="1"/>
              <a:t>V</a:t>
            </a:r>
            <a:r>
              <a:rPr kumimoji="1" lang="en-US" altLang="zh-CN" sz="1600"/>
              <a:t>BR</a:t>
            </a:r>
            <a:r>
              <a:rPr kumimoji="1" lang="zh-CN" altLang="en-US"/>
              <a:t>：称为击穿电压</a:t>
            </a:r>
            <a:r>
              <a:rPr kumimoji="1"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32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32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732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3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32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32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3280">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3280">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73280">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73280">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732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326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732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32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732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7326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73280">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73280">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73280">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732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1" grpId="0" animBg="1"/>
      <p:bldP spid="1973253" grpId="0" animBg="1"/>
      <p:bldP spid="1973258" grpId="0"/>
      <p:bldP spid="1973259" grpId="0" animBg="1"/>
      <p:bldP spid="1973261" grpId="0" animBg="1"/>
      <p:bldP spid="1973262" grpId="0"/>
      <p:bldP spid="1973263" grpId="0"/>
      <p:bldP spid="1973264" grpId="0"/>
      <p:bldP spid="1973265" grpId="0" animBg="1"/>
      <p:bldP spid="1973266" grpId="0" animBg="1"/>
      <p:bldP spid="1973267" grpId="0"/>
      <p:bldP spid="1973268" grpId="0"/>
      <p:bldP spid="197328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99826-633A-8E48-BA26-D0306F24E2C4}"/>
              </a:ext>
            </a:extLst>
          </p:cNvPr>
          <p:cNvSpPr>
            <a:spLocks noGrp="1"/>
          </p:cNvSpPr>
          <p:nvPr>
            <p:ph type="title"/>
          </p:nvPr>
        </p:nvSpPr>
        <p:spPr/>
        <p:txBody>
          <a:bodyPr/>
          <a:lstStyle/>
          <a:p>
            <a:r>
              <a:rPr lang="zh-CN" altLang="en-US" dirty="0"/>
              <a:t>后续课程内容安排</a:t>
            </a:r>
            <a:endParaRPr kumimoji="1" lang="zh-CN" altLang="en-US" dirty="0"/>
          </a:p>
        </p:txBody>
      </p:sp>
      <p:sp>
        <p:nvSpPr>
          <p:cNvPr id="3" name="内容占位符 2">
            <a:extLst>
              <a:ext uri="{FF2B5EF4-FFF2-40B4-BE49-F238E27FC236}">
                <a16:creationId xmlns:a16="http://schemas.microsoft.com/office/drawing/2014/main" id="{68321A51-3ED9-4E45-A9E6-00A5A0F451D2}"/>
              </a:ext>
            </a:extLst>
          </p:cNvPr>
          <p:cNvSpPr>
            <a:spLocks noGrp="1"/>
          </p:cNvSpPr>
          <p:nvPr>
            <p:ph idx="1"/>
          </p:nvPr>
        </p:nvSpPr>
        <p:spPr/>
        <p:txBody>
          <a:bodyPr/>
          <a:lstStyle/>
          <a:p>
            <a:r>
              <a:rPr lang="zh-CN" altLang="en-US" dirty="0"/>
              <a:t>模拟电路</a:t>
            </a:r>
            <a:endParaRPr lang="en-US" altLang="zh-CN" dirty="0"/>
          </a:p>
          <a:p>
            <a:pPr lvl="1"/>
            <a:r>
              <a:rPr lang="zh-CN" altLang="en-US" dirty="0"/>
              <a:t>二极管</a:t>
            </a:r>
            <a:endParaRPr lang="en-US" altLang="zh-CN" dirty="0"/>
          </a:p>
          <a:p>
            <a:pPr lvl="1"/>
            <a:r>
              <a:rPr lang="en-US" altLang="zh-CN" dirty="0"/>
              <a:t>FET</a:t>
            </a:r>
            <a:r>
              <a:rPr lang="zh-CN" altLang="en-US" dirty="0"/>
              <a:t>三极管</a:t>
            </a:r>
            <a:endParaRPr lang="en-US" altLang="zh-CN" dirty="0"/>
          </a:p>
          <a:p>
            <a:pPr lvl="1"/>
            <a:r>
              <a:rPr lang="zh-CN" altLang="en-US" dirty="0"/>
              <a:t>逻辑门电路</a:t>
            </a:r>
            <a:r>
              <a:rPr lang="zh-CN" altLang="en-US" dirty="0">
                <a:solidFill>
                  <a:srgbClr val="FF0000"/>
                </a:solidFill>
              </a:rPr>
              <a:t>（数电）</a:t>
            </a:r>
            <a:endParaRPr lang="en-US" altLang="zh-CN" dirty="0">
              <a:solidFill>
                <a:srgbClr val="FF0000"/>
              </a:solidFill>
            </a:endParaRPr>
          </a:p>
          <a:p>
            <a:pPr lvl="1"/>
            <a:r>
              <a:rPr lang="zh-CN" altLang="en-US" dirty="0"/>
              <a:t>存储器</a:t>
            </a:r>
            <a:r>
              <a:rPr lang="zh-CN" altLang="en-US" dirty="0">
                <a:solidFill>
                  <a:srgbClr val="FF0000"/>
                </a:solidFill>
              </a:rPr>
              <a:t>（数电）</a:t>
            </a:r>
            <a:endParaRPr lang="en-US" altLang="zh-CN" dirty="0">
              <a:solidFill>
                <a:srgbClr val="FF0000"/>
              </a:solidFill>
            </a:endParaRPr>
          </a:p>
          <a:p>
            <a:pPr lvl="1"/>
            <a:r>
              <a:rPr lang="zh-CN" altLang="en-US" dirty="0">
                <a:solidFill>
                  <a:srgbClr val="FF0000"/>
                </a:solidFill>
              </a:rPr>
              <a:t>电路分析基础（补充）</a:t>
            </a:r>
            <a:endParaRPr lang="en-US" altLang="zh-CN" dirty="0"/>
          </a:p>
          <a:p>
            <a:pPr lvl="1"/>
            <a:r>
              <a:rPr lang="en-US" altLang="zh-CN" dirty="0"/>
              <a:t>BJT</a:t>
            </a:r>
            <a:r>
              <a:rPr lang="zh-CN" altLang="en-US" dirty="0"/>
              <a:t>三极管</a:t>
            </a:r>
            <a:endParaRPr lang="en-US" altLang="zh-CN" dirty="0"/>
          </a:p>
          <a:p>
            <a:pPr lvl="1"/>
            <a:r>
              <a:rPr lang="zh-CN" altLang="en-US" dirty="0"/>
              <a:t>基本放大电路</a:t>
            </a:r>
            <a:endParaRPr lang="en-US" altLang="zh-CN" dirty="0"/>
          </a:p>
          <a:p>
            <a:pPr lvl="1"/>
            <a:r>
              <a:rPr lang="zh-CN" altLang="en-US" dirty="0"/>
              <a:t>集成运放及应用</a:t>
            </a:r>
            <a:endParaRPr lang="en-US" altLang="zh-CN" dirty="0"/>
          </a:p>
          <a:p>
            <a:pPr lvl="1"/>
            <a:r>
              <a:rPr lang="zh-CN" altLang="en-US" dirty="0"/>
              <a:t>数模与模数转换</a:t>
            </a:r>
            <a:endParaRPr kumimoji="1" lang="zh-CN" altLang="en-US" dirty="0"/>
          </a:p>
        </p:txBody>
      </p:sp>
      <p:sp>
        <p:nvSpPr>
          <p:cNvPr id="4" name="日期占位符 3">
            <a:extLst>
              <a:ext uri="{FF2B5EF4-FFF2-40B4-BE49-F238E27FC236}">
                <a16:creationId xmlns:a16="http://schemas.microsoft.com/office/drawing/2014/main" id="{7400C763-C8A2-B248-884E-575AF9B719C8}"/>
              </a:ext>
            </a:extLst>
          </p:cNvPr>
          <p:cNvSpPr>
            <a:spLocks noGrp="1"/>
          </p:cNvSpPr>
          <p:nvPr>
            <p:ph type="dt" sz="half" idx="10"/>
          </p:nvPr>
        </p:nvSpPr>
        <p:spPr/>
        <p:txBody>
          <a:bodyPr/>
          <a:lstStyle/>
          <a:p>
            <a:pPr>
              <a:defRPr/>
            </a:pPr>
            <a:fld id="{149B8F9A-6AEC-417A-85A1-1D0B683833C9}" type="datetime1">
              <a:rPr lang="zh-CN" altLang="en-US" smtClean="0"/>
              <a:pPr>
                <a:defRPr/>
              </a:pPr>
              <a:t>2021/11/17</a:t>
            </a:fld>
            <a:endParaRPr lang="en-US" altLang="zh-CN"/>
          </a:p>
        </p:txBody>
      </p:sp>
      <p:sp>
        <p:nvSpPr>
          <p:cNvPr id="5" name="页脚占位符 4">
            <a:extLst>
              <a:ext uri="{FF2B5EF4-FFF2-40B4-BE49-F238E27FC236}">
                <a16:creationId xmlns:a16="http://schemas.microsoft.com/office/drawing/2014/main" id="{55960470-8640-DD45-9E88-2AAAD3D1AE16}"/>
              </a:ext>
            </a:extLst>
          </p:cNvPr>
          <p:cNvSpPr>
            <a:spLocks noGrp="1"/>
          </p:cNvSpPr>
          <p:nvPr>
            <p:ph type="ftr" sz="quarter" idx="11"/>
          </p:nvPr>
        </p:nvSpPr>
        <p:spPr/>
        <p:txBody>
          <a:bodyPr/>
          <a:lstStyle/>
          <a:p>
            <a:pPr>
              <a:defRPr/>
            </a:pPr>
            <a:r>
              <a:rPr lang="zh-CN" altLang="en-US"/>
              <a:t>模拟与数字电路 </a:t>
            </a:r>
            <a:r>
              <a:rPr lang="en-US" altLang="zh-CN"/>
              <a:t>— </a:t>
            </a:r>
            <a:r>
              <a:rPr kumimoji="1" lang="zh-CN" altLang="en-US"/>
              <a:t>二极管</a:t>
            </a:r>
            <a:endParaRPr kumimoji="1" lang="en-US" altLang="zh-CN"/>
          </a:p>
        </p:txBody>
      </p:sp>
      <p:sp>
        <p:nvSpPr>
          <p:cNvPr id="6" name="灯片编号占位符 5">
            <a:extLst>
              <a:ext uri="{FF2B5EF4-FFF2-40B4-BE49-F238E27FC236}">
                <a16:creationId xmlns:a16="http://schemas.microsoft.com/office/drawing/2014/main" id="{C290D2B9-21B4-9246-8B3B-CA6217614CDD}"/>
              </a:ext>
            </a:extLst>
          </p:cNvPr>
          <p:cNvSpPr>
            <a:spLocks noGrp="1"/>
          </p:cNvSpPr>
          <p:nvPr>
            <p:ph type="sldNum" sz="quarter" idx="12"/>
          </p:nvPr>
        </p:nvSpPr>
        <p:spPr/>
        <p:txBody>
          <a:bodyPr/>
          <a:lstStyle/>
          <a:p>
            <a:pPr>
              <a:defRPr/>
            </a:pPr>
            <a:fld id="{AE9C1D69-BA74-41E2-9786-16E1745B57E8}" type="slidenum">
              <a:rPr lang="en-US" altLang="zh-CN" smtClean="0"/>
              <a:pPr>
                <a:defRPr/>
              </a:pPr>
              <a:t>2</a:t>
            </a:fld>
            <a:endParaRPr lang="en-US" altLang="zh-CN"/>
          </a:p>
        </p:txBody>
      </p:sp>
      <p:sp>
        <p:nvSpPr>
          <p:cNvPr id="15" name="Geschweifte Klammer rechts 11">
            <a:extLst>
              <a:ext uri="{FF2B5EF4-FFF2-40B4-BE49-F238E27FC236}">
                <a16:creationId xmlns:a16="http://schemas.microsoft.com/office/drawing/2014/main" id="{97F476BB-E0BC-8141-99B3-2D0A02631DF7}"/>
              </a:ext>
            </a:extLst>
          </p:cNvPr>
          <p:cNvSpPr/>
          <p:nvPr/>
        </p:nvSpPr>
        <p:spPr>
          <a:xfrm>
            <a:off x="4283968" y="2096852"/>
            <a:ext cx="260908" cy="1584176"/>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feld 12">
            <a:extLst>
              <a:ext uri="{FF2B5EF4-FFF2-40B4-BE49-F238E27FC236}">
                <a16:creationId xmlns:a16="http://schemas.microsoft.com/office/drawing/2014/main" id="{B802BB23-D40E-8A4A-9FA3-90315545DF44}"/>
              </a:ext>
            </a:extLst>
          </p:cNvPr>
          <p:cNvSpPr txBox="1"/>
          <p:nvPr/>
        </p:nvSpPr>
        <p:spPr>
          <a:xfrm>
            <a:off x="3995936" y="2152017"/>
            <a:ext cx="3132348" cy="1384995"/>
          </a:xfrm>
          <a:prstGeom prst="rect">
            <a:avLst/>
          </a:prstGeom>
          <a:noFill/>
        </p:spPr>
        <p:txBody>
          <a:bodyPr wrap="square" rtlCol="0">
            <a:spAutoFit/>
          </a:bodyPr>
          <a:lstStyle/>
          <a:p>
            <a:pPr algn="ctr"/>
            <a:r>
              <a:rPr lang="zh-CN" altLang="en-US" dirty="0"/>
              <a:t>模拟器件</a:t>
            </a:r>
            <a:endParaRPr lang="en-US" altLang="zh-CN" dirty="0"/>
          </a:p>
          <a:p>
            <a:pPr algn="ctr"/>
            <a:r>
              <a:rPr lang="zh-CN" altLang="en-US" dirty="0"/>
              <a:t>及其</a:t>
            </a:r>
            <a:endParaRPr lang="en-US" altLang="zh-CN" dirty="0"/>
          </a:p>
          <a:p>
            <a:pPr algn="ctr"/>
            <a:r>
              <a:rPr lang="zh-CN" altLang="en-US" sz="1200" dirty="0">
                <a:solidFill>
                  <a:srgbClr val="0000FF"/>
                </a:solidFill>
              </a:rPr>
              <a:t>（简单）</a:t>
            </a:r>
            <a:endParaRPr lang="en-US" altLang="zh-CN" sz="1200" dirty="0">
              <a:solidFill>
                <a:srgbClr val="0000FF"/>
              </a:solidFill>
            </a:endParaRPr>
          </a:p>
          <a:p>
            <a:pPr algn="ctr"/>
            <a:r>
              <a:rPr lang="zh-CN" altLang="en-US" dirty="0"/>
              <a:t>数电应用</a:t>
            </a:r>
            <a:endParaRPr lang="en-US" dirty="0"/>
          </a:p>
        </p:txBody>
      </p:sp>
      <p:sp>
        <p:nvSpPr>
          <p:cNvPr id="17" name="Geschweifte Klammer rechts 13">
            <a:extLst>
              <a:ext uri="{FF2B5EF4-FFF2-40B4-BE49-F238E27FC236}">
                <a16:creationId xmlns:a16="http://schemas.microsoft.com/office/drawing/2014/main" id="{FE6BFC0B-3803-884A-B6F0-0BD0DEC5E4CA}"/>
              </a:ext>
            </a:extLst>
          </p:cNvPr>
          <p:cNvSpPr/>
          <p:nvPr/>
        </p:nvSpPr>
        <p:spPr>
          <a:xfrm>
            <a:off x="4283968" y="4293096"/>
            <a:ext cx="260908" cy="1595835"/>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feld 14">
            <a:extLst>
              <a:ext uri="{FF2B5EF4-FFF2-40B4-BE49-F238E27FC236}">
                <a16:creationId xmlns:a16="http://schemas.microsoft.com/office/drawing/2014/main" id="{2781A826-4D3F-4E44-BD86-151B16A8D37E}"/>
              </a:ext>
            </a:extLst>
          </p:cNvPr>
          <p:cNvSpPr txBox="1"/>
          <p:nvPr/>
        </p:nvSpPr>
        <p:spPr>
          <a:xfrm>
            <a:off x="4283968" y="4420269"/>
            <a:ext cx="2592288" cy="1384995"/>
          </a:xfrm>
          <a:prstGeom prst="rect">
            <a:avLst/>
          </a:prstGeom>
          <a:noFill/>
        </p:spPr>
        <p:txBody>
          <a:bodyPr wrap="square" rtlCol="0">
            <a:spAutoFit/>
          </a:bodyPr>
          <a:lstStyle/>
          <a:p>
            <a:pPr algn="ctr"/>
            <a:r>
              <a:rPr lang="zh-CN" altLang="en-US" dirty="0"/>
              <a:t>模拟器件</a:t>
            </a:r>
            <a:endParaRPr lang="en-US" altLang="zh-CN" dirty="0"/>
          </a:p>
          <a:p>
            <a:pPr algn="ctr"/>
            <a:r>
              <a:rPr lang="zh-CN" altLang="en-US" dirty="0"/>
              <a:t>及其</a:t>
            </a:r>
            <a:endParaRPr lang="en-US" altLang="zh-CN" dirty="0"/>
          </a:p>
          <a:p>
            <a:pPr algn="ctr"/>
            <a:r>
              <a:rPr lang="zh-CN" altLang="en-US" sz="1200" dirty="0">
                <a:solidFill>
                  <a:srgbClr val="0000FF"/>
                </a:solidFill>
              </a:rPr>
              <a:t>（基础）</a:t>
            </a:r>
            <a:endParaRPr lang="en-US" altLang="zh-CN" sz="1200" dirty="0">
              <a:solidFill>
                <a:srgbClr val="0000FF"/>
              </a:solidFill>
            </a:endParaRPr>
          </a:p>
          <a:p>
            <a:pPr algn="ctr"/>
            <a:r>
              <a:rPr lang="zh-CN" altLang="en-US" dirty="0"/>
              <a:t>模电应用</a:t>
            </a:r>
            <a:endParaRPr lang="en-US" dirty="0"/>
          </a:p>
        </p:txBody>
      </p:sp>
    </p:spTree>
    <p:extLst>
      <p:ext uri="{BB962C8B-B14F-4D97-AF65-F5344CB8AC3E}">
        <p14:creationId xmlns:p14="http://schemas.microsoft.com/office/powerpoint/2010/main" val="39490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0A96BB8-51CE-49CD-871A-DF5D063572CC}"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3379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379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704ABE-2DB4-49EF-B27C-5AD2B79D03D4}"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33797" name="Rectangle 2"/>
          <p:cNvSpPr>
            <a:spLocks noGrp="1" noChangeArrowheads="1"/>
          </p:cNvSpPr>
          <p:nvPr>
            <p:ph type="title"/>
          </p:nvPr>
        </p:nvSpPr>
        <p:spPr/>
        <p:txBody>
          <a:bodyPr/>
          <a:lstStyle/>
          <a:p>
            <a:r>
              <a:rPr lang="zh-CN" altLang="en-US"/>
              <a:t>二极管主要参数</a:t>
            </a:r>
          </a:p>
        </p:txBody>
      </p:sp>
      <p:sp>
        <p:nvSpPr>
          <p:cNvPr id="33798" name="Rectangle 3"/>
          <p:cNvSpPr>
            <a:spLocks noGrp="1" noChangeArrowheads="1"/>
          </p:cNvSpPr>
          <p:nvPr>
            <p:ph type="body" idx="1"/>
          </p:nvPr>
        </p:nvSpPr>
        <p:spPr>
          <a:xfrm>
            <a:off x="468313" y="1449388"/>
            <a:ext cx="8229600" cy="611187"/>
          </a:xfrm>
        </p:spPr>
        <p:txBody>
          <a:bodyPr/>
          <a:lstStyle/>
          <a:p>
            <a:r>
              <a:rPr kumimoji="1" lang="zh-CN" altLang="en-US">
                <a:solidFill>
                  <a:srgbClr val="000000"/>
                </a:solidFill>
              </a:rPr>
              <a:t>反映二极管的电性能，是正确选用二极管的依据</a:t>
            </a:r>
            <a:endParaRPr kumimoji="1" lang="zh-CN" altLang="en-US">
              <a:latin typeface="宋体" panose="02010600030101010101" pitchFamily="2" charset="-122"/>
            </a:endParaRPr>
          </a:p>
        </p:txBody>
      </p:sp>
      <p:sp>
        <p:nvSpPr>
          <p:cNvPr id="33799" name="Rectangle 4"/>
          <p:cNvSpPr>
            <a:spLocks noChangeArrowheads="1"/>
          </p:cNvSpPr>
          <p:nvPr/>
        </p:nvSpPr>
        <p:spPr bwMode="auto">
          <a:xfrm>
            <a:off x="468313" y="2024063"/>
            <a:ext cx="3887787" cy="428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1" lang="zh-CN" altLang="en-US">
                <a:latin typeface="宋体" panose="02010600030101010101" pitchFamily="2" charset="-122"/>
              </a:rPr>
              <a:t>最大整流电流</a:t>
            </a:r>
            <a:r>
              <a:rPr kumimoji="1" lang="en-US" altLang="zh-CN">
                <a:latin typeface="宋体" panose="02010600030101010101" pitchFamily="2" charset="-122"/>
              </a:rPr>
              <a:t>I</a:t>
            </a:r>
            <a:r>
              <a:rPr kumimoji="1" lang="zh-CN" altLang="en-US" sz="2000">
                <a:latin typeface="宋体" panose="02010600030101010101" pitchFamily="2" charset="-122"/>
              </a:rPr>
              <a:t>F</a:t>
            </a:r>
            <a:endParaRPr kumimoji="1" lang="en-US" altLang="zh-CN" sz="2000">
              <a:latin typeface="宋体" panose="02010600030101010101" pitchFamily="2" charset="-122"/>
            </a:endParaRPr>
          </a:p>
          <a:p>
            <a:pPr lvl="1">
              <a:lnSpc>
                <a:spcPct val="110000"/>
              </a:lnSpc>
            </a:pPr>
            <a:r>
              <a:rPr lang="zh-CN" altLang="en-US"/>
              <a:t>长期运行所允许承受的最大正向平均电流</a:t>
            </a:r>
            <a:endParaRPr kumimoji="1" lang="zh-CN" altLang="ja-JP">
              <a:latin typeface="宋体" panose="02010600030101010101" pitchFamily="2" charset="-122"/>
            </a:endParaRPr>
          </a:p>
          <a:p>
            <a:pPr>
              <a:lnSpc>
                <a:spcPct val="110000"/>
              </a:lnSpc>
            </a:pPr>
            <a:r>
              <a:rPr kumimoji="1" lang="zh-CN" altLang="en-US">
                <a:latin typeface="宋体" panose="02010600030101010101" pitchFamily="2" charset="-122"/>
              </a:rPr>
              <a:t>最大反向工作电压V</a:t>
            </a:r>
            <a:r>
              <a:rPr kumimoji="1" lang="en-US" altLang="zh-CN" sz="2000">
                <a:latin typeface="宋体" panose="02010600030101010101" pitchFamily="2" charset="-122"/>
              </a:rPr>
              <a:t>R</a:t>
            </a:r>
            <a:endParaRPr kumimoji="1" lang="en-US" altLang="zh-CN">
              <a:latin typeface="宋体" panose="02010600030101010101" pitchFamily="2" charset="-122"/>
            </a:endParaRPr>
          </a:p>
          <a:p>
            <a:pPr>
              <a:lnSpc>
                <a:spcPct val="110000"/>
              </a:lnSpc>
            </a:pPr>
            <a:r>
              <a:rPr kumimoji="1" lang="zh-CN" altLang="en-US">
                <a:latin typeface="宋体" panose="02010600030101010101" pitchFamily="2" charset="-122"/>
              </a:rPr>
              <a:t>最高工作频率</a:t>
            </a:r>
            <a:r>
              <a:rPr kumimoji="1" lang="en-US" altLang="zh-CN">
                <a:latin typeface="宋体" panose="02010600030101010101" pitchFamily="2" charset="-122"/>
              </a:rPr>
              <a:t>f</a:t>
            </a:r>
            <a:r>
              <a:rPr kumimoji="1" lang="en-US" altLang="zh-CN" sz="2000">
                <a:latin typeface="宋体" panose="02010600030101010101" pitchFamily="2" charset="-122"/>
              </a:rPr>
              <a:t>M</a:t>
            </a:r>
            <a:endParaRPr kumimoji="1" lang="zh-CN" altLang="ja-JP" sz="2400">
              <a:latin typeface="宋体" panose="02010600030101010101" pitchFamily="2" charset="-122"/>
            </a:endParaRPr>
          </a:p>
          <a:p>
            <a:pPr>
              <a:lnSpc>
                <a:spcPct val="110000"/>
              </a:lnSpc>
            </a:pPr>
            <a:r>
              <a:rPr kumimoji="1" lang="zh-CN" altLang="en-US">
                <a:latin typeface="宋体" panose="02010600030101010101" pitchFamily="2" charset="-122"/>
              </a:rPr>
              <a:t>反向电流</a:t>
            </a:r>
            <a:r>
              <a:rPr kumimoji="1" lang="en-US" altLang="zh-CN">
                <a:latin typeface="宋体" panose="02010600030101010101" pitchFamily="2" charset="-122"/>
              </a:rPr>
              <a:t>I</a:t>
            </a:r>
            <a:r>
              <a:rPr kumimoji="1" lang="en-US" altLang="zh-CN" sz="2000">
                <a:latin typeface="宋体" panose="02010600030101010101" pitchFamily="2" charset="-122"/>
              </a:rPr>
              <a:t>R</a:t>
            </a:r>
            <a:endParaRPr kumimoji="1" lang="en-US" altLang="zh-CN">
              <a:latin typeface="宋体" panose="02010600030101010101" pitchFamily="2" charset="-122"/>
            </a:endParaRPr>
          </a:p>
          <a:p>
            <a:pPr>
              <a:lnSpc>
                <a:spcPct val="110000"/>
              </a:lnSpc>
            </a:pPr>
            <a:r>
              <a:rPr kumimoji="1" lang="zh-CN" altLang="en-US">
                <a:latin typeface="宋体" panose="02010600030101010101" pitchFamily="2" charset="-122"/>
              </a:rPr>
              <a:t>正向导通压降</a:t>
            </a:r>
            <a:r>
              <a:rPr kumimoji="1" lang="en-US" altLang="zh-CN">
                <a:latin typeface="宋体" panose="02010600030101010101" pitchFamily="2" charset="-122"/>
              </a:rPr>
              <a:t>V</a:t>
            </a:r>
            <a:r>
              <a:rPr kumimoji="1" lang="en-US" altLang="zh-CN" sz="2000">
                <a:latin typeface="宋体" panose="02010600030101010101" pitchFamily="2" charset="-122"/>
              </a:rPr>
              <a:t>F</a:t>
            </a:r>
            <a:endParaRPr kumimoji="1" lang="zh-CN" altLang="en-US">
              <a:latin typeface="宋体" panose="02010600030101010101" pitchFamily="2" charset="-122"/>
            </a:endParaRPr>
          </a:p>
        </p:txBody>
      </p:sp>
      <p:sp>
        <p:nvSpPr>
          <p:cNvPr id="33800" name="Freeform 5"/>
          <p:cNvSpPr>
            <a:spLocks/>
          </p:cNvSpPr>
          <p:nvPr/>
        </p:nvSpPr>
        <p:spPr bwMode="auto">
          <a:xfrm>
            <a:off x="6553200" y="2698750"/>
            <a:ext cx="860425" cy="2024063"/>
          </a:xfrm>
          <a:custGeom>
            <a:avLst/>
            <a:gdLst>
              <a:gd name="T0" fmla="*/ 0 w 542"/>
              <a:gd name="T1" fmla="*/ 2147483646 h 1151"/>
              <a:gd name="T2" fmla="*/ 2147483646 w 542"/>
              <a:gd name="T3" fmla="*/ 2147483646 h 1151"/>
              <a:gd name="T4" fmla="*/ 2147483646 w 542"/>
              <a:gd name="T5" fmla="*/ 2147483646 h 1151"/>
              <a:gd name="T6" fmla="*/ 2147483646 w 542"/>
              <a:gd name="T7" fmla="*/ 2147483646 h 1151"/>
              <a:gd name="T8" fmla="*/ 2147483646 w 542"/>
              <a:gd name="T9" fmla="*/ 2147483646 h 1151"/>
              <a:gd name="T10" fmla="*/ 2147483646 w 542"/>
              <a:gd name="T11" fmla="*/ 2147483646 h 1151"/>
              <a:gd name="T12" fmla="*/ 2147483646 w 542"/>
              <a:gd name="T13" fmla="*/ 0 h 1151"/>
              <a:gd name="T14" fmla="*/ 0 60000 65536"/>
              <a:gd name="T15" fmla="*/ 0 60000 65536"/>
              <a:gd name="T16" fmla="*/ 0 60000 65536"/>
              <a:gd name="T17" fmla="*/ 0 60000 65536"/>
              <a:gd name="T18" fmla="*/ 0 60000 65536"/>
              <a:gd name="T19" fmla="*/ 0 60000 65536"/>
              <a:gd name="T20" fmla="*/ 0 60000 65536"/>
              <a:gd name="T21" fmla="*/ 0 w 542"/>
              <a:gd name="T22" fmla="*/ 0 h 1151"/>
              <a:gd name="T23" fmla="*/ 542 w 542"/>
              <a:gd name="T24" fmla="*/ 1151 h 1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2" h="1151">
                <a:moveTo>
                  <a:pt x="0" y="1148"/>
                </a:moveTo>
                <a:cubicBezTo>
                  <a:pt x="46" y="1147"/>
                  <a:pt x="218" y="1151"/>
                  <a:pt x="278" y="1140"/>
                </a:cubicBezTo>
                <a:cubicBezTo>
                  <a:pt x="337" y="1129"/>
                  <a:pt x="340" y="1098"/>
                  <a:pt x="357" y="1081"/>
                </a:cubicBezTo>
                <a:cubicBezTo>
                  <a:pt x="374" y="1065"/>
                  <a:pt x="375" y="1057"/>
                  <a:pt x="382" y="1042"/>
                </a:cubicBezTo>
                <a:cubicBezTo>
                  <a:pt x="390" y="1027"/>
                  <a:pt x="394" y="1021"/>
                  <a:pt x="403" y="990"/>
                </a:cubicBezTo>
                <a:cubicBezTo>
                  <a:pt x="412" y="958"/>
                  <a:pt x="416" y="1017"/>
                  <a:pt x="439" y="852"/>
                </a:cubicBezTo>
                <a:cubicBezTo>
                  <a:pt x="462" y="687"/>
                  <a:pt x="521" y="177"/>
                  <a:pt x="542" y="0"/>
                </a:cubicBezTo>
              </a:path>
            </a:pathLst>
          </a:cu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3801" name="Line 6"/>
          <p:cNvSpPr>
            <a:spLocks noChangeShapeType="1"/>
          </p:cNvSpPr>
          <p:nvPr/>
        </p:nvSpPr>
        <p:spPr bwMode="auto">
          <a:xfrm>
            <a:off x="6553200" y="4740275"/>
            <a:ext cx="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lIns="90000" tIns="46800" rIns="90000" bIns="46800" anchor="ctr">
            <a:spAutoFit/>
          </a:bodyPr>
          <a:lstStyle/>
          <a:p>
            <a:endParaRPr lang="zh-CN" altLang="en-US"/>
          </a:p>
        </p:txBody>
      </p:sp>
      <p:sp>
        <p:nvSpPr>
          <p:cNvPr id="33802" name="Freeform 7"/>
          <p:cNvSpPr>
            <a:spLocks/>
          </p:cNvSpPr>
          <p:nvPr/>
        </p:nvSpPr>
        <p:spPr bwMode="auto">
          <a:xfrm>
            <a:off x="4737100" y="4733925"/>
            <a:ext cx="1816100" cy="881063"/>
          </a:xfrm>
          <a:custGeom>
            <a:avLst/>
            <a:gdLst>
              <a:gd name="T0" fmla="*/ 2147483646 w 1144"/>
              <a:gd name="T1" fmla="*/ 0 h 501"/>
              <a:gd name="T2" fmla="*/ 2147483646 w 1144"/>
              <a:gd name="T3" fmla="*/ 2147483646 h 501"/>
              <a:gd name="T4" fmla="*/ 2147483646 w 1144"/>
              <a:gd name="T5" fmla="*/ 2147483646 h 501"/>
              <a:gd name="T6" fmla="*/ 2147483646 w 1144"/>
              <a:gd name="T7" fmla="*/ 2147483646 h 501"/>
              <a:gd name="T8" fmla="*/ 2147483646 w 1144"/>
              <a:gd name="T9" fmla="*/ 2147483646 h 501"/>
              <a:gd name="T10" fmla="*/ 0 w 1144"/>
              <a:gd name="T11" fmla="*/ 2147483646 h 501"/>
              <a:gd name="T12" fmla="*/ 0 60000 65536"/>
              <a:gd name="T13" fmla="*/ 0 60000 65536"/>
              <a:gd name="T14" fmla="*/ 0 60000 65536"/>
              <a:gd name="T15" fmla="*/ 0 60000 65536"/>
              <a:gd name="T16" fmla="*/ 0 60000 65536"/>
              <a:gd name="T17" fmla="*/ 0 60000 65536"/>
              <a:gd name="T18" fmla="*/ 0 w 1144"/>
              <a:gd name="T19" fmla="*/ 0 h 501"/>
              <a:gd name="T20" fmla="*/ 1144 w 1144"/>
              <a:gd name="T21" fmla="*/ 501 h 501"/>
            </a:gdLst>
            <a:ahLst/>
            <a:cxnLst>
              <a:cxn ang="T12">
                <a:pos x="T0" y="T1"/>
              </a:cxn>
              <a:cxn ang="T13">
                <a:pos x="T2" y="T3"/>
              </a:cxn>
              <a:cxn ang="T14">
                <a:pos x="T4" y="T5"/>
              </a:cxn>
              <a:cxn ang="T15">
                <a:pos x="T6" y="T7"/>
              </a:cxn>
              <a:cxn ang="T16">
                <a:pos x="T8" y="T9"/>
              </a:cxn>
              <a:cxn ang="T17">
                <a:pos x="T10" y="T11"/>
              </a:cxn>
            </a:cxnLst>
            <a:rect l="T18" t="T19" r="T20" b="T21"/>
            <a:pathLst>
              <a:path w="1144" h="501">
                <a:moveTo>
                  <a:pt x="1144" y="0"/>
                </a:moveTo>
                <a:cubicBezTo>
                  <a:pt x="1115" y="14"/>
                  <a:pt x="1096" y="66"/>
                  <a:pt x="968" y="85"/>
                </a:cubicBezTo>
                <a:cubicBezTo>
                  <a:pt x="840" y="104"/>
                  <a:pt x="519" y="101"/>
                  <a:pt x="376" y="117"/>
                </a:cubicBezTo>
                <a:cubicBezTo>
                  <a:pt x="233" y="133"/>
                  <a:pt x="170" y="137"/>
                  <a:pt x="112" y="181"/>
                </a:cubicBezTo>
                <a:cubicBezTo>
                  <a:pt x="54" y="225"/>
                  <a:pt x="45" y="328"/>
                  <a:pt x="26" y="381"/>
                </a:cubicBezTo>
                <a:cubicBezTo>
                  <a:pt x="7" y="434"/>
                  <a:pt x="5" y="476"/>
                  <a:pt x="0" y="501"/>
                </a:cubicBezTo>
              </a:path>
            </a:pathLst>
          </a:custGeom>
          <a:noFill/>
          <a:ln w="381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3803" name="Line 8"/>
          <p:cNvSpPr>
            <a:spLocks noChangeShapeType="1"/>
          </p:cNvSpPr>
          <p:nvPr/>
        </p:nvSpPr>
        <p:spPr bwMode="auto">
          <a:xfrm>
            <a:off x="6553200" y="2359025"/>
            <a:ext cx="0" cy="3375025"/>
          </a:xfrm>
          <a:prstGeom prst="line">
            <a:avLst/>
          </a:prstGeom>
          <a:noFill/>
          <a:ln w="25400">
            <a:solidFill>
              <a:schemeClr val="tx1"/>
            </a:solidFill>
            <a:round/>
            <a:headEnd type="triangle" w="med" len="lg"/>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04" name="Line 9"/>
          <p:cNvSpPr>
            <a:spLocks noChangeShapeType="1"/>
          </p:cNvSpPr>
          <p:nvPr/>
        </p:nvSpPr>
        <p:spPr bwMode="auto">
          <a:xfrm rot="5400000">
            <a:off x="6407944" y="2885281"/>
            <a:ext cx="0" cy="3671888"/>
          </a:xfrm>
          <a:prstGeom prst="line">
            <a:avLst/>
          </a:prstGeom>
          <a:noFill/>
          <a:ln w="25400">
            <a:solidFill>
              <a:schemeClr val="tx1"/>
            </a:solidFill>
            <a:round/>
            <a:headEnd type="triangle" w="med" len="lg"/>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05" name="Text Box 10"/>
          <p:cNvSpPr txBox="1">
            <a:spLocks noChangeArrowheads="1"/>
          </p:cNvSpPr>
          <p:nvPr/>
        </p:nvSpPr>
        <p:spPr bwMode="auto">
          <a:xfrm>
            <a:off x="8202613" y="4451350"/>
            <a:ext cx="338137"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pitchFamily="49" charset="-122"/>
              </a:rPr>
              <a:t>v</a:t>
            </a:r>
          </a:p>
        </p:txBody>
      </p:sp>
      <p:sp>
        <p:nvSpPr>
          <p:cNvPr id="33806" name="Line 11"/>
          <p:cNvSpPr>
            <a:spLocks noChangeShapeType="1"/>
          </p:cNvSpPr>
          <p:nvPr/>
        </p:nvSpPr>
        <p:spPr bwMode="auto">
          <a:xfrm flipH="1">
            <a:off x="7391400" y="4770438"/>
            <a:ext cx="38100" cy="252412"/>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33807" name="Text Box 12"/>
          <p:cNvSpPr txBox="1">
            <a:spLocks noChangeArrowheads="1"/>
          </p:cNvSpPr>
          <p:nvPr/>
        </p:nvSpPr>
        <p:spPr bwMode="auto">
          <a:xfrm>
            <a:off x="5292725" y="4049713"/>
            <a:ext cx="579438"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V</a:t>
            </a:r>
            <a:r>
              <a:rPr lang="en-US" altLang="zh-CN" baseline="-25000"/>
              <a:t>R</a:t>
            </a:r>
          </a:p>
        </p:txBody>
      </p:sp>
      <p:sp>
        <p:nvSpPr>
          <p:cNvPr id="33808" name="Line 13"/>
          <p:cNvSpPr>
            <a:spLocks noChangeShapeType="1"/>
          </p:cNvSpPr>
          <p:nvPr/>
        </p:nvSpPr>
        <p:spPr bwMode="auto">
          <a:xfrm>
            <a:off x="5594350" y="4752975"/>
            <a:ext cx="0" cy="198438"/>
          </a:xfrm>
          <a:prstGeom prst="line">
            <a:avLst/>
          </a:prstGeom>
          <a:noFill/>
          <a:ln w="28575">
            <a:solidFill>
              <a:srgbClr val="0033CC"/>
            </a:solidFill>
            <a:prstDash val="sysDot"/>
            <a:round/>
            <a:headEnd type="none" w="sm" len="sm"/>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09" name="Text Box 14"/>
          <p:cNvSpPr txBox="1">
            <a:spLocks noChangeArrowheads="1"/>
          </p:cNvSpPr>
          <p:nvPr/>
        </p:nvSpPr>
        <p:spPr bwMode="auto">
          <a:xfrm>
            <a:off x="7091363" y="4759325"/>
            <a:ext cx="552450" cy="53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V</a:t>
            </a:r>
            <a:r>
              <a:rPr lang="en-US" altLang="zh-CN" baseline="-25000"/>
              <a:t>F</a:t>
            </a:r>
          </a:p>
        </p:txBody>
      </p:sp>
      <p:sp>
        <p:nvSpPr>
          <p:cNvPr id="33810" name="Line 15"/>
          <p:cNvSpPr>
            <a:spLocks noChangeShapeType="1"/>
          </p:cNvSpPr>
          <p:nvPr/>
        </p:nvSpPr>
        <p:spPr bwMode="auto">
          <a:xfrm>
            <a:off x="6559550" y="3038475"/>
            <a:ext cx="827088" cy="0"/>
          </a:xfrm>
          <a:prstGeom prst="line">
            <a:avLst/>
          </a:prstGeom>
          <a:noFill/>
          <a:ln w="19050">
            <a:solidFill>
              <a:srgbClr val="0033CC"/>
            </a:solidFill>
            <a:prstDash val="dash"/>
            <a:round/>
            <a:headEnd type="none" w="sm" len="sm"/>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11" name="Text Box 16"/>
          <p:cNvSpPr txBox="1">
            <a:spLocks noChangeArrowheads="1"/>
          </p:cNvSpPr>
          <p:nvPr/>
        </p:nvSpPr>
        <p:spPr bwMode="auto">
          <a:xfrm>
            <a:off x="6011863" y="2728913"/>
            <a:ext cx="450850" cy="531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I</a:t>
            </a:r>
            <a:r>
              <a:rPr lang="en-US" altLang="zh-CN" baseline="-25000"/>
              <a:t>F</a:t>
            </a:r>
          </a:p>
        </p:txBody>
      </p:sp>
      <p:sp>
        <p:nvSpPr>
          <p:cNvPr id="33812" name="Text Box 17"/>
          <p:cNvSpPr txBox="1">
            <a:spLocks noChangeArrowheads="1"/>
          </p:cNvSpPr>
          <p:nvPr/>
        </p:nvSpPr>
        <p:spPr bwMode="auto">
          <a:xfrm>
            <a:off x="6088063" y="4886325"/>
            <a:ext cx="477837" cy="528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I</a:t>
            </a:r>
            <a:r>
              <a:rPr lang="en-US" altLang="zh-CN" baseline="-25000"/>
              <a:t>R</a:t>
            </a:r>
          </a:p>
        </p:txBody>
      </p:sp>
      <p:sp>
        <p:nvSpPr>
          <p:cNvPr id="33813" name="Line 18"/>
          <p:cNvSpPr>
            <a:spLocks noChangeShapeType="1"/>
          </p:cNvSpPr>
          <p:nvPr/>
        </p:nvSpPr>
        <p:spPr bwMode="auto">
          <a:xfrm flipH="1">
            <a:off x="5557838" y="4889500"/>
            <a:ext cx="949325" cy="46038"/>
          </a:xfrm>
          <a:prstGeom prst="line">
            <a:avLst/>
          </a:prstGeom>
          <a:noFill/>
          <a:ln w="19050">
            <a:solidFill>
              <a:srgbClr val="0033CC"/>
            </a:solidFill>
            <a:prstDash val="dash"/>
            <a:round/>
            <a:headEnd type="none" w="sm" len="sm"/>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14" name="Line 19"/>
          <p:cNvSpPr>
            <a:spLocks noChangeShapeType="1"/>
          </p:cNvSpPr>
          <p:nvPr/>
        </p:nvSpPr>
        <p:spPr bwMode="auto">
          <a:xfrm>
            <a:off x="7310438" y="3867150"/>
            <a:ext cx="0" cy="876300"/>
          </a:xfrm>
          <a:prstGeom prst="line">
            <a:avLst/>
          </a:prstGeom>
          <a:noFill/>
          <a:ln w="28575">
            <a:solidFill>
              <a:srgbClr val="0033CC"/>
            </a:solidFill>
            <a:prstDash val="sysDot"/>
            <a:round/>
            <a:headEnd type="none" w="sm" len="sm"/>
            <a:tailEnd type="none" w="sm" len="sm"/>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3815" name="Text Box 20"/>
          <p:cNvSpPr txBox="1">
            <a:spLocks noChangeArrowheads="1"/>
          </p:cNvSpPr>
          <p:nvPr/>
        </p:nvSpPr>
        <p:spPr bwMode="auto">
          <a:xfrm>
            <a:off x="6586538" y="2205038"/>
            <a:ext cx="4000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pitchFamily="49" charset="-122"/>
              </a:rPr>
              <a:t>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ABFEF36-38BB-4B26-A0AD-F114E3BBFB36}"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3584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584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7365316-64BC-4C22-A0B8-BF58E6C74B8A}"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35845" name="Rectangle 2"/>
          <p:cNvSpPr>
            <a:spLocks noGrp="1" noChangeArrowheads="1"/>
          </p:cNvSpPr>
          <p:nvPr>
            <p:ph type="title"/>
          </p:nvPr>
        </p:nvSpPr>
        <p:spPr/>
        <p:txBody>
          <a:bodyPr/>
          <a:lstStyle/>
          <a:p>
            <a:r>
              <a:rPr lang="zh-CN" altLang="en-US"/>
              <a:t>二极管简化模型</a:t>
            </a:r>
          </a:p>
        </p:txBody>
      </p:sp>
      <p:sp>
        <p:nvSpPr>
          <p:cNvPr id="1977347" name="Rectangle 3"/>
          <p:cNvSpPr>
            <a:spLocks noGrp="1" noChangeArrowheads="1"/>
          </p:cNvSpPr>
          <p:nvPr>
            <p:ph type="body" idx="1"/>
          </p:nvPr>
        </p:nvSpPr>
        <p:spPr>
          <a:xfrm>
            <a:off x="457200" y="1485900"/>
            <a:ext cx="2709863" cy="4895850"/>
          </a:xfrm>
        </p:spPr>
        <p:txBody>
          <a:bodyPr/>
          <a:lstStyle/>
          <a:p>
            <a:r>
              <a:rPr lang="zh-CN" altLang="en-US"/>
              <a:t>理想模型</a:t>
            </a:r>
          </a:p>
          <a:p>
            <a:pPr lvl="1"/>
            <a:r>
              <a:rPr lang="zh-CN" altLang="en-US"/>
              <a:t>忽略死区和导通压降</a:t>
            </a:r>
          </a:p>
          <a:p>
            <a:pPr lvl="1"/>
            <a:r>
              <a:rPr lang="en-US" altLang="zh-CN" i="1"/>
              <a:t>i</a:t>
            </a:r>
            <a:r>
              <a:rPr lang="en-US" altLang="zh-CN"/>
              <a:t> &gt; 0</a:t>
            </a:r>
            <a:r>
              <a:rPr lang="zh-CN" altLang="en-US"/>
              <a:t>，</a:t>
            </a:r>
            <a:r>
              <a:rPr lang="en-US" altLang="zh-CN" i="1"/>
              <a:t>v</a:t>
            </a:r>
            <a:r>
              <a:rPr lang="en-US" altLang="zh-CN"/>
              <a:t> = 0</a:t>
            </a:r>
          </a:p>
          <a:p>
            <a:pPr lvl="1"/>
            <a:r>
              <a:rPr lang="en-US" altLang="zh-CN" i="1"/>
              <a:t>v</a:t>
            </a:r>
            <a:r>
              <a:rPr lang="en-US" altLang="zh-CN"/>
              <a:t> &lt; 0</a:t>
            </a:r>
            <a:r>
              <a:rPr lang="zh-CN" altLang="en-US"/>
              <a:t>，</a:t>
            </a:r>
            <a:r>
              <a:rPr lang="en-US" altLang="zh-CN" i="1"/>
              <a:t>i</a:t>
            </a:r>
            <a:r>
              <a:rPr lang="en-US" altLang="zh-CN"/>
              <a:t> = 0</a:t>
            </a:r>
          </a:p>
          <a:p>
            <a:pPr lvl="1"/>
            <a:endParaRPr lang="en-US" altLang="zh-CN" sz="1600"/>
          </a:p>
          <a:p>
            <a:r>
              <a:rPr lang="zh-CN" altLang="en-US"/>
              <a:t>恒压降模型</a:t>
            </a:r>
          </a:p>
          <a:p>
            <a:pPr lvl="1"/>
            <a:r>
              <a:rPr lang="zh-CN" altLang="en-US"/>
              <a:t>导通压降</a:t>
            </a:r>
            <a:r>
              <a:rPr lang="en-US" altLang="zh-CN"/>
              <a:t>=</a:t>
            </a:r>
            <a:r>
              <a:rPr kumimoji="1" lang="zh-CN" altLang="en-US"/>
              <a:t>死区电压</a:t>
            </a:r>
            <a:r>
              <a:rPr kumimoji="1" lang="zh-CN" altLang="en-US">
                <a:ea typeface="MS PGothic" panose="020B0600070205080204" pitchFamily="34" charset="-128"/>
              </a:rPr>
              <a:t>≠</a:t>
            </a:r>
            <a:r>
              <a:rPr kumimoji="1" lang="en-US" altLang="zh-CN">
                <a:ea typeface="MS PGothic" panose="020B0600070205080204" pitchFamily="34" charset="-128"/>
                <a:cs typeface="Arial" panose="020B0604020202020204" pitchFamily="34" charset="0"/>
              </a:rPr>
              <a:t>0</a:t>
            </a:r>
            <a:endParaRPr lang="zh-CN" altLang="ja-JP">
              <a:ea typeface="MS PGothic" panose="020B0600070205080204" pitchFamily="34" charset="-128"/>
            </a:endParaRPr>
          </a:p>
          <a:p>
            <a:pPr lvl="1"/>
            <a:r>
              <a:rPr lang="en-US" altLang="zh-CN" i="1"/>
              <a:t>i</a:t>
            </a:r>
            <a:r>
              <a:rPr lang="en-US" altLang="zh-CN"/>
              <a:t> &gt; 0</a:t>
            </a:r>
            <a:r>
              <a:rPr lang="zh-CN" altLang="en-US"/>
              <a:t>，</a:t>
            </a:r>
            <a:r>
              <a:rPr lang="en-US" altLang="zh-CN" i="1"/>
              <a:t>v</a:t>
            </a:r>
            <a:r>
              <a:rPr lang="en-US" altLang="zh-CN"/>
              <a:t> = V</a:t>
            </a:r>
            <a:r>
              <a:rPr lang="en-US" altLang="zh-CN" baseline="-20000"/>
              <a:t>F</a:t>
            </a:r>
          </a:p>
          <a:p>
            <a:pPr lvl="1"/>
            <a:r>
              <a:rPr lang="en-US" altLang="zh-CN" i="1"/>
              <a:t>v</a:t>
            </a:r>
            <a:r>
              <a:rPr lang="en-US" altLang="zh-CN"/>
              <a:t> &lt;V</a:t>
            </a:r>
            <a:r>
              <a:rPr lang="en-US" altLang="zh-CN" baseline="-20000"/>
              <a:t>F</a:t>
            </a:r>
            <a:r>
              <a:rPr lang="zh-CN" altLang="en-US"/>
              <a:t>，</a:t>
            </a:r>
            <a:r>
              <a:rPr lang="en-US" altLang="zh-CN" i="1"/>
              <a:t>i</a:t>
            </a:r>
            <a:r>
              <a:rPr lang="en-US" altLang="zh-CN"/>
              <a:t> = 0</a:t>
            </a:r>
          </a:p>
        </p:txBody>
      </p:sp>
      <p:sp>
        <p:nvSpPr>
          <p:cNvPr id="1977356" name="Rectangle 12"/>
          <p:cNvSpPr>
            <a:spLocks noChangeArrowheads="1"/>
          </p:cNvSpPr>
          <p:nvPr/>
        </p:nvSpPr>
        <p:spPr bwMode="auto">
          <a:xfrm>
            <a:off x="5849938" y="5378450"/>
            <a:ext cx="2771775"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Arial" panose="020B0604020202020204" pitchFamily="34" charset="0"/>
              </a:rPr>
              <a:t>硅二极管约为</a:t>
            </a:r>
            <a:r>
              <a:rPr kumimoji="1" lang="en-US" altLang="zh-CN" sz="2400">
                <a:latin typeface="Arial" panose="020B0604020202020204" pitchFamily="34" charset="0"/>
              </a:rPr>
              <a:t>0.7V</a:t>
            </a:r>
          </a:p>
          <a:p>
            <a:pPr eaLnBrk="1" hangingPunct="1">
              <a:spcAft>
                <a:spcPct val="0"/>
              </a:spcAft>
              <a:buFontTx/>
              <a:buNone/>
            </a:pPr>
            <a:r>
              <a:rPr kumimoji="1" lang="zh-CN" altLang="en-US" sz="2400">
                <a:latin typeface="Arial" panose="020B0604020202020204" pitchFamily="34" charset="0"/>
              </a:rPr>
              <a:t>锗二极管约为</a:t>
            </a:r>
            <a:r>
              <a:rPr kumimoji="1" lang="en-US" altLang="zh-CN" sz="2400">
                <a:latin typeface="Arial" panose="020B0604020202020204" pitchFamily="34" charset="0"/>
              </a:rPr>
              <a:t>0.2V</a:t>
            </a:r>
            <a:endParaRPr kumimoji="1" lang="zh-CN" altLang="en-US" sz="2400">
              <a:latin typeface="Arial" panose="020B0604020202020204" pitchFamily="34" charset="0"/>
            </a:endParaRPr>
          </a:p>
        </p:txBody>
      </p:sp>
      <p:pic>
        <p:nvPicPr>
          <p:cNvPr id="35848"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525" y="1676400"/>
            <a:ext cx="2017713" cy="2009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75" y="1314450"/>
            <a:ext cx="1638300" cy="1238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2643188"/>
            <a:ext cx="165735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7"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363" y="2652713"/>
            <a:ext cx="164782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8"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050" y="4071938"/>
            <a:ext cx="2154238" cy="1998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99"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6163" y="4305300"/>
            <a:ext cx="2133600"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B9ABF83-86F9-449F-9F3C-10E9860F6F10}"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3686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686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E405BAA-61F7-41D2-8DC5-71CB4929251D}"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
        <p:nvSpPr>
          <p:cNvPr id="36869" name="Text Box 6"/>
          <p:cNvSpPr txBox="1">
            <a:spLocks noChangeArrowheads="1"/>
          </p:cNvSpPr>
          <p:nvPr/>
        </p:nvSpPr>
        <p:spPr bwMode="auto">
          <a:xfrm>
            <a:off x="576263" y="1420813"/>
            <a:ext cx="3995737"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0"/>
              </a:spcAft>
              <a:buFontTx/>
              <a:buNone/>
            </a:pPr>
            <a:r>
              <a:rPr kumimoji="1" lang="zh-CN" altLang="en-US">
                <a:solidFill>
                  <a:srgbClr val="000000"/>
                </a:solidFill>
              </a:rPr>
              <a:t>设</a:t>
            </a:r>
            <a:r>
              <a:rPr kumimoji="1" lang="en-US" altLang="zh-CN">
                <a:solidFill>
                  <a:srgbClr val="000000"/>
                </a:solidFill>
              </a:rPr>
              <a:t>V</a:t>
            </a:r>
            <a:r>
              <a:rPr kumimoji="1" lang="en-US" altLang="zh-CN" baseline="-25000">
                <a:solidFill>
                  <a:srgbClr val="000000"/>
                </a:solidFill>
              </a:rPr>
              <a:t>DD</a:t>
            </a:r>
            <a:r>
              <a:rPr kumimoji="1" lang="en-US" altLang="zh-CN">
                <a:solidFill>
                  <a:srgbClr val="000000"/>
                </a:solidFill>
              </a:rPr>
              <a:t>=10V</a:t>
            </a:r>
            <a:r>
              <a:rPr kumimoji="1" lang="zh-CN" altLang="en-US">
                <a:solidFill>
                  <a:srgbClr val="000000"/>
                </a:solidFill>
              </a:rPr>
              <a:t>，</a:t>
            </a:r>
            <a:r>
              <a:rPr kumimoji="1" lang="en-US" altLang="zh-CN" i="1">
                <a:solidFill>
                  <a:srgbClr val="000000"/>
                </a:solidFill>
                <a:ea typeface="楷体_GB2312" pitchFamily="49" charset="-122"/>
              </a:rPr>
              <a:t> R</a:t>
            </a:r>
            <a:r>
              <a:rPr kumimoji="1" lang="en-US" altLang="zh-CN">
                <a:solidFill>
                  <a:srgbClr val="000000"/>
                </a:solidFill>
                <a:ea typeface="楷体_GB2312" pitchFamily="49" charset="-122"/>
              </a:rPr>
              <a:t>=10k</a:t>
            </a:r>
            <a:r>
              <a:rPr kumimoji="1" lang="en-US" altLang="zh-CN">
                <a:solidFill>
                  <a:srgbClr val="000000"/>
                </a:solidFill>
                <a:ea typeface="楷体_GB2312" pitchFamily="49" charset="-122"/>
                <a:sym typeface="Symbol" panose="05050102010706020507" pitchFamily="18" charset="2"/>
              </a:rPr>
              <a:t></a:t>
            </a:r>
            <a:r>
              <a:rPr kumimoji="1" lang="zh-CN" altLang="en-US">
                <a:solidFill>
                  <a:srgbClr val="000000"/>
                </a:solidFill>
                <a:ea typeface="楷体_GB2312" pitchFamily="49" charset="-122"/>
              </a:rPr>
              <a:t>，求</a:t>
            </a:r>
            <a:r>
              <a:rPr kumimoji="1" lang="en-US" altLang="zh-CN">
                <a:solidFill>
                  <a:srgbClr val="000000"/>
                </a:solidFill>
                <a:ea typeface="楷体_GB2312" pitchFamily="49" charset="-122"/>
              </a:rPr>
              <a:t>I</a:t>
            </a:r>
            <a:r>
              <a:rPr kumimoji="1" lang="en-US" altLang="zh-CN" baseline="-25000">
                <a:solidFill>
                  <a:srgbClr val="000000"/>
                </a:solidFill>
                <a:ea typeface="楷体_GB2312" pitchFamily="49" charset="-122"/>
              </a:rPr>
              <a:t>D</a:t>
            </a:r>
            <a:r>
              <a:rPr kumimoji="1" lang="zh-CN" altLang="en-US">
                <a:solidFill>
                  <a:srgbClr val="000000"/>
                </a:solidFill>
                <a:ea typeface="楷体_GB2312" pitchFamily="49" charset="-122"/>
              </a:rPr>
              <a:t>和</a:t>
            </a:r>
            <a:r>
              <a:rPr kumimoji="1" lang="en-US" altLang="zh-CN">
                <a:solidFill>
                  <a:srgbClr val="000000"/>
                </a:solidFill>
                <a:ea typeface="楷体_GB2312" pitchFamily="49" charset="-122"/>
              </a:rPr>
              <a:t>V</a:t>
            </a:r>
            <a:r>
              <a:rPr kumimoji="1" lang="en-US" altLang="zh-CN" baseline="-25000">
                <a:solidFill>
                  <a:srgbClr val="000000"/>
                </a:solidFill>
                <a:ea typeface="楷体_GB2312" pitchFamily="49" charset="-122"/>
              </a:rPr>
              <a:t>D</a:t>
            </a:r>
            <a:endParaRPr kumimoji="1" lang="zh-CN" altLang="en-US">
              <a:ea typeface="楷体_GB2312" pitchFamily="49" charset="-122"/>
            </a:endParaRPr>
          </a:p>
        </p:txBody>
      </p:sp>
      <p:sp>
        <p:nvSpPr>
          <p:cNvPr id="2065" name="Text Box 8"/>
          <p:cNvSpPr txBox="1">
            <a:spLocks noChangeArrowheads="1"/>
          </p:cNvSpPr>
          <p:nvPr/>
        </p:nvSpPr>
        <p:spPr bwMode="auto">
          <a:xfrm>
            <a:off x="701675" y="2752725"/>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dirty="0">
                <a:solidFill>
                  <a:srgbClr val="000000"/>
                </a:solidFill>
              </a:rPr>
              <a:t>(1) </a:t>
            </a:r>
            <a:r>
              <a:rPr kumimoji="1" lang="zh-CN" altLang="en-US" sz="2400" dirty="0">
                <a:solidFill>
                  <a:srgbClr val="000000"/>
                </a:solidFill>
              </a:rPr>
              <a:t>理想模型</a:t>
            </a:r>
          </a:p>
        </p:txBody>
      </p:sp>
      <p:sp>
        <p:nvSpPr>
          <p:cNvPr id="2066" name="Text Box 9"/>
          <p:cNvSpPr txBox="1">
            <a:spLocks noChangeArrowheads="1"/>
          </p:cNvSpPr>
          <p:nvPr/>
        </p:nvSpPr>
        <p:spPr bwMode="auto">
          <a:xfrm>
            <a:off x="684213" y="4286250"/>
            <a:ext cx="2514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dirty="0">
                <a:solidFill>
                  <a:srgbClr val="000000"/>
                </a:solidFill>
              </a:rPr>
              <a:t>(2) </a:t>
            </a:r>
            <a:r>
              <a:rPr kumimoji="1" lang="zh-CN" altLang="en-US" sz="2400" dirty="0">
                <a:solidFill>
                  <a:srgbClr val="000000"/>
                </a:solidFill>
              </a:rPr>
              <a:t>恒压降模型</a:t>
            </a:r>
          </a:p>
        </p:txBody>
      </p:sp>
      <p:graphicFrame>
        <p:nvGraphicFramePr>
          <p:cNvPr id="1978379" name="Object 11"/>
          <p:cNvGraphicFramePr>
            <a:graphicFrameLocks noChangeAspect="1"/>
          </p:cNvGraphicFramePr>
          <p:nvPr/>
        </p:nvGraphicFramePr>
        <p:xfrm>
          <a:off x="819150" y="5483225"/>
          <a:ext cx="5103813" cy="793750"/>
        </p:xfrm>
        <a:graphic>
          <a:graphicData uri="http://schemas.openxmlformats.org/presentationml/2006/ole">
            <mc:AlternateContent xmlns:mc="http://schemas.openxmlformats.org/markup-compatibility/2006">
              <mc:Choice xmlns:v="urn:schemas-microsoft-com:vml" Requires="v">
                <p:oleObj spid="_x0000_s37396" name="Equation" r:id="rId3" imgW="2362200" imgH="393700" progId="Equation.3">
                  <p:embed/>
                </p:oleObj>
              </mc:Choice>
              <mc:Fallback>
                <p:oleObj name="Equation" r:id="rId3" imgW="2362200" imgH="393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5483225"/>
                        <a:ext cx="5103813" cy="793750"/>
                      </a:xfrm>
                      <a:prstGeom prst="rect">
                        <a:avLst/>
                      </a:prstGeom>
                      <a:solidFill>
                        <a:schemeClr val="accent1"/>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4" name="Object 12"/>
          <p:cNvGraphicFramePr>
            <a:graphicFrameLocks noChangeAspect="1"/>
          </p:cNvGraphicFramePr>
          <p:nvPr/>
        </p:nvGraphicFramePr>
        <p:xfrm>
          <a:off x="811213" y="3459163"/>
          <a:ext cx="1249362" cy="492125"/>
        </p:xfrm>
        <a:graphic>
          <a:graphicData uri="http://schemas.openxmlformats.org/presentationml/2006/ole">
            <mc:AlternateContent xmlns:mc="http://schemas.openxmlformats.org/markup-compatibility/2006">
              <mc:Choice xmlns:v="urn:schemas-microsoft-com:vml" Requires="v">
                <p:oleObj spid="_x0000_s37397" name="Equation" r:id="rId5" imgW="545626" imgH="215713" progId="Equation.3">
                  <p:embed/>
                </p:oleObj>
              </mc:Choice>
              <mc:Fallback>
                <p:oleObj name="Equation" r:id="rId5" imgW="545626" imgH="21571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3" y="3459163"/>
                        <a:ext cx="1249362" cy="492125"/>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978381" name="Object 13"/>
          <p:cNvGraphicFramePr>
            <a:graphicFrameLocks noChangeAspect="1"/>
          </p:cNvGraphicFramePr>
          <p:nvPr/>
        </p:nvGraphicFramePr>
        <p:xfrm>
          <a:off x="2308225" y="3319463"/>
          <a:ext cx="3349625" cy="793750"/>
        </p:xfrm>
        <a:graphic>
          <a:graphicData uri="http://schemas.openxmlformats.org/presentationml/2006/ole">
            <mc:AlternateContent xmlns:mc="http://schemas.openxmlformats.org/markup-compatibility/2006">
              <mc:Choice xmlns:v="urn:schemas-microsoft-com:vml" Requires="v">
                <p:oleObj spid="_x0000_s37398" name="公式" r:id="rId7" imgW="1548728" imgH="393529" progId="Equation.3">
                  <p:embed/>
                </p:oleObj>
              </mc:Choice>
              <mc:Fallback>
                <p:oleObj name="公式" r:id="rId7" imgW="1548728" imgH="39352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8225" y="3319463"/>
                        <a:ext cx="3349625" cy="793750"/>
                      </a:xfrm>
                      <a:prstGeom prst="rect">
                        <a:avLst/>
                      </a:prstGeom>
                      <a:solidFill>
                        <a:schemeClr val="accent1"/>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6" name="Object 14"/>
          <p:cNvGraphicFramePr>
            <a:graphicFrameLocks noChangeAspect="1"/>
          </p:cNvGraphicFramePr>
          <p:nvPr/>
        </p:nvGraphicFramePr>
        <p:xfrm>
          <a:off x="838200" y="4872038"/>
          <a:ext cx="1516063" cy="492125"/>
        </p:xfrm>
        <a:graphic>
          <a:graphicData uri="http://schemas.openxmlformats.org/presentationml/2006/ole">
            <mc:AlternateContent xmlns:mc="http://schemas.openxmlformats.org/markup-compatibility/2006">
              <mc:Choice xmlns:v="urn:schemas-microsoft-com:vml" Requires="v">
                <p:oleObj spid="_x0000_s37399" name="Equation" r:id="rId9" imgW="660113" imgH="215806" progId="Equation.3">
                  <p:embed/>
                </p:oleObj>
              </mc:Choice>
              <mc:Fallback>
                <p:oleObj name="Equation" r:id="rId9" imgW="660113" imgH="21580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872038"/>
                        <a:ext cx="1516063" cy="492125"/>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687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4100" y="1501775"/>
            <a:ext cx="2182813" cy="159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3000" y="998538"/>
            <a:ext cx="1277938" cy="217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24"/>
          <p:cNvGrpSpPr>
            <a:grpSpLocks/>
          </p:cNvGrpSpPr>
          <p:nvPr/>
        </p:nvGrpSpPr>
        <p:grpSpPr bwMode="auto">
          <a:xfrm>
            <a:off x="5942013" y="3622675"/>
            <a:ext cx="1295400" cy="2362200"/>
            <a:chOff x="2976" y="1872"/>
            <a:chExt cx="816" cy="1488"/>
          </a:xfrm>
        </p:grpSpPr>
        <p:sp>
          <p:nvSpPr>
            <p:cNvPr id="36883" name="Rectangle 25"/>
            <p:cNvSpPr>
              <a:spLocks noChangeArrowheads="1"/>
            </p:cNvSpPr>
            <p:nvPr/>
          </p:nvSpPr>
          <p:spPr bwMode="auto">
            <a:xfrm>
              <a:off x="2976" y="1872"/>
              <a:ext cx="816" cy="14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lang="zh-CN" altLang="en-US" sz="1800">
                <a:solidFill>
                  <a:srgbClr val="000000"/>
                </a:solidFill>
                <a:latin typeface="Arial Narrow" panose="020B0606020202030204" pitchFamily="34" charset="0"/>
              </a:endParaRPr>
            </a:p>
          </p:txBody>
        </p:sp>
        <p:graphicFrame>
          <p:nvGraphicFramePr>
            <p:cNvPr id="36884" name="Object 26"/>
            <p:cNvGraphicFramePr>
              <a:graphicFrameLocks noChangeAspect="1"/>
            </p:cNvGraphicFramePr>
            <p:nvPr/>
          </p:nvGraphicFramePr>
          <p:xfrm>
            <a:off x="2976" y="1920"/>
            <a:ext cx="780" cy="1356"/>
          </p:xfrm>
          <a:graphic>
            <a:graphicData uri="http://schemas.openxmlformats.org/presentationml/2006/ole">
              <mc:AlternateContent xmlns:mc="http://schemas.openxmlformats.org/markup-compatibility/2006">
                <mc:Choice xmlns:v="urn:schemas-microsoft-com:vml" Requires="v">
                  <p:oleObj spid="_x0000_s37400" name="图片" r:id="rId13" imgW="952500" imgH="1657350" progId="Word.Picture.8">
                    <p:embed/>
                  </p:oleObj>
                </mc:Choice>
                <mc:Fallback>
                  <p:oleObj name="图片" r:id="rId13" imgW="952500" imgH="1657350" progId="Word.Picture.8">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1920"/>
                          <a:ext cx="780" cy="1356"/>
                        </a:xfrm>
                        <a:prstGeom prst="rect">
                          <a:avLst/>
                        </a:prstGeom>
                        <a:noFill/>
                        <a:ln>
                          <a:noFill/>
                        </a:ln>
                        <a:effectLst/>
                        <a:extLst>
                          <a:ext uri="{909E8E84-426E-40dd-AFC4-6F175D3DCCD1}">
                            <a14:hiddenFill xmlns="" xmlns:a14="http://schemas.microsoft.com/office/drawing/2010/main">
                              <a:solidFill>
                                <a:srgbClr val="00FFFF"/>
                              </a:solidFill>
                            </a14:hiddenFill>
                          </a:ext>
                          <a:ext uri="{91240B29-F687-4f45-9708-019B960494DF}">
                            <a14:hiddenLine xmlns="" xmlns:a14="http://schemas.microsoft.com/office/drawing/2010/main" w="12700">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grpSp>
        <p:nvGrpSpPr>
          <p:cNvPr id="3" name="Group 27"/>
          <p:cNvGrpSpPr>
            <a:grpSpLocks/>
          </p:cNvGrpSpPr>
          <p:nvPr/>
        </p:nvGrpSpPr>
        <p:grpSpPr bwMode="auto">
          <a:xfrm>
            <a:off x="7439025" y="3622675"/>
            <a:ext cx="1295400" cy="2362200"/>
            <a:chOff x="3888" y="1872"/>
            <a:chExt cx="816" cy="1488"/>
          </a:xfrm>
        </p:grpSpPr>
        <p:sp>
          <p:nvSpPr>
            <p:cNvPr id="36881" name="Rectangle 28"/>
            <p:cNvSpPr>
              <a:spLocks noChangeArrowheads="1"/>
            </p:cNvSpPr>
            <p:nvPr/>
          </p:nvSpPr>
          <p:spPr bwMode="auto">
            <a:xfrm>
              <a:off x="3888" y="1872"/>
              <a:ext cx="816" cy="14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lang="zh-CN" altLang="en-US" sz="1800">
                <a:solidFill>
                  <a:srgbClr val="000000"/>
                </a:solidFill>
                <a:latin typeface="Arial Narrow" panose="020B0606020202030204" pitchFamily="34" charset="0"/>
              </a:endParaRPr>
            </a:p>
          </p:txBody>
        </p:sp>
        <p:graphicFrame>
          <p:nvGraphicFramePr>
            <p:cNvPr id="36882" name="Object 29"/>
            <p:cNvGraphicFramePr>
              <a:graphicFrameLocks noChangeAspect="1"/>
            </p:cNvGraphicFramePr>
            <p:nvPr/>
          </p:nvGraphicFramePr>
          <p:xfrm>
            <a:off x="3888" y="1920"/>
            <a:ext cx="780" cy="1358"/>
          </p:xfrm>
          <a:graphic>
            <a:graphicData uri="http://schemas.openxmlformats.org/presentationml/2006/ole">
              <mc:AlternateContent xmlns:mc="http://schemas.openxmlformats.org/markup-compatibility/2006">
                <mc:Choice xmlns:v="urn:schemas-microsoft-com:vml" Requires="v">
                  <p:oleObj spid="_x0000_s37401" name="图片" r:id="rId15" imgW="952500" imgH="1657350" progId="Word.Picture.8">
                    <p:embed/>
                  </p:oleObj>
                </mc:Choice>
                <mc:Fallback>
                  <p:oleObj name="图片" r:id="rId15" imgW="952500" imgH="1657350" progId="Word.Picture.8">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8" y="1920"/>
                          <a:ext cx="780" cy="1358"/>
                        </a:xfrm>
                        <a:prstGeom prst="rect">
                          <a:avLst/>
                        </a:prstGeom>
                        <a:noFill/>
                        <a:ln>
                          <a:noFill/>
                        </a:ln>
                        <a:effectLst/>
                        <a:extLst>
                          <a:ext uri="{909E8E84-426E-40dd-AFC4-6F175D3DCCD1}">
                            <a14:hiddenFill xmlns="" xmlns:a14="http://schemas.microsoft.com/office/drawing/2010/main">
                              <a:solidFill>
                                <a:srgbClr val="00FFFF"/>
                              </a:solidFill>
                            </a14:hiddenFill>
                          </a:ext>
                          <a:ext uri="{91240B29-F687-4f45-9708-019B960494DF}">
                            <a14:hiddenLine xmlns="" xmlns:a14="http://schemas.microsoft.com/office/drawing/2010/main" w="12700">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sp>
        <p:nvSpPr>
          <p:cNvPr id="36880" name="标题 1"/>
          <p:cNvSpPr>
            <a:spLocks noGrp="1"/>
          </p:cNvSpPr>
          <p:nvPr>
            <p:ph type="title"/>
          </p:nvPr>
        </p:nvSpPr>
        <p:spPr/>
        <p:txBody>
          <a:bodyPr/>
          <a:lstStyle/>
          <a:p>
            <a:r>
              <a:rPr lang="zh-CN" altLang="en-US">
                <a:solidFill>
                  <a:schemeClr val="tx1"/>
                </a:solidFill>
                <a:latin typeface="宋体" panose="02010600030101010101" pitchFamily="2" charset="-122"/>
              </a:rPr>
              <a:t>示例</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二极管电路计算</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783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83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p:bldP spid="20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solidFill>
                  <a:schemeClr val="tx1"/>
                </a:solidFill>
                <a:latin typeface="宋体" panose="02010600030101010101" pitchFamily="2" charset="-122"/>
              </a:rPr>
              <a:t>示例</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二极管电路计算</a:t>
            </a:r>
            <a:endParaRPr lang="zh-CN" altLang="en-US"/>
          </a:p>
        </p:txBody>
      </p:sp>
      <p:sp>
        <p:nvSpPr>
          <p:cNvPr id="37891"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D1A84A-B5D6-4FCC-9037-8412EAC553D4}"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37892"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7893"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F072084-4DCF-414E-A2FD-D52094339338}"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graphicFrame>
        <p:nvGraphicFramePr>
          <p:cNvPr id="37894" name="Object 16"/>
          <p:cNvGraphicFramePr>
            <a:graphicFrameLocks noChangeAspect="1"/>
          </p:cNvGraphicFramePr>
          <p:nvPr/>
        </p:nvGraphicFramePr>
        <p:xfrm>
          <a:off x="5375275" y="1751013"/>
          <a:ext cx="2957513" cy="2262187"/>
        </p:xfrm>
        <a:graphic>
          <a:graphicData uri="http://schemas.openxmlformats.org/presentationml/2006/ole">
            <mc:AlternateContent xmlns:mc="http://schemas.openxmlformats.org/markup-compatibility/2006">
              <mc:Choice xmlns:v="urn:schemas-microsoft-com:vml" Requires="v">
                <p:oleObj spid="_x0000_s37987" name="Picture" r:id="rId3" imgW="1981200" imgH="1511300" progId="Word.Picture.8">
                  <p:embed/>
                </p:oleObj>
              </mc:Choice>
              <mc:Fallback>
                <p:oleObj name="Picture" r:id="rId3" imgW="1981200" imgH="15113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1751013"/>
                        <a:ext cx="2957513" cy="2262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6"/>
          <p:cNvSpPr txBox="1">
            <a:spLocks noChangeArrowheads="1"/>
          </p:cNvSpPr>
          <p:nvPr/>
        </p:nvSpPr>
        <p:spPr bwMode="auto">
          <a:xfrm>
            <a:off x="576263" y="1489075"/>
            <a:ext cx="4324350" cy="56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0"/>
              </a:spcAft>
              <a:buFontTx/>
              <a:buNone/>
            </a:pPr>
            <a:r>
              <a:rPr kumimoji="1" lang="zh-CN" altLang="en-US">
                <a:solidFill>
                  <a:srgbClr val="000000"/>
                </a:solidFill>
              </a:rPr>
              <a:t>设二极管是理想的，求</a:t>
            </a:r>
            <a:r>
              <a:rPr kumimoji="1" lang="en-US" altLang="zh-CN" i="1">
                <a:solidFill>
                  <a:srgbClr val="000000"/>
                </a:solidFill>
              </a:rPr>
              <a:t>V</a:t>
            </a:r>
            <a:r>
              <a:rPr kumimoji="1" lang="en-US" altLang="zh-CN" baseline="-25000">
                <a:solidFill>
                  <a:srgbClr val="000000"/>
                </a:solidFill>
              </a:rPr>
              <a:t>O</a:t>
            </a:r>
            <a:r>
              <a:rPr kumimoji="1" lang="en-US" altLang="zh-CN">
                <a:solidFill>
                  <a:srgbClr val="000000"/>
                </a:solidFill>
              </a:rPr>
              <a:t> </a:t>
            </a:r>
            <a:endParaRPr kumimoji="1" lang="zh-CN" altLang="en-US"/>
          </a:p>
        </p:txBody>
      </p:sp>
      <p:sp>
        <p:nvSpPr>
          <p:cNvPr id="9" name="Text Box 7"/>
          <p:cNvSpPr txBox="1">
            <a:spLocks noChangeArrowheads="1"/>
          </p:cNvSpPr>
          <p:nvPr/>
        </p:nvSpPr>
        <p:spPr bwMode="auto">
          <a:xfrm>
            <a:off x="555625" y="2187575"/>
            <a:ext cx="4800600"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Aft>
                <a:spcPct val="0"/>
              </a:spcAft>
              <a:buFontTx/>
              <a:buNone/>
            </a:pPr>
            <a:r>
              <a:rPr kumimoji="1" lang="en-US" altLang="zh-CN" sz="2400" b="0">
                <a:solidFill>
                  <a:srgbClr val="000000"/>
                </a:solidFill>
                <a:cs typeface="Times New Roman" panose="02020603050405020304" pitchFamily="18" charset="0"/>
              </a:rPr>
              <a:t>     </a:t>
            </a:r>
            <a:r>
              <a:rPr kumimoji="1" lang="zh-CN" altLang="en-US" sz="2400" b="0">
                <a:solidFill>
                  <a:srgbClr val="000000"/>
                </a:solidFill>
                <a:cs typeface="Times New Roman" panose="02020603050405020304" pitchFamily="18" charset="0"/>
              </a:rPr>
              <a:t>若断开</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，以</a:t>
            </a:r>
            <a:r>
              <a:rPr kumimoji="1" lang="en-US" altLang="zh-CN" sz="2400" b="0">
                <a:solidFill>
                  <a:srgbClr val="000000"/>
                </a:solidFill>
                <a:cs typeface="Times New Roman" panose="02020603050405020304" pitchFamily="18" charset="0"/>
              </a:rPr>
              <a:t>O</a:t>
            </a:r>
            <a:r>
              <a:rPr kumimoji="1" lang="zh-CN" altLang="en-US" sz="2400" b="0">
                <a:solidFill>
                  <a:srgbClr val="000000"/>
                </a:solidFill>
                <a:cs typeface="Times New Roman" panose="02020603050405020304" pitchFamily="18" charset="0"/>
              </a:rPr>
              <a:t>为基准电位， </a:t>
            </a:r>
          </a:p>
          <a:p>
            <a:pPr eaLnBrk="1" hangingPunct="1">
              <a:lnSpc>
                <a:spcPct val="140000"/>
              </a:lnSpc>
              <a:spcAft>
                <a:spcPct val="0"/>
              </a:spcAft>
              <a:buFontTx/>
              <a:buNone/>
            </a:pPr>
            <a:r>
              <a:rPr kumimoji="1" lang="zh-CN" altLang="en-US" sz="2400" b="0">
                <a:solidFill>
                  <a:srgbClr val="000000"/>
                </a:solidFill>
                <a:cs typeface="Times New Roman" panose="02020603050405020304" pitchFamily="18" charset="0"/>
              </a:rPr>
              <a:t>     即</a:t>
            </a:r>
            <a:r>
              <a:rPr kumimoji="1" lang="en-US" altLang="zh-CN" sz="2400" b="0">
                <a:solidFill>
                  <a:srgbClr val="000000"/>
                </a:solidFill>
                <a:cs typeface="Times New Roman" panose="02020603050405020304" pitchFamily="18" charset="0"/>
              </a:rPr>
              <a:t>O</a:t>
            </a:r>
            <a:r>
              <a:rPr kumimoji="1" lang="zh-CN" altLang="en-US" sz="2400" b="0">
                <a:solidFill>
                  <a:srgbClr val="000000"/>
                </a:solidFill>
                <a:cs typeface="Times New Roman" panose="02020603050405020304" pitchFamily="18" charset="0"/>
              </a:rPr>
              <a:t>点为</a:t>
            </a:r>
            <a:r>
              <a:rPr kumimoji="1" lang="en-US" altLang="zh-CN" sz="2400" b="0">
                <a:solidFill>
                  <a:srgbClr val="000000"/>
                </a:solidFill>
                <a:cs typeface="Times New Roman" panose="02020603050405020304" pitchFamily="18" charset="0"/>
              </a:rPr>
              <a:t>0V</a:t>
            </a:r>
            <a:endParaRPr kumimoji="1" lang="zh-CN" altLang="en-US" sz="2400" b="0">
              <a:solidFill>
                <a:srgbClr val="000000"/>
              </a:solidFill>
              <a:cs typeface="Times New Roman" panose="02020603050405020304" pitchFamily="18" charset="0"/>
            </a:endParaRPr>
          </a:p>
        </p:txBody>
      </p:sp>
      <p:sp>
        <p:nvSpPr>
          <p:cNvPr id="10" name="Text Box 8"/>
          <p:cNvSpPr txBox="1">
            <a:spLocks noChangeArrowheads="1"/>
          </p:cNvSpPr>
          <p:nvPr/>
        </p:nvSpPr>
        <p:spPr bwMode="auto">
          <a:xfrm>
            <a:off x="920750" y="3355975"/>
            <a:ext cx="3833813" cy="112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Aft>
                <a:spcPct val="0"/>
              </a:spcAft>
              <a:buFontTx/>
              <a:buNone/>
            </a:pPr>
            <a:r>
              <a:rPr kumimoji="1" lang="zh-CN" altLang="en-US" sz="2400" b="0">
                <a:solidFill>
                  <a:srgbClr val="000000"/>
                </a:solidFill>
                <a:cs typeface="Times New Roman" panose="02020603050405020304" pitchFamily="18" charset="0"/>
              </a:rPr>
              <a:t>则</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阳极电位为</a:t>
            </a:r>
            <a:r>
              <a:rPr kumimoji="1" lang="en-US" altLang="zh-CN" sz="2400" b="0">
                <a:solidFill>
                  <a:srgbClr val="000000"/>
                </a:solidFill>
                <a:cs typeface="Times New Roman" panose="02020603050405020304" pitchFamily="18" charset="0"/>
              </a:rPr>
              <a:t>-6V</a:t>
            </a:r>
            <a:r>
              <a:rPr kumimoji="1" lang="zh-CN" altLang="en-US" sz="2400" b="0">
                <a:solidFill>
                  <a:srgbClr val="000000"/>
                </a:solidFill>
                <a:cs typeface="Times New Roman" panose="02020603050405020304" pitchFamily="18" charset="0"/>
              </a:rPr>
              <a:t>，阴极电位为</a:t>
            </a:r>
            <a:r>
              <a:rPr kumimoji="1" lang="en-US" altLang="zh-CN" sz="2400" b="0">
                <a:solidFill>
                  <a:srgbClr val="000000"/>
                </a:solidFill>
                <a:cs typeface="Times New Roman" panose="02020603050405020304" pitchFamily="18" charset="0"/>
              </a:rPr>
              <a:t>-12V</a:t>
            </a:r>
            <a:endParaRPr kumimoji="1" lang="zh-CN" altLang="en-US" sz="2400" b="0">
              <a:solidFill>
                <a:srgbClr val="000000"/>
              </a:solidFill>
              <a:cs typeface="Times New Roman" panose="02020603050405020304" pitchFamily="18" charset="0"/>
            </a:endParaRPr>
          </a:p>
        </p:txBody>
      </p:sp>
      <p:sp>
        <p:nvSpPr>
          <p:cNvPr id="11" name="Text Box 9"/>
          <p:cNvSpPr txBox="1">
            <a:spLocks noChangeArrowheads="1"/>
          </p:cNvSpPr>
          <p:nvPr/>
        </p:nvSpPr>
        <p:spPr bwMode="auto">
          <a:xfrm>
            <a:off x="957263" y="4597400"/>
            <a:ext cx="7740650" cy="534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zh-CN" altLang="en-US" sz="2400" b="0">
                <a:solidFill>
                  <a:srgbClr val="000000"/>
                </a:solidFill>
                <a:cs typeface="Times New Roman" panose="02020603050405020304" pitchFamily="18" charset="0"/>
              </a:rPr>
              <a:t>阳极电位高于阴极电位，</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接入时正向导通，压降等于零</a:t>
            </a:r>
          </a:p>
        </p:txBody>
      </p:sp>
      <p:sp>
        <p:nvSpPr>
          <p:cNvPr id="13" name="Text Box 11"/>
          <p:cNvSpPr txBox="1">
            <a:spLocks noChangeArrowheads="1"/>
          </p:cNvSpPr>
          <p:nvPr/>
        </p:nvSpPr>
        <p:spPr bwMode="auto">
          <a:xfrm>
            <a:off x="968375" y="5437188"/>
            <a:ext cx="2763838"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zh-CN" altLang="en-US" sz="2400" b="0">
                <a:solidFill>
                  <a:srgbClr val="000000"/>
                </a:solidFill>
                <a:cs typeface="Times New Roman" panose="02020603050405020304" pitchFamily="18" charset="0"/>
              </a:rPr>
              <a:t>所以，</a:t>
            </a:r>
            <a:r>
              <a:rPr kumimoji="1" lang="en-US" altLang="zh-CN" sz="2400" b="0" i="1">
                <a:solidFill>
                  <a:srgbClr val="000000"/>
                </a:solidFill>
                <a:cs typeface="Times New Roman" panose="02020603050405020304" pitchFamily="18" charset="0"/>
              </a:rPr>
              <a:t>V</a:t>
            </a:r>
            <a:r>
              <a:rPr kumimoji="1" lang="en-US" altLang="zh-CN" sz="2400" b="0" baseline="-25000">
                <a:solidFill>
                  <a:srgbClr val="000000"/>
                </a:solidFill>
                <a:cs typeface="Times New Roman" panose="02020603050405020304" pitchFamily="18" charset="0"/>
              </a:rPr>
              <a:t>O</a:t>
            </a:r>
            <a:r>
              <a:rPr kumimoji="1" lang="en-US" altLang="zh-CN" sz="2400" b="0">
                <a:solidFill>
                  <a:srgbClr val="000000"/>
                </a:solidFill>
                <a:cs typeface="Times New Roman" panose="02020603050405020304" pitchFamily="18" charset="0"/>
              </a:rPr>
              <a:t>= </a:t>
            </a:r>
            <a:r>
              <a:rPr kumimoji="1" lang="zh-CN" altLang="en-US" sz="2400" b="0">
                <a:solidFill>
                  <a:srgbClr val="000000"/>
                </a:solidFill>
                <a:cs typeface="Times New Roman" panose="02020603050405020304" pitchFamily="18" charset="0"/>
              </a:rPr>
              <a:t>－</a:t>
            </a:r>
            <a:r>
              <a:rPr kumimoji="1" lang="en-US" altLang="zh-CN" sz="2400" b="0">
                <a:solidFill>
                  <a:srgbClr val="000000"/>
                </a:solidFill>
                <a:cs typeface="Times New Roman" panose="02020603050405020304" pitchFamily="18" charset="0"/>
              </a:rPr>
              <a:t>6V</a:t>
            </a:r>
            <a:endParaRPr kumimoji="1" lang="zh-CN" altLang="en-US" sz="2400" b="0">
              <a:solidFill>
                <a:srgbClr val="000000"/>
              </a:solidFill>
              <a:cs typeface="Times New Roman" panose="02020603050405020304" pitchFamily="18" charset="0"/>
            </a:endParaRPr>
          </a:p>
        </p:txBody>
      </p:sp>
      <p:sp>
        <p:nvSpPr>
          <p:cNvPr id="37900" name="TextBox 13"/>
          <p:cNvSpPr txBox="1">
            <a:spLocks noChangeArrowheads="1"/>
          </p:cNvSpPr>
          <p:nvPr/>
        </p:nvSpPr>
        <p:spPr bwMode="auto">
          <a:xfrm>
            <a:off x="7200900" y="3679825"/>
            <a:ext cx="363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Arial" panose="020B0604020202020204" pitchFamily="34" charset="0"/>
              </a:rPr>
              <a:t>O</a:t>
            </a:r>
            <a:endParaRPr lang="zh-CN" altLang="en-US" sz="18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kumimoji="1" lang="zh-CN" altLang="en-US">
                <a:solidFill>
                  <a:srgbClr val="000000"/>
                </a:solidFill>
              </a:rPr>
              <a:t>小信号工作情况分析</a:t>
            </a:r>
          </a:p>
        </p:txBody>
      </p:sp>
      <p:sp>
        <p:nvSpPr>
          <p:cNvPr id="38915" name="Rectangle 3"/>
          <p:cNvSpPr>
            <a:spLocks noGrp="1" noChangeArrowheads="1"/>
          </p:cNvSpPr>
          <p:nvPr>
            <p:ph type="body" idx="1"/>
          </p:nvPr>
        </p:nvSpPr>
        <p:spPr>
          <a:xfrm>
            <a:off x="457200" y="1196975"/>
            <a:ext cx="8229600" cy="5184775"/>
          </a:xfrm>
        </p:spPr>
        <p:txBody>
          <a:bodyPr/>
          <a:lstStyle/>
          <a:p>
            <a:pPr>
              <a:lnSpc>
                <a:spcPct val="140000"/>
              </a:lnSpc>
              <a:spcAft>
                <a:spcPct val="0"/>
              </a:spcAft>
            </a:pPr>
            <a:r>
              <a:rPr kumimoji="1" lang="zh-CN" altLang="en-US" sz="2200" dirty="0">
                <a:solidFill>
                  <a:srgbClr val="000000"/>
                </a:solidFill>
                <a:ea typeface="楷体_GB2312" pitchFamily="49" charset="-122"/>
              </a:rPr>
              <a:t>恒压降模型的</a:t>
            </a:r>
            <a:r>
              <a:rPr kumimoji="1" lang="en-US" altLang="zh-CN" sz="2200" i="1" dirty="0">
                <a:solidFill>
                  <a:srgbClr val="000000"/>
                </a:solidFill>
                <a:ea typeface="楷体_GB2312" pitchFamily="49" charset="-122"/>
              </a:rPr>
              <a:t>V</a:t>
            </a:r>
            <a:r>
              <a:rPr kumimoji="1" lang="en-US" altLang="zh-CN" sz="2200" baseline="-30000" dirty="0">
                <a:solidFill>
                  <a:srgbClr val="000000"/>
                </a:solidFill>
                <a:ea typeface="楷体_GB2312" pitchFamily="49" charset="-122"/>
              </a:rPr>
              <a:t>D</a:t>
            </a:r>
            <a:r>
              <a:rPr kumimoji="1" lang="en-US" altLang="zh-CN" sz="2200" dirty="0">
                <a:solidFill>
                  <a:srgbClr val="000000"/>
                </a:solidFill>
                <a:ea typeface="楷体_GB2312" pitchFamily="49" charset="-122"/>
              </a:rPr>
              <a:t>=0.7V</a:t>
            </a:r>
            <a:r>
              <a:rPr kumimoji="1" lang="zh-CN" altLang="en-US" sz="2200" dirty="0">
                <a:solidFill>
                  <a:srgbClr val="000000"/>
                </a:solidFill>
                <a:ea typeface="楷体_GB2312" pitchFamily="49" charset="-122"/>
              </a:rPr>
              <a:t>，</a:t>
            </a:r>
            <a:r>
              <a:rPr kumimoji="1" lang="en-US" altLang="zh-CN" sz="2200" i="1" dirty="0">
                <a:solidFill>
                  <a:srgbClr val="000000"/>
                </a:solidFill>
                <a:latin typeface="Book Antiqua" panose="02040602050305030304" pitchFamily="18" charset="0"/>
                <a:ea typeface="楷体_GB2312" pitchFamily="49" charset="-122"/>
              </a:rPr>
              <a:t>v</a:t>
            </a:r>
            <a:r>
              <a:rPr kumimoji="1" lang="en-US" altLang="zh-CN" sz="2200" baseline="-30000" dirty="0">
                <a:solidFill>
                  <a:srgbClr val="000000"/>
                </a:solidFill>
                <a:ea typeface="楷体_GB2312" pitchFamily="49" charset="-122"/>
              </a:rPr>
              <a:t>s </a:t>
            </a:r>
            <a:r>
              <a:rPr kumimoji="1" lang="en-US" altLang="zh-CN" sz="2200" dirty="0">
                <a:solidFill>
                  <a:srgbClr val="000000"/>
                </a:solidFill>
                <a:ea typeface="楷体_GB2312" pitchFamily="49" charset="-122"/>
              </a:rPr>
              <a:t>= 0.1sin</a:t>
            </a:r>
            <a:r>
              <a:rPr kumimoji="1" lang="en-US" altLang="zh-CN" sz="2200" i="1" dirty="0">
                <a:solidFill>
                  <a:srgbClr val="000000"/>
                </a:solidFill>
                <a:latin typeface="Symbol" panose="05050102010706020507" pitchFamily="18" charset="2"/>
                <a:ea typeface="楷体_GB2312" pitchFamily="49" charset="-122"/>
              </a:rPr>
              <a:t>w</a:t>
            </a:r>
            <a:r>
              <a:rPr kumimoji="1" lang="en-US" altLang="zh-CN" sz="2200" i="1" dirty="0">
                <a:solidFill>
                  <a:srgbClr val="000000"/>
                </a:solidFill>
                <a:ea typeface="楷体_GB2312" pitchFamily="49" charset="-122"/>
              </a:rPr>
              <a:t>t </a:t>
            </a:r>
            <a:r>
              <a:rPr kumimoji="1" lang="en-US" altLang="zh-CN" sz="2200" dirty="0">
                <a:solidFill>
                  <a:srgbClr val="000000"/>
                </a:solidFill>
                <a:ea typeface="楷体_GB2312" pitchFamily="49" charset="-122"/>
              </a:rPr>
              <a:t>V</a:t>
            </a:r>
            <a:endParaRPr kumimoji="1" lang="zh-CN" altLang="en-US" sz="2200" dirty="0">
              <a:solidFill>
                <a:srgbClr val="000000"/>
              </a:solidFill>
              <a:ea typeface="楷体_GB2312" pitchFamily="49" charset="-122"/>
            </a:endParaRPr>
          </a:p>
          <a:p>
            <a:pPr>
              <a:lnSpc>
                <a:spcPct val="140000"/>
              </a:lnSpc>
              <a:spcAft>
                <a:spcPct val="0"/>
              </a:spcAft>
              <a:buFontTx/>
              <a:buNone/>
            </a:pPr>
            <a:r>
              <a:rPr kumimoji="1" lang="zh-CN" altLang="en-US" sz="2200" dirty="0">
                <a:solidFill>
                  <a:srgbClr val="000000"/>
                </a:solidFill>
                <a:ea typeface="楷体_GB2312" pitchFamily="49" charset="-122"/>
              </a:rPr>
              <a:t>（</a:t>
            </a:r>
            <a:r>
              <a:rPr kumimoji="1" lang="en-US" altLang="zh-CN" sz="2200" dirty="0">
                <a:solidFill>
                  <a:srgbClr val="000000"/>
                </a:solidFill>
                <a:ea typeface="楷体_GB2312" pitchFamily="49" charset="-122"/>
              </a:rPr>
              <a:t>1</a:t>
            </a:r>
            <a:r>
              <a:rPr kumimoji="1" lang="zh-CN" altLang="en-US" sz="2200" dirty="0">
                <a:solidFill>
                  <a:srgbClr val="000000"/>
                </a:solidFill>
                <a:ea typeface="楷体_GB2312" pitchFamily="49" charset="-122"/>
              </a:rPr>
              <a:t>）求输出电压</a:t>
            </a:r>
            <a:r>
              <a:rPr kumimoji="1" lang="en-US" altLang="zh-CN" sz="2200" i="1" dirty="0" err="1">
                <a:solidFill>
                  <a:srgbClr val="000000"/>
                </a:solidFill>
                <a:latin typeface="Book Antiqua" panose="02040602050305030304" pitchFamily="18" charset="0"/>
                <a:ea typeface="楷体_GB2312" pitchFamily="49" charset="-122"/>
              </a:rPr>
              <a:t>v</a:t>
            </a:r>
            <a:r>
              <a:rPr kumimoji="1" lang="en-US" altLang="zh-CN" sz="2200" baseline="-30000" dirty="0" err="1">
                <a:solidFill>
                  <a:srgbClr val="000000"/>
                </a:solidFill>
                <a:ea typeface="楷体_GB2312" pitchFamily="49" charset="-122"/>
              </a:rPr>
              <a:t>O</a:t>
            </a:r>
            <a:r>
              <a:rPr kumimoji="1" lang="zh-CN" altLang="en-US" sz="2200" dirty="0">
                <a:solidFill>
                  <a:srgbClr val="000000"/>
                </a:solidFill>
                <a:ea typeface="楷体_GB2312" pitchFamily="49" charset="-122"/>
              </a:rPr>
              <a:t>的交流量和总量；</a:t>
            </a:r>
          </a:p>
          <a:p>
            <a:pPr>
              <a:lnSpc>
                <a:spcPct val="140000"/>
              </a:lnSpc>
              <a:spcAft>
                <a:spcPct val="0"/>
              </a:spcAft>
              <a:buFontTx/>
              <a:buNone/>
            </a:pPr>
            <a:r>
              <a:rPr kumimoji="1" lang="zh-CN" altLang="en-US" sz="2200" dirty="0">
                <a:solidFill>
                  <a:srgbClr val="000000"/>
                </a:solidFill>
                <a:ea typeface="楷体_GB2312" pitchFamily="49" charset="-122"/>
              </a:rPr>
              <a:t>（</a:t>
            </a:r>
            <a:r>
              <a:rPr kumimoji="1" lang="en-US" altLang="zh-CN" sz="2200" dirty="0">
                <a:solidFill>
                  <a:srgbClr val="000000"/>
                </a:solidFill>
                <a:ea typeface="楷体_GB2312" pitchFamily="49" charset="-122"/>
              </a:rPr>
              <a:t>2</a:t>
            </a:r>
            <a:r>
              <a:rPr kumimoji="1" lang="zh-CN" altLang="en-US" sz="2200" dirty="0">
                <a:solidFill>
                  <a:srgbClr val="000000"/>
                </a:solidFill>
                <a:ea typeface="楷体_GB2312" pitchFamily="49" charset="-122"/>
              </a:rPr>
              <a:t>）绘出</a:t>
            </a:r>
            <a:r>
              <a:rPr kumimoji="1" lang="en-US" altLang="zh-CN" sz="2200" i="1" dirty="0" err="1">
                <a:solidFill>
                  <a:srgbClr val="000000"/>
                </a:solidFill>
                <a:latin typeface="Book Antiqua" panose="02040602050305030304" pitchFamily="18" charset="0"/>
                <a:ea typeface="楷体_GB2312" pitchFamily="49" charset="-122"/>
              </a:rPr>
              <a:t>v</a:t>
            </a:r>
            <a:r>
              <a:rPr kumimoji="1" lang="en-US" altLang="zh-CN" sz="2200" baseline="-30000" dirty="0" err="1">
                <a:solidFill>
                  <a:srgbClr val="000000"/>
                </a:solidFill>
                <a:ea typeface="楷体_GB2312" pitchFamily="49" charset="-122"/>
              </a:rPr>
              <a:t>O</a:t>
            </a:r>
            <a:r>
              <a:rPr kumimoji="1" lang="zh-CN" altLang="en-US" sz="2200" dirty="0">
                <a:solidFill>
                  <a:srgbClr val="000000"/>
                </a:solidFill>
                <a:ea typeface="楷体_GB2312" pitchFamily="49" charset="-122"/>
              </a:rPr>
              <a:t>的波形。</a:t>
            </a:r>
          </a:p>
        </p:txBody>
      </p:sp>
      <p:graphicFrame>
        <p:nvGraphicFramePr>
          <p:cNvPr id="38916" name="Object 23"/>
          <p:cNvGraphicFramePr>
            <a:graphicFrameLocks noChangeAspect="1"/>
          </p:cNvGraphicFramePr>
          <p:nvPr/>
        </p:nvGraphicFramePr>
        <p:xfrm>
          <a:off x="251520" y="2708920"/>
          <a:ext cx="2806700" cy="1800225"/>
        </p:xfrm>
        <a:graphic>
          <a:graphicData uri="http://schemas.openxmlformats.org/presentationml/2006/ole">
            <mc:AlternateContent xmlns:mc="http://schemas.openxmlformats.org/markup-compatibility/2006">
              <mc:Choice xmlns:v="urn:schemas-microsoft-com:vml" Requires="v">
                <p:oleObj spid="_x0000_s68865" name="图片" r:id="rId4" imgW="1651000" imgH="1054100" progId="Word.Picture.8">
                  <p:embed/>
                </p:oleObj>
              </mc:Choice>
              <mc:Fallback>
                <p:oleObj name="图片" r:id="rId4" imgW="1651000" imgH="1054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708920"/>
                        <a:ext cx="280670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57"/>
          <p:cNvSpPr>
            <a:spLocks noChangeArrowheads="1"/>
          </p:cNvSpPr>
          <p:nvPr/>
        </p:nvSpPr>
        <p:spPr bwMode="auto">
          <a:xfrm>
            <a:off x="1844924" y="3838189"/>
            <a:ext cx="6016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dirty="0">
                <a:solidFill>
                  <a:srgbClr val="000000"/>
                </a:solidFill>
                <a:ea typeface="楷体_GB2312" pitchFamily="49" charset="-122"/>
              </a:rPr>
              <a:t>5k</a:t>
            </a:r>
            <a:r>
              <a:rPr kumimoji="1" lang="en-US" altLang="zh-CN" sz="1800" dirty="0">
                <a:solidFill>
                  <a:srgbClr val="000000"/>
                </a:solidFill>
                <a:ea typeface="楷体_GB2312" pitchFamily="49" charset="-122"/>
                <a:sym typeface="Symbol" panose="05050102010706020507" pitchFamily="18" charset="2"/>
              </a:rPr>
              <a:t></a:t>
            </a:r>
            <a:endParaRPr kumimoji="1" lang="zh-CN" altLang="en-US" sz="1800" dirty="0">
              <a:solidFill>
                <a:srgbClr val="000000"/>
              </a:solidFill>
              <a:ea typeface="楷体_GB2312" pitchFamily="49" charset="-122"/>
              <a:sym typeface="Symbol" panose="05050102010706020507" pitchFamily="18" charset="2"/>
            </a:endParaRPr>
          </a:p>
        </p:txBody>
      </p:sp>
      <p:sp>
        <p:nvSpPr>
          <p:cNvPr id="38924" name="Rectangle 58"/>
          <p:cNvSpPr>
            <a:spLocks noChangeArrowheads="1"/>
          </p:cNvSpPr>
          <p:nvPr/>
        </p:nvSpPr>
        <p:spPr bwMode="auto">
          <a:xfrm>
            <a:off x="1001515" y="3887034"/>
            <a:ext cx="463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dirty="0">
                <a:solidFill>
                  <a:srgbClr val="000000"/>
                </a:solidFill>
                <a:ea typeface="楷体_GB2312" pitchFamily="49" charset="-122"/>
              </a:rPr>
              <a:t>5V</a:t>
            </a:r>
            <a:endParaRPr kumimoji="1" lang="zh-CN" altLang="en-US" sz="1800" dirty="0">
              <a:solidFill>
                <a:srgbClr val="000000"/>
              </a:solidFill>
              <a:ea typeface="楷体_GB2312" pitchFamily="49" charset="-122"/>
            </a:endParaRPr>
          </a:p>
        </p:txBody>
      </p:sp>
      <p:grpSp>
        <p:nvGrpSpPr>
          <p:cNvPr id="7" name="Group 29"/>
          <p:cNvGrpSpPr>
            <a:grpSpLocks/>
          </p:cNvGrpSpPr>
          <p:nvPr/>
        </p:nvGrpSpPr>
        <p:grpSpPr bwMode="auto">
          <a:xfrm>
            <a:off x="3221679" y="2188777"/>
            <a:ext cx="2749550" cy="2016125"/>
            <a:chOff x="1987" y="1275"/>
            <a:chExt cx="1732" cy="1270"/>
          </a:xfrm>
        </p:grpSpPr>
        <p:graphicFrame>
          <p:nvGraphicFramePr>
            <p:cNvPr id="8" name="Object 25"/>
            <p:cNvGraphicFramePr>
              <a:graphicFrameLocks noChangeAspect="1"/>
            </p:cNvGraphicFramePr>
            <p:nvPr/>
          </p:nvGraphicFramePr>
          <p:xfrm>
            <a:off x="1987" y="1275"/>
            <a:ext cx="1732" cy="1090"/>
          </p:xfrm>
          <a:graphic>
            <a:graphicData uri="http://schemas.openxmlformats.org/presentationml/2006/ole">
              <mc:AlternateContent xmlns:mc="http://schemas.openxmlformats.org/markup-compatibility/2006">
                <mc:Choice xmlns:v="urn:schemas-microsoft-com:vml" Requires="v">
                  <p:oleObj spid="_x0000_s68866" name="图片" r:id="rId6" imgW="1625600" imgH="1016000" progId="Word.Picture.8">
                    <p:embed/>
                  </p:oleObj>
                </mc:Choice>
                <mc:Fallback>
                  <p:oleObj name="图片" r:id="rId6" imgW="1625600" imgH="10160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 y="1275"/>
                          <a:ext cx="1732" cy="1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2"/>
            <p:cNvSpPr txBox="1">
              <a:spLocks noChangeArrowheads="1"/>
            </p:cNvSpPr>
            <p:nvPr/>
          </p:nvSpPr>
          <p:spPr bwMode="auto">
            <a:xfrm>
              <a:off x="2400" y="2287"/>
              <a:ext cx="1200" cy="258"/>
            </a:xfrm>
            <a:prstGeom prst="rect">
              <a:avLst/>
            </a:prstGeom>
            <a:noFill/>
            <a:ln>
              <a:noFill/>
            </a:ln>
            <a:effectLst/>
            <a:extLst>
              <a:ext uri="{909E8E84-426E-40dd-AFC4-6F175D3DCCD1}">
                <a14:hiddenFill xmlns="" xmlns:a14="http://schemas.microsoft.com/office/drawing/2010/main">
                  <a:gradFill rotWithShape="0">
                    <a:gsLst>
                      <a:gs pos="0">
                        <a:schemeClr val="accent1"/>
                      </a:gs>
                      <a:gs pos="100000">
                        <a:srgbClr val="66FF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Aft>
                  <a:spcPct val="0"/>
                </a:spcAft>
                <a:buFontTx/>
                <a:buNone/>
              </a:pPr>
              <a:r>
                <a:rPr kumimoji="1" lang="zh-CN" altLang="en-US" sz="1600">
                  <a:solidFill>
                    <a:srgbClr val="000000"/>
                  </a:solidFill>
                  <a:ea typeface="楷体_GB2312" pitchFamily="49" charset="-122"/>
                </a:rPr>
                <a:t>直流通路（静态）</a:t>
              </a:r>
            </a:p>
          </p:txBody>
        </p:sp>
      </p:grpSp>
      <mc:AlternateContent xmlns:mc="http://schemas.openxmlformats.org/markup-compatibility/2006" xmlns:a14="http://schemas.microsoft.com/office/drawing/2010/main">
        <mc:Choice Requires="a14">
          <p:sp>
            <p:nvSpPr>
              <p:cNvPr id="2" name="文本框 1"/>
              <p:cNvSpPr txBox="1"/>
              <p:nvPr/>
            </p:nvSpPr>
            <p:spPr>
              <a:xfrm>
                <a:off x="6050802" y="3089182"/>
                <a:ext cx="1632626" cy="519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𝑂</m:t>
                              </m:r>
                            </m:sub>
                          </m:sSub>
                        </m:num>
                        <m:den>
                          <m:r>
                            <a:rPr lang="en-US" altLang="zh-CN" b="0" i="1" smtClean="0">
                              <a:latin typeface="Cambria Math" panose="02040503050406030204" pitchFamily="18" charset="0"/>
                            </a:rPr>
                            <m:t>𝑅</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4.3</m:t>
                          </m:r>
                        </m:num>
                        <m:den>
                          <m:r>
                            <a:rPr lang="en-US" altLang="zh-CN" b="0" i="1" smtClean="0">
                              <a:latin typeface="Cambria Math" panose="02040503050406030204" pitchFamily="18" charset="0"/>
                            </a:rPr>
                            <m:t>5000</m:t>
                          </m:r>
                        </m:den>
                      </m:f>
                    </m:oMath>
                  </m:oMathPara>
                </a14:m>
                <a:endParaRPr lang="en-US" altLang="zh-CN" dirty="0"/>
              </a:p>
            </p:txBody>
          </p:sp>
        </mc:Choice>
        <mc:Fallback xmlns="">
          <p:sp>
            <p:nvSpPr>
              <p:cNvPr id="2" name="文本框 1"/>
              <p:cNvSpPr txBox="1">
                <a:spLocks noRot="1" noChangeAspect="1" noMove="1" noResize="1" noEditPoints="1" noAdjustHandles="1" noChangeArrowheads="1" noChangeShapeType="1" noTextEdit="1"/>
              </p:cNvSpPr>
              <p:nvPr/>
            </p:nvSpPr>
            <p:spPr>
              <a:xfrm>
                <a:off x="6050802" y="3089182"/>
                <a:ext cx="1632626" cy="519438"/>
              </a:xfrm>
              <a:prstGeom prst="rect">
                <a:avLst/>
              </a:prstGeom>
              <a:blipFill rotWithShape="0">
                <a:blip r:embed="rId8"/>
                <a:stretch>
                  <a:fillRect/>
                </a:stretch>
              </a:blipFill>
            </p:spPr>
            <p:txBody>
              <a:bodyPr/>
              <a:lstStyle/>
              <a:p>
                <a:r>
                  <a:rPr lang="zh-CN" altLang="en-US">
                    <a:noFill/>
                  </a:rPr>
                  <a:t> </a:t>
                </a:r>
              </a:p>
            </p:txBody>
          </p:sp>
        </mc:Fallback>
      </mc:AlternateContent>
      <p:grpSp>
        <p:nvGrpSpPr>
          <p:cNvPr id="12" name="Group 30"/>
          <p:cNvGrpSpPr>
            <a:grpSpLocks/>
          </p:cNvGrpSpPr>
          <p:nvPr/>
        </p:nvGrpSpPr>
        <p:grpSpPr bwMode="auto">
          <a:xfrm>
            <a:off x="3164287" y="4196990"/>
            <a:ext cx="2800350" cy="2292350"/>
            <a:chOff x="3810" y="1275"/>
            <a:chExt cx="1764" cy="1444"/>
          </a:xfrm>
        </p:grpSpPr>
        <p:graphicFrame>
          <p:nvGraphicFramePr>
            <p:cNvPr id="13" name="Object 27"/>
            <p:cNvGraphicFramePr>
              <a:graphicFrameLocks noChangeAspect="1"/>
            </p:cNvGraphicFramePr>
            <p:nvPr/>
          </p:nvGraphicFramePr>
          <p:xfrm>
            <a:off x="3810" y="1275"/>
            <a:ext cx="1764" cy="1091"/>
          </p:xfrm>
          <a:graphic>
            <a:graphicData uri="http://schemas.openxmlformats.org/presentationml/2006/ole">
              <mc:AlternateContent xmlns:mc="http://schemas.openxmlformats.org/markup-compatibility/2006">
                <mc:Choice xmlns:v="urn:schemas-microsoft-com:vml" Requires="v">
                  <p:oleObj spid="_x0000_s68867" name="图片" r:id="rId9" imgW="1651000" imgH="1016000" progId="Word.Picture.8">
                    <p:embed/>
                  </p:oleObj>
                </mc:Choice>
                <mc:Fallback>
                  <p:oleObj name="图片" r:id="rId9" imgW="1651000" imgH="101600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 y="1275"/>
                          <a:ext cx="1764" cy="1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5"/>
            <p:cNvSpPr txBox="1">
              <a:spLocks noChangeArrowheads="1"/>
            </p:cNvSpPr>
            <p:nvPr/>
          </p:nvSpPr>
          <p:spPr bwMode="auto">
            <a:xfrm>
              <a:off x="4080" y="2353"/>
              <a:ext cx="1440" cy="366"/>
            </a:xfrm>
            <a:prstGeom prst="rect">
              <a:avLst/>
            </a:prstGeom>
            <a:noFill/>
            <a:ln>
              <a:noFill/>
            </a:ln>
            <a:effectLst/>
            <a:extLst>
              <a:ext uri="{909E8E84-426E-40dd-AFC4-6F175D3DCCD1}">
                <a14:hiddenFill xmlns="" xmlns:a14="http://schemas.microsoft.com/office/drawing/2010/main">
                  <a:gradFill rotWithShape="0">
                    <a:gsLst>
                      <a:gs pos="0">
                        <a:schemeClr val="accent1"/>
                      </a:gs>
                      <a:gs pos="100000">
                        <a:srgbClr val="66FFFF"/>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kumimoji="1" lang="zh-CN" altLang="en-US" sz="1600">
                  <a:solidFill>
                    <a:srgbClr val="000000"/>
                  </a:solidFill>
                  <a:ea typeface="楷体_GB2312" pitchFamily="49" charset="-122"/>
                </a:rPr>
                <a:t>小信号模型的交流通路（动态）</a:t>
              </a:r>
            </a:p>
          </p:txBody>
        </p:sp>
      </p:grpSp>
      <mc:AlternateContent xmlns:mc="http://schemas.openxmlformats.org/markup-compatibility/2006" xmlns:a14="http://schemas.microsoft.com/office/drawing/2010/main">
        <mc:Choice Requires="a14">
          <p:sp>
            <p:nvSpPr>
              <p:cNvPr id="16" name="文本框 15"/>
              <p:cNvSpPr txBox="1"/>
              <p:nvPr/>
            </p:nvSpPr>
            <p:spPr>
              <a:xfrm>
                <a:off x="6008423" y="4207283"/>
                <a:ext cx="3028073" cy="697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26(</m:t>
                          </m:r>
                          <m:r>
                            <a:rPr lang="en-US" altLang="zh-CN" b="0" i="1" smtClean="0">
                              <a:latin typeface="Cambria Math" panose="02040503050406030204" pitchFamily="18" charset="0"/>
                            </a:rPr>
                            <m:t>𝑚𝑉</m:t>
                          </m:r>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𝑚𝐴</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26</m:t>
                          </m:r>
                        </m:num>
                        <m:den>
                          <m:r>
                            <a:rPr lang="en-US" altLang="zh-CN" b="0" i="1" smtClean="0">
                              <a:latin typeface="Cambria Math" panose="02040503050406030204" pitchFamily="18" charset="0"/>
                            </a:rPr>
                            <m:t>4.3/5</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1300</m:t>
                          </m:r>
                        </m:num>
                        <m:den>
                          <m:r>
                            <a:rPr lang="en-US" altLang="zh-CN" b="0" i="1" smtClean="0">
                              <a:latin typeface="Cambria Math" panose="02040503050406030204" pitchFamily="18" charset="0"/>
                            </a:rPr>
                            <m:t>43</m:t>
                          </m:r>
                        </m:den>
                      </m:f>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008423" y="4207283"/>
                <a:ext cx="3028073" cy="697881"/>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867872" y="5834798"/>
                <a:ext cx="3168624" cy="565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𝑅</m:t>
                          </m:r>
                        </m:num>
                        <m:den>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𝑑</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𝑠</m:t>
                          </m:r>
                        </m:sub>
                      </m:sSub>
                      <m:r>
                        <a:rPr lang="en-US" altLang="zh-CN" b="0" i="1" smtClean="0">
                          <a:latin typeface="Cambria Math" panose="02040503050406030204" pitchFamily="18" charset="0"/>
                          <a:ea typeface="Cambria Math" panose="02040503050406030204" pitchFamily="18" charset="0"/>
                        </a:rPr>
                        <m:t>=0.0994</m:t>
                      </m:r>
                      <m:r>
                        <a:rPr lang="en-US" altLang="zh-CN" b="0" i="1" smtClean="0">
                          <a:latin typeface="Cambria Math" panose="02040503050406030204" pitchFamily="18" charset="0"/>
                          <a:ea typeface="Cambria Math" panose="02040503050406030204" pitchFamily="18" charset="0"/>
                        </a:rPr>
                        <m:t>𝑠𝑖𝑛</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𝑡</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867872" y="5834798"/>
                <a:ext cx="3168624" cy="565348"/>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048164" y="2682849"/>
                <a:ext cx="31165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𝑂</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=5−0.7=4.3</m:t>
                      </m:r>
                    </m:oMath>
                  </m:oMathPara>
                </a14:m>
                <a:endParaRPr lang="en-US" altLang="zh-CN"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048164" y="2682849"/>
                <a:ext cx="3116559" cy="276999"/>
              </a:xfrm>
              <a:prstGeom prst="rect">
                <a:avLst/>
              </a:prstGeom>
              <a:blipFill rotWithShape="0">
                <a:blip r:embed="rId13"/>
                <a:stretch>
                  <a:fillRect l="-978" r="-1370" b="-17391"/>
                </a:stretch>
              </a:blipFill>
            </p:spPr>
            <p:txBody>
              <a:bodyPr/>
              <a:lstStyle/>
              <a:p>
                <a:r>
                  <a:rPr lang="zh-CN" altLang="en-US">
                    <a:noFill/>
                  </a:rPr>
                  <a:t> </a:t>
                </a:r>
              </a:p>
            </p:txBody>
          </p:sp>
        </mc:Fallback>
      </mc:AlternateContent>
      <p:sp>
        <p:nvSpPr>
          <p:cNvPr id="5" name="文本框 4"/>
          <p:cNvSpPr txBox="1"/>
          <p:nvPr/>
        </p:nvSpPr>
        <p:spPr>
          <a:xfrm>
            <a:off x="5904148" y="2195572"/>
            <a:ext cx="3185487" cy="369332"/>
          </a:xfrm>
          <a:prstGeom prst="rect">
            <a:avLst/>
          </a:prstGeom>
          <a:noFill/>
          <a:ln w="19050">
            <a:solidFill>
              <a:srgbClr val="0000FF"/>
            </a:solidFill>
          </a:ln>
        </p:spPr>
        <p:txBody>
          <a:bodyPr wrap="none" rtlCol="0">
            <a:spAutoFit/>
          </a:bodyPr>
          <a:lstStyle/>
          <a:p>
            <a:r>
              <a:rPr lang="zh-CN" altLang="en-US" dirty="0"/>
              <a:t>大写表示直流，小写表示交流</a:t>
            </a:r>
          </a:p>
        </p:txBody>
      </p:sp>
      <p:sp>
        <p:nvSpPr>
          <p:cNvPr id="6" name="文本框 5"/>
          <p:cNvSpPr txBox="1"/>
          <p:nvPr/>
        </p:nvSpPr>
        <p:spPr>
          <a:xfrm>
            <a:off x="5878913" y="4725144"/>
            <a:ext cx="3387006" cy="369332"/>
          </a:xfrm>
          <a:prstGeom prst="rect">
            <a:avLst/>
          </a:prstGeom>
          <a:noFill/>
        </p:spPr>
        <p:txBody>
          <a:bodyPr wrap="square" rtlCol="0">
            <a:spAutoFit/>
          </a:bodyPr>
          <a:lstStyle/>
          <a:p>
            <a:r>
              <a:rPr lang="en-US" altLang="zh-CN" dirty="0"/>
              <a:t>(</a:t>
            </a:r>
            <a:r>
              <a:rPr lang="zh-CN" altLang="en-US" dirty="0"/>
              <a:t>参见模电</a:t>
            </a:r>
            <a:r>
              <a:rPr lang="en-US" altLang="zh-CN" dirty="0"/>
              <a:t>P66,</a:t>
            </a:r>
            <a:r>
              <a:rPr lang="zh-CN" altLang="en-US" dirty="0"/>
              <a:t>二极管电阻模型</a:t>
            </a:r>
            <a:r>
              <a:rPr lang="en-US" altLang="zh-CN" dirty="0"/>
              <a:t>)</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5940152" y="5049180"/>
                <a:ext cx="3157584" cy="646331"/>
              </a:xfrm>
              <a:prstGeom prst="rect">
                <a:avLst/>
              </a:prstGeom>
              <a:ln w="19050">
                <a:solidFill>
                  <a:srgbClr val="FF0000"/>
                </a:solidFill>
              </a:ln>
            </p:spPr>
            <p:txBody>
              <a:bodyPr wrap="square">
                <a:spAutoFit/>
              </a:bodyPr>
              <a:lstStyle/>
              <a:p>
                <a:pPr algn="r"/>
                <a:r>
                  <a:rPr lang="en-US" altLang="zh-CN" dirty="0"/>
                  <a:t>! </a:t>
                </a:r>
                <a:r>
                  <a:rPr lang="zh-CN" altLang="en-US" dirty="0"/>
                  <a:t>交流电阻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𝑑</m:t>
                        </m:r>
                      </m:sub>
                    </m:sSub>
                  </m:oMath>
                </a14:m>
                <a:r>
                  <a:rPr lang="zh-CN" altLang="en-US" dirty="0"/>
                  <a:t>是二极管</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𝐷</m:t>
                        </m:r>
                      </m:sub>
                    </m:sSub>
                    <m:r>
                      <a:rPr lang="zh-CN" altLang="en-US" i="1">
                        <a:latin typeface="Cambria Math" panose="02040503050406030204" pitchFamily="18" charset="0"/>
                      </a:rPr>
                      <m:t>曲线</m:t>
                    </m:r>
                  </m:oMath>
                </a14:m>
                <a:r>
                  <a:rPr lang="zh-CN" altLang="en-US" dirty="0"/>
                  <a:t>的斜率，而非</a:t>
                </a:r>
                <a14:m>
                  <m:oMath xmlns:m="http://schemas.openxmlformats.org/officeDocument/2006/math">
                    <m:r>
                      <a:rPr lang="zh-CN" altLang="en-US" b="0" i="1" dirty="0">
                        <a:latin typeface="Cambria Math" panose="02040503050406030204" pitchFamily="18" charset="0"/>
                      </a:rPr>
                      <m:t>直接</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𝐷</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𝐷</m:t>
                        </m:r>
                      </m:sub>
                    </m:sSub>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940152" y="5049180"/>
                <a:ext cx="3157584" cy="646331"/>
              </a:xfrm>
              <a:prstGeom prst="rect">
                <a:avLst/>
              </a:prstGeom>
              <a:blipFill rotWithShape="0">
                <a:blip r:embed="rId14"/>
                <a:stretch>
                  <a:fillRect t="-5505" b="-10092"/>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7069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4" grpId="0"/>
      <p:bldP spid="19" grpId="0"/>
      <p:bldP spid="5" grpId="0" animBg="1"/>
      <p:bldP spid="6"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kumimoji="1" lang="zh-CN" altLang="en-US">
                <a:solidFill>
                  <a:srgbClr val="000000"/>
                </a:solidFill>
              </a:rPr>
              <a:t>小信号工作情况分析</a:t>
            </a:r>
          </a:p>
        </p:txBody>
      </p:sp>
      <p:sp>
        <p:nvSpPr>
          <p:cNvPr id="38915" name="Rectangle 3"/>
          <p:cNvSpPr>
            <a:spLocks noGrp="1" noChangeArrowheads="1"/>
          </p:cNvSpPr>
          <p:nvPr>
            <p:ph type="body" idx="1"/>
          </p:nvPr>
        </p:nvSpPr>
        <p:spPr>
          <a:xfrm>
            <a:off x="457200" y="1196975"/>
            <a:ext cx="8229600" cy="5184775"/>
          </a:xfrm>
        </p:spPr>
        <p:txBody>
          <a:bodyPr/>
          <a:lstStyle/>
          <a:p>
            <a:pPr>
              <a:lnSpc>
                <a:spcPct val="140000"/>
              </a:lnSpc>
              <a:spcAft>
                <a:spcPct val="0"/>
              </a:spcAft>
            </a:pPr>
            <a:r>
              <a:rPr kumimoji="1" lang="zh-CN" altLang="en-US" sz="2200" dirty="0">
                <a:solidFill>
                  <a:srgbClr val="000000"/>
                </a:solidFill>
                <a:ea typeface="楷体_GB2312" pitchFamily="49" charset="-122"/>
              </a:rPr>
              <a:t>恒压降模型的</a:t>
            </a:r>
            <a:r>
              <a:rPr kumimoji="1" lang="en-US" altLang="zh-CN" sz="2200" i="1" dirty="0">
                <a:solidFill>
                  <a:srgbClr val="000000"/>
                </a:solidFill>
                <a:ea typeface="楷体_GB2312" pitchFamily="49" charset="-122"/>
              </a:rPr>
              <a:t>V</a:t>
            </a:r>
            <a:r>
              <a:rPr kumimoji="1" lang="en-US" altLang="zh-CN" sz="2200" baseline="-30000" dirty="0">
                <a:solidFill>
                  <a:srgbClr val="000000"/>
                </a:solidFill>
                <a:ea typeface="楷体_GB2312" pitchFamily="49" charset="-122"/>
              </a:rPr>
              <a:t>D</a:t>
            </a:r>
            <a:r>
              <a:rPr kumimoji="1" lang="en-US" altLang="zh-CN" sz="2200" dirty="0">
                <a:solidFill>
                  <a:srgbClr val="000000"/>
                </a:solidFill>
                <a:ea typeface="楷体_GB2312" pitchFamily="49" charset="-122"/>
              </a:rPr>
              <a:t>=0.7V</a:t>
            </a:r>
            <a:r>
              <a:rPr kumimoji="1" lang="zh-CN" altLang="en-US" sz="2200" dirty="0">
                <a:solidFill>
                  <a:srgbClr val="000000"/>
                </a:solidFill>
                <a:ea typeface="楷体_GB2312" pitchFamily="49" charset="-122"/>
              </a:rPr>
              <a:t>，</a:t>
            </a:r>
            <a:r>
              <a:rPr kumimoji="1" lang="en-US" altLang="zh-CN" sz="2200" i="1" dirty="0">
                <a:solidFill>
                  <a:srgbClr val="000000"/>
                </a:solidFill>
                <a:latin typeface="Book Antiqua" panose="02040602050305030304" pitchFamily="18" charset="0"/>
                <a:ea typeface="楷体_GB2312" pitchFamily="49" charset="-122"/>
              </a:rPr>
              <a:t>v</a:t>
            </a:r>
            <a:r>
              <a:rPr kumimoji="1" lang="en-US" altLang="zh-CN" sz="2200" baseline="-30000" dirty="0">
                <a:solidFill>
                  <a:srgbClr val="000000"/>
                </a:solidFill>
                <a:ea typeface="楷体_GB2312" pitchFamily="49" charset="-122"/>
              </a:rPr>
              <a:t>s </a:t>
            </a:r>
            <a:r>
              <a:rPr kumimoji="1" lang="en-US" altLang="zh-CN" sz="2200" dirty="0">
                <a:solidFill>
                  <a:srgbClr val="000000"/>
                </a:solidFill>
                <a:ea typeface="楷体_GB2312" pitchFamily="49" charset="-122"/>
              </a:rPr>
              <a:t>= 0.1sin</a:t>
            </a:r>
            <a:r>
              <a:rPr kumimoji="1" lang="en-US" altLang="zh-CN" sz="2200" i="1" dirty="0">
                <a:solidFill>
                  <a:srgbClr val="000000"/>
                </a:solidFill>
                <a:latin typeface="Symbol" panose="05050102010706020507" pitchFamily="18" charset="2"/>
                <a:ea typeface="楷体_GB2312" pitchFamily="49" charset="-122"/>
              </a:rPr>
              <a:t>w</a:t>
            </a:r>
            <a:r>
              <a:rPr kumimoji="1" lang="en-US" altLang="zh-CN" sz="2200" i="1" dirty="0">
                <a:solidFill>
                  <a:srgbClr val="000000"/>
                </a:solidFill>
                <a:ea typeface="楷体_GB2312" pitchFamily="49" charset="-122"/>
              </a:rPr>
              <a:t>t </a:t>
            </a:r>
            <a:r>
              <a:rPr kumimoji="1" lang="en-US" altLang="zh-CN" sz="2200" dirty="0">
                <a:solidFill>
                  <a:srgbClr val="000000"/>
                </a:solidFill>
                <a:ea typeface="楷体_GB2312" pitchFamily="49" charset="-122"/>
              </a:rPr>
              <a:t>V</a:t>
            </a:r>
            <a:endParaRPr kumimoji="1" lang="zh-CN" altLang="en-US" sz="2200" dirty="0">
              <a:solidFill>
                <a:srgbClr val="000000"/>
              </a:solidFill>
              <a:ea typeface="楷体_GB2312" pitchFamily="49" charset="-122"/>
            </a:endParaRPr>
          </a:p>
          <a:p>
            <a:pPr>
              <a:lnSpc>
                <a:spcPct val="140000"/>
              </a:lnSpc>
              <a:spcAft>
                <a:spcPct val="0"/>
              </a:spcAft>
              <a:buFontTx/>
              <a:buNone/>
            </a:pPr>
            <a:r>
              <a:rPr kumimoji="1" lang="zh-CN" altLang="en-US" sz="2200" dirty="0">
                <a:solidFill>
                  <a:srgbClr val="000000"/>
                </a:solidFill>
                <a:ea typeface="楷体_GB2312" pitchFamily="49" charset="-122"/>
              </a:rPr>
              <a:t>（</a:t>
            </a:r>
            <a:r>
              <a:rPr kumimoji="1" lang="en-US" altLang="zh-CN" sz="2200" dirty="0">
                <a:solidFill>
                  <a:srgbClr val="000000"/>
                </a:solidFill>
                <a:ea typeface="楷体_GB2312" pitchFamily="49" charset="-122"/>
              </a:rPr>
              <a:t>1</a:t>
            </a:r>
            <a:r>
              <a:rPr kumimoji="1" lang="zh-CN" altLang="en-US" sz="2200" dirty="0">
                <a:solidFill>
                  <a:srgbClr val="000000"/>
                </a:solidFill>
                <a:ea typeface="楷体_GB2312" pitchFamily="49" charset="-122"/>
              </a:rPr>
              <a:t>）求输出电压</a:t>
            </a:r>
            <a:r>
              <a:rPr kumimoji="1" lang="en-US" altLang="zh-CN" sz="2200" i="1" dirty="0" err="1">
                <a:solidFill>
                  <a:srgbClr val="000000"/>
                </a:solidFill>
                <a:latin typeface="Book Antiqua" panose="02040602050305030304" pitchFamily="18" charset="0"/>
                <a:ea typeface="楷体_GB2312" pitchFamily="49" charset="-122"/>
              </a:rPr>
              <a:t>v</a:t>
            </a:r>
            <a:r>
              <a:rPr kumimoji="1" lang="en-US" altLang="zh-CN" sz="2200" baseline="-30000" dirty="0" err="1">
                <a:solidFill>
                  <a:srgbClr val="000000"/>
                </a:solidFill>
                <a:ea typeface="楷体_GB2312" pitchFamily="49" charset="-122"/>
              </a:rPr>
              <a:t>O</a:t>
            </a:r>
            <a:r>
              <a:rPr kumimoji="1" lang="zh-CN" altLang="en-US" sz="2200" dirty="0">
                <a:solidFill>
                  <a:srgbClr val="000000"/>
                </a:solidFill>
                <a:ea typeface="楷体_GB2312" pitchFamily="49" charset="-122"/>
              </a:rPr>
              <a:t>的交流量和总量；</a:t>
            </a:r>
          </a:p>
          <a:p>
            <a:pPr>
              <a:lnSpc>
                <a:spcPct val="140000"/>
              </a:lnSpc>
              <a:spcAft>
                <a:spcPct val="0"/>
              </a:spcAft>
              <a:buFontTx/>
              <a:buNone/>
            </a:pPr>
            <a:r>
              <a:rPr kumimoji="1" lang="zh-CN" altLang="en-US" sz="2200" dirty="0">
                <a:solidFill>
                  <a:srgbClr val="000000"/>
                </a:solidFill>
                <a:ea typeface="楷体_GB2312" pitchFamily="49" charset="-122"/>
              </a:rPr>
              <a:t>（</a:t>
            </a:r>
            <a:r>
              <a:rPr kumimoji="1" lang="en-US" altLang="zh-CN" sz="2200" dirty="0">
                <a:solidFill>
                  <a:srgbClr val="000000"/>
                </a:solidFill>
                <a:ea typeface="楷体_GB2312" pitchFamily="49" charset="-122"/>
              </a:rPr>
              <a:t>2</a:t>
            </a:r>
            <a:r>
              <a:rPr kumimoji="1" lang="zh-CN" altLang="en-US" sz="2200" dirty="0">
                <a:solidFill>
                  <a:srgbClr val="000000"/>
                </a:solidFill>
                <a:ea typeface="楷体_GB2312" pitchFamily="49" charset="-122"/>
              </a:rPr>
              <a:t>）绘出</a:t>
            </a:r>
            <a:r>
              <a:rPr kumimoji="1" lang="en-US" altLang="zh-CN" sz="2200" i="1" dirty="0" err="1">
                <a:solidFill>
                  <a:srgbClr val="000000"/>
                </a:solidFill>
                <a:latin typeface="Book Antiqua" panose="02040602050305030304" pitchFamily="18" charset="0"/>
                <a:ea typeface="楷体_GB2312" pitchFamily="49" charset="-122"/>
              </a:rPr>
              <a:t>v</a:t>
            </a:r>
            <a:r>
              <a:rPr kumimoji="1" lang="en-US" altLang="zh-CN" sz="2200" baseline="-30000" dirty="0" err="1">
                <a:solidFill>
                  <a:srgbClr val="000000"/>
                </a:solidFill>
                <a:ea typeface="楷体_GB2312" pitchFamily="49" charset="-122"/>
              </a:rPr>
              <a:t>O</a:t>
            </a:r>
            <a:r>
              <a:rPr kumimoji="1" lang="zh-CN" altLang="en-US" sz="2200" dirty="0">
                <a:solidFill>
                  <a:srgbClr val="000000"/>
                </a:solidFill>
                <a:ea typeface="楷体_GB2312" pitchFamily="49" charset="-122"/>
              </a:rPr>
              <a:t>的波形。</a:t>
            </a:r>
          </a:p>
        </p:txBody>
      </p:sp>
      <p:graphicFrame>
        <p:nvGraphicFramePr>
          <p:cNvPr id="38916" name="Object 23"/>
          <p:cNvGraphicFramePr>
            <a:graphicFrameLocks noChangeAspect="1"/>
          </p:cNvGraphicFramePr>
          <p:nvPr/>
        </p:nvGraphicFramePr>
        <p:xfrm>
          <a:off x="251520" y="2708920"/>
          <a:ext cx="2806700" cy="1800225"/>
        </p:xfrm>
        <a:graphic>
          <a:graphicData uri="http://schemas.openxmlformats.org/presentationml/2006/ole">
            <mc:AlternateContent xmlns:mc="http://schemas.openxmlformats.org/markup-compatibility/2006">
              <mc:Choice xmlns:v="urn:schemas-microsoft-com:vml" Requires="v">
                <p:oleObj spid="_x0000_s71847" name="图片" r:id="rId4" imgW="1651000" imgH="1054100" progId="Word.Picture.8">
                  <p:embed/>
                </p:oleObj>
              </mc:Choice>
              <mc:Fallback>
                <p:oleObj name="图片" r:id="rId4" imgW="1651000" imgH="1054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708920"/>
                        <a:ext cx="280670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57"/>
          <p:cNvSpPr>
            <a:spLocks noChangeArrowheads="1"/>
          </p:cNvSpPr>
          <p:nvPr/>
        </p:nvSpPr>
        <p:spPr bwMode="auto">
          <a:xfrm>
            <a:off x="1844924" y="3838189"/>
            <a:ext cx="6016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dirty="0">
                <a:solidFill>
                  <a:srgbClr val="000000"/>
                </a:solidFill>
                <a:ea typeface="楷体_GB2312" pitchFamily="49" charset="-122"/>
              </a:rPr>
              <a:t>5k</a:t>
            </a:r>
            <a:r>
              <a:rPr kumimoji="1" lang="en-US" altLang="zh-CN" sz="1800" dirty="0">
                <a:solidFill>
                  <a:srgbClr val="000000"/>
                </a:solidFill>
                <a:ea typeface="楷体_GB2312" pitchFamily="49" charset="-122"/>
                <a:sym typeface="Symbol" panose="05050102010706020507" pitchFamily="18" charset="2"/>
              </a:rPr>
              <a:t></a:t>
            </a:r>
            <a:endParaRPr kumimoji="1" lang="zh-CN" altLang="en-US" sz="1800" dirty="0">
              <a:solidFill>
                <a:srgbClr val="000000"/>
              </a:solidFill>
              <a:ea typeface="楷体_GB2312" pitchFamily="49" charset="-122"/>
              <a:sym typeface="Symbol" panose="05050102010706020507" pitchFamily="18" charset="2"/>
            </a:endParaRPr>
          </a:p>
        </p:txBody>
      </p:sp>
      <p:sp>
        <p:nvSpPr>
          <p:cNvPr id="38924" name="Rectangle 58"/>
          <p:cNvSpPr>
            <a:spLocks noChangeArrowheads="1"/>
          </p:cNvSpPr>
          <p:nvPr/>
        </p:nvSpPr>
        <p:spPr bwMode="auto">
          <a:xfrm>
            <a:off x="1001515" y="3887034"/>
            <a:ext cx="463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dirty="0">
                <a:solidFill>
                  <a:srgbClr val="000000"/>
                </a:solidFill>
                <a:ea typeface="楷体_GB2312" pitchFamily="49" charset="-122"/>
              </a:rPr>
              <a:t>5V</a:t>
            </a:r>
            <a:endParaRPr kumimoji="1" lang="zh-CN" altLang="en-US" sz="1800" dirty="0">
              <a:solidFill>
                <a:srgbClr val="000000"/>
              </a:solidFill>
              <a:ea typeface="楷体_GB2312" pitchFamily="49" charset="-122"/>
            </a:endParaRPr>
          </a:p>
        </p:txBody>
      </p:sp>
      <mc:AlternateContent xmlns:mc="http://schemas.openxmlformats.org/markup-compatibility/2006" xmlns:a14="http://schemas.microsoft.com/office/drawing/2010/main">
        <mc:Choice Requires="a14">
          <p:sp>
            <p:nvSpPr>
              <p:cNvPr id="23" name="文本框 22"/>
              <p:cNvSpPr txBox="1"/>
              <p:nvPr/>
            </p:nvSpPr>
            <p:spPr>
              <a:xfrm>
                <a:off x="4534398" y="4818666"/>
                <a:ext cx="35119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𝑂</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𝑂</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=4.3+</m:t>
                      </m:r>
                      <m:r>
                        <a:rPr lang="en-US" altLang="zh-CN" b="0" i="1" smtClean="0">
                          <a:latin typeface="Cambria Math" panose="02040503050406030204" pitchFamily="18" charset="0"/>
                          <a:ea typeface="Cambria Math" panose="02040503050406030204" pitchFamily="18" charset="0"/>
                        </a:rPr>
                        <m:t>0.0994</m:t>
                      </m:r>
                      <m:r>
                        <a:rPr lang="en-US" altLang="zh-CN" b="0" i="1" smtClean="0">
                          <a:latin typeface="Cambria Math" panose="02040503050406030204" pitchFamily="18" charset="0"/>
                          <a:ea typeface="Cambria Math" panose="02040503050406030204" pitchFamily="18" charset="0"/>
                        </a:rPr>
                        <m:t>𝑠𝑖𝑛</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𝑡</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534398" y="4818666"/>
                <a:ext cx="3511987" cy="276999"/>
              </a:xfrm>
              <a:prstGeom prst="rect">
                <a:avLst/>
              </a:prstGeom>
              <a:blipFill rotWithShape="0">
                <a:blip r:embed="rId6"/>
                <a:stretch>
                  <a:fillRect l="-347" r="-694" b="-17391"/>
                </a:stretch>
              </a:blipFill>
            </p:spPr>
            <p:txBody>
              <a:bodyPr/>
              <a:lstStyle/>
              <a:p>
                <a:r>
                  <a:rPr lang="zh-CN" altLang="en-US">
                    <a:noFill/>
                  </a:rPr>
                  <a:t> </a:t>
                </a:r>
              </a:p>
            </p:txBody>
          </p:sp>
        </mc:Fallback>
      </mc:AlternateContent>
      <p:graphicFrame>
        <p:nvGraphicFramePr>
          <p:cNvPr id="20" name="对象 19"/>
          <p:cNvGraphicFramePr>
            <a:graphicFrameLocks noChangeAspect="1"/>
          </p:cNvGraphicFramePr>
          <p:nvPr>
            <p:extLst>
              <p:ext uri="{D42A27DB-BD31-4B8C-83A1-F6EECF244321}">
                <p14:modId xmlns:p14="http://schemas.microsoft.com/office/powerpoint/2010/main" val="2959467772"/>
              </p:ext>
            </p:extLst>
          </p:nvPr>
        </p:nvGraphicFramePr>
        <p:xfrm>
          <a:off x="4307822" y="2554891"/>
          <a:ext cx="3738563" cy="2263775"/>
        </p:xfrm>
        <a:graphic>
          <a:graphicData uri="http://schemas.openxmlformats.org/presentationml/2006/ole">
            <mc:AlternateContent xmlns:mc="http://schemas.openxmlformats.org/markup-compatibility/2006">
              <mc:Choice xmlns:v="urn:schemas-microsoft-com:vml" Requires="v">
                <p:oleObj spid="_x0000_s71848" name="Picture" r:id="rId7" imgW="2077212" imgH="1257300" progId="Word.Picture.8">
                  <p:embed/>
                </p:oleObj>
              </mc:Choice>
              <mc:Fallback>
                <p:oleObj name="Picture" r:id="rId7" imgW="2077212" imgH="125730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7822" y="2554891"/>
                        <a:ext cx="3738563" cy="226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368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551266C-6896-47B5-BBD8-7279B2A0D343}"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4096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096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CADC1FB-A80A-4349-9A34-F24FBC3A2230}" type="slidenum">
              <a:rPr lang="en-US" altLang="zh-CN" sz="1800" b="0" smtClean="0">
                <a:solidFill>
                  <a:srgbClr val="B2B2B2"/>
                </a:solidFill>
                <a:latin typeface="Arial" panose="020B0604020202020204" pitchFamily="34" charset="0"/>
              </a:rPr>
              <a:pPr>
                <a:spcAft>
                  <a:spcPct val="0"/>
                </a:spcAft>
                <a:buFontTx/>
                <a:buNone/>
              </a:pPr>
              <a:t>26</a:t>
            </a:fld>
            <a:endParaRPr lang="en-US" altLang="zh-CN" sz="1800" b="0">
              <a:solidFill>
                <a:srgbClr val="B2B2B2"/>
              </a:solidFill>
              <a:latin typeface="Arial" panose="020B0604020202020204" pitchFamily="34" charset="0"/>
            </a:endParaRPr>
          </a:p>
        </p:txBody>
      </p:sp>
      <p:sp>
        <p:nvSpPr>
          <p:cNvPr id="40965" name="Rectangle 2"/>
          <p:cNvSpPr>
            <a:spLocks noGrp="1" noChangeArrowheads="1"/>
          </p:cNvSpPr>
          <p:nvPr>
            <p:ph type="title"/>
          </p:nvPr>
        </p:nvSpPr>
        <p:spPr/>
        <p:txBody>
          <a:bodyPr/>
          <a:lstStyle/>
          <a:p>
            <a:r>
              <a:rPr lang="zh-CN" altLang="en-US"/>
              <a:t>二极管应用</a:t>
            </a:r>
          </a:p>
        </p:txBody>
      </p:sp>
      <p:sp>
        <p:nvSpPr>
          <p:cNvPr id="1979395" name="Rectangle 3"/>
          <p:cNvSpPr>
            <a:spLocks noGrp="1" noChangeArrowheads="1"/>
          </p:cNvSpPr>
          <p:nvPr>
            <p:ph type="body" idx="1"/>
          </p:nvPr>
        </p:nvSpPr>
        <p:spPr>
          <a:xfrm>
            <a:off x="457200" y="1557338"/>
            <a:ext cx="8229600" cy="2016125"/>
          </a:xfrm>
        </p:spPr>
        <p:txBody>
          <a:bodyPr/>
          <a:lstStyle/>
          <a:p>
            <a:r>
              <a:rPr lang="zh-CN" altLang="en-US"/>
              <a:t>主要应用：整流、限幅、开关</a:t>
            </a:r>
            <a:endParaRPr lang="zh-CN" altLang="en-US" sz="3200"/>
          </a:p>
          <a:p>
            <a:endParaRPr lang="zh-CN" altLang="en-US"/>
          </a:p>
          <a:p>
            <a:r>
              <a:rPr lang="zh-CN" altLang="en-US"/>
              <a:t>特殊二极管</a:t>
            </a:r>
            <a:endParaRPr lang="zh-CN" altLang="en-US" sz="2000"/>
          </a:p>
        </p:txBody>
      </p:sp>
      <p:sp>
        <p:nvSpPr>
          <p:cNvPr id="1979396" name="Rectangle 4"/>
          <p:cNvSpPr>
            <a:spLocks noChangeArrowheads="1"/>
          </p:cNvSpPr>
          <p:nvPr/>
        </p:nvSpPr>
        <p:spPr bwMode="auto">
          <a:xfrm>
            <a:off x="1619250" y="4230688"/>
            <a:ext cx="1716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稳压二极管</a:t>
            </a:r>
          </a:p>
        </p:txBody>
      </p:sp>
      <p:sp>
        <p:nvSpPr>
          <p:cNvPr id="1979397" name="Rectangle 5"/>
          <p:cNvSpPr>
            <a:spLocks noChangeArrowheads="1"/>
          </p:cNvSpPr>
          <p:nvPr/>
        </p:nvSpPr>
        <p:spPr bwMode="auto">
          <a:xfrm>
            <a:off x="3919538" y="4230688"/>
            <a:ext cx="17160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发光二极管</a:t>
            </a:r>
          </a:p>
        </p:txBody>
      </p:sp>
      <p:sp>
        <p:nvSpPr>
          <p:cNvPr id="1979398" name="Rectangle 6"/>
          <p:cNvSpPr>
            <a:spLocks noChangeArrowheads="1"/>
          </p:cNvSpPr>
          <p:nvPr/>
        </p:nvSpPr>
        <p:spPr bwMode="auto">
          <a:xfrm>
            <a:off x="6240463" y="4221163"/>
            <a:ext cx="17160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光电二极管</a:t>
            </a:r>
          </a:p>
        </p:txBody>
      </p:sp>
      <p:sp>
        <p:nvSpPr>
          <p:cNvPr id="1979399" name="AutoShape 7"/>
          <p:cNvSpPr>
            <a:spLocks noChangeArrowheads="1"/>
          </p:cNvSpPr>
          <p:nvPr/>
        </p:nvSpPr>
        <p:spPr bwMode="auto">
          <a:xfrm rot="16200000" flipV="1">
            <a:off x="2334418" y="3717132"/>
            <a:ext cx="360363" cy="342900"/>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79400" name="Line 8"/>
          <p:cNvSpPr>
            <a:spLocks noChangeShapeType="1"/>
          </p:cNvSpPr>
          <p:nvPr/>
        </p:nvSpPr>
        <p:spPr bwMode="auto">
          <a:xfrm>
            <a:off x="1995488" y="3889375"/>
            <a:ext cx="104616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79401" name="Line 9"/>
          <p:cNvSpPr>
            <a:spLocks noChangeShapeType="1"/>
          </p:cNvSpPr>
          <p:nvPr/>
        </p:nvSpPr>
        <p:spPr bwMode="auto">
          <a:xfrm rot="-5400000">
            <a:off x="2428081" y="3886994"/>
            <a:ext cx="504825"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79402" name="Line 10"/>
          <p:cNvSpPr>
            <a:spLocks noChangeShapeType="1"/>
          </p:cNvSpPr>
          <p:nvPr/>
        </p:nvSpPr>
        <p:spPr bwMode="auto">
          <a:xfrm flipH="1">
            <a:off x="2500313" y="3643313"/>
            <a:ext cx="18097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2" name="Group 11"/>
          <p:cNvGrpSpPr>
            <a:grpSpLocks/>
          </p:cNvGrpSpPr>
          <p:nvPr/>
        </p:nvGrpSpPr>
        <p:grpSpPr bwMode="auto">
          <a:xfrm>
            <a:off x="4211638" y="3500438"/>
            <a:ext cx="1046162" cy="611187"/>
            <a:chOff x="3628" y="3068"/>
            <a:chExt cx="659" cy="385"/>
          </a:xfrm>
        </p:grpSpPr>
        <p:sp>
          <p:nvSpPr>
            <p:cNvPr id="40981" name="AutoShape 12"/>
            <p:cNvSpPr>
              <a:spLocks noChangeArrowheads="1"/>
            </p:cNvSpPr>
            <p:nvPr/>
          </p:nvSpPr>
          <p:spPr bwMode="auto">
            <a:xfrm rot="16200000" flipV="1">
              <a:off x="3841" y="3231"/>
              <a:ext cx="227" cy="216"/>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0982" name="Line 13"/>
            <p:cNvSpPr>
              <a:spLocks noChangeShapeType="1"/>
            </p:cNvSpPr>
            <p:nvPr/>
          </p:nvSpPr>
          <p:spPr bwMode="auto">
            <a:xfrm>
              <a:off x="3628" y="3339"/>
              <a:ext cx="659"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3" name="Line 14"/>
            <p:cNvSpPr>
              <a:spLocks noChangeShapeType="1"/>
            </p:cNvSpPr>
            <p:nvPr/>
          </p:nvSpPr>
          <p:spPr bwMode="auto">
            <a:xfrm rot="-5400000">
              <a:off x="3946" y="3338"/>
              <a:ext cx="228" cy="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84" name="Line 15"/>
            <p:cNvSpPr>
              <a:spLocks noChangeShapeType="1"/>
            </p:cNvSpPr>
            <p:nvPr/>
          </p:nvSpPr>
          <p:spPr bwMode="auto">
            <a:xfrm flipV="1">
              <a:off x="3878" y="3068"/>
              <a:ext cx="204" cy="113"/>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zh-CN" altLang="en-US"/>
            </a:p>
          </p:txBody>
        </p:sp>
        <p:sp>
          <p:nvSpPr>
            <p:cNvPr id="40985" name="Line 16"/>
            <p:cNvSpPr>
              <a:spLocks noChangeShapeType="1"/>
            </p:cNvSpPr>
            <p:nvPr/>
          </p:nvSpPr>
          <p:spPr bwMode="auto">
            <a:xfrm flipV="1">
              <a:off x="3991" y="3090"/>
              <a:ext cx="204" cy="113"/>
            </a:xfrm>
            <a:prstGeom prst="line">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 name="Group 17"/>
          <p:cNvGrpSpPr>
            <a:grpSpLocks/>
          </p:cNvGrpSpPr>
          <p:nvPr/>
        </p:nvGrpSpPr>
        <p:grpSpPr bwMode="auto">
          <a:xfrm>
            <a:off x="6570663" y="3463925"/>
            <a:ext cx="1046162" cy="647700"/>
            <a:chOff x="5223" y="3204"/>
            <a:chExt cx="659" cy="408"/>
          </a:xfrm>
        </p:grpSpPr>
        <p:sp>
          <p:nvSpPr>
            <p:cNvPr id="40976" name="AutoShape 18"/>
            <p:cNvSpPr>
              <a:spLocks noChangeArrowheads="1"/>
            </p:cNvSpPr>
            <p:nvPr/>
          </p:nvSpPr>
          <p:spPr bwMode="auto">
            <a:xfrm rot="16200000" flipV="1">
              <a:off x="5436" y="3391"/>
              <a:ext cx="227" cy="216"/>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0977" name="Line 19"/>
            <p:cNvSpPr>
              <a:spLocks noChangeShapeType="1"/>
            </p:cNvSpPr>
            <p:nvPr/>
          </p:nvSpPr>
          <p:spPr bwMode="auto">
            <a:xfrm>
              <a:off x="5223" y="3499"/>
              <a:ext cx="659"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978" name="Line 20"/>
            <p:cNvSpPr>
              <a:spLocks noChangeShapeType="1"/>
            </p:cNvSpPr>
            <p:nvPr/>
          </p:nvSpPr>
          <p:spPr bwMode="auto">
            <a:xfrm flipV="1">
              <a:off x="5442" y="3204"/>
              <a:ext cx="204" cy="113"/>
            </a:xfrm>
            <a:prstGeom prst="line">
              <a:avLst/>
            </a:prstGeom>
            <a:noFill/>
            <a:ln w="28575">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endParaRPr lang="zh-CN" altLang="en-US"/>
            </a:p>
          </p:txBody>
        </p:sp>
        <p:sp>
          <p:nvSpPr>
            <p:cNvPr id="40979" name="Line 21"/>
            <p:cNvSpPr>
              <a:spLocks noChangeShapeType="1"/>
            </p:cNvSpPr>
            <p:nvPr/>
          </p:nvSpPr>
          <p:spPr bwMode="auto">
            <a:xfrm flipV="1">
              <a:off x="5579" y="3226"/>
              <a:ext cx="204" cy="113"/>
            </a:xfrm>
            <a:prstGeom prst="line">
              <a:avLst/>
            </a:prstGeom>
            <a:noFill/>
            <a:ln w="28575">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endParaRPr lang="zh-CN" altLang="en-US"/>
            </a:p>
          </p:txBody>
        </p:sp>
        <p:sp>
          <p:nvSpPr>
            <p:cNvPr id="40980" name="Line 22"/>
            <p:cNvSpPr>
              <a:spLocks noChangeShapeType="1"/>
            </p:cNvSpPr>
            <p:nvPr/>
          </p:nvSpPr>
          <p:spPr bwMode="auto">
            <a:xfrm rot="-5400000">
              <a:off x="5534" y="3497"/>
              <a:ext cx="228" cy="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3307AF0-45C3-413B-92A7-AECF4BF14BBB}"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4301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301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540961A-8279-4043-9D84-D8DE2DAE7527}" type="slidenum">
              <a:rPr lang="en-US" altLang="zh-CN" sz="1800" b="0" smtClean="0">
                <a:solidFill>
                  <a:srgbClr val="B2B2B2"/>
                </a:solidFill>
                <a:latin typeface="Arial" panose="020B0604020202020204" pitchFamily="34" charset="0"/>
              </a:rPr>
              <a:pPr>
                <a:spcAft>
                  <a:spcPct val="0"/>
                </a:spcAft>
                <a:buFontTx/>
                <a:buNone/>
              </a:pPr>
              <a:t>27</a:t>
            </a:fld>
            <a:endParaRPr lang="en-US" altLang="zh-CN" sz="1800" b="0">
              <a:solidFill>
                <a:srgbClr val="B2B2B2"/>
              </a:solidFill>
              <a:latin typeface="Arial" panose="020B0604020202020204" pitchFamily="34" charset="0"/>
            </a:endParaRPr>
          </a:p>
        </p:txBody>
      </p:sp>
      <p:sp>
        <p:nvSpPr>
          <p:cNvPr id="43013" name="Rectangle 2"/>
          <p:cNvSpPr>
            <a:spLocks noGrp="1" noChangeArrowheads="1"/>
          </p:cNvSpPr>
          <p:nvPr>
            <p:ph type="title"/>
          </p:nvPr>
        </p:nvSpPr>
        <p:spPr/>
        <p:txBody>
          <a:bodyPr/>
          <a:lstStyle/>
          <a:p>
            <a:r>
              <a:rPr lang="zh-CN" altLang="en-US"/>
              <a:t>示例</a:t>
            </a:r>
            <a:r>
              <a:rPr lang="zh-CN" altLang="ja-JP">
                <a:solidFill>
                  <a:schemeClr val="tx1"/>
                </a:solidFill>
                <a:latin typeface="宋体" panose="02010600030101010101" pitchFamily="2" charset="-122"/>
              </a:rPr>
              <a:t>─</a:t>
            </a:r>
            <a:r>
              <a:rPr lang="zh-CN" altLang="en-US"/>
              <a:t>桥式整流</a:t>
            </a:r>
          </a:p>
        </p:txBody>
      </p:sp>
      <p:sp>
        <p:nvSpPr>
          <p:cNvPr id="43014" name="Text Box 3"/>
          <p:cNvSpPr txBox="1">
            <a:spLocks noChangeArrowheads="1"/>
          </p:cNvSpPr>
          <p:nvPr/>
        </p:nvSpPr>
        <p:spPr bwMode="auto">
          <a:xfrm>
            <a:off x="1908175" y="5718175"/>
            <a:ext cx="1612900" cy="5191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简化电路</a:t>
            </a:r>
            <a:endParaRPr lang="en-US" altLang="zh-CN">
              <a:latin typeface="Arial" panose="020B0604020202020204" pitchFamily="34" charset="0"/>
            </a:endParaRPr>
          </a:p>
        </p:txBody>
      </p:sp>
      <p:sp>
        <p:nvSpPr>
          <p:cNvPr id="43015" name="Text Box 4"/>
          <p:cNvSpPr txBox="1">
            <a:spLocks noChangeArrowheads="1"/>
          </p:cNvSpPr>
          <p:nvPr/>
        </p:nvSpPr>
        <p:spPr bwMode="auto">
          <a:xfrm>
            <a:off x="1908175" y="3321050"/>
            <a:ext cx="1612900" cy="5191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完整电路</a:t>
            </a:r>
            <a:endParaRPr lang="en-US" altLang="zh-CN">
              <a:latin typeface="Arial" panose="020B0604020202020204" pitchFamily="34" charset="0"/>
            </a:endParaRPr>
          </a:p>
        </p:txBody>
      </p:sp>
      <p:pic>
        <p:nvPicPr>
          <p:cNvPr id="430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1592263"/>
            <a:ext cx="3862387" cy="161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4076700"/>
            <a:ext cx="3459162" cy="160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814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268413"/>
            <a:ext cx="3192462" cy="4995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4BECB16-0165-4EA9-9673-E07A91772124}"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4403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403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B397634-2BF9-44F6-93E4-37BF2E0E1108}" type="slidenum">
              <a:rPr lang="en-US" altLang="zh-CN" sz="1800" b="0" smtClean="0">
                <a:solidFill>
                  <a:srgbClr val="B2B2B2"/>
                </a:solidFill>
                <a:latin typeface="Arial" panose="020B0604020202020204" pitchFamily="34" charset="0"/>
              </a:rPr>
              <a:pPr>
                <a:spcAft>
                  <a:spcPct val="0"/>
                </a:spcAft>
                <a:buFontTx/>
                <a:buNone/>
              </a:pPr>
              <a:t>28</a:t>
            </a:fld>
            <a:endParaRPr lang="en-US" altLang="zh-CN" sz="1800" b="0">
              <a:solidFill>
                <a:srgbClr val="B2B2B2"/>
              </a:solidFill>
              <a:latin typeface="Arial" panose="020B0604020202020204" pitchFamily="34" charset="0"/>
            </a:endParaRPr>
          </a:p>
        </p:txBody>
      </p:sp>
      <p:sp>
        <p:nvSpPr>
          <p:cNvPr id="44037" name="Rectangle 2"/>
          <p:cNvSpPr>
            <a:spLocks noGrp="1" noChangeArrowheads="1"/>
          </p:cNvSpPr>
          <p:nvPr>
            <p:ph type="title"/>
          </p:nvPr>
        </p:nvSpPr>
        <p:spPr/>
        <p:txBody>
          <a:bodyPr/>
          <a:lstStyle/>
          <a:p>
            <a:r>
              <a:rPr lang="zh-CN" altLang="en-US"/>
              <a:t>示例</a:t>
            </a:r>
            <a:r>
              <a:rPr lang="zh-CN" altLang="ja-JP">
                <a:solidFill>
                  <a:schemeClr val="tx1"/>
                </a:solidFill>
                <a:latin typeface="宋体" panose="02010600030101010101" pitchFamily="2" charset="-122"/>
              </a:rPr>
              <a:t>─</a:t>
            </a:r>
            <a:r>
              <a:rPr lang="zh-CN" altLang="en-US"/>
              <a:t>限幅</a:t>
            </a:r>
            <a:endParaRPr lang="zh-CN" altLang="en-US">
              <a:latin typeface="宋体" panose="02010600030101010101" pitchFamily="2" charset="-122"/>
            </a:endParaRPr>
          </a:p>
        </p:txBody>
      </p:sp>
      <p:pic>
        <p:nvPicPr>
          <p:cNvPr id="440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49500"/>
            <a:ext cx="318135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83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88" y="2060575"/>
            <a:ext cx="4152900" cy="328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F1F6D6A-24FE-4EAC-84CC-C0A12B782B55}"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4608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608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A271A8E-7BA6-4899-943F-2E8B37B36911}" type="slidenum">
              <a:rPr lang="en-US" altLang="zh-CN" sz="1800" b="0" smtClean="0">
                <a:solidFill>
                  <a:srgbClr val="B2B2B2"/>
                </a:solidFill>
                <a:latin typeface="Arial" panose="020B0604020202020204" pitchFamily="34" charset="0"/>
              </a:rPr>
              <a:pPr>
                <a:spcAft>
                  <a:spcPct val="0"/>
                </a:spcAft>
                <a:buFontTx/>
                <a:buNone/>
              </a:pPr>
              <a:t>29</a:t>
            </a:fld>
            <a:endParaRPr lang="en-US" altLang="zh-CN" sz="1800" b="0">
              <a:solidFill>
                <a:srgbClr val="B2B2B2"/>
              </a:solidFill>
              <a:latin typeface="Arial" panose="020B0604020202020204" pitchFamily="34" charset="0"/>
            </a:endParaRPr>
          </a:p>
        </p:txBody>
      </p:sp>
      <p:sp>
        <p:nvSpPr>
          <p:cNvPr id="46085" name="Rectangle 2"/>
          <p:cNvSpPr>
            <a:spLocks noGrp="1" noChangeArrowheads="1"/>
          </p:cNvSpPr>
          <p:nvPr>
            <p:ph type="title"/>
          </p:nvPr>
        </p:nvSpPr>
        <p:spPr/>
        <p:txBody>
          <a:bodyPr/>
          <a:lstStyle/>
          <a:p>
            <a:r>
              <a:rPr lang="zh-CN" altLang="en-US"/>
              <a:t>示例</a:t>
            </a:r>
            <a:r>
              <a:rPr lang="zh-CN" altLang="ja-JP">
                <a:solidFill>
                  <a:schemeClr val="tx1"/>
                </a:solidFill>
                <a:latin typeface="宋体" panose="02010600030101010101" pitchFamily="2" charset="-122"/>
              </a:rPr>
              <a:t>─</a:t>
            </a:r>
            <a:r>
              <a:rPr lang="zh-CN" altLang="en-US"/>
              <a:t>开关</a:t>
            </a:r>
          </a:p>
        </p:txBody>
      </p:sp>
      <p:pic>
        <p:nvPicPr>
          <p:cNvPr id="276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1260475"/>
            <a:ext cx="2774950" cy="234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1384300"/>
            <a:ext cx="3671888" cy="232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2314532621"/>
              </p:ext>
            </p:extLst>
          </p:nvPr>
        </p:nvGraphicFramePr>
        <p:xfrm>
          <a:off x="1406525" y="3931880"/>
          <a:ext cx="6096000" cy="2377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rowSpan="2">
                  <a:txBody>
                    <a:bodyPr/>
                    <a:lstStyle/>
                    <a:p>
                      <a:pPr algn="ctr"/>
                      <a:r>
                        <a:rPr lang="en-US" altLang="zh-CN" sz="2800" b="0" dirty="0">
                          <a:solidFill>
                            <a:schemeClr val="tx1"/>
                          </a:solidFill>
                        </a:rPr>
                        <a:t>v</a:t>
                      </a:r>
                      <a:r>
                        <a:rPr lang="en-US" altLang="zh-CN" sz="2800" b="0" baseline="-25000" dirty="0">
                          <a:solidFill>
                            <a:schemeClr val="tx1"/>
                          </a:solidFill>
                        </a:rPr>
                        <a:t>11</a:t>
                      </a:r>
                      <a:endParaRPr lang="zh-CN" altLang="en-US" sz="2800" b="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2800" b="0" dirty="0">
                          <a:solidFill>
                            <a:schemeClr val="tx1"/>
                          </a:solidFill>
                        </a:rPr>
                        <a:t>v</a:t>
                      </a:r>
                      <a:r>
                        <a:rPr lang="en-US" altLang="zh-CN" sz="2800" b="0" baseline="-25000" dirty="0">
                          <a:solidFill>
                            <a:schemeClr val="tx1"/>
                          </a:solidFill>
                        </a:rPr>
                        <a:t>12</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2000" b="0" dirty="0">
                          <a:solidFill>
                            <a:schemeClr val="tx1"/>
                          </a:solidFill>
                        </a:rPr>
                        <a:t>二极管工作状态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sz="2800" b="0" dirty="0" err="1">
                          <a:solidFill>
                            <a:schemeClr val="tx1"/>
                          </a:solidFill>
                        </a:rPr>
                        <a:t>v</a:t>
                      </a:r>
                      <a:r>
                        <a:rPr lang="en-US" altLang="zh-CN" sz="2800" b="0" baseline="-25000" dirty="0" err="1">
                          <a:solidFill>
                            <a:schemeClr val="tx1"/>
                          </a:solidFill>
                        </a:rPr>
                        <a:t>o</a:t>
                      </a:r>
                      <a:endParaRPr lang="zh-CN" altLang="en-US" sz="2800" b="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D</a:t>
                      </a:r>
                      <a:r>
                        <a:rPr lang="en-US" altLang="zh-CN" sz="2000" baseline="-25000" dirty="0">
                          <a:solidFill>
                            <a:schemeClr val="tx1"/>
                          </a:solidFill>
                        </a:rPr>
                        <a:t>1</a:t>
                      </a:r>
                      <a:endParaRPr lang="zh-CN" altLang="en-US" sz="20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D</a:t>
                      </a:r>
                      <a:r>
                        <a:rPr lang="en-US" altLang="zh-CN" sz="2000" baseline="-25000" dirty="0">
                          <a:solidFill>
                            <a:schemeClr val="tx1"/>
                          </a:solidFill>
                        </a:rPr>
                        <a:t>2</a:t>
                      </a:r>
                      <a:endParaRPr lang="zh-CN" altLang="en-US" sz="20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导通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导通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5V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导通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截止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tLang="zh-CN" sz="2000" dirty="0">
                          <a:solidFill>
                            <a:schemeClr val="tx1"/>
                          </a:solidFill>
                        </a:rPr>
                        <a:t>5V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截止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导通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0V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altLang="zh-CN" sz="2000" dirty="0">
                          <a:solidFill>
                            <a:schemeClr val="tx1"/>
                          </a:solidFill>
                        </a:rPr>
                        <a:t>5V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rPr>
                        <a:t>5V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截止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rPr>
                        <a:t>截止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rPr>
                        <a:t>5V</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22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12C7E34-E691-45FC-97BC-5436C6A819AE}"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614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8EBBF9E-C3CE-48E1-ACE6-1DB55BE682FE}"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p:cNvSpPr>
            <a:spLocks noGrp="1" noChangeArrowheads="1"/>
          </p:cNvSpPr>
          <p:nvPr>
            <p:ph type="body" idx="4294967295"/>
          </p:nvPr>
        </p:nvSpPr>
        <p:spPr>
          <a:xfrm>
            <a:off x="468313" y="1627188"/>
            <a:ext cx="8135937" cy="4789487"/>
          </a:xfrm>
        </p:spPr>
        <p:txBody>
          <a:bodyPr/>
          <a:lstStyle/>
          <a:p>
            <a:pPr eaLnBrk="1" hangingPunct="1"/>
            <a:r>
              <a:rPr lang="zh-CN" altLang="en-US">
                <a:solidFill>
                  <a:srgbClr val="080808"/>
                </a:solidFill>
              </a:rPr>
              <a:t>半导体基础知识</a:t>
            </a:r>
            <a:endParaRPr lang="zh-CN" altLang="en-US"/>
          </a:p>
          <a:p>
            <a:pPr eaLnBrk="1" hangingPunct="1">
              <a:spcBef>
                <a:spcPct val="30000"/>
              </a:spcBef>
              <a:spcAft>
                <a:spcPct val="0"/>
              </a:spcAft>
            </a:pPr>
            <a:r>
              <a:rPr lang="zh-CN" altLang="en-US"/>
              <a:t>二极管及其应用</a:t>
            </a:r>
            <a:endParaRPr lang="en-US" altLang="zh-CN"/>
          </a:p>
          <a:p>
            <a:pPr eaLnBrk="1" hangingPunct="1"/>
            <a:endParaRPr lang="zh-CN" altLang="en-US"/>
          </a:p>
          <a:p>
            <a:pPr eaLnBrk="1" hangingPunct="1"/>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21FD44E-8427-48A6-9DA6-5C9AB04DB60D}"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4813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813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FF11F0D-3F10-44D8-8FDA-E74A02BAB19A}" type="slidenum">
              <a:rPr lang="en-US" altLang="zh-CN" sz="1800" b="0" smtClean="0">
                <a:solidFill>
                  <a:srgbClr val="B2B2B2"/>
                </a:solidFill>
                <a:latin typeface="Arial" panose="020B0604020202020204" pitchFamily="34" charset="0"/>
              </a:rPr>
              <a:pPr>
                <a:spcAft>
                  <a:spcPct val="0"/>
                </a:spcAft>
                <a:buFontTx/>
                <a:buNone/>
              </a:pPr>
              <a:t>30</a:t>
            </a:fld>
            <a:endParaRPr lang="en-US" altLang="zh-CN" sz="1800" b="0">
              <a:solidFill>
                <a:srgbClr val="B2B2B2"/>
              </a:solidFill>
              <a:latin typeface="Arial" panose="020B0604020202020204" pitchFamily="34" charset="0"/>
            </a:endParaRPr>
          </a:p>
        </p:txBody>
      </p:sp>
      <p:sp>
        <p:nvSpPr>
          <p:cNvPr id="48133" name="Rectangle 2"/>
          <p:cNvSpPr>
            <a:spLocks noGrp="1" noChangeArrowheads="1"/>
          </p:cNvSpPr>
          <p:nvPr>
            <p:ph type="title"/>
          </p:nvPr>
        </p:nvSpPr>
        <p:spPr/>
        <p:txBody>
          <a:bodyPr/>
          <a:lstStyle/>
          <a:p>
            <a:r>
              <a:rPr lang="zh-CN" altLang="en-US"/>
              <a:t>稳压二极管</a:t>
            </a:r>
          </a:p>
        </p:txBody>
      </p:sp>
      <p:sp>
        <p:nvSpPr>
          <p:cNvPr id="1986563" name="Rectangle 3"/>
          <p:cNvSpPr>
            <a:spLocks noGrp="1" noChangeArrowheads="1"/>
          </p:cNvSpPr>
          <p:nvPr>
            <p:ph type="body" idx="1"/>
          </p:nvPr>
        </p:nvSpPr>
        <p:spPr>
          <a:xfrm>
            <a:off x="457200" y="1384300"/>
            <a:ext cx="4222750" cy="4903788"/>
          </a:xfrm>
        </p:spPr>
        <p:txBody>
          <a:bodyPr/>
          <a:lstStyle/>
          <a:p>
            <a:r>
              <a:rPr lang="zh-CN" altLang="en-US"/>
              <a:t>正向特性与普通管类似</a:t>
            </a:r>
          </a:p>
          <a:p>
            <a:r>
              <a:rPr lang="zh-CN" altLang="en-US"/>
              <a:t>反向击穿特性很陡</a:t>
            </a:r>
          </a:p>
          <a:p>
            <a:pPr lvl="1"/>
            <a:r>
              <a:rPr lang="zh-CN" altLang="en-US"/>
              <a:t>稳压管通常工作于反向电击穿状态</a:t>
            </a:r>
          </a:p>
          <a:p>
            <a:r>
              <a:rPr lang="zh-CN" altLang="en-US"/>
              <a:t>主要参数</a:t>
            </a:r>
          </a:p>
          <a:p>
            <a:pPr lvl="1"/>
            <a:r>
              <a:rPr lang="zh-CN" altLang="en-US"/>
              <a:t>稳定电压</a:t>
            </a:r>
            <a:r>
              <a:rPr lang="en-US" altLang="zh-CN"/>
              <a:t>V</a:t>
            </a:r>
            <a:r>
              <a:rPr lang="en-US" altLang="zh-CN" sz="1800"/>
              <a:t>Z</a:t>
            </a:r>
          </a:p>
          <a:p>
            <a:pPr lvl="1"/>
            <a:r>
              <a:rPr lang="zh-CN" altLang="en-US"/>
              <a:t>动态电阻</a:t>
            </a:r>
            <a:r>
              <a:rPr lang="en-US" altLang="zh-CN" sz="3200"/>
              <a:t>r</a:t>
            </a:r>
            <a:r>
              <a:rPr lang="en-US" altLang="zh-CN"/>
              <a:t>z</a:t>
            </a:r>
          </a:p>
          <a:p>
            <a:pPr lvl="1"/>
            <a:r>
              <a:rPr lang="zh-CN" altLang="en-US"/>
              <a:t>最大允许工作电流</a:t>
            </a:r>
            <a:r>
              <a:rPr lang="en-US" altLang="zh-CN"/>
              <a:t>I</a:t>
            </a:r>
            <a:r>
              <a:rPr lang="en-US" altLang="zh-CN" sz="1800"/>
              <a:t>ZM</a:t>
            </a:r>
          </a:p>
          <a:p>
            <a:pPr lvl="1"/>
            <a:r>
              <a:rPr lang="zh-CN" altLang="en-US"/>
              <a:t>最大允许耗散功率</a:t>
            </a:r>
            <a:r>
              <a:rPr lang="en-US" altLang="zh-CN"/>
              <a:t>P</a:t>
            </a:r>
            <a:r>
              <a:rPr lang="en-US" altLang="zh-CN" sz="1800"/>
              <a:t>ZM</a:t>
            </a:r>
            <a:endParaRPr lang="zh-CN" altLang="en-US" sz="1800"/>
          </a:p>
        </p:txBody>
      </p:sp>
      <p:pic>
        <p:nvPicPr>
          <p:cNvPr id="481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620838"/>
            <a:ext cx="3829050" cy="381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6" name="Rectangle 5"/>
          <p:cNvSpPr>
            <a:spLocks noChangeArrowheads="1"/>
          </p:cNvSpPr>
          <p:nvPr/>
        </p:nvSpPr>
        <p:spPr bwMode="auto">
          <a:xfrm>
            <a:off x="6072188" y="5678488"/>
            <a:ext cx="140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Arial" panose="020B0604020202020204" pitchFamily="34" charset="0"/>
              </a:rPr>
              <a:t>伏安特性</a:t>
            </a:r>
          </a:p>
        </p:txBody>
      </p:sp>
      <p:sp>
        <p:nvSpPr>
          <p:cNvPr id="9" name="Text Box 11"/>
          <p:cNvSpPr txBox="1">
            <a:spLocks noChangeArrowheads="1"/>
          </p:cNvSpPr>
          <p:nvPr/>
        </p:nvSpPr>
        <p:spPr bwMode="auto">
          <a:xfrm>
            <a:off x="1139825" y="5802313"/>
            <a:ext cx="3176588" cy="528637"/>
          </a:xfrm>
          <a:prstGeom prst="rect">
            <a:avLst/>
          </a:prstGeom>
          <a:solidFill>
            <a:srgbClr val="CCFFCC"/>
          </a:solidFill>
          <a:ln w="9525">
            <a:solidFill>
              <a:srgbClr val="FF99CC"/>
            </a:solidFill>
            <a:miter lim="800000"/>
            <a:headEnd/>
            <a:tailEnd/>
          </a:ln>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b="0" i="1">
                <a:solidFill>
                  <a:srgbClr val="000000"/>
                </a:solidFill>
                <a:ea typeface="楷体_GB2312" pitchFamily="49" charset="-122"/>
              </a:rPr>
              <a:t>I</a:t>
            </a:r>
            <a:r>
              <a:rPr kumimoji="1" lang="en-US" altLang="zh-CN" b="0" baseline="-25000">
                <a:solidFill>
                  <a:srgbClr val="000000"/>
                </a:solidFill>
                <a:ea typeface="楷体_GB2312" pitchFamily="49" charset="-122"/>
              </a:rPr>
              <a:t>Z(min)</a:t>
            </a:r>
            <a:r>
              <a:rPr kumimoji="1" lang="en-US" altLang="zh-CN" b="0">
                <a:solidFill>
                  <a:srgbClr val="000000"/>
                </a:solidFill>
                <a:ea typeface="楷体_GB2312" pitchFamily="49" charset="-122"/>
              </a:rPr>
              <a:t> ≤ </a:t>
            </a:r>
            <a:r>
              <a:rPr kumimoji="1" lang="en-US" altLang="zh-CN" b="0" i="1">
                <a:solidFill>
                  <a:srgbClr val="000000"/>
                </a:solidFill>
                <a:ea typeface="楷体_GB2312" pitchFamily="49" charset="-122"/>
              </a:rPr>
              <a:t>I</a:t>
            </a:r>
            <a:r>
              <a:rPr kumimoji="1" lang="en-US" altLang="zh-CN" b="0" baseline="-25000">
                <a:solidFill>
                  <a:srgbClr val="000000"/>
                </a:solidFill>
                <a:ea typeface="楷体_GB2312" pitchFamily="49" charset="-122"/>
              </a:rPr>
              <a:t>Z</a:t>
            </a:r>
            <a:r>
              <a:rPr kumimoji="1" lang="en-US" altLang="zh-CN" b="0">
                <a:solidFill>
                  <a:srgbClr val="000000"/>
                </a:solidFill>
                <a:ea typeface="楷体_GB2312" pitchFamily="49" charset="-122"/>
              </a:rPr>
              <a:t> ≤ </a:t>
            </a:r>
            <a:r>
              <a:rPr kumimoji="1" lang="en-US" altLang="zh-CN" b="0" i="1">
                <a:solidFill>
                  <a:srgbClr val="000000"/>
                </a:solidFill>
                <a:ea typeface="楷体_GB2312" pitchFamily="49" charset="-122"/>
              </a:rPr>
              <a:t>I</a:t>
            </a:r>
            <a:r>
              <a:rPr kumimoji="1" lang="en-US" altLang="zh-CN" b="0" baseline="-25000">
                <a:solidFill>
                  <a:srgbClr val="000000"/>
                </a:solidFill>
                <a:ea typeface="楷体_GB2312" pitchFamily="49" charset="-122"/>
              </a:rPr>
              <a:t>Z(max)</a:t>
            </a:r>
            <a:endParaRPr kumimoji="1" lang="en-US" altLang="zh-CN" b="0">
              <a:solidFill>
                <a:srgbClr val="0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E4E844-A528-498A-8921-95D70D4F8CD1}"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5017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018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EB31025-3106-4CF3-BABD-0206CF462696}" type="slidenum">
              <a:rPr lang="en-US" altLang="zh-CN" sz="1800" b="0" smtClean="0">
                <a:solidFill>
                  <a:srgbClr val="B2B2B2"/>
                </a:solidFill>
                <a:latin typeface="Arial" panose="020B0604020202020204" pitchFamily="34" charset="0"/>
              </a:rPr>
              <a:pPr>
                <a:spcAft>
                  <a:spcPct val="0"/>
                </a:spcAft>
                <a:buFontTx/>
                <a:buNone/>
              </a:pPr>
              <a:t>31</a:t>
            </a:fld>
            <a:endParaRPr lang="en-US" altLang="zh-CN" sz="1800" b="0">
              <a:solidFill>
                <a:srgbClr val="B2B2B2"/>
              </a:solidFill>
              <a:latin typeface="Arial" panose="020B0604020202020204" pitchFamily="34" charset="0"/>
            </a:endParaRPr>
          </a:p>
        </p:txBody>
      </p:sp>
      <p:sp>
        <p:nvSpPr>
          <p:cNvPr id="50181" name="Rectangle 2"/>
          <p:cNvSpPr>
            <a:spLocks noGrp="1" noChangeArrowheads="1"/>
          </p:cNvSpPr>
          <p:nvPr>
            <p:ph type="title"/>
          </p:nvPr>
        </p:nvSpPr>
        <p:spPr/>
        <p:txBody>
          <a:bodyPr/>
          <a:lstStyle/>
          <a:p>
            <a:r>
              <a:rPr lang="zh-CN" altLang="en-US"/>
              <a:t>稳压管电路及稳压原理 </a:t>
            </a:r>
          </a:p>
        </p:txBody>
      </p:sp>
      <p:sp>
        <p:nvSpPr>
          <p:cNvPr id="50182" name="Text Box 3"/>
          <p:cNvSpPr txBox="1">
            <a:spLocks noChangeArrowheads="1"/>
          </p:cNvSpPr>
          <p:nvPr/>
        </p:nvSpPr>
        <p:spPr bwMode="auto">
          <a:xfrm>
            <a:off x="1724025" y="4268788"/>
            <a:ext cx="2519363"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b="0" i="1">
                <a:cs typeface="Times New Roman" panose="02020603050405020304" pitchFamily="18" charset="0"/>
              </a:rPr>
              <a:t>R </a:t>
            </a:r>
            <a:r>
              <a:rPr kumimoji="1" lang="en-US" altLang="zh-CN" b="0">
                <a:cs typeface="Times New Roman" panose="02020603050405020304" pitchFamily="18" charset="0"/>
              </a:rPr>
              <a:t>— </a:t>
            </a:r>
            <a:r>
              <a:rPr kumimoji="1" lang="zh-CN" altLang="en-US" b="0">
                <a:cs typeface="Times New Roman" panose="02020603050405020304" pitchFamily="18" charset="0"/>
              </a:rPr>
              <a:t>限流电阻</a:t>
            </a:r>
          </a:p>
        </p:txBody>
      </p:sp>
      <p:grpSp>
        <p:nvGrpSpPr>
          <p:cNvPr id="50183" name="组合 47"/>
          <p:cNvGrpSpPr>
            <a:grpSpLocks/>
          </p:cNvGrpSpPr>
          <p:nvPr/>
        </p:nvGrpSpPr>
        <p:grpSpPr bwMode="auto">
          <a:xfrm>
            <a:off x="920750" y="1384300"/>
            <a:ext cx="3910013" cy="2555875"/>
            <a:chOff x="626140" y="1311246"/>
            <a:chExt cx="4785659" cy="2811492"/>
          </a:xfrm>
        </p:grpSpPr>
        <p:sp>
          <p:nvSpPr>
            <p:cNvPr id="50195" name="Rectangle 4"/>
            <p:cNvSpPr>
              <a:spLocks noChangeArrowheads="1"/>
            </p:cNvSpPr>
            <p:nvPr/>
          </p:nvSpPr>
          <p:spPr bwMode="auto">
            <a:xfrm>
              <a:off x="3990053" y="1438275"/>
              <a:ext cx="325437"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I</a:t>
              </a:r>
              <a:r>
                <a:rPr kumimoji="1" lang="en-US" altLang="zh-CN" baseline="-25000">
                  <a:ea typeface="楷体_GB2312" pitchFamily="49" charset="-122"/>
                </a:rPr>
                <a:t>O</a:t>
              </a:r>
            </a:p>
          </p:txBody>
        </p:sp>
        <p:sp>
          <p:nvSpPr>
            <p:cNvPr id="50196" name="Line 5"/>
            <p:cNvSpPr>
              <a:spLocks noChangeShapeType="1"/>
            </p:cNvSpPr>
            <p:nvPr/>
          </p:nvSpPr>
          <p:spPr bwMode="auto">
            <a:xfrm flipV="1">
              <a:off x="4733003" y="3341688"/>
              <a:ext cx="0" cy="742950"/>
            </a:xfrm>
            <a:prstGeom prst="line">
              <a:avLst/>
            </a:prstGeom>
            <a:noFill/>
            <a:ln w="36513">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197" name="Line 6"/>
            <p:cNvSpPr>
              <a:spLocks noChangeShapeType="1"/>
            </p:cNvSpPr>
            <p:nvPr/>
          </p:nvSpPr>
          <p:spPr bwMode="auto">
            <a:xfrm>
              <a:off x="3459828" y="2087563"/>
              <a:ext cx="1587" cy="1984375"/>
            </a:xfrm>
            <a:prstGeom prst="line">
              <a:avLst/>
            </a:prstGeom>
            <a:noFill/>
            <a:ln w="38100">
              <a:solidFill>
                <a:schemeClr val="tx1"/>
              </a:solidFill>
              <a:round/>
              <a:headEnd type="oval" w="med" len="me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50198" name="Rectangle 7"/>
            <p:cNvSpPr>
              <a:spLocks noChangeArrowheads="1"/>
            </p:cNvSpPr>
            <p:nvPr/>
          </p:nvSpPr>
          <p:spPr bwMode="auto">
            <a:xfrm>
              <a:off x="2481928" y="2925763"/>
              <a:ext cx="569912" cy="427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a:ea typeface="楷体_GB2312" pitchFamily="49" charset="-122"/>
                </a:rPr>
                <a:t>D</a:t>
              </a:r>
              <a:r>
                <a:rPr kumimoji="1" lang="en-US" altLang="zh-CN" baseline="-25000">
                  <a:ea typeface="楷体_GB2312" pitchFamily="49" charset="-122"/>
                </a:rPr>
                <a:t>Z</a:t>
              </a:r>
            </a:p>
          </p:txBody>
        </p:sp>
        <p:sp>
          <p:nvSpPr>
            <p:cNvPr id="50199" name="Rectangle 8"/>
            <p:cNvSpPr>
              <a:spLocks noChangeArrowheads="1"/>
            </p:cNvSpPr>
            <p:nvPr/>
          </p:nvSpPr>
          <p:spPr bwMode="auto">
            <a:xfrm>
              <a:off x="2713703" y="2327275"/>
              <a:ext cx="420687"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I</a:t>
              </a:r>
              <a:r>
                <a:rPr kumimoji="1" lang="en-US" altLang="zh-CN" baseline="-25000">
                  <a:ea typeface="楷体_GB2312" pitchFamily="49" charset="-122"/>
                </a:rPr>
                <a:t>Z</a:t>
              </a:r>
            </a:p>
          </p:txBody>
        </p:sp>
        <p:sp>
          <p:nvSpPr>
            <p:cNvPr id="50200" name="Rectangle 9"/>
            <p:cNvSpPr>
              <a:spLocks noChangeArrowheads="1"/>
            </p:cNvSpPr>
            <p:nvPr/>
          </p:nvSpPr>
          <p:spPr bwMode="auto">
            <a:xfrm>
              <a:off x="4077365" y="2827338"/>
              <a:ext cx="396875" cy="427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R</a:t>
              </a:r>
              <a:r>
                <a:rPr kumimoji="1" lang="en-US" altLang="zh-CN" baseline="-25000">
                  <a:ea typeface="楷体_GB2312" pitchFamily="49" charset="-122"/>
                </a:rPr>
                <a:t>L</a:t>
              </a:r>
            </a:p>
          </p:txBody>
        </p:sp>
        <p:sp>
          <p:nvSpPr>
            <p:cNvPr id="50201" name="Rectangle 10"/>
            <p:cNvSpPr>
              <a:spLocks noChangeArrowheads="1"/>
            </p:cNvSpPr>
            <p:nvPr/>
          </p:nvSpPr>
          <p:spPr bwMode="auto">
            <a:xfrm>
              <a:off x="4987003" y="2830513"/>
              <a:ext cx="42479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V</a:t>
              </a:r>
              <a:r>
                <a:rPr kumimoji="1" lang="en-US" altLang="zh-CN" baseline="-25000">
                  <a:ea typeface="楷体_GB2312" pitchFamily="49" charset="-122"/>
                </a:rPr>
                <a:t>O</a:t>
              </a:r>
            </a:p>
          </p:txBody>
        </p:sp>
        <p:sp>
          <p:nvSpPr>
            <p:cNvPr id="50202" name="Rectangle 11"/>
            <p:cNvSpPr>
              <a:spLocks noChangeArrowheads="1"/>
            </p:cNvSpPr>
            <p:nvPr/>
          </p:nvSpPr>
          <p:spPr bwMode="auto">
            <a:xfrm>
              <a:off x="626140" y="2957513"/>
              <a:ext cx="331822"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V</a:t>
              </a:r>
              <a:r>
                <a:rPr kumimoji="1" lang="en-US" altLang="zh-CN" baseline="-25000">
                  <a:ea typeface="楷体_GB2312" pitchFamily="49" charset="-122"/>
                </a:rPr>
                <a:t>I</a:t>
              </a:r>
            </a:p>
          </p:txBody>
        </p:sp>
        <p:sp>
          <p:nvSpPr>
            <p:cNvPr id="50203" name="Rectangle 12"/>
            <p:cNvSpPr>
              <a:spLocks noChangeArrowheads="1"/>
            </p:cNvSpPr>
            <p:nvPr/>
          </p:nvSpPr>
          <p:spPr bwMode="auto">
            <a:xfrm>
              <a:off x="1977094" y="2224071"/>
              <a:ext cx="236537"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R</a:t>
              </a:r>
              <a:endParaRPr kumimoji="1" lang="en-US" altLang="zh-CN">
                <a:ea typeface="楷体_GB2312" pitchFamily="49" charset="-122"/>
              </a:endParaRPr>
            </a:p>
          </p:txBody>
        </p:sp>
        <p:sp>
          <p:nvSpPr>
            <p:cNvPr id="50204" name="Rectangle 13"/>
            <p:cNvSpPr>
              <a:spLocks noChangeArrowheads="1"/>
            </p:cNvSpPr>
            <p:nvPr/>
          </p:nvSpPr>
          <p:spPr bwMode="auto">
            <a:xfrm>
              <a:off x="2013607" y="1311246"/>
              <a:ext cx="138112"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pitchFamily="49" charset="-122"/>
                </a:rPr>
                <a:t>I</a:t>
              </a:r>
              <a:endParaRPr kumimoji="1" lang="en-US" altLang="zh-CN">
                <a:ea typeface="楷体_GB2312" pitchFamily="49" charset="-122"/>
              </a:endParaRPr>
            </a:p>
          </p:txBody>
        </p:sp>
        <p:sp>
          <p:nvSpPr>
            <p:cNvPr id="50205" name="Line 14"/>
            <p:cNvSpPr>
              <a:spLocks noChangeShapeType="1"/>
            </p:cNvSpPr>
            <p:nvPr/>
          </p:nvSpPr>
          <p:spPr bwMode="auto">
            <a:xfrm>
              <a:off x="4725065" y="2071688"/>
              <a:ext cx="0" cy="665162"/>
            </a:xfrm>
            <a:prstGeom prst="line">
              <a:avLst/>
            </a:prstGeom>
            <a:noFill/>
            <a:ln w="38100">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50206" name="Line 15"/>
            <p:cNvSpPr>
              <a:spLocks noChangeShapeType="1"/>
            </p:cNvSpPr>
            <p:nvPr/>
          </p:nvSpPr>
          <p:spPr bwMode="auto">
            <a:xfrm flipH="1">
              <a:off x="2499390" y="2085975"/>
              <a:ext cx="2239963" cy="0"/>
            </a:xfrm>
            <a:prstGeom prst="line">
              <a:avLst/>
            </a:prstGeom>
            <a:noFill/>
            <a:ln w="36513">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207" name="Rectangle 16"/>
            <p:cNvSpPr>
              <a:spLocks noChangeArrowheads="1"/>
            </p:cNvSpPr>
            <p:nvPr/>
          </p:nvSpPr>
          <p:spPr bwMode="auto">
            <a:xfrm>
              <a:off x="4607590" y="2733675"/>
              <a:ext cx="241300" cy="608013"/>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50208" name="Line 17"/>
            <p:cNvSpPr>
              <a:spLocks noChangeShapeType="1"/>
            </p:cNvSpPr>
            <p:nvPr/>
          </p:nvSpPr>
          <p:spPr bwMode="auto">
            <a:xfrm>
              <a:off x="3182024" y="2917818"/>
              <a:ext cx="561966" cy="7"/>
            </a:xfrm>
            <a:prstGeom prst="line">
              <a:avLst/>
            </a:prstGeom>
            <a:noFill/>
            <a:ln w="36513">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209" name="Line 18"/>
            <p:cNvSpPr>
              <a:spLocks noChangeShapeType="1"/>
            </p:cNvSpPr>
            <p:nvPr/>
          </p:nvSpPr>
          <p:spPr bwMode="auto">
            <a:xfrm>
              <a:off x="3726528" y="2906713"/>
              <a:ext cx="0" cy="244475"/>
            </a:xfrm>
            <a:prstGeom prst="line">
              <a:avLst/>
            </a:prstGeom>
            <a:noFill/>
            <a:ln w="36576">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210" name="Line 19"/>
            <p:cNvSpPr>
              <a:spLocks noChangeShapeType="1"/>
            </p:cNvSpPr>
            <p:nvPr/>
          </p:nvSpPr>
          <p:spPr bwMode="auto">
            <a:xfrm>
              <a:off x="3882103" y="1933575"/>
              <a:ext cx="690562" cy="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50211" name="Rectangle 20"/>
            <p:cNvSpPr>
              <a:spLocks noChangeArrowheads="1"/>
            </p:cNvSpPr>
            <p:nvPr/>
          </p:nvSpPr>
          <p:spPr bwMode="auto">
            <a:xfrm>
              <a:off x="4987003" y="2387600"/>
              <a:ext cx="231775"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3200" i="1">
                  <a:ea typeface="楷体_GB2312" pitchFamily="49" charset="-122"/>
                </a:rPr>
                <a:t>+</a:t>
              </a:r>
              <a:endParaRPr kumimoji="1" lang="en-US" altLang="zh-CN" sz="3200">
                <a:ea typeface="楷体_GB2312" pitchFamily="49" charset="-122"/>
              </a:endParaRPr>
            </a:p>
          </p:txBody>
        </p:sp>
        <p:sp>
          <p:nvSpPr>
            <p:cNvPr id="50212" name="Rectangle 21"/>
            <p:cNvSpPr>
              <a:spLocks noChangeArrowheads="1"/>
            </p:cNvSpPr>
            <p:nvPr/>
          </p:nvSpPr>
          <p:spPr bwMode="auto">
            <a:xfrm>
              <a:off x="5010815" y="3105150"/>
              <a:ext cx="203200"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3200" i="1">
                  <a:ea typeface="楷体_GB2312" pitchFamily="49" charset="-122"/>
                </a:rPr>
                <a:t>_</a:t>
              </a:r>
              <a:endParaRPr kumimoji="1" lang="en-US" altLang="zh-CN" sz="3200">
                <a:ea typeface="楷体_GB2312" pitchFamily="49" charset="-122"/>
              </a:endParaRPr>
            </a:p>
          </p:txBody>
        </p:sp>
        <p:sp>
          <p:nvSpPr>
            <p:cNvPr id="50213" name="Line 22"/>
            <p:cNvSpPr>
              <a:spLocks noChangeShapeType="1"/>
            </p:cNvSpPr>
            <p:nvPr/>
          </p:nvSpPr>
          <p:spPr bwMode="auto">
            <a:xfrm flipH="1">
              <a:off x="848390" y="4071938"/>
              <a:ext cx="3902075" cy="0"/>
            </a:xfrm>
            <a:prstGeom prst="line">
              <a:avLst/>
            </a:prstGeom>
            <a:noFill/>
            <a:ln w="36513">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214" name="Line 23"/>
            <p:cNvSpPr>
              <a:spLocks noChangeShapeType="1"/>
            </p:cNvSpPr>
            <p:nvPr/>
          </p:nvSpPr>
          <p:spPr bwMode="auto">
            <a:xfrm>
              <a:off x="1758016" y="1785915"/>
              <a:ext cx="692150" cy="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50215" name="Line 24"/>
            <p:cNvSpPr>
              <a:spLocks noChangeShapeType="1"/>
            </p:cNvSpPr>
            <p:nvPr/>
          </p:nvSpPr>
          <p:spPr bwMode="auto">
            <a:xfrm flipH="1">
              <a:off x="834103" y="2090738"/>
              <a:ext cx="909637" cy="0"/>
            </a:xfrm>
            <a:prstGeom prst="line">
              <a:avLst/>
            </a:prstGeom>
            <a:noFill/>
            <a:ln w="36513">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216" name="Rectangle 25"/>
            <p:cNvSpPr>
              <a:spLocks noChangeArrowheads="1"/>
            </p:cNvSpPr>
            <p:nvPr/>
          </p:nvSpPr>
          <p:spPr bwMode="auto">
            <a:xfrm>
              <a:off x="634078" y="2241550"/>
              <a:ext cx="231775"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3200" i="1">
                  <a:ea typeface="楷体_GB2312" pitchFamily="49" charset="-122"/>
                </a:rPr>
                <a:t>+</a:t>
              </a:r>
              <a:endParaRPr kumimoji="1" lang="en-US" altLang="zh-CN" sz="3200">
                <a:ea typeface="楷体_GB2312" pitchFamily="49" charset="-122"/>
              </a:endParaRPr>
            </a:p>
          </p:txBody>
        </p:sp>
        <p:sp>
          <p:nvSpPr>
            <p:cNvPr id="50217" name="Rectangle 26"/>
            <p:cNvSpPr>
              <a:spLocks noChangeArrowheads="1"/>
            </p:cNvSpPr>
            <p:nvPr/>
          </p:nvSpPr>
          <p:spPr bwMode="auto">
            <a:xfrm>
              <a:off x="711865" y="3429000"/>
              <a:ext cx="203200"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3200" i="1">
                  <a:ea typeface="楷体_GB2312" pitchFamily="49" charset="-122"/>
                </a:rPr>
                <a:t>_</a:t>
              </a:r>
              <a:endParaRPr kumimoji="1" lang="en-US" altLang="zh-CN" sz="3200">
                <a:ea typeface="楷体_GB2312" pitchFamily="49" charset="-122"/>
              </a:endParaRPr>
            </a:p>
          </p:txBody>
        </p:sp>
        <p:sp>
          <p:nvSpPr>
            <p:cNvPr id="50218" name="Line 27"/>
            <p:cNvSpPr>
              <a:spLocks noChangeShapeType="1"/>
            </p:cNvSpPr>
            <p:nvPr/>
          </p:nvSpPr>
          <p:spPr bwMode="auto">
            <a:xfrm>
              <a:off x="3259803" y="2301875"/>
              <a:ext cx="0" cy="371475"/>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50219" name="Oval 28"/>
            <p:cNvSpPr>
              <a:spLocks noChangeArrowheads="1"/>
            </p:cNvSpPr>
            <p:nvPr/>
          </p:nvSpPr>
          <p:spPr bwMode="auto">
            <a:xfrm>
              <a:off x="703928" y="2038350"/>
              <a:ext cx="114300" cy="100013"/>
            </a:xfrm>
            <a:prstGeom prst="ellipse">
              <a:avLst/>
            </a:prstGeom>
            <a:noFill/>
            <a:ln w="36576">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50220" name="Oval 29"/>
            <p:cNvSpPr>
              <a:spLocks noChangeArrowheads="1"/>
            </p:cNvSpPr>
            <p:nvPr/>
          </p:nvSpPr>
          <p:spPr bwMode="auto">
            <a:xfrm>
              <a:off x="726153" y="4021138"/>
              <a:ext cx="114300" cy="101600"/>
            </a:xfrm>
            <a:prstGeom prst="ellipse">
              <a:avLst/>
            </a:prstGeom>
            <a:noFill/>
            <a:ln w="36576">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50221" name="AutoShape 30"/>
            <p:cNvSpPr>
              <a:spLocks noChangeArrowheads="1"/>
            </p:cNvSpPr>
            <p:nvPr/>
          </p:nvSpPr>
          <p:spPr bwMode="auto">
            <a:xfrm>
              <a:off x="3231228" y="2927350"/>
              <a:ext cx="457200" cy="368300"/>
            </a:xfrm>
            <a:prstGeom prst="triangle">
              <a:avLst>
                <a:gd name="adj" fmla="val 50000"/>
              </a:avLst>
            </a:prstGeom>
            <a:noFill/>
            <a:ln w="36513">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50222" name="Rectangle 31"/>
            <p:cNvSpPr>
              <a:spLocks noChangeArrowheads="1"/>
            </p:cNvSpPr>
            <p:nvPr/>
          </p:nvSpPr>
          <p:spPr bwMode="auto">
            <a:xfrm>
              <a:off x="1748503" y="1979613"/>
              <a:ext cx="750887" cy="214312"/>
            </a:xfrm>
            <a:prstGeom prst="rect">
              <a:avLst/>
            </a:prstGeom>
            <a:noFill/>
            <a:ln w="36513">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nvGrpSpPr>
          <p:cNvPr id="3" name="Group 41"/>
          <p:cNvGrpSpPr>
            <a:grpSpLocks/>
          </p:cNvGrpSpPr>
          <p:nvPr/>
        </p:nvGrpSpPr>
        <p:grpSpPr bwMode="auto">
          <a:xfrm>
            <a:off x="819150" y="5153025"/>
            <a:ext cx="7696200" cy="1052513"/>
            <a:chOff x="516" y="3246"/>
            <a:chExt cx="4848" cy="663"/>
          </a:xfrm>
        </p:grpSpPr>
        <p:sp>
          <p:nvSpPr>
            <p:cNvPr id="50186" name="Rectangle 32"/>
            <p:cNvSpPr>
              <a:spLocks noChangeArrowheads="1"/>
            </p:cNvSpPr>
            <p:nvPr/>
          </p:nvSpPr>
          <p:spPr bwMode="auto">
            <a:xfrm>
              <a:off x="516" y="3246"/>
              <a:ext cx="62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en-US" altLang="zh-CN" i="1"/>
                <a:t>V</a:t>
              </a:r>
              <a:r>
                <a:rPr kumimoji="1" lang="en-US" altLang="zh-CN" baseline="-30000"/>
                <a:t>I</a:t>
              </a:r>
              <a:r>
                <a:rPr kumimoji="1" lang="en-US" altLang="zh-CN"/>
                <a:t>↑</a:t>
              </a:r>
            </a:p>
          </p:txBody>
        </p:sp>
        <p:sp>
          <p:nvSpPr>
            <p:cNvPr id="50187" name="Rectangle 33"/>
            <p:cNvSpPr>
              <a:spLocks noChangeArrowheads="1"/>
            </p:cNvSpPr>
            <p:nvPr/>
          </p:nvSpPr>
          <p:spPr bwMode="auto">
            <a:xfrm>
              <a:off x="1092" y="3246"/>
              <a:ext cx="91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a:t>→</a:t>
              </a:r>
              <a:r>
                <a:rPr kumimoji="1" lang="zh-CN" altLang="en-US" i="1"/>
                <a:t> </a:t>
              </a:r>
              <a:r>
                <a:rPr kumimoji="1" lang="en-US" altLang="zh-CN" i="1"/>
                <a:t>V</a:t>
              </a:r>
              <a:r>
                <a:rPr kumimoji="1" lang="en-US" altLang="zh-CN" baseline="-30000"/>
                <a:t>O</a:t>
              </a:r>
              <a:r>
                <a:rPr kumimoji="1" lang="en-US" altLang="zh-CN"/>
                <a:t>↑</a:t>
              </a:r>
            </a:p>
          </p:txBody>
        </p:sp>
        <p:sp>
          <p:nvSpPr>
            <p:cNvPr id="50188" name="Rectangle 34"/>
            <p:cNvSpPr>
              <a:spLocks noChangeArrowheads="1"/>
            </p:cNvSpPr>
            <p:nvPr/>
          </p:nvSpPr>
          <p:spPr bwMode="auto">
            <a:xfrm>
              <a:off x="1956" y="3246"/>
              <a:ext cx="1115"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a:t>→</a:t>
              </a:r>
              <a:r>
                <a:rPr kumimoji="1" lang="zh-CN" altLang="en-US" i="1"/>
                <a:t> </a:t>
              </a:r>
              <a:r>
                <a:rPr kumimoji="1" lang="en-US" altLang="zh-CN" i="1"/>
                <a:t>V</a:t>
              </a:r>
              <a:r>
                <a:rPr kumimoji="1" lang="en-US" altLang="zh-CN" baseline="-30000"/>
                <a:t>Z </a:t>
              </a:r>
              <a:r>
                <a:rPr kumimoji="1" lang="en-US" altLang="zh-CN"/>
                <a:t>↑</a:t>
              </a:r>
            </a:p>
          </p:txBody>
        </p:sp>
        <p:sp>
          <p:nvSpPr>
            <p:cNvPr id="50189" name="Rectangle 35"/>
            <p:cNvSpPr>
              <a:spLocks noChangeArrowheads="1"/>
            </p:cNvSpPr>
            <p:nvPr/>
          </p:nvSpPr>
          <p:spPr bwMode="auto">
            <a:xfrm>
              <a:off x="2868" y="3246"/>
              <a:ext cx="91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i="1"/>
                <a:t> </a:t>
              </a:r>
              <a:r>
                <a:rPr kumimoji="1" lang="zh-CN" altLang="en-US"/>
                <a:t>→</a:t>
              </a:r>
              <a:r>
                <a:rPr kumimoji="1" lang="zh-CN" altLang="en-US" i="1"/>
                <a:t> </a:t>
              </a:r>
              <a:r>
                <a:rPr kumimoji="1" lang="en-US" altLang="zh-CN" i="1"/>
                <a:t>I</a:t>
              </a:r>
              <a:r>
                <a:rPr kumimoji="1" lang="en-US" altLang="zh-CN" baseline="-30000"/>
                <a:t>Z</a:t>
              </a:r>
              <a:r>
                <a:rPr kumimoji="1" lang="en-US" altLang="zh-CN"/>
                <a:t>↑</a:t>
              </a:r>
            </a:p>
          </p:txBody>
        </p:sp>
        <p:sp>
          <p:nvSpPr>
            <p:cNvPr id="50190" name="Rectangle 36"/>
            <p:cNvSpPr>
              <a:spLocks noChangeArrowheads="1"/>
            </p:cNvSpPr>
            <p:nvPr/>
          </p:nvSpPr>
          <p:spPr bwMode="auto">
            <a:xfrm>
              <a:off x="3636" y="3246"/>
              <a:ext cx="76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a:t>→</a:t>
              </a:r>
              <a:r>
                <a:rPr kumimoji="1" lang="zh-CN" altLang="en-US" i="1"/>
                <a:t> </a:t>
              </a:r>
              <a:r>
                <a:rPr kumimoji="1" lang="en-US" altLang="zh-CN" i="1"/>
                <a:t>I</a:t>
              </a:r>
              <a:r>
                <a:rPr kumimoji="1" lang="en-US" altLang="zh-CN"/>
                <a:t>↑</a:t>
              </a:r>
            </a:p>
          </p:txBody>
        </p:sp>
        <p:sp>
          <p:nvSpPr>
            <p:cNvPr id="50191" name="Rectangle 37"/>
            <p:cNvSpPr>
              <a:spLocks noChangeArrowheads="1"/>
            </p:cNvSpPr>
            <p:nvPr/>
          </p:nvSpPr>
          <p:spPr bwMode="auto">
            <a:xfrm>
              <a:off x="4356" y="3246"/>
              <a:ext cx="100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a:t>→</a:t>
              </a:r>
              <a:r>
                <a:rPr kumimoji="1" lang="zh-CN" altLang="en-US" i="1"/>
                <a:t> </a:t>
              </a:r>
              <a:r>
                <a:rPr kumimoji="1" lang="en-US" altLang="zh-CN" i="1"/>
                <a:t>I R</a:t>
              </a:r>
              <a:r>
                <a:rPr kumimoji="1" lang="en-US" altLang="zh-CN"/>
                <a:t>↑</a:t>
              </a:r>
            </a:p>
          </p:txBody>
        </p:sp>
        <p:sp>
          <p:nvSpPr>
            <p:cNvPr id="50192" name="Rectangle 38"/>
            <p:cNvSpPr>
              <a:spLocks noChangeArrowheads="1"/>
            </p:cNvSpPr>
            <p:nvPr/>
          </p:nvSpPr>
          <p:spPr bwMode="auto">
            <a:xfrm>
              <a:off x="1092" y="3582"/>
              <a:ext cx="96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a:t>　 </a:t>
              </a:r>
              <a:r>
                <a:rPr kumimoji="1" lang="en-US" altLang="zh-CN" i="1"/>
                <a:t>V</a:t>
              </a:r>
              <a:r>
                <a:rPr kumimoji="1" lang="en-US" altLang="zh-CN" baseline="-30000"/>
                <a:t>O</a:t>
              </a:r>
              <a:r>
                <a:rPr kumimoji="1" lang="en-US" altLang="zh-CN"/>
                <a:t>↓</a:t>
              </a:r>
            </a:p>
          </p:txBody>
        </p:sp>
        <p:sp>
          <p:nvSpPr>
            <p:cNvPr id="50193" name="Line 39"/>
            <p:cNvSpPr>
              <a:spLocks noChangeShapeType="1"/>
            </p:cNvSpPr>
            <p:nvPr/>
          </p:nvSpPr>
          <p:spPr bwMode="auto">
            <a:xfrm flipH="1">
              <a:off x="1962" y="3774"/>
              <a:ext cx="2883" cy="0"/>
            </a:xfrm>
            <a:prstGeom prst="line">
              <a:avLst/>
            </a:prstGeom>
            <a:noFill/>
            <a:ln w="36513">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50194" name="Line 40"/>
            <p:cNvSpPr>
              <a:spLocks noChangeShapeType="1"/>
            </p:cNvSpPr>
            <p:nvPr/>
          </p:nvSpPr>
          <p:spPr bwMode="auto">
            <a:xfrm>
              <a:off x="4833" y="3554"/>
              <a:ext cx="0" cy="21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aphicFrame>
        <p:nvGraphicFramePr>
          <p:cNvPr id="50185" name="Object 14"/>
          <p:cNvGraphicFramePr>
            <a:graphicFrameLocks noChangeAspect="1"/>
          </p:cNvGraphicFramePr>
          <p:nvPr/>
        </p:nvGraphicFramePr>
        <p:xfrm>
          <a:off x="5338763" y="1274763"/>
          <a:ext cx="3490912" cy="3162300"/>
        </p:xfrm>
        <a:graphic>
          <a:graphicData uri="http://schemas.openxmlformats.org/presentationml/2006/ole">
            <mc:AlternateContent xmlns:mc="http://schemas.openxmlformats.org/markup-compatibility/2006">
              <mc:Choice xmlns:v="urn:schemas-microsoft-com:vml" Requires="v">
                <p:oleObj spid="_x0000_s50309" name="图片" r:id="rId3" imgW="2336800" imgH="2120900" progId="Word.Picture.8">
                  <p:embed/>
                </p:oleObj>
              </mc:Choice>
              <mc:Fallback>
                <p:oleObj name="图片" r:id="rId3" imgW="2336800" imgH="2120900"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1274763"/>
                        <a:ext cx="3490912" cy="316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补充一个整流</a:t>
            </a:r>
          </a:p>
        </p:txBody>
      </p:sp>
      <p:sp>
        <p:nvSpPr>
          <p:cNvPr id="3" name="内容占位符 2"/>
          <p:cNvSpPr>
            <a:spLocks noGrp="1"/>
          </p:cNvSpPr>
          <p:nvPr>
            <p:ph idx="1"/>
          </p:nvPr>
        </p:nvSpPr>
        <p:spPr/>
        <p:txBody>
          <a:bodyPr/>
          <a:lstStyle/>
          <a:p>
            <a:r>
              <a:rPr lang="en-US" altLang="zh-CN" dirty="0"/>
              <a:t>AM/FM </a:t>
            </a:r>
            <a:r>
              <a:rPr lang="zh-CN" altLang="en-US" dirty="0"/>
              <a:t>调幅</a:t>
            </a:r>
            <a:r>
              <a:rPr lang="en-US" altLang="zh-CN" dirty="0"/>
              <a:t>/</a:t>
            </a:r>
            <a:r>
              <a:rPr lang="zh-CN" altLang="en-US" dirty="0"/>
              <a:t>调频广播</a:t>
            </a:r>
          </a:p>
        </p:txBody>
      </p:sp>
      <p:sp>
        <p:nvSpPr>
          <p:cNvPr id="4" name="日期占位符 3"/>
          <p:cNvSpPr>
            <a:spLocks noGrp="1"/>
          </p:cNvSpPr>
          <p:nvPr>
            <p:ph type="dt" sz="half" idx="10"/>
          </p:nvPr>
        </p:nvSpPr>
        <p:spPr/>
        <p:txBody>
          <a:bodyPr/>
          <a:lstStyle/>
          <a:p>
            <a:pPr>
              <a:defRPr/>
            </a:pPr>
            <a:fld id="{149B8F9A-6AEC-417A-85A1-1D0B683833C9}"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kumimoji="1" lang="zh-CN" altLang="en-US"/>
              <a:t>二极管</a:t>
            </a:r>
            <a:endParaRPr kumimoji="1" lang="en-US" altLang="zh-CN"/>
          </a:p>
        </p:txBody>
      </p:sp>
      <p:sp>
        <p:nvSpPr>
          <p:cNvPr id="6" name="灯片编号占位符 5"/>
          <p:cNvSpPr>
            <a:spLocks noGrp="1"/>
          </p:cNvSpPr>
          <p:nvPr>
            <p:ph type="sldNum" sz="quarter" idx="12"/>
          </p:nvPr>
        </p:nvSpPr>
        <p:spPr/>
        <p:txBody>
          <a:bodyPr/>
          <a:lstStyle/>
          <a:p>
            <a:pPr>
              <a:defRPr/>
            </a:pPr>
            <a:fld id="{AE9C1D69-BA74-41E2-9786-16E1745B57E8}" type="slidenum">
              <a:rPr lang="en-US" altLang="zh-CN" smtClean="0"/>
              <a:pPr>
                <a:defRPr/>
              </a:pPr>
              <a:t>32</a:t>
            </a:fld>
            <a:endParaRPr lang="en-US" alt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816932"/>
            <a:ext cx="8849176" cy="2592288"/>
          </a:xfrm>
          <a:prstGeom prst="rect">
            <a:avLst/>
          </a:prstGeom>
        </p:spPr>
      </p:pic>
    </p:spTree>
    <p:extLst>
      <p:ext uri="{BB962C8B-B14F-4D97-AF65-F5344CB8AC3E}">
        <p14:creationId xmlns:p14="http://schemas.microsoft.com/office/powerpoint/2010/main" val="1540149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p>
        </p:txBody>
      </p:sp>
      <p:sp>
        <p:nvSpPr>
          <p:cNvPr id="45059"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fld id="{17F0E398-F82A-49B6-B44A-8C609E29F158}" type="datetime1">
              <a:rPr lang="zh-CN" altLang="en-US" sz="1800" b="0" smtClean="0">
                <a:solidFill>
                  <a:srgbClr val="B2B2B2"/>
                </a:solidFill>
                <a:latin typeface="Arial" panose="020B0604020202020204" pitchFamily="34" charset="0"/>
                <a:ea typeface="宋体" panose="02010600030101010101" pitchFamily="2" charset="-122"/>
              </a:rPr>
              <a:pPr>
                <a:spcAft>
                  <a:spcPct val="0"/>
                </a:spcAft>
                <a:buFontTx/>
                <a:buNone/>
              </a:pPr>
              <a:t>2021/11/17</a:t>
            </a:fld>
            <a:endParaRPr lang="en-US" altLang="zh-CN" sz="1800" b="0">
              <a:solidFill>
                <a:srgbClr val="B2B2B2"/>
              </a:solidFill>
              <a:latin typeface="Arial" panose="020B0604020202020204" pitchFamily="34" charset="0"/>
              <a:ea typeface="宋体" panose="02010600030101010101" pitchFamily="2" charset="-122"/>
            </a:endParaRPr>
          </a:p>
        </p:txBody>
      </p:sp>
      <p:sp>
        <p:nvSpPr>
          <p:cNvPr id="45060"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ea typeface="宋体" panose="02010600030101010101" pitchFamily="2" charset="-122"/>
              </a:rPr>
              <a:t>模拟与数字电路 </a:t>
            </a:r>
            <a:r>
              <a:rPr lang="en-US" altLang="zh-CN" sz="1800" b="0">
                <a:solidFill>
                  <a:srgbClr val="B2B2B2"/>
                </a:solidFill>
                <a:latin typeface="Arial" panose="020B0604020202020204" pitchFamily="34" charset="0"/>
                <a:ea typeface="宋体" panose="02010600030101010101" pitchFamily="2" charset="-122"/>
              </a:rPr>
              <a:t>— </a:t>
            </a:r>
            <a:r>
              <a:rPr lang="zh-CN" altLang="en-US" sz="1800" b="0">
                <a:solidFill>
                  <a:srgbClr val="B2B2B2"/>
                </a:solidFill>
                <a:latin typeface="Arial" panose="020B0604020202020204" pitchFamily="34" charset="0"/>
                <a:ea typeface="宋体" panose="02010600030101010101" pitchFamily="2" charset="-122"/>
              </a:rPr>
              <a:t>数制与代码</a:t>
            </a:r>
            <a:endParaRPr lang="en-US" altLang="zh-CN" sz="1800" b="0">
              <a:solidFill>
                <a:srgbClr val="B2B2B2"/>
              </a:solidFill>
              <a:latin typeface="Arial" panose="020B0604020202020204" pitchFamily="34" charset="0"/>
              <a:ea typeface="宋体" panose="02010600030101010101" pitchFamily="2" charset="-122"/>
            </a:endParaRPr>
          </a:p>
        </p:txBody>
      </p:sp>
      <p:sp>
        <p:nvSpPr>
          <p:cNvPr id="45061"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fld id="{A0AEB1EE-8D2D-4448-BF02-397389319D41}" type="slidenum">
              <a:rPr lang="en-US" altLang="zh-CN" sz="1800" b="0" smtClean="0">
                <a:solidFill>
                  <a:srgbClr val="B2B2B2"/>
                </a:solidFill>
                <a:latin typeface="Arial" panose="020B0604020202020204" pitchFamily="34" charset="0"/>
                <a:ea typeface="宋体" panose="02010600030101010101" pitchFamily="2" charset="-122"/>
              </a:rPr>
              <a:pPr>
                <a:spcAft>
                  <a:spcPct val="0"/>
                </a:spcAft>
                <a:buFontTx/>
                <a:buNone/>
              </a:pPr>
              <a:t>33</a:t>
            </a:fld>
            <a:endParaRPr lang="en-US" altLang="zh-CN" sz="1800" b="0">
              <a:solidFill>
                <a:srgbClr val="B2B2B2"/>
              </a:solidFill>
              <a:latin typeface="Arial" panose="020B0604020202020204" pitchFamily="34" charset="0"/>
              <a:ea typeface="宋体" panose="02010600030101010101" pitchFamily="2" charset="-122"/>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solidFill>
                  <a:srgbClr val="FF0000"/>
                </a:solidFill>
                <a:latin typeface="Times New Roman" panose="02020603050405020304" pitchFamily="18" charset="0"/>
              </a:rPr>
              <a:t>模拟部分</a:t>
            </a:r>
            <a:endParaRPr lang="en-US" altLang="zh-CN" sz="2800" kern="0" dirty="0">
              <a:solidFill>
                <a:srgbClr val="FF0000"/>
              </a:solidFill>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P84-86</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3.4.3</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3.4.7</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3.4.12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3.4.15</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3.5.3</a:t>
            </a:r>
          </a:p>
        </p:txBody>
      </p:sp>
    </p:spTree>
    <p:extLst>
      <p:ext uri="{BB962C8B-B14F-4D97-AF65-F5344CB8AC3E}">
        <p14:creationId xmlns:p14="http://schemas.microsoft.com/office/powerpoint/2010/main" val="1800965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思考题</a:t>
            </a:r>
          </a:p>
        </p:txBody>
      </p:sp>
      <p:sp>
        <p:nvSpPr>
          <p:cNvPr id="45059"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fld id="{17F0E398-F82A-49B6-B44A-8C609E29F158}" type="datetime1">
              <a:rPr lang="zh-CN" altLang="en-US" sz="1800" b="0" smtClean="0">
                <a:solidFill>
                  <a:srgbClr val="B2B2B2"/>
                </a:solidFill>
                <a:latin typeface="Arial" panose="020B0604020202020204" pitchFamily="34" charset="0"/>
                <a:ea typeface="宋体" panose="02010600030101010101" pitchFamily="2" charset="-122"/>
              </a:rPr>
              <a:pPr>
                <a:spcAft>
                  <a:spcPct val="0"/>
                </a:spcAft>
                <a:buFontTx/>
                <a:buNone/>
              </a:pPr>
              <a:t>2021/11/17</a:t>
            </a:fld>
            <a:endParaRPr lang="en-US" altLang="zh-CN" sz="1800" b="0">
              <a:solidFill>
                <a:srgbClr val="B2B2B2"/>
              </a:solidFill>
              <a:latin typeface="Arial" panose="020B0604020202020204" pitchFamily="34" charset="0"/>
              <a:ea typeface="宋体" panose="02010600030101010101" pitchFamily="2" charset="-122"/>
            </a:endParaRPr>
          </a:p>
        </p:txBody>
      </p:sp>
      <p:sp>
        <p:nvSpPr>
          <p:cNvPr id="45060"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ea typeface="宋体" panose="02010600030101010101" pitchFamily="2" charset="-122"/>
              </a:rPr>
              <a:t>模拟与数字电路 </a:t>
            </a:r>
            <a:r>
              <a:rPr lang="en-US" altLang="zh-CN" sz="1800" b="0">
                <a:solidFill>
                  <a:srgbClr val="B2B2B2"/>
                </a:solidFill>
                <a:latin typeface="Arial" panose="020B0604020202020204" pitchFamily="34" charset="0"/>
                <a:ea typeface="宋体" panose="02010600030101010101" pitchFamily="2" charset="-122"/>
              </a:rPr>
              <a:t>— </a:t>
            </a:r>
            <a:r>
              <a:rPr lang="zh-CN" altLang="en-US" sz="1800" b="0">
                <a:solidFill>
                  <a:srgbClr val="B2B2B2"/>
                </a:solidFill>
                <a:latin typeface="Arial" panose="020B0604020202020204" pitchFamily="34" charset="0"/>
                <a:ea typeface="宋体" panose="02010600030101010101" pitchFamily="2" charset="-122"/>
              </a:rPr>
              <a:t>数制与代码</a:t>
            </a:r>
            <a:endParaRPr lang="en-US" altLang="zh-CN" sz="1800" b="0">
              <a:solidFill>
                <a:srgbClr val="B2B2B2"/>
              </a:solidFill>
              <a:latin typeface="Arial" panose="020B0604020202020204" pitchFamily="34" charset="0"/>
              <a:ea typeface="宋体" panose="02010600030101010101" pitchFamily="2" charset="-122"/>
            </a:endParaRPr>
          </a:p>
        </p:txBody>
      </p:sp>
      <p:sp>
        <p:nvSpPr>
          <p:cNvPr id="45061"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MS PGothic" panose="020B0600070205080204" pitchFamily="34" charset="-128"/>
                <a:cs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spcAft>
                <a:spcPct val="0"/>
              </a:spcAft>
              <a:buFontTx/>
              <a:buNone/>
            </a:pPr>
            <a:fld id="{A0AEB1EE-8D2D-4448-BF02-397389319D41}" type="slidenum">
              <a:rPr lang="en-US" altLang="zh-CN" sz="1800" b="0" smtClean="0">
                <a:solidFill>
                  <a:srgbClr val="B2B2B2"/>
                </a:solidFill>
                <a:latin typeface="Arial" panose="020B0604020202020204" pitchFamily="34" charset="0"/>
                <a:ea typeface="宋体" panose="02010600030101010101" pitchFamily="2" charset="-122"/>
              </a:rPr>
              <a:pPr>
                <a:spcAft>
                  <a:spcPct val="0"/>
                </a:spcAft>
                <a:buFontTx/>
                <a:buNone/>
              </a:pPr>
              <a:t>34</a:t>
            </a:fld>
            <a:endParaRPr lang="en-US" altLang="zh-CN" sz="1800" b="0">
              <a:solidFill>
                <a:srgbClr val="B2B2B2"/>
              </a:solidFill>
              <a:latin typeface="Arial" panose="020B0604020202020204" pitchFamily="34" charset="0"/>
              <a:ea typeface="宋体" panose="02010600030101010101" pitchFamily="2" charset="-122"/>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400" kern="0" dirty="0">
                <a:latin typeface="Times New Roman" panose="02020603050405020304" pitchFamily="18" charset="0"/>
              </a:rPr>
              <a:t>请分析下图中的电子三极管（相当于电子二极管插入了网格状栅极），当栅极加负电压并逐渐增大时，会对阳极和阴极之间的电子运动和总电流产生什么样的影响？</a:t>
            </a:r>
            <a:endParaRPr lang="en-US" altLang="zh-CN" sz="2400" kern="0" dirty="0">
              <a:latin typeface="Times New Roman" panose="02020603050405020304" pitchFamily="18" charset="0"/>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15791" b="11775"/>
          <a:stretch/>
        </p:blipFill>
        <p:spPr>
          <a:xfrm>
            <a:off x="2148654" y="3429000"/>
            <a:ext cx="5195121" cy="2660368"/>
          </a:xfrm>
          <a:prstGeom prst="rect">
            <a:avLst/>
          </a:prstGeom>
        </p:spPr>
      </p:pic>
      <p:grpSp>
        <p:nvGrpSpPr>
          <p:cNvPr id="27" name="组合 26"/>
          <p:cNvGrpSpPr/>
          <p:nvPr/>
        </p:nvGrpSpPr>
        <p:grpSpPr>
          <a:xfrm>
            <a:off x="4056866" y="3055928"/>
            <a:ext cx="689348" cy="2327228"/>
            <a:chOff x="3743908" y="3356992"/>
            <a:chExt cx="689348" cy="2327228"/>
          </a:xfrm>
        </p:grpSpPr>
        <p:cxnSp>
          <p:nvCxnSpPr>
            <p:cNvPr id="3" name="直接连接符 2"/>
            <p:cNvCxnSpPr/>
            <p:nvPr/>
          </p:nvCxnSpPr>
          <p:spPr>
            <a:xfrm>
              <a:off x="4433256" y="4329100"/>
              <a:ext cx="0" cy="135512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33256" y="3537012"/>
              <a:ext cx="0" cy="79208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743908" y="3537012"/>
              <a:ext cx="0" cy="117064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3743908" y="3537012"/>
              <a:ext cx="28803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103948" y="3537012"/>
              <a:ext cx="329308"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103948" y="3422484"/>
              <a:ext cx="0" cy="19305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031940" y="3356992"/>
              <a:ext cx="0" cy="32403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887924" y="3392996"/>
              <a:ext cx="380678" cy="25854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591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B7EE039-4623-4F4C-8E7A-F7B98FD5D6CE}"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5120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120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A07B082-A3F4-459D-9BB0-85BC62A1CFE7}" type="slidenum">
              <a:rPr lang="en-US" altLang="zh-CN" sz="1800" b="0" smtClean="0">
                <a:solidFill>
                  <a:srgbClr val="B2B2B2"/>
                </a:solidFill>
                <a:latin typeface="Arial" panose="020B0604020202020204" pitchFamily="34" charset="0"/>
              </a:rPr>
              <a:pPr>
                <a:spcAft>
                  <a:spcPct val="0"/>
                </a:spcAft>
                <a:buFontTx/>
                <a:buNone/>
              </a:pPr>
              <a:t>35</a:t>
            </a:fld>
            <a:endParaRPr lang="en-US" altLang="zh-CN" sz="1800" b="0">
              <a:solidFill>
                <a:srgbClr val="B2B2B2"/>
              </a:solidFill>
              <a:latin typeface="Arial" panose="020B0604020202020204" pitchFamily="34" charset="0"/>
            </a:endParaRPr>
          </a:p>
        </p:txBody>
      </p:sp>
      <p:sp>
        <p:nvSpPr>
          <p:cNvPr id="51205" name="Rectangle 2"/>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彩蛋：万用表测二极管</a:t>
            </a:r>
          </a:p>
        </p:txBody>
      </p:sp>
      <p:sp>
        <p:nvSpPr>
          <p:cNvPr id="52228"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FBAD3E-7B14-4750-977D-872D333326C6}" type="datetime1">
              <a:rPr lang="zh-CN" altLang="en-US" smtClean="0">
                <a:solidFill>
                  <a:srgbClr val="B2B2B2"/>
                </a:solidFill>
              </a:rPr>
              <a:pPr/>
              <a:t>2021/11/17</a:t>
            </a:fld>
            <a:endParaRPr lang="en-US" altLang="zh-CN">
              <a:solidFill>
                <a:srgbClr val="B2B2B2"/>
              </a:solidFill>
            </a:endParaRPr>
          </a:p>
        </p:txBody>
      </p:sp>
      <p:sp>
        <p:nvSpPr>
          <p:cNvPr id="52229"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2B2B2"/>
                </a:solidFill>
                <a:latin typeface="宋体" panose="02010600030101010101" pitchFamily="2" charset="-122"/>
              </a:rPr>
              <a:t>模拟与数字电路 </a:t>
            </a:r>
            <a:r>
              <a:rPr lang="en-US" altLang="zh-CN">
                <a:solidFill>
                  <a:srgbClr val="B2B2B2"/>
                </a:solidFill>
                <a:latin typeface="宋体" panose="02010600030101010101" pitchFamily="2" charset="-122"/>
              </a:rPr>
              <a:t>— </a:t>
            </a:r>
            <a:r>
              <a:rPr kumimoji="1" lang="zh-CN" altLang="en-US">
                <a:solidFill>
                  <a:srgbClr val="B2B2B2"/>
                </a:solidFill>
                <a:latin typeface="宋体" panose="02010600030101010101" pitchFamily="2" charset="-122"/>
              </a:rPr>
              <a:t>二极管</a:t>
            </a:r>
            <a:endParaRPr kumimoji="1" lang="en-US" altLang="zh-CN">
              <a:solidFill>
                <a:srgbClr val="B2B2B2"/>
              </a:solidFill>
              <a:latin typeface="宋体" panose="02010600030101010101" pitchFamily="2" charset="-122"/>
            </a:endParaRPr>
          </a:p>
        </p:txBody>
      </p:sp>
      <p:sp>
        <p:nvSpPr>
          <p:cNvPr id="522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101675-5571-4424-AAFB-04FBBDE80FEF}" type="slidenum">
              <a:rPr lang="en-US" altLang="zh-CN" smtClean="0">
                <a:solidFill>
                  <a:srgbClr val="B2B2B2"/>
                </a:solidFill>
              </a:rPr>
              <a:pPr/>
              <a:t>36</a:t>
            </a:fld>
            <a:endParaRPr lang="en-US" altLang="zh-CN">
              <a:solidFill>
                <a:srgbClr val="B2B2B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你们看出来了点什么？</a:t>
            </a:r>
          </a:p>
        </p:txBody>
      </p:sp>
      <p:sp>
        <p:nvSpPr>
          <p:cNvPr id="4" name="日期占位符 3"/>
          <p:cNvSpPr>
            <a:spLocks noGrp="1"/>
          </p:cNvSpPr>
          <p:nvPr>
            <p:ph type="dt" sz="half" idx="10"/>
          </p:nvPr>
        </p:nvSpPr>
        <p:spPr/>
        <p:txBody>
          <a:bodyPr/>
          <a:lstStyle/>
          <a:p>
            <a:pPr>
              <a:defRPr/>
            </a:pPr>
            <a:fld id="{149B8F9A-6AEC-417A-85A1-1D0B683833C9}"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kumimoji="1" lang="zh-CN" altLang="en-US"/>
              <a:t>二极管</a:t>
            </a:r>
            <a:endParaRPr kumimoji="1" lang="en-US" altLang="zh-CN"/>
          </a:p>
        </p:txBody>
      </p:sp>
      <p:sp>
        <p:nvSpPr>
          <p:cNvPr id="6" name="灯片编号占位符 5"/>
          <p:cNvSpPr>
            <a:spLocks noGrp="1"/>
          </p:cNvSpPr>
          <p:nvPr>
            <p:ph type="sldNum" sz="quarter" idx="12"/>
          </p:nvPr>
        </p:nvSpPr>
        <p:spPr/>
        <p:txBody>
          <a:bodyPr/>
          <a:lstStyle/>
          <a:p>
            <a:pPr>
              <a:defRPr/>
            </a:pPr>
            <a:fld id="{AE9C1D69-BA74-41E2-9786-16E1745B57E8}" type="slidenum">
              <a:rPr lang="en-US" altLang="zh-CN" smtClean="0"/>
              <a:pPr>
                <a:defRPr/>
              </a:pPr>
              <a:t>4</a:t>
            </a:fld>
            <a:endParaRPr lang="en-US" altLang="zh-CN"/>
          </a:p>
        </p:txBody>
      </p:sp>
      <p:grpSp>
        <p:nvGrpSpPr>
          <p:cNvPr id="7" name="Group 4"/>
          <p:cNvGrpSpPr>
            <a:grpSpLocks/>
          </p:cNvGrpSpPr>
          <p:nvPr/>
        </p:nvGrpSpPr>
        <p:grpSpPr bwMode="auto">
          <a:xfrm>
            <a:off x="755576" y="1556792"/>
            <a:ext cx="2281238" cy="742950"/>
            <a:chOff x="3484" y="3385"/>
            <a:chExt cx="1437" cy="468"/>
          </a:xfrm>
        </p:grpSpPr>
        <p:sp>
          <p:nvSpPr>
            <p:cNvPr id="8" name="Text Box 5"/>
            <p:cNvSpPr txBox="1">
              <a:spLocks noChangeArrowheads="1"/>
            </p:cNvSpPr>
            <p:nvPr/>
          </p:nvSpPr>
          <p:spPr bwMode="auto">
            <a:xfrm>
              <a:off x="3484" y="3385"/>
              <a:ext cx="204"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9" name="Text Box 6"/>
            <p:cNvSpPr txBox="1">
              <a:spLocks noChangeArrowheads="1"/>
            </p:cNvSpPr>
            <p:nvPr/>
          </p:nvSpPr>
          <p:spPr bwMode="auto">
            <a:xfrm>
              <a:off x="3493" y="3646"/>
              <a:ext cx="204"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0" name="Line 7"/>
            <p:cNvSpPr>
              <a:spLocks noChangeShapeType="1"/>
            </p:cNvSpPr>
            <p:nvPr/>
          </p:nvSpPr>
          <p:spPr bwMode="auto">
            <a:xfrm>
              <a:off x="3742" y="3521"/>
              <a:ext cx="29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a:off x="3742" y="3725"/>
              <a:ext cx="29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 name="Line 9"/>
            <p:cNvSpPr>
              <a:spLocks noChangeShapeType="1"/>
            </p:cNvSpPr>
            <p:nvPr/>
          </p:nvSpPr>
          <p:spPr bwMode="auto">
            <a:xfrm>
              <a:off x="4400" y="3634"/>
              <a:ext cx="2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3" name="Text Box 10"/>
            <p:cNvSpPr txBox="1">
              <a:spLocks noChangeArrowheads="1"/>
            </p:cNvSpPr>
            <p:nvPr/>
          </p:nvSpPr>
          <p:spPr bwMode="auto">
            <a:xfrm>
              <a:off x="4717" y="3541"/>
              <a:ext cx="204"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4" name="AutoShape 11"/>
            <p:cNvSpPr>
              <a:spLocks noChangeArrowheads="1"/>
            </p:cNvSpPr>
            <p:nvPr/>
          </p:nvSpPr>
          <p:spPr bwMode="auto">
            <a:xfrm>
              <a:off x="4040" y="3430"/>
              <a:ext cx="354" cy="389"/>
            </a:xfrm>
            <a:prstGeom prst="flowChartDelay">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5" name="Group 161"/>
          <p:cNvGrpSpPr>
            <a:grpSpLocks/>
          </p:cNvGrpSpPr>
          <p:nvPr/>
        </p:nvGrpSpPr>
        <p:grpSpPr bwMode="auto">
          <a:xfrm>
            <a:off x="663499" y="2576761"/>
            <a:ext cx="2411413" cy="709612"/>
            <a:chOff x="476" y="3028"/>
            <a:chExt cx="1519" cy="447"/>
          </a:xfrm>
        </p:grpSpPr>
        <p:sp>
          <p:nvSpPr>
            <p:cNvPr id="16" name="Text Box 141"/>
            <p:cNvSpPr txBox="1">
              <a:spLocks noChangeArrowheads="1"/>
            </p:cNvSpPr>
            <p:nvPr/>
          </p:nvSpPr>
          <p:spPr bwMode="auto">
            <a:xfrm>
              <a:off x="601" y="3028"/>
              <a:ext cx="187"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7" name="Text Box 142"/>
            <p:cNvSpPr txBox="1">
              <a:spLocks noChangeArrowheads="1"/>
            </p:cNvSpPr>
            <p:nvPr/>
          </p:nvSpPr>
          <p:spPr bwMode="auto">
            <a:xfrm>
              <a:off x="609" y="3268"/>
              <a:ext cx="188"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8" name="Line 143"/>
            <p:cNvSpPr>
              <a:spLocks noChangeShapeType="1"/>
            </p:cNvSpPr>
            <p:nvPr/>
          </p:nvSpPr>
          <p:spPr bwMode="auto">
            <a:xfrm>
              <a:off x="850" y="3153"/>
              <a:ext cx="25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9" name="Line 144"/>
            <p:cNvSpPr>
              <a:spLocks noChangeShapeType="1"/>
            </p:cNvSpPr>
            <p:nvPr/>
          </p:nvSpPr>
          <p:spPr bwMode="auto">
            <a:xfrm>
              <a:off x="850" y="3361"/>
              <a:ext cx="25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 name="Line 145"/>
            <p:cNvSpPr>
              <a:spLocks noChangeShapeType="1"/>
            </p:cNvSpPr>
            <p:nvPr/>
          </p:nvSpPr>
          <p:spPr bwMode="auto">
            <a:xfrm>
              <a:off x="1523" y="3254"/>
              <a:ext cx="27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1" name="Text Box 146"/>
            <p:cNvSpPr txBox="1">
              <a:spLocks noChangeArrowheads="1"/>
            </p:cNvSpPr>
            <p:nvPr/>
          </p:nvSpPr>
          <p:spPr bwMode="auto">
            <a:xfrm>
              <a:off x="1808" y="3153"/>
              <a:ext cx="187" cy="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grpSp>
          <p:nvGrpSpPr>
            <p:cNvPr id="22" name="Group 155"/>
            <p:cNvGrpSpPr>
              <a:grpSpLocks/>
            </p:cNvGrpSpPr>
            <p:nvPr/>
          </p:nvGrpSpPr>
          <p:grpSpPr bwMode="auto">
            <a:xfrm>
              <a:off x="476" y="3048"/>
              <a:ext cx="1061" cy="417"/>
              <a:chOff x="986" y="3158"/>
              <a:chExt cx="1671" cy="658"/>
            </a:xfrm>
          </p:grpSpPr>
          <p:sp>
            <p:nvSpPr>
              <p:cNvPr id="23" name="Arc 156"/>
              <p:cNvSpPr>
                <a:spLocks/>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4" name="Arc 157"/>
              <p:cNvSpPr>
                <a:spLocks/>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5" name="Arc 158"/>
              <p:cNvSpPr>
                <a:spLocks/>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6" name="Line 159"/>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 name="Line 160"/>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28" name="Group 166"/>
          <p:cNvGrpSpPr>
            <a:grpSpLocks/>
          </p:cNvGrpSpPr>
          <p:nvPr/>
        </p:nvGrpSpPr>
        <p:grpSpPr bwMode="auto">
          <a:xfrm>
            <a:off x="814312" y="3647529"/>
            <a:ext cx="2162175" cy="585788"/>
            <a:chOff x="612" y="3088"/>
            <a:chExt cx="1362" cy="369"/>
          </a:xfrm>
        </p:grpSpPr>
        <p:sp>
          <p:nvSpPr>
            <p:cNvPr id="29" name="Text Box 152"/>
            <p:cNvSpPr txBox="1">
              <a:spLocks noChangeArrowheads="1"/>
            </p:cNvSpPr>
            <p:nvPr/>
          </p:nvSpPr>
          <p:spPr bwMode="auto">
            <a:xfrm>
              <a:off x="612" y="3148"/>
              <a:ext cx="180"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30" name="Line 153"/>
            <p:cNvSpPr>
              <a:spLocks noChangeShapeType="1"/>
            </p:cNvSpPr>
            <p:nvPr/>
          </p:nvSpPr>
          <p:spPr bwMode="auto">
            <a:xfrm>
              <a:off x="852" y="3268"/>
              <a:ext cx="259"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 name="Line 154"/>
            <p:cNvSpPr>
              <a:spLocks noChangeShapeType="1"/>
            </p:cNvSpPr>
            <p:nvPr/>
          </p:nvSpPr>
          <p:spPr bwMode="auto">
            <a:xfrm>
              <a:off x="1520" y="3270"/>
              <a:ext cx="26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Text Box 155"/>
            <p:cNvSpPr txBox="1">
              <a:spLocks noChangeArrowheads="1"/>
            </p:cNvSpPr>
            <p:nvPr/>
          </p:nvSpPr>
          <p:spPr bwMode="auto">
            <a:xfrm>
              <a:off x="1794" y="3173"/>
              <a:ext cx="180"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33" name="AutoShape 162"/>
            <p:cNvSpPr>
              <a:spLocks noChangeArrowheads="1"/>
            </p:cNvSpPr>
            <p:nvPr/>
          </p:nvSpPr>
          <p:spPr bwMode="auto">
            <a:xfrm rot="5400000">
              <a:off x="1092" y="3110"/>
              <a:ext cx="369" cy="326"/>
            </a:xfrm>
            <a:prstGeom prst="triangle">
              <a:avLst>
                <a:gd name="adj" fmla="val 50000"/>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4" name="Oval 163"/>
            <p:cNvSpPr>
              <a:spLocks noChangeArrowheads="1"/>
            </p:cNvSpPr>
            <p:nvPr/>
          </p:nvSpPr>
          <p:spPr bwMode="auto">
            <a:xfrm>
              <a:off x="1443" y="3227"/>
              <a:ext cx="81" cy="81"/>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5" name="Group 4"/>
          <p:cNvGrpSpPr>
            <a:grpSpLocks/>
          </p:cNvGrpSpPr>
          <p:nvPr/>
        </p:nvGrpSpPr>
        <p:grpSpPr bwMode="auto">
          <a:xfrm>
            <a:off x="931789" y="4477587"/>
            <a:ext cx="2222500" cy="1223962"/>
            <a:chOff x="2314" y="1502"/>
            <a:chExt cx="1400" cy="771"/>
          </a:xfrm>
        </p:grpSpPr>
        <p:sp>
          <p:nvSpPr>
            <p:cNvPr id="36" name="Rectangle 5"/>
            <p:cNvSpPr>
              <a:spLocks noChangeArrowheads="1"/>
            </p:cNvSpPr>
            <p:nvPr/>
          </p:nvSpPr>
          <p:spPr bwMode="auto">
            <a:xfrm>
              <a:off x="2602" y="1502"/>
              <a:ext cx="527" cy="771"/>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7" name="Line 6"/>
            <p:cNvSpPr>
              <a:spLocks noChangeShapeType="1"/>
            </p:cNvSpPr>
            <p:nvPr/>
          </p:nvSpPr>
          <p:spPr bwMode="auto">
            <a:xfrm>
              <a:off x="2314" y="1685"/>
              <a:ext cx="2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7"/>
            <p:cNvSpPr>
              <a:spLocks noChangeShapeType="1"/>
            </p:cNvSpPr>
            <p:nvPr/>
          </p:nvSpPr>
          <p:spPr bwMode="auto">
            <a:xfrm>
              <a:off x="2314" y="2067"/>
              <a:ext cx="2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8"/>
            <p:cNvSpPr>
              <a:spLocks noChangeShapeType="1"/>
            </p:cNvSpPr>
            <p:nvPr/>
          </p:nvSpPr>
          <p:spPr bwMode="auto">
            <a:xfrm>
              <a:off x="3131" y="1685"/>
              <a:ext cx="2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Line 9"/>
            <p:cNvSpPr>
              <a:spLocks noChangeShapeType="1"/>
            </p:cNvSpPr>
            <p:nvPr/>
          </p:nvSpPr>
          <p:spPr bwMode="auto">
            <a:xfrm>
              <a:off x="3131" y="2067"/>
              <a:ext cx="2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 name="Text Box 10"/>
            <p:cNvSpPr txBox="1">
              <a:spLocks noChangeArrowheads="1"/>
            </p:cNvSpPr>
            <p:nvPr/>
          </p:nvSpPr>
          <p:spPr bwMode="auto">
            <a:xfrm>
              <a:off x="2591" y="1531"/>
              <a:ext cx="2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D</a:t>
              </a:r>
              <a:endParaRPr kumimoji="1" lang="en-US" altLang="zh-CN" sz="1600">
                <a:ea typeface="楷体_GB2312" pitchFamily="49" charset="-122"/>
              </a:endParaRPr>
            </a:p>
          </p:txBody>
        </p:sp>
        <p:sp>
          <p:nvSpPr>
            <p:cNvPr id="42" name="Text Box 11"/>
            <p:cNvSpPr txBox="1">
              <a:spLocks noChangeArrowheads="1"/>
            </p:cNvSpPr>
            <p:nvPr/>
          </p:nvSpPr>
          <p:spPr bwMode="auto">
            <a:xfrm>
              <a:off x="2670" y="1922"/>
              <a:ext cx="2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C</a:t>
              </a:r>
              <a:endParaRPr kumimoji="1" lang="en-US" altLang="zh-CN" sz="1600">
                <a:ea typeface="楷体_GB2312" pitchFamily="49" charset="-122"/>
              </a:endParaRPr>
            </a:p>
          </p:txBody>
        </p:sp>
        <p:sp>
          <p:nvSpPr>
            <p:cNvPr id="43" name="Text Box 12"/>
            <p:cNvSpPr txBox="1">
              <a:spLocks noChangeArrowheads="1"/>
            </p:cNvSpPr>
            <p:nvPr/>
          </p:nvSpPr>
          <p:spPr bwMode="auto">
            <a:xfrm>
              <a:off x="3439" y="1531"/>
              <a:ext cx="2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Q</a:t>
              </a:r>
            </a:p>
          </p:txBody>
        </p:sp>
        <p:sp>
          <p:nvSpPr>
            <p:cNvPr id="44" name="Text Box 13"/>
            <p:cNvSpPr txBox="1">
              <a:spLocks noChangeArrowheads="1"/>
            </p:cNvSpPr>
            <p:nvPr/>
          </p:nvSpPr>
          <p:spPr bwMode="auto">
            <a:xfrm>
              <a:off x="3449" y="1909"/>
              <a:ext cx="2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pitchFamily="49" charset="-122"/>
                </a:rPr>
                <a:t>Q</a:t>
              </a:r>
            </a:p>
          </p:txBody>
        </p:sp>
        <p:sp>
          <p:nvSpPr>
            <p:cNvPr id="45" name="Line 14"/>
            <p:cNvSpPr>
              <a:spLocks noChangeShapeType="1"/>
            </p:cNvSpPr>
            <p:nvPr/>
          </p:nvSpPr>
          <p:spPr bwMode="auto">
            <a:xfrm>
              <a:off x="3500" y="1955"/>
              <a:ext cx="1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6" name="Oval 15"/>
            <p:cNvSpPr>
              <a:spLocks noChangeArrowheads="1"/>
            </p:cNvSpPr>
            <p:nvPr/>
          </p:nvSpPr>
          <p:spPr bwMode="auto">
            <a:xfrm>
              <a:off x="3132" y="2023"/>
              <a:ext cx="82" cy="8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7" name="Line 16"/>
            <p:cNvSpPr>
              <a:spLocks noChangeShapeType="1"/>
            </p:cNvSpPr>
            <p:nvPr/>
          </p:nvSpPr>
          <p:spPr bwMode="auto">
            <a:xfrm>
              <a:off x="2602" y="1974"/>
              <a:ext cx="91" cy="9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17"/>
            <p:cNvSpPr>
              <a:spLocks noChangeShapeType="1"/>
            </p:cNvSpPr>
            <p:nvPr/>
          </p:nvSpPr>
          <p:spPr bwMode="auto">
            <a:xfrm flipV="1">
              <a:off x="2602" y="2064"/>
              <a:ext cx="91" cy="9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49" name="文本框 48"/>
          <p:cNvSpPr txBox="1"/>
          <p:nvPr/>
        </p:nvSpPr>
        <p:spPr>
          <a:xfrm>
            <a:off x="722315" y="5848691"/>
            <a:ext cx="2320849" cy="369332"/>
          </a:xfrm>
          <a:prstGeom prst="rect">
            <a:avLst/>
          </a:prstGeom>
          <a:noFill/>
          <a:ln>
            <a:solidFill>
              <a:srgbClr val="0000FF"/>
            </a:solidFill>
          </a:ln>
        </p:spPr>
        <p:txBody>
          <a:bodyPr wrap="square" rtlCol="0">
            <a:spAutoFit/>
          </a:bodyPr>
          <a:lstStyle/>
          <a:p>
            <a:pPr algn="ctr"/>
            <a:r>
              <a:rPr lang="zh-CN" altLang="en-US" dirty="0"/>
              <a:t>数字电路</a:t>
            </a:r>
          </a:p>
        </p:txBody>
      </p:sp>
      <p:sp>
        <p:nvSpPr>
          <p:cNvPr id="50" name="文本框 49"/>
          <p:cNvSpPr txBox="1"/>
          <p:nvPr/>
        </p:nvSpPr>
        <p:spPr>
          <a:xfrm>
            <a:off x="3074912" y="1110735"/>
            <a:ext cx="2073376" cy="369332"/>
          </a:xfrm>
          <a:prstGeom prst="rect">
            <a:avLst/>
          </a:prstGeom>
          <a:noFill/>
        </p:spPr>
        <p:txBody>
          <a:bodyPr wrap="square" rtlCol="0">
            <a:spAutoFit/>
          </a:bodyPr>
          <a:lstStyle/>
          <a:p>
            <a:r>
              <a:rPr lang="zh-CN" altLang="en-US" b="1" dirty="0"/>
              <a:t>单向</a:t>
            </a:r>
            <a:r>
              <a:rPr lang="en-US" altLang="zh-CN" b="1" dirty="0"/>
              <a:t>, </a:t>
            </a:r>
            <a:r>
              <a:rPr lang="zh-CN" altLang="en-US" b="1" dirty="0"/>
              <a:t>非线性</a:t>
            </a:r>
          </a:p>
        </p:txBody>
      </p:sp>
      <p:cxnSp>
        <p:nvCxnSpPr>
          <p:cNvPr id="52" name="直接箭头连接符 51"/>
          <p:cNvCxnSpPr/>
          <p:nvPr/>
        </p:nvCxnSpPr>
        <p:spPr>
          <a:xfrm>
            <a:off x="861937" y="1295400"/>
            <a:ext cx="21145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rotWithShape="1">
          <a:blip r:embed="rId2">
            <a:extLst>
              <a:ext uri="{28A0092B-C50C-407E-A947-70E740481C1C}">
                <a14:useLocalDpi xmlns:a14="http://schemas.microsoft.com/office/drawing/2010/main" val="0"/>
              </a:ext>
            </a:extLst>
          </a:blip>
          <a:srcRect r="63190"/>
          <a:stretch/>
        </p:blipFill>
        <p:spPr>
          <a:xfrm>
            <a:off x="5211939" y="1262544"/>
            <a:ext cx="2520280" cy="2435883"/>
          </a:xfrm>
          <a:prstGeom prst="rect">
            <a:avLst/>
          </a:prstGeom>
        </p:spPr>
      </p:pic>
      <p:cxnSp>
        <p:nvCxnSpPr>
          <p:cNvPr id="54" name="直接箭头连接符 53"/>
          <p:cNvCxnSpPr/>
          <p:nvPr/>
        </p:nvCxnSpPr>
        <p:spPr>
          <a:xfrm>
            <a:off x="5229225" y="1376772"/>
            <a:ext cx="21145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302374" y="1180589"/>
            <a:ext cx="1384426" cy="369332"/>
          </a:xfrm>
          <a:prstGeom prst="rect">
            <a:avLst/>
          </a:prstGeom>
          <a:noFill/>
        </p:spPr>
        <p:txBody>
          <a:bodyPr wrap="square" rtlCol="0">
            <a:spAutoFit/>
          </a:bodyPr>
          <a:lstStyle/>
          <a:p>
            <a:r>
              <a:rPr lang="zh-CN" altLang="en-US" b="1" dirty="0"/>
              <a:t>双向，线性</a:t>
            </a:r>
          </a:p>
        </p:txBody>
      </p:sp>
      <p:sp>
        <p:nvSpPr>
          <p:cNvPr id="60" name="Line 9"/>
          <p:cNvSpPr>
            <a:spLocks noChangeShapeType="1"/>
          </p:cNvSpPr>
          <p:nvPr/>
        </p:nvSpPr>
        <p:spPr bwMode="auto">
          <a:xfrm rot="16200000">
            <a:off x="5490559" y="5303880"/>
            <a:ext cx="504825"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AutoShape 10"/>
          <p:cNvSpPr>
            <a:spLocks noChangeArrowheads="1"/>
          </p:cNvSpPr>
          <p:nvPr/>
        </p:nvSpPr>
        <p:spPr bwMode="auto">
          <a:xfrm rot="16200000" flipV="1">
            <a:off x="5340540" y="5133224"/>
            <a:ext cx="431800" cy="342900"/>
          </a:xfrm>
          <a:prstGeom prst="triangle">
            <a:avLst>
              <a:gd name="adj" fmla="val 50000"/>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62" name="Line 11"/>
          <p:cNvSpPr>
            <a:spLocks noChangeShapeType="1"/>
          </p:cNvSpPr>
          <p:nvPr/>
        </p:nvSpPr>
        <p:spPr bwMode="auto">
          <a:xfrm>
            <a:off x="4845944" y="5304674"/>
            <a:ext cx="151146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5" name="文本框 64"/>
          <p:cNvSpPr txBox="1"/>
          <p:nvPr/>
        </p:nvSpPr>
        <p:spPr>
          <a:xfrm>
            <a:off x="5148288" y="5746159"/>
            <a:ext cx="1003918" cy="369332"/>
          </a:xfrm>
          <a:prstGeom prst="rect">
            <a:avLst/>
          </a:prstGeom>
          <a:noFill/>
        </p:spPr>
        <p:txBody>
          <a:bodyPr wrap="square" rtlCol="0">
            <a:spAutoFit/>
          </a:bodyPr>
          <a:lstStyle/>
          <a:p>
            <a:r>
              <a:rPr lang="zh-CN" altLang="en-US" b="1" dirty="0"/>
              <a:t>二极管</a:t>
            </a:r>
          </a:p>
        </p:txBody>
      </p:sp>
      <p:grpSp>
        <p:nvGrpSpPr>
          <p:cNvPr id="66" name="Group 103"/>
          <p:cNvGrpSpPr>
            <a:grpSpLocks/>
          </p:cNvGrpSpPr>
          <p:nvPr/>
        </p:nvGrpSpPr>
        <p:grpSpPr bwMode="auto">
          <a:xfrm>
            <a:off x="6665913" y="4391437"/>
            <a:ext cx="1387475" cy="2071688"/>
            <a:chOff x="577" y="2343"/>
            <a:chExt cx="874" cy="1305"/>
          </a:xfrm>
        </p:grpSpPr>
        <p:grpSp>
          <p:nvGrpSpPr>
            <p:cNvPr id="67" name="Group 36"/>
            <p:cNvGrpSpPr>
              <a:grpSpLocks/>
            </p:cNvGrpSpPr>
            <p:nvPr/>
          </p:nvGrpSpPr>
          <p:grpSpPr bwMode="auto">
            <a:xfrm>
              <a:off x="577" y="2343"/>
              <a:ext cx="874" cy="1160"/>
              <a:chOff x="499" y="2863"/>
              <a:chExt cx="874" cy="1160"/>
            </a:xfrm>
          </p:grpSpPr>
          <p:grpSp>
            <p:nvGrpSpPr>
              <p:cNvPr id="69" name="Group 37"/>
              <p:cNvGrpSpPr>
                <a:grpSpLocks/>
              </p:cNvGrpSpPr>
              <p:nvPr/>
            </p:nvGrpSpPr>
            <p:grpSpPr bwMode="auto">
              <a:xfrm>
                <a:off x="635" y="2863"/>
                <a:ext cx="738" cy="1116"/>
                <a:chOff x="932" y="2319"/>
                <a:chExt cx="841" cy="1271"/>
              </a:xfrm>
            </p:grpSpPr>
            <p:sp>
              <p:nvSpPr>
                <p:cNvPr id="71" name="Line 38"/>
                <p:cNvSpPr>
                  <a:spLocks noChangeShapeType="1"/>
                </p:cNvSpPr>
                <p:nvPr/>
              </p:nvSpPr>
              <p:spPr bwMode="auto">
                <a:xfrm>
                  <a:off x="1334" y="2772"/>
                  <a:ext cx="0" cy="40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2" name="Line 39"/>
                <p:cNvSpPr>
                  <a:spLocks noChangeShapeType="1"/>
                </p:cNvSpPr>
                <p:nvPr/>
              </p:nvSpPr>
              <p:spPr bwMode="auto">
                <a:xfrm flipH="1">
                  <a:off x="1022" y="2976"/>
                  <a:ext cx="31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3" name="Line 40"/>
                <p:cNvSpPr>
                  <a:spLocks noChangeShapeType="1"/>
                </p:cNvSpPr>
                <p:nvPr/>
              </p:nvSpPr>
              <p:spPr bwMode="auto">
                <a:xfrm flipV="1">
                  <a:off x="1331" y="2769"/>
                  <a:ext cx="220" cy="139"/>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4" name="Line 41"/>
                <p:cNvSpPr>
                  <a:spLocks noChangeShapeType="1"/>
                </p:cNvSpPr>
                <p:nvPr/>
              </p:nvSpPr>
              <p:spPr bwMode="auto">
                <a:xfrm>
                  <a:off x="1334" y="3046"/>
                  <a:ext cx="210" cy="131"/>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75" name="Line 42"/>
                <p:cNvSpPr>
                  <a:spLocks noChangeShapeType="1"/>
                </p:cNvSpPr>
                <p:nvPr/>
              </p:nvSpPr>
              <p:spPr bwMode="auto">
                <a:xfrm flipV="1">
                  <a:off x="1544" y="2510"/>
                  <a:ext cx="0" cy="26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6" name="Line 43"/>
                <p:cNvSpPr>
                  <a:spLocks noChangeShapeType="1"/>
                </p:cNvSpPr>
                <p:nvPr/>
              </p:nvSpPr>
              <p:spPr bwMode="auto">
                <a:xfrm>
                  <a:off x="1544" y="3177"/>
                  <a:ext cx="0" cy="25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7" name="Oval 44"/>
                <p:cNvSpPr>
                  <a:spLocks noChangeArrowheads="1"/>
                </p:cNvSpPr>
                <p:nvPr/>
              </p:nvSpPr>
              <p:spPr bwMode="auto">
                <a:xfrm>
                  <a:off x="937" y="2925"/>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8" name="Oval 45"/>
                <p:cNvSpPr>
                  <a:spLocks noChangeArrowheads="1"/>
                </p:cNvSpPr>
                <p:nvPr/>
              </p:nvSpPr>
              <p:spPr bwMode="auto">
                <a:xfrm>
                  <a:off x="1495" y="2415"/>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9" name="Oval 46"/>
                <p:cNvSpPr>
                  <a:spLocks noChangeArrowheads="1"/>
                </p:cNvSpPr>
                <p:nvPr/>
              </p:nvSpPr>
              <p:spPr bwMode="auto">
                <a:xfrm>
                  <a:off x="1495" y="3420"/>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80" name="Group 47"/>
                <p:cNvGrpSpPr>
                  <a:grpSpLocks/>
                </p:cNvGrpSpPr>
                <p:nvPr/>
              </p:nvGrpSpPr>
              <p:grpSpPr bwMode="auto">
                <a:xfrm>
                  <a:off x="932" y="2319"/>
                  <a:ext cx="841" cy="1271"/>
                  <a:chOff x="4520" y="351"/>
                  <a:chExt cx="841" cy="1271"/>
                </a:xfrm>
              </p:grpSpPr>
              <p:sp>
                <p:nvSpPr>
                  <p:cNvPr id="81" name="Rectangle 48"/>
                  <p:cNvSpPr>
                    <a:spLocks noChangeArrowheads="1"/>
                  </p:cNvSpPr>
                  <p:nvPr/>
                </p:nvSpPr>
                <p:spPr bwMode="auto">
                  <a:xfrm flipH="1">
                    <a:off x="5258" y="351"/>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c</a:t>
                    </a:r>
                  </a:p>
                </p:txBody>
              </p:sp>
              <p:sp>
                <p:nvSpPr>
                  <p:cNvPr id="82" name="Rectangle 49"/>
                  <p:cNvSpPr>
                    <a:spLocks noChangeArrowheads="1"/>
                  </p:cNvSpPr>
                  <p:nvPr/>
                </p:nvSpPr>
                <p:spPr bwMode="auto">
                  <a:xfrm flipH="1">
                    <a:off x="4520" y="684"/>
                    <a:ext cx="122"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sp>
                <p:nvSpPr>
                  <p:cNvPr id="83" name="Rectangle 50"/>
                  <p:cNvSpPr>
                    <a:spLocks noChangeArrowheads="1"/>
                  </p:cNvSpPr>
                  <p:nvPr/>
                </p:nvSpPr>
                <p:spPr bwMode="auto">
                  <a:xfrm flipH="1">
                    <a:off x="5264" y="1360"/>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e</a:t>
                    </a:r>
                  </a:p>
                </p:txBody>
              </p:sp>
            </p:grpSp>
          </p:grpSp>
          <p:sp>
            <p:nvSpPr>
              <p:cNvPr id="70" name="Rectangle 51"/>
              <p:cNvSpPr>
                <a:spLocks noChangeArrowheads="1"/>
              </p:cNvSpPr>
              <p:nvPr/>
            </p:nvSpPr>
            <p:spPr bwMode="auto">
              <a:xfrm>
                <a:off x="499" y="3735"/>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68" name="Rectangle 69"/>
            <p:cNvSpPr>
              <a:spLocks noChangeArrowheads="1"/>
            </p:cNvSpPr>
            <p:nvPr/>
          </p:nvSpPr>
          <p:spPr bwMode="auto">
            <a:xfrm>
              <a:off x="665" y="3415"/>
              <a:ext cx="55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1800" dirty="0">
                  <a:latin typeface="Times New Roman" panose="02020603050405020304" pitchFamily="18" charset="0"/>
                </a:rPr>
                <a:t>三极管</a:t>
              </a:r>
            </a:p>
          </p:txBody>
        </p:sp>
      </p:grpSp>
      <p:sp>
        <p:nvSpPr>
          <p:cNvPr id="84" name="文本框 83"/>
          <p:cNvSpPr txBox="1"/>
          <p:nvPr/>
        </p:nvSpPr>
        <p:spPr>
          <a:xfrm>
            <a:off x="5051958" y="4036124"/>
            <a:ext cx="2692167" cy="369332"/>
          </a:xfrm>
          <a:prstGeom prst="rect">
            <a:avLst/>
          </a:prstGeom>
          <a:noFill/>
        </p:spPr>
        <p:txBody>
          <a:bodyPr wrap="square" rtlCol="0">
            <a:spAutoFit/>
          </a:bodyPr>
          <a:lstStyle/>
          <a:p>
            <a:r>
              <a:rPr lang="zh-CN" altLang="en-US" b="1" dirty="0"/>
              <a:t>单向，非线性元件</a:t>
            </a:r>
          </a:p>
        </p:txBody>
      </p:sp>
    </p:spTree>
    <p:extLst>
      <p:ext uri="{BB962C8B-B14F-4D97-AF65-F5344CB8AC3E}">
        <p14:creationId xmlns:p14="http://schemas.microsoft.com/office/powerpoint/2010/main" val="36757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par>
                                <p:cTn id="33" presetID="10"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P spid="60" grpId="0" animBg="1"/>
      <p:bldP spid="61" grpId="0" animBg="1"/>
      <p:bldP spid="62" grpId="0" animBg="1"/>
      <p:bldP spid="65"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最早的单向模拟</a:t>
            </a:r>
          </a:p>
        </p:txBody>
      </p:sp>
      <p:sp>
        <p:nvSpPr>
          <p:cNvPr id="3" name="内容占位符 2"/>
          <p:cNvSpPr>
            <a:spLocks noGrp="1"/>
          </p:cNvSpPr>
          <p:nvPr>
            <p:ph idx="1"/>
          </p:nvPr>
        </p:nvSpPr>
        <p:spPr/>
        <p:txBody>
          <a:bodyPr/>
          <a:lstStyle/>
          <a:p>
            <a:r>
              <a:rPr lang="zh-CN" altLang="en-US" dirty="0"/>
              <a:t>真空二极管</a:t>
            </a:r>
            <a:r>
              <a:rPr lang="en-US" altLang="zh-CN" dirty="0"/>
              <a:t>/</a:t>
            </a:r>
            <a:r>
              <a:rPr lang="zh-CN" altLang="en-US" dirty="0"/>
              <a:t>电子二极管</a:t>
            </a:r>
          </a:p>
        </p:txBody>
      </p:sp>
      <p:sp>
        <p:nvSpPr>
          <p:cNvPr id="4" name="日期占位符 3"/>
          <p:cNvSpPr>
            <a:spLocks noGrp="1"/>
          </p:cNvSpPr>
          <p:nvPr>
            <p:ph type="dt" sz="half" idx="10"/>
          </p:nvPr>
        </p:nvSpPr>
        <p:spPr/>
        <p:txBody>
          <a:bodyPr/>
          <a:lstStyle/>
          <a:p>
            <a:pPr>
              <a:defRPr/>
            </a:pPr>
            <a:fld id="{149B8F9A-6AEC-417A-85A1-1D0B683833C9}"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kumimoji="1" lang="zh-CN" altLang="en-US"/>
              <a:t>二极管</a:t>
            </a:r>
            <a:endParaRPr kumimoji="1" lang="en-US" altLang="zh-CN"/>
          </a:p>
        </p:txBody>
      </p:sp>
      <p:sp>
        <p:nvSpPr>
          <p:cNvPr id="6" name="灯片编号占位符 5"/>
          <p:cNvSpPr>
            <a:spLocks noGrp="1"/>
          </p:cNvSpPr>
          <p:nvPr>
            <p:ph type="sldNum" sz="quarter" idx="12"/>
          </p:nvPr>
        </p:nvSpPr>
        <p:spPr/>
        <p:txBody>
          <a:bodyPr/>
          <a:lstStyle/>
          <a:p>
            <a:pPr>
              <a:defRPr/>
            </a:pPr>
            <a:fld id="{AE9C1D69-BA74-41E2-9786-16E1745B57E8}" type="slidenum">
              <a:rPr lang="en-US" altLang="zh-CN" smtClean="0"/>
              <a:pPr>
                <a:defRPr/>
              </a:pPr>
              <a:t>5</a:t>
            </a:fld>
            <a:endParaRPr lang="en-US" alt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65" y="2380956"/>
            <a:ext cx="5195121" cy="3672830"/>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1030" r="10054"/>
          <a:stretch/>
        </p:blipFill>
        <p:spPr>
          <a:xfrm>
            <a:off x="5514747" y="1160748"/>
            <a:ext cx="1575911" cy="1303982"/>
          </a:xfrm>
          <a:prstGeom prst="rect">
            <a:avLst/>
          </a:prstGeom>
        </p:spPr>
      </p:pic>
      <p:sp>
        <p:nvSpPr>
          <p:cNvPr id="9" name="矩形 8"/>
          <p:cNvSpPr/>
          <p:nvPr/>
        </p:nvSpPr>
        <p:spPr>
          <a:xfrm>
            <a:off x="5386870" y="2548503"/>
            <a:ext cx="3672799" cy="369332"/>
          </a:xfrm>
          <a:prstGeom prst="rect">
            <a:avLst/>
          </a:prstGeom>
        </p:spPr>
        <p:txBody>
          <a:bodyPr wrap="square">
            <a:spAutoFit/>
          </a:bodyPr>
          <a:lstStyle/>
          <a:p>
            <a:r>
              <a:rPr lang="zh-CN" altLang="en-US" dirty="0">
                <a:solidFill>
                  <a:srgbClr val="333333"/>
                </a:solidFill>
                <a:latin typeface="arial" panose="020B0604020202020204" pitchFamily="34" charset="0"/>
              </a:rPr>
              <a:t>托马斯</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爱迪生（美，</a:t>
            </a:r>
            <a:r>
              <a:rPr lang="en-US" altLang="zh-CN" dirty="0">
                <a:solidFill>
                  <a:srgbClr val="333333"/>
                </a:solidFill>
                <a:latin typeface="arial" panose="020B0604020202020204" pitchFamily="34" charset="0"/>
              </a:rPr>
              <a:t>1847-1931</a:t>
            </a:r>
            <a:r>
              <a:rPr lang="zh-CN" altLang="en-US" dirty="0">
                <a:solidFill>
                  <a:srgbClr val="333333"/>
                </a:solidFill>
                <a:latin typeface="arial" panose="020B0604020202020204" pitchFamily="34" charset="0"/>
              </a:rPr>
              <a:t>）</a:t>
            </a:r>
            <a:endParaRPr lang="zh-CN" altLang="en-US" dirty="0"/>
          </a:p>
        </p:txBody>
      </p:sp>
      <p:sp>
        <p:nvSpPr>
          <p:cNvPr id="10" name="文本框 9"/>
          <p:cNvSpPr txBox="1"/>
          <p:nvPr/>
        </p:nvSpPr>
        <p:spPr>
          <a:xfrm>
            <a:off x="6089340" y="2889362"/>
            <a:ext cx="1980220" cy="369332"/>
          </a:xfrm>
          <a:prstGeom prst="rect">
            <a:avLst/>
          </a:prstGeom>
          <a:noFill/>
        </p:spPr>
        <p:txBody>
          <a:bodyPr wrap="square" rtlCol="0">
            <a:spAutoFit/>
          </a:bodyPr>
          <a:lstStyle/>
          <a:p>
            <a:r>
              <a:rPr lang="zh-CN" altLang="en-US" dirty="0"/>
              <a:t>（爱迪生效应）</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3907" y="3474970"/>
            <a:ext cx="1792885" cy="2207456"/>
          </a:xfrm>
          <a:prstGeom prst="rect">
            <a:avLst/>
          </a:prstGeom>
        </p:spPr>
      </p:pic>
      <p:sp>
        <p:nvSpPr>
          <p:cNvPr id="13" name="矩形 12"/>
          <p:cNvSpPr/>
          <p:nvPr/>
        </p:nvSpPr>
        <p:spPr>
          <a:xfrm>
            <a:off x="5037395" y="5753864"/>
            <a:ext cx="4134465" cy="646331"/>
          </a:xfrm>
          <a:prstGeom prst="rect">
            <a:avLst/>
          </a:prstGeom>
        </p:spPr>
        <p:txBody>
          <a:bodyPr wrap="none">
            <a:spAutoFit/>
          </a:bodyPr>
          <a:lstStyle/>
          <a:p>
            <a:r>
              <a:rPr lang="zh-CN" altLang="en-US" dirty="0">
                <a:solidFill>
                  <a:srgbClr val="333333"/>
                </a:solidFill>
                <a:latin typeface="arial" panose="020B0604020202020204" pitchFamily="34" charset="0"/>
              </a:rPr>
              <a:t>约翰</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安布罗斯</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弗莱明</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英，</a:t>
            </a:r>
            <a:r>
              <a:rPr lang="en-US" altLang="zh-CN" dirty="0">
                <a:solidFill>
                  <a:srgbClr val="333333"/>
                </a:solidFill>
                <a:latin typeface="arial" panose="020B0604020202020204" pitchFamily="34" charset="0"/>
              </a:rPr>
              <a:t>1864-1945)</a:t>
            </a:r>
          </a:p>
          <a:p>
            <a:pPr algn="ct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使用真空二极管整流、检波</a:t>
            </a:r>
            <a:r>
              <a:rPr lang="en-US" altLang="zh-CN" dirty="0">
                <a:solidFill>
                  <a:srgbClr val="333333"/>
                </a:solidFill>
                <a:latin typeface="arial" panose="020B0604020202020204" pitchFamily="34" charset="0"/>
              </a:rPr>
              <a:t>)</a:t>
            </a:r>
            <a:endParaRPr lang="zh-CN" altLang="en-US" dirty="0">
              <a:solidFill>
                <a:srgbClr val="333333"/>
              </a:solidFill>
              <a:latin typeface="arial" panose="020B0604020202020204" pitchFamily="34" charset="0"/>
            </a:endParaRPr>
          </a:p>
        </p:txBody>
      </p:sp>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r="17118"/>
          <a:stretch/>
        </p:blipFill>
        <p:spPr>
          <a:xfrm rot="5400000">
            <a:off x="6787561" y="656256"/>
            <a:ext cx="2153131" cy="1463817"/>
          </a:xfrm>
          <a:prstGeom prst="rect">
            <a:avLst/>
          </a:prstGeom>
        </p:spPr>
      </p:pic>
    </p:spTree>
    <p:extLst>
      <p:ext uri="{BB962C8B-B14F-4D97-AF65-F5344CB8AC3E}">
        <p14:creationId xmlns:p14="http://schemas.microsoft.com/office/powerpoint/2010/main" val="24191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6EEF7CC-9156-4C70-BF29-66C68D2B3BD8}"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921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922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B2CC5EE-212B-4173-838B-A0FC7661C2DA}"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sp>
        <p:nvSpPr>
          <p:cNvPr id="9221" name="Rectangle 2"/>
          <p:cNvSpPr>
            <a:spLocks noGrp="1" noChangeArrowheads="1"/>
          </p:cNvSpPr>
          <p:nvPr>
            <p:ph type="title"/>
          </p:nvPr>
        </p:nvSpPr>
        <p:spPr/>
        <p:txBody>
          <a:bodyPr/>
          <a:lstStyle/>
          <a:p>
            <a:r>
              <a:rPr lang="zh-CN" altLang="en-US" dirty="0">
                <a:solidFill>
                  <a:srgbClr val="080808"/>
                </a:solidFill>
              </a:rPr>
              <a:t>从真空管到半导体管</a:t>
            </a:r>
            <a:endParaRPr lang="en-US" altLang="zh-CN" dirty="0">
              <a:solidFill>
                <a:srgbClr val="080808"/>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48780"/>
            <a:ext cx="2356255" cy="2520119"/>
          </a:xfrm>
          <a:prstGeom prst="rect">
            <a:avLst/>
          </a:prstGeom>
        </p:spPr>
      </p:pic>
      <p:sp>
        <p:nvSpPr>
          <p:cNvPr id="4" name="下箭头 3"/>
          <p:cNvSpPr/>
          <p:nvPr/>
        </p:nvSpPr>
        <p:spPr>
          <a:xfrm rot="16200000">
            <a:off x="3721500" y="2434403"/>
            <a:ext cx="737704" cy="548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457970"/>
            <a:ext cx="3327123" cy="2416323"/>
          </a:xfrm>
          <a:prstGeom prst="rect">
            <a:avLst/>
          </a:prstGeom>
        </p:spPr>
      </p:pic>
      <p:sp>
        <p:nvSpPr>
          <p:cNvPr id="6" name="文本框 5"/>
          <p:cNvSpPr txBox="1"/>
          <p:nvPr/>
        </p:nvSpPr>
        <p:spPr>
          <a:xfrm>
            <a:off x="755575" y="4257092"/>
            <a:ext cx="2057879" cy="1754326"/>
          </a:xfrm>
          <a:prstGeom prst="rect">
            <a:avLst/>
          </a:prstGeom>
          <a:noFill/>
        </p:spPr>
        <p:txBody>
          <a:bodyPr wrap="square" rtlCol="0">
            <a:spAutoFit/>
          </a:bodyPr>
          <a:lstStyle/>
          <a:p>
            <a:r>
              <a:rPr lang="zh-CN" altLang="en-US" dirty="0"/>
              <a:t>大、</a:t>
            </a:r>
            <a:endParaRPr lang="en-US" altLang="zh-CN" dirty="0"/>
          </a:p>
          <a:p>
            <a:r>
              <a:rPr lang="zh-CN" altLang="en-US" dirty="0"/>
              <a:t>热、</a:t>
            </a:r>
            <a:endParaRPr lang="en-US" altLang="zh-CN" dirty="0"/>
          </a:p>
          <a:p>
            <a:r>
              <a:rPr lang="zh-CN" altLang="en-US" dirty="0"/>
              <a:t>功耗高、</a:t>
            </a:r>
            <a:endParaRPr lang="en-US" altLang="zh-CN" dirty="0"/>
          </a:p>
          <a:p>
            <a:r>
              <a:rPr lang="zh-CN" altLang="en-US" dirty="0"/>
              <a:t>容易坏、</a:t>
            </a:r>
            <a:endParaRPr lang="en-US" altLang="zh-CN" dirty="0"/>
          </a:p>
          <a:p>
            <a:r>
              <a:rPr lang="zh-CN" altLang="en-US" dirty="0"/>
              <a:t>不易大规模生产、</a:t>
            </a:r>
            <a:endParaRPr lang="en-US" altLang="zh-CN" dirty="0"/>
          </a:p>
          <a:p>
            <a:r>
              <a:rPr lang="zh-CN" altLang="en-US" dirty="0"/>
              <a:t>金贵</a:t>
            </a:r>
            <a:endParaRPr lang="en-US" altLang="zh-CN" dirty="0"/>
          </a:p>
        </p:txBody>
      </p:sp>
      <p:sp>
        <p:nvSpPr>
          <p:cNvPr id="12" name="文本框 11"/>
          <p:cNvSpPr txBox="1"/>
          <p:nvPr/>
        </p:nvSpPr>
        <p:spPr>
          <a:xfrm>
            <a:off x="6297842" y="4245581"/>
            <a:ext cx="2177345" cy="1754326"/>
          </a:xfrm>
          <a:prstGeom prst="rect">
            <a:avLst/>
          </a:prstGeom>
          <a:noFill/>
        </p:spPr>
        <p:txBody>
          <a:bodyPr wrap="square" rtlCol="0">
            <a:spAutoFit/>
          </a:bodyPr>
          <a:lstStyle/>
          <a:p>
            <a:r>
              <a:rPr lang="zh-CN" altLang="en-US" dirty="0"/>
              <a:t>小、</a:t>
            </a:r>
            <a:endParaRPr lang="en-US" altLang="zh-CN" dirty="0"/>
          </a:p>
          <a:p>
            <a:r>
              <a:rPr lang="zh-CN" altLang="en-US" dirty="0"/>
              <a:t>常温、</a:t>
            </a:r>
            <a:endParaRPr lang="en-US" altLang="zh-CN" dirty="0"/>
          </a:p>
          <a:p>
            <a:r>
              <a:rPr lang="zh-CN" altLang="en-US" dirty="0"/>
              <a:t>功耗低、</a:t>
            </a:r>
            <a:endParaRPr lang="en-US" altLang="zh-CN" dirty="0"/>
          </a:p>
          <a:p>
            <a:r>
              <a:rPr lang="zh-CN" altLang="en-US" dirty="0"/>
              <a:t>比较牢靠、</a:t>
            </a:r>
            <a:endParaRPr lang="en-US" altLang="zh-CN" dirty="0"/>
          </a:p>
          <a:p>
            <a:r>
              <a:rPr lang="zh-CN" altLang="en-US" dirty="0"/>
              <a:t>容易大规模生产、</a:t>
            </a:r>
            <a:endParaRPr lang="en-US" altLang="zh-CN" dirty="0"/>
          </a:p>
          <a:p>
            <a:r>
              <a:rPr lang="zh-CN" altLang="en-US" dirty="0"/>
              <a:t>便宜</a:t>
            </a:r>
          </a:p>
        </p:txBody>
      </p:sp>
    </p:spTree>
    <p:extLst>
      <p:ext uri="{BB962C8B-B14F-4D97-AF65-F5344CB8AC3E}">
        <p14:creationId xmlns:p14="http://schemas.microsoft.com/office/powerpoint/2010/main" val="26188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6EEF7CC-9156-4C70-BF29-66C68D2B3BD8}"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921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922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B2CC5EE-212B-4173-838B-A0FC7661C2DA}"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9221" name="Rectangle 2"/>
          <p:cNvSpPr>
            <a:spLocks noGrp="1" noChangeArrowheads="1"/>
          </p:cNvSpPr>
          <p:nvPr>
            <p:ph type="title"/>
          </p:nvPr>
        </p:nvSpPr>
        <p:spPr/>
        <p:txBody>
          <a:bodyPr/>
          <a:lstStyle/>
          <a:p>
            <a:r>
              <a:rPr lang="zh-CN" altLang="en-US" dirty="0">
                <a:solidFill>
                  <a:srgbClr val="080808"/>
                </a:solidFill>
              </a:rPr>
              <a:t>从真空管到半导体管</a:t>
            </a:r>
            <a:endParaRPr lang="en-US" altLang="zh-CN" dirty="0">
              <a:solidFill>
                <a:srgbClr val="080808"/>
              </a:solidFill>
            </a:endParaRPr>
          </a:p>
        </p:txBody>
      </p:sp>
      <p:sp>
        <p:nvSpPr>
          <p:cNvPr id="1949699" name="Rectangle 3"/>
          <p:cNvSpPr>
            <a:spLocks noGrp="1" noChangeArrowheads="1"/>
          </p:cNvSpPr>
          <p:nvPr>
            <p:ph type="body" idx="1"/>
          </p:nvPr>
        </p:nvSpPr>
        <p:spPr>
          <a:xfrm>
            <a:off x="457200" y="1449388"/>
            <a:ext cx="8002588" cy="4932362"/>
          </a:xfrm>
        </p:spPr>
        <p:txBody>
          <a:bodyPr/>
          <a:lstStyle/>
          <a:p>
            <a:r>
              <a:rPr lang="zh-CN" altLang="en-US"/>
              <a:t>半导体</a:t>
            </a:r>
          </a:p>
          <a:p>
            <a:pPr lvl="1"/>
            <a:r>
              <a:rPr lang="zh-CN" altLang="en-US"/>
              <a:t>常温下导电能力介于导体与绝缘体之间的材料 </a:t>
            </a:r>
          </a:p>
          <a:p>
            <a:pPr lvl="1"/>
            <a:r>
              <a:rPr lang="zh-CN" altLang="en-US"/>
              <a:t>常用的有：硅、锗、砷化镓等</a:t>
            </a:r>
          </a:p>
          <a:p>
            <a:pPr>
              <a:spcBef>
                <a:spcPct val="20000"/>
              </a:spcBef>
            </a:pPr>
            <a:r>
              <a:rPr lang="zh-CN" altLang="en-US"/>
              <a:t>半导体特性</a:t>
            </a:r>
          </a:p>
          <a:p>
            <a:pPr lvl="1"/>
            <a:r>
              <a:rPr lang="zh-CN" altLang="en-US"/>
              <a:t>受热或光照，其导电能力显著提高</a:t>
            </a:r>
          </a:p>
          <a:p>
            <a:pPr lvl="1"/>
            <a:r>
              <a:rPr lang="zh-CN" altLang="en-US"/>
              <a:t>纯净半导体中加入微量杂质后，其导电能力急剧增强</a:t>
            </a:r>
          </a:p>
          <a:p>
            <a:pPr lvl="1"/>
            <a:r>
              <a:rPr lang="zh-CN" altLang="en-US"/>
              <a:t>利用这些特性可制造热敏电阻、光敏电阻、二极管、三极管等器件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38479C5-32DD-4F62-9218-1999F9B2F365}"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1126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126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A9A103B-3EDB-411A-92DA-140BAA4D133F}"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951746" name="Rectangle 2"/>
          <p:cNvSpPr>
            <a:spLocks noChangeArrowheads="1"/>
          </p:cNvSpPr>
          <p:nvPr/>
        </p:nvSpPr>
        <p:spPr bwMode="auto">
          <a:xfrm>
            <a:off x="457200" y="3465513"/>
            <a:ext cx="422275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sz="2400" dirty="0"/>
              <a:t>载流子：能够</a:t>
            </a:r>
            <a:r>
              <a:rPr kumimoji="1" lang="zh-CN" altLang="en-US" sz="2400" dirty="0"/>
              <a:t>起导电作用的带电粒子</a:t>
            </a:r>
          </a:p>
          <a:p>
            <a:pPr>
              <a:spcAft>
                <a:spcPct val="30000"/>
              </a:spcAft>
            </a:pPr>
            <a:r>
              <a:rPr lang="zh-CN" altLang="en-US" sz="2400" dirty="0"/>
              <a:t>存在两种载流子</a:t>
            </a:r>
          </a:p>
          <a:p>
            <a:pPr lvl="1">
              <a:spcAft>
                <a:spcPct val="30000"/>
              </a:spcAft>
            </a:pPr>
            <a:r>
              <a:rPr lang="zh-CN" altLang="en-US" sz="2000" dirty="0"/>
              <a:t>自由电子</a:t>
            </a:r>
          </a:p>
          <a:p>
            <a:pPr lvl="1">
              <a:spcAft>
                <a:spcPct val="30000"/>
              </a:spcAft>
            </a:pPr>
            <a:r>
              <a:rPr lang="zh-CN" altLang="en-US" sz="2000" dirty="0"/>
              <a:t>空穴</a:t>
            </a:r>
          </a:p>
        </p:txBody>
      </p:sp>
      <p:sp>
        <p:nvSpPr>
          <p:cNvPr id="11270" name="Rectangle 3"/>
          <p:cNvSpPr>
            <a:spLocks noGrp="1" noChangeArrowheads="1"/>
          </p:cNvSpPr>
          <p:nvPr>
            <p:ph type="title"/>
          </p:nvPr>
        </p:nvSpPr>
        <p:spPr/>
        <p:txBody>
          <a:bodyPr/>
          <a:lstStyle/>
          <a:p>
            <a:r>
              <a:rPr lang="zh-CN" altLang="en-US"/>
              <a:t>本征半导体</a:t>
            </a:r>
          </a:p>
        </p:txBody>
      </p:sp>
      <p:sp>
        <p:nvSpPr>
          <p:cNvPr id="11271" name="Rectangle 4"/>
          <p:cNvSpPr>
            <a:spLocks noGrp="1" noChangeArrowheads="1"/>
          </p:cNvSpPr>
          <p:nvPr>
            <p:ph type="body" idx="1"/>
          </p:nvPr>
        </p:nvSpPr>
        <p:spPr>
          <a:xfrm>
            <a:off x="466725" y="1412875"/>
            <a:ext cx="8137525" cy="647700"/>
          </a:xfrm>
        </p:spPr>
        <p:txBody>
          <a:bodyPr/>
          <a:lstStyle/>
          <a:p>
            <a:r>
              <a:rPr lang="zh-CN" altLang="en-US" sz="2400"/>
              <a:t>本征半导体：完全纯净、结构完整的半导体</a:t>
            </a:r>
            <a:endParaRPr lang="en-US" altLang="zh-CN" sz="2400"/>
          </a:p>
        </p:txBody>
      </p:sp>
      <p:sp>
        <p:nvSpPr>
          <p:cNvPr id="1951749" name="Rectangle 5"/>
          <p:cNvSpPr>
            <a:spLocks noChangeArrowheads="1"/>
          </p:cNvSpPr>
          <p:nvPr/>
        </p:nvSpPr>
        <p:spPr bwMode="auto">
          <a:xfrm>
            <a:off x="466725" y="1952625"/>
            <a:ext cx="8281988"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sz="2400" dirty="0">
                <a:solidFill>
                  <a:srgbClr val="000000"/>
                </a:solidFill>
              </a:rPr>
              <a:t>本征激发：</a:t>
            </a:r>
            <a:r>
              <a:rPr lang="zh-CN" altLang="en-US" sz="2400" dirty="0"/>
              <a:t>本征半导体</a:t>
            </a:r>
            <a:r>
              <a:rPr kumimoji="1" lang="zh-CN" altLang="en-US" sz="2400" dirty="0">
                <a:solidFill>
                  <a:srgbClr val="000000"/>
                </a:solidFill>
              </a:rPr>
              <a:t>因受外部激发（如受热或光照），</a:t>
            </a:r>
            <a:r>
              <a:rPr lang="zh-CN" altLang="en-US" sz="2400" dirty="0"/>
              <a:t>产生自由电子和空穴的现象</a:t>
            </a:r>
            <a:endParaRPr lang="en-US" altLang="zh-CN" sz="2400" dirty="0"/>
          </a:p>
        </p:txBody>
      </p:sp>
      <p:sp>
        <p:nvSpPr>
          <p:cNvPr id="1951750" name="Rectangle 6"/>
          <p:cNvSpPr>
            <a:spLocks noChangeArrowheads="1"/>
          </p:cNvSpPr>
          <p:nvPr/>
        </p:nvSpPr>
        <p:spPr bwMode="auto">
          <a:xfrm>
            <a:off x="468313" y="2889250"/>
            <a:ext cx="575945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sz="2400" dirty="0"/>
              <a:t>空穴：共价键中的空位</a:t>
            </a:r>
            <a:endParaRPr lang="en-US" altLang="zh-CN" sz="2400" dirty="0"/>
          </a:p>
        </p:txBody>
      </p:sp>
      <p:pic>
        <p:nvPicPr>
          <p:cNvPr id="112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2606675"/>
            <a:ext cx="2981325"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221163"/>
            <a:ext cx="1362075" cy="1285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76" name="Text Box 9"/>
          <p:cNvSpPr txBox="1">
            <a:spLocks noChangeArrowheads="1"/>
          </p:cNvSpPr>
          <p:nvPr/>
        </p:nvSpPr>
        <p:spPr bwMode="auto">
          <a:xfrm>
            <a:off x="3348038" y="5680075"/>
            <a:ext cx="1962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硅、锗原子结构</a:t>
            </a:r>
          </a:p>
          <a:p>
            <a:pPr algn="ctr" eaLnBrk="1" hangingPunct="1">
              <a:spcAft>
                <a:spcPct val="0"/>
              </a:spcAft>
              <a:buFontTx/>
              <a:buNone/>
            </a:pPr>
            <a:r>
              <a:rPr kumimoji="1" lang="zh-CN" altLang="en-US" sz="2000">
                <a:latin typeface="Arial" panose="020B0604020202020204" pitchFamily="34" charset="0"/>
              </a:rPr>
              <a:t>简化模型</a:t>
            </a:r>
          </a:p>
        </p:txBody>
      </p:sp>
      <p:sp>
        <p:nvSpPr>
          <p:cNvPr id="11277" name="Text Box 10"/>
          <p:cNvSpPr txBox="1">
            <a:spLocks noChangeArrowheads="1"/>
          </p:cNvSpPr>
          <p:nvPr/>
        </p:nvSpPr>
        <p:spPr bwMode="auto">
          <a:xfrm>
            <a:off x="6084888" y="5643563"/>
            <a:ext cx="1962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硅、锗晶体结构</a:t>
            </a:r>
          </a:p>
          <a:p>
            <a:pPr algn="ctr" eaLnBrk="1" hangingPunct="1">
              <a:spcAft>
                <a:spcPct val="0"/>
              </a:spcAft>
              <a:buFontTx/>
              <a:buNone/>
            </a:pPr>
            <a:r>
              <a:rPr kumimoji="1" lang="zh-CN" altLang="en-US" sz="2000">
                <a:latin typeface="Arial" panose="020B0604020202020204" pitchFamily="34" charset="0"/>
              </a:rPr>
              <a:t>平面示意图</a:t>
            </a:r>
            <a:endParaRPr kumimoji="1" lang="en-US" altLang="zh-CN" sz="2000">
              <a:latin typeface="Arial" panose="020B0604020202020204" pitchFamily="34" charset="0"/>
            </a:endParaRPr>
          </a:p>
        </p:txBody>
      </p:sp>
      <p:sp>
        <p:nvSpPr>
          <p:cNvPr id="1951755" name="Oval 11"/>
          <p:cNvSpPr>
            <a:spLocks noChangeArrowheads="1"/>
          </p:cNvSpPr>
          <p:nvPr/>
        </p:nvSpPr>
        <p:spPr bwMode="auto">
          <a:xfrm>
            <a:off x="6565900" y="3659188"/>
            <a:ext cx="100013" cy="100012"/>
          </a:xfrm>
          <a:prstGeom prst="ellipse">
            <a:avLst/>
          </a:prstGeom>
          <a:solidFill>
            <a:srgbClr val="000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1756" name="Oval 12"/>
          <p:cNvSpPr>
            <a:spLocks noChangeArrowheads="1"/>
          </p:cNvSpPr>
          <p:nvPr/>
        </p:nvSpPr>
        <p:spPr bwMode="auto">
          <a:xfrm>
            <a:off x="6927850" y="3686175"/>
            <a:ext cx="122238" cy="122238"/>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1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17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1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17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746" grpId="0"/>
      <p:bldP spid="1951749" grpId="0"/>
      <p:bldP spid="1951750" grpId="0"/>
      <p:bldP spid="1951755" grpId="0" animBg="1"/>
      <p:bldP spid="19517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5A72943-0B22-406E-BA80-CEB2BF1A39C4}" type="datetime1">
              <a:rPr lang="zh-CN" altLang="en-US" sz="1800" b="0" smtClean="0">
                <a:solidFill>
                  <a:srgbClr val="B2B2B2"/>
                </a:solidFill>
                <a:latin typeface="Arial" panose="020B0604020202020204" pitchFamily="34" charset="0"/>
              </a:rPr>
              <a:pPr>
                <a:spcAft>
                  <a:spcPct val="0"/>
                </a:spcAft>
                <a:buFontTx/>
                <a:buNone/>
              </a:pPr>
              <a:t>2021/11/17</a:t>
            </a:fld>
            <a:endParaRPr lang="en-US" altLang="zh-CN" sz="1800" b="0">
              <a:solidFill>
                <a:srgbClr val="B2B2B2"/>
              </a:solidFill>
              <a:latin typeface="Arial" panose="020B0604020202020204" pitchFamily="34" charset="0"/>
            </a:endParaRPr>
          </a:p>
        </p:txBody>
      </p:sp>
      <p:sp>
        <p:nvSpPr>
          <p:cNvPr id="1331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331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60E4A2F-A596-4C0F-BC01-A4F712D3304D}"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3317" name="Rectangle 2"/>
          <p:cNvSpPr>
            <a:spLocks noGrp="1" noChangeArrowheads="1"/>
          </p:cNvSpPr>
          <p:nvPr>
            <p:ph type="title"/>
          </p:nvPr>
        </p:nvSpPr>
        <p:spPr/>
        <p:txBody>
          <a:bodyPr/>
          <a:lstStyle/>
          <a:p>
            <a:r>
              <a:rPr lang="zh-CN" altLang="en-US"/>
              <a:t>杂质半导体</a:t>
            </a:r>
          </a:p>
        </p:txBody>
      </p:sp>
      <p:sp>
        <p:nvSpPr>
          <p:cNvPr id="1953795" name="Rectangle 3"/>
          <p:cNvSpPr>
            <a:spLocks noGrp="1" noChangeArrowheads="1"/>
          </p:cNvSpPr>
          <p:nvPr>
            <p:ph type="body" idx="1"/>
          </p:nvPr>
        </p:nvSpPr>
        <p:spPr>
          <a:xfrm>
            <a:off x="457200" y="1449388"/>
            <a:ext cx="7931150" cy="4932362"/>
          </a:xfrm>
        </p:spPr>
        <p:txBody>
          <a:bodyPr/>
          <a:lstStyle/>
          <a:p>
            <a:r>
              <a:rPr lang="zh-CN" altLang="en-US"/>
              <a:t>在本征半导体中掺入微量的杂质元素后所形成的半导体</a:t>
            </a:r>
          </a:p>
          <a:p>
            <a:r>
              <a:rPr lang="zh-CN" altLang="en-US"/>
              <a:t>根据掺杂的不同，杂质半导体分为</a:t>
            </a:r>
          </a:p>
          <a:p>
            <a:pPr lvl="1"/>
            <a:r>
              <a:rPr lang="en-US" altLang="zh-CN"/>
              <a:t>N</a:t>
            </a:r>
            <a:r>
              <a:rPr lang="zh-CN" altLang="en-US"/>
              <a:t>型半导体 ：掺入五价杂质元素（如磷、砷、锑等）</a:t>
            </a:r>
          </a:p>
          <a:p>
            <a:pPr lvl="1"/>
            <a:r>
              <a:rPr lang="en-US" altLang="zh-CN"/>
              <a:t>P</a:t>
            </a:r>
            <a:r>
              <a:rPr lang="zh-CN" altLang="en-US"/>
              <a:t>型半导体 ：掺入三价杂质元素（如硼、铝和铟等）</a:t>
            </a:r>
          </a:p>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75</TotalTime>
  <Pages>0</Pages>
  <Words>4301</Words>
  <Characters>0</Characters>
  <Application>Microsoft Macintosh PowerPoint</Application>
  <DocSecurity>0</DocSecurity>
  <PresentationFormat>全屏显示(4:3)</PresentationFormat>
  <Lines>0</Lines>
  <Paragraphs>542</Paragraphs>
  <Slides>36</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51" baseType="lpstr">
      <vt:lpstr>黑体</vt:lpstr>
      <vt:lpstr>楷体_GB2312</vt:lpstr>
      <vt:lpstr>宋体</vt:lpstr>
      <vt:lpstr>Arial</vt:lpstr>
      <vt:lpstr>Arial</vt:lpstr>
      <vt:lpstr>Arial Narrow</vt:lpstr>
      <vt:lpstr>Book Antiqua</vt:lpstr>
      <vt:lpstr>Cambria Math</vt:lpstr>
      <vt:lpstr>Symbol</vt:lpstr>
      <vt:lpstr>Times New Roman</vt:lpstr>
      <vt:lpstr>默认设计模板</vt:lpstr>
      <vt:lpstr>Equation</vt:lpstr>
      <vt:lpstr>公式</vt:lpstr>
      <vt:lpstr>图片</vt:lpstr>
      <vt:lpstr>Picture</vt:lpstr>
      <vt:lpstr>模拟与数字电路 Analog and Digital Circuits</vt:lpstr>
      <vt:lpstr>后续课程内容安排</vt:lpstr>
      <vt:lpstr>内容提纲</vt:lpstr>
      <vt:lpstr>你们看出来了点什么？</vt:lpstr>
      <vt:lpstr>最早的单向模拟</vt:lpstr>
      <vt:lpstr>从真空管到半导体管</vt:lpstr>
      <vt:lpstr>从真空管到半导体管</vt:lpstr>
      <vt:lpstr>本征半导体</vt:lpstr>
      <vt:lpstr>杂质半导体</vt:lpstr>
      <vt:lpstr>N型半导体</vt:lpstr>
      <vt:lpstr>示例─掺杂对导电性影响</vt:lpstr>
      <vt:lpstr>P型半导体</vt:lpstr>
      <vt:lpstr>PN结的形成</vt:lpstr>
      <vt:lpstr>PN结单向导电性</vt:lpstr>
      <vt:lpstr>二极管及其应用</vt:lpstr>
      <vt:lpstr>二极管</vt:lpstr>
      <vt:lpstr>示例─二极管外型</vt:lpstr>
      <vt:lpstr>二极管结构与符号</vt:lpstr>
      <vt:lpstr>二极管伏安特性</vt:lpstr>
      <vt:lpstr>二极管主要参数</vt:lpstr>
      <vt:lpstr>二极管简化模型</vt:lpstr>
      <vt:lpstr>示例─二极管电路计算</vt:lpstr>
      <vt:lpstr>示例─二极管电路计算</vt:lpstr>
      <vt:lpstr>小信号工作情况分析</vt:lpstr>
      <vt:lpstr>小信号工作情况分析</vt:lpstr>
      <vt:lpstr>二极管应用</vt:lpstr>
      <vt:lpstr>示例─桥式整流</vt:lpstr>
      <vt:lpstr>示例─限幅</vt:lpstr>
      <vt:lpstr>示例─开关</vt:lpstr>
      <vt:lpstr>稳压二极管</vt:lpstr>
      <vt:lpstr>稳压管电路及稳压原理 </vt:lpstr>
      <vt:lpstr>补充一个整流</vt:lpstr>
      <vt:lpstr>作业</vt:lpstr>
      <vt:lpstr>思考题</vt:lpstr>
      <vt:lpstr>The End</vt:lpstr>
      <vt:lpstr>彩蛋：万用表测二极管</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498</cp:revision>
  <cp:lastPrinted>1900-01-04T05:08:28Z</cp:lastPrinted>
  <dcterms:created xsi:type="dcterms:W3CDTF">2004-01-05T23:56:53Z</dcterms:created>
  <dcterms:modified xsi:type="dcterms:W3CDTF">2021-11-17T06:21:46Z</dcterms:modified>
  <cp:category>16位微机原理与接口</cp:category>
</cp:coreProperties>
</file>