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337" r:id="rId3"/>
    <p:sldId id="479" r:id="rId4"/>
    <p:sldId id="480" r:id="rId5"/>
    <p:sldId id="489" r:id="rId6"/>
    <p:sldId id="490" r:id="rId7"/>
    <p:sldId id="491" r:id="rId8"/>
    <p:sldId id="492" r:id="rId9"/>
    <p:sldId id="504" r:id="rId10"/>
    <p:sldId id="494" r:id="rId11"/>
    <p:sldId id="495" r:id="rId12"/>
    <p:sldId id="509" r:id="rId1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FF99"/>
    <a:srgbClr val="B7FFE7"/>
    <a:srgbClr val="CCFFFF"/>
    <a:srgbClr val="66FFFF"/>
    <a:srgbClr val="FFCC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p:restoredTop sz="80725" autoAdjust="0"/>
  </p:normalViewPr>
  <p:slideViewPr>
    <p:cSldViewPr>
      <p:cViewPr varScale="1">
        <p:scale>
          <a:sx n="131" d="100"/>
          <a:sy n="131" d="100"/>
        </p:scale>
        <p:origin x="1896"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FFBEB64-87FB-43BB-B95B-D7FD0A6D2899}" type="slidenum">
              <a:rPr lang="en-US" altLang="zh-CN"/>
              <a:pPr>
                <a:defRPr/>
              </a:pPr>
              <a:t>‹#›</a:t>
            </a:fld>
            <a:endParaRPr lang="en-US" altLang="zh-CN"/>
          </a:p>
        </p:txBody>
      </p:sp>
    </p:spTree>
    <p:extLst>
      <p:ext uri="{BB962C8B-B14F-4D97-AF65-F5344CB8AC3E}">
        <p14:creationId xmlns:p14="http://schemas.microsoft.com/office/powerpoint/2010/main" val="3031638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5B9E54D-1AC2-496C-98B1-DEBDAA22B2A4}" type="slidenum">
              <a:rPr lang="en-US" altLang="zh-CN"/>
              <a:pPr>
                <a:defRPr/>
              </a:pPr>
              <a:t>‹#›</a:t>
            </a:fld>
            <a:endParaRPr lang="en-US" altLang="zh-CN"/>
          </a:p>
        </p:txBody>
      </p:sp>
    </p:spTree>
    <p:extLst>
      <p:ext uri="{BB962C8B-B14F-4D97-AF65-F5344CB8AC3E}">
        <p14:creationId xmlns:p14="http://schemas.microsoft.com/office/powerpoint/2010/main" val="1134694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CEBF5C1-9E5F-47F1-B2FC-6DD42D3AE646}"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2708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324C517-2D27-420F-A435-163C13AC6096}"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14674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The transistor is considered by many to be one of the greatest inventions of the twentieth century. It is the fundamental building block of modern electronic devices, and is ubiquitous in modern electronic systems. Today, some transistors are packaged individually, but many more are found embedded in integrated circuits. Although several companies each produce over a billion individually packaged (known as </a:t>
            </a:r>
            <a:r>
              <a:rPr lang="en-US" altLang="zh-CN" i="1"/>
              <a:t>discrete</a:t>
            </a:r>
            <a:r>
              <a:rPr lang="en-US" altLang="zh-CN"/>
              <a:t>) transistors every year,[10] the vast majority of transistors now produced are in integrated circuits (often shortened to </a:t>
            </a:r>
            <a:r>
              <a:rPr lang="en-US" altLang="zh-CN" i="1"/>
              <a:t>IC</a:t>
            </a:r>
            <a:r>
              <a:rPr lang="en-US" altLang="zh-CN"/>
              <a:t>, </a:t>
            </a:r>
            <a:r>
              <a:rPr lang="en-US" altLang="zh-CN" i="1"/>
              <a:t>microchips</a:t>
            </a:r>
            <a:r>
              <a:rPr lang="en-US" altLang="zh-CN"/>
              <a:t> or simply </a:t>
            </a:r>
            <a:r>
              <a:rPr lang="en-US" altLang="zh-CN" i="1"/>
              <a:t>chips</a:t>
            </a:r>
            <a:r>
              <a:rPr lang="en-US" altLang="zh-CN"/>
              <a:t>), along with diodes, resistors, capacitors and other electronic components, to produce complete electronic circuits. A logic gate consists of up to about twenty transistors whereas an advanced microprocessor, as of 2011, can use as many as 3 billion transistors (MOSFETs).</a:t>
            </a:r>
          </a:p>
          <a:p>
            <a:pPr eaLnBrk="1" hangingPunct="1"/>
            <a:endParaRPr lang="zh-CN" altLang="en-US"/>
          </a:p>
          <a:p>
            <a:pPr eaLnBrk="1" hangingPunct="1"/>
            <a:r>
              <a:rPr lang="en-US" altLang="zh-CN"/>
              <a:t>The essential usefulness of a transistor comes from its ability to use a small signal applied between one pair of its terminals to control a much larger signal at another pair of terminals. A transistor can control its output in proportion to the input signal; that is, it can act as an amplifier. Alternatively, the transistor can be used to turn current on or off in a circuit as an electrically controlled switch.</a:t>
            </a:r>
          </a:p>
          <a:p>
            <a:pPr eaLnBrk="1" hangingPunct="1"/>
            <a:endParaRPr lang="en-US" altLang="zh-CN"/>
          </a:p>
          <a:p>
            <a:pPr eaLnBrk="1" hangingPunct="1"/>
            <a:r>
              <a:rPr lang="en-US" altLang="zh-CN"/>
              <a:t>Transistors are categorized by:</a:t>
            </a:r>
          </a:p>
          <a:p>
            <a:pPr lvl="1" eaLnBrk="1" hangingPunct="1">
              <a:buFontTx/>
              <a:buChar char="•"/>
            </a:pPr>
            <a:r>
              <a:rPr lang="en-US" altLang="zh-CN"/>
              <a:t>Semiconductor material: germanium, silicon, gallium arsenide, silicon carbide, etc. </a:t>
            </a:r>
          </a:p>
          <a:p>
            <a:pPr lvl="1" eaLnBrk="1" hangingPunct="1">
              <a:buFontTx/>
              <a:buChar char="•"/>
            </a:pPr>
            <a:r>
              <a:rPr lang="en-US" altLang="zh-CN"/>
              <a:t>Structure: BJT, JFET, IGFET (MOSFET), IGBT, "other types" </a:t>
            </a:r>
          </a:p>
          <a:p>
            <a:pPr lvl="1" eaLnBrk="1" hangingPunct="1">
              <a:buFontTx/>
              <a:buChar char="•"/>
            </a:pPr>
            <a:r>
              <a:rPr lang="en-US" altLang="zh-CN"/>
              <a:t>Polarity: NPN, PNP (BJTs); N-channel, P-channel (FETs) </a:t>
            </a:r>
          </a:p>
          <a:p>
            <a:pPr lvl="1" eaLnBrk="1" hangingPunct="1">
              <a:buFontTx/>
              <a:buChar char="•"/>
            </a:pPr>
            <a:r>
              <a:rPr lang="en-US" altLang="zh-CN"/>
              <a:t>Maximum power rating: low, medium, high </a:t>
            </a:r>
          </a:p>
          <a:p>
            <a:pPr lvl="1" eaLnBrk="1" hangingPunct="1">
              <a:buFontTx/>
              <a:buChar char="•"/>
            </a:pPr>
            <a:r>
              <a:rPr lang="en-US" altLang="zh-CN"/>
              <a:t>Maximum operating frequency: low, medium, high, radio frequency (RF), microwave (The maximum effective frequency of a transistor is denoted by the term fT, an abbreviation for "frequency of transition". The frequency of transition is the frequency at which the transistor yields unity gain). </a:t>
            </a:r>
          </a:p>
          <a:p>
            <a:pPr lvl="1" eaLnBrk="1" hangingPunct="1">
              <a:buFontTx/>
              <a:buChar char="•"/>
            </a:pPr>
            <a:r>
              <a:rPr lang="en-US" altLang="zh-CN"/>
              <a:t>Application: switch, general purpose, audio, high voltage, super-beta, matched pair </a:t>
            </a:r>
          </a:p>
          <a:p>
            <a:pPr lvl="1" eaLnBrk="1" hangingPunct="1">
              <a:buFontTx/>
              <a:buChar char="•"/>
            </a:pPr>
            <a:r>
              <a:rPr lang="en-US" altLang="zh-CN"/>
              <a:t>Physical packaging: through hole metal, through hole plastic, surface mount, ball grid array, power modules </a:t>
            </a:r>
          </a:p>
          <a:p>
            <a:pPr lvl="1" eaLnBrk="1" hangingPunct="1">
              <a:buFontTx/>
              <a:buChar char="•"/>
            </a:pPr>
            <a:r>
              <a:rPr lang="en-US" altLang="zh-CN"/>
              <a:t>Amplification factor hfe (transistor beta)[14] </a:t>
            </a:r>
          </a:p>
          <a:p>
            <a:pPr eaLnBrk="1" hangingPunct="1"/>
            <a:r>
              <a:rPr lang="en-US" altLang="zh-CN"/>
              <a:t>Thus, a particular transistor may be described as silicon, surface mount, BJT, NPN, low power, high frequency switch.</a:t>
            </a:r>
          </a:p>
          <a:p>
            <a:pPr eaLnBrk="1" hangingPunct="1"/>
            <a:endParaRPr lang="zh-CN" altLang="en-US"/>
          </a:p>
        </p:txBody>
      </p:sp>
    </p:spTree>
    <p:extLst>
      <p:ext uri="{BB962C8B-B14F-4D97-AF65-F5344CB8AC3E}">
        <p14:creationId xmlns:p14="http://schemas.microsoft.com/office/powerpoint/2010/main" val="4328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存在形式：分立器件，集成电路中</a:t>
            </a:r>
          </a:p>
          <a:p>
            <a:pPr eaLnBrk="1" hangingPunct="1"/>
            <a:endParaRPr lang="en-US" altLang="zh-CN"/>
          </a:p>
        </p:txBody>
      </p:sp>
    </p:spTree>
    <p:extLst>
      <p:ext uri="{BB962C8B-B14F-4D97-AF65-F5344CB8AC3E}">
        <p14:creationId xmlns:p14="http://schemas.microsoft.com/office/powerpoint/2010/main" val="13732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FF"/>
                </a:solidFill>
                <a:latin typeface="华文楷体" panose="02010600040101010101" pitchFamily="2" charset="-122"/>
                <a:ea typeface="华文楷体" panose="02010600040101010101" pitchFamily="2" charset="-122"/>
              </a:rPr>
              <a:t>分类：</a:t>
            </a:r>
          </a:p>
          <a:p>
            <a:pPr eaLnBrk="1" hangingPunct="1"/>
            <a:r>
              <a:rPr lang="zh-CN" altLang="en-US" b="1">
                <a:solidFill>
                  <a:srgbClr val="3333FF"/>
                </a:solidFill>
                <a:latin typeface="华文楷体" panose="02010600040101010101" pitchFamily="2" charset="-122"/>
                <a:ea typeface="华文楷体" panose="02010600040101010101" pitchFamily="2" charset="-122"/>
              </a:rPr>
              <a:t>①按结构分为结型</a:t>
            </a:r>
            <a:r>
              <a:rPr lang="en-US" altLang="zh-CN">
                <a:latin typeface="Times New Roman" panose="02020603050405020304" pitchFamily="18" charset="0"/>
              </a:rPr>
              <a:t>(Junction FET</a:t>
            </a:r>
            <a:r>
              <a:rPr lang="zh-CN" altLang="en-US">
                <a:latin typeface="Times New Roman" panose="02020603050405020304" pitchFamily="18" charset="0"/>
              </a:rPr>
              <a:t>，</a:t>
            </a:r>
            <a:r>
              <a:rPr lang="en-US" altLang="zh-CN">
                <a:latin typeface="Times New Roman" panose="02020603050405020304" pitchFamily="18" charset="0"/>
              </a:rPr>
              <a:t>JFET)</a:t>
            </a:r>
            <a:r>
              <a:rPr lang="zh-CN" altLang="en-US" b="1">
                <a:solidFill>
                  <a:srgbClr val="3333FF"/>
                </a:solidFill>
                <a:latin typeface="华文楷体" panose="02010600040101010101" pitchFamily="2" charset="-122"/>
                <a:ea typeface="华文楷体" panose="02010600040101010101" pitchFamily="2" charset="-122"/>
              </a:rPr>
              <a:t>和绝缘栅型</a:t>
            </a:r>
            <a:r>
              <a:rPr lang="en-US" altLang="zh-CN">
                <a:latin typeface="Times New Roman" panose="02020603050405020304" pitchFamily="18" charset="0"/>
              </a:rPr>
              <a:t>(Insulated Gate FET</a:t>
            </a:r>
            <a:r>
              <a:rPr lang="zh-CN" altLang="en-US">
                <a:latin typeface="Times New Roman" panose="02020603050405020304" pitchFamily="18" charset="0"/>
              </a:rPr>
              <a:t>，</a:t>
            </a:r>
            <a:r>
              <a:rPr lang="en-US" altLang="zh-CN">
                <a:latin typeface="Times New Roman" panose="02020603050405020304" pitchFamily="18" charset="0"/>
              </a:rPr>
              <a:t>IGFET)</a:t>
            </a:r>
            <a:r>
              <a:rPr lang="zh-CN" altLang="en-US" b="1">
                <a:solidFill>
                  <a:srgbClr val="3333FF"/>
                </a:solidFill>
                <a:latin typeface="华文楷体" panose="02010600040101010101" pitchFamily="2" charset="-122"/>
                <a:ea typeface="华文楷体" panose="02010600040101010101" pitchFamily="2" charset="-122"/>
              </a:rPr>
              <a:t> 。</a:t>
            </a:r>
            <a:r>
              <a:rPr lang="en-US" altLang="zh-CN" b="1">
                <a:solidFill>
                  <a:srgbClr val="3333FF"/>
                </a:solidFill>
                <a:latin typeface="华文楷体" panose="02010600040101010101" pitchFamily="2" charset="-122"/>
                <a:ea typeface="华文楷体" panose="02010600040101010101" pitchFamily="2" charset="-122"/>
              </a:rPr>
              <a:t>JFET</a:t>
            </a:r>
            <a:r>
              <a:rPr lang="zh-CN" altLang="en-US" b="1">
                <a:solidFill>
                  <a:srgbClr val="3333FF"/>
                </a:solidFill>
                <a:latin typeface="华文楷体" panose="02010600040101010101" pitchFamily="2" charset="-122"/>
                <a:ea typeface="华文楷体" panose="02010600040101010101" pitchFamily="2" charset="-122"/>
              </a:rPr>
              <a:t>是利用</a:t>
            </a:r>
            <a:r>
              <a:rPr lang="en-US" altLang="zh-CN" b="1">
                <a:solidFill>
                  <a:srgbClr val="3333FF"/>
                </a:solidFill>
                <a:latin typeface="华文楷体" panose="02010600040101010101" pitchFamily="2" charset="-122"/>
                <a:ea typeface="华文楷体" panose="02010600040101010101" pitchFamily="2" charset="-122"/>
              </a:rPr>
              <a:t>PN</a:t>
            </a:r>
            <a:r>
              <a:rPr lang="zh-CN" altLang="en-US" b="1">
                <a:solidFill>
                  <a:srgbClr val="3333FF"/>
                </a:solidFill>
                <a:latin typeface="华文楷体" panose="02010600040101010101" pitchFamily="2" charset="-122"/>
                <a:ea typeface="华文楷体" panose="02010600040101010101" pitchFamily="2" charset="-122"/>
              </a:rPr>
              <a:t>结反向电压对耗尽层厚度的控制，来改变导电沟道的宽窄，从而控制漏极电流的大小；</a:t>
            </a:r>
            <a:r>
              <a:rPr lang="en-US" altLang="zh-CN" b="1">
                <a:solidFill>
                  <a:srgbClr val="3333FF"/>
                </a:solidFill>
                <a:latin typeface="华文楷体" panose="02010600040101010101" pitchFamily="2" charset="-122"/>
                <a:ea typeface="华文楷体" panose="02010600040101010101" pitchFamily="2" charset="-122"/>
              </a:rPr>
              <a:t>MOSFET</a:t>
            </a:r>
            <a:r>
              <a:rPr lang="zh-CN" altLang="en-US" b="1">
                <a:solidFill>
                  <a:srgbClr val="3333FF"/>
                </a:solidFill>
                <a:latin typeface="华文楷体" panose="02010600040101010101" pitchFamily="2" charset="-122"/>
                <a:ea typeface="华文楷体" panose="02010600040101010101" pitchFamily="2" charset="-122"/>
              </a:rPr>
              <a:t>则是利用栅源电压的大小，来改变半导体表面感生电荷的多少，从而控制漏极电流的大小。</a:t>
            </a:r>
          </a:p>
          <a:p>
            <a:pPr algn="just" eaLnBrk="1" hangingPunct="1"/>
            <a:r>
              <a:rPr lang="zh-CN" altLang="en-US" b="1">
                <a:solidFill>
                  <a:srgbClr val="3333FF"/>
                </a:solidFill>
                <a:latin typeface="华文楷体" panose="02010600040101010101" pitchFamily="2" charset="-122"/>
                <a:ea typeface="华文楷体" panose="02010600040101010101" pitchFamily="2" charset="-122"/>
              </a:rPr>
              <a:t>②按导电沟道分有</a:t>
            </a:r>
            <a:r>
              <a:rPr lang="en-US" altLang="zh-CN" b="1">
                <a:solidFill>
                  <a:srgbClr val="3333FF"/>
                </a:solidFill>
                <a:latin typeface="华文楷体" panose="02010600040101010101" pitchFamily="2" charset="-122"/>
                <a:ea typeface="华文楷体" panose="02010600040101010101" pitchFamily="2" charset="-122"/>
              </a:rPr>
              <a:t>N</a:t>
            </a:r>
            <a:r>
              <a:rPr lang="zh-CN" altLang="en-US" b="1">
                <a:solidFill>
                  <a:srgbClr val="3333FF"/>
                </a:solidFill>
                <a:latin typeface="华文楷体" panose="02010600040101010101" pitchFamily="2" charset="-122"/>
                <a:ea typeface="华文楷体" panose="02010600040101010101" pitchFamily="2" charset="-122"/>
              </a:rPr>
              <a:t>沟道和</a:t>
            </a:r>
            <a:r>
              <a:rPr lang="en-US" altLang="zh-CN" b="1">
                <a:solidFill>
                  <a:srgbClr val="3333FF"/>
                </a:solidFill>
                <a:latin typeface="华文楷体" panose="02010600040101010101" pitchFamily="2" charset="-122"/>
                <a:ea typeface="华文楷体" panose="02010600040101010101" pitchFamily="2" charset="-122"/>
              </a:rPr>
              <a:t>P</a:t>
            </a:r>
            <a:r>
              <a:rPr lang="zh-CN" altLang="en-US" b="1">
                <a:solidFill>
                  <a:srgbClr val="3333FF"/>
                </a:solidFill>
                <a:latin typeface="华文楷体" panose="02010600040101010101" pitchFamily="2" charset="-122"/>
                <a:ea typeface="华文楷体" panose="02010600040101010101" pitchFamily="2" charset="-122"/>
              </a:rPr>
              <a:t>沟道，</a:t>
            </a:r>
            <a:r>
              <a:rPr lang="en-US" altLang="zh-CN" b="1">
                <a:solidFill>
                  <a:srgbClr val="3333FF"/>
                </a:solidFill>
                <a:latin typeface="华文楷体" panose="02010600040101010101" pitchFamily="2" charset="-122"/>
                <a:ea typeface="华文楷体" panose="02010600040101010101" pitchFamily="2" charset="-122"/>
              </a:rPr>
              <a:t>N</a:t>
            </a:r>
            <a:r>
              <a:rPr lang="zh-CN" altLang="en-US" b="1">
                <a:solidFill>
                  <a:srgbClr val="3333FF"/>
                </a:solidFill>
                <a:latin typeface="华文楷体" panose="02010600040101010101" pitchFamily="2" charset="-122"/>
                <a:ea typeface="华文楷体" panose="02010600040101010101" pitchFamily="2" charset="-122"/>
              </a:rPr>
              <a:t>沟道主要靠电子导电，</a:t>
            </a:r>
            <a:r>
              <a:rPr lang="en-US" altLang="zh-CN" b="1">
                <a:solidFill>
                  <a:srgbClr val="3333FF"/>
                </a:solidFill>
                <a:latin typeface="华文楷体" panose="02010600040101010101" pitchFamily="2" charset="-122"/>
                <a:ea typeface="华文楷体" panose="02010600040101010101" pitchFamily="2" charset="-122"/>
              </a:rPr>
              <a:t>P</a:t>
            </a:r>
            <a:r>
              <a:rPr lang="zh-CN" altLang="en-US" b="1">
                <a:solidFill>
                  <a:srgbClr val="3333FF"/>
                </a:solidFill>
                <a:latin typeface="华文楷体" panose="02010600040101010101" pitchFamily="2" charset="-122"/>
                <a:ea typeface="华文楷体" panose="02010600040101010101" pitchFamily="2" charset="-122"/>
              </a:rPr>
              <a:t>沟道主要靠空穴导电。</a:t>
            </a:r>
          </a:p>
          <a:p>
            <a:pPr algn="just" eaLnBrk="1" hangingPunct="1"/>
            <a:r>
              <a:rPr lang="zh-CN" altLang="en-US" b="1">
                <a:solidFill>
                  <a:srgbClr val="3333FF"/>
                </a:solidFill>
                <a:latin typeface="华文楷体" panose="02010600040101010101" pitchFamily="2" charset="-122"/>
                <a:ea typeface="华文楷体" panose="02010600040101010101" pitchFamily="2" charset="-122"/>
              </a:rPr>
              <a:t>③按工作方式分有增强型和耗尽型。增强型管内无原始导电沟道，耗尽型管内有原始导电沟道。</a:t>
            </a:r>
          </a:p>
          <a:p>
            <a:pPr algn="just" eaLnBrk="1" hangingPunct="1"/>
            <a:endParaRPr lang="zh-CN" altLang="en-US" b="1">
              <a:solidFill>
                <a:srgbClr val="3333FF"/>
              </a:solidFill>
              <a:latin typeface="华文新魏" panose="02010800040101010101" pitchFamily="2" charset="-122"/>
              <a:ea typeface="华文新魏" panose="02010800040101010101" pitchFamily="2" charset="-122"/>
            </a:endParaRPr>
          </a:p>
          <a:p>
            <a:pPr eaLnBrk="1" hangingPunct="1"/>
            <a:endParaRPr lang="zh-CN" altLang="en-US" b="1">
              <a:solidFill>
                <a:srgbClr val="3333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4563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 (Source)</a:t>
            </a:r>
            <a:r>
              <a:rPr lang="zh-CN" altLang="en-US"/>
              <a:t>：源极</a:t>
            </a:r>
          </a:p>
          <a:p>
            <a:pPr eaLnBrk="1" hangingPunct="1"/>
            <a:r>
              <a:rPr lang="en-US" altLang="zh-CN"/>
              <a:t>G (Gate)</a:t>
            </a:r>
            <a:r>
              <a:rPr lang="zh-CN" altLang="en-US"/>
              <a:t>：栅极</a:t>
            </a:r>
          </a:p>
          <a:p>
            <a:pPr eaLnBrk="1" hangingPunct="1"/>
            <a:r>
              <a:rPr lang="en-US" altLang="zh-CN"/>
              <a:t>D (Drain)</a:t>
            </a:r>
            <a:r>
              <a:rPr lang="zh-CN" altLang="en-US"/>
              <a:t>：漏极</a:t>
            </a:r>
          </a:p>
          <a:p>
            <a:pPr eaLnBrk="1" hangingPunct="1"/>
            <a:r>
              <a:rPr lang="en-US" altLang="zh-CN"/>
              <a:t>B (Substrate):</a:t>
            </a:r>
            <a:r>
              <a:rPr lang="zh-CN" altLang="en-US"/>
              <a:t>衬底</a:t>
            </a:r>
          </a:p>
          <a:p>
            <a:pPr eaLnBrk="1" hangingPunct="1"/>
            <a:endParaRPr lang="zh-CN" altLang="en-US"/>
          </a:p>
        </p:txBody>
      </p:sp>
    </p:spTree>
    <p:extLst>
      <p:ext uri="{BB962C8B-B14F-4D97-AF65-F5344CB8AC3E}">
        <p14:creationId xmlns:p14="http://schemas.microsoft.com/office/powerpoint/2010/main" val="3669977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pPr>
            <a:r>
              <a:rPr kumimoji="1" lang="zh-CN" altLang="en-US">
                <a:solidFill>
                  <a:srgbClr val="F52950"/>
                </a:solidFill>
              </a:rPr>
              <a:t>当</a:t>
            </a:r>
            <a:r>
              <a:rPr kumimoji="1" lang="en-US" altLang="zh-CN" i="1">
                <a:solidFill>
                  <a:srgbClr val="F52950"/>
                </a:solidFill>
              </a:rPr>
              <a:t>V</a:t>
            </a:r>
            <a:r>
              <a:rPr kumimoji="1" lang="en-US" altLang="zh-CN">
                <a:solidFill>
                  <a:srgbClr val="F52950"/>
                </a:solidFill>
              </a:rPr>
              <a:t>GS=0V</a:t>
            </a:r>
            <a:r>
              <a:rPr kumimoji="1" lang="zh-CN" altLang="en-US">
                <a:solidFill>
                  <a:srgbClr val="F52950"/>
                </a:solidFill>
              </a:rPr>
              <a:t>时</a:t>
            </a:r>
            <a:r>
              <a:rPr kumimoji="1" lang="zh-CN" altLang="en-US">
                <a:solidFill>
                  <a:schemeClr val="bg2"/>
                </a:solidFill>
              </a:rPr>
              <a:t>，因为漏源之间被两个背靠背的 </a:t>
            </a:r>
            <a:r>
              <a:rPr kumimoji="1" lang="en-US" altLang="zh-CN">
                <a:solidFill>
                  <a:schemeClr val="bg2"/>
                </a:solidFill>
              </a:rPr>
              <a:t>PN</a:t>
            </a:r>
            <a:r>
              <a:rPr kumimoji="1" lang="zh-CN" altLang="en-US">
                <a:solidFill>
                  <a:schemeClr val="bg2"/>
                </a:solidFill>
              </a:rPr>
              <a:t>结隔离，因此，即使在</a:t>
            </a:r>
            <a:r>
              <a:rPr kumimoji="1" lang="en-US" altLang="zh-CN">
                <a:solidFill>
                  <a:schemeClr val="bg2"/>
                </a:solidFill>
              </a:rPr>
              <a:t>D</a:t>
            </a:r>
            <a:r>
              <a:rPr kumimoji="1" lang="zh-CN" altLang="en-US">
                <a:solidFill>
                  <a:schemeClr val="bg2"/>
                </a:solidFill>
              </a:rPr>
              <a:t>、</a:t>
            </a:r>
            <a:r>
              <a:rPr kumimoji="1" lang="en-US" altLang="zh-CN">
                <a:solidFill>
                  <a:schemeClr val="bg2"/>
                </a:solidFill>
              </a:rPr>
              <a:t>S</a:t>
            </a:r>
            <a:r>
              <a:rPr kumimoji="1" lang="zh-CN" altLang="en-US">
                <a:solidFill>
                  <a:schemeClr val="bg2"/>
                </a:solidFill>
              </a:rPr>
              <a:t>之间加上电压</a:t>
            </a:r>
            <a:r>
              <a:rPr kumimoji="1" lang="en-US" altLang="zh-CN">
                <a:solidFill>
                  <a:schemeClr val="bg2"/>
                </a:solidFill>
              </a:rPr>
              <a:t>, </a:t>
            </a:r>
            <a:r>
              <a:rPr kumimoji="1" lang="zh-CN" altLang="en-US">
                <a:solidFill>
                  <a:srgbClr val="0000FF"/>
                </a:solidFill>
              </a:rPr>
              <a:t>在</a:t>
            </a:r>
            <a:r>
              <a:rPr kumimoji="1" lang="en-US" altLang="zh-CN">
                <a:solidFill>
                  <a:srgbClr val="0000FF"/>
                </a:solidFill>
              </a:rPr>
              <a:t>D</a:t>
            </a:r>
            <a:r>
              <a:rPr kumimoji="1" lang="zh-CN" altLang="en-US">
                <a:solidFill>
                  <a:srgbClr val="0000FF"/>
                </a:solidFill>
              </a:rPr>
              <a:t>、</a:t>
            </a:r>
            <a:r>
              <a:rPr kumimoji="1" lang="en-US" altLang="zh-CN">
                <a:solidFill>
                  <a:srgbClr val="0000FF"/>
                </a:solidFill>
              </a:rPr>
              <a:t>S</a:t>
            </a:r>
            <a:r>
              <a:rPr kumimoji="1" lang="zh-CN" altLang="en-US">
                <a:solidFill>
                  <a:srgbClr val="0000FF"/>
                </a:solidFill>
              </a:rPr>
              <a:t>间也不可能形成电流。</a:t>
            </a:r>
          </a:p>
          <a:p>
            <a:pPr eaLnBrk="1" hangingPunct="1">
              <a:lnSpc>
                <a:spcPct val="125000"/>
              </a:lnSpc>
              <a:spcBef>
                <a:spcPct val="0"/>
              </a:spcBef>
            </a:pPr>
            <a:endParaRPr kumimoji="1" lang="zh-CN" altLang="en-US">
              <a:solidFill>
                <a:srgbClr val="0000FF"/>
              </a:solidFill>
            </a:endParaRPr>
          </a:p>
          <a:p>
            <a:pPr eaLnBrk="1" hangingPunct="1">
              <a:lnSpc>
                <a:spcPct val="125000"/>
              </a:lnSpc>
              <a:spcBef>
                <a:spcPct val="0"/>
              </a:spcBef>
            </a:pPr>
            <a:r>
              <a:rPr kumimoji="1" lang="zh-CN" altLang="en-US">
                <a:solidFill>
                  <a:srgbClr val="FF0000"/>
                </a:solidFill>
              </a:rPr>
              <a:t>当 </a:t>
            </a:r>
            <a:r>
              <a:rPr kumimoji="1" lang="en-US" altLang="zh-CN">
                <a:solidFill>
                  <a:srgbClr val="FF0000"/>
                </a:solidFill>
              </a:rPr>
              <a:t>0</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 (</a:t>
            </a:r>
            <a:r>
              <a:rPr kumimoji="1" lang="zh-CN" altLang="en-US">
                <a:solidFill>
                  <a:srgbClr val="FF0000"/>
                </a:solidFill>
              </a:rPr>
              <a:t>开启电压</a:t>
            </a:r>
            <a:r>
              <a:rPr kumimoji="1" lang="en-US" altLang="zh-CN">
                <a:solidFill>
                  <a:srgbClr val="FF0000"/>
                </a:solidFill>
              </a:rPr>
              <a:t>)</a:t>
            </a:r>
            <a:r>
              <a:rPr kumimoji="1" lang="zh-CN" altLang="en-US">
                <a:solidFill>
                  <a:srgbClr val="FF0000"/>
                </a:solidFill>
              </a:rPr>
              <a:t>时</a:t>
            </a:r>
            <a:r>
              <a:rPr kumimoji="1" lang="zh-CN" altLang="en-US">
                <a:solidFill>
                  <a:schemeClr val="bg2"/>
                </a:solidFill>
              </a:rPr>
              <a:t>，通过栅极和衬底间的电容作用，将栅极下方</a:t>
            </a:r>
            <a:r>
              <a:rPr kumimoji="1" lang="en-US" altLang="zh-CN">
                <a:solidFill>
                  <a:schemeClr val="bg2"/>
                </a:solidFill>
              </a:rPr>
              <a:t>P</a:t>
            </a:r>
            <a:r>
              <a:rPr kumimoji="1" lang="zh-CN" altLang="en-US">
                <a:solidFill>
                  <a:schemeClr val="bg2"/>
                </a:solidFill>
              </a:rPr>
              <a:t>型衬底表层的空穴向下排斥，同时，使两个</a:t>
            </a:r>
            <a:r>
              <a:rPr kumimoji="1" lang="en-US" altLang="zh-CN">
                <a:solidFill>
                  <a:schemeClr val="bg2"/>
                </a:solidFill>
              </a:rPr>
              <a:t>N</a:t>
            </a:r>
            <a:r>
              <a:rPr kumimoji="1" lang="zh-CN" altLang="en-US">
                <a:solidFill>
                  <a:schemeClr val="bg2"/>
                </a:solidFill>
              </a:rPr>
              <a:t>区和衬底中的自由电子吸向衬底表层，并与空穴复合而消失，结果在衬底表面形成一薄层负离子的耗尽层。漏源间仍无载流子的通道。</a:t>
            </a:r>
            <a:r>
              <a:rPr kumimoji="1" lang="zh-CN" altLang="en-US">
                <a:solidFill>
                  <a:srgbClr val="0000FF"/>
                </a:solidFill>
              </a:rPr>
              <a:t>管子仍不能导通，处于截止状态。</a:t>
            </a:r>
          </a:p>
          <a:p>
            <a:pPr eaLnBrk="1" hangingPunct="1">
              <a:lnSpc>
                <a:spcPct val="125000"/>
              </a:lnSpc>
              <a:spcBef>
                <a:spcPct val="0"/>
              </a:spcBef>
            </a:pPr>
            <a:endParaRPr kumimoji="1" lang="zh-CN" altLang="en-US">
              <a:solidFill>
                <a:srgbClr val="FF0000"/>
              </a:solidFill>
            </a:endParaRPr>
          </a:p>
          <a:p>
            <a:pPr eaLnBrk="1" hangingPunct="1">
              <a:lnSpc>
                <a:spcPct val="125000"/>
              </a:lnSpc>
              <a:spcBef>
                <a:spcPct val="0"/>
              </a:spcBef>
            </a:pPr>
            <a:r>
              <a:rPr kumimoji="1" lang="zh-CN" altLang="en-US">
                <a:solidFill>
                  <a:srgbClr val="FF0000"/>
                </a:solidFill>
              </a:rPr>
              <a:t>当</a:t>
            </a:r>
            <a:r>
              <a:rPr kumimoji="1" lang="en-US" altLang="zh-CN" i="1">
                <a:solidFill>
                  <a:srgbClr val="FF0000"/>
                </a:solidFill>
              </a:rPr>
              <a:t>V</a:t>
            </a:r>
            <a:r>
              <a:rPr kumimoji="1" lang="en-US" altLang="zh-CN">
                <a:solidFill>
                  <a:srgbClr val="FF0000"/>
                </a:solidFill>
              </a:rPr>
              <a:t>GS</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a:t>
            </a:r>
            <a:r>
              <a:rPr kumimoji="1" lang="zh-CN" altLang="en-US">
                <a:solidFill>
                  <a:srgbClr val="FF0000"/>
                </a:solidFill>
              </a:rPr>
              <a:t>时，</a:t>
            </a:r>
            <a:r>
              <a:rPr kumimoji="1" lang="zh-CN" altLang="en-US">
                <a:solidFill>
                  <a:srgbClr val="00060C"/>
                </a:solidFill>
              </a:rPr>
              <a:t>衬底中的电子进一步被吸至栅极下方的</a:t>
            </a:r>
            <a:r>
              <a:rPr kumimoji="1" lang="en-US" altLang="zh-CN">
                <a:solidFill>
                  <a:srgbClr val="00060C"/>
                </a:solidFill>
              </a:rPr>
              <a:t>P</a:t>
            </a:r>
            <a:r>
              <a:rPr kumimoji="1" lang="zh-CN" altLang="en-US">
                <a:solidFill>
                  <a:srgbClr val="00060C"/>
                </a:solidFill>
              </a:rPr>
              <a:t>型衬底表层，使衬底表层中的自由电子数量大于空穴数量，该薄层转换为</a:t>
            </a:r>
            <a:r>
              <a:rPr kumimoji="1" lang="en-US" altLang="zh-CN">
                <a:solidFill>
                  <a:srgbClr val="00060C"/>
                </a:solidFill>
              </a:rPr>
              <a:t>N</a:t>
            </a:r>
            <a:r>
              <a:rPr kumimoji="1" lang="zh-CN" altLang="en-US">
                <a:solidFill>
                  <a:srgbClr val="00060C"/>
                </a:solidFill>
              </a:rPr>
              <a:t>型半导体，称此为</a:t>
            </a:r>
            <a:r>
              <a:rPr kumimoji="1" lang="zh-CN" altLang="en-US">
                <a:solidFill>
                  <a:srgbClr val="FF0000"/>
                </a:solidFill>
              </a:rPr>
              <a:t>反型层</a:t>
            </a:r>
            <a:r>
              <a:rPr kumimoji="1" lang="zh-CN" altLang="en-US">
                <a:solidFill>
                  <a:srgbClr val="00060C"/>
                </a:solidFill>
              </a:rPr>
              <a:t>。形成</a:t>
            </a:r>
            <a:r>
              <a:rPr kumimoji="1" lang="en-US" altLang="zh-CN">
                <a:solidFill>
                  <a:srgbClr val="00060C"/>
                </a:solidFill>
              </a:rPr>
              <a:t>N</a:t>
            </a:r>
            <a:r>
              <a:rPr kumimoji="1" lang="zh-CN" altLang="en-US">
                <a:solidFill>
                  <a:srgbClr val="00060C"/>
                </a:solidFill>
              </a:rPr>
              <a:t>源区到</a:t>
            </a:r>
            <a:r>
              <a:rPr kumimoji="1" lang="en-US" altLang="zh-CN">
                <a:solidFill>
                  <a:srgbClr val="00060C"/>
                </a:solidFill>
              </a:rPr>
              <a:t>N</a:t>
            </a:r>
            <a:r>
              <a:rPr kumimoji="1" lang="zh-CN" altLang="en-US">
                <a:solidFill>
                  <a:srgbClr val="00060C"/>
                </a:solidFill>
              </a:rPr>
              <a:t>漏区的</a:t>
            </a:r>
            <a:r>
              <a:rPr kumimoji="1" lang="en-US" altLang="zh-CN">
                <a:solidFill>
                  <a:srgbClr val="00060C"/>
                </a:solidFill>
              </a:rPr>
              <a:t>N</a:t>
            </a:r>
            <a:r>
              <a:rPr kumimoji="1" lang="zh-CN" altLang="en-US">
                <a:solidFill>
                  <a:srgbClr val="00060C"/>
                </a:solidFill>
              </a:rPr>
              <a:t>型沟道。把</a:t>
            </a:r>
            <a:r>
              <a:rPr kumimoji="1" lang="zh-CN" altLang="en-US">
                <a:solidFill>
                  <a:srgbClr val="FF3300"/>
                </a:solidFill>
              </a:rPr>
              <a:t>开始形成反型层的</a:t>
            </a:r>
            <a:r>
              <a:rPr kumimoji="1" lang="en-US" altLang="zh-CN" i="1">
                <a:solidFill>
                  <a:srgbClr val="FF3300"/>
                </a:solidFill>
              </a:rPr>
              <a:t>V</a:t>
            </a:r>
            <a:r>
              <a:rPr kumimoji="1" lang="en-US" altLang="zh-CN">
                <a:solidFill>
                  <a:srgbClr val="FF3300"/>
                </a:solidFill>
              </a:rPr>
              <a:t>GS</a:t>
            </a:r>
            <a:r>
              <a:rPr kumimoji="1" lang="zh-CN" altLang="en-US">
                <a:solidFill>
                  <a:srgbClr val="FF3300"/>
                </a:solidFill>
              </a:rPr>
              <a:t>值</a:t>
            </a:r>
            <a:r>
              <a:rPr kumimoji="1" lang="zh-CN" altLang="en-US">
                <a:solidFill>
                  <a:srgbClr val="00060C"/>
                </a:solidFill>
              </a:rPr>
              <a:t>称为该管的</a:t>
            </a:r>
            <a:r>
              <a:rPr kumimoji="1" lang="zh-CN" altLang="en-US">
                <a:solidFill>
                  <a:srgbClr val="FF3300"/>
                </a:solidFill>
              </a:rPr>
              <a:t>开启电压</a:t>
            </a:r>
            <a:r>
              <a:rPr kumimoji="1" lang="en-US" altLang="zh-CN" i="1">
                <a:solidFill>
                  <a:srgbClr val="FF0000"/>
                </a:solidFill>
              </a:rPr>
              <a:t>V</a:t>
            </a:r>
            <a:r>
              <a:rPr kumimoji="1" lang="en-US" altLang="zh-CN">
                <a:solidFill>
                  <a:srgbClr val="FF0000"/>
                </a:solidFill>
              </a:rPr>
              <a:t>T</a:t>
            </a:r>
            <a:r>
              <a:rPr kumimoji="1" lang="zh-CN" altLang="en-US">
                <a:solidFill>
                  <a:srgbClr val="00060C"/>
                </a:solidFill>
              </a:rPr>
              <a:t>。这时，若在漏源间加电压 </a:t>
            </a:r>
            <a:r>
              <a:rPr kumimoji="1" lang="en-US" altLang="zh-CN" i="1">
                <a:solidFill>
                  <a:srgbClr val="00060C"/>
                </a:solidFill>
              </a:rPr>
              <a:t>VDS</a:t>
            </a:r>
            <a:r>
              <a:rPr kumimoji="1" lang="zh-CN" altLang="en-US">
                <a:solidFill>
                  <a:srgbClr val="00060C"/>
                </a:solidFill>
              </a:rPr>
              <a:t>，就能产生漏极电流</a:t>
            </a:r>
            <a:r>
              <a:rPr kumimoji="1" lang="zh-CN" altLang="en-US"/>
              <a:t> </a:t>
            </a:r>
            <a:r>
              <a:rPr kumimoji="1" lang="en-US" altLang="zh-CN" i="1">
                <a:solidFill>
                  <a:srgbClr val="00060C"/>
                </a:solidFill>
              </a:rPr>
              <a:t>I D</a:t>
            </a:r>
            <a:r>
              <a:rPr kumimoji="1" lang="zh-CN" altLang="en-US" i="1">
                <a:solidFill>
                  <a:srgbClr val="00060C"/>
                </a:solidFill>
              </a:rPr>
              <a:t>，</a:t>
            </a:r>
            <a:r>
              <a:rPr kumimoji="1" lang="zh-CN" altLang="en-US">
                <a:solidFill>
                  <a:srgbClr val="00060C"/>
                </a:solidFill>
              </a:rPr>
              <a:t>即管子开启。</a:t>
            </a:r>
            <a:r>
              <a:rPr kumimoji="1" lang="zh-CN" altLang="en-US" i="1">
                <a:solidFill>
                  <a:srgbClr val="00060C"/>
                </a:solidFill>
              </a:rPr>
              <a:t> </a:t>
            </a:r>
            <a:r>
              <a:rPr kumimoji="1" lang="en-US" altLang="zh-CN" i="1">
                <a:solidFill>
                  <a:srgbClr val="00060C"/>
                </a:solidFill>
              </a:rPr>
              <a:t>V</a:t>
            </a:r>
            <a:r>
              <a:rPr kumimoji="1" lang="en-US" altLang="zh-CN">
                <a:solidFill>
                  <a:srgbClr val="00060C"/>
                </a:solidFill>
              </a:rPr>
              <a:t>GS</a:t>
            </a:r>
            <a:r>
              <a:rPr kumimoji="1" lang="zh-CN" altLang="en-US">
                <a:solidFill>
                  <a:srgbClr val="00060C"/>
                </a:solidFill>
              </a:rPr>
              <a:t>值越大，沟道内自由电子越多，沟道电阻越小，在同样 </a:t>
            </a:r>
            <a:r>
              <a:rPr kumimoji="1" lang="en-US" altLang="zh-CN" i="1">
                <a:solidFill>
                  <a:srgbClr val="00060C"/>
                </a:solidFill>
              </a:rPr>
              <a:t>VDS </a:t>
            </a:r>
            <a:r>
              <a:rPr kumimoji="1" lang="zh-CN" altLang="en-US">
                <a:solidFill>
                  <a:srgbClr val="00060C"/>
                </a:solidFill>
              </a:rPr>
              <a:t>电压作用下， </a:t>
            </a:r>
            <a:r>
              <a:rPr kumimoji="1" lang="en-US" altLang="zh-CN" i="1">
                <a:solidFill>
                  <a:srgbClr val="00060C"/>
                </a:solidFill>
              </a:rPr>
              <a:t>I D  </a:t>
            </a:r>
            <a:r>
              <a:rPr kumimoji="1" lang="zh-CN" altLang="en-US">
                <a:solidFill>
                  <a:srgbClr val="00060C"/>
                </a:solidFill>
              </a:rPr>
              <a:t>越大。这样，</a:t>
            </a:r>
            <a:r>
              <a:rPr kumimoji="1" lang="zh-CN" altLang="en-US">
                <a:solidFill>
                  <a:srgbClr val="FF3300"/>
                </a:solidFill>
              </a:rPr>
              <a:t>就实现了输入电压 </a:t>
            </a:r>
            <a:r>
              <a:rPr kumimoji="1" lang="en-US" altLang="zh-CN" i="1">
                <a:solidFill>
                  <a:srgbClr val="FF3300"/>
                </a:solidFill>
              </a:rPr>
              <a:t>V</a:t>
            </a:r>
            <a:r>
              <a:rPr kumimoji="1" lang="en-US" altLang="zh-CN">
                <a:solidFill>
                  <a:srgbClr val="FF3300"/>
                </a:solidFill>
              </a:rPr>
              <a:t>GS </a:t>
            </a:r>
            <a:r>
              <a:rPr kumimoji="1" lang="zh-CN" altLang="en-US">
                <a:solidFill>
                  <a:srgbClr val="FF3300"/>
                </a:solidFill>
              </a:rPr>
              <a:t>对输出电流 </a:t>
            </a:r>
            <a:r>
              <a:rPr kumimoji="1" lang="en-US" altLang="zh-CN" i="1">
                <a:solidFill>
                  <a:srgbClr val="FF3300"/>
                </a:solidFill>
              </a:rPr>
              <a:t>I D </a:t>
            </a:r>
            <a:r>
              <a:rPr kumimoji="1" lang="zh-CN" altLang="en-US">
                <a:solidFill>
                  <a:srgbClr val="FF3300"/>
                </a:solidFill>
              </a:rPr>
              <a:t>的控制</a:t>
            </a:r>
            <a:r>
              <a:rPr kumimoji="1" lang="zh-CN" altLang="en-US"/>
              <a:t>。</a:t>
            </a:r>
          </a:p>
        </p:txBody>
      </p:sp>
    </p:spTree>
    <p:extLst>
      <p:ext uri="{BB962C8B-B14F-4D97-AF65-F5344CB8AC3E}">
        <p14:creationId xmlns:p14="http://schemas.microsoft.com/office/powerpoint/2010/main" val="1141204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900">
                <a:solidFill>
                  <a:srgbClr val="F52950"/>
                </a:solidFill>
              </a:rPr>
              <a:t>当</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GS</a:t>
            </a:r>
            <a:r>
              <a:rPr lang="zh-CN" altLang="en-US" sz="800">
                <a:solidFill>
                  <a:srgbClr val="F52950"/>
                </a:solidFill>
                <a:latin typeface="Times New Roman" panose="02020603050405020304" pitchFamily="18" charset="0"/>
              </a:rPr>
              <a:t>＞</a:t>
            </a:r>
            <a:r>
              <a:rPr lang="en-US" altLang="zh-CN" sz="900" i="1">
                <a:solidFill>
                  <a:srgbClr val="F52950"/>
                </a:solidFill>
                <a:latin typeface="Times New Roman" panose="02020603050405020304" pitchFamily="18" charset="0"/>
              </a:rPr>
              <a:t>V</a:t>
            </a:r>
            <a:r>
              <a:rPr lang="en-US" altLang="zh-CN" sz="900" baseline="-25000">
                <a:solidFill>
                  <a:srgbClr val="F52950"/>
                </a:solidFill>
                <a:latin typeface="Times New Roman" panose="02020603050405020304" pitchFamily="18" charset="0"/>
              </a:rPr>
              <a:t>T</a:t>
            </a:r>
            <a:r>
              <a:rPr lang="zh-CN" altLang="en-US" sz="900">
                <a:solidFill>
                  <a:srgbClr val="FF3300"/>
                </a:solidFill>
              </a:rPr>
              <a:t>且固定为某值的情况下，</a:t>
            </a:r>
            <a:r>
              <a:rPr lang="zh-CN" altLang="en-US" sz="900">
                <a:solidFill>
                  <a:srgbClr val="0224EE"/>
                </a:solidFill>
              </a:rPr>
              <a:t>若给漏源间加正电压</a:t>
            </a:r>
            <a:r>
              <a:rPr lang="en-US" altLang="zh-CN" sz="900" i="1">
                <a:solidFill>
                  <a:srgbClr val="0224EE"/>
                </a:solidFill>
                <a:latin typeface="Times New Roman" panose="02020603050405020304" pitchFamily="18" charset="0"/>
              </a:rPr>
              <a:t>V</a:t>
            </a:r>
            <a:r>
              <a:rPr lang="en-US" altLang="zh-CN" sz="900" baseline="-25000">
                <a:solidFill>
                  <a:srgbClr val="0224EE"/>
                </a:solidFill>
                <a:latin typeface="Times New Roman" panose="02020603050405020304" pitchFamily="18" charset="0"/>
              </a:rPr>
              <a:t>DS</a:t>
            </a:r>
            <a:r>
              <a:rPr lang="zh-CN" altLang="en-US" sz="900">
                <a:solidFill>
                  <a:srgbClr val="0224EE"/>
                </a:solidFill>
              </a:rPr>
              <a:t>则源区的自由电子将沿着沟道漂移到漏区，形成漏极电流</a:t>
            </a:r>
            <a:r>
              <a:rPr lang="en-US" altLang="zh-CN" sz="900" i="1">
                <a:solidFill>
                  <a:srgbClr val="0224EE"/>
                </a:solidFill>
                <a:latin typeface="Times New Roman" panose="02020603050405020304" pitchFamily="18" charset="0"/>
              </a:rPr>
              <a:t>I</a:t>
            </a:r>
            <a:r>
              <a:rPr lang="en-US" altLang="zh-CN" sz="900" baseline="-25000">
                <a:solidFill>
                  <a:srgbClr val="0224EE"/>
                </a:solidFill>
                <a:latin typeface="Times New Roman" panose="02020603050405020304" pitchFamily="18" charset="0"/>
              </a:rPr>
              <a:t>D</a:t>
            </a:r>
            <a:r>
              <a:rPr lang="zh-CN" altLang="en-US" sz="900">
                <a:solidFill>
                  <a:srgbClr val="0224EE"/>
                </a:solidFill>
              </a:rPr>
              <a:t>，</a:t>
            </a:r>
            <a:r>
              <a:rPr lang="zh-CN" altLang="en-US" sz="900">
                <a:solidFill>
                  <a:srgbClr val="A50021"/>
                </a:solidFill>
              </a:rPr>
              <a:t>当</a:t>
            </a:r>
            <a:r>
              <a:rPr lang="en-US" altLang="zh-CN" sz="900" i="1">
                <a:solidFill>
                  <a:srgbClr val="A50021"/>
                </a:solidFill>
                <a:latin typeface="Times New Roman" panose="02020603050405020304" pitchFamily="18" charset="0"/>
              </a:rPr>
              <a:t>I</a:t>
            </a:r>
            <a:r>
              <a:rPr lang="en-US" altLang="zh-CN" sz="900" baseline="-25000">
                <a:solidFill>
                  <a:srgbClr val="A50021"/>
                </a:solidFill>
                <a:latin typeface="Times New Roman" panose="02020603050405020304" pitchFamily="18" charset="0"/>
              </a:rPr>
              <a:t>D</a:t>
            </a:r>
            <a:r>
              <a:rPr lang="zh-CN" altLang="en-US" sz="900">
                <a:solidFill>
                  <a:srgbClr val="A50021"/>
                </a:solidFill>
              </a:rPr>
              <a:t>从</a:t>
            </a:r>
            <a:r>
              <a:rPr lang="en-US" altLang="zh-CN" sz="900">
                <a:solidFill>
                  <a:srgbClr val="A50021"/>
                </a:solidFill>
                <a:latin typeface="Times New Roman" panose="02020603050405020304" pitchFamily="18" charset="0"/>
              </a:rPr>
              <a:t>D</a:t>
            </a:r>
            <a:r>
              <a:rPr lang="en-US" altLang="zh-CN" sz="900">
                <a:solidFill>
                  <a:srgbClr val="A50021"/>
                </a:solidFill>
              </a:rPr>
              <a:t> </a:t>
            </a:r>
            <a:r>
              <a:rPr lang="en-US" altLang="zh-CN" sz="900">
                <a:solidFill>
                  <a:srgbClr val="A50021"/>
                </a:solidFill>
                <a:sym typeface="Symbol" panose="05050102010706020507" pitchFamily="18" charset="2"/>
              </a:rPr>
              <a:t></a:t>
            </a:r>
            <a:r>
              <a:rPr lang="en-US" altLang="zh-CN" sz="900">
                <a:solidFill>
                  <a:srgbClr val="A50021"/>
                </a:solidFill>
                <a:latin typeface="Times New Roman" panose="02020603050405020304" pitchFamily="18" charset="0"/>
                <a:sym typeface="Symbol" panose="05050102010706020507" pitchFamily="18" charset="2"/>
              </a:rPr>
              <a:t> </a:t>
            </a:r>
            <a:r>
              <a:rPr lang="en-US" altLang="zh-CN" sz="900">
                <a:solidFill>
                  <a:srgbClr val="A50021"/>
                </a:solidFill>
                <a:latin typeface="Times New Roman" panose="02020603050405020304" pitchFamily="18" charset="0"/>
              </a:rPr>
              <a:t>S</a:t>
            </a:r>
            <a:r>
              <a:rPr lang="zh-CN" altLang="en-US" sz="900">
                <a:solidFill>
                  <a:srgbClr val="A50021"/>
                </a:solidFill>
              </a:rPr>
              <a:t>流过沟道时，沿途会产生压降，进而导致沿着沟道长度上栅极与沟道间的电压分布不均匀</a:t>
            </a:r>
            <a:r>
              <a:rPr lang="zh-CN" altLang="en-US" sz="900">
                <a:solidFill>
                  <a:srgbClr val="990000"/>
                </a:solidFill>
              </a:rPr>
              <a:t>。</a:t>
            </a:r>
            <a:r>
              <a:rPr lang="zh-CN" altLang="en-US" sz="900">
                <a:solidFill>
                  <a:srgbClr val="008000"/>
                </a:solidFill>
              </a:rPr>
              <a:t>源极端电压最大，为</a:t>
            </a:r>
            <a:r>
              <a:rPr lang="en-US" altLang="zh-CN" sz="900" i="1">
                <a:solidFill>
                  <a:srgbClr val="008000"/>
                </a:solidFill>
                <a:latin typeface="Times New Roman" panose="02020603050405020304" pitchFamily="18" charset="0"/>
              </a:rPr>
              <a:t>V</a:t>
            </a:r>
            <a:r>
              <a:rPr lang="en-US" altLang="zh-CN" sz="400">
                <a:solidFill>
                  <a:srgbClr val="008000"/>
                </a:solidFill>
                <a:latin typeface="Times New Roman" panose="02020603050405020304" pitchFamily="18" charset="0"/>
              </a:rPr>
              <a:t>GS</a:t>
            </a:r>
            <a:r>
              <a:rPr lang="en-US" altLang="zh-CN" sz="900">
                <a:solidFill>
                  <a:srgbClr val="008000"/>
                </a:solidFill>
                <a:latin typeface="Times New Roman" panose="02020603050405020304" pitchFamily="18" charset="0"/>
              </a:rPr>
              <a:t> </a:t>
            </a:r>
            <a:r>
              <a:rPr lang="zh-CN" altLang="en-US" sz="900">
                <a:solidFill>
                  <a:srgbClr val="008000"/>
                </a:solidFill>
              </a:rPr>
              <a:t>，由此感生的沟道最深；离开源极端，越向漏极端靠近，则栅</a:t>
            </a:r>
            <a:r>
              <a:rPr lang="en-US" altLang="zh-CN" sz="900">
                <a:solidFill>
                  <a:srgbClr val="008000"/>
                </a:solidFill>
              </a:rPr>
              <a:t>—</a:t>
            </a:r>
            <a:r>
              <a:rPr lang="zh-CN" altLang="en-US" sz="900">
                <a:solidFill>
                  <a:srgbClr val="008000"/>
                </a:solidFill>
              </a:rPr>
              <a:t>沟间的电压线性下降，由它们感生的沟道越来越浅；直到漏极端，栅漏</a:t>
            </a:r>
            <a:r>
              <a:rPr kumimoji="1" lang="zh-CN" altLang="en-US">
                <a:solidFill>
                  <a:srgbClr val="008000"/>
                </a:solidFill>
              </a:rPr>
              <a:t>间电压最小，其值为：</a:t>
            </a:r>
            <a:r>
              <a:rPr kumimoji="1" lang="en-US" altLang="ja-JP" i="1">
                <a:solidFill>
                  <a:srgbClr val="008000"/>
                </a:solidFill>
              </a:rPr>
              <a:t> </a:t>
            </a:r>
            <a:r>
              <a:rPr kumimoji="1" lang="en-US" altLang="zh-CN" i="1">
                <a:solidFill>
                  <a:srgbClr val="008000"/>
                </a:solidFill>
              </a:rPr>
              <a:t>V</a:t>
            </a:r>
            <a:r>
              <a:rPr kumimoji="1" lang="en-US" altLang="zh-CN">
                <a:solidFill>
                  <a:srgbClr val="008000"/>
                </a:solidFill>
              </a:rPr>
              <a:t>GD=</a:t>
            </a:r>
            <a:r>
              <a:rPr kumimoji="1" lang="en-US" altLang="zh-CN" i="1">
                <a:solidFill>
                  <a:srgbClr val="008000"/>
                </a:solidFill>
              </a:rPr>
              <a:t>V</a:t>
            </a:r>
            <a:r>
              <a:rPr kumimoji="1" lang="en-US" altLang="zh-CN">
                <a:solidFill>
                  <a:srgbClr val="008000"/>
                </a:solidFill>
              </a:rPr>
              <a:t>GS-</a:t>
            </a:r>
            <a:r>
              <a:rPr kumimoji="1" lang="en-US" altLang="zh-CN" i="1">
                <a:solidFill>
                  <a:srgbClr val="008000"/>
                </a:solidFill>
              </a:rPr>
              <a:t>V</a:t>
            </a:r>
            <a:r>
              <a:rPr kumimoji="1" lang="en-US" altLang="zh-CN">
                <a:solidFill>
                  <a:srgbClr val="008000"/>
                </a:solidFill>
              </a:rPr>
              <a:t>DS</a:t>
            </a:r>
            <a:r>
              <a:rPr kumimoji="1" lang="en-US" altLang="zh-CN" i="1">
                <a:solidFill>
                  <a:srgbClr val="008000"/>
                </a:solidFill>
              </a:rPr>
              <a:t> </a:t>
            </a:r>
            <a:r>
              <a:rPr kumimoji="1" lang="en-US" altLang="zh-CN">
                <a:solidFill>
                  <a:srgbClr val="008000"/>
                </a:solidFill>
              </a:rPr>
              <a:t>, </a:t>
            </a:r>
            <a:r>
              <a:rPr kumimoji="1" lang="zh-CN" altLang="en-US">
                <a:solidFill>
                  <a:srgbClr val="008000"/>
                </a:solidFill>
              </a:rPr>
              <a:t>由此 感生的沟道也最浅。</a:t>
            </a:r>
            <a:r>
              <a:rPr kumimoji="1" lang="zh-CN" altLang="en-US">
                <a:solidFill>
                  <a:srgbClr val="FF33CC"/>
                </a:solidFill>
              </a:rPr>
              <a:t>可见，在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作用下导电沟道的深度是不均匀的，沟道呈锥形分布。</a:t>
            </a:r>
            <a:r>
              <a:rPr kumimoji="1" lang="zh-CN" altLang="en-US">
                <a:solidFill>
                  <a:srgbClr val="6600CC"/>
                </a:solidFill>
              </a:rPr>
              <a:t>若</a:t>
            </a:r>
            <a:r>
              <a:rPr kumimoji="1" lang="en-US" altLang="zh-CN" i="1">
                <a:solidFill>
                  <a:srgbClr val="6600CC"/>
                </a:solidFill>
              </a:rPr>
              <a:t>V</a:t>
            </a:r>
            <a:r>
              <a:rPr kumimoji="1" lang="en-US" altLang="zh-CN">
                <a:solidFill>
                  <a:srgbClr val="6600CC"/>
                </a:solidFill>
              </a:rPr>
              <a:t>DS</a:t>
            </a:r>
            <a:r>
              <a:rPr kumimoji="1" lang="zh-CN" altLang="en-US">
                <a:solidFill>
                  <a:srgbClr val="6600CC"/>
                </a:solidFill>
              </a:rPr>
              <a:t>进一步增大，直至</a:t>
            </a:r>
            <a:r>
              <a:rPr kumimoji="1" lang="en-US" altLang="zh-CN" i="1">
                <a:solidFill>
                  <a:srgbClr val="6600CC"/>
                </a:solidFill>
              </a:rPr>
              <a:t>V</a:t>
            </a:r>
            <a:r>
              <a:rPr kumimoji="1" lang="en-US" altLang="zh-CN">
                <a:solidFill>
                  <a:srgbClr val="6600CC"/>
                </a:solidFill>
              </a:rPr>
              <a:t>GD</a:t>
            </a:r>
            <a:r>
              <a:rPr kumimoji="1" lang="en-US" altLang="zh-CN" i="1">
                <a:solidFill>
                  <a:srgbClr val="6600CC"/>
                </a:solidFill>
              </a:rPr>
              <a:t>=V</a:t>
            </a:r>
            <a:r>
              <a:rPr kumimoji="1" lang="en-US" altLang="zh-CN">
                <a:solidFill>
                  <a:srgbClr val="6600CC"/>
                </a:solidFill>
              </a:rPr>
              <a:t>T</a:t>
            </a:r>
            <a:r>
              <a:rPr kumimoji="1" lang="zh-CN" altLang="en-US" i="1">
                <a:solidFill>
                  <a:srgbClr val="6600CC"/>
                </a:solidFill>
              </a:rPr>
              <a:t>，</a:t>
            </a:r>
            <a:r>
              <a:rPr kumimoji="1" lang="zh-CN" altLang="en-US">
                <a:solidFill>
                  <a:srgbClr val="6600CC"/>
                </a:solidFill>
              </a:rPr>
              <a:t>即</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T</a:t>
            </a:r>
            <a:r>
              <a:rPr kumimoji="1" lang="zh-CN" altLang="en-US">
                <a:solidFill>
                  <a:srgbClr val="6600CC"/>
                </a:solidFill>
              </a:rPr>
              <a:t>或</a:t>
            </a:r>
            <a:r>
              <a:rPr kumimoji="1" lang="en-US" altLang="zh-CN" i="1">
                <a:solidFill>
                  <a:srgbClr val="6600CC"/>
                </a:solidFill>
              </a:rPr>
              <a:t>V</a:t>
            </a:r>
            <a:r>
              <a:rPr kumimoji="1" lang="en-US" altLang="zh-CN">
                <a:solidFill>
                  <a:srgbClr val="6600CC"/>
                </a:solidFill>
              </a:rPr>
              <a:t>DS=</a:t>
            </a:r>
            <a:r>
              <a:rPr kumimoji="1" lang="en-US" altLang="zh-CN" i="1">
                <a:solidFill>
                  <a:srgbClr val="6600CC"/>
                </a:solidFill>
              </a:rPr>
              <a:t>V</a:t>
            </a:r>
            <a:r>
              <a:rPr kumimoji="1" lang="en-US" altLang="zh-CN">
                <a:solidFill>
                  <a:srgbClr val="6600CC"/>
                </a:solidFill>
              </a:rPr>
              <a:t>GS-</a:t>
            </a:r>
            <a:r>
              <a:rPr kumimoji="1" lang="en-US" altLang="zh-CN" i="1">
                <a:solidFill>
                  <a:srgbClr val="6600CC"/>
                </a:solidFill>
              </a:rPr>
              <a:t>V</a:t>
            </a:r>
            <a:r>
              <a:rPr kumimoji="1" lang="en-US" altLang="zh-CN">
                <a:solidFill>
                  <a:srgbClr val="6600CC"/>
                </a:solidFill>
              </a:rPr>
              <a:t>T </a:t>
            </a:r>
            <a:r>
              <a:rPr kumimoji="1" lang="zh-CN" altLang="en-US">
                <a:solidFill>
                  <a:srgbClr val="6600CC"/>
                </a:solidFill>
              </a:rPr>
              <a:t>时，则漏端沟道消失，出现预夹断点。</a:t>
            </a:r>
            <a:endParaRPr lang="zh-CN" altLang="en-US">
              <a:solidFill>
                <a:srgbClr val="008000"/>
              </a:solidFill>
            </a:endParaRPr>
          </a:p>
          <a:p>
            <a:pPr eaLnBrk="1" hangingPunct="1"/>
            <a:endParaRPr kumimoji="1" lang="zh-CN" altLang="en-US">
              <a:solidFill>
                <a:srgbClr val="FF33CC"/>
              </a:solidFill>
            </a:endParaRPr>
          </a:p>
          <a:p>
            <a:pPr eaLnBrk="1" hangingPunct="1"/>
            <a:r>
              <a:rPr kumimoji="1" lang="zh-CN" altLang="en-US">
                <a:solidFill>
                  <a:srgbClr val="FF33CC"/>
                </a:solidFill>
              </a:rPr>
              <a:t>当</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增加到使</a:t>
            </a:r>
            <a:r>
              <a:rPr kumimoji="1" lang="en-US" altLang="zh-CN" i="1">
                <a:solidFill>
                  <a:srgbClr val="F52950"/>
                </a:solidFill>
              </a:rPr>
              <a:t>V</a:t>
            </a:r>
            <a:r>
              <a:rPr kumimoji="1" lang="en-US" altLang="zh-CN">
                <a:solidFill>
                  <a:srgbClr val="F52950"/>
                </a:solidFill>
              </a:rPr>
              <a:t>GD=</a:t>
            </a:r>
            <a:r>
              <a:rPr kumimoji="1" lang="en-US" altLang="zh-CN" i="1">
                <a:solidFill>
                  <a:srgbClr val="F52950"/>
                </a:solidFill>
              </a:rPr>
              <a:t>V</a:t>
            </a:r>
            <a:r>
              <a:rPr kumimoji="1" lang="en-US" altLang="zh-CN">
                <a:solidFill>
                  <a:srgbClr val="F52950"/>
                </a:solidFill>
              </a:rPr>
              <a:t>T</a:t>
            </a:r>
            <a:r>
              <a:rPr kumimoji="1" lang="zh-CN" altLang="en-US">
                <a:solidFill>
                  <a:srgbClr val="FF33CC"/>
                </a:solidFill>
              </a:rPr>
              <a:t>时，漏极处沟道将缩减到刚刚开启的情况，称为预夹断。源区的自由电子在</a:t>
            </a:r>
            <a:r>
              <a:rPr kumimoji="1" lang="en-US" altLang="zh-CN" i="1">
                <a:solidFill>
                  <a:srgbClr val="FF33CC"/>
                </a:solidFill>
              </a:rPr>
              <a:t>V</a:t>
            </a:r>
            <a:r>
              <a:rPr kumimoji="1" lang="en-US" altLang="zh-CN">
                <a:solidFill>
                  <a:srgbClr val="FF33CC"/>
                </a:solidFill>
              </a:rPr>
              <a:t>DS</a:t>
            </a:r>
            <a:r>
              <a:rPr kumimoji="1" lang="zh-CN" altLang="en-US">
                <a:solidFill>
                  <a:srgbClr val="FF33CC"/>
                </a:solidFill>
              </a:rPr>
              <a:t>电场力的作用下，仍能沿着沟道向漏端漂移，一旦到达预夹断区的边界处，就能被预夹断区内的电场力扫至漏区，形成漏极电流。</a:t>
            </a:r>
          </a:p>
          <a:p>
            <a:pPr eaLnBrk="1" hangingPunct="1"/>
            <a:endParaRPr kumimoji="1" lang="zh-CN" altLang="en-US">
              <a:solidFill>
                <a:srgbClr val="FF33CC"/>
              </a:solidFill>
            </a:endParaRPr>
          </a:p>
          <a:p>
            <a:pPr eaLnBrk="1" hangingPunct="1"/>
            <a:r>
              <a:rPr kumimoji="1" lang="zh-CN" altLang="en-US">
                <a:solidFill>
                  <a:srgbClr val="0000FF"/>
                </a:solidFill>
              </a:rPr>
              <a:t>当</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增加到使</a:t>
            </a:r>
            <a:r>
              <a:rPr kumimoji="1" lang="en-US" altLang="zh-CN" i="1">
                <a:solidFill>
                  <a:srgbClr val="F52950"/>
                </a:solidFill>
              </a:rPr>
              <a:t>V</a:t>
            </a:r>
            <a:r>
              <a:rPr kumimoji="1" lang="en-US" altLang="zh-CN">
                <a:solidFill>
                  <a:srgbClr val="F52950"/>
                </a:solidFill>
              </a:rPr>
              <a:t>GD</a:t>
            </a:r>
            <a:r>
              <a:rPr kumimoji="1" lang="en-US" altLang="zh-CN">
                <a:solidFill>
                  <a:srgbClr val="F52950"/>
                </a:solidFill>
                <a:sym typeface="Symbol" panose="05050102010706020507" pitchFamily="18" charset="2"/>
              </a:rPr>
              <a:t></a:t>
            </a:r>
            <a:r>
              <a:rPr kumimoji="1" lang="en-US" altLang="zh-CN" i="1">
                <a:solidFill>
                  <a:srgbClr val="F52950"/>
                </a:solidFill>
              </a:rPr>
              <a:t>V</a:t>
            </a:r>
            <a:r>
              <a:rPr kumimoji="1" lang="en-US" altLang="zh-CN">
                <a:solidFill>
                  <a:srgbClr val="F52950"/>
                </a:solidFill>
              </a:rPr>
              <a:t>T</a:t>
            </a:r>
            <a:r>
              <a:rPr kumimoji="1" lang="zh-CN" altLang="en-US">
                <a:solidFill>
                  <a:srgbClr val="0000FF"/>
                </a:solidFill>
              </a:rPr>
              <a:t>时，预夹断点向源极端延伸成小的夹断区。由于预夹断区呈现高阻，而未夹断沟道部分为低阻，因此， </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增加的部分基本上降落在该夹断区内，而沟道中的电场力基本不变，漂移电流基本不变，所以，从漏端沟道出现预夹断点开始， </a:t>
            </a:r>
            <a:r>
              <a:rPr kumimoji="1" lang="en-US" altLang="zh-CN" i="1">
                <a:solidFill>
                  <a:srgbClr val="0000FF"/>
                </a:solidFill>
              </a:rPr>
              <a:t>I</a:t>
            </a:r>
            <a:r>
              <a:rPr kumimoji="1" lang="en-US" altLang="zh-CN">
                <a:solidFill>
                  <a:srgbClr val="0000FF"/>
                </a:solidFill>
              </a:rPr>
              <a:t>D</a:t>
            </a:r>
            <a:r>
              <a:rPr kumimoji="1" lang="zh-CN" altLang="en-US">
                <a:solidFill>
                  <a:srgbClr val="0000FF"/>
                </a:solidFill>
              </a:rPr>
              <a:t>基本不随</a:t>
            </a:r>
            <a:r>
              <a:rPr kumimoji="1" lang="en-US" altLang="zh-CN" i="1">
                <a:solidFill>
                  <a:srgbClr val="0000FF"/>
                </a:solidFill>
              </a:rPr>
              <a:t>V</a:t>
            </a:r>
            <a:r>
              <a:rPr kumimoji="1" lang="en-US" altLang="zh-CN">
                <a:solidFill>
                  <a:srgbClr val="0000FF"/>
                </a:solidFill>
              </a:rPr>
              <a:t>DS</a:t>
            </a:r>
            <a:r>
              <a:rPr kumimoji="1" lang="zh-CN" altLang="en-US">
                <a:solidFill>
                  <a:srgbClr val="0000FF"/>
                </a:solidFill>
              </a:rPr>
              <a:t>增加而变化。</a:t>
            </a:r>
          </a:p>
        </p:txBody>
      </p:sp>
    </p:spTree>
    <p:extLst>
      <p:ext uri="{BB962C8B-B14F-4D97-AF65-F5344CB8AC3E}">
        <p14:creationId xmlns:p14="http://schemas.microsoft.com/office/powerpoint/2010/main" val="2531764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60C"/>
                </a:solidFill>
              </a:rPr>
              <a:t>因此，使用时</a:t>
            </a:r>
            <a:r>
              <a:rPr kumimoji="1" lang="zh-CN" altLang="en-US">
                <a:solidFill>
                  <a:srgbClr val="FF3300"/>
                </a:solidFill>
              </a:rPr>
              <a:t>无须加开启电压（</a:t>
            </a:r>
            <a:r>
              <a:rPr kumimoji="1" lang="en-US" altLang="zh-CN" i="1">
                <a:solidFill>
                  <a:srgbClr val="FF3300"/>
                </a:solidFill>
              </a:rPr>
              <a:t>V</a:t>
            </a:r>
            <a:r>
              <a:rPr kumimoji="1" lang="en-US" altLang="zh-CN">
                <a:solidFill>
                  <a:srgbClr val="FF3300"/>
                </a:solidFill>
              </a:rPr>
              <a:t>GS=0</a:t>
            </a:r>
            <a:r>
              <a:rPr kumimoji="1" lang="zh-CN" altLang="en-US">
                <a:solidFill>
                  <a:srgbClr val="FF3300"/>
                </a:solidFill>
              </a:rPr>
              <a:t>），只要加漏源电压，就会有漏极电流。</a:t>
            </a:r>
            <a:r>
              <a:rPr kumimoji="1" lang="zh-CN" altLang="en-US">
                <a:solidFill>
                  <a:srgbClr val="3333FF"/>
                </a:solidFill>
              </a:rPr>
              <a:t>当</a:t>
            </a:r>
            <a:r>
              <a:rPr kumimoji="1" lang="en-US" altLang="zh-CN" i="1">
                <a:solidFill>
                  <a:srgbClr val="3333FF"/>
                </a:solidFill>
              </a:rPr>
              <a:t>V</a:t>
            </a:r>
            <a:r>
              <a:rPr kumimoji="1" lang="en-US" altLang="zh-CN">
                <a:solidFill>
                  <a:srgbClr val="3333FF"/>
                </a:solidFill>
              </a:rPr>
              <a:t>GS</a:t>
            </a:r>
            <a:r>
              <a:rPr kumimoji="1" lang="zh-CN" altLang="en-US">
                <a:solidFill>
                  <a:srgbClr val="3333FF"/>
                </a:solidFill>
              </a:rPr>
              <a:t>＞</a:t>
            </a:r>
            <a:r>
              <a:rPr kumimoji="1" lang="en-US" altLang="zh-CN">
                <a:solidFill>
                  <a:srgbClr val="3333FF"/>
                </a:solidFill>
              </a:rPr>
              <a:t>0 </a:t>
            </a:r>
            <a:r>
              <a:rPr kumimoji="1" lang="zh-CN" altLang="en-US">
                <a:solidFill>
                  <a:srgbClr val="3333FF"/>
                </a:solidFill>
              </a:rPr>
              <a:t>时，将使</a:t>
            </a:r>
            <a:r>
              <a:rPr kumimoji="1" lang="en-US" altLang="zh-CN" i="1">
                <a:solidFill>
                  <a:srgbClr val="3333FF"/>
                </a:solidFill>
              </a:rPr>
              <a:t>I</a:t>
            </a:r>
            <a:r>
              <a:rPr kumimoji="1" lang="en-US" altLang="zh-CN">
                <a:solidFill>
                  <a:srgbClr val="3333FF"/>
                </a:solidFill>
              </a:rPr>
              <a:t>D</a:t>
            </a:r>
            <a:r>
              <a:rPr kumimoji="1" lang="zh-CN" altLang="en-US">
                <a:solidFill>
                  <a:srgbClr val="3333FF"/>
                </a:solidFill>
              </a:rPr>
              <a:t>进一步增加。</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a:t>
            </a:r>
            <a:r>
              <a:rPr kumimoji="1" lang="en-US" altLang="zh-CN">
                <a:solidFill>
                  <a:srgbClr val="990000"/>
                </a:solidFill>
              </a:rPr>
              <a:t>0</a:t>
            </a:r>
            <a:r>
              <a:rPr kumimoji="1" lang="zh-CN" altLang="en-US">
                <a:solidFill>
                  <a:srgbClr val="990000"/>
                </a:solidFill>
              </a:rPr>
              <a:t>时，随着</a:t>
            </a:r>
            <a:r>
              <a:rPr kumimoji="1" lang="en-US" altLang="zh-CN" i="1">
                <a:solidFill>
                  <a:srgbClr val="990000"/>
                </a:solidFill>
              </a:rPr>
              <a:t>V</a:t>
            </a:r>
            <a:r>
              <a:rPr kumimoji="1" lang="en-US" altLang="zh-CN">
                <a:solidFill>
                  <a:srgbClr val="990000"/>
                </a:solidFill>
              </a:rPr>
              <a:t>GS</a:t>
            </a:r>
            <a:r>
              <a:rPr kumimoji="1" lang="zh-CN" altLang="en-US">
                <a:solidFill>
                  <a:srgbClr val="990000"/>
                </a:solidFill>
              </a:rPr>
              <a:t>的减小</a:t>
            </a:r>
            <a:r>
              <a:rPr kumimoji="1" lang="en-US" altLang="zh-CN" i="1">
                <a:solidFill>
                  <a:srgbClr val="990000"/>
                </a:solidFill>
              </a:rPr>
              <a:t>I</a:t>
            </a:r>
            <a:r>
              <a:rPr kumimoji="1" lang="en-US" altLang="zh-CN">
                <a:solidFill>
                  <a:srgbClr val="990000"/>
                </a:solidFill>
              </a:rPr>
              <a:t>D </a:t>
            </a:r>
            <a:r>
              <a:rPr kumimoji="1" lang="zh-CN" altLang="en-US">
                <a:solidFill>
                  <a:srgbClr val="990000"/>
                </a:solidFill>
              </a:rPr>
              <a:t>逐渐减小，直至 </a:t>
            </a:r>
            <a:r>
              <a:rPr kumimoji="1" lang="en-US" altLang="zh-CN" i="1">
                <a:solidFill>
                  <a:srgbClr val="990000"/>
                </a:solidFill>
              </a:rPr>
              <a:t>I</a:t>
            </a:r>
            <a:r>
              <a:rPr kumimoji="1" lang="en-US" altLang="zh-CN">
                <a:solidFill>
                  <a:srgbClr val="990000"/>
                </a:solidFill>
              </a:rPr>
              <a:t>D=0</a:t>
            </a:r>
            <a:r>
              <a:rPr kumimoji="1" lang="zh-CN" altLang="en-US">
                <a:solidFill>
                  <a:srgbClr val="990000"/>
                </a:solidFill>
              </a:rPr>
              <a:t>。对应</a:t>
            </a:r>
            <a:r>
              <a:rPr kumimoji="1" lang="en-US" altLang="zh-CN" i="1">
                <a:solidFill>
                  <a:srgbClr val="990000"/>
                </a:solidFill>
              </a:rPr>
              <a:t>I</a:t>
            </a:r>
            <a:r>
              <a:rPr kumimoji="1" lang="en-US" altLang="zh-CN">
                <a:solidFill>
                  <a:srgbClr val="990000"/>
                </a:solidFill>
              </a:rPr>
              <a:t>D=0 </a:t>
            </a:r>
            <a:r>
              <a:rPr kumimoji="1" lang="zh-CN" altLang="en-US">
                <a:solidFill>
                  <a:srgbClr val="990000"/>
                </a:solidFill>
              </a:rPr>
              <a:t>的 </a:t>
            </a:r>
            <a:r>
              <a:rPr kumimoji="1" lang="en-US" altLang="zh-CN" i="1">
                <a:solidFill>
                  <a:srgbClr val="990000"/>
                </a:solidFill>
              </a:rPr>
              <a:t>V</a:t>
            </a:r>
            <a:r>
              <a:rPr kumimoji="1" lang="en-US" altLang="zh-CN">
                <a:solidFill>
                  <a:srgbClr val="990000"/>
                </a:solidFill>
              </a:rPr>
              <a:t>GS </a:t>
            </a:r>
            <a:r>
              <a:rPr kumimoji="1" lang="zh-CN" altLang="en-US">
                <a:solidFill>
                  <a:srgbClr val="990000"/>
                </a:solidFill>
              </a:rPr>
              <a:t>值为夹断电压 </a:t>
            </a:r>
            <a:r>
              <a:rPr kumimoji="1" lang="en-US" altLang="zh-CN" i="1">
                <a:solidFill>
                  <a:srgbClr val="990000"/>
                </a:solidFill>
              </a:rPr>
              <a:t>V</a:t>
            </a:r>
            <a:r>
              <a:rPr kumimoji="1" lang="en-US" altLang="zh-CN">
                <a:solidFill>
                  <a:srgbClr val="990000"/>
                </a:solidFill>
              </a:rPr>
              <a:t>P </a:t>
            </a:r>
            <a:r>
              <a:rPr kumimoji="1" lang="zh-CN" altLang="en-US">
                <a:solidFill>
                  <a:srgbClr val="990000"/>
                </a:solidFill>
              </a:rPr>
              <a:t>。</a:t>
            </a:r>
          </a:p>
          <a:p>
            <a:pPr eaLnBrk="1" hangingPunct="1"/>
            <a:endParaRPr kumimoji="1" lang="zh-CN" altLang="en-US" b="1"/>
          </a:p>
        </p:txBody>
      </p:sp>
    </p:spTree>
    <p:extLst>
      <p:ext uri="{BB962C8B-B14F-4D97-AF65-F5344CB8AC3E}">
        <p14:creationId xmlns:p14="http://schemas.microsoft.com/office/powerpoint/2010/main" val="111033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A7E5E044-8A6E-4059-B370-7DCEA3D8F305}"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88BF673-D18E-4332-86DC-82ECF4C7A91E}" type="slidenum">
              <a:rPr lang="en-US" altLang="zh-CN"/>
              <a:pPr>
                <a:defRPr/>
              </a:pPr>
              <a:t>‹#›</a:t>
            </a:fld>
            <a:endParaRPr lang="en-US" altLang="zh-CN"/>
          </a:p>
        </p:txBody>
      </p:sp>
    </p:spTree>
    <p:extLst>
      <p:ext uri="{BB962C8B-B14F-4D97-AF65-F5344CB8AC3E}">
        <p14:creationId xmlns:p14="http://schemas.microsoft.com/office/powerpoint/2010/main" val="374336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C76305-860B-4905-A069-5B5515792DA8}"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6C09B9-E4A1-4101-870D-AD858E8F19DB}" type="slidenum">
              <a:rPr lang="en-US" altLang="zh-CN"/>
              <a:pPr>
                <a:defRPr/>
              </a:pPr>
              <a:t>‹#›</a:t>
            </a:fld>
            <a:endParaRPr lang="en-US" altLang="zh-CN"/>
          </a:p>
        </p:txBody>
      </p:sp>
    </p:spTree>
    <p:extLst>
      <p:ext uri="{BB962C8B-B14F-4D97-AF65-F5344CB8AC3E}">
        <p14:creationId xmlns:p14="http://schemas.microsoft.com/office/powerpoint/2010/main" val="290627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42421E9-52EB-4C0E-ACC5-8C7132EDE96B}"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67E4A3-A582-4CD5-AB28-27C031EE2ACF}" type="slidenum">
              <a:rPr lang="en-US" altLang="zh-CN"/>
              <a:pPr>
                <a:defRPr/>
              </a:pPr>
              <a:t>‹#›</a:t>
            </a:fld>
            <a:endParaRPr lang="en-US" altLang="zh-CN"/>
          </a:p>
        </p:txBody>
      </p:sp>
    </p:spTree>
    <p:extLst>
      <p:ext uri="{BB962C8B-B14F-4D97-AF65-F5344CB8AC3E}">
        <p14:creationId xmlns:p14="http://schemas.microsoft.com/office/powerpoint/2010/main" val="35611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5E5FF373-3A6A-4AC9-96AC-DB9E6880E650}"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C1701A-E9B1-4293-8F84-73D4F773E1CB}" type="slidenum">
              <a:rPr lang="en-US" altLang="zh-CN"/>
              <a:pPr>
                <a:defRPr/>
              </a:pPr>
              <a:t>‹#›</a:t>
            </a:fld>
            <a:endParaRPr lang="en-US" altLang="zh-CN"/>
          </a:p>
        </p:txBody>
      </p:sp>
    </p:spTree>
    <p:extLst>
      <p:ext uri="{BB962C8B-B14F-4D97-AF65-F5344CB8AC3E}">
        <p14:creationId xmlns:p14="http://schemas.microsoft.com/office/powerpoint/2010/main" val="65856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95D0BD30-9A74-4031-A374-F0105BDE04A5}"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E89E21-CAD4-4852-AD03-BE46CE701C5E}" type="slidenum">
              <a:rPr lang="en-US" altLang="zh-CN"/>
              <a:pPr>
                <a:defRPr/>
              </a:pPr>
              <a:t>‹#›</a:t>
            </a:fld>
            <a:endParaRPr lang="en-US" altLang="zh-CN"/>
          </a:p>
        </p:txBody>
      </p:sp>
    </p:spTree>
    <p:extLst>
      <p:ext uri="{BB962C8B-B14F-4D97-AF65-F5344CB8AC3E}">
        <p14:creationId xmlns:p14="http://schemas.microsoft.com/office/powerpoint/2010/main" val="166292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9F90E162-EF3E-4757-ACCE-47F4D72295EC}"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1525D2-2EEE-4371-ABA0-B462AA3F7291}" type="slidenum">
              <a:rPr lang="en-US" altLang="zh-CN"/>
              <a:pPr>
                <a:defRPr/>
              </a:pPr>
              <a:t>‹#›</a:t>
            </a:fld>
            <a:endParaRPr lang="en-US" altLang="zh-CN"/>
          </a:p>
        </p:txBody>
      </p:sp>
    </p:spTree>
    <p:extLst>
      <p:ext uri="{BB962C8B-B14F-4D97-AF65-F5344CB8AC3E}">
        <p14:creationId xmlns:p14="http://schemas.microsoft.com/office/powerpoint/2010/main" val="114793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558400E-D11D-4597-8C26-433614CA4F7D}"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8E9093-A0BC-4D27-A68A-553DFC643424}" type="slidenum">
              <a:rPr lang="en-US" altLang="zh-CN"/>
              <a:pPr>
                <a:defRPr/>
              </a:pPr>
              <a:t>‹#›</a:t>
            </a:fld>
            <a:endParaRPr lang="en-US" altLang="zh-CN"/>
          </a:p>
        </p:txBody>
      </p:sp>
    </p:spTree>
    <p:extLst>
      <p:ext uri="{BB962C8B-B14F-4D97-AF65-F5344CB8AC3E}">
        <p14:creationId xmlns:p14="http://schemas.microsoft.com/office/powerpoint/2010/main" val="198196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7C4C12D-9C77-4B15-8FE9-71B54BACD001}" type="datetime1">
              <a:rPr lang="zh-CN" altLang="en-US"/>
              <a:pPr>
                <a:defRPr/>
              </a:pPr>
              <a:t>2021/11/17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89C16F-66F9-484D-ADF2-8C3C2F946BA0}" type="slidenum">
              <a:rPr lang="en-US" altLang="zh-CN"/>
              <a:pPr>
                <a:defRPr/>
              </a:pPr>
              <a:t>‹#›</a:t>
            </a:fld>
            <a:endParaRPr lang="en-US" altLang="zh-CN"/>
          </a:p>
        </p:txBody>
      </p:sp>
    </p:spTree>
    <p:extLst>
      <p:ext uri="{BB962C8B-B14F-4D97-AF65-F5344CB8AC3E}">
        <p14:creationId xmlns:p14="http://schemas.microsoft.com/office/powerpoint/2010/main" val="270326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8C1364F4-8813-4F86-AA0B-E238655A2838}"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B0DF0A-3533-4AC0-A3AB-2E172118E9FA}" type="slidenum">
              <a:rPr lang="en-US" altLang="zh-CN"/>
              <a:pPr>
                <a:defRPr/>
              </a:pPr>
              <a:t>‹#›</a:t>
            </a:fld>
            <a:endParaRPr lang="en-US" altLang="zh-CN"/>
          </a:p>
        </p:txBody>
      </p:sp>
    </p:spTree>
    <p:extLst>
      <p:ext uri="{BB962C8B-B14F-4D97-AF65-F5344CB8AC3E}">
        <p14:creationId xmlns:p14="http://schemas.microsoft.com/office/powerpoint/2010/main" val="231813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66D94ED4-105D-4A17-B1F4-84951BC5E467}" type="datetime1">
              <a:rPr lang="zh-CN" altLang="en-US"/>
              <a:pPr>
                <a:defRPr/>
              </a:pPr>
              <a:t>2021/11/17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C7E15A-9819-478C-9E30-465B94FAC22A}" type="slidenum">
              <a:rPr lang="en-US" altLang="zh-CN"/>
              <a:pPr>
                <a:defRPr/>
              </a:pPr>
              <a:t>‹#›</a:t>
            </a:fld>
            <a:endParaRPr lang="en-US" altLang="zh-CN"/>
          </a:p>
        </p:txBody>
      </p:sp>
    </p:spTree>
    <p:extLst>
      <p:ext uri="{BB962C8B-B14F-4D97-AF65-F5344CB8AC3E}">
        <p14:creationId xmlns:p14="http://schemas.microsoft.com/office/powerpoint/2010/main" val="387712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5D0FD3C6-31A8-4BB8-81CE-D6A3190AF874}" type="datetime1">
              <a:rPr lang="zh-CN" altLang="en-US"/>
              <a:pPr>
                <a:defRPr/>
              </a:pPr>
              <a:t>2021/11/17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BBFE-A0AF-400B-BC8A-B935A96053E9}" type="slidenum">
              <a:rPr lang="en-US" altLang="zh-CN"/>
              <a:pPr>
                <a:defRPr/>
              </a:pPr>
              <a:t>‹#›</a:t>
            </a:fld>
            <a:endParaRPr lang="en-US" altLang="zh-CN"/>
          </a:p>
        </p:txBody>
      </p:sp>
    </p:spTree>
    <p:extLst>
      <p:ext uri="{BB962C8B-B14F-4D97-AF65-F5344CB8AC3E}">
        <p14:creationId xmlns:p14="http://schemas.microsoft.com/office/powerpoint/2010/main" val="425093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1626C03-40E3-4893-A292-30562FBDDBF3}" type="datetime1">
              <a:rPr lang="zh-CN" altLang="en-US"/>
              <a:pPr>
                <a:defRPr/>
              </a:pPr>
              <a:t>2021/11/17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E66D6BC-5E96-45F1-8146-4D2A1ABB28DA}" type="slidenum">
              <a:rPr lang="en-US" altLang="zh-CN"/>
              <a:pPr>
                <a:defRPr/>
              </a:pPr>
              <a:t>‹#›</a:t>
            </a:fld>
            <a:endParaRPr lang="en-US" altLang="zh-CN"/>
          </a:p>
        </p:txBody>
      </p:sp>
    </p:spTree>
    <p:extLst>
      <p:ext uri="{BB962C8B-B14F-4D97-AF65-F5344CB8AC3E}">
        <p14:creationId xmlns:p14="http://schemas.microsoft.com/office/powerpoint/2010/main" val="256559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7DDB5DA-7B87-441E-BDEF-7E441953BFE5}"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FA1360-B866-4A76-92BD-92AFA9149077}" type="slidenum">
              <a:rPr lang="en-US" altLang="zh-CN"/>
              <a:pPr>
                <a:defRPr/>
              </a:pPr>
              <a:t>‹#›</a:t>
            </a:fld>
            <a:endParaRPr lang="en-US" altLang="zh-CN"/>
          </a:p>
        </p:txBody>
      </p:sp>
    </p:spTree>
    <p:extLst>
      <p:ext uri="{BB962C8B-B14F-4D97-AF65-F5344CB8AC3E}">
        <p14:creationId xmlns:p14="http://schemas.microsoft.com/office/powerpoint/2010/main" val="409316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2FBA459-042D-4EFF-ADE3-6B9C1DBF1717}" type="datetime1">
              <a:rPr lang="zh-CN" altLang="en-US"/>
              <a:pPr>
                <a:defRPr/>
              </a:pPr>
              <a:t>2021/11/17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A22794-7C56-4386-AAB6-55AD9E678630}" type="slidenum">
              <a:rPr lang="en-US" altLang="zh-CN"/>
              <a:pPr>
                <a:defRPr/>
              </a:pPr>
              <a:t>‹#›</a:t>
            </a:fld>
            <a:endParaRPr lang="en-US" altLang="zh-CN"/>
          </a:p>
        </p:txBody>
      </p:sp>
    </p:spTree>
    <p:extLst>
      <p:ext uri="{BB962C8B-B14F-4D97-AF65-F5344CB8AC3E}">
        <p14:creationId xmlns:p14="http://schemas.microsoft.com/office/powerpoint/2010/main" val="207732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323E5AE8-4A1B-47CF-AEFA-EC51CEF90D46}" type="datetime1">
              <a:rPr lang="zh-CN" altLang="en-US"/>
              <a:pPr>
                <a:defRPr/>
              </a:pPr>
              <a:t>2021/11/17</a:t>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70CB3682-181A-411B-A4C3-2172E722B825}"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upload.wikimedia.org/wikipedia/commons/f/f8/Transistor-photo.JP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p:cNvSpPr txBox="1">
            <a:spLocks noChangeArrowheads="1"/>
          </p:cNvSpPr>
          <p:nvPr/>
        </p:nvSpPr>
        <p:spPr bwMode="auto">
          <a:xfrm>
            <a:off x="2484438" y="3933825"/>
            <a:ext cx="42116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dirty="0"/>
              <a:t>22_</a:t>
            </a:r>
            <a:r>
              <a:rPr lang="zh-CN" altLang="en-US" dirty="0"/>
              <a:t>三极管（</a:t>
            </a:r>
            <a:r>
              <a:rPr lang="en-US" altLang="zh-CN" dirty="0"/>
              <a:t>1</a:t>
            </a:r>
            <a:r>
              <a:rPr lang="zh-CN" altLang="en-US" dirty="0"/>
              <a:t>）</a:t>
            </a:r>
            <a:endParaRPr lang="en-US" altLang="zh-CN" dirty="0"/>
          </a:p>
          <a:p>
            <a:pPr algn="ctr" eaLnBrk="1" hangingPunct="1">
              <a:spcAft>
                <a:spcPct val="0"/>
              </a:spcAft>
              <a:buFontTx/>
              <a:buNone/>
            </a:pPr>
            <a:r>
              <a:rPr lang="zh-CN" altLang="en-US" sz="2000" dirty="0"/>
              <a:t>（模电</a:t>
            </a:r>
            <a:r>
              <a:rPr lang="en-US" altLang="zh-CN" sz="2000" dirty="0"/>
              <a:t>P89-101</a:t>
            </a:r>
            <a:r>
              <a:rPr lang="zh-CN" altLang="en-US" sz="2000" dirty="0"/>
              <a:t>）</a:t>
            </a:r>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218F49-ACA0-49F8-B431-98E9F6693E6A}"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4096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4096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ED37063-E7D8-418A-9F1D-04119790273A}"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40965" name="Rectangle 2"/>
          <p:cNvSpPr>
            <a:spLocks noGrp="1" noChangeArrowheads="1"/>
          </p:cNvSpPr>
          <p:nvPr>
            <p:ph type="title"/>
          </p:nvPr>
        </p:nvSpPr>
        <p:spPr/>
        <p:txBody>
          <a:bodyPr/>
          <a:lstStyle/>
          <a:p>
            <a:r>
              <a:rPr lang="zh-CN" altLang="en-US"/>
              <a:t>耗尽型</a:t>
            </a:r>
            <a:r>
              <a:rPr lang="en-US" altLang="zh-CN"/>
              <a:t>NMOS</a:t>
            </a:r>
            <a:r>
              <a:rPr lang="zh-CN" altLang="en-US"/>
              <a:t>管</a:t>
            </a:r>
          </a:p>
        </p:txBody>
      </p:sp>
      <p:sp>
        <p:nvSpPr>
          <p:cNvPr id="40966" name="Rectangle 3"/>
          <p:cNvSpPr>
            <a:spLocks noGrp="1" noChangeArrowheads="1"/>
          </p:cNvSpPr>
          <p:nvPr>
            <p:ph type="body" idx="1"/>
          </p:nvPr>
        </p:nvSpPr>
        <p:spPr>
          <a:xfrm>
            <a:off x="457200" y="1304925"/>
            <a:ext cx="8229600" cy="1439863"/>
          </a:xfrm>
        </p:spPr>
        <p:txBody>
          <a:bodyPr/>
          <a:lstStyle/>
          <a:p>
            <a:r>
              <a:rPr kumimoji="1" lang="zh-CN" altLang="en-US" sz="2800">
                <a:solidFill>
                  <a:srgbClr val="00060C"/>
                </a:solidFill>
              </a:rPr>
              <a:t>在管子制造过程中，在栅极下方的绝缘层中掺入大量的金属正离子，从而预置了导电沟道</a:t>
            </a:r>
          </a:p>
          <a:p>
            <a:pPr lvl="1"/>
            <a:endParaRPr kumimoji="1" lang="zh-CN" altLang="en-US" sz="2400">
              <a:solidFill>
                <a:srgbClr val="00060C"/>
              </a:solidFill>
            </a:endParaRPr>
          </a:p>
        </p:txBody>
      </p:sp>
      <p:sp>
        <p:nvSpPr>
          <p:cNvPr id="40967" name="Rectangle 4"/>
          <p:cNvSpPr>
            <a:spLocks noChangeArrowheads="1"/>
          </p:cNvSpPr>
          <p:nvPr/>
        </p:nvSpPr>
        <p:spPr bwMode="auto">
          <a:xfrm>
            <a:off x="323850" y="2457450"/>
            <a:ext cx="2916238"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r>
              <a:rPr kumimoji="1" lang="zh-CN" altLang="en-US" sz="2400">
                <a:solidFill>
                  <a:srgbClr val="00060C"/>
                </a:solidFill>
              </a:rPr>
              <a:t>在正</a:t>
            </a:r>
            <a:r>
              <a:rPr kumimoji="1" lang="en-US" altLang="zh-CN" sz="2400">
                <a:solidFill>
                  <a:srgbClr val="00060C"/>
                </a:solidFill>
              </a:rPr>
              <a:t>/</a:t>
            </a:r>
            <a:r>
              <a:rPr kumimoji="1" lang="zh-CN" altLang="en-US" sz="2400">
                <a:solidFill>
                  <a:srgbClr val="00060C"/>
                </a:solidFill>
              </a:rPr>
              <a:t>负栅源电压下均可工作</a:t>
            </a:r>
          </a:p>
        </p:txBody>
      </p:sp>
      <p:pic>
        <p:nvPicPr>
          <p:cNvPr id="409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2420938"/>
            <a:ext cx="5010150"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7"/>
          <p:cNvSpPr txBox="1">
            <a:spLocks noChangeArrowheads="1"/>
          </p:cNvSpPr>
          <p:nvPr/>
        </p:nvSpPr>
        <p:spPr bwMode="auto">
          <a:xfrm>
            <a:off x="4810125" y="59499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Times New Roman" panose="02020603050405020304" pitchFamily="18" charset="0"/>
              </a:rPr>
              <a:t>管芯剖面图</a:t>
            </a:r>
            <a:endParaRPr lang="en-US" altLang="zh-CN" sz="2400" b="0">
              <a:latin typeface="Times New Roman" panose="02020603050405020304" pitchFamily="18" charset="0"/>
            </a:endParaRPr>
          </a:p>
        </p:txBody>
      </p:sp>
      <p:sp>
        <p:nvSpPr>
          <p:cNvPr id="40970" name="Text Box 8"/>
          <p:cNvSpPr txBox="1">
            <a:spLocks noChangeArrowheads="1"/>
          </p:cNvSpPr>
          <p:nvPr/>
        </p:nvSpPr>
        <p:spPr bwMode="auto">
          <a:xfrm>
            <a:off x="1258888" y="5373688"/>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电路符号</a:t>
            </a:r>
            <a:endParaRPr lang="en-US" altLang="zh-CN" sz="2400" b="0">
              <a:latin typeface="Times New Roman" panose="02020603050405020304" pitchFamily="18" charset="0"/>
            </a:endParaRPr>
          </a:p>
        </p:txBody>
      </p:sp>
      <p:sp>
        <p:nvSpPr>
          <p:cNvPr id="40971" name="Line 27"/>
          <p:cNvSpPr>
            <a:spLocks noChangeShapeType="1"/>
          </p:cNvSpPr>
          <p:nvPr/>
        </p:nvSpPr>
        <p:spPr bwMode="auto">
          <a:xfrm>
            <a:off x="1903413" y="41481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2" name="Line 28"/>
          <p:cNvSpPr>
            <a:spLocks noChangeShapeType="1"/>
          </p:cNvSpPr>
          <p:nvPr/>
        </p:nvSpPr>
        <p:spPr bwMode="auto">
          <a:xfrm>
            <a:off x="1903413" y="4221163"/>
            <a:ext cx="0" cy="4318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3" name="Line 29"/>
          <p:cNvSpPr>
            <a:spLocks noChangeShapeType="1"/>
          </p:cNvSpPr>
          <p:nvPr/>
        </p:nvSpPr>
        <p:spPr bwMode="auto">
          <a:xfrm>
            <a:off x="1903413" y="4579938"/>
            <a:ext cx="0" cy="1444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4" name="Line 30"/>
          <p:cNvSpPr>
            <a:spLocks noChangeShapeType="1"/>
          </p:cNvSpPr>
          <p:nvPr/>
        </p:nvSpPr>
        <p:spPr bwMode="auto">
          <a:xfrm>
            <a:off x="1903413" y="44370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5" name="Line 31"/>
          <p:cNvSpPr>
            <a:spLocks noChangeShapeType="1"/>
          </p:cNvSpPr>
          <p:nvPr/>
        </p:nvSpPr>
        <p:spPr bwMode="auto">
          <a:xfrm>
            <a:off x="1758950" y="4221163"/>
            <a:ext cx="0" cy="431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6" name="Line 32"/>
          <p:cNvSpPr>
            <a:spLocks noChangeShapeType="1"/>
          </p:cNvSpPr>
          <p:nvPr/>
        </p:nvSpPr>
        <p:spPr bwMode="auto">
          <a:xfrm>
            <a:off x="1903413" y="42211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7" name="Line 33"/>
          <p:cNvSpPr>
            <a:spLocks noChangeShapeType="1"/>
          </p:cNvSpPr>
          <p:nvPr/>
        </p:nvSpPr>
        <p:spPr bwMode="auto">
          <a:xfrm>
            <a:off x="1903413" y="4652963"/>
            <a:ext cx="2159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8" name="Line 34"/>
          <p:cNvSpPr>
            <a:spLocks noChangeShapeType="1"/>
          </p:cNvSpPr>
          <p:nvPr/>
        </p:nvSpPr>
        <p:spPr bwMode="auto">
          <a:xfrm>
            <a:off x="1903413" y="4437063"/>
            <a:ext cx="365125"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79" name="Line 35"/>
          <p:cNvSpPr>
            <a:spLocks noChangeShapeType="1"/>
          </p:cNvSpPr>
          <p:nvPr/>
        </p:nvSpPr>
        <p:spPr bwMode="auto">
          <a:xfrm>
            <a:off x="1476375" y="4652963"/>
            <a:ext cx="287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0" name="Line 36"/>
          <p:cNvSpPr>
            <a:spLocks noChangeShapeType="1"/>
          </p:cNvSpPr>
          <p:nvPr/>
        </p:nvSpPr>
        <p:spPr bwMode="auto">
          <a:xfrm>
            <a:off x="2119313" y="465296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1" name="Line 37"/>
          <p:cNvSpPr>
            <a:spLocks noChangeShapeType="1"/>
          </p:cNvSpPr>
          <p:nvPr/>
        </p:nvSpPr>
        <p:spPr bwMode="auto">
          <a:xfrm>
            <a:off x="2124075" y="3897313"/>
            <a:ext cx="0" cy="3238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0982" name="Oval 38"/>
          <p:cNvSpPr>
            <a:spLocks noChangeArrowheads="1"/>
          </p:cNvSpPr>
          <p:nvPr/>
        </p:nvSpPr>
        <p:spPr bwMode="auto">
          <a:xfrm>
            <a:off x="1333500" y="4579938"/>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3" name="Rectangle 39"/>
          <p:cNvSpPr>
            <a:spLocks noChangeArrowheads="1"/>
          </p:cNvSpPr>
          <p:nvPr/>
        </p:nvSpPr>
        <p:spPr bwMode="auto">
          <a:xfrm flipH="1">
            <a:off x="1335088" y="41481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g</a:t>
            </a:r>
          </a:p>
        </p:txBody>
      </p:sp>
      <p:sp>
        <p:nvSpPr>
          <p:cNvPr id="40984" name="Oval 40"/>
          <p:cNvSpPr>
            <a:spLocks noChangeArrowheads="1"/>
          </p:cNvSpPr>
          <p:nvPr/>
        </p:nvSpPr>
        <p:spPr bwMode="auto">
          <a:xfrm>
            <a:off x="2052638" y="497681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5" name="Rectangle 41"/>
          <p:cNvSpPr>
            <a:spLocks noChangeArrowheads="1"/>
          </p:cNvSpPr>
          <p:nvPr/>
        </p:nvSpPr>
        <p:spPr bwMode="auto">
          <a:xfrm flipH="1">
            <a:off x="2279650" y="4832350"/>
            <a:ext cx="119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s</a:t>
            </a:r>
          </a:p>
        </p:txBody>
      </p:sp>
      <p:sp>
        <p:nvSpPr>
          <p:cNvPr id="40986" name="Oval 42"/>
          <p:cNvSpPr>
            <a:spLocks noChangeArrowheads="1"/>
          </p:cNvSpPr>
          <p:nvPr/>
        </p:nvSpPr>
        <p:spPr bwMode="auto">
          <a:xfrm>
            <a:off x="2052638" y="3789363"/>
            <a:ext cx="127000" cy="1270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987" name="Rectangle 43"/>
          <p:cNvSpPr>
            <a:spLocks noChangeArrowheads="1"/>
          </p:cNvSpPr>
          <p:nvPr/>
        </p:nvSpPr>
        <p:spPr bwMode="auto">
          <a:xfrm flipH="1">
            <a:off x="2281238" y="3644900"/>
            <a:ext cx="1698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d</a:t>
            </a:r>
          </a:p>
        </p:txBody>
      </p:sp>
      <p:sp>
        <p:nvSpPr>
          <p:cNvPr id="40988" name="Rectangle 44"/>
          <p:cNvSpPr>
            <a:spLocks noChangeArrowheads="1"/>
          </p:cNvSpPr>
          <p:nvPr/>
        </p:nvSpPr>
        <p:spPr bwMode="auto">
          <a:xfrm flipH="1">
            <a:off x="2341563" y="4251325"/>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0D12F63-7D90-4C7E-A9F3-F81D8D026870}"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430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430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F2DDA1F-C797-457D-AA02-A66EDFAD591C}"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43013" name="Rectangle 2"/>
          <p:cNvSpPr>
            <a:spLocks noGrp="1" noChangeArrowheads="1"/>
          </p:cNvSpPr>
          <p:nvPr>
            <p:ph type="title"/>
          </p:nvPr>
        </p:nvSpPr>
        <p:spPr/>
        <p:txBody>
          <a:bodyPr/>
          <a:lstStyle/>
          <a:p>
            <a:r>
              <a:rPr lang="en-US" altLang="zh-CN" sz="4000"/>
              <a:t>BJT</a:t>
            </a:r>
            <a:r>
              <a:rPr lang="zh-CN" altLang="en-US" sz="4000"/>
              <a:t>与场效应管比较</a:t>
            </a:r>
          </a:p>
        </p:txBody>
      </p:sp>
      <p:sp>
        <p:nvSpPr>
          <p:cNvPr id="43014" name="Rectangle 3"/>
          <p:cNvSpPr>
            <a:spLocks noChangeArrowheads="1"/>
          </p:cNvSpPr>
          <p:nvPr/>
        </p:nvSpPr>
        <p:spPr bwMode="auto">
          <a:xfrm>
            <a:off x="747713" y="1223963"/>
            <a:ext cx="23399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3015" name="Rectangle 4"/>
          <p:cNvSpPr>
            <a:spLocks noChangeArrowheads="1"/>
          </p:cNvSpPr>
          <p:nvPr/>
        </p:nvSpPr>
        <p:spPr bwMode="auto">
          <a:xfrm>
            <a:off x="747713" y="1223963"/>
            <a:ext cx="2805112"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625669" name="Group 5"/>
          <p:cNvGraphicFramePr>
            <a:graphicFrameLocks noGrp="1"/>
          </p:cNvGraphicFramePr>
          <p:nvPr>
            <p:extLst>
              <p:ext uri="{D42A27DB-BD31-4B8C-83A1-F6EECF244321}">
                <p14:modId xmlns:p14="http://schemas.microsoft.com/office/powerpoint/2010/main" val="904366693"/>
              </p:ext>
            </p:extLst>
          </p:nvPr>
        </p:nvGraphicFramePr>
        <p:xfrm>
          <a:off x="719138" y="1520825"/>
          <a:ext cx="7921625" cy="4676777"/>
        </p:xfrm>
        <a:graphic>
          <a:graphicData uri="http://schemas.openxmlformats.org/drawingml/2006/table">
            <a:tbl>
              <a:tblPr/>
              <a:tblGrid>
                <a:gridCol w="1298575">
                  <a:extLst>
                    <a:ext uri="{9D8B030D-6E8A-4147-A177-3AD203B41FA5}">
                      <a16:colId xmlns:a16="http://schemas.microsoft.com/office/drawing/2014/main" val="20000"/>
                    </a:ext>
                  </a:extLst>
                </a:gridCol>
                <a:gridCol w="3014662">
                  <a:extLst>
                    <a:ext uri="{9D8B030D-6E8A-4147-A177-3AD203B41FA5}">
                      <a16:colId xmlns:a16="http://schemas.microsoft.com/office/drawing/2014/main" val="20001"/>
                    </a:ext>
                  </a:extLst>
                </a:gridCol>
                <a:gridCol w="3608388">
                  <a:extLst>
                    <a:ext uri="{9D8B030D-6E8A-4147-A177-3AD203B41FA5}">
                      <a16:colId xmlns:a16="http://schemas.microsoft.com/office/drawing/2014/main" val="20002"/>
                    </a:ext>
                  </a:extLst>
                </a:gridCol>
              </a:tblGrid>
              <a:tr h="57626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BJT</a:t>
                      </a:r>
                      <a:r>
                        <a:rPr kumimoji="0" lang="zh-CN" altLang="en-US" sz="2000" b="1"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（双极型）</a:t>
                      </a:r>
                      <a:endParaRPr kumimoji="0" lang="zh-CN" altLang="en-US" sz="2000" b="1"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场效应管（单极型）</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导电特点</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多子和少子都参与导电</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只有一种多子导电</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控制方式</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电压</a:t>
                      </a:r>
                      <a:r>
                        <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电流控制电流</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电压控制电流</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类    型</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PNP</a:t>
                      </a: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NPN</a:t>
                      </a:r>
                      <a:endPar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N</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沟道、</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沟道、增强型、耗尽型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C</a:t>
                      </a: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E</a:t>
                      </a: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一般不可倒置使用</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S</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一般可倒置使用</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输入电阻</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小</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很大</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噪    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较大</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较小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1325">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热稳定性</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差</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2913">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抗辐射性</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差</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强</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5150">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制造工艺</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cs typeface="Times New Roman" panose="02020603050405020304" pitchFamily="18" charset="0"/>
                        </a:rPr>
                        <a:t>较复杂，不易大规模集成</a:t>
                      </a:r>
                      <a:endParaRPr kumimoji="0" lang="zh-CN" altLang="en-US" sz="1800" b="0" i="0" u="none" strike="noStrike" cap="none" normalizeH="0" baseline="0" dirty="0">
                        <a:ln>
                          <a:noFill/>
                        </a:ln>
                        <a:solidFill>
                          <a:schemeClr val="bg1">
                            <a:lumMod val="50000"/>
                          </a:schemeClr>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Aft>
                          <a:spcPct val="20000"/>
                        </a:spcAft>
                        <a:defRPr sz="2800" b="1">
                          <a:solidFill>
                            <a:schemeClr val="tx1"/>
                          </a:solidFill>
                          <a:latin typeface="Arial" panose="020B0604020202020204" pitchFamily="34" charset="0"/>
                          <a:ea typeface="宋体" panose="02010600030101010101" pitchFamily="2" charset="-122"/>
                        </a:defRPr>
                      </a:lvl1pPr>
                      <a:lvl2pPr marL="742950" indent="-285750" eaLnBrk="0" hangingPunct="0">
                        <a:spcAft>
                          <a:spcPct val="20000"/>
                        </a:spcAft>
                        <a:defRPr sz="2400">
                          <a:solidFill>
                            <a:schemeClr val="tx1"/>
                          </a:solidFill>
                          <a:latin typeface="Arial" panose="020B0604020202020204" pitchFamily="34" charset="0"/>
                          <a:ea typeface="宋体" panose="02010600030101010101" pitchFamily="2" charset="-122"/>
                        </a:defRPr>
                      </a:lvl2pPr>
                      <a:lvl3pPr marL="1143000" indent="-228600" eaLnBrk="0" hangingPunct="0">
                        <a:spcAft>
                          <a:spcPct val="20000"/>
                        </a:spcAft>
                        <a:defRPr sz="2000">
                          <a:solidFill>
                            <a:schemeClr val="tx1"/>
                          </a:solidFill>
                          <a:latin typeface="Arial" panose="020B0604020202020204" pitchFamily="34" charset="0"/>
                          <a:ea typeface="宋体" panose="02010600030101010101" pitchFamily="2" charset="-122"/>
                        </a:defRPr>
                      </a:lvl3pPr>
                      <a:lvl4pPr marL="1600200" indent="-228600" eaLnBrk="0" hangingPunct="0">
                        <a:spcAft>
                          <a:spcPct val="20000"/>
                        </a:spcAft>
                        <a:defRPr>
                          <a:solidFill>
                            <a:schemeClr val="tx1"/>
                          </a:solidFill>
                          <a:latin typeface="Arial" panose="020B0604020202020204" pitchFamily="34" charset="0"/>
                          <a:ea typeface="宋体" panose="02010600030101010101" pitchFamily="2" charset="-122"/>
                        </a:defRPr>
                      </a:lvl4pPr>
                      <a:lvl5pPr marL="2057400" indent="-228600" eaLnBrk="0" hangingPunct="0">
                        <a:spcAft>
                          <a:spcPct val="20000"/>
                        </a:spcAf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简单，易于大规模集成</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3060" name="Line 67"/>
          <p:cNvSpPr>
            <a:spLocks noChangeShapeType="1"/>
          </p:cNvSpPr>
          <p:nvPr/>
        </p:nvSpPr>
        <p:spPr bwMode="auto">
          <a:xfrm>
            <a:off x="719138" y="2097088"/>
            <a:ext cx="7921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p>
        </p:txBody>
      </p:sp>
      <p:sp>
        <p:nvSpPr>
          <p:cNvPr id="4403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D12F7AC-7632-4FE2-90D2-95B1CB7529F7}"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4403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440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335849-EEBF-4070-8F03-56FC3D343A9C}"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模拟部分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P101</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4.1.1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4.1.2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4.1.4</a:t>
            </a:r>
            <a:endParaRPr lang="en-US" altLang="zh-CN" sz="2800" kern="0" dirty="0">
              <a:latin typeface="Times New Roman" panose="02020603050405020304" pitchFamily="18" charset="0"/>
            </a:endParaRPr>
          </a:p>
          <a:p>
            <a:pPr marL="0" indent="0" algn="ctr">
              <a:lnSpc>
                <a:spcPct val="110000"/>
              </a:lnSpc>
              <a:spcAft>
                <a:spcPct val="30000"/>
              </a:spcAft>
              <a:buNone/>
              <a:defRPr/>
            </a:pPr>
            <a:endParaRPr lang="en-US" altLang="zh-CN" sz="2400" kern="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43F6CF-FD70-4AB4-9182-E15E6AAD8808}"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154A2D6-BBB3-4C3E-9137-A720CB3655E6}"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11"/>
          <p:cNvSpPr>
            <a:spLocks noChangeArrowheads="1"/>
          </p:cNvSpPr>
          <p:nvPr/>
        </p:nvSpPr>
        <p:spPr bwMode="auto">
          <a:xfrm>
            <a:off x="457200" y="1665288"/>
            <a:ext cx="82296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solidFill>
                  <a:srgbClr val="080808"/>
                </a:solidFill>
              </a:rPr>
              <a:t>三极管的</a:t>
            </a:r>
            <a:r>
              <a:rPr lang="zh-CN" altLang="en-US"/>
              <a:t>结构类型</a:t>
            </a:r>
            <a:endParaRPr lang="zh-CN" altLang="en-US">
              <a:solidFill>
                <a:srgbClr val="080808"/>
              </a:solidFill>
            </a:endParaRPr>
          </a:p>
          <a:p>
            <a:pPr eaLnBrk="1" hangingPunct="1">
              <a:lnSpc>
                <a:spcPct val="120000"/>
              </a:lnSpc>
            </a:pPr>
            <a:r>
              <a:rPr lang="zh-CN" altLang="en-US">
                <a:solidFill>
                  <a:srgbClr val="080808"/>
                </a:solidFill>
              </a:rPr>
              <a:t>三极管的工作原理</a:t>
            </a:r>
          </a:p>
          <a:p>
            <a:pPr eaLnBrk="1" hangingPunct="1">
              <a:lnSpc>
                <a:spcPct val="120000"/>
              </a:lnSpc>
            </a:pPr>
            <a:r>
              <a:rPr lang="zh-CN" altLang="en-US">
                <a:solidFill>
                  <a:srgbClr val="080808"/>
                </a:solidFill>
              </a:rPr>
              <a:t>三极管的特性曲线</a:t>
            </a:r>
          </a:p>
          <a:p>
            <a:pPr eaLnBrk="1" hangingPunct="1">
              <a:lnSpc>
                <a:spcPct val="120000"/>
              </a:lnSpc>
            </a:pPr>
            <a:r>
              <a:rPr lang="zh-CN" altLang="en-US">
                <a:solidFill>
                  <a:srgbClr val="080808"/>
                </a:solidFill>
              </a:rPr>
              <a:t>三极管的主要参数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3E50B8B-471F-47F7-9016-7A98D05CB0FC}"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8CC4FD1-2DD4-4FC5-A886-1B7F78250568}"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lang="zh-CN" altLang="en-US"/>
              <a:t>三极管分类</a:t>
            </a:r>
          </a:p>
        </p:txBody>
      </p:sp>
      <p:sp>
        <p:nvSpPr>
          <p:cNvPr id="8198" name="Rectangle 3"/>
          <p:cNvSpPr>
            <a:spLocks noGrp="1" noChangeArrowheads="1"/>
          </p:cNvSpPr>
          <p:nvPr>
            <p:ph type="body" idx="1"/>
          </p:nvPr>
        </p:nvSpPr>
        <p:spPr>
          <a:xfrm>
            <a:off x="457200" y="1376363"/>
            <a:ext cx="8291513" cy="2089150"/>
          </a:xfrm>
        </p:spPr>
        <p:txBody>
          <a:bodyPr/>
          <a:lstStyle/>
          <a:p>
            <a:pPr>
              <a:lnSpc>
                <a:spcPct val="110000"/>
              </a:lnSpc>
            </a:pPr>
            <a:r>
              <a:rPr lang="zh-CN" altLang="en-US">
                <a:latin typeface="宋体" panose="02010600030101010101" pitchFamily="2" charset="-122"/>
              </a:rPr>
              <a:t>按结构分类：</a:t>
            </a:r>
            <a:endParaRPr lang="en-US" altLang="zh-CN">
              <a:latin typeface="宋体" panose="02010600030101010101" pitchFamily="2" charset="-122"/>
            </a:endParaRPr>
          </a:p>
        </p:txBody>
      </p:sp>
      <p:sp>
        <p:nvSpPr>
          <p:cNvPr id="8199" name="Rectangle 4"/>
          <p:cNvSpPr>
            <a:spLocks noChangeArrowheads="1"/>
          </p:cNvSpPr>
          <p:nvPr/>
        </p:nvSpPr>
        <p:spPr bwMode="auto">
          <a:xfrm>
            <a:off x="792163" y="2422525"/>
            <a:ext cx="27003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 typeface="Times New Roman" panose="02020603050405020304" pitchFamily="18" charset="0"/>
              <a:buNone/>
            </a:pPr>
            <a:r>
              <a:rPr lang="zh-CN" altLang="en-US" sz="2800">
                <a:latin typeface="Times New Roman" panose="02020603050405020304" pitchFamily="18" charset="0"/>
              </a:rPr>
              <a:t>双极结型三极管</a:t>
            </a:r>
            <a:endParaRPr lang="en-US" altLang="zh-CN" sz="2800">
              <a:latin typeface="Times New Roman" panose="02020603050405020304" pitchFamily="18" charset="0"/>
            </a:endParaRPr>
          </a:p>
        </p:txBody>
      </p:sp>
      <p:sp>
        <p:nvSpPr>
          <p:cNvPr id="8200" name="AutoShape 21"/>
          <p:cNvSpPr>
            <a:spLocks/>
          </p:cNvSpPr>
          <p:nvPr/>
        </p:nvSpPr>
        <p:spPr bwMode="auto">
          <a:xfrm>
            <a:off x="3600450" y="2262188"/>
            <a:ext cx="215900" cy="901700"/>
          </a:xfrm>
          <a:prstGeom prst="leftBrace">
            <a:avLst>
              <a:gd name="adj1" fmla="val 3480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1" name="Rectangle 22"/>
          <p:cNvSpPr>
            <a:spLocks noChangeArrowheads="1"/>
          </p:cNvSpPr>
          <p:nvPr/>
        </p:nvSpPr>
        <p:spPr bwMode="auto">
          <a:xfrm>
            <a:off x="3816350" y="2139950"/>
            <a:ext cx="1008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NPN</a:t>
            </a:r>
            <a:endParaRPr kumimoji="1" lang="zh-CN" altLang="en-US" sz="2800">
              <a:latin typeface="Times New Roman" panose="02020603050405020304" pitchFamily="18" charset="0"/>
            </a:endParaRPr>
          </a:p>
        </p:txBody>
      </p:sp>
      <p:sp>
        <p:nvSpPr>
          <p:cNvPr id="8202" name="Rectangle 23"/>
          <p:cNvSpPr>
            <a:spLocks noChangeArrowheads="1"/>
          </p:cNvSpPr>
          <p:nvPr/>
        </p:nvSpPr>
        <p:spPr bwMode="auto">
          <a:xfrm>
            <a:off x="3816350" y="2730500"/>
            <a:ext cx="935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PNP</a:t>
            </a:r>
          </a:p>
        </p:txBody>
      </p:sp>
      <p:sp>
        <p:nvSpPr>
          <p:cNvPr id="8203" name="Rectangle 5"/>
          <p:cNvSpPr>
            <a:spLocks noChangeArrowheads="1"/>
          </p:cNvSpPr>
          <p:nvPr/>
        </p:nvSpPr>
        <p:spPr bwMode="auto">
          <a:xfrm>
            <a:off x="5148263" y="338613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04" name="Rectangle 6"/>
          <p:cNvSpPr>
            <a:spLocks noChangeArrowheads="1"/>
          </p:cNvSpPr>
          <p:nvPr/>
        </p:nvSpPr>
        <p:spPr bwMode="auto">
          <a:xfrm>
            <a:off x="5148263" y="4408488"/>
            <a:ext cx="1189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p>
        </p:txBody>
      </p:sp>
      <p:sp>
        <p:nvSpPr>
          <p:cNvPr id="8205" name="Rectangle 7"/>
          <p:cNvSpPr>
            <a:spLocks noChangeArrowheads="1"/>
          </p:cNvSpPr>
          <p:nvPr/>
        </p:nvSpPr>
        <p:spPr bwMode="auto">
          <a:xfrm>
            <a:off x="3421063" y="5302250"/>
            <a:ext cx="1006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结型</a:t>
            </a:r>
          </a:p>
        </p:txBody>
      </p:sp>
      <p:sp>
        <p:nvSpPr>
          <p:cNvPr id="8206" name="Rectangle 8"/>
          <p:cNvSpPr>
            <a:spLocks noChangeArrowheads="1"/>
          </p:cNvSpPr>
          <p:nvPr/>
        </p:nvSpPr>
        <p:spPr bwMode="auto">
          <a:xfrm>
            <a:off x="3432175" y="3927475"/>
            <a:ext cx="13628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dirty="0">
                <a:solidFill>
                  <a:srgbClr val="0000FF"/>
                </a:solidFill>
                <a:latin typeface="Times New Roman" panose="02020603050405020304" pitchFamily="18" charset="0"/>
              </a:rPr>
              <a:t>MOS</a:t>
            </a:r>
            <a:r>
              <a:rPr lang="zh-CN" altLang="en-US" sz="2800" dirty="0">
                <a:solidFill>
                  <a:srgbClr val="0000FF"/>
                </a:solidFill>
                <a:latin typeface="Times New Roman" panose="02020603050405020304" pitchFamily="18" charset="0"/>
              </a:rPr>
              <a:t>型</a:t>
            </a:r>
          </a:p>
        </p:txBody>
      </p:sp>
      <p:sp>
        <p:nvSpPr>
          <p:cNvPr id="8207" name="Rectangle 9"/>
          <p:cNvSpPr>
            <a:spLocks noChangeArrowheads="1"/>
          </p:cNvSpPr>
          <p:nvPr/>
        </p:nvSpPr>
        <p:spPr bwMode="auto">
          <a:xfrm>
            <a:off x="792163" y="4589463"/>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dirty="0">
                <a:solidFill>
                  <a:srgbClr val="0000FF"/>
                </a:solidFill>
                <a:latin typeface="Times New Roman" panose="02020603050405020304" pitchFamily="18" charset="0"/>
              </a:rPr>
              <a:t>场效应三极管</a:t>
            </a:r>
          </a:p>
        </p:txBody>
      </p:sp>
      <p:sp>
        <p:nvSpPr>
          <p:cNvPr id="8208" name="AutoShape 10"/>
          <p:cNvSpPr>
            <a:spLocks/>
          </p:cNvSpPr>
          <p:nvPr/>
        </p:nvSpPr>
        <p:spPr bwMode="auto">
          <a:xfrm>
            <a:off x="3167063" y="4032250"/>
            <a:ext cx="252412" cy="1778000"/>
          </a:xfrm>
          <a:prstGeom prst="leftBrace">
            <a:avLst>
              <a:gd name="adj1" fmla="val 587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9" name="AutoShape 11"/>
          <p:cNvSpPr>
            <a:spLocks/>
          </p:cNvSpPr>
          <p:nvPr/>
        </p:nvSpPr>
        <p:spPr bwMode="auto">
          <a:xfrm>
            <a:off x="4895850" y="3543300"/>
            <a:ext cx="217488" cy="1393825"/>
          </a:xfrm>
          <a:prstGeom prst="leftBrace">
            <a:avLst>
              <a:gd name="adj1" fmla="val 5340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0" name="AutoShape 15"/>
          <p:cNvSpPr>
            <a:spLocks/>
          </p:cNvSpPr>
          <p:nvPr/>
        </p:nvSpPr>
        <p:spPr bwMode="auto">
          <a:xfrm>
            <a:off x="6443663" y="32845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1" name="Rectangle 16"/>
          <p:cNvSpPr>
            <a:spLocks noChangeArrowheads="1"/>
          </p:cNvSpPr>
          <p:nvPr/>
        </p:nvSpPr>
        <p:spPr bwMode="auto">
          <a:xfrm>
            <a:off x="6767513" y="306863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2" name="Rectangle 17"/>
          <p:cNvSpPr>
            <a:spLocks noChangeArrowheads="1"/>
          </p:cNvSpPr>
          <p:nvPr/>
        </p:nvSpPr>
        <p:spPr bwMode="auto">
          <a:xfrm>
            <a:off x="6804025" y="35956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3" name="AutoShape 18"/>
          <p:cNvSpPr>
            <a:spLocks/>
          </p:cNvSpPr>
          <p:nvPr/>
        </p:nvSpPr>
        <p:spPr bwMode="auto">
          <a:xfrm>
            <a:off x="6443663" y="4371975"/>
            <a:ext cx="252412" cy="776288"/>
          </a:xfrm>
          <a:prstGeom prst="leftBrace">
            <a:avLst>
              <a:gd name="adj1" fmla="val 256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4" name="Rectangle 19"/>
          <p:cNvSpPr>
            <a:spLocks noChangeArrowheads="1"/>
          </p:cNvSpPr>
          <p:nvPr/>
        </p:nvSpPr>
        <p:spPr bwMode="auto">
          <a:xfrm>
            <a:off x="6767513" y="4197350"/>
            <a:ext cx="13335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5" name="Rectangle 20"/>
          <p:cNvSpPr>
            <a:spLocks noChangeArrowheads="1"/>
          </p:cNvSpPr>
          <p:nvPr/>
        </p:nvSpPr>
        <p:spPr bwMode="auto">
          <a:xfrm>
            <a:off x="6804025" y="4662488"/>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6" name="AutoShape 24"/>
          <p:cNvSpPr>
            <a:spLocks/>
          </p:cNvSpPr>
          <p:nvPr/>
        </p:nvSpPr>
        <p:spPr bwMode="auto">
          <a:xfrm>
            <a:off x="4392613" y="52911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7" name="Rectangle 25"/>
          <p:cNvSpPr>
            <a:spLocks noChangeArrowheads="1"/>
          </p:cNvSpPr>
          <p:nvPr/>
        </p:nvSpPr>
        <p:spPr bwMode="auto">
          <a:xfrm>
            <a:off x="4714875" y="5124450"/>
            <a:ext cx="1296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18" name="Rectangle 26"/>
          <p:cNvSpPr>
            <a:spLocks noChangeArrowheads="1"/>
          </p:cNvSpPr>
          <p:nvPr/>
        </p:nvSpPr>
        <p:spPr bwMode="auto">
          <a:xfrm>
            <a:off x="4751388" y="5608638"/>
            <a:ext cx="126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endParaRPr kumimoji="1" lang="en-US" altLang="zh-CN" sz="28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4A65B62-050B-4D8E-9D48-111F12ADD7AF}"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102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102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E0E8798-353B-4246-9280-E34C15343DB5}"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0245" name="Rectangle 2"/>
          <p:cNvSpPr>
            <a:spLocks noGrp="1" noChangeArrowheads="1"/>
          </p:cNvSpPr>
          <p:nvPr>
            <p:ph type="title"/>
          </p:nvPr>
        </p:nvSpPr>
        <p:spPr/>
        <p:txBody>
          <a:bodyPr/>
          <a:lstStyle/>
          <a:p>
            <a:r>
              <a:rPr lang="zh-CN" altLang="en-US"/>
              <a:t>示例─三极管外形</a:t>
            </a:r>
          </a:p>
        </p:txBody>
      </p:sp>
      <p:pic>
        <p:nvPicPr>
          <p:cNvPr id="10246" name="Picture 3" descr="Transistorer_%28croped%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 y="1487488"/>
            <a:ext cx="33718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descr="File:Transistor-photo.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388" y="1484313"/>
            <a:ext cx="48387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6988" y="4243388"/>
            <a:ext cx="233521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FD74878-7BBA-4B97-869C-906AB8BBE8AB}"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07A42E-BD4A-44D8-8254-B26DF8DB4FA0}"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31749" name="Rectangle 2"/>
          <p:cNvSpPr>
            <a:spLocks noGrp="1" noChangeArrowheads="1"/>
          </p:cNvSpPr>
          <p:nvPr>
            <p:ph type="title"/>
          </p:nvPr>
        </p:nvSpPr>
        <p:spPr/>
        <p:txBody>
          <a:bodyPr/>
          <a:lstStyle/>
          <a:p>
            <a:r>
              <a:rPr lang="zh-CN" altLang="en-US"/>
              <a:t>场效应</a:t>
            </a:r>
            <a:r>
              <a:rPr lang="zh-CN" altLang="en-US">
                <a:latin typeface="Times New Roman" panose="02020603050405020304" pitchFamily="18" charset="0"/>
              </a:rPr>
              <a:t>三极</a:t>
            </a:r>
            <a:r>
              <a:rPr lang="zh-CN" altLang="en-US"/>
              <a:t>管</a:t>
            </a:r>
          </a:p>
        </p:txBody>
      </p:sp>
      <p:sp>
        <p:nvSpPr>
          <p:cNvPr id="31750" name="Rectangle 3"/>
          <p:cNvSpPr>
            <a:spLocks noGrp="1" noChangeArrowheads="1"/>
          </p:cNvSpPr>
          <p:nvPr>
            <p:ph type="body" idx="1"/>
          </p:nvPr>
        </p:nvSpPr>
        <p:spPr>
          <a:xfrm>
            <a:off x="457200" y="1268413"/>
            <a:ext cx="8147050" cy="5113337"/>
          </a:xfrm>
        </p:spPr>
        <p:txBody>
          <a:bodyPr/>
          <a:lstStyle/>
          <a:p>
            <a:pPr eaLnBrk="1" hangingPunct="1">
              <a:spcBef>
                <a:spcPct val="10000"/>
              </a:spcBef>
            </a:pPr>
            <a:r>
              <a:rPr lang="en-US" altLang="zh-CN" sz="2800">
                <a:latin typeface="Times New Roman" panose="02020603050405020304" pitchFamily="18" charset="0"/>
              </a:rPr>
              <a:t>Field Effect Transistor</a:t>
            </a:r>
            <a:r>
              <a:rPr lang="zh-CN" altLang="en-US" sz="2800">
                <a:latin typeface="Times New Roman" panose="02020603050405020304" pitchFamily="18" charset="0"/>
              </a:rPr>
              <a:t>，</a:t>
            </a:r>
            <a:r>
              <a:rPr lang="en-US" altLang="zh-CN" sz="2800">
                <a:latin typeface="Times New Roman" panose="02020603050405020304" pitchFamily="18" charset="0"/>
              </a:rPr>
              <a:t>FET</a:t>
            </a:r>
            <a:r>
              <a:rPr lang="zh-CN" altLang="en-US" sz="2800">
                <a:latin typeface="Times New Roman" panose="02020603050405020304" pitchFamily="18" charset="0"/>
              </a:rPr>
              <a:t>，简称场效应管</a:t>
            </a:r>
          </a:p>
          <a:p>
            <a:pPr eaLnBrk="1" hangingPunct="1">
              <a:spcBef>
                <a:spcPct val="10000"/>
              </a:spcBef>
            </a:pPr>
            <a:r>
              <a:rPr lang="zh-CN" altLang="en-US" sz="2800">
                <a:latin typeface="Times New Roman" panose="02020603050405020304" pitchFamily="18" charset="0"/>
              </a:rPr>
              <a:t>利用输入电压产生的电场效应，控制输出电流，是一种电压控制电流型器件</a:t>
            </a:r>
          </a:p>
          <a:p>
            <a:pPr>
              <a:spcBef>
                <a:spcPct val="10000"/>
              </a:spcBef>
            </a:pPr>
            <a:r>
              <a:rPr lang="zh-CN" altLang="en-US" sz="2800">
                <a:latin typeface="Times New Roman" panose="02020603050405020304" pitchFamily="18" charset="0"/>
              </a:rPr>
              <a:t>由于起导电作用的是一种极性的多数载流子，又称单极</a:t>
            </a:r>
            <a:r>
              <a:rPr lang="zh-CN" altLang="en-US" sz="2800"/>
              <a:t>型</a:t>
            </a:r>
            <a:r>
              <a:rPr lang="zh-CN" altLang="en-US" sz="2800">
                <a:latin typeface="Times New Roman" panose="02020603050405020304" pitchFamily="18" charset="0"/>
              </a:rPr>
              <a:t>晶体管</a:t>
            </a:r>
          </a:p>
          <a:p>
            <a:pPr>
              <a:spcBef>
                <a:spcPct val="10000"/>
              </a:spcBef>
            </a:pPr>
            <a:r>
              <a:rPr lang="zh-CN" altLang="en-US" sz="2800">
                <a:latin typeface="Times New Roman" panose="02020603050405020304" pitchFamily="18" charset="0"/>
              </a:rPr>
              <a:t>具有输入阻抗高、功耗低、噪声低、热稳定好、工艺简单、易于大规模集成等特点</a:t>
            </a:r>
          </a:p>
          <a:p>
            <a:pPr>
              <a:spcBef>
                <a:spcPct val="10000"/>
              </a:spcBef>
            </a:pPr>
            <a:r>
              <a:rPr lang="zh-CN" altLang="en-US" sz="2800">
                <a:latin typeface="Times New Roman" panose="02020603050405020304" pitchFamily="18" charset="0"/>
              </a:rPr>
              <a:t>按结构分类：</a:t>
            </a:r>
            <a:r>
              <a:rPr lang="en-US" altLang="zh-CN" sz="2800">
                <a:latin typeface="Times New Roman" panose="02020603050405020304" pitchFamily="18" charset="0"/>
              </a:rPr>
              <a:t>MOS</a:t>
            </a:r>
            <a:r>
              <a:rPr lang="zh-CN" altLang="en-US" sz="2800">
                <a:latin typeface="Times New Roman" panose="02020603050405020304" pitchFamily="18" charset="0"/>
              </a:rPr>
              <a:t>型</a:t>
            </a:r>
            <a:r>
              <a:rPr lang="en-US" altLang="zh-CN" sz="2800">
                <a:latin typeface="Times New Roman" panose="02020603050405020304" pitchFamily="18" charset="0"/>
              </a:rPr>
              <a:t>(MOSFET)</a:t>
            </a:r>
            <a:r>
              <a:rPr lang="zh-CN" altLang="en-US" sz="2800">
                <a:latin typeface="Times New Roman" panose="02020603050405020304" pitchFamily="18" charset="0"/>
              </a:rPr>
              <a:t>和结型</a:t>
            </a:r>
            <a:r>
              <a:rPr lang="en-US" altLang="zh-CN" sz="2800">
                <a:latin typeface="Times New Roman" panose="02020603050405020304" pitchFamily="18" charset="0"/>
              </a:rPr>
              <a:t>(JFET)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B01AFE8-D888-4269-BC66-D461A369D368}"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337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337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45C44EC-BBB9-4B19-B8E9-461DAB571132}"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sp>
        <p:nvSpPr>
          <p:cNvPr id="33797" name="Rectangle 6"/>
          <p:cNvSpPr>
            <a:spLocks noChangeArrowheads="1"/>
          </p:cNvSpPr>
          <p:nvPr/>
        </p:nvSpPr>
        <p:spPr bwMode="auto">
          <a:xfrm>
            <a:off x="446088" y="1808163"/>
            <a:ext cx="3838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a:t>按导电沟道类型分为</a:t>
            </a:r>
          </a:p>
        </p:txBody>
      </p:sp>
      <p:pic>
        <p:nvPicPr>
          <p:cNvPr id="337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050" y="2384425"/>
            <a:ext cx="41021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p:cNvSpPr>
            <a:spLocks noGrp="1" noChangeArrowheads="1"/>
          </p:cNvSpPr>
          <p:nvPr>
            <p:ph type="title"/>
          </p:nvPr>
        </p:nvSpPr>
        <p:spPr/>
        <p:txBody>
          <a:bodyPr/>
          <a:lstStyle/>
          <a:p>
            <a:r>
              <a:rPr lang="en-US" altLang="zh-CN"/>
              <a:t>MOSFET</a:t>
            </a:r>
            <a:r>
              <a:rPr lang="zh-CN" altLang="en-US"/>
              <a:t>结构和符号</a:t>
            </a:r>
          </a:p>
        </p:txBody>
      </p:sp>
      <p:sp>
        <p:nvSpPr>
          <p:cNvPr id="33800" name="Rectangle 9"/>
          <p:cNvSpPr>
            <a:spLocks noGrp="1" noChangeArrowheads="1"/>
          </p:cNvSpPr>
          <p:nvPr>
            <p:ph type="body" idx="1"/>
          </p:nvPr>
        </p:nvSpPr>
        <p:spPr>
          <a:xfrm>
            <a:off x="457200" y="1268413"/>
            <a:ext cx="8229600" cy="612775"/>
          </a:xfrm>
        </p:spPr>
        <p:txBody>
          <a:bodyPr/>
          <a:lstStyle/>
          <a:p>
            <a:pPr>
              <a:spcAft>
                <a:spcPct val="10000"/>
              </a:spcAft>
            </a:pPr>
            <a:r>
              <a:rPr lang="zh-CN" altLang="en-US" sz="2800">
                <a:latin typeface="Times New Roman" panose="02020603050405020304" pitchFamily="18" charset="0"/>
              </a:rPr>
              <a:t>又称</a:t>
            </a:r>
            <a:r>
              <a:rPr lang="en-US" altLang="zh-CN" sz="2800">
                <a:latin typeface="Times New Roman" panose="02020603050405020304" pitchFamily="18" charset="0"/>
              </a:rPr>
              <a:t>MOS</a:t>
            </a:r>
            <a:r>
              <a:rPr lang="zh-CN" altLang="en-US" sz="2800">
                <a:latin typeface="Times New Roman" panose="02020603050405020304" pitchFamily="18" charset="0"/>
              </a:rPr>
              <a:t>管</a:t>
            </a:r>
            <a:r>
              <a:rPr lang="en-US" altLang="zh-CN" sz="2800">
                <a:latin typeface="Times New Roman" panose="02020603050405020304" pitchFamily="18" charset="0"/>
              </a:rPr>
              <a:t>(Metal-Oxside-Semiconductor FET)</a:t>
            </a:r>
            <a:endParaRPr lang="zh-CN" altLang="en-US" sz="2800">
              <a:latin typeface="Times New Roman" panose="02020603050405020304" pitchFamily="18" charset="0"/>
            </a:endParaRPr>
          </a:p>
        </p:txBody>
      </p:sp>
      <p:sp>
        <p:nvSpPr>
          <p:cNvPr id="33801" name="Text Box 10"/>
          <p:cNvSpPr txBox="1">
            <a:spLocks noChangeArrowheads="1"/>
          </p:cNvSpPr>
          <p:nvPr/>
        </p:nvSpPr>
        <p:spPr bwMode="auto">
          <a:xfrm>
            <a:off x="4464050" y="5788025"/>
            <a:ext cx="4068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Times New Roman" panose="02020603050405020304" pitchFamily="18" charset="0"/>
              </a:rPr>
              <a:t>增强型</a:t>
            </a:r>
            <a:r>
              <a:rPr kumimoji="1" lang="en-US" altLang="zh-CN" sz="2400" b="0">
                <a:latin typeface="Times New Roman" panose="02020603050405020304" pitchFamily="18" charset="0"/>
              </a:rPr>
              <a:t>N</a:t>
            </a:r>
            <a:r>
              <a:rPr lang="en-US" altLang="zh-CN" sz="2400" b="0">
                <a:latin typeface="Times New Roman" panose="02020603050405020304" pitchFamily="18" charset="0"/>
              </a:rPr>
              <a:t>MOS</a:t>
            </a:r>
            <a:r>
              <a:rPr lang="zh-CN" altLang="en-US" sz="2400" b="0">
                <a:latin typeface="Times New Roman" panose="02020603050405020304" pitchFamily="18" charset="0"/>
              </a:rPr>
              <a:t>管剖面图</a:t>
            </a:r>
            <a:endParaRPr lang="en-US" altLang="zh-CN" sz="2400" b="0">
              <a:latin typeface="Times New Roman" panose="02020603050405020304" pitchFamily="18" charset="0"/>
            </a:endParaRPr>
          </a:p>
        </p:txBody>
      </p:sp>
      <p:sp>
        <p:nvSpPr>
          <p:cNvPr id="33802" name="Rectangle 11"/>
          <p:cNvSpPr>
            <a:spLocks noChangeArrowheads="1"/>
          </p:cNvSpPr>
          <p:nvPr/>
        </p:nvSpPr>
        <p:spPr bwMode="auto">
          <a:xfrm>
            <a:off x="446088" y="3933825"/>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N</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grpSp>
        <p:nvGrpSpPr>
          <p:cNvPr id="33803" name="Group 85"/>
          <p:cNvGrpSpPr>
            <a:grpSpLocks/>
          </p:cNvGrpSpPr>
          <p:nvPr/>
        </p:nvGrpSpPr>
        <p:grpSpPr bwMode="auto">
          <a:xfrm>
            <a:off x="1073150" y="2312988"/>
            <a:ext cx="1211263" cy="1552575"/>
            <a:chOff x="676" y="1457"/>
            <a:chExt cx="763" cy="978"/>
          </a:xfrm>
        </p:grpSpPr>
        <p:sp>
          <p:nvSpPr>
            <p:cNvPr id="33862" name="Line 12"/>
            <p:cNvSpPr>
              <a:spLocks noChangeShapeType="1"/>
            </p:cNvSpPr>
            <p:nvPr/>
          </p:nvSpPr>
          <p:spPr bwMode="auto">
            <a:xfrm>
              <a:off x="1035"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3" name="Line 13"/>
            <p:cNvSpPr>
              <a:spLocks noChangeShapeType="1"/>
            </p:cNvSpPr>
            <p:nvPr/>
          </p:nvSpPr>
          <p:spPr bwMode="auto">
            <a:xfrm>
              <a:off x="1035" y="191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4" name="Line 14"/>
            <p:cNvSpPr>
              <a:spLocks noChangeShapeType="1"/>
            </p:cNvSpPr>
            <p:nvPr/>
          </p:nvSpPr>
          <p:spPr bwMode="auto">
            <a:xfrm>
              <a:off x="1035"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5" name="Line 15"/>
            <p:cNvSpPr>
              <a:spLocks noChangeShapeType="1"/>
            </p:cNvSpPr>
            <p:nvPr/>
          </p:nvSpPr>
          <p:spPr bwMode="auto">
            <a:xfrm>
              <a:off x="1035"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6" name="Line 16"/>
            <p:cNvSpPr>
              <a:spLocks noChangeShapeType="1"/>
            </p:cNvSpPr>
            <p:nvPr/>
          </p:nvSpPr>
          <p:spPr bwMode="auto">
            <a:xfrm>
              <a:off x="944"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7" name="Line 17"/>
            <p:cNvSpPr>
              <a:spLocks noChangeShapeType="1"/>
            </p:cNvSpPr>
            <p:nvPr/>
          </p:nvSpPr>
          <p:spPr bwMode="auto">
            <a:xfrm>
              <a:off x="1035"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8" name="Line 18"/>
            <p:cNvSpPr>
              <a:spLocks noChangeShapeType="1"/>
            </p:cNvSpPr>
            <p:nvPr/>
          </p:nvSpPr>
          <p:spPr bwMode="auto">
            <a:xfrm>
              <a:off x="1035"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69" name="Line 19"/>
            <p:cNvSpPr>
              <a:spLocks noChangeShapeType="1"/>
            </p:cNvSpPr>
            <p:nvPr/>
          </p:nvSpPr>
          <p:spPr bwMode="auto">
            <a:xfrm>
              <a:off x="1035"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0" name="Line 20"/>
            <p:cNvSpPr>
              <a:spLocks noChangeShapeType="1"/>
            </p:cNvSpPr>
            <p:nvPr/>
          </p:nvSpPr>
          <p:spPr bwMode="auto">
            <a:xfrm>
              <a:off x="766"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1" name="Line 21"/>
            <p:cNvSpPr>
              <a:spLocks noChangeShapeType="1"/>
            </p:cNvSpPr>
            <p:nvPr/>
          </p:nvSpPr>
          <p:spPr bwMode="auto">
            <a:xfrm>
              <a:off x="1171"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2" name="Line 22"/>
            <p:cNvSpPr>
              <a:spLocks noChangeShapeType="1"/>
            </p:cNvSpPr>
            <p:nvPr/>
          </p:nvSpPr>
          <p:spPr bwMode="auto">
            <a:xfrm>
              <a:off x="1174"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73" name="Oval 23"/>
            <p:cNvSpPr>
              <a:spLocks noChangeArrowheads="1"/>
            </p:cNvSpPr>
            <p:nvPr/>
          </p:nvSpPr>
          <p:spPr bwMode="auto">
            <a:xfrm>
              <a:off x="676"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4" name="Rectangle 24"/>
            <p:cNvSpPr>
              <a:spLocks noChangeArrowheads="1"/>
            </p:cNvSpPr>
            <p:nvPr/>
          </p:nvSpPr>
          <p:spPr bwMode="auto">
            <a:xfrm flipH="1">
              <a:off x="677"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g</a:t>
              </a:r>
            </a:p>
          </p:txBody>
        </p:sp>
        <p:sp>
          <p:nvSpPr>
            <p:cNvPr id="33875" name="Oval 25"/>
            <p:cNvSpPr>
              <a:spLocks noChangeArrowheads="1"/>
            </p:cNvSpPr>
            <p:nvPr/>
          </p:nvSpPr>
          <p:spPr bwMode="auto">
            <a:xfrm>
              <a:off x="1129"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6" name="Rectangle 26"/>
            <p:cNvSpPr>
              <a:spLocks noChangeArrowheads="1"/>
            </p:cNvSpPr>
            <p:nvPr/>
          </p:nvSpPr>
          <p:spPr bwMode="auto">
            <a:xfrm flipH="1">
              <a:off x="1272"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s</a:t>
              </a:r>
            </a:p>
          </p:txBody>
        </p:sp>
        <p:sp>
          <p:nvSpPr>
            <p:cNvPr id="33877" name="Oval 27"/>
            <p:cNvSpPr>
              <a:spLocks noChangeArrowheads="1"/>
            </p:cNvSpPr>
            <p:nvPr/>
          </p:nvSpPr>
          <p:spPr bwMode="auto">
            <a:xfrm>
              <a:off x="1129"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78" name="Rectangle 28"/>
            <p:cNvSpPr>
              <a:spLocks noChangeArrowheads="1"/>
            </p:cNvSpPr>
            <p:nvPr/>
          </p:nvSpPr>
          <p:spPr bwMode="auto">
            <a:xfrm flipH="1">
              <a:off x="1273"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d</a:t>
              </a:r>
            </a:p>
          </p:txBody>
        </p:sp>
        <p:sp>
          <p:nvSpPr>
            <p:cNvPr id="33879" name="Rectangle 29"/>
            <p:cNvSpPr>
              <a:spLocks noChangeArrowheads="1"/>
            </p:cNvSpPr>
            <p:nvPr/>
          </p:nvSpPr>
          <p:spPr bwMode="auto">
            <a:xfrm flipH="1">
              <a:off x="1311"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grpSp>
      <p:grpSp>
        <p:nvGrpSpPr>
          <p:cNvPr id="33804" name="Group 86"/>
          <p:cNvGrpSpPr>
            <a:grpSpLocks/>
          </p:cNvGrpSpPr>
          <p:nvPr/>
        </p:nvGrpSpPr>
        <p:grpSpPr bwMode="auto">
          <a:xfrm>
            <a:off x="2806700" y="2312988"/>
            <a:ext cx="1211263" cy="1552575"/>
            <a:chOff x="1768" y="1457"/>
            <a:chExt cx="763" cy="978"/>
          </a:xfrm>
        </p:grpSpPr>
        <p:sp>
          <p:nvSpPr>
            <p:cNvPr id="33844" name="Line 30"/>
            <p:cNvSpPr>
              <a:spLocks noChangeShapeType="1"/>
            </p:cNvSpPr>
            <p:nvPr/>
          </p:nvSpPr>
          <p:spPr bwMode="auto">
            <a:xfrm>
              <a:off x="2127" y="177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5" name="Line 31"/>
            <p:cNvSpPr>
              <a:spLocks noChangeShapeType="1"/>
            </p:cNvSpPr>
            <p:nvPr/>
          </p:nvSpPr>
          <p:spPr bwMode="auto">
            <a:xfrm>
              <a:off x="2127" y="182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6" name="Line 32"/>
            <p:cNvSpPr>
              <a:spLocks noChangeShapeType="1"/>
            </p:cNvSpPr>
            <p:nvPr/>
          </p:nvSpPr>
          <p:spPr bwMode="auto">
            <a:xfrm>
              <a:off x="2127" y="204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7" name="Line 33"/>
            <p:cNvSpPr>
              <a:spLocks noChangeShapeType="1"/>
            </p:cNvSpPr>
            <p:nvPr/>
          </p:nvSpPr>
          <p:spPr bwMode="auto">
            <a:xfrm>
              <a:off x="2127" y="195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8" name="Line 34"/>
            <p:cNvSpPr>
              <a:spLocks noChangeShapeType="1"/>
            </p:cNvSpPr>
            <p:nvPr/>
          </p:nvSpPr>
          <p:spPr bwMode="auto">
            <a:xfrm>
              <a:off x="2036" y="182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49" name="Line 35"/>
            <p:cNvSpPr>
              <a:spLocks noChangeShapeType="1"/>
            </p:cNvSpPr>
            <p:nvPr/>
          </p:nvSpPr>
          <p:spPr bwMode="auto">
            <a:xfrm>
              <a:off x="2127" y="182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0" name="Line 36"/>
            <p:cNvSpPr>
              <a:spLocks noChangeShapeType="1"/>
            </p:cNvSpPr>
            <p:nvPr/>
          </p:nvSpPr>
          <p:spPr bwMode="auto">
            <a:xfrm>
              <a:off x="2127" y="209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1" name="Line 37"/>
            <p:cNvSpPr>
              <a:spLocks noChangeShapeType="1"/>
            </p:cNvSpPr>
            <p:nvPr/>
          </p:nvSpPr>
          <p:spPr bwMode="auto">
            <a:xfrm>
              <a:off x="2127" y="1956"/>
              <a:ext cx="230"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2" name="Line 38"/>
            <p:cNvSpPr>
              <a:spLocks noChangeShapeType="1"/>
            </p:cNvSpPr>
            <p:nvPr/>
          </p:nvSpPr>
          <p:spPr bwMode="auto">
            <a:xfrm>
              <a:off x="1858" y="209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3" name="Line 39"/>
            <p:cNvSpPr>
              <a:spLocks noChangeShapeType="1"/>
            </p:cNvSpPr>
            <p:nvPr/>
          </p:nvSpPr>
          <p:spPr bwMode="auto">
            <a:xfrm>
              <a:off x="2263" y="20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4" name="Line 40"/>
            <p:cNvSpPr>
              <a:spLocks noChangeShapeType="1"/>
            </p:cNvSpPr>
            <p:nvPr/>
          </p:nvSpPr>
          <p:spPr bwMode="auto">
            <a:xfrm>
              <a:off x="2266" y="161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55" name="Oval 41"/>
            <p:cNvSpPr>
              <a:spLocks noChangeArrowheads="1"/>
            </p:cNvSpPr>
            <p:nvPr/>
          </p:nvSpPr>
          <p:spPr bwMode="auto">
            <a:xfrm>
              <a:off x="1768" y="204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6" name="Rectangle 42"/>
            <p:cNvSpPr>
              <a:spLocks noChangeArrowheads="1"/>
            </p:cNvSpPr>
            <p:nvPr/>
          </p:nvSpPr>
          <p:spPr bwMode="auto">
            <a:xfrm flipH="1">
              <a:off x="1769" y="177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g</a:t>
              </a:r>
            </a:p>
          </p:txBody>
        </p:sp>
        <p:sp>
          <p:nvSpPr>
            <p:cNvPr id="33857" name="Oval 43"/>
            <p:cNvSpPr>
              <a:spLocks noChangeArrowheads="1"/>
            </p:cNvSpPr>
            <p:nvPr/>
          </p:nvSpPr>
          <p:spPr bwMode="auto">
            <a:xfrm>
              <a:off x="2221" y="229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58" name="Rectangle 44"/>
            <p:cNvSpPr>
              <a:spLocks noChangeArrowheads="1"/>
            </p:cNvSpPr>
            <p:nvPr/>
          </p:nvSpPr>
          <p:spPr bwMode="auto">
            <a:xfrm flipH="1">
              <a:off x="2364" y="220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s</a:t>
              </a:r>
            </a:p>
          </p:txBody>
        </p:sp>
        <p:sp>
          <p:nvSpPr>
            <p:cNvPr id="33859" name="Oval 45"/>
            <p:cNvSpPr>
              <a:spLocks noChangeArrowheads="1"/>
            </p:cNvSpPr>
            <p:nvPr/>
          </p:nvSpPr>
          <p:spPr bwMode="auto">
            <a:xfrm>
              <a:off x="2221" y="154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60" name="Rectangle 46"/>
            <p:cNvSpPr>
              <a:spLocks noChangeArrowheads="1"/>
            </p:cNvSpPr>
            <p:nvPr/>
          </p:nvSpPr>
          <p:spPr bwMode="auto">
            <a:xfrm flipH="1">
              <a:off x="2365" y="145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d</a:t>
              </a:r>
            </a:p>
          </p:txBody>
        </p:sp>
        <p:sp>
          <p:nvSpPr>
            <p:cNvPr id="33861" name="Rectangle 47"/>
            <p:cNvSpPr>
              <a:spLocks noChangeArrowheads="1"/>
            </p:cNvSpPr>
            <p:nvPr/>
          </p:nvSpPr>
          <p:spPr bwMode="auto">
            <a:xfrm flipH="1">
              <a:off x="2403" y="183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grpSp>
      <p:grpSp>
        <p:nvGrpSpPr>
          <p:cNvPr id="33805" name="Group 87"/>
          <p:cNvGrpSpPr>
            <a:grpSpLocks/>
          </p:cNvGrpSpPr>
          <p:nvPr/>
        </p:nvGrpSpPr>
        <p:grpSpPr bwMode="auto">
          <a:xfrm>
            <a:off x="1044575" y="4329113"/>
            <a:ext cx="1211263" cy="1552575"/>
            <a:chOff x="658" y="2727"/>
            <a:chExt cx="763" cy="978"/>
          </a:xfrm>
        </p:grpSpPr>
        <p:sp>
          <p:nvSpPr>
            <p:cNvPr id="33826" name="Line 48"/>
            <p:cNvSpPr>
              <a:spLocks noChangeShapeType="1"/>
            </p:cNvSpPr>
            <p:nvPr/>
          </p:nvSpPr>
          <p:spPr bwMode="auto">
            <a:xfrm>
              <a:off x="1017"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7" name="Line 49"/>
            <p:cNvSpPr>
              <a:spLocks noChangeShapeType="1"/>
            </p:cNvSpPr>
            <p:nvPr/>
          </p:nvSpPr>
          <p:spPr bwMode="auto">
            <a:xfrm>
              <a:off x="1017" y="3180"/>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8" name="Line 50"/>
            <p:cNvSpPr>
              <a:spLocks noChangeShapeType="1"/>
            </p:cNvSpPr>
            <p:nvPr/>
          </p:nvSpPr>
          <p:spPr bwMode="auto">
            <a:xfrm>
              <a:off x="1017"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29" name="Line 51"/>
            <p:cNvSpPr>
              <a:spLocks noChangeShapeType="1"/>
            </p:cNvSpPr>
            <p:nvPr/>
          </p:nvSpPr>
          <p:spPr bwMode="auto">
            <a:xfrm>
              <a:off x="1017"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0" name="Line 52"/>
            <p:cNvSpPr>
              <a:spLocks noChangeShapeType="1"/>
            </p:cNvSpPr>
            <p:nvPr/>
          </p:nvSpPr>
          <p:spPr bwMode="auto">
            <a:xfrm>
              <a:off x="926"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1" name="Line 53"/>
            <p:cNvSpPr>
              <a:spLocks noChangeShapeType="1"/>
            </p:cNvSpPr>
            <p:nvPr/>
          </p:nvSpPr>
          <p:spPr bwMode="auto">
            <a:xfrm>
              <a:off x="1017"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2" name="Line 54"/>
            <p:cNvSpPr>
              <a:spLocks noChangeShapeType="1"/>
            </p:cNvSpPr>
            <p:nvPr/>
          </p:nvSpPr>
          <p:spPr bwMode="auto">
            <a:xfrm>
              <a:off x="1017"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3" name="Line 55"/>
            <p:cNvSpPr>
              <a:spLocks noChangeShapeType="1"/>
            </p:cNvSpPr>
            <p:nvPr/>
          </p:nvSpPr>
          <p:spPr bwMode="auto">
            <a:xfrm>
              <a:off x="1017"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4" name="Line 56"/>
            <p:cNvSpPr>
              <a:spLocks noChangeShapeType="1"/>
            </p:cNvSpPr>
            <p:nvPr/>
          </p:nvSpPr>
          <p:spPr bwMode="auto">
            <a:xfrm>
              <a:off x="748"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5" name="Line 57"/>
            <p:cNvSpPr>
              <a:spLocks noChangeShapeType="1"/>
            </p:cNvSpPr>
            <p:nvPr/>
          </p:nvSpPr>
          <p:spPr bwMode="auto">
            <a:xfrm>
              <a:off x="1153"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6" name="Line 58"/>
            <p:cNvSpPr>
              <a:spLocks noChangeShapeType="1"/>
            </p:cNvSpPr>
            <p:nvPr/>
          </p:nvSpPr>
          <p:spPr bwMode="auto">
            <a:xfrm>
              <a:off x="1156"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37" name="Oval 59"/>
            <p:cNvSpPr>
              <a:spLocks noChangeArrowheads="1"/>
            </p:cNvSpPr>
            <p:nvPr/>
          </p:nvSpPr>
          <p:spPr bwMode="auto">
            <a:xfrm>
              <a:off x="658"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38" name="Rectangle 60"/>
            <p:cNvSpPr>
              <a:spLocks noChangeArrowheads="1"/>
            </p:cNvSpPr>
            <p:nvPr/>
          </p:nvSpPr>
          <p:spPr bwMode="auto">
            <a:xfrm flipH="1">
              <a:off x="659"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g</a:t>
              </a:r>
            </a:p>
          </p:txBody>
        </p:sp>
        <p:sp>
          <p:nvSpPr>
            <p:cNvPr id="33839" name="Oval 61"/>
            <p:cNvSpPr>
              <a:spLocks noChangeArrowheads="1"/>
            </p:cNvSpPr>
            <p:nvPr/>
          </p:nvSpPr>
          <p:spPr bwMode="auto">
            <a:xfrm>
              <a:off x="1111"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0" name="Rectangle 62"/>
            <p:cNvSpPr>
              <a:spLocks noChangeArrowheads="1"/>
            </p:cNvSpPr>
            <p:nvPr/>
          </p:nvSpPr>
          <p:spPr bwMode="auto">
            <a:xfrm flipH="1">
              <a:off x="1254"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s</a:t>
              </a:r>
            </a:p>
          </p:txBody>
        </p:sp>
        <p:sp>
          <p:nvSpPr>
            <p:cNvPr id="33841" name="Oval 63"/>
            <p:cNvSpPr>
              <a:spLocks noChangeArrowheads="1"/>
            </p:cNvSpPr>
            <p:nvPr/>
          </p:nvSpPr>
          <p:spPr bwMode="auto">
            <a:xfrm>
              <a:off x="1111"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42" name="Rectangle 64"/>
            <p:cNvSpPr>
              <a:spLocks noChangeArrowheads="1"/>
            </p:cNvSpPr>
            <p:nvPr/>
          </p:nvSpPr>
          <p:spPr bwMode="auto">
            <a:xfrm flipH="1">
              <a:off x="1255"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d</a:t>
              </a:r>
            </a:p>
          </p:txBody>
        </p:sp>
        <p:sp>
          <p:nvSpPr>
            <p:cNvPr id="33843" name="Rectangle 65"/>
            <p:cNvSpPr>
              <a:spLocks noChangeArrowheads="1"/>
            </p:cNvSpPr>
            <p:nvPr/>
          </p:nvSpPr>
          <p:spPr bwMode="auto">
            <a:xfrm flipH="1">
              <a:off x="1293"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grpSp>
      <p:grpSp>
        <p:nvGrpSpPr>
          <p:cNvPr id="33806" name="Group 88"/>
          <p:cNvGrpSpPr>
            <a:grpSpLocks/>
          </p:cNvGrpSpPr>
          <p:nvPr/>
        </p:nvGrpSpPr>
        <p:grpSpPr bwMode="auto">
          <a:xfrm>
            <a:off x="2778125" y="4329113"/>
            <a:ext cx="1211263" cy="1552575"/>
            <a:chOff x="1750" y="2727"/>
            <a:chExt cx="763" cy="978"/>
          </a:xfrm>
        </p:grpSpPr>
        <p:sp>
          <p:nvSpPr>
            <p:cNvPr id="33808" name="Line 66"/>
            <p:cNvSpPr>
              <a:spLocks noChangeShapeType="1"/>
            </p:cNvSpPr>
            <p:nvPr/>
          </p:nvSpPr>
          <p:spPr bwMode="auto">
            <a:xfrm>
              <a:off x="2109" y="3044"/>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09" name="Line 67"/>
            <p:cNvSpPr>
              <a:spLocks noChangeShapeType="1"/>
            </p:cNvSpPr>
            <p:nvPr/>
          </p:nvSpPr>
          <p:spPr bwMode="auto">
            <a:xfrm>
              <a:off x="2109" y="3090"/>
              <a:ext cx="0" cy="2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0" name="Line 68"/>
            <p:cNvSpPr>
              <a:spLocks noChangeShapeType="1"/>
            </p:cNvSpPr>
            <p:nvPr/>
          </p:nvSpPr>
          <p:spPr bwMode="auto">
            <a:xfrm>
              <a:off x="2109" y="3316"/>
              <a:ext cx="0" cy="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1" name="Line 69"/>
            <p:cNvSpPr>
              <a:spLocks noChangeShapeType="1"/>
            </p:cNvSpPr>
            <p:nvPr/>
          </p:nvSpPr>
          <p:spPr bwMode="auto">
            <a:xfrm>
              <a:off x="2109" y="3226"/>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2" name="Line 70"/>
            <p:cNvSpPr>
              <a:spLocks noChangeShapeType="1"/>
            </p:cNvSpPr>
            <p:nvPr/>
          </p:nvSpPr>
          <p:spPr bwMode="auto">
            <a:xfrm>
              <a:off x="2018" y="3090"/>
              <a:ext cx="0" cy="2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3" name="Line 71"/>
            <p:cNvSpPr>
              <a:spLocks noChangeShapeType="1"/>
            </p:cNvSpPr>
            <p:nvPr/>
          </p:nvSpPr>
          <p:spPr bwMode="auto">
            <a:xfrm>
              <a:off x="2109" y="3090"/>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4" name="Line 72"/>
            <p:cNvSpPr>
              <a:spLocks noChangeShapeType="1"/>
            </p:cNvSpPr>
            <p:nvPr/>
          </p:nvSpPr>
          <p:spPr bwMode="auto">
            <a:xfrm>
              <a:off x="2109" y="3362"/>
              <a:ext cx="13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5" name="Line 73"/>
            <p:cNvSpPr>
              <a:spLocks noChangeShapeType="1"/>
            </p:cNvSpPr>
            <p:nvPr/>
          </p:nvSpPr>
          <p:spPr bwMode="auto">
            <a:xfrm>
              <a:off x="2109" y="3226"/>
              <a:ext cx="230" cy="0"/>
            </a:xfrm>
            <a:prstGeom prst="line">
              <a:avLst/>
            </a:prstGeom>
            <a:noFill/>
            <a:ln w="28575">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6" name="Line 74"/>
            <p:cNvSpPr>
              <a:spLocks noChangeShapeType="1"/>
            </p:cNvSpPr>
            <p:nvPr/>
          </p:nvSpPr>
          <p:spPr bwMode="auto">
            <a:xfrm>
              <a:off x="1840" y="3362"/>
              <a:ext cx="18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7" name="Line 75"/>
            <p:cNvSpPr>
              <a:spLocks noChangeShapeType="1"/>
            </p:cNvSpPr>
            <p:nvPr/>
          </p:nvSpPr>
          <p:spPr bwMode="auto">
            <a:xfrm>
              <a:off x="2245" y="336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8" name="Line 76"/>
            <p:cNvSpPr>
              <a:spLocks noChangeShapeType="1"/>
            </p:cNvSpPr>
            <p:nvPr/>
          </p:nvSpPr>
          <p:spPr bwMode="auto">
            <a:xfrm>
              <a:off x="2248" y="2886"/>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819" name="Oval 77"/>
            <p:cNvSpPr>
              <a:spLocks noChangeArrowheads="1"/>
            </p:cNvSpPr>
            <p:nvPr/>
          </p:nvSpPr>
          <p:spPr bwMode="auto">
            <a:xfrm>
              <a:off x="1750" y="331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0" name="Rectangle 78"/>
            <p:cNvSpPr>
              <a:spLocks noChangeArrowheads="1"/>
            </p:cNvSpPr>
            <p:nvPr/>
          </p:nvSpPr>
          <p:spPr bwMode="auto">
            <a:xfrm flipH="1">
              <a:off x="1751" y="304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g</a:t>
              </a:r>
            </a:p>
          </p:txBody>
        </p:sp>
        <p:sp>
          <p:nvSpPr>
            <p:cNvPr id="33821" name="Oval 79"/>
            <p:cNvSpPr>
              <a:spLocks noChangeArrowheads="1"/>
            </p:cNvSpPr>
            <p:nvPr/>
          </p:nvSpPr>
          <p:spPr bwMode="auto">
            <a:xfrm>
              <a:off x="2203" y="3566"/>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2" name="Rectangle 80"/>
            <p:cNvSpPr>
              <a:spLocks noChangeArrowheads="1"/>
            </p:cNvSpPr>
            <p:nvPr/>
          </p:nvSpPr>
          <p:spPr bwMode="auto">
            <a:xfrm flipH="1">
              <a:off x="2346" y="3475"/>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s</a:t>
              </a:r>
            </a:p>
          </p:txBody>
        </p:sp>
        <p:sp>
          <p:nvSpPr>
            <p:cNvPr id="33823" name="Oval 81"/>
            <p:cNvSpPr>
              <a:spLocks noChangeArrowheads="1"/>
            </p:cNvSpPr>
            <p:nvPr/>
          </p:nvSpPr>
          <p:spPr bwMode="auto">
            <a:xfrm>
              <a:off x="2203" y="2818"/>
              <a:ext cx="80" cy="8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824" name="Rectangle 82"/>
            <p:cNvSpPr>
              <a:spLocks noChangeArrowheads="1"/>
            </p:cNvSpPr>
            <p:nvPr/>
          </p:nvSpPr>
          <p:spPr bwMode="auto">
            <a:xfrm flipH="1">
              <a:off x="2023" y="2727"/>
              <a:ext cx="1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d</a:t>
              </a:r>
            </a:p>
          </p:txBody>
        </p:sp>
        <p:sp>
          <p:nvSpPr>
            <p:cNvPr id="33825" name="Rectangle 83"/>
            <p:cNvSpPr>
              <a:spLocks noChangeArrowheads="1"/>
            </p:cNvSpPr>
            <p:nvPr/>
          </p:nvSpPr>
          <p:spPr bwMode="auto">
            <a:xfrm flipH="1">
              <a:off x="2385" y="3109"/>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grpSp>
      <p:sp>
        <p:nvSpPr>
          <p:cNvPr id="33807" name="Rectangle 84"/>
          <p:cNvSpPr>
            <a:spLocks noChangeArrowheads="1"/>
          </p:cNvSpPr>
          <p:nvPr/>
        </p:nvSpPr>
        <p:spPr bwMode="auto">
          <a:xfrm>
            <a:off x="431800" y="5911850"/>
            <a:ext cx="3838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buFontTx/>
              <a:buNone/>
            </a:pPr>
            <a:r>
              <a:rPr lang="en-US" altLang="zh-CN" sz="2400"/>
              <a:t>P</a:t>
            </a:r>
            <a:r>
              <a:rPr lang="zh-CN" altLang="en-US" sz="2400"/>
              <a:t>沟道</a:t>
            </a:r>
            <a:r>
              <a:rPr lang="en-US" altLang="zh-CN" sz="2400"/>
              <a:t>: </a:t>
            </a:r>
            <a:r>
              <a:rPr kumimoji="1" lang="zh-CN" altLang="en-US" sz="2400"/>
              <a:t>增强型、</a:t>
            </a:r>
            <a:r>
              <a:rPr kumimoji="1" lang="zh-CN" altLang="en-US" sz="2400">
                <a:sym typeface="Symbol" panose="05050102010706020507" pitchFamily="18" charset="2"/>
              </a:rPr>
              <a:t>耗尽型</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4D9B5B4-B6EF-4B1C-8F51-FCD88C9F759F}"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358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358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5528B15-D3BE-4692-8A31-272CF5AF0489}"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35845" name="Rectangle 2"/>
          <p:cNvSpPr>
            <a:spLocks noGrp="1" noChangeArrowheads="1"/>
          </p:cNvSpPr>
          <p:nvPr>
            <p:ph type="title"/>
          </p:nvPr>
        </p:nvSpPr>
        <p:spPr/>
        <p:txBody>
          <a:bodyPr/>
          <a:lstStyle/>
          <a:p>
            <a:r>
              <a:rPr lang="zh-CN" altLang="en-US"/>
              <a:t>增强型</a:t>
            </a:r>
            <a:r>
              <a:rPr lang="en-US" altLang="zh-CN"/>
              <a:t>NMOS</a:t>
            </a:r>
            <a:r>
              <a:rPr lang="zh-CN" altLang="en-US"/>
              <a:t>管工作原理</a:t>
            </a:r>
          </a:p>
        </p:txBody>
      </p:sp>
      <p:sp>
        <p:nvSpPr>
          <p:cNvPr id="35846" name="Rectangle 3"/>
          <p:cNvSpPr>
            <a:spLocks noGrp="1" noChangeArrowheads="1"/>
          </p:cNvSpPr>
          <p:nvPr>
            <p:ph type="body" idx="1"/>
          </p:nvPr>
        </p:nvSpPr>
        <p:spPr>
          <a:xfrm>
            <a:off x="457200" y="1412875"/>
            <a:ext cx="3862388" cy="4968875"/>
          </a:xfrm>
        </p:spPr>
        <p:txBody>
          <a:bodyPr/>
          <a:lstStyle/>
          <a:p>
            <a:pPr>
              <a:spcAft>
                <a:spcPct val="10000"/>
              </a:spcAft>
            </a:pPr>
            <a:r>
              <a:rPr lang="zh-CN" altLang="en-US" sz="2800"/>
              <a:t> </a:t>
            </a:r>
            <a:r>
              <a:rPr lang="en-US" altLang="zh-CN" sz="2800"/>
              <a:t>V</a:t>
            </a:r>
            <a:r>
              <a:rPr lang="en-US" altLang="zh-CN" sz="1800"/>
              <a:t>GS </a:t>
            </a:r>
            <a:r>
              <a:rPr lang="en-US" altLang="zh-CN" sz="2800"/>
              <a:t>&lt; V</a:t>
            </a:r>
            <a:r>
              <a:rPr lang="en-US" altLang="zh-CN" sz="1800"/>
              <a:t>T</a:t>
            </a:r>
            <a:r>
              <a:rPr lang="en-US" altLang="zh-CN" sz="2800"/>
              <a:t> (</a:t>
            </a:r>
            <a:r>
              <a:rPr lang="zh-CN" altLang="en-US" sz="2800"/>
              <a:t>开启电压</a:t>
            </a:r>
            <a:r>
              <a:rPr lang="en-US" altLang="zh-CN" sz="2800"/>
              <a:t>)</a:t>
            </a:r>
          </a:p>
          <a:p>
            <a:pPr lvl="1">
              <a:spcAft>
                <a:spcPct val="10000"/>
              </a:spcAft>
            </a:pPr>
            <a:r>
              <a:rPr lang="en-US" altLang="zh-CN" sz="2400"/>
              <a:t>d</a:t>
            </a:r>
            <a:r>
              <a:rPr lang="zh-CN" altLang="en-US" sz="2400"/>
              <a:t>、</a:t>
            </a:r>
            <a:r>
              <a:rPr lang="en-US" altLang="zh-CN" sz="2400"/>
              <a:t>s</a:t>
            </a:r>
            <a:r>
              <a:rPr lang="zh-CN" altLang="en-US" sz="2400"/>
              <a:t>间没有形成导电沟道，即使施加电压，也无电流产生</a:t>
            </a:r>
          </a:p>
          <a:p>
            <a:pPr lvl="1">
              <a:spcAft>
                <a:spcPct val="10000"/>
              </a:spcAft>
            </a:pPr>
            <a:r>
              <a:rPr lang="zh-CN" altLang="en-US" sz="2400"/>
              <a:t>称为夹断区或截止区</a:t>
            </a:r>
          </a:p>
          <a:p>
            <a:pPr>
              <a:spcAft>
                <a:spcPct val="10000"/>
              </a:spcAft>
            </a:pPr>
            <a:r>
              <a:rPr lang="en-US" altLang="zh-CN" sz="2800"/>
              <a:t>V</a:t>
            </a:r>
            <a:r>
              <a:rPr lang="en-US" altLang="zh-CN" sz="1800"/>
              <a:t>GS </a:t>
            </a:r>
            <a:r>
              <a:rPr lang="en-US" altLang="zh-CN" sz="2800"/>
              <a:t>&gt; V</a:t>
            </a:r>
            <a:r>
              <a:rPr lang="en-US" altLang="zh-CN" sz="1800"/>
              <a:t>T</a:t>
            </a:r>
          </a:p>
          <a:p>
            <a:pPr lvl="1">
              <a:spcAft>
                <a:spcPct val="10000"/>
              </a:spcAft>
            </a:pPr>
            <a:r>
              <a:rPr lang="en-US" altLang="zh-CN" sz="2400"/>
              <a:t>d</a:t>
            </a:r>
            <a:r>
              <a:rPr lang="zh-CN" altLang="en-US" sz="2400"/>
              <a:t>、</a:t>
            </a:r>
            <a:r>
              <a:rPr lang="en-US" altLang="zh-CN" sz="2400"/>
              <a:t>s</a:t>
            </a:r>
            <a:r>
              <a:rPr lang="zh-CN" altLang="en-US" sz="2400"/>
              <a:t>间形成导电沟道，施加电压后，将有电流产生</a:t>
            </a:r>
          </a:p>
          <a:p>
            <a:pPr lvl="1">
              <a:spcAft>
                <a:spcPct val="10000"/>
              </a:spcAft>
            </a:pPr>
            <a:r>
              <a:rPr lang="en-US" altLang="zh-CN" sz="2400"/>
              <a:t>V</a:t>
            </a:r>
            <a:r>
              <a:rPr lang="en-US" altLang="zh-CN" sz="1800"/>
              <a:t>GS</a:t>
            </a:r>
            <a:r>
              <a:rPr lang="zh-CN" altLang="en-US" sz="2400"/>
              <a:t>增大，导电沟道增厚，电阻率减小</a:t>
            </a:r>
          </a:p>
          <a:p>
            <a:pPr lvl="1">
              <a:spcAft>
                <a:spcPct val="10000"/>
              </a:spcAft>
            </a:pPr>
            <a:r>
              <a:rPr lang="zh-CN" altLang="en-US" sz="2400"/>
              <a:t>称为可变电阻区</a:t>
            </a:r>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376363"/>
            <a:ext cx="3779837"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979863"/>
            <a:ext cx="37782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0B8ADEE-DA58-4FCC-9C54-83B9908E80DB}"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3789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3789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3B5DC34-933A-4F1B-A702-344863062260}"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37893" name="Rectangle 2"/>
          <p:cNvSpPr>
            <a:spLocks noGrp="1" noChangeArrowheads="1"/>
          </p:cNvSpPr>
          <p:nvPr>
            <p:ph type="body" idx="1"/>
          </p:nvPr>
        </p:nvSpPr>
        <p:spPr>
          <a:xfrm>
            <a:off x="457200" y="1376363"/>
            <a:ext cx="3935413" cy="5005387"/>
          </a:xfrm>
        </p:spPr>
        <p:txBody>
          <a:bodyPr/>
          <a:lstStyle/>
          <a:p>
            <a:r>
              <a:rPr lang="zh-CN" altLang="en-US" sz="2800"/>
              <a:t>在导电沟道形成后，保持</a:t>
            </a:r>
            <a:r>
              <a:rPr lang="en-US" altLang="zh-CN" sz="2800"/>
              <a:t>V</a:t>
            </a:r>
            <a:r>
              <a:rPr lang="en-US" altLang="zh-CN" sz="1800"/>
              <a:t>GS</a:t>
            </a:r>
            <a:r>
              <a:rPr lang="en-US" altLang="zh-CN" sz="2800"/>
              <a:t> </a:t>
            </a:r>
            <a:r>
              <a:rPr lang="zh-CN" altLang="en-US" sz="2800"/>
              <a:t>不变</a:t>
            </a:r>
          </a:p>
          <a:p>
            <a:r>
              <a:rPr lang="zh-CN" altLang="en-US" sz="2800"/>
              <a:t>增加</a:t>
            </a:r>
            <a:r>
              <a:rPr lang="en-US" altLang="zh-CN" sz="2800"/>
              <a:t>V</a:t>
            </a:r>
            <a:r>
              <a:rPr lang="en-US" altLang="zh-CN" sz="1800"/>
              <a:t>DS</a:t>
            </a:r>
            <a:r>
              <a:rPr lang="zh-CN" altLang="en-US" sz="1800"/>
              <a:t>， </a:t>
            </a:r>
            <a:r>
              <a:rPr lang="en-US" altLang="zh-CN" sz="2800"/>
              <a:t>I</a:t>
            </a:r>
            <a:r>
              <a:rPr lang="en-US" altLang="zh-CN" sz="1800"/>
              <a:t>D</a:t>
            </a:r>
            <a:r>
              <a:rPr lang="zh-CN" altLang="en-US" sz="2800"/>
              <a:t>随之增加</a:t>
            </a:r>
          </a:p>
          <a:p>
            <a:pPr lvl="1"/>
            <a:r>
              <a:rPr lang="zh-CN" altLang="en-US" sz="2400"/>
              <a:t>在</a:t>
            </a:r>
            <a:r>
              <a:rPr lang="en-US" altLang="zh-CN" sz="2400"/>
              <a:t>V</a:t>
            </a:r>
            <a:r>
              <a:rPr lang="en-US" altLang="zh-CN" sz="1800"/>
              <a:t>DS</a:t>
            </a:r>
            <a:r>
              <a:rPr lang="zh-CN" altLang="en-US" sz="2400"/>
              <a:t>作用下，导电沟道呈锥形分布</a:t>
            </a:r>
            <a:endParaRPr lang="zh-CN" altLang="en-US" sz="1200"/>
          </a:p>
          <a:p>
            <a:pPr lvl="1"/>
            <a:r>
              <a:rPr lang="zh-CN" altLang="en-US" sz="2400"/>
              <a:t>当</a:t>
            </a:r>
            <a:r>
              <a:rPr lang="en-US" altLang="zh-CN" sz="2400"/>
              <a:t>V</a:t>
            </a:r>
            <a:r>
              <a:rPr lang="en-US" altLang="zh-CN" sz="1800"/>
              <a:t>GD</a:t>
            </a:r>
            <a:r>
              <a:rPr lang="en-US" altLang="zh-CN" sz="2400"/>
              <a:t>=V</a:t>
            </a:r>
            <a:r>
              <a:rPr lang="en-US" altLang="zh-CN" sz="1600"/>
              <a:t>T</a:t>
            </a:r>
            <a:r>
              <a:rPr lang="zh-CN" altLang="en-US" sz="2400"/>
              <a:t>时，沟道出现预夹断</a:t>
            </a:r>
            <a:endParaRPr lang="en-US" altLang="zh-CN" sz="1800"/>
          </a:p>
          <a:p>
            <a:r>
              <a:rPr lang="zh-CN" altLang="en-US" sz="2800"/>
              <a:t>继续</a:t>
            </a:r>
            <a:r>
              <a:rPr lang="en-US" altLang="zh-CN" sz="2800"/>
              <a:t>增加</a:t>
            </a:r>
            <a:r>
              <a:rPr lang="zh-CN" altLang="en-US" sz="2800"/>
              <a:t> </a:t>
            </a:r>
            <a:r>
              <a:rPr lang="en-US" altLang="zh-CN" sz="2800"/>
              <a:t>V</a:t>
            </a:r>
            <a:r>
              <a:rPr lang="en-US" altLang="zh-CN" sz="1800"/>
              <a:t>DS</a:t>
            </a:r>
            <a:r>
              <a:rPr lang="zh-CN" altLang="en-US" sz="2800"/>
              <a:t>，夹断区延长，但</a:t>
            </a:r>
            <a:r>
              <a:rPr lang="en-US" altLang="zh-CN" sz="2800"/>
              <a:t>I</a:t>
            </a:r>
            <a:r>
              <a:rPr lang="en-US" altLang="zh-CN" sz="2000"/>
              <a:t>D</a:t>
            </a:r>
            <a:r>
              <a:rPr lang="zh-CN" altLang="en-US" sz="2800"/>
              <a:t>不随之增加</a:t>
            </a:r>
          </a:p>
          <a:p>
            <a:pPr lvl="1"/>
            <a:r>
              <a:rPr lang="zh-CN" altLang="en-US" sz="2400"/>
              <a:t>称为恒流区或饱和区</a:t>
            </a:r>
          </a:p>
        </p:txBody>
      </p:sp>
      <p:sp>
        <p:nvSpPr>
          <p:cNvPr id="37894" name="Rectangle 5"/>
          <p:cNvSpPr>
            <a:spLocks noGrp="1" noChangeArrowheads="1"/>
          </p:cNvSpPr>
          <p:nvPr>
            <p:ph type="title"/>
          </p:nvPr>
        </p:nvSpPr>
        <p:spPr>
          <a:noFill/>
        </p:spPr>
        <p:txBody>
          <a:bodyPr/>
          <a:lstStyle/>
          <a:p>
            <a:r>
              <a:rPr lang="zh-CN" altLang="en-US"/>
              <a:t>增强型</a:t>
            </a:r>
            <a:r>
              <a:rPr lang="en-US" altLang="zh-CN"/>
              <a:t>NMOS</a:t>
            </a:r>
            <a:r>
              <a:rPr lang="zh-CN" altLang="en-US"/>
              <a:t>管工作原理</a:t>
            </a:r>
            <a:r>
              <a:rPr lang="en-US" altLang="zh-CN"/>
              <a:t>(</a:t>
            </a:r>
            <a:r>
              <a:rPr lang="zh-CN" altLang="en-US"/>
              <a:t>续</a:t>
            </a:r>
            <a:r>
              <a:rPr lang="en-US" altLang="zh-CN"/>
              <a:t>)</a:t>
            </a:r>
          </a:p>
        </p:txBody>
      </p:sp>
      <p:pic>
        <p:nvPicPr>
          <p:cNvPr id="378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846513"/>
            <a:ext cx="360045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475" y="1185863"/>
            <a:ext cx="3698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BA4A5A2-DEC8-42E7-A183-EFCDA91C4942}" type="datetime1">
              <a:rPr lang="zh-CN" altLang="en-US" sz="1800" b="0" smtClean="0">
                <a:solidFill>
                  <a:srgbClr val="B2B2B2"/>
                </a:solidFill>
              </a:rPr>
              <a:pPr>
                <a:spcAft>
                  <a:spcPct val="0"/>
                </a:spcAft>
                <a:buFontTx/>
                <a:buNone/>
              </a:pPr>
              <a:t>2021/11/17</a:t>
            </a:fld>
            <a:endParaRPr lang="en-US" altLang="zh-CN" sz="1800" b="0">
              <a:solidFill>
                <a:srgbClr val="B2B2B2"/>
              </a:solidFill>
            </a:endParaRPr>
          </a:p>
        </p:txBody>
      </p:sp>
      <p:sp>
        <p:nvSpPr>
          <p:cNvPr id="399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399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1FBEEB6-9F87-4807-B8A7-2AF2BF847155}"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pic>
        <p:nvPicPr>
          <p:cNvPr id="39941"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2133600"/>
            <a:ext cx="28702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2"/>
          <p:cNvSpPr>
            <a:spLocks noGrp="1" noChangeArrowheads="1"/>
          </p:cNvSpPr>
          <p:nvPr>
            <p:ph type="title"/>
          </p:nvPr>
        </p:nvSpPr>
        <p:spPr/>
        <p:txBody>
          <a:bodyPr/>
          <a:lstStyle/>
          <a:p>
            <a:r>
              <a:rPr lang="zh-CN" altLang="en-US"/>
              <a:t>增强型</a:t>
            </a:r>
            <a:r>
              <a:rPr lang="en-US" altLang="zh-CN"/>
              <a:t>NMOS</a:t>
            </a:r>
            <a:r>
              <a:rPr lang="zh-CN" altLang="en-US"/>
              <a:t>管特性曲线</a:t>
            </a:r>
          </a:p>
        </p:txBody>
      </p:sp>
      <p:grpSp>
        <p:nvGrpSpPr>
          <p:cNvPr id="39943" name="Group 45"/>
          <p:cNvGrpSpPr>
            <a:grpSpLocks/>
          </p:cNvGrpSpPr>
          <p:nvPr/>
        </p:nvGrpSpPr>
        <p:grpSpPr bwMode="auto">
          <a:xfrm>
            <a:off x="250825" y="2852738"/>
            <a:ext cx="1963738" cy="2328862"/>
            <a:chOff x="133" y="1879"/>
            <a:chExt cx="1237" cy="1467"/>
          </a:xfrm>
        </p:grpSpPr>
        <p:sp>
          <p:nvSpPr>
            <p:cNvPr id="39953" name="Text Box 31"/>
            <p:cNvSpPr txBox="1">
              <a:spLocks noChangeArrowheads="1"/>
            </p:cNvSpPr>
            <p:nvPr/>
          </p:nvSpPr>
          <p:spPr bwMode="auto">
            <a:xfrm>
              <a:off x="262" y="2837"/>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0000">
                  <a:latin typeface="Times New Roman" panose="02020603050405020304" pitchFamily="18" charset="0"/>
                </a:rPr>
                <a:t>gs</a:t>
              </a:r>
            </a:p>
          </p:txBody>
        </p:sp>
        <p:sp>
          <p:nvSpPr>
            <p:cNvPr id="39954" name="Line 11"/>
            <p:cNvSpPr>
              <a:spLocks noChangeShapeType="1"/>
            </p:cNvSpPr>
            <p:nvPr/>
          </p:nvSpPr>
          <p:spPr bwMode="auto">
            <a:xfrm>
              <a:off x="743" y="2580"/>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5" name="Line 12"/>
            <p:cNvSpPr>
              <a:spLocks noChangeShapeType="1"/>
            </p:cNvSpPr>
            <p:nvPr/>
          </p:nvSpPr>
          <p:spPr bwMode="auto">
            <a:xfrm>
              <a:off x="743" y="2699"/>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6" name="Line 13"/>
            <p:cNvSpPr>
              <a:spLocks noChangeShapeType="1"/>
            </p:cNvSpPr>
            <p:nvPr/>
          </p:nvSpPr>
          <p:spPr bwMode="auto">
            <a:xfrm>
              <a:off x="743" y="2818"/>
              <a:ext cx="0" cy="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7" name="Line 14"/>
            <p:cNvSpPr>
              <a:spLocks noChangeShapeType="1"/>
            </p:cNvSpPr>
            <p:nvPr/>
          </p:nvSpPr>
          <p:spPr bwMode="auto">
            <a:xfrm>
              <a:off x="743" y="2740"/>
              <a:ext cx="1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8" name="Line 15"/>
            <p:cNvSpPr>
              <a:spLocks noChangeShapeType="1"/>
            </p:cNvSpPr>
            <p:nvPr/>
          </p:nvSpPr>
          <p:spPr bwMode="auto">
            <a:xfrm>
              <a:off x="664" y="2620"/>
              <a:ext cx="0" cy="23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9" name="Line 16"/>
            <p:cNvSpPr>
              <a:spLocks noChangeShapeType="1"/>
            </p:cNvSpPr>
            <p:nvPr/>
          </p:nvSpPr>
          <p:spPr bwMode="auto">
            <a:xfrm>
              <a:off x="743" y="2620"/>
              <a:ext cx="1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0" name="Line 17"/>
            <p:cNvSpPr>
              <a:spLocks noChangeShapeType="1"/>
            </p:cNvSpPr>
            <p:nvPr/>
          </p:nvSpPr>
          <p:spPr bwMode="auto">
            <a:xfrm>
              <a:off x="743" y="2859"/>
              <a:ext cx="184" cy="0"/>
            </a:xfrm>
            <a:prstGeom prst="line">
              <a:avLst/>
            </a:prstGeom>
            <a:noFill/>
            <a:ln w="28575">
              <a:solidFill>
                <a:srgbClr val="000000"/>
              </a:solidFill>
              <a:round/>
              <a:headEn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1" name="Line 18"/>
            <p:cNvSpPr>
              <a:spLocks noChangeShapeType="1"/>
            </p:cNvSpPr>
            <p:nvPr/>
          </p:nvSpPr>
          <p:spPr bwMode="auto">
            <a:xfrm>
              <a:off x="743" y="2740"/>
              <a:ext cx="184"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2" name="Line 19"/>
            <p:cNvSpPr>
              <a:spLocks noChangeShapeType="1"/>
            </p:cNvSpPr>
            <p:nvPr/>
          </p:nvSpPr>
          <p:spPr bwMode="auto">
            <a:xfrm>
              <a:off x="363" y="2859"/>
              <a:ext cx="30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3" name="Line 20"/>
            <p:cNvSpPr>
              <a:spLocks noChangeShapeType="1"/>
            </p:cNvSpPr>
            <p:nvPr/>
          </p:nvSpPr>
          <p:spPr bwMode="auto">
            <a:xfrm>
              <a:off x="927" y="2302"/>
              <a:ext cx="0" cy="3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64" name="Rectangle 21"/>
            <p:cNvSpPr>
              <a:spLocks noChangeArrowheads="1"/>
            </p:cNvSpPr>
            <p:nvPr/>
          </p:nvSpPr>
          <p:spPr bwMode="auto">
            <a:xfrm flipH="1">
              <a:off x="434" y="258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g</a:t>
              </a:r>
            </a:p>
          </p:txBody>
        </p:sp>
        <p:sp>
          <p:nvSpPr>
            <p:cNvPr id="39965" name="Rectangle 22"/>
            <p:cNvSpPr>
              <a:spLocks noChangeArrowheads="1"/>
            </p:cNvSpPr>
            <p:nvPr/>
          </p:nvSpPr>
          <p:spPr bwMode="auto">
            <a:xfrm flipH="1">
              <a:off x="771" y="2898"/>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s</a:t>
              </a:r>
            </a:p>
          </p:txBody>
        </p:sp>
        <p:sp>
          <p:nvSpPr>
            <p:cNvPr id="39966" name="Rectangle 23"/>
            <p:cNvSpPr>
              <a:spLocks noChangeArrowheads="1"/>
            </p:cNvSpPr>
            <p:nvPr/>
          </p:nvSpPr>
          <p:spPr bwMode="auto">
            <a:xfrm flipH="1">
              <a:off x="777" y="23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d</a:t>
              </a:r>
            </a:p>
          </p:txBody>
        </p:sp>
        <p:sp>
          <p:nvSpPr>
            <p:cNvPr id="39967" name="Line 24"/>
            <p:cNvSpPr>
              <a:spLocks noChangeShapeType="1"/>
            </p:cNvSpPr>
            <p:nvPr/>
          </p:nvSpPr>
          <p:spPr bwMode="auto">
            <a:xfrm>
              <a:off x="927" y="2740"/>
              <a:ext cx="0" cy="476"/>
            </a:xfrm>
            <a:prstGeom prst="line">
              <a:avLst/>
            </a:prstGeom>
            <a:noFill/>
            <a:ln w="28575">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68" name="Line 25"/>
            <p:cNvSpPr>
              <a:spLocks noChangeShapeType="1"/>
            </p:cNvSpPr>
            <p:nvPr/>
          </p:nvSpPr>
          <p:spPr bwMode="auto">
            <a:xfrm flipH="1">
              <a:off x="376" y="3216"/>
              <a:ext cx="9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26"/>
            <p:cNvSpPr>
              <a:spLocks noChangeShapeType="1"/>
            </p:cNvSpPr>
            <p:nvPr/>
          </p:nvSpPr>
          <p:spPr bwMode="auto">
            <a:xfrm flipH="1">
              <a:off x="925" y="2302"/>
              <a:ext cx="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Text Box 27"/>
            <p:cNvSpPr txBox="1">
              <a:spLocks noChangeArrowheads="1"/>
            </p:cNvSpPr>
            <p:nvPr/>
          </p:nvSpPr>
          <p:spPr bwMode="auto">
            <a:xfrm>
              <a:off x="1050" y="1879"/>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i</a:t>
              </a:r>
              <a:r>
                <a:rPr lang="en-US" altLang="zh-CN" sz="2800" b="0" baseline="-10000">
                  <a:latin typeface="Times New Roman" panose="02020603050405020304" pitchFamily="18" charset="0"/>
                </a:rPr>
                <a:t>d</a:t>
              </a:r>
            </a:p>
          </p:txBody>
        </p:sp>
        <p:sp>
          <p:nvSpPr>
            <p:cNvPr id="39971" name="Line 28"/>
            <p:cNvSpPr>
              <a:spLocks noChangeShapeType="1"/>
            </p:cNvSpPr>
            <p:nvPr/>
          </p:nvSpPr>
          <p:spPr bwMode="auto">
            <a:xfrm flipH="1" flipV="1">
              <a:off x="985" y="2205"/>
              <a:ext cx="29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972" name="Text Box 29"/>
            <p:cNvSpPr txBox="1">
              <a:spLocks noChangeArrowheads="1"/>
            </p:cNvSpPr>
            <p:nvPr/>
          </p:nvSpPr>
          <p:spPr bwMode="auto">
            <a:xfrm>
              <a:off x="133" y="27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3" name="Text Box 30"/>
            <p:cNvSpPr txBox="1">
              <a:spLocks noChangeArrowheads="1"/>
            </p:cNvSpPr>
            <p:nvPr/>
          </p:nvSpPr>
          <p:spPr bwMode="auto">
            <a:xfrm>
              <a:off x="133" y="309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39974" name="Text Box 32"/>
            <p:cNvSpPr txBox="1">
              <a:spLocks noChangeArrowheads="1"/>
            </p:cNvSpPr>
            <p:nvPr/>
          </p:nvSpPr>
          <p:spPr bwMode="auto">
            <a:xfrm>
              <a:off x="1020" y="2582"/>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5000">
                  <a:latin typeface="Times New Roman" panose="02020603050405020304" pitchFamily="18" charset="0"/>
                </a:rPr>
                <a:t>ds</a:t>
              </a:r>
            </a:p>
          </p:txBody>
        </p:sp>
        <p:sp>
          <p:nvSpPr>
            <p:cNvPr id="39975" name="Text Box 33"/>
            <p:cNvSpPr txBox="1">
              <a:spLocks noChangeArrowheads="1"/>
            </p:cNvSpPr>
            <p:nvPr/>
          </p:nvSpPr>
          <p:spPr bwMode="auto">
            <a:xfrm>
              <a:off x="1134" y="2296"/>
              <a:ext cx="2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39976" name="Text Box 34"/>
            <p:cNvSpPr txBox="1">
              <a:spLocks noChangeArrowheads="1"/>
            </p:cNvSpPr>
            <p:nvPr/>
          </p:nvSpPr>
          <p:spPr bwMode="auto">
            <a:xfrm>
              <a:off x="1111" y="2975"/>
              <a:ext cx="2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39944"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063" y="2120900"/>
            <a:ext cx="3767137"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945" name="Group 43"/>
          <p:cNvGrpSpPr>
            <a:grpSpLocks/>
          </p:cNvGrpSpPr>
          <p:nvPr/>
        </p:nvGrpSpPr>
        <p:grpSpPr bwMode="auto">
          <a:xfrm>
            <a:off x="2087563" y="1233488"/>
            <a:ext cx="3168650" cy="733425"/>
            <a:chOff x="544" y="777"/>
            <a:chExt cx="1996" cy="462"/>
          </a:xfrm>
        </p:grpSpPr>
        <p:sp>
          <p:nvSpPr>
            <p:cNvPr id="39951" name="Text Box 9"/>
            <p:cNvSpPr txBox="1">
              <a:spLocks noChangeArrowheads="1"/>
            </p:cNvSpPr>
            <p:nvPr/>
          </p:nvSpPr>
          <p:spPr bwMode="auto">
            <a:xfrm>
              <a:off x="544"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gs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a typeface="黑体" panose="02010609060101010101" pitchFamily="49" charset="-122"/>
              </a:endParaRPr>
            </a:p>
          </p:txBody>
        </p:sp>
        <p:sp>
          <p:nvSpPr>
            <p:cNvPr id="39952" name="Rectangle 40"/>
            <p:cNvSpPr>
              <a:spLocks noChangeArrowheads="1"/>
            </p:cNvSpPr>
            <p:nvPr/>
          </p:nvSpPr>
          <p:spPr bwMode="auto">
            <a:xfrm>
              <a:off x="1587" y="957"/>
              <a:ext cx="76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ds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ea typeface="黑体" panose="02010609060101010101" pitchFamily="49" charset="-122"/>
                </a:rPr>
                <a:t>常数</a:t>
              </a:r>
            </a:p>
          </p:txBody>
        </p:sp>
      </p:grpSp>
      <p:grpSp>
        <p:nvGrpSpPr>
          <p:cNvPr id="39946" name="Group 44"/>
          <p:cNvGrpSpPr>
            <a:grpSpLocks/>
          </p:cNvGrpSpPr>
          <p:nvPr/>
        </p:nvGrpSpPr>
        <p:grpSpPr bwMode="auto">
          <a:xfrm>
            <a:off x="5543550" y="1233488"/>
            <a:ext cx="3168650" cy="736600"/>
            <a:chOff x="3016" y="777"/>
            <a:chExt cx="1996" cy="464"/>
          </a:xfrm>
        </p:grpSpPr>
        <p:sp>
          <p:nvSpPr>
            <p:cNvPr id="39949" name="Text Box 10"/>
            <p:cNvSpPr txBox="1">
              <a:spLocks noChangeArrowheads="1"/>
            </p:cNvSpPr>
            <p:nvPr/>
          </p:nvSpPr>
          <p:spPr bwMode="auto">
            <a:xfrm>
              <a:off x="3016" y="777"/>
              <a:ext cx="1996"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ds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a typeface="黑体" panose="02010609060101010101" pitchFamily="49" charset="-122"/>
              </a:endParaRPr>
            </a:p>
          </p:txBody>
        </p:sp>
        <p:sp>
          <p:nvSpPr>
            <p:cNvPr id="39950" name="Rectangle 42"/>
            <p:cNvSpPr>
              <a:spLocks noChangeArrowheads="1"/>
            </p:cNvSpPr>
            <p:nvPr/>
          </p:nvSpPr>
          <p:spPr bwMode="auto">
            <a:xfrm>
              <a:off x="4059" y="981"/>
              <a:ext cx="7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gs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ea typeface="黑体" panose="02010609060101010101" pitchFamily="49" charset="-122"/>
                </a:rPr>
                <a:t>常数</a:t>
              </a:r>
            </a:p>
          </p:txBody>
        </p:sp>
      </p:grpSp>
      <p:sp>
        <p:nvSpPr>
          <p:cNvPr id="39947" name="Rectangle 46"/>
          <p:cNvSpPr>
            <a:spLocks noChangeArrowheads="1"/>
          </p:cNvSpPr>
          <p:nvPr/>
        </p:nvSpPr>
        <p:spPr bwMode="auto">
          <a:xfrm>
            <a:off x="2484438"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转移</a:t>
            </a:r>
            <a:r>
              <a:rPr lang="zh-CN" altLang="en-US" sz="2400">
                <a:solidFill>
                  <a:schemeClr val="tx2"/>
                </a:solidFill>
              </a:rPr>
              <a:t>特性曲线</a:t>
            </a:r>
          </a:p>
        </p:txBody>
      </p:sp>
      <p:sp>
        <p:nvSpPr>
          <p:cNvPr id="39948" name="Rectangle 47"/>
          <p:cNvSpPr>
            <a:spLocks noChangeArrowheads="1"/>
          </p:cNvSpPr>
          <p:nvPr/>
        </p:nvSpPr>
        <p:spPr bwMode="auto">
          <a:xfrm>
            <a:off x="5867400" y="5842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输出</a:t>
            </a:r>
            <a:r>
              <a:rPr lang="zh-CN" altLang="en-US" sz="2400">
                <a:solidFill>
                  <a:schemeClr val="tx2"/>
                </a:solidFill>
              </a:rPr>
              <a:t>特性曲线</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304</TotalTime>
  <Pages>0</Pages>
  <Words>2004</Words>
  <Characters>0</Characters>
  <Application>Microsoft Macintosh PowerPoint</Application>
  <DocSecurity>0</DocSecurity>
  <PresentationFormat>全屏显示(4:3)</PresentationFormat>
  <Lines>0</Lines>
  <Paragraphs>196</Paragraphs>
  <Slides>12</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华文楷体</vt:lpstr>
      <vt:lpstr>华文新魏</vt:lpstr>
      <vt:lpstr>宋体</vt:lpstr>
      <vt:lpstr>Arial</vt:lpstr>
      <vt:lpstr>Times New Roman</vt:lpstr>
      <vt:lpstr>默认设计模板</vt:lpstr>
      <vt:lpstr>模拟与数字电路 Analog and Digital Circuits</vt:lpstr>
      <vt:lpstr>内容提纲</vt:lpstr>
      <vt:lpstr>三极管分类</vt:lpstr>
      <vt:lpstr>示例─三极管外形</vt:lpstr>
      <vt:lpstr>场效应三极管</vt:lpstr>
      <vt:lpstr>MOSFET结构和符号</vt:lpstr>
      <vt:lpstr>增强型NMOS管工作原理</vt:lpstr>
      <vt:lpstr>增强型NMOS管工作原理(续)</vt:lpstr>
      <vt:lpstr>增强型NMOS管特性曲线</vt:lpstr>
      <vt:lpstr>耗尽型NMOS管</vt:lpstr>
      <vt:lpstr>BJT与场效应管比较</vt:lpstr>
      <vt:lpstr>作业</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215</cp:revision>
  <cp:lastPrinted>1900-01-04T05:08:28Z</cp:lastPrinted>
  <dcterms:created xsi:type="dcterms:W3CDTF">2004-01-05T23:56:53Z</dcterms:created>
  <dcterms:modified xsi:type="dcterms:W3CDTF">2021-11-17T00:41:29Z</dcterms:modified>
  <cp:category>16位微机原理与接口</cp:category>
</cp:coreProperties>
</file>