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506" r:id="rId3"/>
    <p:sldId id="573" r:id="rId4"/>
    <p:sldId id="641" r:id="rId5"/>
    <p:sldId id="642" r:id="rId6"/>
    <p:sldId id="627" r:id="rId7"/>
    <p:sldId id="578" r:id="rId8"/>
    <p:sldId id="615" r:id="rId9"/>
    <p:sldId id="579" r:id="rId10"/>
    <p:sldId id="629" r:id="rId11"/>
    <p:sldId id="630" r:id="rId12"/>
    <p:sldId id="631" r:id="rId13"/>
    <p:sldId id="580" r:id="rId14"/>
    <p:sldId id="632" r:id="rId15"/>
    <p:sldId id="635" r:id="rId16"/>
    <p:sldId id="636" r:id="rId17"/>
    <p:sldId id="633" r:id="rId18"/>
    <p:sldId id="637" r:id="rId19"/>
    <p:sldId id="582" r:id="rId20"/>
    <p:sldId id="618" r:id="rId21"/>
    <p:sldId id="584" r:id="rId22"/>
    <p:sldId id="638" r:id="rId23"/>
    <p:sldId id="619" r:id="rId24"/>
    <p:sldId id="610" r:id="rId25"/>
    <p:sldId id="617" r:id="rId26"/>
    <p:sldId id="620" r:id="rId27"/>
    <p:sldId id="621" r:id="rId28"/>
    <p:sldId id="622" r:id="rId29"/>
    <p:sldId id="623" r:id="rId30"/>
    <p:sldId id="624" r:id="rId31"/>
    <p:sldId id="639" r:id="rId32"/>
    <p:sldId id="643" r:id="rId3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FFFF00"/>
    <a:srgbClr val="996633"/>
    <a:srgbClr val="9900FF"/>
    <a:srgbClr val="CC3300"/>
    <a:srgbClr val="0054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6"/>
    <p:restoredTop sz="89672" autoAdjust="0"/>
  </p:normalViewPr>
  <p:slideViewPr>
    <p:cSldViewPr>
      <p:cViewPr>
        <p:scale>
          <a:sx n="46" d="100"/>
          <a:sy n="46" d="100"/>
        </p:scale>
        <p:origin x="2632" y="1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8498BD48-0B6D-4C57-B4AF-F0F102599C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419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2F5052DC-6370-4FED-B59E-CD9C7DD3AA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612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40610F-91AC-4131-88EF-55D585797E21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63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05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>
                <a:solidFill>
                  <a:schemeClr val="accent2"/>
                </a:solidFill>
              </a:rPr>
              <a:t>N</a:t>
            </a:r>
            <a:r>
              <a:rPr kumimoji="1" lang="zh-CN" altLang="en-US">
                <a:solidFill>
                  <a:schemeClr val="accent2"/>
                </a:solidFill>
              </a:rPr>
              <a:t>输入的或非门的电路</a:t>
            </a:r>
            <a:r>
              <a:rPr kumimoji="1" lang="en-US" altLang="zh-CN">
                <a:solidFill>
                  <a:schemeClr val="accent2"/>
                </a:solidFill>
              </a:rPr>
              <a:t>?</a:t>
            </a:r>
          </a:p>
          <a:p>
            <a:r>
              <a:rPr kumimoji="1" lang="zh-CN" altLang="en-US">
                <a:solidFill>
                  <a:schemeClr val="accent2"/>
                </a:solidFill>
              </a:rPr>
              <a:t>输入端增加有什么问题</a:t>
            </a:r>
            <a:r>
              <a:rPr kumimoji="1" lang="en-US" altLang="zh-CN">
                <a:solidFill>
                  <a:schemeClr val="accent2"/>
                </a:solidFill>
              </a:rPr>
              <a:t>?</a:t>
            </a:r>
            <a:endParaRPr kumimoji="1" lang="zh-CN" altLang="en-US">
              <a:solidFill>
                <a:schemeClr val="accent2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5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输入、输出端加了反相器作为缓冲电路</a:t>
            </a:r>
          </a:p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采用缓冲电路能统一参数，使不同内部逻辑的集成逻辑门电路具有相同的输入和输出特性。</a:t>
            </a:r>
          </a:p>
        </p:txBody>
      </p:sp>
    </p:spTree>
    <p:extLst>
      <p:ext uri="{BB962C8B-B14F-4D97-AF65-F5344CB8AC3E}">
        <p14:creationId xmlns:p14="http://schemas.microsoft.com/office/powerpoint/2010/main" val="1992485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输出短接，在一定情况下会产生低阻通路，大电流有可能导致器件的损毁，并且无法确定输出是高电平还是低电平。</a:t>
            </a:r>
          </a:p>
        </p:txBody>
      </p:sp>
    </p:spTree>
    <p:extLst>
      <p:ext uri="{BB962C8B-B14F-4D97-AF65-F5344CB8AC3E}">
        <p14:creationId xmlns:p14="http://schemas.microsoft.com/office/powerpoint/2010/main" val="376981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当</a:t>
            </a:r>
            <a:r>
              <a:rPr lang="en-US" altLang="zh-CN" dirty="0"/>
              <a:t>C = VDD</a:t>
            </a:r>
            <a:r>
              <a:rPr lang="zh-CN" altLang="en-US" dirty="0"/>
              <a:t>， </a:t>
            </a:r>
            <a:r>
              <a:rPr lang="en-US" altLang="zh-CN" dirty="0"/>
              <a:t>C’= 0V</a:t>
            </a:r>
            <a:r>
              <a:rPr lang="zh-CN" altLang="en-US" dirty="0"/>
              <a:t>时，</a:t>
            </a:r>
            <a:r>
              <a:rPr lang="en-US" altLang="zh-CN" dirty="0"/>
              <a:t>Vi</a:t>
            </a:r>
            <a:r>
              <a:rPr lang="zh-CN" altLang="en-US" dirty="0"/>
              <a:t>在</a:t>
            </a:r>
            <a:r>
              <a:rPr lang="en-US" altLang="zh-CN" dirty="0"/>
              <a:t>0</a:t>
            </a:r>
            <a:r>
              <a:rPr lang="zh-CN" altLang="en-US" dirty="0"/>
              <a:t>～（</a:t>
            </a:r>
            <a:r>
              <a:rPr lang="en-US" altLang="zh-CN" dirty="0"/>
              <a:t>VDD-VT</a:t>
            </a:r>
            <a:r>
              <a:rPr lang="zh-CN" altLang="en-US" dirty="0"/>
              <a:t>）范围变化时</a:t>
            </a:r>
            <a:r>
              <a:rPr lang="en-US" altLang="zh-CN" dirty="0"/>
              <a:t>T1</a:t>
            </a:r>
            <a:r>
              <a:rPr lang="zh-CN" altLang="en-US" dirty="0"/>
              <a:t>导通，</a:t>
            </a:r>
            <a:r>
              <a:rPr lang="en-US" altLang="zh-CN" dirty="0"/>
              <a:t>Vi</a:t>
            </a:r>
            <a:r>
              <a:rPr lang="zh-CN" altLang="en-US" dirty="0"/>
              <a:t>在</a:t>
            </a:r>
            <a:r>
              <a:rPr lang="en-US" altLang="zh-CN" dirty="0"/>
              <a:t>VT</a:t>
            </a:r>
            <a:r>
              <a:rPr lang="zh-CN" altLang="en-US" dirty="0"/>
              <a:t>～</a:t>
            </a:r>
            <a:r>
              <a:rPr lang="en-US" altLang="zh-CN" dirty="0"/>
              <a:t>VDD</a:t>
            </a:r>
            <a:r>
              <a:rPr lang="zh-CN" altLang="en-US" dirty="0"/>
              <a:t>范围变化时</a:t>
            </a:r>
            <a:r>
              <a:rPr lang="en-US" altLang="zh-CN" dirty="0"/>
              <a:t>T2</a:t>
            </a:r>
            <a:r>
              <a:rPr lang="zh-CN" altLang="en-US" dirty="0"/>
              <a:t>导通，即</a:t>
            </a:r>
            <a:r>
              <a:rPr lang="en-US" altLang="zh-CN" dirty="0"/>
              <a:t>Vi</a:t>
            </a:r>
            <a:r>
              <a:rPr lang="zh-CN" altLang="en-US" dirty="0"/>
              <a:t>在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VDD</a:t>
            </a:r>
            <a:r>
              <a:rPr lang="zh-CN" altLang="en-US" dirty="0"/>
              <a:t>范围变化时，</a:t>
            </a:r>
            <a:r>
              <a:rPr lang="en-US" altLang="zh-CN" dirty="0"/>
              <a:t>T1</a:t>
            </a:r>
            <a:r>
              <a:rPr lang="zh-CN" altLang="en-US" dirty="0"/>
              <a:t>、</a:t>
            </a:r>
            <a:r>
              <a:rPr lang="en-US" altLang="zh-CN" dirty="0"/>
              <a:t>T2</a:t>
            </a:r>
            <a:r>
              <a:rPr lang="zh-CN" altLang="en-US" dirty="0"/>
              <a:t>中至少有一只管子导通，使</a:t>
            </a:r>
            <a:r>
              <a:rPr lang="en-US" altLang="zh-CN" dirty="0"/>
              <a:t>Vo=Vi</a:t>
            </a:r>
            <a:r>
              <a:rPr lang="zh-CN" altLang="en-US" dirty="0"/>
              <a:t>，这相当于开关接通，这种状态称为传输门传输信息。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VT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是开启电压，当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vi&gt;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Vdd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-VT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，管子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T1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从可变电阻区进入饱和区（出现夹断），虽然仍导通，但导通电阻增大。 同样当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vi&lt;VT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管子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T2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charset="0"/>
              </a:rPr>
              <a:t>从可变电阻区进入饱和区（出现夹断），虽然仍导通，但导通电阻增大。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传输门可用做</a:t>
            </a:r>
            <a:r>
              <a:rPr kumimoji="1" lang="zh-CN" altLang="en-US" dirty="0">
                <a:solidFill>
                  <a:srgbClr val="CC3399"/>
                </a:solidFill>
              </a:rPr>
              <a:t>模拟开关，</a:t>
            </a:r>
            <a:r>
              <a:rPr kumimoji="1" lang="zh-CN" altLang="en-US" dirty="0"/>
              <a:t>用来传输模拟信号，这是一般的逻辑门无法实现的。</a:t>
            </a:r>
          </a:p>
          <a:p>
            <a:pPr eaLnBrk="1" hangingPunct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874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参数是我们了解</a:t>
            </a:r>
            <a:r>
              <a:rPr lang="en-US" altLang="zh-CN" dirty="0"/>
              <a:t>TTL</a:t>
            </a:r>
            <a:r>
              <a:rPr lang="zh-CN" altLang="en-US" dirty="0"/>
              <a:t>电路性能并正确使用的依据。</a:t>
            </a:r>
          </a:p>
          <a:p>
            <a:pPr eaLnBrk="1" hangingPunct="1"/>
            <a:r>
              <a:rPr lang="en-US" altLang="zh-CN" dirty="0"/>
              <a:t>VIL(max)</a:t>
            </a:r>
            <a:r>
              <a:rPr lang="zh-CN" altLang="en-US" dirty="0"/>
              <a:t>：输入低电平的上限值</a:t>
            </a:r>
          </a:p>
          <a:p>
            <a:pPr eaLnBrk="1" hangingPunct="1"/>
            <a:r>
              <a:rPr lang="en-US" altLang="zh-CN" dirty="0"/>
              <a:t>VIH(min)</a:t>
            </a:r>
            <a:r>
              <a:rPr lang="zh-CN" altLang="en-US" dirty="0"/>
              <a:t>：输入高电平的下限值</a:t>
            </a:r>
          </a:p>
          <a:p>
            <a:pPr eaLnBrk="1" hangingPunct="1"/>
            <a:r>
              <a:rPr lang="en-US" altLang="zh-CN" dirty="0"/>
              <a:t>VOL(max)</a:t>
            </a:r>
            <a:r>
              <a:rPr lang="zh-CN" altLang="en-US" dirty="0"/>
              <a:t>：输出低电平的上限值</a:t>
            </a:r>
          </a:p>
          <a:p>
            <a:pPr eaLnBrk="1" hangingPunct="1"/>
            <a:r>
              <a:rPr lang="en-US" altLang="zh-CN" dirty="0"/>
              <a:t>VOH(min)</a:t>
            </a:r>
            <a:r>
              <a:rPr lang="zh-CN" altLang="en-US" dirty="0"/>
              <a:t>：输出高电平的下限值</a:t>
            </a:r>
          </a:p>
          <a:p>
            <a:pPr eaLnBrk="1" hangingPunct="1"/>
            <a:r>
              <a:rPr lang="zh-CN" altLang="en-US" dirty="0"/>
              <a:t>噪声容限：</a:t>
            </a:r>
            <a:r>
              <a:rPr lang="zh-CN" altLang="en-US" dirty="0">
                <a:solidFill>
                  <a:srgbClr val="000066"/>
                </a:solidFill>
              </a:rPr>
              <a:t>在保证输出电平不变的条件下，输入电平允许波动的范围。</a:t>
            </a:r>
          </a:p>
          <a:p>
            <a:pPr eaLnBrk="1" hangingPunct="1"/>
            <a:r>
              <a:rPr kumimoji="1" lang="en-US" altLang="zh-CN" i="1" dirty="0">
                <a:solidFill>
                  <a:srgbClr val="000066"/>
                </a:solidFill>
              </a:rPr>
              <a:t>V</a:t>
            </a:r>
            <a:r>
              <a:rPr kumimoji="1" lang="en-US" altLang="zh-CN" dirty="0">
                <a:solidFill>
                  <a:srgbClr val="000066"/>
                </a:solidFill>
              </a:rPr>
              <a:t>NH  —</a:t>
            </a:r>
            <a:r>
              <a:rPr kumimoji="1" lang="zh-CN" altLang="en-US" dirty="0">
                <a:solidFill>
                  <a:srgbClr val="000066"/>
                </a:solidFill>
              </a:rPr>
              <a:t>输出高电平的最小值时允许负向噪声电压的最大值。</a:t>
            </a:r>
          </a:p>
          <a:p>
            <a:pPr eaLnBrk="1" hangingPunct="1"/>
            <a:r>
              <a:rPr kumimoji="1" lang="en-US" altLang="zh-CN" i="1" dirty="0">
                <a:solidFill>
                  <a:srgbClr val="000066"/>
                </a:solidFill>
              </a:rPr>
              <a:t>V</a:t>
            </a:r>
            <a:r>
              <a:rPr kumimoji="1" lang="en-US" altLang="zh-CN" dirty="0">
                <a:solidFill>
                  <a:srgbClr val="000066"/>
                </a:solidFill>
              </a:rPr>
              <a:t>NL  —</a:t>
            </a:r>
            <a:r>
              <a:rPr kumimoji="1" lang="zh-CN" altLang="en-US" dirty="0">
                <a:solidFill>
                  <a:srgbClr val="000066"/>
                </a:solidFill>
              </a:rPr>
              <a:t>输出低电平的最大值时允许正向噪声电压的最大值。</a:t>
            </a:r>
          </a:p>
          <a:p>
            <a:pPr eaLnBrk="1" hangingPunct="1"/>
            <a:r>
              <a:rPr lang="zh-CN" altLang="en-US" dirty="0"/>
              <a:t>可以通过提高</a:t>
            </a:r>
            <a:r>
              <a:rPr lang="en-US" altLang="zh-CN" dirty="0"/>
              <a:t>V</a:t>
            </a:r>
            <a:r>
              <a:rPr lang="en-US" altLang="zh-CN" baseline="-25000" dirty="0"/>
              <a:t>DD</a:t>
            </a:r>
            <a:r>
              <a:rPr lang="zh-CN" altLang="en-US" dirty="0"/>
              <a:t>来提高噪声容限。</a:t>
            </a:r>
            <a:endParaRPr lang="zh-CN" altLang="en-US" dirty="0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 dirty="0"/>
              <a:t>扇出系数：门电路的输出端所能连接的下一级门电路输入端的个数，也称负载能力。</a:t>
            </a:r>
          </a:p>
          <a:p>
            <a:pPr eaLnBrk="1" hangingPunct="1"/>
            <a:r>
              <a:rPr kumimoji="1" lang="zh-CN" altLang="en-US" dirty="0">
                <a:solidFill>
                  <a:srgbClr val="000066"/>
                </a:solidFill>
              </a:rPr>
              <a:t>传输延迟时间：在输入脉冲波形的作用下，其输出波形相对于输入波形延迟了多长的时间</a:t>
            </a:r>
            <a:r>
              <a:rPr kumimoji="1" lang="zh-CN" altLang="en-US" dirty="0"/>
              <a:t>。</a:t>
            </a:r>
          </a:p>
          <a:p>
            <a:pPr eaLnBrk="1" hangingPunct="1"/>
            <a:endParaRPr lang="zh-CN" altLang="en-US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4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参数是我们了解</a:t>
            </a:r>
            <a:r>
              <a:rPr lang="en-US" altLang="zh-CN"/>
              <a:t>TTL</a:t>
            </a:r>
            <a:r>
              <a:rPr lang="zh-CN" altLang="en-US"/>
              <a:t>电路性能并正确使用的依据。</a:t>
            </a:r>
          </a:p>
          <a:p>
            <a:pPr eaLnBrk="1" hangingPunct="1"/>
            <a:r>
              <a:rPr lang="en-US" altLang="zh-CN"/>
              <a:t>VIL(max)</a:t>
            </a:r>
            <a:r>
              <a:rPr lang="zh-CN" altLang="en-US"/>
              <a:t>：输入低电平的上限值</a:t>
            </a:r>
          </a:p>
          <a:p>
            <a:pPr eaLnBrk="1" hangingPunct="1"/>
            <a:r>
              <a:rPr lang="en-US" altLang="zh-CN"/>
              <a:t>VIH(min)</a:t>
            </a:r>
            <a:r>
              <a:rPr lang="zh-CN" altLang="en-US"/>
              <a:t>：输入高电平的下限值</a:t>
            </a:r>
          </a:p>
          <a:p>
            <a:pPr eaLnBrk="1" hangingPunct="1"/>
            <a:r>
              <a:rPr lang="en-US" altLang="zh-CN"/>
              <a:t>VOL(max)</a:t>
            </a:r>
            <a:r>
              <a:rPr lang="zh-CN" altLang="en-US"/>
              <a:t>：输出低电平的上限值</a:t>
            </a:r>
          </a:p>
          <a:p>
            <a:pPr eaLnBrk="1" hangingPunct="1"/>
            <a:r>
              <a:rPr lang="en-US" altLang="zh-CN"/>
              <a:t>VOH(min)</a:t>
            </a:r>
            <a:r>
              <a:rPr lang="zh-CN" altLang="en-US"/>
              <a:t>：输出高电平的下限值</a:t>
            </a:r>
          </a:p>
          <a:p>
            <a:pPr eaLnBrk="1" hangingPunct="1"/>
            <a:r>
              <a:rPr lang="zh-CN" altLang="en-US"/>
              <a:t>噪声容限：</a:t>
            </a:r>
            <a:r>
              <a:rPr lang="zh-CN" altLang="en-US">
                <a:solidFill>
                  <a:srgbClr val="000066"/>
                </a:solidFill>
              </a:rPr>
              <a:t>在保证输出电平不变的条件下，输入电平允许波动的范围。</a:t>
            </a:r>
          </a:p>
          <a:p>
            <a:pPr eaLnBrk="1" hangingPunct="1"/>
            <a:r>
              <a:rPr kumimoji="1" lang="en-US" altLang="zh-CN" i="1">
                <a:solidFill>
                  <a:srgbClr val="000066"/>
                </a:solidFill>
              </a:rPr>
              <a:t>V</a:t>
            </a:r>
            <a:r>
              <a:rPr kumimoji="1" lang="en-US" altLang="zh-CN">
                <a:solidFill>
                  <a:srgbClr val="000066"/>
                </a:solidFill>
              </a:rPr>
              <a:t>NH  —</a:t>
            </a:r>
            <a:r>
              <a:rPr kumimoji="1" lang="zh-CN" altLang="en-US">
                <a:solidFill>
                  <a:srgbClr val="000066"/>
                </a:solidFill>
              </a:rPr>
              <a:t>输出高电平的最小值时允许负向噪声电压的最大值。</a:t>
            </a:r>
          </a:p>
          <a:p>
            <a:pPr eaLnBrk="1" hangingPunct="1"/>
            <a:r>
              <a:rPr kumimoji="1" lang="en-US" altLang="zh-CN" i="1">
                <a:solidFill>
                  <a:srgbClr val="000066"/>
                </a:solidFill>
              </a:rPr>
              <a:t>V</a:t>
            </a:r>
            <a:r>
              <a:rPr kumimoji="1" lang="en-US" altLang="zh-CN">
                <a:solidFill>
                  <a:srgbClr val="000066"/>
                </a:solidFill>
              </a:rPr>
              <a:t>NL  —</a:t>
            </a:r>
            <a:r>
              <a:rPr kumimoji="1" lang="zh-CN" altLang="en-US">
                <a:solidFill>
                  <a:srgbClr val="000066"/>
                </a:solidFill>
              </a:rPr>
              <a:t>输出低电平的最大值时允许正向噪声电压的最大值。</a:t>
            </a:r>
          </a:p>
          <a:p>
            <a:pPr eaLnBrk="1" hangingPunct="1"/>
            <a:r>
              <a:rPr lang="zh-CN" altLang="en-US"/>
              <a:t>可以通过提高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en-US"/>
              <a:t>来提高噪声容限。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/>
              <a:t>扇出系数：门电路的输出端所能连接的下一级门电路输入端的个数，也称负载能力。</a:t>
            </a:r>
          </a:p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传输延迟时间：在输入脉冲波形的作用下，其输出波形相对于输入波形延迟了多长的时间</a:t>
            </a:r>
            <a:r>
              <a:rPr kumimoji="1" lang="zh-CN" altLang="en-US"/>
              <a:t>。</a:t>
            </a:r>
          </a:p>
          <a:p>
            <a:pPr eaLnBrk="1" hangingPunct="1"/>
            <a:endParaRPr lang="zh-CN" altLang="en-US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06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/>
              <a:t>Propagation delay</a:t>
            </a:r>
          </a:p>
          <a:p>
            <a:pPr eaLnBrk="1" hangingPunct="1"/>
            <a:r>
              <a:rPr lang="zh-CN" altLang="en-US" sz="1400"/>
              <a:t>与电源电压及容性负载大小有关</a:t>
            </a:r>
          </a:p>
        </p:txBody>
      </p:sp>
    </p:spTree>
    <p:extLst>
      <p:ext uri="{BB962C8B-B14F-4D97-AF65-F5344CB8AC3E}">
        <p14:creationId xmlns:p14="http://schemas.microsoft.com/office/powerpoint/2010/main" val="27037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CE86485-C28A-46A2-9CBF-146EDFE0BE86}" type="slidenum">
              <a:rPr lang="en-US" altLang="zh-CN" sz="1300"/>
              <a:pPr algn="r" eaLnBrk="1" hangingPunct="1"/>
              <a:t>2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>
                <a:solidFill>
                  <a:srgbClr val="000066"/>
                </a:solidFill>
              </a:rPr>
              <a:t>教学基本要求：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1</a:t>
            </a:r>
            <a:r>
              <a:rPr kumimoji="1" lang="zh-CN" altLang="en-US">
                <a:solidFill>
                  <a:srgbClr val="000066"/>
                </a:solidFill>
              </a:rPr>
              <a:t>、了解半导体器件的开关特性。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2</a:t>
            </a:r>
            <a:r>
              <a:rPr kumimoji="1" lang="zh-CN" altLang="en-US">
                <a:solidFill>
                  <a:srgbClr val="000066"/>
                </a:solidFill>
              </a:rPr>
              <a:t>、</a:t>
            </a:r>
            <a:r>
              <a:rPr kumimoji="1" lang="zh-CN" altLang="en-US">
                <a:solidFill>
                  <a:srgbClr val="CC0000"/>
                </a:solidFill>
              </a:rPr>
              <a:t>熟练掌握</a:t>
            </a:r>
            <a:r>
              <a:rPr kumimoji="1" lang="zh-CN" altLang="en-US">
                <a:solidFill>
                  <a:srgbClr val="000066"/>
                </a:solidFill>
              </a:rPr>
              <a:t>基本逻辑门（与、或、与非、或非、异或门）、三态门、</a:t>
            </a:r>
            <a:r>
              <a:rPr kumimoji="1" lang="en-US" altLang="zh-CN">
                <a:solidFill>
                  <a:srgbClr val="000066"/>
                </a:solidFill>
              </a:rPr>
              <a:t>OD</a:t>
            </a:r>
            <a:r>
              <a:rPr kumimoji="1" lang="zh-CN" altLang="en-US">
                <a:solidFill>
                  <a:srgbClr val="000066"/>
                </a:solidFill>
              </a:rPr>
              <a:t>门（</a:t>
            </a:r>
            <a:r>
              <a:rPr kumimoji="1" lang="en-US" altLang="zh-CN">
                <a:solidFill>
                  <a:srgbClr val="000066"/>
                </a:solidFill>
              </a:rPr>
              <a:t>OC</a:t>
            </a:r>
            <a:r>
              <a:rPr kumimoji="1" lang="zh-CN" altLang="en-US">
                <a:solidFill>
                  <a:srgbClr val="000066"/>
                </a:solidFill>
              </a:rPr>
              <a:t>门）和传输门的逻辑功能。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3</a:t>
            </a:r>
            <a:r>
              <a:rPr kumimoji="1" lang="zh-CN" altLang="en-US">
                <a:solidFill>
                  <a:srgbClr val="000066"/>
                </a:solidFill>
              </a:rPr>
              <a:t>、学会门电路逻辑功能分析方法。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4</a:t>
            </a:r>
            <a:r>
              <a:rPr kumimoji="1" lang="zh-CN" altLang="en-US">
                <a:solidFill>
                  <a:srgbClr val="000066"/>
                </a:solidFill>
              </a:rPr>
              <a:t>、</a:t>
            </a:r>
            <a:r>
              <a:rPr kumimoji="1" lang="zh-CN" altLang="en-US">
                <a:solidFill>
                  <a:srgbClr val="CC0000"/>
                </a:solidFill>
              </a:rPr>
              <a:t>掌握</a:t>
            </a:r>
            <a:r>
              <a:rPr kumimoji="1" lang="zh-CN" altLang="en-US">
                <a:solidFill>
                  <a:srgbClr val="000066"/>
                </a:solidFill>
              </a:rPr>
              <a:t>逻辑门的主要参数及在应用中的接口问题。</a:t>
            </a:r>
          </a:p>
          <a:p>
            <a:endParaRPr kumimoji="1" lang="en-US" altLang="zh-CN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1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门电路：实现基本运算、复合运算的单元电路，如</a:t>
            </a:r>
            <a:r>
              <a:rPr lang="zh-CN" altLang="en-US">
                <a:ea typeface="黑体" panose="02010609060101010101" pitchFamily="49" charset="-122"/>
              </a:rPr>
              <a:t>与</a:t>
            </a:r>
            <a:r>
              <a:rPr lang="zh-CN" altLang="en-US"/>
              <a:t>门、</a:t>
            </a:r>
            <a:r>
              <a:rPr lang="zh-CN" altLang="en-US">
                <a:ea typeface="黑体" panose="02010609060101010101" pitchFamily="49" charset="-122"/>
              </a:rPr>
              <a:t>与非</a:t>
            </a:r>
            <a:r>
              <a:rPr lang="zh-CN" altLang="en-US"/>
              <a:t>门、</a:t>
            </a:r>
            <a:r>
              <a:rPr lang="zh-CN" altLang="en-US">
                <a:ea typeface="黑体" panose="02010609060101010101" pitchFamily="49" charset="-122"/>
              </a:rPr>
              <a:t>或</a:t>
            </a:r>
            <a:r>
              <a:rPr lang="zh-CN" altLang="en-US"/>
              <a:t>门  </a:t>
            </a:r>
            <a:r>
              <a:rPr lang="en-US" altLang="zh-CN">
                <a:cs typeface="Times New Roman" panose="02020603050405020304" pitchFamily="18" charset="0"/>
              </a:rPr>
              <a:t>······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根据制造工艺的不同，集成电路又分双极型和单极型（</a:t>
            </a:r>
            <a:r>
              <a:rPr kumimoji="1" lang="en-US" altLang="zh-CN">
                <a:solidFill>
                  <a:srgbClr val="000000"/>
                </a:solidFill>
              </a:rPr>
              <a:t>MOS</a:t>
            </a:r>
            <a:r>
              <a:rPr kumimoji="1" lang="zh-CN" altLang="en-US">
                <a:solidFill>
                  <a:srgbClr val="000000"/>
                </a:solidFill>
              </a:rPr>
              <a:t>）两大类。 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</a:rPr>
              <a:t>TTL</a:t>
            </a:r>
            <a:r>
              <a:rPr kumimoji="1" lang="zh-CN" altLang="en-US">
                <a:solidFill>
                  <a:srgbClr val="000000"/>
                </a:solidFill>
              </a:rPr>
              <a:t>电路是目前双极型中小规模数字集成电路中用得最多的一种。</a:t>
            </a:r>
            <a:endParaRPr lang="zh-CN" altLang="en-US"/>
          </a:p>
          <a:p>
            <a:pPr eaLnBrk="1" hangingPunct="1"/>
            <a:r>
              <a:rPr lang="en-US" altLang="zh-CN"/>
              <a:t>54/74</a:t>
            </a:r>
            <a:r>
              <a:rPr lang="zh-CN" altLang="en-US"/>
              <a:t>系列是已经标准化、商品化的系列产品，</a:t>
            </a:r>
            <a:r>
              <a:rPr lang="en-US" altLang="zh-CN"/>
              <a:t>54</a:t>
            </a:r>
            <a:r>
              <a:rPr lang="zh-CN" altLang="en-US"/>
              <a:t>为军品（</a:t>
            </a:r>
            <a:r>
              <a:rPr lang="en-US" altLang="zh-CN"/>
              <a:t>-55℃~125℃</a:t>
            </a:r>
            <a:r>
              <a:rPr lang="zh-CN" altLang="en-US"/>
              <a:t>），</a:t>
            </a:r>
            <a:r>
              <a:rPr lang="en-US" altLang="zh-CN"/>
              <a:t>74</a:t>
            </a:r>
            <a:r>
              <a:rPr lang="zh-CN" altLang="en-US"/>
              <a:t>为民品（</a:t>
            </a:r>
            <a:r>
              <a:rPr lang="en-US" altLang="zh-CN"/>
              <a:t>0~70℃</a:t>
            </a:r>
            <a:r>
              <a:rPr lang="zh-CN" altLang="en-US"/>
              <a:t>）。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低功耗肖特基系列：</a:t>
            </a:r>
          </a:p>
          <a:p>
            <a:pPr eaLnBrk="1" hangingPunct="1"/>
            <a:r>
              <a:rPr lang="en-US" altLang="zh-CN"/>
              <a:t>74LS/54LS </a:t>
            </a:r>
            <a:r>
              <a:rPr lang="zh-CN" altLang="en-US"/>
              <a:t>（</a:t>
            </a:r>
            <a:r>
              <a:rPr lang="en-US" altLang="zh-CN"/>
              <a:t>Low-Power Schottky TTL</a:t>
            </a:r>
            <a:r>
              <a:rPr lang="zh-CN" altLang="en-US"/>
              <a:t>）</a:t>
            </a:r>
          </a:p>
          <a:p>
            <a:pPr eaLnBrk="1" hangingPunct="1"/>
            <a:r>
              <a:rPr lang="en-US" altLang="zh-CN"/>
              <a:t>74AS,74ALS </a:t>
            </a:r>
            <a:r>
              <a:rPr lang="zh-CN" altLang="en-US"/>
              <a:t>（</a:t>
            </a:r>
            <a:r>
              <a:rPr lang="en-US" altLang="zh-CN"/>
              <a:t>Advanced Low-Power Schottky TTL</a:t>
            </a:r>
            <a:r>
              <a:rPr lang="zh-CN" altLang="en-US"/>
              <a:t>）</a:t>
            </a: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· · ·</a:t>
            </a:r>
            <a:endParaRPr lang="zh-CN" altLang="en-US"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/>
              <a:t>其他类型的双极型数字集成电路*</a:t>
            </a:r>
          </a:p>
          <a:p>
            <a:pPr eaLnBrk="1" hangingPunct="1"/>
            <a:r>
              <a:rPr lang="en-US" altLang="zh-CN"/>
              <a:t>DTL</a:t>
            </a:r>
            <a:r>
              <a:rPr lang="zh-CN" altLang="en-US"/>
              <a:t>：输入为二极管门电路，速度低，已经不用</a:t>
            </a:r>
          </a:p>
          <a:p>
            <a:pPr eaLnBrk="1" hangingPunct="1"/>
            <a:r>
              <a:rPr lang="en-US" altLang="zh-CN"/>
              <a:t>HTL</a:t>
            </a:r>
            <a:r>
              <a:rPr lang="zh-CN" altLang="en-US"/>
              <a:t>：电源电压高，</a:t>
            </a:r>
            <a:r>
              <a:rPr lang="en-US" altLang="zh-CN"/>
              <a:t>Vth</a:t>
            </a:r>
            <a:r>
              <a:rPr lang="zh-CN" altLang="en-US"/>
              <a:t>高，抗干扰性好，已被</a:t>
            </a:r>
            <a:r>
              <a:rPr lang="en-US" altLang="zh-CN"/>
              <a:t>CMOS</a:t>
            </a:r>
            <a:r>
              <a:rPr lang="zh-CN" altLang="en-US"/>
              <a:t>替代</a:t>
            </a:r>
          </a:p>
          <a:p>
            <a:pPr eaLnBrk="1" hangingPunct="1"/>
            <a:r>
              <a:rPr lang="en-US" altLang="zh-CN"/>
              <a:t>ECL</a:t>
            </a:r>
            <a:r>
              <a:rPr lang="zh-CN" altLang="en-US"/>
              <a:t>：非饱和逻辑，速度快，用于高速系统</a:t>
            </a:r>
          </a:p>
          <a:p>
            <a:pPr eaLnBrk="1" hangingPunct="1"/>
            <a:r>
              <a:rPr lang="en-US" altLang="zh-CN"/>
              <a:t>I</a:t>
            </a:r>
            <a:r>
              <a:rPr lang="en-US" altLang="zh-CN" baseline="30000"/>
              <a:t>2</a:t>
            </a:r>
            <a:r>
              <a:rPr lang="en-US" altLang="zh-CN"/>
              <a:t>L</a:t>
            </a:r>
            <a:r>
              <a:rPr lang="zh-CN" altLang="en-US"/>
              <a:t>：属饱和逻辑，电路简单，用于</a:t>
            </a:r>
            <a:r>
              <a:rPr lang="en-US" altLang="zh-CN"/>
              <a:t>LSI</a:t>
            </a:r>
            <a:r>
              <a:rPr lang="zh-CN" altLang="en-US"/>
              <a:t>内部电路</a:t>
            </a: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· · ·</a:t>
            </a:r>
          </a:p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6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右上图参见模电</a:t>
            </a:r>
            <a:r>
              <a:rPr lang="en-US" altLang="zh-CN"/>
              <a:t>P93-94</a:t>
            </a:r>
          </a:p>
          <a:p>
            <a:endParaRPr lang="en-US" altLang="zh-CN"/>
          </a:p>
          <a:p>
            <a:r>
              <a:rPr lang="zh-CN" altLang="en-US"/>
              <a:t>为什么用</a:t>
            </a:r>
            <a:r>
              <a:rPr lang="en-US" altLang="ja-JP"/>
              <a:t>BJT</a:t>
            </a:r>
            <a:r>
              <a:rPr lang="zh-CN" altLang="en-US"/>
              <a:t>做放大器而用</a:t>
            </a:r>
            <a:r>
              <a:rPr lang="en-US" altLang="ja-JP"/>
              <a:t>MOS</a:t>
            </a:r>
            <a:r>
              <a:rPr lang="zh-CN" altLang="en-US"/>
              <a:t>做数字逻辑？</a:t>
            </a:r>
            <a:endParaRPr lang="en-US" altLang="zh-CN"/>
          </a:p>
          <a:p>
            <a:r>
              <a:rPr lang="zh-CN" altLang="en-US"/>
              <a:t>模电</a:t>
            </a:r>
            <a:r>
              <a:rPr lang="en-US" altLang="ja-JP"/>
              <a:t>P158 : BJT</a:t>
            </a:r>
            <a:r>
              <a:rPr lang="zh-CN" altLang="en-US"/>
              <a:t>具有超高频性能和大电流驱动能力；</a:t>
            </a:r>
            <a:r>
              <a:rPr lang="en-US" altLang="ja-JP"/>
              <a:t>MOS</a:t>
            </a:r>
            <a:r>
              <a:rPr lang="zh-CN" altLang="en-US"/>
              <a:t>具有高输入阻抗和低功耗</a:t>
            </a:r>
            <a:endParaRPr lang="en-US" altLang="zh-CN"/>
          </a:p>
          <a:p>
            <a:r>
              <a:rPr lang="zh-CN" altLang="en-US"/>
              <a:t>实际上从功能实现上无论</a:t>
            </a:r>
            <a:r>
              <a:rPr lang="en-US" altLang="zh-CN"/>
              <a:t>BJT</a:t>
            </a:r>
            <a:r>
              <a:rPr lang="zh-CN" altLang="en-US"/>
              <a:t>还是</a:t>
            </a:r>
            <a:r>
              <a:rPr lang="en-US" altLang="zh-CN"/>
              <a:t>MOS</a:t>
            </a:r>
            <a:r>
              <a:rPr lang="zh-CN" altLang="en-US"/>
              <a:t>都可以</a:t>
            </a:r>
            <a:endParaRPr lang="en-US" altLang="zh-CN"/>
          </a:p>
        </p:txBody>
      </p:sp>
      <p:sp>
        <p:nvSpPr>
          <p:cNvPr id="1126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F86F37-A2D1-4764-88CE-9E20239C38A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54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默认功耗低</a:t>
            </a: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F896F9-14C7-4A20-8F47-3E090C4F8882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70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en-US" altLang="zh-CN" i="1"/>
              <a:t>v</a:t>
            </a:r>
            <a:r>
              <a:rPr kumimoji="1" lang="en-US" altLang="zh-CN"/>
              <a:t>i</a:t>
            </a:r>
            <a:r>
              <a:rPr kumimoji="1" lang="zh-CN" altLang="en-US"/>
              <a:t>是高电平还是低电平 ，</a:t>
            </a:r>
            <a:r>
              <a:rPr kumimoji="1" lang="en-US" altLang="zh-CN"/>
              <a:t>TN</a:t>
            </a:r>
            <a:r>
              <a:rPr kumimoji="1" lang="zh-CN" altLang="en-US"/>
              <a:t>和</a:t>
            </a:r>
            <a:r>
              <a:rPr kumimoji="1" lang="en-US" altLang="zh-CN"/>
              <a:t>TP</a:t>
            </a:r>
            <a:r>
              <a:rPr kumimoji="1" lang="zh-CN" altLang="en-US"/>
              <a:t>中总是一个导通而另一个截止。</a:t>
            </a:r>
            <a:r>
              <a:rPr kumimoji="1" lang="en-US" altLang="zh-CN"/>
              <a:t>CMOS</a:t>
            </a:r>
            <a:r>
              <a:rPr kumimoji="1" lang="zh-CN" altLang="en-US"/>
              <a:t>反相器的静态功耗几乎为零。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8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94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32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7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4E196-33D9-4447-A56D-F61588977F09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446BC-CB6D-4A78-ABB6-F99DF3D1D4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09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4FCC1-F7E6-4F62-8687-33881ED3D62C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537F9-118B-4EF4-9AB7-2F1D0B49B9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46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83AD4-B6F9-40CE-BF15-DF1D2F43151F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8A2F1-813C-4BE3-BD41-6AFE3D85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53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E6B15-1F53-4FAA-B369-CCDE569DE8D1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C72F7-7FD1-4674-8DCE-94697C0EB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41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2B20-0DD8-47D2-B2CB-53B19FBACA67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2F14F-9AD6-492D-91A5-B9767107BB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492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6329C-7E4C-4811-A8C4-389090219696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F1BF3-9AA8-4A71-A8C0-8E8115EE3E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57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11C0B-7822-4F2A-BFDB-B791945F35B4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0C463-FA24-401B-9ACC-261A96F872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55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B7DB6-1D81-45DC-9E30-B219685A9CDD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F5E89-E35B-4BD1-ACF1-6F8CBC688F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1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B05CD-D39D-49E7-B9B0-B94981A761AA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828B5-71A1-4344-B3DE-28D4A917EC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36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ACDF6-42F7-4493-BCF2-064E24707E30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77478-B76F-4397-BEF6-A934601D8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36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5138-54C5-4FA1-BDA2-DED73F2EFCAE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D9678-A11B-4CAA-9D3F-024188254A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62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A4D1C-8E00-4591-B72C-D1A8D3895965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5773E-4FC4-4A3C-8EB3-713C509E9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01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0F35-99F1-4068-91A9-9AD5AC1CB46F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D21F0-44A3-4B9D-AAAB-EA473482F1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71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018BF-35B1-4A0D-85F3-A38D063C0E08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0B397-5BFB-4720-BE45-993885A9D7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86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D24CEF05-AA46-4065-804B-8C53E293B8EC}" type="datetime1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0CA2C2BE-D11A-4564-8DCB-23755A6772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863600" y="3933825"/>
            <a:ext cx="7416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dirty="0"/>
              <a:t>23_</a:t>
            </a:r>
            <a:r>
              <a:rPr lang="zh-CN" altLang="en-US" sz="3200" dirty="0"/>
              <a:t>逻辑门电路</a:t>
            </a:r>
            <a:endParaRPr lang="en-US" altLang="zh-CN" sz="3200" dirty="0"/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/>
              <a:t>（</a:t>
            </a:r>
            <a:r>
              <a:rPr lang="zh-CN" altLang="en-US" sz="2000" b="0" dirty="0">
                <a:solidFill>
                  <a:srgbClr val="FF0000"/>
                </a:solidFill>
              </a:rPr>
              <a:t>数电</a:t>
            </a:r>
            <a:r>
              <a:rPr lang="en-US" altLang="zh-CN" sz="2000" b="0" dirty="0"/>
              <a:t>P78-108</a:t>
            </a:r>
            <a:r>
              <a:rPr lang="zh-CN" altLang="en-US" sz="2000" b="0" dirty="0"/>
              <a:t>） </a:t>
            </a:r>
            <a:endParaRPr lang="en-US" altLang="zh-CN" sz="2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58382B0-AB9C-49EC-9A17-C104E29DB6F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81450FA-AF2C-4EE6-9CEA-1302CF78C44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 </a:t>
            </a:r>
            <a:r>
              <a:rPr lang="zh-CN" altLang="en-US"/>
              <a:t>与非门</a:t>
            </a:r>
          </a:p>
        </p:txBody>
      </p:sp>
      <p:grpSp>
        <p:nvGrpSpPr>
          <p:cNvPr id="18438" name="Group 138"/>
          <p:cNvGrpSpPr>
            <a:grpSpLocks/>
          </p:cNvGrpSpPr>
          <p:nvPr/>
        </p:nvGrpSpPr>
        <p:grpSpPr bwMode="auto">
          <a:xfrm>
            <a:off x="5292725" y="981075"/>
            <a:ext cx="3406775" cy="3708400"/>
            <a:chOff x="3334" y="731"/>
            <a:chExt cx="2146" cy="2336"/>
          </a:xfrm>
        </p:grpSpPr>
        <p:sp>
          <p:nvSpPr>
            <p:cNvPr id="18494" name="Text Box 4"/>
            <p:cNvSpPr txBox="1">
              <a:spLocks noChangeArrowheads="1"/>
            </p:cNvSpPr>
            <p:nvPr/>
          </p:nvSpPr>
          <p:spPr bwMode="auto">
            <a:xfrm>
              <a:off x="5217" y="163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L</a:t>
              </a:r>
              <a:endParaRPr kumimoji="1" lang="en-US" altLang="zh-CN" sz="1800"/>
            </a:p>
          </p:txBody>
        </p:sp>
        <p:sp>
          <p:nvSpPr>
            <p:cNvPr id="18495" name="Line 6"/>
            <p:cNvSpPr>
              <a:spLocks noChangeShapeType="1"/>
            </p:cNvSpPr>
            <p:nvPr/>
          </p:nvSpPr>
          <p:spPr bwMode="auto">
            <a:xfrm>
              <a:off x="4761" y="249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6" name="Line 7"/>
            <p:cNvSpPr>
              <a:spLocks noChangeShapeType="1"/>
            </p:cNvSpPr>
            <p:nvPr/>
          </p:nvSpPr>
          <p:spPr bwMode="auto">
            <a:xfrm>
              <a:off x="4761" y="263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7" name="Line 8"/>
            <p:cNvSpPr>
              <a:spLocks noChangeShapeType="1"/>
            </p:cNvSpPr>
            <p:nvPr/>
          </p:nvSpPr>
          <p:spPr bwMode="auto">
            <a:xfrm>
              <a:off x="4761" y="277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8" name="Line 9"/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9" name="Line 10"/>
            <p:cNvSpPr>
              <a:spLocks noChangeShapeType="1"/>
            </p:cNvSpPr>
            <p:nvPr/>
          </p:nvSpPr>
          <p:spPr bwMode="auto">
            <a:xfrm>
              <a:off x="4670" y="2545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0" name="Line 11"/>
            <p:cNvSpPr>
              <a:spLocks noChangeShapeType="1"/>
            </p:cNvSpPr>
            <p:nvPr/>
          </p:nvSpPr>
          <p:spPr bwMode="auto">
            <a:xfrm>
              <a:off x="4761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1" name="Line 12"/>
            <p:cNvSpPr>
              <a:spLocks noChangeShapeType="1"/>
            </p:cNvSpPr>
            <p:nvPr/>
          </p:nvSpPr>
          <p:spPr bwMode="auto">
            <a:xfrm>
              <a:off x="4761" y="281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2" name="Line 13"/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3" name="Line 14"/>
            <p:cNvSpPr>
              <a:spLocks noChangeShapeType="1"/>
            </p:cNvSpPr>
            <p:nvPr/>
          </p:nvSpPr>
          <p:spPr bwMode="auto">
            <a:xfrm>
              <a:off x="4492" y="2817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4" name="Line 15"/>
            <p:cNvSpPr>
              <a:spLocks noChangeShapeType="1"/>
            </p:cNvSpPr>
            <p:nvPr/>
          </p:nvSpPr>
          <p:spPr bwMode="auto">
            <a:xfrm>
              <a:off x="4897" y="2681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5" name="Line 16"/>
            <p:cNvSpPr>
              <a:spLocks noChangeShapeType="1"/>
            </p:cNvSpPr>
            <p:nvPr/>
          </p:nvSpPr>
          <p:spPr bwMode="auto">
            <a:xfrm>
              <a:off x="4900" y="2409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6" name="Line 19"/>
            <p:cNvSpPr>
              <a:spLocks noChangeShapeType="1"/>
            </p:cNvSpPr>
            <p:nvPr/>
          </p:nvSpPr>
          <p:spPr bwMode="auto">
            <a:xfrm>
              <a:off x="4036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7" name="Line 20"/>
            <p:cNvSpPr>
              <a:spLocks noChangeShapeType="1"/>
            </p:cNvSpPr>
            <p:nvPr/>
          </p:nvSpPr>
          <p:spPr bwMode="auto">
            <a:xfrm>
              <a:off x="4036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8" name="Line 21"/>
            <p:cNvSpPr>
              <a:spLocks noChangeShapeType="1"/>
            </p:cNvSpPr>
            <p:nvPr/>
          </p:nvSpPr>
          <p:spPr bwMode="auto">
            <a:xfrm>
              <a:off x="4036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9" name="Line 22"/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0" name="Line 23"/>
            <p:cNvSpPr>
              <a:spLocks noChangeShapeType="1"/>
            </p:cNvSpPr>
            <p:nvPr/>
          </p:nvSpPr>
          <p:spPr bwMode="auto">
            <a:xfrm>
              <a:off x="3945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1" name="Line 24"/>
            <p:cNvSpPr>
              <a:spLocks noChangeShapeType="1"/>
            </p:cNvSpPr>
            <p:nvPr/>
          </p:nvSpPr>
          <p:spPr bwMode="auto">
            <a:xfrm>
              <a:off x="4036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2" name="Line 25"/>
            <p:cNvSpPr>
              <a:spLocks noChangeShapeType="1"/>
            </p:cNvSpPr>
            <p:nvPr/>
          </p:nvSpPr>
          <p:spPr bwMode="auto">
            <a:xfrm>
              <a:off x="4036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3" name="Line 26"/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4" name="Line 27"/>
            <p:cNvSpPr>
              <a:spLocks noChangeShapeType="1"/>
            </p:cNvSpPr>
            <p:nvPr/>
          </p:nvSpPr>
          <p:spPr bwMode="auto">
            <a:xfrm>
              <a:off x="4172" y="1117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5" name="Line 28"/>
            <p:cNvSpPr>
              <a:spLocks noChangeShapeType="1"/>
            </p:cNvSpPr>
            <p:nvPr/>
          </p:nvSpPr>
          <p:spPr bwMode="auto">
            <a:xfrm>
              <a:off x="4172" y="1570"/>
              <a:ext cx="0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6" name="Line 30"/>
            <p:cNvSpPr>
              <a:spLocks noChangeShapeType="1"/>
            </p:cNvSpPr>
            <p:nvPr/>
          </p:nvSpPr>
          <p:spPr bwMode="auto">
            <a:xfrm>
              <a:off x="3764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7" name="Line 32"/>
            <p:cNvSpPr>
              <a:spLocks noChangeShapeType="1"/>
            </p:cNvSpPr>
            <p:nvPr/>
          </p:nvSpPr>
          <p:spPr bwMode="auto">
            <a:xfrm>
              <a:off x="4763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8" name="Line 33"/>
            <p:cNvSpPr>
              <a:spLocks noChangeShapeType="1"/>
            </p:cNvSpPr>
            <p:nvPr/>
          </p:nvSpPr>
          <p:spPr bwMode="auto">
            <a:xfrm>
              <a:off x="4763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9" name="Line 34"/>
            <p:cNvSpPr>
              <a:spLocks noChangeShapeType="1"/>
            </p:cNvSpPr>
            <p:nvPr/>
          </p:nvSpPr>
          <p:spPr bwMode="auto">
            <a:xfrm>
              <a:off x="4763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0" name="Line 35"/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1" name="Line 36"/>
            <p:cNvSpPr>
              <a:spLocks noChangeShapeType="1"/>
            </p:cNvSpPr>
            <p:nvPr/>
          </p:nvSpPr>
          <p:spPr bwMode="auto">
            <a:xfrm>
              <a:off x="4672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2" name="Line 37"/>
            <p:cNvSpPr>
              <a:spLocks noChangeShapeType="1"/>
            </p:cNvSpPr>
            <p:nvPr/>
          </p:nvSpPr>
          <p:spPr bwMode="auto">
            <a:xfrm>
              <a:off x="4763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3" name="Line 38"/>
            <p:cNvSpPr>
              <a:spLocks noChangeShapeType="1"/>
            </p:cNvSpPr>
            <p:nvPr/>
          </p:nvSpPr>
          <p:spPr bwMode="auto">
            <a:xfrm>
              <a:off x="4763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4" name="Line 39"/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5" name="Line 40"/>
            <p:cNvSpPr>
              <a:spLocks noChangeShapeType="1"/>
            </p:cNvSpPr>
            <p:nvPr/>
          </p:nvSpPr>
          <p:spPr bwMode="auto">
            <a:xfrm>
              <a:off x="4899" y="1162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6" name="Line 41"/>
            <p:cNvSpPr>
              <a:spLocks noChangeShapeType="1"/>
            </p:cNvSpPr>
            <p:nvPr/>
          </p:nvSpPr>
          <p:spPr bwMode="auto">
            <a:xfrm>
              <a:off x="4899" y="1570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7" name="Line 43"/>
            <p:cNvSpPr>
              <a:spLocks noChangeShapeType="1"/>
            </p:cNvSpPr>
            <p:nvPr/>
          </p:nvSpPr>
          <p:spPr bwMode="auto">
            <a:xfrm>
              <a:off x="4491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8" name="Line 44"/>
            <p:cNvSpPr>
              <a:spLocks noChangeShapeType="1"/>
            </p:cNvSpPr>
            <p:nvPr/>
          </p:nvSpPr>
          <p:spPr bwMode="auto">
            <a:xfrm>
              <a:off x="4761" y="195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9" name="Line 45"/>
            <p:cNvSpPr>
              <a:spLocks noChangeShapeType="1"/>
            </p:cNvSpPr>
            <p:nvPr/>
          </p:nvSpPr>
          <p:spPr bwMode="auto">
            <a:xfrm>
              <a:off x="4761" y="209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0" name="Line 46"/>
            <p:cNvSpPr>
              <a:spLocks noChangeShapeType="1"/>
            </p:cNvSpPr>
            <p:nvPr/>
          </p:nvSpPr>
          <p:spPr bwMode="auto">
            <a:xfrm>
              <a:off x="4761" y="222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1" name="Line 47"/>
            <p:cNvSpPr>
              <a:spLocks noChangeShapeType="1"/>
            </p:cNvSpPr>
            <p:nvPr/>
          </p:nvSpPr>
          <p:spPr bwMode="auto">
            <a:xfrm>
              <a:off x="4761" y="213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2" name="Line 48"/>
            <p:cNvSpPr>
              <a:spLocks noChangeShapeType="1"/>
            </p:cNvSpPr>
            <p:nvPr/>
          </p:nvSpPr>
          <p:spPr bwMode="auto">
            <a:xfrm>
              <a:off x="4670" y="2001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3" name="Line 49"/>
            <p:cNvSpPr>
              <a:spLocks noChangeShapeType="1"/>
            </p:cNvSpPr>
            <p:nvPr/>
          </p:nvSpPr>
          <p:spPr bwMode="auto">
            <a:xfrm>
              <a:off x="4761" y="200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4" name="Line 50"/>
            <p:cNvSpPr>
              <a:spLocks noChangeShapeType="1"/>
            </p:cNvSpPr>
            <p:nvPr/>
          </p:nvSpPr>
          <p:spPr bwMode="auto">
            <a:xfrm>
              <a:off x="4761" y="227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5" name="Line 51"/>
            <p:cNvSpPr>
              <a:spLocks noChangeShapeType="1"/>
            </p:cNvSpPr>
            <p:nvPr/>
          </p:nvSpPr>
          <p:spPr bwMode="auto">
            <a:xfrm>
              <a:off x="4761" y="2137"/>
              <a:ext cx="2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6" name="Line 52"/>
            <p:cNvSpPr>
              <a:spLocks noChangeShapeType="1"/>
            </p:cNvSpPr>
            <p:nvPr/>
          </p:nvSpPr>
          <p:spPr bwMode="auto">
            <a:xfrm>
              <a:off x="4492" y="2273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" name="Line 53"/>
            <p:cNvSpPr>
              <a:spLocks noChangeShapeType="1"/>
            </p:cNvSpPr>
            <p:nvPr/>
          </p:nvSpPr>
          <p:spPr bwMode="auto">
            <a:xfrm>
              <a:off x="4897" y="2274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8" name="Line 54"/>
            <p:cNvSpPr>
              <a:spLocks noChangeShapeType="1"/>
            </p:cNvSpPr>
            <p:nvPr/>
          </p:nvSpPr>
          <p:spPr bwMode="auto">
            <a:xfrm>
              <a:off x="4900" y="1865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" name="Line 55"/>
            <p:cNvSpPr>
              <a:spLocks noChangeShapeType="1"/>
            </p:cNvSpPr>
            <p:nvPr/>
          </p:nvSpPr>
          <p:spPr bwMode="auto">
            <a:xfrm>
              <a:off x="4173" y="1117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" name="Text Box 56"/>
            <p:cNvSpPr txBox="1">
              <a:spLocks noChangeArrowheads="1"/>
            </p:cNvSpPr>
            <p:nvPr/>
          </p:nvSpPr>
          <p:spPr bwMode="auto">
            <a:xfrm>
              <a:off x="4899" y="731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/>
                <a:t>V</a:t>
              </a:r>
              <a:r>
                <a:rPr kumimoji="1" lang="en-US" altLang="zh-CN" sz="1600"/>
                <a:t>DD</a:t>
              </a:r>
              <a:endParaRPr kumimoji="1" lang="en-US" altLang="zh-CN" sz="1800"/>
            </a:p>
          </p:txBody>
        </p:sp>
        <p:sp>
          <p:nvSpPr>
            <p:cNvPr id="18541" name="Line 57"/>
            <p:cNvSpPr>
              <a:spLocks noChangeShapeType="1"/>
            </p:cNvSpPr>
            <p:nvPr/>
          </p:nvSpPr>
          <p:spPr bwMode="auto">
            <a:xfrm>
              <a:off x="4899" y="94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" name="Oval 58"/>
            <p:cNvSpPr>
              <a:spLocks noChangeArrowheads="1"/>
            </p:cNvSpPr>
            <p:nvPr/>
          </p:nvSpPr>
          <p:spPr bwMode="auto">
            <a:xfrm>
              <a:off x="4865" y="877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543" name="Line 59"/>
            <p:cNvSpPr>
              <a:spLocks noChangeShapeType="1"/>
            </p:cNvSpPr>
            <p:nvPr/>
          </p:nvSpPr>
          <p:spPr bwMode="auto">
            <a:xfrm>
              <a:off x="3606" y="227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" name="Line 60"/>
            <p:cNvSpPr>
              <a:spLocks noChangeShapeType="1"/>
            </p:cNvSpPr>
            <p:nvPr/>
          </p:nvSpPr>
          <p:spPr bwMode="auto">
            <a:xfrm>
              <a:off x="3765" y="1298"/>
              <a:ext cx="0" cy="1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" name="Line 61"/>
            <p:cNvSpPr>
              <a:spLocks noChangeShapeType="1"/>
            </p:cNvSpPr>
            <p:nvPr/>
          </p:nvSpPr>
          <p:spPr bwMode="auto">
            <a:xfrm>
              <a:off x="4491" y="1297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" name="Line 62"/>
            <p:cNvSpPr>
              <a:spLocks noChangeShapeType="1"/>
            </p:cNvSpPr>
            <p:nvPr/>
          </p:nvSpPr>
          <p:spPr bwMode="auto">
            <a:xfrm>
              <a:off x="3606" y="2818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" name="Line 63"/>
            <p:cNvSpPr>
              <a:spLocks noChangeShapeType="1"/>
            </p:cNvSpPr>
            <p:nvPr/>
          </p:nvSpPr>
          <p:spPr bwMode="auto">
            <a:xfrm>
              <a:off x="4899" y="1005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" name="Line 64"/>
            <p:cNvSpPr>
              <a:spLocks noChangeShapeType="1"/>
            </p:cNvSpPr>
            <p:nvPr/>
          </p:nvSpPr>
          <p:spPr bwMode="auto">
            <a:xfrm>
              <a:off x="4808" y="3066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" name="Line 65"/>
            <p:cNvSpPr>
              <a:spLocks noChangeShapeType="1"/>
            </p:cNvSpPr>
            <p:nvPr/>
          </p:nvSpPr>
          <p:spPr bwMode="auto">
            <a:xfrm>
              <a:off x="4898" y="2931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" name="Text Box 67"/>
            <p:cNvSpPr txBox="1">
              <a:spLocks noChangeArrowheads="1"/>
            </p:cNvSpPr>
            <p:nvPr/>
          </p:nvSpPr>
          <p:spPr bwMode="auto">
            <a:xfrm>
              <a:off x="3334" y="211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</a:t>
              </a:r>
              <a:endParaRPr kumimoji="1" lang="en-US" altLang="zh-CN" sz="1800"/>
            </a:p>
          </p:txBody>
        </p:sp>
        <p:sp>
          <p:nvSpPr>
            <p:cNvPr id="18551" name="Text Box 68"/>
            <p:cNvSpPr txBox="1">
              <a:spLocks noChangeArrowheads="1"/>
            </p:cNvSpPr>
            <p:nvPr/>
          </p:nvSpPr>
          <p:spPr bwMode="auto">
            <a:xfrm>
              <a:off x="3334" y="268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B</a:t>
              </a:r>
              <a:endParaRPr kumimoji="1" lang="en-US" altLang="zh-CN" sz="1800"/>
            </a:p>
          </p:txBody>
        </p:sp>
        <p:sp>
          <p:nvSpPr>
            <p:cNvPr id="18552" name="Line 69"/>
            <p:cNvSpPr>
              <a:spLocks noChangeShapeType="1"/>
            </p:cNvSpPr>
            <p:nvPr/>
          </p:nvSpPr>
          <p:spPr bwMode="auto">
            <a:xfrm>
              <a:off x="4173" y="1774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" name="Line 70"/>
            <p:cNvSpPr>
              <a:spLocks noChangeShapeType="1"/>
            </p:cNvSpPr>
            <p:nvPr/>
          </p:nvSpPr>
          <p:spPr bwMode="auto">
            <a:xfrm>
              <a:off x="4899" y="168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" name="Oval 71"/>
            <p:cNvSpPr>
              <a:spLocks noChangeArrowheads="1"/>
            </p:cNvSpPr>
            <p:nvPr/>
          </p:nvSpPr>
          <p:spPr bwMode="auto">
            <a:xfrm>
              <a:off x="4876" y="1752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555" name="Line 73"/>
            <p:cNvSpPr>
              <a:spLocks noChangeShapeType="1"/>
            </p:cNvSpPr>
            <p:nvPr/>
          </p:nvSpPr>
          <p:spPr bwMode="auto">
            <a:xfrm>
              <a:off x="4900" y="281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6" name="Line 74"/>
            <p:cNvSpPr>
              <a:spLocks noChangeShapeType="1"/>
            </p:cNvSpPr>
            <p:nvPr/>
          </p:nvSpPr>
          <p:spPr bwMode="auto">
            <a:xfrm>
              <a:off x="5036" y="2138"/>
              <a:ext cx="0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57" name="Text Box 75"/>
            <p:cNvSpPr txBox="1">
              <a:spLocks noChangeArrowheads="1"/>
            </p:cNvSpPr>
            <p:nvPr/>
          </p:nvSpPr>
          <p:spPr bwMode="auto">
            <a:xfrm>
              <a:off x="4967" y="127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P1</a:t>
              </a:r>
              <a:endParaRPr kumimoji="1" lang="en-US" altLang="zh-CN" sz="1400"/>
            </a:p>
          </p:txBody>
        </p:sp>
        <p:sp>
          <p:nvSpPr>
            <p:cNvPr id="18558" name="Text Box 76"/>
            <p:cNvSpPr txBox="1">
              <a:spLocks noChangeArrowheads="1"/>
            </p:cNvSpPr>
            <p:nvPr/>
          </p:nvSpPr>
          <p:spPr bwMode="auto">
            <a:xfrm>
              <a:off x="3724" y="93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P2</a:t>
              </a:r>
            </a:p>
          </p:txBody>
        </p:sp>
        <p:sp>
          <p:nvSpPr>
            <p:cNvPr id="18559" name="Text Box 77"/>
            <p:cNvSpPr txBox="1">
              <a:spLocks noChangeArrowheads="1"/>
            </p:cNvSpPr>
            <p:nvPr/>
          </p:nvSpPr>
          <p:spPr bwMode="auto">
            <a:xfrm>
              <a:off x="5060" y="2002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N1</a:t>
              </a:r>
            </a:p>
          </p:txBody>
        </p:sp>
        <p:sp>
          <p:nvSpPr>
            <p:cNvPr id="18560" name="Text Box 78"/>
            <p:cNvSpPr txBox="1">
              <a:spLocks noChangeArrowheads="1"/>
            </p:cNvSpPr>
            <p:nvPr/>
          </p:nvSpPr>
          <p:spPr bwMode="auto">
            <a:xfrm>
              <a:off x="5060" y="2553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N2</a:t>
              </a:r>
            </a:p>
          </p:txBody>
        </p:sp>
      </p:grpSp>
      <p:sp>
        <p:nvSpPr>
          <p:cNvPr id="18439" name="Rectangle 135"/>
          <p:cNvSpPr>
            <a:spLocks noChangeArrowheads="1"/>
          </p:cNvSpPr>
          <p:nvPr/>
        </p:nvSpPr>
        <p:spPr bwMode="auto">
          <a:xfrm>
            <a:off x="2376488" y="1484313"/>
            <a:ext cx="954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sp>
        <p:nvSpPr>
          <p:cNvPr id="18440" name="文本框 2"/>
          <p:cNvSpPr txBox="1">
            <a:spLocks noChangeArrowheads="1"/>
          </p:cNvSpPr>
          <p:nvPr/>
        </p:nvSpPr>
        <p:spPr bwMode="auto">
          <a:xfrm>
            <a:off x="5632450" y="30543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9900"/>
                </a:solidFill>
              </a:rPr>
              <a:t>0</a:t>
            </a:r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18441" name="文本框 89"/>
          <p:cNvSpPr txBox="1">
            <a:spLocks noChangeArrowheads="1"/>
          </p:cNvSpPr>
          <p:nvPr/>
        </p:nvSpPr>
        <p:spPr bwMode="auto">
          <a:xfrm>
            <a:off x="5622925" y="39354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9900"/>
                </a:solidFill>
              </a:rPr>
              <a:t>1</a:t>
            </a:r>
            <a:endParaRPr lang="zh-CN" altLang="en-US">
              <a:solidFill>
                <a:srgbClr val="009900"/>
              </a:solidFill>
            </a:endParaRPr>
          </a:p>
        </p:txBody>
      </p:sp>
      <p:grpSp>
        <p:nvGrpSpPr>
          <p:cNvPr id="18442" name="组合 99"/>
          <p:cNvGrpSpPr>
            <a:grpSpLocks/>
          </p:cNvGrpSpPr>
          <p:nvPr/>
        </p:nvGrpSpPr>
        <p:grpSpPr bwMode="auto">
          <a:xfrm>
            <a:off x="7196138" y="2784475"/>
            <a:ext cx="969962" cy="873125"/>
            <a:chOff x="7273132" y="3742343"/>
            <a:chExt cx="970755" cy="874107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7273132" y="3753468"/>
              <a:ext cx="932624" cy="8280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7314441" y="3742343"/>
              <a:ext cx="929446" cy="87410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>
            <a:off x="7773988" y="1665288"/>
            <a:ext cx="0" cy="912812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016625" y="1663700"/>
            <a:ext cx="1757363" cy="2868613"/>
            <a:chOff x="6015938" y="1663763"/>
            <a:chExt cx="1758050" cy="2868549"/>
          </a:xfrm>
        </p:grpSpPr>
        <p:grpSp>
          <p:nvGrpSpPr>
            <p:cNvPr id="18488" name="组合 10"/>
            <p:cNvGrpSpPr>
              <a:grpSpLocks/>
            </p:cNvGrpSpPr>
            <p:nvPr/>
          </p:nvGrpSpPr>
          <p:grpSpPr bwMode="auto">
            <a:xfrm>
              <a:off x="6015938" y="1663763"/>
              <a:ext cx="970755" cy="874107"/>
              <a:chOff x="7273132" y="3742343"/>
              <a:chExt cx="970755" cy="874107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接连接符 104"/>
            <p:cNvCxnSpPr/>
            <p:nvPr/>
          </p:nvCxnSpPr>
          <p:spPr>
            <a:xfrm>
              <a:off x="7773988" y="3619519"/>
              <a:ext cx="0" cy="912793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文本框 105"/>
          <p:cNvSpPr txBox="1">
            <a:spLocks noChangeArrowheads="1"/>
          </p:cNvSpPr>
          <p:nvPr/>
        </p:nvSpPr>
        <p:spPr bwMode="auto">
          <a:xfrm>
            <a:off x="8667750" y="244792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9900"/>
                </a:solidFill>
              </a:rPr>
              <a:t>1</a:t>
            </a:r>
            <a:endParaRPr lang="zh-CN" altLang="en-US">
              <a:solidFill>
                <a:srgbClr val="009900"/>
              </a:solidFill>
            </a:endParaRPr>
          </a:p>
        </p:txBody>
      </p:sp>
      <p:graphicFrame>
        <p:nvGraphicFramePr>
          <p:cNvPr id="103" name="Group 79"/>
          <p:cNvGraphicFramePr>
            <a:graphicFrameLocks noGrp="1"/>
          </p:cNvGraphicFramePr>
          <p:nvPr/>
        </p:nvGraphicFramePr>
        <p:xfrm>
          <a:off x="719138" y="2060575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</a:t>
                      </a:r>
                      <a:endParaRPr kumimoji="1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N1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3DCE9CE-4213-4D9A-B407-BDEC4FB7F37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428CDC7-4439-40DF-99D1-30D6055889E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 </a:t>
            </a:r>
            <a:r>
              <a:rPr lang="zh-CN" altLang="en-US"/>
              <a:t>与非门</a:t>
            </a:r>
          </a:p>
        </p:txBody>
      </p:sp>
      <p:grpSp>
        <p:nvGrpSpPr>
          <p:cNvPr id="20486" name="Group 138"/>
          <p:cNvGrpSpPr>
            <a:grpSpLocks/>
          </p:cNvGrpSpPr>
          <p:nvPr/>
        </p:nvGrpSpPr>
        <p:grpSpPr bwMode="auto">
          <a:xfrm>
            <a:off x="5292725" y="981075"/>
            <a:ext cx="3406775" cy="3708400"/>
            <a:chOff x="3334" y="731"/>
            <a:chExt cx="2146" cy="2336"/>
          </a:xfrm>
        </p:grpSpPr>
        <p:sp>
          <p:nvSpPr>
            <p:cNvPr id="20583" name="Text Box 4"/>
            <p:cNvSpPr txBox="1">
              <a:spLocks noChangeArrowheads="1"/>
            </p:cNvSpPr>
            <p:nvPr/>
          </p:nvSpPr>
          <p:spPr bwMode="auto">
            <a:xfrm>
              <a:off x="5217" y="163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L</a:t>
              </a:r>
              <a:endParaRPr kumimoji="1" lang="en-US" altLang="zh-CN" sz="1800"/>
            </a:p>
          </p:txBody>
        </p:sp>
        <p:sp>
          <p:nvSpPr>
            <p:cNvPr id="20584" name="Line 6"/>
            <p:cNvSpPr>
              <a:spLocks noChangeShapeType="1"/>
            </p:cNvSpPr>
            <p:nvPr/>
          </p:nvSpPr>
          <p:spPr bwMode="auto">
            <a:xfrm>
              <a:off x="4761" y="249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5" name="Line 7"/>
            <p:cNvSpPr>
              <a:spLocks noChangeShapeType="1"/>
            </p:cNvSpPr>
            <p:nvPr/>
          </p:nvSpPr>
          <p:spPr bwMode="auto">
            <a:xfrm>
              <a:off x="4761" y="263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6" name="Line 8"/>
            <p:cNvSpPr>
              <a:spLocks noChangeShapeType="1"/>
            </p:cNvSpPr>
            <p:nvPr/>
          </p:nvSpPr>
          <p:spPr bwMode="auto">
            <a:xfrm>
              <a:off x="4761" y="277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7" name="Line 9"/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8" name="Line 10"/>
            <p:cNvSpPr>
              <a:spLocks noChangeShapeType="1"/>
            </p:cNvSpPr>
            <p:nvPr/>
          </p:nvSpPr>
          <p:spPr bwMode="auto">
            <a:xfrm>
              <a:off x="4670" y="2545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9" name="Line 11"/>
            <p:cNvSpPr>
              <a:spLocks noChangeShapeType="1"/>
            </p:cNvSpPr>
            <p:nvPr/>
          </p:nvSpPr>
          <p:spPr bwMode="auto">
            <a:xfrm>
              <a:off x="4761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0" name="Line 12"/>
            <p:cNvSpPr>
              <a:spLocks noChangeShapeType="1"/>
            </p:cNvSpPr>
            <p:nvPr/>
          </p:nvSpPr>
          <p:spPr bwMode="auto">
            <a:xfrm>
              <a:off x="4761" y="281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1" name="Line 13"/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2" name="Line 14"/>
            <p:cNvSpPr>
              <a:spLocks noChangeShapeType="1"/>
            </p:cNvSpPr>
            <p:nvPr/>
          </p:nvSpPr>
          <p:spPr bwMode="auto">
            <a:xfrm>
              <a:off x="4492" y="2817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3" name="Line 15"/>
            <p:cNvSpPr>
              <a:spLocks noChangeShapeType="1"/>
            </p:cNvSpPr>
            <p:nvPr/>
          </p:nvSpPr>
          <p:spPr bwMode="auto">
            <a:xfrm>
              <a:off x="4897" y="2681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4" name="Line 16"/>
            <p:cNvSpPr>
              <a:spLocks noChangeShapeType="1"/>
            </p:cNvSpPr>
            <p:nvPr/>
          </p:nvSpPr>
          <p:spPr bwMode="auto">
            <a:xfrm>
              <a:off x="4900" y="2409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5" name="Line 19"/>
            <p:cNvSpPr>
              <a:spLocks noChangeShapeType="1"/>
            </p:cNvSpPr>
            <p:nvPr/>
          </p:nvSpPr>
          <p:spPr bwMode="auto">
            <a:xfrm>
              <a:off x="4036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6" name="Line 20"/>
            <p:cNvSpPr>
              <a:spLocks noChangeShapeType="1"/>
            </p:cNvSpPr>
            <p:nvPr/>
          </p:nvSpPr>
          <p:spPr bwMode="auto">
            <a:xfrm>
              <a:off x="4036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7" name="Line 21"/>
            <p:cNvSpPr>
              <a:spLocks noChangeShapeType="1"/>
            </p:cNvSpPr>
            <p:nvPr/>
          </p:nvSpPr>
          <p:spPr bwMode="auto">
            <a:xfrm>
              <a:off x="4036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8" name="Line 22"/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9" name="Line 23"/>
            <p:cNvSpPr>
              <a:spLocks noChangeShapeType="1"/>
            </p:cNvSpPr>
            <p:nvPr/>
          </p:nvSpPr>
          <p:spPr bwMode="auto">
            <a:xfrm>
              <a:off x="3945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00" name="Line 24"/>
            <p:cNvSpPr>
              <a:spLocks noChangeShapeType="1"/>
            </p:cNvSpPr>
            <p:nvPr/>
          </p:nvSpPr>
          <p:spPr bwMode="auto">
            <a:xfrm>
              <a:off x="4036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01" name="Line 25"/>
            <p:cNvSpPr>
              <a:spLocks noChangeShapeType="1"/>
            </p:cNvSpPr>
            <p:nvPr/>
          </p:nvSpPr>
          <p:spPr bwMode="auto">
            <a:xfrm>
              <a:off x="4036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02" name="Line 26"/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03" name="Line 27"/>
            <p:cNvSpPr>
              <a:spLocks noChangeShapeType="1"/>
            </p:cNvSpPr>
            <p:nvPr/>
          </p:nvSpPr>
          <p:spPr bwMode="auto">
            <a:xfrm>
              <a:off x="4172" y="1117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04" name="Line 28"/>
            <p:cNvSpPr>
              <a:spLocks noChangeShapeType="1"/>
            </p:cNvSpPr>
            <p:nvPr/>
          </p:nvSpPr>
          <p:spPr bwMode="auto">
            <a:xfrm>
              <a:off x="4172" y="1570"/>
              <a:ext cx="0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05" name="Line 30"/>
            <p:cNvSpPr>
              <a:spLocks noChangeShapeType="1"/>
            </p:cNvSpPr>
            <p:nvPr/>
          </p:nvSpPr>
          <p:spPr bwMode="auto">
            <a:xfrm>
              <a:off x="3764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06" name="Line 32"/>
            <p:cNvSpPr>
              <a:spLocks noChangeShapeType="1"/>
            </p:cNvSpPr>
            <p:nvPr/>
          </p:nvSpPr>
          <p:spPr bwMode="auto">
            <a:xfrm>
              <a:off x="4763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07" name="Line 33"/>
            <p:cNvSpPr>
              <a:spLocks noChangeShapeType="1"/>
            </p:cNvSpPr>
            <p:nvPr/>
          </p:nvSpPr>
          <p:spPr bwMode="auto">
            <a:xfrm>
              <a:off x="4763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08" name="Line 34"/>
            <p:cNvSpPr>
              <a:spLocks noChangeShapeType="1"/>
            </p:cNvSpPr>
            <p:nvPr/>
          </p:nvSpPr>
          <p:spPr bwMode="auto">
            <a:xfrm>
              <a:off x="4763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09" name="Line 35"/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0" name="Line 36"/>
            <p:cNvSpPr>
              <a:spLocks noChangeShapeType="1"/>
            </p:cNvSpPr>
            <p:nvPr/>
          </p:nvSpPr>
          <p:spPr bwMode="auto">
            <a:xfrm>
              <a:off x="4672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1" name="Line 37"/>
            <p:cNvSpPr>
              <a:spLocks noChangeShapeType="1"/>
            </p:cNvSpPr>
            <p:nvPr/>
          </p:nvSpPr>
          <p:spPr bwMode="auto">
            <a:xfrm>
              <a:off x="4763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2" name="Line 38"/>
            <p:cNvSpPr>
              <a:spLocks noChangeShapeType="1"/>
            </p:cNvSpPr>
            <p:nvPr/>
          </p:nvSpPr>
          <p:spPr bwMode="auto">
            <a:xfrm>
              <a:off x="4763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3" name="Line 39"/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4" name="Line 40"/>
            <p:cNvSpPr>
              <a:spLocks noChangeShapeType="1"/>
            </p:cNvSpPr>
            <p:nvPr/>
          </p:nvSpPr>
          <p:spPr bwMode="auto">
            <a:xfrm>
              <a:off x="4899" y="1162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5" name="Line 41"/>
            <p:cNvSpPr>
              <a:spLocks noChangeShapeType="1"/>
            </p:cNvSpPr>
            <p:nvPr/>
          </p:nvSpPr>
          <p:spPr bwMode="auto">
            <a:xfrm>
              <a:off x="4899" y="1570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6" name="Line 43"/>
            <p:cNvSpPr>
              <a:spLocks noChangeShapeType="1"/>
            </p:cNvSpPr>
            <p:nvPr/>
          </p:nvSpPr>
          <p:spPr bwMode="auto">
            <a:xfrm>
              <a:off x="4491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7" name="Line 44"/>
            <p:cNvSpPr>
              <a:spLocks noChangeShapeType="1"/>
            </p:cNvSpPr>
            <p:nvPr/>
          </p:nvSpPr>
          <p:spPr bwMode="auto">
            <a:xfrm>
              <a:off x="4761" y="195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8" name="Line 45"/>
            <p:cNvSpPr>
              <a:spLocks noChangeShapeType="1"/>
            </p:cNvSpPr>
            <p:nvPr/>
          </p:nvSpPr>
          <p:spPr bwMode="auto">
            <a:xfrm>
              <a:off x="4761" y="209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9" name="Line 46"/>
            <p:cNvSpPr>
              <a:spLocks noChangeShapeType="1"/>
            </p:cNvSpPr>
            <p:nvPr/>
          </p:nvSpPr>
          <p:spPr bwMode="auto">
            <a:xfrm>
              <a:off x="4761" y="222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0" name="Line 47"/>
            <p:cNvSpPr>
              <a:spLocks noChangeShapeType="1"/>
            </p:cNvSpPr>
            <p:nvPr/>
          </p:nvSpPr>
          <p:spPr bwMode="auto">
            <a:xfrm>
              <a:off x="4761" y="213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1" name="Line 48"/>
            <p:cNvSpPr>
              <a:spLocks noChangeShapeType="1"/>
            </p:cNvSpPr>
            <p:nvPr/>
          </p:nvSpPr>
          <p:spPr bwMode="auto">
            <a:xfrm>
              <a:off x="4670" y="2001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2" name="Line 49"/>
            <p:cNvSpPr>
              <a:spLocks noChangeShapeType="1"/>
            </p:cNvSpPr>
            <p:nvPr/>
          </p:nvSpPr>
          <p:spPr bwMode="auto">
            <a:xfrm>
              <a:off x="4761" y="200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3" name="Line 50"/>
            <p:cNvSpPr>
              <a:spLocks noChangeShapeType="1"/>
            </p:cNvSpPr>
            <p:nvPr/>
          </p:nvSpPr>
          <p:spPr bwMode="auto">
            <a:xfrm>
              <a:off x="4761" y="227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4" name="Line 51"/>
            <p:cNvSpPr>
              <a:spLocks noChangeShapeType="1"/>
            </p:cNvSpPr>
            <p:nvPr/>
          </p:nvSpPr>
          <p:spPr bwMode="auto">
            <a:xfrm>
              <a:off x="4761" y="2137"/>
              <a:ext cx="2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5" name="Line 52"/>
            <p:cNvSpPr>
              <a:spLocks noChangeShapeType="1"/>
            </p:cNvSpPr>
            <p:nvPr/>
          </p:nvSpPr>
          <p:spPr bwMode="auto">
            <a:xfrm>
              <a:off x="4492" y="2273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6" name="Line 53"/>
            <p:cNvSpPr>
              <a:spLocks noChangeShapeType="1"/>
            </p:cNvSpPr>
            <p:nvPr/>
          </p:nvSpPr>
          <p:spPr bwMode="auto">
            <a:xfrm>
              <a:off x="4897" y="2274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7" name="Line 54"/>
            <p:cNvSpPr>
              <a:spLocks noChangeShapeType="1"/>
            </p:cNvSpPr>
            <p:nvPr/>
          </p:nvSpPr>
          <p:spPr bwMode="auto">
            <a:xfrm>
              <a:off x="4900" y="1865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8" name="Line 55"/>
            <p:cNvSpPr>
              <a:spLocks noChangeShapeType="1"/>
            </p:cNvSpPr>
            <p:nvPr/>
          </p:nvSpPr>
          <p:spPr bwMode="auto">
            <a:xfrm>
              <a:off x="4173" y="1117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9" name="Text Box 56"/>
            <p:cNvSpPr txBox="1">
              <a:spLocks noChangeArrowheads="1"/>
            </p:cNvSpPr>
            <p:nvPr/>
          </p:nvSpPr>
          <p:spPr bwMode="auto">
            <a:xfrm>
              <a:off x="4899" y="731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/>
                <a:t>V</a:t>
              </a:r>
              <a:r>
                <a:rPr kumimoji="1" lang="en-US" altLang="zh-CN" sz="1600"/>
                <a:t>DD</a:t>
              </a:r>
              <a:endParaRPr kumimoji="1" lang="en-US" altLang="zh-CN" sz="1800"/>
            </a:p>
          </p:txBody>
        </p:sp>
        <p:sp>
          <p:nvSpPr>
            <p:cNvPr id="20630" name="Line 57"/>
            <p:cNvSpPr>
              <a:spLocks noChangeShapeType="1"/>
            </p:cNvSpPr>
            <p:nvPr/>
          </p:nvSpPr>
          <p:spPr bwMode="auto">
            <a:xfrm>
              <a:off x="4899" y="94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1" name="Oval 58"/>
            <p:cNvSpPr>
              <a:spLocks noChangeArrowheads="1"/>
            </p:cNvSpPr>
            <p:nvPr/>
          </p:nvSpPr>
          <p:spPr bwMode="auto">
            <a:xfrm>
              <a:off x="4865" y="877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632" name="Line 59"/>
            <p:cNvSpPr>
              <a:spLocks noChangeShapeType="1"/>
            </p:cNvSpPr>
            <p:nvPr/>
          </p:nvSpPr>
          <p:spPr bwMode="auto">
            <a:xfrm>
              <a:off x="3606" y="227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3" name="Line 60"/>
            <p:cNvSpPr>
              <a:spLocks noChangeShapeType="1"/>
            </p:cNvSpPr>
            <p:nvPr/>
          </p:nvSpPr>
          <p:spPr bwMode="auto">
            <a:xfrm>
              <a:off x="3765" y="1298"/>
              <a:ext cx="0" cy="1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4" name="Line 61"/>
            <p:cNvSpPr>
              <a:spLocks noChangeShapeType="1"/>
            </p:cNvSpPr>
            <p:nvPr/>
          </p:nvSpPr>
          <p:spPr bwMode="auto">
            <a:xfrm>
              <a:off x="4491" y="1297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5" name="Line 62"/>
            <p:cNvSpPr>
              <a:spLocks noChangeShapeType="1"/>
            </p:cNvSpPr>
            <p:nvPr/>
          </p:nvSpPr>
          <p:spPr bwMode="auto">
            <a:xfrm>
              <a:off x="3606" y="2818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6" name="Line 63"/>
            <p:cNvSpPr>
              <a:spLocks noChangeShapeType="1"/>
            </p:cNvSpPr>
            <p:nvPr/>
          </p:nvSpPr>
          <p:spPr bwMode="auto">
            <a:xfrm>
              <a:off x="4899" y="1005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7" name="Line 64"/>
            <p:cNvSpPr>
              <a:spLocks noChangeShapeType="1"/>
            </p:cNvSpPr>
            <p:nvPr/>
          </p:nvSpPr>
          <p:spPr bwMode="auto">
            <a:xfrm>
              <a:off x="4808" y="3066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8" name="Line 65"/>
            <p:cNvSpPr>
              <a:spLocks noChangeShapeType="1"/>
            </p:cNvSpPr>
            <p:nvPr/>
          </p:nvSpPr>
          <p:spPr bwMode="auto">
            <a:xfrm>
              <a:off x="4898" y="2931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9" name="Text Box 67"/>
            <p:cNvSpPr txBox="1">
              <a:spLocks noChangeArrowheads="1"/>
            </p:cNvSpPr>
            <p:nvPr/>
          </p:nvSpPr>
          <p:spPr bwMode="auto">
            <a:xfrm>
              <a:off x="3334" y="211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</a:t>
              </a:r>
              <a:endParaRPr kumimoji="1" lang="en-US" altLang="zh-CN" sz="1800"/>
            </a:p>
          </p:txBody>
        </p:sp>
        <p:sp>
          <p:nvSpPr>
            <p:cNvPr id="20640" name="Text Box 68"/>
            <p:cNvSpPr txBox="1">
              <a:spLocks noChangeArrowheads="1"/>
            </p:cNvSpPr>
            <p:nvPr/>
          </p:nvSpPr>
          <p:spPr bwMode="auto">
            <a:xfrm>
              <a:off x="3334" y="268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B</a:t>
              </a:r>
              <a:endParaRPr kumimoji="1" lang="en-US" altLang="zh-CN" sz="1800"/>
            </a:p>
          </p:txBody>
        </p:sp>
        <p:sp>
          <p:nvSpPr>
            <p:cNvPr id="20641" name="Line 69"/>
            <p:cNvSpPr>
              <a:spLocks noChangeShapeType="1"/>
            </p:cNvSpPr>
            <p:nvPr/>
          </p:nvSpPr>
          <p:spPr bwMode="auto">
            <a:xfrm>
              <a:off x="4173" y="1774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2" name="Line 70"/>
            <p:cNvSpPr>
              <a:spLocks noChangeShapeType="1"/>
            </p:cNvSpPr>
            <p:nvPr/>
          </p:nvSpPr>
          <p:spPr bwMode="auto">
            <a:xfrm>
              <a:off x="4899" y="168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3" name="Oval 71"/>
            <p:cNvSpPr>
              <a:spLocks noChangeArrowheads="1"/>
            </p:cNvSpPr>
            <p:nvPr/>
          </p:nvSpPr>
          <p:spPr bwMode="auto">
            <a:xfrm>
              <a:off x="4876" y="1752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644" name="Line 73"/>
            <p:cNvSpPr>
              <a:spLocks noChangeShapeType="1"/>
            </p:cNvSpPr>
            <p:nvPr/>
          </p:nvSpPr>
          <p:spPr bwMode="auto">
            <a:xfrm>
              <a:off x="4900" y="281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5" name="Line 74"/>
            <p:cNvSpPr>
              <a:spLocks noChangeShapeType="1"/>
            </p:cNvSpPr>
            <p:nvPr/>
          </p:nvSpPr>
          <p:spPr bwMode="auto">
            <a:xfrm>
              <a:off x="5036" y="2138"/>
              <a:ext cx="0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46" name="Text Box 75"/>
            <p:cNvSpPr txBox="1">
              <a:spLocks noChangeArrowheads="1"/>
            </p:cNvSpPr>
            <p:nvPr/>
          </p:nvSpPr>
          <p:spPr bwMode="auto">
            <a:xfrm>
              <a:off x="4967" y="127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P1</a:t>
              </a:r>
              <a:endParaRPr kumimoji="1" lang="en-US" altLang="zh-CN" sz="1400"/>
            </a:p>
          </p:txBody>
        </p:sp>
        <p:sp>
          <p:nvSpPr>
            <p:cNvPr id="20647" name="Text Box 76"/>
            <p:cNvSpPr txBox="1">
              <a:spLocks noChangeArrowheads="1"/>
            </p:cNvSpPr>
            <p:nvPr/>
          </p:nvSpPr>
          <p:spPr bwMode="auto">
            <a:xfrm>
              <a:off x="3724" y="93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P2</a:t>
              </a:r>
            </a:p>
          </p:txBody>
        </p:sp>
        <p:sp>
          <p:nvSpPr>
            <p:cNvPr id="20648" name="Text Box 77"/>
            <p:cNvSpPr txBox="1">
              <a:spLocks noChangeArrowheads="1"/>
            </p:cNvSpPr>
            <p:nvPr/>
          </p:nvSpPr>
          <p:spPr bwMode="auto">
            <a:xfrm>
              <a:off x="5060" y="2002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N1</a:t>
              </a:r>
            </a:p>
          </p:txBody>
        </p:sp>
        <p:sp>
          <p:nvSpPr>
            <p:cNvPr id="20649" name="Text Box 78"/>
            <p:cNvSpPr txBox="1">
              <a:spLocks noChangeArrowheads="1"/>
            </p:cNvSpPr>
            <p:nvPr/>
          </p:nvSpPr>
          <p:spPr bwMode="auto">
            <a:xfrm>
              <a:off x="5060" y="2553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N2</a:t>
              </a:r>
            </a:p>
          </p:txBody>
        </p:sp>
      </p:grpSp>
      <p:graphicFrame>
        <p:nvGraphicFramePr>
          <p:cNvPr id="1089615" name="Group 79"/>
          <p:cNvGraphicFramePr>
            <a:graphicFrameLocks noGrp="1"/>
          </p:cNvGraphicFramePr>
          <p:nvPr/>
        </p:nvGraphicFramePr>
        <p:xfrm>
          <a:off x="720725" y="2060575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 B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N1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N2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 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P2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L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29" name="Rectangle 135"/>
          <p:cNvSpPr>
            <a:spLocks noChangeArrowheads="1"/>
          </p:cNvSpPr>
          <p:nvPr/>
        </p:nvSpPr>
        <p:spPr bwMode="auto">
          <a:xfrm>
            <a:off x="2376488" y="1484313"/>
            <a:ext cx="954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graphicFrame>
        <p:nvGraphicFramePr>
          <p:cNvPr id="2" name="Group 79"/>
          <p:cNvGraphicFramePr>
            <a:graphicFrameLocks noGrp="1"/>
          </p:cNvGraphicFramePr>
          <p:nvPr/>
        </p:nvGraphicFramePr>
        <p:xfrm>
          <a:off x="719138" y="2060575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</a:t>
                      </a:r>
                      <a:endParaRPr kumimoji="1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N1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72" name="文本框 2"/>
          <p:cNvSpPr txBox="1">
            <a:spLocks noChangeArrowheads="1"/>
          </p:cNvSpPr>
          <p:nvPr/>
        </p:nvSpPr>
        <p:spPr bwMode="auto">
          <a:xfrm>
            <a:off x="5632450" y="30543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20573" name="文本框 89"/>
          <p:cNvSpPr txBox="1">
            <a:spLocks noChangeArrowheads="1"/>
          </p:cNvSpPr>
          <p:nvPr/>
        </p:nvSpPr>
        <p:spPr bwMode="auto">
          <a:xfrm>
            <a:off x="5622925" y="39354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9900"/>
                </a:solidFill>
              </a:rPr>
              <a:t>0</a:t>
            </a:r>
            <a:endParaRPr lang="zh-CN" altLang="en-US">
              <a:solidFill>
                <a:srgbClr val="009900"/>
              </a:solidFill>
            </a:endParaRPr>
          </a:p>
        </p:txBody>
      </p:sp>
      <p:grpSp>
        <p:nvGrpSpPr>
          <p:cNvPr id="20574" name="组合 10"/>
          <p:cNvGrpSpPr>
            <a:grpSpLocks/>
          </p:cNvGrpSpPr>
          <p:nvPr/>
        </p:nvGrpSpPr>
        <p:grpSpPr bwMode="auto">
          <a:xfrm>
            <a:off x="7221538" y="1746250"/>
            <a:ext cx="971550" cy="873125"/>
            <a:chOff x="7273132" y="3742343"/>
            <a:chExt cx="970755" cy="87410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273132" y="3753468"/>
              <a:ext cx="932686" cy="8280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7314373" y="3742343"/>
              <a:ext cx="929514" cy="87410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5" name="组合 99"/>
          <p:cNvGrpSpPr>
            <a:grpSpLocks/>
          </p:cNvGrpSpPr>
          <p:nvPr/>
        </p:nvGrpSpPr>
        <p:grpSpPr bwMode="auto">
          <a:xfrm>
            <a:off x="7272338" y="3660775"/>
            <a:ext cx="971550" cy="874713"/>
            <a:chOff x="7273132" y="3742343"/>
            <a:chExt cx="970755" cy="874107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7273132" y="3753448"/>
              <a:ext cx="932686" cy="8281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7314373" y="3742343"/>
              <a:ext cx="929514" cy="87410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>
            <a:off x="6618288" y="1712913"/>
            <a:ext cx="0" cy="912812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7773988" y="2732088"/>
            <a:ext cx="0" cy="912812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>
            <a:spLocks noChangeArrowheads="1"/>
          </p:cNvSpPr>
          <p:nvPr/>
        </p:nvSpPr>
        <p:spPr bwMode="auto">
          <a:xfrm>
            <a:off x="8667750" y="244792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9900"/>
                </a:solidFill>
              </a:rPr>
              <a:t>1</a:t>
            </a:r>
            <a:endParaRPr lang="zh-CN" altLang="en-US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1B6CDEF-CB8C-46F8-B2B4-B8B6479EC5D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1D7E566-CCA4-4B1C-A4F9-7A0541E2112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 </a:t>
            </a:r>
            <a:r>
              <a:rPr lang="zh-CN" altLang="en-US"/>
              <a:t>与非门</a:t>
            </a:r>
          </a:p>
        </p:txBody>
      </p:sp>
      <p:grpSp>
        <p:nvGrpSpPr>
          <p:cNvPr id="22534" name="Group 138"/>
          <p:cNvGrpSpPr>
            <a:grpSpLocks/>
          </p:cNvGrpSpPr>
          <p:nvPr/>
        </p:nvGrpSpPr>
        <p:grpSpPr bwMode="auto">
          <a:xfrm>
            <a:off x="5292725" y="981075"/>
            <a:ext cx="3406775" cy="3708400"/>
            <a:chOff x="3334" y="731"/>
            <a:chExt cx="2146" cy="2336"/>
          </a:xfrm>
        </p:grpSpPr>
        <p:sp>
          <p:nvSpPr>
            <p:cNvPr id="22643" name="Text Box 4"/>
            <p:cNvSpPr txBox="1">
              <a:spLocks noChangeArrowheads="1"/>
            </p:cNvSpPr>
            <p:nvPr/>
          </p:nvSpPr>
          <p:spPr bwMode="auto">
            <a:xfrm>
              <a:off x="5217" y="163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L</a:t>
              </a:r>
              <a:endParaRPr kumimoji="1" lang="en-US" altLang="zh-CN" sz="1800"/>
            </a:p>
          </p:txBody>
        </p:sp>
        <p:sp>
          <p:nvSpPr>
            <p:cNvPr id="22644" name="Line 6"/>
            <p:cNvSpPr>
              <a:spLocks noChangeShapeType="1"/>
            </p:cNvSpPr>
            <p:nvPr/>
          </p:nvSpPr>
          <p:spPr bwMode="auto">
            <a:xfrm>
              <a:off x="4761" y="249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45" name="Line 7"/>
            <p:cNvSpPr>
              <a:spLocks noChangeShapeType="1"/>
            </p:cNvSpPr>
            <p:nvPr/>
          </p:nvSpPr>
          <p:spPr bwMode="auto">
            <a:xfrm>
              <a:off x="4761" y="263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46" name="Line 8"/>
            <p:cNvSpPr>
              <a:spLocks noChangeShapeType="1"/>
            </p:cNvSpPr>
            <p:nvPr/>
          </p:nvSpPr>
          <p:spPr bwMode="auto">
            <a:xfrm>
              <a:off x="4761" y="277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47" name="Line 9"/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48" name="Line 10"/>
            <p:cNvSpPr>
              <a:spLocks noChangeShapeType="1"/>
            </p:cNvSpPr>
            <p:nvPr/>
          </p:nvSpPr>
          <p:spPr bwMode="auto">
            <a:xfrm>
              <a:off x="4670" y="2545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49" name="Line 11"/>
            <p:cNvSpPr>
              <a:spLocks noChangeShapeType="1"/>
            </p:cNvSpPr>
            <p:nvPr/>
          </p:nvSpPr>
          <p:spPr bwMode="auto">
            <a:xfrm>
              <a:off x="4761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50" name="Line 12"/>
            <p:cNvSpPr>
              <a:spLocks noChangeShapeType="1"/>
            </p:cNvSpPr>
            <p:nvPr/>
          </p:nvSpPr>
          <p:spPr bwMode="auto">
            <a:xfrm>
              <a:off x="4761" y="281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51" name="Line 13"/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52" name="Line 14"/>
            <p:cNvSpPr>
              <a:spLocks noChangeShapeType="1"/>
            </p:cNvSpPr>
            <p:nvPr/>
          </p:nvSpPr>
          <p:spPr bwMode="auto">
            <a:xfrm>
              <a:off x="4492" y="2817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53" name="Line 15"/>
            <p:cNvSpPr>
              <a:spLocks noChangeShapeType="1"/>
            </p:cNvSpPr>
            <p:nvPr/>
          </p:nvSpPr>
          <p:spPr bwMode="auto">
            <a:xfrm>
              <a:off x="4897" y="2681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54" name="Line 16"/>
            <p:cNvSpPr>
              <a:spLocks noChangeShapeType="1"/>
            </p:cNvSpPr>
            <p:nvPr/>
          </p:nvSpPr>
          <p:spPr bwMode="auto">
            <a:xfrm>
              <a:off x="4900" y="2409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55" name="Line 19"/>
            <p:cNvSpPr>
              <a:spLocks noChangeShapeType="1"/>
            </p:cNvSpPr>
            <p:nvPr/>
          </p:nvSpPr>
          <p:spPr bwMode="auto">
            <a:xfrm>
              <a:off x="4036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56" name="Line 20"/>
            <p:cNvSpPr>
              <a:spLocks noChangeShapeType="1"/>
            </p:cNvSpPr>
            <p:nvPr/>
          </p:nvSpPr>
          <p:spPr bwMode="auto">
            <a:xfrm>
              <a:off x="4036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57" name="Line 21"/>
            <p:cNvSpPr>
              <a:spLocks noChangeShapeType="1"/>
            </p:cNvSpPr>
            <p:nvPr/>
          </p:nvSpPr>
          <p:spPr bwMode="auto">
            <a:xfrm>
              <a:off x="4036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58" name="Line 22"/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59" name="Line 23"/>
            <p:cNvSpPr>
              <a:spLocks noChangeShapeType="1"/>
            </p:cNvSpPr>
            <p:nvPr/>
          </p:nvSpPr>
          <p:spPr bwMode="auto">
            <a:xfrm>
              <a:off x="3945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60" name="Line 24"/>
            <p:cNvSpPr>
              <a:spLocks noChangeShapeType="1"/>
            </p:cNvSpPr>
            <p:nvPr/>
          </p:nvSpPr>
          <p:spPr bwMode="auto">
            <a:xfrm>
              <a:off x="4036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61" name="Line 25"/>
            <p:cNvSpPr>
              <a:spLocks noChangeShapeType="1"/>
            </p:cNvSpPr>
            <p:nvPr/>
          </p:nvSpPr>
          <p:spPr bwMode="auto">
            <a:xfrm>
              <a:off x="4036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62" name="Line 26"/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63" name="Line 27"/>
            <p:cNvSpPr>
              <a:spLocks noChangeShapeType="1"/>
            </p:cNvSpPr>
            <p:nvPr/>
          </p:nvSpPr>
          <p:spPr bwMode="auto">
            <a:xfrm>
              <a:off x="4172" y="1117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64" name="Line 28"/>
            <p:cNvSpPr>
              <a:spLocks noChangeShapeType="1"/>
            </p:cNvSpPr>
            <p:nvPr/>
          </p:nvSpPr>
          <p:spPr bwMode="auto">
            <a:xfrm>
              <a:off x="4172" y="1570"/>
              <a:ext cx="0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65" name="Line 30"/>
            <p:cNvSpPr>
              <a:spLocks noChangeShapeType="1"/>
            </p:cNvSpPr>
            <p:nvPr/>
          </p:nvSpPr>
          <p:spPr bwMode="auto">
            <a:xfrm>
              <a:off x="3764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66" name="Line 32"/>
            <p:cNvSpPr>
              <a:spLocks noChangeShapeType="1"/>
            </p:cNvSpPr>
            <p:nvPr/>
          </p:nvSpPr>
          <p:spPr bwMode="auto">
            <a:xfrm>
              <a:off x="4763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67" name="Line 33"/>
            <p:cNvSpPr>
              <a:spLocks noChangeShapeType="1"/>
            </p:cNvSpPr>
            <p:nvPr/>
          </p:nvSpPr>
          <p:spPr bwMode="auto">
            <a:xfrm>
              <a:off x="4763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68" name="Line 34"/>
            <p:cNvSpPr>
              <a:spLocks noChangeShapeType="1"/>
            </p:cNvSpPr>
            <p:nvPr/>
          </p:nvSpPr>
          <p:spPr bwMode="auto">
            <a:xfrm>
              <a:off x="4763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69" name="Line 35"/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70" name="Line 36"/>
            <p:cNvSpPr>
              <a:spLocks noChangeShapeType="1"/>
            </p:cNvSpPr>
            <p:nvPr/>
          </p:nvSpPr>
          <p:spPr bwMode="auto">
            <a:xfrm>
              <a:off x="4672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71" name="Line 37"/>
            <p:cNvSpPr>
              <a:spLocks noChangeShapeType="1"/>
            </p:cNvSpPr>
            <p:nvPr/>
          </p:nvSpPr>
          <p:spPr bwMode="auto">
            <a:xfrm>
              <a:off x="4763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72" name="Line 38"/>
            <p:cNvSpPr>
              <a:spLocks noChangeShapeType="1"/>
            </p:cNvSpPr>
            <p:nvPr/>
          </p:nvSpPr>
          <p:spPr bwMode="auto">
            <a:xfrm>
              <a:off x="4763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73" name="Line 39"/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74" name="Line 40"/>
            <p:cNvSpPr>
              <a:spLocks noChangeShapeType="1"/>
            </p:cNvSpPr>
            <p:nvPr/>
          </p:nvSpPr>
          <p:spPr bwMode="auto">
            <a:xfrm>
              <a:off x="4899" y="1162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75" name="Line 41"/>
            <p:cNvSpPr>
              <a:spLocks noChangeShapeType="1"/>
            </p:cNvSpPr>
            <p:nvPr/>
          </p:nvSpPr>
          <p:spPr bwMode="auto">
            <a:xfrm>
              <a:off x="4899" y="1570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76" name="Line 43"/>
            <p:cNvSpPr>
              <a:spLocks noChangeShapeType="1"/>
            </p:cNvSpPr>
            <p:nvPr/>
          </p:nvSpPr>
          <p:spPr bwMode="auto">
            <a:xfrm>
              <a:off x="4491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77" name="Line 44"/>
            <p:cNvSpPr>
              <a:spLocks noChangeShapeType="1"/>
            </p:cNvSpPr>
            <p:nvPr/>
          </p:nvSpPr>
          <p:spPr bwMode="auto">
            <a:xfrm>
              <a:off x="4761" y="195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78" name="Line 45"/>
            <p:cNvSpPr>
              <a:spLocks noChangeShapeType="1"/>
            </p:cNvSpPr>
            <p:nvPr/>
          </p:nvSpPr>
          <p:spPr bwMode="auto">
            <a:xfrm>
              <a:off x="4761" y="209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79" name="Line 46"/>
            <p:cNvSpPr>
              <a:spLocks noChangeShapeType="1"/>
            </p:cNvSpPr>
            <p:nvPr/>
          </p:nvSpPr>
          <p:spPr bwMode="auto">
            <a:xfrm>
              <a:off x="4761" y="222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80" name="Line 47"/>
            <p:cNvSpPr>
              <a:spLocks noChangeShapeType="1"/>
            </p:cNvSpPr>
            <p:nvPr/>
          </p:nvSpPr>
          <p:spPr bwMode="auto">
            <a:xfrm>
              <a:off x="4761" y="213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81" name="Line 48"/>
            <p:cNvSpPr>
              <a:spLocks noChangeShapeType="1"/>
            </p:cNvSpPr>
            <p:nvPr/>
          </p:nvSpPr>
          <p:spPr bwMode="auto">
            <a:xfrm>
              <a:off x="4670" y="2001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82" name="Line 49"/>
            <p:cNvSpPr>
              <a:spLocks noChangeShapeType="1"/>
            </p:cNvSpPr>
            <p:nvPr/>
          </p:nvSpPr>
          <p:spPr bwMode="auto">
            <a:xfrm>
              <a:off x="4761" y="200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83" name="Line 50"/>
            <p:cNvSpPr>
              <a:spLocks noChangeShapeType="1"/>
            </p:cNvSpPr>
            <p:nvPr/>
          </p:nvSpPr>
          <p:spPr bwMode="auto">
            <a:xfrm>
              <a:off x="4761" y="227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84" name="Line 51"/>
            <p:cNvSpPr>
              <a:spLocks noChangeShapeType="1"/>
            </p:cNvSpPr>
            <p:nvPr/>
          </p:nvSpPr>
          <p:spPr bwMode="auto">
            <a:xfrm>
              <a:off x="4761" y="2137"/>
              <a:ext cx="2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85" name="Line 52"/>
            <p:cNvSpPr>
              <a:spLocks noChangeShapeType="1"/>
            </p:cNvSpPr>
            <p:nvPr/>
          </p:nvSpPr>
          <p:spPr bwMode="auto">
            <a:xfrm>
              <a:off x="4492" y="2273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86" name="Line 53"/>
            <p:cNvSpPr>
              <a:spLocks noChangeShapeType="1"/>
            </p:cNvSpPr>
            <p:nvPr/>
          </p:nvSpPr>
          <p:spPr bwMode="auto">
            <a:xfrm>
              <a:off x="4897" y="2274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87" name="Line 54"/>
            <p:cNvSpPr>
              <a:spLocks noChangeShapeType="1"/>
            </p:cNvSpPr>
            <p:nvPr/>
          </p:nvSpPr>
          <p:spPr bwMode="auto">
            <a:xfrm>
              <a:off x="4900" y="1865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88" name="Line 55"/>
            <p:cNvSpPr>
              <a:spLocks noChangeShapeType="1"/>
            </p:cNvSpPr>
            <p:nvPr/>
          </p:nvSpPr>
          <p:spPr bwMode="auto">
            <a:xfrm>
              <a:off x="4173" y="1117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9" name="Text Box 56"/>
            <p:cNvSpPr txBox="1">
              <a:spLocks noChangeArrowheads="1"/>
            </p:cNvSpPr>
            <p:nvPr/>
          </p:nvSpPr>
          <p:spPr bwMode="auto">
            <a:xfrm>
              <a:off x="4899" y="731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/>
                <a:t>V</a:t>
              </a:r>
              <a:r>
                <a:rPr kumimoji="1" lang="en-US" altLang="zh-CN" sz="1600"/>
                <a:t>DD</a:t>
              </a:r>
              <a:endParaRPr kumimoji="1" lang="en-US" altLang="zh-CN" sz="1800"/>
            </a:p>
          </p:txBody>
        </p:sp>
        <p:sp>
          <p:nvSpPr>
            <p:cNvPr id="22690" name="Line 57"/>
            <p:cNvSpPr>
              <a:spLocks noChangeShapeType="1"/>
            </p:cNvSpPr>
            <p:nvPr/>
          </p:nvSpPr>
          <p:spPr bwMode="auto">
            <a:xfrm>
              <a:off x="4899" y="94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1" name="Oval 58"/>
            <p:cNvSpPr>
              <a:spLocks noChangeArrowheads="1"/>
            </p:cNvSpPr>
            <p:nvPr/>
          </p:nvSpPr>
          <p:spPr bwMode="auto">
            <a:xfrm>
              <a:off x="4865" y="877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2692" name="Line 59"/>
            <p:cNvSpPr>
              <a:spLocks noChangeShapeType="1"/>
            </p:cNvSpPr>
            <p:nvPr/>
          </p:nvSpPr>
          <p:spPr bwMode="auto">
            <a:xfrm>
              <a:off x="3606" y="227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3" name="Line 60"/>
            <p:cNvSpPr>
              <a:spLocks noChangeShapeType="1"/>
            </p:cNvSpPr>
            <p:nvPr/>
          </p:nvSpPr>
          <p:spPr bwMode="auto">
            <a:xfrm>
              <a:off x="3765" y="1298"/>
              <a:ext cx="0" cy="1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4" name="Line 61"/>
            <p:cNvSpPr>
              <a:spLocks noChangeShapeType="1"/>
            </p:cNvSpPr>
            <p:nvPr/>
          </p:nvSpPr>
          <p:spPr bwMode="auto">
            <a:xfrm>
              <a:off x="4491" y="1297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5" name="Line 62"/>
            <p:cNvSpPr>
              <a:spLocks noChangeShapeType="1"/>
            </p:cNvSpPr>
            <p:nvPr/>
          </p:nvSpPr>
          <p:spPr bwMode="auto">
            <a:xfrm>
              <a:off x="3606" y="2818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6" name="Line 63"/>
            <p:cNvSpPr>
              <a:spLocks noChangeShapeType="1"/>
            </p:cNvSpPr>
            <p:nvPr/>
          </p:nvSpPr>
          <p:spPr bwMode="auto">
            <a:xfrm>
              <a:off x="4899" y="1005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7" name="Line 64"/>
            <p:cNvSpPr>
              <a:spLocks noChangeShapeType="1"/>
            </p:cNvSpPr>
            <p:nvPr/>
          </p:nvSpPr>
          <p:spPr bwMode="auto">
            <a:xfrm>
              <a:off x="4808" y="3066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8" name="Line 65"/>
            <p:cNvSpPr>
              <a:spLocks noChangeShapeType="1"/>
            </p:cNvSpPr>
            <p:nvPr/>
          </p:nvSpPr>
          <p:spPr bwMode="auto">
            <a:xfrm>
              <a:off x="4898" y="2931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9" name="Text Box 67"/>
            <p:cNvSpPr txBox="1">
              <a:spLocks noChangeArrowheads="1"/>
            </p:cNvSpPr>
            <p:nvPr/>
          </p:nvSpPr>
          <p:spPr bwMode="auto">
            <a:xfrm>
              <a:off x="3334" y="211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</a:t>
              </a:r>
              <a:endParaRPr kumimoji="1" lang="en-US" altLang="zh-CN" sz="1800"/>
            </a:p>
          </p:txBody>
        </p:sp>
        <p:sp>
          <p:nvSpPr>
            <p:cNvPr id="22700" name="Text Box 68"/>
            <p:cNvSpPr txBox="1">
              <a:spLocks noChangeArrowheads="1"/>
            </p:cNvSpPr>
            <p:nvPr/>
          </p:nvSpPr>
          <p:spPr bwMode="auto">
            <a:xfrm>
              <a:off x="3334" y="268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B</a:t>
              </a:r>
              <a:endParaRPr kumimoji="1" lang="en-US" altLang="zh-CN" sz="1800"/>
            </a:p>
          </p:txBody>
        </p:sp>
        <p:sp>
          <p:nvSpPr>
            <p:cNvPr id="22701" name="Line 69"/>
            <p:cNvSpPr>
              <a:spLocks noChangeShapeType="1"/>
            </p:cNvSpPr>
            <p:nvPr/>
          </p:nvSpPr>
          <p:spPr bwMode="auto">
            <a:xfrm>
              <a:off x="4173" y="1774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Line 70"/>
            <p:cNvSpPr>
              <a:spLocks noChangeShapeType="1"/>
            </p:cNvSpPr>
            <p:nvPr/>
          </p:nvSpPr>
          <p:spPr bwMode="auto">
            <a:xfrm>
              <a:off x="4899" y="168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3" name="Oval 71"/>
            <p:cNvSpPr>
              <a:spLocks noChangeArrowheads="1"/>
            </p:cNvSpPr>
            <p:nvPr/>
          </p:nvSpPr>
          <p:spPr bwMode="auto">
            <a:xfrm>
              <a:off x="4876" y="1752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2704" name="Line 73"/>
            <p:cNvSpPr>
              <a:spLocks noChangeShapeType="1"/>
            </p:cNvSpPr>
            <p:nvPr/>
          </p:nvSpPr>
          <p:spPr bwMode="auto">
            <a:xfrm>
              <a:off x="4900" y="281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5" name="Line 74"/>
            <p:cNvSpPr>
              <a:spLocks noChangeShapeType="1"/>
            </p:cNvSpPr>
            <p:nvPr/>
          </p:nvSpPr>
          <p:spPr bwMode="auto">
            <a:xfrm>
              <a:off x="5036" y="2138"/>
              <a:ext cx="0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706" name="Text Box 75"/>
            <p:cNvSpPr txBox="1">
              <a:spLocks noChangeArrowheads="1"/>
            </p:cNvSpPr>
            <p:nvPr/>
          </p:nvSpPr>
          <p:spPr bwMode="auto">
            <a:xfrm>
              <a:off x="4967" y="127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P1</a:t>
              </a:r>
              <a:endParaRPr kumimoji="1" lang="en-US" altLang="zh-CN" sz="1400"/>
            </a:p>
          </p:txBody>
        </p:sp>
        <p:sp>
          <p:nvSpPr>
            <p:cNvPr id="22707" name="Text Box 76"/>
            <p:cNvSpPr txBox="1">
              <a:spLocks noChangeArrowheads="1"/>
            </p:cNvSpPr>
            <p:nvPr/>
          </p:nvSpPr>
          <p:spPr bwMode="auto">
            <a:xfrm>
              <a:off x="3724" y="93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P2</a:t>
              </a:r>
            </a:p>
          </p:txBody>
        </p:sp>
        <p:sp>
          <p:nvSpPr>
            <p:cNvPr id="22708" name="Text Box 77"/>
            <p:cNvSpPr txBox="1">
              <a:spLocks noChangeArrowheads="1"/>
            </p:cNvSpPr>
            <p:nvPr/>
          </p:nvSpPr>
          <p:spPr bwMode="auto">
            <a:xfrm>
              <a:off x="5060" y="2002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N1</a:t>
              </a:r>
            </a:p>
          </p:txBody>
        </p:sp>
        <p:sp>
          <p:nvSpPr>
            <p:cNvPr id="22709" name="Text Box 78"/>
            <p:cNvSpPr txBox="1">
              <a:spLocks noChangeArrowheads="1"/>
            </p:cNvSpPr>
            <p:nvPr/>
          </p:nvSpPr>
          <p:spPr bwMode="auto">
            <a:xfrm>
              <a:off x="5060" y="2553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N2</a:t>
              </a:r>
            </a:p>
          </p:txBody>
        </p:sp>
      </p:grpSp>
      <p:graphicFrame>
        <p:nvGraphicFramePr>
          <p:cNvPr id="1089615" name="Group 79"/>
          <p:cNvGraphicFramePr>
            <a:graphicFrameLocks noGrp="1"/>
          </p:cNvGraphicFramePr>
          <p:nvPr/>
        </p:nvGraphicFramePr>
        <p:xfrm>
          <a:off x="720725" y="2060575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 B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N1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N2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 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P2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L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7" name="Rectangle 135"/>
          <p:cNvSpPr>
            <a:spLocks noChangeArrowheads="1"/>
          </p:cNvSpPr>
          <p:nvPr/>
        </p:nvSpPr>
        <p:spPr bwMode="auto">
          <a:xfrm>
            <a:off x="2376488" y="1484313"/>
            <a:ext cx="954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5543550" y="5013325"/>
            <a:ext cx="2470150" cy="700088"/>
            <a:chOff x="2570" y="3487"/>
            <a:chExt cx="1353" cy="414"/>
          </a:xfrm>
        </p:grpSpPr>
        <p:sp>
          <p:nvSpPr>
            <p:cNvPr id="22635" name="Text Box 137"/>
            <p:cNvSpPr txBox="1">
              <a:spLocks noChangeArrowheads="1"/>
            </p:cNvSpPr>
            <p:nvPr/>
          </p:nvSpPr>
          <p:spPr bwMode="auto">
            <a:xfrm>
              <a:off x="2570" y="3487"/>
              <a:ext cx="1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A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2636" name="Text Box 138"/>
            <p:cNvSpPr txBox="1">
              <a:spLocks noChangeArrowheads="1"/>
            </p:cNvSpPr>
            <p:nvPr/>
          </p:nvSpPr>
          <p:spPr bwMode="auto">
            <a:xfrm>
              <a:off x="2570" y="3707"/>
              <a:ext cx="17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B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2637" name="Line 139"/>
            <p:cNvSpPr>
              <a:spLocks noChangeShapeType="1"/>
            </p:cNvSpPr>
            <p:nvPr/>
          </p:nvSpPr>
          <p:spPr bwMode="auto">
            <a:xfrm>
              <a:off x="2779" y="3601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Line 140"/>
            <p:cNvSpPr>
              <a:spLocks noChangeShapeType="1"/>
            </p:cNvSpPr>
            <p:nvPr/>
          </p:nvSpPr>
          <p:spPr bwMode="auto">
            <a:xfrm>
              <a:off x="2779" y="379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41"/>
            <p:cNvSpPr>
              <a:spLocks noChangeShapeType="1"/>
            </p:cNvSpPr>
            <p:nvPr/>
          </p:nvSpPr>
          <p:spPr bwMode="auto">
            <a:xfrm>
              <a:off x="3462" y="3690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0" name="Text Box 142"/>
            <p:cNvSpPr txBox="1">
              <a:spLocks noChangeArrowheads="1"/>
            </p:cNvSpPr>
            <p:nvPr/>
          </p:nvSpPr>
          <p:spPr bwMode="auto">
            <a:xfrm>
              <a:off x="3751" y="3601"/>
              <a:ext cx="1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L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2641" name="AutoShape 143"/>
            <p:cNvSpPr>
              <a:spLocks noChangeArrowheads="1"/>
            </p:cNvSpPr>
            <p:nvPr/>
          </p:nvSpPr>
          <p:spPr bwMode="auto">
            <a:xfrm>
              <a:off x="3030" y="3498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2642" name="Oval 144"/>
            <p:cNvSpPr>
              <a:spLocks noChangeArrowheads="1"/>
            </p:cNvSpPr>
            <p:nvPr/>
          </p:nvSpPr>
          <p:spPr bwMode="auto">
            <a:xfrm>
              <a:off x="3371" y="3645"/>
              <a:ext cx="90" cy="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089681" name="Object 145"/>
          <p:cNvGraphicFramePr>
            <a:graphicFrameLocks noChangeAspect="1"/>
          </p:cNvGraphicFramePr>
          <p:nvPr/>
        </p:nvGraphicFramePr>
        <p:xfrm>
          <a:off x="2016125" y="5121275"/>
          <a:ext cx="13477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5" name="公式" r:id="rId4" imgW="495359" imgH="190391" progId="Equation.3">
                  <p:embed/>
                </p:oleObj>
              </mc:Choice>
              <mc:Fallback>
                <p:oleObj name="公式" r:id="rId4" imgW="495359" imgH="190391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5121275"/>
                        <a:ext cx="13477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40" name="Rectangle 136"/>
          <p:cNvSpPr>
            <a:spLocks noChangeArrowheads="1"/>
          </p:cNvSpPr>
          <p:nvPr/>
        </p:nvSpPr>
        <p:spPr bwMode="auto">
          <a:xfrm>
            <a:off x="3108325" y="6067425"/>
            <a:ext cx="33353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</a:rPr>
              <a:t>N</a:t>
            </a:r>
            <a:r>
              <a:rPr kumimoji="1" lang="zh-CN" altLang="en-US" sz="2200">
                <a:solidFill>
                  <a:srgbClr val="0000FF"/>
                </a:solidFill>
              </a:rPr>
              <a:t>输入的与非门电路结构</a:t>
            </a:r>
            <a:r>
              <a:rPr kumimoji="1" lang="en-US" altLang="zh-CN" sz="2200">
                <a:solidFill>
                  <a:srgbClr val="0000FF"/>
                </a:solidFill>
              </a:rPr>
              <a:t>?</a:t>
            </a:r>
          </a:p>
        </p:txBody>
      </p:sp>
      <p:graphicFrame>
        <p:nvGraphicFramePr>
          <p:cNvPr id="2" name="Group 79"/>
          <p:cNvGraphicFramePr>
            <a:graphicFrameLocks noGrp="1"/>
          </p:cNvGraphicFramePr>
          <p:nvPr/>
        </p:nvGraphicFramePr>
        <p:xfrm>
          <a:off x="719138" y="2060575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</a:t>
                      </a:r>
                      <a:endParaRPr kumimoji="1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N1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623" name="文本框 2"/>
          <p:cNvSpPr txBox="1">
            <a:spLocks noChangeArrowheads="1"/>
          </p:cNvSpPr>
          <p:nvPr/>
        </p:nvSpPr>
        <p:spPr bwMode="auto">
          <a:xfrm>
            <a:off x="5632450" y="30543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9900"/>
                </a:solidFill>
              </a:rPr>
              <a:t>1</a:t>
            </a:r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22624" name="文本框 89"/>
          <p:cNvSpPr txBox="1">
            <a:spLocks noChangeArrowheads="1"/>
          </p:cNvSpPr>
          <p:nvPr/>
        </p:nvSpPr>
        <p:spPr bwMode="auto">
          <a:xfrm>
            <a:off x="5622925" y="39354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9900"/>
                </a:solidFill>
              </a:rPr>
              <a:t>1</a:t>
            </a:r>
            <a:endParaRPr lang="zh-CN" altLang="en-US">
              <a:solidFill>
                <a:srgbClr val="009900"/>
              </a:solidFill>
            </a:endParaRPr>
          </a:p>
        </p:txBody>
      </p:sp>
      <p:grpSp>
        <p:nvGrpSpPr>
          <p:cNvPr id="22625" name="组合 10"/>
          <p:cNvGrpSpPr>
            <a:grpSpLocks/>
          </p:cNvGrpSpPr>
          <p:nvPr/>
        </p:nvGrpSpPr>
        <p:grpSpPr bwMode="auto">
          <a:xfrm>
            <a:off x="7221538" y="1746250"/>
            <a:ext cx="971550" cy="873125"/>
            <a:chOff x="7273132" y="3742343"/>
            <a:chExt cx="970755" cy="87410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273132" y="3753468"/>
              <a:ext cx="932686" cy="8280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7314373" y="3742343"/>
              <a:ext cx="929514" cy="87410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045200" y="1682750"/>
            <a:ext cx="1736725" cy="2800350"/>
            <a:chOff x="6044534" y="1682533"/>
            <a:chExt cx="1737178" cy="2801312"/>
          </a:xfrm>
        </p:grpSpPr>
        <p:grpSp>
          <p:nvGrpSpPr>
            <p:cNvPr id="22629" name="组合 99"/>
            <p:cNvGrpSpPr>
              <a:grpSpLocks/>
            </p:cNvGrpSpPr>
            <p:nvPr/>
          </p:nvGrpSpPr>
          <p:grpSpPr bwMode="auto">
            <a:xfrm>
              <a:off x="6044534" y="1682533"/>
              <a:ext cx="970755" cy="874107"/>
              <a:chOff x="7273132" y="3742343"/>
              <a:chExt cx="970755" cy="874107"/>
            </a:xfrm>
          </p:grpSpPr>
          <p:cxnSp>
            <p:nvCxnSpPr>
              <p:cNvPr id="101" name="直接连接符 100"/>
              <p:cNvCxnSpPr/>
              <p:nvPr/>
            </p:nvCxnSpPr>
            <p:spPr>
              <a:xfrm>
                <a:off x="7273132" y="3753460"/>
                <a:ext cx="932106" cy="8273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V="1">
                <a:off x="7314418" y="3742343"/>
                <a:ext cx="928930" cy="87342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/>
            <p:cNvCxnSpPr/>
            <p:nvPr/>
          </p:nvCxnSpPr>
          <p:spPr>
            <a:xfrm>
              <a:off x="7781712" y="3570719"/>
              <a:ext cx="0" cy="913126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连接符 104"/>
          <p:cNvCxnSpPr/>
          <p:nvPr/>
        </p:nvCxnSpPr>
        <p:spPr>
          <a:xfrm>
            <a:off x="7773988" y="2732088"/>
            <a:ext cx="0" cy="912812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>
            <a:spLocks noChangeArrowheads="1"/>
          </p:cNvSpPr>
          <p:nvPr/>
        </p:nvSpPr>
        <p:spPr bwMode="auto">
          <a:xfrm>
            <a:off x="8667750" y="244792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9900"/>
                </a:solidFill>
              </a:rPr>
              <a:t>0</a:t>
            </a:r>
            <a:endParaRPr lang="zh-CN" altLang="en-US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40" grpId="0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A18992D-C930-4878-8286-B8B2EDFFE10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7D7F302-2696-4726-B904-840908A203E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 </a:t>
            </a:r>
            <a:r>
              <a:rPr lang="zh-CN" altLang="en-US"/>
              <a:t>或非门</a:t>
            </a:r>
          </a:p>
        </p:txBody>
      </p:sp>
      <p:graphicFrame>
        <p:nvGraphicFramePr>
          <p:cNvPr id="1090563" name="Group 3"/>
          <p:cNvGraphicFramePr>
            <a:graphicFrameLocks noGrp="1"/>
          </p:cNvGraphicFramePr>
          <p:nvPr/>
        </p:nvGraphicFramePr>
        <p:xfrm>
          <a:off x="720725" y="2025650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 B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N1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N2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P1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 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P2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L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4" name="Rectangle 59"/>
          <p:cNvSpPr>
            <a:spLocks noChangeArrowheads="1"/>
          </p:cNvSpPr>
          <p:nvPr/>
        </p:nvSpPr>
        <p:spPr bwMode="auto">
          <a:xfrm>
            <a:off x="2376488" y="1449388"/>
            <a:ext cx="954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graphicFrame>
        <p:nvGraphicFramePr>
          <p:cNvPr id="24625" name="Object 60"/>
          <p:cNvGraphicFramePr>
            <a:graphicFrameLocks noChangeAspect="1"/>
          </p:cNvGraphicFramePr>
          <p:nvPr/>
        </p:nvGraphicFramePr>
        <p:xfrm>
          <a:off x="2185988" y="5168900"/>
          <a:ext cx="15176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" name="公式" r:id="rId4" imgW="632595" imgH="190391" progId="Equation.3">
                  <p:embed/>
                </p:oleObj>
              </mc:Choice>
              <mc:Fallback>
                <p:oleObj name="公式" r:id="rId4" imgW="632595" imgH="190391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168900"/>
                        <a:ext cx="15176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26" name="Group 140"/>
          <p:cNvGrpSpPr>
            <a:grpSpLocks/>
          </p:cNvGrpSpPr>
          <p:nvPr/>
        </p:nvGrpSpPr>
        <p:grpSpPr bwMode="auto">
          <a:xfrm>
            <a:off x="5292725" y="955675"/>
            <a:ext cx="3378200" cy="3733800"/>
            <a:chOff x="3334" y="686"/>
            <a:chExt cx="2128" cy="2352"/>
          </a:xfrm>
        </p:grpSpPr>
        <p:sp>
          <p:nvSpPr>
            <p:cNvPr id="24685" name="Text Box 62"/>
            <p:cNvSpPr txBox="1">
              <a:spLocks noChangeArrowheads="1"/>
            </p:cNvSpPr>
            <p:nvPr/>
          </p:nvSpPr>
          <p:spPr bwMode="auto">
            <a:xfrm>
              <a:off x="5058" y="1117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P1</a:t>
              </a:r>
            </a:p>
          </p:txBody>
        </p:sp>
        <p:sp>
          <p:nvSpPr>
            <p:cNvPr id="24686" name="Line 64"/>
            <p:cNvSpPr>
              <a:spLocks noChangeShapeType="1"/>
            </p:cNvSpPr>
            <p:nvPr/>
          </p:nvSpPr>
          <p:spPr bwMode="auto">
            <a:xfrm>
              <a:off x="4761" y="234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87" name="Line 65"/>
            <p:cNvSpPr>
              <a:spLocks noChangeShapeType="1"/>
            </p:cNvSpPr>
            <p:nvPr/>
          </p:nvSpPr>
          <p:spPr bwMode="auto">
            <a:xfrm>
              <a:off x="4761" y="247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88" name="Line 66"/>
            <p:cNvSpPr>
              <a:spLocks noChangeShapeType="1"/>
            </p:cNvSpPr>
            <p:nvPr/>
          </p:nvSpPr>
          <p:spPr bwMode="auto">
            <a:xfrm>
              <a:off x="4761" y="2613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89" name="Line 67"/>
            <p:cNvSpPr>
              <a:spLocks noChangeShapeType="1"/>
            </p:cNvSpPr>
            <p:nvPr/>
          </p:nvSpPr>
          <p:spPr bwMode="auto">
            <a:xfrm>
              <a:off x="4761" y="252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90" name="Line 68"/>
            <p:cNvSpPr>
              <a:spLocks noChangeShapeType="1"/>
            </p:cNvSpPr>
            <p:nvPr/>
          </p:nvSpPr>
          <p:spPr bwMode="auto">
            <a:xfrm>
              <a:off x="4670" y="2387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91" name="Line 69"/>
            <p:cNvSpPr>
              <a:spLocks noChangeShapeType="1"/>
            </p:cNvSpPr>
            <p:nvPr/>
          </p:nvSpPr>
          <p:spPr bwMode="auto">
            <a:xfrm>
              <a:off x="4761" y="238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92" name="Line 70"/>
            <p:cNvSpPr>
              <a:spLocks noChangeShapeType="1"/>
            </p:cNvSpPr>
            <p:nvPr/>
          </p:nvSpPr>
          <p:spPr bwMode="auto">
            <a:xfrm>
              <a:off x="4761" y="265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93" name="Line 71"/>
            <p:cNvSpPr>
              <a:spLocks noChangeShapeType="1"/>
            </p:cNvSpPr>
            <p:nvPr/>
          </p:nvSpPr>
          <p:spPr bwMode="auto">
            <a:xfrm>
              <a:off x="4761" y="252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94" name="Line 72"/>
            <p:cNvSpPr>
              <a:spLocks noChangeShapeType="1"/>
            </p:cNvSpPr>
            <p:nvPr/>
          </p:nvSpPr>
          <p:spPr bwMode="auto">
            <a:xfrm>
              <a:off x="4492" y="2659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95" name="Line 73"/>
            <p:cNvSpPr>
              <a:spLocks noChangeShapeType="1"/>
            </p:cNvSpPr>
            <p:nvPr/>
          </p:nvSpPr>
          <p:spPr bwMode="auto">
            <a:xfrm>
              <a:off x="4897" y="2523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96" name="Line 74"/>
            <p:cNvSpPr>
              <a:spLocks noChangeShapeType="1"/>
            </p:cNvSpPr>
            <p:nvPr/>
          </p:nvSpPr>
          <p:spPr bwMode="auto">
            <a:xfrm>
              <a:off x="4900" y="2251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97" name="Line 76"/>
            <p:cNvSpPr>
              <a:spLocks noChangeShapeType="1"/>
            </p:cNvSpPr>
            <p:nvPr/>
          </p:nvSpPr>
          <p:spPr bwMode="auto">
            <a:xfrm>
              <a:off x="4763" y="163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98" name="Line 77"/>
            <p:cNvSpPr>
              <a:spLocks noChangeShapeType="1"/>
            </p:cNvSpPr>
            <p:nvPr/>
          </p:nvSpPr>
          <p:spPr bwMode="auto">
            <a:xfrm>
              <a:off x="4763" y="177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99" name="Line 78"/>
            <p:cNvSpPr>
              <a:spLocks noChangeShapeType="1"/>
            </p:cNvSpPr>
            <p:nvPr/>
          </p:nvSpPr>
          <p:spPr bwMode="auto">
            <a:xfrm>
              <a:off x="4763" y="1910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00" name="Line 79"/>
            <p:cNvSpPr>
              <a:spLocks noChangeShapeType="1"/>
            </p:cNvSpPr>
            <p:nvPr/>
          </p:nvSpPr>
          <p:spPr bwMode="auto">
            <a:xfrm>
              <a:off x="4763" y="182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01" name="Line 80"/>
            <p:cNvSpPr>
              <a:spLocks noChangeShapeType="1"/>
            </p:cNvSpPr>
            <p:nvPr/>
          </p:nvSpPr>
          <p:spPr bwMode="auto">
            <a:xfrm>
              <a:off x="4672" y="1684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02" name="Line 81"/>
            <p:cNvSpPr>
              <a:spLocks noChangeShapeType="1"/>
            </p:cNvSpPr>
            <p:nvPr/>
          </p:nvSpPr>
          <p:spPr bwMode="auto">
            <a:xfrm>
              <a:off x="4763" y="168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03" name="Line 82"/>
            <p:cNvSpPr>
              <a:spLocks noChangeShapeType="1"/>
            </p:cNvSpPr>
            <p:nvPr/>
          </p:nvSpPr>
          <p:spPr bwMode="auto">
            <a:xfrm>
              <a:off x="4763" y="195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04" name="Line 83"/>
            <p:cNvSpPr>
              <a:spLocks noChangeShapeType="1"/>
            </p:cNvSpPr>
            <p:nvPr/>
          </p:nvSpPr>
          <p:spPr bwMode="auto">
            <a:xfrm>
              <a:off x="4763" y="1820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05" name="Line 84"/>
            <p:cNvSpPr>
              <a:spLocks noChangeShapeType="1"/>
            </p:cNvSpPr>
            <p:nvPr/>
          </p:nvSpPr>
          <p:spPr bwMode="auto">
            <a:xfrm>
              <a:off x="4899" y="1548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06" name="Line 85"/>
            <p:cNvSpPr>
              <a:spLocks noChangeShapeType="1"/>
            </p:cNvSpPr>
            <p:nvPr/>
          </p:nvSpPr>
          <p:spPr bwMode="auto">
            <a:xfrm>
              <a:off x="4899" y="1956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07" name="Line 86"/>
            <p:cNvSpPr>
              <a:spLocks noChangeShapeType="1"/>
            </p:cNvSpPr>
            <p:nvPr/>
          </p:nvSpPr>
          <p:spPr bwMode="auto">
            <a:xfrm>
              <a:off x="4491" y="1684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08" name="Line 87"/>
            <p:cNvSpPr>
              <a:spLocks noChangeShapeType="1"/>
            </p:cNvSpPr>
            <p:nvPr/>
          </p:nvSpPr>
          <p:spPr bwMode="auto">
            <a:xfrm>
              <a:off x="4763" y="109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09" name="Line 88"/>
            <p:cNvSpPr>
              <a:spLocks noChangeShapeType="1"/>
            </p:cNvSpPr>
            <p:nvPr/>
          </p:nvSpPr>
          <p:spPr bwMode="auto">
            <a:xfrm>
              <a:off x="4763" y="1230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10" name="Line 89"/>
            <p:cNvSpPr>
              <a:spLocks noChangeShapeType="1"/>
            </p:cNvSpPr>
            <p:nvPr/>
          </p:nvSpPr>
          <p:spPr bwMode="auto">
            <a:xfrm>
              <a:off x="4763" y="136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11" name="Line 90"/>
            <p:cNvSpPr>
              <a:spLocks noChangeShapeType="1"/>
            </p:cNvSpPr>
            <p:nvPr/>
          </p:nvSpPr>
          <p:spPr bwMode="auto">
            <a:xfrm>
              <a:off x="4763" y="127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12" name="Line 91"/>
            <p:cNvSpPr>
              <a:spLocks noChangeShapeType="1"/>
            </p:cNvSpPr>
            <p:nvPr/>
          </p:nvSpPr>
          <p:spPr bwMode="auto">
            <a:xfrm>
              <a:off x="4672" y="1140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13" name="Line 92"/>
            <p:cNvSpPr>
              <a:spLocks noChangeShapeType="1"/>
            </p:cNvSpPr>
            <p:nvPr/>
          </p:nvSpPr>
          <p:spPr bwMode="auto">
            <a:xfrm>
              <a:off x="4762" y="113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14" name="Line 93"/>
            <p:cNvSpPr>
              <a:spLocks noChangeShapeType="1"/>
            </p:cNvSpPr>
            <p:nvPr/>
          </p:nvSpPr>
          <p:spPr bwMode="auto">
            <a:xfrm>
              <a:off x="4763" y="1412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15" name="Line 94"/>
            <p:cNvSpPr>
              <a:spLocks noChangeShapeType="1"/>
            </p:cNvSpPr>
            <p:nvPr/>
          </p:nvSpPr>
          <p:spPr bwMode="auto">
            <a:xfrm>
              <a:off x="4763" y="127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16" name="Line 95"/>
            <p:cNvSpPr>
              <a:spLocks noChangeShapeType="1"/>
            </p:cNvSpPr>
            <p:nvPr/>
          </p:nvSpPr>
          <p:spPr bwMode="auto">
            <a:xfrm>
              <a:off x="4899" y="1004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17" name="Line 96"/>
            <p:cNvSpPr>
              <a:spLocks noChangeShapeType="1"/>
            </p:cNvSpPr>
            <p:nvPr/>
          </p:nvSpPr>
          <p:spPr bwMode="auto">
            <a:xfrm>
              <a:off x="4899" y="1412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18" name="Line 98"/>
            <p:cNvSpPr>
              <a:spLocks noChangeShapeType="1"/>
            </p:cNvSpPr>
            <p:nvPr/>
          </p:nvSpPr>
          <p:spPr bwMode="auto">
            <a:xfrm>
              <a:off x="4491" y="1140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19" name="Line 100"/>
            <p:cNvSpPr>
              <a:spLocks noChangeShapeType="1"/>
            </p:cNvSpPr>
            <p:nvPr/>
          </p:nvSpPr>
          <p:spPr bwMode="auto">
            <a:xfrm>
              <a:off x="4034" y="2363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20" name="Line 101"/>
            <p:cNvSpPr>
              <a:spLocks noChangeShapeType="1"/>
            </p:cNvSpPr>
            <p:nvPr/>
          </p:nvSpPr>
          <p:spPr bwMode="auto">
            <a:xfrm>
              <a:off x="4034" y="249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21" name="Line 102"/>
            <p:cNvSpPr>
              <a:spLocks noChangeShapeType="1"/>
            </p:cNvSpPr>
            <p:nvPr/>
          </p:nvSpPr>
          <p:spPr bwMode="auto">
            <a:xfrm>
              <a:off x="4034" y="263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22" name="Line 103"/>
            <p:cNvSpPr>
              <a:spLocks noChangeShapeType="1"/>
            </p:cNvSpPr>
            <p:nvPr/>
          </p:nvSpPr>
          <p:spPr bwMode="auto">
            <a:xfrm>
              <a:off x="4034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23" name="Line 104"/>
            <p:cNvSpPr>
              <a:spLocks noChangeShapeType="1"/>
            </p:cNvSpPr>
            <p:nvPr/>
          </p:nvSpPr>
          <p:spPr bwMode="auto">
            <a:xfrm>
              <a:off x="3943" y="2409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24" name="Line 105"/>
            <p:cNvSpPr>
              <a:spLocks noChangeShapeType="1"/>
            </p:cNvSpPr>
            <p:nvPr/>
          </p:nvSpPr>
          <p:spPr bwMode="auto">
            <a:xfrm>
              <a:off x="4034" y="240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25" name="Line 106"/>
            <p:cNvSpPr>
              <a:spLocks noChangeShapeType="1"/>
            </p:cNvSpPr>
            <p:nvPr/>
          </p:nvSpPr>
          <p:spPr bwMode="auto">
            <a:xfrm>
              <a:off x="4034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26" name="Line 107"/>
            <p:cNvSpPr>
              <a:spLocks noChangeShapeType="1"/>
            </p:cNvSpPr>
            <p:nvPr/>
          </p:nvSpPr>
          <p:spPr bwMode="auto">
            <a:xfrm>
              <a:off x="4034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27" name="Line 108"/>
            <p:cNvSpPr>
              <a:spLocks noChangeShapeType="1"/>
            </p:cNvSpPr>
            <p:nvPr/>
          </p:nvSpPr>
          <p:spPr bwMode="auto">
            <a:xfrm>
              <a:off x="3765" y="2681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28" name="Line 109"/>
            <p:cNvSpPr>
              <a:spLocks noChangeShapeType="1"/>
            </p:cNvSpPr>
            <p:nvPr/>
          </p:nvSpPr>
          <p:spPr bwMode="auto">
            <a:xfrm>
              <a:off x="4170" y="2545"/>
              <a:ext cx="0" cy="3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29" name="Line 110"/>
            <p:cNvSpPr>
              <a:spLocks noChangeShapeType="1"/>
            </p:cNvSpPr>
            <p:nvPr/>
          </p:nvSpPr>
          <p:spPr bwMode="auto">
            <a:xfrm>
              <a:off x="4173" y="2273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30" name="Text Box 112"/>
            <p:cNvSpPr txBox="1">
              <a:spLocks noChangeArrowheads="1"/>
            </p:cNvSpPr>
            <p:nvPr/>
          </p:nvSpPr>
          <p:spPr bwMode="auto">
            <a:xfrm>
              <a:off x="5217" y="202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L</a:t>
              </a:r>
              <a:endParaRPr kumimoji="1" lang="en-US" altLang="zh-CN" sz="1800"/>
            </a:p>
          </p:txBody>
        </p:sp>
        <p:sp>
          <p:nvSpPr>
            <p:cNvPr id="24731" name="Line 113"/>
            <p:cNvSpPr>
              <a:spLocks noChangeShapeType="1"/>
            </p:cNvSpPr>
            <p:nvPr/>
          </p:nvSpPr>
          <p:spPr bwMode="auto">
            <a:xfrm>
              <a:off x="4173" y="2885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32" name="Text Box 114"/>
            <p:cNvSpPr txBox="1">
              <a:spLocks noChangeArrowheads="1"/>
            </p:cNvSpPr>
            <p:nvPr/>
          </p:nvSpPr>
          <p:spPr bwMode="auto">
            <a:xfrm>
              <a:off x="4899" y="686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V</a:t>
              </a:r>
              <a:r>
                <a:rPr kumimoji="1" lang="en-US" altLang="zh-CN" sz="1600"/>
                <a:t>DD</a:t>
              </a:r>
              <a:endParaRPr kumimoji="1" lang="en-US" altLang="zh-CN" sz="1800"/>
            </a:p>
          </p:txBody>
        </p:sp>
        <p:sp>
          <p:nvSpPr>
            <p:cNvPr id="24733" name="Line 115"/>
            <p:cNvSpPr>
              <a:spLocks noChangeShapeType="1"/>
            </p:cNvSpPr>
            <p:nvPr/>
          </p:nvSpPr>
          <p:spPr bwMode="auto">
            <a:xfrm>
              <a:off x="4899" y="900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34" name="Oval 116"/>
            <p:cNvSpPr>
              <a:spLocks noChangeArrowheads="1"/>
            </p:cNvSpPr>
            <p:nvPr/>
          </p:nvSpPr>
          <p:spPr bwMode="auto">
            <a:xfrm>
              <a:off x="4862" y="832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4735" name="Line 117"/>
            <p:cNvSpPr>
              <a:spLocks noChangeShapeType="1"/>
            </p:cNvSpPr>
            <p:nvPr/>
          </p:nvSpPr>
          <p:spPr bwMode="auto">
            <a:xfrm>
              <a:off x="3606" y="1140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36" name="Line 118"/>
            <p:cNvSpPr>
              <a:spLocks noChangeShapeType="1"/>
            </p:cNvSpPr>
            <p:nvPr/>
          </p:nvSpPr>
          <p:spPr bwMode="auto">
            <a:xfrm>
              <a:off x="3765" y="1140"/>
              <a:ext cx="0" cy="1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37" name="Line 119"/>
            <p:cNvSpPr>
              <a:spLocks noChangeShapeType="1"/>
            </p:cNvSpPr>
            <p:nvPr/>
          </p:nvSpPr>
          <p:spPr bwMode="auto">
            <a:xfrm>
              <a:off x="4491" y="1684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38" name="Line 120"/>
            <p:cNvSpPr>
              <a:spLocks noChangeShapeType="1"/>
            </p:cNvSpPr>
            <p:nvPr/>
          </p:nvSpPr>
          <p:spPr bwMode="auto">
            <a:xfrm>
              <a:off x="4173" y="2161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39" name="Line 121"/>
            <p:cNvSpPr>
              <a:spLocks noChangeShapeType="1"/>
            </p:cNvSpPr>
            <p:nvPr/>
          </p:nvSpPr>
          <p:spPr bwMode="auto">
            <a:xfrm>
              <a:off x="4899" y="207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40" name="Oval 122"/>
            <p:cNvSpPr>
              <a:spLocks noChangeArrowheads="1"/>
            </p:cNvSpPr>
            <p:nvPr/>
          </p:nvSpPr>
          <p:spPr bwMode="auto">
            <a:xfrm>
              <a:off x="4876" y="2127"/>
              <a:ext cx="56" cy="5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4741" name="Line 123"/>
            <p:cNvSpPr>
              <a:spLocks noChangeShapeType="1"/>
            </p:cNvSpPr>
            <p:nvPr/>
          </p:nvSpPr>
          <p:spPr bwMode="auto">
            <a:xfrm>
              <a:off x="3606" y="1684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42" name="Line 124"/>
            <p:cNvSpPr>
              <a:spLocks noChangeShapeType="1"/>
            </p:cNvSpPr>
            <p:nvPr/>
          </p:nvSpPr>
          <p:spPr bwMode="auto">
            <a:xfrm>
              <a:off x="4899" y="2796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43" name="Line 125"/>
            <p:cNvSpPr>
              <a:spLocks noChangeShapeType="1"/>
            </p:cNvSpPr>
            <p:nvPr/>
          </p:nvSpPr>
          <p:spPr bwMode="auto">
            <a:xfrm>
              <a:off x="4808" y="3021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44" name="Line 127"/>
            <p:cNvSpPr>
              <a:spLocks noChangeShapeType="1"/>
            </p:cNvSpPr>
            <p:nvPr/>
          </p:nvSpPr>
          <p:spPr bwMode="auto">
            <a:xfrm>
              <a:off x="4173" y="2161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45" name="Text Box 128"/>
            <p:cNvSpPr txBox="1">
              <a:spLocks noChangeArrowheads="1"/>
            </p:cNvSpPr>
            <p:nvPr/>
          </p:nvSpPr>
          <p:spPr bwMode="auto">
            <a:xfrm>
              <a:off x="3334" y="98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</a:t>
              </a:r>
              <a:endParaRPr kumimoji="1" lang="en-US" altLang="zh-CN" sz="1800"/>
            </a:p>
          </p:txBody>
        </p:sp>
        <p:sp>
          <p:nvSpPr>
            <p:cNvPr id="24746" name="Text Box 129"/>
            <p:cNvSpPr txBox="1">
              <a:spLocks noChangeArrowheads="1"/>
            </p:cNvSpPr>
            <p:nvPr/>
          </p:nvSpPr>
          <p:spPr bwMode="auto">
            <a:xfrm>
              <a:off x="3334" y="154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B</a:t>
              </a:r>
              <a:endParaRPr kumimoji="1" lang="en-US" altLang="zh-CN" sz="1800"/>
            </a:p>
          </p:txBody>
        </p:sp>
        <p:sp>
          <p:nvSpPr>
            <p:cNvPr id="24747" name="Line 130"/>
            <p:cNvSpPr>
              <a:spLocks noChangeShapeType="1"/>
            </p:cNvSpPr>
            <p:nvPr/>
          </p:nvSpPr>
          <p:spPr bwMode="auto">
            <a:xfrm>
              <a:off x="4899" y="114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48" name="Line 131"/>
            <p:cNvSpPr>
              <a:spLocks noChangeShapeType="1"/>
            </p:cNvSpPr>
            <p:nvPr/>
          </p:nvSpPr>
          <p:spPr bwMode="auto">
            <a:xfrm>
              <a:off x="5035" y="1140"/>
              <a:ext cx="0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49" name="Text Box 132"/>
            <p:cNvSpPr txBox="1">
              <a:spLocks noChangeArrowheads="1"/>
            </p:cNvSpPr>
            <p:nvPr/>
          </p:nvSpPr>
          <p:spPr bwMode="auto">
            <a:xfrm>
              <a:off x="5058" y="1668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P2</a:t>
              </a:r>
            </a:p>
          </p:txBody>
        </p:sp>
        <p:sp>
          <p:nvSpPr>
            <p:cNvPr id="24750" name="Text Box 133"/>
            <p:cNvSpPr txBox="1">
              <a:spLocks noChangeArrowheads="1"/>
            </p:cNvSpPr>
            <p:nvPr/>
          </p:nvSpPr>
          <p:spPr bwMode="auto">
            <a:xfrm>
              <a:off x="4945" y="2387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N2</a:t>
              </a:r>
              <a:endParaRPr kumimoji="1" lang="en-US" altLang="zh-CN" sz="1400"/>
            </a:p>
          </p:txBody>
        </p:sp>
        <p:sp>
          <p:nvSpPr>
            <p:cNvPr id="24751" name="Text Box 134"/>
            <p:cNvSpPr txBox="1">
              <a:spLocks noChangeArrowheads="1"/>
            </p:cNvSpPr>
            <p:nvPr/>
          </p:nvSpPr>
          <p:spPr bwMode="auto">
            <a:xfrm>
              <a:off x="3720" y="2750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N1</a:t>
              </a:r>
            </a:p>
          </p:txBody>
        </p:sp>
      </p:grpSp>
      <p:grpSp>
        <p:nvGrpSpPr>
          <p:cNvPr id="24627" name="Group 135"/>
          <p:cNvGrpSpPr>
            <a:grpSpLocks/>
          </p:cNvGrpSpPr>
          <p:nvPr/>
        </p:nvGrpSpPr>
        <p:grpSpPr bwMode="auto">
          <a:xfrm>
            <a:off x="5903913" y="5049838"/>
            <a:ext cx="2376487" cy="703262"/>
            <a:chOff x="3515" y="3430"/>
            <a:chExt cx="1497" cy="443"/>
          </a:xfrm>
        </p:grpSpPr>
        <p:grpSp>
          <p:nvGrpSpPr>
            <p:cNvPr id="24671" name="Group 136"/>
            <p:cNvGrpSpPr>
              <a:grpSpLocks/>
            </p:cNvGrpSpPr>
            <p:nvPr/>
          </p:nvGrpSpPr>
          <p:grpSpPr bwMode="auto">
            <a:xfrm>
              <a:off x="3515" y="3430"/>
              <a:ext cx="1497" cy="443"/>
              <a:chOff x="3470" y="3430"/>
              <a:chExt cx="1655" cy="489"/>
            </a:xfrm>
          </p:grpSpPr>
          <p:sp>
            <p:nvSpPr>
              <p:cNvPr id="24673" name="Text Box 137"/>
              <p:cNvSpPr txBox="1">
                <a:spLocks noChangeArrowheads="1"/>
              </p:cNvSpPr>
              <p:nvPr/>
            </p:nvSpPr>
            <p:spPr bwMode="auto">
              <a:xfrm>
                <a:off x="3606" y="3430"/>
                <a:ext cx="205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A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24674" name="Text Box 138"/>
              <p:cNvSpPr txBox="1">
                <a:spLocks noChangeArrowheads="1"/>
              </p:cNvSpPr>
              <p:nvPr/>
            </p:nvSpPr>
            <p:spPr bwMode="auto">
              <a:xfrm>
                <a:off x="3615" y="3691"/>
                <a:ext cx="204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B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24675" name="Line 139"/>
              <p:cNvSpPr>
                <a:spLocks noChangeShapeType="1"/>
              </p:cNvSpPr>
              <p:nvPr/>
            </p:nvSpPr>
            <p:spPr bwMode="auto">
              <a:xfrm>
                <a:off x="3878" y="356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6" name="Line 140"/>
              <p:cNvSpPr>
                <a:spLocks noChangeShapeType="1"/>
              </p:cNvSpPr>
              <p:nvPr/>
            </p:nvSpPr>
            <p:spPr bwMode="auto">
              <a:xfrm>
                <a:off x="3878" y="3793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7" name="Line 141"/>
              <p:cNvSpPr>
                <a:spLocks noChangeShapeType="1"/>
              </p:cNvSpPr>
              <p:nvPr/>
            </p:nvSpPr>
            <p:spPr bwMode="auto">
              <a:xfrm>
                <a:off x="4611" y="367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8" name="Text Box 142"/>
              <p:cNvSpPr txBox="1">
                <a:spLocks noChangeArrowheads="1"/>
              </p:cNvSpPr>
              <p:nvPr/>
            </p:nvSpPr>
            <p:spPr bwMode="auto">
              <a:xfrm>
                <a:off x="4920" y="3566"/>
                <a:ext cx="205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L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grpSp>
            <p:nvGrpSpPr>
              <p:cNvPr id="24679" name="Group 143"/>
              <p:cNvGrpSpPr>
                <a:grpSpLocks/>
              </p:cNvGrpSpPr>
              <p:nvPr/>
            </p:nvGrpSpPr>
            <p:grpSpPr bwMode="auto">
              <a:xfrm>
                <a:off x="3470" y="3452"/>
                <a:ext cx="1156" cy="454"/>
                <a:chOff x="986" y="3158"/>
                <a:chExt cx="1671" cy="658"/>
              </a:xfrm>
            </p:grpSpPr>
            <p:sp>
              <p:nvSpPr>
                <p:cNvPr id="24680" name="Arc 144"/>
                <p:cNvSpPr>
                  <a:spLocks/>
                </p:cNvSpPr>
                <p:nvPr/>
              </p:nvSpPr>
              <p:spPr bwMode="auto">
                <a:xfrm>
                  <a:off x="2177" y="3159"/>
                  <a:ext cx="480" cy="657"/>
                </a:xfrm>
                <a:custGeom>
                  <a:avLst/>
                  <a:gdLst>
                    <a:gd name="T0" fmla="*/ 0 w 19012"/>
                    <a:gd name="T1" fmla="*/ 0 h 21600"/>
                    <a:gd name="T2" fmla="*/ 0 w 19012"/>
                    <a:gd name="T3" fmla="*/ 0 h 21600"/>
                    <a:gd name="T4" fmla="*/ 0 w 1901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012"/>
                    <a:gd name="T10" fmla="*/ 0 h 21600"/>
                    <a:gd name="T11" fmla="*/ 19012 w 1901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012" h="21600" fill="none" extrusionOk="0">
                      <a:moveTo>
                        <a:pt x="0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</a:path>
                    <a:path w="19012" h="21600" stroke="0" extrusionOk="0">
                      <a:moveTo>
                        <a:pt x="0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81" name="Arc 145"/>
                <p:cNvSpPr>
                  <a:spLocks/>
                </p:cNvSpPr>
                <p:nvPr/>
              </p:nvSpPr>
              <p:spPr bwMode="auto">
                <a:xfrm flipV="1">
                  <a:off x="2183" y="3159"/>
                  <a:ext cx="470" cy="657"/>
                </a:xfrm>
                <a:custGeom>
                  <a:avLst/>
                  <a:gdLst>
                    <a:gd name="T0" fmla="*/ 0 w 18607"/>
                    <a:gd name="T1" fmla="*/ 0 h 21600"/>
                    <a:gd name="T2" fmla="*/ 0 w 18607"/>
                    <a:gd name="T3" fmla="*/ 0 h 21600"/>
                    <a:gd name="T4" fmla="*/ 0 w 1860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8607"/>
                    <a:gd name="T10" fmla="*/ 0 h 21600"/>
                    <a:gd name="T11" fmla="*/ 18607 w 1860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607" h="21600" fill="none" extrusionOk="0">
                      <a:moveTo>
                        <a:pt x="0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</a:path>
                    <a:path w="18607" h="21600" stroke="0" extrusionOk="0">
                      <a:moveTo>
                        <a:pt x="0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82" name="Arc 146"/>
                <p:cNvSpPr>
                  <a:spLocks/>
                </p:cNvSpPr>
                <p:nvPr/>
              </p:nvSpPr>
              <p:spPr bwMode="auto">
                <a:xfrm rot="5400000">
                  <a:off x="1174" y="2973"/>
                  <a:ext cx="655" cy="1032"/>
                </a:xfrm>
                <a:custGeom>
                  <a:avLst/>
                  <a:gdLst>
                    <a:gd name="T0" fmla="*/ 0 w 21674"/>
                    <a:gd name="T1" fmla="*/ 0 h 21600"/>
                    <a:gd name="T2" fmla="*/ 0 w 21674"/>
                    <a:gd name="T3" fmla="*/ 0 h 21600"/>
                    <a:gd name="T4" fmla="*/ 0 w 216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4"/>
                    <a:gd name="T10" fmla="*/ 0 h 21600"/>
                    <a:gd name="T11" fmla="*/ 21674 w 216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4" h="21600" fill="none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</a:path>
                    <a:path w="21674" h="21600" stroke="0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  <a:lnTo>
                        <a:pt x="10852" y="21600"/>
                      </a:lnTo>
                      <a:lnTo>
                        <a:pt x="-1" y="2923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83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1882" y="3816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4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1882" y="3158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672" name="Oval 149"/>
            <p:cNvSpPr>
              <a:spLocks noChangeArrowheads="1"/>
            </p:cNvSpPr>
            <p:nvPr/>
          </p:nvSpPr>
          <p:spPr bwMode="auto">
            <a:xfrm>
              <a:off x="4548" y="3612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2669" name="Rectangle 141"/>
          <p:cNvSpPr>
            <a:spLocks noChangeArrowheads="1"/>
          </p:cNvSpPr>
          <p:nvPr/>
        </p:nvSpPr>
        <p:spPr bwMode="auto">
          <a:xfrm>
            <a:off x="2641600" y="5935663"/>
            <a:ext cx="33353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</a:rPr>
              <a:t>N</a:t>
            </a:r>
            <a:r>
              <a:rPr kumimoji="1" lang="zh-CN" altLang="en-US" sz="2200">
                <a:solidFill>
                  <a:srgbClr val="0000FF"/>
                </a:solidFill>
              </a:rPr>
              <a:t>输入的或非门电路结构</a:t>
            </a:r>
            <a:r>
              <a:rPr kumimoji="1" lang="en-US" altLang="zh-CN" sz="2200">
                <a:solidFill>
                  <a:srgbClr val="0000FF"/>
                </a:solidFill>
              </a:rPr>
              <a:t>?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719138" y="2024063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N1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N2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608F4ED-5642-420A-BA71-E9FD7518F9D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F3249EC-B7BF-4615-A6B5-CC4D8106545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 </a:t>
            </a:r>
            <a:r>
              <a:rPr lang="zh-CN" altLang="en-US"/>
              <a:t>与非</a:t>
            </a:r>
            <a:r>
              <a:rPr lang="en-US" altLang="zh-CN"/>
              <a:t>/</a:t>
            </a:r>
            <a:r>
              <a:rPr lang="zh-CN" altLang="en-US"/>
              <a:t>或非门</a:t>
            </a:r>
          </a:p>
        </p:txBody>
      </p:sp>
      <p:grpSp>
        <p:nvGrpSpPr>
          <p:cNvPr id="26630" name="Group 138"/>
          <p:cNvGrpSpPr>
            <a:grpSpLocks/>
          </p:cNvGrpSpPr>
          <p:nvPr/>
        </p:nvGrpSpPr>
        <p:grpSpPr bwMode="auto">
          <a:xfrm>
            <a:off x="360363" y="1111250"/>
            <a:ext cx="3406775" cy="3708400"/>
            <a:chOff x="3334" y="731"/>
            <a:chExt cx="2146" cy="2336"/>
          </a:xfrm>
        </p:grpSpPr>
        <p:sp>
          <p:nvSpPr>
            <p:cNvPr id="26724" name="Text Box 4"/>
            <p:cNvSpPr txBox="1">
              <a:spLocks noChangeArrowheads="1"/>
            </p:cNvSpPr>
            <p:nvPr/>
          </p:nvSpPr>
          <p:spPr bwMode="auto">
            <a:xfrm>
              <a:off x="5217" y="163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L</a:t>
              </a:r>
              <a:endParaRPr kumimoji="1" lang="en-US" altLang="zh-CN" sz="1800"/>
            </a:p>
          </p:txBody>
        </p:sp>
        <p:sp>
          <p:nvSpPr>
            <p:cNvPr id="26725" name="Line 6"/>
            <p:cNvSpPr>
              <a:spLocks noChangeShapeType="1"/>
            </p:cNvSpPr>
            <p:nvPr/>
          </p:nvSpPr>
          <p:spPr bwMode="auto">
            <a:xfrm>
              <a:off x="4761" y="249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6" name="Line 7"/>
            <p:cNvSpPr>
              <a:spLocks noChangeShapeType="1"/>
            </p:cNvSpPr>
            <p:nvPr/>
          </p:nvSpPr>
          <p:spPr bwMode="auto">
            <a:xfrm>
              <a:off x="4761" y="263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7" name="Line 8"/>
            <p:cNvSpPr>
              <a:spLocks noChangeShapeType="1"/>
            </p:cNvSpPr>
            <p:nvPr/>
          </p:nvSpPr>
          <p:spPr bwMode="auto">
            <a:xfrm>
              <a:off x="4761" y="277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8" name="Line 9"/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9" name="Line 10"/>
            <p:cNvSpPr>
              <a:spLocks noChangeShapeType="1"/>
            </p:cNvSpPr>
            <p:nvPr/>
          </p:nvSpPr>
          <p:spPr bwMode="auto">
            <a:xfrm>
              <a:off x="4670" y="2545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0" name="Line 11"/>
            <p:cNvSpPr>
              <a:spLocks noChangeShapeType="1"/>
            </p:cNvSpPr>
            <p:nvPr/>
          </p:nvSpPr>
          <p:spPr bwMode="auto">
            <a:xfrm>
              <a:off x="4761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1" name="Line 12"/>
            <p:cNvSpPr>
              <a:spLocks noChangeShapeType="1"/>
            </p:cNvSpPr>
            <p:nvPr/>
          </p:nvSpPr>
          <p:spPr bwMode="auto">
            <a:xfrm>
              <a:off x="4761" y="281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2" name="Line 13"/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3" name="Line 14"/>
            <p:cNvSpPr>
              <a:spLocks noChangeShapeType="1"/>
            </p:cNvSpPr>
            <p:nvPr/>
          </p:nvSpPr>
          <p:spPr bwMode="auto">
            <a:xfrm>
              <a:off x="4492" y="2817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4" name="Line 15"/>
            <p:cNvSpPr>
              <a:spLocks noChangeShapeType="1"/>
            </p:cNvSpPr>
            <p:nvPr/>
          </p:nvSpPr>
          <p:spPr bwMode="auto">
            <a:xfrm>
              <a:off x="4897" y="2681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5" name="Line 16"/>
            <p:cNvSpPr>
              <a:spLocks noChangeShapeType="1"/>
            </p:cNvSpPr>
            <p:nvPr/>
          </p:nvSpPr>
          <p:spPr bwMode="auto">
            <a:xfrm>
              <a:off x="4900" y="2409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6" name="Line 19"/>
            <p:cNvSpPr>
              <a:spLocks noChangeShapeType="1"/>
            </p:cNvSpPr>
            <p:nvPr/>
          </p:nvSpPr>
          <p:spPr bwMode="auto">
            <a:xfrm>
              <a:off x="4036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7" name="Line 20"/>
            <p:cNvSpPr>
              <a:spLocks noChangeShapeType="1"/>
            </p:cNvSpPr>
            <p:nvPr/>
          </p:nvSpPr>
          <p:spPr bwMode="auto">
            <a:xfrm>
              <a:off x="4036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8" name="Line 21"/>
            <p:cNvSpPr>
              <a:spLocks noChangeShapeType="1"/>
            </p:cNvSpPr>
            <p:nvPr/>
          </p:nvSpPr>
          <p:spPr bwMode="auto">
            <a:xfrm>
              <a:off x="4036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39" name="Line 22"/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0" name="Line 23"/>
            <p:cNvSpPr>
              <a:spLocks noChangeShapeType="1"/>
            </p:cNvSpPr>
            <p:nvPr/>
          </p:nvSpPr>
          <p:spPr bwMode="auto">
            <a:xfrm>
              <a:off x="3945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1" name="Line 24"/>
            <p:cNvSpPr>
              <a:spLocks noChangeShapeType="1"/>
            </p:cNvSpPr>
            <p:nvPr/>
          </p:nvSpPr>
          <p:spPr bwMode="auto">
            <a:xfrm>
              <a:off x="4036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2" name="Line 25"/>
            <p:cNvSpPr>
              <a:spLocks noChangeShapeType="1"/>
            </p:cNvSpPr>
            <p:nvPr/>
          </p:nvSpPr>
          <p:spPr bwMode="auto">
            <a:xfrm>
              <a:off x="4036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3" name="Line 26"/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4" name="Line 27"/>
            <p:cNvSpPr>
              <a:spLocks noChangeShapeType="1"/>
            </p:cNvSpPr>
            <p:nvPr/>
          </p:nvSpPr>
          <p:spPr bwMode="auto">
            <a:xfrm>
              <a:off x="4172" y="1117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5" name="Line 28"/>
            <p:cNvSpPr>
              <a:spLocks noChangeShapeType="1"/>
            </p:cNvSpPr>
            <p:nvPr/>
          </p:nvSpPr>
          <p:spPr bwMode="auto">
            <a:xfrm>
              <a:off x="4172" y="1570"/>
              <a:ext cx="0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6" name="Line 30"/>
            <p:cNvSpPr>
              <a:spLocks noChangeShapeType="1"/>
            </p:cNvSpPr>
            <p:nvPr/>
          </p:nvSpPr>
          <p:spPr bwMode="auto">
            <a:xfrm>
              <a:off x="3764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7" name="Line 32"/>
            <p:cNvSpPr>
              <a:spLocks noChangeShapeType="1"/>
            </p:cNvSpPr>
            <p:nvPr/>
          </p:nvSpPr>
          <p:spPr bwMode="auto">
            <a:xfrm>
              <a:off x="4763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8" name="Line 33"/>
            <p:cNvSpPr>
              <a:spLocks noChangeShapeType="1"/>
            </p:cNvSpPr>
            <p:nvPr/>
          </p:nvSpPr>
          <p:spPr bwMode="auto">
            <a:xfrm>
              <a:off x="4763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9" name="Line 34"/>
            <p:cNvSpPr>
              <a:spLocks noChangeShapeType="1"/>
            </p:cNvSpPr>
            <p:nvPr/>
          </p:nvSpPr>
          <p:spPr bwMode="auto">
            <a:xfrm>
              <a:off x="4763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50" name="Line 35"/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51" name="Line 36"/>
            <p:cNvSpPr>
              <a:spLocks noChangeShapeType="1"/>
            </p:cNvSpPr>
            <p:nvPr/>
          </p:nvSpPr>
          <p:spPr bwMode="auto">
            <a:xfrm>
              <a:off x="4672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52" name="Line 37"/>
            <p:cNvSpPr>
              <a:spLocks noChangeShapeType="1"/>
            </p:cNvSpPr>
            <p:nvPr/>
          </p:nvSpPr>
          <p:spPr bwMode="auto">
            <a:xfrm>
              <a:off x="4763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53" name="Line 38"/>
            <p:cNvSpPr>
              <a:spLocks noChangeShapeType="1"/>
            </p:cNvSpPr>
            <p:nvPr/>
          </p:nvSpPr>
          <p:spPr bwMode="auto">
            <a:xfrm>
              <a:off x="4763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54" name="Line 39"/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55" name="Line 40"/>
            <p:cNvSpPr>
              <a:spLocks noChangeShapeType="1"/>
            </p:cNvSpPr>
            <p:nvPr/>
          </p:nvSpPr>
          <p:spPr bwMode="auto">
            <a:xfrm>
              <a:off x="4899" y="1162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56" name="Line 41"/>
            <p:cNvSpPr>
              <a:spLocks noChangeShapeType="1"/>
            </p:cNvSpPr>
            <p:nvPr/>
          </p:nvSpPr>
          <p:spPr bwMode="auto">
            <a:xfrm>
              <a:off x="4899" y="1570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57" name="Line 43"/>
            <p:cNvSpPr>
              <a:spLocks noChangeShapeType="1"/>
            </p:cNvSpPr>
            <p:nvPr/>
          </p:nvSpPr>
          <p:spPr bwMode="auto">
            <a:xfrm>
              <a:off x="4491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58" name="Line 44"/>
            <p:cNvSpPr>
              <a:spLocks noChangeShapeType="1"/>
            </p:cNvSpPr>
            <p:nvPr/>
          </p:nvSpPr>
          <p:spPr bwMode="auto">
            <a:xfrm>
              <a:off x="4761" y="195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59" name="Line 45"/>
            <p:cNvSpPr>
              <a:spLocks noChangeShapeType="1"/>
            </p:cNvSpPr>
            <p:nvPr/>
          </p:nvSpPr>
          <p:spPr bwMode="auto">
            <a:xfrm>
              <a:off x="4761" y="209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60" name="Line 46"/>
            <p:cNvSpPr>
              <a:spLocks noChangeShapeType="1"/>
            </p:cNvSpPr>
            <p:nvPr/>
          </p:nvSpPr>
          <p:spPr bwMode="auto">
            <a:xfrm>
              <a:off x="4761" y="222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61" name="Line 47"/>
            <p:cNvSpPr>
              <a:spLocks noChangeShapeType="1"/>
            </p:cNvSpPr>
            <p:nvPr/>
          </p:nvSpPr>
          <p:spPr bwMode="auto">
            <a:xfrm>
              <a:off x="4761" y="213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62" name="Line 48"/>
            <p:cNvSpPr>
              <a:spLocks noChangeShapeType="1"/>
            </p:cNvSpPr>
            <p:nvPr/>
          </p:nvSpPr>
          <p:spPr bwMode="auto">
            <a:xfrm>
              <a:off x="4670" y="2001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63" name="Line 49"/>
            <p:cNvSpPr>
              <a:spLocks noChangeShapeType="1"/>
            </p:cNvSpPr>
            <p:nvPr/>
          </p:nvSpPr>
          <p:spPr bwMode="auto">
            <a:xfrm>
              <a:off x="4761" y="200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64" name="Line 50"/>
            <p:cNvSpPr>
              <a:spLocks noChangeShapeType="1"/>
            </p:cNvSpPr>
            <p:nvPr/>
          </p:nvSpPr>
          <p:spPr bwMode="auto">
            <a:xfrm>
              <a:off x="4761" y="227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65" name="Line 51"/>
            <p:cNvSpPr>
              <a:spLocks noChangeShapeType="1"/>
            </p:cNvSpPr>
            <p:nvPr/>
          </p:nvSpPr>
          <p:spPr bwMode="auto">
            <a:xfrm>
              <a:off x="4761" y="2137"/>
              <a:ext cx="2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66" name="Line 52"/>
            <p:cNvSpPr>
              <a:spLocks noChangeShapeType="1"/>
            </p:cNvSpPr>
            <p:nvPr/>
          </p:nvSpPr>
          <p:spPr bwMode="auto">
            <a:xfrm>
              <a:off x="4492" y="2273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67" name="Line 53"/>
            <p:cNvSpPr>
              <a:spLocks noChangeShapeType="1"/>
            </p:cNvSpPr>
            <p:nvPr/>
          </p:nvSpPr>
          <p:spPr bwMode="auto">
            <a:xfrm>
              <a:off x="4897" y="2274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68" name="Line 54"/>
            <p:cNvSpPr>
              <a:spLocks noChangeShapeType="1"/>
            </p:cNvSpPr>
            <p:nvPr/>
          </p:nvSpPr>
          <p:spPr bwMode="auto">
            <a:xfrm>
              <a:off x="4900" y="1865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69" name="Line 55"/>
            <p:cNvSpPr>
              <a:spLocks noChangeShapeType="1"/>
            </p:cNvSpPr>
            <p:nvPr/>
          </p:nvSpPr>
          <p:spPr bwMode="auto">
            <a:xfrm>
              <a:off x="4173" y="1117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0" name="Text Box 56"/>
            <p:cNvSpPr txBox="1">
              <a:spLocks noChangeArrowheads="1"/>
            </p:cNvSpPr>
            <p:nvPr/>
          </p:nvSpPr>
          <p:spPr bwMode="auto">
            <a:xfrm>
              <a:off x="4899" y="731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/>
                <a:t>V</a:t>
              </a:r>
              <a:r>
                <a:rPr kumimoji="1" lang="en-US" altLang="zh-CN" sz="1600"/>
                <a:t>DD</a:t>
              </a:r>
              <a:endParaRPr kumimoji="1" lang="en-US" altLang="zh-CN" sz="1800"/>
            </a:p>
          </p:txBody>
        </p:sp>
        <p:sp>
          <p:nvSpPr>
            <p:cNvPr id="26771" name="Line 57"/>
            <p:cNvSpPr>
              <a:spLocks noChangeShapeType="1"/>
            </p:cNvSpPr>
            <p:nvPr/>
          </p:nvSpPr>
          <p:spPr bwMode="auto">
            <a:xfrm>
              <a:off x="4899" y="94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2" name="Oval 58"/>
            <p:cNvSpPr>
              <a:spLocks noChangeArrowheads="1"/>
            </p:cNvSpPr>
            <p:nvPr/>
          </p:nvSpPr>
          <p:spPr bwMode="auto">
            <a:xfrm>
              <a:off x="4865" y="877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6773" name="Line 59"/>
            <p:cNvSpPr>
              <a:spLocks noChangeShapeType="1"/>
            </p:cNvSpPr>
            <p:nvPr/>
          </p:nvSpPr>
          <p:spPr bwMode="auto">
            <a:xfrm>
              <a:off x="3606" y="227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4" name="Line 60"/>
            <p:cNvSpPr>
              <a:spLocks noChangeShapeType="1"/>
            </p:cNvSpPr>
            <p:nvPr/>
          </p:nvSpPr>
          <p:spPr bwMode="auto">
            <a:xfrm>
              <a:off x="3765" y="1298"/>
              <a:ext cx="0" cy="1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5" name="Line 61"/>
            <p:cNvSpPr>
              <a:spLocks noChangeShapeType="1"/>
            </p:cNvSpPr>
            <p:nvPr/>
          </p:nvSpPr>
          <p:spPr bwMode="auto">
            <a:xfrm>
              <a:off x="4491" y="1297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6" name="Line 62"/>
            <p:cNvSpPr>
              <a:spLocks noChangeShapeType="1"/>
            </p:cNvSpPr>
            <p:nvPr/>
          </p:nvSpPr>
          <p:spPr bwMode="auto">
            <a:xfrm>
              <a:off x="3606" y="2818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7" name="Line 63"/>
            <p:cNvSpPr>
              <a:spLocks noChangeShapeType="1"/>
            </p:cNvSpPr>
            <p:nvPr/>
          </p:nvSpPr>
          <p:spPr bwMode="auto">
            <a:xfrm>
              <a:off x="4899" y="1005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8" name="Line 64"/>
            <p:cNvSpPr>
              <a:spLocks noChangeShapeType="1"/>
            </p:cNvSpPr>
            <p:nvPr/>
          </p:nvSpPr>
          <p:spPr bwMode="auto">
            <a:xfrm>
              <a:off x="4808" y="3066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9" name="Line 65"/>
            <p:cNvSpPr>
              <a:spLocks noChangeShapeType="1"/>
            </p:cNvSpPr>
            <p:nvPr/>
          </p:nvSpPr>
          <p:spPr bwMode="auto">
            <a:xfrm>
              <a:off x="4898" y="2931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80" name="Text Box 67"/>
            <p:cNvSpPr txBox="1">
              <a:spLocks noChangeArrowheads="1"/>
            </p:cNvSpPr>
            <p:nvPr/>
          </p:nvSpPr>
          <p:spPr bwMode="auto">
            <a:xfrm>
              <a:off x="3334" y="211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</a:t>
              </a:r>
              <a:endParaRPr kumimoji="1" lang="en-US" altLang="zh-CN" sz="1800"/>
            </a:p>
          </p:txBody>
        </p:sp>
        <p:sp>
          <p:nvSpPr>
            <p:cNvPr id="26781" name="Text Box 68"/>
            <p:cNvSpPr txBox="1">
              <a:spLocks noChangeArrowheads="1"/>
            </p:cNvSpPr>
            <p:nvPr/>
          </p:nvSpPr>
          <p:spPr bwMode="auto">
            <a:xfrm>
              <a:off x="3334" y="268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B</a:t>
              </a:r>
              <a:endParaRPr kumimoji="1" lang="en-US" altLang="zh-CN" sz="1800"/>
            </a:p>
          </p:txBody>
        </p:sp>
        <p:sp>
          <p:nvSpPr>
            <p:cNvPr id="26782" name="Line 69"/>
            <p:cNvSpPr>
              <a:spLocks noChangeShapeType="1"/>
            </p:cNvSpPr>
            <p:nvPr/>
          </p:nvSpPr>
          <p:spPr bwMode="auto">
            <a:xfrm>
              <a:off x="4173" y="1774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83" name="Line 70"/>
            <p:cNvSpPr>
              <a:spLocks noChangeShapeType="1"/>
            </p:cNvSpPr>
            <p:nvPr/>
          </p:nvSpPr>
          <p:spPr bwMode="auto">
            <a:xfrm>
              <a:off x="4899" y="168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84" name="Oval 71"/>
            <p:cNvSpPr>
              <a:spLocks noChangeArrowheads="1"/>
            </p:cNvSpPr>
            <p:nvPr/>
          </p:nvSpPr>
          <p:spPr bwMode="auto">
            <a:xfrm>
              <a:off x="4876" y="1752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6785" name="Line 73"/>
            <p:cNvSpPr>
              <a:spLocks noChangeShapeType="1"/>
            </p:cNvSpPr>
            <p:nvPr/>
          </p:nvSpPr>
          <p:spPr bwMode="auto">
            <a:xfrm>
              <a:off x="4900" y="281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86" name="Line 74"/>
            <p:cNvSpPr>
              <a:spLocks noChangeShapeType="1"/>
            </p:cNvSpPr>
            <p:nvPr/>
          </p:nvSpPr>
          <p:spPr bwMode="auto">
            <a:xfrm>
              <a:off x="5036" y="2138"/>
              <a:ext cx="0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87" name="Text Box 75"/>
            <p:cNvSpPr txBox="1">
              <a:spLocks noChangeArrowheads="1"/>
            </p:cNvSpPr>
            <p:nvPr/>
          </p:nvSpPr>
          <p:spPr bwMode="auto">
            <a:xfrm>
              <a:off x="4967" y="127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P1</a:t>
              </a:r>
              <a:endParaRPr kumimoji="1" lang="en-US" altLang="zh-CN" sz="1400"/>
            </a:p>
          </p:txBody>
        </p:sp>
        <p:sp>
          <p:nvSpPr>
            <p:cNvPr id="26788" name="Text Box 76"/>
            <p:cNvSpPr txBox="1">
              <a:spLocks noChangeArrowheads="1"/>
            </p:cNvSpPr>
            <p:nvPr/>
          </p:nvSpPr>
          <p:spPr bwMode="auto">
            <a:xfrm>
              <a:off x="3724" y="93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P2</a:t>
              </a:r>
            </a:p>
          </p:txBody>
        </p:sp>
        <p:sp>
          <p:nvSpPr>
            <p:cNvPr id="26789" name="Text Box 77"/>
            <p:cNvSpPr txBox="1">
              <a:spLocks noChangeArrowheads="1"/>
            </p:cNvSpPr>
            <p:nvPr/>
          </p:nvSpPr>
          <p:spPr bwMode="auto">
            <a:xfrm>
              <a:off x="5060" y="2002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N1</a:t>
              </a:r>
            </a:p>
          </p:txBody>
        </p:sp>
        <p:sp>
          <p:nvSpPr>
            <p:cNvPr id="26790" name="Text Box 78"/>
            <p:cNvSpPr txBox="1">
              <a:spLocks noChangeArrowheads="1"/>
            </p:cNvSpPr>
            <p:nvPr/>
          </p:nvSpPr>
          <p:spPr bwMode="auto">
            <a:xfrm>
              <a:off x="5060" y="2553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N2</a:t>
              </a:r>
            </a:p>
          </p:txBody>
        </p:sp>
      </p:grpSp>
      <p:grpSp>
        <p:nvGrpSpPr>
          <p:cNvPr id="26631" name="Group 136"/>
          <p:cNvGrpSpPr>
            <a:grpSpLocks/>
          </p:cNvGrpSpPr>
          <p:nvPr/>
        </p:nvGrpSpPr>
        <p:grpSpPr bwMode="auto">
          <a:xfrm>
            <a:off x="611188" y="5143500"/>
            <a:ext cx="2470150" cy="700088"/>
            <a:chOff x="2570" y="3487"/>
            <a:chExt cx="1353" cy="414"/>
          </a:xfrm>
        </p:grpSpPr>
        <p:sp>
          <p:nvSpPr>
            <p:cNvPr id="26716" name="Text Box 137"/>
            <p:cNvSpPr txBox="1">
              <a:spLocks noChangeArrowheads="1"/>
            </p:cNvSpPr>
            <p:nvPr/>
          </p:nvSpPr>
          <p:spPr bwMode="auto">
            <a:xfrm>
              <a:off x="2570" y="3487"/>
              <a:ext cx="1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A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6717" name="Text Box 138"/>
            <p:cNvSpPr txBox="1">
              <a:spLocks noChangeArrowheads="1"/>
            </p:cNvSpPr>
            <p:nvPr/>
          </p:nvSpPr>
          <p:spPr bwMode="auto">
            <a:xfrm>
              <a:off x="2570" y="3707"/>
              <a:ext cx="17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B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6718" name="Line 139"/>
            <p:cNvSpPr>
              <a:spLocks noChangeShapeType="1"/>
            </p:cNvSpPr>
            <p:nvPr/>
          </p:nvSpPr>
          <p:spPr bwMode="auto">
            <a:xfrm>
              <a:off x="2779" y="3601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9" name="Line 140"/>
            <p:cNvSpPr>
              <a:spLocks noChangeShapeType="1"/>
            </p:cNvSpPr>
            <p:nvPr/>
          </p:nvSpPr>
          <p:spPr bwMode="auto">
            <a:xfrm>
              <a:off x="2779" y="379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0" name="Line 141"/>
            <p:cNvSpPr>
              <a:spLocks noChangeShapeType="1"/>
            </p:cNvSpPr>
            <p:nvPr/>
          </p:nvSpPr>
          <p:spPr bwMode="auto">
            <a:xfrm>
              <a:off x="3462" y="3690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1" name="Text Box 142"/>
            <p:cNvSpPr txBox="1">
              <a:spLocks noChangeArrowheads="1"/>
            </p:cNvSpPr>
            <p:nvPr/>
          </p:nvSpPr>
          <p:spPr bwMode="auto">
            <a:xfrm>
              <a:off x="3751" y="3601"/>
              <a:ext cx="1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L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6722" name="AutoShape 143"/>
            <p:cNvSpPr>
              <a:spLocks noChangeArrowheads="1"/>
            </p:cNvSpPr>
            <p:nvPr/>
          </p:nvSpPr>
          <p:spPr bwMode="auto">
            <a:xfrm>
              <a:off x="3030" y="3498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6723" name="Oval 144"/>
            <p:cNvSpPr>
              <a:spLocks noChangeArrowheads="1"/>
            </p:cNvSpPr>
            <p:nvPr/>
          </p:nvSpPr>
          <p:spPr bwMode="auto">
            <a:xfrm>
              <a:off x="3371" y="3645"/>
              <a:ext cx="90" cy="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6632" name="Rectangle 137"/>
          <p:cNvSpPr>
            <a:spLocks noChangeArrowheads="1"/>
          </p:cNvSpPr>
          <p:nvPr/>
        </p:nvSpPr>
        <p:spPr bwMode="auto">
          <a:xfrm>
            <a:off x="2990850" y="5983288"/>
            <a:ext cx="3133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>
                <a:solidFill>
                  <a:srgbClr val="0000FF"/>
                </a:solidFill>
              </a:rPr>
              <a:t>输入端增加有什么问题</a:t>
            </a:r>
            <a:r>
              <a:rPr kumimoji="1" lang="en-US" altLang="zh-CN" sz="2200">
                <a:solidFill>
                  <a:srgbClr val="0000FF"/>
                </a:solidFill>
              </a:rPr>
              <a:t>?</a:t>
            </a:r>
            <a:endParaRPr kumimoji="1" lang="zh-CN" altLang="en-US" sz="2200">
              <a:solidFill>
                <a:srgbClr val="0000FF"/>
              </a:solidFill>
            </a:endParaRPr>
          </a:p>
        </p:txBody>
      </p:sp>
      <p:grpSp>
        <p:nvGrpSpPr>
          <p:cNvPr id="26633" name="Group 140"/>
          <p:cNvGrpSpPr>
            <a:grpSpLocks/>
          </p:cNvGrpSpPr>
          <p:nvPr/>
        </p:nvGrpSpPr>
        <p:grpSpPr bwMode="auto">
          <a:xfrm>
            <a:off x="4829175" y="889000"/>
            <a:ext cx="3378200" cy="3733800"/>
            <a:chOff x="3334" y="686"/>
            <a:chExt cx="2128" cy="2352"/>
          </a:xfrm>
        </p:grpSpPr>
        <p:sp>
          <p:nvSpPr>
            <p:cNvPr id="26649" name="Text Box 62"/>
            <p:cNvSpPr txBox="1">
              <a:spLocks noChangeArrowheads="1"/>
            </p:cNvSpPr>
            <p:nvPr/>
          </p:nvSpPr>
          <p:spPr bwMode="auto">
            <a:xfrm>
              <a:off x="5058" y="1117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P1</a:t>
              </a:r>
            </a:p>
          </p:txBody>
        </p:sp>
        <p:sp>
          <p:nvSpPr>
            <p:cNvPr id="26650" name="Line 64"/>
            <p:cNvSpPr>
              <a:spLocks noChangeShapeType="1"/>
            </p:cNvSpPr>
            <p:nvPr/>
          </p:nvSpPr>
          <p:spPr bwMode="auto">
            <a:xfrm>
              <a:off x="4761" y="234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1" name="Line 65"/>
            <p:cNvSpPr>
              <a:spLocks noChangeShapeType="1"/>
            </p:cNvSpPr>
            <p:nvPr/>
          </p:nvSpPr>
          <p:spPr bwMode="auto">
            <a:xfrm>
              <a:off x="4761" y="247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2" name="Line 66"/>
            <p:cNvSpPr>
              <a:spLocks noChangeShapeType="1"/>
            </p:cNvSpPr>
            <p:nvPr/>
          </p:nvSpPr>
          <p:spPr bwMode="auto">
            <a:xfrm>
              <a:off x="4761" y="2613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3" name="Line 67"/>
            <p:cNvSpPr>
              <a:spLocks noChangeShapeType="1"/>
            </p:cNvSpPr>
            <p:nvPr/>
          </p:nvSpPr>
          <p:spPr bwMode="auto">
            <a:xfrm>
              <a:off x="4761" y="252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4" name="Line 68"/>
            <p:cNvSpPr>
              <a:spLocks noChangeShapeType="1"/>
            </p:cNvSpPr>
            <p:nvPr/>
          </p:nvSpPr>
          <p:spPr bwMode="auto">
            <a:xfrm>
              <a:off x="4670" y="2387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5" name="Line 69"/>
            <p:cNvSpPr>
              <a:spLocks noChangeShapeType="1"/>
            </p:cNvSpPr>
            <p:nvPr/>
          </p:nvSpPr>
          <p:spPr bwMode="auto">
            <a:xfrm>
              <a:off x="4761" y="238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6" name="Line 70"/>
            <p:cNvSpPr>
              <a:spLocks noChangeShapeType="1"/>
            </p:cNvSpPr>
            <p:nvPr/>
          </p:nvSpPr>
          <p:spPr bwMode="auto">
            <a:xfrm>
              <a:off x="4761" y="265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7" name="Line 71"/>
            <p:cNvSpPr>
              <a:spLocks noChangeShapeType="1"/>
            </p:cNvSpPr>
            <p:nvPr/>
          </p:nvSpPr>
          <p:spPr bwMode="auto">
            <a:xfrm>
              <a:off x="4761" y="252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8" name="Line 72"/>
            <p:cNvSpPr>
              <a:spLocks noChangeShapeType="1"/>
            </p:cNvSpPr>
            <p:nvPr/>
          </p:nvSpPr>
          <p:spPr bwMode="auto">
            <a:xfrm>
              <a:off x="4492" y="2659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9" name="Line 73"/>
            <p:cNvSpPr>
              <a:spLocks noChangeShapeType="1"/>
            </p:cNvSpPr>
            <p:nvPr/>
          </p:nvSpPr>
          <p:spPr bwMode="auto">
            <a:xfrm>
              <a:off x="4897" y="2523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0" name="Line 74"/>
            <p:cNvSpPr>
              <a:spLocks noChangeShapeType="1"/>
            </p:cNvSpPr>
            <p:nvPr/>
          </p:nvSpPr>
          <p:spPr bwMode="auto">
            <a:xfrm>
              <a:off x="4900" y="2251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1" name="Line 76"/>
            <p:cNvSpPr>
              <a:spLocks noChangeShapeType="1"/>
            </p:cNvSpPr>
            <p:nvPr/>
          </p:nvSpPr>
          <p:spPr bwMode="auto">
            <a:xfrm>
              <a:off x="4763" y="163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2" name="Line 77"/>
            <p:cNvSpPr>
              <a:spLocks noChangeShapeType="1"/>
            </p:cNvSpPr>
            <p:nvPr/>
          </p:nvSpPr>
          <p:spPr bwMode="auto">
            <a:xfrm>
              <a:off x="4763" y="177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3" name="Line 78"/>
            <p:cNvSpPr>
              <a:spLocks noChangeShapeType="1"/>
            </p:cNvSpPr>
            <p:nvPr/>
          </p:nvSpPr>
          <p:spPr bwMode="auto">
            <a:xfrm>
              <a:off x="4763" y="1910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4" name="Line 79"/>
            <p:cNvSpPr>
              <a:spLocks noChangeShapeType="1"/>
            </p:cNvSpPr>
            <p:nvPr/>
          </p:nvSpPr>
          <p:spPr bwMode="auto">
            <a:xfrm>
              <a:off x="4763" y="182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5" name="Line 80"/>
            <p:cNvSpPr>
              <a:spLocks noChangeShapeType="1"/>
            </p:cNvSpPr>
            <p:nvPr/>
          </p:nvSpPr>
          <p:spPr bwMode="auto">
            <a:xfrm>
              <a:off x="4672" y="1684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6" name="Line 81"/>
            <p:cNvSpPr>
              <a:spLocks noChangeShapeType="1"/>
            </p:cNvSpPr>
            <p:nvPr/>
          </p:nvSpPr>
          <p:spPr bwMode="auto">
            <a:xfrm>
              <a:off x="4763" y="168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7" name="Line 82"/>
            <p:cNvSpPr>
              <a:spLocks noChangeShapeType="1"/>
            </p:cNvSpPr>
            <p:nvPr/>
          </p:nvSpPr>
          <p:spPr bwMode="auto">
            <a:xfrm>
              <a:off x="4763" y="195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8" name="Line 83"/>
            <p:cNvSpPr>
              <a:spLocks noChangeShapeType="1"/>
            </p:cNvSpPr>
            <p:nvPr/>
          </p:nvSpPr>
          <p:spPr bwMode="auto">
            <a:xfrm>
              <a:off x="4763" y="1820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9" name="Line 84"/>
            <p:cNvSpPr>
              <a:spLocks noChangeShapeType="1"/>
            </p:cNvSpPr>
            <p:nvPr/>
          </p:nvSpPr>
          <p:spPr bwMode="auto">
            <a:xfrm>
              <a:off x="4899" y="1548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0" name="Line 85"/>
            <p:cNvSpPr>
              <a:spLocks noChangeShapeType="1"/>
            </p:cNvSpPr>
            <p:nvPr/>
          </p:nvSpPr>
          <p:spPr bwMode="auto">
            <a:xfrm>
              <a:off x="4899" y="1956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Line 86"/>
            <p:cNvSpPr>
              <a:spLocks noChangeShapeType="1"/>
            </p:cNvSpPr>
            <p:nvPr/>
          </p:nvSpPr>
          <p:spPr bwMode="auto">
            <a:xfrm>
              <a:off x="4491" y="1684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2" name="Line 87"/>
            <p:cNvSpPr>
              <a:spLocks noChangeShapeType="1"/>
            </p:cNvSpPr>
            <p:nvPr/>
          </p:nvSpPr>
          <p:spPr bwMode="auto">
            <a:xfrm>
              <a:off x="4763" y="109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3" name="Line 88"/>
            <p:cNvSpPr>
              <a:spLocks noChangeShapeType="1"/>
            </p:cNvSpPr>
            <p:nvPr/>
          </p:nvSpPr>
          <p:spPr bwMode="auto">
            <a:xfrm>
              <a:off x="4763" y="1230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4" name="Line 89"/>
            <p:cNvSpPr>
              <a:spLocks noChangeShapeType="1"/>
            </p:cNvSpPr>
            <p:nvPr/>
          </p:nvSpPr>
          <p:spPr bwMode="auto">
            <a:xfrm>
              <a:off x="4763" y="136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5" name="Line 90"/>
            <p:cNvSpPr>
              <a:spLocks noChangeShapeType="1"/>
            </p:cNvSpPr>
            <p:nvPr/>
          </p:nvSpPr>
          <p:spPr bwMode="auto">
            <a:xfrm>
              <a:off x="4763" y="127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6" name="Line 91"/>
            <p:cNvSpPr>
              <a:spLocks noChangeShapeType="1"/>
            </p:cNvSpPr>
            <p:nvPr/>
          </p:nvSpPr>
          <p:spPr bwMode="auto">
            <a:xfrm>
              <a:off x="4672" y="1140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7" name="Line 92"/>
            <p:cNvSpPr>
              <a:spLocks noChangeShapeType="1"/>
            </p:cNvSpPr>
            <p:nvPr/>
          </p:nvSpPr>
          <p:spPr bwMode="auto">
            <a:xfrm>
              <a:off x="4762" y="113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8" name="Line 93"/>
            <p:cNvSpPr>
              <a:spLocks noChangeShapeType="1"/>
            </p:cNvSpPr>
            <p:nvPr/>
          </p:nvSpPr>
          <p:spPr bwMode="auto">
            <a:xfrm>
              <a:off x="4763" y="1412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9" name="Line 94"/>
            <p:cNvSpPr>
              <a:spLocks noChangeShapeType="1"/>
            </p:cNvSpPr>
            <p:nvPr/>
          </p:nvSpPr>
          <p:spPr bwMode="auto">
            <a:xfrm>
              <a:off x="4763" y="127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0" name="Line 95"/>
            <p:cNvSpPr>
              <a:spLocks noChangeShapeType="1"/>
            </p:cNvSpPr>
            <p:nvPr/>
          </p:nvSpPr>
          <p:spPr bwMode="auto">
            <a:xfrm>
              <a:off x="4899" y="1004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1" name="Line 96"/>
            <p:cNvSpPr>
              <a:spLocks noChangeShapeType="1"/>
            </p:cNvSpPr>
            <p:nvPr/>
          </p:nvSpPr>
          <p:spPr bwMode="auto">
            <a:xfrm>
              <a:off x="4899" y="1412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2" name="Line 98"/>
            <p:cNvSpPr>
              <a:spLocks noChangeShapeType="1"/>
            </p:cNvSpPr>
            <p:nvPr/>
          </p:nvSpPr>
          <p:spPr bwMode="auto">
            <a:xfrm>
              <a:off x="4491" y="1140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3" name="Line 100"/>
            <p:cNvSpPr>
              <a:spLocks noChangeShapeType="1"/>
            </p:cNvSpPr>
            <p:nvPr/>
          </p:nvSpPr>
          <p:spPr bwMode="auto">
            <a:xfrm>
              <a:off x="4034" y="2363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4" name="Line 101"/>
            <p:cNvSpPr>
              <a:spLocks noChangeShapeType="1"/>
            </p:cNvSpPr>
            <p:nvPr/>
          </p:nvSpPr>
          <p:spPr bwMode="auto">
            <a:xfrm>
              <a:off x="4034" y="249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5" name="Line 102"/>
            <p:cNvSpPr>
              <a:spLocks noChangeShapeType="1"/>
            </p:cNvSpPr>
            <p:nvPr/>
          </p:nvSpPr>
          <p:spPr bwMode="auto">
            <a:xfrm>
              <a:off x="4034" y="263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6" name="Line 103"/>
            <p:cNvSpPr>
              <a:spLocks noChangeShapeType="1"/>
            </p:cNvSpPr>
            <p:nvPr/>
          </p:nvSpPr>
          <p:spPr bwMode="auto">
            <a:xfrm>
              <a:off x="4034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7" name="Line 104"/>
            <p:cNvSpPr>
              <a:spLocks noChangeShapeType="1"/>
            </p:cNvSpPr>
            <p:nvPr/>
          </p:nvSpPr>
          <p:spPr bwMode="auto">
            <a:xfrm>
              <a:off x="3943" y="2409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8" name="Line 105"/>
            <p:cNvSpPr>
              <a:spLocks noChangeShapeType="1"/>
            </p:cNvSpPr>
            <p:nvPr/>
          </p:nvSpPr>
          <p:spPr bwMode="auto">
            <a:xfrm>
              <a:off x="4034" y="240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89" name="Line 106"/>
            <p:cNvSpPr>
              <a:spLocks noChangeShapeType="1"/>
            </p:cNvSpPr>
            <p:nvPr/>
          </p:nvSpPr>
          <p:spPr bwMode="auto">
            <a:xfrm>
              <a:off x="4034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0" name="Line 107"/>
            <p:cNvSpPr>
              <a:spLocks noChangeShapeType="1"/>
            </p:cNvSpPr>
            <p:nvPr/>
          </p:nvSpPr>
          <p:spPr bwMode="auto">
            <a:xfrm>
              <a:off x="4034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1" name="Line 108"/>
            <p:cNvSpPr>
              <a:spLocks noChangeShapeType="1"/>
            </p:cNvSpPr>
            <p:nvPr/>
          </p:nvSpPr>
          <p:spPr bwMode="auto">
            <a:xfrm>
              <a:off x="3765" y="2681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2" name="Line 109"/>
            <p:cNvSpPr>
              <a:spLocks noChangeShapeType="1"/>
            </p:cNvSpPr>
            <p:nvPr/>
          </p:nvSpPr>
          <p:spPr bwMode="auto">
            <a:xfrm>
              <a:off x="4170" y="2545"/>
              <a:ext cx="0" cy="3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3" name="Line 110"/>
            <p:cNvSpPr>
              <a:spLocks noChangeShapeType="1"/>
            </p:cNvSpPr>
            <p:nvPr/>
          </p:nvSpPr>
          <p:spPr bwMode="auto">
            <a:xfrm>
              <a:off x="4173" y="2273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94" name="Text Box 112"/>
            <p:cNvSpPr txBox="1">
              <a:spLocks noChangeArrowheads="1"/>
            </p:cNvSpPr>
            <p:nvPr/>
          </p:nvSpPr>
          <p:spPr bwMode="auto">
            <a:xfrm>
              <a:off x="5217" y="202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L</a:t>
              </a:r>
              <a:endParaRPr kumimoji="1" lang="en-US" altLang="zh-CN" sz="1800"/>
            </a:p>
          </p:txBody>
        </p:sp>
        <p:sp>
          <p:nvSpPr>
            <p:cNvPr id="26695" name="Line 113"/>
            <p:cNvSpPr>
              <a:spLocks noChangeShapeType="1"/>
            </p:cNvSpPr>
            <p:nvPr/>
          </p:nvSpPr>
          <p:spPr bwMode="auto">
            <a:xfrm>
              <a:off x="4173" y="2885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Text Box 114"/>
            <p:cNvSpPr txBox="1">
              <a:spLocks noChangeArrowheads="1"/>
            </p:cNvSpPr>
            <p:nvPr/>
          </p:nvSpPr>
          <p:spPr bwMode="auto">
            <a:xfrm>
              <a:off x="4899" y="686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V</a:t>
              </a:r>
              <a:r>
                <a:rPr kumimoji="1" lang="en-US" altLang="zh-CN" sz="1600"/>
                <a:t>DD</a:t>
              </a:r>
              <a:endParaRPr kumimoji="1" lang="en-US" altLang="zh-CN" sz="1800"/>
            </a:p>
          </p:txBody>
        </p:sp>
        <p:sp>
          <p:nvSpPr>
            <p:cNvPr id="26697" name="Line 115"/>
            <p:cNvSpPr>
              <a:spLocks noChangeShapeType="1"/>
            </p:cNvSpPr>
            <p:nvPr/>
          </p:nvSpPr>
          <p:spPr bwMode="auto">
            <a:xfrm>
              <a:off x="4899" y="900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Oval 116"/>
            <p:cNvSpPr>
              <a:spLocks noChangeArrowheads="1"/>
            </p:cNvSpPr>
            <p:nvPr/>
          </p:nvSpPr>
          <p:spPr bwMode="auto">
            <a:xfrm>
              <a:off x="4862" y="832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6699" name="Line 117"/>
            <p:cNvSpPr>
              <a:spLocks noChangeShapeType="1"/>
            </p:cNvSpPr>
            <p:nvPr/>
          </p:nvSpPr>
          <p:spPr bwMode="auto">
            <a:xfrm>
              <a:off x="3606" y="1140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Line 118"/>
            <p:cNvSpPr>
              <a:spLocks noChangeShapeType="1"/>
            </p:cNvSpPr>
            <p:nvPr/>
          </p:nvSpPr>
          <p:spPr bwMode="auto">
            <a:xfrm>
              <a:off x="3765" y="1140"/>
              <a:ext cx="0" cy="1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1" name="Line 119"/>
            <p:cNvSpPr>
              <a:spLocks noChangeShapeType="1"/>
            </p:cNvSpPr>
            <p:nvPr/>
          </p:nvSpPr>
          <p:spPr bwMode="auto">
            <a:xfrm>
              <a:off x="4491" y="1684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2" name="Line 120"/>
            <p:cNvSpPr>
              <a:spLocks noChangeShapeType="1"/>
            </p:cNvSpPr>
            <p:nvPr/>
          </p:nvSpPr>
          <p:spPr bwMode="auto">
            <a:xfrm>
              <a:off x="4173" y="2161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3" name="Line 121"/>
            <p:cNvSpPr>
              <a:spLocks noChangeShapeType="1"/>
            </p:cNvSpPr>
            <p:nvPr/>
          </p:nvSpPr>
          <p:spPr bwMode="auto">
            <a:xfrm>
              <a:off x="4899" y="207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4" name="Oval 122"/>
            <p:cNvSpPr>
              <a:spLocks noChangeArrowheads="1"/>
            </p:cNvSpPr>
            <p:nvPr/>
          </p:nvSpPr>
          <p:spPr bwMode="auto">
            <a:xfrm>
              <a:off x="4876" y="2127"/>
              <a:ext cx="56" cy="5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6705" name="Line 123"/>
            <p:cNvSpPr>
              <a:spLocks noChangeShapeType="1"/>
            </p:cNvSpPr>
            <p:nvPr/>
          </p:nvSpPr>
          <p:spPr bwMode="auto">
            <a:xfrm>
              <a:off x="3606" y="1684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Line 124"/>
            <p:cNvSpPr>
              <a:spLocks noChangeShapeType="1"/>
            </p:cNvSpPr>
            <p:nvPr/>
          </p:nvSpPr>
          <p:spPr bwMode="auto">
            <a:xfrm>
              <a:off x="4899" y="2796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7" name="Line 125"/>
            <p:cNvSpPr>
              <a:spLocks noChangeShapeType="1"/>
            </p:cNvSpPr>
            <p:nvPr/>
          </p:nvSpPr>
          <p:spPr bwMode="auto">
            <a:xfrm>
              <a:off x="4808" y="3021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Line 127"/>
            <p:cNvSpPr>
              <a:spLocks noChangeShapeType="1"/>
            </p:cNvSpPr>
            <p:nvPr/>
          </p:nvSpPr>
          <p:spPr bwMode="auto">
            <a:xfrm>
              <a:off x="4173" y="2161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9" name="Text Box 128"/>
            <p:cNvSpPr txBox="1">
              <a:spLocks noChangeArrowheads="1"/>
            </p:cNvSpPr>
            <p:nvPr/>
          </p:nvSpPr>
          <p:spPr bwMode="auto">
            <a:xfrm>
              <a:off x="3334" y="98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</a:t>
              </a:r>
              <a:endParaRPr kumimoji="1" lang="en-US" altLang="zh-CN" sz="1800"/>
            </a:p>
          </p:txBody>
        </p:sp>
        <p:sp>
          <p:nvSpPr>
            <p:cNvPr id="26710" name="Text Box 129"/>
            <p:cNvSpPr txBox="1">
              <a:spLocks noChangeArrowheads="1"/>
            </p:cNvSpPr>
            <p:nvPr/>
          </p:nvSpPr>
          <p:spPr bwMode="auto">
            <a:xfrm>
              <a:off x="3334" y="154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B</a:t>
              </a:r>
              <a:endParaRPr kumimoji="1" lang="en-US" altLang="zh-CN" sz="1800"/>
            </a:p>
          </p:txBody>
        </p:sp>
        <p:sp>
          <p:nvSpPr>
            <p:cNvPr id="26711" name="Line 130"/>
            <p:cNvSpPr>
              <a:spLocks noChangeShapeType="1"/>
            </p:cNvSpPr>
            <p:nvPr/>
          </p:nvSpPr>
          <p:spPr bwMode="auto">
            <a:xfrm>
              <a:off x="4899" y="114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2" name="Line 131"/>
            <p:cNvSpPr>
              <a:spLocks noChangeShapeType="1"/>
            </p:cNvSpPr>
            <p:nvPr/>
          </p:nvSpPr>
          <p:spPr bwMode="auto">
            <a:xfrm>
              <a:off x="5035" y="1140"/>
              <a:ext cx="0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13" name="Text Box 132"/>
            <p:cNvSpPr txBox="1">
              <a:spLocks noChangeArrowheads="1"/>
            </p:cNvSpPr>
            <p:nvPr/>
          </p:nvSpPr>
          <p:spPr bwMode="auto">
            <a:xfrm>
              <a:off x="5058" y="1668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P2</a:t>
              </a:r>
            </a:p>
          </p:txBody>
        </p:sp>
        <p:sp>
          <p:nvSpPr>
            <p:cNvPr id="26714" name="Text Box 133"/>
            <p:cNvSpPr txBox="1">
              <a:spLocks noChangeArrowheads="1"/>
            </p:cNvSpPr>
            <p:nvPr/>
          </p:nvSpPr>
          <p:spPr bwMode="auto">
            <a:xfrm>
              <a:off x="4945" y="2387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N2</a:t>
              </a:r>
              <a:endParaRPr kumimoji="1" lang="en-US" altLang="zh-CN" sz="1400"/>
            </a:p>
          </p:txBody>
        </p:sp>
        <p:sp>
          <p:nvSpPr>
            <p:cNvPr id="26715" name="Text Box 134"/>
            <p:cNvSpPr txBox="1">
              <a:spLocks noChangeArrowheads="1"/>
            </p:cNvSpPr>
            <p:nvPr/>
          </p:nvSpPr>
          <p:spPr bwMode="auto">
            <a:xfrm>
              <a:off x="3720" y="2750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N1</a:t>
              </a:r>
            </a:p>
          </p:txBody>
        </p:sp>
      </p:grpSp>
      <p:grpSp>
        <p:nvGrpSpPr>
          <p:cNvPr id="26634" name="Group 135"/>
          <p:cNvGrpSpPr>
            <a:grpSpLocks/>
          </p:cNvGrpSpPr>
          <p:nvPr/>
        </p:nvGrpSpPr>
        <p:grpSpPr bwMode="auto">
          <a:xfrm>
            <a:off x="5440363" y="4983163"/>
            <a:ext cx="2376487" cy="703262"/>
            <a:chOff x="3515" y="3430"/>
            <a:chExt cx="1497" cy="443"/>
          </a:xfrm>
        </p:grpSpPr>
        <p:grpSp>
          <p:nvGrpSpPr>
            <p:cNvPr id="26635" name="Group 136"/>
            <p:cNvGrpSpPr>
              <a:grpSpLocks/>
            </p:cNvGrpSpPr>
            <p:nvPr/>
          </p:nvGrpSpPr>
          <p:grpSpPr bwMode="auto">
            <a:xfrm>
              <a:off x="3515" y="3430"/>
              <a:ext cx="1497" cy="443"/>
              <a:chOff x="3470" y="3430"/>
              <a:chExt cx="1655" cy="489"/>
            </a:xfrm>
          </p:grpSpPr>
          <p:sp>
            <p:nvSpPr>
              <p:cNvPr id="26637" name="Text Box 137"/>
              <p:cNvSpPr txBox="1">
                <a:spLocks noChangeArrowheads="1"/>
              </p:cNvSpPr>
              <p:nvPr/>
            </p:nvSpPr>
            <p:spPr bwMode="auto">
              <a:xfrm>
                <a:off x="3606" y="3430"/>
                <a:ext cx="205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A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26638" name="Text Box 138"/>
              <p:cNvSpPr txBox="1">
                <a:spLocks noChangeArrowheads="1"/>
              </p:cNvSpPr>
              <p:nvPr/>
            </p:nvSpPr>
            <p:spPr bwMode="auto">
              <a:xfrm>
                <a:off x="3615" y="3691"/>
                <a:ext cx="204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B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26639" name="Line 139"/>
              <p:cNvSpPr>
                <a:spLocks noChangeShapeType="1"/>
              </p:cNvSpPr>
              <p:nvPr/>
            </p:nvSpPr>
            <p:spPr bwMode="auto">
              <a:xfrm>
                <a:off x="3878" y="356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0" name="Line 140"/>
              <p:cNvSpPr>
                <a:spLocks noChangeShapeType="1"/>
              </p:cNvSpPr>
              <p:nvPr/>
            </p:nvSpPr>
            <p:spPr bwMode="auto">
              <a:xfrm>
                <a:off x="3878" y="3793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1" name="Line 141"/>
              <p:cNvSpPr>
                <a:spLocks noChangeShapeType="1"/>
              </p:cNvSpPr>
              <p:nvPr/>
            </p:nvSpPr>
            <p:spPr bwMode="auto">
              <a:xfrm>
                <a:off x="4611" y="367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2" name="Text Box 142"/>
              <p:cNvSpPr txBox="1">
                <a:spLocks noChangeArrowheads="1"/>
              </p:cNvSpPr>
              <p:nvPr/>
            </p:nvSpPr>
            <p:spPr bwMode="auto">
              <a:xfrm>
                <a:off x="4920" y="3566"/>
                <a:ext cx="205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L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grpSp>
            <p:nvGrpSpPr>
              <p:cNvPr id="26643" name="Group 143"/>
              <p:cNvGrpSpPr>
                <a:grpSpLocks/>
              </p:cNvGrpSpPr>
              <p:nvPr/>
            </p:nvGrpSpPr>
            <p:grpSpPr bwMode="auto">
              <a:xfrm>
                <a:off x="3470" y="3452"/>
                <a:ext cx="1156" cy="454"/>
                <a:chOff x="986" y="3158"/>
                <a:chExt cx="1671" cy="658"/>
              </a:xfrm>
            </p:grpSpPr>
            <p:sp>
              <p:nvSpPr>
                <p:cNvPr id="26644" name="Arc 144"/>
                <p:cNvSpPr>
                  <a:spLocks/>
                </p:cNvSpPr>
                <p:nvPr/>
              </p:nvSpPr>
              <p:spPr bwMode="auto">
                <a:xfrm>
                  <a:off x="2177" y="3159"/>
                  <a:ext cx="480" cy="657"/>
                </a:xfrm>
                <a:custGeom>
                  <a:avLst/>
                  <a:gdLst>
                    <a:gd name="T0" fmla="*/ 0 w 19012"/>
                    <a:gd name="T1" fmla="*/ 0 h 21600"/>
                    <a:gd name="T2" fmla="*/ 0 w 19012"/>
                    <a:gd name="T3" fmla="*/ 0 h 21600"/>
                    <a:gd name="T4" fmla="*/ 0 w 1901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012"/>
                    <a:gd name="T10" fmla="*/ 0 h 21600"/>
                    <a:gd name="T11" fmla="*/ 19012 w 1901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012" h="21600" fill="none" extrusionOk="0">
                      <a:moveTo>
                        <a:pt x="0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</a:path>
                    <a:path w="19012" h="21600" stroke="0" extrusionOk="0">
                      <a:moveTo>
                        <a:pt x="0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5" name="Arc 145"/>
                <p:cNvSpPr>
                  <a:spLocks/>
                </p:cNvSpPr>
                <p:nvPr/>
              </p:nvSpPr>
              <p:spPr bwMode="auto">
                <a:xfrm flipV="1">
                  <a:off x="2183" y="3159"/>
                  <a:ext cx="470" cy="657"/>
                </a:xfrm>
                <a:custGeom>
                  <a:avLst/>
                  <a:gdLst>
                    <a:gd name="T0" fmla="*/ 0 w 18607"/>
                    <a:gd name="T1" fmla="*/ 0 h 21600"/>
                    <a:gd name="T2" fmla="*/ 0 w 18607"/>
                    <a:gd name="T3" fmla="*/ 0 h 21600"/>
                    <a:gd name="T4" fmla="*/ 0 w 1860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8607"/>
                    <a:gd name="T10" fmla="*/ 0 h 21600"/>
                    <a:gd name="T11" fmla="*/ 18607 w 1860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607" h="21600" fill="none" extrusionOk="0">
                      <a:moveTo>
                        <a:pt x="0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</a:path>
                    <a:path w="18607" h="21600" stroke="0" extrusionOk="0">
                      <a:moveTo>
                        <a:pt x="0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6" name="Arc 146"/>
                <p:cNvSpPr>
                  <a:spLocks/>
                </p:cNvSpPr>
                <p:nvPr/>
              </p:nvSpPr>
              <p:spPr bwMode="auto">
                <a:xfrm rot="5400000">
                  <a:off x="1174" y="2973"/>
                  <a:ext cx="655" cy="1032"/>
                </a:xfrm>
                <a:custGeom>
                  <a:avLst/>
                  <a:gdLst>
                    <a:gd name="T0" fmla="*/ 0 w 21674"/>
                    <a:gd name="T1" fmla="*/ 0 h 21600"/>
                    <a:gd name="T2" fmla="*/ 0 w 21674"/>
                    <a:gd name="T3" fmla="*/ 0 h 21600"/>
                    <a:gd name="T4" fmla="*/ 0 w 216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4"/>
                    <a:gd name="T10" fmla="*/ 0 h 21600"/>
                    <a:gd name="T11" fmla="*/ 21674 w 216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4" h="21600" fill="none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</a:path>
                    <a:path w="21674" h="21600" stroke="0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  <a:lnTo>
                        <a:pt x="10852" y="21600"/>
                      </a:lnTo>
                      <a:lnTo>
                        <a:pt x="-1" y="2923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7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1882" y="3816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48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1882" y="3158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36" name="Oval 149"/>
            <p:cNvSpPr>
              <a:spLocks noChangeArrowheads="1"/>
            </p:cNvSpPr>
            <p:nvPr/>
          </p:nvSpPr>
          <p:spPr bwMode="auto">
            <a:xfrm>
              <a:off x="4548" y="3612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B3FBB56-4E9A-4B9D-B203-1AE40FAA5A6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FA5D29-1DCD-4C6A-8A16-B99779FE486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18331" y="42635"/>
            <a:ext cx="8229600" cy="1143000"/>
          </a:xfrm>
        </p:spPr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异或门</a:t>
            </a:r>
          </a:p>
        </p:txBody>
      </p:sp>
      <p:pic>
        <p:nvPicPr>
          <p:cNvPr id="2868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76772"/>
            <a:ext cx="51847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2"/>
          <p:cNvSpPr txBox="1">
            <a:spLocks noChangeArrowheads="1"/>
          </p:cNvSpPr>
          <p:nvPr/>
        </p:nvSpPr>
        <p:spPr bwMode="auto">
          <a:xfrm>
            <a:off x="538684" y="3761029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33" name="文本框 89"/>
          <p:cNvSpPr txBox="1">
            <a:spLocks noChangeArrowheads="1"/>
          </p:cNvSpPr>
          <p:nvPr/>
        </p:nvSpPr>
        <p:spPr bwMode="auto">
          <a:xfrm>
            <a:off x="538684" y="2233817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40" name="文本框 89"/>
          <p:cNvSpPr txBox="1">
            <a:spLocks noChangeArrowheads="1"/>
          </p:cNvSpPr>
          <p:nvPr/>
        </p:nvSpPr>
        <p:spPr bwMode="auto">
          <a:xfrm>
            <a:off x="2831306" y="306943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97708" y="2862136"/>
            <a:ext cx="507975" cy="1317590"/>
            <a:chOff x="4297708" y="2862136"/>
            <a:chExt cx="507975" cy="1317590"/>
          </a:xfrm>
        </p:grpSpPr>
        <p:cxnSp>
          <p:nvCxnSpPr>
            <p:cNvPr id="41" name="直接连接符 40"/>
            <p:cNvCxnSpPr/>
            <p:nvPr/>
          </p:nvCxnSpPr>
          <p:spPr bwMode="auto">
            <a:xfrm flipH="1">
              <a:off x="4541615" y="3597225"/>
              <a:ext cx="11014" cy="58250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10"/>
            <p:cNvGrpSpPr>
              <a:grpSpLocks/>
            </p:cNvGrpSpPr>
            <p:nvPr/>
          </p:nvGrpSpPr>
          <p:grpSpPr bwMode="auto">
            <a:xfrm>
              <a:off x="4297708" y="2862136"/>
              <a:ext cx="507975" cy="571798"/>
              <a:chOff x="7273132" y="3742343"/>
              <a:chExt cx="970755" cy="874107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文本框 2"/>
          <p:cNvSpPr txBox="1">
            <a:spLocks noChangeArrowheads="1"/>
          </p:cNvSpPr>
          <p:nvPr/>
        </p:nvSpPr>
        <p:spPr bwMode="auto">
          <a:xfrm>
            <a:off x="5423693" y="3071486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8532" y="1736812"/>
            <a:ext cx="3048051" cy="3732627"/>
            <a:chOff x="1068532" y="1736812"/>
            <a:chExt cx="3048051" cy="3732627"/>
          </a:xfrm>
        </p:grpSpPr>
        <p:cxnSp>
          <p:nvCxnSpPr>
            <p:cNvPr id="28" name="直接连接符 27"/>
            <p:cNvCxnSpPr/>
            <p:nvPr/>
          </p:nvCxnSpPr>
          <p:spPr bwMode="auto">
            <a:xfrm flipH="1">
              <a:off x="3527884" y="1736812"/>
              <a:ext cx="10752" cy="568623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10"/>
            <p:cNvGrpSpPr>
              <a:grpSpLocks/>
            </p:cNvGrpSpPr>
            <p:nvPr/>
          </p:nvGrpSpPr>
          <p:grpSpPr bwMode="auto">
            <a:xfrm>
              <a:off x="3608608" y="4897641"/>
              <a:ext cx="507975" cy="571798"/>
              <a:chOff x="7273132" y="3742343"/>
              <a:chExt cx="970755" cy="874107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 bwMode="auto">
            <a:xfrm flipH="1">
              <a:off x="2104664" y="1789194"/>
              <a:ext cx="11014" cy="566722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10"/>
            <p:cNvGrpSpPr>
              <a:grpSpLocks/>
            </p:cNvGrpSpPr>
            <p:nvPr/>
          </p:nvGrpSpPr>
          <p:grpSpPr bwMode="auto">
            <a:xfrm>
              <a:off x="1068532" y="3755972"/>
              <a:ext cx="507975" cy="571798"/>
              <a:chOff x="7273132" y="3742343"/>
              <a:chExt cx="970755" cy="874107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05866"/>
              </p:ext>
            </p:extLst>
          </p:nvPr>
        </p:nvGraphicFramePr>
        <p:xfrm>
          <a:off x="5983598" y="1394529"/>
          <a:ext cx="22716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017154" y="1672464"/>
            <a:ext cx="2564992" cy="3102896"/>
            <a:chOff x="2017154" y="1672464"/>
            <a:chExt cx="2564992" cy="3102896"/>
          </a:xfrm>
        </p:grpSpPr>
        <p:grpSp>
          <p:nvGrpSpPr>
            <p:cNvPr id="27" name="组合 10"/>
            <p:cNvGrpSpPr>
              <a:grpSpLocks/>
            </p:cNvGrpSpPr>
            <p:nvPr/>
          </p:nvGrpSpPr>
          <p:grpSpPr bwMode="auto">
            <a:xfrm>
              <a:off x="3647740" y="4203562"/>
              <a:ext cx="507975" cy="571798"/>
              <a:chOff x="7273132" y="3742343"/>
              <a:chExt cx="970755" cy="874107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/>
            <p:cNvCxnSpPr/>
            <p:nvPr/>
          </p:nvCxnSpPr>
          <p:spPr bwMode="auto">
            <a:xfrm flipH="1">
              <a:off x="4571132" y="1672464"/>
              <a:ext cx="11014" cy="58250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2104664" y="2430701"/>
              <a:ext cx="11014" cy="566722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10"/>
            <p:cNvGrpSpPr>
              <a:grpSpLocks/>
            </p:cNvGrpSpPr>
            <p:nvPr/>
          </p:nvGrpSpPr>
          <p:grpSpPr bwMode="auto">
            <a:xfrm>
              <a:off x="2017154" y="3713716"/>
              <a:ext cx="507975" cy="571798"/>
              <a:chOff x="7273132" y="3742343"/>
              <a:chExt cx="970755" cy="874107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33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B3FBB56-4E9A-4B9D-B203-1AE40FAA5A6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FA5D29-1DCD-4C6A-8A16-B99779FE486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18331" y="42635"/>
            <a:ext cx="8229600" cy="1143000"/>
          </a:xfrm>
        </p:spPr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异或门</a:t>
            </a:r>
          </a:p>
        </p:txBody>
      </p:sp>
      <p:pic>
        <p:nvPicPr>
          <p:cNvPr id="2868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76772"/>
            <a:ext cx="51847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2"/>
          <p:cNvSpPr txBox="1">
            <a:spLocks noChangeArrowheads="1"/>
          </p:cNvSpPr>
          <p:nvPr/>
        </p:nvSpPr>
        <p:spPr bwMode="auto">
          <a:xfrm>
            <a:off x="538684" y="3761029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33" name="文本框 89"/>
          <p:cNvSpPr txBox="1">
            <a:spLocks noChangeArrowheads="1"/>
          </p:cNvSpPr>
          <p:nvPr/>
        </p:nvSpPr>
        <p:spPr bwMode="auto">
          <a:xfrm>
            <a:off x="538684" y="2233817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40" name="文本框 89"/>
          <p:cNvSpPr txBox="1">
            <a:spLocks noChangeArrowheads="1"/>
          </p:cNvSpPr>
          <p:nvPr/>
        </p:nvSpPr>
        <p:spPr bwMode="auto">
          <a:xfrm>
            <a:off x="2831306" y="306943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98703" y="2856817"/>
            <a:ext cx="507975" cy="1343212"/>
            <a:chOff x="4398703" y="2856817"/>
            <a:chExt cx="507975" cy="1343212"/>
          </a:xfrm>
        </p:grpSpPr>
        <p:cxnSp>
          <p:nvCxnSpPr>
            <p:cNvPr id="41" name="直接连接符 40"/>
            <p:cNvCxnSpPr/>
            <p:nvPr/>
          </p:nvCxnSpPr>
          <p:spPr bwMode="auto">
            <a:xfrm flipH="1">
              <a:off x="4542913" y="2856817"/>
              <a:ext cx="11014" cy="58250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10"/>
            <p:cNvGrpSpPr>
              <a:grpSpLocks/>
            </p:cNvGrpSpPr>
            <p:nvPr/>
          </p:nvGrpSpPr>
          <p:grpSpPr bwMode="auto">
            <a:xfrm>
              <a:off x="4398703" y="3628231"/>
              <a:ext cx="507975" cy="571798"/>
              <a:chOff x="7273132" y="3742343"/>
              <a:chExt cx="970755" cy="874107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文本框 2"/>
          <p:cNvSpPr txBox="1">
            <a:spLocks noChangeArrowheads="1"/>
          </p:cNvSpPr>
          <p:nvPr/>
        </p:nvSpPr>
        <p:spPr bwMode="auto">
          <a:xfrm>
            <a:off x="5423693" y="3071486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17974" y="1672464"/>
            <a:ext cx="2664172" cy="3028663"/>
            <a:chOff x="1917974" y="1672464"/>
            <a:chExt cx="2664172" cy="3028663"/>
          </a:xfrm>
        </p:grpSpPr>
        <p:grpSp>
          <p:nvGrpSpPr>
            <p:cNvPr id="27" name="组合 10"/>
            <p:cNvGrpSpPr>
              <a:grpSpLocks/>
            </p:cNvGrpSpPr>
            <p:nvPr/>
          </p:nvGrpSpPr>
          <p:grpSpPr bwMode="auto">
            <a:xfrm>
              <a:off x="3622133" y="4129329"/>
              <a:ext cx="507975" cy="571798"/>
              <a:chOff x="7273132" y="3742343"/>
              <a:chExt cx="970755" cy="874107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/>
            <p:cNvCxnSpPr/>
            <p:nvPr/>
          </p:nvCxnSpPr>
          <p:spPr bwMode="auto">
            <a:xfrm flipH="1">
              <a:off x="4571132" y="1672464"/>
              <a:ext cx="11014" cy="58250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2104664" y="2430701"/>
              <a:ext cx="11014" cy="566722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10"/>
            <p:cNvGrpSpPr>
              <a:grpSpLocks/>
            </p:cNvGrpSpPr>
            <p:nvPr/>
          </p:nvGrpSpPr>
          <p:grpSpPr bwMode="auto">
            <a:xfrm>
              <a:off x="1917974" y="3668294"/>
              <a:ext cx="507975" cy="571798"/>
              <a:chOff x="7273132" y="3742343"/>
              <a:chExt cx="970755" cy="874107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/>
          <p:nvPr/>
        </p:nvGrpSpPr>
        <p:grpSpPr>
          <a:xfrm>
            <a:off x="1182715" y="1665194"/>
            <a:ext cx="2683325" cy="3793852"/>
            <a:chOff x="1182715" y="1665194"/>
            <a:chExt cx="2683325" cy="3793852"/>
          </a:xfrm>
        </p:grpSpPr>
        <p:cxnSp>
          <p:nvCxnSpPr>
            <p:cNvPr id="28" name="直接连接符 27"/>
            <p:cNvCxnSpPr/>
            <p:nvPr/>
          </p:nvCxnSpPr>
          <p:spPr bwMode="auto">
            <a:xfrm flipH="1">
              <a:off x="3855288" y="4890423"/>
              <a:ext cx="10752" cy="568623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10"/>
            <p:cNvGrpSpPr>
              <a:grpSpLocks/>
            </p:cNvGrpSpPr>
            <p:nvPr/>
          </p:nvGrpSpPr>
          <p:grpSpPr bwMode="auto">
            <a:xfrm>
              <a:off x="3347313" y="1665194"/>
              <a:ext cx="507975" cy="571798"/>
              <a:chOff x="7273132" y="3742343"/>
              <a:chExt cx="970755" cy="874107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 bwMode="auto">
            <a:xfrm flipH="1">
              <a:off x="1182715" y="3648144"/>
              <a:ext cx="11014" cy="566722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10"/>
            <p:cNvGrpSpPr>
              <a:grpSpLocks/>
            </p:cNvGrpSpPr>
            <p:nvPr/>
          </p:nvGrpSpPr>
          <p:grpSpPr bwMode="auto">
            <a:xfrm>
              <a:off x="2060476" y="1772293"/>
              <a:ext cx="507975" cy="571798"/>
              <a:chOff x="7273132" y="3742343"/>
              <a:chExt cx="970755" cy="874107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13191"/>
              </p:ext>
            </p:extLst>
          </p:nvPr>
        </p:nvGraphicFramePr>
        <p:xfrm>
          <a:off x="5983598" y="1394529"/>
          <a:ext cx="22716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26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B3FBB56-4E9A-4B9D-B203-1AE40FAA5A6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FA5D29-1DCD-4C6A-8A16-B99779FE486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18331" y="42635"/>
            <a:ext cx="8229600" cy="1143000"/>
          </a:xfrm>
        </p:spPr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异或门</a:t>
            </a:r>
          </a:p>
        </p:txBody>
      </p:sp>
      <p:pic>
        <p:nvPicPr>
          <p:cNvPr id="2868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76772"/>
            <a:ext cx="51847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2"/>
          <p:cNvSpPr txBox="1">
            <a:spLocks noChangeArrowheads="1"/>
          </p:cNvSpPr>
          <p:nvPr/>
        </p:nvSpPr>
        <p:spPr bwMode="auto">
          <a:xfrm>
            <a:off x="538684" y="3761029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33" name="文本框 89"/>
          <p:cNvSpPr txBox="1">
            <a:spLocks noChangeArrowheads="1"/>
          </p:cNvSpPr>
          <p:nvPr/>
        </p:nvSpPr>
        <p:spPr bwMode="auto">
          <a:xfrm>
            <a:off x="538684" y="2233817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40" name="文本框 89"/>
          <p:cNvSpPr txBox="1">
            <a:spLocks noChangeArrowheads="1"/>
          </p:cNvSpPr>
          <p:nvPr/>
        </p:nvSpPr>
        <p:spPr bwMode="auto">
          <a:xfrm>
            <a:off x="2831306" y="306943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95093" y="2798505"/>
            <a:ext cx="507975" cy="1406201"/>
            <a:chOff x="4395093" y="2798505"/>
            <a:chExt cx="507975" cy="1406201"/>
          </a:xfrm>
        </p:grpSpPr>
        <p:cxnSp>
          <p:nvCxnSpPr>
            <p:cNvPr id="41" name="直接连接符 40"/>
            <p:cNvCxnSpPr/>
            <p:nvPr/>
          </p:nvCxnSpPr>
          <p:spPr bwMode="auto">
            <a:xfrm flipH="1">
              <a:off x="4539720" y="2798505"/>
              <a:ext cx="11014" cy="58250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10"/>
            <p:cNvGrpSpPr>
              <a:grpSpLocks/>
            </p:cNvGrpSpPr>
            <p:nvPr/>
          </p:nvGrpSpPr>
          <p:grpSpPr bwMode="auto">
            <a:xfrm>
              <a:off x="4395093" y="3632908"/>
              <a:ext cx="507975" cy="571798"/>
              <a:chOff x="7273132" y="3742343"/>
              <a:chExt cx="970755" cy="874107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文本框 2"/>
          <p:cNvSpPr txBox="1">
            <a:spLocks noChangeArrowheads="1"/>
          </p:cNvSpPr>
          <p:nvPr/>
        </p:nvSpPr>
        <p:spPr bwMode="auto">
          <a:xfrm>
            <a:off x="5423693" y="3071486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66222" y="1739128"/>
            <a:ext cx="3153749" cy="3702706"/>
            <a:chOff x="966222" y="1739128"/>
            <a:chExt cx="3153749" cy="3702706"/>
          </a:xfrm>
        </p:grpSpPr>
        <p:grpSp>
          <p:nvGrpSpPr>
            <p:cNvPr id="27" name="组合 10"/>
            <p:cNvGrpSpPr>
              <a:grpSpLocks/>
            </p:cNvGrpSpPr>
            <p:nvPr/>
          </p:nvGrpSpPr>
          <p:grpSpPr bwMode="auto">
            <a:xfrm>
              <a:off x="3611996" y="4870036"/>
              <a:ext cx="507975" cy="571798"/>
              <a:chOff x="7273132" y="3742343"/>
              <a:chExt cx="970755" cy="874107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/>
            <p:cNvCxnSpPr/>
            <p:nvPr/>
          </p:nvCxnSpPr>
          <p:spPr bwMode="auto">
            <a:xfrm flipH="1">
              <a:off x="3527884" y="1739128"/>
              <a:ext cx="11014" cy="58250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2122560" y="1799509"/>
              <a:ext cx="11014" cy="566722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10"/>
            <p:cNvGrpSpPr>
              <a:grpSpLocks/>
            </p:cNvGrpSpPr>
            <p:nvPr/>
          </p:nvGrpSpPr>
          <p:grpSpPr bwMode="auto">
            <a:xfrm>
              <a:off x="966222" y="3686705"/>
              <a:ext cx="507975" cy="571798"/>
              <a:chOff x="7273132" y="3742343"/>
              <a:chExt cx="970755" cy="874107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1906960" y="1809779"/>
            <a:ext cx="2893560" cy="2950384"/>
            <a:chOff x="1906960" y="1809779"/>
            <a:chExt cx="2893560" cy="2950384"/>
          </a:xfrm>
        </p:grpSpPr>
        <p:cxnSp>
          <p:nvCxnSpPr>
            <p:cNvPr id="28" name="直接连接符 27"/>
            <p:cNvCxnSpPr/>
            <p:nvPr/>
          </p:nvCxnSpPr>
          <p:spPr bwMode="auto">
            <a:xfrm flipH="1">
              <a:off x="3844320" y="4191540"/>
              <a:ext cx="10752" cy="568623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10"/>
            <p:cNvGrpSpPr>
              <a:grpSpLocks/>
            </p:cNvGrpSpPr>
            <p:nvPr/>
          </p:nvGrpSpPr>
          <p:grpSpPr bwMode="auto">
            <a:xfrm>
              <a:off x="1906960" y="2497633"/>
              <a:ext cx="507975" cy="571798"/>
              <a:chOff x="7273132" y="3742343"/>
              <a:chExt cx="970755" cy="874107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 bwMode="auto">
            <a:xfrm flipH="1">
              <a:off x="2160948" y="3681973"/>
              <a:ext cx="11014" cy="566722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10"/>
            <p:cNvGrpSpPr>
              <a:grpSpLocks/>
            </p:cNvGrpSpPr>
            <p:nvPr/>
          </p:nvGrpSpPr>
          <p:grpSpPr bwMode="auto">
            <a:xfrm>
              <a:off x="4292545" y="1809779"/>
              <a:ext cx="507975" cy="571798"/>
              <a:chOff x="7273132" y="3742343"/>
              <a:chExt cx="970755" cy="874107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50560"/>
              </p:ext>
            </p:extLst>
          </p:nvPr>
        </p:nvGraphicFramePr>
        <p:xfrm>
          <a:off x="5983598" y="1394529"/>
          <a:ext cx="22716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B3FBB56-4E9A-4B9D-B203-1AE40FAA5A6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FA5D29-1DCD-4C6A-8A16-B99779FE486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18331" y="42635"/>
            <a:ext cx="8229600" cy="1143000"/>
          </a:xfrm>
        </p:spPr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异或门</a:t>
            </a:r>
          </a:p>
        </p:txBody>
      </p:sp>
      <p:pic>
        <p:nvPicPr>
          <p:cNvPr id="2868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76772"/>
            <a:ext cx="51847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2"/>
          <p:cNvSpPr txBox="1">
            <a:spLocks noChangeArrowheads="1"/>
          </p:cNvSpPr>
          <p:nvPr/>
        </p:nvSpPr>
        <p:spPr bwMode="auto">
          <a:xfrm>
            <a:off x="538684" y="3761029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33" name="文本框 89"/>
          <p:cNvSpPr txBox="1">
            <a:spLocks noChangeArrowheads="1"/>
          </p:cNvSpPr>
          <p:nvPr/>
        </p:nvSpPr>
        <p:spPr bwMode="auto">
          <a:xfrm>
            <a:off x="538684" y="2233817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09010" y="2811284"/>
            <a:ext cx="507975" cy="1367518"/>
            <a:chOff x="4309010" y="2811284"/>
            <a:chExt cx="507975" cy="1367518"/>
          </a:xfrm>
        </p:grpSpPr>
        <p:grpSp>
          <p:nvGrpSpPr>
            <p:cNvPr id="34" name="组合 10"/>
            <p:cNvGrpSpPr>
              <a:grpSpLocks/>
            </p:cNvGrpSpPr>
            <p:nvPr/>
          </p:nvGrpSpPr>
          <p:grpSpPr bwMode="auto">
            <a:xfrm>
              <a:off x="4309010" y="3607004"/>
              <a:ext cx="507975" cy="571798"/>
              <a:chOff x="7273132" y="3742343"/>
              <a:chExt cx="970755" cy="874107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/>
            <p:cNvCxnSpPr/>
            <p:nvPr/>
          </p:nvCxnSpPr>
          <p:spPr bwMode="auto">
            <a:xfrm flipH="1">
              <a:off x="4562998" y="2811284"/>
              <a:ext cx="11014" cy="58250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89"/>
          <p:cNvSpPr txBox="1">
            <a:spLocks noChangeArrowheads="1"/>
          </p:cNvSpPr>
          <p:nvPr/>
        </p:nvSpPr>
        <p:spPr bwMode="auto">
          <a:xfrm>
            <a:off x="2831306" y="306943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39192" y="1734698"/>
            <a:ext cx="2661029" cy="3688866"/>
            <a:chOff x="1239192" y="1734698"/>
            <a:chExt cx="2661029" cy="3688866"/>
          </a:xfrm>
        </p:grpSpPr>
        <p:grpSp>
          <p:nvGrpSpPr>
            <p:cNvPr id="27" name="组合 10"/>
            <p:cNvGrpSpPr>
              <a:grpSpLocks/>
            </p:cNvGrpSpPr>
            <p:nvPr/>
          </p:nvGrpSpPr>
          <p:grpSpPr bwMode="auto">
            <a:xfrm>
              <a:off x="3392246" y="1749831"/>
              <a:ext cx="507975" cy="571798"/>
              <a:chOff x="7273132" y="3742343"/>
              <a:chExt cx="970755" cy="874107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接连接符 27"/>
            <p:cNvCxnSpPr/>
            <p:nvPr/>
          </p:nvCxnSpPr>
          <p:spPr bwMode="auto">
            <a:xfrm flipH="1">
              <a:off x="3848002" y="4854941"/>
              <a:ext cx="10752" cy="568623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 bwMode="auto">
            <a:xfrm flipH="1">
              <a:off x="1239192" y="3706354"/>
              <a:ext cx="11014" cy="58250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10"/>
            <p:cNvGrpSpPr>
              <a:grpSpLocks/>
            </p:cNvGrpSpPr>
            <p:nvPr/>
          </p:nvGrpSpPr>
          <p:grpSpPr bwMode="auto">
            <a:xfrm>
              <a:off x="1930460" y="1734698"/>
              <a:ext cx="507975" cy="571798"/>
              <a:chOff x="7273132" y="3742343"/>
              <a:chExt cx="970755" cy="874107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文本框 2"/>
          <p:cNvSpPr txBox="1">
            <a:spLocks noChangeArrowheads="1"/>
          </p:cNvSpPr>
          <p:nvPr/>
        </p:nvSpPr>
        <p:spPr bwMode="auto">
          <a:xfrm>
            <a:off x="5423693" y="3071486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9900"/>
                </a:solidFill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35214" y="1683878"/>
            <a:ext cx="2928737" cy="3069626"/>
            <a:chOff x="1935214" y="1683878"/>
            <a:chExt cx="2928737" cy="3069626"/>
          </a:xfrm>
        </p:grpSpPr>
        <p:cxnSp>
          <p:nvCxnSpPr>
            <p:cNvPr id="46" name="直接连接符 45"/>
            <p:cNvCxnSpPr/>
            <p:nvPr/>
          </p:nvCxnSpPr>
          <p:spPr bwMode="auto">
            <a:xfrm flipH="1">
              <a:off x="3836988" y="4186782"/>
              <a:ext cx="11014" cy="566722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flipH="1">
              <a:off x="2116138" y="3675395"/>
              <a:ext cx="11014" cy="566722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10"/>
            <p:cNvGrpSpPr>
              <a:grpSpLocks/>
            </p:cNvGrpSpPr>
            <p:nvPr/>
          </p:nvGrpSpPr>
          <p:grpSpPr bwMode="auto">
            <a:xfrm>
              <a:off x="1935214" y="2497633"/>
              <a:ext cx="507975" cy="571798"/>
              <a:chOff x="7273132" y="3742343"/>
              <a:chExt cx="970755" cy="874107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10"/>
            <p:cNvGrpSpPr>
              <a:grpSpLocks/>
            </p:cNvGrpSpPr>
            <p:nvPr/>
          </p:nvGrpSpPr>
          <p:grpSpPr bwMode="auto">
            <a:xfrm>
              <a:off x="4355976" y="1683878"/>
              <a:ext cx="507975" cy="571798"/>
              <a:chOff x="7273132" y="3742343"/>
              <a:chExt cx="970755" cy="874107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7273132" y="3753456"/>
                <a:ext cx="932227" cy="82865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V="1">
                <a:off x="7314423" y="3742343"/>
                <a:ext cx="929051" cy="874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35178"/>
              </p:ext>
            </p:extLst>
          </p:nvPr>
        </p:nvGraphicFramePr>
        <p:xfrm>
          <a:off x="5983598" y="1394529"/>
          <a:ext cx="22716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5392737" y="4595384"/>
            <a:ext cx="358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ea typeface="楷体_GB2312" pitchFamily="49" charset="-122"/>
              </a:rPr>
              <a:t>L =  A 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kumimoji="1" lang="en-US" altLang="zh-CN" sz="2400" dirty="0">
                <a:ea typeface="楷体_GB2312" pitchFamily="49" charset="-122"/>
              </a:rPr>
              <a:t> B = A B + A B</a:t>
            </a:r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7281552" y="4689140"/>
            <a:ext cx="238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>
            <a:off x="8397564" y="4689140"/>
            <a:ext cx="24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39" grpId="0"/>
      <p:bldP spid="47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0625471-B79D-4790-A395-A3FADA0EDB2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28D06D2-D186-4833-8595-E6F69E6B79D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—CMOS</a:t>
            </a:r>
            <a:r>
              <a:rPr lang="zh-CN" altLang="en-US"/>
              <a:t>逻辑门</a:t>
            </a:r>
            <a:endParaRPr lang="en-US" altLang="zh-CN"/>
          </a:p>
        </p:txBody>
      </p:sp>
      <p:pic>
        <p:nvPicPr>
          <p:cNvPr id="29703" name="Picture 4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1449388"/>
            <a:ext cx="56896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Text Box 5"/>
          <p:cNvSpPr txBox="1">
            <a:spLocks noChangeArrowheads="1"/>
          </p:cNvSpPr>
          <p:nvPr/>
        </p:nvSpPr>
        <p:spPr bwMode="auto">
          <a:xfrm>
            <a:off x="5570538" y="195262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i="1"/>
              <a:t>C</a:t>
            </a:r>
          </a:p>
        </p:txBody>
      </p:sp>
      <p:sp>
        <p:nvSpPr>
          <p:cNvPr id="29705" name="Text Box 6"/>
          <p:cNvSpPr txBox="1">
            <a:spLocks noChangeArrowheads="1"/>
          </p:cNvSpPr>
          <p:nvPr/>
        </p:nvSpPr>
        <p:spPr bwMode="auto">
          <a:xfrm>
            <a:off x="5570538" y="28670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i="1"/>
              <a:t>D</a:t>
            </a:r>
          </a:p>
        </p:txBody>
      </p:sp>
      <p:sp>
        <p:nvSpPr>
          <p:cNvPr id="29706" name="Text Box 7"/>
          <p:cNvSpPr txBox="1">
            <a:spLocks noChangeArrowheads="1"/>
          </p:cNvSpPr>
          <p:nvPr/>
        </p:nvSpPr>
        <p:spPr bwMode="auto">
          <a:xfrm>
            <a:off x="6910388" y="39322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i="1"/>
              <a:t>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9588" y="3752850"/>
            <a:ext cx="3746500" cy="2428875"/>
            <a:chOff x="272" y="2426"/>
            <a:chExt cx="2360" cy="1530"/>
          </a:xfrm>
        </p:grpSpPr>
        <p:pic>
          <p:nvPicPr>
            <p:cNvPr id="29709" name="Picture 9" descr="未命名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" y="2426"/>
              <a:ext cx="2360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0" name="Text Box 10"/>
            <p:cNvSpPr txBox="1">
              <a:spLocks noChangeArrowheads="1"/>
            </p:cNvSpPr>
            <p:nvPr/>
          </p:nvSpPr>
          <p:spPr bwMode="auto">
            <a:xfrm>
              <a:off x="998" y="250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9711" name="Text Box 11"/>
            <p:cNvSpPr txBox="1">
              <a:spLocks noChangeArrowheads="1"/>
            </p:cNvSpPr>
            <p:nvPr/>
          </p:nvSpPr>
          <p:spPr bwMode="auto">
            <a:xfrm>
              <a:off x="1015" y="327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i="1"/>
                <a:t>D</a:t>
              </a:r>
            </a:p>
          </p:txBody>
        </p:sp>
        <p:sp>
          <p:nvSpPr>
            <p:cNvPr id="29712" name="Text Box 12"/>
            <p:cNvSpPr txBox="1">
              <a:spLocks noChangeArrowheads="1"/>
            </p:cNvSpPr>
            <p:nvPr/>
          </p:nvSpPr>
          <p:spPr bwMode="auto">
            <a:xfrm>
              <a:off x="1655" y="27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i="1"/>
                <a:t>E</a:t>
              </a:r>
            </a:p>
          </p:txBody>
        </p:sp>
      </p:grpSp>
      <p:sp>
        <p:nvSpPr>
          <p:cNvPr id="29708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01663" y="1492250"/>
            <a:ext cx="2462212" cy="2101850"/>
          </a:xfrm>
          <a:noFill/>
        </p:spPr>
        <p:txBody>
          <a:bodyPr/>
          <a:lstStyle/>
          <a:p>
            <a:r>
              <a:rPr lang="zh-CN" altLang="en-US" sz="2400"/>
              <a:t>分析电路逻辑功能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129206" y="5444677"/>
                <a:ext cx="4557594" cy="34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206" y="5444677"/>
                <a:ext cx="4557594" cy="349455"/>
              </a:xfrm>
              <a:prstGeom prst="rect">
                <a:avLst/>
              </a:prstGeom>
              <a:blipFill rotWithShape="0">
                <a:blip r:embed="rId5"/>
                <a:stretch>
                  <a:fillRect l="-668" r="-668"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/>
          <p:cNvSpPr/>
          <p:nvPr/>
        </p:nvSpPr>
        <p:spPr>
          <a:xfrm>
            <a:off x="6264188" y="3248980"/>
            <a:ext cx="81723" cy="81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5433738-D510-CD4A-9382-384B1257CB89}"/>
              </a:ext>
            </a:extLst>
          </p:cNvPr>
          <p:cNvSpPr/>
          <p:nvPr/>
        </p:nvSpPr>
        <p:spPr>
          <a:xfrm>
            <a:off x="7298589" y="3923341"/>
            <a:ext cx="81723" cy="81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63EF37D-AAEC-4F00-826D-B4AD9BF38AD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2AB3166-C810-4432-AFA4-13288069648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6"/>
          <p:cNvSpPr txBox="1">
            <a:spLocks noGrp="1" noChangeArrowheads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CD9C1FBB-DCAF-44ED-983C-6C9393D7C006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/>
              <a:t>CMOS</a:t>
            </a:r>
            <a:r>
              <a:rPr lang="zh-CN" altLang="en-US"/>
              <a:t>基本逻辑门</a:t>
            </a:r>
            <a:endParaRPr kumimoji="1" lang="zh-CN" altLang="en-US"/>
          </a:p>
          <a:p>
            <a:r>
              <a:rPr lang="en-US" altLang="zh-CN"/>
              <a:t>CMOS</a:t>
            </a:r>
            <a:r>
              <a:rPr lang="zh-CN" altLang="en-US"/>
              <a:t>漏极开路（</a:t>
            </a:r>
            <a:r>
              <a:rPr lang="en-US" altLang="zh-CN"/>
              <a:t>OD</a:t>
            </a:r>
            <a:r>
              <a:rPr lang="zh-CN" altLang="en-US"/>
              <a:t>）门</a:t>
            </a:r>
          </a:p>
          <a:p>
            <a:r>
              <a:rPr lang="en-US" altLang="zh-CN"/>
              <a:t>CMOS</a:t>
            </a:r>
            <a:r>
              <a:rPr lang="zh-CN" altLang="en-US"/>
              <a:t>三态门</a:t>
            </a:r>
          </a:p>
          <a:p>
            <a:r>
              <a:rPr lang="en-US" altLang="zh-CN"/>
              <a:t>CMOS</a:t>
            </a:r>
            <a:r>
              <a:rPr lang="zh-CN" altLang="en-US"/>
              <a:t>传输门</a:t>
            </a:r>
            <a:endParaRPr lang="en-US" altLang="zh-CN"/>
          </a:p>
          <a:p>
            <a:r>
              <a:rPr lang="zh-CN" altLang="en-US"/>
              <a:t>逻辑门主要参数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8F911E6-4B49-420E-A44E-0A4426641DE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94893E-624B-43C1-AFE1-28392541D96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漏极开路门 </a:t>
            </a:r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467100" cy="4932362"/>
          </a:xfrm>
        </p:spPr>
        <p:txBody>
          <a:bodyPr/>
          <a:lstStyle/>
          <a:p>
            <a:r>
              <a:rPr lang="zh-CN" altLang="en-US" dirty="0"/>
              <a:t>简称</a:t>
            </a:r>
            <a:r>
              <a:rPr lang="en-US" altLang="zh-CN" dirty="0"/>
              <a:t>OD</a:t>
            </a:r>
            <a:r>
              <a:rPr lang="zh-CN" altLang="en-US" dirty="0"/>
              <a:t>门</a:t>
            </a:r>
          </a:p>
          <a:p>
            <a:pPr lvl="1"/>
            <a:r>
              <a:rPr lang="en-US" altLang="zh-CN" dirty="0"/>
              <a:t>Open Drain</a:t>
            </a:r>
            <a:endParaRPr lang="zh-CN" altLang="en-US" dirty="0"/>
          </a:p>
          <a:p>
            <a:r>
              <a:rPr lang="zh-CN" altLang="en-US" dirty="0"/>
              <a:t>可以实现线与功能</a:t>
            </a:r>
          </a:p>
          <a:p>
            <a:pPr lvl="1" algn="just"/>
            <a:r>
              <a:rPr lang="zh-CN" altLang="en-US" sz="2000" dirty="0"/>
              <a:t>将多个</a:t>
            </a:r>
            <a:r>
              <a:rPr lang="en-US" altLang="zh-CN" sz="2000" dirty="0"/>
              <a:t>OD</a:t>
            </a:r>
            <a:r>
              <a:rPr lang="zh-CN" altLang="en-US" sz="2000" dirty="0"/>
              <a:t>门的输出直接连接在一起，实现所有输出的与运算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248150" y="1520825"/>
          <a:ext cx="3729038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4" name="图片" r:id="rId3" imgW="2044848" imgH="2514980" progId="Word.Picture.8">
                  <p:embed/>
                </p:oleObj>
              </mc:Choice>
              <mc:Fallback>
                <p:oleObj name="图片" r:id="rId3" imgW="2044848" imgH="25149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98"/>
                      <a:stretch>
                        <a:fillRect/>
                      </a:stretch>
                    </p:blipFill>
                    <p:spPr bwMode="auto">
                      <a:xfrm>
                        <a:off x="4248150" y="1520825"/>
                        <a:ext cx="3729038" cy="461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956550" y="2781300"/>
            <a:ext cx="396875" cy="2160588"/>
            <a:chOff x="5012" y="1752"/>
            <a:chExt cx="250" cy="1361"/>
          </a:xfrm>
        </p:grpSpPr>
        <p:sp>
          <p:nvSpPr>
            <p:cNvPr id="31771" name="Line 5"/>
            <p:cNvSpPr>
              <a:spLocks noChangeShapeType="1"/>
            </p:cNvSpPr>
            <p:nvPr/>
          </p:nvSpPr>
          <p:spPr bwMode="auto">
            <a:xfrm>
              <a:off x="5012" y="1752"/>
              <a:ext cx="0" cy="136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6"/>
            <p:cNvSpPr>
              <a:spLocks noChangeShapeType="1"/>
            </p:cNvSpPr>
            <p:nvPr/>
          </p:nvSpPr>
          <p:spPr bwMode="auto">
            <a:xfrm>
              <a:off x="5012" y="2432"/>
              <a:ext cx="25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3" name="Object 22"/>
            <p:cNvGraphicFramePr>
              <a:graphicFrameLocks noChangeAspect="1"/>
            </p:cNvGraphicFramePr>
            <p:nvPr/>
          </p:nvGraphicFramePr>
          <p:xfrm>
            <a:off x="5080" y="2183"/>
            <a:ext cx="16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5" name="公式" r:id="rId5" imgW="139579" imgH="164957" progId="Equation.3">
                    <p:embed/>
                  </p:oleObj>
                </mc:Choice>
                <mc:Fallback>
                  <p:oleObj name="公式" r:id="rId5" imgW="139579" imgH="164957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0" y="2183"/>
                          <a:ext cx="16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7561263" y="28305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7561263" y="5013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</a:rPr>
              <a:t>0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956550" y="1952625"/>
            <a:ext cx="504825" cy="3636963"/>
            <a:chOff x="13468" y="8797"/>
            <a:chExt cx="571" cy="3118"/>
          </a:xfrm>
        </p:grpSpPr>
        <p:sp>
          <p:nvSpPr>
            <p:cNvPr id="31761" name="Line 11"/>
            <p:cNvSpPr>
              <a:spLocks noChangeShapeType="1"/>
            </p:cNvSpPr>
            <p:nvPr/>
          </p:nvSpPr>
          <p:spPr bwMode="auto">
            <a:xfrm flipH="1">
              <a:off x="13518" y="8797"/>
              <a:ext cx="0" cy="4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Arc 12"/>
            <p:cNvSpPr>
              <a:spLocks/>
            </p:cNvSpPr>
            <p:nvPr/>
          </p:nvSpPr>
          <p:spPr bwMode="auto">
            <a:xfrm rot="-10588670">
              <a:off x="13515" y="9243"/>
              <a:ext cx="154" cy="122"/>
            </a:xfrm>
            <a:custGeom>
              <a:avLst/>
              <a:gdLst>
                <a:gd name="T0" fmla="*/ 0 w 21600"/>
                <a:gd name="T1" fmla="*/ 0 h 19594"/>
                <a:gd name="T2" fmla="*/ 0 w 21600"/>
                <a:gd name="T3" fmla="*/ 0 h 19594"/>
                <a:gd name="T4" fmla="*/ 0 w 21600"/>
                <a:gd name="T5" fmla="*/ 0 h 1959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94"/>
                <a:gd name="T11" fmla="*/ 21600 w 21600"/>
                <a:gd name="T12" fmla="*/ 19594 h 195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94" fill="none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</a:path>
                <a:path w="21600" h="19594" stroke="0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  <a:lnTo>
                    <a:pt x="0" y="19594"/>
                  </a:lnTo>
                  <a:lnTo>
                    <a:pt x="9090" y="-1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13"/>
            <p:cNvSpPr>
              <a:spLocks noChangeShapeType="1"/>
            </p:cNvSpPr>
            <p:nvPr/>
          </p:nvSpPr>
          <p:spPr bwMode="auto">
            <a:xfrm flipV="1">
              <a:off x="13495" y="11579"/>
              <a:ext cx="0" cy="25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14"/>
            <p:cNvSpPr>
              <a:spLocks noChangeShapeType="1"/>
            </p:cNvSpPr>
            <p:nvPr/>
          </p:nvSpPr>
          <p:spPr bwMode="auto">
            <a:xfrm>
              <a:off x="13577" y="11488"/>
              <a:ext cx="32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AutoShape 15"/>
            <p:cNvSpPr>
              <a:spLocks noChangeArrowheads="1"/>
            </p:cNvSpPr>
            <p:nvPr/>
          </p:nvSpPr>
          <p:spPr bwMode="auto">
            <a:xfrm flipV="1">
              <a:off x="13468" y="11796"/>
              <a:ext cx="51" cy="119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766" name="Line 16"/>
            <p:cNvSpPr>
              <a:spLocks noChangeShapeType="1"/>
            </p:cNvSpPr>
            <p:nvPr/>
          </p:nvSpPr>
          <p:spPr bwMode="auto">
            <a:xfrm flipV="1">
              <a:off x="14039" y="9498"/>
              <a:ext cx="0" cy="184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17"/>
            <p:cNvSpPr>
              <a:spLocks noChangeShapeType="1"/>
            </p:cNvSpPr>
            <p:nvPr/>
          </p:nvSpPr>
          <p:spPr bwMode="auto">
            <a:xfrm>
              <a:off x="13603" y="9372"/>
              <a:ext cx="32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Arc 18"/>
            <p:cNvSpPr>
              <a:spLocks/>
            </p:cNvSpPr>
            <p:nvPr/>
          </p:nvSpPr>
          <p:spPr bwMode="auto">
            <a:xfrm rot="5400000" flipH="1">
              <a:off x="13892" y="9371"/>
              <a:ext cx="149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Arc 19"/>
            <p:cNvSpPr>
              <a:spLocks/>
            </p:cNvSpPr>
            <p:nvPr/>
          </p:nvSpPr>
          <p:spPr bwMode="auto">
            <a:xfrm rot="10800000" flipH="1">
              <a:off x="13888" y="11344"/>
              <a:ext cx="149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Arc 20"/>
            <p:cNvSpPr>
              <a:spLocks/>
            </p:cNvSpPr>
            <p:nvPr/>
          </p:nvSpPr>
          <p:spPr bwMode="auto">
            <a:xfrm rot="10588670" flipV="1">
              <a:off x="13489" y="11489"/>
              <a:ext cx="154" cy="122"/>
            </a:xfrm>
            <a:custGeom>
              <a:avLst/>
              <a:gdLst>
                <a:gd name="T0" fmla="*/ 0 w 21600"/>
                <a:gd name="T1" fmla="*/ 0 h 19594"/>
                <a:gd name="T2" fmla="*/ 0 w 21600"/>
                <a:gd name="T3" fmla="*/ 0 h 19594"/>
                <a:gd name="T4" fmla="*/ 0 w 21600"/>
                <a:gd name="T5" fmla="*/ 0 h 1959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94"/>
                <a:gd name="T11" fmla="*/ 21600 w 21600"/>
                <a:gd name="T12" fmla="*/ 19594 h 195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94" fill="none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</a:path>
                <a:path w="21600" h="19594" stroke="0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  <a:lnTo>
                    <a:pt x="0" y="19594"/>
                  </a:lnTo>
                  <a:lnTo>
                    <a:pt x="9090" y="-1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1277938" y="5379605"/>
            <a:ext cx="2232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rgbClr val="CC3300"/>
                </a:solidFill>
              </a:rPr>
              <a:t>普通的逻辑门不具有该功能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848922" y="4779517"/>
            <a:ext cx="304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srgbClr val="CC3300"/>
                </a:solidFill>
              </a:rPr>
              <a:t>可能导致器件的损毁</a:t>
            </a:r>
            <a:r>
              <a:rPr kumimoji="1" lang="en-US" altLang="zh-CN" sz="2400" dirty="0">
                <a:solidFill>
                  <a:srgbClr val="CC3300"/>
                </a:solidFill>
              </a:rPr>
              <a:t>!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704138" y="3284538"/>
            <a:ext cx="576262" cy="1081087"/>
            <a:chOff x="4853" y="2069"/>
            <a:chExt cx="363" cy="681"/>
          </a:xfrm>
        </p:grpSpPr>
        <p:sp>
          <p:nvSpPr>
            <p:cNvPr id="31759" name="Line 24"/>
            <p:cNvSpPr>
              <a:spLocks noChangeShapeType="1"/>
            </p:cNvSpPr>
            <p:nvPr/>
          </p:nvSpPr>
          <p:spPr bwMode="auto">
            <a:xfrm flipH="1">
              <a:off x="4853" y="2069"/>
              <a:ext cx="340" cy="68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25"/>
            <p:cNvSpPr>
              <a:spLocks noChangeShapeType="1"/>
            </p:cNvSpPr>
            <p:nvPr/>
          </p:nvSpPr>
          <p:spPr bwMode="auto">
            <a:xfrm>
              <a:off x="4853" y="2183"/>
              <a:ext cx="363" cy="56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/>
      <p:bldP spid="66569" grpId="0"/>
      <p:bldP spid="66581" grpId="0"/>
      <p:bldP spid="665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63FD4DC-FABF-4A39-B947-B0DF1FBE1D5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ECE51F6-0E13-48F0-8E2C-17E03200EC1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漏极开路门 </a:t>
            </a:r>
            <a:r>
              <a:rPr lang="en-US" altLang="zh-CN"/>
              <a:t>(2)</a:t>
            </a:r>
            <a:endParaRPr lang="zh-CN" altLang="en-US"/>
          </a:p>
        </p:txBody>
      </p:sp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962025" y="2282825"/>
          <a:ext cx="223520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8" name="图片" r:id="rId4" imgW="914257" imgH="876191" progId="Word.Picture.8">
                  <p:embed/>
                </p:oleObj>
              </mc:Choice>
              <mc:Fallback>
                <p:oleObj name="图片" r:id="rId4" imgW="914257" imgH="876191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97"/>
                      <a:stretch>
                        <a:fillRect/>
                      </a:stretch>
                    </p:blipFill>
                    <p:spPr bwMode="auto">
                      <a:xfrm>
                        <a:off x="962025" y="2282825"/>
                        <a:ext cx="2235200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71550" y="5199063"/>
            <a:ext cx="2147888" cy="677862"/>
            <a:chOff x="2570" y="3487"/>
            <a:chExt cx="1353" cy="427"/>
          </a:xfrm>
        </p:grpSpPr>
        <p:grpSp>
          <p:nvGrpSpPr>
            <p:cNvPr id="32781" name="Group 6"/>
            <p:cNvGrpSpPr>
              <a:grpSpLocks/>
            </p:cNvGrpSpPr>
            <p:nvPr/>
          </p:nvGrpSpPr>
          <p:grpSpPr bwMode="auto">
            <a:xfrm>
              <a:off x="2570" y="3487"/>
              <a:ext cx="1353" cy="427"/>
              <a:chOff x="2570" y="3487"/>
              <a:chExt cx="1353" cy="427"/>
            </a:xfrm>
          </p:grpSpPr>
          <p:sp>
            <p:nvSpPr>
              <p:cNvPr id="32785" name="Text Box 7"/>
              <p:cNvSpPr txBox="1">
                <a:spLocks noChangeArrowheads="1"/>
              </p:cNvSpPr>
              <p:nvPr/>
            </p:nvSpPr>
            <p:spPr bwMode="auto">
              <a:xfrm>
                <a:off x="2570" y="3487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A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32786" name="Text Box 8"/>
              <p:cNvSpPr txBox="1">
                <a:spLocks noChangeArrowheads="1"/>
              </p:cNvSpPr>
              <p:nvPr/>
            </p:nvSpPr>
            <p:spPr bwMode="auto">
              <a:xfrm>
                <a:off x="2570" y="3707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B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32787" name="Line 9"/>
              <p:cNvSpPr>
                <a:spLocks noChangeShapeType="1"/>
              </p:cNvSpPr>
              <p:nvPr/>
            </p:nvSpPr>
            <p:spPr bwMode="auto">
              <a:xfrm>
                <a:off x="2779" y="3601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8" name="Line 10"/>
              <p:cNvSpPr>
                <a:spLocks noChangeShapeType="1"/>
              </p:cNvSpPr>
              <p:nvPr/>
            </p:nvSpPr>
            <p:spPr bwMode="auto">
              <a:xfrm>
                <a:off x="2779" y="3792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9" name="Line 11"/>
              <p:cNvSpPr>
                <a:spLocks noChangeShapeType="1"/>
              </p:cNvSpPr>
              <p:nvPr/>
            </p:nvSpPr>
            <p:spPr bwMode="auto">
              <a:xfrm>
                <a:off x="3462" y="3690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0" name="Text Box 12"/>
              <p:cNvSpPr txBox="1">
                <a:spLocks noChangeArrowheads="1"/>
              </p:cNvSpPr>
              <p:nvPr/>
            </p:nvSpPr>
            <p:spPr bwMode="auto">
              <a:xfrm>
                <a:off x="3751" y="3601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L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32791" name="AutoShape 13"/>
              <p:cNvSpPr>
                <a:spLocks noChangeArrowheads="1"/>
              </p:cNvSpPr>
              <p:nvPr/>
            </p:nvSpPr>
            <p:spPr bwMode="auto">
              <a:xfrm>
                <a:off x="3030" y="3498"/>
                <a:ext cx="340" cy="37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2792" name="Oval 14"/>
              <p:cNvSpPr>
                <a:spLocks noChangeArrowheads="1"/>
              </p:cNvSpPr>
              <p:nvPr/>
            </p:nvSpPr>
            <p:spPr bwMode="auto">
              <a:xfrm>
                <a:off x="3371" y="3645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2782" name="Group 15"/>
            <p:cNvGrpSpPr>
              <a:grpSpLocks/>
            </p:cNvGrpSpPr>
            <p:nvPr/>
          </p:nvGrpSpPr>
          <p:grpSpPr bwMode="auto">
            <a:xfrm>
              <a:off x="3168" y="3582"/>
              <a:ext cx="143" cy="154"/>
              <a:chOff x="4372" y="3759"/>
              <a:chExt cx="143" cy="154"/>
            </a:xfrm>
          </p:grpSpPr>
          <p:sp>
            <p:nvSpPr>
              <p:cNvPr id="32783" name="AutoShape 16"/>
              <p:cNvSpPr>
                <a:spLocks noChangeArrowheads="1"/>
              </p:cNvSpPr>
              <p:nvPr/>
            </p:nvSpPr>
            <p:spPr bwMode="auto">
              <a:xfrm rot="-5400000">
                <a:off x="4367" y="3780"/>
                <a:ext cx="145" cy="104"/>
              </a:xfrm>
              <a:prstGeom prst="flowChartDecision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2784" name="Line 17"/>
              <p:cNvSpPr>
                <a:spLocks noChangeShapeType="1"/>
              </p:cNvSpPr>
              <p:nvPr/>
            </p:nvSpPr>
            <p:spPr bwMode="auto">
              <a:xfrm>
                <a:off x="4372" y="3913"/>
                <a:ext cx="1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6632" name="Object 18"/>
          <p:cNvGraphicFramePr>
            <a:graphicFrameLocks noChangeAspect="1"/>
          </p:cNvGraphicFramePr>
          <p:nvPr/>
        </p:nvGraphicFramePr>
        <p:xfrm>
          <a:off x="3463925" y="1160463"/>
          <a:ext cx="2460625" cy="487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9" name="图片" r:id="rId6" imgW="1097239" imgH="2156351" progId="Word.Picture.8">
                  <p:embed/>
                </p:oleObj>
              </mc:Choice>
              <mc:Fallback>
                <p:oleObj name="图片" r:id="rId6" imgW="1097239" imgH="2156351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97"/>
                      <a:stretch>
                        <a:fillRect/>
                      </a:stretch>
                    </p:blipFill>
                    <p:spPr bwMode="auto">
                      <a:xfrm>
                        <a:off x="3463925" y="1160463"/>
                        <a:ext cx="2460625" cy="487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0"/>
          <p:cNvGraphicFramePr>
            <a:graphicFrameLocks noChangeAspect="1"/>
          </p:cNvGraphicFramePr>
          <p:nvPr/>
        </p:nvGraphicFramePr>
        <p:xfrm>
          <a:off x="6048375" y="4797425"/>
          <a:ext cx="17637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0" name="公式" r:id="rId8" imgW="746632" imgH="198229" progId="Equation.3">
                  <p:embed/>
                </p:oleObj>
              </mc:Choice>
              <mc:Fallback>
                <p:oleObj name="公式" r:id="rId8" imgW="746632" imgH="1982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4797425"/>
                        <a:ext cx="17637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21"/>
          <p:cNvGraphicFramePr>
            <a:graphicFrameLocks noChangeAspect="1"/>
          </p:cNvGraphicFramePr>
          <p:nvPr/>
        </p:nvGraphicFramePr>
        <p:xfrm>
          <a:off x="6300788" y="5568950"/>
          <a:ext cx="16017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1" name="公式" r:id="rId10" imgW="693371" imgH="198229" progId="Equation.3">
                  <p:embed/>
                </p:oleObj>
              </mc:Choice>
              <mc:Fallback>
                <p:oleObj name="公式" r:id="rId10" imgW="693371" imgH="1982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568950"/>
                        <a:ext cx="16017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6124575" y="1250950"/>
          <a:ext cx="2643188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2" name="图片" r:id="rId12" imgW="1131969" imgH="1287159" progId="Word.Picture.8">
                  <p:embed/>
                </p:oleObj>
              </mc:Choice>
              <mc:Fallback>
                <p:oleObj name="图片" r:id="rId12" imgW="1131969" imgH="1287159" progId="Word.Picture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254"/>
                      <a:stretch>
                        <a:fillRect/>
                      </a:stretch>
                    </p:blipFill>
                    <p:spPr bwMode="auto">
                      <a:xfrm>
                        <a:off x="6124575" y="1250950"/>
                        <a:ext cx="2643188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63062" y="1245919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cs typeface="Times New Roman" panose="02020603050405020304" pitchFamily="18" charset="0"/>
              </a:rPr>
              <a:t>必须外界电源和电阻；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8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cs typeface="Times New Roman" panose="02020603050405020304" pitchFamily="18" charset="0"/>
              </a:rPr>
              <a:t>多路连接，相当于单路连接电源和电阻的值直接输出</a:t>
            </a:r>
            <a:r>
              <a:rPr lang="zh-CN" altLang="en-US" dirty="0">
                <a:cs typeface="Times New Roman" panose="02020603050405020304" pitchFamily="18" charset="0"/>
              </a:rPr>
              <a:t>然后相</a:t>
            </a:r>
            <a:r>
              <a:rPr lang="zh-CN" altLang="zh-CN" dirty="0">
                <a:cs typeface="Times New Roman" panose="02020603050405020304" pitchFamily="18" charset="0"/>
              </a:rPr>
              <a:t>与，称为“线与</a:t>
            </a:r>
            <a:r>
              <a:rPr lang="en-US" altLang="zh-CN" dirty="0">
                <a:cs typeface="Times New Roman" panose="02020603050405020304" pitchFamily="18" charset="0"/>
              </a:rPr>
              <a:t>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24AACA0-0610-4E4D-83FC-F5A5615C465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A814492-4BBE-4688-8740-295C76FFFF4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三态门</a:t>
            </a:r>
            <a:endParaRPr lang="en-US" altLang="zh-CN" dirty="0"/>
          </a:p>
        </p:txBody>
      </p:sp>
      <p:pic>
        <p:nvPicPr>
          <p:cNvPr id="3482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38837"/>
            <a:ext cx="2796995" cy="247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9791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79857"/>
              </p:ext>
            </p:extLst>
          </p:nvPr>
        </p:nvGraphicFramePr>
        <p:xfrm>
          <a:off x="6357289" y="4441032"/>
          <a:ext cx="2197100" cy="190817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7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EN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Y</a:t>
                      </a:r>
                      <a:endParaRPr kumimoji="1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43" name="Rectangle 43"/>
          <p:cNvSpPr>
            <a:spLocks noChangeArrowheads="1"/>
          </p:cNvSpPr>
          <p:nvPr/>
        </p:nvSpPr>
        <p:spPr bwMode="auto">
          <a:xfrm>
            <a:off x="6897039" y="3901282"/>
            <a:ext cx="9540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750442" y="4914709"/>
            <a:ext cx="2263775" cy="1117600"/>
            <a:chOff x="2969" y="3191"/>
            <a:chExt cx="1426" cy="704"/>
          </a:xfrm>
        </p:grpSpPr>
        <p:grpSp>
          <p:nvGrpSpPr>
            <p:cNvPr id="34865" name="Group 45"/>
            <p:cNvGrpSpPr>
              <a:grpSpLocks/>
            </p:cNvGrpSpPr>
            <p:nvPr/>
          </p:nvGrpSpPr>
          <p:grpSpPr bwMode="auto">
            <a:xfrm>
              <a:off x="2969" y="3191"/>
              <a:ext cx="1426" cy="704"/>
              <a:chOff x="969" y="3250"/>
              <a:chExt cx="1426" cy="704"/>
            </a:xfrm>
          </p:grpSpPr>
          <p:sp>
            <p:nvSpPr>
              <p:cNvPr id="34867" name="Line 4"/>
              <p:cNvSpPr>
                <a:spLocks noChangeShapeType="1"/>
              </p:cNvSpPr>
              <p:nvPr/>
            </p:nvSpPr>
            <p:spPr bwMode="auto">
              <a:xfrm>
                <a:off x="1934" y="3472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8" name="Text Box 5"/>
              <p:cNvSpPr txBox="1">
                <a:spLocks noChangeArrowheads="1"/>
              </p:cNvSpPr>
              <p:nvPr/>
            </p:nvSpPr>
            <p:spPr bwMode="auto">
              <a:xfrm>
                <a:off x="2223" y="3383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Y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34869" name="AutoShape 7"/>
              <p:cNvSpPr>
                <a:spLocks noChangeArrowheads="1"/>
              </p:cNvSpPr>
              <p:nvPr/>
            </p:nvSpPr>
            <p:spPr bwMode="auto">
              <a:xfrm rot="5400000">
                <a:off x="1542" y="3261"/>
                <a:ext cx="431" cy="409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4870" name="Text Box 8"/>
              <p:cNvSpPr txBox="1">
                <a:spLocks noChangeArrowheads="1"/>
              </p:cNvSpPr>
              <p:nvPr/>
            </p:nvSpPr>
            <p:spPr bwMode="auto">
              <a:xfrm>
                <a:off x="1024" y="3363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A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34871" name="Line 9"/>
              <p:cNvSpPr>
                <a:spLocks noChangeShapeType="1"/>
              </p:cNvSpPr>
              <p:nvPr/>
            </p:nvSpPr>
            <p:spPr bwMode="auto">
              <a:xfrm>
                <a:off x="1257" y="3477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2" name="Line 10"/>
              <p:cNvSpPr>
                <a:spLocks noChangeShapeType="1"/>
              </p:cNvSpPr>
              <p:nvPr/>
            </p:nvSpPr>
            <p:spPr bwMode="auto">
              <a:xfrm rot="10800000">
                <a:off x="1304" y="3860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3" name="Text Box 11"/>
              <p:cNvSpPr txBox="1">
                <a:spLocks noChangeArrowheads="1"/>
              </p:cNvSpPr>
              <p:nvPr/>
            </p:nvSpPr>
            <p:spPr bwMode="auto">
              <a:xfrm>
                <a:off x="969" y="3724"/>
                <a:ext cx="26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ea typeface="华康简宋" charset="-122"/>
                  </a:rPr>
                  <a:t>EN</a:t>
                </a:r>
                <a:endParaRPr lang="en-US" altLang="zh-CN" sz="3200">
                  <a:ea typeface="华康简宋" charset="-122"/>
                </a:endParaRPr>
              </a:p>
            </p:txBody>
          </p:sp>
          <p:sp>
            <p:nvSpPr>
              <p:cNvPr id="34874" name="Line 12"/>
              <p:cNvSpPr>
                <a:spLocks noChangeShapeType="1"/>
              </p:cNvSpPr>
              <p:nvPr/>
            </p:nvSpPr>
            <p:spPr bwMode="auto">
              <a:xfrm rot="-5400000">
                <a:off x="1610" y="3715"/>
                <a:ext cx="2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66" name="AutoShape 39"/>
            <p:cNvSpPr>
              <a:spLocks noChangeArrowheads="1"/>
            </p:cNvSpPr>
            <p:nvPr/>
          </p:nvSpPr>
          <p:spPr bwMode="auto">
            <a:xfrm rot="10800000">
              <a:off x="3628" y="3362"/>
              <a:ext cx="114" cy="113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00325"/>
              </p:ext>
            </p:extLst>
          </p:nvPr>
        </p:nvGraphicFramePr>
        <p:xfrm>
          <a:off x="6357289" y="4441032"/>
          <a:ext cx="2197100" cy="190817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7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EN</a:t>
                      </a:r>
                      <a:endParaRPr kumimoji="1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Y</a:t>
                      </a:r>
                      <a:endParaRPr kumimoji="1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58" y="1338837"/>
            <a:ext cx="2796995" cy="247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589" y="1340768"/>
            <a:ext cx="2796995" cy="247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10"/>
          <p:cNvGrpSpPr>
            <a:grpSpLocks/>
          </p:cNvGrpSpPr>
          <p:nvPr/>
        </p:nvGrpSpPr>
        <p:grpSpPr bwMode="auto">
          <a:xfrm>
            <a:off x="7802495" y="2402244"/>
            <a:ext cx="375915" cy="427267"/>
            <a:chOff x="7273132" y="3742343"/>
            <a:chExt cx="970755" cy="874107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273132" y="3753456"/>
              <a:ext cx="932227" cy="8286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7314423" y="3742343"/>
              <a:ext cx="929051" cy="874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/>
          <p:nvPr/>
        </p:nvCxnSpPr>
        <p:spPr bwMode="auto">
          <a:xfrm>
            <a:off x="2051720" y="2417140"/>
            <a:ext cx="0" cy="439746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10"/>
          <p:cNvGrpSpPr>
            <a:grpSpLocks/>
          </p:cNvGrpSpPr>
          <p:nvPr/>
        </p:nvGrpSpPr>
        <p:grpSpPr bwMode="auto">
          <a:xfrm>
            <a:off x="1978081" y="1731732"/>
            <a:ext cx="375915" cy="427267"/>
            <a:chOff x="7273132" y="3742343"/>
            <a:chExt cx="970755" cy="874107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7273132" y="3753456"/>
              <a:ext cx="932227" cy="8286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7314423" y="3742343"/>
              <a:ext cx="929051" cy="874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/>
          <p:cNvCxnSpPr/>
          <p:nvPr/>
        </p:nvCxnSpPr>
        <p:spPr bwMode="auto">
          <a:xfrm>
            <a:off x="5005500" y="2357426"/>
            <a:ext cx="0" cy="439746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46071" y="18471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Z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7564" y="3068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7564" y="18808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x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52530" y="22981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grpSp>
        <p:nvGrpSpPr>
          <p:cNvPr id="45" name="组合 10"/>
          <p:cNvGrpSpPr>
            <a:grpSpLocks/>
          </p:cNvGrpSpPr>
          <p:nvPr/>
        </p:nvGrpSpPr>
        <p:grpSpPr bwMode="auto">
          <a:xfrm>
            <a:off x="1944849" y="3164924"/>
            <a:ext cx="375915" cy="427267"/>
            <a:chOff x="7273132" y="3742343"/>
            <a:chExt cx="970755" cy="874107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7273132" y="3753456"/>
              <a:ext cx="932227" cy="8286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7314423" y="3742343"/>
              <a:ext cx="929051" cy="874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/>
        </p:nvSpPr>
        <p:spPr>
          <a:xfrm>
            <a:off x="3656829" y="1880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645010" y="30148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584133" y="3041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584133" y="1880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420225" y="2311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5004048" y="3073715"/>
            <a:ext cx="0" cy="439746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 bwMode="auto">
          <a:xfrm>
            <a:off x="7920372" y="3073715"/>
            <a:ext cx="0" cy="439746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10"/>
          <p:cNvGrpSpPr>
            <a:grpSpLocks/>
          </p:cNvGrpSpPr>
          <p:nvPr/>
        </p:nvGrpSpPr>
        <p:grpSpPr bwMode="auto">
          <a:xfrm>
            <a:off x="4932040" y="1736812"/>
            <a:ext cx="375915" cy="427267"/>
            <a:chOff x="7273132" y="3742343"/>
            <a:chExt cx="970755" cy="874107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7273132" y="3753456"/>
              <a:ext cx="932227" cy="8286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7314423" y="3742343"/>
              <a:ext cx="929051" cy="874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5604575" y="1864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74083" y="22981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0</a:t>
            </a:r>
            <a:endParaRPr lang="zh-CN" altLang="en-US" dirty="0">
              <a:solidFill>
                <a:srgbClr val="009900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7920372" y="1719816"/>
            <a:ext cx="0" cy="439746"/>
          </a:xfrm>
          <a:prstGeom prst="line">
            <a:avLst/>
          </a:prstGeom>
          <a:ln w="571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411019" y="1918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1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5677" y="438484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三态：</a:t>
            </a:r>
            <a:r>
              <a:rPr lang="en-US" altLang="zh-CN" dirty="0"/>
              <a:t>TS : three states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93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EF0995B-E054-4910-849B-0C373341801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70C3015-1597-41CD-A918-FBFDC10E16A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—CMOS</a:t>
            </a:r>
            <a:r>
              <a:rPr lang="zh-CN" altLang="en-US"/>
              <a:t>逻辑门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分析电路逻辑功能</a:t>
            </a:r>
          </a:p>
        </p:txBody>
      </p:sp>
      <p:pic>
        <p:nvPicPr>
          <p:cNvPr id="358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1360488"/>
            <a:ext cx="4130675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187450" y="3465513"/>
            <a:ext cx="2279650" cy="1117600"/>
            <a:chOff x="739" y="1319"/>
            <a:chExt cx="1436" cy="704"/>
          </a:xfrm>
        </p:grpSpPr>
        <p:grpSp>
          <p:nvGrpSpPr>
            <p:cNvPr id="35849" name="Group 75"/>
            <p:cNvGrpSpPr>
              <a:grpSpLocks/>
            </p:cNvGrpSpPr>
            <p:nvPr/>
          </p:nvGrpSpPr>
          <p:grpSpPr bwMode="auto">
            <a:xfrm>
              <a:off x="739" y="1319"/>
              <a:ext cx="1436" cy="704"/>
              <a:chOff x="687" y="1147"/>
              <a:chExt cx="1436" cy="704"/>
            </a:xfrm>
          </p:grpSpPr>
          <p:sp>
            <p:nvSpPr>
              <p:cNvPr id="35851" name="Line 5"/>
              <p:cNvSpPr>
                <a:spLocks noChangeShapeType="1"/>
              </p:cNvSpPr>
              <p:nvPr/>
            </p:nvSpPr>
            <p:spPr bwMode="auto">
              <a:xfrm>
                <a:off x="1662" y="1369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2" name="Text Box 6"/>
              <p:cNvSpPr txBox="1">
                <a:spLocks noChangeArrowheads="1"/>
              </p:cNvSpPr>
              <p:nvPr/>
            </p:nvSpPr>
            <p:spPr bwMode="auto">
              <a:xfrm>
                <a:off x="1951" y="1280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Y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35853" name="AutoShape 8"/>
              <p:cNvSpPr>
                <a:spLocks noChangeArrowheads="1"/>
              </p:cNvSpPr>
              <p:nvPr/>
            </p:nvSpPr>
            <p:spPr bwMode="auto">
              <a:xfrm rot="5400000">
                <a:off x="1180" y="1158"/>
                <a:ext cx="431" cy="409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5854" name="Text Box 9"/>
              <p:cNvSpPr txBox="1">
                <a:spLocks noChangeArrowheads="1"/>
              </p:cNvSpPr>
              <p:nvPr/>
            </p:nvSpPr>
            <p:spPr bwMode="auto">
              <a:xfrm>
                <a:off x="732" y="1260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A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35855" name="Line 10"/>
              <p:cNvSpPr>
                <a:spLocks noChangeShapeType="1"/>
              </p:cNvSpPr>
              <p:nvPr/>
            </p:nvSpPr>
            <p:spPr bwMode="auto">
              <a:xfrm>
                <a:off x="941" y="1374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6" name="Oval 11"/>
              <p:cNvSpPr>
                <a:spLocks noChangeArrowheads="1"/>
              </p:cNvSpPr>
              <p:nvPr/>
            </p:nvSpPr>
            <p:spPr bwMode="auto">
              <a:xfrm>
                <a:off x="1350" y="1488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5857" name="Line 12"/>
              <p:cNvSpPr>
                <a:spLocks noChangeShapeType="1"/>
              </p:cNvSpPr>
              <p:nvPr/>
            </p:nvSpPr>
            <p:spPr bwMode="auto">
              <a:xfrm rot="10800000">
                <a:off x="942" y="1757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8" name="Text Box 13"/>
              <p:cNvSpPr txBox="1">
                <a:spLocks noChangeArrowheads="1"/>
              </p:cNvSpPr>
              <p:nvPr/>
            </p:nvSpPr>
            <p:spPr bwMode="auto">
              <a:xfrm>
                <a:off x="691" y="1621"/>
                <a:ext cx="26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ea typeface="华康简宋" charset="-122"/>
                  </a:rPr>
                  <a:t>EN</a:t>
                </a:r>
                <a:endParaRPr lang="en-US" altLang="zh-CN" sz="3200">
                  <a:ea typeface="华康简宋" charset="-122"/>
                </a:endParaRPr>
              </a:p>
            </p:txBody>
          </p:sp>
          <p:sp>
            <p:nvSpPr>
              <p:cNvPr id="35859" name="Line 14"/>
              <p:cNvSpPr>
                <a:spLocks noChangeShapeType="1"/>
              </p:cNvSpPr>
              <p:nvPr/>
            </p:nvSpPr>
            <p:spPr bwMode="auto">
              <a:xfrm>
                <a:off x="687" y="1621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0" name="Line 15"/>
              <p:cNvSpPr>
                <a:spLocks noChangeShapeType="1"/>
              </p:cNvSpPr>
              <p:nvPr/>
            </p:nvSpPr>
            <p:spPr bwMode="auto">
              <a:xfrm rot="-5400000">
                <a:off x="1305" y="1669"/>
                <a:ext cx="18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1" name="Oval 16"/>
              <p:cNvSpPr>
                <a:spLocks noChangeArrowheads="1"/>
              </p:cNvSpPr>
              <p:nvPr/>
            </p:nvSpPr>
            <p:spPr bwMode="auto">
              <a:xfrm>
                <a:off x="1571" y="1324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850" name="AutoShape 17"/>
            <p:cNvSpPr>
              <a:spLocks noChangeArrowheads="1"/>
            </p:cNvSpPr>
            <p:nvPr/>
          </p:nvSpPr>
          <p:spPr bwMode="auto">
            <a:xfrm rot="10800000">
              <a:off x="1315" y="1480"/>
              <a:ext cx="114" cy="113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8A32DF6-6148-4EA0-A7A4-43FD6B86E2F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B4CBF64-3164-4C18-9747-CCDF197D8C6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传输门</a:t>
            </a:r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970338" cy="49323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sz="3200" b="0" i="1" dirty="0"/>
              <a:t>v</a:t>
            </a:r>
            <a:r>
              <a:rPr kumimoji="1" lang="en-US" altLang="zh-CN" sz="2000" b="0" i="1" dirty="0"/>
              <a:t>i</a:t>
            </a:r>
            <a:r>
              <a:rPr lang="en-US" altLang="zh-CN" sz="2400" dirty="0"/>
              <a:t> </a:t>
            </a:r>
            <a:r>
              <a:rPr kumimoji="1" lang="en-US" altLang="zh-CN" sz="3200" b="0" dirty="0"/>
              <a:t>= </a:t>
            </a:r>
            <a:r>
              <a:rPr kumimoji="1" lang="en-US" altLang="zh-CN" b="0" dirty="0"/>
              <a:t>0</a:t>
            </a:r>
            <a:r>
              <a:rPr kumimoji="1" lang="zh-CN" altLang="en-US" b="0" dirty="0"/>
              <a:t>～</a:t>
            </a:r>
            <a:r>
              <a:rPr kumimoji="1" lang="en-US" altLang="zh-CN" b="0" dirty="0" err="1"/>
              <a:t>V</a:t>
            </a:r>
            <a:r>
              <a:rPr kumimoji="1" lang="en-US" altLang="zh-CN" sz="2000" b="0" dirty="0" err="1"/>
              <a:t>dd</a:t>
            </a:r>
            <a:endParaRPr kumimoji="1" lang="en-US" altLang="zh-CN" sz="2000" b="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C=0V</a:t>
            </a:r>
            <a:r>
              <a:rPr lang="zh-CN" altLang="en-US" sz="2400" dirty="0"/>
              <a:t>，</a:t>
            </a:r>
            <a:r>
              <a:rPr lang="en-US" altLang="zh-CN" sz="2400" dirty="0"/>
              <a:t>C =V</a:t>
            </a:r>
            <a:r>
              <a:rPr lang="en-US" altLang="zh-CN" sz="1800" dirty="0"/>
              <a:t>DD</a:t>
            </a:r>
            <a:r>
              <a:rPr lang="zh-CN" altLang="en-US" sz="2400" dirty="0"/>
              <a:t>时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T1</a:t>
            </a:r>
            <a:r>
              <a:rPr lang="zh-CN" altLang="en-US" sz="2000" dirty="0"/>
              <a:t>、</a:t>
            </a:r>
            <a:r>
              <a:rPr lang="en-US" altLang="zh-CN" sz="2000" dirty="0"/>
              <a:t>T2</a:t>
            </a:r>
            <a:r>
              <a:rPr lang="zh-CN" altLang="en-US" sz="2000" dirty="0"/>
              <a:t>截止，传输门断开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C=V</a:t>
            </a:r>
            <a:r>
              <a:rPr lang="en-US" altLang="zh-CN" sz="1800" dirty="0"/>
              <a:t>DD</a:t>
            </a:r>
            <a:r>
              <a:rPr lang="zh-CN" altLang="en-US" sz="2400" dirty="0"/>
              <a:t>，</a:t>
            </a:r>
            <a:r>
              <a:rPr lang="en-US" altLang="zh-CN" sz="2400" dirty="0"/>
              <a:t>C =0V</a:t>
            </a:r>
            <a:r>
              <a:rPr lang="zh-CN" altLang="en-US" sz="2400" dirty="0"/>
              <a:t>时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T1</a:t>
            </a:r>
            <a:r>
              <a:rPr lang="zh-CN" altLang="en-US" sz="2000" dirty="0"/>
              <a:t>、</a:t>
            </a:r>
            <a:r>
              <a:rPr lang="en-US" altLang="zh-CN" sz="2000" dirty="0"/>
              <a:t>T2</a:t>
            </a:r>
            <a:r>
              <a:rPr lang="zh-CN" altLang="en-US" sz="2000" dirty="0"/>
              <a:t>至少有一个导通，传输门导通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800" b="1" i="1" dirty="0" err="1"/>
              <a:t>v</a:t>
            </a:r>
            <a:r>
              <a:rPr kumimoji="1" lang="en-US" altLang="zh-CN" b="1" i="1" dirty="0" err="1"/>
              <a:t>o</a:t>
            </a:r>
            <a:r>
              <a:rPr kumimoji="1" lang="en-US" altLang="zh-CN" sz="2800" b="1" i="1" dirty="0"/>
              <a:t> </a:t>
            </a:r>
            <a:r>
              <a:rPr kumimoji="1" lang="en-US" altLang="zh-CN" sz="2800" b="1" dirty="0"/>
              <a:t>= </a:t>
            </a:r>
            <a:r>
              <a:rPr kumimoji="1" lang="en-US" altLang="zh-CN" sz="2800" b="1" i="1" dirty="0"/>
              <a:t>v</a:t>
            </a:r>
            <a:r>
              <a:rPr kumimoji="1" lang="en-US" altLang="zh-CN" sz="1800" b="1" i="1" dirty="0"/>
              <a:t>i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传输门相当于一个理想的双向开关</a:t>
            </a:r>
          </a:p>
        </p:txBody>
      </p:sp>
      <p:sp>
        <p:nvSpPr>
          <p:cNvPr id="1154052" name="Line 4"/>
          <p:cNvSpPr>
            <a:spLocks noChangeShapeType="1"/>
          </p:cNvSpPr>
          <p:nvPr/>
        </p:nvSpPr>
        <p:spPr bwMode="auto">
          <a:xfrm>
            <a:off x="2252663" y="2255838"/>
            <a:ext cx="261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4053" name="Line 5"/>
          <p:cNvSpPr>
            <a:spLocks noChangeShapeType="1"/>
          </p:cNvSpPr>
          <p:nvPr/>
        </p:nvSpPr>
        <p:spPr bwMode="auto">
          <a:xfrm>
            <a:off x="2433638" y="3192463"/>
            <a:ext cx="249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Text Box 6"/>
          <p:cNvSpPr txBox="1">
            <a:spLocks noChangeArrowheads="1"/>
          </p:cNvSpPr>
          <p:nvPr/>
        </p:nvSpPr>
        <p:spPr bwMode="auto">
          <a:xfrm>
            <a:off x="7404100" y="1468438"/>
            <a:ext cx="67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/>
              <a:t>V</a:t>
            </a:r>
            <a:r>
              <a:rPr kumimoji="1" lang="en-US" altLang="zh-CN" sz="1600"/>
              <a:t>DD</a:t>
            </a:r>
            <a:endParaRPr kumimoji="1" lang="en-US" altLang="zh-CN" sz="1800"/>
          </a:p>
        </p:txBody>
      </p:sp>
      <p:sp>
        <p:nvSpPr>
          <p:cNvPr id="36874" name="Text Box 7"/>
          <p:cNvSpPr txBox="1">
            <a:spLocks noChangeArrowheads="1"/>
          </p:cNvSpPr>
          <p:nvPr/>
        </p:nvSpPr>
        <p:spPr bwMode="auto">
          <a:xfrm>
            <a:off x="6219825" y="12684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C</a:t>
            </a:r>
            <a:endParaRPr kumimoji="1" lang="en-US" altLang="zh-CN" sz="1800"/>
          </a:p>
        </p:txBody>
      </p:sp>
      <p:sp>
        <p:nvSpPr>
          <p:cNvPr id="36875" name="Line 8"/>
          <p:cNvSpPr>
            <a:spLocks noChangeShapeType="1"/>
          </p:cNvSpPr>
          <p:nvPr/>
        </p:nvSpPr>
        <p:spPr bwMode="auto">
          <a:xfrm>
            <a:off x="7380288" y="35004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9"/>
          <p:cNvSpPr>
            <a:spLocks noChangeShapeType="1"/>
          </p:cNvSpPr>
          <p:nvPr/>
        </p:nvSpPr>
        <p:spPr bwMode="auto">
          <a:xfrm>
            <a:off x="7235825" y="3716338"/>
            <a:ext cx="287338" cy="15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10"/>
          <p:cNvSpPr>
            <a:spLocks noChangeShapeType="1"/>
          </p:cNvSpPr>
          <p:nvPr/>
        </p:nvSpPr>
        <p:spPr bwMode="auto">
          <a:xfrm>
            <a:off x="7380288" y="18081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Oval 11"/>
          <p:cNvSpPr>
            <a:spLocks noChangeArrowheads="1"/>
          </p:cNvSpPr>
          <p:nvPr/>
        </p:nvSpPr>
        <p:spPr bwMode="auto">
          <a:xfrm>
            <a:off x="7327900" y="1700213"/>
            <a:ext cx="107950" cy="1079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9" name="Line 12"/>
          <p:cNvSpPr>
            <a:spLocks noChangeShapeType="1"/>
          </p:cNvSpPr>
          <p:nvPr/>
        </p:nvSpPr>
        <p:spPr bwMode="auto">
          <a:xfrm rot="-5400000">
            <a:off x="6365082" y="3317081"/>
            <a:ext cx="0" cy="198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0" name="Line 13"/>
          <p:cNvSpPr>
            <a:spLocks noChangeShapeType="1"/>
          </p:cNvSpPr>
          <p:nvPr/>
        </p:nvSpPr>
        <p:spPr bwMode="auto">
          <a:xfrm rot="-5400000">
            <a:off x="6660357" y="3317081"/>
            <a:ext cx="0" cy="198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1" name="Line 14"/>
          <p:cNvSpPr>
            <a:spLocks noChangeShapeType="1"/>
          </p:cNvSpPr>
          <p:nvPr/>
        </p:nvSpPr>
        <p:spPr bwMode="auto">
          <a:xfrm rot="-5400000">
            <a:off x="6955632" y="3317081"/>
            <a:ext cx="0" cy="198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2" name="Line 15"/>
          <p:cNvSpPr>
            <a:spLocks noChangeShapeType="1"/>
          </p:cNvSpPr>
          <p:nvPr/>
        </p:nvSpPr>
        <p:spPr bwMode="auto">
          <a:xfrm rot="-5400000">
            <a:off x="6513512" y="3268663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3" name="Line 16"/>
          <p:cNvSpPr>
            <a:spLocks noChangeShapeType="1"/>
          </p:cNvSpPr>
          <p:nvPr/>
        </p:nvSpPr>
        <p:spPr bwMode="auto">
          <a:xfrm rot="-5400000">
            <a:off x="6661150" y="3319463"/>
            <a:ext cx="0" cy="590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4" name="Line 17"/>
          <p:cNvSpPr>
            <a:spLocks noChangeShapeType="1"/>
          </p:cNvSpPr>
          <p:nvPr/>
        </p:nvSpPr>
        <p:spPr bwMode="auto">
          <a:xfrm rot="-5400000">
            <a:off x="6218237" y="3268663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5" name="Line 18"/>
          <p:cNvSpPr>
            <a:spLocks noChangeShapeType="1"/>
          </p:cNvSpPr>
          <p:nvPr/>
        </p:nvSpPr>
        <p:spPr bwMode="auto">
          <a:xfrm rot="-5400000">
            <a:off x="6742113" y="3206750"/>
            <a:ext cx="419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6" name="Line 19"/>
          <p:cNvSpPr>
            <a:spLocks noChangeShapeType="1"/>
          </p:cNvSpPr>
          <p:nvPr/>
        </p:nvSpPr>
        <p:spPr bwMode="auto">
          <a:xfrm rot="-5400000">
            <a:off x="6513512" y="3268663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7" name="Line 20"/>
          <p:cNvSpPr>
            <a:spLocks noChangeShapeType="1"/>
          </p:cNvSpPr>
          <p:nvPr/>
        </p:nvSpPr>
        <p:spPr bwMode="auto">
          <a:xfrm rot="-5400000">
            <a:off x="6462713" y="3802063"/>
            <a:ext cx="393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8" name="Line 21"/>
          <p:cNvSpPr>
            <a:spLocks noChangeShapeType="1"/>
          </p:cNvSpPr>
          <p:nvPr/>
        </p:nvSpPr>
        <p:spPr bwMode="auto">
          <a:xfrm rot="-5400000">
            <a:off x="7020719" y="2761456"/>
            <a:ext cx="0" cy="7191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9" name="Line 22"/>
          <p:cNvSpPr>
            <a:spLocks noChangeShapeType="1"/>
          </p:cNvSpPr>
          <p:nvPr/>
        </p:nvSpPr>
        <p:spPr bwMode="auto">
          <a:xfrm rot="-5400000">
            <a:off x="7294563" y="2405062"/>
            <a:ext cx="0" cy="6762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90" name="Line 23"/>
          <p:cNvSpPr>
            <a:spLocks noChangeShapeType="1"/>
          </p:cNvSpPr>
          <p:nvPr/>
        </p:nvSpPr>
        <p:spPr bwMode="auto">
          <a:xfrm rot="5400000">
            <a:off x="6950075" y="2011363"/>
            <a:ext cx="0" cy="196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91" name="Line 24"/>
          <p:cNvSpPr>
            <a:spLocks noChangeShapeType="1"/>
          </p:cNvSpPr>
          <p:nvPr/>
        </p:nvSpPr>
        <p:spPr bwMode="auto">
          <a:xfrm rot="5400000">
            <a:off x="6654800" y="2011363"/>
            <a:ext cx="0" cy="196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92" name="Line 25"/>
          <p:cNvSpPr>
            <a:spLocks noChangeShapeType="1"/>
          </p:cNvSpPr>
          <p:nvPr/>
        </p:nvSpPr>
        <p:spPr bwMode="auto">
          <a:xfrm rot="5400000">
            <a:off x="6359525" y="2011363"/>
            <a:ext cx="0" cy="196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93" name="Line 26"/>
          <p:cNvSpPr>
            <a:spLocks noChangeShapeType="1"/>
          </p:cNvSpPr>
          <p:nvPr/>
        </p:nvSpPr>
        <p:spPr bwMode="auto">
          <a:xfrm rot="5400000">
            <a:off x="6508750" y="2257426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94" name="Line 27"/>
          <p:cNvSpPr>
            <a:spLocks noChangeShapeType="1"/>
          </p:cNvSpPr>
          <p:nvPr/>
        </p:nvSpPr>
        <p:spPr bwMode="auto">
          <a:xfrm rot="5400000">
            <a:off x="6656388" y="1617663"/>
            <a:ext cx="0" cy="590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95" name="Line 28"/>
          <p:cNvSpPr>
            <a:spLocks noChangeShapeType="1"/>
          </p:cNvSpPr>
          <p:nvPr/>
        </p:nvSpPr>
        <p:spPr bwMode="auto">
          <a:xfrm rot="5400000">
            <a:off x="6471444" y="2590007"/>
            <a:ext cx="9604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96" name="Line 29"/>
          <p:cNvSpPr>
            <a:spLocks noChangeShapeType="1"/>
          </p:cNvSpPr>
          <p:nvPr/>
        </p:nvSpPr>
        <p:spPr bwMode="auto">
          <a:xfrm rot="5400000">
            <a:off x="5808663" y="2662238"/>
            <a:ext cx="1104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97" name="Line 30"/>
          <p:cNvSpPr>
            <a:spLocks noChangeShapeType="1"/>
          </p:cNvSpPr>
          <p:nvPr/>
        </p:nvSpPr>
        <p:spPr bwMode="auto">
          <a:xfrm rot="5400000">
            <a:off x="6508750" y="2257426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98" name="Line 31"/>
          <p:cNvSpPr>
            <a:spLocks noChangeShapeType="1"/>
          </p:cNvSpPr>
          <p:nvPr/>
        </p:nvSpPr>
        <p:spPr bwMode="auto">
          <a:xfrm rot="5400000">
            <a:off x="7018338" y="2043113"/>
            <a:ext cx="0" cy="723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99" name="Oval 32"/>
          <p:cNvSpPr>
            <a:spLocks noChangeArrowheads="1"/>
          </p:cNvSpPr>
          <p:nvPr/>
        </p:nvSpPr>
        <p:spPr bwMode="auto">
          <a:xfrm rot="5400000">
            <a:off x="6907213" y="2695575"/>
            <a:ext cx="104775" cy="10477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900" name="Line 33"/>
          <p:cNvSpPr>
            <a:spLocks noChangeShapeType="1"/>
          </p:cNvSpPr>
          <p:nvPr/>
        </p:nvSpPr>
        <p:spPr bwMode="auto">
          <a:xfrm rot="5400000">
            <a:off x="6462713" y="1716088"/>
            <a:ext cx="393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901" name="Line 34"/>
          <p:cNvSpPr>
            <a:spLocks noChangeShapeType="1"/>
          </p:cNvSpPr>
          <p:nvPr/>
        </p:nvSpPr>
        <p:spPr bwMode="auto">
          <a:xfrm rot="-5400000">
            <a:off x="6061869" y="2429669"/>
            <a:ext cx="0" cy="6016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902" name="Text Box 35"/>
          <p:cNvSpPr txBox="1">
            <a:spLocks noChangeArrowheads="1"/>
          </p:cNvSpPr>
          <p:nvPr/>
        </p:nvSpPr>
        <p:spPr bwMode="auto">
          <a:xfrm>
            <a:off x="6219825" y="38242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C</a:t>
            </a:r>
            <a:endParaRPr kumimoji="1" lang="en-US" altLang="zh-CN" sz="1800"/>
          </a:p>
        </p:txBody>
      </p:sp>
      <p:sp>
        <p:nvSpPr>
          <p:cNvPr id="36903" name="Line 36"/>
          <p:cNvSpPr>
            <a:spLocks noChangeShapeType="1"/>
          </p:cNvSpPr>
          <p:nvPr/>
        </p:nvSpPr>
        <p:spPr bwMode="auto">
          <a:xfrm rot="5400000">
            <a:off x="7183438" y="2220913"/>
            <a:ext cx="393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904" name="Line 37"/>
          <p:cNvSpPr>
            <a:spLocks noChangeShapeType="1"/>
          </p:cNvSpPr>
          <p:nvPr/>
        </p:nvSpPr>
        <p:spPr bwMode="auto">
          <a:xfrm rot="5400000">
            <a:off x="7183438" y="3303588"/>
            <a:ext cx="393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905" name="Line 38"/>
          <p:cNvSpPr>
            <a:spLocks noChangeShapeType="1"/>
          </p:cNvSpPr>
          <p:nvPr/>
        </p:nvSpPr>
        <p:spPr bwMode="auto">
          <a:xfrm rot="5400000">
            <a:off x="6420644" y="1210469"/>
            <a:ext cx="0" cy="261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906" name="Text Box 39"/>
          <p:cNvSpPr txBox="1">
            <a:spLocks noChangeArrowheads="1"/>
          </p:cNvSpPr>
          <p:nvPr/>
        </p:nvSpPr>
        <p:spPr bwMode="auto">
          <a:xfrm>
            <a:off x="5181600" y="2384425"/>
            <a:ext cx="506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3200" i="1"/>
              <a:t>v</a:t>
            </a:r>
            <a:r>
              <a:rPr kumimoji="1" lang="en-US" altLang="zh-CN" sz="2400" i="1"/>
              <a:t>i</a:t>
            </a:r>
            <a:r>
              <a:rPr kumimoji="1" lang="en-US" altLang="zh-CN" sz="1800" i="1"/>
              <a:t> </a:t>
            </a:r>
            <a:endParaRPr kumimoji="1" lang="en-US" altLang="zh-CN" sz="2400" i="1"/>
          </a:p>
        </p:txBody>
      </p:sp>
      <p:sp>
        <p:nvSpPr>
          <p:cNvPr id="36907" name="Text Box 40"/>
          <p:cNvSpPr txBox="1">
            <a:spLocks noChangeArrowheads="1"/>
          </p:cNvSpPr>
          <p:nvPr/>
        </p:nvSpPr>
        <p:spPr bwMode="auto">
          <a:xfrm>
            <a:off x="7667625" y="2384425"/>
            <a:ext cx="517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3200" i="1"/>
              <a:t>v</a:t>
            </a:r>
            <a:r>
              <a:rPr kumimoji="1" lang="en-US" altLang="zh-CN" sz="2400" i="1"/>
              <a:t>o</a:t>
            </a:r>
          </a:p>
        </p:txBody>
      </p:sp>
      <p:sp>
        <p:nvSpPr>
          <p:cNvPr id="36908" name="Text Box 41"/>
          <p:cNvSpPr txBox="1">
            <a:spLocks noChangeArrowheads="1"/>
          </p:cNvSpPr>
          <p:nvPr/>
        </p:nvSpPr>
        <p:spPr bwMode="auto">
          <a:xfrm>
            <a:off x="5616575" y="3319463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T</a:t>
            </a:r>
            <a:r>
              <a:rPr kumimoji="1" lang="en-US" altLang="zh-CN" sz="1800"/>
              <a:t>1</a:t>
            </a:r>
            <a:endParaRPr kumimoji="1" lang="en-US" altLang="zh-CN" sz="1400"/>
          </a:p>
        </p:txBody>
      </p:sp>
      <p:sp>
        <p:nvSpPr>
          <p:cNvPr id="36909" name="Text Box 42"/>
          <p:cNvSpPr txBox="1">
            <a:spLocks noChangeArrowheads="1"/>
          </p:cNvSpPr>
          <p:nvPr/>
        </p:nvSpPr>
        <p:spPr bwMode="auto">
          <a:xfrm>
            <a:off x="5616575" y="1808163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T</a:t>
            </a:r>
            <a:r>
              <a:rPr kumimoji="1" lang="en-US" altLang="zh-CN" sz="1800"/>
              <a:t>2</a:t>
            </a:r>
            <a:endParaRPr kumimoji="1" lang="en-US" altLang="zh-CN" sz="1400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4751388" y="4545013"/>
            <a:ext cx="3808412" cy="1763712"/>
            <a:chOff x="2993" y="2863"/>
            <a:chExt cx="2399" cy="1111"/>
          </a:xfrm>
        </p:grpSpPr>
        <p:sp>
          <p:nvSpPr>
            <p:cNvPr id="36911" name="Text Box 44"/>
            <p:cNvSpPr txBox="1">
              <a:spLocks noChangeArrowheads="1"/>
            </p:cNvSpPr>
            <p:nvPr/>
          </p:nvSpPr>
          <p:spPr bwMode="auto">
            <a:xfrm>
              <a:off x="3925" y="3767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36912" name="Line 45"/>
            <p:cNvSpPr>
              <a:spLocks noChangeShapeType="1"/>
            </p:cNvSpPr>
            <p:nvPr/>
          </p:nvSpPr>
          <p:spPr bwMode="auto">
            <a:xfrm>
              <a:off x="4469" y="3407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3" name="Line 46"/>
            <p:cNvSpPr>
              <a:spLocks noChangeShapeType="1"/>
            </p:cNvSpPr>
            <p:nvPr/>
          </p:nvSpPr>
          <p:spPr bwMode="auto">
            <a:xfrm>
              <a:off x="3661" y="3430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Line 47"/>
            <p:cNvSpPr>
              <a:spLocks noChangeShapeType="1"/>
            </p:cNvSpPr>
            <p:nvPr/>
          </p:nvSpPr>
          <p:spPr bwMode="auto">
            <a:xfrm>
              <a:off x="3925" y="2863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Oval 48"/>
            <p:cNvSpPr>
              <a:spLocks noChangeArrowheads="1"/>
            </p:cNvSpPr>
            <p:nvPr/>
          </p:nvSpPr>
          <p:spPr bwMode="auto">
            <a:xfrm>
              <a:off x="4129" y="3135"/>
              <a:ext cx="90" cy="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6916" name="Text Box 49"/>
            <p:cNvSpPr txBox="1">
              <a:spLocks noChangeArrowheads="1"/>
            </p:cNvSpPr>
            <p:nvPr/>
          </p:nvSpPr>
          <p:spPr bwMode="auto">
            <a:xfrm>
              <a:off x="3902" y="3226"/>
              <a:ext cx="567" cy="4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TG</a:t>
              </a:r>
            </a:p>
          </p:txBody>
        </p:sp>
        <p:sp>
          <p:nvSpPr>
            <p:cNvPr id="36917" name="Line 50"/>
            <p:cNvSpPr>
              <a:spLocks noChangeShapeType="1"/>
            </p:cNvSpPr>
            <p:nvPr/>
          </p:nvSpPr>
          <p:spPr bwMode="auto">
            <a:xfrm>
              <a:off x="4175" y="3654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8" name="Line 51"/>
            <p:cNvSpPr>
              <a:spLocks noChangeShapeType="1"/>
            </p:cNvSpPr>
            <p:nvPr/>
          </p:nvSpPr>
          <p:spPr bwMode="auto">
            <a:xfrm>
              <a:off x="4175" y="2886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9" name="Text Box 52"/>
            <p:cNvSpPr txBox="1">
              <a:spLocks noChangeArrowheads="1"/>
            </p:cNvSpPr>
            <p:nvPr/>
          </p:nvSpPr>
          <p:spPr bwMode="auto">
            <a:xfrm>
              <a:off x="3925" y="2886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36920" name="Text Box 53"/>
            <p:cNvSpPr txBox="1">
              <a:spLocks noChangeArrowheads="1"/>
            </p:cNvSpPr>
            <p:nvPr/>
          </p:nvSpPr>
          <p:spPr bwMode="auto">
            <a:xfrm>
              <a:off x="2993" y="3226"/>
              <a:ext cx="6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3200" i="1"/>
                <a:t>v</a:t>
              </a:r>
              <a:r>
                <a:rPr kumimoji="1" lang="en-US" altLang="zh-CN" sz="2400" i="1"/>
                <a:t>i</a:t>
              </a:r>
              <a:r>
                <a:rPr kumimoji="1" lang="en-US" altLang="zh-CN" sz="1800" i="1"/>
                <a:t> </a:t>
              </a:r>
              <a:r>
                <a:rPr kumimoji="1" lang="en-US" altLang="zh-CN" sz="3200" i="1"/>
                <a:t>/v</a:t>
              </a:r>
              <a:r>
                <a:rPr kumimoji="1" lang="en-US" altLang="zh-CN" sz="2400" i="1"/>
                <a:t>o</a:t>
              </a:r>
              <a:r>
                <a:rPr kumimoji="1" lang="en-US" altLang="zh-CN" sz="1800" i="1"/>
                <a:t> </a:t>
              </a:r>
            </a:p>
          </p:txBody>
        </p:sp>
        <p:sp>
          <p:nvSpPr>
            <p:cNvPr id="36921" name="Text Box 53"/>
            <p:cNvSpPr txBox="1">
              <a:spLocks noChangeArrowheads="1"/>
            </p:cNvSpPr>
            <p:nvPr/>
          </p:nvSpPr>
          <p:spPr bwMode="auto">
            <a:xfrm>
              <a:off x="4740" y="3226"/>
              <a:ext cx="6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3200" i="1"/>
                <a:t>v</a:t>
              </a:r>
              <a:r>
                <a:rPr kumimoji="1" lang="en-US" altLang="zh-CN" sz="2400" i="1"/>
                <a:t>o</a:t>
              </a:r>
              <a:r>
                <a:rPr kumimoji="1" lang="en-US" altLang="zh-CN" sz="1600" i="1"/>
                <a:t> </a:t>
              </a:r>
              <a:r>
                <a:rPr kumimoji="1" lang="en-US" altLang="zh-CN" sz="3200" i="1"/>
                <a:t>/</a:t>
              </a:r>
              <a:r>
                <a:rPr kumimoji="1" lang="en-US" altLang="zh-CN" sz="1000" i="1"/>
                <a:t> </a:t>
              </a:r>
              <a:r>
                <a:rPr kumimoji="1" lang="en-US" altLang="zh-CN" sz="3200" i="1"/>
                <a:t>v</a:t>
              </a:r>
              <a:r>
                <a:rPr kumimoji="1" lang="en-US" altLang="zh-CN" sz="2400" i="1"/>
                <a:t>i</a:t>
              </a:r>
              <a:r>
                <a:rPr kumimoji="1" lang="en-US" altLang="zh-CN" sz="1800" i="1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6DBC0E9-44C7-42D5-A8E4-CDFE39EF348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255AAD-9930-4324-8C47-C8950035B31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</a:t>
            </a:r>
            <a:r>
              <a:rPr lang="zh-CN" altLang="en-US"/>
              <a:t>传输门的应用</a:t>
            </a:r>
          </a:p>
        </p:txBody>
      </p:sp>
      <p:graphicFrame>
        <p:nvGraphicFramePr>
          <p:cNvPr id="38918" name="Object 4"/>
          <p:cNvGraphicFramePr>
            <a:graphicFrameLocks noChangeAspect="1"/>
          </p:cNvGraphicFramePr>
          <p:nvPr/>
        </p:nvGraphicFramePr>
        <p:xfrm>
          <a:off x="577850" y="1557338"/>
          <a:ext cx="3559175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2" name="图片" r:id="rId3" imgW="1816628" imgH="1267380" progId="Word.Picture.8">
                  <p:embed/>
                </p:oleObj>
              </mc:Choice>
              <mc:Fallback>
                <p:oleObj name="图片" r:id="rId3" imgW="1816628" imgH="12673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254"/>
                      <a:stretch>
                        <a:fillRect/>
                      </a:stretch>
                    </p:blipFill>
                    <p:spPr bwMode="auto">
                      <a:xfrm>
                        <a:off x="577850" y="1557338"/>
                        <a:ext cx="3559175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5003800" y="1268413"/>
          <a:ext cx="3675063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3" name="图片" r:id="rId5" imgW="1588409" imgH="1314545" progId="Word.Picture.8">
                  <p:embed/>
                </p:oleObj>
              </mc:Choice>
              <mc:Fallback>
                <p:oleObj name="图片" r:id="rId5" imgW="1588409" imgH="131454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304"/>
                      <a:stretch>
                        <a:fillRect/>
                      </a:stretch>
                    </p:blipFill>
                    <p:spPr bwMode="auto">
                      <a:xfrm>
                        <a:off x="5003800" y="1268413"/>
                        <a:ext cx="3675063" cy="311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494" name="Rectangle 6"/>
              <p:cNvSpPr>
                <a:spLocks noChangeArrowheads="1"/>
              </p:cNvSpPr>
              <p:nvPr/>
            </p:nvSpPr>
            <p:spPr bwMode="auto">
              <a:xfrm>
                <a:off x="427038" y="5919788"/>
                <a:ext cx="32159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</a:rPr>
                  <a:t>异或门：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sz="24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494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038" y="5919788"/>
                <a:ext cx="321594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841" t="-14474" r="-3788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495" name="Rectangle 7"/>
              <p:cNvSpPr>
                <a:spLocks noChangeArrowheads="1"/>
              </p:cNvSpPr>
              <p:nvPr/>
            </p:nvSpPr>
            <p:spPr bwMode="auto">
              <a:xfrm>
                <a:off x="4325697" y="5908413"/>
                <a:ext cx="4553619" cy="462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None/>
                </a:pPr>
                <a:r>
                  <a:rPr lang="zh-CN" altLang="en-US" sz="2400" dirty="0">
                    <a:latin typeface="Arial" panose="020B0604020202020204" pitchFamily="34" charset="0"/>
                  </a:rPr>
                  <a:t>二选一数据选择器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𝑌𝐶</m:t>
                    </m:r>
                  </m:oMath>
                </a14:m>
                <a:endParaRPr lang="zh-CN" altLang="en-US" sz="24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49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5697" y="5908413"/>
                <a:ext cx="4553619" cy="462434"/>
              </a:xfrm>
              <a:prstGeom prst="rect">
                <a:avLst/>
              </a:prstGeom>
              <a:blipFill rotWithShape="0">
                <a:blip r:embed="rId8"/>
                <a:stretch>
                  <a:fillRect l="-2142" t="-1447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427038" y="4227513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 dirty="0"/>
              <a:t>B=0: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1439863" y="4227513"/>
            <a:ext cx="2673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TG1</a:t>
            </a:r>
            <a:r>
              <a:rPr lang="zh-CN" altLang="en-US" sz="2400" b="0"/>
              <a:t>断开</a:t>
            </a:r>
            <a:r>
              <a:rPr lang="en-US" altLang="zh-CN" sz="2400" b="0"/>
              <a:t>, TG2</a:t>
            </a:r>
            <a:r>
              <a:rPr lang="zh-CN" altLang="en-US" sz="2400" b="0"/>
              <a:t>导通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L = A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427038" y="5060950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B=1: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30338" y="5049838"/>
            <a:ext cx="2673350" cy="858837"/>
            <a:chOff x="901" y="3181"/>
            <a:chExt cx="1684" cy="541"/>
          </a:xfrm>
        </p:grpSpPr>
        <p:sp>
          <p:nvSpPr>
            <p:cNvPr id="38930" name="Rectangle 12"/>
            <p:cNvSpPr>
              <a:spLocks noChangeArrowheads="1"/>
            </p:cNvSpPr>
            <p:nvPr/>
          </p:nvSpPr>
          <p:spPr bwMode="auto">
            <a:xfrm>
              <a:off x="901" y="3181"/>
              <a:ext cx="1684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TG1</a:t>
              </a:r>
              <a:r>
                <a:rPr lang="zh-CN" altLang="en-US" sz="2400" b="0"/>
                <a:t>导通</a:t>
              </a:r>
              <a:r>
                <a:rPr lang="en-US" altLang="zh-CN" sz="2400" b="0"/>
                <a:t>, TG2</a:t>
              </a:r>
              <a:r>
                <a:rPr lang="zh-CN" altLang="en-US" sz="2400" b="0"/>
                <a:t>断开</a:t>
              </a:r>
            </a:p>
            <a:p>
              <a:pPr algn="ctr" eaLnBrk="1" hangingPunct="1">
                <a:spcBef>
                  <a:spcPct val="1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L = A</a:t>
              </a:r>
            </a:p>
          </p:txBody>
        </p:sp>
        <p:sp>
          <p:nvSpPr>
            <p:cNvPr id="38931" name="Line 13"/>
            <p:cNvSpPr>
              <a:spLocks noChangeShapeType="1"/>
            </p:cNvSpPr>
            <p:nvPr/>
          </p:nvSpPr>
          <p:spPr bwMode="auto">
            <a:xfrm>
              <a:off x="1837" y="3475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4427538" y="4760913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 dirty="0"/>
              <a:t>C=0: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184775" y="4760913"/>
            <a:ext cx="355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TG1</a:t>
            </a:r>
            <a:r>
              <a:rPr lang="zh-CN" altLang="en-US" sz="2400" b="0"/>
              <a:t>导通</a:t>
            </a:r>
            <a:r>
              <a:rPr lang="en-US" altLang="zh-CN" sz="2400" b="0"/>
              <a:t>, TG2</a:t>
            </a:r>
            <a:r>
              <a:rPr lang="zh-CN" altLang="en-US" sz="2400" b="0"/>
              <a:t>断开</a:t>
            </a:r>
            <a:r>
              <a:rPr lang="en-US" altLang="zh-CN" sz="2400" b="0"/>
              <a:t>, L = X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4427538" y="5253038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C=1:</a:t>
            </a: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184775" y="5264150"/>
            <a:ext cx="355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TG1</a:t>
            </a:r>
            <a:r>
              <a:rPr lang="zh-CN" altLang="en-US" sz="2400" b="0"/>
              <a:t>断开</a:t>
            </a:r>
            <a:r>
              <a:rPr lang="en-US" altLang="zh-CN" sz="2400" b="0"/>
              <a:t>, TG2</a:t>
            </a:r>
            <a:r>
              <a:rPr lang="zh-CN" altLang="en-US" sz="2400" b="0"/>
              <a:t>导通</a:t>
            </a:r>
            <a:r>
              <a:rPr lang="en-US" altLang="zh-CN" sz="2400" b="0"/>
              <a:t>, L =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495" grpId="0"/>
      <p:bldP spid="63496" grpId="0"/>
      <p:bldP spid="63497" grpId="0"/>
      <p:bldP spid="63498" grpId="0"/>
      <p:bldP spid="63504" grpId="0"/>
      <p:bldP spid="63505" grpId="0"/>
      <p:bldP spid="63506" grpId="0"/>
      <p:bldP spid="635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592C424-9A9A-4740-BC72-BD238A362B4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6DD64EC-768F-4E54-9E9A-54D3210AE69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逻辑门主要参数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输入和输出电平</a:t>
            </a:r>
          </a:p>
          <a:p>
            <a:r>
              <a:rPr lang="zh-CN" altLang="en-US"/>
              <a:t>噪声容限</a:t>
            </a:r>
          </a:p>
          <a:p>
            <a:r>
              <a:rPr lang="zh-CN" altLang="en-US"/>
              <a:t>传输延迟</a:t>
            </a:r>
          </a:p>
          <a:p>
            <a:r>
              <a:rPr lang="zh-CN" altLang="en-US"/>
              <a:t>功耗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97E1DCE-26DF-449E-A78D-77CD944864D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7628F6C-B76E-4E99-AF03-FB7CEE37141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输入和输出电平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9388"/>
            <a:ext cx="3106738" cy="493236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dirty="0"/>
              <a:t>V</a:t>
            </a:r>
            <a:r>
              <a:rPr lang="en-US" altLang="zh-CN" sz="1800" dirty="0"/>
              <a:t>OL(max)</a:t>
            </a:r>
            <a:r>
              <a:rPr lang="en-US" altLang="zh-CN" sz="1600" dirty="0"/>
              <a:t> </a:t>
            </a:r>
            <a:r>
              <a:rPr kumimoji="1" lang="zh-CN" altLang="en-US" dirty="0"/>
              <a:t>：输出低电平的上限值</a:t>
            </a:r>
          </a:p>
          <a:p>
            <a:pPr>
              <a:spcBef>
                <a:spcPct val="10000"/>
              </a:spcBef>
            </a:pPr>
            <a:r>
              <a:rPr lang="en-US" altLang="zh-CN" dirty="0"/>
              <a:t>V</a:t>
            </a:r>
            <a:r>
              <a:rPr lang="en-US" altLang="zh-CN" sz="1800" dirty="0"/>
              <a:t>OH(min)</a:t>
            </a:r>
            <a:r>
              <a:rPr lang="en-US" altLang="zh-CN" sz="1600" dirty="0"/>
              <a:t> </a:t>
            </a:r>
            <a:r>
              <a:rPr kumimoji="1" lang="zh-CN" altLang="en-US" dirty="0"/>
              <a:t>：输出高电平的下限值</a:t>
            </a:r>
            <a:endParaRPr lang="zh-CN" altLang="en-US" dirty="0"/>
          </a:p>
          <a:p>
            <a:pPr>
              <a:spcBef>
                <a:spcPct val="10000"/>
              </a:spcBef>
            </a:pPr>
            <a:r>
              <a:rPr lang="en-US" altLang="zh-CN" dirty="0"/>
              <a:t>V</a:t>
            </a:r>
            <a:r>
              <a:rPr lang="en-US" altLang="zh-CN" sz="1800" dirty="0"/>
              <a:t>IL(max)</a:t>
            </a:r>
            <a:r>
              <a:rPr lang="en-US" altLang="zh-CN" sz="1600" dirty="0"/>
              <a:t> </a:t>
            </a:r>
            <a:r>
              <a:rPr kumimoji="1" lang="zh-CN" altLang="en-US" dirty="0"/>
              <a:t>：输入低电平的上限值</a:t>
            </a:r>
          </a:p>
          <a:p>
            <a:pPr>
              <a:spcBef>
                <a:spcPct val="10000"/>
              </a:spcBef>
            </a:pPr>
            <a:r>
              <a:rPr lang="en-US" altLang="zh-CN" dirty="0"/>
              <a:t>V</a:t>
            </a:r>
            <a:r>
              <a:rPr lang="en-US" altLang="zh-CN" sz="1800" dirty="0"/>
              <a:t>IH(min)</a:t>
            </a:r>
            <a:r>
              <a:rPr lang="en-US" altLang="zh-CN" sz="1600" dirty="0"/>
              <a:t> </a:t>
            </a:r>
            <a:r>
              <a:rPr kumimoji="1" lang="zh-CN" altLang="en-US" dirty="0"/>
              <a:t>：输入高电平的下限值</a:t>
            </a:r>
          </a:p>
        </p:txBody>
      </p:sp>
      <p:sp>
        <p:nvSpPr>
          <p:cNvPr id="40967" name="AutoShape 8"/>
          <p:cNvSpPr>
            <a:spLocks noChangeArrowheads="1"/>
          </p:cNvSpPr>
          <p:nvPr/>
        </p:nvSpPr>
        <p:spPr bwMode="auto">
          <a:xfrm rot="5400000">
            <a:off x="7220744" y="1508919"/>
            <a:ext cx="523875" cy="493713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4921250" y="2146300"/>
            <a:ext cx="1014413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4714875" y="2165350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驱动门</a:t>
            </a:r>
            <a:r>
              <a:rPr lang="en-US" altLang="zh-CN" sz="2400">
                <a:solidFill>
                  <a:schemeClr val="tx2"/>
                </a:solidFill>
              </a:rPr>
              <a:t>G</a:t>
            </a:r>
            <a:r>
              <a:rPr lang="en-US" altLang="zh-CN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7612063" y="2127250"/>
            <a:ext cx="993775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6804025" y="2185988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负载门</a:t>
            </a:r>
            <a:r>
              <a:rPr lang="en-US" altLang="zh-CN" sz="2400">
                <a:solidFill>
                  <a:schemeClr val="tx2"/>
                </a:solidFill>
              </a:rPr>
              <a:t>G</a:t>
            </a:r>
            <a:r>
              <a:rPr lang="en-US" altLang="zh-CN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72" name="Line 37"/>
          <p:cNvSpPr>
            <a:spLocks noChangeShapeType="1"/>
          </p:cNvSpPr>
          <p:nvPr/>
        </p:nvSpPr>
        <p:spPr bwMode="auto">
          <a:xfrm>
            <a:off x="5762625" y="1739900"/>
            <a:ext cx="147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3" name="AutoShape 38"/>
          <p:cNvSpPr>
            <a:spLocks noChangeArrowheads="1"/>
          </p:cNvSpPr>
          <p:nvPr/>
        </p:nvSpPr>
        <p:spPr bwMode="auto">
          <a:xfrm rot="5400000">
            <a:off x="5168106" y="1499395"/>
            <a:ext cx="523875" cy="493712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74" name="Line 39"/>
          <p:cNvSpPr>
            <a:spLocks noChangeShapeType="1"/>
          </p:cNvSpPr>
          <p:nvPr/>
        </p:nvSpPr>
        <p:spPr bwMode="auto">
          <a:xfrm>
            <a:off x="4822825" y="1746250"/>
            <a:ext cx="361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Oval 40"/>
          <p:cNvSpPr>
            <a:spLocks noChangeArrowheads="1"/>
          </p:cNvSpPr>
          <p:nvPr/>
        </p:nvSpPr>
        <p:spPr bwMode="auto">
          <a:xfrm>
            <a:off x="5630863" y="1674813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76" name="Line 41"/>
          <p:cNvSpPr>
            <a:spLocks noChangeShapeType="1"/>
          </p:cNvSpPr>
          <p:nvPr/>
        </p:nvSpPr>
        <p:spPr bwMode="auto">
          <a:xfrm>
            <a:off x="7812088" y="1755775"/>
            <a:ext cx="361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Oval 42"/>
          <p:cNvSpPr>
            <a:spLocks noChangeArrowheads="1"/>
          </p:cNvSpPr>
          <p:nvPr/>
        </p:nvSpPr>
        <p:spPr bwMode="auto">
          <a:xfrm>
            <a:off x="7683500" y="1684338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78" name="Rectangle 43"/>
          <p:cNvSpPr>
            <a:spLocks noChangeArrowheads="1"/>
          </p:cNvSpPr>
          <p:nvPr/>
        </p:nvSpPr>
        <p:spPr bwMode="auto">
          <a:xfrm>
            <a:off x="5903913" y="1233488"/>
            <a:ext cx="3333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o</a:t>
            </a:r>
            <a:endParaRPr lang="zh-CN" altLang="en-US" sz="2400"/>
          </a:p>
        </p:txBody>
      </p:sp>
      <p:sp>
        <p:nvSpPr>
          <p:cNvPr id="40979" name="Rectangle 44"/>
          <p:cNvSpPr>
            <a:spLocks noChangeArrowheads="1"/>
          </p:cNvSpPr>
          <p:nvPr/>
        </p:nvSpPr>
        <p:spPr bwMode="auto">
          <a:xfrm>
            <a:off x="6718300" y="1233488"/>
            <a:ext cx="265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i</a:t>
            </a:r>
            <a:endParaRPr lang="zh-CN" altLang="en-US" sz="2400"/>
          </a:p>
        </p:txBody>
      </p:sp>
      <p:sp>
        <p:nvSpPr>
          <p:cNvPr id="40980" name="Rectangle 15"/>
          <p:cNvSpPr>
            <a:spLocks noChangeArrowheads="1"/>
          </p:cNvSpPr>
          <p:nvPr/>
        </p:nvSpPr>
        <p:spPr bwMode="auto">
          <a:xfrm>
            <a:off x="5857875" y="3051175"/>
            <a:ext cx="7985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816350" y="2646363"/>
            <a:ext cx="2266950" cy="3662362"/>
            <a:chOff x="2404" y="1667"/>
            <a:chExt cx="1428" cy="2307"/>
          </a:xfrm>
        </p:grpSpPr>
        <p:sp>
          <p:nvSpPr>
            <p:cNvPr id="46108" name="Rectangle 4"/>
            <p:cNvSpPr>
              <a:spLocks noChangeArrowheads="1"/>
            </p:cNvSpPr>
            <p:nvPr/>
          </p:nvSpPr>
          <p:spPr bwMode="auto">
            <a:xfrm>
              <a:off x="3152" y="1774"/>
              <a:ext cx="499" cy="34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6109" name="Rectangle 6"/>
            <p:cNvSpPr>
              <a:spLocks noChangeArrowheads="1"/>
            </p:cNvSpPr>
            <p:nvPr/>
          </p:nvSpPr>
          <p:spPr bwMode="auto">
            <a:xfrm>
              <a:off x="3152" y="3271"/>
              <a:ext cx="499" cy="34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0991" name="Rectangle 14"/>
            <p:cNvSpPr>
              <a:spLocks noChangeArrowheads="1"/>
            </p:cNvSpPr>
            <p:nvPr/>
          </p:nvSpPr>
          <p:spPr bwMode="auto">
            <a:xfrm>
              <a:off x="3152" y="1769"/>
              <a:ext cx="499" cy="184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992" name="Rectangle 16"/>
            <p:cNvSpPr>
              <a:spLocks noChangeArrowheads="1"/>
            </p:cNvSpPr>
            <p:nvPr/>
          </p:nvSpPr>
          <p:spPr bwMode="auto">
            <a:xfrm>
              <a:off x="2959" y="3667"/>
              <a:ext cx="87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G</a:t>
              </a:r>
              <a:r>
                <a:rPr lang="en-US" altLang="zh-CN" sz="2000">
                  <a:solidFill>
                    <a:srgbClr val="000000"/>
                  </a:solidFill>
                </a:rPr>
                <a:t>1</a:t>
              </a:r>
              <a:r>
                <a:rPr lang="en-US" altLang="zh-CN" sz="2400">
                  <a:solidFill>
                    <a:srgbClr val="000000"/>
                  </a:solidFill>
                </a:rPr>
                <a:t> </a:t>
              </a:r>
              <a:r>
                <a:rPr lang="en-US" altLang="zh-CN" sz="3200" i="1">
                  <a:solidFill>
                    <a:srgbClr val="000000"/>
                  </a:solidFill>
                </a:rPr>
                <a:t>v</a:t>
              </a:r>
              <a:r>
                <a:rPr lang="en-US" altLang="zh-CN" sz="2400">
                  <a:solidFill>
                    <a:srgbClr val="000000"/>
                  </a:solidFill>
                </a:rPr>
                <a:t>o</a:t>
              </a:r>
              <a:r>
                <a:rPr lang="zh-CN" altLang="en-US" sz="2400">
                  <a:solidFill>
                    <a:srgbClr val="000000"/>
                  </a:solidFill>
                </a:rPr>
                <a:t>范围</a:t>
              </a:r>
              <a:endParaRPr lang="zh-CN" altLang="en-US" sz="2400"/>
            </a:p>
          </p:txBody>
        </p:sp>
        <p:sp>
          <p:nvSpPr>
            <p:cNvPr id="40993" name="Text Box 20"/>
            <p:cNvSpPr txBox="1">
              <a:spLocks noChangeArrowheads="1"/>
            </p:cNvSpPr>
            <p:nvPr/>
          </p:nvSpPr>
          <p:spPr bwMode="auto">
            <a:xfrm>
              <a:off x="2427" y="1910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OH(min)</a:t>
              </a:r>
            </a:p>
          </p:txBody>
        </p:sp>
        <p:sp>
          <p:nvSpPr>
            <p:cNvPr id="40994" name="Text Box 21"/>
            <p:cNvSpPr txBox="1">
              <a:spLocks noChangeArrowheads="1"/>
            </p:cNvSpPr>
            <p:nvPr/>
          </p:nvSpPr>
          <p:spPr bwMode="auto">
            <a:xfrm>
              <a:off x="2404" y="3119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OL(max)</a:t>
              </a:r>
            </a:p>
          </p:txBody>
        </p:sp>
        <p:sp>
          <p:nvSpPr>
            <p:cNvPr id="40995" name="Text Box 34"/>
            <p:cNvSpPr txBox="1">
              <a:spLocks noChangeArrowheads="1"/>
            </p:cNvSpPr>
            <p:nvPr/>
          </p:nvSpPr>
          <p:spPr bwMode="auto">
            <a:xfrm>
              <a:off x="2599" y="1667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DD</a:t>
              </a:r>
            </a:p>
          </p:txBody>
        </p:sp>
        <p:sp>
          <p:nvSpPr>
            <p:cNvPr id="40996" name="Text Box 35"/>
            <p:cNvSpPr txBox="1">
              <a:spLocks noChangeArrowheads="1"/>
            </p:cNvSpPr>
            <p:nvPr/>
          </p:nvSpPr>
          <p:spPr bwMode="auto">
            <a:xfrm>
              <a:off x="2597" y="339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0V</a:t>
              </a:r>
              <a:endParaRPr lang="en-US" altLang="zh-CN" sz="1600" b="0"/>
            </a:p>
          </p:txBody>
        </p: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6781800" y="2816225"/>
            <a:ext cx="2209800" cy="3476625"/>
            <a:chOff x="4272" y="1774"/>
            <a:chExt cx="1392" cy="2190"/>
          </a:xfrm>
        </p:grpSpPr>
        <p:sp>
          <p:nvSpPr>
            <p:cNvPr id="46102" name="Rectangle 5"/>
            <p:cNvSpPr>
              <a:spLocks noChangeArrowheads="1"/>
            </p:cNvSpPr>
            <p:nvPr/>
          </p:nvSpPr>
          <p:spPr bwMode="auto">
            <a:xfrm>
              <a:off x="4399" y="1774"/>
              <a:ext cx="545" cy="5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6103" name="Rectangle 7"/>
            <p:cNvSpPr>
              <a:spLocks noChangeArrowheads="1"/>
            </p:cNvSpPr>
            <p:nvPr/>
          </p:nvSpPr>
          <p:spPr bwMode="auto">
            <a:xfrm>
              <a:off x="4399" y="3045"/>
              <a:ext cx="545" cy="56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0985" name="Rectangle 17"/>
            <p:cNvSpPr>
              <a:spLocks noChangeArrowheads="1"/>
            </p:cNvSpPr>
            <p:nvPr/>
          </p:nvSpPr>
          <p:spPr bwMode="auto">
            <a:xfrm>
              <a:off x="4399" y="1774"/>
              <a:ext cx="545" cy="183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986" name="Text Box 22"/>
            <p:cNvSpPr txBox="1">
              <a:spLocks noChangeArrowheads="1"/>
            </p:cNvSpPr>
            <p:nvPr/>
          </p:nvSpPr>
          <p:spPr bwMode="auto">
            <a:xfrm>
              <a:off x="4988" y="219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IH(min)</a:t>
              </a:r>
            </a:p>
          </p:txBody>
        </p:sp>
        <p:sp>
          <p:nvSpPr>
            <p:cNvPr id="40987" name="Text Box 23"/>
            <p:cNvSpPr txBox="1">
              <a:spLocks noChangeArrowheads="1"/>
            </p:cNvSpPr>
            <p:nvPr/>
          </p:nvSpPr>
          <p:spPr bwMode="auto">
            <a:xfrm>
              <a:off x="4965" y="2893"/>
              <a:ext cx="6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IL(max)</a:t>
              </a:r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4272" y="3657"/>
              <a:ext cx="8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G</a:t>
              </a:r>
              <a:r>
                <a:rPr lang="en-US" altLang="zh-CN" sz="2000">
                  <a:solidFill>
                    <a:srgbClr val="000000"/>
                  </a:solidFill>
                </a:rPr>
                <a:t>2</a:t>
              </a:r>
              <a:r>
                <a:rPr lang="en-US" altLang="zh-CN" sz="2400">
                  <a:solidFill>
                    <a:srgbClr val="000000"/>
                  </a:solidFill>
                </a:rPr>
                <a:t> </a:t>
              </a:r>
              <a:r>
                <a:rPr lang="en-US" altLang="zh-CN" sz="3200" i="1">
                  <a:solidFill>
                    <a:srgbClr val="000000"/>
                  </a:solidFill>
                </a:rPr>
                <a:t>v</a:t>
              </a:r>
              <a:r>
                <a:rPr lang="en-US" altLang="zh-CN" sz="2400">
                  <a:solidFill>
                    <a:srgbClr val="000000"/>
                  </a:solidFill>
                </a:rPr>
                <a:t>i</a:t>
              </a:r>
              <a:r>
                <a:rPr lang="zh-CN" altLang="en-US" sz="2400">
                  <a:solidFill>
                    <a:srgbClr val="000000"/>
                  </a:solidFill>
                </a:rPr>
                <a:t>范围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3ABBBD8-8831-4C09-85AF-3C19D80AE3F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47D6ABA-F6B8-4E5F-ADEF-B67F0CCC80C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噪声容限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04925"/>
            <a:ext cx="3106738" cy="5076825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en-US" altLang="zh-CN" sz="2400" b="0" dirty="0"/>
              <a:t>V</a:t>
            </a:r>
            <a:r>
              <a:rPr lang="en-US" altLang="zh-CN" sz="2400" b="0" baseline="-25000" dirty="0"/>
              <a:t>NL</a:t>
            </a:r>
            <a:r>
              <a:rPr lang="zh-CN" altLang="en-US" sz="2400" b="0" dirty="0"/>
              <a:t>：输入低电平时的噪声容限</a:t>
            </a:r>
          </a:p>
          <a:p>
            <a:pPr>
              <a:spcAft>
                <a:spcPct val="10000"/>
              </a:spcAft>
            </a:pPr>
            <a:endParaRPr lang="zh-CN" altLang="en-US" sz="2400" b="0" dirty="0"/>
          </a:p>
          <a:p>
            <a:pPr>
              <a:spcBef>
                <a:spcPct val="20000"/>
              </a:spcBef>
              <a:spcAft>
                <a:spcPct val="10000"/>
              </a:spcAft>
            </a:pPr>
            <a:endParaRPr lang="en-US" altLang="zh-CN" sz="2400" b="0" dirty="0"/>
          </a:p>
          <a:p>
            <a:pPr>
              <a:spcBef>
                <a:spcPct val="20000"/>
              </a:spcBef>
              <a:spcAft>
                <a:spcPct val="10000"/>
              </a:spcAft>
            </a:pPr>
            <a:r>
              <a:rPr lang="en-US" altLang="zh-CN" sz="2400" b="0" dirty="0"/>
              <a:t>V</a:t>
            </a:r>
            <a:r>
              <a:rPr lang="en-US" altLang="zh-CN" sz="2400" b="0" baseline="-25000" dirty="0"/>
              <a:t>NH</a:t>
            </a:r>
            <a:r>
              <a:rPr lang="zh-CN" altLang="en-US" sz="2400" b="0" dirty="0"/>
              <a:t>：输入低电平时的噪声容限</a:t>
            </a:r>
          </a:p>
          <a:p>
            <a:pPr lvl="1">
              <a:spcAft>
                <a:spcPct val="10000"/>
              </a:spcAft>
            </a:pPr>
            <a:endParaRPr lang="zh-CN" altLang="en-US" dirty="0"/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5003800" y="2816225"/>
            <a:ext cx="792163" cy="5413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6983413" y="2816225"/>
            <a:ext cx="865187" cy="936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5003800" y="5192713"/>
            <a:ext cx="792163" cy="5413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8137" name="Rectangle 7"/>
          <p:cNvSpPr>
            <a:spLocks noChangeArrowheads="1"/>
          </p:cNvSpPr>
          <p:nvPr/>
        </p:nvSpPr>
        <p:spPr bwMode="auto">
          <a:xfrm>
            <a:off x="6983413" y="4833938"/>
            <a:ext cx="865187" cy="900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19" name="AutoShape 8"/>
          <p:cNvSpPr>
            <a:spLocks noChangeArrowheads="1"/>
          </p:cNvSpPr>
          <p:nvPr/>
        </p:nvSpPr>
        <p:spPr bwMode="auto">
          <a:xfrm rot="5400000">
            <a:off x="7220744" y="1508919"/>
            <a:ext cx="523875" cy="493713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20" name="Rectangle 9"/>
          <p:cNvSpPr>
            <a:spLocks noChangeArrowheads="1"/>
          </p:cNvSpPr>
          <p:nvPr/>
        </p:nvSpPr>
        <p:spPr bwMode="auto">
          <a:xfrm>
            <a:off x="4921250" y="2146300"/>
            <a:ext cx="1014413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21" name="Rectangle 10"/>
          <p:cNvSpPr>
            <a:spLocks noChangeArrowheads="1"/>
          </p:cNvSpPr>
          <p:nvPr/>
        </p:nvSpPr>
        <p:spPr bwMode="auto">
          <a:xfrm>
            <a:off x="4714875" y="2165350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驱动门</a:t>
            </a:r>
            <a:r>
              <a:rPr lang="en-US" altLang="zh-CN" sz="2400">
                <a:solidFill>
                  <a:schemeClr val="tx2"/>
                </a:solidFill>
              </a:rPr>
              <a:t>G</a:t>
            </a:r>
            <a:r>
              <a:rPr lang="en-US" altLang="zh-CN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22" name="Rectangle 11"/>
          <p:cNvSpPr>
            <a:spLocks noChangeArrowheads="1"/>
          </p:cNvSpPr>
          <p:nvPr/>
        </p:nvSpPr>
        <p:spPr bwMode="auto">
          <a:xfrm>
            <a:off x="7612063" y="2127250"/>
            <a:ext cx="993775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23" name="Rectangle 12"/>
          <p:cNvSpPr>
            <a:spLocks noChangeArrowheads="1"/>
          </p:cNvSpPr>
          <p:nvPr/>
        </p:nvSpPr>
        <p:spPr bwMode="auto">
          <a:xfrm>
            <a:off x="6804025" y="2185988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负载门</a:t>
            </a:r>
            <a:r>
              <a:rPr lang="en-US" altLang="zh-CN" sz="2400">
                <a:solidFill>
                  <a:schemeClr val="tx2"/>
                </a:solidFill>
              </a:rPr>
              <a:t>G</a:t>
            </a:r>
            <a:r>
              <a:rPr lang="en-US" altLang="zh-CN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24" name="Rectangle 14"/>
          <p:cNvSpPr>
            <a:spLocks noChangeArrowheads="1"/>
          </p:cNvSpPr>
          <p:nvPr/>
        </p:nvSpPr>
        <p:spPr bwMode="auto">
          <a:xfrm>
            <a:off x="5003800" y="2808288"/>
            <a:ext cx="792163" cy="2925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25" name="Rectangle 15"/>
          <p:cNvSpPr>
            <a:spLocks noChangeArrowheads="1"/>
          </p:cNvSpPr>
          <p:nvPr/>
        </p:nvSpPr>
        <p:spPr bwMode="auto">
          <a:xfrm>
            <a:off x="5857875" y="3051175"/>
            <a:ext cx="7985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26" name="Rectangle 16"/>
          <p:cNvSpPr>
            <a:spLocks noChangeArrowheads="1"/>
          </p:cNvSpPr>
          <p:nvPr/>
        </p:nvSpPr>
        <p:spPr bwMode="auto">
          <a:xfrm>
            <a:off x="4697413" y="5821363"/>
            <a:ext cx="138588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G</a:t>
            </a:r>
            <a:r>
              <a:rPr lang="en-US" altLang="zh-CN" sz="2000">
                <a:solidFill>
                  <a:srgbClr val="000000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o</a:t>
            </a:r>
            <a:r>
              <a:rPr lang="zh-CN" altLang="en-US" sz="2400">
                <a:solidFill>
                  <a:srgbClr val="000000"/>
                </a:solidFill>
              </a:rPr>
              <a:t>范围</a:t>
            </a:r>
            <a:endParaRPr lang="zh-CN" altLang="en-US" sz="2400"/>
          </a:p>
        </p:txBody>
      </p:sp>
      <p:sp>
        <p:nvSpPr>
          <p:cNvPr id="43027" name="Rectangle 17"/>
          <p:cNvSpPr>
            <a:spLocks noChangeArrowheads="1"/>
          </p:cNvSpPr>
          <p:nvPr/>
        </p:nvSpPr>
        <p:spPr bwMode="auto">
          <a:xfrm>
            <a:off x="6983413" y="2816225"/>
            <a:ext cx="865187" cy="29178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3852863" y="3032125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OH(min)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3816350" y="4951413"/>
            <a:ext cx="116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OL(max)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7918450" y="3476625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IH(min)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7881938" y="4592638"/>
            <a:ext cx="108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IL(max)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003800" y="4483100"/>
            <a:ext cx="2843213" cy="1069975"/>
            <a:chOff x="3152" y="2824"/>
            <a:chExt cx="1791" cy="674"/>
          </a:xfrm>
        </p:grpSpPr>
        <p:sp>
          <p:nvSpPr>
            <p:cNvPr id="43052" name="Line 26"/>
            <p:cNvSpPr>
              <a:spLocks noChangeShapeType="1"/>
            </p:cNvSpPr>
            <p:nvPr/>
          </p:nvSpPr>
          <p:spPr bwMode="auto">
            <a:xfrm>
              <a:off x="3945" y="3051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3" name="Line 27"/>
            <p:cNvSpPr>
              <a:spLocks noChangeShapeType="1"/>
            </p:cNvSpPr>
            <p:nvPr/>
          </p:nvSpPr>
          <p:spPr bwMode="auto">
            <a:xfrm>
              <a:off x="3152" y="3271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4" name="Text Box 29"/>
            <p:cNvSpPr txBox="1">
              <a:spLocks noChangeArrowheads="1"/>
            </p:cNvSpPr>
            <p:nvPr/>
          </p:nvSpPr>
          <p:spPr bwMode="auto">
            <a:xfrm>
              <a:off x="3810" y="3005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NL</a:t>
              </a:r>
            </a:p>
          </p:txBody>
        </p:sp>
        <p:sp>
          <p:nvSpPr>
            <p:cNvPr id="43055" name="Line 30"/>
            <p:cNvSpPr>
              <a:spLocks noChangeShapeType="1"/>
            </p:cNvSpPr>
            <p:nvPr/>
          </p:nvSpPr>
          <p:spPr bwMode="auto">
            <a:xfrm flipV="1">
              <a:off x="3991" y="327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6" name="Line 31"/>
            <p:cNvSpPr>
              <a:spLocks noChangeShapeType="1"/>
            </p:cNvSpPr>
            <p:nvPr/>
          </p:nvSpPr>
          <p:spPr bwMode="auto">
            <a:xfrm flipV="1">
              <a:off x="4014" y="282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003800" y="3006725"/>
            <a:ext cx="2843213" cy="1106488"/>
            <a:chOff x="3152" y="1894"/>
            <a:chExt cx="1791" cy="697"/>
          </a:xfrm>
        </p:grpSpPr>
        <p:sp>
          <p:nvSpPr>
            <p:cNvPr id="43047" name="Line 24"/>
            <p:cNvSpPr>
              <a:spLocks noChangeShapeType="1"/>
            </p:cNvSpPr>
            <p:nvPr/>
          </p:nvSpPr>
          <p:spPr bwMode="auto">
            <a:xfrm>
              <a:off x="3152" y="2115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8" name="Line 25"/>
            <p:cNvSpPr>
              <a:spLocks noChangeShapeType="1"/>
            </p:cNvSpPr>
            <p:nvPr/>
          </p:nvSpPr>
          <p:spPr bwMode="auto">
            <a:xfrm>
              <a:off x="3945" y="2364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9" name="Text Box 28"/>
            <p:cNvSpPr txBox="1">
              <a:spLocks noChangeArrowheads="1"/>
            </p:cNvSpPr>
            <p:nvPr/>
          </p:nvSpPr>
          <p:spPr bwMode="auto">
            <a:xfrm>
              <a:off x="3801" y="2075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NH</a:t>
              </a:r>
            </a:p>
          </p:txBody>
        </p:sp>
        <p:sp>
          <p:nvSpPr>
            <p:cNvPr id="43050" name="Line 32"/>
            <p:cNvSpPr>
              <a:spLocks noChangeShapeType="1"/>
            </p:cNvSpPr>
            <p:nvPr/>
          </p:nvSpPr>
          <p:spPr bwMode="auto">
            <a:xfrm flipV="1">
              <a:off x="4036" y="236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Line 33"/>
            <p:cNvSpPr>
              <a:spLocks noChangeShapeType="1"/>
            </p:cNvSpPr>
            <p:nvPr/>
          </p:nvSpPr>
          <p:spPr bwMode="auto">
            <a:xfrm flipV="1">
              <a:off x="4036" y="189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34" name="Text Box 34"/>
          <p:cNvSpPr txBox="1">
            <a:spLocks noChangeArrowheads="1"/>
          </p:cNvSpPr>
          <p:nvPr/>
        </p:nvSpPr>
        <p:spPr bwMode="auto">
          <a:xfrm>
            <a:off x="4125913" y="2646363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DD</a:t>
            </a:r>
          </a:p>
        </p:txBody>
      </p:sp>
      <p:sp>
        <p:nvSpPr>
          <p:cNvPr id="43035" name="Text Box 35"/>
          <p:cNvSpPr txBox="1">
            <a:spLocks noChangeArrowheads="1"/>
          </p:cNvSpPr>
          <p:nvPr/>
        </p:nvSpPr>
        <p:spPr bwMode="auto">
          <a:xfrm>
            <a:off x="4122738" y="5394325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0V</a:t>
            </a:r>
            <a:endParaRPr lang="en-US" altLang="zh-CN" sz="1600" b="0"/>
          </a:p>
        </p:txBody>
      </p:sp>
      <p:sp>
        <p:nvSpPr>
          <p:cNvPr id="43036" name="Rectangle 36"/>
          <p:cNvSpPr>
            <a:spLocks noChangeArrowheads="1"/>
          </p:cNvSpPr>
          <p:nvPr/>
        </p:nvSpPr>
        <p:spPr bwMode="auto">
          <a:xfrm>
            <a:off x="6781800" y="5805488"/>
            <a:ext cx="13176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G</a:t>
            </a:r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i</a:t>
            </a:r>
            <a:r>
              <a:rPr lang="zh-CN" altLang="en-US" sz="2400">
                <a:solidFill>
                  <a:srgbClr val="000000"/>
                </a:solidFill>
              </a:rPr>
              <a:t>范围</a:t>
            </a:r>
          </a:p>
        </p:txBody>
      </p:sp>
      <p:sp>
        <p:nvSpPr>
          <p:cNvPr id="43037" name="Line 37"/>
          <p:cNvSpPr>
            <a:spLocks noChangeShapeType="1"/>
          </p:cNvSpPr>
          <p:nvPr/>
        </p:nvSpPr>
        <p:spPr bwMode="auto">
          <a:xfrm>
            <a:off x="5762625" y="1739900"/>
            <a:ext cx="147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8" name="AutoShape 38"/>
          <p:cNvSpPr>
            <a:spLocks noChangeArrowheads="1"/>
          </p:cNvSpPr>
          <p:nvPr/>
        </p:nvSpPr>
        <p:spPr bwMode="auto">
          <a:xfrm rot="5400000">
            <a:off x="5168106" y="1499395"/>
            <a:ext cx="523875" cy="493712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39" name="Line 39"/>
          <p:cNvSpPr>
            <a:spLocks noChangeShapeType="1"/>
          </p:cNvSpPr>
          <p:nvPr/>
        </p:nvSpPr>
        <p:spPr bwMode="auto">
          <a:xfrm>
            <a:off x="4822825" y="1746250"/>
            <a:ext cx="361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0" name="Oval 40"/>
          <p:cNvSpPr>
            <a:spLocks noChangeArrowheads="1"/>
          </p:cNvSpPr>
          <p:nvPr/>
        </p:nvSpPr>
        <p:spPr bwMode="auto">
          <a:xfrm>
            <a:off x="5630863" y="1674813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41" name="Line 41"/>
          <p:cNvSpPr>
            <a:spLocks noChangeShapeType="1"/>
          </p:cNvSpPr>
          <p:nvPr/>
        </p:nvSpPr>
        <p:spPr bwMode="auto">
          <a:xfrm>
            <a:off x="7812088" y="1755775"/>
            <a:ext cx="361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2" name="Oval 42"/>
          <p:cNvSpPr>
            <a:spLocks noChangeArrowheads="1"/>
          </p:cNvSpPr>
          <p:nvPr/>
        </p:nvSpPr>
        <p:spPr bwMode="auto">
          <a:xfrm>
            <a:off x="7683500" y="1684338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43" name="Rectangle 43"/>
          <p:cNvSpPr>
            <a:spLocks noChangeArrowheads="1"/>
          </p:cNvSpPr>
          <p:nvPr/>
        </p:nvSpPr>
        <p:spPr bwMode="auto">
          <a:xfrm>
            <a:off x="5903913" y="1233488"/>
            <a:ext cx="3333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o</a:t>
            </a:r>
            <a:endParaRPr lang="zh-CN" altLang="en-US" sz="2400"/>
          </a:p>
        </p:txBody>
      </p:sp>
      <p:sp>
        <p:nvSpPr>
          <p:cNvPr id="43044" name="Rectangle 44"/>
          <p:cNvSpPr>
            <a:spLocks noChangeArrowheads="1"/>
          </p:cNvSpPr>
          <p:nvPr/>
        </p:nvSpPr>
        <p:spPr bwMode="auto">
          <a:xfrm>
            <a:off x="6718300" y="1233488"/>
            <a:ext cx="265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i</a:t>
            </a:r>
            <a:endParaRPr lang="zh-CN" altLang="en-US" sz="2400"/>
          </a:p>
        </p:txBody>
      </p:sp>
      <p:sp>
        <p:nvSpPr>
          <p:cNvPr id="1133613" name="Rectangle 45"/>
          <p:cNvSpPr>
            <a:spLocks noChangeArrowheads="1"/>
          </p:cNvSpPr>
          <p:nvPr/>
        </p:nvSpPr>
        <p:spPr bwMode="auto">
          <a:xfrm>
            <a:off x="854869" y="3857587"/>
            <a:ext cx="28860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dirty="0"/>
              <a:t>V</a:t>
            </a:r>
            <a:r>
              <a:rPr kumimoji="1" lang="en-US" altLang="zh-CN" sz="2400" baseline="-25000" dirty="0"/>
              <a:t>NH </a:t>
            </a:r>
            <a:r>
              <a:rPr kumimoji="1" lang="en-US" altLang="zh-CN" sz="2400" dirty="0"/>
              <a:t>=V</a:t>
            </a:r>
            <a:r>
              <a:rPr kumimoji="1" lang="en-US" altLang="zh-CN" sz="2400" baseline="-25000" dirty="0"/>
              <a:t>OH(min)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–V</a:t>
            </a:r>
            <a:r>
              <a:rPr kumimoji="1" lang="en-US" altLang="zh-CN" sz="2400" baseline="-25000" dirty="0">
                <a:cs typeface="Times New Roman" panose="02020603050405020304" pitchFamily="18" charset="0"/>
              </a:rPr>
              <a:t>IH(min)</a:t>
            </a:r>
            <a:endParaRPr kumimoji="1" lang="en-US" altLang="zh-CN" sz="2400" dirty="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3614" name="Rectangle 46"/>
          <p:cNvSpPr>
            <a:spLocks noChangeArrowheads="1"/>
          </p:cNvSpPr>
          <p:nvPr/>
        </p:nvSpPr>
        <p:spPr bwMode="auto">
          <a:xfrm>
            <a:off x="893762" y="2096852"/>
            <a:ext cx="29225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 dirty="0"/>
              <a:t>V</a:t>
            </a:r>
            <a:r>
              <a:rPr kumimoji="1" lang="en-US" altLang="zh-CN" sz="2400" baseline="-25000" dirty="0"/>
              <a:t>NL</a:t>
            </a:r>
            <a:r>
              <a:rPr kumimoji="1" lang="en-US" altLang="zh-CN" sz="2400" dirty="0"/>
              <a:t> =V</a:t>
            </a:r>
            <a:r>
              <a:rPr kumimoji="1" lang="en-US" altLang="zh-CN" sz="2400" baseline="-25000" dirty="0"/>
              <a:t>IL(max) 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–V</a:t>
            </a:r>
            <a:r>
              <a:rPr kumimoji="1" lang="en-US" altLang="zh-CN" sz="2400" baseline="-25000" dirty="0">
                <a:cs typeface="Times New Roman" panose="02020603050405020304" pitchFamily="18" charset="0"/>
              </a:rPr>
              <a:t>OL(max)</a:t>
            </a:r>
          </a:p>
        </p:txBody>
      </p:sp>
      <p:sp>
        <p:nvSpPr>
          <p:cNvPr id="4" name="矩形 3"/>
          <p:cNvSpPr/>
          <p:nvPr/>
        </p:nvSpPr>
        <p:spPr>
          <a:xfrm>
            <a:off x="240915" y="4770438"/>
            <a:ext cx="3757998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10000"/>
              </a:spcAft>
            </a:pPr>
            <a:r>
              <a:rPr lang="zh-CN" altLang="en-US" sz="2400" b="1" u="sng" dirty="0"/>
              <a:t>噪声容限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spcAft>
                <a:spcPct val="10000"/>
              </a:spcAft>
            </a:pPr>
            <a:r>
              <a:rPr lang="zh-CN" altLang="en-US" sz="2000" dirty="0"/>
              <a:t>在保证输出电平不变的条件下，输入电平允许波动的范围；</a:t>
            </a:r>
            <a:endParaRPr lang="en-US" altLang="zh-CN" sz="2000" dirty="0"/>
          </a:p>
          <a:p>
            <a:pPr>
              <a:spcAft>
                <a:spcPct val="10000"/>
              </a:spcAft>
            </a:pPr>
            <a:r>
              <a:rPr lang="zh-CN" altLang="en-US" sz="2000" dirty="0"/>
              <a:t>表示抗干扰能力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2D3873B-A35F-4C9A-9E73-6F6B4F066AE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9F99356-83EC-40F5-A47E-6E447535DD4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传输延迟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2927350" cy="3348037"/>
          </a:xfrm>
        </p:spPr>
        <p:txBody>
          <a:bodyPr/>
          <a:lstStyle/>
          <a:p>
            <a:r>
              <a:rPr lang="zh-CN" altLang="en-US" sz="2000" dirty="0"/>
              <a:t>在输入脉冲波形作用下，其输出波形相对于输入波形的延迟时间</a:t>
            </a:r>
          </a:p>
          <a:p>
            <a:pPr lvl="1"/>
            <a:r>
              <a:rPr lang="zh-CN" altLang="en-US" sz="2000" dirty="0"/>
              <a:t>表征门电路的开关速度</a:t>
            </a:r>
          </a:p>
        </p:txBody>
      </p:sp>
      <p:sp>
        <p:nvSpPr>
          <p:cNvPr id="45063" name="AutoShape 4"/>
          <p:cNvSpPr>
            <a:spLocks noChangeAspect="1" noChangeArrowheads="1" noTextEdit="1"/>
          </p:cNvSpPr>
          <p:nvPr/>
        </p:nvSpPr>
        <p:spPr bwMode="auto">
          <a:xfrm>
            <a:off x="3492500" y="1484313"/>
            <a:ext cx="4960938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4" name="Rectangle 6"/>
          <p:cNvSpPr>
            <a:spLocks noChangeArrowheads="1"/>
          </p:cNvSpPr>
          <p:nvPr/>
        </p:nvSpPr>
        <p:spPr bwMode="auto">
          <a:xfrm>
            <a:off x="3559175" y="2509838"/>
            <a:ext cx="925513" cy="428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065" name="Rectangle 7"/>
          <p:cNvSpPr>
            <a:spLocks noChangeArrowheads="1"/>
          </p:cNvSpPr>
          <p:nvPr/>
        </p:nvSpPr>
        <p:spPr bwMode="auto">
          <a:xfrm>
            <a:off x="4867275" y="1527175"/>
            <a:ext cx="1871663" cy="41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066" name="Freeform 8"/>
          <p:cNvSpPr>
            <a:spLocks/>
          </p:cNvSpPr>
          <p:nvPr/>
        </p:nvSpPr>
        <p:spPr bwMode="auto">
          <a:xfrm>
            <a:off x="6694488" y="1527175"/>
            <a:ext cx="450850" cy="1025525"/>
          </a:xfrm>
          <a:custGeom>
            <a:avLst/>
            <a:gdLst>
              <a:gd name="T0" fmla="*/ 2147483646 w 182"/>
              <a:gd name="T1" fmla="*/ 2147483646 h 436"/>
              <a:gd name="T2" fmla="*/ 2147483646 w 182"/>
              <a:gd name="T3" fmla="*/ 2147483646 h 436"/>
              <a:gd name="T4" fmla="*/ 2147483646 w 182"/>
              <a:gd name="T5" fmla="*/ 0 h 436"/>
              <a:gd name="T6" fmla="*/ 0 w 182"/>
              <a:gd name="T7" fmla="*/ 2147483646 h 436"/>
              <a:gd name="T8" fmla="*/ 2147483646 w 182"/>
              <a:gd name="T9" fmla="*/ 2147483646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436"/>
              <a:gd name="T17" fmla="*/ 182 w 182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436">
                <a:moveTo>
                  <a:pt x="164" y="436"/>
                </a:moveTo>
                <a:lnTo>
                  <a:pt x="182" y="427"/>
                </a:lnTo>
                <a:lnTo>
                  <a:pt x="18" y="0"/>
                </a:lnTo>
                <a:lnTo>
                  <a:pt x="0" y="9"/>
                </a:lnTo>
                <a:lnTo>
                  <a:pt x="164" y="4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Freeform 9"/>
          <p:cNvSpPr>
            <a:spLocks/>
          </p:cNvSpPr>
          <p:nvPr/>
        </p:nvSpPr>
        <p:spPr bwMode="auto">
          <a:xfrm>
            <a:off x="4440238" y="1527175"/>
            <a:ext cx="452437" cy="1025525"/>
          </a:xfrm>
          <a:custGeom>
            <a:avLst/>
            <a:gdLst>
              <a:gd name="T0" fmla="*/ 0 w 182"/>
              <a:gd name="T1" fmla="*/ 2147483646 h 436"/>
              <a:gd name="T2" fmla="*/ 2147483646 w 182"/>
              <a:gd name="T3" fmla="*/ 2147483646 h 436"/>
              <a:gd name="T4" fmla="*/ 2147483646 w 182"/>
              <a:gd name="T5" fmla="*/ 2147483646 h 436"/>
              <a:gd name="T6" fmla="*/ 2147483646 w 182"/>
              <a:gd name="T7" fmla="*/ 0 h 436"/>
              <a:gd name="T8" fmla="*/ 0 w 182"/>
              <a:gd name="T9" fmla="*/ 2147483646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436"/>
              <a:gd name="T17" fmla="*/ 182 w 182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436">
                <a:moveTo>
                  <a:pt x="0" y="427"/>
                </a:moveTo>
                <a:lnTo>
                  <a:pt x="18" y="436"/>
                </a:lnTo>
                <a:lnTo>
                  <a:pt x="182" y="9"/>
                </a:lnTo>
                <a:lnTo>
                  <a:pt x="163" y="0"/>
                </a:lnTo>
                <a:lnTo>
                  <a:pt x="0" y="4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Rectangle 10"/>
          <p:cNvSpPr>
            <a:spLocks noChangeArrowheads="1"/>
          </p:cNvSpPr>
          <p:nvPr/>
        </p:nvSpPr>
        <p:spPr bwMode="auto">
          <a:xfrm>
            <a:off x="7100888" y="2489200"/>
            <a:ext cx="1263650" cy="41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069" name="Rectangle 11"/>
          <p:cNvSpPr>
            <a:spLocks noChangeArrowheads="1"/>
          </p:cNvSpPr>
          <p:nvPr/>
        </p:nvSpPr>
        <p:spPr bwMode="auto">
          <a:xfrm>
            <a:off x="7688263" y="3409950"/>
            <a:ext cx="698500" cy="41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070" name="Rectangle 12"/>
          <p:cNvSpPr>
            <a:spLocks noChangeArrowheads="1"/>
          </p:cNvSpPr>
          <p:nvPr/>
        </p:nvSpPr>
        <p:spPr bwMode="auto">
          <a:xfrm>
            <a:off x="5475288" y="4349750"/>
            <a:ext cx="1851025" cy="428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071" name="Freeform 13"/>
          <p:cNvSpPr>
            <a:spLocks/>
          </p:cNvSpPr>
          <p:nvPr/>
        </p:nvSpPr>
        <p:spPr bwMode="auto">
          <a:xfrm>
            <a:off x="5092700" y="3430588"/>
            <a:ext cx="430213" cy="962025"/>
          </a:xfrm>
          <a:custGeom>
            <a:avLst/>
            <a:gdLst>
              <a:gd name="T0" fmla="*/ 2147483646 w 173"/>
              <a:gd name="T1" fmla="*/ 0 h 409"/>
              <a:gd name="T2" fmla="*/ 0 w 173"/>
              <a:gd name="T3" fmla="*/ 2147483646 h 409"/>
              <a:gd name="T4" fmla="*/ 2147483646 w 173"/>
              <a:gd name="T5" fmla="*/ 2147483646 h 409"/>
              <a:gd name="T6" fmla="*/ 2147483646 w 173"/>
              <a:gd name="T7" fmla="*/ 2147483646 h 409"/>
              <a:gd name="T8" fmla="*/ 2147483646 w 173"/>
              <a:gd name="T9" fmla="*/ 0 h 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09"/>
              <a:gd name="T17" fmla="*/ 173 w 173"/>
              <a:gd name="T18" fmla="*/ 409 h 4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09">
                <a:moveTo>
                  <a:pt x="18" y="0"/>
                </a:moveTo>
                <a:lnTo>
                  <a:pt x="0" y="9"/>
                </a:lnTo>
                <a:lnTo>
                  <a:pt x="154" y="409"/>
                </a:lnTo>
                <a:lnTo>
                  <a:pt x="173" y="400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2" name="Freeform 14"/>
          <p:cNvSpPr>
            <a:spLocks/>
          </p:cNvSpPr>
          <p:nvPr/>
        </p:nvSpPr>
        <p:spPr bwMode="auto">
          <a:xfrm>
            <a:off x="7302500" y="3409950"/>
            <a:ext cx="430213" cy="982663"/>
          </a:xfrm>
          <a:custGeom>
            <a:avLst/>
            <a:gdLst>
              <a:gd name="T0" fmla="*/ 2147483646 w 173"/>
              <a:gd name="T1" fmla="*/ 2147483646 h 418"/>
              <a:gd name="T2" fmla="*/ 2147483646 w 173"/>
              <a:gd name="T3" fmla="*/ 0 h 418"/>
              <a:gd name="T4" fmla="*/ 0 w 173"/>
              <a:gd name="T5" fmla="*/ 2147483646 h 418"/>
              <a:gd name="T6" fmla="*/ 2147483646 w 173"/>
              <a:gd name="T7" fmla="*/ 2147483646 h 418"/>
              <a:gd name="T8" fmla="*/ 2147483646 w 173"/>
              <a:gd name="T9" fmla="*/ 2147483646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18"/>
              <a:gd name="T17" fmla="*/ 173 w 173"/>
              <a:gd name="T18" fmla="*/ 418 h 4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18">
                <a:moveTo>
                  <a:pt x="173" y="9"/>
                </a:moveTo>
                <a:lnTo>
                  <a:pt x="155" y="0"/>
                </a:lnTo>
                <a:lnTo>
                  <a:pt x="0" y="409"/>
                </a:lnTo>
                <a:lnTo>
                  <a:pt x="18" y="418"/>
                </a:lnTo>
                <a:lnTo>
                  <a:pt x="17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3" name="Rectangle 15"/>
          <p:cNvSpPr>
            <a:spLocks noChangeArrowheads="1"/>
          </p:cNvSpPr>
          <p:nvPr/>
        </p:nvSpPr>
        <p:spPr bwMode="auto">
          <a:xfrm>
            <a:off x="3536950" y="3409950"/>
            <a:ext cx="1600200" cy="41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45074" name="Group 16"/>
          <p:cNvGrpSpPr>
            <a:grpSpLocks/>
          </p:cNvGrpSpPr>
          <p:nvPr/>
        </p:nvGrpSpPr>
        <p:grpSpPr bwMode="auto">
          <a:xfrm>
            <a:off x="4687888" y="1870075"/>
            <a:ext cx="22225" cy="1366838"/>
            <a:chOff x="3951" y="2052"/>
            <a:chExt cx="9" cy="581"/>
          </a:xfrm>
        </p:grpSpPr>
        <p:sp>
          <p:nvSpPr>
            <p:cNvPr id="45223" name="Freeform 17"/>
            <p:cNvSpPr>
              <a:spLocks/>
            </p:cNvSpPr>
            <p:nvPr/>
          </p:nvSpPr>
          <p:spPr bwMode="auto">
            <a:xfrm>
              <a:off x="3951" y="2597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24" name="Freeform 18"/>
            <p:cNvSpPr>
              <a:spLocks/>
            </p:cNvSpPr>
            <p:nvPr/>
          </p:nvSpPr>
          <p:spPr bwMode="auto">
            <a:xfrm>
              <a:off x="3951" y="25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25" name="Freeform 19"/>
            <p:cNvSpPr>
              <a:spLocks/>
            </p:cNvSpPr>
            <p:nvPr/>
          </p:nvSpPr>
          <p:spPr bwMode="auto">
            <a:xfrm>
              <a:off x="3951" y="2470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26" name="Freeform 20"/>
            <p:cNvSpPr>
              <a:spLocks/>
            </p:cNvSpPr>
            <p:nvPr/>
          </p:nvSpPr>
          <p:spPr bwMode="auto">
            <a:xfrm>
              <a:off x="3951" y="24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27" name="Freeform 21"/>
            <p:cNvSpPr>
              <a:spLocks/>
            </p:cNvSpPr>
            <p:nvPr/>
          </p:nvSpPr>
          <p:spPr bwMode="auto">
            <a:xfrm>
              <a:off x="3951" y="2342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28" name="Freeform 22"/>
            <p:cNvSpPr>
              <a:spLocks/>
            </p:cNvSpPr>
            <p:nvPr/>
          </p:nvSpPr>
          <p:spPr bwMode="auto">
            <a:xfrm>
              <a:off x="3951" y="2279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29" name="Freeform 23"/>
            <p:cNvSpPr>
              <a:spLocks/>
            </p:cNvSpPr>
            <p:nvPr/>
          </p:nvSpPr>
          <p:spPr bwMode="auto">
            <a:xfrm>
              <a:off x="3951" y="22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30" name="Freeform 24"/>
            <p:cNvSpPr>
              <a:spLocks/>
            </p:cNvSpPr>
            <p:nvPr/>
          </p:nvSpPr>
          <p:spPr bwMode="auto">
            <a:xfrm>
              <a:off x="3951" y="215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31" name="Freeform 25"/>
            <p:cNvSpPr>
              <a:spLocks/>
            </p:cNvSpPr>
            <p:nvPr/>
          </p:nvSpPr>
          <p:spPr bwMode="auto">
            <a:xfrm>
              <a:off x="3951" y="2088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32" name="Freeform 26"/>
            <p:cNvSpPr>
              <a:spLocks/>
            </p:cNvSpPr>
            <p:nvPr/>
          </p:nvSpPr>
          <p:spPr bwMode="auto">
            <a:xfrm>
              <a:off x="3951" y="2052"/>
              <a:ext cx="9" cy="9"/>
            </a:xfrm>
            <a:custGeom>
              <a:avLst/>
              <a:gdLst>
                <a:gd name="T0" fmla="*/ 0 w 9"/>
                <a:gd name="T1" fmla="*/ 9 h 9"/>
                <a:gd name="T2" fmla="*/ 0 w 9"/>
                <a:gd name="T3" fmla="*/ 9 h 9"/>
                <a:gd name="T4" fmla="*/ 9 w 9"/>
                <a:gd name="T5" fmla="*/ 9 h 9"/>
                <a:gd name="T6" fmla="*/ 9 w 9"/>
                <a:gd name="T7" fmla="*/ 0 h 9"/>
                <a:gd name="T8" fmla="*/ 0 w 9"/>
                <a:gd name="T9" fmla="*/ 0 h 9"/>
                <a:gd name="T10" fmla="*/ 0 w 9"/>
                <a:gd name="T11" fmla="*/ 0 h 9"/>
                <a:gd name="T12" fmla="*/ 0 w 9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9"/>
                <a:gd name="T23" fmla="*/ 9 w 9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9">
                  <a:moveTo>
                    <a:pt x="0" y="9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75" name="Line 27"/>
          <p:cNvSpPr>
            <a:spLocks noChangeShapeType="1"/>
          </p:cNvSpPr>
          <p:nvPr/>
        </p:nvSpPr>
        <p:spPr bwMode="auto">
          <a:xfrm>
            <a:off x="4597400" y="2039938"/>
            <a:ext cx="1587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5076" name="Group 28"/>
          <p:cNvGrpSpPr>
            <a:grpSpLocks/>
          </p:cNvGrpSpPr>
          <p:nvPr/>
        </p:nvGrpSpPr>
        <p:grpSpPr bwMode="auto">
          <a:xfrm>
            <a:off x="5318125" y="2746375"/>
            <a:ext cx="23813" cy="1281113"/>
            <a:chOff x="4205" y="2424"/>
            <a:chExt cx="9" cy="545"/>
          </a:xfrm>
        </p:grpSpPr>
        <p:sp>
          <p:nvSpPr>
            <p:cNvPr id="45214" name="Freeform 29"/>
            <p:cNvSpPr>
              <a:spLocks/>
            </p:cNvSpPr>
            <p:nvPr/>
          </p:nvSpPr>
          <p:spPr bwMode="auto">
            <a:xfrm>
              <a:off x="4205" y="29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5" name="Freeform 30"/>
            <p:cNvSpPr>
              <a:spLocks/>
            </p:cNvSpPr>
            <p:nvPr/>
          </p:nvSpPr>
          <p:spPr bwMode="auto">
            <a:xfrm>
              <a:off x="4205" y="2869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6" name="Freeform 31"/>
            <p:cNvSpPr>
              <a:spLocks/>
            </p:cNvSpPr>
            <p:nvPr/>
          </p:nvSpPr>
          <p:spPr bwMode="auto">
            <a:xfrm>
              <a:off x="4205" y="28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7" name="Freeform 32"/>
            <p:cNvSpPr>
              <a:spLocks/>
            </p:cNvSpPr>
            <p:nvPr/>
          </p:nvSpPr>
          <p:spPr bwMode="auto">
            <a:xfrm>
              <a:off x="4205" y="274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8" name="Freeform 33"/>
            <p:cNvSpPr>
              <a:spLocks/>
            </p:cNvSpPr>
            <p:nvPr/>
          </p:nvSpPr>
          <p:spPr bwMode="auto">
            <a:xfrm>
              <a:off x="4205" y="2679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9" name="Freeform 34"/>
            <p:cNvSpPr>
              <a:spLocks/>
            </p:cNvSpPr>
            <p:nvPr/>
          </p:nvSpPr>
          <p:spPr bwMode="auto">
            <a:xfrm>
              <a:off x="4205" y="26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20" name="Freeform 35"/>
            <p:cNvSpPr>
              <a:spLocks/>
            </p:cNvSpPr>
            <p:nvPr/>
          </p:nvSpPr>
          <p:spPr bwMode="auto">
            <a:xfrm>
              <a:off x="4205" y="2551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21" name="Freeform 36"/>
            <p:cNvSpPr>
              <a:spLocks/>
            </p:cNvSpPr>
            <p:nvPr/>
          </p:nvSpPr>
          <p:spPr bwMode="auto">
            <a:xfrm>
              <a:off x="4205" y="2488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22" name="Freeform 37"/>
            <p:cNvSpPr>
              <a:spLocks/>
            </p:cNvSpPr>
            <p:nvPr/>
          </p:nvSpPr>
          <p:spPr bwMode="auto">
            <a:xfrm>
              <a:off x="4205" y="2424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77" name="Line 38"/>
          <p:cNvSpPr>
            <a:spLocks noChangeShapeType="1"/>
          </p:cNvSpPr>
          <p:nvPr/>
        </p:nvSpPr>
        <p:spPr bwMode="auto">
          <a:xfrm>
            <a:off x="5275263" y="3922713"/>
            <a:ext cx="1555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39"/>
          <p:cNvSpPr>
            <a:spLocks noChangeShapeType="1"/>
          </p:cNvSpPr>
          <p:nvPr/>
        </p:nvSpPr>
        <p:spPr bwMode="auto">
          <a:xfrm flipH="1">
            <a:off x="4867275" y="3044825"/>
            <a:ext cx="384175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9" name="Freeform 40"/>
          <p:cNvSpPr>
            <a:spLocks/>
          </p:cNvSpPr>
          <p:nvPr/>
        </p:nvSpPr>
        <p:spPr bwMode="auto">
          <a:xfrm>
            <a:off x="4687888" y="3022600"/>
            <a:ext cx="225425" cy="42863"/>
          </a:xfrm>
          <a:custGeom>
            <a:avLst/>
            <a:gdLst>
              <a:gd name="T0" fmla="*/ 2147483646 w 91"/>
              <a:gd name="T1" fmla="*/ 2147483646 h 18"/>
              <a:gd name="T2" fmla="*/ 2147483646 w 91"/>
              <a:gd name="T3" fmla="*/ 0 h 18"/>
              <a:gd name="T4" fmla="*/ 0 w 91"/>
              <a:gd name="T5" fmla="*/ 2147483646 h 18"/>
              <a:gd name="T6" fmla="*/ 2147483646 w 91"/>
              <a:gd name="T7" fmla="*/ 2147483646 h 18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18"/>
              <a:gd name="T14" fmla="*/ 91 w 91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18">
                <a:moveTo>
                  <a:pt x="91" y="18"/>
                </a:moveTo>
                <a:lnTo>
                  <a:pt x="91" y="0"/>
                </a:lnTo>
                <a:lnTo>
                  <a:pt x="0" y="9"/>
                </a:lnTo>
                <a:lnTo>
                  <a:pt x="91" y="18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080" name="Group 41"/>
          <p:cNvGrpSpPr>
            <a:grpSpLocks/>
          </p:cNvGrpSpPr>
          <p:nvPr/>
        </p:nvGrpSpPr>
        <p:grpSpPr bwMode="auto">
          <a:xfrm>
            <a:off x="5159375" y="3451225"/>
            <a:ext cx="22225" cy="1433513"/>
            <a:chOff x="4141" y="2724"/>
            <a:chExt cx="9" cy="609"/>
          </a:xfrm>
        </p:grpSpPr>
        <p:sp>
          <p:nvSpPr>
            <p:cNvPr id="45204" name="Freeform 42"/>
            <p:cNvSpPr>
              <a:spLocks/>
            </p:cNvSpPr>
            <p:nvPr/>
          </p:nvSpPr>
          <p:spPr bwMode="auto">
            <a:xfrm>
              <a:off x="4141" y="3296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05" name="Freeform 43"/>
            <p:cNvSpPr>
              <a:spLocks/>
            </p:cNvSpPr>
            <p:nvPr/>
          </p:nvSpPr>
          <p:spPr bwMode="auto">
            <a:xfrm>
              <a:off x="4141" y="32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06" name="Freeform 44"/>
            <p:cNvSpPr>
              <a:spLocks/>
            </p:cNvSpPr>
            <p:nvPr/>
          </p:nvSpPr>
          <p:spPr bwMode="auto">
            <a:xfrm>
              <a:off x="4141" y="3169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07" name="Freeform 45"/>
            <p:cNvSpPr>
              <a:spLocks/>
            </p:cNvSpPr>
            <p:nvPr/>
          </p:nvSpPr>
          <p:spPr bwMode="auto">
            <a:xfrm>
              <a:off x="4141" y="31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08" name="Freeform 46"/>
            <p:cNvSpPr>
              <a:spLocks/>
            </p:cNvSpPr>
            <p:nvPr/>
          </p:nvSpPr>
          <p:spPr bwMode="auto">
            <a:xfrm>
              <a:off x="4141" y="304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09" name="Freeform 47"/>
            <p:cNvSpPr>
              <a:spLocks/>
            </p:cNvSpPr>
            <p:nvPr/>
          </p:nvSpPr>
          <p:spPr bwMode="auto">
            <a:xfrm>
              <a:off x="4141" y="2978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0" name="Freeform 48"/>
            <p:cNvSpPr>
              <a:spLocks/>
            </p:cNvSpPr>
            <p:nvPr/>
          </p:nvSpPr>
          <p:spPr bwMode="auto">
            <a:xfrm>
              <a:off x="4141" y="29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1" name="Freeform 49"/>
            <p:cNvSpPr>
              <a:spLocks/>
            </p:cNvSpPr>
            <p:nvPr/>
          </p:nvSpPr>
          <p:spPr bwMode="auto">
            <a:xfrm>
              <a:off x="4141" y="2851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2" name="Freeform 50"/>
            <p:cNvSpPr>
              <a:spLocks/>
            </p:cNvSpPr>
            <p:nvPr/>
          </p:nvSpPr>
          <p:spPr bwMode="auto">
            <a:xfrm>
              <a:off x="4141" y="2788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3" name="Freeform 51"/>
            <p:cNvSpPr>
              <a:spLocks/>
            </p:cNvSpPr>
            <p:nvPr/>
          </p:nvSpPr>
          <p:spPr bwMode="auto">
            <a:xfrm>
              <a:off x="4141" y="2724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81" name="Line 52"/>
          <p:cNvSpPr>
            <a:spLocks noChangeShapeType="1"/>
          </p:cNvSpPr>
          <p:nvPr/>
        </p:nvSpPr>
        <p:spPr bwMode="auto">
          <a:xfrm>
            <a:off x="5070475" y="3514725"/>
            <a:ext cx="1587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5082" name="Group 53"/>
          <p:cNvGrpSpPr>
            <a:grpSpLocks/>
          </p:cNvGrpSpPr>
          <p:nvPr/>
        </p:nvGrpSpPr>
        <p:grpSpPr bwMode="auto">
          <a:xfrm>
            <a:off x="5475288" y="4221163"/>
            <a:ext cx="22225" cy="684212"/>
            <a:chOff x="4268" y="3051"/>
            <a:chExt cx="9" cy="291"/>
          </a:xfrm>
        </p:grpSpPr>
        <p:sp>
          <p:nvSpPr>
            <p:cNvPr id="45199" name="Freeform 54"/>
            <p:cNvSpPr>
              <a:spLocks/>
            </p:cNvSpPr>
            <p:nvPr/>
          </p:nvSpPr>
          <p:spPr bwMode="auto">
            <a:xfrm>
              <a:off x="4268" y="3305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00" name="Freeform 55"/>
            <p:cNvSpPr>
              <a:spLocks/>
            </p:cNvSpPr>
            <p:nvPr/>
          </p:nvSpPr>
          <p:spPr bwMode="auto">
            <a:xfrm>
              <a:off x="4268" y="324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01" name="Freeform 56"/>
            <p:cNvSpPr>
              <a:spLocks/>
            </p:cNvSpPr>
            <p:nvPr/>
          </p:nvSpPr>
          <p:spPr bwMode="auto">
            <a:xfrm>
              <a:off x="4268" y="3178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02" name="Freeform 57"/>
            <p:cNvSpPr>
              <a:spLocks/>
            </p:cNvSpPr>
            <p:nvPr/>
          </p:nvSpPr>
          <p:spPr bwMode="auto">
            <a:xfrm>
              <a:off x="4268" y="31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03" name="Freeform 58"/>
            <p:cNvSpPr>
              <a:spLocks/>
            </p:cNvSpPr>
            <p:nvPr/>
          </p:nvSpPr>
          <p:spPr bwMode="auto">
            <a:xfrm>
              <a:off x="4268" y="3051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83" name="Line 59"/>
          <p:cNvSpPr>
            <a:spLocks noChangeShapeType="1"/>
          </p:cNvSpPr>
          <p:nvPr/>
        </p:nvSpPr>
        <p:spPr bwMode="auto">
          <a:xfrm>
            <a:off x="5408613" y="4305300"/>
            <a:ext cx="1825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4" name="Freeform 60"/>
          <p:cNvSpPr>
            <a:spLocks/>
          </p:cNvSpPr>
          <p:nvPr/>
        </p:nvSpPr>
        <p:spPr bwMode="auto">
          <a:xfrm>
            <a:off x="4892675" y="4670425"/>
            <a:ext cx="244475" cy="63500"/>
          </a:xfrm>
          <a:custGeom>
            <a:avLst/>
            <a:gdLst>
              <a:gd name="T0" fmla="*/ 0 w 99"/>
              <a:gd name="T1" fmla="*/ 2147483646 h 27"/>
              <a:gd name="T2" fmla="*/ 0 w 99"/>
              <a:gd name="T3" fmla="*/ 0 h 27"/>
              <a:gd name="T4" fmla="*/ 2147483646 w 99"/>
              <a:gd name="T5" fmla="*/ 2147483646 h 27"/>
              <a:gd name="T6" fmla="*/ 0 w 99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9"/>
              <a:gd name="T13" fmla="*/ 0 h 27"/>
              <a:gd name="T14" fmla="*/ 99 w 99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" h="27">
                <a:moveTo>
                  <a:pt x="0" y="27"/>
                </a:moveTo>
                <a:lnTo>
                  <a:pt x="0" y="0"/>
                </a:lnTo>
                <a:lnTo>
                  <a:pt x="99" y="9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5" name="Line 61"/>
          <p:cNvSpPr>
            <a:spLocks noChangeShapeType="1"/>
          </p:cNvSpPr>
          <p:nvPr/>
        </p:nvSpPr>
        <p:spPr bwMode="auto">
          <a:xfrm>
            <a:off x="4733925" y="4692650"/>
            <a:ext cx="1587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6" name="Freeform 62"/>
          <p:cNvSpPr>
            <a:spLocks/>
          </p:cNvSpPr>
          <p:nvPr/>
        </p:nvSpPr>
        <p:spPr bwMode="auto">
          <a:xfrm>
            <a:off x="5475288" y="4670425"/>
            <a:ext cx="249237" cy="63500"/>
          </a:xfrm>
          <a:custGeom>
            <a:avLst/>
            <a:gdLst>
              <a:gd name="T0" fmla="*/ 2147483646 w 100"/>
              <a:gd name="T1" fmla="*/ 2147483646 h 27"/>
              <a:gd name="T2" fmla="*/ 2147483646 w 100"/>
              <a:gd name="T3" fmla="*/ 0 h 27"/>
              <a:gd name="T4" fmla="*/ 0 w 100"/>
              <a:gd name="T5" fmla="*/ 2147483646 h 27"/>
              <a:gd name="T6" fmla="*/ 2147483646 w 100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7"/>
              <a:gd name="T14" fmla="*/ 100 w 100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7">
                <a:moveTo>
                  <a:pt x="100" y="27"/>
                </a:moveTo>
                <a:lnTo>
                  <a:pt x="100" y="0"/>
                </a:lnTo>
                <a:lnTo>
                  <a:pt x="0" y="9"/>
                </a:lnTo>
                <a:lnTo>
                  <a:pt x="10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7" name="Line 63"/>
          <p:cNvSpPr>
            <a:spLocks noChangeShapeType="1"/>
          </p:cNvSpPr>
          <p:nvPr/>
        </p:nvSpPr>
        <p:spPr bwMode="auto">
          <a:xfrm flipH="1">
            <a:off x="5724525" y="4692650"/>
            <a:ext cx="1587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5088" name="Group 64"/>
          <p:cNvGrpSpPr>
            <a:grpSpLocks/>
          </p:cNvGrpSpPr>
          <p:nvPr/>
        </p:nvGrpSpPr>
        <p:grpSpPr bwMode="auto">
          <a:xfrm>
            <a:off x="6919913" y="1955800"/>
            <a:ext cx="23812" cy="1281113"/>
            <a:chOff x="4849" y="2088"/>
            <a:chExt cx="9" cy="545"/>
          </a:xfrm>
        </p:grpSpPr>
        <p:sp>
          <p:nvSpPr>
            <p:cNvPr id="45190" name="Freeform 65"/>
            <p:cNvSpPr>
              <a:spLocks/>
            </p:cNvSpPr>
            <p:nvPr/>
          </p:nvSpPr>
          <p:spPr bwMode="auto">
            <a:xfrm>
              <a:off x="4849" y="2597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1" name="Freeform 66"/>
            <p:cNvSpPr>
              <a:spLocks/>
            </p:cNvSpPr>
            <p:nvPr/>
          </p:nvSpPr>
          <p:spPr bwMode="auto">
            <a:xfrm>
              <a:off x="4849" y="25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2" name="Freeform 67"/>
            <p:cNvSpPr>
              <a:spLocks/>
            </p:cNvSpPr>
            <p:nvPr/>
          </p:nvSpPr>
          <p:spPr bwMode="auto">
            <a:xfrm>
              <a:off x="4849" y="2470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3" name="Freeform 68"/>
            <p:cNvSpPr>
              <a:spLocks/>
            </p:cNvSpPr>
            <p:nvPr/>
          </p:nvSpPr>
          <p:spPr bwMode="auto">
            <a:xfrm>
              <a:off x="4849" y="24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4" name="Freeform 69"/>
            <p:cNvSpPr>
              <a:spLocks/>
            </p:cNvSpPr>
            <p:nvPr/>
          </p:nvSpPr>
          <p:spPr bwMode="auto">
            <a:xfrm>
              <a:off x="4849" y="2342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5" name="Freeform 70"/>
            <p:cNvSpPr>
              <a:spLocks/>
            </p:cNvSpPr>
            <p:nvPr/>
          </p:nvSpPr>
          <p:spPr bwMode="auto">
            <a:xfrm>
              <a:off x="4849" y="2279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6" name="Freeform 71"/>
            <p:cNvSpPr>
              <a:spLocks/>
            </p:cNvSpPr>
            <p:nvPr/>
          </p:nvSpPr>
          <p:spPr bwMode="auto">
            <a:xfrm>
              <a:off x="4849" y="22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7" name="Freeform 72"/>
            <p:cNvSpPr>
              <a:spLocks/>
            </p:cNvSpPr>
            <p:nvPr/>
          </p:nvSpPr>
          <p:spPr bwMode="auto">
            <a:xfrm>
              <a:off x="4849" y="215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8" name="Freeform 73"/>
            <p:cNvSpPr>
              <a:spLocks/>
            </p:cNvSpPr>
            <p:nvPr/>
          </p:nvSpPr>
          <p:spPr bwMode="auto">
            <a:xfrm>
              <a:off x="4849" y="2088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89" name="Line 74"/>
          <p:cNvSpPr>
            <a:spLocks noChangeShapeType="1"/>
          </p:cNvSpPr>
          <p:nvPr/>
        </p:nvSpPr>
        <p:spPr bwMode="auto">
          <a:xfrm>
            <a:off x="6831013" y="2039938"/>
            <a:ext cx="17938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5090" name="Group 75"/>
          <p:cNvGrpSpPr>
            <a:grpSpLocks/>
          </p:cNvGrpSpPr>
          <p:nvPr/>
        </p:nvGrpSpPr>
        <p:grpSpPr bwMode="auto">
          <a:xfrm>
            <a:off x="7529513" y="2703513"/>
            <a:ext cx="20637" cy="1239837"/>
            <a:chOff x="5094" y="2406"/>
            <a:chExt cx="9" cy="527"/>
          </a:xfrm>
        </p:grpSpPr>
        <p:sp>
          <p:nvSpPr>
            <p:cNvPr id="45181" name="Freeform 76"/>
            <p:cNvSpPr>
              <a:spLocks/>
            </p:cNvSpPr>
            <p:nvPr/>
          </p:nvSpPr>
          <p:spPr bwMode="auto">
            <a:xfrm>
              <a:off x="5094" y="2897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2" name="Freeform 77"/>
            <p:cNvSpPr>
              <a:spLocks/>
            </p:cNvSpPr>
            <p:nvPr/>
          </p:nvSpPr>
          <p:spPr bwMode="auto">
            <a:xfrm>
              <a:off x="5094" y="28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3" name="Freeform 78"/>
            <p:cNvSpPr>
              <a:spLocks/>
            </p:cNvSpPr>
            <p:nvPr/>
          </p:nvSpPr>
          <p:spPr bwMode="auto">
            <a:xfrm>
              <a:off x="5094" y="2769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4" name="Freeform 79"/>
            <p:cNvSpPr>
              <a:spLocks/>
            </p:cNvSpPr>
            <p:nvPr/>
          </p:nvSpPr>
          <p:spPr bwMode="auto">
            <a:xfrm>
              <a:off x="5094" y="27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5" name="Freeform 80"/>
            <p:cNvSpPr>
              <a:spLocks/>
            </p:cNvSpPr>
            <p:nvPr/>
          </p:nvSpPr>
          <p:spPr bwMode="auto">
            <a:xfrm>
              <a:off x="5094" y="2642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6" name="Freeform 81"/>
            <p:cNvSpPr>
              <a:spLocks/>
            </p:cNvSpPr>
            <p:nvPr/>
          </p:nvSpPr>
          <p:spPr bwMode="auto">
            <a:xfrm>
              <a:off x="5094" y="2579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7" name="Freeform 82"/>
            <p:cNvSpPr>
              <a:spLocks/>
            </p:cNvSpPr>
            <p:nvPr/>
          </p:nvSpPr>
          <p:spPr bwMode="auto">
            <a:xfrm>
              <a:off x="5094" y="25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8" name="Freeform 83"/>
            <p:cNvSpPr>
              <a:spLocks/>
            </p:cNvSpPr>
            <p:nvPr/>
          </p:nvSpPr>
          <p:spPr bwMode="auto">
            <a:xfrm>
              <a:off x="5094" y="2451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9" name="Freeform 84"/>
            <p:cNvSpPr>
              <a:spLocks/>
            </p:cNvSpPr>
            <p:nvPr/>
          </p:nvSpPr>
          <p:spPr bwMode="auto">
            <a:xfrm>
              <a:off x="5094" y="2406"/>
              <a:ext cx="9" cy="18"/>
            </a:xfrm>
            <a:custGeom>
              <a:avLst/>
              <a:gdLst>
                <a:gd name="T0" fmla="*/ 0 w 9"/>
                <a:gd name="T1" fmla="*/ 18 h 18"/>
                <a:gd name="T2" fmla="*/ 0 w 9"/>
                <a:gd name="T3" fmla="*/ 18 h 18"/>
                <a:gd name="T4" fmla="*/ 9 w 9"/>
                <a:gd name="T5" fmla="*/ 18 h 18"/>
                <a:gd name="T6" fmla="*/ 9 w 9"/>
                <a:gd name="T7" fmla="*/ 0 h 18"/>
                <a:gd name="T8" fmla="*/ 0 w 9"/>
                <a:gd name="T9" fmla="*/ 0 h 18"/>
                <a:gd name="T10" fmla="*/ 0 w 9"/>
                <a:gd name="T11" fmla="*/ 0 h 18"/>
                <a:gd name="T12" fmla="*/ 0 w 9"/>
                <a:gd name="T13" fmla="*/ 1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8"/>
                <a:gd name="T23" fmla="*/ 9 w 9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8">
                  <a:moveTo>
                    <a:pt x="0" y="18"/>
                  </a:move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91" name="Line 85"/>
          <p:cNvSpPr>
            <a:spLocks noChangeShapeType="1"/>
          </p:cNvSpPr>
          <p:nvPr/>
        </p:nvSpPr>
        <p:spPr bwMode="auto">
          <a:xfrm>
            <a:off x="7394575" y="3879850"/>
            <a:ext cx="2016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2" name="Freeform 86"/>
          <p:cNvSpPr>
            <a:spLocks/>
          </p:cNvSpPr>
          <p:nvPr/>
        </p:nvSpPr>
        <p:spPr bwMode="auto">
          <a:xfrm>
            <a:off x="7302500" y="3001963"/>
            <a:ext cx="227013" cy="63500"/>
          </a:xfrm>
          <a:custGeom>
            <a:avLst/>
            <a:gdLst>
              <a:gd name="T0" fmla="*/ 0 w 91"/>
              <a:gd name="T1" fmla="*/ 2147483646 h 27"/>
              <a:gd name="T2" fmla="*/ 0 w 91"/>
              <a:gd name="T3" fmla="*/ 0 h 27"/>
              <a:gd name="T4" fmla="*/ 2147483646 w 91"/>
              <a:gd name="T5" fmla="*/ 2147483646 h 27"/>
              <a:gd name="T6" fmla="*/ 0 w 91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27"/>
              <a:gd name="T14" fmla="*/ 91 w 91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27">
                <a:moveTo>
                  <a:pt x="0" y="27"/>
                </a:moveTo>
                <a:lnTo>
                  <a:pt x="0" y="0"/>
                </a:lnTo>
                <a:lnTo>
                  <a:pt x="91" y="9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3" name="Line 87"/>
          <p:cNvSpPr>
            <a:spLocks noChangeShapeType="1"/>
          </p:cNvSpPr>
          <p:nvPr/>
        </p:nvSpPr>
        <p:spPr bwMode="auto">
          <a:xfrm flipH="1">
            <a:off x="7123113" y="3044825"/>
            <a:ext cx="271462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4" name="Freeform 88"/>
          <p:cNvSpPr>
            <a:spLocks/>
          </p:cNvSpPr>
          <p:nvPr/>
        </p:nvSpPr>
        <p:spPr bwMode="auto">
          <a:xfrm>
            <a:off x="6919913" y="3001963"/>
            <a:ext cx="225425" cy="63500"/>
          </a:xfrm>
          <a:custGeom>
            <a:avLst/>
            <a:gdLst>
              <a:gd name="T0" fmla="*/ 2147483646 w 91"/>
              <a:gd name="T1" fmla="*/ 2147483646 h 27"/>
              <a:gd name="T2" fmla="*/ 2147483646 w 91"/>
              <a:gd name="T3" fmla="*/ 0 h 27"/>
              <a:gd name="T4" fmla="*/ 0 w 91"/>
              <a:gd name="T5" fmla="*/ 2147483646 h 27"/>
              <a:gd name="T6" fmla="*/ 2147483646 w 91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27"/>
              <a:gd name="T14" fmla="*/ 91 w 91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27">
                <a:moveTo>
                  <a:pt x="91" y="27"/>
                </a:moveTo>
                <a:lnTo>
                  <a:pt x="91" y="0"/>
                </a:lnTo>
                <a:lnTo>
                  <a:pt x="0" y="18"/>
                </a:lnTo>
                <a:lnTo>
                  <a:pt x="91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095" name="Group 89"/>
          <p:cNvGrpSpPr>
            <a:grpSpLocks/>
          </p:cNvGrpSpPr>
          <p:nvPr/>
        </p:nvGrpSpPr>
        <p:grpSpPr bwMode="auto">
          <a:xfrm>
            <a:off x="7372350" y="4221163"/>
            <a:ext cx="22225" cy="684212"/>
            <a:chOff x="5031" y="3051"/>
            <a:chExt cx="9" cy="291"/>
          </a:xfrm>
        </p:grpSpPr>
        <p:sp>
          <p:nvSpPr>
            <p:cNvPr id="45176" name="Freeform 90"/>
            <p:cNvSpPr>
              <a:spLocks/>
            </p:cNvSpPr>
            <p:nvPr/>
          </p:nvSpPr>
          <p:spPr bwMode="auto">
            <a:xfrm>
              <a:off x="5031" y="3305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7" name="Freeform 91"/>
            <p:cNvSpPr>
              <a:spLocks/>
            </p:cNvSpPr>
            <p:nvPr/>
          </p:nvSpPr>
          <p:spPr bwMode="auto">
            <a:xfrm>
              <a:off x="5031" y="324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8" name="Freeform 92"/>
            <p:cNvSpPr>
              <a:spLocks/>
            </p:cNvSpPr>
            <p:nvPr/>
          </p:nvSpPr>
          <p:spPr bwMode="auto">
            <a:xfrm>
              <a:off x="5031" y="3178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9" name="Freeform 93"/>
            <p:cNvSpPr>
              <a:spLocks/>
            </p:cNvSpPr>
            <p:nvPr/>
          </p:nvSpPr>
          <p:spPr bwMode="auto">
            <a:xfrm>
              <a:off x="5031" y="31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0" name="Freeform 94"/>
            <p:cNvSpPr>
              <a:spLocks/>
            </p:cNvSpPr>
            <p:nvPr/>
          </p:nvSpPr>
          <p:spPr bwMode="auto">
            <a:xfrm>
              <a:off x="5031" y="3051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96" name="Line 95"/>
          <p:cNvSpPr>
            <a:spLocks noChangeShapeType="1"/>
          </p:cNvSpPr>
          <p:nvPr/>
        </p:nvSpPr>
        <p:spPr bwMode="auto">
          <a:xfrm>
            <a:off x="7235825" y="4284663"/>
            <a:ext cx="1809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5097" name="Group 96"/>
          <p:cNvGrpSpPr>
            <a:grpSpLocks/>
          </p:cNvGrpSpPr>
          <p:nvPr/>
        </p:nvGrpSpPr>
        <p:grpSpPr bwMode="auto">
          <a:xfrm>
            <a:off x="7662863" y="3473450"/>
            <a:ext cx="25400" cy="1431925"/>
            <a:chOff x="5148" y="2733"/>
            <a:chExt cx="10" cy="609"/>
          </a:xfrm>
        </p:grpSpPr>
        <p:sp>
          <p:nvSpPr>
            <p:cNvPr id="45166" name="Freeform 97"/>
            <p:cNvSpPr>
              <a:spLocks/>
            </p:cNvSpPr>
            <p:nvPr/>
          </p:nvSpPr>
          <p:spPr bwMode="auto">
            <a:xfrm>
              <a:off x="5148" y="3305"/>
              <a:ext cx="10" cy="37"/>
            </a:xfrm>
            <a:custGeom>
              <a:avLst/>
              <a:gdLst>
                <a:gd name="T0" fmla="*/ 0 w 10"/>
                <a:gd name="T1" fmla="*/ 37 h 37"/>
                <a:gd name="T2" fmla="*/ 0 w 10"/>
                <a:gd name="T3" fmla="*/ 37 h 37"/>
                <a:gd name="T4" fmla="*/ 10 w 10"/>
                <a:gd name="T5" fmla="*/ 37 h 37"/>
                <a:gd name="T6" fmla="*/ 10 w 10"/>
                <a:gd name="T7" fmla="*/ 0 h 37"/>
                <a:gd name="T8" fmla="*/ 0 w 10"/>
                <a:gd name="T9" fmla="*/ 0 h 37"/>
                <a:gd name="T10" fmla="*/ 0 w 10"/>
                <a:gd name="T11" fmla="*/ 0 h 37"/>
                <a:gd name="T12" fmla="*/ 0 w 10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7"/>
                <a:gd name="T23" fmla="*/ 10 w 10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7">
                  <a:moveTo>
                    <a:pt x="0" y="37"/>
                  </a:moveTo>
                  <a:lnTo>
                    <a:pt x="0" y="37"/>
                  </a:lnTo>
                  <a:lnTo>
                    <a:pt x="10" y="3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7" name="Freeform 98"/>
            <p:cNvSpPr>
              <a:spLocks/>
            </p:cNvSpPr>
            <p:nvPr/>
          </p:nvSpPr>
          <p:spPr bwMode="auto">
            <a:xfrm>
              <a:off x="5148" y="3242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8" name="Freeform 99"/>
            <p:cNvSpPr>
              <a:spLocks/>
            </p:cNvSpPr>
            <p:nvPr/>
          </p:nvSpPr>
          <p:spPr bwMode="auto">
            <a:xfrm>
              <a:off x="5148" y="3178"/>
              <a:ext cx="10" cy="37"/>
            </a:xfrm>
            <a:custGeom>
              <a:avLst/>
              <a:gdLst>
                <a:gd name="T0" fmla="*/ 0 w 10"/>
                <a:gd name="T1" fmla="*/ 37 h 37"/>
                <a:gd name="T2" fmla="*/ 0 w 10"/>
                <a:gd name="T3" fmla="*/ 37 h 37"/>
                <a:gd name="T4" fmla="*/ 10 w 10"/>
                <a:gd name="T5" fmla="*/ 37 h 37"/>
                <a:gd name="T6" fmla="*/ 10 w 10"/>
                <a:gd name="T7" fmla="*/ 0 h 37"/>
                <a:gd name="T8" fmla="*/ 0 w 10"/>
                <a:gd name="T9" fmla="*/ 0 h 37"/>
                <a:gd name="T10" fmla="*/ 0 w 10"/>
                <a:gd name="T11" fmla="*/ 0 h 37"/>
                <a:gd name="T12" fmla="*/ 0 w 10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7"/>
                <a:gd name="T23" fmla="*/ 10 w 10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7">
                  <a:moveTo>
                    <a:pt x="0" y="37"/>
                  </a:moveTo>
                  <a:lnTo>
                    <a:pt x="0" y="37"/>
                  </a:lnTo>
                  <a:lnTo>
                    <a:pt x="10" y="3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9" name="Freeform 100"/>
            <p:cNvSpPr>
              <a:spLocks/>
            </p:cNvSpPr>
            <p:nvPr/>
          </p:nvSpPr>
          <p:spPr bwMode="auto">
            <a:xfrm>
              <a:off x="5148" y="3115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0" name="Freeform 101"/>
            <p:cNvSpPr>
              <a:spLocks/>
            </p:cNvSpPr>
            <p:nvPr/>
          </p:nvSpPr>
          <p:spPr bwMode="auto">
            <a:xfrm>
              <a:off x="5148" y="3051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" name="Freeform 102"/>
            <p:cNvSpPr>
              <a:spLocks/>
            </p:cNvSpPr>
            <p:nvPr/>
          </p:nvSpPr>
          <p:spPr bwMode="auto">
            <a:xfrm>
              <a:off x="5148" y="2987"/>
              <a:ext cx="10" cy="37"/>
            </a:xfrm>
            <a:custGeom>
              <a:avLst/>
              <a:gdLst>
                <a:gd name="T0" fmla="*/ 0 w 10"/>
                <a:gd name="T1" fmla="*/ 37 h 37"/>
                <a:gd name="T2" fmla="*/ 0 w 10"/>
                <a:gd name="T3" fmla="*/ 37 h 37"/>
                <a:gd name="T4" fmla="*/ 10 w 10"/>
                <a:gd name="T5" fmla="*/ 37 h 37"/>
                <a:gd name="T6" fmla="*/ 10 w 10"/>
                <a:gd name="T7" fmla="*/ 0 h 37"/>
                <a:gd name="T8" fmla="*/ 0 w 10"/>
                <a:gd name="T9" fmla="*/ 0 h 37"/>
                <a:gd name="T10" fmla="*/ 0 w 10"/>
                <a:gd name="T11" fmla="*/ 0 h 37"/>
                <a:gd name="T12" fmla="*/ 0 w 10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7"/>
                <a:gd name="T23" fmla="*/ 10 w 10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7">
                  <a:moveTo>
                    <a:pt x="0" y="37"/>
                  </a:moveTo>
                  <a:lnTo>
                    <a:pt x="0" y="37"/>
                  </a:lnTo>
                  <a:lnTo>
                    <a:pt x="10" y="3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2" name="Freeform 103"/>
            <p:cNvSpPr>
              <a:spLocks/>
            </p:cNvSpPr>
            <p:nvPr/>
          </p:nvSpPr>
          <p:spPr bwMode="auto">
            <a:xfrm>
              <a:off x="5148" y="2924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3" name="Freeform 104"/>
            <p:cNvSpPr>
              <a:spLocks/>
            </p:cNvSpPr>
            <p:nvPr/>
          </p:nvSpPr>
          <p:spPr bwMode="auto">
            <a:xfrm>
              <a:off x="5148" y="2860"/>
              <a:ext cx="10" cy="37"/>
            </a:xfrm>
            <a:custGeom>
              <a:avLst/>
              <a:gdLst>
                <a:gd name="T0" fmla="*/ 0 w 10"/>
                <a:gd name="T1" fmla="*/ 37 h 37"/>
                <a:gd name="T2" fmla="*/ 0 w 10"/>
                <a:gd name="T3" fmla="*/ 37 h 37"/>
                <a:gd name="T4" fmla="*/ 10 w 10"/>
                <a:gd name="T5" fmla="*/ 37 h 37"/>
                <a:gd name="T6" fmla="*/ 10 w 10"/>
                <a:gd name="T7" fmla="*/ 0 h 37"/>
                <a:gd name="T8" fmla="*/ 0 w 10"/>
                <a:gd name="T9" fmla="*/ 0 h 37"/>
                <a:gd name="T10" fmla="*/ 0 w 10"/>
                <a:gd name="T11" fmla="*/ 0 h 37"/>
                <a:gd name="T12" fmla="*/ 0 w 10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7"/>
                <a:gd name="T23" fmla="*/ 10 w 10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7">
                  <a:moveTo>
                    <a:pt x="0" y="37"/>
                  </a:moveTo>
                  <a:lnTo>
                    <a:pt x="0" y="37"/>
                  </a:lnTo>
                  <a:lnTo>
                    <a:pt x="10" y="3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4" name="Freeform 105"/>
            <p:cNvSpPr>
              <a:spLocks/>
            </p:cNvSpPr>
            <p:nvPr/>
          </p:nvSpPr>
          <p:spPr bwMode="auto">
            <a:xfrm>
              <a:off x="5148" y="2797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5" name="Freeform 106"/>
            <p:cNvSpPr>
              <a:spLocks/>
            </p:cNvSpPr>
            <p:nvPr/>
          </p:nvSpPr>
          <p:spPr bwMode="auto">
            <a:xfrm>
              <a:off x="5148" y="2733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98" name="Line 107"/>
          <p:cNvSpPr>
            <a:spLocks noChangeShapeType="1"/>
          </p:cNvSpPr>
          <p:nvPr/>
        </p:nvSpPr>
        <p:spPr bwMode="auto">
          <a:xfrm>
            <a:off x="7616825" y="3536950"/>
            <a:ext cx="18256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9" name="Freeform 108"/>
          <p:cNvSpPr>
            <a:spLocks/>
          </p:cNvSpPr>
          <p:nvPr/>
        </p:nvSpPr>
        <p:spPr bwMode="auto">
          <a:xfrm>
            <a:off x="7100888" y="4692650"/>
            <a:ext cx="225425" cy="63500"/>
          </a:xfrm>
          <a:custGeom>
            <a:avLst/>
            <a:gdLst>
              <a:gd name="T0" fmla="*/ 0 w 90"/>
              <a:gd name="T1" fmla="*/ 2147483646 h 27"/>
              <a:gd name="T2" fmla="*/ 0 w 90"/>
              <a:gd name="T3" fmla="*/ 0 h 27"/>
              <a:gd name="T4" fmla="*/ 2147483646 w 90"/>
              <a:gd name="T5" fmla="*/ 2147483646 h 27"/>
              <a:gd name="T6" fmla="*/ 0 w 90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27"/>
              <a:gd name="T14" fmla="*/ 90 w 90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27">
                <a:moveTo>
                  <a:pt x="0" y="27"/>
                </a:moveTo>
                <a:lnTo>
                  <a:pt x="0" y="0"/>
                </a:lnTo>
                <a:lnTo>
                  <a:pt x="90" y="18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0" name="Line 109"/>
          <p:cNvSpPr>
            <a:spLocks noChangeShapeType="1"/>
          </p:cNvSpPr>
          <p:nvPr/>
        </p:nvSpPr>
        <p:spPr bwMode="auto">
          <a:xfrm>
            <a:off x="6919913" y="4733925"/>
            <a:ext cx="1587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1" name="Freeform 110"/>
          <p:cNvSpPr>
            <a:spLocks/>
          </p:cNvSpPr>
          <p:nvPr/>
        </p:nvSpPr>
        <p:spPr bwMode="auto">
          <a:xfrm>
            <a:off x="7688263" y="4692650"/>
            <a:ext cx="223837" cy="63500"/>
          </a:xfrm>
          <a:custGeom>
            <a:avLst/>
            <a:gdLst>
              <a:gd name="T0" fmla="*/ 2147483646 w 90"/>
              <a:gd name="T1" fmla="*/ 2147483646 h 27"/>
              <a:gd name="T2" fmla="*/ 2147483646 w 90"/>
              <a:gd name="T3" fmla="*/ 0 h 27"/>
              <a:gd name="T4" fmla="*/ 0 w 90"/>
              <a:gd name="T5" fmla="*/ 2147483646 h 27"/>
              <a:gd name="T6" fmla="*/ 2147483646 w 90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27"/>
              <a:gd name="T14" fmla="*/ 90 w 90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27">
                <a:moveTo>
                  <a:pt x="90" y="27"/>
                </a:moveTo>
                <a:lnTo>
                  <a:pt x="90" y="0"/>
                </a:lnTo>
                <a:lnTo>
                  <a:pt x="0" y="18"/>
                </a:lnTo>
                <a:lnTo>
                  <a:pt x="9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2" name="Line 111"/>
          <p:cNvSpPr>
            <a:spLocks noChangeShapeType="1"/>
          </p:cNvSpPr>
          <p:nvPr/>
        </p:nvSpPr>
        <p:spPr bwMode="auto">
          <a:xfrm flipH="1">
            <a:off x="7912100" y="4733925"/>
            <a:ext cx="17938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3" name="Rectangle 112"/>
          <p:cNvSpPr>
            <a:spLocks noChangeArrowheads="1"/>
          </p:cNvSpPr>
          <p:nvPr/>
        </p:nvSpPr>
        <p:spPr bwMode="auto">
          <a:xfrm>
            <a:off x="4643438" y="2703513"/>
            <a:ext cx="7651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04" name="Rectangle 113"/>
          <p:cNvSpPr>
            <a:spLocks noChangeArrowheads="1"/>
          </p:cNvSpPr>
          <p:nvPr/>
        </p:nvSpPr>
        <p:spPr bwMode="auto">
          <a:xfrm>
            <a:off x="4799013" y="2638425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45105" name="Rectangle 114"/>
          <p:cNvSpPr>
            <a:spLocks noChangeArrowheads="1"/>
          </p:cNvSpPr>
          <p:nvPr/>
        </p:nvSpPr>
        <p:spPr bwMode="auto">
          <a:xfrm>
            <a:off x="4892675" y="2767013"/>
            <a:ext cx="417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PHL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45106" name="Rectangle 115"/>
          <p:cNvSpPr>
            <a:spLocks noChangeArrowheads="1"/>
          </p:cNvSpPr>
          <p:nvPr/>
        </p:nvSpPr>
        <p:spPr bwMode="auto">
          <a:xfrm>
            <a:off x="5208588" y="2724150"/>
            <a:ext cx="52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45107" name="Rectangle 116"/>
          <p:cNvSpPr>
            <a:spLocks noChangeArrowheads="1"/>
          </p:cNvSpPr>
          <p:nvPr/>
        </p:nvSpPr>
        <p:spPr bwMode="auto">
          <a:xfrm>
            <a:off x="3581400" y="3473450"/>
            <a:ext cx="8810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08" name="Rectangle 117"/>
          <p:cNvSpPr>
            <a:spLocks noChangeArrowheads="1"/>
          </p:cNvSpPr>
          <p:nvPr/>
        </p:nvSpPr>
        <p:spPr bwMode="auto">
          <a:xfrm>
            <a:off x="3683000" y="3789363"/>
            <a:ext cx="5619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宋体" panose="02010600030101010101" pitchFamily="2" charset="-122"/>
              </a:rPr>
              <a:t>输出</a:t>
            </a:r>
            <a:endParaRPr lang="zh-CN" altLang="en-US" sz="2200">
              <a:latin typeface="Tahoma" panose="020B0604030504040204" pitchFamily="34" charset="0"/>
            </a:endParaRPr>
          </a:p>
        </p:txBody>
      </p:sp>
      <p:sp>
        <p:nvSpPr>
          <p:cNvPr id="45109" name="Rectangle 118"/>
          <p:cNvSpPr>
            <a:spLocks noChangeArrowheads="1"/>
          </p:cNvSpPr>
          <p:nvPr/>
        </p:nvSpPr>
        <p:spPr bwMode="auto">
          <a:xfrm>
            <a:off x="4283075" y="345122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 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45110" name="Rectangle 119"/>
          <p:cNvSpPr>
            <a:spLocks noChangeArrowheads="1"/>
          </p:cNvSpPr>
          <p:nvPr/>
        </p:nvSpPr>
        <p:spPr bwMode="auto">
          <a:xfrm>
            <a:off x="4778375" y="1955800"/>
            <a:ext cx="606425" cy="255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11" name="Rectangle 120"/>
          <p:cNvSpPr>
            <a:spLocks noChangeArrowheads="1"/>
          </p:cNvSpPr>
          <p:nvPr/>
        </p:nvSpPr>
        <p:spPr bwMode="auto">
          <a:xfrm>
            <a:off x="4822825" y="1912938"/>
            <a:ext cx="48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50</a:t>
            </a:r>
            <a:r>
              <a:rPr lang="en-US" altLang="zh-CN" sz="2000">
                <a:solidFill>
                  <a:srgbClr val="000000"/>
                </a:solidFill>
              </a:rPr>
              <a:t>%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45112" name="Rectangle 121"/>
          <p:cNvSpPr>
            <a:spLocks noChangeArrowheads="1"/>
          </p:cNvSpPr>
          <p:nvPr/>
        </p:nvSpPr>
        <p:spPr bwMode="auto">
          <a:xfrm>
            <a:off x="5318125" y="19129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45113" name="Rectangle 122"/>
          <p:cNvSpPr>
            <a:spLocks noChangeArrowheads="1"/>
          </p:cNvSpPr>
          <p:nvPr/>
        </p:nvSpPr>
        <p:spPr bwMode="auto">
          <a:xfrm>
            <a:off x="4529138" y="3473450"/>
            <a:ext cx="5857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14" name="Rectangle 123"/>
          <p:cNvSpPr>
            <a:spLocks noChangeArrowheads="1"/>
          </p:cNvSpPr>
          <p:nvPr/>
        </p:nvSpPr>
        <p:spPr bwMode="auto">
          <a:xfrm>
            <a:off x="4573588" y="343058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90</a:t>
            </a:r>
            <a:r>
              <a:rPr lang="en-US" altLang="zh-CN" sz="2000">
                <a:solidFill>
                  <a:srgbClr val="000000"/>
                </a:solidFill>
              </a:rPr>
              <a:t>%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45115" name="Rectangle 124"/>
          <p:cNvSpPr>
            <a:spLocks noChangeArrowheads="1"/>
          </p:cNvSpPr>
          <p:nvPr/>
        </p:nvSpPr>
        <p:spPr bwMode="auto">
          <a:xfrm>
            <a:off x="5070475" y="34305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45116" name="Rectangle 125"/>
          <p:cNvSpPr>
            <a:spLocks noChangeArrowheads="1"/>
          </p:cNvSpPr>
          <p:nvPr/>
        </p:nvSpPr>
        <p:spPr bwMode="auto">
          <a:xfrm>
            <a:off x="5497513" y="3729038"/>
            <a:ext cx="6096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17" name="Rectangle 126"/>
          <p:cNvSpPr>
            <a:spLocks noChangeArrowheads="1"/>
          </p:cNvSpPr>
          <p:nvPr/>
        </p:nvSpPr>
        <p:spPr bwMode="auto">
          <a:xfrm>
            <a:off x="5545138" y="36861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50%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45118" name="Rectangle 127"/>
          <p:cNvSpPr>
            <a:spLocks noChangeArrowheads="1"/>
          </p:cNvSpPr>
          <p:nvPr/>
        </p:nvSpPr>
        <p:spPr bwMode="auto">
          <a:xfrm>
            <a:off x="6040438" y="3686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45119" name="Rectangle 128"/>
          <p:cNvSpPr>
            <a:spLocks noChangeArrowheads="1"/>
          </p:cNvSpPr>
          <p:nvPr/>
        </p:nvSpPr>
        <p:spPr bwMode="auto">
          <a:xfrm>
            <a:off x="5680075" y="4070350"/>
            <a:ext cx="565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20" name="Rectangle 129"/>
          <p:cNvSpPr>
            <a:spLocks noChangeArrowheads="1"/>
          </p:cNvSpPr>
          <p:nvPr/>
        </p:nvSpPr>
        <p:spPr bwMode="auto">
          <a:xfrm>
            <a:off x="5700713" y="40941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10%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45121" name="Rectangle 130"/>
          <p:cNvSpPr>
            <a:spLocks noChangeArrowheads="1"/>
          </p:cNvSpPr>
          <p:nvPr/>
        </p:nvSpPr>
        <p:spPr bwMode="auto">
          <a:xfrm>
            <a:off x="6199188" y="409416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45122" name="Rectangle 131"/>
          <p:cNvSpPr>
            <a:spLocks noChangeArrowheads="1"/>
          </p:cNvSpPr>
          <p:nvPr/>
        </p:nvSpPr>
        <p:spPr bwMode="auto">
          <a:xfrm>
            <a:off x="6853238" y="2660650"/>
            <a:ext cx="7429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23" name="Rectangle 132"/>
          <p:cNvSpPr>
            <a:spLocks noChangeArrowheads="1"/>
          </p:cNvSpPr>
          <p:nvPr/>
        </p:nvSpPr>
        <p:spPr bwMode="auto">
          <a:xfrm>
            <a:off x="6986588" y="2551113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45124" name="Rectangle 133"/>
          <p:cNvSpPr>
            <a:spLocks noChangeArrowheads="1"/>
          </p:cNvSpPr>
          <p:nvPr/>
        </p:nvSpPr>
        <p:spPr bwMode="auto">
          <a:xfrm>
            <a:off x="7086600" y="2701925"/>
            <a:ext cx="417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PLH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45125" name="Rectangle 134"/>
          <p:cNvSpPr>
            <a:spLocks noChangeArrowheads="1"/>
          </p:cNvSpPr>
          <p:nvPr/>
        </p:nvSpPr>
        <p:spPr bwMode="auto">
          <a:xfrm>
            <a:off x="7394575" y="26193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45126" name="Rectangle 135"/>
          <p:cNvSpPr>
            <a:spLocks noChangeArrowheads="1"/>
          </p:cNvSpPr>
          <p:nvPr/>
        </p:nvSpPr>
        <p:spPr bwMode="auto">
          <a:xfrm>
            <a:off x="4959350" y="4540250"/>
            <a:ext cx="741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27" name="Rectangle 136"/>
          <p:cNvSpPr>
            <a:spLocks noChangeArrowheads="1"/>
          </p:cNvSpPr>
          <p:nvPr/>
        </p:nvSpPr>
        <p:spPr bwMode="auto">
          <a:xfrm>
            <a:off x="5229225" y="4471988"/>
            <a:ext cx="84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45128" name="Rectangle 137"/>
          <p:cNvSpPr>
            <a:spLocks noChangeArrowheads="1"/>
          </p:cNvSpPr>
          <p:nvPr/>
        </p:nvSpPr>
        <p:spPr bwMode="auto">
          <a:xfrm>
            <a:off x="5318125" y="4633913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f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45129" name="Rectangle 138"/>
          <p:cNvSpPr>
            <a:spLocks noChangeArrowheads="1"/>
          </p:cNvSpPr>
          <p:nvPr/>
        </p:nvSpPr>
        <p:spPr bwMode="auto">
          <a:xfrm>
            <a:off x="7145338" y="4586288"/>
            <a:ext cx="7429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30" name="Rectangle 139"/>
          <p:cNvSpPr>
            <a:spLocks noChangeArrowheads="1"/>
          </p:cNvSpPr>
          <p:nvPr/>
        </p:nvSpPr>
        <p:spPr bwMode="auto">
          <a:xfrm>
            <a:off x="7434263" y="4525963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45131" name="Rectangle 140"/>
          <p:cNvSpPr>
            <a:spLocks noChangeArrowheads="1"/>
          </p:cNvSpPr>
          <p:nvPr/>
        </p:nvSpPr>
        <p:spPr bwMode="auto">
          <a:xfrm>
            <a:off x="7531100" y="4670425"/>
            <a:ext cx="88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r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45132" name="Rectangle 142"/>
          <p:cNvSpPr>
            <a:spLocks noChangeArrowheads="1"/>
          </p:cNvSpPr>
          <p:nvPr/>
        </p:nvSpPr>
        <p:spPr bwMode="auto">
          <a:xfrm>
            <a:off x="3581400" y="2147888"/>
            <a:ext cx="8810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33" name="Rectangle 143"/>
          <p:cNvSpPr>
            <a:spLocks noChangeArrowheads="1"/>
          </p:cNvSpPr>
          <p:nvPr/>
        </p:nvSpPr>
        <p:spPr bwMode="auto">
          <a:xfrm>
            <a:off x="3683000" y="1863725"/>
            <a:ext cx="5619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宋体" panose="02010600030101010101" pitchFamily="2" charset="-122"/>
              </a:rPr>
              <a:t>输入</a:t>
            </a:r>
            <a:endParaRPr lang="zh-CN" altLang="en-US" sz="2200">
              <a:latin typeface="Tahoma" panose="020B0604030504040204" pitchFamily="34" charset="0"/>
            </a:endParaRPr>
          </a:p>
        </p:txBody>
      </p:sp>
      <p:sp>
        <p:nvSpPr>
          <p:cNvPr id="45134" name="Rectangle 144"/>
          <p:cNvSpPr>
            <a:spLocks noChangeArrowheads="1"/>
          </p:cNvSpPr>
          <p:nvPr/>
        </p:nvSpPr>
        <p:spPr bwMode="auto">
          <a:xfrm>
            <a:off x="4283075" y="2127250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 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45135" name="Rectangle 145"/>
          <p:cNvSpPr>
            <a:spLocks noChangeArrowheads="1"/>
          </p:cNvSpPr>
          <p:nvPr/>
        </p:nvSpPr>
        <p:spPr bwMode="auto">
          <a:xfrm>
            <a:off x="6154738" y="1955800"/>
            <a:ext cx="6096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36" name="Rectangle 146"/>
          <p:cNvSpPr>
            <a:spLocks noChangeArrowheads="1"/>
          </p:cNvSpPr>
          <p:nvPr/>
        </p:nvSpPr>
        <p:spPr bwMode="auto">
          <a:xfrm>
            <a:off x="6199188" y="1912938"/>
            <a:ext cx="48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50</a:t>
            </a:r>
            <a:r>
              <a:rPr lang="en-US" altLang="zh-CN" sz="2000">
                <a:solidFill>
                  <a:srgbClr val="000000"/>
                </a:solidFill>
              </a:rPr>
              <a:t>%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45137" name="Rectangle 147"/>
          <p:cNvSpPr>
            <a:spLocks noChangeArrowheads="1"/>
          </p:cNvSpPr>
          <p:nvPr/>
        </p:nvSpPr>
        <p:spPr bwMode="auto">
          <a:xfrm>
            <a:off x="6694488" y="19129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45138" name="Rectangle 148"/>
          <p:cNvSpPr>
            <a:spLocks noChangeArrowheads="1"/>
          </p:cNvSpPr>
          <p:nvPr/>
        </p:nvSpPr>
        <p:spPr bwMode="auto">
          <a:xfrm>
            <a:off x="6738938" y="3686175"/>
            <a:ext cx="6096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39" name="Rectangle 149"/>
          <p:cNvSpPr>
            <a:spLocks noChangeArrowheads="1"/>
          </p:cNvSpPr>
          <p:nvPr/>
        </p:nvSpPr>
        <p:spPr bwMode="auto">
          <a:xfrm>
            <a:off x="6786563" y="36449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50%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45140" name="Rectangle 151"/>
          <p:cNvSpPr>
            <a:spLocks noChangeArrowheads="1"/>
          </p:cNvSpPr>
          <p:nvPr/>
        </p:nvSpPr>
        <p:spPr bwMode="auto">
          <a:xfrm>
            <a:off x="6650038" y="4070350"/>
            <a:ext cx="565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41" name="Rectangle 152"/>
          <p:cNvSpPr>
            <a:spLocks noChangeArrowheads="1"/>
          </p:cNvSpPr>
          <p:nvPr/>
        </p:nvSpPr>
        <p:spPr bwMode="auto">
          <a:xfrm>
            <a:off x="6670675" y="40941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10%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45142" name="Rectangle 153"/>
          <p:cNvSpPr>
            <a:spLocks noChangeArrowheads="1"/>
          </p:cNvSpPr>
          <p:nvPr/>
        </p:nvSpPr>
        <p:spPr bwMode="auto">
          <a:xfrm>
            <a:off x="7167563" y="409416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45143" name="Rectangle 154"/>
          <p:cNvSpPr>
            <a:spLocks noChangeArrowheads="1"/>
          </p:cNvSpPr>
          <p:nvPr/>
        </p:nvSpPr>
        <p:spPr bwMode="auto">
          <a:xfrm>
            <a:off x="7845425" y="3451225"/>
            <a:ext cx="54133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144" name="Rectangle 155"/>
          <p:cNvSpPr>
            <a:spLocks noChangeArrowheads="1"/>
          </p:cNvSpPr>
          <p:nvPr/>
        </p:nvSpPr>
        <p:spPr bwMode="auto">
          <a:xfrm>
            <a:off x="7866063" y="3409950"/>
            <a:ext cx="48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90</a:t>
            </a:r>
            <a:r>
              <a:rPr lang="en-US" altLang="zh-CN" sz="2000">
                <a:solidFill>
                  <a:srgbClr val="000000"/>
                </a:solidFill>
              </a:rPr>
              <a:t>%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45145" name="Rectangle 156"/>
          <p:cNvSpPr>
            <a:spLocks noChangeArrowheads="1"/>
          </p:cNvSpPr>
          <p:nvPr/>
        </p:nvSpPr>
        <p:spPr bwMode="auto">
          <a:xfrm>
            <a:off x="8366125" y="3409950"/>
            <a:ext cx="523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45146" name="Freeform 157"/>
          <p:cNvSpPr>
            <a:spLocks/>
          </p:cNvSpPr>
          <p:nvPr/>
        </p:nvSpPr>
        <p:spPr bwMode="auto">
          <a:xfrm>
            <a:off x="5070475" y="3022600"/>
            <a:ext cx="247650" cy="42863"/>
          </a:xfrm>
          <a:custGeom>
            <a:avLst/>
            <a:gdLst>
              <a:gd name="T0" fmla="*/ 0 w 100"/>
              <a:gd name="T1" fmla="*/ 2147483646 h 18"/>
              <a:gd name="T2" fmla="*/ 0 w 100"/>
              <a:gd name="T3" fmla="*/ 0 h 18"/>
              <a:gd name="T4" fmla="*/ 2147483646 w 100"/>
              <a:gd name="T5" fmla="*/ 2147483646 h 18"/>
              <a:gd name="T6" fmla="*/ 0 w 100"/>
              <a:gd name="T7" fmla="*/ 2147483646 h 18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18"/>
              <a:gd name="T14" fmla="*/ 100 w 100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18">
                <a:moveTo>
                  <a:pt x="0" y="18"/>
                </a:moveTo>
                <a:lnTo>
                  <a:pt x="0" y="0"/>
                </a:lnTo>
                <a:lnTo>
                  <a:pt x="100" y="9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1346" name="Group 210"/>
          <p:cNvGraphicFramePr>
            <a:graphicFrameLocks noGrp="1"/>
          </p:cNvGraphicFramePr>
          <p:nvPr/>
        </p:nvGraphicFramePr>
        <p:xfrm>
          <a:off x="1187450" y="5086350"/>
          <a:ext cx="6804025" cy="1295400"/>
        </p:xfrm>
        <a:graphic>
          <a:graphicData uri="http://schemas.openxmlformats.org/drawingml/2006/table">
            <a:tbl>
              <a:tblPr/>
              <a:tblGrid>
                <a:gridCol w="148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5650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类型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</a:p>
                  </a:txBody>
                  <a:tcPr marL="18000" marR="18000" marT="10800" marB="10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9875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74HC</a:t>
                      </a: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=5V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74AHC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=5V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74LVC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=3.3V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74AUC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=1.8V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PLH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PHL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(ns)</a:t>
                      </a:r>
                    </a:p>
                  </a:txBody>
                  <a:tcPr marL="18000" marR="18000" marT="10800" marB="10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327" name="Line 191"/>
          <p:cNvSpPr>
            <a:spLocks noChangeShapeType="1"/>
          </p:cNvSpPr>
          <p:nvPr/>
        </p:nvSpPr>
        <p:spPr bwMode="auto">
          <a:xfrm>
            <a:off x="1187450" y="5086350"/>
            <a:ext cx="1476375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DFACBA3-D4BC-45B3-A0D7-BEF95639309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F08440B-C028-4806-8FBA-9A7897B2AE4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</a:t>
            </a:r>
            <a:r>
              <a:rPr kumimoji="1" lang="zh-CN" altLang="en-US"/>
              <a:t>门电路</a:t>
            </a:r>
          </a:p>
        </p:txBody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实现基本逻辑运算和常用逻辑运算的单元电路</a:t>
            </a:r>
          </a:p>
          <a:p>
            <a:r>
              <a:rPr kumimoji="1" lang="zh-CN" altLang="en-US" dirty="0"/>
              <a:t>常用集成逻辑门电路系列</a:t>
            </a:r>
          </a:p>
          <a:p>
            <a:pPr lvl="1"/>
            <a:r>
              <a:rPr kumimoji="1" lang="en-US" altLang="zh-CN" dirty="0"/>
              <a:t>TTL(transistor-transistor logic)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基于</a:t>
            </a:r>
            <a:r>
              <a:rPr kumimoji="1" lang="en-US" altLang="zh-CN" dirty="0"/>
              <a:t>BJT</a:t>
            </a:r>
            <a:r>
              <a:rPr kumimoji="1" lang="zh-CN" altLang="en-US" dirty="0"/>
              <a:t>管定义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</a:t>
            </a:r>
            <a:r>
              <a:rPr lang="en-US" altLang="zh-CN" dirty="0"/>
              <a:t>74</a:t>
            </a:r>
            <a:r>
              <a:rPr lang="zh-CN" altLang="en-US" dirty="0"/>
              <a:t>、</a:t>
            </a:r>
            <a:r>
              <a:rPr lang="en-US" altLang="zh-CN" dirty="0"/>
              <a:t>74LS</a:t>
            </a:r>
            <a:r>
              <a:rPr lang="zh-CN" altLang="en-US" dirty="0"/>
              <a:t>、</a:t>
            </a:r>
            <a:r>
              <a:rPr lang="en-US" altLang="zh-CN" dirty="0"/>
              <a:t>74AS</a:t>
            </a:r>
            <a:r>
              <a:rPr lang="zh-CN" altLang="en-US" dirty="0"/>
              <a:t>、</a:t>
            </a:r>
            <a:r>
              <a:rPr lang="en-US" altLang="zh-CN" dirty="0"/>
              <a:t>74ALS</a:t>
            </a:r>
            <a:r>
              <a:rPr lang="zh-CN" altLang="en-US" dirty="0"/>
              <a:t>等系列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00FF"/>
                </a:solidFill>
              </a:rPr>
              <a:t>CMOS(complementary metal oxide semiconductor)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基于</a:t>
            </a:r>
            <a:r>
              <a:rPr kumimoji="1" lang="en-US" altLang="zh-CN" dirty="0"/>
              <a:t>MOS</a:t>
            </a:r>
            <a:r>
              <a:rPr kumimoji="1" lang="zh-CN" altLang="en-US" dirty="0"/>
              <a:t>管定义 </a:t>
            </a:r>
            <a:endParaRPr kumimoji="1" lang="en-US" altLang="zh-CN" dirty="0"/>
          </a:p>
          <a:p>
            <a:pPr lvl="2"/>
            <a:r>
              <a:rPr lang="en-US" altLang="zh-CN" dirty="0"/>
              <a:t>4000</a:t>
            </a:r>
            <a:r>
              <a:rPr lang="zh-CN" altLang="en-US" dirty="0"/>
              <a:t>系列，</a:t>
            </a:r>
            <a:r>
              <a:rPr lang="en-US" altLang="zh-CN" dirty="0"/>
              <a:t>74HC</a:t>
            </a:r>
            <a:r>
              <a:rPr lang="zh-CN" altLang="en-US" dirty="0"/>
              <a:t>、</a:t>
            </a:r>
            <a:r>
              <a:rPr lang="en-US" altLang="zh-CN" dirty="0"/>
              <a:t>74HCT</a:t>
            </a:r>
            <a:r>
              <a:rPr lang="zh-CN" altLang="en-US" dirty="0"/>
              <a:t>、 </a:t>
            </a:r>
            <a:r>
              <a:rPr lang="en-US" altLang="zh-CN" dirty="0"/>
              <a:t>74VHC</a:t>
            </a:r>
            <a:r>
              <a:rPr lang="zh-CN" altLang="en-US" dirty="0"/>
              <a:t>、 </a:t>
            </a:r>
            <a:r>
              <a:rPr lang="en-US" altLang="zh-CN" dirty="0"/>
              <a:t>74VHCT</a:t>
            </a:r>
            <a:r>
              <a:rPr lang="zh-CN" altLang="en-US" dirty="0"/>
              <a:t>、</a:t>
            </a:r>
            <a:r>
              <a:rPr lang="en-US" altLang="zh-CN" dirty="0"/>
              <a:t>74LVC</a:t>
            </a:r>
            <a:r>
              <a:rPr lang="zh-CN" altLang="en-US" dirty="0"/>
              <a:t>、</a:t>
            </a:r>
            <a:r>
              <a:rPr lang="en-US" altLang="zh-CN" dirty="0"/>
              <a:t>74AC</a:t>
            </a:r>
            <a:r>
              <a:rPr lang="zh-CN" altLang="en-US" dirty="0"/>
              <a:t>、</a:t>
            </a:r>
            <a:r>
              <a:rPr lang="en-US" altLang="zh-CN" dirty="0"/>
              <a:t>74ACT</a:t>
            </a:r>
            <a:r>
              <a:rPr lang="zh-CN" altLang="en-US" dirty="0"/>
              <a:t>、</a:t>
            </a:r>
            <a:r>
              <a:rPr lang="en-US" altLang="zh-CN" dirty="0"/>
              <a:t>74AUC</a:t>
            </a:r>
            <a:r>
              <a:rPr lang="zh-CN" altLang="en-US" dirty="0"/>
              <a:t>等系列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5CC206F-2AC8-4A07-A239-96AC3A75524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0D79915-FF4D-45F5-9DB1-47A837D7B6B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功耗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2339975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zh-CN" altLang="en-US"/>
              <a:t>静态功耗：当电路没有状态转换时的功耗</a:t>
            </a:r>
          </a:p>
          <a:p>
            <a:pPr>
              <a:spcAft>
                <a:spcPct val="10000"/>
              </a:spcAft>
            </a:pPr>
            <a:r>
              <a:rPr lang="zh-CN" altLang="en-US"/>
              <a:t>动态功耗：电路在输出状态转换时的功耗</a:t>
            </a:r>
          </a:p>
          <a:p>
            <a:pPr lvl="1">
              <a:spcAft>
                <a:spcPct val="10000"/>
              </a:spcAft>
            </a:pPr>
            <a:r>
              <a:rPr lang="en-US" altLang="zh-CN"/>
              <a:t>CMOS</a:t>
            </a:r>
            <a:r>
              <a:rPr lang="zh-CN" altLang="en-US"/>
              <a:t>电路的静态功耗非常低，主要是动态功耗</a:t>
            </a:r>
          </a:p>
          <a:p>
            <a:pPr lvl="1">
              <a:spcAft>
                <a:spcPct val="10000"/>
              </a:spcAft>
            </a:pPr>
            <a:r>
              <a:rPr lang="zh-CN" altLang="en-US"/>
              <a:t>对于</a:t>
            </a:r>
            <a:r>
              <a:rPr lang="en-US" altLang="zh-CN"/>
              <a:t>TTL</a:t>
            </a:r>
            <a:r>
              <a:rPr lang="zh-CN" altLang="en-US"/>
              <a:t>门电路来说，静态功耗是主要的</a:t>
            </a:r>
          </a:p>
          <a:p>
            <a:pPr>
              <a:spcAft>
                <a:spcPct val="10000"/>
              </a:spcAft>
            </a:pPr>
            <a:r>
              <a:rPr lang="zh-CN" altLang="en-US"/>
              <a:t>延时</a:t>
            </a:r>
            <a:r>
              <a:rPr lang="en-US" altLang="zh-CN"/>
              <a:t>-</a:t>
            </a:r>
            <a:r>
              <a:rPr lang="zh-CN" altLang="en-US"/>
              <a:t>功耗积：是速度和功耗的综合性指标</a:t>
            </a:r>
          </a:p>
        </p:txBody>
      </p:sp>
      <p:graphicFrame>
        <p:nvGraphicFramePr>
          <p:cNvPr id="93277" name="Group 93"/>
          <p:cNvGraphicFramePr>
            <a:graphicFrameLocks noGrp="1"/>
          </p:cNvGraphicFramePr>
          <p:nvPr/>
        </p:nvGraphicFramePr>
        <p:xfrm>
          <a:off x="646113" y="3752850"/>
          <a:ext cx="7885112" cy="2593976"/>
        </p:xfrm>
        <a:graphic>
          <a:graphicData uri="http://schemas.openxmlformats.org/drawingml/2006/table">
            <a:tbl>
              <a:tblPr/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7088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                         系列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参数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/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单位</a:t>
                      </a:r>
                      <a:endParaRPr kumimoji="1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74HC04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=5V)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74AHC04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=5V)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74LVC04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=3.3V)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74AUC04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=1.8V)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功耗电容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C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PD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/pF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21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12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17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传输延迟时间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t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pd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/ns(C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L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=15pF)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3.8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2.5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功耗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P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sym typeface="Symbol" panose="05050102010706020507" pitchFamily="18" charset="2"/>
                        </a:rPr>
                        <a:t>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mW(10MHz)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sym typeface="Symbol" panose="05050102010706020507" pitchFamily="18" charset="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6.8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2.5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延时功耗积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DP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/pJ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54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25.84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6.25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275" name="Line 91"/>
          <p:cNvSpPr>
            <a:spLocks noChangeShapeType="1"/>
          </p:cNvSpPr>
          <p:nvPr/>
        </p:nvSpPr>
        <p:spPr bwMode="auto">
          <a:xfrm>
            <a:off x="647700" y="3787775"/>
            <a:ext cx="226695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12260" y="0"/>
            <a:ext cx="22317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更具体的参数描述参见数电</a:t>
            </a:r>
            <a:r>
              <a:rPr lang="en-US" altLang="zh-CN" dirty="0"/>
              <a:t>P105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  <a:cs typeface="宋体" panose="02010600030101010101" pitchFamily="2" charset="-122"/>
              </a:rPr>
              <a:t>作业</a:t>
            </a:r>
          </a:p>
        </p:txBody>
      </p:sp>
      <p:sp>
        <p:nvSpPr>
          <p:cNvPr id="3686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9078893-4BED-4BAE-8C43-6FEA77C8A39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A61DD4D-68B6-4C8A-8DB3-C649CCF50717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31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9388"/>
            <a:ext cx="814705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电子技术基础</a:t>
            </a:r>
            <a:r>
              <a:rPr lang="en-US" altLang="zh-CN" sz="2800" kern="0" dirty="0">
                <a:latin typeface="Times New Roman" panose="02020603050405020304" pitchFamily="18" charset="0"/>
              </a:rPr>
              <a:t>-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数字部分</a:t>
            </a:r>
            <a:endParaRPr lang="en-US" altLang="zh-CN" sz="2800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P139-143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3.2.2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3.2.4-6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>
                <a:latin typeface="Times New Roman" panose="02020603050405020304" pitchFamily="18" charset="0"/>
              </a:rPr>
              <a:t>3.2.8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3.3.3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3.3.7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3.3.10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3.3.13</a:t>
            </a:r>
          </a:p>
        </p:txBody>
      </p:sp>
    </p:spTree>
    <p:extLst>
      <p:ext uri="{BB962C8B-B14F-4D97-AF65-F5344CB8AC3E}">
        <p14:creationId xmlns:p14="http://schemas.microsoft.com/office/powerpoint/2010/main" val="1739795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9B185-0B1C-9F47-B380-2C6516D7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DE6B15-1F53-4FAA-B369-CCDE569DE8D1}" type="datetime1">
              <a:rPr lang="zh-CN" altLang="en-US" smtClean="0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366F9-0FF3-A04B-8D36-1447CCF3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F3534-18F5-EB41-BD1B-464F0872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C72F7-7FD1-4674-8DCE-94697C0EBF0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F28EBC-1351-8D4E-A084-E58BFB5FA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70"/>
            <a:ext cx="4344202" cy="4429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690779-E200-8F4B-A161-64E3B41D5B78}"/>
              </a:ext>
            </a:extLst>
          </p:cNvPr>
          <p:cNvSpPr txBox="1"/>
          <p:nvPr/>
        </p:nvSpPr>
        <p:spPr>
          <a:xfrm>
            <a:off x="4211960" y="309186"/>
            <a:ext cx="52565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第一种：从</a:t>
            </a:r>
            <a:r>
              <a:rPr lang="en-US" altLang="zh-CN" dirty="0"/>
              <a:t>L</a:t>
            </a:r>
            <a:r>
              <a:rPr lang="zh-CN" altLang="en-US" dirty="0"/>
              <a:t>开始，向下看</a:t>
            </a:r>
            <a:r>
              <a:rPr lang="en-US" altLang="zh-CN" dirty="0"/>
              <a:t>L=0</a:t>
            </a:r>
            <a:r>
              <a:rPr lang="zh-CN" altLang="en-US" dirty="0"/>
              <a:t>（接地）的条件</a:t>
            </a:r>
            <a:endParaRPr lang="en-US" altLang="zh-CN" dirty="0"/>
          </a:p>
          <a:p>
            <a:r>
              <a:rPr lang="zh-CN" altLang="en-US" dirty="0"/>
              <a:t>串连为且（与门，乘），并联为或（或门，加）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T1N</a:t>
            </a:r>
            <a:r>
              <a:rPr lang="zh-CN" altLang="en-US" dirty="0"/>
              <a:t>导通 且 </a:t>
            </a:r>
            <a:r>
              <a:rPr lang="en-US" altLang="zh-CN" dirty="0"/>
              <a:t>(T4N</a:t>
            </a:r>
            <a:r>
              <a:rPr lang="zh-CN" altLang="en-US" dirty="0"/>
              <a:t>导通 或</a:t>
            </a:r>
            <a:r>
              <a:rPr lang="en-US" altLang="zh-CN" dirty="0"/>
              <a:t>(T2N</a:t>
            </a:r>
            <a:r>
              <a:rPr lang="zh-CN" altLang="en-US" dirty="0"/>
              <a:t>和</a:t>
            </a:r>
            <a:r>
              <a:rPr lang="en-US" altLang="zh-CN" dirty="0"/>
              <a:t>T3N</a:t>
            </a:r>
            <a:r>
              <a:rPr lang="zh-CN" altLang="en-US" dirty="0"/>
              <a:t>导通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即：</a:t>
            </a:r>
            <a:r>
              <a:rPr lang="en-US" altLang="zh-CN" dirty="0"/>
              <a:t>A=1</a:t>
            </a:r>
            <a:r>
              <a:rPr lang="zh-CN" altLang="en-US" dirty="0"/>
              <a:t>且</a:t>
            </a:r>
            <a:r>
              <a:rPr lang="en-US" altLang="zh-CN" dirty="0"/>
              <a:t>(D=1 </a:t>
            </a:r>
            <a:r>
              <a:rPr lang="zh-CN" altLang="en-US" dirty="0"/>
              <a:t>或</a:t>
            </a:r>
            <a:r>
              <a:rPr lang="en-US" altLang="zh-CN" dirty="0"/>
              <a:t>(B=1</a:t>
            </a:r>
            <a:r>
              <a:rPr lang="zh-CN" altLang="en-US" dirty="0"/>
              <a:t>且</a:t>
            </a:r>
            <a:r>
              <a:rPr lang="en-US" altLang="zh-CN" dirty="0"/>
              <a:t>C=1))</a:t>
            </a:r>
          </a:p>
          <a:p>
            <a:r>
              <a:rPr lang="en-US" dirty="0"/>
              <a:t>/L = A*(D + B*C)</a:t>
            </a:r>
          </a:p>
          <a:p>
            <a:r>
              <a:rPr lang="en-US" dirty="0"/>
              <a:t>L=/(A*(D+B*C))</a:t>
            </a:r>
          </a:p>
          <a:p>
            <a:endParaRPr lang="en-US" dirty="0"/>
          </a:p>
          <a:p>
            <a:r>
              <a:rPr lang="zh-CN" altLang="en-US" dirty="0"/>
              <a:t>第二种：从</a:t>
            </a:r>
            <a:r>
              <a:rPr lang="en-US" altLang="zh-CN" dirty="0"/>
              <a:t>L</a:t>
            </a:r>
            <a:r>
              <a:rPr lang="zh-CN" altLang="en-US" dirty="0"/>
              <a:t>开始，向上看</a:t>
            </a:r>
            <a:r>
              <a:rPr lang="en-US" altLang="zh-CN" dirty="0"/>
              <a:t>L=1</a:t>
            </a:r>
            <a:r>
              <a:rPr lang="zh-CN" altLang="en-US" dirty="0"/>
              <a:t>（接</a:t>
            </a:r>
            <a:r>
              <a:rPr lang="en-US" altLang="zh-CN" dirty="0"/>
              <a:t>V</a:t>
            </a:r>
            <a:r>
              <a:rPr lang="en-US" altLang="zh-CN" baseline="-25000" dirty="0"/>
              <a:t>DD</a:t>
            </a:r>
            <a:r>
              <a:rPr lang="zh-CN" altLang="en-US" dirty="0"/>
              <a:t>）的条件</a:t>
            </a:r>
            <a:endParaRPr lang="en-US" altLang="zh-CN" dirty="0"/>
          </a:p>
          <a:p>
            <a:r>
              <a:rPr lang="en-US" dirty="0"/>
              <a:t>T1P</a:t>
            </a:r>
            <a:r>
              <a:rPr lang="zh-CN" altLang="en-US" dirty="0"/>
              <a:t>导通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( T4P</a:t>
            </a:r>
            <a:r>
              <a:rPr lang="zh-CN" altLang="en-US" dirty="0"/>
              <a:t>导通 且 </a:t>
            </a:r>
            <a:r>
              <a:rPr lang="en-US" altLang="zh-CN" dirty="0"/>
              <a:t>(T2P</a:t>
            </a:r>
            <a:r>
              <a:rPr lang="zh-CN" altLang="en-US" dirty="0"/>
              <a:t>导通或</a:t>
            </a:r>
            <a:r>
              <a:rPr lang="en-US" altLang="zh-CN" dirty="0"/>
              <a:t>T3P</a:t>
            </a:r>
            <a:r>
              <a:rPr lang="zh-CN" altLang="en-US" dirty="0"/>
              <a:t>导通）</a:t>
            </a:r>
            <a:endParaRPr lang="en-US" altLang="zh-CN" dirty="0"/>
          </a:p>
          <a:p>
            <a:r>
              <a:rPr lang="zh-CN" altLang="en-US" dirty="0"/>
              <a:t>即：</a:t>
            </a:r>
            <a:r>
              <a:rPr lang="en-US" altLang="zh-CN" dirty="0"/>
              <a:t>A=0 </a:t>
            </a:r>
            <a:r>
              <a:rPr lang="zh-CN" altLang="en-US" dirty="0"/>
              <a:t>或</a:t>
            </a:r>
            <a:r>
              <a:rPr lang="en-US" altLang="zh-CN" dirty="0"/>
              <a:t>(D=0</a:t>
            </a:r>
            <a:r>
              <a:rPr lang="zh-CN" altLang="en-US" dirty="0"/>
              <a:t>且</a:t>
            </a:r>
            <a:r>
              <a:rPr lang="en-US" altLang="zh-CN" dirty="0"/>
              <a:t>(B=0</a:t>
            </a:r>
            <a:r>
              <a:rPr lang="zh-CN" altLang="en-US" dirty="0"/>
              <a:t>或</a:t>
            </a:r>
            <a:r>
              <a:rPr lang="en-US" altLang="zh-CN" dirty="0"/>
              <a:t>C=0))</a:t>
            </a:r>
          </a:p>
          <a:p>
            <a:r>
              <a:rPr lang="en-US" dirty="0"/>
              <a:t>L=/A + /D * (/B+/C)</a:t>
            </a:r>
          </a:p>
          <a:p>
            <a:r>
              <a:rPr lang="en-US" dirty="0"/>
              <a:t>L=//L=//(/A + /D * (/B+/C))</a:t>
            </a:r>
          </a:p>
          <a:p>
            <a:r>
              <a:rPr lang="en-US" dirty="0"/>
              <a:t>=/(A*(D+B*C)) </a:t>
            </a:r>
          </a:p>
        </p:txBody>
      </p:sp>
    </p:spTree>
    <p:extLst>
      <p:ext uri="{BB962C8B-B14F-4D97-AF65-F5344CB8AC3E}">
        <p14:creationId xmlns:p14="http://schemas.microsoft.com/office/powerpoint/2010/main" val="246710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55BD184-603B-42DA-A5F1-D6525BF3F55F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</a:t>
            </a:r>
            <a:r>
              <a:rPr lang="zh-CN" altLang="en-US" sz="1800" b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0">
                <a:solidFill>
                  <a:srgbClr val="B2B2B2"/>
                </a:solidFill>
                <a:latin typeface="Times New Roman" panose="02020603050405020304" pitchFamily="18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三极管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ED165D6-5BB8-43C9-A715-BA2AFE874CCD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39941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133600"/>
            <a:ext cx="28702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（回顾）增强型</a:t>
            </a:r>
            <a:r>
              <a:rPr lang="en-US" altLang="zh-CN" dirty="0"/>
              <a:t>NMOS</a:t>
            </a:r>
            <a:r>
              <a:rPr lang="zh-CN" altLang="en-US" dirty="0"/>
              <a:t>管特性曲线</a:t>
            </a:r>
          </a:p>
        </p:txBody>
      </p:sp>
      <p:grpSp>
        <p:nvGrpSpPr>
          <p:cNvPr id="39943" name="Group 45"/>
          <p:cNvGrpSpPr>
            <a:grpSpLocks/>
          </p:cNvGrpSpPr>
          <p:nvPr/>
        </p:nvGrpSpPr>
        <p:grpSpPr bwMode="auto">
          <a:xfrm>
            <a:off x="250825" y="2852738"/>
            <a:ext cx="1963738" cy="2328862"/>
            <a:chOff x="133" y="1879"/>
            <a:chExt cx="1237" cy="1467"/>
          </a:xfrm>
        </p:grpSpPr>
        <p:sp>
          <p:nvSpPr>
            <p:cNvPr id="39953" name="Text Box 31"/>
            <p:cNvSpPr txBox="1">
              <a:spLocks noChangeArrowheads="1"/>
            </p:cNvSpPr>
            <p:nvPr/>
          </p:nvSpPr>
          <p:spPr bwMode="auto">
            <a:xfrm>
              <a:off x="262" y="2837"/>
              <a:ext cx="3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 i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0" baseline="-10000">
                  <a:latin typeface="Times New Roman" panose="02020603050405020304" pitchFamily="18" charset="0"/>
                </a:rPr>
                <a:t>gs</a:t>
              </a:r>
            </a:p>
          </p:txBody>
        </p:sp>
        <p:sp>
          <p:nvSpPr>
            <p:cNvPr id="39954" name="Line 11"/>
            <p:cNvSpPr>
              <a:spLocks noChangeShapeType="1"/>
            </p:cNvSpPr>
            <p:nvPr/>
          </p:nvSpPr>
          <p:spPr bwMode="auto">
            <a:xfrm>
              <a:off x="743" y="2580"/>
              <a:ext cx="0" cy="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5" name="Line 12"/>
            <p:cNvSpPr>
              <a:spLocks noChangeShapeType="1"/>
            </p:cNvSpPr>
            <p:nvPr/>
          </p:nvSpPr>
          <p:spPr bwMode="auto">
            <a:xfrm>
              <a:off x="743" y="2699"/>
              <a:ext cx="0" cy="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6" name="Line 13"/>
            <p:cNvSpPr>
              <a:spLocks noChangeShapeType="1"/>
            </p:cNvSpPr>
            <p:nvPr/>
          </p:nvSpPr>
          <p:spPr bwMode="auto">
            <a:xfrm>
              <a:off x="743" y="2818"/>
              <a:ext cx="0" cy="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7" name="Line 14"/>
            <p:cNvSpPr>
              <a:spLocks noChangeShapeType="1"/>
            </p:cNvSpPr>
            <p:nvPr/>
          </p:nvSpPr>
          <p:spPr bwMode="auto">
            <a:xfrm>
              <a:off x="743" y="2740"/>
              <a:ext cx="1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8" name="Line 15"/>
            <p:cNvSpPr>
              <a:spLocks noChangeShapeType="1"/>
            </p:cNvSpPr>
            <p:nvPr/>
          </p:nvSpPr>
          <p:spPr bwMode="auto">
            <a:xfrm>
              <a:off x="664" y="2620"/>
              <a:ext cx="0" cy="2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9" name="Line 16"/>
            <p:cNvSpPr>
              <a:spLocks noChangeShapeType="1"/>
            </p:cNvSpPr>
            <p:nvPr/>
          </p:nvSpPr>
          <p:spPr bwMode="auto">
            <a:xfrm>
              <a:off x="743" y="2620"/>
              <a:ext cx="1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0" name="Line 17"/>
            <p:cNvSpPr>
              <a:spLocks noChangeShapeType="1"/>
            </p:cNvSpPr>
            <p:nvPr/>
          </p:nvSpPr>
          <p:spPr bwMode="auto">
            <a:xfrm>
              <a:off x="743" y="2859"/>
              <a:ext cx="1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1" name="Line 18"/>
            <p:cNvSpPr>
              <a:spLocks noChangeShapeType="1"/>
            </p:cNvSpPr>
            <p:nvPr/>
          </p:nvSpPr>
          <p:spPr bwMode="auto">
            <a:xfrm>
              <a:off x="743" y="2740"/>
              <a:ext cx="1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2" name="Line 19"/>
            <p:cNvSpPr>
              <a:spLocks noChangeShapeType="1"/>
            </p:cNvSpPr>
            <p:nvPr/>
          </p:nvSpPr>
          <p:spPr bwMode="auto">
            <a:xfrm>
              <a:off x="363" y="2859"/>
              <a:ext cx="3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3" name="Line 20"/>
            <p:cNvSpPr>
              <a:spLocks noChangeShapeType="1"/>
            </p:cNvSpPr>
            <p:nvPr/>
          </p:nvSpPr>
          <p:spPr bwMode="auto">
            <a:xfrm>
              <a:off x="927" y="2302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4" name="Rectangle 21"/>
            <p:cNvSpPr>
              <a:spLocks noChangeArrowheads="1"/>
            </p:cNvSpPr>
            <p:nvPr/>
          </p:nvSpPr>
          <p:spPr bwMode="auto">
            <a:xfrm flipH="1">
              <a:off x="434" y="258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39965" name="Rectangle 22"/>
            <p:cNvSpPr>
              <a:spLocks noChangeArrowheads="1"/>
            </p:cNvSpPr>
            <p:nvPr/>
          </p:nvSpPr>
          <p:spPr bwMode="auto">
            <a:xfrm flipH="1">
              <a:off x="771" y="2898"/>
              <a:ext cx="7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39966" name="Rectangle 23"/>
            <p:cNvSpPr>
              <a:spLocks noChangeArrowheads="1"/>
            </p:cNvSpPr>
            <p:nvPr/>
          </p:nvSpPr>
          <p:spPr bwMode="auto">
            <a:xfrm flipH="1">
              <a:off x="777" y="230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39967" name="Line 24"/>
            <p:cNvSpPr>
              <a:spLocks noChangeShapeType="1"/>
            </p:cNvSpPr>
            <p:nvPr/>
          </p:nvSpPr>
          <p:spPr bwMode="auto">
            <a:xfrm>
              <a:off x="927" y="2740"/>
              <a:ext cx="0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Line 25"/>
            <p:cNvSpPr>
              <a:spLocks noChangeShapeType="1"/>
            </p:cNvSpPr>
            <p:nvPr/>
          </p:nvSpPr>
          <p:spPr bwMode="auto">
            <a:xfrm flipH="1">
              <a:off x="376" y="3216"/>
              <a:ext cx="9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Line 26"/>
            <p:cNvSpPr>
              <a:spLocks noChangeShapeType="1"/>
            </p:cNvSpPr>
            <p:nvPr/>
          </p:nvSpPr>
          <p:spPr bwMode="auto">
            <a:xfrm flipH="1">
              <a:off x="925" y="2302"/>
              <a:ext cx="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Text Box 27"/>
            <p:cNvSpPr txBox="1">
              <a:spLocks noChangeArrowheads="1"/>
            </p:cNvSpPr>
            <p:nvPr/>
          </p:nvSpPr>
          <p:spPr bwMode="auto">
            <a:xfrm>
              <a:off x="1050" y="1879"/>
              <a:ext cx="2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 i="1">
                  <a:latin typeface="Times New Roman" panose="02020603050405020304" pitchFamily="18" charset="0"/>
                </a:rPr>
                <a:t>i</a:t>
              </a:r>
              <a:r>
                <a:rPr lang="en-US" altLang="zh-CN" sz="2800" b="0" baseline="-100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9971" name="Line 28"/>
            <p:cNvSpPr>
              <a:spLocks noChangeShapeType="1"/>
            </p:cNvSpPr>
            <p:nvPr/>
          </p:nvSpPr>
          <p:spPr bwMode="auto">
            <a:xfrm flipH="1" flipV="1">
              <a:off x="985" y="2205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Text Box 29"/>
            <p:cNvSpPr txBox="1">
              <a:spLocks noChangeArrowheads="1"/>
            </p:cNvSpPr>
            <p:nvPr/>
          </p:nvSpPr>
          <p:spPr bwMode="auto">
            <a:xfrm>
              <a:off x="133" y="2759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39973" name="Text Box 30"/>
            <p:cNvSpPr txBox="1">
              <a:spLocks noChangeArrowheads="1"/>
            </p:cNvSpPr>
            <p:nvPr/>
          </p:nvSpPr>
          <p:spPr bwMode="auto">
            <a:xfrm>
              <a:off x="133" y="309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–</a:t>
              </a:r>
            </a:p>
          </p:txBody>
        </p:sp>
        <p:sp>
          <p:nvSpPr>
            <p:cNvPr id="39974" name="Text Box 32"/>
            <p:cNvSpPr txBox="1">
              <a:spLocks noChangeArrowheads="1"/>
            </p:cNvSpPr>
            <p:nvPr/>
          </p:nvSpPr>
          <p:spPr bwMode="auto">
            <a:xfrm>
              <a:off x="1020" y="2582"/>
              <a:ext cx="3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 i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0" baseline="-15000">
                  <a:latin typeface="Times New Roman" panose="02020603050405020304" pitchFamily="18" charset="0"/>
                </a:rPr>
                <a:t>ds</a:t>
              </a:r>
            </a:p>
          </p:txBody>
        </p:sp>
        <p:sp>
          <p:nvSpPr>
            <p:cNvPr id="39975" name="Text Box 33"/>
            <p:cNvSpPr txBox="1">
              <a:spLocks noChangeArrowheads="1"/>
            </p:cNvSpPr>
            <p:nvPr/>
          </p:nvSpPr>
          <p:spPr bwMode="auto">
            <a:xfrm>
              <a:off x="1134" y="2296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+</a:t>
              </a:r>
            </a:p>
          </p:txBody>
        </p:sp>
        <p:sp>
          <p:nvSpPr>
            <p:cNvPr id="39976" name="Text Box 34"/>
            <p:cNvSpPr txBox="1">
              <a:spLocks noChangeArrowheads="1"/>
            </p:cNvSpPr>
            <p:nvPr/>
          </p:nvSpPr>
          <p:spPr bwMode="auto">
            <a:xfrm>
              <a:off x="1111" y="2975"/>
              <a:ext cx="2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–</a:t>
              </a:r>
            </a:p>
          </p:txBody>
        </p:sp>
      </p:grpSp>
      <p:pic>
        <p:nvPicPr>
          <p:cNvPr id="39944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3" y="2120900"/>
            <a:ext cx="3767137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5" name="Group 43"/>
          <p:cNvGrpSpPr>
            <a:grpSpLocks/>
          </p:cNvGrpSpPr>
          <p:nvPr/>
        </p:nvGrpSpPr>
        <p:grpSpPr bwMode="auto">
          <a:xfrm>
            <a:off x="2087563" y="1233488"/>
            <a:ext cx="3168650" cy="733425"/>
            <a:chOff x="544" y="777"/>
            <a:chExt cx="1996" cy="462"/>
          </a:xfrm>
        </p:grpSpPr>
        <p:sp>
          <p:nvSpPr>
            <p:cNvPr id="39951" name="Text Box 9"/>
            <p:cNvSpPr txBox="1">
              <a:spLocks noChangeArrowheads="1"/>
            </p:cNvSpPr>
            <p:nvPr/>
          </p:nvSpPr>
          <p:spPr bwMode="auto">
            <a:xfrm>
              <a:off x="544" y="777"/>
              <a:ext cx="1996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d </a:t>
              </a:r>
              <a:r>
                <a:rPr kumimoji="1"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=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</a:rPr>
                <a:t>f </a:t>
              </a:r>
              <a:r>
                <a:rPr kumimoji="1"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gs</a:t>
              </a:r>
              <a:r>
                <a:rPr kumimoji="1"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kumimoji="1"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</a:t>
              </a:r>
              <a:endPara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52" name="Rectangle 40"/>
            <p:cNvSpPr>
              <a:spLocks noChangeArrowheads="1"/>
            </p:cNvSpPr>
            <p:nvPr/>
          </p:nvSpPr>
          <p:spPr bwMode="auto">
            <a:xfrm>
              <a:off x="1587" y="957"/>
              <a:ext cx="76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 baseline="-10000"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r>
                <a:rPr kumimoji="1" lang="en-US" altLang="zh-CN" sz="2800" baseline="-30000">
                  <a:latin typeface="Times New Roman" panose="02020603050405020304" pitchFamily="18" charset="0"/>
                  <a:ea typeface="黑体" panose="02010609060101010101" pitchFamily="49" charset="-122"/>
                </a:rPr>
                <a:t>ds</a:t>
              </a:r>
              <a:r>
                <a:rPr kumimoji="1" lang="en-US" altLang="zh-CN" baseline="-10000">
                  <a:latin typeface="Times New Roman" panose="02020603050405020304" pitchFamily="18" charset="0"/>
                  <a:ea typeface="黑体" panose="02010609060101010101" pitchFamily="49" charset="-122"/>
                </a:rPr>
                <a:t>=</a:t>
              </a:r>
              <a:r>
                <a:rPr kumimoji="1" lang="zh-CN" altLang="en-US" baseline="-10000">
                  <a:latin typeface="Times New Roman" panose="02020603050405020304" pitchFamily="18" charset="0"/>
                  <a:ea typeface="黑体" panose="02010609060101010101" pitchFamily="49" charset="-122"/>
                </a:rPr>
                <a:t>常数</a:t>
              </a:r>
            </a:p>
          </p:txBody>
        </p:sp>
      </p:grpSp>
      <p:grpSp>
        <p:nvGrpSpPr>
          <p:cNvPr id="39946" name="Group 44"/>
          <p:cNvGrpSpPr>
            <a:grpSpLocks/>
          </p:cNvGrpSpPr>
          <p:nvPr/>
        </p:nvGrpSpPr>
        <p:grpSpPr bwMode="auto">
          <a:xfrm>
            <a:off x="5543550" y="1233488"/>
            <a:ext cx="3168650" cy="736600"/>
            <a:chOff x="3016" y="777"/>
            <a:chExt cx="1996" cy="464"/>
          </a:xfrm>
        </p:grpSpPr>
        <p:sp>
          <p:nvSpPr>
            <p:cNvPr id="39949" name="Text Box 10"/>
            <p:cNvSpPr txBox="1">
              <a:spLocks noChangeArrowheads="1"/>
            </p:cNvSpPr>
            <p:nvPr/>
          </p:nvSpPr>
          <p:spPr bwMode="auto">
            <a:xfrm>
              <a:off x="3016" y="777"/>
              <a:ext cx="1996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d </a:t>
              </a:r>
              <a:r>
                <a:rPr kumimoji="1"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=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</a:rPr>
                <a:t>f </a:t>
              </a:r>
              <a:r>
                <a:rPr kumimoji="1"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1"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ds</a:t>
              </a:r>
              <a:r>
                <a:rPr kumimoji="1"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kumimoji="1" lang="en-US" altLang="zh-CN" sz="280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</a:t>
              </a:r>
              <a:endPara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50" name="Rectangle 42"/>
            <p:cNvSpPr>
              <a:spLocks noChangeArrowheads="1"/>
            </p:cNvSpPr>
            <p:nvPr/>
          </p:nvSpPr>
          <p:spPr bwMode="auto">
            <a:xfrm>
              <a:off x="4059" y="981"/>
              <a:ext cx="76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 baseline="-10000"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r>
                <a:rPr kumimoji="1" lang="en-US" altLang="zh-CN" sz="2800" baseline="-30000">
                  <a:latin typeface="Times New Roman" panose="02020603050405020304" pitchFamily="18" charset="0"/>
                  <a:ea typeface="黑体" panose="02010609060101010101" pitchFamily="49" charset="-122"/>
                </a:rPr>
                <a:t>gs</a:t>
              </a:r>
              <a:r>
                <a:rPr kumimoji="1" lang="en-US" altLang="zh-CN" baseline="-10000">
                  <a:latin typeface="Times New Roman" panose="02020603050405020304" pitchFamily="18" charset="0"/>
                  <a:ea typeface="黑体" panose="02010609060101010101" pitchFamily="49" charset="-122"/>
                </a:rPr>
                <a:t>=</a:t>
              </a:r>
              <a:r>
                <a:rPr kumimoji="1" lang="zh-CN" altLang="en-US" baseline="-10000">
                  <a:latin typeface="Times New Roman" panose="02020603050405020304" pitchFamily="18" charset="0"/>
                  <a:ea typeface="黑体" panose="02010609060101010101" pitchFamily="49" charset="-122"/>
                </a:rPr>
                <a:t>常数</a:t>
              </a:r>
            </a:p>
          </p:txBody>
        </p:sp>
      </p:grpSp>
      <p:sp>
        <p:nvSpPr>
          <p:cNvPr id="39947" name="Rectangle 46"/>
          <p:cNvSpPr>
            <a:spLocks noChangeArrowheads="1"/>
          </p:cNvSpPr>
          <p:nvPr/>
        </p:nvSpPr>
        <p:spPr bwMode="auto">
          <a:xfrm>
            <a:off x="2484438" y="58420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转移</a:t>
            </a:r>
            <a:r>
              <a:rPr lang="zh-CN" altLang="en-US" sz="2400">
                <a:solidFill>
                  <a:schemeClr val="tx2"/>
                </a:solidFill>
              </a:rPr>
              <a:t>特性曲线</a:t>
            </a:r>
          </a:p>
        </p:txBody>
      </p:sp>
      <p:sp>
        <p:nvSpPr>
          <p:cNvPr id="39948" name="Rectangle 47"/>
          <p:cNvSpPr>
            <a:spLocks noChangeArrowheads="1"/>
          </p:cNvSpPr>
          <p:nvPr/>
        </p:nvSpPr>
        <p:spPr bwMode="auto">
          <a:xfrm>
            <a:off x="5867400" y="58420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输出</a:t>
            </a:r>
            <a:r>
              <a:rPr lang="zh-CN" altLang="en-US" sz="2400">
                <a:solidFill>
                  <a:schemeClr val="tx2"/>
                </a:solidFill>
              </a:rPr>
              <a:t>特性曲线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6579" y="5499397"/>
            <a:ext cx="241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Vgs</a:t>
            </a:r>
            <a:r>
              <a:rPr lang="en-US" altLang="zh-CN" dirty="0"/>
              <a:t>&gt;</a:t>
            </a:r>
            <a:r>
              <a:rPr lang="en-US" altLang="zh-CN" dirty="0" err="1"/>
              <a:t>Vgs</a:t>
            </a:r>
            <a:r>
              <a:rPr lang="en-US" altLang="zh-CN" dirty="0"/>
              <a:t>(</a:t>
            </a:r>
            <a:r>
              <a:rPr lang="en-US" altLang="zh-CN" dirty="0" err="1"/>
              <a:t>th</a:t>
            </a:r>
            <a:r>
              <a:rPr lang="en-US" altLang="zh-CN" dirty="0"/>
              <a:t>)</a:t>
            </a:r>
            <a:r>
              <a:rPr lang="zh-CN" altLang="en-US" dirty="0"/>
              <a:t>开始有导通可能，</a:t>
            </a:r>
            <a:r>
              <a:rPr lang="zh-CN" altLang="en-US" b="1" dirty="0">
                <a:solidFill>
                  <a:srgbClr val="0000FF"/>
                </a:solidFill>
              </a:rPr>
              <a:t>导通时</a:t>
            </a:r>
            <a:r>
              <a:rPr lang="en-US" altLang="zh-CN" b="1" dirty="0" err="1">
                <a:solidFill>
                  <a:srgbClr val="0000FF"/>
                </a:solidFill>
              </a:rPr>
              <a:t>gs</a:t>
            </a:r>
            <a:r>
              <a:rPr lang="zh-CN" altLang="en-US" b="1" dirty="0">
                <a:solidFill>
                  <a:srgbClr val="0000FF"/>
                </a:solidFill>
              </a:rPr>
              <a:t>间电压方向与标识相反</a:t>
            </a:r>
          </a:p>
        </p:txBody>
      </p:sp>
    </p:spTree>
    <p:extLst>
      <p:ext uri="{BB962C8B-B14F-4D97-AF65-F5344CB8AC3E}">
        <p14:creationId xmlns:p14="http://schemas.microsoft.com/office/powerpoint/2010/main" val="223002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后续电路常见接法及导通判断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C11C0B-7822-4F2A-BFDB-B791945F35B4}" type="datetime1">
              <a:rPr lang="zh-CN" altLang="en-US" smtClean="0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0C463-FA24-401B-9ACC-261A96F8721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727321" y="2422425"/>
            <a:ext cx="251142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r>
              <a:rPr lang="en-US" altLang="zh-CN" sz="2400" dirty="0"/>
              <a:t>N</a:t>
            </a:r>
            <a:r>
              <a:rPr lang="zh-CN" altLang="en-US" sz="2400" dirty="0"/>
              <a:t>沟道</a:t>
            </a:r>
            <a:r>
              <a:rPr kumimoji="1" lang="zh-CN" altLang="en-US" sz="2400" dirty="0"/>
              <a:t>增强型</a:t>
            </a:r>
            <a:endParaRPr lang="zh-CN" altLang="en-US" sz="2400" dirty="0"/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4750215" y="1844824"/>
            <a:ext cx="1211263" cy="1552575"/>
            <a:chOff x="676" y="1457"/>
            <a:chExt cx="763" cy="978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035" y="177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035" y="1910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1035" y="204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035" y="195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944" y="1820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035" y="182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035" y="2092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035" y="1956"/>
              <a:ext cx="2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766" y="2092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1171" y="2092"/>
              <a:ext cx="0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174" y="1616"/>
              <a:ext cx="0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676" y="2046"/>
              <a:ext cx="80" cy="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 flipH="1">
              <a:off x="677" y="177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1129" y="2296"/>
              <a:ext cx="80" cy="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 flipH="1">
              <a:off x="1272" y="2205"/>
              <a:ext cx="7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1129" y="1548"/>
              <a:ext cx="80" cy="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 flipH="1">
              <a:off x="1273" y="1457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 flipH="1">
              <a:off x="1311" y="1839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46" name="Group 87"/>
          <p:cNvGrpSpPr>
            <a:grpSpLocks/>
          </p:cNvGrpSpPr>
          <p:nvPr/>
        </p:nvGrpSpPr>
        <p:grpSpPr bwMode="auto">
          <a:xfrm>
            <a:off x="4721640" y="3860949"/>
            <a:ext cx="1211263" cy="1552575"/>
            <a:chOff x="658" y="2727"/>
            <a:chExt cx="763" cy="978"/>
          </a:xfrm>
        </p:grpSpPr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1017" y="304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1017" y="3180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1017" y="331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1017" y="322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926" y="3090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1017" y="309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1017" y="3362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1017" y="3226"/>
              <a:ext cx="2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748" y="3362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1153" y="3362"/>
              <a:ext cx="0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1156" y="2886"/>
              <a:ext cx="0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Oval 59"/>
            <p:cNvSpPr>
              <a:spLocks noChangeArrowheads="1"/>
            </p:cNvSpPr>
            <p:nvPr/>
          </p:nvSpPr>
          <p:spPr bwMode="auto">
            <a:xfrm>
              <a:off x="658" y="3316"/>
              <a:ext cx="80" cy="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 flipH="1">
              <a:off x="659" y="304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60" name="Oval 61"/>
            <p:cNvSpPr>
              <a:spLocks noChangeArrowheads="1"/>
            </p:cNvSpPr>
            <p:nvPr/>
          </p:nvSpPr>
          <p:spPr bwMode="auto">
            <a:xfrm>
              <a:off x="1111" y="3566"/>
              <a:ext cx="80" cy="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 flipH="1">
              <a:off x="1254" y="3475"/>
              <a:ext cx="7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62" name="Oval 63"/>
            <p:cNvSpPr>
              <a:spLocks noChangeArrowheads="1"/>
            </p:cNvSpPr>
            <p:nvPr/>
          </p:nvSpPr>
          <p:spPr bwMode="auto">
            <a:xfrm>
              <a:off x="1111" y="2818"/>
              <a:ext cx="80" cy="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 flipH="1">
              <a:off x="1255" y="2727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 flipH="1">
              <a:off x="1293" y="3109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</p:grp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5723353" y="4438437"/>
            <a:ext cx="252105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r>
              <a:rPr lang="en-US" altLang="zh-CN" sz="2400" dirty="0"/>
              <a:t>P</a:t>
            </a:r>
            <a:r>
              <a:rPr lang="zh-CN" altLang="en-US" sz="2400" dirty="0"/>
              <a:t>沟道</a:t>
            </a:r>
            <a:r>
              <a:rPr kumimoji="1" lang="zh-CN" altLang="en-US" sz="2400" dirty="0"/>
              <a:t>增强型</a:t>
            </a:r>
            <a:endParaRPr lang="zh-CN" altLang="en-US" sz="2400" dirty="0"/>
          </a:p>
        </p:txBody>
      </p:sp>
      <p:sp>
        <p:nvSpPr>
          <p:cNvPr id="85" name="文本框 84"/>
          <p:cNvSpPr txBox="1"/>
          <p:nvPr/>
        </p:nvSpPr>
        <p:spPr>
          <a:xfrm>
            <a:off x="903078" y="2209949"/>
            <a:ext cx="358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Vgb</a:t>
            </a:r>
            <a:r>
              <a:rPr lang="en-US" altLang="zh-CN" dirty="0"/>
              <a:t>=</a:t>
            </a:r>
            <a:r>
              <a:rPr lang="en-US" altLang="zh-CN" dirty="0" err="1"/>
              <a:t>Vgs</a:t>
            </a:r>
            <a:r>
              <a:rPr lang="en-US" altLang="zh-CN" dirty="0"/>
              <a:t>&gt;V</a:t>
            </a:r>
            <a:r>
              <a:rPr lang="en-US" altLang="zh-CN" baseline="-25000" dirty="0"/>
              <a:t>T</a:t>
            </a:r>
            <a:r>
              <a:rPr lang="zh-CN" altLang="en-US" dirty="0"/>
              <a:t>，沟道形成，</a:t>
            </a:r>
            <a:endParaRPr lang="en-US" altLang="zh-CN" dirty="0"/>
          </a:p>
          <a:p>
            <a:r>
              <a:rPr lang="zh-CN" altLang="en-US" b="1" dirty="0">
                <a:solidFill>
                  <a:srgbClr val="0000FF"/>
                </a:solidFill>
              </a:rPr>
              <a:t>电压差方向与箭头方向相反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903077" y="4295181"/>
            <a:ext cx="353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Vdg</a:t>
            </a:r>
            <a:r>
              <a:rPr lang="en-US" altLang="zh-CN" dirty="0"/>
              <a:t>=-</a:t>
            </a:r>
            <a:r>
              <a:rPr lang="en-US" altLang="zh-CN" dirty="0" err="1"/>
              <a:t>Vgb</a:t>
            </a:r>
            <a:r>
              <a:rPr lang="en-US" altLang="zh-CN" dirty="0"/>
              <a:t>&gt;V</a:t>
            </a:r>
            <a:r>
              <a:rPr lang="en-US" altLang="zh-CN" baseline="-25000" dirty="0"/>
              <a:t>T</a:t>
            </a:r>
            <a:r>
              <a:rPr lang="zh-CN" altLang="en-US" dirty="0"/>
              <a:t>，沟道形成，</a:t>
            </a:r>
            <a:endParaRPr lang="en-US" altLang="zh-CN" dirty="0"/>
          </a:p>
          <a:p>
            <a:r>
              <a:rPr lang="zh-CN" altLang="en-US" b="1" dirty="0">
                <a:solidFill>
                  <a:srgbClr val="0000FF"/>
                </a:solidFill>
              </a:rPr>
              <a:t>电压差方向与箭头方向相反</a:t>
            </a:r>
          </a:p>
        </p:txBody>
      </p:sp>
      <p:cxnSp>
        <p:nvCxnSpPr>
          <p:cNvPr id="88" name="直接连接符 87"/>
          <p:cNvCxnSpPr>
            <a:endCxn id="54" idx="1"/>
          </p:cNvCxnSpPr>
          <p:nvPr/>
        </p:nvCxnSpPr>
        <p:spPr>
          <a:xfrm flipH="1">
            <a:off x="5656678" y="4313386"/>
            <a:ext cx="8883" cy="339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5532853" y="4323804"/>
            <a:ext cx="12382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5501874" y="42995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5682566" y="2653049"/>
            <a:ext cx="8884" cy="349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5561428" y="2977085"/>
            <a:ext cx="12382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5511589" y="29410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5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738D636-92E8-400F-926B-B06C3D55F42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逻辑门电路(1)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722BA12-B53B-4311-B3D7-AC4BD02144F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07288" cy="1143000"/>
          </a:xfrm>
        </p:spPr>
        <p:txBody>
          <a:bodyPr/>
          <a:lstStyle/>
          <a:p>
            <a:r>
              <a:rPr lang="en-US" altLang="zh-CN" dirty="0"/>
              <a:t>MOS</a:t>
            </a:r>
            <a:r>
              <a:rPr lang="zh-CN" altLang="en-US" dirty="0"/>
              <a:t>管开关电路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399276" cy="5056187"/>
          </a:xfrm>
        </p:spPr>
        <p:txBody>
          <a:bodyPr/>
          <a:lstStyle/>
          <a:p>
            <a:r>
              <a:rPr kumimoji="1" lang="zh-CN" altLang="en-US" dirty="0"/>
              <a:t>当</a:t>
            </a:r>
            <a:r>
              <a:rPr kumimoji="1" lang="el-GR" altLang="zh-CN" dirty="0"/>
              <a:t>υ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为低电平时</a:t>
            </a:r>
            <a:endParaRPr kumimoji="1" lang="en-US" altLang="zh-CN" dirty="0"/>
          </a:p>
          <a:p>
            <a:pPr lvl="1"/>
            <a:r>
              <a:rPr kumimoji="1" lang="en-US" altLang="zh-CN" sz="2000" dirty="0"/>
              <a:t>MOS</a:t>
            </a:r>
            <a:r>
              <a:rPr kumimoji="1" lang="zh-CN" altLang="en-US" sz="2000" dirty="0"/>
              <a:t>管截止，相当于开关“断开”， 输出高电平</a:t>
            </a:r>
          </a:p>
          <a:p>
            <a:r>
              <a:rPr kumimoji="1" lang="zh-CN" altLang="en-US" dirty="0"/>
              <a:t>当</a:t>
            </a:r>
            <a:r>
              <a:rPr kumimoji="1" lang="el-GR" altLang="zh-CN" dirty="0"/>
              <a:t>υ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为高电平时</a:t>
            </a:r>
            <a:endParaRPr kumimoji="1" lang="en-US" altLang="zh-CN" dirty="0"/>
          </a:p>
          <a:p>
            <a:pPr lvl="1"/>
            <a:r>
              <a:rPr kumimoji="1" lang="en-US" altLang="zh-CN" sz="2000" dirty="0"/>
              <a:t>MOS</a:t>
            </a:r>
            <a:r>
              <a:rPr kumimoji="1" lang="zh-CN" altLang="en-US" sz="2000" dirty="0"/>
              <a:t>管工作在可变电阻区，相当于开关“闭合”，输出为低电平</a:t>
            </a:r>
          </a:p>
          <a:p>
            <a:pPr>
              <a:spcBef>
                <a:spcPct val="10000"/>
              </a:spcBef>
            </a:pPr>
            <a:r>
              <a:rPr kumimoji="1" lang="en-US" altLang="zh-CN" dirty="0"/>
              <a:t>MOS</a:t>
            </a:r>
            <a:r>
              <a:rPr kumimoji="1" lang="zh-CN" altLang="en-US" dirty="0"/>
              <a:t>管相当于一个受控的开关</a:t>
            </a:r>
          </a:p>
        </p:txBody>
      </p:sp>
      <p:graphicFrame>
        <p:nvGraphicFramePr>
          <p:cNvPr id="102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781367"/>
              </p:ext>
            </p:extLst>
          </p:nvPr>
        </p:nvGraphicFramePr>
        <p:xfrm>
          <a:off x="1871700" y="3695700"/>
          <a:ext cx="14478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图片" r:id="rId4" imgW="780511" imgH="1363232" progId="Word.Picture.8">
                  <p:embed/>
                </p:oleObj>
              </mc:Choice>
              <mc:Fallback>
                <p:oleObj name="图片" r:id="rId4" imgW="780511" imgH="1363232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3695700"/>
                        <a:ext cx="14478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224500" y="3914775"/>
            <a:ext cx="1565275" cy="2325688"/>
            <a:chOff x="4493" y="2425"/>
            <a:chExt cx="986" cy="1465"/>
          </a:xfrm>
        </p:grpSpPr>
        <p:sp>
          <p:nvSpPr>
            <p:cNvPr id="10266" name="Text Box 58"/>
            <p:cNvSpPr txBox="1">
              <a:spLocks noChangeArrowheads="1"/>
            </p:cNvSpPr>
            <p:nvPr/>
          </p:nvSpPr>
          <p:spPr bwMode="auto">
            <a:xfrm>
              <a:off x="5067" y="2425"/>
              <a:ext cx="2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V</a:t>
              </a:r>
              <a:r>
                <a:rPr lang="en-US" altLang="zh-CN" sz="1800" b="0" baseline="-10000">
                  <a:ea typeface="华康简宋" charset="-122"/>
                </a:rPr>
                <a:t>DD</a:t>
              </a:r>
            </a:p>
          </p:txBody>
        </p:sp>
        <p:sp>
          <p:nvSpPr>
            <p:cNvPr id="10267" name="Oval 62"/>
            <p:cNvSpPr>
              <a:spLocks noChangeArrowheads="1"/>
            </p:cNvSpPr>
            <p:nvPr/>
          </p:nvSpPr>
          <p:spPr bwMode="auto">
            <a:xfrm>
              <a:off x="4928" y="2506"/>
              <a:ext cx="64" cy="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268" name="Line 63"/>
            <p:cNvSpPr>
              <a:spLocks noChangeShapeType="1"/>
            </p:cNvSpPr>
            <p:nvPr/>
          </p:nvSpPr>
          <p:spPr bwMode="auto">
            <a:xfrm rot="-5400000">
              <a:off x="4592" y="2937"/>
              <a:ext cx="7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Rectangle 64"/>
            <p:cNvSpPr>
              <a:spLocks noChangeArrowheads="1"/>
            </p:cNvSpPr>
            <p:nvPr/>
          </p:nvSpPr>
          <p:spPr bwMode="auto">
            <a:xfrm rot="10800000">
              <a:off x="4912" y="2702"/>
              <a:ext cx="96" cy="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270" name="Line 65"/>
            <p:cNvSpPr>
              <a:spLocks noChangeShapeType="1"/>
            </p:cNvSpPr>
            <p:nvPr/>
          </p:nvSpPr>
          <p:spPr bwMode="auto">
            <a:xfrm>
              <a:off x="4960" y="3119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66"/>
            <p:cNvSpPr>
              <a:spLocks noChangeShapeType="1"/>
            </p:cNvSpPr>
            <p:nvPr/>
          </p:nvSpPr>
          <p:spPr bwMode="auto">
            <a:xfrm rot="16200000" flipH="1">
              <a:off x="4804" y="3447"/>
              <a:ext cx="36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67"/>
            <p:cNvSpPr>
              <a:spLocks noChangeShapeType="1"/>
            </p:cNvSpPr>
            <p:nvPr/>
          </p:nvSpPr>
          <p:spPr bwMode="auto">
            <a:xfrm rot="-5400000">
              <a:off x="4839" y="3741"/>
              <a:ext cx="2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68"/>
            <p:cNvSpPr>
              <a:spLocks noChangeShapeType="1"/>
            </p:cNvSpPr>
            <p:nvPr/>
          </p:nvSpPr>
          <p:spPr bwMode="auto">
            <a:xfrm rot="10800000">
              <a:off x="4872" y="3861"/>
              <a:ext cx="18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Text Box 70"/>
            <p:cNvSpPr txBox="1">
              <a:spLocks noChangeArrowheads="1"/>
            </p:cNvSpPr>
            <p:nvPr/>
          </p:nvSpPr>
          <p:spPr bwMode="auto">
            <a:xfrm>
              <a:off x="4685" y="2720"/>
              <a:ext cx="1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R</a:t>
              </a:r>
              <a:r>
                <a:rPr lang="en-US" altLang="zh-CN" sz="2000" b="0" baseline="-10000">
                  <a:ea typeface="华康简宋" charset="-122"/>
                </a:rPr>
                <a:t>d</a:t>
              </a:r>
            </a:p>
          </p:txBody>
        </p:sp>
        <p:sp>
          <p:nvSpPr>
            <p:cNvPr id="10275" name="Line 76"/>
            <p:cNvSpPr>
              <a:spLocks noChangeShapeType="1"/>
            </p:cNvSpPr>
            <p:nvPr/>
          </p:nvSpPr>
          <p:spPr bwMode="auto">
            <a:xfrm rot="10800000">
              <a:off x="4614" y="3447"/>
              <a:ext cx="3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Text Box 70"/>
            <p:cNvSpPr txBox="1">
              <a:spLocks noChangeArrowheads="1"/>
            </p:cNvSpPr>
            <p:nvPr/>
          </p:nvSpPr>
          <p:spPr bwMode="auto">
            <a:xfrm>
              <a:off x="5319" y="2873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i="1">
                  <a:ea typeface="华康简宋" charset="-122"/>
                </a:rPr>
                <a:t>v</a:t>
              </a:r>
              <a:r>
                <a:rPr lang="en-US" altLang="zh-CN" sz="2000" b="0" baseline="-25000">
                  <a:ea typeface="华康简宋" charset="-122"/>
                </a:rPr>
                <a:t>O</a:t>
              </a:r>
            </a:p>
          </p:txBody>
        </p:sp>
        <p:sp>
          <p:nvSpPr>
            <p:cNvPr id="10277" name="Text Box 70"/>
            <p:cNvSpPr txBox="1">
              <a:spLocks noChangeArrowheads="1"/>
            </p:cNvSpPr>
            <p:nvPr/>
          </p:nvSpPr>
          <p:spPr bwMode="auto">
            <a:xfrm>
              <a:off x="4502" y="3430"/>
              <a:ext cx="1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i="1">
                  <a:ea typeface="华康简宋" charset="-122"/>
                </a:rPr>
                <a:t>v</a:t>
              </a:r>
              <a:r>
                <a:rPr lang="en-US" altLang="zh-CN" sz="2000" b="0" baseline="-25000">
                  <a:ea typeface="华康简宋" charset="-122"/>
                </a:rPr>
                <a:t>I</a:t>
              </a:r>
            </a:p>
          </p:txBody>
        </p:sp>
        <p:sp>
          <p:nvSpPr>
            <p:cNvPr id="10278" name="Text Box 70"/>
            <p:cNvSpPr txBox="1">
              <a:spLocks noChangeArrowheads="1"/>
            </p:cNvSpPr>
            <p:nvPr/>
          </p:nvSpPr>
          <p:spPr bwMode="auto">
            <a:xfrm>
              <a:off x="4493" y="3698"/>
              <a:ext cx="2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= </a:t>
              </a:r>
              <a:r>
                <a:rPr lang="en-US" altLang="zh-CN" sz="2000" b="0">
                  <a:ea typeface="华康简宋" charset="-122"/>
                </a:rPr>
                <a:t>H</a:t>
              </a:r>
              <a:endParaRPr lang="en-US" altLang="zh-CN" sz="1800" b="0" baseline="-25000">
                <a:ea typeface="华康简宋" charset="-122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471900" y="3913188"/>
            <a:ext cx="1568450" cy="2325687"/>
            <a:chOff x="3481" y="2424"/>
            <a:chExt cx="988" cy="1465"/>
          </a:xfrm>
        </p:grpSpPr>
        <p:sp>
          <p:nvSpPr>
            <p:cNvPr id="10253" name="Text Box 58"/>
            <p:cNvSpPr txBox="1">
              <a:spLocks noChangeArrowheads="1"/>
            </p:cNvSpPr>
            <p:nvPr/>
          </p:nvSpPr>
          <p:spPr bwMode="auto">
            <a:xfrm>
              <a:off x="4046" y="2424"/>
              <a:ext cx="2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V</a:t>
              </a:r>
              <a:r>
                <a:rPr lang="en-US" altLang="zh-CN" sz="1800" b="0" baseline="-10000">
                  <a:ea typeface="华康简宋" charset="-122"/>
                </a:rPr>
                <a:t>DD</a:t>
              </a:r>
            </a:p>
          </p:txBody>
        </p:sp>
        <p:sp>
          <p:nvSpPr>
            <p:cNvPr id="10254" name="Oval 62"/>
            <p:cNvSpPr>
              <a:spLocks noChangeArrowheads="1"/>
            </p:cNvSpPr>
            <p:nvPr/>
          </p:nvSpPr>
          <p:spPr bwMode="auto">
            <a:xfrm>
              <a:off x="3907" y="2505"/>
              <a:ext cx="64" cy="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255" name="Line 63"/>
            <p:cNvSpPr>
              <a:spLocks noChangeShapeType="1"/>
            </p:cNvSpPr>
            <p:nvPr/>
          </p:nvSpPr>
          <p:spPr bwMode="auto">
            <a:xfrm rot="-5400000">
              <a:off x="3571" y="2936"/>
              <a:ext cx="7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Rectangle 64"/>
            <p:cNvSpPr>
              <a:spLocks noChangeArrowheads="1"/>
            </p:cNvSpPr>
            <p:nvPr/>
          </p:nvSpPr>
          <p:spPr bwMode="auto">
            <a:xfrm rot="10800000">
              <a:off x="3891" y="2701"/>
              <a:ext cx="96" cy="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257" name="Line 65"/>
            <p:cNvSpPr>
              <a:spLocks noChangeShapeType="1"/>
            </p:cNvSpPr>
            <p:nvPr/>
          </p:nvSpPr>
          <p:spPr bwMode="auto">
            <a:xfrm>
              <a:off x="3939" y="3118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66"/>
            <p:cNvSpPr>
              <a:spLocks noChangeShapeType="1"/>
            </p:cNvSpPr>
            <p:nvPr/>
          </p:nvSpPr>
          <p:spPr bwMode="auto">
            <a:xfrm rot="16200000" flipH="1">
              <a:off x="3872" y="3357"/>
              <a:ext cx="293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67"/>
            <p:cNvSpPr>
              <a:spLocks noChangeShapeType="1"/>
            </p:cNvSpPr>
            <p:nvPr/>
          </p:nvSpPr>
          <p:spPr bwMode="auto">
            <a:xfrm rot="-5400000">
              <a:off x="3818" y="3740"/>
              <a:ext cx="2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70"/>
            <p:cNvSpPr txBox="1">
              <a:spLocks noChangeArrowheads="1"/>
            </p:cNvSpPr>
            <p:nvPr/>
          </p:nvSpPr>
          <p:spPr bwMode="auto">
            <a:xfrm>
              <a:off x="3664" y="2719"/>
              <a:ext cx="1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R</a:t>
              </a:r>
              <a:r>
                <a:rPr lang="en-US" altLang="zh-CN" sz="2000" b="0" baseline="-10000">
                  <a:ea typeface="华康简宋" charset="-122"/>
                </a:rPr>
                <a:t>d</a:t>
              </a:r>
            </a:p>
          </p:txBody>
        </p:sp>
        <p:sp>
          <p:nvSpPr>
            <p:cNvPr id="10261" name="Line 76"/>
            <p:cNvSpPr>
              <a:spLocks noChangeShapeType="1"/>
            </p:cNvSpPr>
            <p:nvPr/>
          </p:nvSpPr>
          <p:spPr bwMode="auto">
            <a:xfrm rot="10800000">
              <a:off x="3621" y="3446"/>
              <a:ext cx="3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Text Box 70"/>
            <p:cNvSpPr txBox="1">
              <a:spLocks noChangeArrowheads="1"/>
            </p:cNvSpPr>
            <p:nvPr/>
          </p:nvSpPr>
          <p:spPr bwMode="auto">
            <a:xfrm>
              <a:off x="4309" y="2896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i="1">
                  <a:ea typeface="华康简宋" charset="-122"/>
                </a:rPr>
                <a:t>v</a:t>
              </a:r>
              <a:r>
                <a:rPr lang="en-US" altLang="zh-CN" sz="2000" b="0" baseline="-25000">
                  <a:ea typeface="华康简宋" charset="-122"/>
                </a:rPr>
                <a:t>O</a:t>
              </a:r>
            </a:p>
          </p:txBody>
        </p:sp>
        <p:sp>
          <p:nvSpPr>
            <p:cNvPr id="10263" name="Text Box 70"/>
            <p:cNvSpPr txBox="1">
              <a:spLocks noChangeArrowheads="1"/>
            </p:cNvSpPr>
            <p:nvPr/>
          </p:nvSpPr>
          <p:spPr bwMode="auto">
            <a:xfrm>
              <a:off x="3481" y="3429"/>
              <a:ext cx="1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i="1">
                  <a:ea typeface="华康简宋" charset="-122"/>
                </a:rPr>
                <a:t>v</a:t>
              </a:r>
              <a:r>
                <a:rPr lang="en-US" altLang="zh-CN" sz="2000" b="0" baseline="-25000">
                  <a:ea typeface="华康简宋" charset="-122"/>
                </a:rPr>
                <a:t>I</a:t>
              </a:r>
            </a:p>
          </p:txBody>
        </p:sp>
        <p:sp>
          <p:nvSpPr>
            <p:cNvPr id="10264" name="Text Box 70"/>
            <p:cNvSpPr txBox="1">
              <a:spLocks noChangeArrowheads="1"/>
            </p:cNvSpPr>
            <p:nvPr/>
          </p:nvSpPr>
          <p:spPr bwMode="auto">
            <a:xfrm>
              <a:off x="3481" y="3697"/>
              <a:ext cx="2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= </a:t>
              </a:r>
              <a:r>
                <a:rPr lang="en-US" altLang="zh-CN" sz="2000" b="0">
                  <a:ea typeface="华康简宋" charset="-122"/>
                </a:rPr>
                <a:t>L</a:t>
              </a:r>
              <a:endParaRPr lang="en-US" altLang="zh-CN" sz="1800" b="0" baseline="-25000">
                <a:ea typeface="华康简宋" charset="-122"/>
              </a:endParaRPr>
            </a:p>
          </p:txBody>
        </p:sp>
        <p:sp>
          <p:nvSpPr>
            <p:cNvPr id="10265" name="Line 68"/>
            <p:cNvSpPr>
              <a:spLocks noChangeShapeType="1"/>
            </p:cNvSpPr>
            <p:nvPr/>
          </p:nvSpPr>
          <p:spPr bwMode="auto">
            <a:xfrm rot="10800000">
              <a:off x="3852" y="3861"/>
              <a:ext cx="18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70"/>
          <p:cNvSpPr txBox="1">
            <a:spLocks noChangeArrowheads="1"/>
          </p:cNvSpPr>
          <p:nvPr/>
        </p:nvSpPr>
        <p:spPr bwMode="auto">
          <a:xfrm>
            <a:off x="6497675" y="5064125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ea typeface="华康简宋" charset="-122"/>
              </a:rPr>
              <a:t>= L</a:t>
            </a:r>
            <a:endParaRPr lang="en-US" altLang="zh-CN" sz="1800" b="0" baseline="-25000">
              <a:ea typeface="华康简宋" charset="-122"/>
            </a:endParaRPr>
          </a:p>
        </p:txBody>
      </p:sp>
      <p:sp>
        <p:nvSpPr>
          <p:cNvPr id="38" name="Text Box 70"/>
          <p:cNvSpPr txBox="1">
            <a:spLocks noChangeArrowheads="1"/>
          </p:cNvSpPr>
          <p:nvPr/>
        </p:nvSpPr>
        <p:spPr bwMode="auto">
          <a:xfrm>
            <a:off x="4749838" y="509587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 b="0" i="1">
                <a:ea typeface="华康简宋" charset="-122"/>
              </a:rPr>
              <a:t>= </a:t>
            </a:r>
            <a:r>
              <a:rPr lang="en-US" altLang="zh-CN" sz="2000" b="0">
                <a:ea typeface="华康简宋" charset="-122"/>
              </a:rPr>
              <a:t>H</a:t>
            </a:r>
            <a:endParaRPr lang="en-US" altLang="zh-CN" sz="1800" b="0" baseline="-25000">
              <a:ea typeface="华康简宋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5181FED-6527-4CE5-989A-E1282A539F0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CFA2AEF-5B5D-43E7-BAB8-D4B9BE87980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非门 </a:t>
            </a:r>
            <a:r>
              <a:rPr lang="en-US" altLang="zh-CN"/>
              <a:t>(1)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843588" cy="715962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kumimoji="1" lang="en-US" altLang="zh-CN" sz="2000" dirty="0"/>
              <a:t>V</a:t>
            </a:r>
            <a:r>
              <a:rPr kumimoji="1" lang="en-US" altLang="zh-CN" sz="2000" baseline="-25000" dirty="0"/>
              <a:t>TN </a:t>
            </a:r>
            <a:r>
              <a:rPr kumimoji="1" lang="en-US" altLang="zh-CN" sz="2000" dirty="0"/>
              <a:t>= 1V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V</a:t>
            </a:r>
            <a:r>
              <a:rPr kumimoji="1" lang="en-US" altLang="zh-CN" sz="2000" baseline="-25000" dirty="0"/>
              <a:t>TP </a:t>
            </a:r>
            <a:r>
              <a:rPr kumimoji="1" lang="en-US" altLang="zh-CN" sz="2000" dirty="0"/>
              <a:t>= </a:t>
            </a:r>
            <a:r>
              <a:rPr kumimoji="1" lang="en-US" altLang="zh-CN" sz="2000" dirty="0">
                <a:cs typeface="Times New Roman" panose="02020603050405020304" pitchFamily="18" charset="0"/>
              </a:rPr>
              <a:t>–</a:t>
            </a:r>
            <a:r>
              <a:rPr kumimoji="1" lang="en-US" altLang="zh-CN" sz="2000" dirty="0"/>
              <a:t> 1V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V</a:t>
            </a:r>
            <a:r>
              <a:rPr kumimoji="1" lang="en-US" altLang="zh-CN" sz="2000" baseline="-25000" dirty="0"/>
              <a:t>DD </a:t>
            </a:r>
            <a:r>
              <a:rPr kumimoji="1" lang="en-US" altLang="zh-CN" sz="2000" dirty="0"/>
              <a:t>= 5V</a:t>
            </a:r>
            <a:endParaRPr kumimoji="1" lang="zh-CN" altLang="en-US" sz="2000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061075" y="3033713"/>
            <a:ext cx="635000" cy="1122362"/>
            <a:chOff x="632" y="3031"/>
            <a:chExt cx="423" cy="748"/>
          </a:xfrm>
        </p:grpSpPr>
        <p:sp>
          <p:nvSpPr>
            <p:cNvPr id="12413" name="Rectangle 5"/>
            <p:cNvSpPr>
              <a:spLocks noChangeArrowheads="1"/>
            </p:cNvSpPr>
            <p:nvPr/>
          </p:nvSpPr>
          <p:spPr bwMode="auto">
            <a:xfrm>
              <a:off x="632" y="3575"/>
              <a:ext cx="20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chemeClr val="tx2"/>
                  </a:solidFill>
                </a:rPr>
                <a:t>0V</a:t>
              </a:r>
            </a:p>
          </p:txBody>
        </p:sp>
        <p:sp>
          <p:nvSpPr>
            <p:cNvPr id="12414" name="Rectangle 6"/>
            <p:cNvSpPr>
              <a:spLocks noChangeArrowheads="1"/>
            </p:cNvSpPr>
            <p:nvPr/>
          </p:nvSpPr>
          <p:spPr bwMode="auto">
            <a:xfrm>
              <a:off x="632" y="3031"/>
              <a:ext cx="30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+5V</a:t>
              </a:r>
              <a:endParaRPr kumimoji="1" lang="en-US" altLang="zh-CN" sz="2000" b="0"/>
            </a:p>
          </p:txBody>
        </p:sp>
        <p:cxnSp>
          <p:nvCxnSpPr>
            <p:cNvPr id="12415" name="AutoShape 7"/>
            <p:cNvCxnSpPr>
              <a:cxnSpLocks noChangeShapeType="1"/>
            </p:cNvCxnSpPr>
            <p:nvPr/>
          </p:nvCxnSpPr>
          <p:spPr bwMode="auto">
            <a:xfrm rot="10800000" flipV="1">
              <a:off x="632" y="3258"/>
              <a:ext cx="423" cy="317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296" name="Group 108"/>
          <p:cNvGrpSpPr>
            <a:grpSpLocks/>
          </p:cNvGrpSpPr>
          <p:nvPr/>
        </p:nvGrpSpPr>
        <p:grpSpPr bwMode="auto">
          <a:xfrm>
            <a:off x="6551613" y="1304925"/>
            <a:ext cx="2181225" cy="2716213"/>
            <a:chOff x="4127" y="822"/>
            <a:chExt cx="1374" cy="1711"/>
          </a:xfrm>
        </p:grpSpPr>
        <p:sp>
          <p:nvSpPr>
            <p:cNvPr id="12374" name="Text Box 9"/>
            <p:cNvSpPr txBox="1">
              <a:spLocks noChangeArrowheads="1"/>
            </p:cNvSpPr>
            <p:nvPr/>
          </p:nvSpPr>
          <p:spPr bwMode="auto">
            <a:xfrm>
              <a:off x="4127" y="1434"/>
              <a:ext cx="2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i</a:t>
              </a:r>
            </a:p>
          </p:txBody>
        </p:sp>
        <p:sp>
          <p:nvSpPr>
            <p:cNvPr id="12375" name="Text Box 10"/>
            <p:cNvSpPr txBox="1">
              <a:spLocks noChangeArrowheads="1"/>
            </p:cNvSpPr>
            <p:nvPr/>
          </p:nvSpPr>
          <p:spPr bwMode="auto">
            <a:xfrm>
              <a:off x="4915" y="1298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600"/>
                <a:t>P</a:t>
              </a:r>
            </a:p>
          </p:txBody>
        </p:sp>
        <p:sp>
          <p:nvSpPr>
            <p:cNvPr id="12376" name="Text Box 11"/>
            <p:cNvSpPr txBox="1">
              <a:spLocks noChangeArrowheads="1"/>
            </p:cNvSpPr>
            <p:nvPr/>
          </p:nvSpPr>
          <p:spPr bwMode="auto">
            <a:xfrm>
              <a:off x="4893" y="822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/>
                <a:t>V</a:t>
              </a:r>
              <a:r>
                <a:rPr kumimoji="1" lang="en-US" altLang="zh-CN" sz="1400"/>
                <a:t>DD</a:t>
              </a:r>
              <a:endParaRPr kumimoji="1" lang="en-US" altLang="zh-CN" sz="1600"/>
            </a:p>
          </p:txBody>
        </p:sp>
        <p:sp>
          <p:nvSpPr>
            <p:cNvPr id="12377" name="Text Box 12"/>
            <p:cNvSpPr txBox="1">
              <a:spLocks noChangeArrowheads="1"/>
            </p:cNvSpPr>
            <p:nvPr/>
          </p:nvSpPr>
          <p:spPr bwMode="auto">
            <a:xfrm>
              <a:off x="5210" y="1602"/>
              <a:ext cx="2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o</a:t>
              </a:r>
            </a:p>
          </p:txBody>
        </p:sp>
        <p:sp>
          <p:nvSpPr>
            <p:cNvPr id="12378" name="Line 13"/>
            <p:cNvSpPr>
              <a:spLocks noChangeShapeType="1"/>
            </p:cNvSpPr>
            <p:nvPr/>
          </p:nvSpPr>
          <p:spPr bwMode="auto">
            <a:xfrm>
              <a:off x="4893" y="178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9" name="Line 14"/>
            <p:cNvSpPr>
              <a:spLocks noChangeShapeType="1"/>
            </p:cNvSpPr>
            <p:nvPr/>
          </p:nvSpPr>
          <p:spPr bwMode="auto">
            <a:xfrm>
              <a:off x="4893" y="169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Line 15"/>
            <p:cNvSpPr>
              <a:spLocks noChangeShapeType="1"/>
            </p:cNvSpPr>
            <p:nvPr/>
          </p:nvSpPr>
          <p:spPr bwMode="auto">
            <a:xfrm>
              <a:off x="4889" y="239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1" name="Line 16"/>
            <p:cNvSpPr>
              <a:spLocks noChangeShapeType="1"/>
            </p:cNvSpPr>
            <p:nvPr/>
          </p:nvSpPr>
          <p:spPr bwMode="auto">
            <a:xfrm>
              <a:off x="4802" y="2532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2" name="Line 17"/>
            <p:cNvSpPr>
              <a:spLocks noChangeShapeType="1"/>
            </p:cNvSpPr>
            <p:nvPr/>
          </p:nvSpPr>
          <p:spPr bwMode="auto">
            <a:xfrm>
              <a:off x="4893" y="103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3" name="Oval 18"/>
            <p:cNvSpPr>
              <a:spLocks noChangeArrowheads="1"/>
            </p:cNvSpPr>
            <p:nvPr/>
          </p:nvSpPr>
          <p:spPr bwMode="auto">
            <a:xfrm>
              <a:off x="4856" y="968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84" name="Line 20"/>
            <p:cNvSpPr>
              <a:spLocks noChangeShapeType="1"/>
            </p:cNvSpPr>
            <p:nvPr/>
          </p:nvSpPr>
          <p:spPr bwMode="auto">
            <a:xfrm>
              <a:off x="4484" y="1285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5" name="Line 22"/>
            <p:cNvSpPr>
              <a:spLocks noChangeShapeType="1"/>
            </p:cNvSpPr>
            <p:nvPr/>
          </p:nvSpPr>
          <p:spPr bwMode="auto">
            <a:xfrm>
              <a:off x="4753" y="196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86" name="Line 23"/>
            <p:cNvSpPr>
              <a:spLocks noChangeShapeType="1"/>
            </p:cNvSpPr>
            <p:nvPr/>
          </p:nvSpPr>
          <p:spPr bwMode="auto">
            <a:xfrm>
              <a:off x="4753" y="210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87" name="Line 24"/>
            <p:cNvSpPr>
              <a:spLocks noChangeShapeType="1"/>
            </p:cNvSpPr>
            <p:nvPr/>
          </p:nvSpPr>
          <p:spPr bwMode="auto">
            <a:xfrm>
              <a:off x="4753" y="223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88" name="Line 25"/>
            <p:cNvSpPr>
              <a:spLocks noChangeShapeType="1"/>
            </p:cNvSpPr>
            <p:nvPr/>
          </p:nvSpPr>
          <p:spPr bwMode="auto">
            <a:xfrm>
              <a:off x="4753" y="214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89" name="Line 26"/>
            <p:cNvSpPr>
              <a:spLocks noChangeShapeType="1"/>
            </p:cNvSpPr>
            <p:nvPr/>
          </p:nvSpPr>
          <p:spPr bwMode="auto">
            <a:xfrm>
              <a:off x="4662" y="2011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0" name="Line 27"/>
            <p:cNvSpPr>
              <a:spLocks noChangeShapeType="1"/>
            </p:cNvSpPr>
            <p:nvPr/>
          </p:nvSpPr>
          <p:spPr bwMode="auto">
            <a:xfrm>
              <a:off x="4753" y="201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1" name="Line 28"/>
            <p:cNvSpPr>
              <a:spLocks noChangeShapeType="1"/>
            </p:cNvSpPr>
            <p:nvPr/>
          </p:nvSpPr>
          <p:spPr bwMode="auto">
            <a:xfrm>
              <a:off x="4753" y="228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" name="Line 29"/>
            <p:cNvSpPr>
              <a:spLocks noChangeShapeType="1"/>
            </p:cNvSpPr>
            <p:nvPr/>
          </p:nvSpPr>
          <p:spPr bwMode="auto">
            <a:xfrm>
              <a:off x="4753" y="214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3" name="Line 30"/>
            <p:cNvSpPr>
              <a:spLocks noChangeShapeType="1"/>
            </p:cNvSpPr>
            <p:nvPr/>
          </p:nvSpPr>
          <p:spPr bwMode="auto">
            <a:xfrm>
              <a:off x="4484" y="2283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4" name="Line 31"/>
            <p:cNvSpPr>
              <a:spLocks noChangeShapeType="1"/>
            </p:cNvSpPr>
            <p:nvPr/>
          </p:nvSpPr>
          <p:spPr bwMode="auto">
            <a:xfrm>
              <a:off x="4889" y="2147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5" name="Line 32"/>
            <p:cNvSpPr>
              <a:spLocks noChangeShapeType="1"/>
            </p:cNvSpPr>
            <p:nvPr/>
          </p:nvSpPr>
          <p:spPr bwMode="auto">
            <a:xfrm>
              <a:off x="4892" y="1875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6" name="Line 35"/>
            <p:cNvSpPr>
              <a:spLocks noChangeShapeType="1"/>
            </p:cNvSpPr>
            <p:nvPr/>
          </p:nvSpPr>
          <p:spPr bwMode="auto">
            <a:xfrm>
              <a:off x="4757" y="123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7" name="Line 36"/>
            <p:cNvSpPr>
              <a:spLocks noChangeShapeType="1"/>
            </p:cNvSpPr>
            <p:nvPr/>
          </p:nvSpPr>
          <p:spPr bwMode="auto">
            <a:xfrm>
              <a:off x="4757" y="137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8" name="Line 37"/>
            <p:cNvSpPr>
              <a:spLocks noChangeShapeType="1"/>
            </p:cNvSpPr>
            <p:nvPr/>
          </p:nvSpPr>
          <p:spPr bwMode="auto">
            <a:xfrm>
              <a:off x="4757" y="151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9" name="Line 38"/>
            <p:cNvSpPr>
              <a:spLocks noChangeShapeType="1"/>
            </p:cNvSpPr>
            <p:nvPr/>
          </p:nvSpPr>
          <p:spPr bwMode="auto">
            <a:xfrm>
              <a:off x="4757" y="142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00" name="Line 39"/>
            <p:cNvSpPr>
              <a:spLocks noChangeShapeType="1"/>
            </p:cNvSpPr>
            <p:nvPr/>
          </p:nvSpPr>
          <p:spPr bwMode="auto">
            <a:xfrm>
              <a:off x="4666" y="1285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01" name="Line 40"/>
            <p:cNvSpPr>
              <a:spLocks noChangeShapeType="1"/>
            </p:cNvSpPr>
            <p:nvPr/>
          </p:nvSpPr>
          <p:spPr bwMode="auto">
            <a:xfrm>
              <a:off x="4757" y="128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02" name="Line 41"/>
            <p:cNvSpPr>
              <a:spLocks noChangeShapeType="1"/>
            </p:cNvSpPr>
            <p:nvPr/>
          </p:nvSpPr>
          <p:spPr bwMode="auto">
            <a:xfrm>
              <a:off x="4757" y="155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03" name="Line 42"/>
            <p:cNvSpPr>
              <a:spLocks noChangeShapeType="1"/>
            </p:cNvSpPr>
            <p:nvPr/>
          </p:nvSpPr>
          <p:spPr bwMode="auto">
            <a:xfrm>
              <a:off x="4757" y="142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04" name="Line 43"/>
            <p:cNvSpPr>
              <a:spLocks noChangeShapeType="1"/>
            </p:cNvSpPr>
            <p:nvPr/>
          </p:nvSpPr>
          <p:spPr bwMode="auto">
            <a:xfrm>
              <a:off x="4893" y="1149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05" name="Line 44"/>
            <p:cNvSpPr>
              <a:spLocks noChangeShapeType="1"/>
            </p:cNvSpPr>
            <p:nvPr/>
          </p:nvSpPr>
          <p:spPr bwMode="auto">
            <a:xfrm>
              <a:off x="4893" y="1557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06" name="Line 46"/>
            <p:cNvSpPr>
              <a:spLocks noChangeShapeType="1"/>
            </p:cNvSpPr>
            <p:nvPr/>
          </p:nvSpPr>
          <p:spPr bwMode="auto">
            <a:xfrm>
              <a:off x="4485" y="1285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07" name="Line 47"/>
            <p:cNvSpPr>
              <a:spLocks noChangeShapeType="1"/>
            </p:cNvSpPr>
            <p:nvPr/>
          </p:nvSpPr>
          <p:spPr bwMode="auto">
            <a:xfrm>
              <a:off x="4212" y="178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8" name="Text Box 49"/>
            <p:cNvSpPr txBox="1">
              <a:spLocks noChangeArrowheads="1"/>
            </p:cNvSpPr>
            <p:nvPr/>
          </p:nvSpPr>
          <p:spPr bwMode="auto">
            <a:xfrm>
              <a:off x="4923" y="1979"/>
              <a:ext cx="3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400"/>
                <a:t>N</a:t>
              </a:r>
            </a:p>
          </p:txBody>
        </p:sp>
        <p:sp>
          <p:nvSpPr>
            <p:cNvPr id="12409" name="Text Box 50"/>
            <p:cNvSpPr txBox="1">
              <a:spLocks noChangeArrowheads="1"/>
            </p:cNvSpPr>
            <p:nvPr/>
          </p:nvSpPr>
          <p:spPr bwMode="auto">
            <a:xfrm>
              <a:off x="4445" y="2304"/>
              <a:ext cx="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/>
                <a:t>G</a:t>
              </a:r>
            </a:p>
          </p:txBody>
        </p:sp>
        <p:sp>
          <p:nvSpPr>
            <p:cNvPr id="12410" name="Text Box 51"/>
            <p:cNvSpPr txBox="1">
              <a:spLocks noChangeArrowheads="1"/>
            </p:cNvSpPr>
            <p:nvPr/>
          </p:nvSpPr>
          <p:spPr bwMode="auto">
            <a:xfrm>
              <a:off x="5012" y="2296"/>
              <a:ext cx="1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200"/>
                <a:t>N</a:t>
              </a:r>
              <a:endParaRPr lang="en-US" altLang="zh-CN" sz="1400"/>
            </a:p>
          </p:txBody>
        </p:sp>
        <p:sp>
          <p:nvSpPr>
            <p:cNvPr id="12411" name="Text Box 52"/>
            <p:cNvSpPr txBox="1">
              <a:spLocks noChangeArrowheads="1"/>
            </p:cNvSpPr>
            <p:nvPr/>
          </p:nvSpPr>
          <p:spPr bwMode="auto">
            <a:xfrm>
              <a:off x="4694" y="169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/>
                <a:t>D</a:t>
              </a:r>
            </a:p>
          </p:txBody>
        </p:sp>
        <p:sp>
          <p:nvSpPr>
            <p:cNvPr id="12412" name="Text Box 53"/>
            <p:cNvSpPr txBox="1">
              <a:spLocks noChangeArrowheads="1"/>
            </p:cNvSpPr>
            <p:nvPr/>
          </p:nvSpPr>
          <p:spPr bwMode="auto">
            <a:xfrm>
              <a:off x="4989" y="1116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400"/>
                <a:t>P</a:t>
              </a:r>
            </a:p>
          </p:txBody>
        </p:sp>
      </p:grpSp>
      <p:graphicFrame>
        <p:nvGraphicFramePr>
          <p:cNvPr id="1088566" name="Group 54"/>
          <p:cNvGraphicFramePr>
            <a:graphicFrameLocks noGrp="1"/>
          </p:cNvGraphicFramePr>
          <p:nvPr/>
        </p:nvGraphicFramePr>
        <p:xfrm>
          <a:off x="827088" y="2312988"/>
          <a:ext cx="4824412" cy="167481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i</a:t>
                      </a:r>
                      <a:endParaRPr kumimoji="1" lang="zh-CN" altLang="en-US" sz="28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GS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N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GS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P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N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P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o</a:t>
                      </a:r>
                      <a:endParaRPr kumimoji="1" lang="zh-CN" altLang="en-US" sz="28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8600" name="Rectangle 88"/>
          <p:cNvSpPr>
            <a:spLocks noChangeArrowheads="1"/>
          </p:cNvSpPr>
          <p:nvPr/>
        </p:nvSpPr>
        <p:spPr bwMode="auto">
          <a:xfrm>
            <a:off x="2717800" y="4329113"/>
            <a:ext cx="9540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6192838" y="5624513"/>
            <a:ext cx="1903412" cy="523875"/>
            <a:chOff x="3940" y="3304"/>
            <a:chExt cx="1199" cy="330"/>
          </a:xfrm>
        </p:grpSpPr>
        <p:sp>
          <p:nvSpPr>
            <p:cNvPr id="12368" name="Line 90"/>
            <p:cNvSpPr>
              <a:spLocks noChangeShapeType="1"/>
            </p:cNvSpPr>
            <p:nvPr/>
          </p:nvSpPr>
          <p:spPr bwMode="auto">
            <a:xfrm>
              <a:off x="4721" y="3465"/>
              <a:ext cx="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9" name="Text Box 91"/>
            <p:cNvSpPr txBox="1">
              <a:spLocks noChangeArrowheads="1"/>
            </p:cNvSpPr>
            <p:nvPr/>
          </p:nvSpPr>
          <p:spPr bwMode="auto">
            <a:xfrm>
              <a:off x="4983" y="3384"/>
              <a:ext cx="1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Y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2370" name="AutoShape 92"/>
            <p:cNvSpPr>
              <a:spLocks noChangeArrowheads="1"/>
            </p:cNvSpPr>
            <p:nvPr/>
          </p:nvSpPr>
          <p:spPr bwMode="auto">
            <a:xfrm rot="5400000">
              <a:off x="4347" y="3313"/>
              <a:ext cx="330" cy="311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71" name="Text Box 93"/>
            <p:cNvSpPr txBox="1">
              <a:spLocks noChangeArrowheads="1"/>
            </p:cNvSpPr>
            <p:nvPr/>
          </p:nvSpPr>
          <p:spPr bwMode="auto">
            <a:xfrm>
              <a:off x="3940" y="3366"/>
              <a:ext cx="1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A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2372" name="Line 94"/>
            <p:cNvSpPr>
              <a:spLocks noChangeShapeType="1"/>
            </p:cNvSpPr>
            <p:nvPr/>
          </p:nvSpPr>
          <p:spPr bwMode="auto">
            <a:xfrm>
              <a:off x="4129" y="3469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3" name="Oval 95"/>
            <p:cNvSpPr>
              <a:spLocks noChangeArrowheads="1"/>
            </p:cNvSpPr>
            <p:nvPr/>
          </p:nvSpPr>
          <p:spPr bwMode="auto">
            <a:xfrm>
              <a:off x="4638" y="3424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088608" name="Group 96"/>
          <p:cNvGraphicFramePr>
            <a:graphicFrameLocks noGrp="1"/>
          </p:cNvGraphicFramePr>
          <p:nvPr/>
        </p:nvGraphicFramePr>
        <p:xfrm>
          <a:off x="1835150" y="4833938"/>
          <a:ext cx="2700338" cy="1368425"/>
        </p:xfrm>
        <a:graphic>
          <a:graphicData uri="http://schemas.openxmlformats.org/drawingml/2006/table">
            <a:tbl>
              <a:tblPr/>
              <a:tblGrid>
                <a:gridCol w="138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 (A)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o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 (Y)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88626" name="Object 114"/>
          <p:cNvGraphicFramePr>
            <a:graphicFrameLocks noChangeAspect="1"/>
          </p:cNvGraphicFramePr>
          <p:nvPr/>
        </p:nvGraphicFramePr>
        <p:xfrm>
          <a:off x="6604000" y="4764088"/>
          <a:ext cx="9969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公式" r:id="rId4" imgW="403868" imgH="175369" progId="Equation.3">
                  <p:embed/>
                </p:oleObj>
              </mc:Choice>
              <mc:Fallback>
                <p:oleObj name="公式" r:id="rId4" imgW="403868" imgH="175369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4764088"/>
                        <a:ext cx="9969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Group 54"/>
          <p:cNvGraphicFramePr>
            <a:graphicFrameLocks noGrp="1"/>
          </p:cNvGraphicFramePr>
          <p:nvPr/>
        </p:nvGraphicFramePr>
        <p:xfrm>
          <a:off x="827088" y="2312988"/>
          <a:ext cx="4824412" cy="167481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zh-CN" altLang="en-US" sz="28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GS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GS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kumimoji="1" lang="zh-CN" altLang="en-US" sz="28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-5V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6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21D9A1B-D9D8-4C7D-91A2-2B63E74DC36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0BE5401-0C92-4CDC-B1AB-FD8B4505EF9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非门 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1536700" y="5840413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电压传输特性</a:t>
            </a:r>
          </a:p>
        </p:txBody>
      </p:sp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574675" y="1809750"/>
          <a:ext cx="3679825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Image" r:id="rId4" imgW="11438095" imgH="12904762" progId="Photoshop.Image.8">
                  <p:embed/>
                </p:oleObj>
              </mc:Choice>
              <mc:Fallback>
                <p:oleObj name="Image" r:id="rId4" imgW="11438095" imgH="12904762" progId="Photoshop.Imag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809750"/>
                        <a:ext cx="3679825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4211638" y="1944688"/>
          <a:ext cx="4176712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" name="Image" r:id="rId6" imgW="14180952" imgH="10504762" progId="Photoshop.Image.8">
                  <p:embed/>
                </p:oleObj>
              </mc:Choice>
              <mc:Fallback>
                <p:oleObj name="Image" r:id="rId6" imgW="14180952" imgH="10504762" progId="Photoshop.Imag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44688"/>
                        <a:ext cx="4176712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713413" y="5875338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电流传输特性</a:t>
            </a:r>
          </a:p>
        </p:txBody>
      </p:sp>
      <p:grpSp>
        <p:nvGrpSpPr>
          <p:cNvPr id="14346" name="Group 104"/>
          <p:cNvGrpSpPr>
            <a:grpSpLocks/>
          </p:cNvGrpSpPr>
          <p:nvPr/>
        </p:nvGrpSpPr>
        <p:grpSpPr bwMode="auto">
          <a:xfrm>
            <a:off x="6877050" y="512763"/>
            <a:ext cx="1947863" cy="2303462"/>
            <a:chOff x="4150" y="890"/>
            <a:chExt cx="1390" cy="1643"/>
          </a:xfrm>
        </p:grpSpPr>
        <p:sp>
          <p:nvSpPr>
            <p:cNvPr id="14347" name="Text Box 9"/>
            <p:cNvSpPr txBox="1">
              <a:spLocks noChangeArrowheads="1"/>
            </p:cNvSpPr>
            <p:nvPr/>
          </p:nvSpPr>
          <p:spPr bwMode="auto">
            <a:xfrm>
              <a:off x="4150" y="1434"/>
              <a:ext cx="291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i</a:t>
              </a:r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4915" y="1298"/>
              <a:ext cx="32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T</a:t>
              </a:r>
              <a:r>
                <a:rPr kumimoji="1" lang="en-US" altLang="zh-CN" sz="1400"/>
                <a:t>P</a:t>
              </a:r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4921" y="890"/>
              <a:ext cx="42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i="1"/>
                <a:t>V</a:t>
              </a:r>
              <a:r>
                <a:rPr kumimoji="1" lang="en-US" altLang="zh-CN" sz="2000" baseline="-15000"/>
                <a:t>DD</a:t>
              </a:r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5210" y="1602"/>
              <a:ext cx="330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o</a:t>
              </a:r>
            </a:p>
          </p:txBody>
        </p:sp>
        <p:sp>
          <p:nvSpPr>
            <p:cNvPr id="14351" name="Line 13"/>
            <p:cNvSpPr>
              <a:spLocks noChangeShapeType="1"/>
            </p:cNvSpPr>
            <p:nvPr/>
          </p:nvSpPr>
          <p:spPr bwMode="auto">
            <a:xfrm>
              <a:off x="4893" y="178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14"/>
            <p:cNvSpPr>
              <a:spLocks noChangeShapeType="1"/>
            </p:cNvSpPr>
            <p:nvPr/>
          </p:nvSpPr>
          <p:spPr bwMode="auto">
            <a:xfrm>
              <a:off x="4893" y="169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15"/>
            <p:cNvSpPr>
              <a:spLocks noChangeShapeType="1"/>
            </p:cNvSpPr>
            <p:nvPr/>
          </p:nvSpPr>
          <p:spPr bwMode="auto">
            <a:xfrm>
              <a:off x="4889" y="239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16"/>
            <p:cNvSpPr>
              <a:spLocks noChangeShapeType="1"/>
            </p:cNvSpPr>
            <p:nvPr/>
          </p:nvSpPr>
          <p:spPr bwMode="auto">
            <a:xfrm>
              <a:off x="4802" y="2532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7"/>
            <p:cNvSpPr>
              <a:spLocks noChangeShapeType="1"/>
            </p:cNvSpPr>
            <p:nvPr/>
          </p:nvSpPr>
          <p:spPr bwMode="auto">
            <a:xfrm>
              <a:off x="4893" y="103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Oval 18"/>
            <p:cNvSpPr>
              <a:spLocks noChangeArrowheads="1"/>
            </p:cNvSpPr>
            <p:nvPr/>
          </p:nvSpPr>
          <p:spPr bwMode="auto">
            <a:xfrm>
              <a:off x="4856" y="968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4484" y="1285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4753" y="196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4753" y="210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4753" y="223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4753" y="214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4662" y="2011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>
              <a:off x="4753" y="201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4753" y="228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>
              <a:off x="4753" y="214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4484" y="2283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4889" y="2147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4892" y="1875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9" name="Line 35"/>
            <p:cNvSpPr>
              <a:spLocks noChangeShapeType="1"/>
            </p:cNvSpPr>
            <p:nvPr/>
          </p:nvSpPr>
          <p:spPr bwMode="auto">
            <a:xfrm>
              <a:off x="4757" y="123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0" name="Line 36"/>
            <p:cNvSpPr>
              <a:spLocks noChangeShapeType="1"/>
            </p:cNvSpPr>
            <p:nvPr/>
          </p:nvSpPr>
          <p:spPr bwMode="auto">
            <a:xfrm>
              <a:off x="4757" y="137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1" name="Line 37"/>
            <p:cNvSpPr>
              <a:spLocks noChangeShapeType="1"/>
            </p:cNvSpPr>
            <p:nvPr/>
          </p:nvSpPr>
          <p:spPr bwMode="auto">
            <a:xfrm>
              <a:off x="4757" y="151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2" name="Line 38"/>
            <p:cNvSpPr>
              <a:spLocks noChangeShapeType="1"/>
            </p:cNvSpPr>
            <p:nvPr/>
          </p:nvSpPr>
          <p:spPr bwMode="auto">
            <a:xfrm>
              <a:off x="4757" y="142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3" name="Line 39"/>
            <p:cNvSpPr>
              <a:spLocks noChangeShapeType="1"/>
            </p:cNvSpPr>
            <p:nvPr/>
          </p:nvSpPr>
          <p:spPr bwMode="auto">
            <a:xfrm>
              <a:off x="4666" y="1285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4" name="Line 40"/>
            <p:cNvSpPr>
              <a:spLocks noChangeShapeType="1"/>
            </p:cNvSpPr>
            <p:nvPr/>
          </p:nvSpPr>
          <p:spPr bwMode="auto">
            <a:xfrm>
              <a:off x="4757" y="128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5" name="Line 41"/>
            <p:cNvSpPr>
              <a:spLocks noChangeShapeType="1"/>
            </p:cNvSpPr>
            <p:nvPr/>
          </p:nvSpPr>
          <p:spPr bwMode="auto">
            <a:xfrm>
              <a:off x="4757" y="155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6" name="Line 42"/>
            <p:cNvSpPr>
              <a:spLocks noChangeShapeType="1"/>
            </p:cNvSpPr>
            <p:nvPr/>
          </p:nvSpPr>
          <p:spPr bwMode="auto">
            <a:xfrm>
              <a:off x="4757" y="142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7" name="Line 43"/>
            <p:cNvSpPr>
              <a:spLocks noChangeShapeType="1"/>
            </p:cNvSpPr>
            <p:nvPr/>
          </p:nvSpPr>
          <p:spPr bwMode="auto">
            <a:xfrm>
              <a:off x="4893" y="1149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8" name="Line 44"/>
            <p:cNvSpPr>
              <a:spLocks noChangeShapeType="1"/>
            </p:cNvSpPr>
            <p:nvPr/>
          </p:nvSpPr>
          <p:spPr bwMode="auto">
            <a:xfrm>
              <a:off x="4893" y="1557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9" name="Line 46"/>
            <p:cNvSpPr>
              <a:spLocks noChangeShapeType="1"/>
            </p:cNvSpPr>
            <p:nvPr/>
          </p:nvSpPr>
          <p:spPr bwMode="auto">
            <a:xfrm>
              <a:off x="4485" y="1285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0" name="Line 47"/>
            <p:cNvSpPr>
              <a:spLocks noChangeShapeType="1"/>
            </p:cNvSpPr>
            <p:nvPr/>
          </p:nvSpPr>
          <p:spPr bwMode="auto">
            <a:xfrm>
              <a:off x="4212" y="178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Text Box 49"/>
            <p:cNvSpPr txBox="1">
              <a:spLocks noChangeArrowheads="1"/>
            </p:cNvSpPr>
            <p:nvPr/>
          </p:nvSpPr>
          <p:spPr bwMode="auto">
            <a:xfrm>
              <a:off x="4923" y="1979"/>
              <a:ext cx="33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T</a:t>
              </a:r>
              <a:r>
                <a:rPr kumimoji="1" lang="en-US" altLang="zh-CN" sz="1200"/>
                <a:t>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1D7CE59-F3CC-47DE-8D20-60218AA14EC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AC8E97-5659-4D34-809E-AE9ECE4332E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 </a:t>
            </a:r>
            <a:r>
              <a:rPr lang="zh-CN" altLang="en-US"/>
              <a:t>与非门</a:t>
            </a:r>
          </a:p>
        </p:txBody>
      </p:sp>
      <p:grpSp>
        <p:nvGrpSpPr>
          <p:cNvPr id="16390" name="Group 138"/>
          <p:cNvGrpSpPr>
            <a:grpSpLocks/>
          </p:cNvGrpSpPr>
          <p:nvPr/>
        </p:nvGrpSpPr>
        <p:grpSpPr bwMode="auto">
          <a:xfrm>
            <a:off x="5292725" y="981075"/>
            <a:ext cx="3406775" cy="3708400"/>
            <a:chOff x="3334" y="731"/>
            <a:chExt cx="2146" cy="2336"/>
          </a:xfrm>
        </p:grpSpPr>
        <p:sp>
          <p:nvSpPr>
            <p:cNvPr id="16447" name="Text Box 4"/>
            <p:cNvSpPr txBox="1">
              <a:spLocks noChangeArrowheads="1"/>
            </p:cNvSpPr>
            <p:nvPr/>
          </p:nvSpPr>
          <p:spPr bwMode="auto">
            <a:xfrm>
              <a:off x="5217" y="163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L</a:t>
              </a:r>
              <a:endParaRPr kumimoji="1" lang="en-US" altLang="zh-CN" sz="1800"/>
            </a:p>
          </p:txBody>
        </p:sp>
        <p:sp>
          <p:nvSpPr>
            <p:cNvPr id="16448" name="Line 6"/>
            <p:cNvSpPr>
              <a:spLocks noChangeShapeType="1"/>
            </p:cNvSpPr>
            <p:nvPr/>
          </p:nvSpPr>
          <p:spPr bwMode="auto">
            <a:xfrm>
              <a:off x="4761" y="249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9" name="Line 7"/>
            <p:cNvSpPr>
              <a:spLocks noChangeShapeType="1"/>
            </p:cNvSpPr>
            <p:nvPr/>
          </p:nvSpPr>
          <p:spPr bwMode="auto">
            <a:xfrm>
              <a:off x="4761" y="263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50" name="Line 8"/>
            <p:cNvSpPr>
              <a:spLocks noChangeShapeType="1"/>
            </p:cNvSpPr>
            <p:nvPr/>
          </p:nvSpPr>
          <p:spPr bwMode="auto">
            <a:xfrm>
              <a:off x="4761" y="277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51" name="Line 9"/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52" name="Line 10"/>
            <p:cNvSpPr>
              <a:spLocks noChangeShapeType="1"/>
            </p:cNvSpPr>
            <p:nvPr/>
          </p:nvSpPr>
          <p:spPr bwMode="auto">
            <a:xfrm>
              <a:off x="4670" y="2545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53" name="Line 11"/>
            <p:cNvSpPr>
              <a:spLocks noChangeShapeType="1"/>
            </p:cNvSpPr>
            <p:nvPr/>
          </p:nvSpPr>
          <p:spPr bwMode="auto">
            <a:xfrm>
              <a:off x="4761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54" name="Line 12"/>
            <p:cNvSpPr>
              <a:spLocks noChangeShapeType="1"/>
            </p:cNvSpPr>
            <p:nvPr/>
          </p:nvSpPr>
          <p:spPr bwMode="auto">
            <a:xfrm>
              <a:off x="4761" y="281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55" name="Line 13"/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56" name="Line 14"/>
            <p:cNvSpPr>
              <a:spLocks noChangeShapeType="1"/>
            </p:cNvSpPr>
            <p:nvPr/>
          </p:nvSpPr>
          <p:spPr bwMode="auto">
            <a:xfrm>
              <a:off x="4492" y="2817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57" name="Line 15"/>
            <p:cNvSpPr>
              <a:spLocks noChangeShapeType="1"/>
            </p:cNvSpPr>
            <p:nvPr/>
          </p:nvSpPr>
          <p:spPr bwMode="auto">
            <a:xfrm>
              <a:off x="4897" y="2681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58" name="Line 16"/>
            <p:cNvSpPr>
              <a:spLocks noChangeShapeType="1"/>
            </p:cNvSpPr>
            <p:nvPr/>
          </p:nvSpPr>
          <p:spPr bwMode="auto">
            <a:xfrm>
              <a:off x="4900" y="2409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59" name="Line 19"/>
            <p:cNvSpPr>
              <a:spLocks noChangeShapeType="1"/>
            </p:cNvSpPr>
            <p:nvPr/>
          </p:nvSpPr>
          <p:spPr bwMode="auto">
            <a:xfrm>
              <a:off x="4036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0" name="Line 20"/>
            <p:cNvSpPr>
              <a:spLocks noChangeShapeType="1"/>
            </p:cNvSpPr>
            <p:nvPr/>
          </p:nvSpPr>
          <p:spPr bwMode="auto">
            <a:xfrm>
              <a:off x="4036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1" name="Line 21"/>
            <p:cNvSpPr>
              <a:spLocks noChangeShapeType="1"/>
            </p:cNvSpPr>
            <p:nvPr/>
          </p:nvSpPr>
          <p:spPr bwMode="auto">
            <a:xfrm>
              <a:off x="4036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2" name="Line 22"/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3" name="Line 23"/>
            <p:cNvSpPr>
              <a:spLocks noChangeShapeType="1"/>
            </p:cNvSpPr>
            <p:nvPr/>
          </p:nvSpPr>
          <p:spPr bwMode="auto">
            <a:xfrm>
              <a:off x="3945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4" name="Line 24"/>
            <p:cNvSpPr>
              <a:spLocks noChangeShapeType="1"/>
            </p:cNvSpPr>
            <p:nvPr/>
          </p:nvSpPr>
          <p:spPr bwMode="auto">
            <a:xfrm>
              <a:off x="4036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5" name="Line 25"/>
            <p:cNvSpPr>
              <a:spLocks noChangeShapeType="1"/>
            </p:cNvSpPr>
            <p:nvPr/>
          </p:nvSpPr>
          <p:spPr bwMode="auto">
            <a:xfrm>
              <a:off x="4036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6" name="Line 26"/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7" name="Line 27"/>
            <p:cNvSpPr>
              <a:spLocks noChangeShapeType="1"/>
            </p:cNvSpPr>
            <p:nvPr/>
          </p:nvSpPr>
          <p:spPr bwMode="auto">
            <a:xfrm>
              <a:off x="4172" y="1117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8" name="Line 28"/>
            <p:cNvSpPr>
              <a:spLocks noChangeShapeType="1"/>
            </p:cNvSpPr>
            <p:nvPr/>
          </p:nvSpPr>
          <p:spPr bwMode="auto">
            <a:xfrm>
              <a:off x="4172" y="1570"/>
              <a:ext cx="0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9" name="Line 30"/>
            <p:cNvSpPr>
              <a:spLocks noChangeShapeType="1"/>
            </p:cNvSpPr>
            <p:nvPr/>
          </p:nvSpPr>
          <p:spPr bwMode="auto">
            <a:xfrm>
              <a:off x="3764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0" name="Line 32"/>
            <p:cNvSpPr>
              <a:spLocks noChangeShapeType="1"/>
            </p:cNvSpPr>
            <p:nvPr/>
          </p:nvSpPr>
          <p:spPr bwMode="auto">
            <a:xfrm>
              <a:off x="4763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1" name="Line 33"/>
            <p:cNvSpPr>
              <a:spLocks noChangeShapeType="1"/>
            </p:cNvSpPr>
            <p:nvPr/>
          </p:nvSpPr>
          <p:spPr bwMode="auto">
            <a:xfrm>
              <a:off x="4763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2" name="Line 34"/>
            <p:cNvSpPr>
              <a:spLocks noChangeShapeType="1"/>
            </p:cNvSpPr>
            <p:nvPr/>
          </p:nvSpPr>
          <p:spPr bwMode="auto">
            <a:xfrm>
              <a:off x="4763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3" name="Line 35"/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4" name="Line 36"/>
            <p:cNvSpPr>
              <a:spLocks noChangeShapeType="1"/>
            </p:cNvSpPr>
            <p:nvPr/>
          </p:nvSpPr>
          <p:spPr bwMode="auto">
            <a:xfrm>
              <a:off x="4672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5" name="Line 37"/>
            <p:cNvSpPr>
              <a:spLocks noChangeShapeType="1"/>
            </p:cNvSpPr>
            <p:nvPr/>
          </p:nvSpPr>
          <p:spPr bwMode="auto">
            <a:xfrm>
              <a:off x="4763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6" name="Line 38"/>
            <p:cNvSpPr>
              <a:spLocks noChangeShapeType="1"/>
            </p:cNvSpPr>
            <p:nvPr/>
          </p:nvSpPr>
          <p:spPr bwMode="auto">
            <a:xfrm>
              <a:off x="4763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7" name="Line 39"/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8" name="Line 40"/>
            <p:cNvSpPr>
              <a:spLocks noChangeShapeType="1"/>
            </p:cNvSpPr>
            <p:nvPr/>
          </p:nvSpPr>
          <p:spPr bwMode="auto">
            <a:xfrm>
              <a:off x="4899" y="1162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9" name="Line 41"/>
            <p:cNvSpPr>
              <a:spLocks noChangeShapeType="1"/>
            </p:cNvSpPr>
            <p:nvPr/>
          </p:nvSpPr>
          <p:spPr bwMode="auto">
            <a:xfrm>
              <a:off x="4899" y="1570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0" name="Line 43"/>
            <p:cNvSpPr>
              <a:spLocks noChangeShapeType="1"/>
            </p:cNvSpPr>
            <p:nvPr/>
          </p:nvSpPr>
          <p:spPr bwMode="auto">
            <a:xfrm>
              <a:off x="4491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1" name="Line 44"/>
            <p:cNvSpPr>
              <a:spLocks noChangeShapeType="1"/>
            </p:cNvSpPr>
            <p:nvPr/>
          </p:nvSpPr>
          <p:spPr bwMode="auto">
            <a:xfrm>
              <a:off x="4761" y="195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2" name="Line 45"/>
            <p:cNvSpPr>
              <a:spLocks noChangeShapeType="1"/>
            </p:cNvSpPr>
            <p:nvPr/>
          </p:nvSpPr>
          <p:spPr bwMode="auto">
            <a:xfrm>
              <a:off x="4761" y="209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3" name="Line 46"/>
            <p:cNvSpPr>
              <a:spLocks noChangeShapeType="1"/>
            </p:cNvSpPr>
            <p:nvPr/>
          </p:nvSpPr>
          <p:spPr bwMode="auto">
            <a:xfrm>
              <a:off x="4761" y="222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4" name="Line 47"/>
            <p:cNvSpPr>
              <a:spLocks noChangeShapeType="1"/>
            </p:cNvSpPr>
            <p:nvPr/>
          </p:nvSpPr>
          <p:spPr bwMode="auto">
            <a:xfrm>
              <a:off x="4761" y="213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5" name="Line 48"/>
            <p:cNvSpPr>
              <a:spLocks noChangeShapeType="1"/>
            </p:cNvSpPr>
            <p:nvPr/>
          </p:nvSpPr>
          <p:spPr bwMode="auto">
            <a:xfrm>
              <a:off x="4670" y="2001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6" name="Line 49"/>
            <p:cNvSpPr>
              <a:spLocks noChangeShapeType="1"/>
            </p:cNvSpPr>
            <p:nvPr/>
          </p:nvSpPr>
          <p:spPr bwMode="auto">
            <a:xfrm>
              <a:off x="4761" y="200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7" name="Line 50"/>
            <p:cNvSpPr>
              <a:spLocks noChangeShapeType="1"/>
            </p:cNvSpPr>
            <p:nvPr/>
          </p:nvSpPr>
          <p:spPr bwMode="auto">
            <a:xfrm>
              <a:off x="4761" y="227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8" name="Line 51"/>
            <p:cNvSpPr>
              <a:spLocks noChangeShapeType="1"/>
            </p:cNvSpPr>
            <p:nvPr/>
          </p:nvSpPr>
          <p:spPr bwMode="auto">
            <a:xfrm>
              <a:off x="4761" y="2137"/>
              <a:ext cx="2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9" name="Line 52"/>
            <p:cNvSpPr>
              <a:spLocks noChangeShapeType="1"/>
            </p:cNvSpPr>
            <p:nvPr/>
          </p:nvSpPr>
          <p:spPr bwMode="auto">
            <a:xfrm>
              <a:off x="4492" y="2273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0" name="Line 53"/>
            <p:cNvSpPr>
              <a:spLocks noChangeShapeType="1"/>
            </p:cNvSpPr>
            <p:nvPr/>
          </p:nvSpPr>
          <p:spPr bwMode="auto">
            <a:xfrm>
              <a:off x="4897" y="2274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1" name="Line 54"/>
            <p:cNvSpPr>
              <a:spLocks noChangeShapeType="1"/>
            </p:cNvSpPr>
            <p:nvPr/>
          </p:nvSpPr>
          <p:spPr bwMode="auto">
            <a:xfrm>
              <a:off x="4900" y="1865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2" name="Line 55"/>
            <p:cNvSpPr>
              <a:spLocks noChangeShapeType="1"/>
            </p:cNvSpPr>
            <p:nvPr/>
          </p:nvSpPr>
          <p:spPr bwMode="auto">
            <a:xfrm>
              <a:off x="4173" y="1117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3" name="Text Box 56"/>
            <p:cNvSpPr txBox="1">
              <a:spLocks noChangeArrowheads="1"/>
            </p:cNvSpPr>
            <p:nvPr/>
          </p:nvSpPr>
          <p:spPr bwMode="auto">
            <a:xfrm>
              <a:off x="4899" y="731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/>
                <a:t>V</a:t>
              </a:r>
              <a:r>
                <a:rPr kumimoji="1" lang="en-US" altLang="zh-CN" sz="1600"/>
                <a:t>DD</a:t>
              </a:r>
              <a:endParaRPr kumimoji="1" lang="en-US" altLang="zh-CN" sz="1800"/>
            </a:p>
          </p:txBody>
        </p:sp>
        <p:sp>
          <p:nvSpPr>
            <p:cNvPr id="16494" name="Line 57"/>
            <p:cNvSpPr>
              <a:spLocks noChangeShapeType="1"/>
            </p:cNvSpPr>
            <p:nvPr/>
          </p:nvSpPr>
          <p:spPr bwMode="auto">
            <a:xfrm>
              <a:off x="4899" y="94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5" name="Oval 58"/>
            <p:cNvSpPr>
              <a:spLocks noChangeArrowheads="1"/>
            </p:cNvSpPr>
            <p:nvPr/>
          </p:nvSpPr>
          <p:spPr bwMode="auto">
            <a:xfrm>
              <a:off x="4865" y="877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96" name="Line 59"/>
            <p:cNvSpPr>
              <a:spLocks noChangeShapeType="1"/>
            </p:cNvSpPr>
            <p:nvPr/>
          </p:nvSpPr>
          <p:spPr bwMode="auto">
            <a:xfrm>
              <a:off x="3606" y="227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7" name="Line 60"/>
            <p:cNvSpPr>
              <a:spLocks noChangeShapeType="1"/>
            </p:cNvSpPr>
            <p:nvPr/>
          </p:nvSpPr>
          <p:spPr bwMode="auto">
            <a:xfrm>
              <a:off x="3765" y="1298"/>
              <a:ext cx="0" cy="1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8" name="Line 61"/>
            <p:cNvSpPr>
              <a:spLocks noChangeShapeType="1"/>
            </p:cNvSpPr>
            <p:nvPr/>
          </p:nvSpPr>
          <p:spPr bwMode="auto">
            <a:xfrm>
              <a:off x="4491" y="1297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9" name="Line 62"/>
            <p:cNvSpPr>
              <a:spLocks noChangeShapeType="1"/>
            </p:cNvSpPr>
            <p:nvPr/>
          </p:nvSpPr>
          <p:spPr bwMode="auto">
            <a:xfrm>
              <a:off x="3606" y="2818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0" name="Line 63"/>
            <p:cNvSpPr>
              <a:spLocks noChangeShapeType="1"/>
            </p:cNvSpPr>
            <p:nvPr/>
          </p:nvSpPr>
          <p:spPr bwMode="auto">
            <a:xfrm>
              <a:off x="4899" y="1005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1" name="Line 64"/>
            <p:cNvSpPr>
              <a:spLocks noChangeShapeType="1"/>
            </p:cNvSpPr>
            <p:nvPr/>
          </p:nvSpPr>
          <p:spPr bwMode="auto">
            <a:xfrm>
              <a:off x="4808" y="3066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2" name="Line 65"/>
            <p:cNvSpPr>
              <a:spLocks noChangeShapeType="1"/>
            </p:cNvSpPr>
            <p:nvPr/>
          </p:nvSpPr>
          <p:spPr bwMode="auto">
            <a:xfrm>
              <a:off x="4898" y="2931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3" name="Text Box 67"/>
            <p:cNvSpPr txBox="1">
              <a:spLocks noChangeArrowheads="1"/>
            </p:cNvSpPr>
            <p:nvPr/>
          </p:nvSpPr>
          <p:spPr bwMode="auto">
            <a:xfrm>
              <a:off x="3334" y="211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</a:t>
              </a:r>
              <a:endParaRPr kumimoji="1" lang="en-US" altLang="zh-CN" sz="1800"/>
            </a:p>
          </p:txBody>
        </p:sp>
        <p:sp>
          <p:nvSpPr>
            <p:cNvPr id="16504" name="Text Box 68"/>
            <p:cNvSpPr txBox="1">
              <a:spLocks noChangeArrowheads="1"/>
            </p:cNvSpPr>
            <p:nvPr/>
          </p:nvSpPr>
          <p:spPr bwMode="auto">
            <a:xfrm>
              <a:off x="3334" y="268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B</a:t>
              </a:r>
              <a:endParaRPr kumimoji="1" lang="en-US" altLang="zh-CN" sz="1800"/>
            </a:p>
          </p:txBody>
        </p:sp>
        <p:sp>
          <p:nvSpPr>
            <p:cNvPr id="16505" name="Line 69"/>
            <p:cNvSpPr>
              <a:spLocks noChangeShapeType="1"/>
            </p:cNvSpPr>
            <p:nvPr/>
          </p:nvSpPr>
          <p:spPr bwMode="auto">
            <a:xfrm>
              <a:off x="4173" y="1774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6" name="Line 70"/>
            <p:cNvSpPr>
              <a:spLocks noChangeShapeType="1"/>
            </p:cNvSpPr>
            <p:nvPr/>
          </p:nvSpPr>
          <p:spPr bwMode="auto">
            <a:xfrm>
              <a:off x="4899" y="168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7" name="Oval 71"/>
            <p:cNvSpPr>
              <a:spLocks noChangeArrowheads="1"/>
            </p:cNvSpPr>
            <p:nvPr/>
          </p:nvSpPr>
          <p:spPr bwMode="auto">
            <a:xfrm>
              <a:off x="4876" y="1752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508" name="Line 73"/>
            <p:cNvSpPr>
              <a:spLocks noChangeShapeType="1"/>
            </p:cNvSpPr>
            <p:nvPr/>
          </p:nvSpPr>
          <p:spPr bwMode="auto">
            <a:xfrm>
              <a:off x="4900" y="281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9" name="Line 74"/>
            <p:cNvSpPr>
              <a:spLocks noChangeShapeType="1"/>
            </p:cNvSpPr>
            <p:nvPr/>
          </p:nvSpPr>
          <p:spPr bwMode="auto">
            <a:xfrm>
              <a:off x="5036" y="2138"/>
              <a:ext cx="0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10" name="Text Box 75"/>
            <p:cNvSpPr txBox="1">
              <a:spLocks noChangeArrowheads="1"/>
            </p:cNvSpPr>
            <p:nvPr/>
          </p:nvSpPr>
          <p:spPr bwMode="auto">
            <a:xfrm>
              <a:off x="4967" y="127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P1</a:t>
              </a:r>
              <a:endParaRPr kumimoji="1" lang="en-US" altLang="zh-CN" sz="1400"/>
            </a:p>
          </p:txBody>
        </p:sp>
        <p:sp>
          <p:nvSpPr>
            <p:cNvPr id="16511" name="Text Box 76"/>
            <p:cNvSpPr txBox="1">
              <a:spLocks noChangeArrowheads="1"/>
            </p:cNvSpPr>
            <p:nvPr/>
          </p:nvSpPr>
          <p:spPr bwMode="auto">
            <a:xfrm>
              <a:off x="3724" y="93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P2</a:t>
              </a:r>
            </a:p>
          </p:txBody>
        </p:sp>
        <p:sp>
          <p:nvSpPr>
            <p:cNvPr id="16512" name="Text Box 77"/>
            <p:cNvSpPr txBox="1">
              <a:spLocks noChangeArrowheads="1"/>
            </p:cNvSpPr>
            <p:nvPr/>
          </p:nvSpPr>
          <p:spPr bwMode="auto">
            <a:xfrm>
              <a:off x="5060" y="2002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N1</a:t>
              </a:r>
            </a:p>
          </p:txBody>
        </p:sp>
        <p:sp>
          <p:nvSpPr>
            <p:cNvPr id="16513" name="Text Box 78"/>
            <p:cNvSpPr txBox="1">
              <a:spLocks noChangeArrowheads="1"/>
            </p:cNvSpPr>
            <p:nvPr/>
          </p:nvSpPr>
          <p:spPr bwMode="auto">
            <a:xfrm>
              <a:off x="5060" y="2553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N2</a:t>
              </a:r>
            </a:p>
          </p:txBody>
        </p:sp>
      </p:grpSp>
      <p:sp>
        <p:nvSpPr>
          <p:cNvPr id="16391" name="Rectangle 135"/>
          <p:cNvSpPr>
            <a:spLocks noChangeArrowheads="1"/>
          </p:cNvSpPr>
          <p:nvPr/>
        </p:nvSpPr>
        <p:spPr bwMode="auto">
          <a:xfrm>
            <a:off x="2376488" y="1484313"/>
            <a:ext cx="954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sp>
        <p:nvSpPr>
          <p:cNvPr id="16392" name="文本框 2"/>
          <p:cNvSpPr txBox="1">
            <a:spLocks noChangeArrowheads="1"/>
          </p:cNvSpPr>
          <p:nvPr/>
        </p:nvSpPr>
        <p:spPr bwMode="auto">
          <a:xfrm>
            <a:off x="5632450" y="30543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9900"/>
                </a:solidFill>
              </a:rPr>
              <a:t>0</a:t>
            </a:r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16393" name="文本框 89"/>
          <p:cNvSpPr txBox="1">
            <a:spLocks noChangeArrowheads="1"/>
          </p:cNvSpPr>
          <p:nvPr/>
        </p:nvSpPr>
        <p:spPr bwMode="auto">
          <a:xfrm>
            <a:off x="5622925" y="39354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9900"/>
                </a:solidFill>
              </a:rPr>
              <a:t>0</a:t>
            </a:r>
            <a:endParaRPr lang="zh-CN" altLang="en-US">
              <a:solidFill>
                <a:srgbClr val="009900"/>
              </a:solidFill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196138" y="1665288"/>
            <a:ext cx="969962" cy="1992312"/>
            <a:chOff x="7195425" y="1665288"/>
            <a:chExt cx="970755" cy="1992614"/>
          </a:xfrm>
        </p:grpSpPr>
        <p:grpSp>
          <p:nvGrpSpPr>
            <p:cNvPr id="16443" name="组合 99"/>
            <p:cNvGrpSpPr>
              <a:grpSpLocks/>
            </p:cNvGrpSpPr>
            <p:nvPr/>
          </p:nvGrpSpPr>
          <p:grpSpPr bwMode="auto">
            <a:xfrm>
              <a:off x="7195425" y="2783795"/>
              <a:ext cx="970755" cy="874107"/>
              <a:chOff x="7273132" y="3742343"/>
              <a:chExt cx="970755" cy="874107"/>
            </a:xfrm>
          </p:grpSpPr>
          <p:cxnSp>
            <p:nvCxnSpPr>
              <p:cNvPr id="101" name="直接连接符 100"/>
              <p:cNvCxnSpPr/>
              <p:nvPr/>
            </p:nvCxnSpPr>
            <p:spPr>
              <a:xfrm>
                <a:off x="7273132" y="3752720"/>
                <a:ext cx="932624" cy="8288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V="1">
                <a:off x="7314441" y="3741606"/>
                <a:ext cx="929446" cy="87484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/>
            <p:cNvCxnSpPr/>
            <p:nvPr/>
          </p:nvCxnSpPr>
          <p:spPr>
            <a:xfrm>
              <a:off x="7773747" y="1665288"/>
              <a:ext cx="0" cy="912950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6623050" y="1712913"/>
            <a:ext cx="1620838" cy="2903537"/>
            <a:chOff x="6623050" y="1712119"/>
            <a:chExt cx="1620837" cy="2904331"/>
          </a:xfrm>
        </p:grpSpPr>
        <p:grpSp>
          <p:nvGrpSpPr>
            <p:cNvPr id="16439" name="组合 10"/>
            <p:cNvGrpSpPr>
              <a:grpSpLocks/>
            </p:cNvGrpSpPr>
            <p:nvPr/>
          </p:nvGrpSpPr>
          <p:grpSpPr bwMode="auto">
            <a:xfrm>
              <a:off x="7273132" y="3742343"/>
              <a:ext cx="970755" cy="874107"/>
              <a:chOff x="7273132" y="3742343"/>
              <a:chExt cx="970755" cy="874107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7273925" y="3754202"/>
                <a:ext cx="931862" cy="82731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7315200" y="3743086"/>
                <a:ext cx="928687" cy="87336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接连接符 104"/>
            <p:cNvCxnSpPr/>
            <p:nvPr/>
          </p:nvCxnSpPr>
          <p:spPr>
            <a:xfrm>
              <a:off x="6623050" y="1712119"/>
              <a:ext cx="0" cy="913062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文本框 105"/>
          <p:cNvSpPr txBox="1">
            <a:spLocks noChangeArrowheads="1"/>
          </p:cNvSpPr>
          <p:nvPr/>
        </p:nvSpPr>
        <p:spPr bwMode="auto">
          <a:xfrm>
            <a:off x="8667750" y="244792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9900"/>
                </a:solidFill>
              </a:rPr>
              <a:t>1</a:t>
            </a:r>
            <a:endParaRPr lang="zh-CN" altLang="en-US">
              <a:solidFill>
                <a:srgbClr val="009900"/>
              </a:solidFill>
            </a:endParaRPr>
          </a:p>
        </p:txBody>
      </p:sp>
      <p:graphicFrame>
        <p:nvGraphicFramePr>
          <p:cNvPr id="107" name="Group 79"/>
          <p:cNvGraphicFramePr>
            <a:graphicFrameLocks noGrp="1"/>
          </p:cNvGraphicFramePr>
          <p:nvPr/>
        </p:nvGraphicFramePr>
        <p:xfrm>
          <a:off x="719138" y="2060575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</a:t>
                      </a:r>
                      <a:endParaRPr kumimoji="1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N1</a:t>
                      </a:r>
                      <a:endParaRPr kumimoji="1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488</TotalTime>
  <Pages>0</Pages>
  <Words>3158</Words>
  <Characters>0</Characters>
  <Application>Microsoft Macintosh PowerPoint</Application>
  <DocSecurity>0</DocSecurity>
  <PresentationFormat>全屏显示(4:3)</PresentationFormat>
  <Lines>0</Lines>
  <Paragraphs>847</Paragraphs>
  <Slides>32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楷体_GB2312</vt:lpstr>
      <vt:lpstr>宋体</vt:lpstr>
      <vt:lpstr>Arial</vt:lpstr>
      <vt:lpstr>Cambria Math</vt:lpstr>
      <vt:lpstr>Tahoma</vt:lpstr>
      <vt:lpstr>Times New Roman</vt:lpstr>
      <vt:lpstr>默认设计模板</vt:lpstr>
      <vt:lpstr>公式</vt:lpstr>
      <vt:lpstr>图片</vt:lpstr>
      <vt:lpstr>Image</vt:lpstr>
      <vt:lpstr>模拟与数字电路 Analog and Digital Circuits</vt:lpstr>
      <vt:lpstr>内容提纲</vt:lpstr>
      <vt:lpstr>逻辑门电路</vt:lpstr>
      <vt:lpstr>（回顾）增强型NMOS管特性曲线</vt:lpstr>
      <vt:lpstr>后续电路常见接法及导通判断</vt:lpstr>
      <vt:lpstr>MOS管开关电路</vt:lpstr>
      <vt:lpstr>CMOS非门 (1)</vt:lpstr>
      <vt:lpstr>CMOS非门 (2)</vt:lpstr>
      <vt:lpstr>CMOS 与非门</vt:lpstr>
      <vt:lpstr>CMOS 与非门</vt:lpstr>
      <vt:lpstr>CMOS 与非门</vt:lpstr>
      <vt:lpstr>CMOS 与非门</vt:lpstr>
      <vt:lpstr>CMOS 或非门</vt:lpstr>
      <vt:lpstr>CMOS 与非/或非门</vt:lpstr>
      <vt:lpstr>CMOS异或门</vt:lpstr>
      <vt:lpstr>CMOS异或门</vt:lpstr>
      <vt:lpstr>CMOS异或门</vt:lpstr>
      <vt:lpstr>CMOS异或门</vt:lpstr>
      <vt:lpstr>示例—CMOS逻辑门</vt:lpstr>
      <vt:lpstr>CMOS漏极开路门 (1)</vt:lpstr>
      <vt:lpstr>CMOS漏极开路门 (2)</vt:lpstr>
      <vt:lpstr>CMOS三态门</vt:lpstr>
      <vt:lpstr>示例—CMOS逻辑门</vt:lpstr>
      <vt:lpstr>CMOS传输门</vt:lpstr>
      <vt:lpstr>示例—传输门的应用</vt:lpstr>
      <vt:lpstr>逻辑门主要参数</vt:lpstr>
      <vt:lpstr>输入和输出电平</vt:lpstr>
      <vt:lpstr>噪声容限</vt:lpstr>
      <vt:lpstr>传输延迟</vt:lpstr>
      <vt:lpstr>功耗</vt:lpstr>
      <vt:lpstr>作业</vt:lpstr>
      <vt:lpstr>PowerPoint 演示文稿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Microsoft Office User</cp:lastModifiedBy>
  <cp:revision>380</cp:revision>
  <cp:lastPrinted>1900-01-04T05:08:28Z</cp:lastPrinted>
  <dcterms:created xsi:type="dcterms:W3CDTF">2004-01-05T23:56:53Z</dcterms:created>
  <dcterms:modified xsi:type="dcterms:W3CDTF">2021-11-28T14:15:35Z</dcterms:modified>
  <cp:category>16位微机原理与接口</cp:category>
</cp:coreProperties>
</file>