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610" r:id="rId3"/>
    <p:sldId id="638" r:id="rId4"/>
    <p:sldId id="639" r:id="rId5"/>
    <p:sldId id="681" r:id="rId6"/>
    <p:sldId id="641" r:id="rId7"/>
    <p:sldId id="642" r:id="rId8"/>
    <p:sldId id="643" r:id="rId9"/>
    <p:sldId id="644" r:id="rId10"/>
    <p:sldId id="645" r:id="rId11"/>
    <p:sldId id="646" r:id="rId12"/>
    <p:sldId id="700" r:id="rId13"/>
    <p:sldId id="682" r:id="rId14"/>
    <p:sldId id="647" r:id="rId15"/>
    <p:sldId id="648" r:id="rId16"/>
    <p:sldId id="691" r:id="rId17"/>
    <p:sldId id="692" r:id="rId18"/>
    <p:sldId id="652" r:id="rId19"/>
    <p:sldId id="653" r:id="rId20"/>
    <p:sldId id="654" r:id="rId21"/>
    <p:sldId id="688" r:id="rId22"/>
    <p:sldId id="675" r:id="rId23"/>
    <p:sldId id="676" r:id="rId24"/>
    <p:sldId id="687" r:id="rId25"/>
    <p:sldId id="678" r:id="rId26"/>
    <p:sldId id="477" r:id="rId27"/>
    <p:sldId id="693" r:id="rId28"/>
    <p:sldId id="694" r:id="rId29"/>
    <p:sldId id="696" r:id="rId30"/>
    <p:sldId id="698" r:id="rId31"/>
    <p:sldId id="697" r:id="rId32"/>
    <p:sldId id="699" r:id="rId3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996633"/>
    <a:srgbClr val="9900FF"/>
    <a:srgbClr val="CC3300"/>
    <a:srgbClr val="FF9933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2"/>
    <p:restoredTop sz="82550" autoAdjust="0"/>
  </p:normalViewPr>
  <p:slideViewPr>
    <p:cSldViewPr>
      <p:cViewPr varScale="1">
        <p:scale>
          <a:sx n="108" d="100"/>
          <a:sy n="108" d="100"/>
        </p:scale>
        <p:origin x="192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ABAEC9B-0177-4C9C-8DEA-2D6C09110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547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D354E43-2A35-4AAB-84FD-02792DFA3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54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BE78EB-2E4F-4422-9B28-C6D13A3112F9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40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cs typeface="宋体" panose="02010600030101010101" pitchFamily="2" charset="-122"/>
              </a:rPr>
              <a:t>各参数定义参见</a:t>
            </a:r>
            <a:r>
              <a:rPr lang="en-US" altLang="zh-CN">
                <a:cs typeface="宋体" panose="02010600030101010101" pitchFamily="2" charset="-122"/>
              </a:rPr>
              <a:t>P375</a:t>
            </a:r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17270E-E268-47B1-AFB2-537AFC13EFFA}" type="slidenum">
              <a:rPr lang="en-US" altLang="zh-CN" sz="1300" smtClean="0"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16</a:t>
            </a:fld>
            <a:endParaRPr lang="en-US" altLang="zh-CN" sz="13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54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32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6575" y="4864100"/>
            <a:ext cx="6116638" cy="460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6" tIns="46984" rIns="95646" bIns="46984"/>
          <a:lstStyle/>
          <a:p>
            <a:pPr eaLnBrk="1" hangingPunct="1"/>
            <a:endParaRPr lang="zh-CN" altLang="en-US" sz="1000">
              <a:cs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241425" y="661988"/>
            <a:ext cx="46355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37332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Helvetica" panose="020B0604020202020204" pitchFamily="34" charset="0"/>
                <a:cs typeface="宋体" panose="02010600030101010101" pitchFamily="2" charset="-122"/>
              </a:rPr>
              <a:t>由多个</a:t>
            </a:r>
            <a:r>
              <a:rPr lang="en-US" altLang="zh-CN">
                <a:latin typeface="Helvetica" panose="020B0604020202020204" pitchFamily="34" charset="0"/>
                <a:cs typeface="宋体" panose="02010600030101010101" pitchFamily="2" charset="-122"/>
              </a:rPr>
              <a:t>DRAM</a:t>
            </a:r>
            <a:r>
              <a:rPr lang="zh-CN" altLang="en-US">
                <a:latin typeface="Helvetica" panose="020B0604020202020204" pitchFamily="34" charset="0"/>
                <a:cs typeface="宋体" panose="02010600030101010101" pitchFamily="2" charset="-122"/>
              </a:rPr>
              <a:t>芯片按容量扩展连接，构成的主存组件</a:t>
            </a:r>
            <a:r>
              <a:rPr lang="en-US" altLang="zh-CN">
                <a:latin typeface="Helvetica" panose="020B0604020202020204" pitchFamily="34" charset="0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Helvetica" panose="020B0604020202020204" pitchFamily="34" charset="0"/>
                <a:cs typeface="宋体" panose="02010600030101010101" pitchFamily="2" charset="-122"/>
              </a:rPr>
              <a:t>模块</a:t>
            </a:r>
            <a:r>
              <a:rPr lang="en-US" altLang="zh-CN">
                <a:latin typeface="Helvetica" panose="020B0604020202020204" pitchFamily="34" charset="0"/>
                <a:cs typeface="宋体" panose="02010600030101010101" pitchFamily="2" charset="-122"/>
              </a:rPr>
              <a:t>(Memory Module)</a:t>
            </a:r>
          </a:p>
          <a:p>
            <a:pPr eaLnBrk="1" hangingPunct="1"/>
            <a:r>
              <a:rPr lang="zh-CN" altLang="en-US">
                <a:latin typeface="Helvetica" panose="020B0604020202020204" pitchFamily="34" charset="0"/>
                <a:cs typeface="宋体" panose="02010600030101010101" pitchFamily="2" charset="-122"/>
              </a:rPr>
              <a:t>典型的标准组件类型</a:t>
            </a: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SIMM (Single in-line memory module) </a:t>
            </a: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DIMM (Dual in-line memory module)</a:t>
            </a: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RIMM (Rambus DIMM)</a:t>
            </a: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SO-DIMM (Small outline DIMM) </a:t>
            </a:r>
          </a:p>
          <a:p>
            <a:pPr lvl="1" eaLnBrk="1" hangingPunct="1"/>
            <a:r>
              <a:rPr lang="en-US" altLang="zh-CN">
                <a:cs typeface="宋体" panose="02010600030101010101" pitchFamily="2" charset="-122"/>
              </a:rPr>
              <a:t>SO-RIMM (Small outline RIMM)</a:t>
            </a:r>
          </a:p>
          <a:p>
            <a:pPr lvl="1" eaLnBrk="1" hangingPunct="1"/>
            <a:endParaRPr lang="zh-CN" altLang="en-US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860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23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35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C883584-449B-47B5-903E-0DAC25C3DF34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900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85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33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99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cs typeface="宋体" panose="02010600030101010101" pitchFamily="2" charset="-122"/>
              </a:rPr>
              <a:t>掩模</a:t>
            </a:r>
            <a:r>
              <a:rPr lang="en-US" altLang="zh-CN">
                <a:cs typeface="宋体" panose="02010600030101010101" pitchFamily="2" charset="-122"/>
              </a:rPr>
              <a:t>ROM</a:t>
            </a:r>
            <a:r>
              <a:rPr lang="zh-CN" altLang="en-US">
                <a:cs typeface="宋体" panose="02010600030101010101" pitchFamily="2" charset="-122"/>
              </a:rPr>
              <a:t>的特点：</a:t>
            </a:r>
          </a:p>
          <a:p>
            <a:pPr eaLnBrk="1" hangingPunct="1"/>
            <a:r>
              <a:rPr lang="zh-CN" altLang="en-US">
                <a:cs typeface="宋体" panose="02010600030101010101" pitchFamily="2" charset="-122"/>
              </a:rPr>
              <a:t>出厂时已经固定，不能更改，适合大量生产；</a:t>
            </a:r>
            <a:endParaRPr lang="en-US" altLang="zh-CN"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cs typeface="宋体" panose="02010600030101010101" pitchFamily="2" charset="-122"/>
              </a:rPr>
              <a:t>简单，便宜，非易失性。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存储矩列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800">
                <a:cs typeface="宋体" panose="02010600030101010101" pitchFamily="2" charset="-122"/>
              </a:rPr>
              <a:t>4</a:t>
            </a:r>
            <a:r>
              <a:rPr lang="zh-CN" altLang="en-US" sz="800">
                <a:cs typeface="宋体" panose="02010600030101010101" pitchFamily="2" charset="-122"/>
              </a:rPr>
              <a:t>行</a:t>
            </a:r>
            <a:r>
              <a:rPr lang="en-US" altLang="zh-CN" sz="800">
                <a:cs typeface="宋体" panose="02010600030101010101" pitchFamily="2" charset="-122"/>
              </a:rPr>
              <a:t>x4</a:t>
            </a:r>
            <a:r>
              <a:rPr lang="zh-CN" altLang="en-US" sz="800">
                <a:cs typeface="宋体" panose="02010600030101010101" pitchFamily="2" charset="-122"/>
              </a:rPr>
              <a:t>列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行和列的每个交叉点是一个存储单元</a:t>
            </a:r>
            <a:r>
              <a:rPr lang="en-US" altLang="zh-CN" sz="800">
                <a:cs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存储单元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存储一位信息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有二极管相当存</a:t>
            </a:r>
            <a:r>
              <a:rPr lang="en-US" altLang="zh-CN" sz="800">
                <a:cs typeface="宋体" panose="02010600030101010101" pitchFamily="2" charset="-122"/>
              </a:rPr>
              <a:t>1</a:t>
            </a:r>
            <a:r>
              <a:rPr lang="zh-CN" altLang="en-US" sz="800">
                <a:cs typeface="宋体" panose="02010600030101010101" pitchFamily="2" charset="-122"/>
              </a:rPr>
              <a:t>，无二极管相当存</a:t>
            </a:r>
            <a:r>
              <a:rPr lang="en-US" altLang="zh-CN" sz="800">
                <a:cs typeface="宋体" panose="02010600030101010101" pitchFamily="2" charset="-122"/>
              </a:rPr>
              <a:t>0</a:t>
            </a:r>
            <a:endParaRPr lang="zh-CN" altLang="en-US" sz="800">
              <a:cs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地址译码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选择存储阵列中的一行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输出缓冲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800">
                <a:cs typeface="宋体" panose="02010600030101010101" pitchFamily="2" charset="-122"/>
              </a:rPr>
              <a:t>当</a:t>
            </a:r>
            <a:r>
              <a:rPr lang="en-US" altLang="zh-CN" sz="800">
                <a:cs typeface="宋体" panose="02010600030101010101" pitchFamily="2" charset="-122"/>
              </a:rPr>
              <a:t>OE=0</a:t>
            </a:r>
            <a:r>
              <a:rPr lang="zh-CN" altLang="en-US" sz="800">
                <a:cs typeface="宋体" panose="02010600030101010101" pitchFamily="2" charset="-122"/>
              </a:rPr>
              <a:t>时输出选中行，否则呈高阻状态</a:t>
            </a:r>
          </a:p>
          <a:p>
            <a:pPr eaLnBrk="1" hangingPunct="1"/>
            <a:endParaRPr lang="zh-CN" altLang="en-US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12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cs typeface="宋体" panose="02010600030101010101" pitchFamily="2" charset="-122"/>
              </a:rPr>
              <a:t>MOS</a:t>
            </a:r>
            <a:r>
              <a:rPr lang="zh-CN" altLang="en-US">
                <a:cs typeface="宋体" panose="02010600030101010101" pitchFamily="2" charset="-122"/>
              </a:rPr>
              <a:t>管为增强型</a:t>
            </a:r>
            <a:r>
              <a:rPr lang="en-US" altLang="zh-CN">
                <a:cs typeface="宋体" panose="02010600030101010101" pitchFamily="2" charset="-122"/>
              </a:rPr>
              <a:t>N</a:t>
            </a:r>
            <a:r>
              <a:rPr lang="zh-CN" altLang="en-US">
                <a:cs typeface="宋体" panose="02010600030101010101" pitchFamily="2" charset="-122"/>
              </a:rPr>
              <a:t>沟道管，如果</a:t>
            </a:r>
            <a:r>
              <a:rPr lang="en-US" altLang="zh-CN">
                <a:cs typeface="宋体" panose="02010600030101010101" pitchFamily="2" charset="-122"/>
              </a:rPr>
              <a:t>A【7-4】</a:t>
            </a:r>
            <a:r>
              <a:rPr lang="zh-CN" altLang="en-US">
                <a:cs typeface="宋体" panose="02010600030101010101" pitchFamily="2" charset="-122"/>
              </a:rPr>
              <a:t>选中，则对应</a:t>
            </a:r>
            <a:r>
              <a:rPr lang="en-US" altLang="zh-CN">
                <a:cs typeface="宋体" panose="02010600030101010101" pitchFamily="2" charset="-122"/>
              </a:rPr>
              <a:t>Y[i]</a:t>
            </a:r>
            <a:r>
              <a:rPr lang="zh-CN" altLang="en-US">
                <a:cs typeface="宋体" panose="02010600030101010101" pitchFamily="2" charset="-122"/>
              </a:rPr>
              <a:t>输出为高，横着一排被选中，其输出达到位线，同一位线上的其他路</a:t>
            </a:r>
            <a:r>
              <a:rPr lang="en-US" altLang="zh-CN">
                <a:cs typeface="宋体" panose="02010600030101010101" pitchFamily="2" charset="-122"/>
              </a:rPr>
              <a:t>Y[0-15]</a:t>
            </a:r>
            <a:r>
              <a:rPr lang="zh-CN" altLang="en-US">
                <a:cs typeface="宋体" panose="02010600030101010101" pitchFamily="2" charset="-122"/>
              </a:rPr>
              <a:t>，由于</a:t>
            </a:r>
            <a:r>
              <a:rPr lang="en-US" altLang="zh-CN">
                <a:cs typeface="宋体" panose="02010600030101010101" pitchFamily="2" charset="-122"/>
              </a:rPr>
              <a:t>MOS</a:t>
            </a:r>
            <a:r>
              <a:rPr lang="zh-CN" altLang="en-US">
                <a:cs typeface="宋体" panose="02010600030101010101" pitchFamily="2" charset="-122"/>
              </a:rPr>
              <a:t>管不导通，因此不影响位线电压。然后由</a:t>
            </a:r>
            <a:r>
              <a:rPr lang="en-US" altLang="zh-CN">
                <a:cs typeface="宋体" panose="02010600030101010101" pitchFamily="2" charset="-122"/>
              </a:rPr>
              <a:t>A[3-0]</a:t>
            </a:r>
            <a:r>
              <a:rPr lang="zh-CN" altLang="en-US">
                <a:cs typeface="宋体" panose="02010600030101010101" pitchFamily="2" charset="-122"/>
              </a:rPr>
              <a:t>决定输出哪根位线</a:t>
            </a:r>
            <a:r>
              <a:rPr lang="en-US" altLang="zh-CN">
                <a:cs typeface="宋体" panose="02010600030101010101" pitchFamily="2" charset="-122"/>
              </a:rPr>
              <a:t>I[0-15]</a:t>
            </a:r>
            <a:r>
              <a:rPr lang="zh-CN" altLang="en-US">
                <a:cs typeface="宋体" panose="02010600030101010101" pitchFamily="2" charset="-122"/>
              </a:rPr>
              <a:t>。被选中的节点，如存在</a:t>
            </a:r>
            <a:r>
              <a:rPr lang="en-US" altLang="zh-CN">
                <a:cs typeface="宋体" panose="02010600030101010101" pitchFamily="2" charset="-122"/>
              </a:rPr>
              <a:t>MOS</a:t>
            </a:r>
            <a:r>
              <a:rPr lang="zh-CN" altLang="en-US">
                <a:cs typeface="宋体" panose="02010600030101010101" pitchFamily="2" charset="-122"/>
              </a:rPr>
              <a:t>管，则由于</a:t>
            </a:r>
            <a:r>
              <a:rPr lang="en-US" altLang="zh-CN">
                <a:cs typeface="宋体" panose="02010600030101010101" pitchFamily="2" charset="-122"/>
              </a:rPr>
              <a:t>MOS</a:t>
            </a:r>
            <a:r>
              <a:rPr lang="zh-CN" altLang="en-US">
                <a:cs typeface="宋体" panose="02010600030101010101" pitchFamily="2" charset="-122"/>
              </a:rPr>
              <a:t>管导通，电流经过</a:t>
            </a:r>
            <a:r>
              <a:rPr lang="en-US" altLang="zh-CN">
                <a:cs typeface="宋体" panose="02010600030101010101" pitchFamily="2" charset="-122"/>
              </a:rPr>
              <a:t>R</a:t>
            </a:r>
            <a:r>
              <a:rPr lang="zh-CN" altLang="en-US">
                <a:cs typeface="宋体" panose="02010600030101010101" pitchFamily="2" charset="-122"/>
              </a:rPr>
              <a:t>，因此位线电压底（</a:t>
            </a:r>
            <a:r>
              <a:rPr lang="en-US" altLang="zh-CN">
                <a:cs typeface="宋体" panose="02010600030101010101" pitchFamily="2" charset="-122"/>
              </a:rPr>
              <a:t>Vd-I*R</a:t>
            </a:r>
            <a:r>
              <a:rPr lang="zh-CN" altLang="en-US">
                <a:cs typeface="宋体" panose="02010600030101010101" pitchFamily="2" charset="-122"/>
              </a:rPr>
              <a:t>），相当于位线接地，读出</a:t>
            </a:r>
            <a:r>
              <a:rPr lang="en-US" altLang="zh-CN">
                <a:cs typeface="宋体" panose="02010600030101010101" pitchFamily="2" charset="-122"/>
              </a:rPr>
              <a:t>0</a:t>
            </a:r>
            <a:r>
              <a:rPr lang="zh-CN" altLang="en-US">
                <a:cs typeface="宋体" panose="02010600030101010101" pitchFamily="2" charset="-122"/>
              </a:rPr>
              <a:t>，如果没有</a:t>
            </a:r>
            <a:r>
              <a:rPr lang="en-US" altLang="zh-CN">
                <a:cs typeface="宋体" panose="02010600030101010101" pitchFamily="2" charset="-122"/>
              </a:rPr>
              <a:t>MOS</a:t>
            </a:r>
            <a:r>
              <a:rPr lang="zh-CN" altLang="en-US">
                <a:cs typeface="宋体" panose="02010600030101010101" pitchFamily="2" charset="-122"/>
              </a:rPr>
              <a:t>管，则仅有微量电流经过</a:t>
            </a:r>
            <a:r>
              <a:rPr lang="en-US" altLang="zh-CN">
                <a:cs typeface="宋体" panose="02010600030101010101" pitchFamily="2" charset="-122"/>
              </a:rPr>
              <a:t>R</a:t>
            </a:r>
            <a:r>
              <a:rPr lang="zh-CN" altLang="en-US">
                <a:cs typeface="宋体" panose="02010600030101010101" pitchFamily="2" charset="-122"/>
              </a:rPr>
              <a:t>，相当于位线接</a:t>
            </a:r>
            <a:r>
              <a:rPr lang="en-US" altLang="zh-CN">
                <a:cs typeface="宋体" panose="02010600030101010101" pitchFamily="2" charset="-122"/>
              </a:rPr>
              <a:t>Vd, </a:t>
            </a:r>
            <a:r>
              <a:rPr lang="zh-CN" altLang="en-US">
                <a:cs typeface="宋体" panose="02010600030101010101" pitchFamily="2" charset="-122"/>
              </a:rPr>
              <a:t>读出</a:t>
            </a:r>
            <a:r>
              <a:rPr lang="en-US" altLang="zh-CN">
                <a:cs typeface="宋体" panose="02010600030101010101" pitchFamily="2" charset="-122"/>
              </a:rPr>
              <a:t>1</a:t>
            </a:r>
            <a:r>
              <a:rPr lang="zh-CN" altLang="en-US">
                <a:cs typeface="宋体" panose="02010600030101010101" pitchFamily="2" charset="-122"/>
              </a:rPr>
              <a:t>。</a:t>
            </a:r>
            <a:endParaRPr lang="en-US" altLang="zh-CN">
              <a:cs typeface="宋体" panose="02010600030101010101" pitchFamily="2" charset="-122"/>
            </a:endParaRPr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B1203F-15D4-479B-A05A-C5AD94D4411A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11610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400">
              <a:cs typeface="宋体" panose="02010600030101010101" pitchFamily="2" charset="-122"/>
            </a:endParaRPr>
          </a:p>
          <a:p>
            <a:pPr eaLnBrk="1" hangingPunct="1"/>
            <a:endParaRPr lang="en-US" altLang="zh-CN" sz="1400">
              <a:cs typeface="宋体" panose="02010600030101010101" pitchFamily="2" charset="-122"/>
            </a:endParaRPr>
          </a:p>
          <a:p>
            <a:pPr eaLnBrk="1" hangingPunct="1"/>
            <a:endParaRPr lang="zh-CN" altLang="en-US" sz="1400"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61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cs typeface="宋体" panose="02010600030101010101" pitchFamily="2" charset="-122"/>
              </a:rPr>
              <a:t>DIP (Dual in-line) Package</a:t>
            </a:r>
          </a:p>
        </p:txBody>
      </p:sp>
    </p:spTree>
    <p:extLst>
      <p:ext uri="{BB962C8B-B14F-4D97-AF65-F5344CB8AC3E}">
        <p14:creationId xmlns:p14="http://schemas.microsoft.com/office/powerpoint/2010/main" val="8454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cs typeface="宋体" panose="02010600030101010101" pitchFamily="2" charset="-122"/>
              </a:rPr>
              <a:t>由于</a:t>
            </a:r>
            <a:r>
              <a:rPr lang="en-US" altLang="zh-CN" dirty="0">
                <a:cs typeface="宋体" panose="02010600030101010101" pitchFamily="2" charset="-122"/>
              </a:rPr>
              <a:t>MOS</a:t>
            </a:r>
            <a:r>
              <a:rPr lang="zh-CN" altLang="en-US" dirty="0">
                <a:cs typeface="宋体" panose="02010600030101010101" pitchFamily="2" charset="-122"/>
              </a:rPr>
              <a:t>管的输入阻抗很高，因此功耗较低，选用</a:t>
            </a:r>
            <a:r>
              <a:rPr lang="en-US" altLang="zh-CN" dirty="0">
                <a:cs typeface="宋体" panose="02010600030101010101" pitchFamily="2" charset="-122"/>
              </a:rPr>
              <a:t>MOS</a:t>
            </a:r>
            <a:r>
              <a:rPr lang="zh-CN" altLang="en-US" dirty="0">
                <a:cs typeface="宋体" panose="02010600030101010101" pitchFamily="2" charset="-122"/>
              </a:rPr>
              <a:t>管</a:t>
            </a:r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r>
              <a:rPr lang="zh-CN" altLang="en-US" dirty="0">
                <a:cs typeface="宋体" panose="02010600030101010101" pitchFamily="2" charset="-122"/>
              </a:rPr>
              <a:t>使用增强型</a:t>
            </a:r>
            <a:r>
              <a:rPr lang="en-US" altLang="zh-CN" dirty="0">
                <a:cs typeface="宋体" panose="02010600030101010101" pitchFamily="2" charset="-122"/>
              </a:rPr>
              <a:t>NMOS</a:t>
            </a:r>
            <a:r>
              <a:rPr lang="zh-CN" altLang="en-US" dirty="0">
                <a:cs typeface="宋体" panose="02010600030101010101" pitchFamily="2" charset="-122"/>
              </a:rPr>
              <a:t>管（！图中是实线，但是这里是增强管，保证在</a:t>
            </a:r>
            <a:r>
              <a:rPr lang="en-US" altLang="zh-CN" dirty="0">
                <a:cs typeface="宋体" panose="02010600030101010101" pitchFamily="2" charset="-122"/>
              </a:rPr>
              <a:t>T1,T2</a:t>
            </a:r>
            <a:r>
              <a:rPr lang="zh-CN" altLang="en-US" dirty="0">
                <a:cs typeface="宋体" panose="02010600030101010101" pitchFamily="2" charset="-122"/>
              </a:rPr>
              <a:t>栅极电压低时不导通，否则分析不通），各管导通时的等效电阻为：</a:t>
            </a:r>
            <a:r>
              <a:rPr lang="en-US" altLang="zh-CN" dirty="0">
                <a:cs typeface="宋体" panose="02010600030101010101" pitchFamily="2" charset="-122"/>
              </a:rPr>
              <a:t>T3T4&gt;T1T2&gt;T5T6T7T8</a:t>
            </a:r>
            <a:r>
              <a:rPr lang="zh-CN" altLang="en-US" dirty="0">
                <a:cs typeface="宋体" panose="02010600030101010101" pitchFamily="2" charset="-122"/>
              </a:rPr>
              <a:t>；在读写操作时电流会忽然增大，特别是当待写入的值与原来存储的值不同时</a:t>
            </a:r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r>
              <a:rPr lang="zh-CN" altLang="en-US" dirty="0">
                <a:cs typeface="宋体" panose="02010600030101010101" pitchFamily="2" charset="-122"/>
              </a:rPr>
              <a:t>增强型</a:t>
            </a:r>
            <a:r>
              <a:rPr lang="en-US" altLang="zh-CN">
                <a:cs typeface="宋体" panose="02010600030101010101" pitchFamily="2" charset="-122"/>
              </a:rPr>
              <a:t>NMOS </a:t>
            </a:r>
            <a:r>
              <a:rPr lang="zh-CN" altLang="en-US" dirty="0">
                <a:cs typeface="宋体" panose="02010600030101010101" pitchFamily="2" charset="-122"/>
              </a:rPr>
              <a:t>管</a:t>
            </a:r>
            <a:r>
              <a:rPr lang="en-US" altLang="ja-JP" dirty="0">
                <a:cs typeface="宋体" panose="02010600030101010101" pitchFamily="2" charset="-122"/>
              </a:rPr>
              <a:t>; T1-8</a:t>
            </a:r>
            <a:r>
              <a:rPr lang="zh-CN" altLang="en-US" dirty="0">
                <a:cs typeface="宋体" panose="02010600030101010101" pitchFamily="2" charset="-122"/>
              </a:rPr>
              <a:t>在栅极为高电平时导通；中间</a:t>
            </a:r>
            <a:r>
              <a:rPr lang="en-US" altLang="ja-JP" dirty="0">
                <a:cs typeface="宋体" panose="02010600030101010101" pitchFamily="2" charset="-122"/>
              </a:rPr>
              <a:t>T1-T4</a:t>
            </a:r>
            <a:r>
              <a:rPr lang="zh-CN" altLang="en-US" dirty="0">
                <a:cs typeface="宋体" panose="02010600030101010101" pitchFamily="2" charset="-122"/>
              </a:rPr>
              <a:t>管部分为核心存储电路。</a:t>
            </a:r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r>
              <a:rPr lang="zh-CN" altLang="en-US" u="sng" dirty="0">
                <a:cs typeface="宋体" panose="02010600030101010101" pitchFamily="2" charset="-122"/>
              </a:rPr>
              <a:t>写过程： </a:t>
            </a:r>
            <a:endParaRPr lang="en-US" altLang="zh-CN" dirty="0">
              <a:cs typeface="宋体" panose="02010600030101010101" pitchFamily="2" charset="-122"/>
            </a:endParaRPr>
          </a:p>
          <a:p>
            <a:r>
              <a:rPr lang="en-US" altLang="zh-CN" dirty="0" err="1">
                <a:cs typeface="宋体" panose="02010600030101010101" pitchFamily="2" charset="-122"/>
              </a:rPr>
              <a:t>Yj</a:t>
            </a:r>
            <a:r>
              <a:rPr lang="zh-CN" altLang="en-US" dirty="0">
                <a:cs typeface="宋体" panose="02010600030101010101" pitchFamily="2" charset="-122"/>
              </a:rPr>
              <a:t>选中，数据线</a:t>
            </a:r>
            <a:r>
              <a:rPr lang="en-US" altLang="ja-JP" dirty="0">
                <a:cs typeface="宋体" panose="02010600030101010101" pitchFamily="2" charset="-122"/>
              </a:rPr>
              <a:t>D,/D</a:t>
            </a:r>
            <a:r>
              <a:rPr lang="zh-CN" altLang="en-US" dirty="0">
                <a:cs typeface="宋体" panose="02010600030101010101" pitchFamily="2" charset="-122"/>
              </a:rPr>
              <a:t>信号到达位线</a:t>
            </a:r>
            <a:r>
              <a:rPr lang="en-US" altLang="ja-JP" dirty="0">
                <a:cs typeface="宋体" panose="02010600030101010101" pitchFamily="2" charset="-122"/>
              </a:rPr>
              <a:t>B,/B; </a:t>
            </a:r>
          </a:p>
          <a:p>
            <a:r>
              <a:rPr lang="en-US" altLang="zh-CN" dirty="0">
                <a:cs typeface="宋体" panose="02010600030101010101" pitchFamily="2" charset="-122"/>
              </a:rPr>
              <a:t>Xi</a:t>
            </a:r>
            <a:r>
              <a:rPr lang="zh-CN" altLang="en-US" dirty="0">
                <a:cs typeface="宋体" panose="02010600030101010101" pitchFamily="2" charset="-122"/>
              </a:rPr>
              <a:t>选中， </a:t>
            </a:r>
            <a:r>
              <a:rPr lang="en-US" altLang="zh-CN" dirty="0">
                <a:cs typeface="宋体" panose="02010600030101010101" pitchFamily="2" charset="-122"/>
              </a:rPr>
              <a:t>T5, T6</a:t>
            </a:r>
            <a:r>
              <a:rPr lang="zh-CN" altLang="en-US" dirty="0">
                <a:cs typeface="宋体" panose="02010600030101010101" pitchFamily="2" charset="-122"/>
              </a:rPr>
              <a:t>导通，位线信号到达</a:t>
            </a:r>
            <a:r>
              <a:rPr lang="en-US" altLang="ja-JP" dirty="0">
                <a:cs typeface="宋体" panose="02010600030101010101" pitchFamily="2" charset="-122"/>
              </a:rPr>
              <a:t>T5</a:t>
            </a:r>
            <a:r>
              <a:rPr lang="zh-CN" altLang="en-US" dirty="0">
                <a:cs typeface="宋体" panose="02010600030101010101" pitchFamily="2" charset="-122"/>
              </a:rPr>
              <a:t>右边，</a:t>
            </a:r>
            <a:r>
              <a:rPr lang="en-US" altLang="ja-JP" dirty="0">
                <a:cs typeface="宋体" panose="02010600030101010101" pitchFamily="2" charset="-122"/>
              </a:rPr>
              <a:t>T6</a:t>
            </a:r>
            <a:r>
              <a:rPr lang="zh-CN" altLang="en-US" dirty="0">
                <a:cs typeface="宋体" panose="02010600030101010101" pitchFamily="2" charset="-122"/>
              </a:rPr>
              <a:t>左边，开始控制</a:t>
            </a:r>
            <a:r>
              <a:rPr lang="en-US" altLang="ja-JP" dirty="0">
                <a:cs typeface="宋体" panose="02010600030101010101" pitchFamily="2" charset="-122"/>
              </a:rPr>
              <a:t>T1, T2</a:t>
            </a:r>
          </a:p>
          <a:p>
            <a:r>
              <a:rPr lang="zh-CN" altLang="en-US" dirty="0">
                <a:cs typeface="宋体" panose="02010600030101010101" pitchFamily="2" charset="-122"/>
              </a:rPr>
              <a:t>因为电路完全对称，分析其中一种情况，即</a:t>
            </a:r>
            <a:r>
              <a:rPr lang="en-US" altLang="ja-JP" dirty="0">
                <a:cs typeface="宋体" panose="02010600030101010101" pitchFamily="2" charset="-122"/>
              </a:rPr>
              <a:t>D=1, /D=0</a:t>
            </a:r>
            <a:r>
              <a:rPr lang="zh-CN" altLang="en-US" dirty="0">
                <a:cs typeface="宋体" panose="02010600030101010101" pitchFamily="2" charset="-122"/>
              </a:rPr>
              <a:t>，此时</a:t>
            </a:r>
            <a:r>
              <a:rPr lang="en-US" altLang="ja-JP" dirty="0">
                <a:cs typeface="宋体" panose="02010600030101010101" pitchFamily="2" charset="-122"/>
              </a:rPr>
              <a:t>T1</a:t>
            </a:r>
            <a:r>
              <a:rPr lang="zh-CN" altLang="en-US" dirty="0">
                <a:cs typeface="宋体" panose="02010600030101010101" pitchFamily="2" charset="-122"/>
              </a:rPr>
              <a:t>导通，</a:t>
            </a:r>
            <a:r>
              <a:rPr lang="en-US" altLang="ja-JP" dirty="0">
                <a:cs typeface="宋体" panose="02010600030101010101" pitchFamily="2" charset="-122"/>
              </a:rPr>
              <a:t>T2</a:t>
            </a:r>
            <a:r>
              <a:rPr lang="zh-CN" altLang="en-US" dirty="0">
                <a:cs typeface="宋体" panose="02010600030101010101" pitchFamily="2" charset="-122"/>
              </a:rPr>
              <a:t>截止，核心区域左侧两管通过大电流，右侧电路无大电流。</a:t>
            </a:r>
            <a:endParaRPr lang="en-US" altLang="ja-JP" dirty="0">
              <a:cs typeface="宋体" panose="02010600030101010101" pitchFamily="2" charset="-122"/>
            </a:endParaRPr>
          </a:p>
          <a:p>
            <a:r>
              <a:rPr lang="zh-CN" altLang="en-US" dirty="0">
                <a:cs typeface="宋体" panose="02010600030101010101" pitchFamily="2" charset="-122"/>
              </a:rPr>
              <a:t>写结束后，</a:t>
            </a:r>
            <a:r>
              <a:rPr lang="en-US" altLang="ja-JP" dirty="0" err="1">
                <a:cs typeface="宋体" panose="02010600030101010101" pitchFamily="2" charset="-122"/>
              </a:rPr>
              <a:t>Xi,Yj</a:t>
            </a:r>
            <a:r>
              <a:rPr lang="zh-CN" altLang="en-US" dirty="0">
                <a:cs typeface="宋体" panose="02010600030101010101" pitchFamily="2" charset="-122"/>
              </a:rPr>
              <a:t>不再选通，位线</a:t>
            </a:r>
            <a:r>
              <a:rPr lang="en-US" altLang="ja-JP" dirty="0">
                <a:cs typeface="宋体" panose="02010600030101010101" pitchFamily="2" charset="-122"/>
              </a:rPr>
              <a:t>B,/B</a:t>
            </a:r>
            <a:r>
              <a:rPr lang="zh-CN" altLang="en-US" dirty="0">
                <a:cs typeface="宋体" panose="02010600030101010101" pitchFamily="2" charset="-122"/>
              </a:rPr>
              <a:t>与核心存储电路隔离，此时由于</a:t>
            </a:r>
            <a:r>
              <a:rPr lang="en-US" altLang="ja-JP" dirty="0">
                <a:cs typeface="宋体" panose="02010600030101010101" pitchFamily="2" charset="-122"/>
              </a:rPr>
              <a:t>T2</a:t>
            </a:r>
            <a:r>
              <a:rPr lang="zh-CN" altLang="en-US" dirty="0">
                <a:cs typeface="宋体" panose="02010600030101010101" pitchFamily="2" charset="-122"/>
              </a:rPr>
              <a:t>截止，而</a:t>
            </a:r>
            <a:r>
              <a:rPr lang="en-US" altLang="ja-JP" dirty="0">
                <a:cs typeface="宋体" panose="02010600030101010101" pitchFamily="2" charset="-122"/>
              </a:rPr>
              <a:t>T4</a:t>
            </a:r>
            <a:r>
              <a:rPr lang="zh-CN" altLang="en-US" dirty="0">
                <a:cs typeface="宋体" panose="02010600030101010101" pitchFamily="2" charset="-122"/>
              </a:rPr>
              <a:t>的控制电压为高，因此</a:t>
            </a:r>
            <a:r>
              <a:rPr lang="en-US" altLang="ja-JP" dirty="0">
                <a:cs typeface="宋体" panose="02010600030101010101" pitchFamily="2" charset="-122"/>
              </a:rPr>
              <a:t>T4</a:t>
            </a:r>
            <a:r>
              <a:rPr lang="zh-CN" altLang="en-US" dirty="0">
                <a:cs typeface="宋体" panose="02010600030101010101" pitchFamily="2" charset="-122"/>
              </a:rPr>
              <a:t>弱导通，相当于</a:t>
            </a:r>
            <a:r>
              <a:rPr lang="en-US" altLang="ja-JP" dirty="0">
                <a:cs typeface="宋体" panose="02010600030101010101" pitchFamily="2" charset="-122"/>
              </a:rPr>
              <a:t>T6</a:t>
            </a:r>
            <a:r>
              <a:rPr lang="zh-CN" altLang="en-US" dirty="0">
                <a:cs typeface="宋体" panose="02010600030101010101" pitchFamily="2" charset="-122"/>
              </a:rPr>
              <a:t>左边与</a:t>
            </a:r>
            <a:r>
              <a:rPr lang="en-US" altLang="ja-JP" dirty="0" err="1">
                <a:cs typeface="宋体" panose="02010600030101010101" pitchFamily="2" charset="-122"/>
              </a:rPr>
              <a:t>Vdd</a:t>
            </a:r>
            <a:r>
              <a:rPr lang="zh-CN" altLang="en-US" dirty="0">
                <a:cs typeface="宋体" panose="02010600030101010101" pitchFamily="2" charset="-122"/>
              </a:rPr>
              <a:t>连通，电压为高；此电压维持</a:t>
            </a:r>
            <a:r>
              <a:rPr lang="en-US" altLang="ja-JP" dirty="0">
                <a:cs typeface="宋体" panose="02010600030101010101" pitchFamily="2" charset="-122"/>
              </a:rPr>
              <a:t>T1</a:t>
            </a:r>
            <a:r>
              <a:rPr lang="zh-CN" altLang="en-US" dirty="0">
                <a:cs typeface="宋体" panose="02010600030101010101" pitchFamily="2" charset="-122"/>
              </a:rPr>
              <a:t>导通，相当于</a:t>
            </a:r>
            <a:r>
              <a:rPr lang="en-US" altLang="ja-JP" dirty="0">
                <a:cs typeface="宋体" panose="02010600030101010101" pitchFamily="2" charset="-122"/>
              </a:rPr>
              <a:t>T5</a:t>
            </a:r>
            <a:r>
              <a:rPr lang="zh-CN" altLang="en-US" dirty="0">
                <a:cs typeface="宋体" panose="02010600030101010101" pitchFamily="2" charset="-122"/>
              </a:rPr>
              <a:t>右边与地连通，电压为低。电路状态维持写入的数据。</a:t>
            </a:r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r>
              <a:rPr lang="zh-CN" altLang="en-US" u="sng" dirty="0">
                <a:cs typeface="宋体" panose="02010600030101010101" pitchFamily="2" charset="-122"/>
              </a:rPr>
              <a:t>读过程： </a:t>
            </a:r>
            <a:endParaRPr lang="en-US" altLang="zh-CN" dirty="0">
              <a:cs typeface="宋体" panose="02010600030101010101" pitchFamily="2" charset="-122"/>
            </a:endParaRPr>
          </a:p>
          <a:p>
            <a:r>
              <a:rPr lang="en-US" altLang="zh-CN" dirty="0">
                <a:cs typeface="宋体" panose="02010600030101010101" pitchFamily="2" charset="-122"/>
              </a:rPr>
              <a:t>Xi</a:t>
            </a:r>
            <a:r>
              <a:rPr lang="zh-CN" altLang="en-US" dirty="0">
                <a:cs typeface="宋体" panose="02010600030101010101" pitchFamily="2" charset="-122"/>
              </a:rPr>
              <a:t>选中，</a:t>
            </a:r>
            <a:r>
              <a:rPr lang="en-US" altLang="ja-JP" dirty="0">
                <a:cs typeface="宋体" panose="02010600030101010101" pitchFamily="2" charset="-122"/>
              </a:rPr>
              <a:t>T5, T6</a:t>
            </a:r>
            <a:r>
              <a:rPr lang="zh-CN" altLang="en-US" dirty="0">
                <a:cs typeface="宋体" panose="02010600030101010101" pitchFamily="2" charset="-122"/>
              </a:rPr>
              <a:t>导通，核心存储电路信号到达位线</a:t>
            </a:r>
            <a:r>
              <a:rPr lang="en-US" altLang="ja-JP" dirty="0">
                <a:cs typeface="宋体" panose="02010600030101010101" pitchFamily="2" charset="-122"/>
              </a:rPr>
              <a:t>B,/B; </a:t>
            </a:r>
            <a:r>
              <a:rPr lang="en-US" altLang="ja-JP" dirty="0" err="1">
                <a:cs typeface="宋体" panose="02010600030101010101" pitchFamily="2" charset="-122"/>
              </a:rPr>
              <a:t>Yj</a:t>
            </a:r>
            <a:r>
              <a:rPr lang="zh-CN" altLang="en-US" dirty="0">
                <a:cs typeface="宋体" panose="02010600030101010101" pitchFamily="2" charset="-122"/>
              </a:rPr>
              <a:t>选中，位线信号到达</a:t>
            </a:r>
            <a:r>
              <a:rPr lang="en-US" altLang="ja-JP" dirty="0">
                <a:cs typeface="宋体" panose="02010600030101010101" pitchFamily="2" charset="-122"/>
              </a:rPr>
              <a:t>D,/D</a:t>
            </a:r>
          </a:p>
          <a:p>
            <a:endParaRPr lang="en-US" altLang="zh-CN" dirty="0">
              <a:cs typeface="宋体" panose="02010600030101010101" pitchFamily="2" charset="-122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342F2C-27D2-4587-9AAD-30B8EA64A7A5}" type="slidenum">
              <a:rPr lang="en-US" altLang="zh-CN" sz="1300" smtClean="0"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15</a:t>
            </a:fld>
            <a:endParaRPr lang="en-US" altLang="zh-CN" sz="13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10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C5E49-15B7-4B5A-916C-B29511BE6EE0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78B07-A196-41D4-9911-54B160279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2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55BBC-E70B-4465-BFAD-D1FDE324A50B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A2453-C7FE-47EC-9610-0112212D1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96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D5DD7-BE1B-44B5-8045-ACA70B0E12D7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CFF9-C8A9-44DE-BBB5-044AA321D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07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0AD0A-3985-4807-B2D3-1561886095C5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750E5-7BB3-41A7-B323-9B696E052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2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B88A7-1781-407C-8378-BA301B901EDE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4DCA1-2F8E-479B-B79C-FC30D932B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05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F1E43-CB06-4F75-B79F-CFB6900B8EE8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065F-11CA-489A-BEA9-FF1C64CA9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09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486B-0A3D-488A-A882-EFE271312C06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2A43D-9738-4291-92CA-0EE1BE58D3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89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C5205-88FB-4C95-8AB7-33A3BD0CB837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D503-42D1-471D-9441-4846C849DE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53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465F2-61D1-417E-B0AD-A5066B9E56B9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35062-D038-42EC-A617-DBBAE67F0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4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6ED2-26A7-4A2B-B8F5-418B38CF23BF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26A49-477C-4251-9A2C-CED5A3F42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60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BC82-A08B-4E6C-9E3D-3324DEC77D03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488B-C114-4D92-8717-27D71FF57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52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BD00D-1A78-4752-8826-F14F42251293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AE90E-4C4E-4B23-B397-2FB435C1D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6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1D3D1-CD5F-4435-991D-35AF4AE94CEA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DB41-AB4B-4374-9047-A32E2E64A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4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55096-E223-497E-A6FE-031F160B674C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AD537-DD93-4FE8-9D49-B38AEE717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0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0ED180-5246-40ED-809A-E36F149372E4}" type="datetime1">
              <a:rPr lang="zh-CN" altLang="en-US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895C0E-846D-46FA-91F6-AA41C0582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MS PGothic" panose="020B0600070205080204" pitchFamily="34" charset="-128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MS PGothic" panose="020B0600070205080204" pitchFamily="34" charset="-128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模拟与数字电路</a:t>
            </a:r>
            <a:br>
              <a:rPr lang="zh-CN" altLang="en-US" dirty="0">
                <a:latin typeface="+mj-ea"/>
                <a:ea typeface="+mj-ea"/>
              </a:rPr>
            </a:br>
            <a:r>
              <a:rPr lang="en-US" altLang="zh-CN" sz="2400" b="0" dirty="0">
                <a:latin typeface="+mj-ea"/>
                <a:ea typeface="+mj-ea"/>
              </a:rPr>
              <a:t>Analog and Digital Circuits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latin typeface="+mn-ea"/>
                <a:ea typeface="+mn-ea"/>
              </a:rPr>
              <a:t>24_</a:t>
            </a:r>
            <a:r>
              <a:rPr kumimoji="1" lang="zh-CN" altLang="en-US" sz="3200" b="1" dirty="0">
                <a:latin typeface="+mn-ea"/>
                <a:ea typeface="+mn-ea"/>
              </a:rPr>
              <a:t>存储器</a:t>
            </a:r>
            <a:endParaRPr kumimoji="1" lang="en-US" altLang="zh-CN" sz="3200" b="1" dirty="0"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kumimoji="1" lang="zh-CN" altLang="en-US" sz="2000" b="1" dirty="0">
                <a:latin typeface="+mn-ea"/>
                <a:ea typeface="+mn-ea"/>
              </a:rPr>
              <a:t>（数电</a:t>
            </a:r>
            <a:r>
              <a:rPr kumimoji="1" lang="en-US" altLang="zh-CN" sz="2000" b="1" dirty="0">
                <a:latin typeface="+mn-ea"/>
                <a:ea typeface="+mn-ea"/>
              </a:rPr>
              <a:t>P364-P387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endParaRPr kumimoji="1" lang="en-US" altLang="zh-CN" sz="20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CF6C9AB-EE9F-44E9-98C3-F9B48BF7730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C2F86E-BC85-41CD-8062-AE8C742DA0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宋体" panose="02010600030101010101" pitchFamily="2" charset="-122"/>
              </a:rPr>
              <a:t>RAM</a:t>
            </a:r>
            <a:endParaRPr lang="zh-CN" altLang="en-US">
              <a:cs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2962275" cy="48609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+mn-ea"/>
                <a:ea typeface="+mn-ea"/>
              </a:rPr>
              <a:t>SRAM</a:t>
            </a:r>
          </a:p>
          <a:p>
            <a:pPr lvl="1">
              <a:defRPr/>
            </a:pPr>
            <a:r>
              <a:rPr lang="en-US" altLang="zh-CN">
                <a:latin typeface="+mn-ea"/>
              </a:rPr>
              <a:t>Static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RAM</a:t>
            </a:r>
            <a:endParaRPr lang="zh-CN" altLang="en-US">
              <a:latin typeface="+mn-ea"/>
            </a:endParaRPr>
          </a:p>
          <a:p>
            <a:pPr lvl="1">
              <a:defRPr/>
            </a:pPr>
            <a:r>
              <a:rPr lang="zh-CN" altLang="en-US">
                <a:latin typeface="+mn-ea"/>
              </a:rPr>
              <a:t>静态</a:t>
            </a:r>
            <a:r>
              <a:rPr lang="en-US" altLang="zh-CN">
                <a:latin typeface="+mn-ea"/>
              </a:rPr>
              <a:t>RAM</a:t>
            </a:r>
            <a:endParaRPr lang="zh-CN" altLang="en-US">
              <a:latin typeface="+mn-ea"/>
            </a:endParaRPr>
          </a:p>
          <a:p>
            <a:pPr>
              <a:defRPr/>
            </a:pPr>
            <a:r>
              <a:rPr lang="en-US" altLang="zh-CN">
                <a:latin typeface="+mn-ea"/>
                <a:ea typeface="+mn-ea"/>
              </a:rPr>
              <a:t>DRAM</a:t>
            </a:r>
          </a:p>
          <a:p>
            <a:pPr lvl="1">
              <a:defRPr/>
            </a:pPr>
            <a:r>
              <a:rPr lang="en-US" altLang="zh-CN">
                <a:latin typeface="+mn-ea"/>
              </a:rPr>
              <a:t>Dynamic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RAM</a:t>
            </a:r>
          </a:p>
          <a:p>
            <a:pPr lvl="1">
              <a:defRPr/>
            </a:pPr>
            <a:r>
              <a:rPr lang="zh-CN" altLang="en-US">
                <a:latin typeface="+mn-ea"/>
              </a:rPr>
              <a:t>动态</a:t>
            </a:r>
            <a:r>
              <a:rPr lang="en-US" altLang="zh-CN">
                <a:latin typeface="+mn-ea"/>
              </a:rPr>
              <a:t>RAM</a:t>
            </a:r>
            <a:endParaRPr lang="zh-CN" altLang="en-US">
              <a:latin typeface="+mn-ea"/>
            </a:endParaRPr>
          </a:p>
          <a:p>
            <a:pPr>
              <a:defRPr/>
            </a:pPr>
            <a:r>
              <a:rPr lang="zh-CN" altLang="en-US">
                <a:latin typeface="+mn-ea"/>
                <a:ea typeface="+mn-ea"/>
              </a:rPr>
              <a:t>刷新</a:t>
            </a:r>
          </a:p>
          <a:p>
            <a:pPr lvl="1">
              <a:defRPr/>
            </a:pPr>
            <a:r>
              <a:rPr lang="zh-CN" altLang="en-US">
                <a:latin typeface="+mn-ea"/>
              </a:rPr>
              <a:t>保证存储信息不丢失的措施</a:t>
            </a:r>
          </a:p>
        </p:txBody>
      </p:sp>
      <p:graphicFrame>
        <p:nvGraphicFramePr>
          <p:cNvPr id="1779716" name="Group 4"/>
          <p:cNvGraphicFramePr>
            <a:graphicFrameLocks noGrp="1"/>
          </p:cNvGraphicFramePr>
          <p:nvPr/>
        </p:nvGraphicFramePr>
        <p:xfrm>
          <a:off x="3816350" y="2114550"/>
          <a:ext cx="4537075" cy="3870326"/>
        </p:xfrm>
        <a:graphic>
          <a:graphicData uri="http://schemas.openxmlformats.org/drawingml/2006/table">
            <a:tbl>
              <a:tblPr/>
              <a:tblGrid>
                <a:gridCol w="154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SRAM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DRAM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刷新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不需要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需要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速度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快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慢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控制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简单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复杂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集成度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低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高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价格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昂贵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便宜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功耗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高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低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95" name="Rectangle 50"/>
          <p:cNvSpPr>
            <a:spLocks noChangeArrowheads="1"/>
          </p:cNvSpPr>
          <p:nvPr/>
        </p:nvSpPr>
        <p:spPr bwMode="auto">
          <a:xfrm>
            <a:off x="4356100" y="1449388"/>
            <a:ext cx="35274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/>
              <a:t>SRAM</a:t>
            </a:r>
            <a:r>
              <a:rPr lang="zh-CN" altLang="en-US" b="0"/>
              <a:t>与</a:t>
            </a:r>
            <a:r>
              <a:rPr lang="en-US" altLang="zh-CN" b="0"/>
              <a:t>DRAM</a:t>
            </a:r>
            <a:r>
              <a:rPr lang="zh-CN" altLang="en-US" b="0"/>
              <a:t>比较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27E6BC-1895-4064-B6D8-DA8EAEA886B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C15B0D6-B9FA-4E7F-AAB8-D137FEC058B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SRAM</a:t>
            </a:r>
            <a:r>
              <a:rPr lang="zh-CN" altLang="en-US" dirty="0">
                <a:latin typeface="+mj-ea"/>
                <a:ea typeface="+mj-ea"/>
              </a:rPr>
              <a:t>芯片</a:t>
            </a:r>
          </a:p>
        </p:txBody>
      </p:sp>
      <p:sp>
        <p:nvSpPr>
          <p:cNvPr id="178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16063"/>
            <a:ext cx="3532188" cy="4865687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地址引脚数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决定存储字数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数据引脚数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决定存储字长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控制引脚</a:t>
            </a:r>
          </a:p>
          <a:p>
            <a:pPr lvl="1">
              <a:defRPr/>
            </a:pPr>
            <a:r>
              <a:rPr lang="en-US" altLang="zh-CN" sz="2000" dirty="0">
                <a:latin typeface="+mn-ea"/>
              </a:rPr>
              <a:t>WE: </a:t>
            </a:r>
            <a:r>
              <a:rPr lang="zh-CN" altLang="en-US" sz="2000" dirty="0">
                <a:latin typeface="+mn-ea"/>
              </a:rPr>
              <a:t>写允许</a:t>
            </a:r>
            <a:r>
              <a:rPr lang="en-US" altLang="zh-CN" sz="2000" dirty="0">
                <a:latin typeface="+mn-ea"/>
              </a:rPr>
              <a:t>(Write Enable)</a:t>
            </a:r>
            <a:endParaRPr lang="zh-CN" altLang="en-US" sz="2000" dirty="0">
              <a:latin typeface="+mn-ea"/>
            </a:endParaRPr>
          </a:p>
          <a:p>
            <a:pPr lvl="1">
              <a:defRPr/>
            </a:pPr>
            <a:r>
              <a:rPr lang="en-US" altLang="zh-CN" sz="2000" dirty="0">
                <a:latin typeface="+mn-ea"/>
              </a:rPr>
              <a:t>OE: </a:t>
            </a:r>
            <a:r>
              <a:rPr lang="zh-CN" altLang="en-US" sz="2000" dirty="0">
                <a:latin typeface="+mn-ea"/>
              </a:rPr>
              <a:t>输出允许</a:t>
            </a:r>
            <a:r>
              <a:rPr lang="en-US" altLang="zh-CN" sz="2000" dirty="0">
                <a:latin typeface="+mn-ea"/>
              </a:rPr>
              <a:t>(Output Enable)</a:t>
            </a:r>
            <a:endParaRPr lang="zh-CN" altLang="en-US" sz="2000" dirty="0">
              <a:latin typeface="+mn-ea"/>
            </a:endParaRPr>
          </a:p>
          <a:p>
            <a:pPr lvl="1">
              <a:defRPr/>
            </a:pPr>
            <a:r>
              <a:rPr lang="en-US" altLang="zh-CN" sz="2000" dirty="0">
                <a:latin typeface="+mn-ea"/>
              </a:rPr>
              <a:t>CS: </a:t>
            </a:r>
            <a:r>
              <a:rPr lang="zh-CN" altLang="en-US" sz="2000" dirty="0">
                <a:latin typeface="+mn-ea"/>
              </a:rPr>
              <a:t>片选</a:t>
            </a:r>
            <a:r>
              <a:rPr lang="en-US" altLang="zh-CN" sz="2000" dirty="0">
                <a:latin typeface="+mn-ea"/>
              </a:rPr>
              <a:t>(Chip Select)</a:t>
            </a:r>
            <a:endParaRPr lang="zh-CN" altLang="en-US" sz="2000" dirty="0">
              <a:latin typeface="+mn-ea"/>
            </a:endParaRP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存储容量</a:t>
            </a:r>
            <a:r>
              <a:rPr lang="zh-CN" altLang="en-US" sz="2000" b="0" dirty="0">
                <a:latin typeface="+mn-ea"/>
                <a:ea typeface="+mn-ea"/>
              </a:rPr>
              <a:t> </a:t>
            </a:r>
            <a:r>
              <a:rPr lang="en-US" altLang="zh-CN" sz="2000" b="0" dirty="0">
                <a:latin typeface="+mn-ea"/>
                <a:ea typeface="+mn-ea"/>
              </a:rPr>
              <a:t>= 2</a:t>
            </a:r>
            <a:r>
              <a:rPr lang="en-US" altLang="zh-CN" sz="2000" b="0" baseline="30000" dirty="0">
                <a:latin typeface="+mn-ea"/>
                <a:ea typeface="+mn-ea"/>
              </a:rPr>
              <a:t>m </a:t>
            </a:r>
            <a:r>
              <a:rPr lang="en-US" altLang="zh-CN" sz="2000" b="0" dirty="0">
                <a:latin typeface="+mn-ea"/>
                <a:ea typeface="+mn-ea"/>
              </a:rPr>
              <a:t>x n (</a:t>
            </a:r>
            <a:r>
              <a:rPr lang="zh-CN" altLang="en-US" sz="2000" b="0" dirty="0">
                <a:latin typeface="+mn-ea"/>
                <a:ea typeface="+mn-ea"/>
              </a:rPr>
              <a:t>位</a:t>
            </a:r>
            <a:r>
              <a:rPr lang="en-US" altLang="zh-CN" sz="2000" b="0" dirty="0">
                <a:latin typeface="+mn-ea"/>
                <a:ea typeface="+mn-ea"/>
              </a:rPr>
              <a:t>)</a:t>
            </a:r>
          </a:p>
          <a:p>
            <a:pPr>
              <a:buFontTx/>
              <a:buNone/>
              <a:defRPr/>
            </a:pPr>
            <a:endParaRPr lang="en-US" altLang="zh-CN" sz="2000" b="0" dirty="0">
              <a:latin typeface="+mn-ea"/>
              <a:ea typeface="+mn-ea"/>
            </a:endParaRPr>
          </a:p>
        </p:txBody>
      </p:sp>
      <p:graphicFrame>
        <p:nvGraphicFramePr>
          <p:cNvPr id="1780817" name="Group 81"/>
          <p:cNvGraphicFramePr>
            <a:graphicFrameLocks noGrp="1"/>
          </p:cNvGraphicFramePr>
          <p:nvPr>
            <p:ph sz="half" idx="2"/>
          </p:nvPr>
        </p:nvGraphicFramePr>
        <p:xfrm>
          <a:off x="4032250" y="4430713"/>
          <a:ext cx="4641850" cy="1878013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~ D</a:t>
                      </a:r>
                      <a:r>
                        <a:rPr kumimoji="0" lang="en-US" altLang="zh-CN" sz="2000" b="1" i="0" u="none" strike="noStrike" cap="none" normalizeH="0" baseline="-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n-1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无操作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高阻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无输出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23" name="Line 52"/>
          <p:cNvSpPr>
            <a:spLocks noChangeShapeType="1"/>
          </p:cNvSpPr>
          <p:nvPr/>
        </p:nvSpPr>
        <p:spPr bwMode="auto">
          <a:xfrm>
            <a:off x="4903788" y="4510088"/>
            <a:ext cx="400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4" name="Line 53"/>
          <p:cNvSpPr>
            <a:spLocks noChangeShapeType="1"/>
          </p:cNvSpPr>
          <p:nvPr/>
        </p:nvSpPr>
        <p:spPr bwMode="auto">
          <a:xfrm>
            <a:off x="5800725" y="4508500"/>
            <a:ext cx="393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5" name="Text Box 54"/>
          <p:cNvSpPr txBox="1">
            <a:spLocks noChangeArrowheads="1"/>
          </p:cNvSpPr>
          <p:nvPr/>
        </p:nvSpPr>
        <p:spPr bwMode="auto">
          <a:xfrm>
            <a:off x="6156325" y="2422525"/>
            <a:ext cx="11525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SRAM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芯片</a:t>
            </a:r>
          </a:p>
        </p:txBody>
      </p:sp>
      <p:sp>
        <p:nvSpPr>
          <p:cNvPr id="20526" name="Rectangle 55"/>
          <p:cNvSpPr>
            <a:spLocks noChangeArrowheads="1"/>
          </p:cNvSpPr>
          <p:nvPr/>
        </p:nvSpPr>
        <p:spPr bwMode="auto">
          <a:xfrm>
            <a:off x="6084888" y="1577975"/>
            <a:ext cx="1296987" cy="2401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27" name="Line 56"/>
          <p:cNvSpPr>
            <a:spLocks noChangeShapeType="1"/>
          </p:cNvSpPr>
          <p:nvPr/>
        </p:nvSpPr>
        <p:spPr bwMode="auto">
          <a:xfrm>
            <a:off x="4859338" y="19446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8" name="Line 57"/>
          <p:cNvSpPr>
            <a:spLocks noChangeShapeType="1"/>
          </p:cNvSpPr>
          <p:nvPr/>
        </p:nvSpPr>
        <p:spPr bwMode="auto">
          <a:xfrm>
            <a:off x="7380288" y="2809875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9" name="Text Box 58"/>
          <p:cNvSpPr txBox="1">
            <a:spLocks noChangeArrowheads="1"/>
          </p:cNvSpPr>
          <p:nvPr/>
        </p:nvSpPr>
        <p:spPr bwMode="auto">
          <a:xfrm>
            <a:off x="4716463" y="1471613"/>
            <a:ext cx="134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m-1</a:t>
            </a:r>
          </a:p>
        </p:txBody>
      </p:sp>
      <p:sp>
        <p:nvSpPr>
          <p:cNvPr id="20530" name="Line 59"/>
          <p:cNvSpPr>
            <a:spLocks noChangeShapeType="1"/>
          </p:cNvSpPr>
          <p:nvPr/>
        </p:nvSpPr>
        <p:spPr bwMode="auto">
          <a:xfrm>
            <a:off x="5362575" y="1879600"/>
            <a:ext cx="14446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1" name="Line 60"/>
          <p:cNvSpPr>
            <a:spLocks noChangeShapeType="1"/>
          </p:cNvSpPr>
          <p:nvPr/>
        </p:nvSpPr>
        <p:spPr bwMode="auto">
          <a:xfrm>
            <a:off x="7885113" y="2744788"/>
            <a:ext cx="144462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2" name="Text Box 61"/>
          <p:cNvSpPr txBox="1">
            <a:spLocks noChangeArrowheads="1"/>
          </p:cNvSpPr>
          <p:nvPr/>
        </p:nvSpPr>
        <p:spPr bwMode="auto">
          <a:xfrm>
            <a:off x="5218113" y="1903413"/>
            <a:ext cx="45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0533" name="Text Box 62"/>
          <p:cNvSpPr txBox="1">
            <a:spLocks noChangeArrowheads="1"/>
          </p:cNvSpPr>
          <p:nvPr/>
        </p:nvSpPr>
        <p:spPr bwMode="auto">
          <a:xfrm>
            <a:off x="7812088" y="28527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0534" name="Line 63"/>
          <p:cNvSpPr>
            <a:spLocks noChangeShapeType="1"/>
          </p:cNvSpPr>
          <p:nvPr/>
        </p:nvSpPr>
        <p:spPr bwMode="auto">
          <a:xfrm>
            <a:off x="4859338" y="37465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5" name="Text Box 64"/>
          <p:cNvSpPr txBox="1">
            <a:spLocks noChangeArrowheads="1"/>
          </p:cNvSpPr>
          <p:nvPr/>
        </p:nvSpPr>
        <p:spPr bwMode="auto">
          <a:xfrm>
            <a:off x="5132388" y="3394075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20536" name="Line 65"/>
          <p:cNvSpPr>
            <a:spLocks noChangeShapeType="1"/>
          </p:cNvSpPr>
          <p:nvPr/>
        </p:nvSpPr>
        <p:spPr bwMode="auto">
          <a:xfrm>
            <a:off x="4860925" y="2703513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7" name="Text Box 66"/>
          <p:cNvSpPr txBox="1">
            <a:spLocks noChangeArrowheads="1"/>
          </p:cNvSpPr>
          <p:nvPr/>
        </p:nvSpPr>
        <p:spPr bwMode="auto">
          <a:xfrm>
            <a:off x="5095875" y="234315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20538" name="Line 67"/>
          <p:cNvSpPr>
            <a:spLocks noChangeShapeType="1"/>
          </p:cNvSpPr>
          <p:nvPr/>
        </p:nvSpPr>
        <p:spPr bwMode="auto">
          <a:xfrm>
            <a:off x="5168900" y="239553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9" name="Line 68"/>
          <p:cNvSpPr>
            <a:spLocks noChangeShapeType="1"/>
          </p:cNvSpPr>
          <p:nvPr/>
        </p:nvSpPr>
        <p:spPr bwMode="auto">
          <a:xfrm>
            <a:off x="5205413" y="3446463"/>
            <a:ext cx="366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0" name="Text Box 69"/>
          <p:cNvSpPr txBox="1">
            <a:spLocks noChangeArrowheads="1"/>
          </p:cNvSpPr>
          <p:nvPr/>
        </p:nvSpPr>
        <p:spPr bwMode="auto">
          <a:xfrm>
            <a:off x="7477125" y="2271713"/>
            <a:ext cx="137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 D</a:t>
            </a:r>
            <a:r>
              <a:rPr lang="en-US" altLang="zh-CN" sz="2400" baseline="-2000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20541" name="Line 70"/>
          <p:cNvSpPr>
            <a:spLocks noChangeShapeType="1"/>
          </p:cNvSpPr>
          <p:nvPr/>
        </p:nvSpPr>
        <p:spPr bwMode="auto">
          <a:xfrm>
            <a:off x="4840288" y="32146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2" name="Text Box 71"/>
          <p:cNvSpPr txBox="1">
            <a:spLocks noChangeArrowheads="1"/>
          </p:cNvSpPr>
          <p:nvPr/>
        </p:nvSpPr>
        <p:spPr bwMode="auto">
          <a:xfrm>
            <a:off x="5122863" y="2863850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OE</a:t>
            </a:r>
          </a:p>
        </p:txBody>
      </p:sp>
      <p:sp>
        <p:nvSpPr>
          <p:cNvPr id="20543" name="Line 72"/>
          <p:cNvSpPr>
            <a:spLocks noChangeShapeType="1"/>
          </p:cNvSpPr>
          <p:nvPr/>
        </p:nvSpPr>
        <p:spPr bwMode="auto">
          <a:xfrm>
            <a:off x="5214938" y="2924175"/>
            <a:ext cx="357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4" name="Oval 73"/>
          <p:cNvSpPr>
            <a:spLocks noChangeArrowheads="1"/>
          </p:cNvSpPr>
          <p:nvPr/>
        </p:nvSpPr>
        <p:spPr bwMode="auto">
          <a:xfrm>
            <a:off x="5986463" y="36925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45" name="Oval 74"/>
          <p:cNvSpPr>
            <a:spLocks noChangeArrowheads="1"/>
          </p:cNvSpPr>
          <p:nvPr/>
        </p:nvSpPr>
        <p:spPr bwMode="auto">
          <a:xfrm>
            <a:off x="5976938" y="315753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46" name="Oval 75"/>
          <p:cNvSpPr>
            <a:spLocks noChangeArrowheads="1"/>
          </p:cNvSpPr>
          <p:nvPr/>
        </p:nvSpPr>
        <p:spPr bwMode="auto">
          <a:xfrm>
            <a:off x="5976938" y="26511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47" name="Line 76"/>
          <p:cNvSpPr>
            <a:spLocks noChangeShapeType="1"/>
          </p:cNvSpPr>
          <p:nvPr/>
        </p:nvSpPr>
        <p:spPr bwMode="auto">
          <a:xfrm>
            <a:off x="4176713" y="4508500"/>
            <a:ext cx="363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8" name="Text Box 77"/>
          <p:cNvSpPr txBox="1">
            <a:spLocks noChangeArrowheads="1"/>
          </p:cNvSpPr>
          <p:nvPr/>
        </p:nvSpPr>
        <p:spPr bwMode="auto">
          <a:xfrm>
            <a:off x="5965825" y="4059238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功能表</a:t>
            </a:r>
          </a:p>
        </p:txBody>
      </p:sp>
      <p:sp>
        <p:nvSpPr>
          <p:cNvPr id="20549" name="Line 78"/>
          <p:cNvSpPr>
            <a:spLocks noChangeShapeType="1"/>
          </p:cNvSpPr>
          <p:nvPr/>
        </p:nvSpPr>
        <p:spPr bwMode="auto">
          <a:xfrm>
            <a:off x="1258888" y="4976813"/>
            <a:ext cx="363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0" name="Line 79"/>
          <p:cNvSpPr>
            <a:spLocks noChangeShapeType="1"/>
          </p:cNvSpPr>
          <p:nvPr/>
        </p:nvSpPr>
        <p:spPr bwMode="auto">
          <a:xfrm>
            <a:off x="1295400" y="4292600"/>
            <a:ext cx="363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1" name="Line 80"/>
          <p:cNvSpPr>
            <a:spLocks noChangeShapeType="1"/>
          </p:cNvSpPr>
          <p:nvPr/>
        </p:nvSpPr>
        <p:spPr bwMode="auto">
          <a:xfrm>
            <a:off x="1295400" y="3608388"/>
            <a:ext cx="363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4811-F654-A943-A6FC-E2DC8815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/CS: </a:t>
            </a:r>
            <a:r>
              <a:rPr lang="zh-CN" altLang="en-US" dirty="0">
                <a:latin typeface="+mn-ea"/>
                <a:ea typeface="+mn-ea"/>
              </a:rPr>
              <a:t>片选</a:t>
            </a:r>
            <a:r>
              <a:rPr lang="en-US" altLang="zh-CN" dirty="0">
                <a:latin typeface="+mn-ea"/>
                <a:ea typeface="+mn-ea"/>
              </a:rPr>
              <a:t>(Chip Select)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B1744-CA5F-4545-A802-F7962F3B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B88A7-1781-407C-8378-BA301B901EDE}" type="datetime1">
              <a:rPr lang="zh-CN" altLang="en-US" smtClean="0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1F50F-9D16-F245-800E-DF33D32B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70CA1-DB3F-4849-B565-12A4DE29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4DCA1-2F8E-479B-B79C-FC30D932BC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B2B63D7-4572-6C40-88B1-42EF3E03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2064"/>
            <a:ext cx="6264696" cy="46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34F70C-2835-2A4F-8E64-DDD84B41D257}"/>
              </a:ext>
            </a:extLst>
          </p:cNvPr>
          <p:cNvSpPr txBox="1"/>
          <p:nvPr/>
        </p:nvSpPr>
        <p:spPr>
          <a:xfrm>
            <a:off x="4485009" y="5340058"/>
            <a:ext cx="428835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  <a:ea typeface="+mn-ea"/>
              </a:rPr>
              <a:t>用于多芯片扩展，</a:t>
            </a:r>
            <a:endParaRPr kumimoji="1" lang="en-US" altLang="zh-CN" sz="2000" dirty="0">
              <a:latin typeface="+mn-ea"/>
              <a:ea typeface="+mn-ea"/>
            </a:endParaRPr>
          </a:p>
          <a:p>
            <a:r>
              <a:rPr kumimoji="1" lang="zh-CN" altLang="en-US" sz="2000" dirty="0">
                <a:latin typeface="+mn-ea"/>
                <a:ea typeface="+mn-ea"/>
              </a:rPr>
              <a:t>未选中时输出为高阻，避免总线冲突</a:t>
            </a:r>
          </a:p>
        </p:txBody>
      </p:sp>
    </p:spTree>
    <p:extLst>
      <p:ext uri="{BB962C8B-B14F-4D97-AF65-F5344CB8AC3E}">
        <p14:creationId xmlns:p14="http://schemas.microsoft.com/office/powerpoint/2010/main" val="392116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613E401-126A-47D0-9FD1-CB9B9D73CCC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F8FFC04-3FEF-4985-9E81-23534DA1809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 Box 13"/>
          <p:cNvSpPr txBox="1">
            <a:spLocks noChangeArrowheads="1"/>
          </p:cNvSpPr>
          <p:nvPr/>
        </p:nvSpPr>
        <p:spPr bwMode="auto">
          <a:xfrm>
            <a:off x="898525" y="292576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</a:rPr>
              <a:t>示例－</a:t>
            </a:r>
            <a:r>
              <a:rPr lang="en-US" altLang="zh-CN" dirty="0">
                <a:latin typeface="+mj-ea"/>
                <a:ea typeface="+mj-ea"/>
                <a:cs typeface="宋体" panose="02010600030101010101" pitchFamily="2" charset="-122"/>
              </a:rPr>
              <a:t>SRAM</a:t>
            </a: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</a:rPr>
              <a:t>芯片</a:t>
            </a:r>
            <a:r>
              <a:rPr lang="en-US" altLang="zh-CN" dirty="0">
                <a:latin typeface="+mj-ea"/>
                <a:ea typeface="+mj-ea"/>
                <a:cs typeface="宋体" panose="02010600030101010101" pitchFamily="2" charset="-122"/>
              </a:rPr>
              <a:t>2114</a:t>
            </a:r>
          </a:p>
        </p:txBody>
      </p:sp>
      <p:sp>
        <p:nvSpPr>
          <p:cNvPr id="185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76363"/>
            <a:ext cx="3455988" cy="15827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容量 </a:t>
            </a:r>
            <a:r>
              <a:rPr lang="en-US" altLang="zh-CN" sz="2400" dirty="0">
                <a:latin typeface="+mn-ea"/>
                <a:ea typeface="+mn-ea"/>
              </a:rPr>
              <a:t>= 1K x 4 = 4Kb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地址</a:t>
            </a:r>
            <a:r>
              <a:rPr lang="en-US" altLang="zh-CN" sz="2400" dirty="0">
                <a:latin typeface="+mn-ea"/>
                <a:ea typeface="+mn-ea"/>
              </a:rPr>
              <a:t>: A</a:t>
            </a:r>
            <a:r>
              <a:rPr lang="en-US" altLang="zh-CN" sz="2400" baseline="-20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en-US" altLang="zh-CN" sz="2400" baseline="-2000" dirty="0">
                <a:latin typeface="+mn-ea"/>
                <a:ea typeface="+mn-ea"/>
              </a:rPr>
              <a:t>9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数据</a:t>
            </a:r>
            <a:r>
              <a:rPr lang="en-US" altLang="zh-CN" sz="2400" dirty="0">
                <a:latin typeface="+mn-ea"/>
                <a:ea typeface="+mn-ea"/>
              </a:rPr>
              <a:t>: I/O</a:t>
            </a:r>
            <a:r>
              <a:rPr lang="en-US" altLang="zh-CN" sz="2400" baseline="-2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latin typeface="+mn-ea"/>
                <a:ea typeface="+mn-ea"/>
              </a:rPr>
              <a:t>I/O</a:t>
            </a:r>
            <a:r>
              <a:rPr lang="en-US" altLang="zh-CN" sz="2400" baseline="-2000" dirty="0">
                <a:latin typeface="+mn-ea"/>
                <a:ea typeface="+mn-ea"/>
              </a:rPr>
              <a:t>4</a:t>
            </a:r>
          </a:p>
        </p:txBody>
      </p:sp>
      <p:grpSp>
        <p:nvGrpSpPr>
          <p:cNvPr id="22536" name="Group 4"/>
          <p:cNvGrpSpPr>
            <a:grpSpLocks/>
          </p:cNvGrpSpPr>
          <p:nvPr/>
        </p:nvGrpSpPr>
        <p:grpSpPr bwMode="auto">
          <a:xfrm>
            <a:off x="4787900" y="2852738"/>
            <a:ext cx="3384550" cy="3559175"/>
            <a:chOff x="3016" y="1797"/>
            <a:chExt cx="2132" cy="2242"/>
          </a:xfrm>
        </p:grpSpPr>
        <p:pic>
          <p:nvPicPr>
            <p:cNvPr id="2255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797"/>
              <a:ext cx="2132" cy="1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5" name="Text Box 6"/>
            <p:cNvSpPr txBox="1">
              <a:spLocks noChangeArrowheads="1"/>
            </p:cNvSpPr>
            <p:nvPr/>
          </p:nvSpPr>
          <p:spPr bwMode="auto">
            <a:xfrm>
              <a:off x="3334" y="3748"/>
              <a:ext cx="17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40000"/>
                </a:spcBef>
                <a:defRPr/>
              </a:pPr>
              <a:r>
                <a:rPr lang="en-US" altLang="zh-CN" b="1" dirty="0">
                  <a:latin typeface="+mn-ea"/>
                  <a:ea typeface="+mn-ea"/>
                </a:rPr>
                <a:t>Intel 2114 </a:t>
              </a:r>
              <a:r>
                <a:rPr lang="zh-CN" altLang="en-US" b="1" dirty="0">
                  <a:latin typeface="+mn-ea"/>
                  <a:ea typeface="+mn-ea"/>
                </a:rPr>
                <a:t>引脚图</a:t>
              </a:r>
            </a:p>
          </p:txBody>
        </p:sp>
      </p:grpSp>
      <p:sp>
        <p:nvSpPr>
          <p:cNvPr id="1853447" name="Rectangle 7"/>
          <p:cNvSpPr>
            <a:spLocks noChangeArrowheads="1"/>
          </p:cNvSpPr>
          <p:nvPr/>
        </p:nvSpPr>
        <p:spPr bwMode="auto">
          <a:xfrm>
            <a:off x="4500563" y="1411288"/>
            <a:ext cx="43195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  <a:defRPr/>
            </a:pPr>
            <a:r>
              <a:rPr lang="zh-CN" altLang="en-US" b="1" dirty="0">
                <a:latin typeface="+mn-ea"/>
                <a:ea typeface="+mn-ea"/>
              </a:rPr>
              <a:t>控制</a:t>
            </a:r>
            <a:r>
              <a:rPr lang="en-US" altLang="zh-CN" b="1" dirty="0">
                <a:latin typeface="+mn-ea"/>
                <a:ea typeface="+mn-ea"/>
              </a:rPr>
              <a:t>: </a:t>
            </a:r>
            <a:r>
              <a:rPr lang="zh-CN" altLang="en-US" b="1" dirty="0">
                <a:latin typeface="+mn-ea"/>
                <a:ea typeface="+mn-ea"/>
              </a:rPr>
              <a:t>片选</a:t>
            </a:r>
            <a:r>
              <a:rPr lang="en-US" altLang="zh-CN" b="1" dirty="0">
                <a:latin typeface="+mn-ea"/>
                <a:ea typeface="+mn-ea"/>
              </a:rPr>
              <a:t>CS</a:t>
            </a:r>
            <a:r>
              <a:rPr lang="zh-CN" altLang="en-US" b="1" dirty="0">
                <a:latin typeface="+mn-ea"/>
                <a:ea typeface="+mn-ea"/>
              </a:rPr>
              <a:t>和写允许</a:t>
            </a:r>
            <a:r>
              <a:rPr lang="en-US" altLang="zh-CN" b="1" dirty="0">
                <a:latin typeface="+mn-ea"/>
                <a:ea typeface="+mn-ea"/>
              </a:rPr>
              <a:t>WE</a:t>
            </a:r>
          </a:p>
          <a:p>
            <a:pPr>
              <a:spcAft>
                <a:spcPct val="20000"/>
              </a:spcAft>
              <a:buFontTx/>
              <a:buChar char="•"/>
              <a:defRPr/>
            </a:pPr>
            <a:r>
              <a:rPr lang="zh-CN" altLang="en-US" b="1" dirty="0">
                <a:latin typeface="+mn-ea"/>
                <a:ea typeface="+mn-ea"/>
              </a:rPr>
              <a:t>电源和地</a:t>
            </a:r>
            <a:r>
              <a:rPr lang="en-US" altLang="zh-CN" b="1" dirty="0">
                <a:latin typeface="+mn-ea"/>
                <a:ea typeface="+mn-ea"/>
              </a:rPr>
              <a:t>: </a:t>
            </a:r>
            <a:r>
              <a:rPr lang="en-US" altLang="zh-CN" b="1" dirty="0" err="1">
                <a:latin typeface="+mn-ea"/>
                <a:ea typeface="+mn-ea"/>
              </a:rPr>
              <a:t>Vcc</a:t>
            </a:r>
            <a:r>
              <a:rPr lang="zh-CN" altLang="en-US" b="1" dirty="0">
                <a:latin typeface="+mn-ea"/>
                <a:ea typeface="+mn-ea"/>
              </a:rPr>
              <a:t>和</a:t>
            </a:r>
            <a:r>
              <a:rPr lang="en-US" altLang="zh-CN" b="1" dirty="0">
                <a:latin typeface="+mn-ea"/>
                <a:ea typeface="+mn-ea"/>
              </a:rPr>
              <a:t>GND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2051050" y="3860800"/>
            <a:ext cx="1008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Intel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2114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2051050" y="2995613"/>
            <a:ext cx="1008063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827088" y="34290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3059113" y="436403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059113" y="3787775"/>
            <a:ext cx="139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I/O</a:t>
            </a:r>
            <a:r>
              <a:rPr lang="en-US" altLang="zh-CN" sz="2400" baseline="-2000"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~I/O</a:t>
            </a:r>
            <a:r>
              <a:rPr lang="en-US" altLang="zh-CN" sz="24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330325" y="33559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562350" y="42926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185863" y="3429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417888" y="43640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827088" y="53721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042988" y="5011738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827088" y="4722813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042988" y="436403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1114425" y="4400550"/>
            <a:ext cx="46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1114425" y="50482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1187450" y="5949950"/>
            <a:ext cx="282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40000"/>
              </a:spcBef>
              <a:defRPr/>
            </a:pPr>
            <a:r>
              <a:rPr lang="en-US" altLang="zh-CN" b="1" dirty="0">
                <a:latin typeface="+mn-ea"/>
                <a:ea typeface="+mn-ea"/>
              </a:rPr>
              <a:t>Intel 2114 </a:t>
            </a:r>
            <a:r>
              <a:rPr lang="zh-CN" altLang="en-US" b="1" dirty="0">
                <a:latin typeface="+mn-ea"/>
                <a:ea typeface="+mn-ea"/>
              </a:rPr>
              <a:t>逻辑图</a:t>
            </a:r>
          </a:p>
        </p:txBody>
      </p:sp>
      <p:grpSp>
        <p:nvGrpSpPr>
          <p:cNvPr id="22554" name="Group 29"/>
          <p:cNvGrpSpPr>
            <a:grpSpLocks/>
          </p:cNvGrpSpPr>
          <p:nvPr/>
        </p:nvGrpSpPr>
        <p:grpSpPr bwMode="auto">
          <a:xfrm>
            <a:off x="6442075" y="1482725"/>
            <a:ext cx="1909763" cy="0"/>
            <a:chOff x="3991" y="822"/>
            <a:chExt cx="1203" cy="0"/>
          </a:xfrm>
        </p:grpSpPr>
        <p:sp>
          <p:nvSpPr>
            <p:cNvPr id="22557" name="Line 27"/>
            <p:cNvSpPr>
              <a:spLocks noChangeShapeType="1"/>
            </p:cNvSpPr>
            <p:nvPr/>
          </p:nvSpPr>
          <p:spPr bwMode="auto">
            <a:xfrm flipV="1">
              <a:off x="4958" y="822"/>
              <a:ext cx="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8"/>
            <p:cNvSpPr>
              <a:spLocks noChangeShapeType="1"/>
            </p:cNvSpPr>
            <p:nvPr/>
          </p:nvSpPr>
          <p:spPr bwMode="auto">
            <a:xfrm>
              <a:off x="3991" y="822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5" name="Oval 30"/>
          <p:cNvSpPr>
            <a:spLocks noChangeArrowheads="1"/>
          </p:cNvSpPr>
          <p:nvPr/>
        </p:nvSpPr>
        <p:spPr bwMode="auto">
          <a:xfrm>
            <a:off x="1943100" y="465296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56" name="Oval 31"/>
          <p:cNvSpPr>
            <a:spLocks noChangeArrowheads="1"/>
          </p:cNvSpPr>
          <p:nvPr/>
        </p:nvSpPr>
        <p:spPr bwMode="auto">
          <a:xfrm>
            <a:off x="1943100" y="531177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E8143A-95A2-4996-8C41-2D69E8D87AC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AF29B4C-9870-4DB5-9CEA-A368A347606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3832225" y="1341438"/>
          <a:ext cx="4605338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图片" r:id="rId3" imgW="3101042" imgH="3431474" progId="Word.Picture.8">
                  <p:embed/>
                </p:oleObj>
              </mc:Choice>
              <mc:Fallback>
                <p:oleObj name="图片" r:id="rId3" imgW="3101042" imgH="343147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1341438"/>
                        <a:ext cx="4605338" cy="505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SRAM</a:t>
            </a:r>
            <a:r>
              <a:rPr lang="zh-CN" altLang="en-US" dirty="0">
                <a:latin typeface="+mj-ea"/>
                <a:ea typeface="+mj-ea"/>
              </a:rPr>
              <a:t>芯片内部结构</a:t>
            </a:r>
          </a:p>
        </p:txBody>
      </p:sp>
      <p:sp>
        <p:nvSpPr>
          <p:cNvPr id="17827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3627438" cy="48291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存储阵列</a:t>
            </a:r>
          </a:p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地址译码</a:t>
            </a:r>
          </a:p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输入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输出控制</a:t>
            </a:r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6011863" y="2455863"/>
            <a:ext cx="2197100" cy="1477962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4392613" y="4149725"/>
            <a:ext cx="4138612" cy="1908175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4586" name="Group 7"/>
          <p:cNvGrpSpPr>
            <a:grpSpLocks/>
          </p:cNvGrpSpPr>
          <p:nvPr/>
        </p:nvGrpSpPr>
        <p:grpSpPr bwMode="auto">
          <a:xfrm>
            <a:off x="4751388" y="1592263"/>
            <a:ext cx="3349625" cy="2449512"/>
            <a:chOff x="3178" y="1207"/>
            <a:chExt cx="1906" cy="1357"/>
          </a:xfrm>
        </p:grpSpPr>
        <p:sp>
          <p:nvSpPr>
            <p:cNvPr id="24587" name="Line 8"/>
            <p:cNvSpPr>
              <a:spLocks noChangeShapeType="1"/>
            </p:cNvSpPr>
            <p:nvPr/>
          </p:nvSpPr>
          <p:spPr bwMode="auto">
            <a:xfrm>
              <a:off x="3178" y="1209"/>
              <a:ext cx="19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9"/>
            <p:cNvSpPr>
              <a:spLocks noChangeShapeType="1"/>
            </p:cNvSpPr>
            <p:nvPr/>
          </p:nvSpPr>
          <p:spPr bwMode="auto">
            <a:xfrm>
              <a:off x="3759" y="1607"/>
              <a:ext cx="1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>
              <a:off x="3178" y="1250"/>
              <a:ext cx="0" cy="13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1"/>
            <p:cNvSpPr>
              <a:spLocks noChangeShapeType="1"/>
            </p:cNvSpPr>
            <p:nvPr/>
          </p:nvSpPr>
          <p:spPr bwMode="auto">
            <a:xfrm>
              <a:off x="3179" y="2553"/>
              <a:ext cx="55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2"/>
            <p:cNvSpPr>
              <a:spLocks noChangeShapeType="1"/>
            </p:cNvSpPr>
            <p:nvPr/>
          </p:nvSpPr>
          <p:spPr bwMode="auto">
            <a:xfrm>
              <a:off x="3747" y="1613"/>
              <a:ext cx="0" cy="9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3"/>
            <p:cNvSpPr>
              <a:spLocks noChangeShapeType="1"/>
            </p:cNvSpPr>
            <p:nvPr/>
          </p:nvSpPr>
          <p:spPr bwMode="auto">
            <a:xfrm>
              <a:off x="5080" y="1207"/>
              <a:ext cx="0" cy="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A5A733-7CF4-4A71-AC7F-A2422870750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5E20AD-7E9A-4A08-B184-85F5E1A0D9C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SRAM</a:t>
            </a:r>
            <a:r>
              <a:rPr lang="zh-CN" altLang="en-US" dirty="0">
                <a:latin typeface="+mj-ea"/>
                <a:ea typeface="+mj-ea"/>
              </a:rPr>
              <a:t>存储单元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908300" cy="4932362"/>
          </a:xfrm>
        </p:spPr>
        <p:txBody>
          <a:bodyPr/>
          <a:lstStyle/>
          <a:p>
            <a:r>
              <a:rPr lang="en-US" altLang="zh-CN">
                <a:ea typeface="楷体_GB2312" pitchFamily="49" charset="-122"/>
                <a:cs typeface="宋体" panose="02010600030101010101" pitchFamily="2" charset="-122"/>
              </a:rPr>
              <a:t>X</a:t>
            </a:r>
            <a:r>
              <a:rPr lang="en-US" altLang="zh-CN" baseline="-25000">
                <a:ea typeface="楷体_GB2312" pitchFamily="49" charset="-122"/>
                <a:cs typeface="宋体" panose="02010600030101010101" pitchFamily="2" charset="-122"/>
              </a:rPr>
              <a:t>i </a:t>
            </a:r>
            <a:r>
              <a:rPr lang="en-US" altLang="zh-CN">
                <a:ea typeface="楷体_GB2312" pitchFamily="49" charset="-122"/>
                <a:cs typeface="宋体" panose="02010600030101010101" pitchFamily="2" charset="-122"/>
              </a:rPr>
              <a:t>=1</a:t>
            </a:r>
          </a:p>
          <a:p>
            <a:pPr lvl="1"/>
            <a:r>
              <a:rPr lang="en-US" altLang="zh-CN">
                <a:cs typeface="宋体" panose="02010600030101010101" pitchFamily="2" charset="-122"/>
              </a:rPr>
              <a:t>T5</a:t>
            </a:r>
            <a:r>
              <a:rPr lang="zh-CN" altLang="en-US">
                <a:cs typeface="宋体" panose="02010600030101010101" pitchFamily="2" charset="-122"/>
              </a:rPr>
              <a:t>、</a:t>
            </a:r>
            <a:r>
              <a:rPr lang="en-US" altLang="zh-CN">
                <a:cs typeface="宋体" panose="02010600030101010101" pitchFamily="2" charset="-122"/>
              </a:rPr>
              <a:t>T6</a:t>
            </a:r>
            <a:r>
              <a:rPr lang="zh-CN" altLang="en-US">
                <a:cs typeface="宋体" panose="02010600030101010101" pitchFamily="2" charset="-122"/>
              </a:rPr>
              <a:t>导通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存储单元与位线接通</a:t>
            </a:r>
          </a:p>
          <a:p>
            <a:r>
              <a:rPr lang="en-US" altLang="zh-CN">
                <a:ea typeface="楷体_GB2312" pitchFamily="49" charset="-122"/>
                <a:cs typeface="宋体" panose="02010600030101010101" pitchFamily="2" charset="-122"/>
              </a:rPr>
              <a:t>Y</a:t>
            </a:r>
            <a:r>
              <a:rPr lang="en-US" altLang="zh-CN" baseline="-25000">
                <a:ea typeface="楷体_GB2312" pitchFamily="49" charset="-122"/>
                <a:cs typeface="宋体" panose="02010600030101010101" pitchFamily="2" charset="-122"/>
              </a:rPr>
              <a:t>j</a:t>
            </a:r>
            <a:r>
              <a:rPr lang="en-US" altLang="zh-CN">
                <a:ea typeface="楷体_GB2312" pitchFamily="49" charset="-122"/>
                <a:cs typeface="宋体" panose="02010600030101010101" pitchFamily="2" charset="-122"/>
              </a:rPr>
              <a:t> =1</a:t>
            </a:r>
          </a:p>
          <a:p>
            <a:pPr lvl="1"/>
            <a:r>
              <a:rPr lang="en-US" altLang="zh-CN">
                <a:cs typeface="宋体" panose="02010600030101010101" pitchFamily="2" charset="-122"/>
              </a:rPr>
              <a:t>T7 </a:t>
            </a:r>
            <a:r>
              <a:rPr lang="zh-CN" altLang="en-US">
                <a:cs typeface="宋体" panose="02010600030101010101" pitchFamily="2" charset="-122"/>
              </a:rPr>
              <a:t>、</a:t>
            </a:r>
            <a:r>
              <a:rPr lang="en-US" altLang="zh-CN">
                <a:cs typeface="宋体" panose="02010600030101010101" pitchFamily="2" charset="-122"/>
              </a:rPr>
              <a:t>T8</a:t>
            </a:r>
            <a:r>
              <a:rPr lang="zh-CN" altLang="en-US">
                <a:cs typeface="宋体" panose="02010600030101010101" pitchFamily="2" charset="-122"/>
              </a:rPr>
              <a:t>导通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存储单元与数据线接通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通过数据线读取该单元数据</a:t>
            </a:r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3384550" y="1700213"/>
          <a:ext cx="5267325" cy="431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图片" r:id="rId4" imgW="3777134" imgH="2621382" progId="Word.Picture.8">
                  <p:embed/>
                </p:oleObj>
              </mc:Choice>
              <mc:Fallback>
                <p:oleObj name="图片" r:id="rId4" imgW="3777134" imgH="262138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700213"/>
                        <a:ext cx="5267325" cy="431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 pitchFamily="49" charset="-122"/>
                <a:cs typeface="宋体" panose="02010600030101010101" pitchFamily="2" charset="-122"/>
              </a:rPr>
              <a:t>SRAM</a:t>
            </a:r>
            <a:r>
              <a:rPr lang="zh-CN" altLang="en-US">
                <a:ea typeface="楷体_GB2312" pitchFamily="49" charset="-122"/>
                <a:cs typeface="宋体" panose="02010600030101010101" pitchFamily="2" charset="-122"/>
              </a:rPr>
              <a:t>读操作时序图</a:t>
            </a:r>
            <a:endParaRPr lang="zh-CN" altLang="en-US">
              <a:cs typeface="宋体" panose="02010600030101010101" pitchFamily="2" charset="-122"/>
            </a:endParaRPr>
          </a:p>
        </p:txBody>
      </p:sp>
      <p:sp>
        <p:nvSpPr>
          <p:cNvPr id="2765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C61053E-52BC-4EED-B779-2AD165DADD3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40EECA8-C68D-4BB1-AFD8-E9AAA33959A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7654" name="Object 17"/>
          <p:cNvGraphicFramePr>
            <a:graphicFrameLocks noChangeAspect="1"/>
          </p:cNvGraphicFramePr>
          <p:nvPr/>
        </p:nvGraphicFramePr>
        <p:xfrm>
          <a:off x="1008063" y="1268413"/>
          <a:ext cx="7019925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图片" r:id="rId4" imgW="3877056" imgH="1133856" progId="Word.Picture.8">
                  <p:embed/>
                </p:oleObj>
              </mc:Choice>
              <mc:Fallback>
                <p:oleObj name="图片" r:id="rId4" imgW="3877056" imgH="1133856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268413"/>
                        <a:ext cx="7019925" cy="2052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8"/>
          <p:cNvGraphicFramePr>
            <a:graphicFrameLocks noChangeAspect="1"/>
          </p:cNvGraphicFramePr>
          <p:nvPr/>
        </p:nvGraphicFramePr>
        <p:xfrm>
          <a:off x="941388" y="3763963"/>
          <a:ext cx="7231062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图片" r:id="rId6" imgW="3991356" imgH="1219200" progId="Word.Picture.8">
                  <p:embed/>
                </p:oleObj>
              </mc:Choice>
              <mc:Fallback>
                <p:oleObj name="图片" r:id="rId6" imgW="3991356" imgH="12192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763963"/>
                        <a:ext cx="7231062" cy="2185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2771775" y="3328988"/>
            <a:ext cx="377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270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cs typeface="Times New Roman" panose="02020603050405020304" pitchFamily="18" charset="0"/>
              </a:rPr>
              <a:t>a</a:t>
            </a:r>
            <a:r>
              <a:rPr lang="zh-CN" altLang="en-US" sz="2000">
                <a:ea typeface="宋体" panose="02010600030101010101" pitchFamily="2" charset="-122"/>
              </a:rPr>
              <a:t>）地址控制的读操作</a:t>
            </a:r>
          </a:p>
        </p:txBody>
      </p:sp>
      <p:sp>
        <p:nvSpPr>
          <p:cNvPr id="27657" name="Rectangle 21"/>
          <p:cNvSpPr>
            <a:spLocks noChangeArrowheads="1"/>
          </p:cNvSpPr>
          <p:nvPr/>
        </p:nvSpPr>
        <p:spPr bwMode="auto">
          <a:xfrm>
            <a:off x="2808288" y="5988050"/>
            <a:ext cx="2967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cs typeface="Times New Roman" panose="02020603050405020304" pitchFamily="18" charset="0"/>
              </a:rPr>
              <a:t>b</a:t>
            </a:r>
            <a:r>
              <a:rPr lang="zh-CN" altLang="en-US" sz="2000">
                <a:ea typeface="宋体" panose="02010600030101010101" pitchFamily="2" charset="-122"/>
              </a:rPr>
              <a:t>）片选控制的读操作</a:t>
            </a:r>
            <a:r>
              <a:rPr lang="zh-CN" altLang="en-US" sz="200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 pitchFamily="49" charset="-122"/>
                <a:cs typeface="宋体" panose="02010600030101010101" pitchFamily="2" charset="-122"/>
              </a:rPr>
              <a:t>SRAM</a:t>
            </a:r>
            <a:r>
              <a:rPr lang="zh-CN" altLang="en-US">
                <a:ea typeface="楷体_GB2312" pitchFamily="49" charset="-122"/>
                <a:cs typeface="宋体" panose="02010600030101010101" pitchFamily="2" charset="-122"/>
              </a:rPr>
              <a:t>写操作时序图</a:t>
            </a:r>
            <a:endParaRPr lang="zh-CN" altLang="en-US">
              <a:cs typeface="宋体" panose="02010600030101010101" pitchFamily="2" charset="-122"/>
            </a:endParaRPr>
          </a:p>
        </p:txBody>
      </p:sp>
      <p:sp>
        <p:nvSpPr>
          <p:cNvPr id="296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94413E-AE4E-4EE0-8DDE-F0330B36125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3702043-991F-40FF-B9CA-D3BC8A04529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702" name="对象 6"/>
          <p:cNvGraphicFramePr>
            <a:graphicFrameLocks noChangeAspect="1"/>
          </p:cNvGraphicFramePr>
          <p:nvPr/>
        </p:nvGraphicFramePr>
        <p:xfrm>
          <a:off x="1697038" y="1049338"/>
          <a:ext cx="5821362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Picture" r:id="rId3" imgW="4174898" imgH="1892701" progId="Word.Picture.8">
                  <p:embed/>
                </p:oleObj>
              </mc:Choice>
              <mc:Fallback>
                <p:oleObj name="Picture" r:id="rId3" imgW="4174898" imgH="1892701" progId="Word.Picture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049338"/>
                        <a:ext cx="5821362" cy="266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7"/>
          <p:cNvGraphicFramePr>
            <a:graphicFrameLocks noChangeAspect="1"/>
          </p:cNvGraphicFramePr>
          <p:nvPr/>
        </p:nvGraphicFramePr>
        <p:xfrm>
          <a:off x="1511300" y="3824288"/>
          <a:ext cx="6108700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Picture" r:id="rId5" imgW="4174898" imgH="1854665" progId="Word.Picture.8">
                  <p:embed/>
                </p:oleObj>
              </mc:Choice>
              <mc:Fallback>
                <p:oleObj name="Picture" r:id="rId5" imgW="4174898" imgH="1854665" progId="Word.Picture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824288"/>
                        <a:ext cx="6108700" cy="2513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A05BE2A-E38A-4E88-A39A-ECF84A93ACA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FB51D5D-4B54-412B-85C4-01991720ED4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DRAM</a:t>
            </a:r>
            <a:r>
              <a:rPr lang="zh-CN" altLang="en-US" dirty="0">
                <a:latin typeface="+mn-ea"/>
                <a:ea typeface="+mn-ea"/>
              </a:rPr>
              <a:t>芯片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3933825" cy="482441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地址</a:t>
            </a:r>
            <a:r>
              <a:rPr lang="en-US" altLang="zh-CN" dirty="0">
                <a:latin typeface="+mn-ea"/>
                <a:ea typeface="+mn-ea"/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决定存储字数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为减少引脚数，地址分两次输入</a:t>
            </a:r>
          </a:p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数据</a:t>
            </a:r>
            <a:r>
              <a:rPr lang="en-US" altLang="zh-CN" dirty="0">
                <a:latin typeface="+mn-ea"/>
                <a:ea typeface="+mn-ea"/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存储字宽度</a:t>
            </a: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控制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WE: </a:t>
            </a:r>
            <a:r>
              <a:rPr lang="zh-CN" altLang="en-US" dirty="0">
                <a:latin typeface="+mn-ea"/>
              </a:rPr>
              <a:t>写允许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RAS: </a:t>
            </a:r>
            <a:r>
              <a:rPr lang="zh-CN" altLang="en-US" dirty="0">
                <a:latin typeface="+mn-ea"/>
              </a:rPr>
              <a:t>行地址选通</a:t>
            </a:r>
            <a:r>
              <a:rPr lang="en-US" altLang="zh-CN" dirty="0">
                <a:latin typeface="+mn-ea"/>
              </a:rPr>
              <a:t>(Row Address Strobe)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CAS: </a:t>
            </a:r>
            <a:r>
              <a:rPr lang="zh-CN" altLang="en-US" dirty="0">
                <a:latin typeface="+mn-ea"/>
              </a:rPr>
              <a:t>列地址选通</a:t>
            </a:r>
            <a:r>
              <a:rPr lang="en-US" altLang="zh-CN" dirty="0">
                <a:latin typeface="+mn-ea"/>
              </a:rPr>
              <a:t>(Column Address Strobe)</a:t>
            </a:r>
            <a:endParaRPr lang="zh-CN" altLang="en-US" dirty="0">
              <a:latin typeface="+mn-ea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6300788" y="2600325"/>
            <a:ext cx="11525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DRAM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芯片</a:t>
            </a:r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6229350" y="1663700"/>
            <a:ext cx="1296988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5003800" y="216852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>
            <a:off x="7524750" y="303212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4895850" y="1641475"/>
            <a:ext cx="134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m-1</a:t>
            </a:r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5507038" y="2095500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>
            <a:off x="8029575" y="29591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5362575" y="2122488"/>
            <a:ext cx="45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30735" name="Text Box 12"/>
          <p:cNvSpPr txBox="1">
            <a:spLocks noChangeArrowheads="1"/>
          </p:cNvSpPr>
          <p:nvPr/>
        </p:nvSpPr>
        <p:spPr bwMode="auto">
          <a:xfrm>
            <a:off x="7956550" y="30797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>
            <a:off x="5003800" y="3752850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Text Box 14"/>
          <p:cNvSpPr txBox="1">
            <a:spLocks noChangeArrowheads="1"/>
          </p:cNvSpPr>
          <p:nvPr/>
        </p:nvSpPr>
        <p:spPr bwMode="auto">
          <a:xfrm>
            <a:off x="5219700" y="3392488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>
            <a:off x="5003800" y="3103563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5219700" y="274478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5302250" y="2782888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5292725" y="3429000"/>
            <a:ext cx="539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7594600" y="2490788"/>
            <a:ext cx="137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</a:t>
            </a:r>
            <a:r>
              <a:rPr lang="en-US" altLang="zh-CN" sz="2400" baseline="-2000">
                <a:latin typeface="Arial" panose="020B0604020202020204" pitchFamily="34" charset="0"/>
              </a:rPr>
              <a:t>0 </a:t>
            </a:r>
            <a:r>
              <a:rPr lang="en-US" altLang="zh-CN" sz="2400">
                <a:latin typeface="Arial" panose="020B0604020202020204" pitchFamily="34" charset="0"/>
              </a:rPr>
              <a:t>~ D</a:t>
            </a:r>
            <a:r>
              <a:rPr lang="en-US" altLang="zh-CN" sz="2400" baseline="-2000">
                <a:latin typeface="Arial" panose="020B0604020202020204" pitchFamily="34" charset="0"/>
              </a:rPr>
              <a:t>n-1</a:t>
            </a:r>
          </a:p>
        </p:txBody>
      </p:sp>
      <p:sp>
        <p:nvSpPr>
          <p:cNvPr id="1788948" name="Rectangle 20"/>
          <p:cNvSpPr>
            <a:spLocks noChangeArrowheads="1"/>
          </p:cNvSpPr>
          <p:nvPr/>
        </p:nvSpPr>
        <p:spPr bwMode="auto">
          <a:xfrm>
            <a:off x="4957763" y="4868863"/>
            <a:ext cx="3394075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存储容量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	  </a:t>
            </a:r>
            <a:r>
              <a:rPr lang="en-US" altLang="zh-CN" dirty="0">
                <a:latin typeface="Times New Roman" panose="02020603050405020304" pitchFamily="18" charset="0"/>
              </a:rPr>
              <a:t>= 2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2m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× n (</a:t>
            </a:r>
            <a:r>
              <a:rPr lang="zh-CN" altLang="en-US" dirty="0"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spcAft>
                <a:spcPct val="2000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	  = 2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2m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× n / 8 (</a:t>
            </a:r>
            <a:r>
              <a:rPr lang="zh-CN" altLang="en-US" dirty="0">
                <a:latin typeface="Times New Roman" panose="02020603050405020304" pitchFamily="18" charset="0"/>
              </a:rPr>
              <a:t>字节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44" name="Line 21"/>
          <p:cNvSpPr>
            <a:spLocks noChangeShapeType="1"/>
          </p:cNvSpPr>
          <p:nvPr/>
        </p:nvSpPr>
        <p:spPr bwMode="auto">
          <a:xfrm>
            <a:off x="5003800" y="4232275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Text Box 22"/>
          <p:cNvSpPr txBox="1">
            <a:spLocks noChangeArrowheads="1"/>
          </p:cNvSpPr>
          <p:nvPr/>
        </p:nvSpPr>
        <p:spPr bwMode="auto">
          <a:xfrm>
            <a:off x="5219700" y="3871913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30746" name="Line 23"/>
          <p:cNvSpPr>
            <a:spLocks noChangeShapeType="1"/>
          </p:cNvSpPr>
          <p:nvPr/>
        </p:nvSpPr>
        <p:spPr bwMode="auto">
          <a:xfrm>
            <a:off x="5330825" y="3924300"/>
            <a:ext cx="5111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Oval 24"/>
          <p:cNvSpPr>
            <a:spLocks noChangeArrowheads="1"/>
          </p:cNvSpPr>
          <p:nvPr/>
        </p:nvSpPr>
        <p:spPr bwMode="auto">
          <a:xfrm>
            <a:off x="6122988" y="41878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48" name="Oval 25"/>
          <p:cNvSpPr>
            <a:spLocks noChangeArrowheads="1"/>
          </p:cNvSpPr>
          <p:nvPr/>
        </p:nvSpPr>
        <p:spPr bwMode="auto">
          <a:xfrm>
            <a:off x="6122988" y="369887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49" name="Oval 26"/>
          <p:cNvSpPr>
            <a:spLocks noChangeArrowheads="1"/>
          </p:cNvSpPr>
          <p:nvPr/>
        </p:nvSpPr>
        <p:spPr bwMode="auto">
          <a:xfrm>
            <a:off x="6130925" y="30575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50" name="Line 27"/>
          <p:cNvSpPr>
            <a:spLocks noChangeShapeType="1"/>
          </p:cNvSpPr>
          <p:nvPr/>
        </p:nvSpPr>
        <p:spPr bwMode="auto">
          <a:xfrm>
            <a:off x="1223963" y="3968750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28"/>
          <p:cNvSpPr>
            <a:spLocks noChangeShapeType="1"/>
          </p:cNvSpPr>
          <p:nvPr/>
        </p:nvSpPr>
        <p:spPr bwMode="auto">
          <a:xfrm>
            <a:off x="1223963" y="440055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29"/>
          <p:cNvSpPr>
            <a:spLocks noChangeShapeType="1"/>
          </p:cNvSpPr>
          <p:nvPr/>
        </p:nvSpPr>
        <p:spPr bwMode="auto">
          <a:xfrm>
            <a:off x="1260475" y="5192713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57B2C3C-50AC-4FDE-91C7-34A641FAF60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CD2CD6E-12C0-4CAA-969C-40A4ABEBB16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3706813" y="5256213"/>
            <a:ext cx="3814762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4" name="Line 3"/>
          <p:cNvSpPr>
            <a:spLocks noChangeShapeType="1"/>
          </p:cNvSpPr>
          <p:nvPr/>
        </p:nvSpPr>
        <p:spPr bwMode="auto">
          <a:xfrm>
            <a:off x="4210050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4"/>
          <p:cNvSpPr>
            <a:spLocks noChangeShapeType="1"/>
          </p:cNvSpPr>
          <p:nvPr/>
        </p:nvSpPr>
        <p:spPr bwMode="auto">
          <a:xfrm>
            <a:off x="5146675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6083300" y="4967288"/>
            <a:ext cx="0" cy="28733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7018338" y="4967288"/>
            <a:ext cx="0" cy="2873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Rectangle 7"/>
          <p:cNvSpPr>
            <a:spLocks noChangeArrowheads="1"/>
          </p:cNvSpPr>
          <p:nvPr/>
        </p:nvSpPr>
        <p:spPr bwMode="auto">
          <a:xfrm>
            <a:off x="1978025" y="4319588"/>
            <a:ext cx="1368425" cy="151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9" name="Line 8"/>
          <p:cNvSpPr>
            <a:spLocks noChangeShapeType="1"/>
          </p:cNvSpPr>
          <p:nvPr/>
        </p:nvSpPr>
        <p:spPr bwMode="auto">
          <a:xfrm>
            <a:off x="1905000" y="6189663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9"/>
          <p:cNvSpPr>
            <a:spLocks noChangeShapeType="1"/>
          </p:cNvSpPr>
          <p:nvPr/>
        </p:nvSpPr>
        <p:spPr bwMode="auto">
          <a:xfrm>
            <a:off x="682625" y="4532313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0"/>
          <p:cNvSpPr>
            <a:spLocks noChangeShapeType="1"/>
          </p:cNvSpPr>
          <p:nvPr/>
        </p:nvSpPr>
        <p:spPr bwMode="auto">
          <a:xfrm>
            <a:off x="682625" y="5278438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1"/>
          <p:cNvSpPr>
            <a:spLocks noChangeShapeType="1"/>
          </p:cNvSpPr>
          <p:nvPr/>
        </p:nvSpPr>
        <p:spPr bwMode="auto">
          <a:xfrm>
            <a:off x="682625" y="4919663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Rectangle 12"/>
          <p:cNvSpPr>
            <a:spLocks noChangeArrowheads="1"/>
          </p:cNvSpPr>
          <p:nvPr/>
        </p:nvSpPr>
        <p:spPr bwMode="auto">
          <a:xfrm>
            <a:off x="3706813" y="5329238"/>
            <a:ext cx="38163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列   译   码   器</a:t>
            </a:r>
          </a:p>
        </p:txBody>
      </p:sp>
      <p:sp>
        <p:nvSpPr>
          <p:cNvPr id="47119" name="Rectangle 13"/>
          <p:cNvSpPr>
            <a:spLocks noChangeArrowheads="1"/>
          </p:cNvSpPr>
          <p:nvPr/>
        </p:nvSpPr>
        <p:spPr bwMode="auto">
          <a:xfrm>
            <a:off x="1978025" y="4895850"/>
            <a:ext cx="13684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读写控制</a:t>
            </a:r>
          </a:p>
        </p:txBody>
      </p:sp>
      <p:sp>
        <p:nvSpPr>
          <p:cNvPr id="32785" name="Rectangle 14"/>
          <p:cNvSpPr>
            <a:spLocks noChangeArrowheads="1"/>
          </p:cNvSpPr>
          <p:nvPr/>
        </p:nvSpPr>
        <p:spPr bwMode="auto">
          <a:xfrm>
            <a:off x="682625" y="4630738"/>
            <a:ext cx="4540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682625" y="4198938"/>
            <a:ext cx="3857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D0</a:t>
            </a:r>
          </a:p>
        </p:txBody>
      </p:sp>
      <p:sp>
        <p:nvSpPr>
          <p:cNvPr id="32787" name="Rectangle 16"/>
          <p:cNvSpPr>
            <a:spLocks noChangeArrowheads="1"/>
          </p:cNvSpPr>
          <p:nvPr/>
        </p:nvSpPr>
        <p:spPr bwMode="auto">
          <a:xfrm>
            <a:off x="682625" y="4991100"/>
            <a:ext cx="554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32788" name="Text Box 17"/>
          <p:cNvSpPr txBox="1">
            <a:spLocks noChangeArrowheads="1"/>
          </p:cNvSpPr>
          <p:nvPr/>
        </p:nvSpPr>
        <p:spPr bwMode="auto">
          <a:xfrm>
            <a:off x="1833563" y="59039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89" name="Line 18"/>
          <p:cNvSpPr>
            <a:spLocks noChangeShapeType="1"/>
          </p:cNvSpPr>
          <p:nvPr/>
        </p:nvSpPr>
        <p:spPr bwMode="auto">
          <a:xfrm>
            <a:off x="1330325" y="1241425"/>
            <a:ext cx="0" cy="511968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0" name="Text Box 19"/>
          <p:cNvSpPr txBox="1">
            <a:spLocks noChangeArrowheads="1"/>
          </p:cNvSpPr>
          <p:nvPr/>
        </p:nvSpPr>
        <p:spPr bwMode="auto">
          <a:xfrm>
            <a:off x="4210050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791" name="Text Box 20"/>
          <p:cNvSpPr txBox="1">
            <a:spLocks noChangeArrowheads="1"/>
          </p:cNvSpPr>
          <p:nvPr/>
        </p:nvSpPr>
        <p:spPr bwMode="auto">
          <a:xfrm>
            <a:off x="5146675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92" name="Text Box 21"/>
          <p:cNvSpPr txBox="1">
            <a:spLocks noChangeArrowheads="1"/>
          </p:cNvSpPr>
          <p:nvPr/>
        </p:nvSpPr>
        <p:spPr bwMode="auto">
          <a:xfrm>
            <a:off x="6083300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93" name="Text Box 22"/>
          <p:cNvSpPr txBox="1">
            <a:spLocks noChangeArrowheads="1"/>
          </p:cNvSpPr>
          <p:nvPr/>
        </p:nvSpPr>
        <p:spPr bwMode="auto">
          <a:xfrm>
            <a:off x="7018338" y="49672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94" name="Line 23"/>
          <p:cNvSpPr>
            <a:spLocks noChangeShapeType="1"/>
          </p:cNvSpPr>
          <p:nvPr/>
        </p:nvSpPr>
        <p:spPr bwMode="auto">
          <a:xfrm>
            <a:off x="755650" y="49895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5" name="Rectangle 24"/>
          <p:cNvSpPr>
            <a:spLocks noChangeArrowheads="1"/>
          </p:cNvSpPr>
          <p:nvPr/>
        </p:nvSpPr>
        <p:spPr bwMode="auto">
          <a:xfrm>
            <a:off x="3706813" y="4537075"/>
            <a:ext cx="3814762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31" name="Rectangle 25"/>
          <p:cNvSpPr>
            <a:spLocks noChangeArrowheads="1"/>
          </p:cNvSpPr>
          <p:nvPr/>
        </p:nvSpPr>
        <p:spPr bwMode="auto">
          <a:xfrm>
            <a:off x="3706813" y="4606925"/>
            <a:ext cx="38163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放  大  与  选  择</a:t>
            </a:r>
          </a:p>
        </p:txBody>
      </p:sp>
      <p:sp>
        <p:nvSpPr>
          <p:cNvPr id="32797" name="Rectangle 26"/>
          <p:cNvSpPr>
            <a:spLocks noChangeArrowheads="1"/>
          </p:cNvSpPr>
          <p:nvPr/>
        </p:nvSpPr>
        <p:spPr bwMode="auto">
          <a:xfrm>
            <a:off x="3706813" y="5975350"/>
            <a:ext cx="3814762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98" name="Line 27"/>
          <p:cNvSpPr>
            <a:spLocks noChangeShapeType="1"/>
          </p:cNvSpPr>
          <p:nvPr/>
        </p:nvSpPr>
        <p:spPr bwMode="auto">
          <a:xfrm>
            <a:off x="5578475" y="56880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4" name="Rectangle 28"/>
          <p:cNvSpPr>
            <a:spLocks noChangeArrowheads="1"/>
          </p:cNvSpPr>
          <p:nvPr/>
        </p:nvSpPr>
        <p:spPr bwMode="auto">
          <a:xfrm>
            <a:off x="3778250" y="6046788"/>
            <a:ext cx="36718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列 地 址 锁 存 器</a:t>
            </a:r>
          </a:p>
        </p:txBody>
      </p:sp>
      <p:sp>
        <p:nvSpPr>
          <p:cNvPr id="32800" name="Text Box 29"/>
          <p:cNvSpPr txBox="1">
            <a:spLocks noChangeArrowheads="1"/>
          </p:cNvSpPr>
          <p:nvPr/>
        </p:nvSpPr>
        <p:spPr bwMode="auto">
          <a:xfrm>
            <a:off x="5578475" y="5688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801" name="Line 30"/>
          <p:cNvSpPr>
            <a:spLocks noChangeShapeType="1"/>
          </p:cNvSpPr>
          <p:nvPr/>
        </p:nvSpPr>
        <p:spPr bwMode="auto">
          <a:xfrm>
            <a:off x="682625" y="5638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Rectangle 31"/>
          <p:cNvSpPr>
            <a:spLocks noChangeArrowheads="1"/>
          </p:cNvSpPr>
          <p:nvPr/>
        </p:nvSpPr>
        <p:spPr bwMode="auto">
          <a:xfrm>
            <a:off x="682625" y="5351463"/>
            <a:ext cx="5540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32803" name="Line 32"/>
          <p:cNvSpPr>
            <a:spLocks noChangeShapeType="1"/>
          </p:cNvSpPr>
          <p:nvPr/>
        </p:nvSpPr>
        <p:spPr bwMode="auto">
          <a:xfrm>
            <a:off x="755650" y="53514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4" name="Line 33"/>
          <p:cNvSpPr>
            <a:spLocks noChangeShapeType="1"/>
          </p:cNvSpPr>
          <p:nvPr/>
        </p:nvSpPr>
        <p:spPr bwMode="auto">
          <a:xfrm>
            <a:off x="5505450" y="5829300"/>
            <a:ext cx="144463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34"/>
          <p:cNvSpPr>
            <a:spLocks noChangeShapeType="1"/>
          </p:cNvSpPr>
          <p:nvPr/>
        </p:nvSpPr>
        <p:spPr bwMode="auto">
          <a:xfrm>
            <a:off x="3346450" y="4678363"/>
            <a:ext cx="360363" cy="0"/>
          </a:xfrm>
          <a:prstGeom prst="line">
            <a:avLst/>
          </a:prstGeom>
          <a:noFill/>
          <a:ln w="19050">
            <a:solidFill>
              <a:srgbClr val="CC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6" name="Line 35"/>
          <p:cNvSpPr>
            <a:spLocks noChangeShapeType="1"/>
          </p:cNvSpPr>
          <p:nvPr/>
        </p:nvSpPr>
        <p:spPr bwMode="auto">
          <a:xfrm>
            <a:off x="3346450" y="4822825"/>
            <a:ext cx="360363" cy="0"/>
          </a:xfrm>
          <a:prstGeom prst="line">
            <a:avLst/>
          </a:prstGeom>
          <a:noFill/>
          <a:ln w="19050">
            <a:solidFill>
              <a:srgbClr val="CC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36"/>
          <p:cNvSpPr>
            <a:spLocks noChangeShapeType="1"/>
          </p:cNvSpPr>
          <p:nvPr/>
        </p:nvSpPr>
        <p:spPr bwMode="auto">
          <a:xfrm>
            <a:off x="1617663" y="6262688"/>
            <a:ext cx="2089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8" name="Line 37"/>
          <p:cNvSpPr>
            <a:spLocks noChangeShapeType="1"/>
          </p:cNvSpPr>
          <p:nvPr/>
        </p:nvSpPr>
        <p:spPr bwMode="auto">
          <a:xfrm flipV="1">
            <a:off x="1617663" y="2917825"/>
            <a:ext cx="0" cy="334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9" name="Rectangle 38"/>
          <p:cNvSpPr>
            <a:spLocks noChangeArrowheads="1"/>
          </p:cNvSpPr>
          <p:nvPr/>
        </p:nvSpPr>
        <p:spPr bwMode="auto">
          <a:xfrm>
            <a:off x="3706813" y="1243013"/>
            <a:ext cx="3816350" cy="3171825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10" name="Text Box 39"/>
          <p:cNvSpPr txBox="1">
            <a:spLocks noChangeArrowheads="1"/>
          </p:cNvSpPr>
          <p:nvPr/>
        </p:nvSpPr>
        <p:spPr bwMode="auto">
          <a:xfrm>
            <a:off x="5867400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1,2</a:t>
            </a:r>
          </a:p>
        </p:txBody>
      </p:sp>
      <p:sp>
        <p:nvSpPr>
          <p:cNvPr id="47146" name="Rectangle 40"/>
          <p:cNvSpPr>
            <a:spLocks noChangeArrowheads="1"/>
          </p:cNvSpPr>
          <p:nvPr/>
        </p:nvSpPr>
        <p:spPr bwMode="auto">
          <a:xfrm>
            <a:off x="2914650" y="1868488"/>
            <a:ext cx="385763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行</a:t>
            </a:r>
          </a:p>
          <a:p>
            <a:pPr>
              <a:lnSpc>
                <a:spcPct val="85000"/>
              </a:lnSpc>
              <a:defRPr/>
            </a:pPr>
            <a:endParaRPr lang="zh-CN" altLang="en-US" sz="2000" b="1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译</a:t>
            </a:r>
          </a:p>
          <a:p>
            <a:pPr>
              <a:lnSpc>
                <a:spcPct val="85000"/>
              </a:lnSpc>
              <a:defRPr/>
            </a:pPr>
            <a:endParaRPr lang="zh-CN" altLang="en-US" sz="2000" b="1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码</a:t>
            </a:r>
          </a:p>
          <a:p>
            <a:pPr>
              <a:lnSpc>
                <a:spcPct val="85000"/>
              </a:lnSpc>
              <a:defRPr/>
            </a:pPr>
            <a:endParaRPr lang="zh-CN" altLang="en-US" sz="2000" b="1" dirty="0">
              <a:latin typeface="+mn-ea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器</a:t>
            </a:r>
          </a:p>
        </p:txBody>
      </p:sp>
      <p:sp>
        <p:nvSpPr>
          <p:cNvPr id="32812" name="Rectangle 41"/>
          <p:cNvSpPr>
            <a:spLocks noChangeArrowheads="1"/>
          </p:cNvSpPr>
          <p:nvPr/>
        </p:nvSpPr>
        <p:spPr bwMode="auto">
          <a:xfrm>
            <a:off x="2841625" y="1241425"/>
            <a:ext cx="504825" cy="2786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13" name="Line 42"/>
          <p:cNvSpPr>
            <a:spLocks noChangeShapeType="1"/>
          </p:cNvSpPr>
          <p:nvPr/>
        </p:nvSpPr>
        <p:spPr bwMode="auto">
          <a:xfrm>
            <a:off x="3346450" y="1371600"/>
            <a:ext cx="396081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4" name="Rectangle 43"/>
          <p:cNvSpPr>
            <a:spLocks noChangeArrowheads="1"/>
          </p:cNvSpPr>
          <p:nvPr/>
        </p:nvSpPr>
        <p:spPr bwMode="auto">
          <a:xfrm>
            <a:off x="611188" y="2579688"/>
            <a:ext cx="7635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A1~A0</a:t>
            </a:r>
          </a:p>
        </p:txBody>
      </p:sp>
      <p:sp>
        <p:nvSpPr>
          <p:cNvPr id="32815" name="Line 44"/>
          <p:cNvSpPr>
            <a:spLocks noChangeShapeType="1"/>
          </p:cNvSpPr>
          <p:nvPr/>
        </p:nvSpPr>
        <p:spPr bwMode="auto">
          <a:xfrm flipV="1">
            <a:off x="6443663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6" name="Line 45"/>
          <p:cNvSpPr>
            <a:spLocks noChangeShapeType="1"/>
          </p:cNvSpPr>
          <p:nvPr/>
        </p:nvSpPr>
        <p:spPr bwMode="auto">
          <a:xfrm flipV="1">
            <a:off x="4570413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7" name="Line 46"/>
          <p:cNvSpPr>
            <a:spLocks noChangeShapeType="1"/>
          </p:cNvSpPr>
          <p:nvPr/>
        </p:nvSpPr>
        <p:spPr bwMode="auto">
          <a:xfrm flipV="1">
            <a:off x="5507038" y="1566863"/>
            <a:ext cx="0" cy="2970212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8" name="Line 47"/>
          <p:cNvSpPr>
            <a:spLocks noChangeShapeType="1"/>
          </p:cNvSpPr>
          <p:nvPr/>
        </p:nvSpPr>
        <p:spPr bwMode="auto">
          <a:xfrm flipV="1">
            <a:off x="7378700" y="1566863"/>
            <a:ext cx="0" cy="2992437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9" name="Rectangle 48"/>
          <p:cNvSpPr>
            <a:spLocks noChangeArrowheads="1"/>
          </p:cNvSpPr>
          <p:nvPr/>
        </p:nvSpPr>
        <p:spPr bwMode="auto">
          <a:xfrm>
            <a:off x="4930775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20" name="Line 49"/>
          <p:cNvSpPr>
            <a:spLocks noChangeShapeType="1"/>
          </p:cNvSpPr>
          <p:nvPr/>
        </p:nvSpPr>
        <p:spPr bwMode="auto">
          <a:xfrm>
            <a:off x="5146675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1" name="Line 50"/>
          <p:cNvSpPr>
            <a:spLocks noChangeShapeType="1"/>
          </p:cNvSpPr>
          <p:nvPr/>
        </p:nvSpPr>
        <p:spPr bwMode="auto">
          <a:xfrm>
            <a:off x="5362575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2" name="Rectangle 51"/>
          <p:cNvSpPr>
            <a:spLocks noChangeArrowheads="1"/>
          </p:cNvSpPr>
          <p:nvPr/>
        </p:nvSpPr>
        <p:spPr bwMode="auto">
          <a:xfrm>
            <a:off x="3995738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23" name="Line 52"/>
          <p:cNvSpPr>
            <a:spLocks noChangeShapeType="1"/>
          </p:cNvSpPr>
          <p:nvPr/>
        </p:nvSpPr>
        <p:spPr bwMode="auto">
          <a:xfrm>
            <a:off x="4211638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4" name="Line 53"/>
          <p:cNvSpPr>
            <a:spLocks noChangeShapeType="1"/>
          </p:cNvSpPr>
          <p:nvPr/>
        </p:nvSpPr>
        <p:spPr bwMode="auto">
          <a:xfrm>
            <a:off x="4427538" y="17605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5" name="Rectangle 54"/>
          <p:cNvSpPr>
            <a:spLocks noChangeArrowheads="1"/>
          </p:cNvSpPr>
          <p:nvPr/>
        </p:nvSpPr>
        <p:spPr bwMode="auto">
          <a:xfrm>
            <a:off x="5867400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26" name="Line 55"/>
          <p:cNvSpPr>
            <a:spLocks noChangeShapeType="1"/>
          </p:cNvSpPr>
          <p:nvPr/>
        </p:nvSpPr>
        <p:spPr bwMode="auto">
          <a:xfrm>
            <a:off x="6083300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7" name="Line 56"/>
          <p:cNvSpPr>
            <a:spLocks noChangeShapeType="1"/>
          </p:cNvSpPr>
          <p:nvPr/>
        </p:nvSpPr>
        <p:spPr bwMode="auto">
          <a:xfrm>
            <a:off x="6299200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8" name="Rectangle 57"/>
          <p:cNvSpPr>
            <a:spLocks noChangeArrowheads="1"/>
          </p:cNvSpPr>
          <p:nvPr/>
        </p:nvSpPr>
        <p:spPr bwMode="auto">
          <a:xfrm>
            <a:off x="6804025" y="1566863"/>
            <a:ext cx="431800" cy="3889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29" name="Line 58"/>
          <p:cNvSpPr>
            <a:spLocks noChangeShapeType="1"/>
          </p:cNvSpPr>
          <p:nvPr/>
        </p:nvSpPr>
        <p:spPr bwMode="auto">
          <a:xfrm>
            <a:off x="7019925" y="1373188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0" name="Line 59"/>
          <p:cNvSpPr>
            <a:spLocks noChangeShapeType="1"/>
          </p:cNvSpPr>
          <p:nvPr/>
        </p:nvSpPr>
        <p:spPr bwMode="auto">
          <a:xfrm>
            <a:off x="7235825" y="17605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1" name="Line 60"/>
          <p:cNvSpPr>
            <a:spLocks noChangeShapeType="1"/>
          </p:cNvSpPr>
          <p:nvPr/>
        </p:nvSpPr>
        <p:spPr bwMode="auto">
          <a:xfrm>
            <a:off x="3346450" y="2147888"/>
            <a:ext cx="3960813" cy="15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2" name="Rectangle 61"/>
          <p:cNvSpPr>
            <a:spLocks noChangeArrowheads="1"/>
          </p:cNvSpPr>
          <p:nvPr/>
        </p:nvSpPr>
        <p:spPr bwMode="auto">
          <a:xfrm>
            <a:off x="4930775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33" name="Line 62"/>
          <p:cNvSpPr>
            <a:spLocks noChangeShapeType="1"/>
          </p:cNvSpPr>
          <p:nvPr/>
        </p:nvSpPr>
        <p:spPr bwMode="auto">
          <a:xfrm>
            <a:off x="5146675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4" name="Line 63"/>
          <p:cNvSpPr>
            <a:spLocks noChangeShapeType="1"/>
          </p:cNvSpPr>
          <p:nvPr/>
        </p:nvSpPr>
        <p:spPr bwMode="auto">
          <a:xfrm>
            <a:off x="5362575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5" name="Rectangle 64"/>
          <p:cNvSpPr>
            <a:spLocks noChangeArrowheads="1"/>
          </p:cNvSpPr>
          <p:nvPr/>
        </p:nvSpPr>
        <p:spPr bwMode="auto">
          <a:xfrm>
            <a:off x="3995738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36" name="Line 65"/>
          <p:cNvSpPr>
            <a:spLocks noChangeShapeType="1"/>
          </p:cNvSpPr>
          <p:nvPr/>
        </p:nvSpPr>
        <p:spPr bwMode="auto">
          <a:xfrm>
            <a:off x="4211638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7" name="Line 66"/>
          <p:cNvSpPr>
            <a:spLocks noChangeShapeType="1"/>
          </p:cNvSpPr>
          <p:nvPr/>
        </p:nvSpPr>
        <p:spPr bwMode="auto">
          <a:xfrm>
            <a:off x="4427538" y="253841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8" name="Rectangle 67"/>
          <p:cNvSpPr>
            <a:spLocks noChangeArrowheads="1"/>
          </p:cNvSpPr>
          <p:nvPr/>
        </p:nvSpPr>
        <p:spPr bwMode="auto">
          <a:xfrm>
            <a:off x="5867400" y="2343150"/>
            <a:ext cx="431800" cy="388938"/>
          </a:xfrm>
          <a:prstGeom prst="rect">
            <a:avLst/>
          </a:prstGeom>
          <a:noFill/>
          <a:ln w="19050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39" name="Line 68"/>
          <p:cNvSpPr>
            <a:spLocks noChangeShapeType="1"/>
          </p:cNvSpPr>
          <p:nvPr/>
        </p:nvSpPr>
        <p:spPr bwMode="auto">
          <a:xfrm>
            <a:off x="6083300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0" name="Line 69"/>
          <p:cNvSpPr>
            <a:spLocks noChangeShapeType="1"/>
          </p:cNvSpPr>
          <p:nvPr/>
        </p:nvSpPr>
        <p:spPr bwMode="auto">
          <a:xfrm>
            <a:off x="6299200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1" name="Rectangle 70"/>
          <p:cNvSpPr>
            <a:spLocks noChangeArrowheads="1"/>
          </p:cNvSpPr>
          <p:nvPr/>
        </p:nvSpPr>
        <p:spPr bwMode="auto">
          <a:xfrm>
            <a:off x="6804025" y="2343150"/>
            <a:ext cx="431800" cy="388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42" name="Line 71"/>
          <p:cNvSpPr>
            <a:spLocks noChangeShapeType="1"/>
          </p:cNvSpPr>
          <p:nvPr/>
        </p:nvSpPr>
        <p:spPr bwMode="auto">
          <a:xfrm>
            <a:off x="7019925" y="2149475"/>
            <a:ext cx="0" cy="193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3" name="Line 72"/>
          <p:cNvSpPr>
            <a:spLocks noChangeShapeType="1"/>
          </p:cNvSpPr>
          <p:nvPr/>
        </p:nvSpPr>
        <p:spPr bwMode="auto">
          <a:xfrm>
            <a:off x="7235825" y="2538413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4" name="Line 73"/>
          <p:cNvSpPr>
            <a:spLocks noChangeShapeType="1"/>
          </p:cNvSpPr>
          <p:nvPr/>
        </p:nvSpPr>
        <p:spPr bwMode="auto">
          <a:xfrm>
            <a:off x="3346450" y="2925763"/>
            <a:ext cx="396081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5" name="Rectangle 74"/>
          <p:cNvSpPr>
            <a:spLocks noChangeArrowheads="1"/>
          </p:cNvSpPr>
          <p:nvPr/>
        </p:nvSpPr>
        <p:spPr bwMode="auto">
          <a:xfrm>
            <a:off x="4930775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46" name="Line 75"/>
          <p:cNvSpPr>
            <a:spLocks noChangeShapeType="1"/>
          </p:cNvSpPr>
          <p:nvPr/>
        </p:nvSpPr>
        <p:spPr bwMode="auto">
          <a:xfrm>
            <a:off x="5146675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7" name="Line 76"/>
          <p:cNvSpPr>
            <a:spLocks noChangeShapeType="1"/>
          </p:cNvSpPr>
          <p:nvPr/>
        </p:nvSpPr>
        <p:spPr bwMode="auto">
          <a:xfrm>
            <a:off x="5362575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48" name="Rectangle 77"/>
          <p:cNvSpPr>
            <a:spLocks noChangeArrowheads="1"/>
          </p:cNvSpPr>
          <p:nvPr/>
        </p:nvSpPr>
        <p:spPr bwMode="auto">
          <a:xfrm>
            <a:off x="3995738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49" name="Line 78"/>
          <p:cNvSpPr>
            <a:spLocks noChangeShapeType="1"/>
          </p:cNvSpPr>
          <p:nvPr/>
        </p:nvSpPr>
        <p:spPr bwMode="auto">
          <a:xfrm>
            <a:off x="4211638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0" name="Line 79"/>
          <p:cNvSpPr>
            <a:spLocks noChangeShapeType="1"/>
          </p:cNvSpPr>
          <p:nvPr/>
        </p:nvSpPr>
        <p:spPr bwMode="auto">
          <a:xfrm>
            <a:off x="4427538" y="3314700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1" name="Rectangle 80"/>
          <p:cNvSpPr>
            <a:spLocks noChangeArrowheads="1"/>
          </p:cNvSpPr>
          <p:nvPr/>
        </p:nvSpPr>
        <p:spPr bwMode="auto">
          <a:xfrm>
            <a:off x="5867400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52" name="Line 81"/>
          <p:cNvSpPr>
            <a:spLocks noChangeShapeType="1"/>
          </p:cNvSpPr>
          <p:nvPr/>
        </p:nvSpPr>
        <p:spPr bwMode="auto">
          <a:xfrm>
            <a:off x="6083300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3" name="Line 82"/>
          <p:cNvSpPr>
            <a:spLocks noChangeShapeType="1"/>
          </p:cNvSpPr>
          <p:nvPr/>
        </p:nvSpPr>
        <p:spPr bwMode="auto">
          <a:xfrm>
            <a:off x="6299200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4" name="Rectangle 83"/>
          <p:cNvSpPr>
            <a:spLocks noChangeArrowheads="1"/>
          </p:cNvSpPr>
          <p:nvPr/>
        </p:nvSpPr>
        <p:spPr bwMode="auto">
          <a:xfrm>
            <a:off x="6804025" y="3121025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55" name="Line 84"/>
          <p:cNvSpPr>
            <a:spLocks noChangeShapeType="1"/>
          </p:cNvSpPr>
          <p:nvPr/>
        </p:nvSpPr>
        <p:spPr bwMode="auto">
          <a:xfrm>
            <a:off x="7019925" y="2925763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6" name="Line 85"/>
          <p:cNvSpPr>
            <a:spLocks noChangeShapeType="1"/>
          </p:cNvSpPr>
          <p:nvPr/>
        </p:nvSpPr>
        <p:spPr bwMode="auto">
          <a:xfrm>
            <a:off x="7235825" y="3314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7" name="Line 86"/>
          <p:cNvSpPr>
            <a:spLocks noChangeShapeType="1"/>
          </p:cNvSpPr>
          <p:nvPr/>
        </p:nvSpPr>
        <p:spPr bwMode="auto">
          <a:xfrm>
            <a:off x="3346450" y="3702050"/>
            <a:ext cx="396081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8" name="Rectangle 87"/>
          <p:cNvSpPr>
            <a:spLocks noChangeArrowheads="1"/>
          </p:cNvSpPr>
          <p:nvPr/>
        </p:nvSpPr>
        <p:spPr bwMode="auto">
          <a:xfrm>
            <a:off x="4930775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59" name="Line 88"/>
          <p:cNvSpPr>
            <a:spLocks noChangeShapeType="1"/>
          </p:cNvSpPr>
          <p:nvPr/>
        </p:nvSpPr>
        <p:spPr bwMode="auto">
          <a:xfrm>
            <a:off x="5146675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0" name="Line 89"/>
          <p:cNvSpPr>
            <a:spLocks noChangeShapeType="1"/>
          </p:cNvSpPr>
          <p:nvPr/>
        </p:nvSpPr>
        <p:spPr bwMode="auto">
          <a:xfrm>
            <a:off x="5362575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1" name="Rectangle 90"/>
          <p:cNvSpPr>
            <a:spLocks noChangeArrowheads="1"/>
          </p:cNvSpPr>
          <p:nvPr/>
        </p:nvSpPr>
        <p:spPr bwMode="auto">
          <a:xfrm>
            <a:off x="3995738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62" name="Line 91"/>
          <p:cNvSpPr>
            <a:spLocks noChangeShapeType="1"/>
          </p:cNvSpPr>
          <p:nvPr/>
        </p:nvSpPr>
        <p:spPr bwMode="auto">
          <a:xfrm>
            <a:off x="4211638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3" name="Line 92"/>
          <p:cNvSpPr>
            <a:spLocks noChangeShapeType="1"/>
          </p:cNvSpPr>
          <p:nvPr/>
        </p:nvSpPr>
        <p:spPr bwMode="auto">
          <a:xfrm>
            <a:off x="4427538" y="40925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4" name="Rectangle 93"/>
          <p:cNvSpPr>
            <a:spLocks noChangeArrowheads="1"/>
          </p:cNvSpPr>
          <p:nvPr/>
        </p:nvSpPr>
        <p:spPr bwMode="auto">
          <a:xfrm>
            <a:off x="5867400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65" name="Line 94"/>
          <p:cNvSpPr>
            <a:spLocks noChangeShapeType="1"/>
          </p:cNvSpPr>
          <p:nvPr/>
        </p:nvSpPr>
        <p:spPr bwMode="auto">
          <a:xfrm>
            <a:off x="6083300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6" name="Line 95"/>
          <p:cNvSpPr>
            <a:spLocks noChangeShapeType="1"/>
          </p:cNvSpPr>
          <p:nvPr/>
        </p:nvSpPr>
        <p:spPr bwMode="auto">
          <a:xfrm>
            <a:off x="6299200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7" name="Rectangle 96"/>
          <p:cNvSpPr>
            <a:spLocks noChangeArrowheads="1"/>
          </p:cNvSpPr>
          <p:nvPr/>
        </p:nvSpPr>
        <p:spPr bwMode="auto">
          <a:xfrm>
            <a:off x="6804025" y="3898900"/>
            <a:ext cx="431800" cy="38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868" name="Line 97"/>
          <p:cNvSpPr>
            <a:spLocks noChangeShapeType="1"/>
          </p:cNvSpPr>
          <p:nvPr/>
        </p:nvSpPr>
        <p:spPr bwMode="auto">
          <a:xfrm>
            <a:off x="7019925" y="3703638"/>
            <a:ext cx="0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98"/>
          <p:cNvSpPr>
            <a:spLocks noChangeShapeType="1"/>
          </p:cNvSpPr>
          <p:nvPr/>
        </p:nvSpPr>
        <p:spPr bwMode="auto">
          <a:xfrm>
            <a:off x="7235825" y="40925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0" name="Line 99"/>
          <p:cNvSpPr>
            <a:spLocks noChangeShapeType="1"/>
          </p:cNvSpPr>
          <p:nvPr/>
        </p:nvSpPr>
        <p:spPr bwMode="auto">
          <a:xfrm>
            <a:off x="755650" y="2901950"/>
            <a:ext cx="122237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1" name="Line 100"/>
          <p:cNvSpPr>
            <a:spLocks noChangeShapeType="1"/>
          </p:cNvSpPr>
          <p:nvPr/>
        </p:nvSpPr>
        <p:spPr bwMode="auto">
          <a:xfrm>
            <a:off x="898525" y="2836863"/>
            <a:ext cx="14446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2" name="Text Box 101"/>
          <p:cNvSpPr txBox="1">
            <a:spLocks noChangeArrowheads="1"/>
          </p:cNvSpPr>
          <p:nvPr/>
        </p:nvSpPr>
        <p:spPr bwMode="auto">
          <a:xfrm>
            <a:off x="3994150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0,0</a:t>
            </a:r>
          </a:p>
        </p:txBody>
      </p:sp>
      <p:sp>
        <p:nvSpPr>
          <p:cNvPr id="32873" name="Text Box 102"/>
          <p:cNvSpPr txBox="1">
            <a:spLocks noChangeArrowheads="1"/>
          </p:cNvSpPr>
          <p:nvPr/>
        </p:nvSpPr>
        <p:spPr bwMode="auto">
          <a:xfrm>
            <a:off x="4930775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32874" name="Text Box 103"/>
          <p:cNvSpPr txBox="1">
            <a:spLocks noChangeArrowheads="1"/>
          </p:cNvSpPr>
          <p:nvPr/>
        </p:nvSpPr>
        <p:spPr bwMode="auto">
          <a:xfrm>
            <a:off x="5867400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0,2</a:t>
            </a:r>
          </a:p>
        </p:txBody>
      </p:sp>
      <p:sp>
        <p:nvSpPr>
          <p:cNvPr id="32875" name="Text Box 104"/>
          <p:cNvSpPr txBox="1">
            <a:spLocks noChangeArrowheads="1"/>
          </p:cNvSpPr>
          <p:nvPr/>
        </p:nvSpPr>
        <p:spPr bwMode="auto">
          <a:xfrm>
            <a:off x="6802438" y="16319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0,3</a:t>
            </a:r>
          </a:p>
        </p:txBody>
      </p:sp>
      <p:sp>
        <p:nvSpPr>
          <p:cNvPr id="32876" name="Text Box 105"/>
          <p:cNvSpPr txBox="1">
            <a:spLocks noChangeArrowheads="1"/>
          </p:cNvSpPr>
          <p:nvPr/>
        </p:nvSpPr>
        <p:spPr bwMode="auto">
          <a:xfrm>
            <a:off x="3994150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1,0</a:t>
            </a:r>
          </a:p>
        </p:txBody>
      </p:sp>
      <p:sp>
        <p:nvSpPr>
          <p:cNvPr id="32877" name="Text Box 106"/>
          <p:cNvSpPr txBox="1">
            <a:spLocks noChangeArrowheads="1"/>
          </p:cNvSpPr>
          <p:nvPr/>
        </p:nvSpPr>
        <p:spPr bwMode="auto">
          <a:xfrm>
            <a:off x="4930775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1,1</a:t>
            </a:r>
          </a:p>
        </p:txBody>
      </p:sp>
      <p:sp>
        <p:nvSpPr>
          <p:cNvPr id="32878" name="Text Box 107"/>
          <p:cNvSpPr txBox="1">
            <a:spLocks noChangeArrowheads="1"/>
          </p:cNvSpPr>
          <p:nvPr/>
        </p:nvSpPr>
        <p:spPr bwMode="auto">
          <a:xfrm>
            <a:off x="6802438" y="2408238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1,3</a:t>
            </a:r>
          </a:p>
        </p:txBody>
      </p:sp>
      <p:sp>
        <p:nvSpPr>
          <p:cNvPr id="32879" name="Text Box 108"/>
          <p:cNvSpPr txBox="1">
            <a:spLocks noChangeArrowheads="1"/>
          </p:cNvSpPr>
          <p:nvPr/>
        </p:nvSpPr>
        <p:spPr bwMode="auto">
          <a:xfrm>
            <a:off x="3994150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2,0</a:t>
            </a:r>
          </a:p>
        </p:txBody>
      </p:sp>
      <p:sp>
        <p:nvSpPr>
          <p:cNvPr id="32880" name="Text Box 109"/>
          <p:cNvSpPr txBox="1">
            <a:spLocks noChangeArrowheads="1"/>
          </p:cNvSpPr>
          <p:nvPr/>
        </p:nvSpPr>
        <p:spPr bwMode="auto">
          <a:xfrm>
            <a:off x="4930775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2,1</a:t>
            </a:r>
          </a:p>
        </p:txBody>
      </p:sp>
      <p:sp>
        <p:nvSpPr>
          <p:cNvPr id="32881" name="Text Box 110"/>
          <p:cNvSpPr txBox="1">
            <a:spLocks noChangeArrowheads="1"/>
          </p:cNvSpPr>
          <p:nvPr/>
        </p:nvSpPr>
        <p:spPr bwMode="auto">
          <a:xfrm>
            <a:off x="5867400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2,2</a:t>
            </a:r>
          </a:p>
        </p:txBody>
      </p:sp>
      <p:sp>
        <p:nvSpPr>
          <p:cNvPr id="32882" name="Text Box 111"/>
          <p:cNvSpPr txBox="1">
            <a:spLocks noChangeArrowheads="1"/>
          </p:cNvSpPr>
          <p:nvPr/>
        </p:nvSpPr>
        <p:spPr bwMode="auto">
          <a:xfrm>
            <a:off x="6802438" y="3186113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2,3</a:t>
            </a:r>
          </a:p>
        </p:txBody>
      </p:sp>
      <p:sp>
        <p:nvSpPr>
          <p:cNvPr id="32883" name="Text Box 112"/>
          <p:cNvSpPr txBox="1">
            <a:spLocks noChangeArrowheads="1"/>
          </p:cNvSpPr>
          <p:nvPr/>
        </p:nvSpPr>
        <p:spPr bwMode="auto">
          <a:xfrm>
            <a:off x="3994150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3,0</a:t>
            </a:r>
          </a:p>
        </p:txBody>
      </p:sp>
      <p:sp>
        <p:nvSpPr>
          <p:cNvPr id="32884" name="Text Box 113"/>
          <p:cNvSpPr txBox="1">
            <a:spLocks noChangeArrowheads="1"/>
          </p:cNvSpPr>
          <p:nvPr/>
        </p:nvSpPr>
        <p:spPr bwMode="auto">
          <a:xfrm>
            <a:off x="4930775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3,1</a:t>
            </a:r>
          </a:p>
        </p:txBody>
      </p:sp>
      <p:sp>
        <p:nvSpPr>
          <p:cNvPr id="32885" name="Text Box 114"/>
          <p:cNvSpPr txBox="1">
            <a:spLocks noChangeArrowheads="1"/>
          </p:cNvSpPr>
          <p:nvPr/>
        </p:nvSpPr>
        <p:spPr bwMode="auto">
          <a:xfrm>
            <a:off x="5867400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3,2</a:t>
            </a:r>
          </a:p>
        </p:txBody>
      </p:sp>
      <p:sp>
        <p:nvSpPr>
          <p:cNvPr id="32886" name="Text Box 115"/>
          <p:cNvSpPr txBox="1">
            <a:spLocks noChangeArrowheads="1"/>
          </p:cNvSpPr>
          <p:nvPr/>
        </p:nvSpPr>
        <p:spPr bwMode="auto">
          <a:xfrm>
            <a:off x="6802438" y="396240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3,3</a:t>
            </a:r>
          </a:p>
        </p:txBody>
      </p:sp>
      <p:sp>
        <p:nvSpPr>
          <p:cNvPr id="32887" name="Text Box 116"/>
          <p:cNvSpPr txBox="1">
            <a:spLocks noChangeArrowheads="1"/>
          </p:cNvSpPr>
          <p:nvPr/>
        </p:nvSpPr>
        <p:spPr bwMode="auto">
          <a:xfrm>
            <a:off x="827088" y="296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7223" name="Text Box 117"/>
          <p:cNvSpPr txBox="1">
            <a:spLocks noChangeArrowheads="1"/>
          </p:cNvSpPr>
          <p:nvPr/>
        </p:nvSpPr>
        <p:spPr bwMode="auto">
          <a:xfrm>
            <a:off x="7883525" y="2408238"/>
            <a:ext cx="695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存储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单元</a:t>
            </a:r>
          </a:p>
        </p:txBody>
      </p:sp>
      <p:sp>
        <p:nvSpPr>
          <p:cNvPr id="32889" name="Line 118"/>
          <p:cNvSpPr>
            <a:spLocks noChangeShapeType="1"/>
          </p:cNvSpPr>
          <p:nvPr/>
        </p:nvSpPr>
        <p:spPr bwMode="auto">
          <a:xfrm flipH="1">
            <a:off x="7234238" y="2667000"/>
            <a:ext cx="649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25" name="Text Box 119"/>
          <p:cNvSpPr txBox="1">
            <a:spLocks noChangeArrowheads="1"/>
          </p:cNvSpPr>
          <p:nvPr/>
        </p:nvSpPr>
        <p:spPr bwMode="auto">
          <a:xfrm>
            <a:off x="7883525" y="32226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4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字线</a:t>
            </a:r>
          </a:p>
        </p:txBody>
      </p:sp>
      <p:sp>
        <p:nvSpPr>
          <p:cNvPr id="47226" name="Text Box 120"/>
          <p:cNvSpPr txBox="1">
            <a:spLocks noChangeArrowheads="1"/>
          </p:cNvSpPr>
          <p:nvPr/>
        </p:nvSpPr>
        <p:spPr bwMode="auto">
          <a:xfrm>
            <a:off x="7883525" y="40925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4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位线</a:t>
            </a:r>
          </a:p>
        </p:txBody>
      </p:sp>
      <p:sp>
        <p:nvSpPr>
          <p:cNvPr id="32892" name="Line 121"/>
          <p:cNvSpPr>
            <a:spLocks noChangeShapeType="1"/>
          </p:cNvSpPr>
          <p:nvPr/>
        </p:nvSpPr>
        <p:spPr bwMode="auto">
          <a:xfrm flipH="1">
            <a:off x="7426325" y="431482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93" name="Line 122"/>
          <p:cNvSpPr>
            <a:spLocks noChangeShapeType="1"/>
          </p:cNvSpPr>
          <p:nvPr/>
        </p:nvSpPr>
        <p:spPr bwMode="auto">
          <a:xfrm flipH="1">
            <a:off x="7189788" y="3451225"/>
            <a:ext cx="733425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94" name="Line 123"/>
          <p:cNvSpPr>
            <a:spLocks noChangeShapeType="1"/>
          </p:cNvSpPr>
          <p:nvPr/>
        </p:nvSpPr>
        <p:spPr bwMode="auto">
          <a:xfrm flipH="1">
            <a:off x="7523163" y="1760538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30" name="Text Box 124"/>
          <p:cNvSpPr txBox="1">
            <a:spLocks noChangeArrowheads="1"/>
          </p:cNvSpPr>
          <p:nvPr/>
        </p:nvSpPr>
        <p:spPr bwMode="auto">
          <a:xfrm>
            <a:off x="7883525" y="1501775"/>
            <a:ext cx="695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存储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矩阵</a:t>
            </a:r>
          </a:p>
        </p:txBody>
      </p:sp>
      <p:sp>
        <p:nvSpPr>
          <p:cNvPr id="32896" name="Text Box 125"/>
          <p:cNvSpPr txBox="1">
            <a:spLocks noChangeArrowheads="1"/>
          </p:cNvSpPr>
          <p:nvPr/>
        </p:nvSpPr>
        <p:spPr bwMode="auto">
          <a:xfrm>
            <a:off x="3346450" y="1371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897" name="Text Box 126"/>
          <p:cNvSpPr txBox="1">
            <a:spLocks noChangeArrowheads="1"/>
          </p:cNvSpPr>
          <p:nvPr/>
        </p:nvSpPr>
        <p:spPr bwMode="auto">
          <a:xfrm>
            <a:off x="3346450" y="2147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898" name="Text Box 127"/>
          <p:cNvSpPr txBox="1">
            <a:spLocks noChangeArrowheads="1"/>
          </p:cNvSpPr>
          <p:nvPr/>
        </p:nvSpPr>
        <p:spPr bwMode="auto">
          <a:xfrm>
            <a:off x="3346450" y="29241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899" name="Text Box 128"/>
          <p:cNvSpPr txBox="1">
            <a:spLocks noChangeArrowheads="1"/>
          </p:cNvSpPr>
          <p:nvPr/>
        </p:nvSpPr>
        <p:spPr bwMode="auto">
          <a:xfrm>
            <a:off x="3346450" y="37020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900" name="Line 129"/>
          <p:cNvSpPr>
            <a:spLocks noChangeShapeType="1"/>
          </p:cNvSpPr>
          <p:nvPr/>
        </p:nvSpPr>
        <p:spPr bwMode="auto">
          <a:xfrm>
            <a:off x="754063" y="46307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01" name="Line 130"/>
          <p:cNvSpPr>
            <a:spLocks noChangeShapeType="1"/>
          </p:cNvSpPr>
          <p:nvPr/>
        </p:nvSpPr>
        <p:spPr bwMode="auto">
          <a:xfrm>
            <a:off x="682625" y="154305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02" name="Line 131"/>
          <p:cNvSpPr>
            <a:spLocks noChangeShapeType="1"/>
          </p:cNvSpPr>
          <p:nvPr/>
        </p:nvSpPr>
        <p:spPr bwMode="auto">
          <a:xfrm>
            <a:off x="682625" y="19304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03" name="Rectangle 132"/>
          <p:cNvSpPr>
            <a:spLocks noChangeArrowheads="1"/>
          </p:cNvSpPr>
          <p:nvPr/>
        </p:nvSpPr>
        <p:spPr bwMode="auto">
          <a:xfrm>
            <a:off x="611188" y="1284288"/>
            <a:ext cx="5540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VCC</a:t>
            </a:r>
          </a:p>
        </p:txBody>
      </p:sp>
      <p:sp>
        <p:nvSpPr>
          <p:cNvPr id="32904" name="Rectangle 133"/>
          <p:cNvSpPr>
            <a:spLocks noChangeArrowheads="1"/>
          </p:cNvSpPr>
          <p:nvPr/>
        </p:nvSpPr>
        <p:spPr bwMode="auto">
          <a:xfrm>
            <a:off x="611188" y="1673225"/>
            <a:ext cx="5778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Aft>
                <a:spcPct val="0"/>
              </a:spcAft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GND</a:t>
            </a:r>
          </a:p>
        </p:txBody>
      </p:sp>
      <p:sp>
        <p:nvSpPr>
          <p:cNvPr id="47240" name="Rectangle 134"/>
          <p:cNvSpPr>
            <a:spLocks noChangeArrowheads="1"/>
          </p:cNvSpPr>
          <p:nvPr/>
        </p:nvSpPr>
        <p:spPr bwMode="auto">
          <a:xfrm>
            <a:off x="2051050" y="1695450"/>
            <a:ext cx="385763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2000" b="1">
                <a:latin typeface="+mn-ea"/>
                <a:ea typeface="+mn-ea"/>
              </a:rPr>
              <a:t>行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>
                <a:latin typeface="+mn-ea"/>
                <a:ea typeface="+mn-ea"/>
              </a:rPr>
              <a:t>地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>
                <a:latin typeface="+mn-ea"/>
                <a:ea typeface="+mn-ea"/>
              </a:rPr>
              <a:t>址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>
                <a:latin typeface="+mn-ea"/>
                <a:ea typeface="+mn-ea"/>
              </a:rPr>
              <a:t>锁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>
                <a:latin typeface="+mn-ea"/>
                <a:ea typeface="+mn-ea"/>
              </a:rPr>
              <a:t>存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>
                <a:latin typeface="+mn-ea"/>
                <a:ea typeface="+mn-ea"/>
              </a:rPr>
              <a:t>器</a:t>
            </a:r>
          </a:p>
        </p:txBody>
      </p:sp>
      <p:sp>
        <p:nvSpPr>
          <p:cNvPr id="32906" name="Rectangle 135"/>
          <p:cNvSpPr>
            <a:spLocks noChangeArrowheads="1"/>
          </p:cNvSpPr>
          <p:nvPr/>
        </p:nvSpPr>
        <p:spPr bwMode="auto">
          <a:xfrm>
            <a:off x="1976438" y="1241425"/>
            <a:ext cx="504825" cy="2786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907" name="Line 136"/>
          <p:cNvSpPr>
            <a:spLocks noChangeShapeType="1"/>
          </p:cNvSpPr>
          <p:nvPr/>
        </p:nvSpPr>
        <p:spPr bwMode="auto">
          <a:xfrm>
            <a:off x="2479675" y="26447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08" name="Line 137"/>
          <p:cNvSpPr>
            <a:spLocks noChangeShapeType="1"/>
          </p:cNvSpPr>
          <p:nvPr/>
        </p:nvSpPr>
        <p:spPr bwMode="auto">
          <a:xfrm>
            <a:off x="2552700" y="2581275"/>
            <a:ext cx="144463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09" name="Text Box 138"/>
          <p:cNvSpPr txBox="1">
            <a:spLocks noChangeArrowheads="1"/>
          </p:cNvSpPr>
          <p:nvPr/>
        </p:nvSpPr>
        <p:spPr bwMode="auto">
          <a:xfrm>
            <a:off x="2481263" y="27098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910" name="Oval 139"/>
          <p:cNvSpPr>
            <a:spLocks noChangeArrowheads="1"/>
          </p:cNvSpPr>
          <p:nvPr/>
        </p:nvSpPr>
        <p:spPr bwMode="auto">
          <a:xfrm>
            <a:off x="1546225" y="2838450"/>
            <a:ext cx="144463" cy="1301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911" name="Line 140"/>
          <p:cNvSpPr>
            <a:spLocks noChangeShapeType="1"/>
          </p:cNvSpPr>
          <p:nvPr/>
        </p:nvSpPr>
        <p:spPr bwMode="auto">
          <a:xfrm flipV="1">
            <a:off x="2266950" y="40274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12" name="Line 141"/>
          <p:cNvSpPr>
            <a:spLocks noChangeShapeType="1"/>
          </p:cNvSpPr>
          <p:nvPr/>
        </p:nvSpPr>
        <p:spPr bwMode="auto">
          <a:xfrm>
            <a:off x="2698750" y="5830888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13" name="Line 142"/>
          <p:cNvSpPr>
            <a:spLocks noChangeShapeType="1"/>
          </p:cNvSpPr>
          <p:nvPr/>
        </p:nvSpPr>
        <p:spPr bwMode="auto">
          <a:xfrm>
            <a:off x="2698750" y="6119813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49" name="Rectangle 143"/>
          <p:cNvSpPr>
            <a:spLocks noGrp="1" noChangeArrowheads="1"/>
          </p:cNvSpPr>
          <p:nvPr>
            <p:ph type="title"/>
          </p:nvPr>
        </p:nvSpPr>
        <p:spPr>
          <a:xfrm>
            <a:off x="457200" y="200025"/>
            <a:ext cx="8229600" cy="922338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ea"/>
                <a:ea typeface="+mn-ea"/>
              </a:rPr>
              <a:t>DRAM</a:t>
            </a:r>
            <a:r>
              <a:rPr lang="zh-CN" altLang="en-US" sz="3600" dirty="0">
                <a:latin typeface="+mn-ea"/>
                <a:ea typeface="+mn-ea"/>
              </a:rPr>
              <a:t>芯片内部结构</a:t>
            </a:r>
          </a:p>
        </p:txBody>
      </p:sp>
      <p:sp>
        <p:nvSpPr>
          <p:cNvPr id="32915" name="Oval 144"/>
          <p:cNvSpPr>
            <a:spLocks noChangeArrowheads="1"/>
          </p:cNvSpPr>
          <p:nvPr/>
        </p:nvSpPr>
        <p:spPr bwMode="auto">
          <a:xfrm>
            <a:off x="1871663" y="55895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916" name="Oval 145"/>
          <p:cNvSpPr>
            <a:spLocks noChangeArrowheads="1"/>
          </p:cNvSpPr>
          <p:nvPr/>
        </p:nvSpPr>
        <p:spPr bwMode="auto">
          <a:xfrm>
            <a:off x="1871663" y="52339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917" name="Oval 146"/>
          <p:cNvSpPr>
            <a:spLocks noChangeArrowheads="1"/>
          </p:cNvSpPr>
          <p:nvPr/>
        </p:nvSpPr>
        <p:spPr bwMode="auto">
          <a:xfrm>
            <a:off x="1879600" y="4878388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249F15-4B22-4719-9BDF-184A3D3662A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9988599-EA5D-41CE-B537-97E203F281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j-ea"/>
                <a:ea typeface="+mj-ea"/>
              </a:rPr>
              <a:t>主要内容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只读存储器</a:t>
            </a:r>
          </a:p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随机存取存储器</a:t>
            </a:r>
          </a:p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存储器容量扩展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540446B-345D-4669-BD02-5B7511A8679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CEFDF0B-1FF8-4952-92E2-77FE6B4F7B7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18"/>
          <p:cNvSpPr>
            <a:spLocks noChangeArrowheads="1"/>
          </p:cNvSpPr>
          <p:nvPr/>
        </p:nvSpPr>
        <p:spPr bwMode="auto">
          <a:xfrm>
            <a:off x="6551613" y="1917700"/>
            <a:ext cx="1728787" cy="19431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DRAM</a:t>
            </a:r>
            <a:r>
              <a:rPr lang="zh-CN" altLang="en-US" dirty="0">
                <a:latin typeface="+mn-ea"/>
                <a:ea typeface="+mn-ea"/>
              </a:rPr>
              <a:t>存储单元</a:t>
            </a:r>
          </a:p>
        </p:txBody>
      </p:sp>
      <p:sp>
        <p:nvSpPr>
          <p:cNvPr id="179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835525" cy="49323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由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个三极管和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个电容组成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根据电容是否充有电荷来存储一位信息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用于控制读写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读写过程</a:t>
            </a:r>
          </a:p>
          <a:p>
            <a:pPr lvl="1">
              <a:spcAft>
                <a:spcPct val="0"/>
              </a:spcAft>
              <a:defRPr/>
            </a:pPr>
            <a:r>
              <a:rPr lang="zh-CN" altLang="en-US" dirty="0">
                <a:latin typeface="+mn-ea"/>
              </a:rPr>
              <a:t>写</a:t>
            </a:r>
            <a:endParaRPr lang="en-US" altLang="zh-CN" dirty="0">
              <a:latin typeface="+mn-ea"/>
            </a:endParaRPr>
          </a:p>
          <a:p>
            <a:pPr lvl="1">
              <a:spcAft>
                <a:spcPct val="0"/>
              </a:spcAft>
              <a:buFontTx/>
              <a:buNone/>
              <a:defRPr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	D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准备好；</a:t>
            </a:r>
            <a:r>
              <a:rPr lang="en-US" altLang="zh-CN" dirty="0">
                <a:latin typeface="+mn-ea"/>
              </a:rPr>
              <a:t>/WE-&gt;0</a:t>
            </a:r>
            <a:r>
              <a:rPr lang="zh-CN" altLang="en-US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W-&gt;1</a:t>
            </a:r>
          </a:p>
          <a:p>
            <a:pPr lvl="1">
              <a:spcAft>
                <a:spcPct val="0"/>
              </a:spcAft>
              <a:defRPr/>
            </a:pPr>
            <a:r>
              <a:rPr lang="zh-CN" altLang="en-US" dirty="0">
                <a:latin typeface="+mn-ea"/>
              </a:rPr>
              <a:t>读</a:t>
            </a:r>
            <a:endParaRPr lang="en-US" altLang="zh-CN" dirty="0">
              <a:latin typeface="+mn-ea"/>
            </a:endParaRPr>
          </a:p>
          <a:p>
            <a:pPr marL="457200" lvl="1" indent="0">
              <a:spcAft>
                <a:spcPct val="0"/>
              </a:spcAft>
              <a:buNone/>
              <a:defRPr/>
            </a:pPr>
            <a:r>
              <a:rPr lang="en-US" altLang="zh-CN" dirty="0">
                <a:latin typeface="+mn-ea"/>
              </a:rPr>
              <a:t>	W-&gt;1, /WE-&gt;1</a:t>
            </a:r>
          </a:p>
          <a:p>
            <a:pPr lvl="1">
              <a:spcAft>
                <a:spcPct val="0"/>
              </a:spcAft>
              <a:defRPr/>
            </a:pPr>
            <a:r>
              <a:rPr lang="zh-CN" altLang="en-US" dirty="0">
                <a:latin typeface="+mn-ea"/>
              </a:rPr>
              <a:t>刷新</a:t>
            </a:r>
            <a:endParaRPr lang="en-US" altLang="zh-CN" dirty="0">
              <a:latin typeface="+mn-ea"/>
            </a:endParaRPr>
          </a:p>
          <a:p>
            <a:pPr marL="457200" lvl="1" indent="0">
              <a:spcAft>
                <a:spcPct val="0"/>
              </a:spcAft>
              <a:buNone/>
              <a:defRPr/>
            </a:pPr>
            <a:r>
              <a:rPr lang="en-US" altLang="zh-CN" dirty="0">
                <a:latin typeface="+mn-ea"/>
              </a:rPr>
              <a:t>	W-&gt;1</a:t>
            </a:r>
            <a:r>
              <a:rPr lang="zh-CN" altLang="en-US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/WE-&gt;1</a:t>
            </a:r>
            <a:r>
              <a:rPr lang="zh-CN" altLang="en-US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R-&gt;1</a:t>
            </a:r>
          </a:p>
          <a:p>
            <a:pPr lvl="1">
              <a:spcAft>
                <a:spcPct val="0"/>
              </a:spcAft>
              <a:buFontTx/>
              <a:buAutoNum type="arabicParenBoth"/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34824" name="Line 4"/>
          <p:cNvSpPr>
            <a:spLocks noChangeShapeType="1"/>
          </p:cNvSpPr>
          <p:nvPr/>
        </p:nvSpPr>
        <p:spPr bwMode="auto">
          <a:xfrm rot="10800000" flipH="1">
            <a:off x="7775575" y="2565400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5"/>
          <p:cNvSpPr>
            <a:spLocks noChangeShapeType="1"/>
          </p:cNvSpPr>
          <p:nvPr/>
        </p:nvSpPr>
        <p:spPr bwMode="auto">
          <a:xfrm rot="5400000">
            <a:off x="7127876" y="1987550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6"/>
          <p:cNvSpPr>
            <a:spLocks noChangeShapeType="1"/>
          </p:cNvSpPr>
          <p:nvPr/>
        </p:nvSpPr>
        <p:spPr bwMode="auto">
          <a:xfrm rot="5400000">
            <a:off x="7123907" y="1988343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7"/>
          <p:cNvSpPr>
            <a:spLocks noChangeShapeType="1"/>
          </p:cNvSpPr>
          <p:nvPr/>
        </p:nvSpPr>
        <p:spPr bwMode="auto">
          <a:xfrm rot="5400000">
            <a:off x="7127081" y="2420144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8"/>
          <p:cNvSpPr>
            <a:spLocks noChangeShapeType="1"/>
          </p:cNvSpPr>
          <p:nvPr/>
        </p:nvSpPr>
        <p:spPr bwMode="auto">
          <a:xfrm rot="5400000">
            <a:off x="6838156" y="2420144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9"/>
          <p:cNvSpPr>
            <a:spLocks noChangeShapeType="1"/>
          </p:cNvSpPr>
          <p:nvPr/>
        </p:nvSpPr>
        <p:spPr bwMode="auto">
          <a:xfrm rot="5400000" flipH="1">
            <a:off x="6874669" y="1878807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0"/>
          <p:cNvSpPr>
            <a:spLocks noChangeShapeType="1"/>
          </p:cNvSpPr>
          <p:nvPr/>
        </p:nvSpPr>
        <p:spPr bwMode="auto">
          <a:xfrm rot="-5400000">
            <a:off x="7523163" y="2312987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1"/>
          <p:cNvSpPr>
            <a:spLocks noChangeShapeType="1"/>
          </p:cNvSpPr>
          <p:nvPr/>
        </p:nvSpPr>
        <p:spPr bwMode="auto">
          <a:xfrm rot="5400000">
            <a:off x="6623050" y="2206625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2"/>
          <p:cNvSpPr>
            <a:spLocks noChangeShapeType="1"/>
          </p:cNvSpPr>
          <p:nvPr/>
        </p:nvSpPr>
        <p:spPr bwMode="auto">
          <a:xfrm rot="10800000" flipH="1">
            <a:off x="6264275" y="1341438"/>
            <a:ext cx="0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13"/>
          <p:cNvSpPr>
            <a:spLocks noChangeShapeType="1"/>
          </p:cNvSpPr>
          <p:nvPr/>
        </p:nvSpPr>
        <p:spPr bwMode="auto">
          <a:xfrm>
            <a:off x="7559675" y="3213100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Line 14"/>
          <p:cNvSpPr>
            <a:spLocks noChangeShapeType="1"/>
          </p:cNvSpPr>
          <p:nvPr/>
        </p:nvSpPr>
        <p:spPr bwMode="auto">
          <a:xfrm rot="10800000">
            <a:off x="7488238" y="3644900"/>
            <a:ext cx="5762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Oval 15"/>
          <p:cNvSpPr>
            <a:spLocks noChangeArrowheads="1"/>
          </p:cNvSpPr>
          <p:nvPr/>
        </p:nvSpPr>
        <p:spPr bwMode="auto">
          <a:xfrm>
            <a:off x="6191250" y="2493963"/>
            <a:ext cx="144463" cy="1444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36" name="Text Box 16"/>
          <p:cNvSpPr txBox="1">
            <a:spLocks noChangeArrowheads="1"/>
          </p:cNvSpPr>
          <p:nvPr/>
        </p:nvSpPr>
        <p:spPr bwMode="auto">
          <a:xfrm>
            <a:off x="7488238" y="198913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34837" name="Line 17"/>
          <p:cNvSpPr>
            <a:spLocks noChangeShapeType="1"/>
          </p:cNvSpPr>
          <p:nvPr/>
        </p:nvSpPr>
        <p:spPr bwMode="auto">
          <a:xfrm rot="10800000" flipH="1">
            <a:off x="5975350" y="1628775"/>
            <a:ext cx="2341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8" name="Text Box 19"/>
          <p:cNvSpPr txBox="1">
            <a:spLocks noChangeArrowheads="1"/>
          </p:cNvSpPr>
          <p:nvPr/>
        </p:nvSpPr>
        <p:spPr bwMode="auto">
          <a:xfrm>
            <a:off x="5481638" y="3567113"/>
            <a:ext cx="8016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zh-CN" altLang="en-US" sz="2400">
                <a:latin typeface="Arial" panose="020B0604020202020204" pitchFamily="34" charset="0"/>
              </a:rPr>
              <a:t>：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位线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34839" name="Text Box 20"/>
          <p:cNvSpPr txBox="1">
            <a:spLocks noChangeArrowheads="1"/>
          </p:cNvSpPr>
          <p:nvPr/>
        </p:nvSpPr>
        <p:spPr bwMode="auto">
          <a:xfrm>
            <a:off x="7451725" y="1052513"/>
            <a:ext cx="1247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W</a:t>
            </a:r>
            <a:r>
              <a:rPr lang="zh-CN" altLang="en-US" sz="2400">
                <a:latin typeface="Arial" panose="020B0604020202020204" pitchFamily="34" charset="0"/>
              </a:rPr>
              <a:t>：字线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34840" name="Line 21"/>
          <p:cNvSpPr>
            <a:spLocks noChangeShapeType="1"/>
          </p:cNvSpPr>
          <p:nvPr/>
        </p:nvSpPr>
        <p:spPr bwMode="auto">
          <a:xfrm>
            <a:off x="7559675" y="2997200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22"/>
          <p:cNvSpPr>
            <a:spLocks noChangeShapeType="1"/>
          </p:cNvSpPr>
          <p:nvPr/>
        </p:nvSpPr>
        <p:spPr bwMode="auto">
          <a:xfrm rot="10800000" flipH="1">
            <a:off x="7775575" y="3213100"/>
            <a:ext cx="158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Text Box 23"/>
          <p:cNvSpPr txBox="1">
            <a:spLocks noChangeArrowheads="1"/>
          </p:cNvSpPr>
          <p:nvPr/>
        </p:nvSpPr>
        <p:spPr bwMode="auto">
          <a:xfrm>
            <a:off x="7056438" y="2852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4843" name="Oval 24"/>
          <p:cNvSpPr>
            <a:spLocks noChangeArrowheads="1"/>
          </p:cNvSpPr>
          <p:nvPr/>
        </p:nvSpPr>
        <p:spPr bwMode="auto">
          <a:xfrm>
            <a:off x="7056438" y="1557338"/>
            <a:ext cx="144462" cy="14446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34844" name="组合 3"/>
          <p:cNvGrpSpPr>
            <a:grpSpLocks/>
          </p:cNvGrpSpPr>
          <p:nvPr/>
        </p:nvGrpSpPr>
        <p:grpSpPr bwMode="auto">
          <a:xfrm>
            <a:off x="6191250" y="3897313"/>
            <a:ext cx="2579688" cy="2378075"/>
            <a:chOff x="6191733" y="3897052"/>
            <a:chExt cx="2578908" cy="2378051"/>
          </a:xfrm>
        </p:grpSpPr>
        <p:sp>
          <p:nvSpPr>
            <p:cNvPr id="34845" name="Line 15"/>
            <p:cNvSpPr>
              <a:spLocks noChangeShapeType="1"/>
            </p:cNvSpPr>
            <p:nvPr/>
          </p:nvSpPr>
          <p:spPr bwMode="auto">
            <a:xfrm>
              <a:off x="6264193" y="4617133"/>
              <a:ext cx="1505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12"/>
            <p:cNvSpPr>
              <a:spLocks noChangeShapeType="1"/>
            </p:cNvSpPr>
            <p:nvPr/>
          </p:nvSpPr>
          <p:spPr bwMode="auto">
            <a:xfrm flipH="1" flipV="1">
              <a:off x="6740715" y="6057292"/>
              <a:ext cx="14316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7"/>
            <p:cNvSpPr>
              <a:spLocks noChangeShapeType="1"/>
            </p:cNvSpPr>
            <p:nvPr/>
          </p:nvSpPr>
          <p:spPr bwMode="auto">
            <a:xfrm flipH="1">
              <a:off x="7197138" y="5193196"/>
              <a:ext cx="0" cy="745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16"/>
            <p:cNvSpPr>
              <a:spLocks noChangeShapeType="1"/>
            </p:cNvSpPr>
            <p:nvPr/>
          </p:nvSpPr>
          <p:spPr bwMode="auto">
            <a:xfrm>
              <a:off x="6739464" y="5118461"/>
              <a:ext cx="1432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98"/>
            <p:cNvSpPr>
              <a:spLocks noChangeShapeType="1"/>
            </p:cNvSpPr>
            <p:nvPr/>
          </p:nvSpPr>
          <p:spPr bwMode="auto">
            <a:xfrm flipH="1" flipV="1">
              <a:off x="6732240" y="5121188"/>
              <a:ext cx="0" cy="936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107"/>
            <p:cNvSpPr>
              <a:spLocks noChangeShapeType="1"/>
            </p:cNvSpPr>
            <p:nvPr/>
          </p:nvSpPr>
          <p:spPr bwMode="auto">
            <a:xfrm flipH="1">
              <a:off x="7200292" y="5553236"/>
              <a:ext cx="9360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113"/>
            <p:cNvSpPr>
              <a:spLocks noChangeShapeType="1"/>
            </p:cNvSpPr>
            <p:nvPr/>
          </p:nvSpPr>
          <p:spPr bwMode="auto">
            <a:xfrm flipH="1">
              <a:off x="6264193" y="5563803"/>
              <a:ext cx="4473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AutoShape 92"/>
            <p:cNvSpPr>
              <a:spLocks noChangeArrowheads="1"/>
            </p:cNvSpPr>
            <p:nvPr/>
          </p:nvSpPr>
          <p:spPr bwMode="auto">
            <a:xfrm rot="5400000" flipH="1">
              <a:off x="7000981" y="5873886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3" name="Oval 93"/>
            <p:cNvSpPr>
              <a:spLocks noChangeArrowheads="1"/>
            </p:cNvSpPr>
            <p:nvPr/>
          </p:nvSpPr>
          <p:spPr bwMode="auto">
            <a:xfrm flipH="1">
              <a:off x="7129065" y="5832892"/>
              <a:ext cx="126850" cy="1155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4" name="AutoShape 92"/>
            <p:cNvSpPr>
              <a:spLocks noChangeArrowheads="1"/>
            </p:cNvSpPr>
            <p:nvPr/>
          </p:nvSpPr>
          <p:spPr bwMode="auto">
            <a:xfrm rot="16200000" flipH="1">
              <a:off x="7000981" y="4937782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5" name="AutoShape 92"/>
            <p:cNvSpPr>
              <a:spLocks noChangeArrowheads="1"/>
            </p:cNvSpPr>
            <p:nvPr/>
          </p:nvSpPr>
          <p:spPr bwMode="auto">
            <a:xfrm rot="5400000" flipH="1">
              <a:off x="6964271" y="4433279"/>
              <a:ext cx="433388" cy="369046"/>
            </a:xfrm>
            <a:prstGeom prst="flowChartMerg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6" name="Line 98"/>
            <p:cNvSpPr>
              <a:spLocks noChangeShapeType="1"/>
            </p:cNvSpPr>
            <p:nvPr/>
          </p:nvSpPr>
          <p:spPr bwMode="auto">
            <a:xfrm flipH="1" flipV="1">
              <a:off x="7769297" y="4617578"/>
              <a:ext cx="0" cy="5036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flipH="1" flipV="1">
              <a:off x="7181939" y="4185084"/>
              <a:ext cx="9177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94"/>
            <p:cNvSpPr>
              <a:spLocks noChangeShapeType="1"/>
            </p:cNvSpPr>
            <p:nvPr/>
          </p:nvSpPr>
          <p:spPr bwMode="auto">
            <a:xfrm flipH="1">
              <a:off x="7177058" y="4189847"/>
              <a:ext cx="4855" cy="309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12"/>
            <p:cNvSpPr>
              <a:spLocks noChangeShapeType="1"/>
            </p:cNvSpPr>
            <p:nvPr/>
          </p:nvSpPr>
          <p:spPr bwMode="auto">
            <a:xfrm rot="10800000" flipH="1">
              <a:off x="6264189" y="4293095"/>
              <a:ext cx="0" cy="19802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Oval 15"/>
            <p:cNvSpPr>
              <a:spLocks noChangeArrowheads="1"/>
            </p:cNvSpPr>
            <p:nvPr/>
          </p:nvSpPr>
          <p:spPr bwMode="auto">
            <a:xfrm>
              <a:off x="6192180" y="4545124"/>
              <a:ext cx="144463" cy="1444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1" name="Oval 15"/>
            <p:cNvSpPr>
              <a:spLocks noChangeArrowheads="1"/>
            </p:cNvSpPr>
            <p:nvPr/>
          </p:nvSpPr>
          <p:spPr bwMode="auto">
            <a:xfrm>
              <a:off x="6191733" y="5481228"/>
              <a:ext cx="144463" cy="1444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2" name="Oval 15"/>
            <p:cNvSpPr>
              <a:spLocks noChangeArrowheads="1"/>
            </p:cNvSpPr>
            <p:nvPr/>
          </p:nvSpPr>
          <p:spPr bwMode="auto">
            <a:xfrm>
              <a:off x="7704348" y="5049180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3" name="Oval 15"/>
            <p:cNvSpPr>
              <a:spLocks noChangeArrowheads="1"/>
            </p:cNvSpPr>
            <p:nvPr/>
          </p:nvSpPr>
          <p:spPr bwMode="auto">
            <a:xfrm>
              <a:off x="7128284" y="5481228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8172400" y="396906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4865" name="Text Box 19"/>
            <p:cNvSpPr txBox="1">
              <a:spLocks noChangeArrowheads="1"/>
            </p:cNvSpPr>
            <p:nvPr/>
          </p:nvSpPr>
          <p:spPr bwMode="auto">
            <a:xfrm>
              <a:off x="8172400" y="4869160"/>
              <a:ext cx="5645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D</a:t>
              </a:r>
              <a:r>
                <a:rPr lang="en-US" altLang="zh-CN" sz="2000">
                  <a:latin typeface="Arial" panose="020B0604020202020204" pitchFamily="34" charset="0"/>
                </a:rPr>
                <a:t>o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4866" name="Text Box 19"/>
            <p:cNvSpPr txBox="1">
              <a:spLocks noChangeArrowheads="1"/>
            </p:cNvSpPr>
            <p:nvPr/>
          </p:nvSpPr>
          <p:spPr bwMode="auto">
            <a:xfrm>
              <a:off x="8172334" y="5811558"/>
              <a:ext cx="525304" cy="46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D</a:t>
              </a:r>
              <a:r>
                <a:rPr lang="en-US" altLang="zh-CN" sz="1000">
                  <a:latin typeface="Arial" panose="020B0604020202020204" pitchFamily="34" charset="0"/>
                </a:rPr>
                <a:t> </a:t>
              </a:r>
              <a:r>
                <a:rPr lang="en-US" altLang="zh-CN" sz="1600">
                  <a:latin typeface="Arial Black" panose="020B0A04020102020204" pitchFamily="34" charset="0"/>
                </a:rPr>
                <a:t>I</a:t>
              </a:r>
              <a:endParaRPr lang="en-US" altLang="zh-CN" sz="2400">
                <a:latin typeface="Arial Black" panose="020B0A04020102020204" pitchFamily="34" charset="0"/>
              </a:endParaRPr>
            </a:p>
          </p:txBody>
        </p:sp>
        <p:sp>
          <p:nvSpPr>
            <p:cNvPr id="34867" name="Oval 15"/>
            <p:cNvSpPr>
              <a:spLocks noChangeArrowheads="1"/>
            </p:cNvSpPr>
            <p:nvPr/>
          </p:nvSpPr>
          <p:spPr bwMode="auto">
            <a:xfrm>
              <a:off x="6659785" y="5517232"/>
              <a:ext cx="108459" cy="1084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8" name="Text Box 19"/>
            <p:cNvSpPr txBox="1">
              <a:spLocks noChangeArrowheads="1"/>
            </p:cNvSpPr>
            <p:nvPr/>
          </p:nvSpPr>
          <p:spPr bwMode="auto">
            <a:xfrm>
              <a:off x="8172400" y="5405154"/>
              <a:ext cx="5982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WE</a:t>
              </a:r>
            </a:p>
          </p:txBody>
        </p:sp>
        <p:sp>
          <p:nvSpPr>
            <p:cNvPr id="34869" name="Line 12"/>
            <p:cNvSpPr>
              <a:spLocks noChangeShapeType="1"/>
            </p:cNvSpPr>
            <p:nvPr/>
          </p:nvSpPr>
          <p:spPr bwMode="auto">
            <a:xfrm flipH="1" flipV="1">
              <a:off x="8244408" y="5441158"/>
              <a:ext cx="416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12"/>
            <p:cNvSpPr>
              <a:spLocks noChangeShapeType="1"/>
            </p:cNvSpPr>
            <p:nvPr/>
          </p:nvSpPr>
          <p:spPr bwMode="auto">
            <a:xfrm rot="10800000" flipH="1">
              <a:off x="6264188" y="3897052"/>
              <a:ext cx="0" cy="3240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示例－</a:t>
            </a:r>
            <a:r>
              <a:rPr lang="en-US" altLang="zh-CN" dirty="0">
                <a:latin typeface="+mj-ea"/>
                <a:ea typeface="+mj-ea"/>
              </a:rPr>
              <a:t>DRAM</a:t>
            </a:r>
            <a:r>
              <a:rPr lang="zh-CN" altLang="en-US" dirty="0">
                <a:latin typeface="+mj-ea"/>
                <a:ea typeface="+mj-ea"/>
              </a:rPr>
              <a:t>芯片</a:t>
            </a:r>
            <a:r>
              <a:rPr lang="en-US" altLang="zh-CN" dirty="0">
                <a:latin typeface="+mj-ea"/>
                <a:ea typeface="+mj-ea"/>
              </a:rPr>
              <a:t>4164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0248255-8883-4A05-8647-E468C60EE6F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33E4D94-71B8-43AB-BCE7-8300B7D0A1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48958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	容量 </a:t>
            </a:r>
            <a:r>
              <a:rPr lang="en-US" altLang="zh-CN" sz="2800" b="1" dirty="0">
                <a:latin typeface="+mn-ea"/>
                <a:ea typeface="+mn-ea"/>
              </a:rPr>
              <a:t>= 64K x 1 = 64Kb</a:t>
            </a:r>
          </a:p>
          <a:p>
            <a:pPr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地址</a:t>
            </a:r>
            <a:r>
              <a:rPr lang="en-US" altLang="zh-CN" sz="2800" b="1" dirty="0">
                <a:latin typeface="+mn-ea"/>
                <a:ea typeface="+mn-ea"/>
              </a:rPr>
              <a:t>: A</a:t>
            </a:r>
            <a:r>
              <a:rPr lang="en-US" altLang="zh-CN" sz="2800" b="1" baseline="-2000" dirty="0">
                <a:latin typeface="+mn-ea"/>
                <a:ea typeface="+mn-ea"/>
              </a:rPr>
              <a:t>0 </a:t>
            </a:r>
            <a:r>
              <a:rPr lang="zh-CN" altLang="en-US" sz="2800" dirty="0">
                <a:latin typeface="+mn-ea"/>
              </a:rPr>
              <a:t>～</a:t>
            </a:r>
            <a:r>
              <a:rPr lang="en-US" altLang="zh-CN" sz="2800" b="1" dirty="0">
                <a:latin typeface="+mn-ea"/>
                <a:ea typeface="+mn-ea"/>
              </a:rPr>
              <a:t> A</a:t>
            </a:r>
            <a:r>
              <a:rPr lang="en-US" altLang="zh-CN" sz="2800" b="1" baseline="-2000" dirty="0">
                <a:latin typeface="+mn-ea"/>
                <a:ea typeface="+mn-ea"/>
              </a:rPr>
              <a:t>7</a:t>
            </a:r>
          </a:p>
          <a:p>
            <a:pPr>
              <a:spcAft>
                <a:spcPct val="20000"/>
              </a:spcAft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数据</a:t>
            </a:r>
            <a:r>
              <a:rPr lang="en-US" altLang="zh-CN" sz="2800" b="1" dirty="0">
                <a:latin typeface="+mn-ea"/>
                <a:ea typeface="+mn-ea"/>
              </a:rPr>
              <a:t>: Din, </a:t>
            </a:r>
            <a:r>
              <a:rPr lang="en-US" altLang="zh-CN" sz="2800" b="1" dirty="0" err="1">
                <a:latin typeface="+mn-ea"/>
                <a:ea typeface="+mn-ea"/>
              </a:rPr>
              <a:t>Dout</a:t>
            </a:r>
            <a:endParaRPr lang="en-US" altLang="zh-CN" sz="2800" b="1" baseline="-2000" dirty="0">
              <a:latin typeface="+mn-ea"/>
              <a:ea typeface="+mn-ea"/>
            </a:endParaRPr>
          </a:p>
        </p:txBody>
      </p:sp>
      <p:grpSp>
        <p:nvGrpSpPr>
          <p:cNvPr id="35847" name="Group 4"/>
          <p:cNvGrpSpPr>
            <a:grpSpLocks/>
          </p:cNvGrpSpPr>
          <p:nvPr/>
        </p:nvGrpSpPr>
        <p:grpSpPr bwMode="auto">
          <a:xfrm>
            <a:off x="4859338" y="2840038"/>
            <a:ext cx="3743325" cy="3571875"/>
            <a:chOff x="3061" y="1789"/>
            <a:chExt cx="2358" cy="2250"/>
          </a:xfrm>
        </p:grpSpPr>
        <p:sp>
          <p:nvSpPr>
            <p:cNvPr id="50210" name="Text Box 5"/>
            <p:cNvSpPr txBox="1">
              <a:spLocks noChangeArrowheads="1"/>
            </p:cNvSpPr>
            <p:nvPr/>
          </p:nvSpPr>
          <p:spPr bwMode="auto">
            <a:xfrm>
              <a:off x="3334" y="3748"/>
              <a:ext cx="16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40000"/>
                </a:spcBef>
                <a:defRPr/>
              </a:pPr>
              <a:r>
                <a:rPr lang="en-US" altLang="zh-CN" b="1" dirty="0">
                  <a:latin typeface="+mn-ea"/>
                  <a:ea typeface="+mn-ea"/>
                </a:rPr>
                <a:t>DRAM 4164 </a:t>
              </a:r>
              <a:r>
                <a:rPr lang="zh-CN" altLang="en-US" b="1" dirty="0">
                  <a:latin typeface="+mn-ea"/>
                  <a:ea typeface="+mn-ea"/>
                </a:rPr>
                <a:t>引脚图</a:t>
              </a:r>
            </a:p>
          </p:txBody>
        </p:sp>
        <p:graphicFrame>
          <p:nvGraphicFramePr>
            <p:cNvPr id="35876" name="Object 2"/>
            <p:cNvGraphicFramePr>
              <a:graphicFrameLocks/>
            </p:cNvGraphicFramePr>
            <p:nvPr/>
          </p:nvGraphicFramePr>
          <p:xfrm>
            <a:off x="3061" y="1789"/>
            <a:ext cx="2358" cy="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2" r:id="rId3" imgW="1685544" imgH="1225296" progId="">
                    <p:embed/>
                  </p:oleObj>
                </mc:Choice>
                <mc:Fallback>
                  <p:oleObj r:id="rId3" imgW="1685544" imgH="1225296" progId="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789"/>
                          <a:ext cx="2358" cy="2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051050" y="2995613"/>
            <a:ext cx="1152525" cy="280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979613" y="3860800"/>
            <a:ext cx="1296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DRAM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4164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827088" y="34290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203575" y="40052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898525" y="292576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</a:t>
            </a:r>
            <a:r>
              <a:rPr lang="en-US" altLang="zh-CN" sz="2400" baseline="-2000">
                <a:latin typeface="Arial" panose="020B0604020202020204" pitchFamily="34" charset="0"/>
              </a:rPr>
              <a:t>0</a:t>
            </a:r>
            <a:r>
              <a:rPr lang="en-US" altLang="zh-CN" sz="2400">
                <a:latin typeface="Arial" panose="020B0604020202020204" pitchFamily="34" charset="0"/>
              </a:rPr>
              <a:t>~A</a:t>
            </a:r>
            <a:r>
              <a:rPr lang="en-US" altLang="zh-CN" sz="2400" baseline="-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276600" y="35004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Din</a:t>
            </a:r>
            <a:endParaRPr lang="en-US" altLang="zh-CN" sz="2400" baseline="-2000">
              <a:latin typeface="Arial" panose="020B0604020202020204" pitchFamily="34" charset="0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1330325" y="33559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185863" y="3429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827088" y="4365625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116013" y="4005263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1187450" y="40417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1187450" y="594995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40000"/>
              </a:spcBef>
              <a:defRPr/>
            </a:pPr>
            <a:r>
              <a:rPr lang="en-US" altLang="zh-CN" b="1" dirty="0">
                <a:latin typeface="+mn-ea"/>
                <a:ea typeface="+mn-ea"/>
              </a:rPr>
              <a:t>DRAM 4164 </a:t>
            </a:r>
            <a:r>
              <a:rPr lang="zh-CN" altLang="en-US" b="1" dirty="0">
                <a:latin typeface="+mn-ea"/>
                <a:ea typeface="+mn-ea"/>
              </a:rPr>
              <a:t>逻辑图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3203575" y="48688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3203575" y="43656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Dout</a:t>
            </a:r>
            <a:endParaRPr lang="en-US" altLang="zh-CN" sz="2400" baseline="-2000">
              <a:latin typeface="Arial" panose="020B0604020202020204" pitchFamily="34" charset="0"/>
            </a:endParaRP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827088" y="49164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042988" y="4556125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RAS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1116013" y="461645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827088" y="5395913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1042988" y="5035550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CAS</a:t>
            </a:r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1150938" y="50847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500563" y="1700213"/>
            <a:ext cx="4319587" cy="1079500"/>
            <a:chOff x="0" y="0"/>
            <a:chExt cx="2721" cy="680"/>
          </a:xfrm>
        </p:grpSpPr>
        <p:sp>
          <p:nvSpPr>
            <p:cNvPr id="50206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2721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sz="2800" b="1" dirty="0">
                  <a:latin typeface="+mn-ea"/>
                  <a:ea typeface="+mn-ea"/>
                </a:rPr>
                <a:t>控制</a:t>
              </a:r>
              <a:r>
                <a:rPr lang="en-US" altLang="zh-CN" sz="2800" b="1" dirty="0">
                  <a:latin typeface="+mn-ea"/>
                  <a:ea typeface="+mn-ea"/>
                </a:rPr>
                <a:t>: WE, RAS</a:t>
              </a:r>
              <a:r>
                <a:rPr lang="zh-CN" altLang="en-US" sz="2800" b="1" dirty="0">
                  <a:latin typeface="+mn-ea"/>
                  <a:ea typeface="+mn-ea"/>
                </a:rPr>
                <a:t>和</a:t>
              </a:r>
              <a:r>
                <a:rPr lang="en-US" altLang="zh-CN" sz="2800" b="1" dirty="0">
                  <a:latin typeface="+mn-ea"/>
                  <a:ea typeface="+mn-ea"/>
                </a:rPr>
                <a:t>CAS</a:t>
              </a:r>
            </a:p>
            <a:p>
              <a:pPr eaLnBrk="1" hangingPunct="1"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sz="2800" b="1" dirty="0">
                  <a:latin typeface="+mn-ea"/>
                  <a:ea typeface="+mn-ea"/>
                </a:rPr>
                <a:t>电源和地</a:t>
              </a:r>
              <a:r>
                <a:rPr lang="en-US" altLang="zh-CN" sz="2800" b="1" dirty="0">
                  <a:latin typeface="+mn-ea"/>
                  <a:ea typeface="+mn-ea"/>
                </a:rPr>
                <a:t>: </a:t>
              </a:r>
              <a:r>
                <a:rPr lang="en-US" altLang="zh-CN" sz="2800" b="1" dirty="0" err="1">
                  <a:latin typeface="+mn-ea"/>
                  <a:ea typeface="+mn-ea"/>
                </a:rPr>
                <a:t>Vdd</a:t>
              </a:r>
              <a:r>
                <a:rPr lang="zh-CN" altLang="en-US" sz="2800" b="1" dirty="0">
                  <a:latin typeface="+mn-ea"/>
                  <a:ea typeface="+mn-ea"/>
                </a:rPr>
                <a:t>和</a:t>
              </a:r>
              <a:r>
                <a:rPr lang="en-US" altLang="zh-CN" sz="2800" b="1" dirty="0" err="1">
                  <a:latin typeface="+mn-ea"/>
                  <a:ea typeface="+mn-ea"/>
                </a:rPr>
                <a:t>Vss</a:t>
              </a:r>
              <a:endParaRPr lang="en-US" altLang="zh-CN" sz="2800" b="1" dirty="0">
                <a:latin typeface="+mn-ea"/>
                <a:ea typeface="+mn-ea"/>
              </a:endParaRPr>
            </a:p>
          </p:txBody>
        </p: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>
              <a:off x="861" y="45"/>
              <a:ext cx="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1360" y="45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1927" y="45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9" name="Oval 33"/>
          <p:cNvSpPr>
            <a:spLocks noChangeArrowheads="1"/>
          </p:cNvSpPr>
          <p:nvPr/>
        </p:nvSpPr>
        <p:spPr bwMode="auto">
          <a:xfrm>
            <a:off x="1943100" y="535781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70" name="Oval 34"/>
          <p:cNvSpPr>
            <a:spLocks noChangeArrowheads="1"/>
          </p:cNvSpPr>
          <p:nvPr/>
        </p:nvSpPr>
        <p:spPr bwMode="auto">
          <a:xfrm>
            <a:off x="1943100" y="4868863"/>
            <a:ext cx="101600" cy="968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9188AC6-2669-4030-9749-ECA50D9A304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71A9555-942B-41BC-8894-AA30A85A8C4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主存容量扩展</a:t>
            </a:r>
          </a:p>
        </p:txBody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1800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由多个存储芯片，构成较大容量的存储器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容量扩展方式：位扩展、字扩展、字位同时扩展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2728913" y="3221038"/>
            <a:ext cx="103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P x L</a:t>
            </a:r>
          </a:p>
        </p:txBody>
      </p:sp>
      <p:grpSp>
        <p:nvGrpSpPr>
          <p:cNvPr id="36872" name="Group 5"/>
          <p:cNvGrpSpPr>
            <a:grpSpLocks/>
          </p:cNvGrpSpPr>
          <p:nvPr/>
        </p:nvGrpSpPr>
        <p:grpSpPr bwMode="auto">
          <a:xfrm>
            <a:off x="3829050" y="3830638"/>
            <a:ext cx="3552825" cy="2154237"/>
            <a:chOff x="2348" y="2363"/>
            <a:chExt cx="2238" cy="1357"/>
          </a:xfrm>
        </p:grpSpPr>
        <p:sp>
          <p:nvSpPr>
            <p:cNvPr id="51223" name="Text Box 6"/>
            <p:cNvSpPr txBox="1">
              <a:spLocks noChangeArrowheads="1"/>
            </p:cNvSpPr>
            <p:nvPr/>
          </p:nvSpPr>
          <p:spPr bwMode="auto">
            <a:xfrm>
              <a:off x="3800" y="3390"/>
              <a:ext cx="687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>
                  <a:latin typeface="+mn-ea"/>
                  <a:ea typeface="+mn-ea"/>
                </a:rPr>
                <a:t>M x N</a:t>
              </a:r>
            </a:p>
          </p:txBody>
        </p:sp>
        <p:sp>
          <p:nvSpPr>
            <p:cNvPr id="51224" name="Line 7"/>
            <p:cNvSpPr>
              <a:spLocks noChangeShapeType="1"/>
            </p:cNvSpPr>
            <p:nvPr/>
          </p:nvSpPr>
          <p:spPr bwMode="auto">
            <a:xfrm>
              <a:off x="2348" y="2363"/>
              <a:ext cx="1407" cy="9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1225" name="Text Box 8"/>
            <p:cNvSpPr txBox="1">
              <a:spLocks noChangeArrowheads="1"/>
            </p:cNvSpPr>
            <p:nvPr/>
          </p:nvSpPr>
          <p:spPr bwMode="auto">
            <a:xfrm>
              <a:off x="3120" y="2635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>
                  <a:latin typeface="+mn-ea"/>
                  <a:ea typeface="+mn-ea"/>
                </a:rPr>
                <a:t>字位同时扩展</a:t>
              </a:r>
            </a:p>
          </p:txBody>
        </p:sp>
      </p:grp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3829050" y="2878138"/>
            <a:ext cx="4667250" cy="871537"/>
            <a:chOff x="2348" y="1763"/>
            <a:chExt cx="2940" cy="549"/>
          </a:xfrm>
        </p:grpSpPr>
        <p:grpSp>
          <p:nvGrpSpPr>
            <p:cNvPr id="36883" name="Group 10"/>
            <p:cNvGrpSpPr>
              <a:grpSpLocks/>
            </p:cNvGrpSpPr>
            <p:nvPr/>
          </p:nvGrpSpPr>
          <p:grpSpPr bwMode="auto">
            <a:xfrm>
              <a:off x="2348" y="1763"/>
              <a:ext cx="2134" cy="549"/>
              <a:chOff x="2348" y="1763"/>
              <a:chExt cx="2134" cy="549"/>
            </a:xfrm>
          </p:grpSpPr>
          <p:sp>
            <p:nvSpPr>
              <p:cNvPr id="36885" name="Text Box 11"/>
              <p:cNvSpPr txBox="1">
                <a:spLocks noChangeArrowheads="1"/>
              </p:cNvSpPr>
              <p:nvPr/>
            </p:nvSpPr>
            <p:spPr bwMode="auto">
              <a:xfrm>
                <a:off x="3800" y="1979"/>
                <a:ext cx="682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P x N</a:t>
                </a:r>
              </a:p>
            </p:txBody>
          </p:sp>
          <p:sp>
            <p:nvSpPr>
              <p:cNvPr id="36886" name="Line 12"/>
              <p:cNvSpPr>
                <a:spLocks noChangeShapeType="1"/>
              </p:cNvSpPr>
              <p:nvPr/>
            </p:nvSpPr>
            <p:spPr bwMode="auto">
              <a:xfrm>
                <a:off x="2348" y="2136"/>
                <a:ext cx="14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2" name="Text Box 13"/>
              <p:cNvSpPr txBox="1">
                <a:spLocks noChangeArrowheads="1"/>
              </p:cNvSpPr>
              <p:nvPr/>
            </p:nvSpPr>
            <p:spPr bwMode="auto">
              <a:xfrm>
                <a:off x="2608" y="1763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800" b="1" dirty="0">
                    <a:latin typeface="+mn-ea"/>
                    <a:ea typeface="+mn-ea"/>
                  </a:rPr>
                  <a:t>位扩展</a:t>
                </a:r>
              </a:p>
            </p:txBody>
          </p:sp>
        </p:grpSp>
        <p:sp>
          <p:nvSpPr>
            <p:cNvPr id="36884" name="Text Box 14"/>
            <p:cNvSpPr txBox="1">
              <a:spLocks noChangeArrowheads="1"/>
            </p:cNvSpPr>
            <p:nvPr/>
          </p:nvSpPr>
          <p:spPr bwMode="auto">
            <a:xfrm>
              <a:off x="4604" y="1979"/>
              <a:ext cx="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(N&gt;L)</a:t>
              </a:r>
            </a:p>
          </p:txBody>
        </p:sp>
      </p:grpSp>
      <p:grpSp>
        <p:nvGrpSpPr>
          <p:cNvPr id="36874" name="Group 15"/>
          <p:cNvGrpSpPr>
            <a:grpSpLocks/>
          </p:cNvGrpSpPr>
          <p:nvPr/>
        </p:nvGrpSpPr>
        <p:grpSpPr bwMode="auto">
          <a:xfrm>
            <a:off x="1812925" y="3830638"/>
            <a:ext cx="3287713" cy="2159000"/>
            <a:chOff x="930" y="2306"/>
            <a:chExt cx="2071" cy="1360"/>
          </a:xfrm>
        </p:grpSpPr>
        <p:grpSp>
          <p:nvGrpSpPr>
            <p:cNvPr id="36878" name="Group 16"/>
            <p:cNvGrpSpPr>
              <a:grpSpLocks/>
            </p:cNvGrpSpPr>
            <p:nvPr/>
          </p:nvGrpSpPr>
          <p:grpSpPr bwMode="auto">
            <a:xfrm>
              <a:off x="930" y="2306"/>
              <a:ext cx="1272" cy="1360"/>
              <a:chOff x="1078" y="2363"/>
              <a:chExt cx="1272" cy="1360"/>
            </a:xfrm>
          </p:grpSpPr>
          <p:sp>
            <p:nvSpPr>
              <p:cNvPr id="36880" name="Text Box 17"/>
              <p:cNvSpPr txBox="1">
                <a:spLocks noChangeArrowheads="1"/>
              </p:cNvSpPr>
              <p:nvPr/>
            </p:nvSpPr>
            <p:spPr bwMode="auto">
              <a:xfrm>
                <a:off x="1655" y="3390"/>
                <a:ext cx="695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M x L</a:t>
                </a:r>
              </a:p>
            </p:txBody>
          </p:sp>
          <p:sp>
            <p:nvSpPr>
              <p:cNvPr id="36881" name="Line 18"/>
              <p:cNvSpPr>
                <a:spLocks noChangeShapeType="1"/>
              </p:cNvSpPr>
              <p:nvPr/>
            </p:nvSpPr>
            <p:spPr bwMode="auto">
              <a:xfrm>
                <a:off x="1940" y="2363"/>
                <a:ext cx="0" cy="9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7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635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800" b="1" dirty="0">
                    <a:latin typeface="+mn-ea"/>
                    <a:ea typeface="+mn-ea"/>
                  </a:rPr>
                  <a:t>字扩展</a:t>
                </a:r>
              </a:p>
            </p:txBody>
          </p:sp>
        </p:grpSp>
        <p:sp>
          <p:nvSpPr>
            <p:cNvPr id="36879" name="Text Box 20"/>
            <p:cNvSpPr txBox="1">
              <a:spLocks noChangeArrowheads="1"/>
            </p:cNvSpPr>
            <p:nvPr/>
          </p:nvSpPr>
          <p:spPr bwMode="auto">
            <a:xfrm>
              <a:off x="2268" y="3330"/>
              <a:ext cx="7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(M&gt;P)</a:t>
              </a:r>
            </a:p>
          </p:txBody>
        </p:sp>
      </p:grpSp>
      <p:sp>
        <p:nvSpPr>
          <p:cNvPr id="1835029" name="Rectangle 21"/>
          <p:cNvSpPr>
            <a:spLocks noChangeArrowheads="1"/>
          </p:cNvSpPr>
          <p:nvPr/>
        </p:nvSpPr>
        <p:spPr bwMode="auto">
          <a:xfrm>
            <a:off x="1100138" y="32035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芯片容量</a:t>
            </a:r>
          </a:p>
        </p:txBody>
      </p:sp>
      <p:sp>
        <p:nvSpPr>
          <p:cNvPr id="1835030" name="Rectangle 22"/>
          <p:cNvSpPr>
            <a:spLocks noChangeArrowheads="1"/>
          </p:cNvSpPr>
          <p:nvPr/>
        </p:nvSpPr>
        <p:spPr bwMode="auto">
          <a:xfrm>
            <a:off x="5664200" y="2662238"/>
            <a:ext cx="2016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latin typeface="+mn-ea"/>
                <a:ea typeface="+mn-ea"/>
              </a:rPr>
              <a:t>存储器容量</a:t>
            </a:r>
          </a:p>
        </p:txBody>
      </p:sp>
      <p:sp>
        <p:nvSpPr>
          <p:cNvPr id="1835031" name="Rectangle 23"/>
          <p:cNvSpPr>
            <a:spLocks noChangeArrowheads="1"/>
          </p:cNvSpPr>
          <p:nvPr/>
        </p:nvSpPr>
        <p:spPr bwMode="auto">
          <a:xfrm>
            <a:off x="660400" y="5484813"/>
            <a:ext cx="2016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ea"/>
                <a:ea typeface="+mn-ea"/>
              </a:rPr>
              <a:t>存储器容量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DF252B-854E-4E0E-A58F-D2194419172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1956FE3-5D5F-41CC-95AF-B574CD7E6FD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8229600" cy="7064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位扩展</a:t>
            </a:r>
          </a:p>
        </p:txBody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4398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方法：除数据引脚外，芯片的其他引脚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地址和控制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并联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>
                <a:latin typeface="+mn-ea"/>
                <a:ea typeface="+mn-ea"/>
              </a:rPr>
              <a:t>例如：用容量为</a:t>
            </a:r>
            <a:r>
              <a:rPr lang="en-US" altLang="zh-CN" sz="2400" dirty="0">
                <a:latin typeface="+mn-ea"/>
                <a:ea typeface="+mn-ea"/>
              </a:rPr>
              <a:t>1K</a:t>
            </a:r>
            <a:r>
              <a:rPr lang="en-US" altLang="zh-CN" sz="2400" dirty="0"/>
              <a:t>×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位的</a:t>
            </a:r>
            <a:r>
              <a:rPr lang="en-US" altLang="zh-CN" sz="2400" dirty="0">
                <a:latin typeface="+mn-ea"/>
                <a:ea typeface="+mn-ea"/>
              </a:rPr>
              <a:t>2114</a:t>
            </a:r>
            <a:r>
              <a:rPr lang="zh-CN" altLang="en-US" sz="2400" dirty="0">
                <a:latin typeface="+mn-ea"/>
                <a:ea typeface="+mn-ea"/>
              </a:rPr>
              <a:t>构成</a:t>
            </a:r>
            <a:r>
              <a:rPr lang="en-US" altLang="zh-CN" sz="2400" dirty="0">
                <a:latin typeface="+mn-ea"/>
                <a:ea typeface="+mn-ea"/>
              </a:rPr>
              <a:t>1K</a:t>
            </a:r>
            <a:r>
              <a:rPr lang="en-US" altLang="zh-CN" sz="2400" dirty="0"/>
              <a:t>×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位的存储器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96875" y="2276475"/>
            <a:ext cx="8423275" cy="4143375"/>
            <a:chOff x="250" y="1434"/>
            <a:chExt cx="5306" cy="2610"/>
          </a:xfrm>
        </p:grpSpPr>
        <p:grpSp>
          <p:nvGrpSpPr>
            <p:cNvPr id="38920" name="Group 4"/>
            <p:cNvGrpSpPr>
              <a:grpSpLocks/>
            </p:cNvGrpSpPr>
            <p:nvPr/>
          </p:nvGrpSpPr>
          <p:grpSpPr bwMode="auto">
            <a:xfrm>
              <a:off x="250" y="1434"/>
              <a:ext cx="5306" cy="2610"/>
              <a:chOff x="250" y="1434"/>
              <a:chExt cx="5306" cy="2610"/>
            </a:xfrm>
          </p:grpSpPr>
          <p:sp>
            <p:nvSpPr>
              <p:cNvPr id="38925" name="Rectangle 5"/>
              <p:cNvSpPr>
                <a:spLocks noChangeArrowheads="1"/>
              </p:cNvSpPr>
              <p:nvPr/>
            </p:nvSpPr>
            <p:spPr bwMode="auto">
              <a:xfrm>
                <a:off x="1247" y="1434"/>
                <a:ext cx="4309" cy="24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26" name="Text Box 6"/>
              <p:cNvSpPr txBox="1">
                <a:spLocks noChangeArrowheads="1"/>
              </p:cNvSpPr>
              <p:nvPr/>
            </p:nvSpPr>
            <p:spPr bwMode="auto">
              <a:xfrm>
                <a:off x="3834" y="207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8927" name="Rectangle 7"/>
              <p:cNvSpPr>
                <a:spLocks noChangeArrowheads="1"/>
              </p:cNvSpPr>
              <p:nvPr/>
            </p:nvSpPr>
            <p:spPr bwMode="auto">
              <a:xfrm>
                <a:off x="4333" y="1752"/>
                <a:ext cx="453" cy="14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28" name="Text Box 8"/>
              <p:cNvSpPr txBox="1">
                <a:spLocks noChangeArrowheads="1"/>
              </p:cNvSpPr>
              <p:nvPr/>
            </p:nvSpPr>
            <p:spPr bwMode="auto">
              <a:xfrm>
                <a:off x="4242" y="2251"/>
                <a:ext cx="6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2114</a:t>
                </a:r>
              </a:p>
            </p:txBody>
          </p:sp>
          <p:sp>
            <p:nvSpPr>
              <p:cNvPr id="38929" name="Line 9"/>
              <p:cNvSpPr>
                <a:spLocks noChangeShapeType="1"/>
              </p:cNvSpPr>
              <p:nvPr/>
            </p:nvSpPr>
            <p:spPr bwMode="auto">
              <a:xfrm>
                <a:off x="3562" y="2025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10"/>
              <p:cNvSpPr>
                <a:spLocks noChangeShapeType="1"/>
              </p:cNvSpPr>
              <p:nvPr/>
            </p:nvSpPr>
            <p:spPr bwMode="auto">
              <a:xfrm>
                <a:off x="4786" y="2432"/>
                <a:ext cx="590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Text Box 11"/>
              <p:cNvSpPr txBox="1">
                <a:spLocks noChangeArrowheads="1"/>
              </p:cNvSpPr>
              <p:nvPr/>
            </p:nvSpPr>
            <p:spPr bwMode="auto">
              <a:xfrm>
                <a:off x="3743" y="1722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8932" name="Text Box 12"/>
              <p:cNvSpPr txBox="1">
                <a:spLocks noChangeArrowheads="1"/>
              </p:cNvSpPr>
              <p:nvPr/>
            </p:nvSpPr>
            <p:spPr bwMode="auto">
              <a:xfrm>
                <a:off x="4786" y="2115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1</a:t>
                </a:r>
                <a:r>
                  <a:rPr lang="en-US" altLang="zh-CN" sz="2000">
                    <a:latin typeface="Arial" panose="020B0604020202020204" pitchFamily="34" charset="0"/>
                  </a:rPr>
                  <a:t>~I/O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8933" name="Line 13"/>
              <p:cNvSpPr>
                <a:spLocks noChangeShapeType="1"/>
              </p:cNvSpPr>
              <p:nvPr/>
            </p:nvSpPr>
            <p:spPr bwMode="auto">
              <a:xfrm>
                <a:off x="3924" y="1979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4" name="Line 14"/>
              <p:cNvSpPr>
                <a:spLocks noChangeShapeType="1"/>
              </p:cNvSpPr>
              <p:nvPr/>
            </p:nvSpPr>
            <p:spPr bwMode="auto">
              <a:xfrm>
                <a:off x="5013" y="238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5" name="Text Box 15"/>
              <p:cNvSpPr txBox="1">
                <a:spLocks noChangeArrowheads="1"/>
              </p:cNvSpPr>
              <p:nvPr/>
            </p:nvSpPr>
            <p:spPr bwMode="auto">
              <a:xfrm>
                <a:off x="4967" y="247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8936" name="Line 16"/>
              <p:cNvSpPr>
                <a:spLocks noChangeShapeType="1"/>
              </p:cNvSpPr>
              <p:nvPr/>
            </p:nvSpPr>
            <p:spPr bwMode="auto">
              <a:xfrm>
                <a:off x="3788" y="2932"/>
                <a:ext cx="5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7" name="Text Box 17"/>
              <p:cNvSpPr txBox="1">
                <a:spLocks noChangeArrowheads="1"/>
              </p:cNvSpPr>
              <p:nvPr/>
            </p:nvSpPr>
            <p:spPr bwMode="auto">
              <a:xfrm>
                <a:off x="3834" y="270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8938" name="Line 18"/>
              <p:cNvSpPr>
                <a:spLocks noChangeShapeType="1"/>
              </p:cNvSpPr>
              <p:nvPr/>
            </p:nvSpPr>
            <p:spPr bwMode="auto">
              <a:xfrm>
                <a:off x="3562" y="2523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9" name="Text Box 19"/>
              <p:cNvSpPr txBox="1">
                <a:spLocks noChangeArrowheads="1"/>
              </p:cNvSpPr>
              <p:nvPr/>
            </p:nvSpPr>
            <p:spPr bwMode="auto">
              <a:xfrm>
                <a:off x="3834" y="2297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8940" name="Line 20"/>
              <p:cNvSpPr>
                <a:spLocks noChangeShapeType="1"/>
              </p:cNvSpPr>
              <p:nvPr/>
            </p:nvSpPr>
            <p:spPr bwMode="auto">
              <a:xfrm>
                <a:off x="3879" y="232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1" name="Line 21"/>
              <p:cNvSpPr>
                <a:spLocks noChangeShapeType="1"/>
              </p:cNvSpPr>
              <p:nvPr/>
            </p:nvSpPr>
            <p:spPr bwMode="auto">
              <a:xfrm>
                <a:off x="3879" y="273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2" name="Line 22"/>
              <p:cNvSpPr>
                <a:spLocks noChangeShapeType="1"/>
              </p:cNvSpPr>
              <p:nvPr/>
            </p:nvSpPr>
            <p:spPr bwMode="auto">
              <a:xfrm>
                <a:off x="976" y="1978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3" name="Text Box 23"/>
              <p:cNvSpPr txBox="1">
                <a:spLocks noChangeArrowheads="1"/>
              </p:cNvSpPr>
              <p:nvPr/>
            </p:nvSpPr>
            <p:spPr bwMode="auto">
              <a:xfrm>
                <a:off x="885" y="204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8944" name="Line 24"/>
              <p:cNvSpPr>
                <a:spLocks noChangeShapeType="1"/>
              </p:cNvSpPr>
              <p:nvPr/>
            </p:nvSpPr>
            <p:spPr bwMode="auto">
              <a:xfrm flipV="1">
                <a:off x="794" y="3793"/>
                <a:ext cx="4582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5" name="Line 25"/>
              <p:cNvSpPr>
                <a:spLocks noChangeShapeType="1"/>
              </p:cNvSpPr>
              <p:nvPr/>
            </p:nvSpPr>
            <p:spPr bwMode="auto">
              <a:xfrm>
                <a:off x="975" y="3749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6" name="Text Box 26"/>
              <p:cNvSpPr txBox="1">
                <a:spLocks noChangeArrowheads="1"/>
              </p:cNvSpPr>
              <p:nvPr/>
            </p:nvSpPr>
            <p:spPr bwMode="auto">
              <a:xfrm>
                <a:off x="1791" y="207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8947" name="Rectangle 27"/>
              <p:cNvSpPr>
                <a:spLocks noChangeArrowheads="1"/>
              </p:cNvSpPr>
              <p:nvPr/>
            </p:nvSpPr>
            <p:spPr bwMode="auto">
              <a:xfrm>
                <a:off x="2291" y="1752"/>
                <a:ext cx="453" cy="14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8948" name="Text Box 28"/>
              <p:cNvSpPr txBox="1">
                <a:spLocks noChangeArrowheads="1"/>
              </p:cNvSpPr>
              <p:nvPr/>
            </p:nvSpPr>
            <p:spPr bwMode="auto">
              <a:xfrm>
                <a:off x="2200" y="2251"/>
                <a:ext cx="6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2114</a:t>
                </a:r>
              </a:p>
            </p:txBody>
          </p:sp>
          <p:sp>
            <p:nvSpPr>
              <p:cNvPr id="38949" name="Line 29"/>
              <p:cNvSpPr>
                <a:spLocks noChangeShapeType="1"/>
              </p:cNvSpPr>
              <p:nvPr/>
            </p:nvSpPr>
            <p:spPr bwMode="auto">
              <a:xfrm>
                <a:off x="794" y="2025"/>
                <a:ext cx="14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0" name="Line 30"/>
              <p:cNvSpPr>
                <a:spLocks noChangeShapeType="1"/>
              </p:cNvSpPr>
              <p:nvPr/>
            </p:nvSpPr>
            <p:spPr bwMode="auto">
              <a:xfrm>
                <a:off x="2744" y="2432"/>
                <a:ext cx="591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1" name="Text Box 31"/>
              <p:cNvSpPr txBox="1">
                <a:spLocks noChangeArrowheads="1"/>
              </p:cNvSpPr>
              <p:nvPr/>
            </p:nvSpPr>
            <p:spPr bwMode="auto">
              <a:xfrm>
                <a:off x="1701" y="1722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8952" name="Text Box 32"/>
              <p:cNvSpPr txBox="1">
                <a:spLocks noChangeArrowheads="1"/>
              </p:cNvSpPr>
              <p:nvPr/>
            </p:nvSpPr>
            <p:spPr bwMode="auto">
              <a:xfrm>
                <a:off x="2744" y="2115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1</a:t>
                </a:r>
                <a:r>
                  <a:rPr lang="en-US" altLang="zh-CN" sz="2000">
                    <a:latin typeface="Arial" panose="020B0604020202020204" pitchFamily="34" charset="0"/>
                  </a:rPr>
                  <a:t>~I/O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8953" name="Line 33"/>
              <p:cNvSpPr>
                <a:spLocks noChangeShapeType="1"/>
              </p:cNvSpPr>
              <p:nvPr/>
            </p:nvSpPr>
            <p:spPr bwMode="auto">
              <a:xfrm>
                <a:off x="1882" y="1979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4" name="Line 34"/>
              <p:cNvSpPr>
                <a:spLocks noChangeShapeType="1"/>
              </p:cNvSpPr>
              <p:nvPr/>
            </p:nvSpPr>
            <p:spPr bwMode="auto">
              <a:xfrm>
                <a:off x="2971" y="238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5" name="Text Box 35"/>
              <p:cNvSpPr txBox="1">
                <a:spLocks noChangeArrowheads="1"/>
              </p:cNvSpPr>
              <p:nvPr/>
            </p:nvSpPr>
            <p:spPr bwMode="auto">
              <a:xfrm>
                <a:off x="2925" y="247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8956" name="Line 36"/>
              <p:cNvSpPr>
                <a:spLocks noChangeShapeType="1"/>
              </p:cNvSpPr>
              <p:nvPr/>
            </p:nvSpPr>
            <p:spPr bwMode="auto">
              <a:xfrm>
                <a:off x="794" y="2932"/>
                <a:ext cx="14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7" name="Text Box 37"/>
              <p:cNvSpPr txBox="1">
                <a:spLocks noChangeArrowheads="1"/>
              </p:cNvSpPr>
              <p:nvPr/>
            </p:nvSpPr>
            <p:spPr bwMode="auto">
              <a:xfrm>
                <a:off x="1792" y="2705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8958" name="Line 38"/>
              <p:cNvSpPr>
                <a:spLocks noChangeShapeType="1"/>
              </p:cNvSpPr>
              <p:nvPr/>
            </p:nvSpPr>
            <p:spPr bwMode="auto">
              <a:xfrm flipV="1">
                <a:off x="794" y="2523"/>
                <a:ext cx="149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9" name="Text Box 39"/>
              <p:cNvSpPr txBox="1">
                <a:spLocks noChangeArrowheads="1"/>
              </p:cNvSpPr>
              <p:nvPr/>
            </p:nvSpPr>
            <p:spPr bwMode="auto">
              <a:xfrm>
                <a:off x="1792" y="2297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8960" name="Line 40"/>
              <p:cNvSpPr>
                <a:spLocks noChangeShapeType="1"/>
              </p:cNvSpPr>
              <p:nvPr/>
            </p:nvSpPr>
            <p:spPr bwMode="auto">
              <a:xfrm>
                <a:off x="1837" y="232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1" name="Line 41"/>
              <p:cNvSpPr>
                <a:spLocks noChangeShapeType="1"/>
              </p:cNvSpPr>
              <p:nvPr/>
            </p:nvSpPr>
            <p:spPr bwMode="auto">
              <a:xfrm>
                <a:off x="1837" y="273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2" name="Line 42"/>
              <p:cNvSpPr>
                <a:spLocks noChangeShapeType="1"/>
              </p:cNvSpPr>
              <p:nvPr/>
            </p:nvSpPr>
            <p:spPr bwMode="auto">
              <a:xfrm>
                <a:off x="1474" y="3431"/>
                <a:ext cx="2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Line 43"/>
              <p:cNvSpPr>
                <a:spLocks noChangeShapeType="1"/>
              </p:cNvSpPr>
              <p:nvPr/>
            </p:nvSpPr>
            <p:spPr bwMode="auto">
              <a:xfrm>
                <a:off x="3335" y="2433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4" name="Line 44"/>
              <p:cNvSpPr>
                <a:spLocks noChangeShapeType="1"/>
              </p:cNvSpPr>
              <p:nvPr/>
            </p:nvSpPr>
            <p:spPr bwMode="auto">
              <a:xfrm>
                <a:off x="5376" y="2433"/>
                <a:ext cx="0" cy="13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5" name="Line 45"/>
              <p:cNvSpPr>
                <a:spLocks noChangeShapeType="1"/>
              </p:cNvSpPr>
              <p:nvPr/>
            </p:nvSpPr>
            <p:spPr bwMode="auto">
              <a:xfrm>
                <a:off x="794" y="3612"/>
                <a:ext cx="254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Line 46"/>
              <p:cNvSpPr>
                <a:spLocks noChangeShapeType="1"/>
              </p:cNvSpPr>
              <p:nvPr/>
            </p:nvSpPr>
            <p:spPr bwMode="auto">
              <a:xfrm>
                <a:off x="975" y="3567"/>
                <a:ext cx="91" cy="9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7" name="Line 47"/>
              <p:cNvSpPr>
                <a:spLocks noChangeShapeType="1"/>
              </p:cNvSpPr>
              <p:nvPr/>
            </p:nvSpPr>
            <p:spPr bwMode="auto">
              <a:xfrm>
                <a:off x="1474" y="1571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8" name="Line 48"/>
              <p:cNvSpPr>
                <a:spLocks noChangeShapeType="1"/>
              </p:cNvSpPr>
              <p:nvPr/>
            </p:nvSpPr>
            <p:spPr bwMode="auto">
              <a:xfrm>
                <a:off x="3562" y="1571"/>
                <a:ext cx="0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9" name="Line 49"/>
              <p:cNvSpPr>
                <a:spLocks noChangeShapeType="1"/>
              </p:cNvSpPr>
              <p:nvPr/>
            </p:nvSpPr>
            <p:spPr bwMode="auto">
              <a:xfrm>
                <a:off x="1474" y="2932"/>
                <a:ext cx="0" cy="4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0" name="Line 50"/>
              <p:cNvSpPr>
                <a:spLocks noChangeShapeType="1"/>
              </p:cNvSpPr>
              <p:nvPr/>
            </p:nvSpPr>
            <p:spPr bwMode="auto">
              <a:xfrm>
                <a:off x="3788" y="2932"/>
                <a:ext cx="0" cy="4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1" name="Line 51"/>
              <p:cNvSpPr>
                <a:spLocks noChangeShapeType="1"/>
              </p:cNvSpPr>
              <p:nvPr/>
            </p:nvSpPr>
            <p:spPr bwMode="auto">
              <a:xfrm>
                <a:off x="1702" y="3294"/>
                <a:ext cx="18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2" name="Line 52"/>
              <p:cNvSpPr>
                <a:spLocks noChangeShapeType="1"/>
              </p:cNvSpPr>
              <p:nvPr/>
            </p:nvSpPr>
            <p:spPr bwMode="auto">
              <a:xfrm>
                <a:off x="1702" y="252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3" name="Line 53"/>
              <p:cNvSpPr>
                <a:spLocks noChangeShapeType="1"/>
              </p:cNvSpPr>
              <p:nvPr/>
            </p:nvSpPr>
            <p:spPr bwMode="auto">
              <a:xfrm>
                <a:off x="3562" y="252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4" name="Text Box 54"/>
              <p:cNvSpPr txBox="1">
                <a:spLocks noChangeArrowheads="1"/>
              </p:cNvSpPr>
              <p:nvPr/>
            </p:nvSpPr>
            <p:spPr bwMode="auto">
              <a:xfrm>
                <a:off x="250" y="1889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~A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8975" name="Text Box 55"/>
              <p:cNvSpPr txBox="1">
                <a:spLocks noChangeArrowheads="1"/>
              </p:cNvSpPr>
              <p:nvPr/>
            </p:nvSpPr>
            <p:spPr bwMode="auto">
              <a:xfrm>
                <a:off x="385" y="2432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WE</a:t>
                </a:r>
              </a:p>
            </p:txBody>
          </p:sp>
          <p:sp>
            <p:nvSpPr>
              <p:cNvPr id="38976" name="Line 56"/>
              <p:cNvSpPr>
                <a:spLocks noChangeShapeType="1"/>
              </p:cNvSpPr>
              <p:nvPr/>
            </p:nvSpPr>
            <p:spPr bwMode="auto">
              <a:xfrm>
                <a:off x="430" y="246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7" name="Text Box 57"/>
              <p:cNvSpPr txBox="1">
                <a:spLocks noChangeArrowheads="1"/>
              </p:cNvSpPr>
              <p:nvPr/>
            </p:nvSpPr>
            <p:spPr bwMode="auto">
              <a:xfrm>
                <a:off x="250" y="3476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0</a:t>
                </a:r>
                <a:r>
                  <a:rPr lang="en-US" altLang="zh-CN" sz="2000">
                    <a:latin typeface="Arial" panose="020B0604020202020204" pitchFamily="34" charset="0"/>
                  </a:rPr>
                  <a:t>~D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8978" name="Text Box 58"/>
              <p:cNvSpPr txBox="1">
                <a:spLocks noChangeArrowheads="1"/>
              </p:cNvSpPr>
              <p:nvPr/>
            </p:nvSpPr>
            <p:spPr bwMode="auto">
              <a:xfrm>
                <a:off x="250" y="3658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4</a:t>
                </a:r>
                <a:r>
                  <a:rPr lang="en-US" altLang="zh-CN" sz="2000">
                    <a:latin typeface="Arial" panose="020B0604020202020204" pitchFamily="34" charset="0"/>
                  </a:rPr>
                  <a:t>~D</a:t>
                </a:r>
                <a:r>
                  <a:rPr lang="en-US" altLang="zh-CN" sz="2000" baseline="-200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8979" name="Text Box 59"/>
              <p:cNvSpPr txBox="1">
                <a:spLocks noChangeArrowheads="1"/>
              </p:cNvSpPr>
              <p:nvPr/>
            </p:nvSpPr>
            <p:spPr bwMode="auto">
              <a:xfrm>
                <a:off x="385" y="2841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38980" name="Line 60"/>
              <p:cNvSpPr>
                <a:spLocks noChangeShapeType="1"/>
              </p:cNvSpPr>
              <p:nvPr/>
            </p:nvSpPr>
            <p:spPr bwMode="auto">
              <a:xfrm>
                <a:off x="430" y="287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8981" name="AutoShape 61"/>
              <p:cNvCxnSpPr>
                <a:cxnSpLocks noChangeShapeType="1"/>
                <a:stCxn id="38967" idx="0"/>
                <a:endCxn id="38968" idx="0"/>
              </p:cNvCxnSpPr>
              <p:nvPr/>
            </p:nvCxnSpPr>
            <p:spPr bwMode="auto">
              <a:xfrm>
                <a:off x="1474" y="1559"/>
                <a:ext cx="2088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82" name="Text Box 62"/>
              <p:cNvSpPr txBox="1">
                <a:spLocks noChangeArrowheads="1"/>
              </p:cNvSpPr>
              <p:nvPr/>
            </p:nvSpPr>
            <p:spPr bwMode="auto">
              <a:xfrm>
                <a:off x="930" y="334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8983" name="Text Box 63"/>
              <p:cNvSpPr txBox="1">
                <a:spLocks noChangeArrowheads="1"/>
              </p:cNvSpPr>
              <p:nvPr/>
            </p:nvSpPr>
            <p:spPr bwMode="auto">
              <a:xfrm>
                <a:off x="930" y="379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38921" name="Oval 64"/>
            <p:cNvSpPr>
              <a:spLocks noChangeArrowheads="1"/>
            </p:cNvSpPr>
            <p:nvPr/>
          </p:nvSpPr>
          <p:spPr bwMode="auto">
            <a:xfrm>
              <a:off x="2222" y="2500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22" name="Oval 65"/>
            <p:cNvSpPr>
              <a:spLocks noChangeArrowheads="1"/>
            </p:cNvSpPr>
            <p:nvPr/>
          </p:nvSpPr>
          <p:spPr bwMode="auto">
            <a:xfrm>
              <a:off x="2222" y="2908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23" name="Oval 66"/>
            <p:cNvSpPr>
              <a:spLocks noChangeArrowheads="1"/>
            </p:cNvSpPr>
            <p:nvPr/>
          </p:nvSpPr>
          <p:spPr bwMode="auto">
            <a:xfrm>
              <a:off x="4263" y="2478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24" name="Oval 67"/>
            <p:cNvSpPr>
              <a:spLocks noChangeArrowheads="1"/>
            </p:cNvSpPr>
            <p:nvPr/>
          </p:nvSpPr>
          <p:spPr bwMode="auto">
            <a:xfrm>
              <a:off x="4263" y="2893"/>
              <a:ext cx="64" cy="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字扩展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9388"/>
            <a:ext cx="8147050" cy="4932362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方法：除片选引脚外，芯片的其他引脚 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地址、数据、写允许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并联；高位地址经译码选择芯片</a:t>
            </a:r>
          </a:p>
          <a:p>
            <a:pPr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例如：用容量为</a:t>
            </a:r>
            <a:r>
              <a:rPr lang="en-US" altLang="zh-CN" dirty="0">
                <a:latin typeface="+mn-ea"/>
                <a:ea typeface="+mn-ea"/>
              </a:rPr>
              <a:t>1K</a:t>
            </a:r>
            <a:r>
              <a:rPr lang="en-US" altLang="zh-CN" dirty="0"/>
              <a:t>×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位的</a:t>
            </a:r>
            <a:r>
              <a:rPr lang="en-US" altLang="zh-CN" dirty="0">
                <a:latin typeface="+mn-ea"/>
                <a:ea typeface="+mn-ea"/>
              </a:rPr>
              <a:t>2114</a:t>
            </a:r>
            <a:r>
              <a:rPr lang="zh-CN" altLang="en-US" dirty="0">
                <a:latin typeface="+mn-ea"/>
                <a:ea typeface="+mn-ea"/>
              </a:rPr>
              <a:t>构成</a:t>
            </a:r>
            <a:r>
              <a:rPr lang="en-US" altLang="zh-CN" dirty="0">
                <a:latin typeface="+mn-ea"/>
                <a:ea typeface="+mn-ea"/>
              </a:rPr>
              <a:t>8K</a:t>
            </a:r>
            <a:r>
              <a:rPr lang="en-US" altLang="zh-CN" dirty="0"/>
              <a:t>×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位的存储器</a:t>
            </a:r>
          </a:p>
          <a:p>
            <a:pPr>
              <a:spcAft>
                <a:spcPts val="1200"/>
              </a:spcAft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E8B13A6-5A30-46F9-A56B-2D9A9F5CA6C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09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3B6745-1E3D-4F53-AB49-CAD8BC43636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878ACC-8105-4566-B45A-711FB89F9F0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D1B0FD-A735-4F7C-B8B6-A248F8AC14C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 Box 90"/>
          <p:cNvSpPr txBox="1">
            <a:spLocks noChangeArrowheads="1"/>
          </p:cNvSpPr>
          <p:nvPr/>
        </p:nvSpPr>
        <p:spPr bwMode="auto">
          <a:xfrm>
            <a:off x="1452563" y="2954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1990" name="Line 2"/>
          <p:cNvSpPr>
            <a:spLocks noChangeShapeType="1"/>
          </p:cNvSpPr>
          <p:nvPr/>
        </p:nvSpPr>
        <p:spPr bwMode="auto">
          <a:xfrm>
            <a:off x="2913063" y="5445125"/>
            <a:ext cx="5330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3"/>
          <p:cNvSpPr>
            <a:spLocks noChangeShapeType="1"/>
          </p:cNvSpPr>
          <p:nvPr/>
        </p:nvSpPr>
        <p:spPr bwMode="auto">
          <a:xfrm>
            <a:off x="7954963" y="5445125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Text Box 4"/>
          <p:cNvSpPr txBox="1">
            <a:spLocks noChangeArrowheads="1"/>
          </p:cNvSpPr>
          <p:nvPr/>
        </p:nvSpPr>
        <p:spPr bwMode="auto">
          <a:xfrm>
            <a:off x="684213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993" name="Text Box 5"/>
          <p:cNvSpPr txBox="1">
            <a:spLocks noChangeArrowheads="1"/>
          </p:cNvSpPr>
          <p:nvPr/>
        </p:nvSpPr>
        <p:spPr bwMode="auto">
          <a:xfrm>
            <a:off x="1760538" y="50847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1994" name="Text Box 6"/>
          <p:cNvSpPr txBox="1">
            <a:spLocks noChangeArrowheads="1"/>
          </p:cNvSpPr>
          <p:nvPr/>
        </p:nvSpPr>
        <p:spPr bwMode="auto">
          <a:xfrm>
            <a:off x="1760538" y="4724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1995" name="Text Box 7"/>
          <p:cNvSpPr txBox="1">
            <a:spLocks noChangeArrowheads="1"/>
          </p:cNvSpPr>
          <p:nvPr/>
        </p:nvSpPr>
        <p:spPr bwMode="auto">
          <a:xfrm>
            <a:off x="6081713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996" name="Rectangle 8"/>
          <p:cNvSpPr>
            <a:spLocks noChangeArrowheads="1"/>
          </p:cNvSpPr>
          <p:nvPr/>
        </p:nvSpPr>
        <p:spPr bwMode="auto">
          <a:xfrm>
            <a:off x="6731000" y="1700213"/>
            <a:ext cx="719138" cy="2232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6332" name="Rectangle 9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字扩展 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续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</p:txBody>
      </p:sp>
      <p:sp>
        <p:nvSpPr>
          <p:cNvPr id="41998" name="Text Box 10"/>
          <p:cNvSpPr txBox="1">
            <a:spLocks noChangeArrowheads="1"/>
          </p:cNvSpPr>
          <p:nvPr/>
        </p:nvSpPr>
        <p:spPr bwMode="auto">
          <a:xfrm>
            <a:off x="6586538" y="2276475"/>
            <a:ext cx="1008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2114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41999" name="Line 11"/>
          <p:cNvSpPr>
            <a:spLocks noChangeShapeType="1"/>
          </p:cNvSpPr>
          <p:nvPr/>
        </p:nvSpPr>
        <p:spPr bwMode="auto">
          <a:xfrm>
            <a:off x="5721350" y="2133600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12"/>
          <p:cNvSpPr>
            <a:spLocks noChangeShapeType="1"/>
          </p:cNvSpPr>
          <p:nvPr/>
        </p:nvSpPr>
        <p:spPr bwMode="auto">
          <a:xfrm>
            <a:off x="7450138" y="2779713"/>
            <a:ext cx="5762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Text Box 13"/>
          <p:cNvSpPr txBox="1">
            <a:spLocks noChangeArrowheads="1"/>
          </p:cNvSpPr>
          <p:nvPr/>
        </p:nvSpPr>
        <p:spPr bwMode="auto">
          <a:xfrm>
            <a:off x="5794375" y="1652588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002" name="Text Box 14"/>
          <p:cNvSpPr txBox="1">
            <a:spLocks noChangeArrowheads="1"/>
          </p:cNvSpPr>
          <p:nvPr/>
        </p:nvSpPr>
        <p:spPr bwMode="auto">
          <a:xfrm>
            <a:off x="7450138" y="227647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I/O</a:t>
            </a:r>
            <a:r>
              <a:rPr lang="en-US" altLang="zh-CN" sz="2000" baseline="-2000">
                <a:latin typeface="Arial" panose="020B0604020202020204" pitchFamily="34" charset="0"/>
              </a:rPr>
              <a:t>1</a:t>
            </a:r>
            <a:r>
              <a:rPr lang="en-US" altLang="zh-CN" sz="2000">
                <a:latin typeface="Arial" panose="020B0604020202020204" pitchFamily="34" charset="0"/>
              </a:rPr>
              <a:t>~I/O</a:t>
            </a:r>
            <a:r>
              <a:rPr lang="en-US" altLang="zh-CN" sz="20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003" name="Line 15"/>
          <p:cNvSpPr>
            <a:spLocks noChangeShapeType="1"/>
          </p:cNvSpPr>
          <p:nvPr/>
        </p:nvSpPr>
        <p:spPr bwMode="auto">
          <a:xfrm>
            <a:off x="6224588" y="2060575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16"/>
          <p:cNvSpPr>
            <a:spLocks noChangeShapeType="1"/>
          </p:cNvSpPr>
          <p:nvPr/>
        </p:nvSpPr>
        <p:spPr bwMode="auto">
          <a:xfrm>
            <a:off x="7666038" y="2709863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Text Box 17"/>
          <p:cNvSpPr txBox="1">
            <a:spLocks noChangeArrowheads="1"/>
          </p:cNvSpPr>
          <p:nvPr/>
        </p:nvSpPr>
        <p:spPr bwMode="auto">
          <a:xfrm>
            <a:off x="7521575" y="2806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006" name="Line 18"/>
          <p:cNvSpPr>
            <a:spLocks noChangeShapeType="1"/>
          </p:cNvSpPr>
          <p:nvPr/>
        </p:nvSpPr>
        <p:spPr bwMode="auto">
          <a:xfrm>
            <a:off x="6153150" y="3573463"/>
            <a:ext cx="577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Text Box 19"/>
          <p:cNvSpPr txBox="1">
            <a:spLocks noChangeArrowheads="1"/>
          </p:cNvSpPr>
          <p:nvPr/>
        </p:nvSpPr>
        <p:spPr bwMode="auto">
          <a:xfrm>
            <a:off x="6083300" y="32131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42008" name="Line 20"/>
          <p:cNvSpPr>
            <a:spLocks noChangeShapeType="1"/>
          </p:cNvSpPr>
          <p:nvPr/>
        </p:nvSpPr>
        <p:spPr bwMode="auto">
          <a:xfrm>
            <a:off x="5792788" y="292417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Text Box 21"/>
          <p:cNvSpPr txBox="1">
            <a:spLocks noChangeArrowheads="1"/>
          </p:cNvSpPr>
          <p:nvPr/>
        </p:nvSpPr>
        <p:spPr bwMode="auto">
          <a:xfrm>
            <a:off x="6083300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2010" name="Line 22"/>
          <p:cNvSpPr>
            <a:spLocks noChangeShapeType="1"/>
          </p:cNvSpPr>
          <p:nvPr/>
        </p:nvSpPr>
        <p:spPr bwMode="auto">
          <a:xfrm>
            <a:off x="6154738" y="26114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Line 23"/>
          <p:cNvSpPr>
            <a:spLocks noChangeShapeType="1"/>
          </p:cNvSpPr>
          <p:nvPr/>
        </p:nvSpPr>
        <p:spPr bwMode="auto">
          <a:xfrm>
            <a:off x="6154738" y="32591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Line 24"/>
          <p:cNvSpPr>
            <a:spLocks noChangeShapeType="1"/>
          </p:cNvSpPr>
          <p:nvPr/>
        </p:nvSpPr>
        <p:spPr bwMode="auto">
          <a:xfrm>
            <a:off x="3128963" y="1412875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3" name="Line 25"/>
          <p:cNvSpPr>
            <a:spLocks noChangeShapeType="1"/>
          </p:cNvSpPr>
          <p:nvPr/>
        </p:nvSpPr>
        <p:spPr bwMode="auto">
          <a:xfrm>
            <a:off x="828675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4" name="Line 26"/>
          <p:cNvSpPr>
            <a:spLocks noChangeShapeType="1"/>
          </p:cNvSpPr>
          <p:nvPr/>
        </p:nvSpPr>
        <p:spPr bwMode="auto">
          <a:xfrm flipV="1">
            <a:off x="539750" y="5949950"/>
            <a:ext cx="7524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Line 27"/>
          <p:cNvSpPr>
            <a:spLocks noChangeShapeType="1"/>
          </p:cNvSpPr>
          <p:nvPr/>
        </p:nvSpPr>
        <p:spPr bwMode="auto">
          <a:xfrm>
            <a:off x="828675" y="58801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Text Box 28"/>
          <p:cNvSpPr txBox="1">
            <a:spLocks noChangeArrowheads="1"/>
          </p:cNvSpPr>
          <p:nvPr/>
        </p:nvSpPr>
        <p:spPr bwMode="auto">
          <a:xfrm>
            <a:off x="3489325" y="2205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2017" name="Rectangle 29"/>
          <p:cNvSpPr>
            <a:spLocks noChangeArrowheads="1"/>
          </p:cNvSpPr>
          <p:nvPr/>
        </p:nvSpPr>
        <p:spPr bwMode="auto">
          <a:xfrm>
            <a:off x="4137025" y="1700213"/>
            <a:ext cx="719138" cy="2232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2018" name="Text Box 30"/>
          <p:cNvSpPr txBox="1">
            <a:spLocks noChangeArrowheads="1"/>
          </p:cNvSpPr>
          <p:nvPr/>
        </p:nvSpPr>
        <p:spPr bwMode="auto">
          <a:xfrm>
            <a:off x="3994150" y="2276475"/>
            <a:ext cx="1008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2114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(0)</a:t>
            </a:r>
          </a:p>
        </p:txBody>
      </p:sp>
      <p:sp>
        <p:nvSpPr>
          <p:cNvPr id="42019" name="Line 31"/>
          <p:cNvSpPr>
            <a:spLocks noChangeShapeType="1"/>
          </p:cNvSpPr>
          <p:nvPr/>
        </p:nvSpPr>
        <p:spPr bwMode="auto">
          <a:xfrm>
            <a:off x="539750" y="2133600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0" name="Line 32"/>
          <p:cNvSpPr>
            <a:spLocks noChangeShapeType="1"/>
          </p:cNvSpPr>
          <p:nvPr/>
        </p:nvSpPr>
        <p:spPr bwMode="auto">
          <a:xfrm>
            <a:off x="4856163" y="2779713"/>
            <a:ext cx="5762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1" name="Text Box 33"/>
          <p:cNvSpPr txBox="1">
            <a:spLocks noChangeArrowheads="1"/>
          </p:cNvSpPr>
          <p:nvPr/>
        </p:nvSpPr>
        <p:spPr bwMode="auto">
          <a:xfrm>
            <a:off x="3200400" y="1652588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022" name="Text Box 34"/>
          <p:cNvSpPr txBox="1">
            <a:spLocks noChangeArrowheads="1"/>
          </p:cNvSpPr>
          <p:nvPr/>
        </p:nvSpPr>
        <p:spPr bwMode="auto">
          <a:xfrm>
            <a:off x="4856163" y="2276475"/>
            <a:ext cx="1189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I/O</a:t>
            </a:r>
            <a:r>
              <a:rPr lang="en-US" altLang="zh-CN" sz="2000" baseline="-2000">
                <a:latin typeface="Arial" panose="020B0604020202020204" pitchFamily="34" charset="0"/>
              </a:rPr>
              <a:t>1</a:t>
            </a:r>
            <a:r>
              <a:rPr lang="en-US" altLang="zh-CN" sz="2000">
                <a:latin typeface="Arial" panose="020B0604020202020204" pitchFamily="34" charset="0"/>
              </a:rPr>
              <a:t>~I/O</a:t>
            </a:r>
            <a:r>
              <a:rPr lang="en-US" altLang="zh-CN" sz="2000" baseline="-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023" name="Line 35"/>
          <p:cNvSpPr>
            <a:spLocks noChangeShapeType="1"/>
          </p:cNvSpPr>
          <p:nvPr/>
        </p:nvSpPr>
        <p:spPr bwMode="auto">
          <a:xfrm>
            <a:off x="3632200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4" name="Line 36"/>
          <p:cNvSpPr>
            <a:spLocks noChangeShapeType="1"/>
          </p:cNvSpPr>
          <p:nvPr/>
        </p:nvSpPr>
        <p:spPr bwMode="auto">
          <a:xfrm>
            <a:off x="5073650" y="27082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5" name="Text Box 37"/>
          <p:cNvSpPr txBox="1">
            <a:spLocks noChangeArrowheads="1"/>
          </p:cNvSpPr>
          <p:nvPr/>
        </p:nvSpPr>
        <p:spPr bwMode="auto">
          <a:xfrm>
            <a:off x="755650" y="6046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026" name="Line 38"/>
          <p:cNvSpPr>
            <a:spLocks noChangeShapeType="1"/>
          </p:cNvSpPr>
          <p:nvPr/>
        </p:nvSpPr>
        <p:spPr bwMode="auto">
          <a:xfrm>
            <a:off x="2913063" y="3573463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7" name="Text Box 39"/>
          <p:cNvSpPr txBox="1">
            <a:spLocks noChangeArrowheads="1"/>
          </p:cNvSpPr>
          <p:nvPr/>
        </p:nvSpPr>
        <p:spPr bwMode="auto">
          <a:xfrm>
            <a:off x="3489325" y="32131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42028" name="Line 40"/>
          <p:cNvSpPr>
            <a:spLocks noChangeShapeType="1"/>
          </p:cNvSpPr>
          <p:nvPr/>
        </p:nvSpPr>
        <p:spPr bwMode="auto">
          <a:xfrm flipV="1">
            <a:off x="539750" y="2924175"/>
            <a:ext cx="360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9" name="Text Box 41"/>
          <p:cNvSpPr txBox="1">
            <a:spLocks noChangeArrowheads="1"/>
          </p:cNvSpPr>
          <p:nvPr/>
        </p:nvSpPr>
        <p:spPr bwMode="auto">
          <a:xfrm>
            <a:off x="3489325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2030" name="Line 42"/>
          <p:cNvSpPr>
            <a:spLocks noChangeShapeType="1"/>
          </p:cNvSpPr>
          <p:nvPr/>
        </p:nvSpPr>
        <p:spPr bwMode="auto">
          <a:xfrm>
            <a:off x="3560763" y="26114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1" name="Line 43"/>
          <p:cNvSpPr>
            <a:spLocks noChangeShapeType="1"/>
          </p:cNvSpPr>
          <p:nvPr/>
        </p:nvSpPr>
        <p:spPr bwMode="auto">
          <a:xfrm>
            <a:off x="3560763" y="32591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2" name="Line 44"/>
          <p:cNvSpPr>
            <a:spLocks noChangeShapeType="1"/>
          </p:cNvSpPr>
          <p:nvPr/>
        </p:nvSpPr>
        <p:spPr bwMode="auto">
          <a:xfrm>
            <a:off x="2913063" y="4365625"/>
            <a:ext cx="3240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3" name="Line 45"/>
          <p:cNvSpPr>
            <a:spLocks noChangeShapeType="1"/>
          </p:cNvSpPr>
          <p:nvPr/>
        </p:nvSpPr>
        <p:spPr bwMode="auto">
          <a:xfrm flipH="1">
            <a:off x="5432425" y="2781300"/>
            <a:ext cx="1588" cy="316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4" name="Line 46"/>
          <p:cNvSpPr>
            <a:spLocks noChangeShapeType="1"/>
          </p:cNvSpPr>
          <p:nvPr/>
        </p:nvSpPr>
        <p:spPr bwMode="auto">
          <a:xfrm>
            <a:off x="8026400" y="2781300"/>
            <a:ext cx="1588" cy="316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5" name="Line 47"/>
          <p:cNvSpPr>
            <a:spLocks noChangeShapeType="1"/>
          </p:cNvSpPr>
          <p:nvPr/>
        </p:nvSpPr>
        <p:spPr bwMode="auto">
          <a:xfrm>
            <a:off x="3128963" y="1412875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6" name="Line 48"/>
          <p:cNvSpPr>
            <a:spLocks noChangeShapeType="1"/>
          </p:cNvSpPr>
          <p:nvPr/>
        </p:nvSpPr>
        <p:spPr bwMode="auto">
          <a:xfrm>
            <a:off x="5721350" y="1412875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7" name="Line 49"/>
          <p:cNvSpPr>
            <a:spLocks noChangeShapeType="1"/>
          </p:cNvSpPr>
          <p:nvPr/>
        </p:nvSpPr>
        <p:spPr bwMode="auto">
          <a:xfrm flipH="1">
            <a:off x="6153150" y="3573463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8" name="Line 50"/>
          <p:cNvSpPr>
            <a:spLocks noChangeShapeType="1"/>
          </p:cNvSpPr>
          <p:nvPr/>
        </p:nvSpPr>
        <p:spPr bwMode="auto">
          <a:xfrm>
            <a:off x="3416300" y="4149725"/>
            <a:ext cx="4754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9" name="Line 51"/>
          <p:cNvSpPr>
            <a:spLocks noChangeShapeType="1"/>
          </p:cNvSpPr>
          <p:nvPr/>
        </p:nvSpPr>
        <p:spPr bwMode="auto">
          <a:xfrm>
            <a:off x="3416300" y="292417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0" name="Line 52"/>
          <p:cNvSpPr>
            <a:spLocks noChangeShapeType="1"/>
          </p:cNvSpPr>
          <p:nvPr/>
        </p:nvSpPr>
        <p:spPr bwMode="auto">
          <a:xfrm>
            <a:off x="5792788" y="292417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1" name="Text Box 53"/>
          <p:cNvSpPr txBox="1">
            <a:spLocks noChangeArrowheads="1"/>
          </p:cNvSpPr>
          <p:nvPr/>
        </p:nvSpPr>
        <p:spPr bwMode="auto">
          <a:xfrm>
            <a:off x="1760538" y="43656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</a:t>
            </a:r>
            <a:endParaRPr lang="en-US" altLang="zh-CN" sz="1800" baseline="-2000">
              <a:latin typeface="Arial" panose="020B0604020202020204" pitchFamily="34" charset="0"/>
            </a:endParaRPr>
          </a:p>
        </p:txBody>
      </p:sp>
      <p:sp>
        <p:nvSpPr>
          <p:cNvPr id="42042" name="Text Box 54"/>
          <p:cNvSpPr txBox="1">
            <a:spLocks noChangeArrowheads="1"/>
          </p:cNvSpPr>
          <p:nvPr/>
        </p:nvSpPr>
        <p:spPr bwMode="auto">
          <a:xfrm>
            <a:off x="468313" y="1700213"/>
            <a:ext cx="884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~A</a:t>
            </a:r>
            <a:r>
              <a:rPr lang="en-US" altLang="zh-CN" sz="2000" baseline="-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2043" name="Text Box 55"/>
          <p:cNvSpPr txBox="1">
            <a:spLocks noChangeArrowheads="1"/>
          </p:cNvSpPr>
          <p:nvPr/>
        </p:nvSpPr>
        <p:spPr bwMode="auto">
          <a:xfrm>
            <a:off x="611188" y="25654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WE</a:t>
            </a:r>
          </a:p>
        </p:txBody>
      </p:sp>
      <p:sp>
        <p:nvSpPr>
          <p:cNvPr id="42044" name="Line 56"/>
          <p:cNvSpPr>
            <a:spLocks noChangeShapeType="1"/>
          </p:cNvSpPr>
          <p:nvPr/>
        </p:nvSpPr>
        <p:spPr bwMode="auto">
          <a:xfrm>
            <a:off x="684213" y="25654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5" name="Text Box 57"/>
          <p:cNvSpPr txBox="1">
            <a:spLocks noChangeArrowheads="1"/>
          </p:cNvSpPr>
          <p:nvPr/>
        </p:nvSpPr>
        <p:spPr bwMode="auto">
          <a:xfrm>
            <a:off x="468313" y="5516563"/>
            <a:ext cx="884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r>
              <a:rPr lang="en-US" altLang="zh-CN" sz="2000" baseline="-2000">
                <a:latin typeface="Arial" panose="020B0604020202020204" pitchFamily="34" charset="0"/>
              </a:rPr>
              <a:t>0</a:t>
            </a:r>
            <a:r>
              <a:rPr lang="en-US" altLang="zh-CN" sz="2000">
                <a:latin typeface="Arial" panose="020B0604020202020204" pitchFamily="34" charset="0"/>
              </a:rPr>
              <a:t>~D</a:t>
            </a:r>
            <a:r>
              <a:rPr lang="en-US" altLang="zh-CN" sz="2000" baseline="-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046" name="Text Box 58"/>
          <p:cNvSpPr txBox="1">
            <a:spLocks noChangeArrowheads="1"/>
          </p:cNvSpPr>
          <p:nvPr/>
        </p:nvSpPr>
        <p:spPr bwMode="auto">
          <a:xfrm>
            <a:off x="5000625" y="2806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047" name="Line 59"/>
          <p:cNvSpPr>
            <a:spLocks noChangeShapeType="1"/>
          </p:cNvSpPr>
          <p:nvPr/>
        </p:nvSpPr>
        <p:spPr bwMode="auto">
          <a:xfrm>
            <a:off x="1403350" y="1341438"/>
            <a:ext cx="0" cy="4967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8" name="Rectangle 60"/>
          <p:cNvSpPr>
            <a:spLocks noChangeArrowheads="1"/>
          </p:cNvSpPr>
          <p:nvPr/>
        </p:nvSpPr>
        <p:spPr bwMode="auto">
          <a:xfrm>
            <a:off x="2192338" y="3140075"/>
            <a:ext cx="719137" cy="2592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2049" name="Text Box 61"/>
          <p:cNvSpPr txBox="1">
            <a:spLocks noChangeArrowheads="1"/>
          </p:cNvSpPr>
          <p:nvPr/>
        </p:nvSpPr>
        <p:spPr bwMode="auto">
          <a:xfrm>
            <a:off x="2911475" y="32385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2050" name="Text Box 62"/>
          <p:cNvSpPr txBox="1">
            <a:spLocks noChangeArrowheads="1"/>
          </p:cNvSpPr>
          <p:nvPr/>
        </p:nvSpPr>
        <p:spPr bwMode="auto">
          <a:xfrm>
            <a:off x="2911475" y="4030663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051" name="Text Box 63"/>
          <p:cNvSpPr txBox="1">
            <a:spLocks noChangeArrowheads="1"/>
          </p:cNvSpPr>
          <p:nvPr/>
        </p:nvSpPr>
        <p:spPr bwMode="auto">
          <a:xfrm>
            <a:off x="2911475" y="5110163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Y</a:t>
            </a:r>
            <a:r>
              <a:rPr lang="en-US" altLang="zh-CN" sz="1800" baseline="-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2052" name="Text Box 64"/>
          <p:cNvSpPr txBox="1">
            <a:spLocks noChangeArrowheads="1"/>
          </p:cNvSpPr>
          <p:nvPr/>
        </p:nvSpPr>
        <p:spPr bwMode="auto">
          <a:xfrm>
            <a:off x="2120900" y="3644900"/>
            <a:ext cx="865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3-8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译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码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42053" name="Text Box 65"/>
          <p:cNvSpPr txBox="1">
            <a:spLocks noChangeArrowheads="1"/>
          </p:cNvSpPr>
          <p:nvPr/>
        </p:nvSpPr>
        <p:spPr bwMode="auto">
          <a:xfrm>
            <a:off x="2913063" y="4581525"/>
            <a:ext cx="6111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2054" name="Text Box 66"/>
          <p:cNvSpPr txBox="1">
            <a:spLocks noChangeArrowheads="1"/>
          </p:cNvSpPr>
          <p:nvPr/>
        </p:nvSpPr>
        <p:spPr bwMode="auto">
          <a:xfrm>
            <a:off x="611188" y="5084763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2055" name="Text Box 67"/>
          <p:cNvSpPr txBox="1">
            <a:spLocks noChangeArrowheads="1"/>
          </p:cNvSpPr>
          <p:nvPr/>
        </p:nvSpPr>
        <p:spPr bwMode="auto">
          <a:xfrm>
            <a:off x="611188" y="4724400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42056" name="Text Box 68"/>
          <p:cNvSpPr txBox="1">
            <a:spLocks noChangeArrowheads="1"/>
          </p:cNvSpPr>
          <p:nvPr/>
        </p:nvSpPr>
        <p:spPr bwMode="auto">
          <a:xfrm>
            <a:off x="611188" y="4365625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2057" name="Line 69"/>
          <p:cNvSpPr>
            <a:spLocks noChangeShapeType="1"/>
          </p:cNvSpPr>
          <p:nvPr/>
        </p:nvSpPr>
        <p:spPr bwMode="auto">
          <a:xfrm>
            <a:off x="2984500" y="51577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8" name="Line 70"/>
          <p:cNvSpPr>
            <a:spLocks noChangeShapeType="1"/>
          </p:cNvSpPr>
          <p:nvPr/>
        </p:nvSpPr>
        <p:spPr bwMode="auto">
          <a:xfrm>
            <a:off x="2984500" y="40767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59" name="Line 71"/>
          <p:cNvSpPr>
            <a:spLocks noChangeShapeType="1"/>
          </p:cNvSpPr>
          <p:nvPr/>
        </p:nvSpPr>
        <p:spPr bwMode="auto">
          <a:xfrm>
            <a:off x="2984500" y="3284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060" name="Group 72"/>
          <p:cNvGrpSpPr>
            <a:grpSpLocks/>
          </p:cNvGrpSpPr>
          <p:nvPr/>
        </p:nvGrpSpPr>
        <p:grpSpPr bwMode="auto">
          <a:xfrm>
            <a:off x="539750" y="4724400"/>
            <a:ext cx="1655763" cy="720725"/>
            <a:chOff x="340" y="2976"/>
            <a:chExt cx="953" cy="454"/>
          </a:xfrm>
        </p:grpSpPr>
        <p:sp>
          <p:nvSpPr>
            <p:cNvPr id="42078" name="Line 73"/>
            <p:cNvSpPr>
              <a:spLocks noChangeShapeType="1"/>
            </p:cNvSpPr>
            <p:nvPr/>
          </p:nvSpPr>
          <p:spPr bwMode="auto">
            <a:xfrm>
              <a:off x="340" y="2976"/>
              <a:ext cx="95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9" name="Line 74"/>
            <p:cNvSpPr>
              <a:spLocks noChangeShapeType="1"/>
            </p:cNvSpPr>
            <p:nvPr/>
          </p:nvSpPr>
          <p:spPr bwMode="auto">
            <a:xfrm>
              <a:off x="340" y="3203"/>
              <a:ext cx="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0" name="Line 75"/>
            <p:cNvSpPr>
              <a:spLocks noChangeShapeType="1"/>
            </p:cNvSpPr>
            <p:nvPr/>
          </p:nvSpPr>
          <p:spPr bwMode="auto">
            <a:xfrm>
              <a:off x="340" y="3430"/>
              <a:ext cx="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61" name="Line 76"/>
          <p:cNvSpPr>
            <a:spLocks noChangeShapeType="1"/>
          </p:cNvSpPr>
          <p:nvPr/>
        </p:nvSpPr>
        <p:spPr bwMode="auto">
          <a:xfrm>
            <a:off x="8027988" y="14128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2" name="Line 77"/>
          <p:cNvSpPr>
            <a:spLocks noChangeShapeType="1"/>
          </p:cNvSpPr>
          <p:nvPr/>
        </p:nvSpPr>
        <p:spPr bwMode="auto">
          <a:xfrm>
            <a:off x="8027988" y="59499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3" name="Line 78"/>
          <p:cNvSpPr>
            <a:spLocks noChangeShapeType="1"/>
          </p:cNvSpPr>
          <p:nvPr/>
        </p:nvSpPr>
        <p:spPr bwMode="auto">
          <a:xfrm>
            <a:off x="7954963" y="41497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4" name="Text Box 79"/>
          <p:cNvSpPr txBox="1">
            <a:spLocks noChangeArrowheads="1"/>
          </p:cNvSpPr>
          <p:nvPr/>
        </p:nvSpPr>
        <p:spPr bwMode="auto">
          <a:xfrm>
            <a:off x="1749425" y="3033713"/>
            <a:ext cx="446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065" name="Text Box 80"/>
          <p:cNvSpPr txBox="1">
            <a:spLocks noChangeArrowheads="1"/>
          </p:cNvSpPr>
          <p:nvPr/>
        </p:nvSpPr>
        <p:spPr bwMode="auto">
          <a:xfrm>
            <a:off x="1619250" y="3465513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2A</a:t>
            </a:r>
          </a:p>
        </p:txBody>
      </p:sp>
      <p:sp>
        <p:nvSpPr>
          <p:cNvPr id="42066" name="Text Box 81"/>
          <p:cNvSpPr txBox="1">
            <a:spLocks noChangeArrowheads="1"/>
          </p:cNvSpPr>
          <p:nvPr/>
        </p:nvSpPr>
        <p:spPr bwMode="auto">
          <a:xfrm>
            <a:off x="1655763" y="3854450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G</a:t>
            </a:r>
            <a:r>
              <a:rPr lang="en-US" altLang="zh-CN" sz="1800" baseline="-2000">
                <a:latin typeface="Arial" panose="020B0604020202020204" pitchFamily="34" charset="0"/>
              </a:rPr>
              <a:t>2B</a:t>
            </a:r>
          </a:p>
        </p:txBody>
      </p:sp>
      <p:sp>
        <p:nvSpPr>
          <p:cNvPr id="42067" name="Line 82"/>
          <p:cNvSpPr>
            <a:spLocks noChangeShapeType="1"/>
          </p:cNvSpPr>
          <p:nvPr/>
        </p:nvSpPr>
        <p:spPr bwMode="auto">
          <a:xfrm>
            <a:off x="1676400" y="418465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8" name="Line 83"/>
          <p:cNvSpPr>
            <a:spLocks noChangeShapeType="1"/>
          </p:cNvSpPr>
          <p:nvPr/>
        </p:nvSpPr>
        <p:spPr bwMode="auto">
          <a:xfrm>
            <a:off x="1676400" y="3789363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9" name="Line 84"/>
          <p:cNvSpPr>
            <a:spLocks noChangeShapeType="1"/>
          </p:cNvSpPr>
          <p:nvPr/>
        </p:nvSpPr>
        <p:spPr bwMode="auto">
          <a:xfrm>
            <a:off x="1677988" y="3789363"/>
            <a:ext cx="0" cy="611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0" name="Line 85"/>
          <p:cNvSpPr>
            <a:spLocks noChangeShapeType="1"/>
          </p:cNvSpPr>
          <p:nvPr/>
        </p:nvSpPr>
        <p:spPr bwMode="auto">
          <a:xfrm>
            <a:off x="1531938" y="440055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1" name="Line 86"/>
          <p:cNvSpPr>
            <a:spLocks noChangeShapeType="1"/>
          </p:cNvSpPr>
          <p:nvPr/>
        </p:nvSpPr>
        <p:spPr bwMode="auto">
          <a:xfrm>
            <a:off x="1727200" y="3897313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2" name="Line 87"/>
          <p:cNvSpPr>
            <a:spLocks noChangeShapeType="1"/>
          </p:cNvSpPr>
          <p:nvPr/>
        </p:nvSpPr>
        <p:spPr bwMode="auto">
          <a:xfrm>
            <a:off x="1690688" y="35004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3" name="Line 88"/>
          <p:cNvSpPr>
            <a:spLocks noChangeShapeType="1"/>
          </p:cNvSpPr>
          <p:nvPr/>
        </p:nvSpPr>
        <p:spPr bwMode="auto">
          <a:xfrm>
            <a:off x="1606550" y="3392488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74" name="Oval 91"/>
          <p:cNvSpPr>
            <a:spLocks noChangeArrowheads="1"/>
          </p:cNvSpPr>
          <p:nvPr/>
        </p:nvSpPr>
        <p:spPr bwMode="auto">
          <a:xfrm>
            <a:off x="2093913" y="37274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2075" name="Oval 92"/>
          <p:cNvSpPr>
            <a:spLocks noChangeArrowheads="1"/>
          </p:cNvSpPr>
          <p:nvPr/>
        </p:nvSpPr>
        <p:spPr bwMode="auto">
          <a:xfrm>
            <a:off x="2087563" y="4124325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2076" name="Oval 93"/>
          <p:cNvSpPr>
            <a:spLocks noChangeArrowheads="1"/>
          </p:cNvSpPr>
          <p:nvPr/>
        </p:nvSpPr>
        <p:spPr bwMode="auto">
          <a:xfrm>
            <a:off x="4038600" y="35115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2077" name="Oval 94"/>
          <p:cNvSpPr>
            <a:spLocks noChangeArrowheads="1"/>
          </p:cNvSpPr>
          <p:nvPr/>
        </p:nvSpPr>
        <p:spPr bwMode="auto">
          <a:xfrm>
            <a:off x="6624638" y="3511550"/>
            <a:ext cx="101600" cy="968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DBABDA7F-BC4B-E342-8BB9-B0FDA3E10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" y="106823"/>
            <a:ext cx="1619695" cy="121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2FF6857-0A81-40E8-A13D-C3E2AFF83BF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01E4CD-4B72-457F-BBFE-3F56B5B748C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>
                <a:cs typeface="宋体" panose="02010600030101010101" pitchFamily="2" charset="-122"/>
              </a:rPr>
              <a:t>The 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宋体" panose="02010600030101010101" pitchFamily="2" charset="-122"/>
              </a:rPr>
              <a:t>作业</a:t>
            </a:r>
          </a:p>
        </p:txBody>
      </p:sp>
      <p:sp>
        <p:nvSpPr>
          <p:cNvPr id="4505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2FE23CD-FF04-436B-8BAE-8768A0BBB94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数制与代码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6D9AD2-96FC-4D2F-9089-E71768665BA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P388-390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7.1.1-4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7.2.4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7.2.5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9138" y="4149725"/>
            <a:ext cx="72739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+mj-ea"/>
                <a:ea typeface="+mj-ea"/>
              </a:rPr>
              <a:t>补充思考题</a:t>
            </a:r>
            <a:r>
              <a:rPr lang="zh-CN" altLang="en-US" sz="2000" dirty="0">
                <a:latin typeface="+mj-ea"/>
                <a:ea typeface="+mj-ea"/>
              </a:rPr>
              <a:t>：为什么需要</a:t>
            </a:r>
            <a:r>
              <a:rPr lang="en-US" altLang="zh-CN" sz="2000" dirty="0">
                <a:latin typeface="+mj-ea"/>
                <a:ea typeface="+mj-ea"/>
              </a:rPr>
              <a:t>ROM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RAM? </a:t>
            </a:r>
            <a:r>
              <a:rPr lang="zh-CN" altLang="en-US" sz="2000" dirty="0">
                <a:latin typeface="+mj-ea"/>
                <a:ea typeface="+mj-ea"/>
              </a:rPr>
              <a:t>为什么需要两种</a:t>
            </a:r>
            <a:r>
              <a:rPr lang="en-US" altLang="zh-CN" sz="2000" dirty="0">
                <a:latin typeface="+mj-ea"/>
                <a:ea typeface="+mj-ea"/>
              </a:rPr>
              <a:t>RAM? </a:t>
            </a:r>
            <a:r>
              <a:rPr lang="zh-CN" altLang="en-US" sz="2000" dirty="0">
                <a:latin typeface="+mj-ea"/>
                <a:ea typeface="+mj-ea"/>
              </a:rPr>
              <a:t>分别用在什么地方</a:t>
            </a:r>
            <a:r>
              <a:rPr lang="en-US" altLang="zh-CN" sz="2000" dirty="0">
                <a:latin typeface="+mj-ea"/>
                <a:ea typeface="+mj-ea"/>
              </a:rPr>
              <a:t>? Cache</a:t>
            </a:r>
            <a:r>
              <a:rPr lang="zh-CN" altLang="en-US" sz="2000" dirty="0">
                <a:latin typeface="+mj-ea"/>
                <a:ea typeface="+mj-ea"/>
              </a:rPr>
              <a:t>又是什么？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补充知识：</a:t>
            </a:r>
            <a:r>
              <a:rPr lang="en-US" altLang="zh-CN" dirty="0">
                <a:latin typeface="+mj-ea"/>
                <a:ea typeface="+mj-ea"/>
              </a:rPr>
              <a:t>DDR RAM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BB2CE3C-7446-4E74-AFF6-3A6F304890C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6C11493-4A9C-41CA-9708-DB594F94245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608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050"/>
            <a:ext cx="9144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补充知识：</a:t>
            </a:r>
            <a:r>
              <a:rPr lang="en-US" altLang="zh-CN" dirty="0">
                <a:latin typeface="+mj-ea"/>
                <a:ea typeface="+mj-ea"/>
              </a:rPr>
              <a:t>DDR RAM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710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18FD97-6FD3-44C9-9356-025400415C1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E0B7F3-B56E-4323-8EE8-9FCD781BBA5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文本框 2"/>
          <p:cNvSpPr txBox="1">
            <a:spLocks noChangeArrowheads="1"/>
          </p:cNvSpPr>
          <p:nvPr/>
        </p:nvSpPr>
        <p:spPr bwMode="auto">
          <a:xfrm>
            <a:off x="287338" y="1628775"/>
            <a:ext cx="88566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DDR SDRAM</a:t>
            </a:r>
            <a:r>
              <a:rPr lang="en-US" altLang="zh-CN" sz="1800" b="0">
                <a:latin typeface="Arial" panose="020B0604020202020204" pitchFamily="34" charset="0"/>
              </a:rPr>
              <a:t> is a double data rate synchronous dynamic random-access memory class of memory integrated circuits used in computers. 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最大数据率：</a:t>
            </a:r>
            <a:r>
              <a:rPr lang="en-US" altLang="zh-CN" sz="1800" b="0">
                <a:latin typeface="Arial" panose="020B0604020202020204" pitchFamily="34" charset="0"/>
              </a:rPr>
              <a:t>64bit * 2 (double edges) * clock frequency / 8 	(Byte/s)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pic>
        <p:nvPicPr>
          <p:cNvPr id="4711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924175"/>
            <a:ext cx="91440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911975" y="2924175"/>
            <a:ext cx="1223963" cy="296703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61925" y="5980113"/>
            <a:ext cx="8982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一张图片数据量：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3840*2400*3*8 = 9.2MB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 DDR2 RAM  0.005s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内完成一张图片读取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9EE73C-BB06-4DE2-A5B1-6C6698AA4E6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78484F-7DD6-47A8-8C2B-6C3C99217FA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半导体存储器</a:t>
            </a:r>
          </a:p>
        </p:txBody>
      </p:sp>
      <p:sp>
        <p:nvSpPr>
          <p:cNvPr id="176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615300" cy="21590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能够保存大量二值信息的半导体器件</a:t>
            </a:r>
          </a:p>
          <a:p>
            <a:pPr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存储容量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zh-CN" altLang="en-US" dirty="0">
                <a:latin typeface="+mn-ea"/>
                <a:ea typeface="+mn-ea"/>
              </a:rPr>
              <a:t>字数</a:t>
            </a:r>
            <a:r>
              <a:rPr lang="en-US" altLang="zh-CN" dirty="0">
                <a:latin typeface="+mn-ea"/>
                <a:ea typeface="+mn-ea"/>
              </a:rPr>
              <a:t>×(</a:t>
            </a:r>
            <a:r>
              <a:rPr lang="zh-CN" altLang="en-US" dirty="0">
                <a:latin typeface="+mn-ea"/>
                <a:ea typeface="+mn-ea"/>
              </a:rPr>
              <a:t>每字对应的位数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lvl="1"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举例：</a:t>
            </a:r>
            <a:r>
              <a:rPr lang="en-US" altLang="zh-CN" dirty="0">
                <a:latin typeface="+mn-ea"/>
                <a:ea typeface="+mn-ea"/>
              </a:rPr>
              <a:t>8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存储卡，实际容量</a:t>
            </a:r>
            <a:r>
              <a:rPr lang="en-US" altLang="zh-CN" dirty="0">
                <a:latin typeface="+mn-ea"/>
              </a:rPr>
              <a:t>8GByte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8bits/Byte=64Gbits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Aft>
                <a:spcPts val="1200"/>
              </a:spcAft>
              <a:defRPr/>
            </a:pPr>
            <a:r>
              <a:rPr lang="zh-CN" altLang="en-US" dirty="0">
                <a:latin typeface="+mn-ea"/>
              </a:rPr>
              <a:t>每个字具有唯一的编号，称为地址</a:t>
            </a:r>
          </a:p>
          <a:p>
            <a:pPr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一般结构</a:t>
            </a:r>
          </a:p>
        </p:txBody>
      </p:sp>
      <p:grpSp>
        <p:nvGrpSpPr>
          <p:cNvPr id="8199" name="Group 21"/>
          <p:cNvGrpSpPr>
            <a:grpSpLocks/>
          </p:cNvGrpSpPr>
          <p:nvPr/>
        </p:nvGrpSpPr>
        <p:grpSpPr bwMode="auto">
          <a:xfrm>
            <a:off x="1144588" y="4087813"/>
            <a:ext cx="7213600" cy="1312862"/>
            <a:chOff x="721" y="2319"/>
            <a:chExt cx="4544" cy="827"/>
          </a:xfrm>
        </p:grpSpPr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1501" y="2319"/>
              <a:ext cx="739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地址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译码</a:t>
              </a:r>
            </a:p>
          </p:txBody>
        </p:sp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721" y="2954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控制</a:t>
              </a:r>
            </a:p>
          </p:txBody>
        </p:sp>
        <p:sp>
          <p:nvSpPr>
            <p:cNvPr id="8202" name="Rectangle 7"/>
            <p:cNvSpPr>
              <a:spLocks noChangeArrowheads="1"/>
            </p:cNvSpPr>
            <p:nvPr/>
          </p:nvSpPr>
          <p:spPr bwMode="auto">
            <a:xfrm>
              <a:off x="2581" y="2319"/>
              <a:ext cx="739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存储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阵列</a:t>
              </a:r>
            </a:p>
          </p:txBody>
        </p:sp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3720" y="2319"/>
              <a:ext cx="738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读</a:t>
              </a:r>
              <a:r>
                <a:rPr kumimoji="1" lang="en-US" altLang="zh-CN" sz="2000">
                  <a:solidFill>
                    <a:srgbClr val="001E00"/>
                  </a:solidFill>
                </a:rPr>
                <a:t>/</a:t>
              </a:r>
              <a:r>
                <a:rPr kumimoji="1" lang="zh-CN" altLang="en-US" sz="2000">
                  <a:solidFill>
                    <a:srgbClr val="001E00"/>
                  </a:solidFill>
                </a:rPr>
                <a:t>写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</a:rPr>
                <a:t>控制</a:t>
              </a:r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>
              <a:off x="1156" y="2588"/>
              <a:ext cx="34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>
              <a:off x="2240" y="2588"/>
              <a:ext cx="34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4462" y="2591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4943" y="2491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  <a:latin typeface="Arial" panose="020B0604020202020204" pitchFamily="34" charset="0"/>
                </a:rPr>
                <a:t>数据</a:t>
              </a:r>
              <a:endParaRPr kumimoji="1" lang="zh-CN" altLang="en-US" sz="2000">
                <a:solidFill>
                  <a:srgbClr val="001E00"/>
                </a:solidFill>
              </a:endParaRPr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721" y="2478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1E00"/>
                  </a:solidFill>
                  <a:latin typeface="Arial" panose="020B0604020202020204" pitchFamily="34" charset="0"/>
                </a:rPr>
                <a:t>地址</a:t>
              </a:r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3322" y="2591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 flipV="1">
              <a:off x="4090" y="2818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156" y="3061"/>
              <a:ext cx="29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补充知识：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Nexys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板存储空间</a:t>
            </a: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6B0A7A-13A0-4A17-8DB6-7368484D812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5)</a:t>
            </a:r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60F796E-202E-4BFF-9257-53E1FFA624A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矩形 9"/>
          <p:cNvSpPr>
            <a:spLocks noChangeArrowheads="1"/>
          </p:cNvSpPr>
          <p:nvPr/>
        </p:nvSpPr>
        <p:spPr bwMode="auto">
          <a:xfrm>
            <a:off x="179388" y="6470650"/>
            <a:ext cx="66659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From Xilinx datasheet: “</a:t>
            </a:r>
            <a:r>
              <a:rPr lang="zh-CN" altLang="en-US" sz="1800" b="0">
                <a:latin typeface="Arial" panose="020B0604020202020204" pitchFamily="34" charset="0"/>
              </a:rPr>
              <a:t>7 Series FPGAs Data Sheet: Overview</a:t>
            </a:r>
            <a:r>
              <a:rPr lang="en-US" altLang="zh-CN" sz="1800" b="0">
                <a:latin typeface="Arial" panose="020B0604020202020204" pitchFamily="34" charset="0"/>
              </a:rPr>
              <a:t>”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pic>
        <p:nvPicPr>
          <p:cNvPr id="2663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9144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107950" y="3860800"/>
            <a:ext cx="2339975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07950" y="4652963"/>
            <a:ext cx="723582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613" y="5578475"/>
            <a:ext cx="3021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15,850 * (4 LUT’s + 8* FFs)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61925" y="5980113"/>
            <a:ext cx="6281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一张图片数据量：</a:t>
            </a:r>
            <a:r>
              <a:rPr lang="en-US" altLang="zh-CN" sz="1800" b="0">
                <a:latin typeface="Arial" panose="020B0604020202020204" pitchFamily="34" charset="0"/>
              </a:rPr>
              <a:t>3840*2400*3*8 = 221,184,000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916238" y="5562600"/>
            <a:ext cx="4288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=&gt;FPGA</a:t>
            </a:r>
            <a:r>
              <a:rPr lang="zh-CN" altLang="en-US" sz="1800" b="0" dirty="0">
                <a:latin typeface="Arial" panose="020B0604020202020204" pitchFamily="34" charset="0"/>
              </a:rPr>
              <a:t>内部可存储最大数据量 </a:t>
            </a:r>
            <a:r>
              <a:rPr lang="en-US" altLang="zh-CN" sz="1800" b="0" dirty="0">
                <a:latin typeface="Arial" panose="020B0604020202020204" pitchFamily="34" charset="0"/>
              </a:rPr>
              <a:t>126,800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7337425" y="5608638"/>
            <a:ext cx="1660525" cy="646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别拿</a:t>
            </a:r>
            <a:r>
              <a:rPr lang="en-US" altLang="zh-CN" sz="1800" b="0">
                <a:latin typeface="Arial" panose="020B0604020202020204" pitchFamily="34" charset="0"/>
              </a:rPr>
              <a:t>FPGA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当存储器使！</a:t>
            </a:r>
          </a:p>
        </p:txBody>
      </p:sp>
    </p:spTree>
    <p:extLst>
      <p:ext uri="{BB962C8B-B14F-4D97-AF65-F5344CB8AC3E}">
        <p14:creationId xmlns:p14="http://schemas.microsoft.com/office/powerpoint/2010/main" val="9435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9" grpId="0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补充知识：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Nexys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板存储空间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813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1EBF08-9D9E-4E2B-BDE3-98EE67B3CB8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D139FAF-0A21-4A0C-9AD5-2D1ACDA3519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Aft>
                  <a:spcPct val="0"/>
                </a:spcAft>
                <a:buFontTx/>
                <a:buNone/>
              </a:pPr>
              <a:t>31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文本框 4"/>
          <p:cNvSpPr txBox="1">
            <a:spLocks noChangeArrowheads="1"/>
          </p:cNvSpPr>
          <p:nvPr/>
        </p:nvSpPr>
        <p:spPr bwMode="auto">
          <a:xfrm>
            <a:off x="142875" y="1295400"/>
            <a:ext cx="486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0000FF"/>
                </a:solidFill>
                <a:latin typeface="Arial" panose="020B0604020202020204" pitchFamily="34" charset="0"/>
              </a:rPr>
              <a:t>Now available on Nexys4! </a:t>
            </a:r>
            <a:endParaRPr lang="zh-CN" altLang="en-US" sz="18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4813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665288"/>
            <a:ext cx="8259762" cy="1600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6" name="文本框 6"/>
          <p:cNvSpPr txBox="1">
            <a:spLocks noChangeArrowheads="1"/>
          </p:cNvSpPr>
          <p:nvPr/>
        </p:nvSpPr>
        <p:spPr bwMode="auto">
          <a:xfrm>
            <a:off x="163513" y="6111875"/>
            <a:ext cx="5407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Refer to: Nexys4 DDR</a:t>
            </a:r>
            <a:r>
              <a:rPr lang="en-US" altLang="zh-CN" sz="1600" b="0" baseline="30000">
                <a:latin typeface="Arial" panose="020B0604020202020204" pitchFamily="34" charset="0"/>
              </a:rPr>
              <a:t>TM</a:t>
            </a:r>
            <a:r>
              <a:rPr lang="en-US" altLang="zh-CN" sz="1600" b="0">
                <a:latin typeface="Arial" panose="020B0604020202020204" pitchFamily="34" charset="0"/>
              </a:rPr>
              <a:t> FPGA Board Reference Manual </a:t>
            </a:r>
            <a:endParaRPr lang="zh-CN" altLang="en-US" sz="1600" b="0">
              <a:latin typeface="Arial" panose="020B0604020202020204" pitchFamily="34" charset="0"/>
            </a:endParaRPr>
          </a:p>
        </p:txBody>
      </p:sp>
      <p:pic>
        <p:nvPicPr>
          <p:cNvPr id="4813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2164" r="18913" b="13507"/>
          <a:stretch>
            <a:fillRect/>
          </a:stretch>
        </p:blipFill>
        <p:spPr bwMode="auto">
          <a:xfrm>
            <a:off x="5413375" y="3405188"/>
            <a:ext cx="330835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6732588" y="5121275"/>
            <a:ext cx="769937" cy="554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139" name="矩形 8"/>
          <p:cNvSpPr>
            <a:spLocks noChangeArrowheads="1"/>
          </p:cNvSpPr>
          <p:nvPr/>
        </p:nvSpPr>
        <p:spPr bwMode="auto">
          <a:xfrm>
            <a:off x="2198688" y="5076825"/>
            <a:ext cx="305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DDR2: ISSI IS43DR16640C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endCxn id="13" idx="1"/>
          </p:cNvCxnSpPr>
          <p:nvPr/>
        </p:nvCxnSpPr>
        <p:spPr>
          <a:xfrm>
            <a:off x="5256213" y="5265738"/>
            <a:ext cx="1476375" cy="131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DF8F-6832-5B4B-8D05-719E7E8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点名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1837-0ACA-2B4A-A2E5-275A81C7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0AD0A-3985-4807-B2D3-1561886095C5}" type="datetime1">
              <a:rPr lang="zh-CN" altLang="en-US" smtClean="0"/>
              <a:pPr>
                <a:defRPr/>
              </a:pPr>
              <a:t>2021/12/6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4815-461E-A245-A453-81705B2E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存储器</a:t>
            </a:r>
            <a:endParaRPr kumimoji="1"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0D1E-0056-1F40-B50D-51A35894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750E5-7BB3-41A7-B323-9B696E0526A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FE3C1-F0CB-0642-967C-9CC81FA2F8DB}"/>
              </a:ext>
            </a:extLst>
          </p:cNvPr>
          <p:cNvSpPr txBox="1"/>
          <p:nvPr/>
        </p:nvSpPr>
        <p:spPr>
          <a:xfrm>
            <a:off x="1273710" y="1319239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请拿出一张纸，写上姓名和学号，</a:t>
            </a:r>
            <a:endParaRPr lang="en-US" altLang="zh-CN" dirty="0"/>
          </a:p>
          <a:p>
            <a:r>
              <a:rPr lang="zh-CN" altLang="en-US" dirty="0"/>
              <a:t>分析如下电路的功能（输入为</a:t>
            </a:r>
            <a:r>
              <a:rPr lang="en-US" dirty="0"/>
              <a:t>A,B</a:t>
            </a:r>
            <a:r>
              <a:rPr lang="zh-CN" altLang="en-US" dirty="0"/>
              <a:t>，输出为</a:t>
            </a:r>
            <a:r>
              <a:rPr lang="en-US" dirty="0"/>
              <a:t>C,D</a:t>
            </a:r>
            <a:r>
              <a:rPr lang="zh-CN" altLang="en-US" dirty="0"/>
              <a:t>），画出其门电路表示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8E882-5D02-8141-820F-2B53A75F9D1B}"/>
              </a:ext>
            </a:extLst>
          </p:cNvPr>
          <p:cNvSpPr txBox="1"/>
          <p:nvPr/>
        </p:nvSpPr>
        <p:spPr>
          <a:xfrm>
            <a:off x="1255713" y="5985284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三分钟后请向右／左传到走道尽头，请助教收答案并核对答题纸数目。</a:t>
            </a:r>
            <a:endParaRPr lang="en-US" dirty="0"/>
          </a:p>
        </p:txBody>
      </p:sp>
      <p:pic>
        <p:nvPicPr>
          <p:cNvPr id="10" name="Bild 22" descr="Macintosh HD:Users:jingyuancheng:Desktop:Screen Shot 2020-01-04 at 15.47.12.png">
            <a:extLst>
              <a:ext uri="{FF2B5EF4-FFF2-40B4-BE49-F238E27FC236}">
                <a16:creationId xmlns:a16="http://schemas.microsoft.com/office/drawing/2014/main" id="{00FCD1BD-5C91-604D-87C9-0CAF849A3F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055580"/>
            <a:ext cx="6048672" cy="3831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03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B15CBC-3612-4EBA-A352-6C7447CF06C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573F892-D629-455F-9922-58281A4EFF4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半导体存储器分类</a:t>
            </a:r>
          </a:p>
        </p:txBody>
      </p:sp>
      <p:sp>
        <p:nvSpPr>
          <p:cNvPr id="177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只读存储器</a:t>
            </a:r>
          </a:p>
          <a:p>
            <a:pPr lvl="1">
              <a:spcAft>
                <a:spcPts val="1200"/>
              </a:spcAft>
              <a:defRPr/>
            </a:pPr>
            <a:r>
              <a:rPr lang="en-US" altLang="zh-CN" dirty="0">
                <a:latin typeface="+mn-ea"/>
              </a:rPr>
              <a:t>Read Only Memory</a:t>
            </a:r>
            <a:r>
              <a:rPr lang="zh-CN" altLang="en-US" dirty="0">
                <a:latin typeface="+mn-ea"/>
              </a:rPr>
              <a:t>，简称</a:t>
            </a:r>
            <a:r>
              <a:rPr lang="en-US" altLang="zh-CN" dirty="0">
                <a:latin typeface="+mn-ea"/>
              </a:rPr>
              <a:t>ROM</a:t>
            </a:r>
          </a:p>
          <a:p>
            <a:pPr lvl="1">
              <a:spcAft>
                <a:spcPts val="1200"/>
              </a:spcAft>
              <a:defRPr/>
            </a:pPr>
            <a:r>
              <a:rPr lang="zh-CN" altLang="en-US" dirty="0">
                <a:latin typeface="+mn-ea"/>
              </a:rPr>
              <a:t>正常工作状态只是读出信息，断电后信息不会丢失，常用于存放固定信息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如程序、常数等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spcAft>
                <a:spcPts val="12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随机存储器</a:t>
            </a:r>
          </a:p>
          <a:p>
            <a:pPr lvl="1">
              <a:spcAft>
                <a:spcPts val="1200"/>
              </a:spcAft>
              <a:defRPr/>
            </a:pPr>
            <a:r>
              <a:rPr lang="en-US" altLang="zh-CN" dirty="0">
                <a:latin typeface="+mn-ea"/>
              </a:rPr>
              <a:t>Random Access Memory </a:t>
            </a:r>
            <a:r>
              <a:rPr lang="zh-CN" altLang="en-US" dirty="0">
                <a:latin typeface="+mn-ea"/>
              </a:rPr>
              <a:t>，简称</a:t>
            </a:r>
            <a:r>
              <a:rPr lang="en-US" altLang="zh-CN" dirty="0">
                <a:latin typeface="+mn-ea"/>
              </a:rPr>
              <a:t>RAM</a:t>
            </a:r>
          </a:p>
          <a:p>
            <a:pPr lvl="1">
              <a:spcAft>
                <a:spcPts val="1200"/>
              </a:spcAft>
              <a:defRPr/>
            </a:pPr>
            <a:r>
              <a:rPr lang="zh-CN" altLang="en-US" dirty="0">
                <a:latin typeface="+mn-ea"/>
              </a:rPr>
              <a:t>在运行状态可以随时进行读出或写入操作，存储信息必须有电源供应才能保存，一旦掉电，信息全部丢失</a:t>
            </a:r>
          </a:p>
          <a:p>
            <a:pPr>
              <a:spcAft>
                <a:spcPts val="1200"/>
              </a:spcAft>
              <a:defRPr/>
            </a:pP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9EEAA3-B3D5-467B-88E7-14DB73336DE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048C59-581A-48E4-A3C4-245FCEEAD2C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44575"/>
          </a:xfrm>
        </p:spPr>
        <p:txBody>
          <a:bodyPr/>
          <a:lstStyle/>
          <a:p>
            <a:r>
              <a:rPr lang="en-US" altLang="zh-CN">
                <a:cs typeface="宋体" panose="02010600030101010101" pitchFamily="2" charset="-122"/>
              </a:rPr>
              <a:t>ROM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7788"/>
            <a:ext cx="8218487" cy="4968875"/>
          </a:xfrm>
        </p:spPr>
        <p:txBody>
          <a:bodyPr/>
          <a:lstStyle/>
          <a:p>
            <a:r>
              <a:rPr lang="en-US" altLang="zh-CN">
                <a:cs typeface="宋体" panose="02010600030101010101" pitchFamily="2" charset="-122"/>
              </a:rPr>
              <a:t>MROM (Masked ROM)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掩模</a:t>
            </a:r>
            <a:r>
              <a:rPr lang="en-US" altLang="zh-CN">
                <a:cs typeface="宋体" panose="02010600030101010101" pitchFamily="2" charset="-122"/>
              </a:rPr>
              <a:t>ROM</a:t>
            </a:r>
            <a:r>
              <a:rPr lang="zh-CN" altLang="en-US">
                <a:cs typeface="宋体" panose="02010600030101010101" pitchFamily="2" charset="-122"/>
              </a:rPr>
              <a:t>，不可改写</a:t>
            </a:r>
          </a:p>
          <a:p>
            <a:r>
              <a:rPr lang="en-US" altLang="zh-CN">
                <a:cs typeface="宋体" panose="02010600030101010101" pitchFamily="2" charset="-122"/>
              </a:rPr>
              <a:t>PROM (Programmable ROM)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可编程一次</a:t>
            </a:r>
          </a:p>
          <a:p>
            <a:r>
              <a:rPr lang="en-US" altLang="zh-CN">
                <a:cs typeface="宋体" panose="02010600030101010101" pitchFamily="2" charset="-122"/>
              </a:rPr>
              <a:t>EPROM (Erasable PROM)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紫外线可擦除可编程</a:t>
            </a:r>
            <a:r>
              <a:rPr lang="en-US" altLang="zh-CN">
                <a:cs typeface="宋体" panose="02010600030101010101" pitchFamily="2" charset="-122"/>
              </a:rPr>
              <a:t>ROM</a:t>
            </a:r>
          </a:p>
          <a:p>
            <a:r>
              <a:rPr lang="en-US" altLang="zh-CN">
                <a:cs typeface="宋体" panose="02010600030101010101" pitchFamily="2" charset="-122"/>
              </a:rPr>
              <a:t>EEPROM (Electrically EPROM)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电可擦除可编程</a:t>
            </a:r>
            <a:r>
              <a:rPr lang="en-US" altLang="zh-CN">
                <a:cs typeface="宋体" panose="02010600030101010101" pitchFamily="2" charset="-122"/>
              </a:rPr>
              <a:t>ROM</a:t>
            </a:r>
          </a:p>
          <a:p>
            <a:r>
              <a:rPr lang="en-US" altLang="zh-CN">
                <a:cs typeface="宋体" panose="02010600030101010101" pitchFamily="2" charset="-122"/>
              </a:rPr>
              <a:t>Flash memory</a:t>
            </a:r>
          </a:p>
          <a:p>
            <a:pPr lvl="1"/>
            <a:r>
              <a:rPr lang="zh-CN" altLang="en-US">
                <a:cs typeface="宋体" panose="02010600030101010101" pitchFamily="2" charset="-122"/>
              </a:rPr>
              <a:t>闪存，一种特殊的</a:t>
            </a:r>
            <a:r>
              <a:rPr lang="en-US" altLang="zh-CN">
                <a:cs typeface="宋体" panose="02010600030101010101" pitchFamily="2" charset="-122"/>
              </a:rPr>
              <a:t>EEPROM</a:t>
            </a:r>
          </a:p>
        </p:txBody>
      </p:sp>
      <p:grpSp>
        <p:nvGrpSpPr>
          <p:cNvPr id="11271" name="Group 4"/>
          <p:cNvGrpSpPr>
            <a:grpSpLocks/>
          </p:cNvGrpSpPr>
          <p:nvPr/>
        </p:nvGrpSpPr>
        <p:grpSpPr bwMode="auto">
          <a:xfrm>
            <a:off x="6804025" y="2500313"/>
            <a:ext cx="1473200" cy="1584325"/>
            <a:chOff x="4475" y="1435"/>
            <a:chExt cx="928" cy="1134"/>
          </a:xfrm>
        </p:grpSpPr>
        <p:sp>
          <p:nvSpPr>
            <p:cNvPr id="11275" name="AutoShape 5"/>
            <p:cNvSpPr>
              <a:spLocks/>
            </p:cNvSpPr>
            <p:nvPr/>
          </p:nvSpPr>
          <p:spPr bwMode="auto">
            <a:xfrm>
              <a:off x="4475" y="1435"/>
              <a:ext cx="272" cy="1134"/>
            </a:xfrm>
            <a:prstGeom prst="rightBrace">
              <a:avLst>
                <a:gd name="adj1" fmla="val 3474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6" name="Text Box 6"/>
            <p:cNvSpPr txBox="1">
              <a:spLocks noChangeArrowheads="1"/>
            </p:cNvSpPr>
            <p:nvPr/>
          </p:nvSpPr>
          <p:spPr bwMode="auto">
            <a:xfrm>
              <a:off x="4837" y="1694"/>
              <a:ext cx="566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离线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编程</a:t>
              </a:r>
            </a:p>
          </p:txBody>
        </p:sp>
      </p:grpSp>
      <p:grpSp>
        <p:nvGrpSpPr>
          <p:cNvPr id="11272" name="Group 7"/>
          <p:cNvGrpSpPr>
            <a:grpSpLocks/>
          </p:cNvGrpSpPr>
          <p:nvPr/>
        </p:nvGrpSpPr>
        <p:grpSpPr bwMode="auto">
          <a:xfrm>
            <a:off x="6767513" y="4373563"/>
            <a:ext cx="1466850" cy="1692275"/>
            <a:chOff x="4479" y="2751"/>
            <a:chExt cx="924" cy="1088"/>
          </a:xfrm>
        </p:grpSpPr>
        <p:sp>
          <p:nvSpPr>
            <p:cNvPr id="11273" name="AutoShape 8"/>
            <p:cNvSpPr>
              <a:spLocks/>
            </p:cNvSpPr>
            <p:nvPr/>
          </p:nvSpPr>
          <p:spPr bwMode="auto">
            <a:xfrm>
              <a:off x="4479" y="2751"/>
              <a:ext cx="272" cy="108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4837" y="2964"/>
              <a:ext cx="566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在线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编程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B4981C-100C-4745-8AE6-0E894832E7C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E068E1-0E42-4BCE-B1C5-095E45465B4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3095625" y="1089025"/>
          <a:ext cx="5278438" cy="5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图片" r:id="rId4" imgW="3374608" imgH="3391344" progId="Word.Picture.8">
                  <p:embed/>
                </p:oleObj>
              </mc:Choice>
              <mc:Fallback>
                <p:oleObj name="图片" r:id="rId4" imgW="3374608" imgH="339134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089025"/>
                        <a:ext cx="5278438" cy="5284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70B8D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掩模</a:t>
            </a:r>
            <a:r>
              <a:rPr lang="en-US" altLang="zh-CN" dirty="0">
                <a:latin typeface="+mj-ea"/>
                <a:ea typeface="+mj-ea"/>
              </a:rPr>
              <a:t>ROM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7745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2865438" cy="4897437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存储容量</a:t>
            </a:r>
          </a:p>
          <a:p>
            <a:pPr lvl="1">
              <a:buFontTx/>
              <a:buNone/>
              <a:defRPr/>
            </a:pPr>
            <a:r>
              <a:rPr lang="en-US" altLang="zh-CN" sz="2000" dirty="0">
                <a:latin typeface="+mn-ea"/>
              </a:rPr>
              <a:t>= 4 x 4 (</a:t>
            </a:r>
            <a:r>
              <a:rPr lang="zh-CN" altLang="en-US" sz="2000" dirty="0">
                <a:latin typeface="+mn-ea"/>
              </a:rPr>
              <a:t>位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个字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位地址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每字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位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位数据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字线与位线的交点都是一个存储单元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有二极管相当存</a:t>
            </a:r>
            <a:r>
              <a:rPr lang="en-US" altLang="zh-CN" sz="2000" dirty="0">
                <a:latin typeface="+mn-ea"/>
              </a:rPr>
              <a:t>1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无二极管相当存</a:t>
            </a:r>
            <a:r>
              <a:rPr lang="en-US" altLang="zh-CN" sz="2000" dirty="0">
                <a:latin typeface="+mn-ea"/>
              </a:rPr>
              <a:t>0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4922838" y="1484313"/>
            <a:ext cx="69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存储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阵列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8201025" y="231298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8201025" y="47450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位线</a:t>
            </a:r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H="1">
            <a:off x="7812088" y="490537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H="1">
            <a:off x="8208963" y="267335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5505450" y="2205038"/>
            <a:ext cx="1460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Text Box 11"/>
          <p:cNvSpPr txBox="1">
            <a:spLocks noChangeArrowheads="1"/>
          </p:cNvSpPr>
          <p:nvPr/>
        </p:nvSpPr>
        <p:spPr bwMode="auto">
          <a:xfrm>
            <a:off x="3851275" y="5013325"/>
            <a:ext cx="1268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输出缓冲</a:t>
            </a:r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>
            <a:off x="5076825" y="522922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Text Box 13"/>
          <p:cNvSpPr txBox="1">
            <a:spLocks noChangeArrowheads="1"/>
          </p:cNvSpPr>
          <p:nvPr/>
        </p:nvSpPr>
        <p:spPr bwMode="auto">
          <a:xfrm>
            <a:off x="3779838" y="2312988"/>
            <a:ext cx="1268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地址译码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8F282F-EED8-45FF-A301-06C74DC2AFA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41C5858-200D-464B-BDE1-D549217A197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地址二维译码</a:t>
            </a:r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2601913" cy="4824412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高位地址译码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选择一行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字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低位地址译码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从选中的行选择一列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位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字线与位线的交点都是一个存储单元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有</a:t>
            </a:r>
            <a:r>
              <a:rPr lang="en-US" altLang="zh-CN" sz="2000" dirty="0">
                <a:latin typeface="+mn-ea"/>
              </a:rPr>
              <a:t>MOS</a:t>
            </a:r>
            <a:r>
              <a:rPr lang="zh-CN" altLang="en-US" sz="2000" dirty="0">
                <a:latin typeface="+mn-ea"/>
              </a:rPr>
              <a:t>管相当于存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，无</a:t>
            </a:r>
            <a:r>
              <a:rPr lang="en-US" altLang="zh-CN" sz="2000" dirty="0">
                <a:latin typeface="+mn-ea"/>
              </a:rPr>
              <a:t>MOS</a:t>
            </a:r>
            <a:r>
              <a:rPr lang="zh-CN" altLang="en-US" sz="2000" dirty="0">
                <a:latin typeface="+mn-ea"/>
              </a:rPr>
              <a:t>管相当于存</a:t>
            </a:r>
            <a:r>
              <a:rPr lang="en-US" altLang="zh-CN" sz="2000" dirty="0">
                <a:latin typeface="+mn-ea"/>
              </a:rPr>
              <a:t>1</a:t>
            </a: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3059113" y="1341438"/>
          <a:ext cx="5310187" cy="504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图片" r:id="rId4" imgW="3641558" imgH="3946358" progId="Word.Picture.8">
                  <p:embed/>
                </p:oleObj>
              </mc:Choice>
              <mc:Fallback>
                <p:oleObj name="图片" r:id="rId4" imgW="3641558" imgH="394635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41438"/>
                        <a:ext cx="5310187" cy="5049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8243888" y="25479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字线</a:t>
            </a: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8027988" y="4745038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solidFill>
                  <a:srgbClr val="001E00"/>
                </a:solidFill>
                <a:latin typeface="Arial" panose="020B0604020202020204" pitchFamily="34" charset="0"/>
              </a:rPr>
              <a:t>位线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F13E6E2-E87B-4D50-91CD-4349E7239D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51791A-81B8-412D-8242-6129B0C63CF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示例─</a:t>
            </a:r>
            <a:r>
              <a:rPr lang="en-US" altLang="zh-CN" dirty="0">
                <a:latin typeface="+mj-ea"/>
                <a:ea typeface="+mj-ea"/>
              </a:rPr>
              <a:t>ROM</a:t>
            </a:r>
            <a:r>
              <a:rPr lang="zh-CN" altLang="en-US" dirty="0">
                <a:latin typeface="+mj-ea"/>
                <a:ea typeface="+mj-ea"/>
              </a:rPr>
              <a:t>应用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latin typeface="+mn-ea"/>
                <a:ea typeface="+mn-ea"/>
              </a:rPr>
              <a:t>利用</a:t>
            </a:r>
            <a:r>
              <a:rPr kumimoji="1" lang="en-US" altLang="zh-CN" dirty="0">
                <a:latin typeface="+mn-ea"/>
                <a:ea typeface="+mn-ea"/>
              </a:rPr>
              <a:t>ROM</a:t>
            </a:r>
            <a:r>
              <a:rPr kumimoji="1" lang="zh-CN" altLang="en-US" dirty="0">
                <a:latin typeface="+mn-ea"/>
                <a:ea typeface="+mn-ea"/>
              </a:rPr>
              <a:t>实现二进制码与格雷码相互转换</a:t>
            </a:r>
          </a:p>
        </p:txBody>
      </p:sp>
      <p:graphicFrame>
        <p:nvGraphicFramePr>
          <p:cNvPr id="1777668" name="Group 4"/>
          <p:cNvGraphicFramePr>
            <a:graphicFrameLocks noGrp="1"/>
          </p:cNvGraphicFramePr>
          <p:nvPr/>
        </p:nvGraphicFramePr>
        <p:xfrm>
          <a:off x="757238" y="2305050"/>
          <a:ext cx="7559675" cy="3992564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3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85" name="Line 92"/>
          <p:cNvSpPr>
            <a:spLocks noChangeShapeType="1"/>
          </p:cNvSpPr>
          <p:nvPr/>
        </p:nvSpPr>
        <p:spPr bwMode="auto">
          <a:xfrm>
            <a:off x="4427538" y="2305050"/>
            <a:ext cx="0" cy="400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EDB875A-55D7-4D85-8C35-BC797CADD1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2021/12/6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存储器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66F3FBB-708B-4396-B49A-EBF06C6C1EC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示例─</a:t>
            </a:r>
            <a:r>
              <a:rPr lang="en-US" altLang="zh-CN" dirty="0">
                <a:latin typeface="+mj-ea"/>
                <a:ea typeface="+mj-ea"/>
              </a:rPr>
              <a:t>ROM</a:t>
            </a:r>
            <a:r>
              <a:rPr lang="zh-CN" altLang="en-US" dirty="0">
                <a:latin typeface="+mj-ea"/>
                <a:ea typeface="+mj-ea"/>
              </a:rPr>
              <a:t>应用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续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</p:txBody>
      </p:sp>
      <p:graphicFrame>
        <p:nvGraphicFramePr>
          <p:cNvPr id="1778691" name="Group 3"/>
          <p:cNvGraphicFramePr>
            <a:graphicFrameLocks noGrp="1"/>
          </p:cNvGraphicFramePr>
          <p:nvPr>
            <p:ph sz="half" idx="1"/>
          </p:nvPr>
        </p:nvGraphicFramePr>
        <p:xfrm>
          <a:off x="4033838" y="1560513"/>
          <a:ext cx="4700587" cy="4781553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14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二进制码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格雷码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格雷码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13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二进制码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1 1 0 1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5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1 0 0 0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1 1 1 1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1 0 1 0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549" name="Object 152"/>
          <p:cNvGraphicFramePr>
            <a:graphicFrameLocks noGrp="1" noChangeAspect="1"/>
          </p:cNvGraphicFramePr>
          <p:nvPr>
            <p:ph sz="half" idx="2"/>
          </p:nvPr>
        </p:nvGraphicFramePr>
        <p:xfrm>
          <a:off x="576263" y="3679825"/>
          <a:ext cx="3286125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图片" r:id="rId3" imgW="2316480" imgH="1600200" progId="Word.Picture.8">
                  <p:embed/>
                </p:oleObj>
              </mc:Choice>
              <mc:Fallback>
                <p:oleObj name="图片" r:id="rId3" imgW="2316480" imgH="1600200" progId="Word.Picture.8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679825"/>
                        <a:ext cx="3286125" cy="2516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5" name="Rectangle 153"/>
          <p:cNvSpPr>
            <a:spLocks noChangeArrowheads="1"/>
          </p:cNvSpPr>
          <p:nvPr/>
        </p:nvSpPr>
        <p:spPr bwMode="auto">
          <a:xfrm>
            <a:off x="457200" y="1600200"/>
            <a:ext cx="3414713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ct val="20000"/>
              </a:spcAft>
              <a:buFontTx/>
              <a:buChar char="•"/>
              <a:defRPr/>
            </a:pPr>
            <a:r>
              <a:rPr lang="en-US" altLang="zh-CN" sz="2800" b="1" dirty="0">
                <a:latin typeface="+mn-ea"/>
                <a:ea typeface="+mn-ea"/>
              </a:rPr>
              <a:t>C = 0</a:t>
            </a:r>
          </a:p>
          <a:p>
            <a:pPr lvl="1">
              <a:spcAft>
                <a:spcPct val="20000"/>
              </a:spcAft>
              <a:buFontTx/>
              <a:buChar char="–"/>
              <a:defRPr/>
            </a:pPr>
            <a:r>
              <a:rPr lang="zh-CN" altLang="en-US" dirty="0">
                <a:latin typeface="+mn-ea"/>
                <a:ea typeface="+mn-ea"/>
              </a:rPr>
              <a:t>二进制码</a:t>
            </a:r>
            <a:r>
              <a:rPr lang="en-US" altLang="zh-CN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ea typeface="+mn-ea"/>
                <a:sym typeface="Wingdings" panose="05000000000000000000" pitchFamily="2" charset="2"/>
              </a:rPr>
              <a:t>格</a:t>
            </a:r>
            <a:r>
              <a:rPr lang="zh-CN" altLang="en-US" dirty="0">
                <a:latin typeface="+mn-ea"/>
                <a:ea typeface="+mn-ea"/>
              </a:rPr>
              <a:t>雷码</a:t>
            </a:r>
          </a:p>
          <a:p>
            <a:pPr>
              <a:spcAft>
                <a:spcPct val="20000"/>
              </a:spcAft>
              <a:buFontTx/>
              <a:buChar char="•"/>
              <a:defRPr/>
            </a:pPr>
            <a:r>
              <a:rPr lang="en-US" altLang="zh-CN" sz="2800" b="1" dirty="0">
                <a:latin typeface="+mn-ea"/>
                <a:ea typeface="+mn-ea"/>
              </a:rPr>
              <a:t>C = 1</a:t>
            </a:r>
          </a:p>
          <a:p>
            <a:pPr lvl="1">
              <a:spcAft>
                <a:spcPct val="20000"/>
              </a:spcAft>
              <a:buFontTx/>
              <a:buChar char="–"/>
              <a:defRPr/>
            </a:pPr>
            <a:r>
              <a:rPr lang="zh-CN" altLang="en-US" dirty="0">
                <a:latin typeface="+mn-ea"/>
                <a:ea typeface="+mn-ea"/>
              </a:rPr>
              <a:t>格雷码</a:t>
            </a:r>
            <a:r>
              <a:rPr lang="en-US" altLang="zh-CN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ea typeface="+mn-ea"/>
              </a:rPr>
              <a:t>二进制码</a:t>
            </a:r>
          </a:p>
        </p:txBody>
      </p:sp>
      <p:sp>
        <p:nvSpPr>
          <p:cNvPr id="18551" name="Line 154"/>
          <p:cNvSpPr>
            <a:spLocks noChangeShapeType="1"/>
          </p:cNvSpPr>
          <p:nvPr/>
        </p:nvSpPr>
        <p:spPr bwMode="auto">
          <a:xfrm>
            <a:off x="6410325" y="1576388"/>
            <a:ext cx="0" cy="4765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81D58"/>
    </a:dk2>
    <a:lt2>
      <a:srgbClr val="919191"/>
    </a:lt2>
    <a:accent1>
      <a:srgbClr val="FC0128"/>
    </a:accent1>
    <a:accent2>
      <a:srgbClr val="063DE8"/>
    </a:accent2>
    <a:accent3>
      <a:srgbClr val="FFFFF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745</TotalTime>
  <Pages>0</Pages>
  <Words>2776</Words>
  <Characters>0</Characters>
  <Application>Microsoft Macintosh PowerPoint</Application>
  <DocSecurity>0</DocSecurity>
  <PresentationFormat>全屏显示(4:3)</PresentationFormat>
  <Lines>0</Lines>
  <Paragraphs>708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宋体</vt:lpstr>
      <vt:lpstr>宋体</vt:lpstr>
      <vt:lpstr>Arial</vt:lpstr>
      <vt:lpstr>Arial Black</vt:lpstr>
      <vt:lpstr>Helvetica</vt:lpstr>
      <vt:lpstr>Times New Roman</vt:lpstr>
      <vt:lpstr>Verdana</vt:lpstr>
      <vt:lpstr>默认设计模板</vt:lpstr>
      <vt:lpstr>图片</vt:lpstr>
      <vt:lpstr>Picture</vt:lpstr>
      <vt:lpstr>模拟与数字电路 Analog and Digital Circuits</vt:lpstr>
      <vt:lpstr>主要内容</vt:lpstr>
      <vt:lpstr>半导体存储器</vt:lpstr>
      <vt:lpstr>半导体存储器分类</vt:lpstr>
      <vt:lpstr>ROM</vt:lpstr>
      <vt:lpstr>掩模ROM</vt:lpstr>
      <vt:lpstr>地址二维译码</vt:lpstr>
      <vt:lpstr>示例─ROM应用</vt:lpstr>
      <vt:lpstr>示例─ROM应用(续)</vt:lpstr>
      <vt:lpstr>RAM</vt:lpstr>
      <vt:lpstr>SRAM芯片</vt:lpstr>
      <vt:lpstr>/CS: 片选(Chip Select)</vt:lpstr>
      <vt:lpstr>示例－SRAM芯片2114</vt:lpstr>
      <vt:lpstr>SRAM芯片内部结构</vt:lpstr>
      <vt:lpstr>SRAM存储单元</vt:lpstr>
      <vt:lpstr>SRAM读操作时序图</vt:lpstr>
      <vt:lpstr>SRAM写操作时序图</vt:lpstr>
      <vt:lpstr>DRAM芯片</vt:lpstr>
      <vt:lpstr>DRAM芯片内部结构</vt:lpstr>
      <vt:lpstr>DRAM存储单元</vt:lpstr>
      <vt:lpstr>示例－DRAM芯片4164</vt:lpstr>
      <vt:lpstr>主存容量扩展</vt:lpstr>
      <vt:lpstr>位扩展</vt:lpstr>
      <vt:lpstr>字扩展</vt:lpstr>
      <vt:lpstr>字扩展 (续)</vt:lpstr>
      <vt:lpstr>The End</vt:lpstr>
      <vt:lpstr>作业</vt:lpstr>
      <vt:lpstr>补充知识：DDR RAM</vt:lpstr>
      <vt:lpstr>补充知识：DDR RAM</vt:lpstr>
      <vt:lpstr>补充知识：Nexys板存储空间</vt:lpstr>
      <vt:lpstr>补充知识：Nexys板存储空间</vt:lpstr>
      <vt:lpstr>点名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Microsoft Office User</cp:lastModifiedBy>
  <cp:revision>427</cp:revision>
  <cp:lastPrinted>1900-01-04T05:08:28Z</cp:lastPrinted>
  <dcterms:created xsi:type="dcterms:W3CDTF">2004-01-05T23:56:53Z</dcterms:created>
  <dcterms:modified xsi:type="dcterms:W3CDTF">2021-12-06T06:24:35Z</dcterms:modified>
  <cp:category>16位微机原理与接口</cp:category>
</cp:coreProperties>
</file>