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56" r:id="rId2"/>
    <p:sldId id="337" r:id="rId3"/>
    <p:sldId id="479" r:id="rId4"/>
    <p:sldId id="500" r:id="rId5"/>
    <p:sldId id="501" r:id="rId6"/>
    <p:sldId id="506" r:id="rId7"/>
    <p:sldId id="507" r:id="rId8"/>
    <p:sldId id="527" r:id="rId9"/>
    <p:sldId id="510" r:id="rId10"/>
    <p:sldId id="511" r:id="rId11"/>
    <p:sldId id="512" r:id="rId12"/>
    <p:sldId id="513" r:id="rId13"/>
    <p:sldId id="514" r:id="rId14"/>
    <p:sldId id="515" r:id="rId15"/>
    <p:sldId id="516" r:id="rId16"/>
    <p:sldId id="517" r:id="rId17"/>
    <p:sldId id="524" r:id="rId18"/>
    <p:sldId id="518" r:id="rId19"/>
    <p:sldId id="519" r:id="rId20"/>
    <p:sldId id="520" r:id="rId21"/>
    <p:sldId id="484" r:id="rId22"/>
    <p:sldId id="485" r:id="rId23"/>
    <p:sldId id="521" r:id="rId24"/>
    <p:sldId id="508" r:id="rId25"/>
    <p:sldId id="486" r:id="rId26"/>
    <p:sldId id="487" r:id="rId27"/>
    <p:sldId id="488" r:id="rId28"/>
    <p:sldId id="526" r:id="rId29"/>
    <p:sldId id="509" r:id="rId30"/>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FFFF99"/>
    <a:srgbClr val="B7FFE7"/>
    <a:srgbClr val="CCFFFF"/>
    <a:srgbClr val="66FFFF"/>
    <a:srgbClr val="FFCCCC"/>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83"/>
    <p:restoredTop sz="96501" autoAdjust="0"/>
  </p:normalViewPr>
  <p:slideViewPr>
    <p:cSldViewPr>
      <p:cViewPr varScale="1">
        <p:scale>
          <a:sx n="149" d="100"/>
          <a:sy n="149" d="100"/>
        </p:scale>
        <p:origin x="192" y="72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041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ea typeface="宋体" charset="0"/>
                <a:cs typeface="宋体" charset="0"/>
              </a:defRPr>
            </a:lvl1pPr>
          </a:lstStyle>
          <a:p>
            <a:pPr>
              <a:defRPr/>
            </a:pPr>
            <a:endParaRPr lang="en-US" altLang="zh-CN"/>
          </a:p>
        </p:txBody>
      </p:sp>
      <p:sp>
        <p:nvSpPr>
          <p:cNvPr id="6042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042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CFFBEB64-87FB-43BB-B95B-D7FD0A6D2899}" type="slidenum">
              <a:rPr lang="en-US" altLang="zh-CN"/>
              <a:pPr>
                <a:defRPr/>
              </a:pPr>
              <a:t>‹#›</a:t>
            </a:fld>
            <a:endParaRPr lang="en-US" altLang="zh-CN"/>
          </a:p>
        </p:txBody>
      </p:sp>
    </p:spTree>
    <p:extLst>
      <p:ext uri="{BB962C8B-B14F-4D97-AF65-F5344CB8AC3E}">
        <p14:creationId xmlns:p14="http://schemas.microsoft.com/office/powerpoint/2010/main" val="30316387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24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ea typeface="宋体" charset="0"/>
                <a:cs typeface="宋体"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24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C5B9E54D-1AC2-496C-98B1-DEBDAA22B2A4}" type="slidenum">
              <a:rPr lang="en-US" altLang="zh-CN"/>
              <a:pPr>
                <a:defRPr/>
              </a:pPr>
              <a:t>‹#›</a:t>
            </a:fld>
            <a:endParaRPr lang="en-US" altLang="zh-CN"/>
          </a:p>
        </p:txBody>
      </p:sp>
    </p:spTree>
    <p:extLst>
      <p:ext uri="{BB962C8B-B14F-4D97-AF65-F5344CB8AC3E}">
        <p14:creationId xmlns:p14="http://schemas.microsoft.com/office/powerpoint/2010/main" val="11346944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CEBF5C1-9E5F-47F1-B2FC-6DD42D3AE646}" type="slidenum">
              <a:rPr lang="en-US" altLang="zh-CN" sz="1300" smtClean="0"/>
              <a:pPr>
                <a:spcBef>
                  <a:spcPct val="0"/>
                </a:spcBef>
              </a:pPr>
              <a:t>1</a:t>
            </a:fld>
            <a:endParaRPr lang="en-US" altLang="zh-CN" sz="1300"/>
          </a:p>
        </p:txBody>
      </p:sp>
      <p:sp>
        <p:nvSpPr>
          <p:cNvPr id="5123" name="Rectangle 2"/>
          <p:cNvSpPr>
            <a:spLocks noGrp="1" noRot="1" noChangeAspect="1" noChangeArrowheads="1" noTextEdit="1"/>
          </p:cNvSpPr>
          <p:nvPr>
            <p:ph type="sldImg"/>
          </p:nvPr>
        </p:nvSpPr>
        <p:spPr>
          <a:xfrm>
            <a:off x="992188" y="768350"/>
            <a:ext cx="5114925" cy="3836988"/>
          </a:xfrm>
          <a:ln/>
        </p:spPr>
      </p:sp>
      <p:sp>
        <p:nvSpPr>
          <p:cNvPr id="512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227083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5B9E54D-1AC2-496C-98B1-DEBDAA22B2A4}" type="slidenum">
              <a:rPr lang="en-US" altLang="zh-CN" smtClean="0"/>
              <a:pPr>
                <a:defRPr/>
              </a:pPr>
              <a:t>17</a:t>
            </a:fld>
            <a:endParaRPr lang="en-US" altLang="zh-CN"/>
          </a:p>
        </p:txBody>
      </p:sp>
    </p:spTree>
    <p:extLst>
      <p:ext uri="{BB962C8B-B14F-4D97-AF65-F5344CB8AC3E}">
        <p14:creationId xmlns:p14="http://schemas.microsoft.com/office/powerpoint/2010/main" val="3141087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5B9E54D-1AC2-496C-98B1-DEBDAA22B2A4}" type="slidenum">
              <a:rPr lang="en-US" altLang="zh-CN" smtClean="0"/>
              <a:pPr>
                <a:defRPr/>
              </a:pPr>
              <a:t>19</a:t>
            </a:fld>
            <a:endParaRPr lang="en-US" altLang="zh-CN"/>
          </a:p>
        </p:txBody>
      </p:sp>
    </p:spTree>
    <p:extLst>
      <p:ext uri="{BB962C8B-B14F-4D97-AF65-F5344CB8AC3E}">
        <p14:creationId xmlns:p14="http://schemas.microsoft.com/office/powerpoint/2010/main" val="2356136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5B9E54D-1AC2-496C-98B1-DEBDAA22B2A4}" type="slidenum">
              <a:rPr lang="en-US" altLang="zh-CN" smtClean="0"/>
              <a:pPr>
                <a:defRPr/>
              </a:pPr>
              <a:t>20</a:t>
            </a:fld>
            <a:endParaRPr lang="en-US" altLang="zh-CN"/>
          </a:p>
        </p:txBody>
      </p:sp>
    </p:spTree>
    <p:extLst>
      <p:ext uri="{BB962C8B-B14F-4D97-AF65-F5344CB8AC3E}">
        <p14:creationId xmlns:p14="http://schemas.microsoft.com/office/powerpoint/2010/main" val="429538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992188" y="768350"/>
            <a:ext cx="5114925" cy="3836988"/>
          </a:xfrm>
          <a:ln/>
        </p:spPr>
      </p:sp>
      <p:sp>
        <p:nvSpPr>
          <p:cNvPr id="235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sz="900" dirty="0">
                <a:latin typeface="Times New Roman" panose="02020603050405020304" pitchFamily="18" charset="0"/>
              </a:rPr>
              <a:t>共发射极接法的输入特性曲线其中</a:t>
            </a:r>
            <a:r>
              <a:rPr lang="en-US" altLang="zh-CN" sz="900" i="1" dirty="0" err="1">
                <a:latin typeface="Times New Roman" panose="02020603050405020304" pitchFamily="18" charset="0"/>
              </a:rPr>
              <a:t>v</a:t>
            </a:r>
            <a:r>
              <a:rPr lang="en-US" altLang="zh-CN" sz="900" baseline="-25000" dirty="0" err="1">
                <a:latin typeface="Times New Roman" panose="02020603050405020304" pitchFamily="18" charset="0"/>
              </a:rPr>
              <a:t>CE</a:t>
            </a:r>
            <a:r>
              <a:rPr lang="en-US" altLang="zh-CN" sz="900" dirty="0">
                <a:latin typeface="Times New Roman" panose="02020603050405020304" pitchFamily="18" charset="0"/>
              </a:rPr>
              <a:t>=0V</a:t>
            </a:r>
            <a:r>
              <a:rPr lang="zh-CN" altLang="en-US" sz="900" dirty="0">
                <a:latin typeface="Times New Roman" panose="02020603050405020304" pitchFamily="18" charset="0"/>
              </a:rPr>
              <a:t>的那一条相当于发射结的正向特性曲线，当</a:t>
            </a:r>
            <a:r>
              <a:rPr lang="en-US" altLang="zh-CN" sz="900" i="1" dirty="0">
                <a:latin typeface="Times New Roman" panose="02020603050405020304" pitchFamily="18" charset="0"/>
              </a:rPr>
              <a:t>v</a:t>
            </a:r>
            <a:r>
              <a:rPr lang="en-US" altLang="zh-CN" sz="900" baseline="-25000" dirty="0">
                <a:latin typeface="Times New Roman" panose="02020603050405020304" pitchFamily="18" charset="0"/>
              </a:rPr>
              <a:t>CE</a:t>
            </a:r>
            <a:r>
              <a:rPr lang="en-US" altLang="zh-CN" sz="900" dirty="0">
                <a:latin typeface="Times New Roman" panose="02020603050405020304" pitchFamily="18" charset="0"/>
              </a:rPr>
              <a:t>≥1V</a:t>
            </a:r>
            <a:r>
              <a:rPr lang="zh-CN" altLang="en-US" sz="900" dirty="0">
                <a:latin typeface="Times New Roman" panose="02020603050405020304" pitchFamily="18" charset="0"/>
              </a:rPr>
              <a:t>时， </a:t>
            </a:r>
            <a:r>
              <a:rPr lang="en-US" altLang="zh-CN" sz="900" i="1" dirty="0" err="1">
                <a:latin typeface="Times New Roman" panose="02020603050405020304" pitchFamily="18" charset="0"/>
              </a:rPr>
              <a:t>v</a:t>
            </a:r>
            <a:r>
              <a:rPr lang="en-US" altLang="zh-CN" sz="900" baseline="-25000" dirty="0" err="1">
                <a:latin typeface="Times New Roman" panose="02020603050405020304" pitchFamily="18" charset="0"/>
              </a:rPr>
              <a:t>CB</a:t>
            </a:r>
            <a:r>
              <a:rPr lang="en-US" altLang="zh-CN" sz="900" dirty="0">
                <a:latin typeface="Times New Roman" panose="02020603050405020304" pitchFamily="18" charset="0"/>
              </a:rPr>
              <a:t>= </a:t>
            </a:r>
            <a:r>
              <a:rPr lang="en-US" altLang="zh-CN" sz="900" i="1" dirty="0" err="1">
                <a:latin typeface="Times New Roman" panose="02020603050405020304" pitchFamily="18" charset="0"/>
              </a:rPr>
              <a:t>v</a:t>
            </a:r>
            <a:r>
              <a:rPr lang="en-US" altLang="zh-CN" sz="900" baseline="-25000" dirty="0" err="1">
                <a:latin typeface="Times New Roman" panose="02020603050405020304" pitchFamily="18" charset="0"/>
              </a:rPr>
              <a:t>CE</a:t>
            </a:r>
            <a:r>
              <a:rPr lang="en-US" altLang="zh-CN" sz="900" dirty="0">
                <a:latin typeface="Times New Roman" panose="02020603050405020304" pitchFamily="18" charset="0"/>
              </a:rPr>
              <a:t> </a:t>
            </a:r>
            <a:r>
              <a:rPr lang="en-US" altLang="zh-CN" sz="900" dirty="0">
                <a:latin typeface="宋体" panose="02010600030101010101" pitchFamily="2" charset="-122"/>
              </a:rPr>
              <a:t>- </a:t>
            </a:r>
            <a:r>
              <a:rPr lang="en-US" altLang="zh-CN" sz="900" i="1" dirty="0" err="1">
                <a:latin typeface="Times New Roman" panose="02020603050405020304" pitchFamily="18" charset="0"/>
              </a:rPr>
              <a:t>v</a:t>
            </a:r>
            <a:r>
              <a:rPr lang="en-US" altLang="zh-CN" sz="900" baseline="-25000" dirty="0" err="1">
                <a:latin typeface="Times New Roman" panose="02020603050405020304" pitchFamily="18" charset="0"/>
              </a:rPr>
              <a:t>BE</a:t>
            </a:r>
            <a:r>
              <a:rPr lang="en-US" altLang="zh-CN" sz="900" dirty="0">
                <a:latin typeface="Times New Roman" panose="02020603050405020304" pitchFamily="18" charset="0"/>
              </a:rPr>
              <a:t>&gt;0</a:t>
            </a:r>
            <a:r>
              <a:rPr lang="zh-CN" altLang="en-US" sz="900" dirty="0">
                <a:latin typeface="Times New Roman" panose="02020603050405020304" pitchFamily="18" charset="0"/>
              </a:rPr>
              <a:t>，集电结已进入反偏状态，开始收集电子，且基区复合减少， </a:t>
            </a:r>
            <a:r>
              <a:rPr lang="en-US" altLang="zh-CN" sz="900" i="1" dirty="0">
                <a:latin typeface="Times New Roman" panose="02020603050405020304" pitchFamily="18" charset="0"/>
              </a:rPr>
              <a:t>I</a:t>
            </a:r>
            <a:r>
              <a:rPr lang="en-US" altLang="zh-CN" sz="900" baseline="-25000" dirty="0">
                <a:latin typeface="Times New Roman" panose="02020603050405020304" pitchFamily="18" charset="0"/>
              </a:rPr>
              <a:t>C </a:t>
            </a:r>
            <a:r>
              <a:rPr lang="en-US" altLang="zh-CN" sz="900" dirty="0">
                <a:latin typeface="Times New Roman" panose="02020603050405020304" pitchFamily="18" charset="0"/>
              </a:rPr>
              <a:t>/ </a:t>
            </a:r>
            <a:r>
              <a:rPr lang="en-US" altLang="zh-CN" sz="900" i="1" dirty="0">
                <a:latin typeface="Times New Roman" panose="02020603050405020304" pitchFamily="18" charset="0"/>
              </a:rPr>
              <a:t>I</a:t>
            </a:r>
            <a:r>
              <a:rPr lang="en-US" altLang="zh-CN" sz="900" baseline="-25000" dirty="0">
                <a:latin typeface="Times New Roman" panose="02020603050405020304" pitchFamily="18" charset="0"/>
              </a:rPr>
              <a:t>B</a:t>
            </a:r>
            <a:r>
              <a:rPr lang="en-US" altLang="zh-CN" sz="900" dirty="0">
                <a:latin typeface="Times New Roman" panose="02020603050405020304" pitchFamily="18" charset="0"/>
              </a:rPr>
              <a:t> </a:t>
            </a:r>
            <a:r>
              <a:rPr lang="zh-CN" altLang="en-US" sz="900" dirty="0">
                <a:latin typeface="Times New Roman" panose="02020603050405020304" pitchFamily="18" charset="0"/>
              </a:rPr>
              <a:t>增大，特性曲线将向右稍微移动一些。但</a:t>
            </a:r>
            <a:r>
              <a:rPr lang="en-US" altLang="zh-CN" sz="900" i="1" dirty="0" err="1">
                <a:latin typeface="Times New Roman" panose="02020603050405020304" pitchFamily="18" charset="0"/>
              </a:rPr>
              <a:t>v</a:t>
            </a:r>
            <a:r>
              <a:rPr lang="en-US" altLang="zh-CN" sz="900" baseline="-25000" dirty="0" err="1">
                <a:latin typeface="Times New Roman" panose="02020603050405020304" pitchFamily="18" charset="0"/>
              </a:rPr>
              <a:t>CE</a:t>
            </a:r>
            <a:r>
              <a:rPr lang="zh-CN" altLang="en-US" sz="900" dirty="0">
                <a:latin typeface="Times New Roman" panose="02020603050405020304" pitchFamily="18" charset="0"/>
              </a:rPr>
              <a:t>再增加时，曲线右移很不明显。</a:t>
            </a:r>
          </a:p>
          <a:p>
            <a:pPr eaLnBrk="1" hangingPunct="1"/>
            <a:r>
              <a:rPr kumimoji="1" lang="zh-CN" altLang="en-US" dirty="0">
                <a:sym typeface="Symbol" panose="05050102010706020507" pitchFamily="18" charset="2"/>
              </a:rPr>
              <a:t>当</a:t>
            </a:r>
            <a:r>
              <a:rPr kumimoji="1" lang="en-US" altLang="zh-CN" dirty="0" err="1">
                <a:sym typeface="Symbol" panose="05050102010706020507" pitchFamily="18" charset="2"/>
              </a:rPr>
              <a:t>uBE</a:t>
            </a:r>
            <a:r>
              <a:rPr kumimoji="1" lang="zh-CN" altLang="en-US" dirty="0">
                <a:sym typeface="Symbol" panose="05050102010706020507" pitchFamily="18" charset="2"/>
              </a:rPr>
              <a:t>不变，</a:t>
            </a:r>
            <a:r>
              <a:rPr kumimoji="1" lang="en-US" altLang="zh-CN" dirty="0" err="1">
                <a:sym typeface="Symbol" panose="05050102010706020507" pitchFamily="18" charset="2"/>
              </a:rPr>
              <a:t>uCE</a:t>
            </a:r>
            <a:r>
              <a:rPr kumimoji="1" lang="zh-CN" altLang="en-US" dirty="0">
                <a:sym typeface="Symbol" panose="05050102010706020507" pitchFamily="18" charset="2"/>
              </a:rPr>
              <a:t>从零增大时，</a:t>
            </a:r>
            <a:r>
              <a:rPr kumimoji="1" lang="en-US" altLang="zh-CN" dirty="0" err="1">
                <a:sym typeface="Symbol" panose="05050102010706020507" pitchFamily="18" charset="2"/>
              </a:rPr>
              <a:t>iB</a:t>
            </a:r>
            <a:r>
              <a:rPr kumimoji="1" lang="zh-CN" altLang="en-US" dirty="0">
                <a:sym typeface="Symbol" panose="05050102010706020507" pitchFamily="18" charset="2"/>
              </a:rPr>
              <a:t>将减小</a:t>
            </a:r>
          </a:p>
          <a:p>
            <a:pPr eaLnBrk="1" hangingPunct="1"/>
            <a:r>
              <a:rPr kumimoji="1" lang="zh-CN" altLang="en-US" dirty="0">
                <a:sym typeface="Symbol" panose="05050102010706020507" pitchFamily="18" charset="2"/>
              </a:rPr>
              <a:t>当</a:t>
            </a:r>
            <a:r>
              <a:rPr kumimoji="1" lang="en-US" altLang="zh-CN" dirty="0">
                <a:sym typeface="Symbol" panose="05050102010706020507" pitchFamily="18" charset="2"/>
              </a:rPr>
              <a:t>uCE≥1V</a:t>
            </a:r>
            <a:r>
              <a:rPr kumimoji="1" lang="zh-CN" altLang="en-US" dirty="0">
                <a:sym typeface="Symbol" panose="05050102010706020507" pitchFamily="18" charset="2"/>
              </a:rPr>
              <a:t>，输入特性曲线几乎重合在一起，即</a:t>
            </a:r>
            <a:r>
              <a:rPr kumimoji="1" lang="en-US" altLang="zh-CN" dirty="0" err="1">
                <a:sym typeface="Symbol" panose="05050102010706020507" pitchFamily="18" charset="2"/>
              </a:rPr>
              <a:t>uCE</a:t>
            </a:r>
            <a:r>
              <a:rPr kumimoji="1" lang="zh-CN" altLang="en-US" dirty="0">
                <a:sym typeface="Symbol" panose="05050102010706020507" pitchFamily="18" charset="2"/>
              </a:rPr>
              <a:t>对输入特性几乎无影响</a:t>
            </a:r>
          </a:p>
        </p:txBody>
      </p:sp>
    </p:spTree>
    <p:extLst>
      <p:ext uri="{BB962C8B-B14F-4D97-AF65-F5344CB8AC3E}">
        <p14:creationId xmlns:p14="http://schemas.microsoft.com/office/powerpoint/2010/main" val="2265120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992188" y="768350"/>
            <a:ext cx="5114925" cy="3836988"/>
          </a:xfrm>
          <a:ln/>
        </p:spPr>
      </p:sp>
      <p:sp>
        <p:nvSpPr>
          <p:cNvPr id="256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kumimoji="1" lang="zh-CN" altLang="en-US"/>
              <a:t>在</a:t>
            </a:r>
            <a:r>
              <a:rPr kumimoji="1" lang="en-US" altLang="zh-CN"/>
              <a:t>vCE&lt;1V,</a:t>
            </a:r>
            <a:r>
              <a:rPr kumimoji="1" lang="zh-CN" altLang="en-US"/>
              <a:t>上升很陡，由于反向电压</a:t>
            </a:r>
            <a:r>
              <a:rPr kumimoji="1" lang="en-US" altLang="zh-CN"/>
              <a:t>vCE</a:t>
            </a:r>
            <a:r>
              <a:rPr kumimoji="1" lang="zh-CN" altLang="en-US"/>
              <a:t>将电子拉入</a:t>
            </a:r>
            <a:r>
              <a:rPr kumimoji="1" lang="en-US" altLang="zh-CN"/>
              <a:t>iC</a:t>
            </a:r>
            <a:r>
              <a:rPr kumimoji="1" lang="zh-CN" altLang="en-US"/>
              <a:t>的能力在增强</a:t>
            </a:r>
            <a:r>
              <a:rPr kumimoji="1" lang="en-US" altLang="zh-CN"/>
              <a:t>;</a:t>
            </a:r>
          </a:p>
          <a:p>
            <a:pPr eaLnBrk="1" hangingPunct="1"/>
            <a:r>
              <a:rPr kumimoji="1" lang="zh-CN" altLang="en-US"/>
              <a:t>在</a:t>
            </a:r>
            <a:r>
              <a:rPr kumimoji="1" lang="en-US" altLang="zh-CN"/>
              <a:t>vCE&gt;1V</a:t>
            </a:r>
            <a:r>
              <a:rPr kumimoji="1" lang="zh-CN" altLang="en-US"/>
              <a:t>后，平坦上升，是由于集电极电场已经足够强，将发射极的大部分电子拉出</a:t>
            </a:r>
            <a:r>
              <a:rPr kumimoji="1" lang="en-US" altLang="zh-CN"/>
              <a:t>;</a:t>
            </a:r>
          </a:p>
          <a:p>
            <a:pPr eaLnBrk="1" hangingPunct="1"/>
            <a:r>
              <a:rPr kumimoji="1" lang="zh-CN" altLang="en-US"/>
              <a:t>上升倾斜的原因是由于随</a:t>
            </a:r>
            <a:r>
              <a:rPr kumimoji="1" lang="en-US" altLang="zh-CN"/>
              <a:t>vCE </a:t>
            </a:r>
            <a:r>
              <a:rPr kumimoji="1" lang="zh-CN" altLang="en-US"/>
              <a:t>变大，集电极的厚度加宽，致使基区的有效宽度减少，这样基区内电子复合机会减少，即电流放大倍数</a:t>
            </a:r>
            <a:r>
              <a:rPr kumimoji="1" lang="en-US" altLang="zh-CN"/>
              <a:t>β</a:t>
            </a:r>
            <a:r>
              <a:rPr kumimoji="1" lang="zh-CN" altLang="en-US"/>
              <a:t>也相对变大，因此</a:t>
            </a:r>
            <a:r>
              <a:rPr kumimoji="1" lang="en-US" altLang="zh-CN"/>
              <a:t>iC</a:t>
            </a:r>
            <a:r>
              <a:rPr kumimoji="1" lang="zh-CN" altLang="en-US"/>
              <a:t>在</a:t>
            </a:r>
            <a:r>
              <a:rPr kumimoji="1" lang="en-US" altLang="zh-CN"/>
              <a:t>vCE</a:t>
            </a:r>
            <a:r>
              <a:rPr kumimoji="1" lang="zh-CN" altLang="en-US"/>
              <a:t>增大时仍有上升</a:t>
            </a:r>
            <a:r>
              <a:rPr kumimoji="1" lang="en-US" altLang="zh-CN"/>
              <a:t>– </a:t>
            </a:r>
            <a:r>
              <a:rPr kumimoji="1" lang="zh-CN" altLang="en-US"/>
              <a:t>基区宽度调制效应</a:t>
            </a:r>
          </a:p>
          <a:p>
            <a:pPr eaLnBrk="1" hangingPunct="1"/>
            <a:endParaRPr kumimoji="1" lang="zh-CN" altLang="en-US"/>
          </a:p>
          <a:p>
            <a:pPr eaLnBrk="1" hangingPunct="1"/>
            <a:r>
              <a:rPr kumimoji="1" lang="zh-CN" altLang="en-US"/>
              <a:t>饱和区： </a:t>
            </a:r>
            <a:r>
              <a:rPr kumimoji="1" lang="en-US" altLang="zh-CN">
                <a:sym typeface="Symbol" panose="05050102010706020507" pitchFamily="18" charset="2"/>
              </a:rPr>
              <a:t>IC</a:t>
            </a:r>
            <a:r>
              <a:rPr kumimoji="1" lang="zh-CN" altLang="en-US"/>
              <a:t>达饱和， </a:t>
            </a:r>
            <a:r>
              <a:rPr kumimoji="1" lang="en-US" altLang="zh-CN">
                <a:sym typeface="Symbol" panose="05050102010706020507" pitchFamily="18" charset="2"/>
              </a:rPr>
              <a:t>IC</a:t>
            </a:r>
            <a:r>
              <a:rPr kumimoji="1" lang="zh-CN" altLang="en-US"/>
              <a:t>与</a:t>
            </a:r>
            <a:r>
              <a:rPr kumimoji="1" lang="en-US" altLang="zh-CN">
                <a:sym typeface="Symbol" panose="05050102010706020507" pitchFamily="18" charset="2"/>
              </a:rPr>
              <a:t>IB</a:t>
            </a:r>
            <a:r>
              <a:rPr kumimoji="1" lang="zh-CN" altLang="en-US"/>
              <a:t>不是</a:t>
            </a:r>
            <a:r>
              <a:rPr kumimoji="1" lang="zh-CN" altLang="en-US">
                <a:sym typeface="Symbol" panose="05050102010706020507" pitchFamily="18" charset="2"/>
              </a:rPr>
              <a:t>倍</a:t>
            </a:r>
            <a:r>
              <a:rPr kumimoji="1" lang="zh-CN" altLang="en-US"/>
              <a:t>的关系， </a:t>
            </a:r>
            <a:r>
              <a:rPr kumimoji="1" lang="zh-CN" altLang="en-US">
                <a:sym typeface="Symbol" panose="05050102010706020507" pitchFamily="18" charset="2"/>
              </a:rPr>
              <a:t></a:t>
            </a:r>
            <a:r>
              <a:rPr kumimoji="1" lang="en-US" altLang="zh-CN">
                <a:sym typeface="Symbol" panose="05050102010706020507" pitchFamily="18" charset="2"/>
              </a:rPr>
              <a:t>IB&gt;IC</a:t>
            </a:r>
            <a:r>
              <a:rPr kumimoji="1" lang="en-US" altLang="zh-CN"/>
              <a:t> </a:t>
            </a:r>
            <a:r>
              <a:rPr kumimoji="1" lang="zh-CN" altLang="en-US"/>
              <a:t>。</a:t>
            </a:r>
            <a:r>
              <a:rPr kumimoji="1" lang="en-US" altLang="zh-CN"/>
              <a:t>BE</a:t>
            </a:r>
            <a:r>
              <a:rPr kumimoji="1" lang="zh-CN" altLang="en-US"/>
              <a:t>结正偏，</a:t>
            </a:r>
            <a:r>
              <a:rPr kumimoji="1" lang="en-US" altLang="zh-CN"/>
              <a:t>BC</a:t>
            </a:r>
            <a:r>
              <a:rPr kumimoji="1" lang="zh-CN" altLang="en-US"/>
              <a:t>结正偏 ，即</a:t>
            </a:r>
            <a:r>
              <a:rPr kumimoji="1" lang="en-US" altLang="zh-CN"/>
              <a:t>UCE</a:t>
            </a:r>
            <a:r>
              <a:rPr kumimoji="1" lang="en-US" altLang="zh-CN">
                <a:sym typeface="Symbol" panose="05050102010706020507" pitchFamily="18" charset="2"/>
              </a:rPr>
              <a:t>UBE</a:t>
            </a:r>
            <a:r>
              <a:rPr kumimoji="1" lang="en-US" altLang="zh-CN"/>
              <a:t> </a:t>
            </a:r>
            <a:r>
              <a:rPr kumimoji="1" lang="zh-CN" altLang="en-US">
                <a:sym typeface="Symbol" panose="05050102010706020507" pitchFamily="18" charset="2"/>
              </a:rPr>
              <a:t>（</a:t>
            </a:r>
            <a:r>
              <a:rPr kumimoji="1" lang="en-US" altLang="zh-CN">
                <a:sym typeface="Symbol" panose="05050102010706020507" pitchFamily="18" charset="2"/>
              </a:rPr>
              <a:t>UCE0.3V</a:t>
            </a:r>
            <a:r>
              <a:rPr kumimoji="1" lang="en-US" altLang="zh-CN"/>
              <a:t> </a:t>
            </a:r>
            <a:r>
              <a:rPr kumimoji="1" lang="zh-CN" altLang="en-US"/>
              <a:t>，</a:t>
            </a:r>
            <a:r>
              <a:rPr kumimoji="1" lang="en-US" altLang="zh-CN">
                <a:sym typeface="Symbol" panose="05050102010706020507" pitchFamily="18" charset="2"/>
              </a:rPr>
              <a:t>UBE0.7V</a:t>
            </a:r>
            <a:r>
              <a:rPr kumimoji="1" lang="zh-CN" altLang="en-US">
                <a:sym typeface="Symbol" panose="05050102010706020507" pitchFamily="18" charset="2"/>
              </a:rPr>
              <a:t>）。</a:t>
            </a:r>
            <a:endParaRPr kumimoji="1" lang="zh-CN" altLang="en-US"/>
          </a:p>
          <a:p>
            <a:pPr eaLnBrk="1" hangingPunct="1"/>
            <a:r>
              <a:rPr kumimoji="1" lang="zh-CN" altLang="en-US"/>
              <a:t>截止区：  </a:t>
            </a:r>
            <a:r>
              <a:rPr kumimoji="1" lang="en-US" altLang="zh-CN"/>
              <a:t>UBE&lt; </a:t>
            </a:r>
            <a:r>
              <a:rPr kumimoji="1" lang="zh-CN" altLang="en-US"/>
              <a:t>死区电压， </a:t>
            </a:r>
            <a:r>
              <a:rPr kumimoji="1" lang="en-US" altLang="zh-CN"/>
              <a:t>IB=0 </a:t>
            </a:r>
            <a:r>
              <a:rPr kumimoji="1" lang="zh-CN" altLang="en-US"/>
              <a:t>， </a:t>
            </a:r>
            <a:r>
              <a:rPr kumimoji="1" lang="en-US" altLang="zh-CN"/>
              <a:t>IC=ICEO </a:t>
            </a:r>
            <a:r>
              <a:rPr kumimoji="1" lang="en-US" altLang="zh-CN">
                <a:sym typeface="Symbol" panose="05050102010706020507" pitchFamily="18" charset="2"/>
              </a:rPr>
              <a:t>0</a:t>
            </a:r>
            <a:r>
              <a:rPr kumimoji="1" lang="zh-CN" altLang="en-US">
                <a:sym typeface="Symbol" panose="05050102010706020507" pitchFamily="18" charset="2"/>
              </a:rPr>
              <a:t>，（ </a:t>
            </a:r>
            <a:r>
              <a:rPr kumimoji="1" lang="en-US" altLang="zh-CN"/>
              <a:t>ICEO</a:t>
            </a:r>
            <a:r>
              <a:rPr kumimoji="1" lang="zh-CN" altLang="en-US">
                <a:sym typeface="Symbol" panose="05050102010706020507" pitchFamily="18" charset="2"/>
              </a:rPr>
              <a:t>穿透电流，很小， </a:t>
            </a:r>
            <a:r>
              <a:rPr kumimoji="1" lang="en-US" altLang="zh-CN">
                <a:sym typeface="Symbol" panose="05050102010706020507" pitchFamily="18" charset="2"/>
              </a:rPr>
              <a:t>A </a:t>
            </a:r>
            <a:r>
              <a:rPr kumimoji="1" lang="zh-CN" altLang="en-US">
                <a:sym typeface="Symbol" panose="05050102010706020507" pitchFamily="18" charset="2"/>
              </a:rPr>
              <a:t>级）。</a:t>
            </a:r>
            <a:endParaRPr kumimoji="1" lang="en-US" altLang="zh-CN">
              <a:sym typeface="Symbol" panose="05050102010706020507" pitchFamily="18" charset="2"/>
            </a:endParaRPr>
          </a:p>
          <a:p>
            <a:pPr eaLnBrk="1" hangingPunct="1"/>
            <a:endParaRPr kumimoji="1" lang="en-US" altLang="zh-CN">
              <a:sym typeface="Symbol" panose="05050102010706020507" pitchFamily="18" charset="2"/>
            </a:endParaRPr>
          </a:p>
          <a:p>
            <a:pPr eaLnBrk="1" hangingPunct="1"/>
            <a:endParaRPr kumimoji="1" lang="en-US" altLang="zh-CN">
              <a:sym typeface="Symbol" panose="05050102010706020507" pitchFamily="18" charset="2"/>
            </a:endParaRPr>
          </a:p>
          <a:p>
            <a:pPr eaLnBrk="1" hangingPunct="1"/>
            <a:r>
              <a:rPr lang="zh-CN" altLang="en-US"/>
              <a:t>第四种情况：发射结反偏，集电结正偏，此时</a:t>
            </a:r>
            <a:r>
              <a:rPr lang="en-US" altLang="zh-CN"/>
              <a:t>BJT</a:t>
            </a:r>
            <a:r>
              <a:rPr lang="zh-CN" altLang="en-US"/>
              <a:t>三极管不能正常工作，一般不考虑。</a:t>
            </a:r>
            <a:endParaRPr kumimoji="1" lang="zh-CN" altLang="en-US">
              <a:sym typeface="Symbol" panose="05050102010706020507" pitchFamily="18" charset="2"/>
            </a:endParaRPr>
          </a:p>
        </p:txBody>
      </p:sp>
    </p:spTree>
    <p:extLst>
      <p:ext uri="{BB962C8B-B14F-4D97-AF65-F5344CB8AC3E}">
        <p14:creationId xmlns:p14="http://schemas.microsoft.com/office/powerpoint/2010/main" val="3026300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992188" y="768350"/>
            <a:ext cx="5114925" cy="3836988"/>
          </a:xfrm>
          <a:ln/>
        </p:spPr>
      </p:sp>
      <p:sp>
        <p:nvSpPr>
          <p:cNvPr id="21507"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1" eaLnBrk="1" hangingPunct="1"/>
            <a:r>
              <a:rPr kumimoji="1" lang="zh-CN" altLang="en-US"/>
              <a:t>根据信号输入和输出回路的公共电极</a:t>
            </a:r>
            <a:endParaRPr kumimoji="1" lang="en-US" altLang="zh-CN"/>
          </a:p>
        </p:txBody>
      </p:sp>
    </p:spTree>
    <p:extLst>
      <p:ext uri="{BB962C8B-B14F-4D97-AF65-F5344CB8AC3E}">
        <p14:creationId xmlns:p14="http://schemas.microsoft.com/office/powerpoint/2010/main" val="1296175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992188" y="768350"/>
            <a:ext cx="5114925" cy="3836988"/>
          </a:xfrm>
          <a:ln/>
        </p:spPr>
      </p:sp>
      <p:sp>
        <p:nvSpPr>
          <p:cNvPr id="2867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kumimoji="1" lang="en-US" altLang="zh-CN" i="1">
                <a:solidFill>
                  <a:srgbClr val="000000"/>
                </a:solidFill>
              </a:rPr>
              <a:t>I</a:t>
            </a:r>
            <a:r>
              <a:rPr kumimoji="1" lang="en-US" altLang="zh-CN">
                <a:solidFill>
                  <a:srgbClr val="000000"/>
                </a:solidFill>
              </a:rPr>
              <a:t>CBO</a:t>
            </a:r>
            <a:r>
              <a:rPr kumimoji="1" lang="zh-CN" altLang="en-US">
                <a:solidFill>
                  <a:srgbClr val="000000"/>
                </a:solidFill>
              </a:rPr>
              <a:t>：</a:t>
            </a:r>
            <a:r>
              <a:rPr kumimoji="1" lang="zh-CN" altLang="en-US">
                <a:solidFill>
                  <a:schemeClr val="bg1"/>
                </a:solidFill>
              </a:rPr>
              <a:t>集电极—基极间反向饱和电流，</a:t>
            </a:r>
            <a:r>
              <a:rPr kumimoji="1" lang="zh-CN" altLang="en-US">
                <a:solidFill>
                  <a:srgbClr val="000000"/>
                </a:solidFill>
              </a:rPr>
              <a:t>为发射极开路时，集电结反向饱和电流。</a:t>
            </a:r>
          </a:p>
          <a:p>
            <a:pPr eaLnBrk="1" hangingPunct="1"/>
            <a:r>
              <a:rPr kumimoji="1" lang="en-US" altLang="zh-CN" i="1"/>
              <a:t>I</a:t>
            </a:r>
            <a:r>
              <a:rPr kumimoji="1" lang="en-US" altLang="zh-CN"/>
              <a:t>CBO</a:t>
            </a:r>
            <a:r>
              <a:rPr kumimoji="1" lang="zh-CN" altLang="en-US"/>
              <a:t>的下标</a:t>
            </a:r>
            <a:r>
              <a:rPr kumimoji="1" lang="en-US" altLang="zh-CN"/>
              <a:t>CB</a:t>
            </a:r>
            <a:r>
              <a:rPr kumimoji="1" lang="zh-CN" altLang="en-US"/>
              <a:t>代表集电极和基极，</a:t>
            </a:r>
            <a:r>
              <a:rPr kumimoji="1" lang="en-US" altLang="zh-CN"/>
              <a:t>O</a:t>
            </a:r>
            <a:r>
              <a:rPr kumimoji="1" lang="zh-CN" altLang="en-US"/>
              <a:t>是</a:t>
            </a:r>
            <a:r>
              <a:rPr kumimoji="1" lang="en-US" altLang="zh-CN"/>
              <a:t>Open</a:t>
            </a:r>
            <a:r>
              <a:rPr kumimoji="1" lang="zh-CN" altLang="en-US"/>
              <a:t>的字头，代表第三个电极</a:t>
            </a:r>
            <a:r>
              <a:rPr kumimoji="1" lang="en-US" altLang="zh-CN"/>
              <a:t>E</a:t>
            </a:r>
            <a:r>
              <a:rPr kumimoji="1" lang="zh-CN" altLang="en-US"/>
              <a:t>开路。它相当于集电结的反向饱和电流。</a:t>
            </a:r>
            <a:endParaRPr kumimoji="1" lang="en-US" altLang="zh-CN" i="1">
              <a:solidFill>
                <a:srgbClr val="000000"/>
              </a:solidFill>
            </a:endParaRPr>
          </a:p>
          <a:p>
            <a:pPr eaLnBrk="1" hangingPunct="1"/>
            <a:r>
              <a:rPr kumimoji="1" lang="en-US" altLang="zh-CN" i="1">
                <a:solidFill>
                  <a:srgbClr val="000000"/>
                </a:solidFill>
              </a:rPr>
              <a:t>I</a:t>
            </a:r>
            <a:r>
              <a:rPr kumimoji="1" lang="en-US" altLang="zh-CN">
                <a:solidFill>
                  <a:srgbClr val="000000"/>
                </a:solidFill>
              </a:rPr>
              <a:t>CEO</a:t>
            </a:r>
            <a:r>
              <a:rPr kumimoji="1" lang="zh-CN" altLang="en-US">
                <a:solidFill>
                  <a:srgbClr val="000000"/>
                </a:solidFill>
              </a:rPr>
              <a:t>：</a:t>
            </a:r>
            <a:r>
              <a:rPr kumimoji="1" lang="zh-CN" altLang="en-US">
                <a:solidFill>
                  <a:schemeClr val="bg1"/>
                </a:solidFill>
              </a:rPr>
              <a:t>集电极—发射极间反向饱和电流，又称为</a:t>
            </a:r>
            <a:r>
              <a:rPr kumimoji="1" lang="zh-CN" altLang="en-US"/>
              <a:t>集</a:t>
            </a:r>
            <a:r>
              <a:rPr kumimoji="1" lang="en-US" altLang="zh-CN"/>
              <a:t>-</a:t>
            </a:r>
            <a:r>
              <a:rPr kumimoji="1" lang="zh-CN" altLang="en-US"/>
              <a:t>射间穿透电流</a:t>
            </a:r>
            <a:r>
              <a:rPr kumimoji="1" lang="zh-CN" altLang="en-US">
                <a:solidFill>
                  <a:schemeClr val="bg1"/>
                </a:solidFill>
              </a:rPr>
              <a:t>，</a:t>
            </a:r>
            <a:r>
              <a:rPr kumimoji="1" lang="zh-CN" altLang="en-US"/>
              <a:t>相当基极开路时，集电极和发射极间的反向饱和电流，即输出特性曲线</a:t>
            </a:r>
            <a:r>
              <a:rPr kumimoji="1" lang="en-US" altLang="zh-CN" i="1"/>
              <a:t>I</a:t>
            </a:r>
            <a:r>
              <a:rPr kumimoji="1" lang="en-US" altLang="zh-CN"/>
              <a:t>B=0</a:t>
            </a:r>
            <a:r>
              <a:rPr kumimoji="1" lang="zh-CN" altLang="en-US"/>
              <a:t>那条曲线所对应的</a:t>
            </a:r>
            <a:r>
              <a:rPr kumimoji="1" lang="en-US" altLang="zh-CN" i="1"/>
              <a:t>Y</a:t>
            </a:r>
            <a:r>
              <a:rPr kumimoji="1" lang="zh-CN" altLang="en-US"/>
              <a:t>坐标的数值。</a:t>
            </a:r>
            <a:endParaRPr kumimoji="1" lang="en-US" altLang="zh-CN">
              <a:solidFill>
                <a:srgbClr val="000000"/>
              </a:solidFill>
            </a:endParaRPr>
          </a:p>
          <a:p>
            <a:pPr eaLnBrk="1" hangingPunct="1"/>
            <a:endParaRPr lang="zh-CN" altLang="en-US"/>
          </a:p>
        </p:txBody>
      </p:sp>
    </p:spTree>
    <p:extLst>
      <p:ext uri="{BB962C8B-B14F-4D97-AF65-F5344CB8AC3E}">
        <p14:creationId xmlns:p14="http://schemas.microsoft.com/office/powerpoint/2010/main" val="1737175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kumimoji="1" lang="zh-CN" altLang="en-US"/>
              <a:t>反向击穿电压表示三极管电极间承受反向电压的能力</a:t>
            </a:r>
          </a:p>
          <a:p>
            <a:pPr eaLnBrk="1" hangingPunct="1"/>
            <a:r>
              <a:rPr kumimoji="1" lang="zh-CN" altLang="en-US"/>
              <a:t>下标</a:t>
            </a:r>
            <a:r>
              <a:rPr kumimoji="1" lang="en-US" altLang="zh-CN"/>
              <a:t>BR</a:t>
            </a:r>
            <a:r>
              <a:rPr kumimoji="1" lang="zh-CN" altLang="en-US"/>
              <a:t>代表击穿之意，是</a:t>
            </a:r>
            <a:r>
              <a:rPr kumimoji="1" lang="en-US" altLang="zh-CN"/>
              <a:t>Breakdown</a:t>
            </a:r>
            <a:r>
              <a:rPr kumimoji="1" lang="zh-CN" altLang="en-US"/>
              <a:t>的字头，</a:t>
            </a:r>
            <a:r>
              <a:rPr kumimoji="1" lang="en-US" altLang="zh-CN"/>
              <a:t>C</a:t>
            </a:r>
            <a:r>
              <a:rPr kumimoji="1" lang="zh-CN" altLang="en-US"/>
              <a:t>、</a:t>
            </a:r>
            <a:r>
              <a:rPr kumimoji="1" lang="en-US" altLang="zh-CN"/>
              <a:t>B</a:t>
            </a:r>
            <a:r>
              <a:rPr kumimoji="1" lang="zh-CN" altLang="en-US"/>
              <a:t>代表集电极和基极，</a:t>
            </a:r>
            <a:r>
              <a:rPr kumimoji="1" lang="en-US" altLang="zh-CN"/>
              <a:t>O</a:t>
            </a:r>
            <a:r>
              <a:rPr kumimoji="1" lang="zh-CN" altLang="en-US"/>
              <a:t>代表第三个电极</a:t>
            </a:r>
            <a:r>
              <a:rPr kumimoji="1" lang="en-US" altLang="zh-CN"/>
              <a:t>E</a:t>
            </a:r>
            <a:r>
              <a:rPr kumimoji="1" lang="zh-CN" altLang="en-US"/>
              <a:t>开路。</a:t>
            </a:r>
          </a:p>
          <a:p>
            <a:pPr eaLnBrk="1" hangingPunct="1">
              <a:spcBef>
                <a:spcPct val="0"/>
              </a:spcBef>
            </a:pPr>
            <a:r>
              <a:rPr kumimoji="1" lang="zh-CN" altLang="en-US"/>
              <a:t>集电极电流</a:t>
            </a:r>
            <a:r>
              <a:rPr kumimoji="1" lang="en-US" altLang="zh-CN" i="1"/>
              <a:t>IC</a:t>
            </a:r>
            <a:r>
              <a:rPr kumimoji="1" lang="zh-CN" altLang="en-US"/>
              <a:t>上升会导致三极管的</a:t>
            </a:r>
            <a:r>
              <a:rPr kumimoji="1" lang="zh-CN" altLang="en-US">
                <a:sym typeface="Symbol" panose="05050102010706020507" pitchFamily="18" charset="2"/>
              </a:rPr>
              <a:t>值的下降，当值下降到正常值的三分之二时的集电极电流即为</a:t>
            </a:r>
            <a:r>
              <a:rPr kumimoji="1" lang="en-US" altLang="zh-CN" i="1">
                <a:sym typeface="Symbol" panose="05050102010706020507" pitchFamily="18" charset="2"/>
              </a:rPr>
              <a:t>ICM</a:t>
            </a:r>
            <a:r>
              <a:rPr kumimoji="1" lang="zh-CN" altLang="en-US">
                <a:sym typeface="Symbol" panose="05050102010706020507" pitchFamily="18" charset="2"/>
              </a:rPr>
              <a:t>。</a:t>
            </a:r>
          </a:p>
          <a:p>
            <a:pPr eaLnBrk="1" hangingPunct="1">
              <a:spcBef>
                <a:spcPct val="0"/>
              </a:spcBef>
            </a:pPr>
            <a:endParaRPr kumimoji="1" lang="zh-CN" altLang="en-US">
              <a:sym typeface="Symbol" panose="05050102010706020507" pitchFamily="18" charset="2"/>
            </a:endParaRPr>
          </a:p>
        </p:txBody>
      </p:sp>
    </p:spTree>
    <p:extLst>
      <p:ext uri="{BB962C8B-B14F-4D97-AF65-F5344CB8AC3E}">
        <p14:creationId xmlns:p14="http://schemas.microsoft.com/office/powerpoint/2010/main" val="2074247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992188" y="768350"/>
            <a:ext cx="5114925" cy="3836988"/>
          </a:xfrm>
          <a:ln/>
        </p:spPr>
      </p:sp>
      <p:sp>
        <p:nvSpPr>
          <p:cNvPr id="235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zh-CN" altLang="en-US" sz="900" dirty="0">
                <a:latin typeface="Times New Roman" panose="02020603050405020304" pitchFamily="18" charset="0"/>
              </a:rPr>
              <a:t>共发射极接法的输入特性曲线其中</a:t>
            </a:r>
            <a:r>
              <a:rPr lang="en-US" altLang="zh-CN" sz="900" i="1" dirty="0" err="1">
                <a:latin typeface="Times New Roman" panose="02020603050405020304" pitchFamily="18" charset="0"/>
              </a:rPr>
              <a:t>v</a:t>
            </a:r>
            <a:r>
              <a:rPr lang="en-US" altLang="zh-CN" sz="900" baseline="-25000" dirty="0" err="1">
                <a:latin typeface="Times New Roman" panose="02020603050405020304" pitchFamily="18" charset="0"/>
              </a:rPr>
              <a:t>CE</a:t>
            </a:r>
            <a:r>
              <a:rPr lang="en-US" altLang="zh-CN" sz="900" dirty="0">
                <a:latin typeface="Times New Roman" panose="02020603050405020304" pitchFamily="18" charset="0"/>
              </a:rPr>
              <a:t>=0V</a:t>
            </a:r>
            <a:r>
              <a:rPr lang="zh-CN" altLang="en-US" sz="900" dirty="0">
                <a:latin typeface="Times New Roman" panose="02020603050405020304" pitchFamily="18" charset="0"/>
              </a:rPr>
              <a:t>的那一条相当于发射结的正向特性曲线，当</a:t>
            </a:r>
            <a:r>
              <a:rPr lang="en-US" altLang="zh-CN" sz="900" i="1" dirty="0">
                <a:latin typeface="Times New Roman" panose="02020603050405020304" pitchFamily="18" charset="0"/>
              </a:rPr>
              <a:t>v</a:t>
            </a:r>
            <a:r>
              <a:rPr lang="en-US" altLang="zh-CN" sz="900" baseline="-25000" dirty="0">
                <a:latin typeface="Times New Roman" panose="02020603050405020304" pitchFamily="18" charset="0"/>
              </a:rPr>
              <a:t>CE</a:t>
            </a:r>
            <a:r>
              <a:rPr lang="en-US" altLang="zh-CN" sz="900" dirty="0">
                <a:latin typeface="Times New Roman" panose="02020603050405020304" pitchFamily="18" charset="0"/>
              </a:rPr>
              <a:t>≥1V</a:t>
            </a:r>
            <a:r>
              <a:rPr lang="zh-CN" altLang="en-US" sz="900" dirty="0">
                <a:latin typeface="Times New Roman" panose="02020603050405020304" pitchFamily="18" charset="0"/>
              </a:rPr>
              <a:t>时， </a:t>
            </a:r>
            <a:r>
              <a:rPr lang="en-US" altLang="zh-CN" sz="900" i="1" dirty="0" err="1">
                <a:latin typeface="Times New Roman" panose="02020603050405020304" pitchFamily="18" charset="0"/>
              </a:rPr>
              <a:t>v</a:t>
            </a:r>
            <a:r>
              <a:rPr lang="en-US" altLang="zh-CN" sz="900" baseline="-25000" dirty="0" err="1">
                <a:latin typeface="Times New Roman" panose="02020603050405020304" pitchFamily="18" charset="0"/>
              </a:rPr>
              <a:t>CB</a:t>
            </a:r>
            <a:r>
              <a:rPr lang="en-US" altLang="zh-CN" sz="900" dirty="0">
                <a:latin typeface="Times New Roman" panose="02020603050405020304" pitchFamily="18" charset="0"/>
              </a:rPr>
              <a:t>= </a:t>
            </a:r>
            <a:r>
              <a:rPr lang="en-US" altLang="zh-CN" sz="900" i="1" dirty="0" err="1">
                <a:latin typeface="Times New Roman" panose="02020603050405020304" pitchFamily="18" charset="0"/>
              </a:rPr>
              <a:t>v</a:t>
            </a:r>
            <a:r>
              <a:rPr lang="en-US" altLang="zh-CN" sz="900" baseline="-25000" dirty="0" err="1">
                <a:latin typeface="Times New Roman" panose="02020603050405020304" pitchFamily="18" charset="0"/>
              </a:rPr>
              <a:t>CE</a:t>
            </a:r>
            <a:r>
              <a:rPr lang="en-US" altLang="zh-CN" sz="900" dirty="0">
                <a:latin typeface="Times New Roman" panose="02020603050405020304" pitchFamily="18" charset="0"/>
              </a:rPr>
              <a:t> </a:t>
            </a:r>
            <a:r>
              <a:rPr lang="en-US" altLang="zh-CN" sz="900" dirty="0">
                <a:latin typeface="宋体" panose="02010600030101010101" pitchFamily="2" charset="-122"/>
              </a:rPr>
              <a:t>- </a:t>
            </a:r>
            <a:r>
              <a:rPr lang="en-US" altLang="zh-CN" sz="900" i="1" dirty="0" err="1">
                <a:latin typeface="Times New Roman" panose="02020603050405020304" pitchFamily="18" charset="0"/>
              </a:rPr>
              <a:t>v</a:t>
            </a:r>
            <a:r>
              <a:rPr lang="en-US" altLang="zh-CN" sz="900" baseline="-25000" dirty="0" err="1">
                <a:latin typeface="Times New Roman" panose="02020603050405020304" pitchFamily="18" charset="0"/>
              </a:rPr>
              <a:t>BE</a:t>
            </a:r>
            <a:r>
              <a:rPr lang="en-US" altLang="zh-CN" sz="900" dirty="0">
                <a:latin typeface="Times New Roman" panose="02020603050405020304" pitchFamily="18" charset="0"/>
              </a:rPr>
              <a:t>&gt;0</a:t>
            </a:r>
            <a:r>
              <a:rPr lang="zh-CN" altLang="en-US" sz="900" dirty="0">
                <a:latin typeface="Times New Roman" panose="02020603050405020304" pitchFamily="18" charset="0"/>
              </a:rPr>
              <a:t>，集电结已进入反偏状态，开始收集电子，且基区复合减少， </a:t>
            </a:r>
            <a:r>
              <a:rPr lang="en-US" altLang="zh-CN" sz="900" i="1" dirty="0">
                <a:latin typeface="Times New Roman" panose="02020603050405020304" pitchFamily="18" charset="0"/>
              </a:rPr>
              <a:t>I</a:t>
            </a:r>
            <a:r>
              <a:rPr lang="en-US" altLang="zh-CN" sz="900" baseline="-25000" dirty="0">
                <a:latin typeface="Times New Roman" panose="02020603050405020304" pitchFamily="18" charset="0"/>
              </a:rPr>
              <a:t>C </a:t>
            </a:r>
            <a:r>
              <a:rPr lang="en-US" altLang="zh-CN" sz="900" dirty="0">
                <a:latin typeface="Times New Roman" panose="02020603050405020304" pitchFamily="18" charset="0"/>
              </a:rPr>
              <a:t>/ </a:t>
            </a:r>
            <a:r>
              <a:rPr lang="en-US" altLang="zh-CN" sz="900" i="1" dirty="0">
                <a:latin typeface="Times New Roman" panose="02020603050405020304" pitchFamily="18" charset="0"/>
              </a:rPr>
              <a:t>I</a:t>
            </a:r>
            <a:r>
              <a:rPr lang="en-US" altLang="zh-CN" sz="900" baseline="-25000" dirty="0">
                <a:latin typeface="Times New Roman" panose="02020603050405020304" pitchFamily="18" charset="0"/>
              </a:rPr>
              <a:t>B</a:t>
            </a:r>
            <a:r>
              <a:rPr lang="en-US" altLang="zh-CN" sz="900" dirty="0">
                <a:latin typeface="Times New Roman" panose="02020603050405020304" pitchFamily="18" charset="0"/>
              </a:rPr>
              <a:t> </a:t>
            </a:r>
            <a:r>
              <a:rPr lang="zh-CN" altLang="en-US" sz="900" dirty="0">
                <a:latin typeface="Times New Roman" panose="02020603050405020304" pitchFamily="18" charset="0"/>
              </a:rPr>
              <a:t>增大，特性曲线将向右稍微移动一些。但</a:t>
            </a:r>
            <a:r>
              <a:rPr lang="en-US" altLang="zh-CN" sz="900" i="1" dirty="0" err="1">
                <a:latin typeface="Times New Roman" panose="02020603050405020304" pitchFamily="18" charset="0"/>
              </a:rPr>
              <a:t>v</a:t>
            </a:r>
            <a:r>
              <a:rPr lang="en-US" altLang="zh-CN" sz="900" baseline="-25000" dirty="0" err="1">
                <a:latin typeface="Times New Roman" panose="02020603050405020304" pitchFamily="18" charset="0"/>
              </a:rPr>
              <a:t>CE</a:t>
            </a:r>
            <a:r>
              <a:rPr lang="zh-CN" altLang="en-US" sz="900" dirty="0">
                <a:latin typeface="Times New Roman" panose="02020603050405020304" pitchFamily="18" charset="0"/>
              </a:rPr>
              <a:t>再增加时，曲线右移很不明显。</a:t>
            </a:r>
          </a:p>
          <a:p>
            <a:pPr eaLnBrk="1" hangingPunct="1"/>
            <a:r>
              <a:rPr kumimoji="1" lang="zh-CN" altLang="en-US" dirty="0">
                <a:sym typeface="Symbol" panose="05050102010706020507" pitchFamily="18" charset="2"/>
              </a:rPr>
              <a:t>当</a:t>
            </a:r>
            <a:r>
              <a:rPr kumimoji="1" lang="en-US" altLang="zh-CN" dirty="0" err="1">
                <a:sym typeface="Symbol" panose="05050102010706020507" pitchFamily="18" charset="2"/>
              </a:rPr>
              <a:t>uBE</a:t>
            </a:r>
            <a:r>
              <a:rPr kumimoji="1" lang="zh-CN" altLang="en-US" dirty="0">
                <a:sym typeface="Symbol" panose="05050102010706020507" pitchFamily="18" charset="2"/>
              </a:rPr>
              <a:t>不变，</a:t>
            </a:r>
            <a:r>
              <a:rPr kumimoji="1" lang="en-US" altLang="zh-CN" dirty="0" err="1">
                <a:sym typeface="Symbol" panose="05050102010706020507" pitchFamily="18" charset="2"/>
              </a:rPr>
              <a:t>uCE</a:t>
            </a:r>
            <a:r>
              <a:rPr kumimoji="1" lang="zh-CN" altLang="en-US" dirty="0">
                <a:sym typeface="Symbol" panose="05050102010706020507" pitchFamily="18" charset="2"/>
              </a:rPr>
              <a:t>从零增大时，</a:t>
            </a:r>
            <a:r>
              <a:rPr kumimoji="1" lang="en-US" altLang="zh-CN" dirty="0" err="1">
                <a:sym typeface="Symbol" panose="05050102010706020507" pitchFamily="18" charset="2"/>
              </a:rPr>
              <a:t>iB</a:t>
            </a:r>
            <a:r>
              <a:rPr kumimoji="1" lang="zh-CN" altLang="en-US" dirty="0">
                <a:sym typeface="Symbol" panose="05050102010706020507" pitchFamily="18" charset="2"/>
              </a:rPr>
              <a:t>将减小</a:t>
            </a:r>
          </a:p>
          <a:p>
            <a:pPr eaLnBrk="1" hangingPunct="1"/>
            <a:r>
              <a:rPr kumimoji="1" lang="zh-CN" altLang="en-US" dirty="0">
                <a:sym typeface="Symbol" panose="05050102010706020507" pitchFamily="18" charset="2"/>
              </a:rPr>
              <a:t>当</a:t>
            </a:r>
            <a:r>
              <a:rPr kumimoji="1" lang="en-US" altLang="zh-CN" dirty="0">
                <a:sym typeface="Symbol" panose="05050102010706020507" pitchFamily="18" charset="2"/>
              </a:rPr>
              <a:t>uCE≥1V</a:t>
            </a:r>
            <a:r>
              <a:rPr kumimoji="1" lang="zh-CN" altLang="en-US" dirty="0">
                <a:sym typeface="Symbol" panose="05050102010706020507" pitchFamily="18" charset="2"/>
              </a:rPr>
              <a:t>，输入特性曲线几乎重合在一起，即</a:t>
            </a:r>
            <a:r>
              <a:rPr kumimoji="1" lang="en-US" altLang="zh-CN" dirty="0" err="1">
                <a:sym typeface="Symbol" panose="05050102010706020507" pitchFamily="18" charset="2"/>
              </a:rPr>
              <a:t>uCE</a:t>
            </a:r>
            <a:r>
              <a:rPr kumimoji="1" lang="zh-CN" altLang="en-US" dirty="0">
                <a:sym typeface="Symbol" panose="05050102010706020507" pitchFamily="18" charset="2"/>
              </a:rPr>
              <a:t>对输入特性几乎无影响</a:t>
            </a:r>
          </a:p>
        </p:txBody>
      </p:sp>
    </p:spTree>
    <p:extLst>
      <p:ext uri="{BB962C8B-B14F-4D97-AF65-F5344CB8AC3E}">
        <p14:creationId xmlns:p14="http://schemas.microsoft.com/office/powerpoint/2010/main" val="3343065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3324C517-2D27-420F-A435-163C13AC6096}" type="slidenum">
              <a:rPr lang="en-US" altLang="zh-CN" sz="1300"/>
              <a:pPr algn="r" eaLnBrk="1" hangingPunct="1">
                <a:spcBef>
                  <a:spcPct val="0"/>
                </a:spcBef>
              </a:pPr>
              <a:t>2</a:t>
            </a:fld>
            <a:endParaRPr lang="en-US" altLang="zh-CN" sz="1300"/>
          </a:p>
        </p:txBody>
      </p:sp>
      <p:sp>
        <p:nvSpPr>
          <p:cNvPr id="7171" name="Rectangle 2"/>
          <p:cNvSpPr>
            <a:spLocks noGrp="1" noRot="1" noChangeAspect="1" noChangeArrowheads="1" noTextEdit="1"/>
          </p:cNvSpPr>
          <p:nvPr>
            <p:ph type="sldImg"/>
          </p:nvPr>
        </p:nvSpPr>
        <p:spPr>
          <a:xfrm>
            <a:off x="992188" y="768350"/>
            <a:ext cx="5114925" cy="3836988"/>
          </a:xfrm>
          <a:ln/>
        </p:spPr>
      </p:sp>
      <p:sp>
        <p:nvSpPr>
          <p:cNvPr id="71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1146742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992188" y="768350"/>
            <a:ext cx="5114925" cy="3836988"/>
          </a:xfrm>
          <a:ln/>
        </p:spPr>
      </p:sp>
      <p:sp>
        <p:nvSpPr>
          <p:cNvPr id="921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lang="en-US" altLang="zh-CN"/>
              <a:t>The transistor is considered by many to be one of the greatest inventions of the twentieth century. It is the fundamental building block of modern electronic devices, and is ubiquitous in modern electronic systems. Today, some transistors are packaged individually, but many more are found embedded in integrated circuits. Although several companies each produce over a billion individually packaged (known as </a:t>
            </a:r>
            <a:r>
              <a:rPr lang="en-US" altLang="zh-CN" i="1"/>
              <a:t>discrete</a:t>
            </a:r>
            <a:r>
              <a:rPr lang="en-US" altLang="zh-CN"/>
              <a:t>) transistors every year,[10] the vast majority of transistors now produced are in integrated circuits (often shortened to </a:t>
            </a:r>
            <a:r>
              <a:rPr lang="en-US" altLang="zh-CN" i="1"/>
              <a:t>IC</a:t>
            </a:r>
            <a:r>
              <a:rPr lang="en-US" altLang="zh-CN"/>
              <a:t>, </a:t>
            </a:r>
            <a:r>
              <a:rPr lang="en-US" altLang="zh-CN" i="1"/>
              <a:t>microchips</a:t>
            </a:r>
            <a:r>
              <a:rPr lang="en-US" altLang="zh-CN"/>
              <a:t> or simply </a:t>
            </a:r>
            <a:r>
              <a:rPr lang="en-US" altLang="zh-CN" i="1"/>
              <a:t>chips</a:t>
            </a:r>
            <a:r>
              <a:rPr lang="en-US" altLang="zh-CN"/>
              <a:t>), along with diodes, resistors, capacitors and other electronic components, to produce complete electronic circuits. A logic gate consists of up to about twenty transistors whereas an advanced microprocessor, as of 2011, can use as many as 3 billion transistors (MOSFETs).</a:t>
            </a:r>
          </a:p>
          <a:p>
            <a:pPr eaLnBrk="1" hangingPunct="1"/>
            <a:endParaRPr lang="zh-CN" altLang="en-US"/>
          </a:p>
          <a:p>
            <a:pPr eaLnBrk="1" hangingPunct="1"/>
            <a:r>
              <a:rPr lang="en-US" altLang="zh-CN"/>
              <a:t>The essential usefulness of a transistor comes from its ability to use a small signal applied between one pair of its terminals to control a much larger signal at another pair of terminals. A transistor can control its output in proportion to the input signal; that is, it can act as an amplifier. Alternatively, the transistor can be used to turn current on or off in a circuit as an electrically controlled switch.</a:t>
            </a:r>
          </a:p>
          <a:p>
            <a:pPr eaLnBrk="1" hangingPunct="1"/>
            <a:endParaRPr lang="en-US" altLang="zh-CN"/>
          </a:p>
          <a:p>
            <a:pPr eaLnBrk="1" hangingPunct="1"/>
            <a:r>
              <a:rPr lang="en-US" altLang="zh-CN"/>
              <a:t>Transistors are categorized by:</a:t>
            </a:r>
          </a:p>
          <a:p>
            <a:pPr lvl="1" eaLnBrk="1" hangingPunct="1">
              <a:buFontTx/>
              <a:buChar char="•"/>
            </a:pPr>
            <a:r>
              <a:rPr lang="en-US" altLang="zh-CN"/>
              <a:t>Semiconductor material: germanium, silicon, gallium arsenide, silicon carbide, etc. </a:t>
            </a:r>
          </a:p>
          <a:p>
            <a:pPr lvl="1" eaLnBrk="1" hangingPunct="1">
              <a:buFontTx/>
              <a:buChar char="•"/>
            </a:pPr>
            <a:r>
              <a:rPr lang="en-US" altLang="zh-CN"/>
              <a:t>Structure: BJT, JFET, IGFET (MOSFET), IGBT, "other types" </a:t>
            </a:r>
          </a:p>
          <a:p>
            <a:pPr lvl="1" eaLnBrk="1" hangingPunct="1">
              <a:buFontTx/>
              <a:buChar char="•"/>
            </a:pPr>
            <a:r>
              <a:rPr lang="en-US" altLang="zh-CN"/>
              <a:t>Polarity: NPN, PNP (BJTs); N-channel, P-channel (FETs) </a:t>
            </a:r>
          </a:p>
          <a:p>
            <a:pPr lvl="1" eaLnBrk="1" hangingPunct="1">
              <a:buFontTx/>
              <a:buChar char="•"/>
            </a:pPr>
            <a:r>
              <a:rPr lang="en-US" altLang="zh-CN"/>
              <a:t>Maximum power rating: low, medium, high </a:t>
            </a:r>
          </a:p>
          <a:p>
            <a:pPr lvl="1" eaLnBrk="1" hangingPunct="1">
              <a:buFontTx/>
              <a:buChar char="•"/>
            </a:pPr>
            <a:r>
              <a:rPr lang="en-US" altLang="zh-CN"/>
              <a:t>Maximum operating frequency: low, medium, high, radio frequency (RF), microwave (The maximum effective frequency of a transistor is denoted by the term fT, an abbreviation for "frequency of transition". The frequency of transition is the frequency at which the transistor yields unity gain). </a:t>
            </a:r>
          </a:p>
          <a:p>
            <a:pPr lvl="1" eaLnBrk="1" hangingPunct="1">
              <a:buFontTx/>
              <a:buChar char="•"/>
            </a:pPr>
            <a:r>
              <a:rPr lang="en-US" altLang="zh-CN"/>
              <a:t>Application: switch, general purpose, audio, high voltage, super-beta, matched pair </a:t>
            </a:r>
          </a:p>
          <a:p>
            <a:pPr lvl="1" eaLnBrk="1" hangingPunct="1">
              <a:buFontTx/>
              <a:buChar char="•"/>
            </a:pPr>
            <a:r>
              <a:rPr lang="en-US" altLang="zh-CN"/>
              <a:t>Physical packaging: through hole metal, through hole plastic, surface mount, ball grid array, power modules </a:t>
            </a:r>
          </a:p>
          <a:p>
            <a:pPr lvl="1" eaLnBrk="1" hangingPunct="1">
              <a:buFontTx/>
              <a:buChar char="•"/>
            </a:pPr>
            <a:r>
              <a:rPr lang="en-US" altLang="zh-CN"/>
              <a:t>Amplification factor hfe (transistor beta)[14] </a:t>
            </a:r>
          </a:p>
          <a:p>
            <a:pPr eaLnBrk="1" hangingPunct="1"/>
            <a:r>
              <a:rPr lang="en-US" altLang="zh-CN"/>
              <a:t>Thus, a particular transistor may be described as silicon, surface mount, BJT, NPN, low power, high frequency switch.</a:t>
            </a:r>
          </a:p>
          <a:p>
            <a:pPr eaLnBrk="1" hangingPunct="1"/>
            <a:endParaRPr lang="zh-CN" altLang="en-US"/>
          </a:p>
        </p:txBody>
      </p:sp>
    </p:spTree>
    <p:extLst>
      <p:ext uri="{BB962C8B-B14F-4D97-AF65-F5344CB8AC3E}">
        <p14:creationId xmlns:p14="http://schemas.microsoft.com/office/powerpoint/2010/main" val="43282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992188" y="768350"/>
            <a:ext cx="5114925" cy="3836988"/>
          </a:xfrm>
          <a:ln/>
        </p:spPr>
      </p:sp>
      <p:sp>
        <p:nvSpPr>
          <p:cNvPr id="1331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具有电流放大作用的三极管，其内部结构的特点是：</a:t>
            </a:r>
          </a:p>
          <a:p>
            <a:pPr eaLnBrk="1" hangingPunct="1"/>
            <a:r>
              <a:rPr kumimoji="1" lang="zh-CN" altLang="en-US">
                <a:solidFill>
                  <a:srgbClr val="000000"/>
                </a:solidFill>
              </a:rPr>
              <a:t>    ① 发射区的掺杂溶度远高于基区和集电区的掺杂溶度；</a:t>
            </a:r>
          </a:p>
          <a:p>
            <a:pPr eaLnBrk="1" hangingPunct="1"/>
            <a:r>
              <a:rPr kumimoji="1" lang="zh-CN" altLang="en-US">
                <a:solidFill>
                  <a:srgbClr val="000000"/>
                </a:solidFill>
              </a:rPr>
              <a:t>    ③ 基区掺杂浓度最低且很薄；</a:t>
            </a:r>
          </a:p>
          <a:p>
            <a:pPr eaLnBrk="1" hangingPunct="1"/>
            <a:r>
              <a:rPr kumimoji="1" lang="zh-CN" altLang="en-US">
                <a:solidFill>
                  <a:srgbClr val="000000"/>
                </a:solidFill>
              </a:rPr>
              <a:t>    ② 集电结的面积比发射结的面积大。</a:t>
            </a:r>
          </a:p>
          <a:p>
            <a:pPr eaLnBrk="1" hangingPunct="1"/>
            <a:r>
              <a:rPr kumimoji="1" lang="zh-CN" altLang="en-US">
                <a:solidFill>
                  <a:srgbClr val="000000"/>
                </a:solidFill>
              </a:rPr>
              <a:t>这种结构上的特点是三极管具有放大作用的基础与内部条件。</a:t>
            </a:r>
          </a:p>
          <a:p>
            <a:pPr eaLnBrk="1" hangingPunct="1"/>
            <a:r>
              <a:rPr kumimoji="1" lang="zh-CN" altLang="en-US">
                <a:solidFill>
                  <a:srgbClr val="000000"/>
                </a:solidFill>
              </a:rPr>
              <a:t>三极管工作时发射结加正向电压，集电结加反向电压称为具有放大用的外部条件。 </a:t>
            </a:r>
          </a:p>
          <a:p>
            <a:pPr eaLnBrk="1" hangingPunct="1"/>
            <a:r>
              <a:rPr kumimoji="1" lang="zh-CN" altLang="en-US">
                <a:solidFill>
                  <a:srgbClr val="000000"/>
                </a:solidFill>
              </a:rPr>
              <a:t>因此，在应用时，集电极（</a:t>
            </a:r>
            <a:r>
              <a:rPr kumimoji="1" lang="en-US" altLang="zh-CN">
                <a:solidFill>
                  <a:srgbClr val="000000"/>
                </a:solidFill>
              </a:rPr>
              <a:t>c</a:t>
            </a:r>
            <a:r>
              <a:rPr kumimoji="1" lang="zh-CN" altLang="en-US">
                <a:solidFill>
                  <a:srgbClr val="000000"/>
                </a:solidFill>
              </a:rPr>
              <a:t>）和发射极（</a:t>
            </a:r>
            <a:r>
              <a:rPr kumimoji="1" lang="en-US" altLang="zh-CN">
                <a:solidFill>
                  <a:srgbClr val="000000"/>
                </a:solidFill>
              </a:rPr>
              <a:t>e</a:t>
            </a:r>
            <a:r>
              <a:rPr kumimoji="1" lang="zh-CN" altLang="en-US">
                <a:solidFill>
                  <a:srgbClr val="000000"/>
                </a:solidFill>
              </a:rPr>
              <a:t>）是不能随意互换的。</a:t>
            </a:r>
          </a:p>
        </p:txBody>
      </p:sp>
    </p:spTree>
    <p:extLst>
      <p:ext uri="{BB962C8B-B14F-4D97-AF65-F5344CB8AC3E}">
        <p14:creationId xmlns:p14="http://schemas.microsoft.com/office/powerpoint/2010/main" val="1615108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992188" y="768350"/>
            <a:ext cx="5114925" cy="3836988"/>
          </a:xfrm>
          <a:ln/>
        </p:spPr>
      </p:sp>
      <p:sp>
        <p:nvSpPr>
          <p:cNvPr id="1536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kumimoji="1" lang="en-US" altLang="zh-CN"/>
              <a:t> </a:t>
            </a:r>
            <a:r>
              <a:rPr kumimoji="1" lang="zh-CN" altLang="en-US"/>
              <a:t>参见模电　</a:t>
            </a:r>
            <a:r>
              <a:rPr kumimoji="1" lang="en-US" altLang="zh-CN"/>
              <a:t>P160-161</a:t>
            </a:r>
          </a:p>
          <a:p>
            <a:pPr eaLnBrk="1" hangingPunct="1"/>
            <a:endParaRPr kumimoji="1" lang="en-US" altLang="zh-CN"/>
          </a:p>
          <a:p>
            <a:pPr eaLnBrk="1" hangingPunct="1"/>
            <a:r>
              <a:rPr kumimoji="1" lang="zh-CN" altLang="en-US"/>
              <a:t>发射区多子电子向基区扩散形成电流</a:t>
            </a:r>
            <a:r>
              <a:rPr kumimoji="1" lang="en-US" altLang="zh-CN"/>
              <a:t>IEN</a:t>
            </a:r>
            <a:r>
              <a:rPr kumimoji="1" lang="zh-CN" altLang="en-US"/>
              <a:t>，在基区被复合的电子形成电流</a:t>
            </a:r>
            <a:r>
              <a:rPr kumimoji="1" lang="en-US" altLang="zh-CN"/>
              <a:t>IBN</a:t>
            </a:r>
            <a:r>
              <a:rPr kumimoji="1" lang="zh-CN" altLang="en-US"/>
              <a:t>，余下电子向集电区漂移形成电流</a:t>
            </a:r>
            <a:r>
              <a:rPr kumimoji="1" lang="en-US" altLang="zh-CN"/>
              <a:t>ICN</a:t>
            </a:r>
            <a:r>
              <a:rPr kumimoji="1" lang="zh-CN" altLang="en-US"/>
              <a:t>。</a:t>
            </a:r>
          </a:p>
          <a:p>
            <a:pPr eaLnBrk="1" hangingPunct="1"/>
            <a:r>
              <a:rPr kumimoji="1" lang="zh-CN" altLang="en-US">
                <a:latin typeface="Times New Roman" panose="02020603050405020304" pitchFamily="18" charset="0"/>
              </a:rPr>
              <a:t>基区多子空穴向发射区扩散形成电流</a:t>
            </a:r>
            <a:r>
              <a:rPr kumimoji="1" lang="en-US" altLang="zh-CN">
                <a:latin typeface="Times New Roman" panose="02020603050405020304" pitchFamily="18" charset="0"/>
              </a:rPr>
              <a:t>I</a:t>
            </a:r>
            <a:r>
              <a:rPr kumimoji="1" lang="en-US" altLang="zh-CN" sz="900">
                <a:latin typeface="Times New Roman" panose="02020603050405020304" pitchFamily="18" charset="0"/>
              </a:rPr>
              <a:t>EP</a:t>
            </a:r>
            <a:r>
              <a:rPr kumimoji="1" lang="zh-CN" altLang="en-US" sz="900">
                <a:latin typeface="Times New Roman" panose="02020603050405020304" pitchFamily="18" charset="0"/>
              </a:rPr>
              <a:t>。</a:t>
            </a:r>
            <a:r>
              <a:rPr kumimoji="1" lang="zh-CN" altLang="en-US">
                <a:latin typeface="Times New Roman" panose="02020603050405020304" pitchFamily="18" charset="0"/>
              </a:rPr>
              <a:t>集电结区两侧少子形成漂移电流</a:t>
            </a:r>
            <a:r>
              <a:rPr kumimoji="1" lang="en-US" altLang="zh-CN">
                <a:latin typeface="Times New Roman" panose="02020603050405020304" pitchFamily="18" charset="0"/>
              </a:rPr>
              <a:t>I</a:t>
            </a:r>
            <a:r>
              <a:rPr kumimoji="1" lang="en-US" altLang="zh-CN" sz="900">
                <a:latin typeface="Times New Roman" panose="02020603050405020304" pitchFamily="18" charset="0"/>
              </a:rPr>
              <a:t>CBO</a:t>
            </a:r>
            <a:r>
              <a:rPr kumimoji="1" lang="zh-CN" altLang="en-US" sz="900">
                <a:latin typeface="Times New Roman" panose="02020603050405020304" pitchFamily="18" charset="0"/>
              </a:rPr>
              <a:t>。</a:t>
            </a:r>
          </a:p>
          <a:p>
            <a:pPr eaLnBrk="1" hangingPunct="1"/>
            <a:endParaRPr kumimoji="1" lang="en-US" altLang="zh-CN" sz="900">
              <a:latin typeface="Times New Roman" panose="02020603050405020304" pitchFamily="18" charset="0"/>
            </a:endParaRPr>
          </a:p>
          <a:p>
            <a:pPr eaLnBrk="1" hangingPunct="1"/>
            <a:r>
              <a:rPr kumimoji="1" lang="el-GR" altLang="zh-CN"/>
              <a:t>α</a:t>
            </a:r>
            <a:r>
              <a:rPr kumimoji="1" lang="zh-CN" altLang="en-US"/>
              <a:t>为电流放大系数。它仅与管子的结构尺寸和掺杂浓度有关，与外加电压无关。一般</a:t>
            </a:r>
            <a:r>
              <a:rPr kumimoji="1" lang="el-GR" altLang="zh-CN"/>
              <a:t>α</a:t>
            </a:r>
            <a:r>
              <a:rPr kumimoji="1" lang="zh-CN" altLang="en-US"/>
              <a:t> </a:t>
            </a:r>
            <a:r>
              <a:rPr kumimoji="1" lang="en-US" altLang="zh-CN"/>
              <a:t>= 0.9</a:t>
            </a:r>
            <a:r>
              <a:rPr kumimoji="1" lang="zh-CN" altLang="en-US"/>
              <a:t>～</a:t>
            </a:r>
            <a:r>
              <a:rPr kumimoji="1" lang="en-US" altLang="zh-CN"/>
              <a:t>0.99</a:t>
            </a:r>
            <a:r>
              <a:rPr kumimoji="1" lang="zh-CN" altLang="en-US"/>
              <a:t>。</a:t>
            </a:r>
          </a:p>
          <a:p>
            <a:pPr eaLnBrk="1" hangingPunct="1"/>
            <a:r>
              <a:rPr kumimoji="1" lang="el-GR" altLang="zh-CN"/>
              <a:t>β</a:t>
            </a:r>
            <a:r>
              <a:rPr kumimoji="1" lang="zh-CN" altLang="en-US"/>
              <a:t>是另一个电流放大系数。同样，它仅与管子的结构尺寸和掺杂浓度有关，与外加电压无关。一般</a:t>
            </a:r>
            <a:r>
              <a:rPr kumimoji="1" lang="el-GR" altLang="zh-CN"/>
              <a:t>β</a:t>
            </a:r>
            <a:r>
              <a:rPr kumimoji="1" lang="zh-CN" altLang="en-US"/>
              <a:t> </a:t>
            </a:r>
            <a:r>
              <a:rPr kumimoji="1" lang="en-US" altLang="zh-CN"/>
              <a:t>&gt;&gt;1</a:t>
            </a:r>
            <a:r>
              <a:rPr kumimoji="1" lang="zh-CN" altLang="en-US"/>
              <a:t>。</a:t>
            </a:r>
            <a:endParaRPr kumimoji="1" lang="en-US" altLang="zh-CN" sz="900">
              <a:latin typeface="Times New Roman" panose="02020603050405020304" pitchFamily="18" charset="0"/>
            </a:endParaRPr>
          </a:p>
          <a:p>
            <a:pPr eaLnBrk="1" hangingPunct="1"/>
            <a:endParaRPr kumimoji="1" lang="zh-CN" altLang="en-US" sz="900">
              <a:latin typeface="Times New Roman" panose="02020603050405020304" pitchFamily="18" charset="0"/>
            </a:endParaRPr>
          </a:p>
        </p:txBody>
      </p:sp>
    </p:spTree>
    <p:extLst>
      <p:ext uri="{BB962C8B-B14F-4D97-AF65-F5344CB8AC3E}">
        <p14:creationId xmlns:p14="http://schemas.microsoft.com/office/powerpoint/2010/main" val="3899183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992188" y="768350"/>
            <a:ext cx="5114925" cy="3836988"/>
          </a:xfrm>
          <a:ln/>
        </p:spPr>
      </p:sp>
      <p:sp>
        <p:nvSpPr>
          <p:cNvPr id="17411"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lnSpc>
                <a:spcPct val="120000"/>
              </a:lnSpc>
            </a:pPr>
            <a:r>
              <a:rPr lang="zh-CN" altLang="en-US" sz="1000">
                <a:solidFill>
                  <a:srgbClr val="000000"/>
                </a:solidFill>
                <a:latin typeface="幼圆" panose="02010509060101010101" pitchFamily="49" charset="-122"/>
                <a:ea typeface="幼圆" panose="02010509060101010101" pitchFamily="49" charset="-122"/>
              </a:rPr>
              <a:t>发射区向基区</a:t>
            </a:r>
            <a:r>
              <a:rPr lang="zh-CN" altLang="en-US" sz="1000">
                <a:solidFill>
                  <a:srgbClr val="FF0000"/>
                </a:solidFill>
                <a:latin typeface="幼圆" panose="02010509060101010101" pitchFamily="49" charset="-122"/>
                <a:ea typeface="幼圆" panose="02010509060101010101" pitchFamily="49" charset="-122"/>
              </a:rPr>
              <a:t>注入</a:t>
            </a:r>
            <a:r>
              <a:rPr lang="zh-CN" altLang="en-US" sz="1000">
                <a:solidFill>
                  <a:srgbClr val="000000"/>
                </a:solidFill>
                <a:latin typeface="幼圆" panose="02010509060101010101" pitchFamily="49" charset="-122"/>
                <a:ea typeface="幼圆" panose="02010509060101010101" pitchFamily="49" charset="-122"/>
              </a:rPr>
              <a:t>载流子；</a:t>
            </a:r>
          </a:p>
          <a:p>
            <a:pPr eaLnBrk="1" hangingPunct="1">
              <a:lnSpc>
                <a:spcPct val="120000"/>
              </a:lnSpc>
            </a:pPr>
            <a:r>
              <a:rPr lang="zh-CN" altLang="en-US" sz="1000">
                <a:solidFill>
                  <a:srgbClr val="000000"/>
                </a:solidFill>
                <a:latin typeface="幼圆" panose="02010509060101010101" pitchFamily="49" charset="-122"/>
                <a:ea typeface="幼圆" panose="02010509060101010101" pitchFamily="49" charset="-122"/>
              </a:rPr>
              <a:t>基区</a:t>
            </a:r>
            <a:r>
              <a:rPr lang="zh-CN" altLang="en-US" sz="1000">
                <a:solidFill>
                  <a:srgbClr val="FF0000"/>
                </a:solidFill>
                <a:latin typeface="幼圆" panose="02010509060101010101" pitchFamily="49" charset="-122"/>
                <a:ea typeface="幼圆" panose="02010509060101010101" pitchFamily="49" charset="-122"/>
              </a:rPr>
              <a:t>传输和控制</a:t>
            </a:r>
            <a:r>
              <a:rPr lang="zh-CN" altLang="en-US" sz="1000">
                <a:solidFill>
                  <a:srgbClr val="000000"/>
                </a:solidFill>
                <a:latin typeface="幼圆" panose="02010509060101010101" pitchFamily="49" charset="-122"/>
                <a:ea typeface="幼圆" panose="02010509060101010101" pitchFamily="49" charset="-122"/>
              </a:rPr>
              <a:t>载流子；</a:t>
            </a:r>
          </a:p>
          <a:p>
            <a:pPr eaLnBrk="1" hangingPunct="1">
              <a:lnSpc>
                <a:spcPct val="120000"/>
              </a:lnSpc>
            </a:pPr>
            <a:r>
              <a:rPr lang="zh-CN" altLang="en-US" sz="1000">
                <a:solidFill>
                  <a:srgbClr val="000000"/>
                </a:solidFill>
                <a:latin typeface="幼圆" panose="02010509060101010101" pitchFamily="49" charset="-122"/>
                <a:ea typeface="幼圆" panose="02010509060101010101" pitchFamily="49" charset="-122"/>
              </a:rPr>
              <a:t>集电区</a:t>
            </a:r>
            <a:r>
              <a:rPr lang="zh-CN" altLang="en-US" sz="1000">
                <a:solidFill>
                  <a:srgbClr val="FF0000"/>
                </a:solidFill>
                <a:latin typeface="幼圆" panose="02010509060101010101" pitchFamily="49" charset="-122"/>
                <a:ea typeface="幼圆" panose="02010509060101010101" pitchFamily="49" charset="-122"/>
              </a:rPr>
              <a:t>收集</a:t>
            </a:r>
            <a:r>
              <a:rPr lang="zh-CN" altLang="en-US" sz="1000">
                <a:solidFill>
                  <a:srgbClr val="000000"/>
                </a:solidFill>
                <a:latin typeface="幼圆" panose="02010509060101010101" pitchFamily="49" charset="-122"/>
                <a:ea typeface="幼圆" panose="02010509060101010101" pitchFamily="49" charset="-122"/>
              </a:rPr>
              <a:t>载流子．</a:t>
            </a:r>
          </a:p>
        </p:txBody>
      </p:sp>
    </p:spTree>
    <p:extLst>
      <p:ext uri="{BB962C8B-B14F-4D97-AF65-F5344CB8AC3E}">
        <p14:creationId xmlns:p14="http://schemas.microsoft.com/office/powerpoint/2010/main" val="2968792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92188" y="768350"/>
            <a:ext cx="5114925" cy="3836988"/>
          </a:xfrm>
          <a:ln/>
        </p:spPr>
      </p:sp>
      <p:sp>
        <p:nvSpPr>
          <p:cNvPr id="1945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r>
              <a:rPr kumimoji="1" lang="en-US" altLang="zh-CN" i="1">
                <a:solidFill>
                  <a:srgbClr val="000000"/>
                </a:solidFill>
              </a:rPr>
              <a:t>I</a:t>
            </a:r>
            <a:r>
              <a:rPr kumimoji="1" lang="en-US" altLang="zh-CN">
                <a:solidFill>
                  <a:srgbClr val="000000"/>
                </a:solidFill>
              </a:rPr>
              <a:t>CBO</a:t>
            </a:r>
            <a:r>
              <a:rPr kumimoji="1" lang="zh-CN" altLang="en-US">
                <a:solidFill>
                  <a:srgbClr val="000000"/>
                </a:solidFill>
              </a:rPr>
              <a:t>：</a:t>
            </a:r>
            <a:r>
              <a:rPr kumimoji="1" lang="zh-CN" altLang="en-US">
                <a:solidFill>
                  <a:schemeClr val="bg1"/>
                </a:solidFill>
              </a:rPr>
              <a:t>集电极—基极间反向饱和电流，</a:t>
            </a:r>
            <a:r>
              <a:rPr kumimoji="1" lang="zh-CN" altLang="en-US">
                <a:solidFill>
                  <a:srgbClr val="000000"/>
                </a:solidFill>
              </a:rPr>
              <a:t>为发射极开路时，集电结反向饱和电流。</a:t>
            </a:r>
          </a:p>
          <a:p>
            <a:pPr eaLnBrk="1" hangingPunct="1"/>
            <a:r>
              <a:rPr kumimoji="1" lang="en-US" altLang="zh-CN" i="1">
                <a:solidFill>
                  <a:srgbClr val="000000"/>
                </a:solidFill>
              </a:rPr>
              <a:t>I</a:t>
            </a:r>
            <a:r>
              <a:rPr kumimoji="1" lang="en-US" altLang="zh-CN">
                <a:solidFill>
                  <a:srgbClr val="000000"/>
                </a:solidFill>
              </a:rPr>
              <a:t>CEO</a:t>
            </a:r>
            <a:r>
              <a:rPr kumimoji="1" lang="zh-CN" altLang="en-US">
                <a:solidFill>
                  <a:srgbClr val="000000"/>
                </a:solidFill>
              </a:rPr>
              <a:t>：</a:t>
            </a:r>
            <a:r>
              <a:rPr kumimoji="1" lang="zh-CN" altLang="en-US">
                <a:solidFill>
                  <a:schemeClr val="bg1"/>
                </a:solidFill>
              </a:rPr>
              <a:t>集电极—发射极间反向饱和电流，又称为</a:t>
            </a:r>
            <a:r>
              <a:rPr kumimoji="1" lang="zh-CN" altLang="en-US"/>
              <a:t>集</a:t>
            </a:r>
            <a:r>
              <a:rPr kumimoji="1" lang="en-US" altLang="zh-CN"/>
              <a:t>-</a:t>
            </a:r>
            <a:r>
              <a:rPr kumimoji="1" lang="zh-CN" altLang="en-US"/>
              <a:t>射间穿透电流</a:t>
            </a:r>
            <a:r>
              <a:rPr kumimoji="1" lang="zh-CN" altLang="en-US">
                <a:solidFill>
                  <a:schemeClr val="bg1"/>
                </a:solidFill>
              </a:rPr>
              <a:t>，是</a:t>
            </a:r>
            <a:r>
              <a:rPr kumimoji="1" lang="zh-CN" altLang="en-US">
                <a:solidFill>
                  <a:srgbClr val="000000"/>
                </a:solidFill>
              </a:rPr>
              <a:t>基极开路时集电结反向饱和电流。</a:t>
            </a:r>
          </a:p>
          <a:p>
            <a:pPr eaLnBrk="1" hangingPunct="1"/>
            <a:r>
              <a:rPr kumimoji="1" lang="en-US" altLang="zh-CN"/>
              <a:t> </a:t>
            </a:r>
            <a:r>
              <a:rPr kumimoji="1" lang="el-GR" altLang="zh-CN">
                <a:latin typeface="Times New Roman" panose="02020603050405020304" pitchFamily="18" charset="0"/>
              </a:rPr>
              <a:t>α</a:t>
            </a:r>
            <a:r>
              <a:rPr kumimoji="1" lang="en-US" altLang="zh-CN"/>
              <a:t> </a:t>
            </a:r>
            <a:r>
              <a:rPr kumimoji="1" lang="zh-CN" altLang="en-US"/>
              <a:t>， </a:t>
            </a:r>
            <a:r>
              <a:rPr kumimoji="1" lang="el-GR" altLang="zh-CN">
                <a:latin typeface="Times New Roman" panose="02020603050405020304" pitchFamily="18" charset="0"/>
              </a:rPr>
              <a:t>β</a:t>
            </a:r>
            <a:r>
              <a:rPr kumimoji="1" lang="zh-CN" altLang="en-US"/>
              <a:t>为电流放大系数，只与管子结构尺寸和掺杂浓度有关，与外加电压无关。</a:t>
            </a:r>
          </a:p>
          <a:p>
            <a:pPr eaLnBrk="1" hangingPunct="1"/>
            <a:r>
              <a:rPr kumimoji="1" lang="zh-CN" altLang="en-US"/>
              <a:t>一般情况 </a:t>
            </a:r>
            <a:r>
              <a:rPr kumimoji="1" lang="el-GR" altLang="zh-CN">
                <a:latin typeface="Times New Roman" panose="02020603050405020304" pitchFamily="18" charset="0"/>
              </a:rPr>
              <a:t>α</a:t>
            </a:r>
            <a:r>
              <a:rPr kumimoji="1" lang="en-US" altLang="zh-CN"/>
              <a:t> =0.9</a:t>
            </a:r>
            <a:r>
              <a:rPr kumimoji="1" lang="zh-CN" altLang="en-US"/>
              <a:t>～</a:t>
            </a:r>
            <a:r>
              <a:rPr kumimoji="1" lang="en-US" altLang="zh-CN"/>
              <a:t>0.995</a:t>
            </a:r>
            <a:r>
              <a:rPr kumimoji="1" lang="zh-CN" altLang="en-US"/>
              <a:t>， </a:t>
            </a:r>
            <a:r>
              <a:rPr kumimoji="1" lang="el-GR" altLang="zh-CN">
                <a:latin typeface="Times New Roman" panose="02020603050405020304" pitchFamily="18" charset="0"/>
              </a:rPr>
              <a:t>β</a:t>
            </a:r>
            <a:r>
              <a:rPr kumimoji="1" lang="en-US" altLang="zh-CN"/>
              <a:t> =20</a:t>
            </a:r>
            <a:r>
              <a:rPr kumimoji="1" lang="zh-CN" altLang="en-US"/>
              <a:t>～</a:t>
            </a:r>
            <a:r>
              <a:rPr kumimoji="1" lang="en-US" altLang="zh-CN"/>
              <a:t>200</a:t>
            </a:r>
            <a:r>
              <a:rPr kumimoji="1" lang="zh-CN" altLang="en-US"/>
              <a:t>。</a:t>
            </a:r>
          </a:p>
          <a:p>
            <a:pPr eaLnBrk="1" hangingPunct="1"/>
            <a:r>
              <a:rPr kumimoji="1" lang="en-US" altLang="zh-CN">
                <a:solidFill>
                  <a:srgbClr val="000000"/>
                </a:solidFill>
              </a:rPr>
              <a:t>α</a:t>
            </a:r>
            <a:r>
              <a:rPr kumimoji="1" lang="zh-CN" altLang="en-US">
                <a:solidFill>
                  <a:srgbClr val="000000"/>
                </a:solidFill>
              </a:rPr>
              <a:t>称共基极电流放大系数</a:t>
            </a:r>
            <a:r>
              <a:rPr kumimoji="1" lang="en-US" altLang="zh-CN">
                <a:solidFill>
                  <a:srgbClr val="000000"/>
                </a:solidFill>
              </a:rPr>
              <a:t>, α</a:t>
            </a:r>
            <a:r>
              <a:rPr kumimoji="1" lang="zh-CN" altLang="en-US">
                <a:solidFill>
                  <a:srgbClr val="000000"/>
                </a:solidFill>
              </a:rPr>
              <a:t>是小于</a:t>
            </a:r>
            <a:r>
              <a:rPr kumimoji="1" lang="en-US" altLang="zh-CN">
                <a:solidFill>
                  <a:srgbClr val="000000"/>
                </a:solidFill>
              </a:rPr>
              <a:t>1</a:t>
            </a:r>
            <a:r>
              <a:rPr kumimoji="1" lang="zh-CN" altLang="en-US">
                <a:solidFill>
                  <a:srgbClr val="000000"/>
                </a:solidFill>
              </a:rPr>
              <a:t>且接近于</a:t>
            </a:r>
            <a:r>
              <a:rPr kumimoji="1" lang="en-US" altLang="zh-CN">
                <a:solidFill>
                  <a:srgbClr val="000000"/>
                </a:solidFill>
              </a:rPr>
              <a:t>1</a:t>
            </a:r>
            <a:r>
              <a:rPr kumimoji="1" lang="zh-CN" altLang="en-US">
                <a:solidFill>
                  <a:srgbClr val="000000"/>
                </a:solidFill>
              </a:rPr>
              <a:t>的值。</a:t>
            </a:r>
            <a:endParaRPr kumimoji="1" lang="en-US" altLang="zh-CN">
              <a:solidFill>
                <a:schemeClr val="bg1"/>
              </a:solidFill>
            </a:endParaRPr>
          </a:p>
          <a:p>
            <a:pPr eaLnBrk="1" hangingPunct="1"/>
            <a:r>
              <a:rPr kumimoji="1" lang="en-US" altLang="zh-CN">
                <a:solidFill>
                  <a:srgbClr val="000000"/>
                </a:solidFill>
              </a:rPr>
              <a:t>β</a:t>
            </a:r>
            <a:r>
              <a:rPr kumimoji="1" lang="zh-CN" altLang="en-US">
                <a:solidFill>
                  <a:srgbClr val="000000"/>
                </a:solidFill>
              </a:rPr>
              <a:t>称为共发射极电流放大系数。</a:t>
            </a:r>
            <a:endParaRPr kumimoji="1" lang="en-US" altLang="zh-CN">
              <a:solidFill>
                <a:srgbClr val="000000"/>
              </a:solidFill>
            </a:endParaRPr>
          </a:p>
          <a:p>
            <a:pPr eaLnBrk="1" hangingPunct="1"/>
            <a:endParaRPr kumimoji="1" lang="en-US" altLang="zh-CN">
              <a:solidFill>
                <a:srgbClr val="000000"/>
              </a:solidFill>
            </a:endParaRPr>
          </a:p>
          <a:p>
            <a:pPr eaLnBrk="1" hangingPunct="1"/>
            <a:endParaRPr kumimoji="1" lang="en-US" altLang="zh-CN">
              <a:solidFill>
                <a:srgbClr val="000000"/>
              </a:solidFill>
            </a:endParaRPr>
          </a:p>
          <a:p>
            <a:pPr eaLnBrk="1" hangingPunct="1"/>
            <a:r>
              <a:rPr kumimoji="1" lang="zh-CN" altLang="en-US">
                <a:solidFill>
                  <a:srgbClr val="000000"/>
                </a:solidFill>
              </a:rPr>
              <a:t>推导过程：</a:t>
            </a:r>
            <a:r>
              <a:rPr kumimoji="1" lang="en-US" altLang="zh-CN">
                <a:solidFill>
                  <a:srgbClr val="000000"/>
                </a:solidFill>
              </a:rPr>
              <a:t>I_C= I_CN+I_CBO = alfa * I_EN + I_CBO = alfa *(I_E-I_EP) + I_CBO -&gt;(I_EP</a:t>
            </a:r>
            <a:r>
              <a:rPr kumimoji="1" lang="zh-CN" altLang="en-US">
                <a:solidFill>
                  <a:srgbClr val="000000"/>
                </a:solidFill>
              </a:rPr>
              <a:t>很小）</a:t>
            </a:r>
            <a:r>
              <a:rPr kumimoji="1" lang="en-US" altLang="zh-CN">
                <a:solidFill>
                  <a:srgbClr val="000000"/>
                </a:solidFill>
              </a:rPr>
              <a:t> alfa * I_E + I_CBO -&gt;(I_CBO</a:t>
            </a:r>
            <a:r>
              <a:rPr kumimoji="1" lang="zh-CN" altLang="en-US">
                <a:solidFill>
                  <a:srgbClr val="000000"/>
                </a:solidFill>
              </a:rPr>
              <a:t>很小</a:t>
            </a:r>
            <a:r>
              <a:rPr kumimoji="1" lang="en-US" altLang="zh-CN">
                <a:solidFill>
                  <a:srgbClr val="000000"/>
                </a:solidFill>
              </a:rPr>
              <a:t>) alfa * IE</a:t>
            </a:r>
            <a:r>
              <a:rPr kumimoji="1" lang="zh-CN" altLang="en-US">
                <a:solidFill>
                  <a:srgbClr val="000000"/>
                </a:solidFill>
              </a:rPr>
              <a:t>；</a:t>
            </a:r>
            <a:r>
              <a:rPr kumimoji="1" lang="en-US" altLang="zh-CN">
                <a:solidFill>
                  <a:srgbClr val="000000"/>
                </a:solidFill>
              </a:rPr>
              <a:t> </a:t>
            </a:r>
            <a:r>
              <a:rPr kumimoji="1" lang="zh-CN" altLang="en-US">
                <a:solidFill>
                  <a:srgbClr val="000000"/>
                </a:solidFill>
              </a:rPr>
              <a:t>即</a:t>
            </a:r>
            <a:r>
              <a:rPr kumimoji="1" lang="en-US" altLang="zh-CN">
                <a:solidFill>
                  <a:srgbClr val="000000"/>
                </a:solidFill>
              </a:rPr>
              <a:t> I_C ~= alfa * I_E</a:t>
            </a:r>
          </a:p>
          <a:p>
            <a:pPr eaLnBrk="1" hangingPunct="1"/>
            <a:endParaRPr kumimoji="1" lang="en-US" altLang="zh-CN">
              <a:solidFill>
                <a:srgbClr val="000000"/>
              </a:solidFill>
            </a:endParaRPr>
          </a:p>
          <a:p>
            <a:pPr eaLnBrk="1" hangingPunct="1"/>
            <a:r>
              <a:rPr kumimoji="1" lang="zh-CN" altLang="en-US">
                <a:solidFill>
                  <a:srgbClr val="000000"/>
                </a:solidFill>
              </a:rPr>
              <a:t>由于</a:t>
            </a:r>
            <a:r>
              <a:rPr kumimoji="1" lang="en-US" altLang="zh-CN">
                <a:solidFill>
                  <a:srgbClr val="000000"/>
                </a:solidFill>
              </a:rPr>
              <a:t>I_E= I_C + I_B</a:t>
            </a:r>
          </a:p>
          <a:p>
            <a:pPr eaLnBrk="1" hangingPunct="1"/>
            <a:r>
              <a:rPr kumimoji="1" lang="zh-CN" altLang="en-US">
                <a:solidFill>
                  <a:srgbClr val="000000"/>
                </a:solidFill>
              </a:rPr>
              <a:t>因此：</a:t>
            </a:r>
            <a:r>
              <a:rPr kumimoji="1" lang="en-US" altLang="zh-CN">
                <a:solidFill>
                  <a:srgbClr val="000000"/>
                </a:solidFill>
              </a:rPr>
              <a:t>I_C/alfa = I_C + I_B</a:t>
            </a:r>
          </a:p>
          <a:p>
            <a:pPr eaLnBrk="1" hangingPunct="1"/>
            <a:r>
              <a:rPr kumimoji="1" lang="zh-CN" altLang="en-US">
                <a:solidFill>
                  <a:srgbClr val="000000"/>
                </a:solidFill>
              </a:rPr>
              <a:t>得到</a:t>
            </a:r>
            <a:r>
              <a:rPr kumimoji="1" lang="en-US" altLang="zh-CN">
                <a:solidFill>
                  <a:srgbClr val="000000"/>
                </a:solidFill>
                <a:sym typeface="Wingdings" panose="05000000000000000000" pitchFamily="2" charset="2"/>
              </a:rPr>
              <a:t>(1/alfa -1) * I_C = I_B </a:t>
            </a:r>
          </a:p>
          <a:p>
            <a:pPr eaLnBrk="1" hangingPunct="1"/>
            <a:r>
              <a:rPr kumimoji="1" lang="zh-CN" altLang="en-US">
                <a:solidFill>
                  <a:srgbClr val="000000"/>
                </a:solidFill>
                <a:sym typeface="Wingdings" panose="05000000000000000000" pitchFamily="2" charset="2"/>
              </a:rPr>
              <a:t>整理得到</a:t>
            </a:r>
            <a:r>
              <a:rPr kumimoji="1" lang="en-US" altLang="zh-CN">
                <a:solidFill>
                  <a:srgbClr val="000000"/>
                </a:solidFill>
                <a:sym typeface="Wingdings" panose="05000000000000000000" pitchFamily="2" charset="2"/>
              </a:rPr>
              <a:t> I_C = I_B /(1/alfa -1) = alfa/(1-alfa)*I_B = beta * I_B; </a:t>
            </a:r>
            <a:r>
              <a:rPr kumimoji="1" lang="zh-CN" altLang="en-US">
                <a:solidFill>
                  <a:srgbClr val="000000"/>
                </a:solidFill>
                <a:sym typeface="Wingdings" panose="05000000000000000000" pitchFamily="2" charset="2"/>
              </a:rPr>
              <a:t>即</a:t>
            </a:r>
            <a:r>
              <a:rPr kumimoji="1" lang="en-US" altLang="zh-CN">
                <a:solidFill>
                  <a:srgbClr val="000000"/>
                </a:solidFill>
                <a:sym typeface="Wingdings" panose="05000000000000000000" pitchFamily="2" charset="2"/>
              </a:rPr>
              <a:t>I_C = beta* I_B</a:t>
            </a:r>
          </a:p>
          <a:p>
            <a:pPr eaLnBrk="1" hangingPunct="1"/>
            <a:endParaRPr kumimoji="1" lang="en-US" altLang="zh-CN">
              <a:solidFill>
                <a:srgbClr val="000000"/>
              </a:solidFill>
              <a:sym typeface="Wingdings" panose="05000000000000000000" pitchFamily="2" charset="2"/>
            </a:endParaRPr>
          </a:p>
          <a:p>
            <a:pPr eaLnBrk="1" hangingPunct="1"/>
            <a:r>
              <a:rPr kumimoji="1" lang="zh-CN" altLang="en-US">
                <a:solidFill>
                  <a:srgbClr val="000000"/>
                </a:solidFill>
                <a:sym typeface="Wingdings" panose="05000000000000000000" pitchFamily="2" charset="2"/>
              </a:rPr>
              <a:t>所以</a:t>
            </a:r>
            <a:r>
              <a:rPr kumimoji="1" lang="en-US" altLang="zh-CN">
                <a:solidFill>
                  <a:srgbClr val="000000"/>
                </a:solidFill>
                <a:sym typeface="Wingdings" panose="05000000000000000000" pitchFamily="2" charset="2"/>
              </a:rPr>
              <a:t> I_E=I_C+I_B=beta*I_B + I_B = (1+beta) * I_B</a:t>
            </a:r>
            <a:endParaRPr kumimoji="1" lang="en-US" altLang="zh-CN">
              <a:solidFill>
                <a:srgbClr val="000000"/>
              </a:solidFill>
            </a:endParaRPr>
          </a:p>
          <a:p>
            <a:pPr eaLnBrk="1" hangingPunct="1"/>
            <a:endParaRPr kumimoji="1" lang="en-US" altLang="zh-CN" i="1">
              <a:solidFill>
                <a:srgbClr val="000000"/>
              </a:solidFill>
            </a:endParaRPr>
          </a:p>
          <a:p>
            <a:pPr eaLnBrk="1" hangingPunct="1"/>
            <a:r>
              <a:rPr lang="zh-CN" altLang="en-US"/>
              <a:t>！</a:t>
            </a:r>
            <a:r>
              <a:rPr lang="en-US" altLang="zh-CN"/>
              <a:t>! </a:t>
            </a:r>
            <a:r>
              <a:rPr lang="en-US" altLang="ja-JP"/>
              <a:t>alfa</a:t>
            </a:r>
            <a:r>
              <a:rPr lang="zh-CN" altLang="en-US"/>
              <a:t>和模电书</a:t>
            </a:r>
            <a:r>
              <a:rPr lang="en-US" altLang="ja-JP"/>
              <a:t>P162</a:t>
            </a:r>
            <a:r>
              <a:rPr lang="zh-CN" altLang="en-US"/>
              <a:t>定义不同，但如果忽略比较小的漂移少子造成的电流则一致。</a:t>
            </a:r>
            <a:endParaRPr kumimoji="1" lang="en-US" altLang="zh-CN" i="1">
              <a:solidFill>
                <a:srgbClr val="000000"/>
              </a:solidFill>
            </a:endParaRPr>
          </a:p>
        </p:txBody>
      </p:sp>
    </p:spTree>
    <p:extLst>
      <p:ext uri="{BB962C8B-B14F-4D97-AF65-F5344CB8AC3E}">
        <p14:creationId xmlns:p14="http://schemas.microsoft.com/office/powerpoint/2010/main" val="2041591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5B9E54D-1AC2-496C-98B1-DEBDAA22B2A4}" type="slidenum">
              <a:rPr lang="en-US" altLang="zh-CN" smtClean="0"/>
              <a:pPr>
                <a:defRPr/>
              </a:pPr>
              <a:t>15</a:t>
            </a:fld>
            <a:endParaRPr lang="en-US" altLang="zh-CN"/>
          </a:p>
        </p:txBody>
      </p:sp>
    </p:spTree>
    <p:extLst>
      <p:ext uri="{BB962C8B-B14F-4D97-AF65-F5344CB8AC3E}">
        <p14:creationId xmlns:p14="http://schemas.microsoft.com/office/powerpoint/2010/main" val="1096242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5B9E54D-1AC2-496C-98B1-DEBDAA22B2A4}" type="slidenum">
              <a:rPr lang="en-US" altLang="zh-CN" smtClean="0"/>
              <a:pPr>
                <a:defRPr/>
              </a:pPr>
              <a:t>16</a:t>
            </a:fld>
            <a:endParaRPr lang="en-US" altLang="zh-CN"/>
          </a:p>
        </p:txBody>
      </p:sp>
    </p:spTree>
    <p:extLst>
      <p:ext uri="{BB962C8B-B14F-4D97-AF65-F5344CB8AC3E}">
        <p14:creationId xmlns:p14="http://schemas.microsoft.com/office/powerpoint/2010/main" val="3808111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A7E5E044-8A6E-4059-B370-7DCEA3D8F305}" type="datetime1">
              <a:rPr lang="zh-CN" altLang="en-US"/>
              <a:pPr>
                <a:defRPr/>
              </a:pPr>
              <a:t>2021/12/6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88BF673-D18E-4332-86DC-82ECF4C7A91E}" type="slidenum">
              <a:rPr lang="en-US" altLang="zh-CN"/>
              <a:pPr>
                <a:defRPr/>
              </a:pPr>
              <a:t>‹#›</a:t>
            </a:fld>
            <a:endParaRPr lang="en-US" altLang="zh-CN"/>
          </a:p>
        </p:txBody>
      </p:sp>
    </p:spTree>
    <p:extLst>
      <p:ext uri="{BB962C8B-B14F-4D97-AF65-F5344CB8AC3E}">
        <p14:creationId xmlns:p14="http://schemas.microsoft.com/office/powerpoint/2010/main" val="3743364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1CC76305-860B-4905-A069-5B5515792DA8}" type="datetime1">
              <a:rPr lang="zh-CN" altLang="en-US"/>
              <a:pPr>
                <a:defRPr/>
              </a:pPr>
              <a:t>2021/12/6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16C09B9-E4A1-4101-870D-AD858E8F19DB}" type="slidenum">
              <a:rPr lang="en-US" altLang="zh-CN"/>
              <a:pPr>
                <a:defRPr/>
              </a:pPr>
              <a:t>‹#›</a:t>
            </a:fld>
            <a:endParaRPr lang="en-US" altLang="zh-CN"/>
          </a:p>
        </p:txBody>
      </p:sp>
    </p:spTree>
    <p:extLst>
      <p:ext uri="{BB962C8B-B14F-4D97-AF65-F5344CB8AC3E}">
        <p14:creationId xmlns:p14="http://schemas.microsoft.com/office/powerpoint/2010/main" val="2906277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442421E9-52EB-4C0E-ACC5-8C7132EDE96B}" type="datetime1">
              <a:rPr lang="zh-CN" altLang="en-US"/>
              <a:pPr>
                <a:defRPr/>
              </a:pPr>
              <a:t>2021/12/6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C67E4A3-A582-4CD5-AB28-27C031EE2ACF}" type="slidenum">
              <a:rPr lang="en-US" altLang="zh-CN"/>
              <a:pPr>
                <a:defRPr/>
              </a:pPr>
              <a:t>‹#›</a:t>
            </a:fld>
            <a:endParaRPr lang="en-US" altLang="zh-CN"/>
          </a:p>
        </p:txBody>
      </p:sp>
    </p:spTree>
    <p:extLst>
      <p:ext uri="{BB962C8B-B14F-4D97-AF65-F5344CB8AC3E}">
        <p14:creationId xmlns:p14="http://schemas.microsoft.com/office/powerpoint/2010/main" val="3561100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5E5FF373-3A6A-4AC9-96AC-DB9E6880E650}" type="datetime1">
              <a:rPr lang="zh-CN" altLang="en-US"/>
              <a:pPr>
                <a:defRPr/>
              </a:pPr>
              <a:t>2021/12/6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2C1701A-E9B1-4293-8F84-73D4F773E1CB}" type="slidenum">
              <a:rPr lang="en-US" altLang="zh-CN"/>
              <a:pPr>
                <a:defRPr/>
              </a:pPr>
              <a:t>‹#›</a:t>
            </a:fld>
            <a:endParaRPr lang="en-US" altLang="zh-CN"/>
          </a:p>
        </p:txBody>
      </p:sp>
    </p:spTree>
    <p:extLst>
      <p:ext uri="{BB962C8B-B14F-4D97-AF65-F5344CB8AC3E}">
        <p14:creationId xmlns:p14="http://schemas.microsoft.com/office/powerpoint/2010/main" val="658563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95D0BD30-9A74-4031-A374-F0105BDE04A5}" type="datetime1">
              <a:rPr lang="zh-CN" altLang="en-US"/>
              <a:pPr>
                <a:defRPr/>
              </a:pPr>
              <a:t>2021/12/6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0E89E21-CAD4-4852-AD03-BE46CE701C5E}" type="slidenum">
              <a:rPr lang="en-US" altLang="zh-CN"/>
              <a:pPr>
                <a:defRPr/>
              </a:pPr>
              <a:t>‹#›</a:t>
            </a:fld>
            <a:endParaRPr lang="en-US" altLang="zh-CN"/>
          </a:p>
        </p:txBody>
      </p:sp>
    </p:spTree>
    <p:extLst>
      <p:ext uri="{BB962C8B-B14F-4D97-AF65-F5344CB8AC3E}">
        <p14:creationId xmlns:p14="http://schemas.microsoft.com/office/powerpoint/2010/main" val="1662925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9F90E162-EF3E-4757-ACCE-47F4D72295EC}" type="datetime1">
              <a:rPr lang="zh-CN" altLang="en-US"/>
              <a:pPr>
                <a:defRPr/>
              </a:pPr>
              <a:t>2021/12/6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71525D2-2EEE-4371-ABA0-B462AA3F7291}" type="slidenum">
              <a:rPr lang="en-US" altLang="zh-CN"/>
              <a:pPr>
                <a:defRPr/>
              </a:pPr>
              <a:t>‹#›</a:t>
            </a:fld>
            <a:endParaRPr lang="en-US" altLang="zh-CN"/>
          </a:p>
        </p:txBody>
      </p:sp>
    </p:spTree>
    <p:extLst>
      <p:ext uri="{BB962C8B-B14F-4D97-AF65-F5344CB8AC3E}">
        <p14:creationId xmlns:p14="http://schemas.microsoft.com/office/powerpoint/2010/main" val="1147930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F558400E-D11D-4597-8C26-433614CA4F7D}" type="datetime1">
              <a:rPr lang="zh-CN" altLang="en-US"/>
              <a:pPr>
                <a:defRPr/>
              </a:pPr>
              <a:t>2021/12/6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28E9093-A0BC-4D27-A68A-553DFC643424}" type="slidenum">
              <a:rPr lang="en-US" altLang="zh-CN"/>
              <a:pPr>
                <a:defRPr/>
              </a:pPr>
              <a:t>‹#›</a:t>
            </a:fld>
            <a:endParaRPr lang="en-US" altLang="zh-CN"/>
          </a:p>
        </p:txBody>
      </p:sp>
    </p:spTree>
    <p:extLst>
      <p:ext uri="{BB962C8B-B14F-4D97-AF65-F5344CB8AC3E}">
        <p14:creationId xmlns:p14="http://schemas.microsoft.com/office/powerpoint/2010/main" val="198196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47C4C12D-9C77-4B15-8FE9-71B54BACD001}" type="datetime1">
              <a:rPr lang="zh-CN" altLang="en-US"/>
              <a:pPr>
                <a:defRPr/>
              </a:pPr>
              <a:t>2021/12/6</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D89C16F-66F9-484D-ADF2-8C3C2F946BA0}" type="slidenum">
              <a:rPr lang="en-US" altLang="zh-CN"/>
              <a:pPr>
                <a:defRPr/>
              </a:pPr>
              <a:t>‹#›</a:t>
            </a:fld>
            <a:endParaRPr lang="en-US" altLang="zh-CN"/>
          </a:p>
        </p:txBody>
      </p:sp>
    </p:spTree>
    <p:extLst>
      <p:ext uri="{BB962C8B-B14F-4D97-AF65-F5344CB8AC3E}">
        <p14:creationId xmlns:p14="http://schemas.microsoft.com/office/powerpoint/2010/main" val="2703260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8C1364F4-8813-4F86-AA0B-E238655A2838}" type="datetime1">
              <a:rPr lang="zh-CN" altLang="en-US"/>
              <a:pPr>
                <a:defRPr/>
              </a:pPr>
              <a:t>2021/12/6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DB0DF0A-3533-4AC0-A3AB-2E172118E9FA}" type="slidenum">
              <a:rPr lang="en-US" altLang="zh-CN"/>
              <a:pPr>
                <a:defRPr/>
              </a:pPr>
              <a:t>‹#›</a:t>
            </a:fld>
            <a:endParaRPr lang="en-US" altLang="zh-CN"/>
          </a:p>
        </p:txBody>
      </p:sp>
    </p:spTree>
    <p:extLst>
      <p:ext uri="{BB962C8B-B14F-4D97-AF65-F5344CB8AC3E}">
        <p14:creationId xmlns:p14="http://schemas.microsoft.com/office/powerpoint/2010/main" val="231813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66D94ED4-105D-4A17-B1F4-84951BC5E467}" type="datetime1">
              <a:rPr lang="zh-CN" altLang="en-US"/>
              <a:pPr>
                <a:defRPr/>
              </a:pPr>
              <a:t>2021/12/6</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FC7E15A-9819-478C-9E30-465B94FAC22A}" type="slidenum">
              <a:rPr lang="en-US" altLang="zh-CN"/>
              <a:pPr>
                <a:defRPr/>
              </a:pPr>
              <a:t>‹#›</a:t>
            </a:fld>
            <a:endParaRPr lang="en-US" altLang="zh-CN"/>
          </a:p>
        </p:txBody>
      </p:sp>
    </p:spTree>
    <p:extLst>
      <p:ext uri="{BB962C8B-B14F-4D97-AF65-F5344CB8AC3E}">
        <p14:creationId xmlns:p14="http://schemas.microsoft.com/office/powerpoint/2010/main" val="3877129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5D0FD3C6-31A8-4BB8-81CE-D6A3190AF874}" type="datetime1">
              <a:rPr lang="zh-CN" altLang="en-US"/>
              <a:pPr>
                <a:defRPr/>
              </a:pPr>
              <a:t>2021/12/6</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73DBBFE-A0AF-400B-BC8A-B935A96053E9}" type="slidenum">
              <a:rPr lang="en-US" altLang="zh-CN"/>
              <a:pPr>
                <a:defRPr/>
              </a:pPr>
              <a:t>‹#›</a:t>
            </a:fld>
            <a:endParaRPr lang="en-US" altLang="zh-CN"/>
          </a:p>
        </p:txBody>
      </p:sp>
    </p:spTree>
    <p:extLst>
      <p:ext uri="{BB962C8B-B14F-4D97-AF65-F5344CB8AC3E}">
        <p14:creationId xmlns:p14="http://schemas.microsoft.com/office/powerpoint/2010/main" val="4250935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1626C03-40E3-4893-A292-30562FBDDBF3}" type="datetime1">
              <a:rPr lang="zh-CN" altLang="en-US"/>
              <a:pPr>
                <a:defRPr/>
              </a:pPr>
              <a:t>2021/12/6</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E66D6BC-5E96-45F1-8146-4D2A1ABB28DA}" type="slidenum">
              <a:rPr lang="en-US" altLang="zh-CN"/>
              <a:pPr>
                <a:defRPr/>
              </a:pPr>
              <a:t>‹#›</a:t>
            </a:fld>
            <a:endParaRPr lang="en-US" altLang="zh-CN"/>
          </a:p>
        </p:txBody>
      </p:sp>
    </p:spTree>
    <p:extLst>
      <p:ext uri="{BB962C8B-B14F-4D97-AF65-F5344CB8AC3E}">
        <p14:creationId xmlns:p14="http://schemas.microsoft.com/office/powerpoint/2010/main" val="256559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47DDB5DA-7B87-441E-BDEF-7E441953BFE5}" type="datetime1">
              <a:rPr lang="zh-CN" altLang="en-US"/>
              <a:pPr>
                <a:defRPr/>
              </a:pPr>
              <a:t>2021/12/6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7FA1360-B866-4A76-92BD-92AFA9149077}" type="slidenum">
              <a:rPr lang="en-US" altLang="zh-CN"/>
              <a:pPr>
                <a:defRPr/>
              </a:pPr>
              <a:t>‹#›</a:t>
            </a:fld>
            <a:endParaRPr lang="en-US" altLang="zh-CN"/>
          </a:p>
        </p:txBody>
      </p:sp>
    </p:spTree>
    <p:extLst>
      <p:ext uri="{BB962C8B-B14F-4D97-AF65-F5344CB8AC3E}">
        <p14:creationId xmlns:p14="http://schemas.microsoft.com/office/powerpoint/2010/main" val="4093161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52FBA459-042D-4EFF-ADE3-6B9C1DBF1717}" type="datetime1">
              <a:rPr lang="zh-CN" altLang="en-US"/>
              <a:pPr>
                <a:defRPr/>
              </a:pPr>
              <a:t>2021/12/6</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0A22794-7C56-4386-AAB6-55AD9E678630}" type="slidenum">
              <a:rPr lang="en-US" altLang="zh-CN"/>
              <a:pPr>
                <a:defRPr/>
              </a:pPr>
              <a:t>‹#›</a:t>
            </a:fld>
            <a:endParaRPr lang="en-US" altLang="zh-CN"/>
          </a:p>
        </p:txBody>
      </p:sp>
    </p:spTree>
    <p:extLst>
      <p:ext uri="{BB962C8B-B14F-4D97-AF65-F5344CB8AC3E}">
        <p14:creationId xmlns:p14="http://schemas.microsoft.com/office/powerpoint/2010/main" val="2077329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defRPr>
            </a:lvl1pPr>
          </a:lstStyle>
          <a:p>
            <a:pPr>
              <a:defRPr/>
            </a:pPr>
            <a:fld id="{323E5AE8-4A1B-47CF-AEFA-EC51CEF90D46}" type="datetime1">
              <a:rPr lang="zh-CN" altLang="en-US"/>
              <a:pPr>
                <a:defRPr/>
              </a:pPr>
              <a:t>2021/12/6</a:t>
            </a:fld>
            <a:endParaRPr lang="en-US" altLang="zh-CN"/>
          </a:p>
        </p:txBody>
      </p:sp>
      <p:sp>
        <p:nvSpPr>
          <p:cNvPr id="1029" name="Rectangle 5"/>
          <p:cNvSpPr>
            <a:spLocks noGrp="1" noChangeArrowheads="1"/>
          </p:cNvSpPr>
          <p:nvPr>
            <p:ph type="ftr" sz="quarter" idx="3"/>
          </p:nvPr>
        </p:nvSpPr>
        <p:spPr bwMode="auto">
          <a:xfrm>
            <a:off x="2281238" y="6453188"/>
            <a:ext cx="4903787"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defRPr>
            </a:lvl1p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1030" name="Rectangle 6"/>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70CB3682-181A-411B-A4C3-2172E722B825}" type="slidenum">
              <a:rPr lang="en-US" altLang="zh-CN"/>
              <a:pPr>
                <a:defRPr/>
              </a:pPr>
              <a:t>‹#›</a:t>
            </a:fld>
            <a:endParaRPr lang="en-US" altLang="zh-CN"/>
          </a:p>
        </p:txBody>
      </p:sp>
      <p:sp>
        <p:nvSpPr>
          <p:cNvPr id="1031" name="Line 7"/>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400" b="1">
          <a:solidFill>
            <a:schemeClr val="tx2"/>
          </a:solidFill>
          <a:latin typeface="+mj-lt"/>
          <a:ea typeface="+mj-ea"/>
          <a:cs typeface="宋体" charset="0"/>
        </a:defRPr>
      </a:lvl1pPr>
      <a:lvl2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sz="4400" b="1">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3200" b="1">
          <a:solidFill>
            <a:schemeClr val="tx1"/>
          </a:solidFill>
          <a:latin typeface="+mn-lt"/>
          <a:ea typeface="+mn-ea"/>
          <a:cs typeface="宋体" charset="0"/>
        </a:defRPr>
      </a:lvl1pPr>
      <a:lvl2pPr marL="742950" indent="-285750" algn="l" rtl="0" eaLnBrk="0" fontAlgn="base" hangingPunct="0">
        <a:spcBef>
          <a:spcPct val="0"/>
        </a:spcBef>
        <a:spcAft>
          <a:spcPct val="20000"/>
        </a:spcAft>
        <a:buChar char="–"/>
        <a:defRPr sz="2800">
          <a:solidFill>
            <a:schemeClr val="tx1"/>
          </a:solidFill>
          <a:latin typeface="+mn-lt"/>
          <a:ea typeface="+mn-ea"/>
          <a:cs typeface="宋体" charset="0"/>
        </a:defRPr>
      </a:lvl2pPr>
      <a:lvl3pPr marL="1143000" indent="-228600" algn="l" rtl="0" eaLnBrk="0" fontAlgn="base" hangingPunct="0">
        <a:spcBef>
          <a:spcPct val="0"/>
        </a:spcBef>
        <a:spcAft>
          <a:spcPct val="20000"/>
        </a:spcAft>
        <a:buChar char="•"/>
        <a:defRPr sz="2400">
          <a:solidFill>
            <a:schemeClr val="tx1"/>
          </a:solidFill>
          <a:latin typeface="+mn-lt"/>
          <a:ea typeface="+mn-ea"/>
          <a:cs typeface="宋体" charset="0"/>
        </a:defRPr>
      </a:lvl3pPr>
      <a:lvl4pPr marL="1600200" indent="-228600" algn="l" rtl="0" eaLnBrk="0" fontAlgn="base" hangingPunct="0">
        <a:spcBef>
          <a:spcPct val="0"/>
        </a:spcBef>
        <a:spcAft>
          <a:spcPct val="20000"/>
        </a:spcAft>
        <a:buChar char="–"/>
        <a:defRPr sz="2000">
          <a:solidFill>
            <a:schemeClr val="tx1"/>
          </a:solidFill>
          <a:latin typeface="+mn-lt"/>
          <a:ea typeface="+mn-ea"/>
          <a:cs typeface="宋体" charset="0"/>
        </a:defRPr>
      </a:lvl4pPr>
      <a:lvl5pPr marL="2057400" indent="-228600" algn="l" rtl="0" eaLnBrk="0" fontAlgn="base" hangingPunct="0">
        <a:spcBef>
          <a:spcPct val="0"/>
        </a:spcBef>
        <a:spcAft>
          <a:spcPct val="20000"/>
        </a:spcAft>
        <a:buChar char="»"/>
        <a:defRPr sz="2000">
          <a:solidFill>
            <a:schemeClr val="tx1"/>
          </a:solidFill>
          <a:latin typeface="+mn-lt"/>
          <a:ea typeface="+mn-ea"/>
          <a:cs typeface="宋体"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11.bin"/><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6.xml"/><Relationship Id="rId7" Type="http://schemas.openxmlformats.org/officeDocument/2006/relationships/image" Target="../media/image2.wmf"/><Relationship Id="rId12"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9.bin"/><Relationship Id="rId3" Type="http://schemas.openxmlformats.org/officeDocument/2006/relationships/notesSlide" Target="../notesSlides/notesSlide7.xml"/><Relationship Id="rId7" Type="http://schemas.openxmlformats.org/officeDocument/2006/relationships/oleObject" Target="../embeddings/oleObject6.bin"/><Relationship Id="rId12" Type="http://schemas.openxmlformats.org/officeDocument/2006/relationships/image" Target="../media/image9.wmf"/><Relationship Id="rId2" Type="http://schemas.openxmlformats.org/officeDocument/2006/relationships/slideLayout" Target="../slideLayouts/slideLayout2.xml"/><Relationship Id="rId16" Type="http://schemas.openxmlformats.org/officeDocument/2006/relationships/image" Target="../media/image11.wmf"/><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8.wmf"/><Relationship Id="rId4" Type="http://schemas.openxmlformats.org/officeDocument/2006/relationships/image" Target="../media/image12.png"/><Relationship Id="rId9" Type="http://schemas.openxmlformats.org/officeDocument/2006/relationships/oleObject" Target="../embeddings/oleObject7.bin"/><Relationship Id="rId14" Type="http://schemas.openxmlformats.org/officeDocument/2006/relationships/image" Target="../media/image10.wmf"/></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800" b="0"/>
              <a:t>Analog and Digital Circuits</a:t>
            </a:r>
            <a:endParaRPr lang="zh-CN" altLang="en-US" sz="2800" b="0"/>
          </a:p>
        </p:txBody>
      </p:sp>
      <p:sp>
        <p:nvSpPr>
          <p:cNvPr id="4099" name="Text Box 4"/>
          <p:cNvSpPr txBox="1">
            <a:spLocks noChangeArrowheads="1"/>
          </p:cNvSpPr>
          <p:nvPr/>
        </p:nvSpPr>
        <p:spPr bwMode="auto">
          <a:xfrm>
            <a:off x="2484438" y="3933825"/>
            <a:ext cx="4211637" cy="8925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dirty="0"/>
              <a:t>25_</a:t>
            </a:r>
            <a:r>
              <a:rPr lang="zh-CN" altLang="en-US" dirty="0"/>
              <a:t>三极管（</a:t>
            </a:r>
            <a:r>
              <a:rPr lang="en-US" altLang="zh-CN" dirty="0"/>
              <a:t>2</a:t>
            </a:r>
            <a:r>
              <a:rPr lang="zh-CN" altLang="en-US" dirty="0"/>
              <a:t>）</a:t>
            </a:r>
            <a:endParaRPr lang="en-US" altLang="zh-CN" dirty="0"/>
          </a:p>
          <a:p>
            <a:pPr algn="ctr" eaLnBrk="1" hangingPunct="1">
              <a:spcAft>
                <a:spcPct val="0"/>
              </a:spcAft>
              <a:buFontTx/>
              <a:buNone/>
            </a:pPr>
            <a:r>
              <a:rPr lang="zh-CN" altLang="en-US" sz="2000" dirty="0"/>
              <a:t>（模电</a:t>
            </a:r>
            <a:r>
              <a:rPr lang="en-US" altLang="zh-CN" sz="2000" dirty="0"/>
              <a:t>P152-162</a:t>
            </a:r>
            <a:r>
              <a:rPr lang="zh-CN" altLang="en-US" sz="2000" dirty="0"/>
              <a:t>）</a:t>
            </a:r>
            <a:endParaRPr lang="en-US" altLang="zh-C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F558400E-D11D-4597-8C26-433614CA4F7D}" type="datetime1">
              <a:rPr lang="zh-CN" altLang="en-US" smtClean="0"/>
              <a:pPr>
                <a:defRPr/>
              </a:pPr>
              <a:t>2021/12/6</a:t>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灯片编号占位符 5"/>
          <p:cNvSpPr>
            <a:spLocks noGrp="1"/>
          </p:cNvSpPr>
          <p:nvPr>
            <p:ph type="sldNum" sz="quarter" idx="12"/>
          </p:nvPr>
        </p:nvSpPr>
        <p:spPr/>
        <p:txBody>
          <a:bodyPr/>
          <a:lstStyle/>
          <a:p>
            <a:pPr>
              <a:defRPr/>
            </a:pPr>
            <a:fld id="{328E9093-A0BC-4D27-A68A-553DFC643424}" type="slidenum">
              <a:rPr lang="en-US" altLang="zh-CN" smtClean="0"/>
              <a:pPr>
                <a:defRPr/>
              </a:pPr>
              <a:t>10</a:t>
            </a:fld>
            <a:endParaRPr lang="en-US" altLang="zh-CN"/>
          </a:p>
        </p:txBody>
      </p:sp>
      <p:cxnSp>
        <p:nvCxnSpPr>
          <p:cNvPr id="93" name="直接连接符 92"/>
          <p:cNvCxnSpPr/>
          <p:nvPr/>
        </p:nvCxnSpPr>
        <p:spPr>
          <a:xfrm>
            <a:off x="2879812" y="3372977"/>
            <a:ext cx="9994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1583544" y="79210"/>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1583668" y="76819"/>
            <a:ext cx="2988332" cy="128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1655676" y="6370643"/>
            <a:ext cx="2916324" cy="10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3815916" y="44624"/>
            <a:ext cx="95407" cy="97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p:nvPr/>
        </p:nvCxnSpPr>
        <p:spPr>
          <a:xfrm flipH="1">
            <a:off x="3878139" y="80628"/>
            <a:ext cx="2318" cy="13603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flipV="1">
            <a:off x="3621899" y="1429279"/>
            <a:ext cx="518053" cy="94821"/>
            <a:chOff x="3621899" y="1429279"/>
            <a:chExt cx="518053" cy="94821"/>
          </a:xfrm>
        </p:grpSpPr>
        <p:cxnSp>
          <p:nvCxnSpPr>
            <p:cNvPr id="98" name="直接连接符 97"/>
            <p:cNvCxnSpPr/>
            <p:nvPr/>
          </p:nvCxnSpPr>
          <p:spPr>
            <a:xfrm>
              <a:off x="3621899" y="1429279"/>
              <a:ext cx="518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3779912" y="1520788"/>
              <a:ext cx="185633" cy="3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5" name="直接连接符 114"/>
          <p:cNvCxnSpPr/>
          <p:nvPr/>
        </p:nvCxnSpPr>
        <p:spPr>
          <a:xfrm flipH="1">
            <a:off x="3872728" y="1539068"/>
            <a:ext cx="8888" cy="1831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4572000" y="89668"/>
            <a:ext cx="0" cy="62735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3167844" y="2016390"/>
            <a:ext cx="0" cy="40068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3203848" y="2075811"/>
            <a:ext cx="216024" cy="369332"/>
          </a:xfrm>
          <a:prstGeom prst="rect">
            <a:avLst/>
          </a:prstGeom>
          <a:noFill/>
        </p:spPr>
        <p:txBody>
          <a:bodyPr wrap="square" rtlCol="0">
            <a:spAutoFit/>
          </a:bodyPr>
          <a:lstStyle/>
          <a:p>
            <a:r>
              <a:rPr lang="en-US" altLang="zh-CN" dirty="0"/>
              <a:t>E</a:t>
            </a:r>
            <a:endParaRPr lang="zh-CN" altLang="en-US" dirty="0"/>
          </a:p>
        </p:txBody>
      </p:sp>
      <p:cxnSp>
        <p:nvCxnSpPr>
          <p:cNvPr id="120" name="直接箭头连接符 119"/>
          <p:cNvCxnSpPr/>
          <p:nvPr/>
        </p:nvCxnSpPr>
        <p:spPr>
          <a:xfrm>
            <a:off x="3167844" y="4390912"/>
            <a:ext cx="0" cy="428052"/>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1" name="文本框 120"/>
          <p:cNvSpPr txBox="1"/>
          <p:nvPr/>
        </p:nvSpPr>
        <p:spPr>
          <a:xfrm>
            <a:off x="3206393" y="4403465"/>
            <a:ext cx="216024" cy="369332"/>
          </a:xfrm>
          <a:prstGeom prst="rect">
            <a:avLst/>
          </a:prstGeom>
          <a:noFill/>
        </p:spPr>
        <p:txBody>
          <a:bodyPr wrap="square" rtlCol="0">
            <a:spAutoFit/>
          </a:bodyPr>
          <a:lstStyle/>
          <a:p>
            <a:r>
              <a:rPr lang="en-US" altLang="zh-CN" dirty="0"/>
              <a:t>E</a:t>
            </a:r>
            <a:endParaRPr lang="zh-CN" altLang="en-US" dirty="0"/>
          </a:p>
        </p:txBody>
      </p:sp>
      <p:sp>
        <p:nvSpPr>
          <p:cNvPr id="90" name="矩形 89"/>
          <p:cNvSpPr/>
          <p:nvPr/>
        </p:nvSpPr>
        <p:spPr>
          <a:xfrm>
            <a:off x="395288" y="288847"/>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395288" y="2053043"/>
            <a:ext cx="2484524" cy="234026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395288" y="4357299"/>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467420" y="43572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95" name="文本框 94"/>
          <p:cNvSpPr txBox="1"/>
          <p:nvPr/>
        </p:nvSpPr>
        <p:spPr>
          <a:xfrm>
            <a:off x="467420" y="2888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7" name="文本框 96"/>
          <p:cNvSpPr txBox="1"/>
          <p:nvPr/>
        </p:nvSpPr>
        <p:spPr>
          <a:xfrm>
            <a:off x="467420" y="46453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0" name="文本框 99"/>
          <p:cNvSpPr txBox="1"/>
          <p:nvPr/>
        </p:nvSpPr>
        <p:spPr>
          <a:xfrm>
            <a:off x="466210" y="19850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1" name="文本框 100"/>
          <p:cNvSpPr txBox="1"/>
          <p:nvPr/>
        </p:nvSpPr>
        <p:spPr>
          <a:xfrm>
            <a:off x="647564" y="33123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2" name="文本框 101"/>
          <p:cNvSpPr txBox="1"/>
          <p:nvPr/>
        </p:nvSpPr>
        <p:spPr>
          <a:xfrm>
            <a:off x="467420" y="50487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3" name="文本框 102"/>
          <p:cNvSpPr txBox="1"/>
          <p:nvPr/>
        </p:nvSpPr>
        <p:spPr>
          <a:xfrm>
            <a:off x="647564" y="547262"/>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4" name="文本框 103"/>
          <p:cNvSpPr txBox="1"/>
          <p:nvPr/>
        </p:nvSpPr>
        <p:spPr>
          <a:xfrm>
            <a:off x="467544" y="7208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5" name="文本框 104"/>
          <p:cNvSpPr txBox="1"/>
          <p:nvPr/>
        </p:nvSpPr>
        <p:spPr>
          <a:xfrm>
            <a:off x="647688" y="763286"/>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6" name="文本框 105"/>
          <p:cNvSpPr txBox="1"/>
          <p:nvPr/>
        </p:nvSpPr>
        <p:spPr>
          <a:xfrm>
            <a:off x="467544" y="936919"/>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7" name="文本框 106"/>
          <p:cNvSpPr txBox="1"/>
          <p:nvPr/>
        </p:nvSpPr>
        <p:spPr>
          <a:xfrm>
            <a:off x="647688" y="979310"/>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8" name="文本框 107"/>
          <p:cNvSpPr txBox="1"/>
          <p:nvPr/>
        </p:nvSpPr>
        <p:spPr>
          <a:xfrm>
            <a:off x="467544" y="1152943"/>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9" name="文本框 108"/>
          <p:cNvSpPr txBox="1"/>
          <p:nvPr/>
        </p:nvSpPr>
        <p:spPr>
          <a:xfrm>
            <a:off x="467544" y="13689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10" name="文本框 109"/>
          <p:cNvSpPr txBox="1"/>
          <p:nvPr/>
        </p:nvSpPr>
        <p:spPr>
          <a:xfrm>
            <a:off x="467544" y="158499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11" name="文本框 110"/>
          <p:cNvSpPr txBox="1"/>
          <p:nvPr/>
        </p:nvSpPr>
        <p:spPr>
          <a:xfrm>
            <a:off x="467544" y="220105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2" name="文本框 111"/>
          <p:cNvSpPr txBox="1"/>
          <p:nvPr/>
        </p:nvSpPr>
        <p:spPr>
          <a:xfrm>
            <a:off x="467544" y="241707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3" name="文本框 112"/>
          <p:cNvSpPr txBox="1"/>
          <p:nvPr/>
        </p:nvSpPr>
        <p:spPr>
          <a:xfrm>
            <a:off x="464876" y="263310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4" name="文本框 113"/>
          <p:cNvSpPr txBox="1"/>
          <p:nvPr/>
        </p:nvSpPr>
        <p:spPr>
          <a:xfrm>
            <a:off x="466210" y="28491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2" name="文本框 121"/>
          <p:cNvSpPr txBox="1"/>
          <p:nvPr/>
        </p:nvSpPr>
        <p:spPr>
          <a:xfrm>
            <a:off x="755576" y="2777119"/>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24" name="文本框 123"/>
          <p:cNvSpPr txBox="1"/>
          <p:nvPr/>
        </p:nvSpPr>
        <p:spPr>
          <a:xfrm>
            <a:off x="466210" y="306515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6" name="文本框 125"/>
          <p:cNvSpPr txBox="1"/>
          <p:nvPr/>
        </p:nvSpPr>
        <p:spPr>
          <a:xfrm>
            <a:off x="755576" y="2993143"/>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27" name="文本框 126"/>
          <p:cNvSpPr txBox="1"/>
          <p:nvPr/>
        </p:nvSpPr>
        <p:spPr>
          <a:xfrm>
            <a:off x="467544" y="328117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8" name="文本框 127"/>
          <p:cNvSpPr txBox="1"/>
          <p:nvPr/>
        </p:nvSpPr>
        <p:spPr>
          <a:xfrm>
            <a:off x="756910" y="3209167"/>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29" name="文本框 128"/>
          <p:cNvSpPr txBox="1"/>
          <p:nvPr/>
        </p:nvSpPr>
        <p:spPr>
          <a:xfrm>
            <a:off x="467544" y="34971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0" name="文本框 129"/>
          <p:cNvSpPr txBox="1"/>
          <p:nvPr/>
        </p:nvSpPr>
        <p:spPr>
          <a:xfrm>
            <a:off x="467544" y="371322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1" name="文本框 130"/>
          <p:cNvSpPr txBox="1"/>
          <p:nvPr/>
        </p:nvSpPr>
        <p:spPr>
          <a:xfrm>
            <a:off x="467544" y="39292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2" name="文本框 131"/>
          <p:cNvSpPr txBox="1"/>
          <p:nvPr/>
        </p:nvSpPr>
        <p:spPr>
          <a:xfrm>
            <a:off x="791580" y="49693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3" name="文本框 132"/>
          <p:cNvSpPr txBox="1"/>
          <p:nvPr/>
        </p:nvSpPr>
        <p:spPr>
          <a:xfrm>
            <a:off x="467988" y="493336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4" name="文本框 133"/>
          <p:cNvSpPr txBox="1"/>
          <p:nvPr/>
        </p:nvSpPr>
        <p:spPr>
          <a:xfrm>
            <a:off x="467544" y="52213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5" name="文本框 134"/>
          <p:cNvSpPr txBox="1"/>
          <p:nvPr/>
        </p:nvSpPr>
        <p:spPr>
          <a:xfrm>
            <a:off x="468112" y="55094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6" name="文本框 135"/>
          <p:cNvSpPr txBox="1"/>
          <p:nvPr/>
        </p:nvSpPr>
        <p:spPr>
          <a:xfrm>
            <a:off x="792272" y="52573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7" name="文本框 136"/>
          <p:cNvSpPr txBox="1"/>
          <p:nvPr/>
        </p:nvSpPr>
        <p:spPr>
          <a:xfrm>
            <a:off x="464876" y="579745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8" name="文本框 137"/>
          <p:cNvSpPr txBox="1"/>
          <p:nvPr/>
        </p:nvSpPr>
        <p:spPr>
          <a:xfrm>
            <a:off x="789036" y="55454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9" name="矩形 138"/>
          <p:cNvSpPr/>
          <p:nvPr/>
        </p:nvSpPr>
        <p:spPr>
          <a:xfrm>
            <a:off x="215515" y="3831766"/>
            <a:ext cx="2805769" cy="1209609"/>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p:nvSpPr>
        <p:spPr>
          <a:xfrm>
            <a:off x="215516" y="1512983"/>
            <a:ext cx="2805769" cy="1494988"/>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1" name="直接连接符 140"/>
          <p:cNvCxnSpPr>
            <a:endCxn id="95" idx="0"/>
          </p:cNvCxnSpPr>
          <p:nvPr/>
        </p:nvCxnSpPr>
        <p:spPr>
          <a:xfrm flipH="1">
            <a:off x="1583544" y="79210"/>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1655552" y="6187116"/>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719572" y="1016732"/>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文本框 142"/>
          <p:cNvSpPr txBox="1"/>
          <p:nvPr/>
        </p:nvSpPr>
        <p:spPr>
          <a:xfrm>
            <a:off x="451174" y="334547"/>
            <a:ext cx="396045" cy="369332"/>
          </a:xfrm>
          <a:prstGeom prst="rect">
            <a:avLst/>
          </a:prstGeom>
          <a:solidFill>
            <a:schemeClr val="bg1"/>
          </a:solidFill>
          <a:ln>
            <a:solidFill>
              <a:schemeClr val="tx1"/>
            </a:solidFill>
          </a:ln>
        </p:spPr>
        <p:txBody>
          <a:bodyPr wrap="square" rtlCol="0">
            <a:spAutoFit/>
          </a:bodyPr>
          <a:lstStyle/>
          <a:p>
            <a:r>
              <a:rPr lang="en-US" altLang="zh-CN" dirty="0"/>
              <a:t> e</a:t>
            </a:r>
            <a:endParaRPr lang="zh-CN" altLang="en-US" dirty="0"/>
          </a:p>
        </p:txBody>
      </p:sp>
      <p:sp>
        <p:nvSpPr>
          <p:cNvPr id="144" name="文本框 143"/>
          <p:cNvSpPr txBox="1"/>
          <p:nvPr/>
        </p:nvSpPr>
        <p:spPr>
          <a:xfrm>
            <a:off x="449541" y="2108345"/>
            <a:ext cx="396045" cy="369332"/>
          </a:xfrm>
          <a:prstGeom prst="rect">
            <a:avLst/>
          </a:prstGeom>
          <a:solidFill>
            <a:schemeClr val="bg1"/>
          </a:solidFill>
          <a:ln>
            <a:solidFill>
              <a:schemeClr val="tx1"/>
            </a:solidFill>
          </a:ln>
        </p:spPr>
        <p:txBody>
          <a:bodyPr wrap="square" rtlCol="0">
            <a:spAutoFit/>
          </a:bodyPr>
          <a:lstStyle/>
          <a:p>
            <a:r>
              <a:rPr lang="en-US" altLang="zh-CN" dirty="0"/>
              <a:t> b</a:t>
            </a:r>
            <a:endParaRPr lang="zh-CN" altLang="en-US" dirty="0"/>
          </a:p>
        </p:txBody>
      </p:sp>
      <p:sp>
        <p:nvSpPr>
          <p:cNvPr id="145" name="文本框 144"/>
          <p:cNvSpPr txBox="1"/>
          <p:nvPr/>
        </p:nvSpPr>
        <p:spPr>
          <a:xfrm>
            <a:off x="442462" y="4401108"/>
            <a:ext cx="396045" cy="369332"/>
          </a:xfrm>
          <a:prstGeom prst="rect">
            <a:avLst/>
          </a:prstGeom>
          <a:solidFill>
            <a:schemeClr val="bg1"/>
          </a:solidFill>
          <a:ln>
            <a:solidFill>
              <a:schemeClr val="tx1"/>
            </a:solidFill>
          </a:ln>
        </p:spPr>
        <p:txBody>
          <a:bodyPr wrap="square" rtlCol="0">
            <a:spAutoFit/>
          </a:bodyPr>
          <a:lstStyle/>
          <a:p>
            <a:r>
              <a:rPr lang="en-US" altLang="zh-CN" dirty="0"/>
              <a:t> c</a:t>
            </a:r>
            <a:endParaRPr lang="zh-CN" altLang="en-US" dirty="0"/>
          </a:p>
        </p:txBody>
      </p:sp>
      <p:sp>
        <p:nvSpPr>
          <p:cNvPr id="146" name="文本框 145"/>
          <p:cNvSpPr txBox="1"/>
          <p:nvPr/>
        </p:nvSpPr>
        <p:spPr>
          <a:xfrm>
            <a:off x="4932040" y="503384"/>
            <a:ext cx="3060340" cy="369332"/>
          </a:xfrm>
          <a:prstGeom prst="rect">
            <a:avLst/>
          </a:prstGeom>
          <a:noFill/>
        </p:spPr>
        <p:txBody>
          <a:bodyPr wrap="square" rtlCol="0">
            <a:spAutoFit/>
          </a:bodyPr>
          <a:lstStyle/>
          <a:p>
            <a:r>
              <a:rPr lang="zh-CN" altLang="en-US" b="1" dirty="0">
                <a:solidFill>
                  <a:srgbClr val="FF0000"/>
                </a:solidFill>
              </a:rPr>
              <a:t>一个发射极电子的选择</a:t>
            </a:r>
            <a:endParaRPr lang="en-US" altLang="zh-CN" b="1" dirty="0">
              <a:solidFill>
                <a:srgbClr val="FF0000"/>
              </a:solidFill>
            </a:endParaRPr>
          </a:p>
        </p:txBody>
      </p:sp>
      <p:sp>
        <p:nvSpPr>
          <p:cNvPr id="147" name="矩形 146"/>
          <p:cNvSpPr/>
          <p:nvPr/>
        </p:nvSpPr>
        <p:spPr>
          <a:xfrm>
            <a:off x="4769169" y="1052736"/>
            <a:ext cx="4627367" cy="2585323"/>
          </a:xfrm>
          <a:prstGeom prst="rect">
            <a:avLst/>
          </a:prstGeom>
        </p:spPr>
        <p:txBody>
          <a:bodyPr wrap="square">
            <a:spAutoFit/>
          </a:bodyPr>
          <a:lstStyle/>
          <a:p>
            <a:r>
              <a:rPr lang="en-US" altLang="zh-CN" b="1" dirty="0"/>
              <a:t>V</a:t>
            </a:r>
            <a:r>
              <a:rPr lang="en-US" altLang="zh-CN" b="1" baseline="-25000" dirty="0"/>
              <a:t>BE</a:t>
            </a:r>
            <a:r>
              <a:rPr lang="en-US" altLang="zh-CN" b="1" dirty="0"/>
              <a:t>&lt; V</a:t>
            </a:r>
            <a:r>
              <a:rPr lang="en-US" altLang="zh-CN" b="1" baseline="-25000" dirty="0"/>
              <a:t>T </a:t>
            </a:r>
            <a:r>
              <a:rPr lang="en-US" altLang="zh-CN" b="1" dirty="0"/>
              <a:t> </a:t>
            </a:r>
            <a:r>
              <a:rPr lang="en-US" altLang="zh-CN" dirty="0"/>
              <a:t>:</a:t>
            </a:r>
          </a:p>
          <a:p>
            <a:endParaRPr lang="en-US" altLang="zh-CN" dirty="0"/>
          </a:p>
          <a:p>
            <a:r>
              <a:rPr lang="zh-CN" altLang="en-US" dirty="0"/>
              <a:t>发射极都是电子，好挤啊，好想去基极啊，</a:t>
            </a:r>
            <a:endParaRPr lang="en-US" altLang="zh-CN" dirty="0"/>
          </a:p>
          <a:p>
            <a:r>
              <a:rPr lang="zh-CN" altLang="en-US" dirty="0"/>
              <a:t>但是</a:t>
            </a:r>
            <a:r>
              <a:rPr lang="en-US" altLang="zh-CN" dirty="0"/>
              <a:t>b-e</a:t>
            </a:r>
            <a:r>
              <a:rPr lang="zh-CN" altLang="en-US" dirty="0"/>
              <a:t>结好宽，外加电场也太小，没人帮我，我跳不过去啊 </a:t>
            </a:r>
            <a:r>
              <a:rPr lang="en-US" altLang="zh-CN" dirty="0">
                <a:sym typeface="Wingdings" panose="05000000000000000000" pitchFamily="2" charset="2"/>
              </a:rPr>
              <a:t></a:t>
            </a:r>
            <a:endParaRPr lang="en-US" altLang="zh-CN" dirty="0"/>
          </a:p>
          <a:p>
            <a:endParaRPr lang="en-US" altLang="zh-CN" dirty="0"/>
          </a:p>
          <a:p>
            <a:r>
              <a:rPr lang="en-US" altLang="zh-CN" dirty="0"/>
              <a:t>I</a:t>
            </a:r>
            <a:r>
              <a:rPr lang="en-US" altLang="zh-CN" baseline="-25000" dirty="0"/>
              <a:t>b</a:t>
            </a:r>
            <a:r>
              <a:rPr lang="en-US" altLang="zh-CN" dirty="0">
                <a:latin typeface="宋体" panose="02010600030101010101" pitchFamily="2" charset="-122"/>
              </a:rPr>
              <a:t>≈</a:t>
            </a:r>
            <a:r>
              <a:rPr lang="en-US" altLang="zh-CN" dirty="0"/>
              <a:t>0</a:t>
            </a:r>
          </a:p>
          <a:p>
            <a:endParaRPr lang="en-US" altLang="zh-CN" dirty="0"/>
          </a:p>
          <a:p>
            <a:endParaRPr lang="en-US" altLang="zh-CN" dirty="0"/>
          </a:p>
        </p:txBody>
      </p:sp>
      <p:cxnSp>
        <p:nvCxnSpPr>
          <p:cNvPr id="148" name="直接箭头连接符 147"/>
          <p:cNvCxnSpPr/>
          <p:nvPr/>
        </p:nvCxnSpPr>
        <p:spPr>
          <a:xfrm flipH="1">
            <a:off x="3303240" y="3236705"/>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9" name="矩形 148"/>
          <p:cNvSpPr/>
          <p:nvPr/>
        </p:nvSpPr>
        <p:spPr>
          <a:xfrm>
            <a:off x="3445308" y="2832574"/>
            <a:ext cx="333746" cy="369332"/>
          </a:xfrm>
          <a:prstGeom prst="rect">
            <a:avLst/>
          </a:prstGeom>
        </p:spPr>
        <p:txBody>
          <a:bodyPr wrap="none">
            <a:spAutoFit/>
          </a:bodyPr>
          <a:lstStyle/>
          <a:p>
            <a:r>
              <a:rPr lang="en-US" altLang="zh-CN" dirty="0" err="1"/>
              <a:t>I</a:t>
            </a:r>
            <a:r>
              <a:rPr lang="en-US" altLang="zh-CN" baseline="-25000" dirty="0" err="1"/>
              <a:t>b</a:t>
            </a:r>
            <a:endParaRPr lang="zh-CN" altLang="en-US" dirty="0"/>
          </a:p>
        </p:txBody>
      </p:sp>
      <p:cxnSp>
        <p:nvCxnSpPr>
          <p:cNvPr id="150" name="直接箭头连接符 149"/>
          <p:cNvCxnSpPr/>
          <p:nvPr/>
        </p:nvCxnSpPr>
        <p:spPr>
          <a:xfrm>
            <a:off x="3068720" y="219685"/>
            <a:ext cx="414023" cy="835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1" name="矩形 150"/>
          <p:cNvSpPr/>
          <p:nvPr/>
        </p:nvSpPr>
        <p:spPr>
          <a:xfrm>
            <a:off x="3120015" y="195052"/>
            <a:ext cx="333746" cy="369332"/>
          </a:xfrm>
          <a:prstGeom prst="rect">
            <a:avLst/>
          </a:prstGeom>
        </p:spPr>
        <p:txBody>
          <a:bodyPr wrap="none">
            <a:spAutoFit/>
          </a:bodyPr>
          <a:lstStyle/>
          <a:p>
            <a:r>
              <a:rPr lang="en-US" altLang="zh-CN" dirty="0" err="1"/>
              <a:t>I</a:t>
            </a:r>
            <a:r>
              <a:rPr lang="en-US" altLang="zh-CN" baseline="-25000" dirty="0" err="1"/>
              <a:t>e</a:t>
            </a:r>
            <a:endParaRPr lang="zh-CN" altLang="en-US" dirty="0"/>
          </a:p>
        </p:txBody>
      </p:sp>
      <p:cxnSp>
        <p:nvCxnSpPr>
          <p:cNvPr id="152" name="直接箭头连接符 151"/>
          <p:cNvCxnSpPr/>
          <p:nvPr/>
        </p:nvCxnSpPr>
        <p:spPr>
          <a:xfrm flipH="1">
            <a:off x="3308315" y="6199864"/>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3" name="矩形 152"/>
          <p:cNvSpPr/>
          <p:nvPr/>
        </p:nvSpPr>
        <p:spPr>
          <a:xfrm>
            <a:off x="3387508" y="5834255"/>
            <a:ext cx="325730" cy="369332"/>
          </a:xfrm>
          <a:prstGeom prst="rect">
            <a:avLst/>
          </a:prstGeom>
        </p:spPr>
        <p:txBody>
          <a:bodyPr wrap="none">
            <a:spAutoFit/>
          </a:bodyPr>
          <a:lstStyle/>
          <a:p>
            <a:r>
              <a:rPr lang="en-US" altLang="zh-CN" dirty="0" err="1"/>
              <a:t>I</a:t>
            </a:r>
            <a:r>
              <a:rPr lang="en-US" altLang="zh-CN" baseline="-25000" dirty="0" err="1"/>
              <a:t>c</a:t>
            </a:r>
            <a:endParaRPr lang="zh-CN" altLang="en-US" dirty="0"/>
          </a:p>
        </p:txBody>
      </p:sp>
      <p:sp>
        <p:nvSpPr>
          <p:cNvPr id="73" name="文本框 72"/>
          <p:cNvSpPr txBox="1"/>
          <p:nvPr/>
        </p:nvSpPr>
        <p:spPr>
          <a:xfrm>
            <a:off x="7754044" y="0"/>
            <a:ext cx="1389956" cy="369332"/>
          </a:xfrm>
          <a:prstGeom prst="rect">
            <a:avLst/>
          </a:prstGeom>
          <a:noFill/>
        </p:spPr>
        <p:txBody>
          <a:bodyPr wrap="square" rtlCol="0">
            <a:spAutoFit/>
          </a:bodyPr>
          <a:lstStyle/>
          <a:p>
            <a:r>
              <a:rPr lang="en-US" altLang="zh-CN" dirty="0"/>
              <a:t>NPN</a:t>
            </a:r>
            <a:r>
              <a:rPr lang="zh-CN" altLang="en-US" dirty="0"/>
              <a:t>三极管</a:t>
            </a:r>
          </a:p>
        </p:txBody>
      </p:sp>
    </p:spTree>
    <p:extLst>
      <p:ext uri="{BB962C8B-B14F-4D97-AF65-F5344CB8AC3E}">
        <p14:creationId xmlns:p14="http://schemas.microsoft.com/office/powerpoint/2010/main" val="1647327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F558400E-D11D-4597-8C26-433614CA4F7D}" type="datetime1">
              <a:rPr lang="zh-CN" altLang="en-US" smtClean="0"/>
              <a:pPr>
                <a:defRPr/>
              </a:pPr>
              <a:t>2021/12/6</a:t>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灯片编号占位符 5"/>
          <p:cNvSpPr>
            <a:spLocks noGrp="1"/>
          </p:cNvSpPr>
          <p:nvPr>
            <p:ph type="sldNum" sz="quarter" idx="12"/>
          </p:nvPr>
        </p:nvSpPr>
        <p:spPr/>
        <p:txBody>
          <a:bodyPr/>
          <a:lstStyle/>
          <a:p>
            <a:pPr>
              <a:defRPr/>
            </a:pPr>
            <a:fld id="{328E9093-A0BC-4D27-A68A-553DFC643424}" type="slidenum">
              <a:rPr lang="en-US" altLang="zh-CN" smtClean="0"/>
              <a:pPr>
                <a:defRPr/>
              </a:pPr>
              <a:t>11</a:t>
            </a:fld>
            <a:endParaRPr lang="en-US" altLang="zh-CN"/>
          </a:p>
        </p:txBody>
      </p:sp>
      <p:cxnSp>
        <p:nvCxnSpPr>
          <p:cNvPr id="93" name="直接连接符 92"/>
          <p:cNvCxnSpPr/>
          <p:nvPr/>
        </p:nvCxnSpPr>
        <p:spPr>
          <a:xfrm>
            <a:off x="2879812" y="3372977"/>
            <a:ext cx="9994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flipH="1">
            <a:off x="1583544" y="79210"/>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1583668" y="76819"/>
            <a:ext cx="2988332" cy="128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1655676" y="6370643"/>
            <a:ext cx="2916324" cy="10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3815916" y="44624"/>
            <a:ext cx="95407" cy="97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p:nvPr/>
        </p:nvCxnSpPr>
        <p:spPr>
          <a:xfrm flipH="1">
            <a:off x="3878139" y="80628"/>
            <a:ext cx="2318" cy="13603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flipV="1">
            <a:off x="3621899" y="1429279"/>
            <a:ext cx="518053" cy="94821"/>
            <a:chOff x="3621899" y="1429279"/>
            <a:chExt cx="518053" cy="94821"/>
          </a:xfrm>
        </p:grpSpPr>
        <p:cxnSp>
          <p:nvCxnSpPr>
            <p:cNvPr id="98" name="直接连接符 97"/>
            <p:cNvCxnSpPr/>
            <p:nvPr/>
          </p:nvCxnSpPr>
          <p:spPr>
            <a:xfrm>
              <a:off x="3621899" y="1429279"/>
              <a:ext cx="518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3779912" y="1520788"/>
              <a:ext cx="185633" cy="3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5" name="直接连接符 114"/>
          <p:cNvCxnSpPr/>
          <p:nvPr/>
        </p:nvCxnSpPr>
        <p:spPr>
          <a:xfrm flipH="1">
            <a:off x="3872728" y="1539068"/>
            <a:ext cx="8888" cy="1831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4572000" y="89668"/>
            <a:ext cx="0" cy="62735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flipV="1">
            <a:off x="3167844" y="2016390"/>
            <a:ext cx="0" cy="40068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3203848" y="2075811"/>
            <a:ext cx="216024" cy="369332"/>
          </a:xfrm>
          <a:prstGeom prst="rect">
            <a:avLst/>
          </a:prstGeom>
          <a:noFill/>
        </p:spPr>
        <p:txBody>
          <a:bodyPr wrap="square" rtlCol="0">
            <a:spAutoFit/>
          </a:bodyPr>
          <a:lstStyle/>
          <a:p>
            <a:r>
              <a:rPr lang="en-US" altLang="zh-CN" dirty="0"/>
              <a:t>E</a:t>
            </a:r>
            <a:endParaRPr lang="zh-CN" altLang="en-US" dirty="0"/>
          </a:p>
        </p:txBody>
      </p:sp>
      <p:cxnSp>
        <p:nvCxnSpPr>
          <p:cNvPr id="120" name="直接箭头连接符 119"/>
          <p:cNvCxnSpPr/>
          <p:nvPr/>
        </p:nvCxnSpPr>
        <p:spPr>
          <a:xfrm>
            <a:off x="3167844" y="4390912"/>
            <a:ext cx="0" cy="428052"/>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1" name="文本框 120"/>
          <p:cNvSpPr txBox="1"/>
          <p:nvPr/>
        </p:nvSpPr>
        <p:spPr>
          <a:xfrm>
            <a:off x="3206393" y="4403465"/>
            <a:ext cx="216024" cy="369332"/>
          </a:xfrm>
          <a:prstGeom prst="rect">
            <a:avLst/>
          </a:prstGeom>
          <a:noFill/>
        </p:spPr>
        <p:txBody>
          <a:bodyPr wrap="square" rtlCol="0">
            <a:spAutoFit/>
          </a:bodyPr>
          <a:lstStyle/>
          <a:p>
            <a:r>
              <a:rPr lang="en-US" altLang="zh-CN" dirty="0"/>
              <a:t>E</a:t>
            </a:r>
            <a:endParaRPr lang="zh-CN" altLang="en-US" dirty="0"/>
          </a:p>
        </p:txBody>
      </p:sp>
      <p:sp>
        <p:nvSpPr>
          <p:cNvPr id="90" name="矩形 89"/>
          <p:cNvSpPr/>
          <p:nvPr/>
        </p:nvSpPr>
        <p:spPr>
          <a:xfrm>
            <a:off x="395288" y="288847"/>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p:cNvSpPr/>
          <p:nvPr/>
        </p:nvSpPr>
        <p:spPr>
          <a:xfrm>
            <a:off x="395288" y="2053043"/>
            <a:ext cx="2484524" cy="234026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p:cNvSpPr/>
          <p:nvPr/>
        </p:nvSpPr>
        <p:spPr>
          <a:xfrm>
            <a:off x="395288" y="4357299"/>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p:cNvSpPr txBox="1"/>
          <p:nvPr/>
        </p:nvSpPr>
        <p:spPr>
          <a:xfrm>
            <a:off x="467420" y="43572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95" name="文本框 94"/>
          <p:cNvSpPr txBox="1"/>
          <p:nvPr/>
        </p:nvSpPr>
        <p:spPr>
          <a:xfrm>
            <a:off x="467420" y="2888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7" name="文本框 96"/>
          <p:cNvSpPr txBox="1"/>
          <p:nvPr/>
        </p:nvSpPr>
        <p:spPr>
          <a:xfrm>
            <a:off x="467420" y="46453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0" name="文本框 99"/>
          <p:cNvSpPr txBox="1"/>
          <p:nvPr/>
        </p:nvSpPr>
        <p:spPr>
          <a:xfrm>
            <a:off x="466210" y="19850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1" name="文本框 100"/>
          <p:cNvSpPr txBox="1"/>
          <p:nvPr/>
        </p:nvSpPr>
        <p:spPr>
          <a:xfrm>
            <a:off x="647564" y="33123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2" name="文本框 101"/>
          <p:cNvSpPr txBox="1"/>
          <p:nvPr/>
        </p:nvSpPr>
        <p:spPr>
          <a:xfrm>
            <a:off x="467420" y="50487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3" name="文本框 102"/>
          <p:cNvSpPr txBox="1"/>
          <p:nvPr/>
        </p:nvSpPr>
        <p:spPr>
          <a:xfrm>
            <a:off x="647564" y="547262"/>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4" name="文本框 103"/>
          <p:cNvSpPr txBox="1"/>
          <p:nvPr/>
        </p:nvSpPr>
        <p:spPr>
          <a:xfrm>
            <a:off x="467544" y="7208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5" name="文本框 104"/>
          <p:cNvSpPr txBox="1"/>
          <p:nvPr/>
        </p:nvSpPr>
        <p:spPr>
          <a:xfrm>
            <a:off x="647688" y="763286"/>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6" name="文本框 105"/>
          <p:cNvSpPr txBox="1"/>
          <p:nvPr/>
        </p:nvSpPr>
        <p:spPr>
          <a:xfrm>
            <a:off x="467544" y="936919"/>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7" name="文本框 106"/>
          <p:cNvSpPr txBox="1"/>
          <p:nvPr/>
        </p:nvSpPr>
        <p:spPr>
          <a:xfrm>
            <a:off x="647688" y="979310"/>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8" name="文本框 107"/>
          <p:cNvSpPr txBox="1"/>
          <p:nvPr/>
        </p:nvSpPr>
        <p:spPr>
          <a:xfrm>
            <a:off x="467544" y="1152943"/>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9" name="文本框 108"/>
          <p:cNvSpPr txBox="1"/>
          <p:nvPr/>
        </p:nvSpPr>
        <p:spPr>
          <a:xfrm>
            <a:off x="467544" y="13689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10" name="文本框 109"/>
          <p:cNvSpPr txBox="1"/>
          <p:nvPr/>
        </p:nvSpPr>
        <p:spPr>
          <a:xfrm>
            <a:off x="467544" y="158499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11" name="文本框 110"/>
          <p:cNvSpPr txBox="1"/>
          <p:nvPr/>
        </p:nvSpPr>
        <p:spPr>
          <a:xfrm>
            <a:off x="467544" y="220105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2" name="文本框 111"/>
          <p:cNvSpPr txBox="1"/>
          <p:nvPr/>
        </p:nvSpPr>
        <p:spPr>
          <a:xfrm>
            <a:off x="467544" y="241707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3" name="文本框 112"/>
          <p:cNvSpPr txBox="1"/>
          <p:nvPr/>
        </p:nvSpPr>
        <p:spPr>
          <a:xfrm>
            <a:off x="464876" y="263310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4" name="文本框 113"/>
          <p:cNvSpPr txBox="1"/>
          <p:nvPr/>
        </p:nvSpPr>
        <p:spPr>
          <a:xfrm>
            <a:off x="466210" y="28491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2" name="文本框 121"/>
          <p:cNvSpPr txBox="1"/>
          <p:nvPr/>
        </p:nvSpPr>
        <p:spPr>
          <a:xfrm>
            <a:off x="755576" y="2777119"/>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24" name="文本框 123"/>
          <p:cNvSpPr txBox="1"/>
          <p:nvPr/>
        </p:nvSpPr>
        <p:spPr>
          <a:xfrm>
            <a:off x="466210" y="306515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6" name="文本框 125"/>
          <p:cNvSpPr txBox="1"/>
          <p:nvPr/>
        </p:nvSpPr>
        <p:spPr>
          <a:xfrm>
            <a:off x="755576" y="2993143"/>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27" name="文本框 126"/>
          <p:cNvSpPr txBox="1"/>
          <p:nvPr/>
        </p:nvSpPr>
        <p:spPr>
          <a:xfrm>
            <a:off x="467544" y="328117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8" name="文本框 127"/>
          <p:cNvSpPr txBox="1"/>
          <p:nvPr/>
        </p:nvSpPr>
        <p:spPr>
          <a:xfrm>
            <a:off x="756910" y="3209167"/>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29" name="文本框 128"/>
          <p:cNvSpPr txBox="1"/>
          <p:nvPr/>
        </p:nvSpPr>
        <p:spPr>
          <a:xfrm>
            <a:off x="467544" y="34971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0" name="文本框 129"/>
          <p:cNvSpPr txBox="1"/>
          <p:nvPr/>
        </p:nvSpPr>
        <p:spPr>
          <a:xfrm>
            <a:off x="467544" y="371322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1" name="文本框 130"/>
          <p:cNvSpPr txBox="1"/>
          <p:nvPr/>
        </p:nvSpPr>
        <p:spPr>
          <a:xfrm>
            <a:off x="467544" y="39292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2" name="文本框 131"/>
          <p:cNvSpPr txBox="1"/>
          <p:nvPr/>
        </p:nvSpPr>
        <p:spPr>
          <a:xfrm>
            <a:off x="791580" y="49693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3" name="文本框 132"/>
          <p:cNvSpPr txBox="1"/>
          <p:nvPr/>
        </p:nvSpPr>
        <p:spPr>
          <a:xfrm>
            <a:off x="467988" y="493336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4" name="文本框 133"/>
          <p:cNvSpPr txBox="1"/>
          <p:nvPr/>
        </p:nvSpPr>
        <p:spPr>
          <a:xfrm>
            <a:off x="467544" y="52213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5" name="文本框 134"/>
          <p:cNvSpPr txBox="1"/>
          <p:nvPr/>
        </p:nvSpPr>
        <p:spPr>
          <a:xfrm>
            <a:off x="468112" y="55094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6" name="文本框 135"/>
          <p:cNvSpPr txBox="1"/>
          <p:nvPr/>
        </p:nvSpPr>
        <p:spPr>
          <a:xfrm>
            <a:off x="792272" y="52573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7" name="文本框 136"/>
          <p:cNvSpPr txBox="1"/>
          <p:nvPr/>
        </p:nvSpPr>
        <p:spPr>
          <a:xfrm>
            <a:off x="464876" y="579745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8" name="文本框 137"/>
          <p:cNvSpPr txBox="1"/>
          <p:nvPr/>
        </p:nvSpPr>
        <p:spPr>
          <a:xfrm>
            <a:off x="789036" y="55454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9" name="矩形 138"/>
          <p:cNvSpPr/>
          <p:nvPr/>
        </p:nvSpPr>
        <p:spPr>
          <a:xfrm>
            <a:off x="215515" y="3831766"/>
            <a:ext cx="2805769" cy="1209609"/>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p:cNvSpPr/>
          <p:nvPr/>
        </p:nvSpPr>
        <p:spPr>
          <a:xfrm>
            <a:off x="215516" y="1512983"/>
            <a:ext cx="2805769" cy="1198515"/>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1" name="直接连接符 140"/>
          <p:cNvCxnSpPr>
            <a:endCxn id="95" idx="0"/>
          </p:cNvCxnSpPr>
          <p:nvPr/>
        </p:nvCxnSpPr>
        <p:spPr>
          <a:xfrm flipH="1">
            <a:off x="1583544" y="79210"/>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1655552" y="6187116"/>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文本框 142"/>
          <p:cNvSpPr txBox="1"/>
          <p:nvPr/>
        </p:nvSpPr>
        <p:spPr>
          <a:xfrm>
            <a:off x="451174" y="334547"/>
            <a:ext cx="396045" cy="369332"/>
          </a:xfrm>
          <a:prstGeom prst="rect">
            <a:avLst/>
          </a:prstGeom>
          <a:solidFill>
            <a:schemeClr val="bg1"/>
          </a:solidFill>
          <a:ln>
            <a:solidFill>
              <a:schemeClr val="tx1"/>
            </a:solidFill>
          </a:ln>
        </p:spPr>
        <p:txBody>
          <a:bodyPr wrap="square" rtlCol="0">
            <a:spAutoFit/>
          </a:bodyPr>
          <a:lstStyle/>
          <a:p>
            <a:r>
              <a:rPr lang="en-US" altLang="zh-CN" dirty="0"/>
              <a:t> e</a:t>
            </a:r>
            <a:endParaRPr lang="zh-CN" altLang="en-US" dirty="0"/>
          </a:p>
        </p:txBody>
      </p:sp>
      <p:sp>
        <p:nvSpPr>
          <p:cNvPr id="144" name="文本框 143"/>
          <p:cNvSpPr txBox="1"/>
          <p:nvPr/>
        </p:nvSpPr>
        <p:spPr>
          <a:xfrm>
            <a:off x="449541" y="2108345"/>
            <a:ext cx="396045" cy="369332"/>
          </a:xfrm>
          <a:prstGeom prst="rect">
            <a:avLst/>
          </a:prstGeom>
          <a:solidFill>
            <a:schemeClr val="bg1"/>
          </a:solidFill>
          <a:ln>
            <a:solidFill>
              <a:schemeClr val="tx1"/>
            </a:solidFill>
          </a:ln>
        </p:spPr>
        <p:txBody>
          <a:bodyPr wrap="square" rtlCol="0">
            <a:spAutoFit/>
          </a:bodyPr>
          <a:lstStyle/>
          <a:p>
            <a:r>
              <a:rPr lang="en-US" altLang="zh-CN" dirty="0"/>
              <a:t> b</a:t>
            </a:r>
            <a:endParaRPr lang="zh-CN" altLang="en-US" dirty="0"/>
          </a:p>
        </p:txBody>
      </p:sp>
      <p:sp>
        <p:nvSpPr>
          <p:cNvPr id="145" name="文本框 144"/>
          <p:cNvSpPr txBox="1"/>
          <p:nvPr/>
        </p:nvSpPr>
        <p:spPr>
          <a:xfrm>
            <a:off x="442462" y="4401108"/>
            <a:ext cx="396045" cy="369332"/>
          </a:xfrm>
          <a:prstGeom prst="rect">
            <a:avLst/>
          </a:prstGeom>
          <a:solidFill>
            <a:schemeClr val="bg1"/>
          </a:solidFill>
          <a:ln>
            <a:solidFill>
              <a:schemeClr val="tx1"/>
            </a:solidFill>
          </a:ln>
        </p:spPr>
        <p:txBody>
          <a:bodyPr wrap="square" rtlCol="0">
            <a:spAutoFit/>
          </a:bodyPr>
          <a:lstStyle/>
          <a:p>
            <a:r>
              <a:rPr lang="en-US" altLang="zh-CN" dirty="0"/>
              <a:t> c</a:t>
            </a:r>
            <a:endParaRPr lang="zh-CN" altLang="en-US" dirty="0"/>
          </a:p>
        </p:txBody>
      </p:sp>
      <p:sp>
        <p:nvSpPr>
          <p:cNvPr id="67" name="矩形 66"/>
          <p:cNvSpPr/>
          <p:nvPr/>
        </p:nvSpPr>
        <p:spPr>
          <a:xfrm>
            <a:off x="4769169" y="1052736"/>
            <a:ext cx="4627367" cy="3970318"/>
          </a:xfrm>
          <a:prstGeom prst="rect">
            <a:avLst/>
          </a:prstGeom>
        </p:spPr>
        <p:txBody>
          <a:bodyPr wrap="square">
            <a:spAutoFit/>
          </a:bodyPr>
          <a:lstStyle/>
          <a:p>
            <a:r>
              <a:rPr lang="en-US" altLang="zh-CN" b="1" dirty="0"/>
              <a:t>V</a:t>
            </a:r>
            <a:r>
              <a:rPr lang="en-US" altLang="zh-CN" b="1" baseline="-25000" dirty="0"/>
              <a:t>BE</a:t>
            </a:r>
            <a:r>
              <a:rPr lang="en-US" altLang="zh-CN" b="1" dirty="0"/>
              <a:t>&lt; V</a:t>
            </a:r>
            <a:r>
              <a:rPr lang="en-US" altLang="zh-CN" b="1" baseline="-25000" dirty="0"/>
              <a:t>T </a:t>
            </a:r>
            <a:r>
              <a:rPr lang="en-US" altLang="zh-CN" b="1" dirty="0"/>
              <a:t> </a:t>
            </a:r>
            <a:r>
              <a:rPr lang="en-US" altLang="zh-CN" dirty="0"/>
              <a:t>:</a:t>
            </a:r>
          </a:p>
          <a:p>
            <a:endParaRPr lang="en-US" altLang="zh-CN" dirty="0"/>
          </a:p>
          <a:p>
            <a:r>
              <a:rPr lang="zh-CN" altLang="en-US" dirty="0"/>
              <a:t>发射极都是电子，好挤啊，好想去基极啊，</a:t>
            </a:r>
            <a:endParaRPr lang="en-US" altLang="zh-CN" dirty="0"/>
          </a:p>
          <a:p>
            <a:r>
              <a:rPr lang="zh-CN" altLang="en-US" dirty="0"/>
              <a:t>但是</a:t>
            </a:r>
            <a:r>
              <a:rPr lang="en-US" altLang="zh-CN" dirty="0"/>
              <a:t>b-e</a:t>
            </a:r>
            <a:r>
              <a:rPr lang="zh-CN" altLang="en-US" dirty="0"/>
              <a:t>结好宽，外加电场也太小，没人帮我，我跳不过去啊 </a:t>
            </a:r>
            <a:r>
              <a:rPr lang="en-US" altLang="zh-CN" dirty="0">
                <a:sym typeface="Wingdings" panose="05000000000000000000" pitchFamily="2" charset="2"/>
              </a:rPr>
              <a:t></a:t>
            </a:r>
            <a:endParaRPr lang="en-US" altLang="zh-CN" dirty="0"/>
          </a:p>
          <a:p>
            <a:endParaRPr lang="en-US" altLang="zh-CN" dirty="0"/>
          </a:p>
          <a:p>
            <a:r>
              <a:rPr lang="en-US" altLang="zh-CN" dirty="0"/>
              <a:t>I</a:t>
            </a:r>
            <a:r>
              <a:rPr lang="en-US" altLang="zh-CN" baseline="-25000" dirty="0"/>
              <a:t>b</a:t>
            </a:r>
            <a:r>
              <a:rPr lang="en-US" altLang="zh-CN" dirty="0">
                <a:latin typeface="宋体" panose="02010600030101010101" pitchFamily="2" charset="-122"/>
              </a:rPr>
              <a:t>≈</a:t>
            </a:r>
            <a:r>
              <a:rPr lang="en-US" altLang="zh-CN" dirty="0"/>
              <a:t>0</a:t>
            </a:r>
          </a:p>
          <a:p>
            <a:endParaRPr lang="en-US" altLang="zh-CN" dirty="0"/>
          </a:p>
          <a:p>
            <a:r>
              <a:rPr lang="en-US" altLang="zh-CN" b="1" dirty="0"/>
              <a:t>V</a:t>
            </a:r>
            <a:r>
              <a:rPr lang="en-US" altLang="zh-CN" b="1" baseline="-25000" dirty="0"/>
              <a:t>BE </a:t>
            </a:r>
            <a:r>
              <a:rPr lang="en-US" altLang="zh-CN" b="1" dirty="0"/>
              <a:t>&gt; V</a:t>
            </a:r>
            <a:r>
              <a:rPr lang="en-US" altLang="zh-CN" b="1" baseline="-25000" dirty="0"/>
              <a:t>T </a:t>
            </a:r>
            <a:r>
              <a:rPr lang="en-US" altLang="zh-CN" b="1" dirty="0"/>
              <a:t> </a:t>
            </a:r>
            <a:r>
              <a:rPr lang="en-US" altLang="zh-CN" dirty="0"/>
              <a:t>:</a:t>
            </a:r>
          </a:p>
          <a:p>
            <a:endParaRPr lang="en-US" altLang="zh-CN" dirty="0"/>
          </a:p>
          <a:p>
            <a:r>
              <a:rPr lang="zh-CN" altLang="en-US" dirty="0"/>
              <a:t>外加电场增加啦！</a:t>
            </a:r>
            <a:r>
              <a:rPr lang="en-US" altLang="zh-CN" dirty="0"/>
              <a:t>b-e</a:t>
            </a:r>
            <a:r>
              <a:rPr lang="zh-CN" altLang="en-US" dirty="0"/>
              <a:t>结也变窄啦！可以去基区啦！</a:t>
            </a:r>
            <a:r>
              <a:rPr lang="en-US" altLang="zh-CN" dirty="0">
                <a:sym typeface="Wingdings" panose="05000000000000000000" pitchFamily="2" charset="2"/>
              </a:rPr>
              <a:t></a:t>
            </a:r>
            <a:endParaRPr lang="en-US" altLang="zh-CN" dirty="0"/>
          </a:p>
          <a:p>
            <a:endParaRPr lang="en-US" altLang="zh-CN" dirty="0"/>
          </a:p>
          <a:p>
            <a:endParaRPr lang="en-US" altLang="zh-CN" dirty="0"/>
          </a:p>
        </p:txBody>
      </p:sp>
      <p:sp>
        <p:nvSpPr>
          <p:cNvPr id="68" name="文本框 67"/>
          <p:cNvSpPr txBox="1"/>
          <p:nvPr/>
        </p:nvSpPr>
        <p:spPr>
          <a:xfrm>
            <a:off x="755576" y="2528900"/>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cxnSp>
        <p:nvCxnSpPr>
          <p:cNvPr id="69" name="直接箭头连接符 68"/>
          <p:cNvCxnSpPr/>
          <p:nvPr/>
        </p:nvCxnSpPr>
        <p:spPr>
          <a:xfrm>
            <a:off x="781049" y="1088740"/>
            <a:ext cx="0" cy="1840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709041" y="2926252"/>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4932040" y="503384"/>
            <a:ext cx="3060340" cy="369332"/>
          </a:xfrm>
          <a:prstGeom prst="rect">
            <a:avLst/>
          </a:prstGeom>
          <a:noFill/>
        </p:spPr>
        <p:txBody>
          <a:bodyPr wrap="square" rtlCol="0">
            <a:spAutoFit/>
          </a:bodyPr>
          <a:lstStyle/>
          <a:p>
            <a:r>
              <a:rPr lang="zh-CN" altLang="en-US" b="1" dirty="0">
                <a:solidFill>
                  <a:srgbClr val="FF0000"/>
                </a:solidFill>
              </a:rPr>
              <a:t>一个发射极电子的选择</a:t>
            </a:r>
            <a:endParaRPr lang="en-US" altLang="zh-CN" b="1" dirty="0">
              <a:solidFill>
                <a:srgbClr val="FF0000"/>
              </a:solidFill>
            </a:endParaRPr>
          </a:p>
        </p:txBody>
      </p:sp>
      <p:cxnSp>
        <p:nvCxnSpPr>
          <p:cNvPr id="74" name="直接箭头连接符 73"/>
          <p:cNvCxnSpPr/>
          <p:nvPr/>
        </p:nvCxnSpPr>
        <p:spPr>
          <a:xfrm flipH="1">
            <a:off x="3303240" y="3236705"/>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445308" y="2832574"/>
            <a:ext cx="333746" cy="369332"/>
          </a:xfrm>
          <a:prstGeom prst="rect">
            <a:avLst/>
          </a:prstGeom>
        </p:spPr>
        <p:txBody>
          <a:bodyPr wrap="none">
            <a:spAutoFit/>
          </a:bodyPr>
          <a:lstStyle/>
          <a:p>
            <a:r>
              <a:rPr lang="en-US" altLang="zh-CN" dirty="0" err="1"/>
              <a:t>I</a:t>
            </a:r>
            <a:r>
              <a:rPr lang="en-US" altLang="zh-CN" baseline="-25000" dirty="0" err="1"/>
              <a:t>b</a:t>
            </a:r>
            <a:endParaRPr lang="zh-CN" altLang="en-US" dirty="0"/>
          </a:p>
        </p:txBody>
      </p:sp>
      <p:cxnSp>
        <p:nvCxnSpPr>
          <p:cNvPr id="78" name="直接箭头连接符 77"/>
          <p:cNvCxnSpPr/>
          <p:nvPr/>
        </p:nvCxnSpPr>
        <p:spPr>
          <a:xfrm>
            <a:off x="3068720" y="219685"/>
            <a:ext cx="414023" cy="835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3120015" y="195052"/>
            <a:ext cx="333746" cy="369332"/>
          </a:xfrm>
          <a:prstGeom prst="rect">
            <a:avLst/>
          </a:prstGeom>
        </p:spPr>
        <p:txBody>
          <a:bodyPr wrap="none">
            <a:spAutoFit/>
          </a:bodyPr>
          <a:lstStyle/>
          <a:p>
            <a:r>
              <a:rPr lang="en-US" altLang="zh-CN" dirty="0" err="1"/>
              <a:t>I</a:t>
            </a:r>
            <a:r>
              <a:rPr lang="en-US" altLang="zh-CN" baseline="-25000" dirty="0" err="1"/>
              <a:t>e</a:t>
            </a:r>
            <a:endParaRPr lang="zh-CN" altLang="en-US" dirty="0"/>
          </a:p>
        </p:txBody>
      </p:sp>
      <p:cxnSp>
        <p:nvCxnSpPr>
          <p:cNvPr id="83" name="直接箭头连接符 82"/>
          <p:cNvCxnSpPr/>
          <p:nvPr/>
        </p:nvCxnSpPr>
        <p:spPr>
          <a:xfrm flipH="1">
            <a:off x="3308315" y="6199864"/>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3387508" y="5834255"/>
            <a:ext cx="325730" cy="369332"/>
          </a:xfrm>
          <a:prstGeom prst="rect">
            <a:avLst/>
          </a:prstGeom>
        </p:spPr>
        <p:txBody>
          <a:bodyPr wrap="none">
            <a:spAutoFit/>
          </a:bodyPr>
          <a:lstStyle/>
          <a:p>
            <a:r>
              <a:rPr lang="en-US" altLang="zh-CN" dirty="0" err="1"/>
              <a:t>I</a:t>
            </a:r>
            <a:r>
              <a:rPr lang="en-US" altLang="zh-CN" baseline="-25000" dirty="0" err="1"/>
              <a:t>c</a:t>
            </a:r>
            <a:endParaRPr lang="zh-CN" altLang="en-US" dirty="0"/>
          </a:p>
        </p:txBody>
      </p:sp>
      <p:sp>
        <p:nvSpPr>
          <p:cNvPr id="75" name="文本框 74"/>
          <p:cNvSpPr txBox="1"/>
          <p:nvPr/>
        </p:nvSpPr>
        <p:spPr>
          <a:xfrm>
            <a:off x="7754044" y="0"/>
            <a:ext cx="1389956" cy="369332"/>
          </a:xfrm>
          <a:prstGeom prst="rect">
            <a:avLst/>
          </a:prstGeom>
          <a:noFill/>
        </p:spPr>
        <p:txBody>
          <a:bodyPr wrap="square" rtlCol="0">
            <a:spAutoFit/>
          </a:bodyPr>
          <a:lstStyle/>
          <a:p>
            <a:r>
              <a:rPr lang="en-US" altLang="zh-CN" dirty="0"/>
              <a:t>NPN</a:t>
            </a:r>
            <a:r>
              <a:rPr lang="zh-CN" altLang="en-US" dirty="0"/>
              <a:t>三极管</a:t>
            </a:r>
          </a:p>
        </p:txBody>
      </p:sp>
    </p:spTree>
    <p:extLst>
      <p:ext uri="{BB962C8B-B14F-4D97-AF65-F5344CB8AC3E}">
        <p14:creationId xmlns:p14="http://schemas.microsoft.com/office/powerpoint/2010/main" val="453199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F558400E-D11D-4597-8C26-433614CA4F7D}" type="datetime1">
              <a:rPr lang="zh-CN" altLang="en-US" smtClean="0"/>
              <a:pPr>
                <a:defRPr/>
              </a:pPr>
              <a:t>2021/12/6</a:t>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灯片编号占位符 5"/>
          <p:cNvSpPr>
            <a:spLocks noGrp="1"/>
          </p:cNvSpPr>
          <p:nvPr>
            <p:ph type="sldNum" sz="quarter" idx="12"/>
          </p:nvPr>
        </p:nvSpPr>
        <p:spPr/>
        <p:txBody>
          <a:bodyPr/>
          <a:lstStyle/>
          <a:p>
            <a:pPr>
              <a:defRPr/>
            </a:pPr>
            <a:fld id="{328E9093-A0BC-4D27-A68A-553DFC643424}" type="slidenum">
              <a:rPr lang="en-US" altLang="zh-CN" smtClean="0"/>
              <a:pPr>
                <a:defRPr/>
              </a:pPr>
              <a:t>12</a:t>
            </a:fld>
            <a:endParaRPr lang="en-US" altLang="zh-CN"/>
          </a:p>
        </p:txBody>
      </p:sp>
      <p:sp>
        <p:nvSpPr>
          <p:cNvPr id="7" name="矩形 6"/>
          <p:cNvSpPr/>
          <p:nvPr/>
        </p:nvSpPr>
        <p:spPr>
          <a:xfrm>
            <a:off x="395288" y="288847"/>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95288" y="2053043"/>
            <a:ext cx="2484524" cy="234026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95288" y="4357299"/>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67420" y="43572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6" name="文本框 15"/>
          <p:cNvSpPr txBox="1"/>
          <p:nvPr/>
        </p:nvSpPr>
        <p:spPr>
          <a:xfrm>
            <a:off x="467420" y="2888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7" name="文本框 16"/>
          <p:cNvSpPr txBox="1"/>
          <p:nvPr/>
        </p:nvSpPr>
        <p:spPr>
          <a:xfrm>
            <a:off x="467420" y="46453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9" name="文本框 18"/>
          <p:cNvSpPr txBox="1"/>
          <p:nvPr/>
        </p:nvSpPr>
        <p:spPr>
          <a:xfrm>
            <a:off x="466210" y="19850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26" name="文本框 25"/>
          <p:cNvSpPr txBox="1"/>
          <p:nvPr/>
        </p:nvSpPr>
        <p:spPr>
          <a:xfrm>
            <a:off x="647564" y="33123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29" name="文本框 28"/>
          <p:cNvSpPr txBox="1"/>
          <p:nvPr/>
        </p:nvSpPr>
        <p:spPr>
          <a:xfrm>
            <a:off x="467420" y="50487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0" name="文本框 29"/>
          <p:cNvSpPr txBox="1"/>
          <p:nvPr/>
        </p:nvSpPr>
        <p:spPr>
          <a:xfrm>
            <a:off x="647564" y="547262"/>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1" name="文本框 30"/>
          <p:cNvSpPr txBox="1"/>
          <p:nvPr/>
        </p:nvSpPr>
        <p:spPr>
          <a:xfrm>
            <a:off x="467544" y="7208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2" name="文本框 31"/>
          <p:cNvSpPr txBox="1"/>
          <p:nvPr/>
        </p:nvSpPr>
        <p:spPr>
          <a:xfrm>
            <a:off x="647688" y="763286"/>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3" name="文本框 32"/>
          <p:cNvSpPr txBox="1"/>
          <p:nvPr/>
        </p:nvSpPr>
        <p:spPr>
          <a:xfrm>
            <a:off x="467544" y="936919"/>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4" name="文本框 33"/>
          <p:cNvSpPr txBox="1"/>
          <p:nvPr/>
        </p:nvSpPr>
        <p:spPr>
          <a:xfrm>
            <a:off x="647688" y="979310"/>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5" name="文本框 34"/>
          <p:cNvSpPr txBox="1"/>
          <p:nvPr/>
        </p:nvSpPr>
        <p:spPr>
          <a:xfrm>
            <a:off x="467544" y="1152943"/>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7" name="文本框 36"/>
          <p:cNvSpPr txBox="1"/>
          <p:nvPr/>
        </p:nvSpPr>
        <p:spPr>
          <a:xfrm>
            <a:off x="467544" y="13689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9" name="文本框 38"/>
          <p:cNvSpPr txBox="1"/>
          <p:nvPr/>
        </p:nvSpPr>
        <p:spPr>
          <a:xfrm>
            <a:off x="467544" y="158499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41" name="文本框 40"/>
          <p:cNvSpPr txBox="1"/>
          <p:nvPr/>
        </p:nvSpPr>
        <p:spPr>
          <a:xfrm>
            <a:off x="467544" y="220105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43" name="文本框 42"/>
          <p:cNvSpPr txBox="1"/>
          <p:nvPr/>
        </p:nvSpPr>
        <p:spPr>
          <a:xfrm>
            <a:off x="467544" y="241707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45" name="文本框 44"/>
          <p:cNvSpPr txBox="1"/>
          <p:nvPr/>
        </p:nvSpPr>
        <p:spPr>
          <a:xfrm>
            <a:off x="464876" y="263310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47" name="文本框 46"/>
          <p:cNvSpPr txBox="1"/>
          <p:nvPr/>
        </p:nvSpPr>
        <p:spPr>
          <a:xfrm>
            <a:off x="466210" y="28491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48" name="文本框 47"/>
          <p:cNvSpPr txBox="1"/>
          <p:nvPr/>
        </p:nvSpPr>
        <p:spPr>
          <a:xfrm>
            <a:off x="755576" y="2777119"/>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49" name="文本框 48"/>
          <p:cNvSpPr txBox="1"/>
          <p:nvPr/>
        </p:nvSpPr>
        <p:spPr>
          <a:xfrm>
            <a:off x="466210" y="306515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50" name="文本框 49"/>
          <p:cNvSpPr txBox="1"/>
          <p:nvPr/>
        </p:nvSpPr>
        <p:spPr>
          <a:xfrm>
            <a:off x="755576" y="2993143"/>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51" name="文本框 50"/>
          <p:cNvSpPr txBox="1"/>
          <p:nvPr/>
        </p:nvSpPr>
        <p:spPr>
          <a:xfrm>
            <a:off x="467544" y="328117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52" name="文本框 51"/>
          <p:cNvSpPr txBox="1"/>
          <p:nvPr/>
        </p:nvSpPr>
        <p:spPr>
          <a:xfrm>
            <a:off x="756910" y="3209167"/>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53" name="文本框 52"/>
          <p:cNvSpPr txBox="1"/>
          <p:nvPr/>
        </p:nvSpPr>
        <p:spPr>
          <a:xfrm>
            <a:off x="467544" y="34971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55" name="文本框 54"/>
          <p:cNvSpPr txBox="1"/>
          <p:nvPr/>
        </p:nvSpPr>
        <p:spPr>
          <a:xfrm>
            <a:off x="467544" y="371322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57" name="文本框 56"/>
          <p:cNvSpPr txBox="1"/>
          <p:nvPr/>
        </p:nvSpPr>
        <p:spPr>
          <a:xfrm>
            <a:off x="467544" y="39292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61" name="文本框 60"/>
          <p:cNvSpPr txBox="1"/>
          <p:nvPr/>
        </p:nvSpPr>
        <p:spPr>
          <a:xfrm>
            <a:off x="791580" y="49693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65" name="文本框 64"/>
          <p:cNvSpPr txBox="1"/>
          <p:nvPr/>
        </p:nvSpPr>
        <p:spPr>
          <a:xfrm>
            <a:off x="467988" y="493336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67" name="文本框 66"/>
          <p:cNvSpPr txBox="1"/>
          <p:nvPr/>
        </p:nvSpPr>
        <p:spPr>
          <a:xfrm>
            <a:off x="467544" y="52213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68" name="文本框 67"/>
          <p:cNvSpPr txBox="1"/>
          <p:nvPr/>
        </p:nvSpPr>
        <p:spPr>
          <a:xfrm>
            <a:off x="468112" y="55094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69" name="文本框 68"/>
          <p:cNvSpPr txBox="1"/>
          <p:nvPr/>
        </p:nvSpPr>
        <p:spPr>
          <a:xfrm>
            <a:off x="792272" y="52573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73" name="文本框 72"/>
          <p:cNvSpPr txBox="1"/>
          <p:nvPr/>
        </p:nvSpPr>
        <p:spPr>
          <a:xfrm>
            <a:off x="464876" y="579745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74" name="文本框 73"/>
          <p:cNvSpPr txBox="1"/>
          <p:nvPr/>
        </p:nvSpPr>
        <p:spPr>
          <a:xfrm>
            <a:off x="789036" y="55454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75" name="文本框 74"/>
          <p:cNvSpPr txBox="1"/>
          <p:nvPr/>
        </p:nvSpPr>
        <p:spPr>
          <a:xfrm>
            <a:off x="451174" y="334547"/>
            <a:ext cx="396045" cy="369332"/>
          </a:xfrm>
          <a:prstGeom prst="rect">
            <a:avLst/>
          </a:prstGeom>
          <a:solidFill>
            <a:schemeClr val="bg1"/>
          </a:solidFill>
          <a:ln>
            <a:solidFill>
              <a:schemeClr val="tx1"/>
            </a:solidFill>
          </a:ln>
        </p:spPr>
        <p:txBody>
          <a:bodyPr wrap="square" rtlCol="0">
            <a:spAutoFit/>
          </a:bodyPr>
          <a:lstStyle/>
          <a:p>
            <a:r>
              <a:rPr lang="en-US" altLang="zh-CN" dirty="0"/>
              <a:t> e</a:t>
            </a:r>
            <a:endParaRPr lang="zh-CN" altLang="en-US" dirty="0"/>
          </a:p>
        </p:txBody>
      </p:sp>
      <p:sp>
        <p:nvSpPr>
          <p:cNvPr id="80" name="矩形 79"/>
          <p:cNvSpPr/>
          <p:nvPr/>
        </p:nvSpPr>
        <p:spPr>
          <a:xfrm>
            <a:off x="215515" y="4059445"/>
            <a:ext cx="2805769" cy="650237"/>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215516" y="1729007"/>
            <a:ext cx="2805769" cy="822266"/>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3" name="直接连接符 92"/>
          <p:cNvCxnSpPr/>
          <p:nvPr/>
        </p:nvCxnSpPr>
        <p:spPr>
          <a:xfrm>
            <a:off x="2879812" y="3372977"/>
            <a:ext cx="9994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449541" y="2108345"/>
            <a:ext cx="396045" cy="369332"/>
          </a:xfrm>
          <a:prstGeom prst="rect">
            <a:avLst/>
          </a:prstGeom>
          <a:solidFill>
            <a:schemeClr val="bg1"/>
          </a:solidFill>
          <a:ln>
            <a:solidFill>
              <a:schemeClr val="tx1"/>
            </a:solidFill>
          </a:ln>
        </p:spPr>
        <p:txBody>
          <a:bodyPr wrap="square" rtlCol="0">
            <a:spAutoFit/>
          </a:bodyPr>
          <a:lstStyle/>
          <a:p>
            <a:r>
              <a:rPr lang="en-US" altLang="zh-CN" dirty="0"/>
              <a:t> b</a:t>
            </a:r>
            <a:endParaRPr lang="zh-CN" altLang="en-US" dirty="0"/>
          </a:p>
        </p:txBody>
      </p:sp>
      <p:sp>
        <p:nvSpPr>
          <p:cNvPr id="72" name="文本框 71"/>
          <p:cNvSpPr txBox="1"/>
          <p:nvPr/>
        </p:nvSpPr>
        <p:spPr>
          <a:xfrm>
            <a:off x="442462" y="4401108"/>
            <a:ext cx="396045" cy="369332"/>
          </a:xfrm>
          <a:prstGeom prst="rect">
            <a:avLst/>
          </a:prstGeom>
          <a:solidFill>
            <a:schemeClr val="bg1"/>
          </a:solidFill>
          <a:ln>
            <a:solidFill>
              <a:schemeClr val="tx1"/>
            </a:solidFill>
          </a:ln>
        </p:spPr>
        <p:txBody>
          <a:bodyPr wrap="square" rtlCol="0">
            <a:spAutoFit/>
          </a:bodyPr>
          <a:lstStyle/>
          <a:p>
            <a:r>
              <a:rPr lang="en-US" altLang="zh-CN" dirty="0"/>
              <a:t> c</a:t>
            </a:r>
            <a:endParaRPr lang="zh-CN" altLang="en-US" dirty="0"/>
          </a:p>
        </p:txBody>
      </p:sp>
      <p:cxnSp>
        <p:nvCxnSpPr>
          <p:cNvPr id="76" name="直接连接符 75"/>
          <p:cNvCxnSpPr/>
          <p:nvPr/>
        </p:nvCxnSpPr>
        <p:spPr>
          <a:xfrm flipH="1">
            <a:off x="1583544" y="79210"/>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1583668" y="76819"/>
            <a:ext cx="2988332" cy="128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1655552" y="6187116"/>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1655676" y="6370643"/>
            <a:ext cx="2916324" cy="10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3815916" y="44624"/>
            <a:ext cx="95407" cy="97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p:nvPr/>
        </p:nvCxnSpPr>
        <p:spPr>
          <a:xfrm flipH="1">
            <a:off x="3878139" y="80628"/>
            <a:ext cx="2318" cy="13603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flipV="1">
            <a:off x="3621899" y="1429279"/>
            <a:ext cx="518053" cy="94821"/>
            <a:chOff x="3621899" y="1429279"/>
            <a:chExt cx="518053" cy="94821"/>
          </a:xfrm>
        </p:grpSpPr>
        <p:cxnSp>
          <p:nvCxnSpPr>
            <p:cNvPr id="98" name="直接连接符 97"/>
            <p:cNvCxnSpPr/>
            <p:nvPr/>
          </p:nvCxnSpPr>
          <p:spPr>
            <a:xfrm>
              <a:off x="3621899" y="1429279"/>
              <a:ext cx="518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3779912" y="1520788"/>
              <a:ext cx="185633" cy="3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5" name="直接连接符 114"/>
          <p:cNvCxnSpPr/>
          <p:nvPr/>
        </p:nvCxnSpPr>
        <p:spPr>
          <a:xfrm flipH="1">
            <a:off x="3872728" y="1539068"/>
            <a:ext cx="8888" cy="1831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4572000" y="89668"/>
            <a:ext cx="0" cy="62735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755576" y="2492896"/>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18" name="文本框 117"/>
          <p:cNvSpPr txBox="1"/>
          <p:nvPr/>
        </p:nvSpPr>
        <p:spPr>
          <a:xfrm>
            <a:off x="755576" y="3507395"/>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19" name="文本框 118"/>
          <p:cNvSpPr txBox="1"/>
          <p:nvPr/>
        </p:nvSpPr>
        <p:spPr>
          <a:xfrm>
            <a:off x="647564" y="116074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cxnSp>
        <p:nvCxnSpPr>
          <p:cNvPr id="42" name="直接箭头连接符 41"/>
          <p:cNvCxnSpPr>
            <a:stCxn id="117" idx="3"/>
          </p:cNvCxnSpPr>
          <p:nvPr/>
        </p:nvCxnSpPr>
        <p:spPr>
          <a:xfrm flipV="1">
            <a:off x="3167844" y="1182560"/>
            <a:ext cx="0" cy="154116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3239852" y="1259468"/>
            <a:ext cx="216024" cy="369332"/>
          </a:xfrm>
          <a:prstGeom prst="rect">
            <a:avLst/>
          </a:prstGeom>
          <a:noFill/>
        </p:spPr>
        <p:txBody>
          <a:bodyPr wrap="square" rtlCol="0">
            <a:spAutoFit/>
          </a:bodyPr>
          <a:lstStyle/>
          <a:p>
            <a:r>
              <a:rPr lang="en-US" altLang="zh-CN" dirty="0"/>
              <a:t>E</a:t>
            </a:r>
            <a:endParaRPr lang="zh-CN" altLang="en-US" dirty="0"/>
          </a:p>
        </p:txBody>
      </p:sp>
      <p:cxnSp>
        <p:nvCxnSpPr>
          <p:cNvPr id="120" name="直接箭头连接符 119"/>
          <p:cNvCxnSpPr/>
          <p:nvPr/>
        </p:nvCxnSpPr>
        <p:spPr>
          <a:xfrm>
            <a:off x="3167844" y="3526816"/>
            <a:ext cx="0" cy="176920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1" name="文本框 120"/>
          <p:cNvSpPr txBox="1"/>
          <p:nvPr/>
        </p:nvSpPr>
        <p:spPr>
          <a:xfrm>
            <a:off x="3239852" y="4059445"/>
            <a:ext cx="216024" cy="369332"/>
          </a:xfrm>
          <a:prstGeom prst="rect">
            <a:avLst/>
          </a:prstGeom>
          <a:noFill/>
        </p:spPr>
        <p:txBody>
          <a:bodyPr wrap="square" rtlCol="0">
            <a:spAutoFit/>
          </a:bodyPr>
          <a:lstStyle/>
          <a:p>
            <a:r>
              <a:rPr lang="en-US" altLang="zh-CN" dirty="0"/>
              <a:t>E</a:t>
            </a:r>
            <a:endParaRPr lang="zh-CN" altLang="en-US" dirty="0"/>
          </a:p>
        </p:txBody>
      </p:sp>
      <p:sp>
        <p:nvSpPr>
          <p:cNvPr id="123" name="文本框 122"/>
          <p:cNvSpPr txBox="1"/>
          <p:nvPr/>
        </p:nvSpPr>
        <p:spPr>
          <a:xfrm>
            <a:off x="791580" y="4689140"/>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85" name="矩形 84"/>
          <p:cNvSpPr/>
          <p:nvPr/>
        </p:nvSpPr>
        <p:spPr>
          <a:xfrm>
            <a:off x="4769169" y="1052736"/>
            <a:ext cx="4627367" cy="5632311"/>
          </a:xfrm>
          <a:prstGeom prst="rect">
            <a:avLst/>
          </a:prstGeom>
        </p:spPr>
        <p:txBody>
          <a:bodyPr wrap="square">
            <a:spAutoFit/>
          </a:bodyPr>
          <a:lstStyle/>
          <a:p>
            <a:r>
              <a:rPr lang="en-US" altLang="zh-CN" b="1" dirty="0"/>
              <a:t>V</a:t>
            </a:r>
            <a:r>
              <a:rPr lang="en-US" altLang="zh-CN" b="1" baseline="-25000" dirty="0"/>
              <a:t>BE</a:t>
            </a:r>
            <a:r>
              <a:rPr lang="en-US" altLang="zh-CN" b="1" dirty="0"/>
              <a:t>&lt; V</a:t>
            </a:r>
            <a:r>
              <a:rPr lang="en-US" altLang="zh-CN" b="1" baseline="-25000" dirty="0"/>
              <a:t>T </a:t>
            </a:r>
            <a:r>
              <a:rPr lang="en-US" altLang="zh-CN" b="1" dirty="0"/>
              <a:t> </a:t>
            </a:r>
            <a:r>
              <a:rPr lang="en-US" altLang="zh-CN" dirty="0"/>
              <a:t>:</a:t>
            </a:r>
          </a:p>
          <a:p>
            <a:endParaRPr lang="en-US" altLang="zh-CN" dirty="0"/>
          </a:p>
          <a:p>
            <a:r>
              <a:rPr lang="zh-CN" altLang="en-US" dirty="0"/>
              <a:t>发射极都是电子，好挤啊，好想去基极啊，</a:t>
            </a:r>
            <a:endParaRPr lang="en-US" altLang="zh-CN" dirty="0"/>
          </a:p>
          <a:p>
            <a:r>
              <a:rPr lang="zh-CN" altLang="en-US" dirty="0"/>
              <a:t>但是</a:t>
            </a:r>
            <a:r>
              <a:rPr lang="en-US" altLang="zh-CN" dirty="0"/>
              <a:t>b-e</a:t>
            </a:r>
            <a:r>
              <a:rPr lang="zh-CN" altLang="en-US" dirty="0"/>
              <a:t>结好宽，外加电场也太小，没人帮我，我跳不过去啊 </a:t>
            </a:r>
            <a:r>
              <a:rPr lang="en-US" altLang="zh-CN" dirty="0">
                <a:sym typeface="Wingdings" panose="05000000000000000000" pitchFamily="2" charset="2"/>
              </a:rPr>
              <a:t></a:t>
            </a:r>
            <a:endParaRPr lang="en-US" altLang="zh-CN" dirty="0"/>
          </a:p>
          <a:p>
            <a:endParaRPr lang="en-US" altLang="zh-CN" dirty="0"/>
          </a:p>
          <a:p>
            <a:r>
              <a:rPr lang="en-US" altLang="zh-CN" dirty="0"/>
              <a:t>I</a:t>
            </a:r>
            <a:r>
              <a:rPr lang="en-US" altLang="zh-CN" baseline="-25000" dirty="0"/>
              <a:t>b</a:t>
            </a:r>
            <a:r>
              <a:rPr lang="en-US" altLang="zh-CN" dirty="0">
                <a:latin typeface="宋体" panose="02010600030101010101" pitchFamily="2" charset="-122"/>
              </a:rPr>
              <a:t>≈</a:t>
            </a:r>
            <a:r>
              <a:rPr lang="en-US" altLang="zh-CN" dirty="0"/>
              <a:t>0</a:t>
            </a:r>
          </a:p>
          <a:p>
            <a:endParaRPr lang="en-US" altLang="zh-CN" dirty="0"/>
          </a:p>
          <a:p>
            <a:r>
              <a:rPr lang="en-US" altLang="zh-CN" b="1" dirty="0"/>
              <a:t>V</a:t>
            </a:r>
            <a:r>
              <a:rPr lang="en-US" altLang="zh-CN" b="1" baseline="-25000" dirty="0"/>
              <a:t>BE </a:t>
            </a:r>
            <a:r>
              <a:rPr lang="en-US" altLang="zh-CN" b="1" dirty="0"/>
              <a:t>&gt; V</a:t>
            </a:r>
            <a:r>
              <a:rPr lang="en-US" altLang="zh-CN" b="1" baseline="-25000" dirty="0"/>
              <a:t>T </a:t>
            </a:r>
            <a:r>
              <a:rPr lang="en-US" altLang="zh-CN" b="1" dirty="0"/>
              <a:t> </a:t>
            </a:r>
            <a:r>
              <a:rPr lang="en-US" altLang="zh-CN" dirty="0"/>
              <a:t>:</a:t>
            </a:r>
          </a:p>
          <a:p>
            <a:endParaRPr lang="en-US" altLang="zh-CN" dirty="0"/>
          </a:p>
          <a:p>
            <a:r>
              <a:rPr lang="zh-CN" altLang="en-US" dirty="0"/>
              <a:t>外加电场增加啦！</a:t>
            </a:r>
            <a:r>
              <a:rPr lang="en-US" altLang="zh-CN" dirty="0"/>
              <a:t>b-e</a:t>
            </a:r>
            <a:r>
              <a:rPr lang="zh-CN" altLang="en-US" dirty="0"/>
              <a:t>结也变窄啦！可以去基区啦！</a:t>
            </a:r>
            <a:r>
              <a:rPr lang="en-US" altLang="zh-CN" dirty="0">
                <a:sym typeface="Wingdings" panose="05000000000000000000" pitchFamily="2" charset="2"/>
              </a:rPr>
              <a:t></a:t>
            </a:r>
            <a:endParaRPr lang="en-US" altLang="zh-CN" dirty="0"/>
          </a:p>
          <a:p>
            <a:endParaRPr lang="en-US" altLang="zh-CN" dirty="0"/>
          </a:p>
          <a:p>
            <a:r>
              <a:rPr lang="en-US" altLang="zh-CN" dirty="0" err="1"/>
              <a:t>I</a:t>
            </a:r>
            <a:r>
              <a:rPr lang="en-US" altLang="zh-CN" baseline="-25000" dirty="0" err="1"/>
              <a:t>b</a:t>
            </a:r>
            <a:r>
              <a:rPr lang="en-US" altLang="zh-CN" dirty="0">
                <a:latin typeface="宋体" panose="02010600030101010101" pitchFamily="2" charset="-122"/>
              </a:rPr>
              <a:t>&gt;</a:t>
            </a:r>
            <a:r>
              <a:rPr lang="en-US" altLang="zh-CN" dirty="0"/>
              <a:t>0</a:t>
            </a:r>
          </a:p>
          <a:p>
            <a:endParaRPr lang="en-US" altLang="zh-CN" dirty="0"/>
          </a:p>
          <a:p>
            <a:r>
              <a:rPr lang="en-US" altLang="zh-CN" b="1" dirty="0"/>
              <a:t>V</a:t>
            </a:r>
            <a:r>
              <a:rPr lang="en-US" altLang="zh-CN" b="1" baseline="-25000" dirty="0"/>
              <a:t>BE</a:t>
            </a:r>
            <a:r>
              <a:rPr lang="zh-CN" altLang="en-US" b="1" dirty="0"/>
              <a:t>继续增加：</a:t>
            </a:r>
            <a:endParaRPr lang="en-US" altLang="zh-CN" b="1" dirty="0"/>
          </a:p>
          <a:p>
            <a:r>
              <a:rPr lang="zh-CN" altLang="en-US" dirty="0"/>
              <a:t>外加电场又大啦！兄弟们，都跟我上！</a:t>
            </a:r>
            <a:r>
              <a:rPr lang="en-US" altLang="zh-CN" dirty="0">
                <a:sym typeface="Wingdings" panose="05000000000000000000" pitchFamily="2" charset="2"/>
              </a:rPr>
              <a:t></a:t>
            </a:r>
            <a:endParaRPr lang="en-US" altLang="zh-CN" dirty="0"/>
          </a:p>
          <a:p>
            <a:endParaRPr lang="en-US" altLang="zh-CN" dirty="0"/>
          </a:p>
          <a:p>
            <a:r>
              <a:rPr lang="en-US" altLang="zh-CN" dirty="0" err="1"/>
              <a:t>I</a:t>
            </a:r>
            <a:r>
              <a:rPr lang="en-US" altLang="zh-CN" baseline="-25000" dirty="0" err="1"/>
              <a:t>b</a:t>
            </a:r>
            <a:r>
              <a:rPr lang="zh-CN" altLang="en-US" dirty="0"/>
              <a:t>增加</a:t>
            </a:r>
            <a:endParaRPr lang="en-US" altLang="zh-CN" dirty="0"/>
          </a:p>
          <a:p>
            <a:endParaRPr lang="en-US" altLang="zh-CN" dirty="0"/>
          </a:p>
        </p:txBody>
      </p:sp>
      <p:sp>
        <p:nvSpPr>
          <p:cNvPr id="89" name="椭圆 88"/>
          <p:cNvSpPr/>
          <p:nvPr/>
        </p:nvSpPr>
        <p:spPr>
          <a:xfrm>
            <a:off x="709041" y="2926252"/>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961069" y="3130437"/>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350735" y="2883376"/>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819166" y="3170177"/>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箭头连接符 93"/>
          <p:cNvCxnSpPr/>
          <p:nvPr/>
        </p:nvCxnSpPr>
        <p:spPr>
          <a:xfrm>
            <a:off x="781049" y="1088740"/>
            <a:ext cx="0" cy="1840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1043608" y="1268760"/>
            <a:ext cx="0" cy="1840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1403648" y="1016732"/>
            <a:ext cx="0" cy="1840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a:off x="1907704" y="1304764"/>
            <a:ext cx="0" cy="1840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4932040" y="503384"/>
            <a:ext cx="3060340" cy="369332"/>
          </a:xfrm>
          <a:prstGeom prst="rect">
            <a:avLst/>
          </a:prstGeom>
          <a:noFill/>
        </p:spPr>
        <p:txBody>
          <a:bodyPr wrap="square" rtlCol="0">
            <a:spAutoFit/>
          </a:bodyPr>
          <a:lstStyle/>
          <a:p>
            <a:r>
              <a:rPr lang="zh-CN" altLang="en-US" b="1" dirty="0">
                <a:solidFill>
                  <a:srgbClr val="FF0000"/>
                </a:solidFill>
              </a:rPr>
              <a:t>一个发射极电子的选择</a:t>
            </a:r>
            <a:endParaRPr lang="en-US" altLang="zh-CN" b="1" dirty="0">
              <a:solidFill>
                <a:srgbClr val="FF0000"/>
              </a:solidFill>
            </a:endParaRPr>
          </a:p>
        </p:txBody>
      </p:sp>
      <p:cxnSp>
        <p:nvCxnSpPr>
          <p:cNvPr id="102" name="直接箭头连接符 101"/>
          <p:cNvCxnSpPr/>
          <p:nvPr/>
        </p:nvCxnSpPr>
        <p:spPr>
          <a:xfrm flipH="1">
            <a:off x="3303240" y="3236705"/>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3445308" y="2832574"/>
            <a:ext cx="333746" cy="369332"/>
          </a:xfrm>
          <a:prstGeom prst="rect">
            <a:avLst/>
          </a:prstGeom>
        </p:spPr>
        <p:txBody>
          <a:bodyPr wrap="none">
            <a:spAutoFit/>
          </a:bodyPr>
          <a:lstStyle/>
          <a:p>
            <a:r>
              <a:rPr lang="en-US" altLang="zh-CN" dirty="0" err="1"/>
              <a:t>I</a:t>
            </a:r>
            <a:r>
              <a:rPr lang="en-US" altLang="zh-CN" baseline="-25000" dirty="0" err="1"/>
              <a:t>b</a:t>
            </a:r>
            <a:endParaRPr lang="zh-CN" altLang="en-US" dirty="0"/>
          </a:p>
        </p:txBody>
      </p:sp>
      <p:cxnSp>
        <p:nvCxnSpPr>
          <p:cNvPr id="104" name="直接箭头连接符 103"/>
          <p:cNvCxnSpPr/>
          <p:nvPr/>
        </p:nvCxnSpPr>
        <p:spPr>
          <a:xfrm>
            <a:off x="3068720" y="219685"/>
            <a:ext cx="414023" cy="835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3120015" y="195052"/>
            <a:ext cx="333746" cy="369332"/>
          </a:xfrm>
          <a:prstGeom prst="rect">
            <a:avLst/>
          </a:prstGeom>
        </p:spPr>
        <p:txBody>
          <a:bodyPr wrap="none">
            <a:spAutoFit/>
          </a:bodyPr>
          <a:lstStyle/>
          <a:p>
            <a:r>
              <a:rPr lang="en-US" altLang="zh-CN" dirty="0" err="1"/>
              <a:t>I</a:t>
            </a:r>
            <a:r>
              <a:rPr lang="en-US" altLang="zh-CN" baseline="-25000" dirty="0" err="1"/>
              <a:t>e</a:t>
            </a:r>
            <a:endParaRPr lang="zh-CN" altLang="en-US" dirty="0"/>
          </a:p>
        </p:txBody>
      </p:sp>
      <p:cxnSp>
        <p:nvCxnSpPr>
          <p:cNvPr id="106" name="直接箭头连接符 105"/>
          <p:cNvCxnSpPr/>
          <p:nvPr/>
        </p:nvCxnSpPr>
        <p:spPr>
          <a:xfrm flipH="1">
            <a:off x="3308315" y="6199864"/>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3387508" y="5834255"/>
            <a:ext cx="325730" cy="369332"/>
          </a:xfrm>
          <a:prstGeom prst="rect">
            <a:avLst/>
          </a:prstGeom>
        </p:spPr>
        <p:txBody>
          <a:bodyPr wrap="none">
            <a:spAutoFit/>
          </a:bodyPr>
          <a:lstStyle/>
          <a:p>
            <a:r>
              <a:rPr lang="en-US" altLang="zh-CN" dirty="0" err="1"/>
              <a:t>I</a:t>
            </a:r>
            <a:r>
              <a:rPr lang="en-US" altLang="zh-CN" baseline="-25000" dirty="0" err="1"/>
              <a:t>c</a:t>
            </a:r>
            <a:endParaRPr lang="zh-CN" altLang="en-US" dirty="0"/>
          </a:p>
        </p:txBody>
      </p:sp>
      <p:sp>
        <p:nvSpPr>
          <p:cNvPr id="108" name="椭圆 107"/>
          <p:cNvSpPr/>
          <p:nvPr/>
        </p:nvSpPr>
        <p:spPr>
          <a:xfrm>
            <a:off x="2041189" y="3392996"/>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9" name="直接箭头连接符 108"/>
          <p:cNvCxnSpPr/>
          <p:nvPr/>
        </p:nvCxnSpPr>
        <p:spPr>
          <a:xfrm>
            <a:off x="2123728" y="1552796"/>
            <a:ext cx="0" cy="1840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a:off x="7754044" y="0"/>
            <a:ext cx="1389956" cy="369332"/>
          </a:xfrm>
          <a:prstGeom prst="rect">
            <a:avLst/>
          </a:prstGeom>
          <a:noFill/>
        </p:spPr>
        <p:txBody>
          <a:bodyPr wrap="square" rtlCol="0">
            <a:spAutoFit/>
          </a:bodyPr>
          <a:lstStyle/>
          <a:p>
            <a:r>
              <a:rPr lang="en-US" altLang="zh-CN" dirty="0"/>
              <a:t>NPN</a:t>
            </a:r>
            <a:r>
              <a:rPr lang="zh-CN" altLang="en-US" dirty="0"/>
              <a:t>三极管</a:t>
            </a:r>
          </a:p>
        </p:txBody>
      </p:sp>
    </p:spTree>
    <p:extLst>
      <p:ext uri="{BB962C8B-B14F-4D97-AF65-F5344CB8AC3E}">
        <p14:creationId xmlns:p14="http://schemas.microsoft.com/office/powerpoint/2010/main" val="3906395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F558400E-D11D-4597-8C26-433614CA4F7D}" type="datetime1">
              <a:rPr lang="zh-CN" altLang="en-US" smtClean="0"/>
              <a:pPr>
                <a:defRPr/>
              </a:pPr>
              <a:t>2021/12/6</a:t>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灯片编号占位符 5"/>
          <p:cNvSpPr>
            <a:spLocks noGrp="1"/>
          </p:cNvSpPr>
          <p:nvPr>
            <p:ph type="sldNum" sz="quarter" idx="12"/>
          </p:nvPr>
        </p:nvSpPr>
        <p:spPr/>
        <p:txBody>
          <a:bodyPr/>
          <a:lstStyle/>
          <a:p>
            <a:pPr>
              <a:defRPr/>
            </a:pPr>
            <a:fld id="{328E9093-A0BC-4D27-A68A-553DFC643424}" type="slidenum">
              <a:rPr lang="en-US" altLang="zh-CN" smtClean="0"/>
              <a:pPr>
                <a:defRPr/>
              </a:pPr>
              <a:t>13</a:t>
            </a:fld>
            <a:endParaRPr lang="en-US" altLang="zh-CN"/>
          </a:p>
        </p:txBody>
      </p:sp>
      <p:sp>
        <p:nvSpPr>
          <p:cNvPr id="78" name="矩形 77"/>
          <p:cNvSpPr/>
          <p:nvPr/>
        </p:nvSpPr>
        <p:spPr>
          <a:xfrm>
            <a:off x="395288" y="288847"/>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395288" y="2053043"/>
            <a:ext cx="2484524" cy="234026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395288" y="4357299"/>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467420" y="43572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85" name="文本框 84"/>
          <p:cNvSpPr txBox="1"/>
          <p:nvPr/>
        </p:nvSpPr>
        <p:spPr>
          <a:xfrm>
            <a:off x="467420" y="2888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89" name="文本框 88"/>
          <p:cNvSpPr txBox="1"/>
          <p:nvPr/>
        </p:nvSpPr>
        <p:spPr>
          <a:xfrm>
            <a:off x="467420" y="46453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90" name="文本框 89"/>
          <p:cNvSpPr txBox="1"/>
          <p:nvPr/>
        </p:nvSpPr>
        <p:spPr>
          <a:xfrm>
            <a:off x="466210" y="19850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91" name="文本框 90"/>
          <p:cNvSpPr txBox="1"/>
          <p:nvPr/>
        </p:nvSpPr>
        <p:spPr>
          <a:xfrm>
            <a:off x="647564" y="33123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2" name="文本框 91"/>
          <p:cNvSpPr txBox="1"/>
          <p:nvPr/>
        </p:nvSpPr>
        <p:spPr>
          <a:xfrm>
            <a:off x="467420" y="50487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4" name="文本框 93"/>
          <p:cNvSpPr txBox="1"/>
          <p:nvPr/>
        </p:nvSpPr>
        <p:spPr>
          <a:xfrm>
            <a:off x="647564" y="547262"/>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5" name="文本框 94"/>
          <p:cNvSpPr txBox="1"/>
          <p:nvPr/>
        </p:nvSpPr>
        <p:spPr>
          <a:xfrm>
            <a:off x="467544" y="7208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7" name="文本框 96"/>
          <p:cNvSpPr txBox="1"/>
          <p:nvPr/>
        </p:nvSpPr>
        <p:spPr>
          <a:xfrm>
            <a:off x="647688" y="763286"/>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0" name="文本框 99"/>
          <p:cNvSpPr txBox="1"/>
          <p:nvPr/>
        </p:nvSpPr>
        <p:spPr>
          <a:xfrm>
            <a:off x="467544" y="936919"/>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1" name="文本框 100"/>
          <p:cNvSpPr txBox="1"/>
          <p:nvPr/>
        </p:nvSpPr>
        <p:spPr>
          <a:xfrm>
            <a:off x="647688" y="979310"/>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2" name="文本框 101"/>
          <p:cNvSpPr txBox="1"/>
          <p:nvPr/>
        </p:nvSpPr>
        <p:spPr>
          <a:xfrm>
            <a:off x="467544" y="1152943"/>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3" name="文本框 102"/>
          <p:cNvSpPr txBox="1"/>
          <p:nvPr/>
        </p:nvSpPr>
        <p:spPr>
          <a:xfrm>
            <a:off x="467544" y="13689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4" name="文本框 103"/>
          <p:cNvSpPr txBox="1"/>
          <p:nvPr/>
        </p:nvSpPr>
        <p:spPr>
          <a:xfrm>
            <a:off x="467544" y="158499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5" name="文本框 104"/>
          <p:cNvSpPr txBox="1"/>
          <p:nvPr/>
        </p:nvSpPr>
        <p:spPr>
          <a:xfrm>
            <a:off x="467544" y="220105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6" name="文本框 105"/>
          <p:cNvSpPr txBox="1"/>
          <p:nvPr/>
        </p:nvSpPr>
        <p:spPr>
          <a:xfrm>
            <a:off x="467544" y="241707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7" name="文本框 106"/>
          <p:cNvSpPr txBox="1"/>
          <p:nvPr/>
        </p:nvSpPr>
        <p:spPr>
          <a:xfrm>
            <a:off x="464876" y="263310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8" name="文本框 107"/>
          <p:cNvSpPr txBox="1"/>
          <p:nvPr/>
        </p:nvSpPr>
        <p:spPr>
          <a:xfrm>
            <a:off x="466210" y="28491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9" name="文本框 108"/>
          <p:cNvSpPr txBox="1"/>
          <p:nvPr/>
        </p:nvSpPr>
        <p:spPr>
          <a:xfrm>
            <a:off x="755576" y="2777119"/>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10" name="文本框 109"/>
          <p:cNvSpPr txBox="1"/>
          <p:nvPr/>
        </p:nvSpPr>
        <p:spPr>
          <a:xfrm>
            <a:off x="466210" y="306515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1" name="文本框 110"/>
          <p:cNvSpPr txBox="1"/>
          <p:nvPr/>
        </p:nvSpPr>
        <p:spPr>
          <a:xfrm>
            <a:off x="755576" y="2993143"/>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12" name="文本框 111"/>
          <p:cNvSpPr txBox="1"/>
          <p:nvPr/>
        </p:nvSpPr>
        <p:spPr>
          <a:xfrm>
            <a:off x="467544" y="328117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3" name="文本框 112"/>
          <p:cNvSpPr txBox="1"/>
          <p:nvPr/>
        </p:nvSpPr>
        <p:spPr>
          <a:xfrm>
            <a:off x="756910" y="3209167"/>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14" name="文本框 113"/>
          <p:cNvSpPr txBox="1"/>
          <p:nvPr/>
        </p:nvSpPr>
        <p:spPr>
          <a:xfrm>
            <a:off x="467544" y="34971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2" name="文本框 121"/>
          <p:cNvSpPr txBox="1"/>
          <p:nvPr/>
        </p:nvSpPr>
        <p:spPr>
          <a:xfrm>
            <a:off x="467544" y="371322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4" name="文本框 123"/>
          <p:cNvSpPr txBox="1"/>
          <p:nvPr/>
        </p:nvSpPr>
        <p:spPr>
          <a:xfrm>
            <a:off x="467544" y="39292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6" name="文本框 125"/>
          <p:cNvSpPr txBox="1"/>
          <p:nvPr/>
        </p:nvSpPr>
        <p:spPr>
          <a:xfrm>
            <a:off x="791580" y="49693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7" name="文本框 126"/>
          <p:cNvSpPr txBox="1"/>
          <p:nvPr/>
        </p:nvSpPr>
        <p:spPr>
          <a:xfrm>
            <a:off x="467988" y="493336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8" name="文本框 127"/>
          <p:cNvSpPr txBox="1"/>
          <p:nvPr/>
        </p:nvSpPr>
        <p:spPr>
          <a:xfrm>
            <a:off x="467544" y="52213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9" name="文本框 128"/>
          <p:cNvSpPr txBox="1"/>
          <p:nvPr/>
        </p:nvSpPr>
        <p:spPr>
          <a:xfrm>
            <a:off x="468112" y="55094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0" name="文本框 129"/>
          <p:cNvSpPr txBox="1"/>
          <p:nvPr/>
        </p:nvSpPr>
        <p:spPr>
          <a:xfrm>
            <a:off x="792272" y="52573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1" name="文本框 130"/>
          <p:cNvSpPr txBox="1"/>
          <p:nvPr/>
        </p:nvSpPr>
        <p:spPr>
          <a:xfrm>
            <a:off x="464876" y="579745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2" name="文本框 131"/>
          <p:cNvSpPr txBox="1"/>
          <p:nvPr/>
        </p:nvSpPr>
        <p:spPr>
          <a:xfrm>
            <a:off x="789036" y="55454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3" name="文本框 132"/>
          <p:cNvSpPr txBox="1"/>
          <p:nvPr/>
        </p:nvSpPr>
        <p:spPr>
          <a:xfrm>
            <a:off x="451174" y="334547"/>
            <a:ext cx="396045" cy="369332"/>
          </a:xfrm>
          <a:prstGeom prst="rect">
            <a:avLst/>
          </a:prstGeom>
          <a:solidFill>
            <a:schemeClr val="bg1"/>
          </a:solidFill>
          <a:ln>
            <a:solidFill>
              <a:schemeClr val="tx1"/>
            </a:solidFill>
          </a:ln>
        </p:spPr>
        <p:txBody>
          <a:bodyPr wrap="square" rtlCol="0">
            <a:spAutoFit/>
          </a:bodyPr>
          <a:lstStyle/>
          <a:p>
            <a:r>
              <a:rPr lang="en-US" altLang="zh-CN" dirty="0"/>
              <a:t> e</a:t>
            </a:r>
            <a:endParaRPr lang="zh-CN" altLang="en-US" dirty="0"/>
          </a:p>
        </p:txBody>
      </p:sp>
      <p:sp>
        <p:nvSpPr>
          <p:cNvPr id="134" name="矩形 133"/>
          <p:cNvSpPr/>
          <p:nvPr/>
        </p:nvSpPr>
        <p:spPr>
          <a:xfrm>
            <a:off x="215515" y="4059445"/>
            <a:ext cx="2805769" cy="650237"/>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215516" y="1729007"/>
            <a:ext cx="2805769" cy="822266"/>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6" name="直接连接符 135"/>
          <p:cNvCxnSpPr/>
          <p:nvPr/>
        </p:nvCxnSpPr>
        <p:spPr>
          <a:xfrm>
            <a:off x="2879812" y="3372977"/>
            <a:ext cx="9994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文本框 136"/>
          <p:cNvSpPr txBox="1"/>
          <p:nvPr/>
        </p:nvSpPr>
        <p:spPr>
          <a:xfrm>
            <a:off x="449541" y="2108345"/>
            <a:ext cx="396045" cy="369332"/>
          </a:xfrm>
          <a:prstGeom prst="rect">
            <a:avLst/>
          </a:prstGeom>
          <a:solidFill>
            <a:schemeClr val="bg1"/>
          </a:solidFill>
          <a:ln>
            <a:solidFill>
              <a:schemeClr val="tx1"/>
            </a:solidFill>
          </a:ln>
        </p:spPr>
        <p:txBody>
          <a:bodyPr wrap="square" rtlCol="0">
            <a:spAutoFit/>
          </a:bodyPr>
          <a:lstStyle/>
          <a:p>
            <a:r>
              <a:rPr lang="en-US" altLang="zh-CN" dirty="0"/>
              <a:t> b</a:t>
            </a:r>
            <a:endParaRPr lang="zh-CN" altLang="en-US" dirty="0"/>
          </a:p>
        </p:txBody>
      </p:sp>
      <p:sp>
        <p:nvSpPr>
          <p:cNvPr id="138" name="文本框 137"/>
          <p:cNvSpPr txBox="1"/>
          <p:nvPr/>
        </p:nvSpPr>
        <p:spPr>
          <a:xfrm>
            <a:off x="442462" y="4401108"/>
            <a:ext cx="396045" cy="369332"/>
          </a:xfrm>
          <a:prstGeom prst="rect">
            <a:avLst/>
          </a:prstGeom>
          <a:solidFill>
            <a:schemeClr val="bg1"/>
          </a:solidFill>
          <a:ln>
            <a:solidFill>
              <a:schemeClr val="tx1"/>
            </a:solidFill>
          </a:ln>
        </p:spPr>
        <p:txBody>
          <a:bodyPr wrap="square" rtlCol="0">
            <a:spAutoFit/>
          </a:bodyPr>
          <a:lstStyle/>
          <a:p>
            <a:r>
              <a:rPr lang="en-US" altLang="zh-CN" dirty="0"/>
              <a:t> c</a:t>
            </a:r>
            <a:endParaRPr lang="zh-CN" altLang="en-US" dirty="0"/>
          </a:p>
        </p:txBody>
      </p:sp>
      <p:cxnSp>
        <p:nvCxnSpPr>
          <p:cNvPr id="139" name="直接连接符 138"/>
          <p:cNvCxnSpPr/>
          <p:nvPr/>
        </p:nvCxnSpPr>
        <p:spPr>
          <a:xfrm flipH="1">
            <a:off x="1583544" y="79210"/>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V="1">
            <a:off x="1583668" y="76819"/>
            <a:ext cx="2988332" cy="128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1655552" y="6187116"/>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V="1">
            <a:off x="1655676" y="6370643"/>
            <a:ext cx="2916324" cy="10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a:off x="3815916" y="44624"/>
            <a:ext cx="95407" cy="97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4" name="直接连接符 143"/>
          <p:cNvCxnSpPr/>
          <p:nvPr/>
        </p:nvCxnSpPr>
        <p:spPr>
          <a:xfrm flipH="1">
            <a:off x="3878139" y="80628"/>
            <a:ext cx="2318" cy="13603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组合 144"/>
          <p:cNvGrpSpPr/>
          <p:nvPr/>
        </p:nvGrpSpPr>
        <p:grpSpPr>
          <a:xfrm flipV="1">
            <a:off x="3621899" y="1429279"/>
            <a:ext cx="518053" cy="94821"/>
            <a:chOff x="3621899" y="1429279"/>
            <a:chExt cx="518053" cy="94821"/>
          </a:xfrm>
        </p:grpSpPr>
        <p:cxnSp>
          <p:nvCxnSpPr>
            <p:cNvPr id="146" name="直接连接符 145"/>
            <p:cNvCxnSpPr/>
            <p:nvPr/>
          </p:nvCxnSpPr>
          <p:spPr>
            <a:xfrm>
              <a:off x="3621899" y="1429279"/>
              <a:ext cx="518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3779912" y="1520788"/>
              <a:ext cx="185633" cy="3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8" name="直接连接符 147"/>
          <p:cNvCxnSpPr/>
          <p:nvPr/>
        </p:nvCxnSpPr>
        <p:spPr>
          <a:xfrm flipH="1">
            <a:off x="3872728" y="1539068"/>
            <a:ext cx="8888" cy="1831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4572000" y="89668"/>
            <a:ext cx="0" cy="62735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文本框 149"/>
          <p:cNvSpPr txBox="1"/>
          <p:nvPr/>
        </p:nvSpPr>
        <p:spPr>
          <a:xfrm>
            <a:off x="755576" y="2492896"/>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51" name="文本框 150"/>
          <p:cNvSpPr txBox="1"/>
          <p:nvPr/>
        </p:nvSpPr>
        <p:spPr>
          <a:xfrm>
            <a:off x="755576" y="3507395"/>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52" name="文本框 151"/>
          <p:cNvSpPr txBox="1"/>
          <p:nvPr/>
        </p:nvSpPr>
        <p:spPr>
          <a:xfrm>
            <a:off x="647564" y="116074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cxnSp>
        <p:nvCxnSpPr>
          <p:cNvPr id="153" name="直接箭头连接符 152"/>
          <p:cNvCxnSpPr>
            <a:stCxn id="150" idx="3"/>
          </p:cNvCxnSpPr>
          <p:nvPr/>
        </p:nvCxnSpPr>
        <p:spPr>
          <a:xfrm flipV="1">
            <a:off x="3167844" y="1182560"/>
            <a:ext cx="0" cy="154116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4" name="文本框 153"/>
          <p:cNvSpPr txBox="1"/>
          <p:nvPr/>
        </p:nvSpPr>
        <p:spPr>
          <a:xfrm>
            <a:off x="3239852" y="1259468"/>
            <a:ext cx="216024" cy="369332"/>
          </a:xfrm>
          <a:prstGeom prst="rect">
            <a:avLst/>
          </a:prstGeom>
          <a:noFill/>
        </p:spPr>
        <p:txBody>
          <a:bodyPr wrap="square" rtlCol="0">
            <a:spAutoFit/>
          </a:bodyPr>
          <a:lstStyle/>
          <a:p>
            <a:r>
              <a:rPr lang="en-US" altLang="zh-CN" dirty="0"/>
              <a:t>E</a:t>
            </a:r>
            <a:endParaRPr lang="zh-CN" altLang="en-US" dirty="0"/>
          </a:p>
        </p:txBody>
      </p:sp>
      <p:cxnSp>
        <p:nvCxnSpPr>
          <p:cNvPr id="155" name="直接箭头连接符 154"/>
          <p:cNvCxnSpPr/>
          <p:nvPr/>
        </p:nvCxnSpPr>
        <p:spPr>
          <a:xfrm>
            <a:off x="3167844" y="3526816"/>
            <a:ext cx="0" cy="176920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6" name="文本框 155"/>
          <p:cNvSpPr txBox="1"/>
          <p:nvPr/>
        </p:nvSpPr>
        <p:spPr>
          <a:xfrm>
            <a:off x="3239852" y="4059445"/>
            <a:ext cx="216024" cy="369332"/>
          </a:xfrm>
          <a:prstGeom prst="rect">
            <a:avLst/>
          </a:prstGeom>
          <a:noFill/>
        </p:spPr>
        <p:txBody>
          <a:bodyPr wrap="square" rtlCol="0">
            <a:spAutoFit/>
          </a:bodyPr>
          <a:lstStyle/>
          <a:p>
            <a:r>
              <a:rPr lang="en-US" altLang="zh-CN" dirty="0"/>
              <a:t>E</a:t>
            </a:r>
            <a:endParaRPr lang="zh-CN" altLang="en-US" dirty="0"/>
          </a:p>
        </p:txBody>
      </p:sp>
      <p:sp>
        <p:nvSpPr>
          <p:cNvPr id="157" name="文本框 156"/>
          <p:cNvSpPr txBox="1"/>
          <p:nvPr/>
        </p:nvSpPr>
        <p:spPr>
          <a:xfrm>
            <a:off x="791580" y="4689140"/>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58" name="椭圆 157"/>
          <p:cNvSpPr/>
          <p:nvPr/>
        </p:nvSpPr>
        <p:spPr>
          <a:xfrm>
            <a:off x="709041" y="2926252"/>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961069" y="3130437"/>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1350735" y="2883376"/>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1819166" y="3170177"/>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5" name="直接箭头连接符 164"/>
          <p:cNvCxnSpPr/>
          <p:nvPr/>
        </p:nvCxnSpPr>
        <p:spPr>
          <a:xfrm flipV="1">
            <a:off x="1954901" y="3222751"/>
            <a:ext cx="1350012" cy="1480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4932040" y="503384"/>
            <a:ext cx="3060340" cy="369332"/>
          </a:xfrm>
          <a:prstGeom prst="rect">
            <a:avLst/>
          </a:prstGeom>
          <a:noFill/>
        </p:spPr>
        <p:txBody>
          <a:bodyPr wrap="square" rtlCol="0">
            <a:spAutoFit/>
          </a:bodyPr>
          <a:lstStyle/>
          <a:p>
            <a:r>
              <a:rPr lang="zh-CN" altLang="en-US" b="1" dirty="0">
                <a:solidFill>
                  <a:srgbClr val="FF0000"/>
                </a:solidFill>
              </a:rPr>
              <a:t>一个发射极电子的选择</a:t>
            </a:r>
            <a:endParaRPr lang="en-US" altLang="zh-CN" b="1" dirty="0">
              <a:solidFill>
                <a:srgbClr val="FF0000"/>
              </a:solidFill>
            </a:endParaRPr>
          </a:p>
        </p:txBody>
      </p:sp>
      <p:cxnSp>
        <p:nvCxnSpPr>
          <p:cNvPr id="87" name="直接箭头连接符 86"/>
          <p:cNvCxnSpPr/>
          <p:nvPr/>
        </p:nvCxnSpPr>
        <p:spPr>
          <a:xfrm>
            <a:off x="1459777" y="2960650"/>
            <a:ext cx="1312023" cy="1797"/>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flipV="1">
            <a:off x="1088682" y="3173268"/>
            <a:ext cx="1350012" cy="1480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H="1">
            <a:off x="3303240" y="3236705"/>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3445308" y="2832574"/>
            <a:ext cx="333746" cy="369332"/>
          </a:xfrm>
          <a:prstGeom prst="rect">
            <a:avLst/>
          </a:prstGeom>
        </p:spPr>
        <p:txBody>
          <a:bodyPr wrap="none">
            <a:spAutoFit/>
          </a:bodyPr>
          <a:lstStyle/>
          <a:p>
            <a:r>
              <a:rPr lang="en-US" altLang="zh-CN" dirty="0" err="1"/>
              <a:t>I</a:t>
            </a:r>
            <a:r>
              <a:rPr lang="en-US" altLang="zh-CN" baseline="-25000" dirty="0" err="1"/>
              <a:t>b</a:t>
            </a:r>
            <a:endParaRPr lang="zh-CN" altLang="en-US" dirty="0"/>
          </a:p>
        </p:txBody>
      </p:sp>
      <p:cxnSp>
        <p:nvCxnSpPr>
          <p:cNvPr id="99" name="直接箭头连接符 98"/>
          <p:cNvCxnSpPr/>
          <p:nvPr/>
        </p:nvCxnSpPr>
        <p:spPr>
          <a:xfrm>
            <a:off x="3068720" y="219685"/>
            <a:ext cx="414023" cy="835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3120015" y="195052"/>
            <a:ext cx="333746" cy="369332"/>
          </a:xfrm>
          <a:prstGeom prst="rect">
            <a:avLst/>
          </a:prstGeom>
        </p:spPr>
        <p:txBody>
          <a:bodyPr wrap="none">
            <a:spAutoFit/>
          </a:bodyPr>
          <a:lstStyle/>
          <a:p>
            <a:r>
              <a:rPr lang="en-US" altLang="zh-CN" dirty="0" err="1"/>
              <a:t>I</a:t>
            </a:r>
            <a:r>
              <a:rPr lang="en-US" altLang="zh-CN" baseline="-25000" dirty="0" err="1"/>
              <a:t>e</a:t>
            </a:r>
            <a:endParaRPr lang="zh-CN" altLang="en-US" dirty="0"/>
          </a:p>
        </p:txBody>
      </p:sp>
      <p:cxnSp>
        <p:nvCxnSpPr>
          <p:cNvPr id="116" name="直接箭头连接符 115"/>
          <p:cNvCxnSpPr/>
          <p:nvPr/>
        </p:nvCxnSpPr>
        <p:spPr>
          <a:xfrm flipH="1">
            <a:off x="3308315" y="6199864"/>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3387508" y="5834255"/>
            <a:ext cx="325730" cy="369332"/>
          </a:xfrm>
          <a:prstGeom prst="rect">
            <a:avLst/>
          </a:prstGeom>
        </p:spPr>
        <p:txBody>
          <a:bodyPr wrap="none">
            <a:spAutoFit/>
          </a:bodyPr>
          <a:lstStyle/>
          <a:p>
            <a:r>
              <a:rPr lang="en-US" altLang="zh-CN" dirty="0" err="1"/>
              <a:t>I</a:t>
            </a:r>
            <a:r>
              <a:rPr lang="en-US" altLang="zh-CN" baseline="-25000" dirty="0" err="1"/>
              <a:t>c</a:t>
            </a:r>
            <a:endParaRPr lang="zh-CN" altLang="en-US" dirty="0"/>
          </a:p>
        </p:txBody>
      </p:sp>
      <p:pic>
        <p:nvPicPr>
          <p:cNvPr id="166" name="图片 165"/>
          <p:cNvPicPr>
            <a:picLocks noChangeAspect="1"/>
          </p:cNvPicPr>
          <p:nvPr/>
        </p:nvPicPr>
        <p:blipFill>
          <a:blip r:embed="rId2"/>
          <a:stretch>
            <a:fillRect/>
          </a:stretch>
        </p:blipFill>
        <p:spPr>
          <a:xfrm>
            <a:off x="4943450" y="2921298"/>
            <a:ext cx="2686955" cy="2235404"/>
          </a:xfrm>
          <a:prstGeom prst="rect">
            <a:avLst/>
          </a:prstGeom>
        </p:spPr>
      </p:pic>
      <p:cxnSp>
        <p:nvCxnSpPr>
          <p:cNvPr id="167" name="直接连接符 166"/>
          <p:cNvCxnSpPr/>
          <p:nvPr/>
        </p:nvCxnSpPr>
        <p:spPr>
          <a:xfrm>
            <a:off x="6012160" y="2772473"/>
            <a:ext cx="0" cy="3236364"/>
          </a:xfrm>
          <a:prstGeom prst="line">
            <a:avLst/>
          </a:prstGeom>
          <a:ln w="28575">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8" name="文本框 167"/>
          <p:cNvSpPr txBox="1"/>
          <p:nvPr/>
        </p:nvSpPr>
        <p:spPr>
          <a:xfrm>
            <a:off x="5040052" y="5376698"/>
            <a:ext cx="1531058" cy="646331"/>
          </a:xfrm>
          <a:prstGeom prst="rect">
            <a:avLst/>
          </a:prstGeom>
          <a:noFill/>
        </p:spPr>
        <p:txBody>
          <a:bodyPr wrap="square" rtlCol="0">
            <a:spAutoFit/>
          </a:bodyPr>
          <a:lstStyle/>
          <a:p>
            <a:r>
              <a:rPr lang="en-US" altLang="zh-CN" dirty="0"/>
              <a:t>V</a:t>
            </a:r>
            <a:r>
              <a:rPr lang="en-US" altLang="zh-CN" baseline="-25000" dirty="0"/>
              <a:t>BE</a:t>
            </a:r>
            <a:r>
              <a:rPr lang="en-US" altLang="zh-CN" dirty="0"/>
              <a:t>&lt; V</a:t>
            </a:r>
            <a:r>
              <a:rPr lang="en-US" altLang="zh-CN" baseline="-25000" dirty="0"/>
              <a:t>T  </a:t>
            </a:r>
          </a:p>
          <a:p>
            <a:r>
              <a:rPr lang="zh-CN" altLang="en-US" dirty="0"/>
              <a:t>截止</a:t>
            </a:r>
            <a:endParaRPr lang="en-US" altLang="zh-CN" dirty="0"/>
          </a:p>
        </p:txBody>
      </p:sp>
      <p:sp>
        <p:nvSpPr>
          <p:cNvPr id="169" name="文本框 168"/>
          <p:cNvSpPr txBox="1"/>
          <p:nvPr/>
        </p:nvSpPr>
        <p:spPr>
          <a:xfrm>
            <a:off x="6120172" y="5373216"/>
            <a:ext cx="2340259" cy="646331"/>
          </a:xfrm>
          <a:prstGeom prst="rect">
            <a:avLst/>
          </a:prstGeom>
          <a:noFill/>
        </p:spPr>
        <p:txBody>
          <a:bodyPr wrap="square" rtlCol="0">
            <a:spAutoFit/>
          </a:bodyPr>
          <a:lstStyle/>
          <a:p>
            <a:r>
              <a:rPr lang="en-US" altLang="zh-CN" dirty="0"/>
              <a:t>V</a:t>
            </a:r>
            <a:r>
              <a:rPr lang="en-US" altLang="zh-CN" baseline="-25000" dirty="0"/>
              <a:t>BE</a:t>
            </a:r>
            <a:r>
              <a:rPr lang="en-US" altLang="zh-CN" dirty="0"/>
              <a:t>&gt; V</a:t>
            </a:r>
            <a:r>
              <a:rPr lang="en-US" altLang="zh-CN" baseline="-25000" dirty="0"/>
              <a:t>T  </a:t>
            </a:r>
          </a:p>
          <a:p>
            <a:r>
              <a:rPr lang="zh-CN" altLang="en-US" dirty="0"/>
              <a:t>导通，</a:t>
            </a:r>
            <a:r>
              <a:rPr lang="en-US" altLang="zh-CN" dirty="0"/>
              <a:t>I</a:t>
            </a:r>
            <a:r>
              <a:rPr lang="en-US" altLang="zh-CN" baseline="-25000" dirty="0"/>
              <a:t>B</a:t>
            </a:r>
            <a:r>
              <a:rPr lang="zh-CN" altLang="en-US" dirty="0"/>
              <a:t>受</a:t>
            </a:r>
            <a:r>
              <a:rPr lang="en-US" altLang="zh-CN" dirty="0"/>
              <a:t>V</a:t>
            </a:r>
            <a:r>
              <a:rPr lang="en-US" altLang="zh-CN" baseline="-25000" dirty="0"/>
              <a:t>BE</a:t>
            </a:r>
            <a:r>
              <a:rPr lang="zh-CN" altLang="en-US" dirty="0"/>
              <a:t>控制</a:t>
            </a:r>
            <a:endParaRPr lang="en-US" altLang="zh-CN" dirty="0"/>
          </a:p>
        </p:txBody>
      </p:sp>
      <p:sp>
        <p:nvSpPr>
          <p:cNvPr id="170" name="椭圆 169"/>
          <p:cNvSpPr/>
          <p:nvPr/>
        </p:nvSpPr>
        <p:spPr>
          <a:xfrm>
            <a:off x="2041189" y="3392996"/>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2" name="直接箭头连接符 171"/>
          <p:cNvCxnSpPr/>
          <p:nvPr/>
        </p:nvCxnSpPr>
        <p:spPr>
          <a:xfrm flipV="1">
            <a:off x="2177872" y="3450196"/>
            <a:ext cx="1350012" cy="1480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3" name="矩形 172"/>
          <p:cNvSpPr/>
          <p:nvPr/>
        </p:nvSpPr>
        <p:spPr>
          <a:xfrm>
            <a:off x="4769169" y="836712"/>
            <a:ext cx="4374831" cy="1477328"/>
          </a:xfrm>
          <a:prstGeom prst="rect">
            <a:avLst/>
          </a:prstGeom>
        </p:spPr>
        <p:txBody>
          <a:bodyPr wrap="square">
            <a:spAutoFit/>
          </a:bodyPr>
          <a:lstStyle/>
          <a:p>
            <a:r>
              <a:rPr lang="en-US" altLang="zh-CN" b="1" dirty="0"/>
              <a:t>V</a:t>
            </a:r>
            <a:r>
              <a:rPr lang="en-US" altLang="zh-CN" b="1" baseline="-25000" dirty="0"/>
              <a:t>BE </a:t>
            </a:r>
            <a:r>
              <a:rPr lang="en-US" altLang="zh-CN" b="1" dirty="0"/>
              <a:t>&gt; V</a:t>
            </a:r>
            <a:r>
              <a:rPr lang="en-US" altLang="zh-CN" b="1" baseline="-25000" dirty="0"/>
              <a:t>T </a:t>
            </a:r>
            <a:r>
              <a:rPr lang="en-US" altLang="zh-CN" b="1" dirty="0"/>
              <a:t> </a:t>
            </a:r>
            <a:r>
              <a:rPr lang="en-US" altLang="zh-CN" dirty="0"/>
              <a:t>:</a:t>
            </a:r>
          </a:p>
          <a:p>
            <a:r>
              <a:rPr lang="zh-CN" altLang="en-US" dirty="0"/>
              <a:t>下一步去哪里呢？</a:t>
            </a:r>
            <a:endParaRPr lang="en-US" altLang="zh-CN" dirty="0"/>
          </a:p>
          <a:p>
            <a:r>
              <a:rPr lang="en-US" altLang="zh-CN" dirty="0"/>
              <a:t>b-c</a:t>
            </a:r>
            <a:r>
              <a:rPr lang="zh-CN" altLang="en-US" dirty="0"/>
              <a:t>外加电场不欢迎我们过去，算了，从基极走吧</a:t>
            </a:r>
            <a:r>
              <a:rPr lang="en-US" altLang="zh-CN" dirty="0"/>
              <a:t>! :P</a:t>
            </a:r>
          </a:p>
          <a:p>
            <a:endParaRPr lang="en-US" altLang="zh-CN" dirty="0"/>
          </a:p>
        </p:txBody>
      </p:sp>
      <p:sp>
        <p:nvSpPr>
          <p:cNvPr id="118" name="文本框 117"/>
          <p:cNvSpPr txBox="1"/>
          <p:nvPr/>
        </p:nvSpPr>
        <p:spPr>
          <a:xfrm>
            <a:off x="7754044" y="0"/>
            <a:ext cx="1389956" cy="369332"/>
          </a:xfrm>
          <a:prstGeom prst="rect">
            <a:avLst/>
          </a:prstGeom>
          <a:noFill/>
        </p:spPr>
        <p:txBody>
          <a:bodyPr wrap="square" rtlCol="0">
            <a:spAutoFit/>
          </a:bodyPr>
          <a:lstStyle/>
          <a:p>
            <a:r>
              <a:rPr lang="en-US" altLang="zh-CN" dirty="0"/>
              <a:t>NPN</a:t>
            </a:r>
            <a:r>
              <a:rPr lang="zh-CN" altLang="en-US" dirty="0"/>
              <a:t>三极管</a:t>
            </a:r>
          </a:p>
        </p:txBody>
      </p:sp>
      <p:cxnSp>
        <p:nvCxnSpPr>
          <p:cNvPr id="120" name="直接箭头连接符 119"/>
          <p:cNvCxnSpPr/>
          <p:nvPr/>
        </p:nvCxnSpPr>
        <p:spPr>
          <a:xfrm>
            <a:off x="789710" y="2996952"/>
            <a:ext cx="1312023" cy="1797"/>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D8DC7FD-36EB-7E4D-92DE-CBFF51F13F3A}"/>
              </a:ext>
            </a:extLst>
          </p:cNvPr>
          <p:cNvSpPr/>
          <p:nvPr/>
        </p:nvSpPr>
        <p:spPr>
          <a:xfrm>
            <a:off x="4754688" y="2563015"/>
            <a:ext cx="3883599" cy="3693319"/>
          </a:xfrm>
          <a:prstGeom prst="rect">
            <a:avLst/>
          </a:prstGeom>
          <a:ln w="28575">
            <a:solidFill>
              <a:srgbClr val="0000FF"/>
            </a:solidFill>
          </a:ln>
        </p:spPr>
        <p:txBody>
          <a:bodyPr wrap="square">
            <a:spAutoFit/>
          </a:bodyPr>
          <a:lstStyle/>
          <a:p>
            <a:pPr algn="r"/>
            <a:r>
              <a:rPr lang="zh-CN" altLang="en-US" b="1" dirty="0">
                <a:solidFill>
                  <a:srgbClr val="0000FF"/>
                </a:solidFill>
              </a:rPr>
              <a:t>输入特性</a:t>
            </a:r>
            <a:r>
              <a:rPr lang="en-US" altLang="zh-CN" dirty="0"/>
              <a:t>:</a:t>
            </a:r>
          </a:p>
          <a:p>
            <a:pPr algn="r"/>
            <a:r>
              <a:rPr lang="zh-CN" altLang="en-US" dirty="0">
                <a:solidFill>
                  <a:srgbClr val="0000FF"/>
                </a:solidFill>
              </a:rPr>
              <a:t>类似二极管</a:t>
            </a:r>
            <a:endParaRPr lang="en-US" altLang="zh-CN" dirty="0">
              <a:solidFill>
                <a:srgbClr val="0000FF"/>
              </a:solidFill>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3179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p:bldP spid="169" grpId="0"/>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F558400E-D11D-4597-8C26-433614CA4F7D}" type="datetime1">
              <a:rPr lang="zh-CN" altLang="en-US" smtClean="0"/>
              <a:pPr>
                <a:defRPr/>
              </a:pPr>
              <a:t>2021/12/6</a:t>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灯片编号占位符 5"/>
          <p:cNvSpPr>
            <a:spLocks noGrp="1"/>
          </p:cNvSpPr>
          <p:nvPr>
            <p:ph type="sldNum" sz="quarter" idx="12"/>
          </p:nvPr>
        </p:nvSpPr>
        <p:spPr/>
        <p:txBody>
          <a:bodyPr/>
          <a:lstStyle/>
          <a:p>
            <a:pPr>
              <a:defRPr/>
            </a:pPr>
            <a:fld id="{328E9093-A0BC-4D27-A68A-553DFC643424}" type="slidenum">
              <a:rPr lang="en-US" altLang="zh-CN" smtClean="0"/>
              <a:pPr>
                <a:defRPr/>
              </a:pPr>
              <a:t>14</a:t>
            </a:fld>
            <a:endParaRPr lang="en-US" altLang="zh-CN"/>
          </a:p>
        </p:txBody>
      </p:sp>
      <p:sp>
        <p:nvSpPr>
          <p:cNvPr id="78" name="矩形 77"/>
          <p:cNvSpPr/>
          <p:nvPr/>
        </p:nvSpPr>
        <p:spPr>
          <a:xfrm>
            <a:off x="395288" y="288847"/>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395288" y="2053043"/>
            <a:ext cx="2484524" cy="234026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395288" y="4357299"/>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467420" y="43572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85" name="文本框 84"/>
          <p:cNvSpPr txBox="1"/>
          <p:nvPr/>
        </p:nvSpPr>
        <p:spPr>
          <a:xfrm>
            <a:off x="467420" y="2888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89" name="文本框 88"/>
          <p:cNvSpPr txBox="1"/>
          <p:nvPr/>
        </p:nvSpPr>
        <p:spPr>
          <a:xfrm>
            <a:off x="467420" y="46453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90" name="文本框 89"/>
          <p:cNvSpPr txBox="1"/>
          <p:nvPr/>
        </p:nvSpPr>
        <p:spPr>
          <a:xfrm>
            <a:off x="466210" y="19850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91" name="文本框 90"/>
          <p:cNvSpPr txBox="1"/>
          <p:nvPr/>
        </p:nvSpPr>
        <p:spPr>
          <a:xfrm>
            <a:off x="647564" y="33123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2" name="文本框 91"/>
          <p:cNvSpPr txBox="1"/>
          <p:nvPr/>
        </p:nvSpPr>
        <p:spPr>
          <a:xfrm>
            <a:off x="467420" y="50487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4" name="文本框 93"/>
          <p:cNvSpPr txBox="1"/>
          <p:nvPr/>
        </p:nvSpPr>
        <p:spPr>
          <a:xfrm>
            <a:off x="647564" y="547262"/>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5" name="文本框 94"/>
          <p:cNvSpPr txBox="1"/>
          <p:nvPr/>
        </p:nvSpPr>
        <p:spPr>
          <a:xfrm>
            <a:off x="467544" y="7208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7" name="文本框 96"/>
          <p:cNvSpPr txBox="1"/>
          <p:nvPr/>
        </p:nvSpPr>
        <p:spPr>
          <a:xfrm>
            <a:off x="647688" y="763286"/>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0" name="文本框 99"/>
          <p:cNvSpPr txBox="1"/>
          <p:nvPr/>
        </p:nvSpPr>
        <p:spPr>
          <a:xfrm>
            <a:off x="467544" y="936919"/>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1" name="文本框 100"/>
          <p:cNvSpPr txBox="1"/>
          <p:nvPr/>
        </p:nvSpPr>
        <p:spPr>
          <a:xfrm>
            <a:off x="647688" y="979310"/>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2" name="文本框 101"/>
          <p:cNvSpPr txBox="1"/>
          <p:nvPr/>
        </p:nvSpPr>
        <p:spPr>
          <a:xfrm>
            <a:off x="467544" y="1152943"/>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3" name="文本框 102"/>
          <p:cNvSpPr txBox="1"/>
          <p:nvPr/>
        </p:nvSpPr>
        <p:spPr>
          <a:xfrm>
            <a:off x="467544" y="13689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4" name="文本框 103"/>
          <p:cNvSpPr txBox="1"/>
          <p:nvPr/>
        </p:nvSpPr>
        <p:spPr>
          <a:xfrm>
            <a:off x="467544" y="158499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5" name="文本框 104"/>
          <p:cNvSpPr txBox="1"/>
          <p:nvPr/>
        </p:nvSpPr>
        <p:spPr>
          <a:xfrm>
            <a:off x="467544" y="220105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6" name="文本框 105"/>
          <p:cNvSpPr txBox="1"/>
          <p:nvPr/>
        </p:nvSpPr>
        <p:spPr>
          <a:xfrm>
            <a:off x="467544" y="241707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7" name="文本框 106"/>
          <p:cNvSpPr txBox="1"/>
          <p:nvPr/>
        </p:nvSpPr>
        <p:spPr>
          <a:xfrm>
            <a:off x="464876" y="263310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8" name="文本框 107"/>
          <p:cNvSpPr txBox="1"/>
          <p:nvPr/>
        </p:nvSpPr>
        <p:spPr>
          <a:xfrm>
            <a:off x="466210" y="28491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9" name="文本框 108"/>
          <p:cNvSpPr txBox="1"/>
          <p:nvPr/>
        </p:nvSpPr>
        <p:spPr>
          <a:xfrm>
            <a:off x="755576" y="2777119"/>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10" name="文本框 109"/>
          <p:cNvSpPr txBox="1"/>
          <p:nvPr/>
        </p:nvSpPr>
        <p:spPr>
          <a:xfrm>
            <a:off x="466210" y="306515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1" name="文本框 110"/>
          <p:cNvSpPr txBox="1"/>
          <p:nvPr/>
        </p:nvSpPr>
        <p:spPr>
          <a:xfrm>
            <a:off x="755576" y="2993143"/>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12" name="文本框 111"/>
          <p:cNvSpPr txBox="1"/>
          <p:nvPr/>
        </p:nvSpPr>
        <p:spPr>
          <a:xfrm>
            <a:off x="467544" y="328117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3" name="文本框 112"/>
          <p:cNvSpPr txBox="1"/>
          <p:nvPr/>
        </p:nvSpPr>
        <p:spPr>
          <a:xfrm>
            <a:off x="756910" y="3209167"/>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14" name="文本框 113"/>
          <p:cNvSpPr txBox="1"/>
          <p:nvPr/>
        </p:nvSpPr>
        <p:spPr>
          <a:xfrm>
            <a:off x="467544" y="34971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2" name="文本框 121"/>
          <p:cNvSpPr txBox="1"/>
          <p:nvPr/>
        </p:nvSpPr>
        <p:spPr>
          <a:xfrm>
            <a:off x="467544" y="371322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4" name="文本框 123"/>
          <p:cNvSpPr txBox="1"/>
          <p:nvPr/>
        </p:nvSpPr>
        <p:spPr>
          <a:xfrm>
            <a:off x="467544" y="39292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6" name="文本框 125"/>
          <p:cNvSpPr txBox="1"/>
          <p:nvPr/>
        </p:nvSpPr>
        <p:spPr>
          <a:xfrm>
            <a:off x="791580" y="49693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7" name="文本框 126"/>
          <p:cNvSpPr txBox="1"/>
          <p:nvPr/>
        </p:nvSpPr>
        <p:spPr>
          <a:xfrm>
            <a:off x="467988" y="493336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8" name="文本框 127"/>
          <p:cNvSpPr txBox="1"/>
          <p:nvPr/>
        </p:nvSpPr>
        <p:spPr>
          <a:xfrm>
            <a:off x="467544" y="52213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9" name="文本框 128"/>
          <p:cNvSpPr txBox="1"/>
          <p:nvPr/>
        </p:nvSpPr>
        <p:spPr>
          <a:xfrm>
            <a:off x="468112" y="55094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0" name="文本框 129"/>
          <p:cNvSpPr txBox="1"/>
          <p:nvPr/>
        </p:nvSpPr>
        <p:spPr>
          <a:xfrm>
            <a:off x="792272" y="52573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1" name="文本框 130"/>
          <p:cNvSpPr txBox="1"/>
          <p:nvPr/>
        </p:nvSpPr>
        <p:spPr>
          <a:xfrm>
            <a:off x="464876" y="579745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2" name="文本框 131"/>
          <p:cNvSpPr txBox="1"/>
          <p:nvPr/>
        </p:nvSpPr>
        <p:spPr>
          <a:xfrm>
            <a:off x="789036" y="55454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3" name="文本框 132"/>
          <p:cNvSpPr txBox="1"/>
          <p:nvPr/>
        </p:nvSpPr>
        <p:spPr>
          <a:xfrm>
            <a:off x="451174" y="334547"/>
            <a:ext cx="396045" cy="369332"/>
          </a:xfrm>
          <a:prstGeom prst="rect">
            <a:avLst/>
          </a:prstGeom>
          <a:solidFill>
            <a:schemeClr val="bg1"/>
          </a:solidFill>
          <a:ln>
            <a:solidFill>
              <a:schemeClr val="tx1"/>
            </a:solidFill>
          </a:ln>
        </p:spPr>
        <p:txBody>
          <a:bodyPr wrap="square" rtlCol="0">
            <a:spAutoFit/>
          </a:bodyPr>
          <a:lstStyle/>
          <a:p>
            <a:r>
              <a:rPr lang="en-US" altLang="zh-CN" dirty="0"/>
              <a:t> e</a:t>
            </a:r>
            <a:endParaRPr lang="zh-CN" altLang="en-US" dirty="0"/>
          </a:p>
        </p:txBody>
      </p:sp>
      <p:sp>
        <p:nvSpPr>
          <p:cNvPr id="134" name="矩形 133"/>
          <p:cNvSpPr/>
          <p:nvPr/>
        </p:nvSpPr>
        <p:spPr>
          <a:xfrm>
            <a:off x="215515" y="3818355"/>
            <a:ext cx="2805769" cy="1075497"/>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215516" y="1729007"/>
            <a:ext cx="2805769" cy="822266"/>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6" name="直接连接符 135"/>
          <p:cNvCxnSpPr/>
          <p:nvPr/>
        </p:nvCxnSpPr>
        <p:spPr>
          <a:xfrm>
            <a:off x="2879812" y="3372977"/>
            <a:ext cx="9994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文本框 136"/>
          <p:cNvSpPr txBox="1"/>
          <p:nvPr/>
        </p:nvSpPr>
        <p:spPr>
          <a:xfrm>
            <a:off x="449541" y="2108345"/>
            <a:ext cx="396045" cy="369332"/>
          </a:xfrm>
          <a:prstGeom prst="rect">
            <a:avLst/>
          </a:prstGeom>
          <a:solidFill>
            <a:schemeClr val="bg1"/>
          </a:solidFill>
          <a:ln>
            <a:solidFill>
              <a:schemeClr val="tx1"/>
            </a:solidFill>
          </a:ln>
        </p:spPr>
        <p:txBody>
          <a:bodyPr wrap="square" rtlCol="0">
            <a:spAutoFit/>
          </a:bodyPr>
          <a:lstStyle/>
          <a:p>
            <a:r>
              <a:rPr lang="en-US" altLang="zh-CN" dirty="0"/>
              <a:t> b</a:t>
            </a:r>
            <a:endParaRPr lang="zh-CN" altLang="en-US" dirty="0"/>
          </a:p>
        </p:txBody>
      </p:sp>
      <p:sp>
        <p:nvSpPr>
          <p:cNvPr id="138" name="文本框 137"/>
          <p:cNvSpPr txBox="1"/>
          <p:nvPr/>
        </p:nvSpPr>
        <p:spPr>
          <a:xfrm>
            <a:off x="442462" y="4401108"/>
            <a:ext cx="396045" cy="369332"/>
          </a:xfrm>
          <a:prstGeom prst="rect">
            <a:avLst/>
          </a:prstGeom>
          <a:solidFill>
            <a:schemeClr val="bg1"/>
          </a:solidFill>
          <a:ln>
            <a:solidFill>
              <a:schemeClr val="tx1"/>
            </a:solidFill>
          </a:ln>
        </p:spPr>
        <p:txBody>
          <a:bodyPr wrap="square" rtlCol="0">
            <a:spAutoFit/>
          </a:bodyPr>
          <a:lstStyle/>
          <a:p>
            <a:r>
              <a:rPr lang="en-US" altLang="zh-CN" dirty="0"/>
              <a:t> c</a:t>
            </a:r>
            <a:endParaRPr lang="zh-CN" altLang="en-US" dirty="0"/>
          </a:p>
        </p:txBody>
      </p:sp>
      <p:cxnSp>
        <p:nvCxnSpPr>
          <p:cNvPr id="139" name="直接连接符 138"/>
          <p:cNvCxnSpPr/>
          <p:nvPr/>
        </p:nvCxnSpPr>
        <p:spPr>
          <a:xfrm flipH="1">
            <a:off x="1583544" y="79210"/>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V="1">
            <a:off x="1583668" y="76819"/>
            <a:ext cx="2988332" cy="128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1655552" y="6187116"/>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V="1">
            <a:off x="1655676" y="6370643"/>
            <a:ext cx="2916324" cy="10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a:off x="3815916" y="44624"/>
            <a:ext cx="95407" cy="97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4" name="直接连接符 143"/>
          <p:cNvCxnSpPr/>
          <p:nvPr/>
        </p:nvCxnSpPr>
        <p:spPr>
          <a:xfrm flipH="1">
            <a:off x="3878139" y="80628"/>
            <a:ext cx="2318" cy="13603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组合 144"/>
          <p:cNvGrpSpPr/>
          <p:nvPr/>
        </p:nvGrpSpPr>
        <p:grpSpPr>
          <a:xfrm flipV="1">
            <a:off x="3621899" y="1429279"/>
            <a:ext cx="518053" cy="94821"/>
            <a:chOff x="3621899" y="1429279"/>
            <a:chExt cx="518053" cy="94821"/>
          </a:xfrm>
        </p:grpSpPr>
        <p:cxnSp>
          <p:nvCxnSpPr>
            <p:cNvPr id="146" name="直接连接符 145"/>
            <p:cNvCxnSpPr/>
            <p:nvPr/>
          </p:nvCxnSpPr>
          <p:spPr>
            <a:xfrm>
              <a:off x="3621899" y="1429279"/>
              <a:ext cx="518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3779912" y="1520788"/>
              <a:ext cx="185633" cy="3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8" name="直接连接符 147"/>
          <p:cNvCxnSpPr/>
          <p:nvPr/>
        </p:nvCxnSpPr>
        <p:spPr>
          <a:xfrm flipH="1">
            <a:off x="3872728" y="1539068"/>
            <a:ext cx="8888" cy="1831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4570801" y="89668"/>
            <a:ext cx="1199" cy="3048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文本框 149"/>
          <p:cNvSpPr txBox="1"/>
          <p:nvPr/>
        </p:nvSpPr>
        <p:spPr>
          <a:xfrm>
            <a:off x="755576" y="2492896"/>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51" name="文本框 150"/>
          <p:cNvSpPr txBox="1"/>
          <p:nvPr/>
        </p:nvSpPr>
        <p:spPr>
          <a:xfrm>
            <a:off x="755576" y="3507395"/>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52" name="文本框 151"/>
          <p:cNvSpPr txBox="1"/>
          <p:nvPr/>
        </p:nvSpPr>
        <p:spPr>
          <a:xfrm>
            <a:off x="647564" y="116074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cxnSp>
        <p:nvCxnSpPr>
          <p:cNvPr id="153" name="直接箭头连接符 152"/>
          <p:cNvCxnSpPr>
            <a:stCxn id="150" idx="3"/>
          </p:cNvCxnSpPr>
          <p:nvPr/>
        </p:nvCxnSpPr>
        <p:spPr>
          <a:xfrm flipV="1">
            <a:off x="3167844" y="1182560"/>
            <a:ext cx="0" cy="154116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4" name="文本框 153"/>
          <p:cNvSpPr txBox="1"/>
          <p:nvPr/>
        </p:nvSpPr>
        <p:spPr>
          <a:xfrm>
            <a:off x="3239852" y="1259468"/>
            <a:ext cx="216024" cy="369332"/>
          </a:xfrm>
          <a:prstGeom prst="rect">
            <a:avLst/>
          </a:prstGeom>
          <a:noFill/>
        </p:spPr>
        <p:txBody>
          <a:bodyPr wrap="square" rtlCol="0">
            <a:spAutoFit/>
          </a:bodyPr>
          <a:lstStyle/>
          <a:p>
            <a:r>
              <a:rPr lang="en-US" altLang="zh-CN" dirty="0"/>
              <a:t>E</a:t>
            </a:r>
            <a:endParaRPr lang="zh-CN" altLang="en-US" dirty="0"/>
          </a:p>
        </p:txBody>
      </p:sp>
      <p:cxnSp>
        <p:nvCxnSpPr>
          <p:cNvPr id="155" name="直接箭头连接符 154"/>
          <p:cNvCxnSpPr/>
          <p:nvPr/>
        </p:nvCxnSpPr>
        <p:spPr>
          <a:xfrm flipV="1">
            <a:off x="3187539" y="4059445"/>
            <a:ext cx="0" cy="417856"/>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6" name="文本框 155"/>
          <p:cNvSpPr txBox="1"/>
          <p:nvPr/>
        </p:nvSpPr>
        <p:spPr>
          <a:xfrm>
            <a:off x="3239852" y="4059445"/>
            <a:ext cx="216024" cy="369332"/>
          </a:xfrm>
          <a:prstGeom prst="rect">
            <a:avLst/>
          </a:prstGeom>
          <a:noFill/>
        </p:spPr>
        <p:txBody>
          <a:bodyPr wrap="square" rtlCol="0">
            <a:spAutoFit/>
          </a:bodyPr>
          <a:lstStyle/>
          <a:p>
            <a:r>
              <a:rPr lang="en-US" altLang="zh-CN" dirty="0"/>
              <a:t>E</a:t>
            </a:r>
            <a:endParaRPr lang="zh-CN" altLang="en-US" dirty="0"/>
          </a:p>
        </p:txBody>
      </p:sp>
      <p:sp>
        <p:nvSpPr>
          <p:cNvPr id="157" name="文本框 156"/>
          <p:cNvSpPr txBox="1"/>
          <p:nvPr/>
        </p:nvSpPr>
        <p:spPr>
          <a:xfrm>
            <a:off x="791580" y="4689140"/>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58" name="椭圆 157"/>
          <p:cNvSpPr/>
          <p:nvPr/>
        </p:nvSpPr>
        <p:spPr>
          <a:xfrm>
            <a:off x="709041" y="2926252"/>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961069" y="3130437"/>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1350735" y="2883376"/>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1819166" y="3170177"/>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5" name="直接箭头连接符 164"/>
          <p:cNvCxnSpPr/>
          <p:nvPr/>
        </p:nvCxnSpPr>
        <p:spPr>
          <a:xfrm flipV="1">
            <a:off x="1954901" y="3222751"/>
            <a:ext cx="1350012" cy="1480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4932040" y="503384"/>
            <a:ext cx="3060340" cy="369332"/>
          </a:xfrm>
          <a:prstGeom prst="rect">
            <a:avLst/>
          </a:prstGeom>
          <a:noFill/>
        </p:spPr>
        <p:txBody>
          <a:bodyPr wrap="square" rtlCol="0">
            <a:spAutoFit/>
          </a:bodyPr>
          <a:lstStyle/>
          <a:p>
            <a:r>
              <a:rPr lang="zh-CN" altLang="en-US" b="1" dirty="0">
                <a:solidFill>
                  <a:srgbClr val="FF0000"/>
                </a:solidFill>
              </a:rPr>
              <a:t>一个发射极电子的选择</a:t>
            </a:r>
            <a:endParaRPr lang="en-US" altLang="zh-CN" b="1" dirty="0">
              <a:solidFill>
                <a:srgbClr val="FF0000"/>
              </a:solidFill>
            </a:endParaRPr>
          </a:p>
        </p:txBody>
      </p:sp>
      <p:cxnSp>
        <p:nvCxnSpPr>
          <p:cNvPr id="96" name="直接箭头连接符 95"/>
          <p:cNvCxnSpPr/>
          <p:nvPr/>
        </p:nvCxnSpPr>
        <p:spPr>
          <a:xfrm flipH="1">
            <a:off x="3303240" y="3236705"/>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3445308" y="2832574"/>
            <a:ext cx="333746" cy="369332"/>
          </a:xfrm>
          <a:prstGeom prst="rect">
            <a:avLst/>
          </a:prstGeom>
        </p:spPr>
        <p:txBody>
          <a:bodyPr wrap="none">
            <a:spAutoFit/>
          </a:bodyPr>
          <a:lstStyle/>
          <a:p>
            <a:r>
              <a:rPr lang="en-US" altLang="zh-CN" dirty="0" err="1"/>
              <a:t>I</a:t>
            </a:r>
            <a:r>
              <a:rPr lang="en-US" altLang="zh-CN" baseline="-25000" dirty="0" err="1"/>
              <a:t>b</a:t>
            </a:r>
            <a:endParaRPr lang="zh-CN" altLang="en-US" dirty="0"/>
          </a:p>
        </p:txBody>
      </p:sp>
      <p:cxnSp>
        <p:nvCxnSpPr>
          <p:cNvPr id="99" name="直接箭头连接符 98"/>
          <p:cNvCxnSpPr/>
          <p:nvPr/>
        </p:nvCxnSpPr>
        <p:spPr>
          <a:xfrm>
            <a:off x="3068720" y="219685"/>
            <a:ext cx="414023" cy="835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3120015" y="195052"/>
            <a:ext cx="333746" cy="369332"/>
          </a:xfrm>
          <a:prstGeom prst="rect">
            <a:avLst/>
          </a:prstGeom>
        </p:spPr>
        <p:txBody>
          <a:bodyPr wrap="none">
            <a:spAutoFit/>
          </a:bodyPr>
          <a:lstStyle/>
          <a:p>
            <a:r>
              <a:rPr lang="en-US" altLang="zh-CN" dirty="0" err="1"/>
              <a:t>I</a:t>
            </a:r>
            <a:r>
              <a:rPr lang="en-US" altLang="zh-CN" baseline="-25000" dirty="0" err="1"/>
              <a:t>e</a:t>
            </a:r>
            <a:endParaRPr lang="zh-CN" altLang="en-US" dirty="0"/>
          </a:p>
        </p:txBody>
      </p:sp>
      <p:cxnSp>
        <p:nvCxnSpPr>
          <p:cNvPr id="116" name="直接箭头连接符 115"/>
          <p:cNvCxnSpPr/>
          <p:nvPr/>
        </p:nvCxnSpPr>
        <p:spPr>
          <a:xfrm flipH="1">
            <a:off x="3308315" y="6199864"/>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3387508" y="5834255"/>
            <a:ext cx="325730" cy="369332"/>
          </a:xfrm>
          <a:prstGeom prst="rect">
            <a:avLst/>
          </a:prstGeom>
        </p:spPr>
        <p:txBody>
          <a:bodyPr wrap="none">
            <a:spAutoFit/>
          </a:bodyPr>
          <a:lstStyle/>
          <a:p>
            <a:r>
              <a:rPr lang="en-US" altLang="zh-CN" dirty="0" err="1"/>
              <a:t>I</a:t>
            </a:r>
            <a:r>
              <a:rPr lang="en-US" altLang="zh-CN" baseline="-25000" dirty="0" err="1"/>
              <a:t>c</a:t>
            </a:r>
            <a:endParaRPr lang="zh-CN" altLang="en-US" dirty="0"/>
          </a:p>
        </p:txBody>
      </p:sp>
      <p:grpSp>
        <p:nvGrpSpPr>
          <p:cNvPr id="118" name="组合 117"/>
          <p:cNvGrpSpPr/>
          <p:nvPr/>
        </p:nvGrpSpPr>
        <p:grpSpPr>
          <a:xfrm flipV="1">
            <a:off x="4319972" y="3154159"/>
            <a:ext cx="518053" cy="94821"/>
            <a:chOff x="3621899" y="1429279"/>
            <a:chExt cx="518053" cy="94821"/>
          </a:xfrm>
        </p:grpSpPr>
        <p:cxnSp>
          <p:nvCxnSpPr>
            <p:cNvPr id="119" name="直接连接符 118"/>
            <p:cNvCxnSpPr/>
            <p:nvPr/>
          </p:nvCxnSpPr>
          <p:spPr>
            <a:xfrm>
              <a:off x="3621899" y="1429279"/>
              <a:ext cx="518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3779912" y="1520788"/>
              <a:ext cx="185633" cy="3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a:xfrm>
            <a:off x="4572000" y="3247450"/>
            <a:ext cx="3499" cy="31231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椭圆 162"/>
          <p:cNvSpPr/>
          <p:nvPr/>
        </p:nvSpPr>
        <p:spPr>
          <a:xfrm>
            <a:off x="2041189" y="3392996"/>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1" name="直接箭头连接符 170"/>
          <p:cNvCxnSpPr/>
          <p:nvPr/>
        </p:nvCxnSpPr>
        <p:spPr>
          <a:xfrm flipV="1">
            <a:off x="1088682" y="3173268"/>
            <a:ext cx="1350012" cy="1480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flipH="1">
            <a:off x="2087724" y="3521458"/>
            <a:ext cx="7979" cy="231213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3" name="矩形 172"/>
          <p:cNvSpPr/>
          <p:nvPr/>
        </p:nvSpPr>
        <p:spPr>
          <a:xfrm>
            <a:off x="4769169" y="836712"/>
            <a:ext cx="4374831" cy="2585323"/>
          </a:xfrm>
          <a:prstGeom prst="rect">
            <a:avLst/>
          </a:prstGeom>
        </p:spPr>
        <p:txBody>
          <a:bodyPr wrap="square">
            <a:spAutoFit/>
          </a:bodyPr>
          <a:lstStyle/>
          <a:p>
            <a:r>
              <a:rPr lang="en-US" altLang="zh-CN" b="1" dirty="0"/>
              <a:t>V</a:t>
            </a:r>
            <a:r>
              <a:rPr lang="en-US" altLang="zh-CN" b="1" baseline="-25000" dirty="0"/>
              <a:t>BE </a:t>
            </a:r>
            <a:r>
              <a:rPr lang="en-US" altLang="zh-CN" b="1" dirty="0"/>
              <a:t>&gt; V</a:t>
            </a:r>
            <a:r>
              <a:rPr lang="en-US" altLang="zh-CN" b="1" baseline="-25000" dirty="0"/>
              <a:t>T </a:t>
            </a:r>
            <a:r>
              <a:rPr lang="en-US" altLang="zh-CN" b="1" dirty="0"/>
              <a:t> </a:t>
            </a:r>
            <a:r>
              <a:rPr lang="en-US" altLang="zh-CN" dirty="0"/>
              <a:t>:</a:t>
            </a:r>
          </a:p>
          <a:p>
            <a:r>
              <a:rPr lang="zh-CN" altLang="en-US" dirty="0"/>
              <a:t>下一步去哪里呢？</a:t>
            </a:r>
            <a:endParaRPr lang="en-US" altLang="zh-CN" dirty="0"/>
          </a:p>
          <a:p>
            <a:r>
              <a:rPr lang="en-US" altLang="zh-CN" dirty="0"/>
              <a:t>b-c</a:t>
            </a:r>
            <a:r>
              <a:rPr lang="zh-CN" altLang="en-US" dirty="0"/>
              <a:t>外加电场不欢迎我们过去，算了，从基极走吧</a:t>
            </a:r>
            <a:r>
              <a:rPr lang="en-US" altLang="zh-CN" dirty="0"/>
              <a:t>! :P</a:t>
            </a:r>
          </a:p>
          <a:p>
            <a:endParaRPr lang="en-US" altLang="zh-CN" dirty="0"/>
          </a:p>
          <a:p>
            <a:r>
              <a:rPr lang="en-US" altLang="zh-CN" b="1" dirty="0"/>
              <a:t>V</a:t>
            </a:r>
            <a:r>
              <a:rPr lang="en-US" altLang="zh-CN" b="1" baseline="-25000" dirty="0"/>
              <a:t>CE </a:t>
            </a:r>
            <a:r>
              <a:rPr lang="en-US" altLang="zh-CN" b="1" dirty="0"/>
              <a:t>&gt; V</a:t>
            </a:r>
            <a:r>
              <a:rPr lang="en-US" altLang="zh-CN" b="1" baseline="-25000" dirty="0"/>
              <a:t>T’ </a:t>
            </a:r>
            <a:r>
              <a:rPr lang="en-US" altLang="zh-CN" b="1" dirty="0"/>
              <a:t> </a:t>
            </a:r>
            <a:r>
              <a:rPr lang="en-US" altLang="zh-CN" dirty="0"/>
              <a:t>:</a:t>
            </a:r>
          </a:p>
          <a:p>
            <a:r>
              <a:rPr lang="zh-CN" altLang="en-US" dirty="0"/>
              <a:t>咦？</a:t>
            </a:r>
            <a:r>
              <a:rPr lang="en-US" altLang="zh-CN" dirty="0"/>
              <a:t>b-c</a:t>
            </a:r>
            <a:r>
              <a:rPr lang="zh-CN" altLang="en-US" dirty="0"/>
              <a:t>外加电场减弱了？不跟你们挤基极了，我要去集电极啦！</a:t>
            </a:r>
            <a:r>
              <a:rPr lang="en-US" altLang="zh-CN" dirty="0">
                <a:sym typeface="Wingdings" panose="05000000000000000000" pitchFamily="2" charset="2"/>
              </a:rPr>
              <a:t></a:t>
            </a:r>
            <a:endParaRPr lang="en-US" altLang="zh-CN" dirty="0"/>
          </a:p>
          <a:p>
            <a:r>
              <a:rPr lang="en-US" altLang="zh-CN" dirty="0" err="1"/>
              <a:t>I</a:t>
            </a:r>
            <a:r>
              <a:rPr lang="en-US" altLang="zh-CN" baseline="-25000" dirty="0" err="1"/>
              <a:t>c</a:t>
            </a:r>
            <a:r>
              <a:rPr lang="en-US" altLang="zh-CN" baseline="-25000" dirty="0"/>
              <a:t> </a:t>
            </a:r>
            <a:r>
              <a:rPr lang="en-US" altLang="zh-CN" dirty="0">
                <a:latin typeface="宋体" panose="02010600030101010101" pitchFamily="2" charset="-122"/>
              </a:rPr>
              <a:t>&gt; </a:t>
            </a:r>
            <a:r>
              <a:rPr lang="en-US" altLang="zh-CN" dirty="0"/>
              <a:t>0</a:t>
            </a:r>
            <a:endParaRPr lang="zh-CN" altLang="en-US" dirty="0"/>
          </a:p>
        </p:txBody>
      </p:sp>
      <p:sp>
        <p:nvSpPr>
          <p:cNvPr id="93" name="文本框 92"/>
          <p:cNvSpPr txBox="1"/>
          <p:nvPr/>
        </p:nvSpPr>
        <p:spPr>
          <a:xfrm>
            <a:off x="7754044" y="0"/>
            <a:ext cx="1389956" cy="369332"/>
          </a:xfrm>
          <a:prstGeom prst="rect">
            <a:avLst/>
          </a:prstGeom>
          <a:noFill/>
        </p:spPr>
        <p:txBody>
          <a:bodyPr wrap="square" rtlCol="0">
            <a:spAutoFit/>
          </a:bodyPr>
          <a:lstStyle/>
          <a:p>
            <a:r>
              <a:rPr lang="en-US" altLang="zh-CN" dirty="0"/>
              <a:t>NPN</a:t>
            </a:r>
            <a:r>
              <a:rPr lang="zh-CN" altLang="en-US" dirty="0"/>
              <a:t>三极管</a:t>
            </a:r>
          </a:p>
        </p:txBody>
      </p:sp>
      <p:cxnSp>
        <p:nvCxnSpPr>
          <p:cNvPr id="123" name="直接箭头连接符 122"/>
          <p:cNvCxnSpPr/>
          <p:nvPr/>
        </p:nvCxnSpPr>
        <p:spPr>
          <a:xfrm>
            <a:off x="1459777" y="2960650"/>
            <a:ext cx="1312023" cy="1797"/>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4" name="直接箭头连接符 163"/>
          <p:cNvCxnSpPr/>
          <p:nvPr/>
        </p:nvCxnSpPr>
        <p:spPr>
          <a:xfrm>
            <a:off x="789710" y="2996952"/>
            <a:ext cx="1312023" cy="1797"/>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7212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F558400E-D11D-4597-8C26-433614CA4F7D}" type="datetime1">
              <a:rPr lang="zh-CN" altLang="en-US" smtClean="0"/>
              <a:pPr>
                <a:defRPr/>
              </a:pPr>
              <a:t>2021/12/6</a:t>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灯片编号占位符 5"/>
          <p:cNvSpPr>
            <a:spLocks noGrp="1"/>
          </p:cNvSpPr>
          <p:nvPr>
            <p:ph type="sldNum" sz="quarter" idx="12"/>
          </p:nvPr>
        </p:nvSpPr>
        <p:spPr/>
        <p:txBody>
          <a:bodyPr/>
          <a:lstStyle/>
          <a:p>
            <a:pPr>
              <a:defRPr/>
            </a:pPr>
            <a:fld id="{328E9093-A0BC-4D27-A68A-553DFC643424}" type="slidenum">
              <a:rPr lang="en-US" altLang="zh-CN" smtClean="0"/>
              <a:pPr>
                <a:defRPr/>
              </a:pPr>
              <a:t>15</a:t>
            </a:fld>
            <a:endParaRPr lang="en-US" altLang="zh-CN"/>
          </a:p>
        </p:txBody>
      </p:sp>
      <p:sp>
        <p:nvSpPr>
          <p:cNvPr id="78" name="矩形 77"/>
          <p:cNvSpPr/>
          <p:nvPr/>
        </p:nvSpPr>
        <p:spPr>
          <a:xfrm>
            <a:off x="395288" y="288847"/>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395288" y="2053043"/>
            <a:ext cx="2484524" cy="234026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395288" y="4357299"/>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467420" y="43572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85" name="文本框 84"/>
          <p:cNvSpPr txBox="1"/>
          <p:nvPr/>
        </p:nvSpPr>
        <p:spPr>
          <a:xfrm>
            <a:off x="467420" y="2888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89" name="文本框 88"/>
          <p:cNvSpPr txBox="1"/>
          <p:nvPr/>
        </p:nvSpPr>
        <p:spPr>
          <a:xfrm>
            <a:off x="467420" y="46453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90" name="文本框 89"/>
          <p:cNvSpPr txBox="1"/>
          <p:nvPr/>
        </p:nvSpPr>
        <p:spPr>
          <a:xfrm>
            <a:off x="466210" y="19850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91" name="文本框 90"/>
          <p:cNvSpPr txBox="1"/>
          <p:nvPr/>
        </p:nvSpPr>
        <p:spPr>
          <a:xfrm>
            <a:off x="647564" y="33123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2" name="文本框 91"/>
          <p:cNvSpPr txBox="1"/>
          <p:nvPr/>
        </p:nvSpPr>
        <p:spPr>
          <a:xfrm>
            <a:off x="467420" y="50487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4" name="文本框 93"/>
          <p:cNvSpPr txBox="1"/>
          <p:nvPr/>
        </p:nvSpPr>
        <p:spPr>
          <a:xfrm>
            <a:off x="647564" y="547262"/>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5" name="文本框 94"/>
          <p:cNvSpPr txBox="1"/>
          <p:nvPr/>
        </p:nvSpPr>
        <p:spPr>
          <a:xfrm>
            <a:off x="467544" y="7208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7" name="文本框 96"/>
          <p:cNvSpPr txBox="1"/>
          <p:nvPr/>
        </p:nvSpPr>
        <p:spPr>
          <a:xfrm>
            <a:off x="647688" y="763286"/>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0" name="文本框 99"/>
          <p:cNvSpPr txBox="1"/>
          <p:nvPr/>
        </p:nvSpPr>
        <p:spPr>
          <a:xfrm>
            <a:off x="467544" y="936919"/>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1" name="文本框 100"/>
          <p:cNvSpPr txBox="1"/>
          <p:nvPr/>
        </p:nvSpPr>
        <p:spPr>
          <a:xfrm>
            <a:off x="647688" y="979310"/>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2" name="文本框 101"/>
          <p:cNvSpPr txBox="1"/>
          <p:nvPr/>
        </p:nvSpPr>
        <p:spPr>
          <a:xfrm>
            <a:off x="467544" y="1152943"/>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3" name="文本框 102"/>
          <p:cNvSpPr txBox="1"/>
          <p:nvPr/>
        </p:nvSpPr>
        <p:spPr>
          <a:xfrm>
            <a:off x="467544" y="13689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4" name="文本框 103"/>
          <p:cNvSpPr txBox="1"/>
          <p:nvPr/>
        </p:nvSpPr>
        <p:spPr>
          <a:xfrm>
            <a:off x="467544" y="158499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5" name="文本框 104"/>
          <p:cNvSpPr txBox="1"/>
          <p:nvPr/>
        </p:nvSpPr>
        <p:spPr>
          <a:xfrm>
            <a:off x="467544" y="220105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6" name="文本框 105"/>
          <p:cNvSpPr txBox="1"/>
          <p:nvPr/>
        </p:nvSpPr>
        <p:spPr>
          <a:xfrm>
            <a:off x="467544" y="241707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7" name="文本框 106"/>
          <p:cNvSpPr txBox="1"/>
          <p:nvPr/>
        </p:nvSpPr>
        <p:spPr>
          <a:xfrm>
            <a:off x="464876" y="263310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8" name="文本框 107"/>
          <p:cNvSpPr txBox="1"/>
          <p:nvPr/>
        </p:nvSpPr>
        <p:spPr>
          <a:xfrm>
            <a:off x="466210" y="28491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9" name="文本框 108"/>
          <p:cNvSpPr txBox="1"/>
          <p:nvPr/>
        </p:nvSpPr>
        <p:spPr>
          <a:xfrm>
            <a:off x="755576" y="2777119"/>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10" name="文本框 109"/>
          <p:cNvSpPr txBox="1"/>
          <p:nvPr/>
        </p:nvSpPr>
        <p:spPr>
          <a:xfrm>
            <a:off x="466210" y="306515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1" name="文本框 110"/>
          <p:cNvSpPr txBox="1"/>
          <p:nvPr/>
        </p:nvSpPr>
        <p:spPr>
          <a:xfrm>
            <a:off x="755576" y="2993143"/>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12" name="文本框 111"/>
          <p:cNvSpPr txBox="1"/>
          <p:nvPr/>
        </p:nvSpPr>
        <p:spPr>
          <a:xfrm>
            <a:off x="467544" y="328117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3" name="文本框 112"/>
          <p:cNvSpPr txBox="1"/>
          <p:nvPr/>
        </p:nvSpPr>
        <p:spPr>
          <a:xfrm>
            <a:off x="756910" y="3209167"/>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14" name="文本框 113"/>
          <p:cNvSpPr txBox="1"/>
          <p:nvPr/>
        </p:nvSpPr>
        <p:spPr>
          <a:xfrm>
            <a:off x="467544" y="34971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2" name="文本框 121"/>
          <p:cNvSpPr txBox="1"/>
          <p:nvPr/>
        </p:nvSpPr>
        <p:spPr>
          <a:xfrm>
            <a:off x="467544" y="371322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4" name="文本框 123"/>
          <p:cNvSpPr txBox="1"/>
          <p:nvPr/>
        </p:nvSpPr>
        <p:spPr>
          <a:xfrm>
            <a:off x="467544" y="39292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6" name="文本框 125"/>
          <p:cNvSpPr txBox="1"/>
          <p:nvPr/>
        </p:nvSpPr>
        <p:spPr>
          <a:xfrm>
            <a:off x="791580" y="49693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7" name="文本框 126"/>
          <p:cNvSpPr txBox="1"/>
          <p:nvPr/>
        </p:nvSpPr>
        <p:spPr>
          <a:xfrm>
            <a:off x="467988" y="493336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8" name="文本框 127"/>
          <p:cNvSpPr txBox="1"/>
          <p:nvPr/>
        </p:nvSpPr>
        <p:spPr>
          <a:xfrm>
            <a:off x="467544" y="52213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9" name="文本框 128"/>
          <p:cNvSpPr txBox="1"/>
          <p:nvPr/>
        </p:nvSpPr>
        <p:spPr>
          <a:xfrm>
            <a:off x="468112" y="55094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0" name="文本框 129"/>
          <p:cNvSpPr txBox="1"/>
          <p:nvPr/>
        </p:nvSpPr>
        <p:spPr>
          <a:xfrm>
            <a:off x="792272" y="52573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1" name="文本框 130"/>
          <p:cNvSpPr txBox="1"/>
          <p:nvPr/>
        </p:nvSpPr>
        <p:spPr>
          <a:xfrm>
            <a:off x="464876" y="579745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2" name="文本框 131"/>
          <p:cNvSpPr txBox="1"/>
          <p:nvPr/>
        </p:nvSpPr>
        <p:spPr>
          <a:xfrm>
            <a:off x="789036" y="55454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3" name="文本框 132"/>
          <p:cNvSpPr txBox="1"/>
          <p:nvPr/>
        </p:nvSpPr>
        <p:spPr>
          <a:xfrm>
            <a:off x="451174" y="334547"/>
            <a:ext cx="396045" cy="369332"/>
          </a:xfrm>
          <a:prstGeom prst="rect">
            <a:avLst/>
          </a:prstGeom>
          <a:solidFill>
            <a:schemeClr val="bg1"/>
          </a:solidFill>
          <a:ln>
            <a:solidFill>
              <a:schemeClr val="tx1"/>
            </a:solidFill>
          </a:ln>
        </p:spPr>
        <p:txBody>
          <a:bodyPr wrap="square" rtlCol="0">
            <a:spAutoFit/>
          </a:bodyPr>
          <a:lstStyle/>
          <a:p>
            <a:r>
              <a:rPr lang="en-US" altLang="zh-CN" dirty="0"/>
              <a:t> e</a:t>
            </a:r>
            <a:endParaRPr lang="zh-CN" altLang="en-US" dirty="0"/>
          </a:p>
        </p:txBody>
      </p:sp>
      <p:sp>
        <p:nvSpPr>
          <p:cNvPr id="134" name="矩形 133"/>
          <p:cNvSpPr/>
          <p:nvPr/>
        </p:nvSpPr>
        <p:spPr>
          <a:xfrm>
            <a:off x="215515" y="3670832"/>
            <a:ext cx="2805769" cy="1448937"/>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215516" y="1729007"/>
            <a:ext cx="2805769" cy="822266"/>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6" name="直接连接符 135"/>
          <p:cNvCxnSpPr/>
          <p:nvPr/>
        </p:nvCxnSpPr>
        <p:spPr>
          <a:xfrm>
            <a:off x="2879812" y="3372977"/>
            <a:ext cx="9994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文本框 136"/>
          <p:cNvSpPr txBox="1"/>
          <p:nvPr/>
        </p:nvSpPr>
        <p:spPr>
          <a:xfrm>
            <a:off x="449541" y="2108345"/>
            <a:ext cx="396045" cy="369332"/>
          </a:xfrm>
          <a:prstGeom prst="rect">
            <a:avLst/>
          </a:prstGeom>
          <a:solidFill>
            <a:schemeClr val="bg1"/>
          </a:solidFill>
          <a:ln>
            <a:solidFill>
              <a:schemeClr val="tx1"/>
            </a:solidFill>
          </a:ln>
        </p:spPr>
        <p:txBody>
          <a:bodyPr wrap="square" rtlCol="0">
            <a:spAutoFit/>
          </a:bodyPr>
          <a:lstStyle/>
          <a:p>
            <a:r>
              <a:rPr lang="en-US" altLang="zh-CN" dirty="0"/>
              <a:t> b</a:t>
            </a:r>
            <a:endParaRPr lang="zh-CN" altLang="en-US" dirty="0"/>
          </a:p>
        </p:txBody>
      </p:sp>
      <p:sp>
        <p:nvSpPr>
          <p:cNvPr id="138" name="文本框 137"/>
          <p:cNvSpPr txBox="1"/>
          <p:nvPr/>
        </p:nvSpPr>
        <p:spPr>
          <a:xfrm>
            <a:off x="442462" y="4401108"/>
            <a:ext cx="396045" cy="369332"/>
          </a:xfrm>
          <a:prstGeom prst="rect">
            <a:avLst/>
          </a:prstGeom>
          <a:solidFill>
            <a:schemeClr val="bg1"/>
          </a:solidFill>
          <a:ln>
            <a:solidFill>
              <a:schemeClr val="tx1"/>
            </a:solidFill>
          </a:ln>
        </p:spPr>
        <p:txBody>
          <a:bodyPr wrap="square" rtlCol="0">
            <a:spAutoFit/>
          </a:bodyPr>
          <a:lstStyle/>
          <a:p>
            <a:r>
              <a:rPr lang="en-US" altLang="zh-CN" dirty="0"/>
              <a:t> c</a:t>
            </a:r>
            <a:endParaRPr lang="zh-CN" altLang="en-US" dirty="0"/>
          </a:p>
        </p:txBody>
      </p:sp>
      <p:cxnSp>
        <p:nvCxnSpPr>
          <p:cNvPr id="139" name="直接连接符 138"/>
          <p:cNvCxnSpPr/>
          <p:nvPr/>
        </p:nvCxnSpPr>
        <p:spPr>
          <a:xfrm flipH="1">
            <a:off x="1583544" y="79210"/>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V="1">
            <a:off x="1583668" y="76819"/>
            <a:ext cx="2988332" cy="128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1655552" y="6187116"/>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V="1">
            <a:off x="1655676" y="6370643"/>
            <a:ext cx="2916324" cy="10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a:off x="3815916" y="44624"/>
            <a:ext cx="95407" cy="97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4" name="直接连接符 143"/>
          <p:cNvCxnSpPr/>
          <p:nvPr/>
        </p:nvCxnSpPr>
        <p:spPr>
          <a:xfrm flipH="1">
            <a:off x="3878139" y="80628"/>
            <a:ext cx="2318" cy="13603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组合 144"/>
          <p:cNvGrpSpPr/>
          <p:nvPr/>
        </p:nvGrpSpPr>
        <p:grpSpPr>
          <a:xfrm flipV="1">
            <a:off x="3621899" y="1429279"/>
            <a:ext cx="518053" cy="94821"/>
            <a:chOff x="3621899" y="1429279"/>
            <a:chExt cx="518053" cy="94821"/>
          </a:xfrm>
        </p:grpSpPr>
        <p:cxnSp>
          <p:nvCxnSpPr>
            <p:cNvPr id="146" name="直接连接符 145"/>
            <p:cNvCxnSpPr/>
            <p:nvPr/>
          </p:nvCxnSpPr>
          <p:spPr>
            <a:xfrm>
              <a:off x="3621899" y="1429279"/>
              <a:ext cx="518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3779912" y="1520788"/>
              <a:ext cx="185633" cy="3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8" name="直接连接符 147"/>
          <p:cNvCxnSpPr/>
          <p:nvPr/>
        </p:nvCxnSpPr>
        <p:spPr>
          <a:xfrm flipH="1">
            <a:off x="3872728" y="1539068"/>
            <a:ext cx="8888" cy="1831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4570801" y="89668"/>
            <a:ext cx="1199" cy="3048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文本框 149"/>
          <p:cNvSpPr txBox="1"/>
          <p:nvPr/>
        </p:nvSpPr>
        <p:spPr>
          <a:xfrm>
            <a:off x="755576" y="2492896"/>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52" name="文本框 151"/>
          <p:cNvSpPr txBox="1"/>
          <p:nvPr/>
        </p:nvSpPr>
        <p:spPr>
          <a:xfrm>
            <a:off x="647564" y="116074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cxnSp>
        <p:nvCxnSpPr>
          <p:cNvPr id="153" name="直接箭头连接符 152"/>
          <p:cNvCxnSpPr>
            <a:stCxn id="150" idx="3"/>
          </p:cNvCxnSpPr>
          <p:nvPr/>
        </p:nvCxnSpPr>
        <p:spPr>
          <a:xfrm flipV="1">
            <a:off x="3167844" y="1182560"/>
            <a:ext cx="0" cy="154116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4" name="文本框 153"/>
          <p:cNvSpPr txBox="1"/>
          <p:nvPr/>
        </p:nvSpPr>
        <p:spPr>
          <a:xfrm>
            <a:off x="3239852" y="1259468"/>
            <a:ext cx="216024" cy="369332"/>
          </a:xfrm>
          <a:prstGeom prst="rect">
            <a:avLst/>
          </a:prstGeom>
          <a:noFill/>
        </p:spPr>
        <p:txBody>
          <a:bodyPr wrap="square" rtlCol="0">
            <a:spAutoFit/>
          </a:bodyPr>
          <a:lstStyle/>
          <a:p>
            <a:r>
              <a:rPr lang="en-US" altLang="zh-CN" dirty="0"/>
              <a:t>E</a:t>
            </a:r>
            <a:endParaRPr lang="zh-CN" altLang="en-US" dirty="0"/>
          </a:p>
        </p:txBody>
      </p:sp>
      <p:sp>
        <p:nvSpPr>
          <p:cNvPr id="156" name="文本框 155"/>
          <p:cNvSpPr txBox="1"/>
          <p:nvPr/>
        </p:nvSpPr>
        <p:spPr>
          <a:xfrm>
            <a:off x="3239852" y="4059445"/>
            <a:ext cx="216024" cy="369332"/>
          </a:xfrm>
          <a:prstGeom prst="rect">
            <a:avLst/>
          </a:prstGeom>
          <a:noFill/>
        </p:spPr>
        <p:txBody>
          <a:bodyPr wrap="square" rtlCol="0">
            <a:spAutoFit/>
          </a:bodyPr>
          <a:lstStyle/>
          <a:p>
            <a:r>
              <a:rPr lang="en-US" altLang="zh-CN" dirty="0"/>
              <a:t>E</a:t>
            </a:r>
            <a:endParaRPr lang="zh-CN" altLang="en-US" dirty="0"/>
          </a:p>
        </p:txBody>
      </p:sp>
      <p:sp>
        <p:nvSpPr>
          <p:cNvPr id="158" name="椭圆 157"/>
          <p:cNvSpPr/>
          <p:nvPr/>
        </p:nvSpPr>
        <p:spPr>
          <a:xfrm>
            <a:off x="709041" y="2926252"/>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961069" y="3130437"/>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1350735" y="2883376"/>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1819166" y="3170177"/>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5" name="直接箭头连接符 164"/>
          <p:cNvCxnSpPr/>
          <p:nvPr/>
        </p:nvCxnSpPr>
        <p:spPr>
          <a:xfrm flipV="1">
            <a:off x="1954901" y="3222751"/>
            <a:ext cx="1350012" cy="1480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4932040" y="503384"/>
            <a:ext cx="3060340" cy="369332"/>
          </a:xfrm>
          <a:prstGeom prst="rect">
            <a:avLst/>
          </a:prstGeom>
          <a:noFill/>
        </p:spPr>
        <p:txBody>
          <a:bodyPr wrap="square" rtlCol="0">
            <a:spAutoFit/>
          </a:bodyPr>
          <a:lstStyle/>
          <a:p>
            <a:r>
              <a:rPr lang="zh-CN" altLang="en-US" b="1" dirty="0">
                <a:solidFill>
                  <a:srgbClr val="FF0000"/>
                </a:solidFill>
              </a:rPr>
              <a:t>一个发射极电子的选择</a:t>
            </a:r>
            <a:endParaRPr lang="en-US" altLang="zh-CN" b="1" dirty="0">
              <a:solidFill>
                <a:srgbClr val="FF0000"/>
              </a:solidFill>
            </a:endParaRPr>
          </a:p>
        </p:txBody>
      </p:sp>
      <p:sp>
        <p:nvSpPr>
          <p:cNvPr id="86" name="矩形 85"/>
          <p:cNvSpPr/>
          <p:nvPr/>
        </p:nvSpPr>
        <p:spPr>
          <a:xfrm>
            <a:off x="4769169" y="836712"/>
            <a:ext cx="4374831" cy="4247317"/>
          </a:xfrm>
          <a:prstGeom prst="rect">
            <a:avLst/>
          </a:prstGeom>
        </p:spPr>
        <p:txBody>
          <a:bodyPr wrap="square">
            <a:spAutoFit/>
          </a:bodyPr>
          <a:lstStyle/>
          <a:p>
            <a:r>
              <a:rPr lang="en-US" altLang="zh-CN" b="1" dirty="0"/>
              <a:t>V</a:t>
            </a:r>
            <a:r>
              <a:rPr lang="en-US" altLang="zh-CN" b="1" baseline="-25000" dirty="0"/>
              <a:t>BE </a:t>
            </a:r>
            <a:r>
              <a:rPr lang="en-US" altLang="zh-CN" b="1" dirty="0"/>
              <a:t>&gt; V</a:t>
            </a:r>
            <a:r>
              <a:rPr lang="en-US" altLang="zh-CN" b="1" baseline="-25000" dirty="0"/>
              <a:t>T </a:t>
            </a:r>
            <a:r>
              <a:rPr lang="en-US" altLang="zh-CN" b="1" dirty="0"/>
              <a:t> </a:t>
            </a:r>
            <a:r>
              <a:rPr lang="en-US" altLang="zh-CN" dirty="0"/>
              <a:t>:</a:t>
            </a:r>
          </a:p>
          <a:p>
            <a:r>
              <a:rPr lang="zh-CN" altLang="en-US" dirty="0"/>
              <a:t>下一步去哪里呢？</a:t>
            </a:r>
            <a:endParaRPr lang="en-US" altLang="zh-CN" dirty="0"/>
          </a:p>
          <a:p>
            <a:r>
              <a:rPr lang="en-US" altLang="zh-CN" dirty="0"/>
              <a:t>b-c</a:t>
            </a:r>
            <a:r>
              <a:rPr lang="zh-CN" altLang="en-US" dirty="0"/>
              <a:t>外加电场不欢迎我们过去，算了，从基极走吧</a:t>
            </a:r>
            <a:r>
              <a:rPr lang="en-US" altLang="zh-CN" dirty="0"/>
              <a:t>! :P</a:t>
            </a:r>
          </a:p>
          <a:p>
            <a:endParaRPr lang="en-US" altLang="zh-CN" dirty="0"/>
          </a:p>
          <a:p>
            <a:r>
              <a:rPr lang="en-US" altLang="zh-CN" b="1" dirty="0"/>
              <a:t>V</a:t>
            </a:r>
            <a:r>
              <a:rPr lang="en-US" altLang="zh-CN" b="1" baseline="-25000" dirty="0"/>
              <a:t>CE </a:t>
            </a:r>
            <a:r>
              <a:rPr lang="en-US" altLang="zh-CN" b="1" dirty="0"/>
              <a:t>&gt; V</a:t>
            </a:r>
            <a:r>
              <a:rPr lang="en-US" altLang="zh-CN" b="1" baseline="-25000" dirty="0"/>
              <a:t>T’ </a:t>
            </a:r>
            <a:r>
              <a:rPr lang="en-US" altLang="zh-CN" dirty="0"/>
              <a:t>:</a:t>
            </a:r>
          </a:p>
          <a:p>
            <a:r>
              <a:rPr lang="zh-CN" altLang="en-US" dirty="0"/>
              <a:t>咦？</a:t>
            </a:r>
            <a:r>
              <a:rPr lang="en-US" altLang="zh-CN" dirty="0"/>
              <a:t>b-c</a:t>
            </a:r>
            <a:r>
              <a:rPr lang="zh-CN" altLang="en-US" dirty="0"/>
              <a:t>外加电场减弱了？不跟你们挤基极了，我要去集电极啦！</a:t>
            </a:r>
            <a:r>
              <a:rPr lang="en-US" altLang="zh-CN" dirty="0">
                <a:sym typeface="Wingdings" panose="05000000000000000000" pitchFamily="2" charset="2"/>
              </a:rPr>
              <a:t></a:t>
            </a:r>
            <a:endParaRPr lang="en-US" altLang="zh-CN" dirty="0"/>
          </a:p>
          <a:p>
            <a:r>
              <a:rPr lang="en-US" altLang="zh-CN" dirty="0" err="1"/>
              <a:t>I</a:t>
            </a:r>
            <a:r>
              <a:rPr lang="en-US" altLang="zh-CN" baseline="-25000" dirty="0" err="1"/>
              <a:t>c</a:t>
            </a:r>
            <a:r>
              <a:rPr lang="en-US" altLang="zh-CN" baseline="-25000" dirty="0"/>
              <a:t> </a:t>
            </a:r>
            <a:r>
              <a:rPr lang="en-US" altLang="zh-CN" dirty="0">
                <a:latin typeface="宋体" panose="02010600030101010101" pitchFamily="2" charset="-122"/>
              </a:rPr>
              <a:t>&gt; </a:t>
            </a:r>
            <a:r>
              <a:rPr lang="en-US" altLang="zh-CN" dirty="0"/>
              <a:t>0</a:t>
            </a:r>
            <a:endParaRPr lang="zh-CN" altLang="en-US" dirty="0"/>
          </a:p>
          <a:p>
            <a:endParaRPr lang="en-US" altLang="zh-CN" dirty="0"/>
          </a:p>
          <a:p>
            <a:r>
              <a:rPr lang="en-US" altLang="zh-CN" b="1" dirty="0"/>
              <a:t>V</a:t>
            </a:r>
            <a:r>
              <a:rPr lang="en-US" altLang="zh-CN" b="1" baseline="-25000" dirty="0"/>
              <a:t>CE </a:t>
            </a:r>
            <a:r>
              <a:rPr lang="zh-CN" altLang="en-US" b="1" dirty="0"/>
              <a:t>继续增加</a:t>
            </a:r>
            <a:r>
              <a:rPr lang="en-US" altLang="zh-CN" b="1" dirty="0"/>
              <a:t> </a:t>
            </a:r>
            <a:r>
              <a:rPr lang="en-US" altLang="zh-CN" dirty="0"/>
              <a:t>:</a:t>
            </a:r>
          </a:p>
          <a:p>
            <a:r>
              <a:rPr lang="zh-CN" altLang="en-US" dirty="0"/>
              <a:t>风向变啦！</a:t>
            </a:r>
            <a:r>
              <a:rPr lang="en-US" altLang="zh-CN" dirty="0"/>
              <a:t>b-c</a:t>
            </a:r>
            <a:r>
              <a:rPr lang="zh-CN" altLang="en-US" dirty="0"/>
              <a:t>外加电场集电极大大地欢迎我们呢！兄弟们上！</a:t>
            </a:r>
            <a:r>
              <a:rPr lang="en-US" altLang="zh-CN" dirty="0">
                <a:sym typeface="Wingdings" panose="05000000000000000000" pitchFamily="2" charset="2"/>
              </a:rPr>
              <a:t></a:t>
            </a:r>
            <a:endParaRPr lang="en-US" altLang="zh-CN" dirty="0"/>
          </a:p>
          <a:p>
            <a:r>
              <a:rPr lang="en-US" altLang="zh-CN" dirty="0" err="1"/>
              <a:t>I</a:t>
            </a:r>
            <a:r>
              <a:rPr lang="en-US" altLang="zh-CN" baseline="-25000" dirty="0" err="1"/>
              <a:t>b</a:t>
            </a:r>
            <a:r>
              <a:rPr lang="zh-CN" altLang="en-US" dirty="0"/>
              <a:t>减小，</a:t>
            </a:r>
            <a:r>
              <a:rPr lang="en-US" altLang="zh-CN" dirty="0" err="1"/>
              <a:t>I</a:t>
            </a:r>
            <a:r>
              <a:rPr lang="en-US" altLang="zh-CN" baseline="-25000" dirty="0" err="1"/>
              <a:t>c</a:t>
            </a:r>
            <a:r>
              <a:rPr lang="zh-CN" altLang="en-US" dirty="0"/>
              <a:t>增加</a:t>
            </a:r>
            <a:endParaRPr lang="en-US" altLang="zh-CN" dirty="0"/>
          </a:p>
          <a:p>
            <a:endParaRPr lang="en-US" altLang="zh-CN" dirty="0"/>
          </a:p>
        </p:txBody>
      </p:sp>
      <p:cxnSp>
        <p:nvCxnSpPr>
          <p:cNvPr id="93" name="直接箭头连接符 92"/>
          <p:cNvCxnSpPr/>
          <p:nvPr/>
        </p:nvCxnSpPr>
        <p:spPr>
          <a:xfrm flipH="1">
            <a:off x="1007604" y="3254827"/>
            <a:ext cx="7979" cy="231213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H="1">
            <a:off x="3303240" y="3236705"/>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3445308" y="2832574"/>
            <a:ext cx="333746" cy="369332"/>
          </a:xfrm>
          <a:prstGeom prst="rect">
            <a:avLst/>
          </a:prstGeom>
        </p:spPr>
        <p:txBody>
          <a:bodyPr wrap="none">
            <a:spAutoFit/>
          </a:bodyPr>
          <a:lstStyle/>
          <a:p>
            <a:r>
              <a:rPr lang="en-US" altLang="zh-CN" dirty="0" err="1"/>
              <a:t>I</a:t>
            </a:r>
            <a:r>
              <a:rPr lang="en-US" altLang="zh-CN" baseline="-25000" dirty="0" err="1"/>
              <a:t>b</a:t>
            </a:r>
            <a:endParaRPr lang="zh-CN" altLang="en-US" dirty="0"/>
          </a:p>
        </p:txBody>
      </p:sp>
      <p:cxnSp>
        <p:nvCxnSpPr>
          <p:cNvPr id="99" name="直接箭头连接符 98"/>
          <p:cNvCxnSpPr/>
          <p:nvPr/>
        </p:nvCxnSpPr>
        <p:spPr>
          <a:xfrm>
            <a:off x="3068720" y="219685"/>
            <a:ext cx="414023" cy="835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3120015" y="195052"/>
            <a:ext cx="333746" cy="369332"/>
          </a:xfrm>
          <a:prstGeom prst="rect">
            <a:avLst/>
          </a:prstGeom>
        </p:spPr>
        <p:txBody>
          <a:bodyPr wrap="none">
            <a:spAutoFit/>
          </a:bodyPr>
          <a:lstStyle/>
          <a:p>
            <a:r>
              <a:rPr lang="en-US" altLang="zh-CN" dirty="0" err="1"/>
              <a:t>I</a:t>
            </a:r>
            <a:r>
              <a:rPr lang="en-US" altLang="zh-CN" baseline="-25000" dirty="0" err="1"/>
              <a:t>e</a:t>
            </a:r>
            <a:endParaRPr lang="zh-CN" altLang="en-US" dirty="0"/>
          </a:p>
        </p:txBody>
      </p:sp>
      <p:cxnSp>
        <p:nvCxnSpPr>
          <p:cNvPr id="116" name="直接箭头连接符 115"/>
          <p:cNvCxnSpPr/>
          <p:nvPr/>
        </p:nvCxnSpPr>
        <p:spPr>
          <a:xfrm flipH="1">
            <a:off x="3308315" y="6199864"/>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3387508" y="5834255"/>
            <a:ext cx="325730" cy="369332"/>
          </a:xfrm>
          <a:prstGeom prst="rect">
            <a:avLst/>
          </a:prstGeom>
        </p:spPr>
        <p:txBody>
          <a:bodyPr wrap="none">
            <a:spAutoFit/>
          </a:bodyPr>
          <a:lstStyle/>
          <a:p>
            <a:r>
              <a:rPr lang="en-US" altLang="zh-CN" dirty="0" err="1"/>
              <a:t>I</a:t>
            </a:r>
            <a:r>
              <a:rPr lang="en-US" altLang="zh-CN" baseline="-25000" dirty="0" err="1"/>
              <a:t>c</a:t>
            </a:r>
            <a:endParaRPr lang="zh-CN" altLang="en-US" dirty="0"/>
          </a:p>
        </p:txBody>
      </p:sp>
      <p:grpSp>
        <p:nvGrpSpPr>
          <p:cNvPr id="118" name="组合 117"/>
          <p:cNvGrpSpPr/>
          <p:nvPr/>
        </p:nvGrpSpPr>
        <p:grpSpPr>
          <a:xfrm flipV="1">
            <a:off x="4319972" y="3154159"/>
            <a:ext cx="518053" cy="94821"/>
            <a:chOff x="3621899" y="1429279"/>
            <a:chExt cx="518053" cy="94821"/>
          </a:xfrm>
        </p:grpSpPr>
        <p:cxnSp>
          <p:nvCxnSpPr>
            <p:cNvPr id="119" name="直接连接符 118"/>
            <p:cNvCxnSpPr/>
            <p:nvPr/>
          </p:nvCxnSpPr>
          <p:spPr>
            <a:xfrm>
              <a:off x="3621899" y="1429279"/>
              <a:ext cx="518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3779912" y="1520788"/>
              <a:ext cx="185633" cy="3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a:xfrm>
            <a:off x="4572000" y="3247450"/>
            <a:ext cx="3499" cy="31231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flipV="1">
            <a:off x="3203848" y="3899837"/>
            <a:ext cx="0" cy="57327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a:off x="2041189" y="3392996"/>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9" name="直接箭头连接符 168"/>
          <p:cNvCxnSpPr/>
          <p:nvPr/>
        </p:nvCxnSpPr>
        <p:spPr>
          <a:xfrm flipV="1">
            <a:off x="1467293" y="2962447"/>
            <a:ext cx="1350012" cy="1480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0" name="直接箭头连接符 169"/>
          <p:cNvCxnSpPr/>
          <p:nvPr/>
        </p:nvCxnSpPr>
        <p:spPr>
          <a:xfrm flipH="1">
            <a:off x="2087724" y="3521458"/>
            <a:ext cx="7979" cy="231213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7754044" y="0"/>
            <a:ext cx="1389956" cy="369332"/>
          </a:xfrm>
          <a:prstGeom prst="rect">
            <a:avLst/>
          </a:prstGeom>
          <a:noFill/>
        </p:spPr>
        <p:txBody>
          <a:bodyPr wrap="square" rtlCol="0">
            <a:spAutoFit/>
          </a:bodyPr>
          <a:lstStyle/>
          <a:p>
            <a:r>
              <a:rPr lang="en-US" altLang="zh-CN" dirty="0"/>
              <a:t>NPN</a:t>
            </a:r>
            <a:r>
              <a:rPr lang="zh-CN" altLang="en-US" dirty="0"/>
              <a:t>三极管</a:t>
            </a:r>
          </a:p>
        </p:txBody>
      </p:sp>
      <p:cxnSp>
        <p:nvCxnSpPr>
          <p:cNvPr id="125" name="直接箭头连接符 124"/>
          <p:cNvCxnSpPr/>
          <p:nvPr/>
        </p:nvCxnSpPr>
        <p:spPr>
          <a:xfrm>
            <a:off x="789710" y="2996952"/>
            <a:ext cx="1312023" cy="1797"/>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041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F558400E-D11D-4597-8C26-433614CA4F7D}" type="datetime1">
              <a:rPr lang="zh-CN" altLang="en-US" smtClean="0"/>
              <a:pPr>
                <a:defRPr/>
              </a:pPr>
              <a:t>2021/12/6</a:t>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灯片编号占位符 5"/>
          <p:cNvSpPr>
            <a:spLocks noGrp="1"/>
          </p:cNvSpPr>
          <p:nvPr>
            <p:ph type="sldNum" sz="quarter" idx="12"/>
          </p:nvPr>
        </p:nvSpPr>
        <p:spPr/>
        <p:txBody>
          <a:bodyPr/>
          <a:lstStyle/>
          <a:p>
            <a:pPr>
              <a:defRPr/>
            </a:pPr>
            <a:fld id="{328E9093-A0BC-4D27-A68A-553DFC643424}" type="slidenum">
              <a:rPr lang="en-US" altLang="zh-CN" smtClean="0"/>
              <a:pPr>
                <a:defRPr/>
              </a:pPr>
              <a:t>16</a:t>
            </a:fld>
            <a:endParaRPr lang="en-US" altLang="zh-CN"/>
          </a:p>
        </p:txBody>
      </p:sp>
      <p:sp>
        <p:nvSpPr>
          <p:cNvPr id="78" name="矩形 77"/>
          <p:cNvSpPr/>
          <p:nvPr/>
        </p:nvSpPr>
        <p:spPr>
          <a:xfrm>
            <a:off x="395288" y="288847"/>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395288" y="2053043"/>
            <a:ext cx="2484524" cy="234026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395288" y="4357299"/>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467420" y="43572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85" name="文本框 84"/>
          <p:cNvSpPr txBox="1"/>
          <p:nvPr/>
        </p:nvSpPr>
        <p:spPr>
          <a:xfrm>
            <a:off x="467420" y="2888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89" name="文本框 88"/>
          <p:cNvSpPr txBox="1"/>
          <p:nvPr/>
        </p:nvSpPr>
        <p:spPr>
          <a:xfrm>
            <a:off x="467420" y="46453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90" name="文本框 89"/>
          <p:cNvSpPr txBox="1"/>
          <p:nvPr/>
        </p:nvSpPr>
        <p:spPr>
          <a:xfrm>
            <a:off x="466210" y="19850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91" name="文本框 90"/>
          <p:cNvSpPr txBox="1"/>
          <p:nvPr/>
        </p:nvSpPr>
        <p:spPr>
          <a:xfrm>
            <a:off x="647564" y="33123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2" name="文本框 91"/>
          <p:cNvSpPr txBox="1"/>
          <p:nvPr/>
        </p:nvSpPr>
        <p:spPr>
          <a:xfrm>
            <a:off x="467420" y="50487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4" name="文本框 93"/>
          <p:cNvSpPr txBox="1"/>
          <p:nvPr/>
        </p:nvSpPr>
        <p:spPr>
          <a:xfrm>
            <a:off x="647564" y="547262"/>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5" name="文本框 94"/>
          <p:cNvSpPr txBox="1"/>
          <p:nvPr/>
        </p:nvSpPr>
        <p:spPr>
          <a:xfrm>
            <a:off x="467544" y="7208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7" name="文本框 96"/>
          <p:cNvSpPr txBox="1"/>
          <p:nvPr/>
        </p:nvSpPr>
        <p:spPr>
          <a:xfrm>
            <a:off x="647688" y="763286"/>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0" name="文本框 99"/>
          <p:cNvSpPr txBox="1"/>
          <p:nvPr/>
        </p:nvSpPr>
        <p:spPr>
          <a:xfrm>
            <a:off x="467544" y="936919"/>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1" name="文本框 100"/>
          <p:cNvSpPr txBox="1"/>
          <p:nvPr/>
        </p:nvSpPr>
        <p:spPr>
          <a:xfrm>
            <a:off x="647688" y="979310"/>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2" name="文本框 101"/>
          <p:cNvSpPr txBox="1"/>
          <p:nvPr/>
        </p:nvSpPr>
        <p:spPr>
          <a:xfrm>
            <a:off x="467544" y="1152943"/>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3" name="文本框 102"/>
          <p:cNvSpPr txBox="1"/>
          <p:nvPr/>
        </p:nvSpPr>
        <p:spPr>
          <a:xfrm>
            <a:off x="467544" y="13689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4" name="文本框 103"/>
          <p:cNvSpPr txBox="1"/>
          <p:nvPr/>
        </p:nvSpPr>
        <p:spPr>
          <a:xfrm>
            <a:off x="467544" y="158499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5" name="文本框 104"/>
          <p:cNvSpPr txBox="1"/>
          <p:nvPr/>
        </p:nvSpPr>
        <p:spPr>
          <a:xfrm>
            <a:off x="467544" y="220105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6" name="文本框 105"/>
          <p:cNvSpPr txBox="1"/>
          <p:nvPr/>
        </p:nvSpPr>
        <p:spPr>
          <a:xfrm>
            <a:off x="467544" y="241707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7" name="文本框 106"/>
          <p:cNvSpPr txBox="1"/>
          <p:nvPr/>
        </p:nvSpPr>
        <p:spPr>
          <a:xfrm>
            <a:off x="464876" y="263310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8" name="文本框 107"/>
          <p:cNvSpPr txBox="1"/>
          <p:nvPr/>
        </p:nvSpPr>
        <p:spPr>
          <a:xfrm>
            <a:off x="466210" y="28491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0" name="文本框 109"/>
          <p:cNvSpPr txBox="1"/>
          <p:nvPr/>
        </p:nvSpPr>
        <p:spPr>
          <a:xfrm>
            <a:off x="466210" y="306515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2" name="文本框 111"/>
          <p:cNvSpPr txBox="1"/>
          <p:nvPr/>
        </p:nvSpPr>
        <p:spPr>
          <a:xfrm>
            <a:off x="467544" y="328117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4" name="文本框 113"/>
          <p:cNvSpPr txBox="1"/>
          <p:nvPr/>
        </p:nvSpPr>
        <p:spPr>
          <a:xfrm>
            <a:off x="467544" y="34971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2" name="文本框 121"/>
          <p:cNvSpPr txBox="1"/>
          <p:nvPr/>
        </p:nvSpPr>
        <p:spPr>
          <a:xfrm>
            <a:off x="467544" y="371322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4" name="文本框 123"/>
          <p:cNvSpPr txBox="1"/>
          <p:nvPr/>
        </p:nvSpPr>
        <p:spPr>
          <a:xfrm>
            <a:off x="467544" y="39292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6" name="文本框 125"/>
          <p:cNvSpPr txBox="1"/>
          <p:nvPr/>
        </p:nvSpPr>
        <p:spPr>
          <a:xfrm>
            <a:off x="791580" y="49693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7" name="文本框 126"/>
          <p:cNvSpPr txBox="1"/>
          <p:nvPr/>
        </p:nvSpPr>
        <p:spPr>
          <a:xfrm>
            <a:off x="467988" y="493336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8" name="文本框 127"/>
          <p:cNvSpPr txBox="1"/>
          <p:nvPr/>
        </p:nvSpPr>
        <p:spPr>
          <a:xfrm>
            <a:off x="467544" y="52213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9" name="文本框 128"/>
          <p:cNvSpPr txBox="1"/>
          <p:nvPr/>
        </p:nvSpPr>
        <p:spPr>
          <a:xfrm>
            <a:off x="468112" y="55094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0" name="文本框 129"/>
          <p:cNvSpPr txBox="1"/>
          <p:nvPr/>
        </p:nvSpPr>
        <p:spPr>
          <a:xfrm>
            <a:off x="792272" y="52573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1" name="文本框 130"/>
          <p:cNvSpPr txBox="1"/>
          <p:nvPr/>
        </p:nvSpPr>
        <p:spPr>
          <a:xfrm>
            <a:off x="464876" y="579745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2" name="文本框 131"/>
          <p:cNvSpPr txBox="1"/>
          <p:nvPr/>
        </p:nvSpPr>
        <p:spPr>
          <a:xfrm>
            <a:off x="789036" y="55454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3" name="文本框 132"/>
          <p:cNvSpPr txBox="1"/>
          <p:nvPr/>
        </p:nvSpPr>
        <p:spPr>
          <a:xfrm>
            <a:off x="451174" y="334547"/>
            <a:ext cx="396045" cy="369332"/>
          </a:xfrm>
          <a:prstGeom prst="rect">
            <a:avLst/>
          </a:prstGeom>
          <a:solidFill>
            <a:schemeClr val="bg1"/>
          </a:solidFill>
          <a:ln>
            <a:solidFill>
              <a:schemeClr val="tx1"/>
            </a:solidFill>
          </a:ln>
        </p:spPr>
        <p:txBody>
          <a:bodyPr wrap="square" rtlCol="0">
            <a:spAutoFit/>
          </a:bodyPr>
          <a:lstStyle/>
          <a:p>
            <a:r>
              <a:rPr lang="en-US" altLang="zh-CN" dirty="0"/>
              <a:t> e</a:t>
            </a:r>
            <a:endParaRPr lang="zh-CN" altLang="en-US" dirty="0"/>
          </a:p>
        </p:txBody>
      </p:sp>
      <p:sp>
        <p:nvSpPr>
          <p:cNvPr id="134" name="矩形 133"/>
          <p:cNvSpPr/>
          <p:nvPr/>
        </p:nvSpPr>
        <p:spPr>
          <a:xfrm>
            <a:off x="215515" y="3670832"/>
            <a:ext cx="2805769" cy="1448937"/>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215516" y="1729007"/>
            <a:ext cx="2805769" cy="822266"/>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p:cNvSpPr txBox="1"/>
          <p:nvPr/>
        </p:nvSpPr>
        <p:spPr>
          <a:xfrm>
            <a:off x="449541" y="2108345"/>
            <a:ext cx="396045" cy="369332"/>
          </a:xfrm>
          <a:prstGeom prst="rect">
            <a:avLst/>
          </a:prstGeom>
          <a:solidFill>
            <a:schemeClr val="bg1"/>
          </a:solidFill>
          <a:ln>
            <a:solidFill>
              <a:schemeClr val="tx1"/>
            </a:solidFill>
          </a:ln>
        </p:spPr>
        <p:txBody>
          <a:bodyPr wrap="square" rtlCol="0">
            <a:spAutoFit/>
          </a:bodyPr>
          <a:lstStyle/>
          <a:p>
            <a:r>
              <a:rPr lang="en-US" altLang="zh-CN" dirty="0"/>
              <a:t> b</a:t>
            </a:r>
            <a:endParaRPr lang="zh-CN" altLang="en-US" dirty="0"/>
          </a:p>
        </p:txBody>
      </p:sp>
      <p:sp>
        <p:nvSpPr>
          <p:cNvPr id="138" name="文本框 137"/>
          <p:cNvSpPr txBox="1"/>
          <p:nvPr/>
        </p:nvSpPr>
        <p:spPr>
          <a:xfrm>
            <a:off x="442462" y="4401108"/>
            <a:ext cx="396045" cy="369332"/>
          </a:xfrm>
          <a:prstGeom prst="rect">
            <a:avLst/>
          </a:prstGeom>
          <a:solidFill>
            <a:schemeClr val="bg1"/>
          </a:solidFill>
          <a:ln>
            <a:solidFill>
              <a:schemeClr val="tx1"/>
            </a:solidFill>
          </a:ln>
        </p:spPr>
        <p:txBody>
          <a:bodyPr wrap="square" rtlCol="0">
            <a:spAutoFit/>
          </a:bodyPr>
          <a:lstStyle/>
          <a:p>
            <a:r>
              <a:rPr lang="en-US" altLang="zh-CN" dirty="0"/>
              <a:t> c</a:t>
            </a:r>
            <a:endParaRPr lang="zh-CN" altLang="en-US" dirty="0"/>
          </a:p>
        </p:txBody>
      </p:sp>
      <p:cxnSp>
        <p:nvCxnSpPr>
          <p:cNvPr id="139" name="直接连接符 138"/>
          <p:cNvCxnSpPr/>
          <p:nvPr/>
        </p:nvCxnSpPr>
        <p:spPr>
          <a:xfrm flipH="1">
            <a:off x="1583544" y="79210"/>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V="1">
            <a:off x="1583668" y="76819"/>
            <a:ext cx="2988332" cy="128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1655552" y="6187116"/>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V="1">
            <a:off x="1655676" y="6370643"/>
            <a:ext cx="2916324" cy="10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a:off x="3815916" y="44624"/>
            <a:ext cx="95407" cy="97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4" name="直接连接符 143"/>
          <p:cNvCxnSpPr/>
          <p:nvPr/>
        </p:nvCxnSpPr>
        <p:spPr>
          <a:xfrm flipH="1">
            <a:off x="3878139" y="80628"/>
            <a:ext cx="2318" cy="13603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组合 144"/>
          <p:cNvGrpSpPr/>
          <p:nvPr/>
        </p:nvGrpSpPr>
        <p:grpSpPr>
          <a:xfrm flipV="1">
            <a:off x="3621899" y="1429279"/>
            <a:ext cx="518053" cy="94821"/>
            <a:chOff x="3621899" y="1429279"/>
            <a:chExt cx="518053" cy="94821"/>
          </a:xfrm>
        </p:grpSpPr>
        <p:cxnSp>
          <p:nvCxnSpPr>
            <p:cNvPr id="146" name="直接连接符 145"/>
            <p:cNvCxnSpPr/>
            <p:nvPr/>
          </p:nvCxnSpPr>
          <p:spPr>
            <a:xfrm>
              <a:off x="3621899" y="1429279"/>
              <a:ext cx="518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3779912" y="1520788"/>
              <a:ext cx="185633" cy="3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8" name="直接连接符 147"/>
          <p:cNvCxnSpPr/>
          <p:nvPr/>
        </p:nvCxnSpPr>
        <p:spPr>
          <a:xfrm flipH="1">
            <a:off x="3872728" y="1539068"/>
            <a:ext cx="8888" cy="1831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4570801" y="89668"/>
            <a:ext cx="1199" cy="3048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文本框 151"/>
          <p:cNvSpPr txBox="1"/>
          <p:nvPr/>
        </p:nvSpPr>
        <p:spPr>
          <a:xfrm>
            <a:off x="647564" y="116074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cxnSp>
        <p:nvCxnSpPr>
          <p:cNvPr id="153" name="直接箭头连接符 152"/>
          <p:cNvCxnSpPr/>
          <p:nvPr/>
        </p:nvCxnSpPr>
        <p:spPr>
          <a:xfrm flipV="1">
            <a:off x="3167844" y="1182560"/>
            <a:ext cx="0" cy="154116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4" name="文本框 153"/>
          <p:cNvSpPr txBox="1"/>
          <p:nvPr/>
        </p:nvSpPr>
        <p:spPr>
          <a:xfrm>
            <a:off x="3239852" y="1259468"/>
            <a:ext cx="216024" cy="369332"/>
          </a:xfrm>
          <a:prstGeom prst="rect">
            <a:avLst/>
          </a:prstGeom>
          <a:noFill/>
        </p:spPr>
        <p:txBody>
          <a:bodyPr wrap="square" rtlCol="0">
            <a:spAutoFit/>
          </a:bodyPr>
          <a:lstStyle/>
          <a:p>
            <a:r>
              <a:rPr lang="en-US" altLang="zh-CN" dirty="0"/>
              <a:t>E</a:t>
            </a:r>
            <a:endParaRPr lang="zh-CN" altLang="en-US" dirty="0"/>
          </a:p>
        </p:txBody>
      </p:sp>
      <p:sp>
        <p:nvSpPr>
          <p:cNvPr id="80" name="文本框 79"/>
          <p:cNvSpPr txBox="1"/>
          <p:nvPr/>
        </p:nvSpPr>
        <p:spPr>
          <a:xfrm>
            <a:off x="4932040" y="503384"/>
            <a:ext cx="3060340" cy="369332"/>
          </a:xfrm>
          <a:prstGeom prst="rect">
            <a:avLst/>
          </a:prstGeom>
          <a:noFill/>
        </p:spPr>
        <p:txBody>
          <a:bodyPr wrap="square" rtlCol="0">
            <a:spAutoFit/>
          </a:bodyPr>
          <a:lstStyle/>
          <a:p>
            <a:r>
              <a:rPr lang="zh-CN" altLang="en-US" b="1" dirty="0">
                <a:solidFill>
                  <a:srgbClr val="FF0000"/>
                </a:solidFill>
              </a:rPr>
              <a:t>一个发射极电子的选择</a:t>
            </a:r>
            <a:endParaRPr lang="en-US" altLang="zh-CN" b="1" dirty="0">
              <a:solidFill>
                <a:srgbClr val="FF0000"/>
              </a:solidFill>
            </a:endParaRPr>
          </a:p>
        </p:txBody>
      </p:sp>
      <p:sp>
        <p:nvSpPr>
          <p:cNvPr id="86" name="矩形 85"/>
          <p:cNvSpPr/>
          <p:nvPr/>
        </p:nvSpPr>
        <p:spPr>
          <a:xfrm>
            <a:off x="4769169" y="836712"/>
            <a:ext cx="4374831" cy="4801314"/>
          </a:xfrm>
          <a:prstGeom prst="rect">
            <a:avLst/>
          </a:prstGeom>
        </p:spPr>
        <p:txBody>
          <a:bodyPr wrap="square">
            <a:spAutoFit/>
          </a:bodyPr>
          <a:lstStyle/>
          <a:p>
            <a:r>
              <a:rPr lang="en-US" altLang="zh-CN" b="1" dirty="0"/>
              <a:t>V</a:t>
            </a:r>
            <a:r>
              <a:rPr lang="en-US" altLang="zh-CN" b="1" baseline="-25000" dirty="0"/>
              <a:t>BE </a:t>
            </a:r>
            <a:r>
              <a:rPr lang="en-US" altLang="zh-CN" b="1" dirty="0"/>
              <a:t>&gt; V</a:t>
            </a:r>
            <a:r>
              <a:rPr lang="en-US" altLang="zh-CN" b="1" baseline="-25000" dirty="0"/>
              <a:t>T </a:t>
            </a:r>
            <a:r>
              <a:rPr lang="en-US" altLang="zh-CN" b="1" dirty="0"/>
              <a:t> </a:t>
            </a:r>
            <a:r>
              <a:rPr lang="en-US" altLang="zh-CN" dirty="0"/>
              <a:t>:</a:t>
            </a:r>
          </a:p>
          <a:p>
            <a:r>
              <a:rPr lang="zh-CN" altLang="en-US" dirty="0"/>
              <a:t>下一步去哪里呢？</a:t>
            </a:r>
            <a:endParaRPr lang="en-US" altLang="zh-CN" dirty="0"/>
          </a:p>
          <a:p>
            <a:r>
              <a:rPr lang="zh-CN" altLang="en-US" dirty="0"/>
              <a:t>虽然</a:t>
            </a:r>
            <a:r>
              <a:rPr lang="en-US" altLang="zh-CN" dirty="0"/>
              <a:t>b-c</a:t>
            </a:r>
            <a:r>
              <a:rPr lang="zh-CN" altLang="en-US" dirty="0"/>
              <a:t>结好窄，但是</a:t>
            </a:r>
            <a:r>
              <a:rPr lang="en-US" altLang="zh-CN" dirty="0"/>
              <a:t>b-c</a:t>
            </a:r>
            <a:r>
              <a:rPr lang="zh-CN" altLang="en-US" dirty="0"/>
              <a:t>外加电场不欢迎我们过去，算了，从基极走吧</a:t>
            </a:r>
            <a:r>
              <a:rPr lang="en-US" altLang="zh-CN" dirty="0"/>
              <a:t>! :P</a:t>
            </a:r>
          </a:p>
          <a:p>
            <a:endParaRPr lang="en-US" altLang="zh-CN" dirty="0"/>
          </a:p>
          <a:p>
            <a:r>
              <a:rPr lang="en-US" altLang="zh-CN" b="1" dirty="0"/>
              <a:t>V</a:t>
            </a:r>
            <a:r>
              <a:rPr lang="en-US" altLang="zh-CN" b="1" baseline="-25000" dirty="0"/>
              <a:t>CE </a:t>
            </a:r>
            <a:r>
              <a:rPr lang="en-US" altLang="zh-CN" b="1" dirty="0"/>
              <a:t>&gt; V</a:t>
            </a:r>
            <a:r>
              <a:rPr lang="en-US" altLang="zh-CN" b="1" baseline="-25000" dirty="0"/>
              <a:t>T’ </a:t>
            </a:r>
            <a:r>
              <a:rPr lang="en-US" altLang="zh-CN" dirty="0"/>
              <a:t>:</a:t>
            </a:r>
          </a:p>
          <a:p>
            <a:r>
              <a:rPr lang="zh-CN" altLang="en-US" dirty="0"/>
              <a:t>咦？</a:t>
            </a:r>
            <a:r>
              <a:rPr lang="en-US" altLang="zh-CN" dirty="0"/>
              <a:t>b-c</a:t>
            </a:r>
            <a:r>
              <a:rPr lang="zh-CN" altLang="en-US" dirty="0"/>
              <a:t>外加电场减弱了？不跟你们挤基极了，我要去集电极啦！</a:t>
            </a:r>
            <a:r>
              <a:rPr lang="en-US" altLang="zh-CN" dirty="0">
                <a:sym typeface="Wingdings" panose="05000000000000000000" pitchFamily="2" charset="2"/>
              </a:rPr>
              <a:t></a:t>
            </a:r>
            <a:endParaRPr lang="en-US" altLang="zh-CN" dirty="0"/>
          </a:p>
          <a:p>
            <a:r>
              <a:rPr lang="en-US" altLang="zh-CN" dirty="0" err="1"/>
              <a:t>I</a:t>
            </a:r>
            <a:r>
              <a:rPr lang="en-US" altLang="zh-CN" baseline="-25000" dirty="0" err="1"/>
              <a:t>c</a:t>
            </a:r>
            <a:r>
              <a:rPr lang="en-US" altLang="zh-CN" baseline="-25000" dirty="0"/>
              <a:t> </a:t>
            </a:r>
            <a:r>
              <a:rPr lang="en-US" altLang="zh-CN" dirty="0">
                <a:latin typeface="宋体" panose="02010600030101010101" pitchFamily="2" charset="-122"/>
              </a:rPr>
              <a:t>&gt; </a:t>
            </a:r>
            <a:r>
              <a:rPr lang="en-US" altLang="zh-CN" dirty="0"/>
              <a:t>0</a:t>
            </a:r>
            <a:endParaRPr lang="zh-CN" altLang="en-US" dirty="0"/>
          </a:p>
          <a:p>
            <a:endParaRPr lang="en-US" altLang="zh-CN" dirty="0"/>
          </a:p>
          <a:p>
            <a:r>
              <a:rPr lang="en-US" altLang="zh-CN" b="1" dirty="0"/>
              <a:t>V</a:t>
            </a:r>
            <a:r>
              <a:rPr lang="en-US" altLang="zh-CN" b="1" baseline="-25000" dirty="0"/>
              <a:t>CE </a:t>
            </a:r>
            <a:r>
              <a:rPr lang="zh-CN" altLang="en-US" b="1" dirty="0"/>
              <a:t>继续增加</a:t>
            </a:r>
            <a:r>
              <a:rPr lang="en-US" altLang="zh-CN" b="1" dirty="0"/>
              <a:t> </a:t>
            </a:r>
            <a:r>
              <a:rPr lang="en-US" altLang="zh-CN" dirty="0"/>
              <a:t>:</a:t>
            </a:r>
          </a:p>
          <a:p>
            <a:r>
              <a:rPr lang="zh-CN" altLang="en-US" dirty="0"/>
              <a:t>风向变啦！</a:t>
            </a:r>
            <a:r>
              <a:rPr lang="en-US" altLang="zh-CN" dirty="0"/>
              <a:t>b-c</a:t>
            </a:r>
            <a:r>
              <a:rPr lang="zh-CN" altLang="en-US" dirty="0"/>
              <a:t>外加电场集电极大大地欢迎我们呢！兄弟们上！</a:t>
            </a:r>
            <a:r>
              <a:rPr lang="en-US" altLang="zh-CN" dirty="0">
                <a:sym typeface="Wingdings" panose="05000000000000000000" pitchFamily="2" charset="2"/>
              </a:rPr>
              <a:t></a:t>
            </a:r>
            <a:endParaRPr lang="en-US" altLang="zh-CN" dirty="0"/>
          </a:p>
          <a:p>
            <a:r>
              <a:rPr lang="en-US" altLang="zh-CN" dirty="0" err="1"/>
              <a:t>I</a:t>
            </a:r>
            <a:r>
              <a:rPr lang="en-US" altLang="zh-CN" baseline="-25000" dirty="0" err="1"/>
              <a:t>b</a:t>
            </a:r>
            <a:r>
              <a:rPr lang="zh-CN" altLang="en-US" dirty="0"/>
              <a:t>减小，</a:t>
            </a:r>
            <a:r>
              <a:rPr lang="en-US" altLang="zh-CN" dirty="0" err="1"/>
              <a:t>I</a:t>
            </a:r>
            <a:r>
              <a:rPr lang="en-US" altLang="zh-CN" baseline="-25000" dirty="0" err="1"/>
              <a:t>c</a:t>
            </a:r>
            <a:r>
              <a:rPr lang="zh-CN" altLang="en-US" dirty="0"/>
              <a:t>增加</a:t>
            </a:r>
            <a:endParaRPr lang="en-US" altLang="zh-CN" dirty="0"/>
          </a:p>
          <a:p>
            <a:endParaRPr lang="en-US" altLang="zh-CN" dirty="0"/>
          </a:p>
          <a:p>
            <a:r>
              <a:rPr lang="en-US" altLang="zh-CN" b="1" dirty="0"/>
              <a:t>V</a:t>
            </a:r>
            <a:r>
              <a:rPr lang="en-US" altLang="zh-CN" b="1" baseline="-25000" dirty="0"/>
              <a:t>CE </a:t>
            </a:r>
            <a:r>
              <a:rPr lang="zh-CN" altLang="en-US" b="1" dirty="0"/>
              <a:t>还增加</a:t>
            </a:r>
            <a:r>
              <a:rPr lang="en-US" altLang="zh-CN" b="1" dirty="0"/>
              <a:t> </a:t>
            </a:r>
            <a:r>
              <a:rPr lang="en-US" altLang="zh-CN" dirty="0"/>
              <a:t>:</a:t>
            </a:r>
          </a:p>
          <a:p>
            <a:r>
              <a:rPr lang="zh-CN" altLang="en-US" dirty="0"/>
              <a:t>兄弟们已经都过来啦，</a:t>
            </a:r>
            <a:r>
              <a:rPr lang="en-US" altLang="zh-CN" dirty="0"/>
              <a:t> </a:t>
            </a:r>
            <a:r>
              <a:rPr lang="en-US" altLang="zh-CN" dirty="0" err="1"/>
              <a:t>I</a:t>
            </a:r>
            <a:r>
              <a:rPr lang="en-US" altLang="zh-CN" baseline="-25000" dirty="0" err="1"/>
              <a:t>c</a:t>
            </a:r>
            <a:r>
              <a:rPr lang="zh-CN" altLang="en-US" dirty="0"/>
              <a:t>没法再增高啦！</a:t>
            </a:r>
            <a:endParaRPr lang="en-US" altLang="zh-CN" dirty="0"/>
          </a:p>
        </p:txBody>
      </p:sp>
      <p:cxnSp>
        <p:nvCxnSpPr>
          <p:cNvPr id="93" name="直接箭头连接符 92"/>
          <p:cNvCxnSpPr/>
          <p:nvPr/>
        </p:nvCxnSpPr>
        <p:spPr>
          <a:xfrm flipH="1">
            <a:off x="1007604" y="3254827"/>
            <a:ext cx="7979" cy="231213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a:off x="3068720" y="219685"/>
            <a:ext cx="414023" cy="835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3120015" y="195052"/>
            <a:ext cx="333746" cy="369332"/>
          </a:xfrm>
          <a:prstGeom prst="rect">
            <a:avLst/>
          </a:prstGeom>
        </p:spPr>
        <p:txBody>
          <a:bodyPr wrap="none">
            <a:spAutoFit/>
          </a:bodyPr>
          <a:lstStyle/>
          <a:p>
            <a:r>
              <a:rPr lang="en-US" altLang="zh-CN" dirty="0" err="1"/>
              <a:t>I</a:t>
            </a:r>
            <a:r>
              <a:rPr lang="en-US" altLang="zh-CN" baseline="-25000" dirty="0" err="1"/>
              <a:t>e</a:t>
            </a:r>
            <a:endParaRPr lang="zh-CN" altLang="en-US" dirty="0"/>
          </a:p>
        </p:txBody>
      </p:sp>
      <p:cxnSp>
        <p:nvCxnSpPr>
          <p:cNvPr id="116" name="直接箭头连接符 115"/>
          <p:cNvCxnSpPr/>
          <p:nvPr/>
        </p:nvCxnSpPr>
        <p:spPr>
          <a:xfrm flipH="1">
            <a:off x="3308315" y="6199864"/>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3387508" y="5834255"/>
            <a:ext cx="325730" cy="369332"/>
          </a:xfrm>
          <a:prstGeom prst="rect">
            <a:avLst/>
          </a:prstGeom>
        </p:spPr>
        <p:txBody>
          <a:bodyPr wrap="none">
            <a:spAutoFit/>
          </a:bodyPr>
          <a:lstStyle/>
          <a:p>
            <a:r>
              <a:rPr lang="en-US" altLang="zh-CN" dirty="0" err="1"/>
              <a:t>I</a:t>
            </a:r>
            <a:r>
              <a:rPr lang="en-US" altLang="zh-CN" baseline="-25000" dirty="0" err="1"/>
              <a:t>c</a:t>
            </a:r>
            <a:endParaRPr lang="zh-CN" altLang="en-US" dirty="0"/>
          </a:p>
        </p:txBody>
      </p:sp>
      <p:grpSp>
        <p:nvGrpSpPr>
          <p:cNvPr id="118" name="组合 117"/>
          <p:cNvGrpSpPr/>
          <p:nvPr/>
        </p:nvGrpSpPr>
        <p:grpSpPr>
          <a:xfrm flipV="1">
            <a:off x="4319972" y="3154159"/>
            <a:ext cx="518053" cy="94821"/>
            <a:chOff x="3621899" y="1429279"/>
            <a:chExt cx="518053" cy="94821"/>
          </a:xfrm>
        </p:grpSpPr>
        <p:cxnSp>
          <p:nvCxnSpPr>
            <p:cNvPr id="119" name="直接连接符 118"/>
            <p:cNvCxnSpPr/>
            <p:nvPr/>
          </p:nvCxnSpPr>
          <p:spPr>
            <a:xfrm>
              <a:off x="3621899" y="1429279"/>
              <a:ext cx="518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3779912" y="1520788"/>
              <a:ext cx="185633" cy="3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a:xfrm>
            <a:off x="4572000" y="3247450"/>
            <a:ext cx="3499" cy="31231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箭头连接符 169"/>
          <p:cNvCxnSpPr/>
          <p:nvPr/>
        </p:nvCxnSpPr>
        <p:spPr>
          <a:xfrm flipH="1">
            <a:off x="2087724" y="3521458"/>
            <a:ext cx="7979" cy="231213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H="1">
            <a:off x="1417554" y="3054768"/>
            <a:ext cx="7979" cy="231213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V="1">
            <a:off x="3226890" y="3630523"/>
            <a:ext cx="0" cy="154116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1" name="文本框 150"/>
          <p:cNvSpPr txBox="1"/>
          <p:nvPr/>
        </p:nvSpPr>
        <p:spPr>
          <a:xfrm>
            <a:off x="7754044" y="0"/>
            <a:ext cx="1389956" cy="369332"/>
          </a:xfrm>
          <a:prstGeom prst="rect">
            <a:avLst/>
          </a:prstGeom>
          <a:noFill/>
        </p:spPr>
        <p:txBody>
          <a:bodyPr wrap="square" rtlCol="0">
            <a:spAutoFit/>
          </a:bodyPr>
          <a:lstStyle/>
          <a:p>
            <a:r>
              <a:rPr lang="en-US" altLang="zh-CN" dirty="0"/>
              <a:t>NPN</a:t>
            </a:r>
            <a:r>
              <a:rPr lang="zh-CN" altLang="en-US" dirty="0"/>
              <a:t>三极管</a:t>
            </a:r>
          </a:p>
        </p:txBody>
      </p:sp>
      <p:sp>
        <p:nvSpPr>
          <p:cNvPr id="155" name="文本框 154"/>
          <p:cNvSpPr txBox="1"/>
          <p:nvPr/>
        </p:nvSpPr>
        <p:spPr>
          <a:xfrm>
            <a:off x="466210" y="28491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57" name="文本框 156"/>
          <p:cNvSpPr txBox="1"/>
          <p:nvPr/>
        </p:nvSpPr>
        <p:spPr>
          <a:xfrm>
            <a:off x="755576" y="2777119"/>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62" name="文本框 161"/>
          <p:cNvSpPr txBox="1"/>
          <p:nvPr/>
        </p:nvSpPr>
        <p:spPr>
          <a:xfrm>
            <a:off x="466210" y="306515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66" name="文本框 165"/>
          <p:cNvSpPr txBox="1"/>
          <p:nvPr/>
        </p:nvSpPr>
        <p:spPr>
          <a:xfrm>
            <a:off x="755576" y="2993143"/>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cxnSp>
        <p:nvCxnSpPr>
          <p:cNvPr id="168" name="直接连接符 167"/>
          <p:cNvCxnSpPr/>
          <p:nvPr/>
        </p:nvCxnSpPr>
        <p:spPr>
          <a:xfrm>
            <a:off x="2879812" y="3372977"/>
            <a:ext cx="9994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椭圆 168"/>
          <p:cNvSpPr/>
          <p:nvPr/>
        </p:nvSpPr>
        <p:spPr>
          <a:xfrm>
            <a:off x="709041" y="2926252"/>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a:off x="961069" y="3130437"/>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a:off x="1350735" y="2883376"/>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a:off x="1819166" y="3170177"/>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4" name="直接箭头连接符 173"/>
          <p:cNvCxnSpPr/>
          <p:nvPr/>
        </p:nvCxnSpPr>
        <p:spPr>
          <a:xfrm flipV="1">
            <a:off x="1954901" y="3222751"/>
            <a:ext cx="1350012" cy="1480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flipH="1">
            <a:off x="3303240" y="3236705"/>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6" name="矩形 175"/>
          <p:cNvSpPr/>
          <p:nvPr/>
        </p:nvSpPr>
        <p:spPr>
          <a:xfrm>
            <a:off x="3445308" y="2832574"/>
            <a:ext cx="333746" cy="369332"/>
          </a:xfrm>
          <a:prstGeom prst="rect">
            <a:avLst/>
          </a:prstGeom>
        </p:spPr>
        <p:txBody>
          <a:bodyPr wrap="none">
            <a:spAutoFit/>
          </a:bodyPr>
          <a:lstStyle/>
          <a:p>
            <a:r>
              <a:rPr lang="en-US" altLang="zh-CN" dirty="0" err="1"/>
              <a:t>I</a:t>
            </a:r>
            <a:r>
              <a:rPr lang="en-US" altLang="zh-CN" baseline="-25000" dirty="0" err="1"/>
              <a:t>b</a:t>
            </a:r>
            <a:endParaRPr lang="zh-CN" altLang="en-US" dirty="0"/>
          </a:p>
        </p:txBody>
      </p:sp>
      <p:sp>
        <p:nvSpPr>
          <p:cNvPr id="177" name="椭圆 176"/>
          <p:cNvSpPr/>
          <p:nvPr/>
        </p:nvSpPr>
        <p:spPr>
          <a:xfrm>
            <a:off x="2041189" y="3392996"/>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9" name="直接箭头连接符 178"/>
          <p:cNvCxnSpPr/>
          <p:nvPr/>
        </p:nvCxnSpPr>
        <p:spPr>
          <a:xfrm flipH="1">
            <a:off x="789036" y="2996952"/>
            <a:ext cx="674" cy="177348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0" name="文本框 179"/>
          <p:cNvSpPr txBox="1"/>
          <p:nvPr/>
        </p:nvSpPr>
        <p:spPr>
          <a:xfrm>
            <a:off x="3239852" y="4059445"/>
            <a:ext cx="216024" cy="369332"/>
          </a:xfrm>
          <a:prstGeom prst="rect">
            <a:avLst/>
          </a:prstGeom>
          <a:noFill/>
        </p:spPr>
        <p:txBody>
          <a:bodyPr wrap="square" rtlCol="0">
            <a:spAutoFit/>
          </a:bodyPr>
          <a:lstStyle/>
          <a:p>
            <a:r>
              <a:rPr lang="en-US" altLang="zh-CN" dirty="0"/>
              <a:t>E</a:t>
            </a:r>
            <a:endParaRPr lang="zh-CN" altLang="en-US" dirty="0"/>
          </a:p>
        </p:txBody>
      </p:sp>
    </p:spTree>
    <p:extLst>
      <p:ext uri="{BB962C8B-B14F-4D97-AF65-F5344CB8AC3E}">
        <p14:creationId xmlns:p14="http://schemas.microsoft.com/office/powerpoint/2010/main" val="3122303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F558400E-D11D-4597-8C26-433614CA4F7D}" type="datetime1">
              <a:rPr lang="zh-CN" altLang="en-US" smtClean="0"/>
              <a:pPr>
                <a:defRPr/>
              </a:pPr>
              <a:t>2021/12/6</a:t>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灯片编号占位符 5"/>
          <p:cNvSpPr>
            <a:spLocks noGrp="1"/>
          </p:cNvSpPr>
          <p:nvPr>
            <p:ph type="sldNum" sz="quarter" idx="12"/>
          </p:nvPr>
        </p:nvSpPr>
        <p:spPr/>
        <p:txBody>
          <a:bodyPr/>
          <a:lstStyle/>
          <a:p>
            <a:pPr>
              <a:defRPr/>
            </a:pPr>
            <a:fld id="{328E9093-A0BC-4D27-A68A-553DFC643424}" type="slidenum">
              <a:rPr lang="en-US" altLang="zh-CN" smtClean="0"/>
              <a:pPr>
                <a:defRPr/>
              </a:pPr>
              <a:t>17</a:t>
            </a:fld>
            <a:endParaRPr lang="en-US" altLang="zh-CN"/>
          </a:p>
        </p:txBody>
      </p:sp>
      <p:sp>
        <p:nvSpPr>
          <p:cNvPr id="78" name="矩形 77"/>
          <p:cNvSpPr/>
          <p:nvPr/>
        </p:nvSpPr>
        <p:spPr>
          <a:xfrm>
            <a:off x="395288" y="288847"/>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395288" y="2053043"/>
            <a:ext cx="2484524" cy="234026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395288" y="4357299"/>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467420" y="43572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85" name="文本框 84"/>
          <p:cNvSpPr txBox="1"/>
          <p:nvPr/>
        </p:nvSpPr>
        <p:spPr>
          <a:xfrm>
            <a:off x="467420" y="2888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89" name="文本框 88"/>
          <p:cNvSpPr txBox="1"/>
          <p:nvPr/>
        </p:nvSpPr>
        <p:spPr>
          <a:xfrm>
            <a:off x="467420" y="46453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90" name="文本框 89"/>
          <p:cNvSpPr txBox="1"/>
          <p:nvPr/>
        </p:nvSpPr>
        <p:spPr>
          <a:xfrm>
            <a:off x="466210" y="19850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91" name="文本框 90"/>
          <p:cNvSpPr txBox="1"/>
          <p:nvPr/>
        </p:nvSpPr>
        <p:spPr>
          <a:xfrm>
            <a:off x="647564" y="33123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2" name="文本框 91"/>
          <p:cNvSpPr txBox="1"/>
          <p:nvPr/>
        </p:nvSpPr>
        <p:spPr>
          <a:xfrm>
            <a:off x="467420" y="50487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4" name="文本框 93"/>
          <p:cNvSpPr txBox="1"/>
          <p:nvPr/>
        </p:nvSpPr>
        <p:spPr>
          <a:xfrm>
            <a:off x="647564" y="547262"/>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5" name="文本框 94"/>
          <p:cNvSpPr txBox="1"/>
          <p:nvPr/>
        </p:nvSpPr>
        <p:spPr>
          <a:xfrm>
            <a:off x="467544" y="7208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7" name="文本框 96"/>
          <p:cNvSpPr txBox="1"/>
          <p:nvPr/>
        </p:nvSpPr>
        <p:spPr>
          <a:xfrm>
            <a:off x="647688" y="763286"/>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0" name="文本框 99"/>
          <p:cNvSpPr txBox="1"/>
          <p:nvPr/>
        </p:nvSpPr>
        <p:spPr>
          <a:xfrm>
            <a:off x="467544" y="936919"/>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1" name="文本框 100"/>
          <p:cNvSpPr txBox="1"/>
          <p:nvPr/>
        </p:nvSpPr>
        <p:spPr>
          <a:xfrm>
            <a:off x="647688" y="979310"/>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2" name="文本框 101"/>
          <p:cNvSpPr txBox="1"/>
          <p:nvPr/>
        </p:nvSpPr>
        <p:spPr>
          <a:xfrm>
            <a:off x="467544" y="1152943"/>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3" name="文本框 102"/>
          <p:cNvSpPr txBox="1"/>
          <p:nvPr/>
        </p:nvSpPr>
        <p:spPr>
          <a:xfrm>
            <a:off x="467544" y="13689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4" name="文本框 103"/>
          <p:cNvSpPr txBox="1"/>
          <p:nvPr/>
        </p:nvSpPr>
        <p:spPr>
          <a:xfrm>
            <a:off x="467544" y="158499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5" name="文本框 104"/>
          <p:cNvSpPr txBox="1"/>
          <p:nvPr/>
        </p:nvSpPr>
        <p:spPr>
          <a:xfrm>
            <a:off x="467544" y="220105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6" name="文本框 105"/>
          <p:cNvSpPr txBox="1"/>
          <p:nvPr/>
        </p:nvSpPr>
        <p:spPr>
          <a:xfrm>
            <a:off x="467544" y="241707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7" name="文本框 106"/>
          <p:cNvSpPr txBox="1"/>
          <p:nvPr/>
        </p:nvSpPr>
        <p:spPr>
          <a:xfrm>
            <a:off x="464876" y="263310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8" name="文本框 107"/>
          <p:cNvSpPr txBox="1"/>
          <p:nvPr/>
        </p:nvSpPr>
        <p:spPr>
          <a:xfrm>
            <a:off x="466210" y="28491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0" name="文本框 109"/>
          <p:cNvSpPr txBox="1"/>
          <p:nvPr/>
        </p:nvSpPr>
        <p:spPr>
          <a:xfrm>
            <a:off x="466210" y="306515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2" name="文本框 111"/>
          <p:cNvSpPr txBox="1"/>
          <p:nvPr/>
        </p:nvSpPr>
        <p:spPr>
          <a:xfrm>
            <a:off x="467544" y="328117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4" name="文本框 113"/>
          <p:cNvSpPr txBox="1"/>
          <p:nvPr/>
        </p:nvSpPr>
        <p:spPr>
          <a:xfrm>
            <a:off x="467544" y="34971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2" name="文本框 121"/>
          <p:cNvSpPr txBox="1"/>
          <p:nvPr/>
        </p:nvSpPr>
        <p:spPr>
          <a:xfrm>
            <a:off x="467544" y="371322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4" name="文本框 123"/>
          <p:cNvSpPr txBox="1"/>
          <p:nvPr/>
        </p:nvSpPr>
        <p:spPr>
          <a:xfrm>
            <a:off x="467544" y="39292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6" name="文本框 125"/>
          <p:cNvSpPr txBox="1"/>
          <p:nvPr/>
        </p:nvSpPr>
        <p:spPr>
          <a:xfrm>
            <a:off x="791580" y="49693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7" name="文本框 126"/>
          <p:cNvSpPr txBox="1"/>
          <p:nvPr/>
        </p:nvSpPr>
        <p:spPr>
          <a:xfrm>
            <a:off x="467988" y="493336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8" name="文本框 127"/>
          <p:cNvSpPr txBox="1"/>
          <p:nvPr/>
        </p:nvSpPr>
        <p:spPr>
          <a:xfrm>
            <a:off x="467544" y="52213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9" name="文本框 128"/>
          <p:cNvSpPr txBox="1"/>
          <p:nvPr/>
        </p:nvSpPr>
        <p:spPr>
          <a:xfrm>
            <a:off x="468112" y="55094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0" name="文本框 129"/>
          <p:cNvSpPr txBox="1"/>
          <p:nvPr/>
        </p:nvSpPr>
        <p:spPr>
          <a:xfrm>
            <a:off x="792272" y="52573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1" name="文本框 130"/>
          <p:cNvSpPr txBox="1"/>
          <p:nvPr/>
        </p:nvSpPr>
        <p:spPr>
          <a:xfrm>
            <a:off x="464876" y="579745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2" name="文本框 131"/>
          <p:cNvSpPr txBox="1"/>
          <p:nvPr/>
        </p:nvSpPr>
        <p:spPr>
          <a:xfrm>
            <a:off x="789036" y="55454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3" name="文本框 132"/>
          <p:cNvSpPr txBox="1"/>
          <p:nvPr/>
        </p:nvSpPr>
        <p:spPr>
          <a:xfrm>
            <a:off x="451174" y="334547"/>
            <a:ext cx="396045" cy="369332"/>
          </a:xfrm>
          <a:prstGeom prst="rect">
            <a:avLst/>
          </a:prstGeom>
          <a:solidFill>
            <a:schemeClr val="bg1"/>
          </a:solidFill>
          <a:ln>
            <a:solidFill>
              <a:schemeClr val="tx1"/>
            </a:solidFill>
          </a:ln>
        </p:spPr>
        <p:txBody>
          <a:bodyPr wrap="square" rtlCol="0">
            <a:spAutoFit/>
          </a:bodyPr>
          <a:lstStyle/>
          <a:p>
            <a:r>
              <a:rPr lang="en-US" altLang="zh-CN" dirty="0"/>
              <a:t> e</a:t>
            </a:r>
            <a:endParaRPr lang="zh-CN" altLang="en-US" dirty="0"/>
          </a:p>
        </p:txBody>
      </p:sp>
      <p:sp>
        <p:nvSpPr>
          <p:cNvPr id="134" name="矩形 133"/>
          <p:cNvSpPr/>
          <p:nvPr/>
        </p:nvSpPr>
        <p:spPr>
          <a:xfrm>
            <a:off x="215515" y="3670832"/>
            <a:ext cx="2805769" cy="1448937"/>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215516" y="1729007"/>
            <a:ext cx="2805769" cy="822266"/>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文本框 136"/>
          <p:cNvSpPr txBox="1"/>
          <p:nvPr/>
        </p:nvSpPr>
        <p:spPr>
          <a:xfrm>
            <a:off x="449541" y="2108345"/>
            <a:ext cx="396045" cy="369332"/>
          </a:xfrm>
          <a:prstGeom prst="rect">
            <a:avLst/>
          </a:prstGeom>
          <a:solidFill>
            <a:schemeClr val="bg1"/>
          </a:solidFill>
          <a:ln>
            <a:solidFill>
              <a:schemeClr val="tx1"/>
            </a:solidFill>
          </a:ln>
        </p:spPr>
        <p:txBody>
          <a:bodyPr wrap="square" rtlCol="0">
            <a:spAutoFit/>
          </a:bodyPr>
          <a:lstStyle/>
          <a:p>
            <a:r>
              <a:rPr lang="en-US" altLang="zh-CN" dirty="0"/>
              <a:t> b</a:t>
            </a:r>
            <a:endParaRPr lang="zh-CN" altLang="en-US" dirty="0"/>
          </a:p>
        </p:txBody>
      </p:sp>
      <p:sp>
        <p:nvSpPr>
          <p:cNvPr id="138" name="文本框 137"/>
          <p:cNvSpPr txBox="1"/>
          <p:nvPr/>
        </p:nvSpPr>
        <p:spPr>
          <a:xfrm>
            <a:off x="442462" y="4401108"/>
            <a:ext cx="396045" cy="369332"/>
          </a:xfrm>
          <a:prstGeom prst="rect">
            <a:avLst/>
          </a:prstGeom>
          <a:solidFill>
            <a:schemeClr val="bg1"/>
          </a:solidFill>
          <a:ln>
            <a:solidFill>
              <a:schemeClr val="tx1"/>
            </a:solidFill>
          </a:ln>
        </p:spPr>
        <p:txBody>
          <a:bodyPr wrap="square" rtlCol="0">
            <a:spAutoFit/>
          </a:bodyPr>
          <a:lstStyle/>
          <a:p>
            <a:r>
              <a:rPr lang="en-US" altLang="zh-CN" dirty="0"/>
              <a:t> c</a:t>
            </a:r>
            <a:endParaRPr lang="zh-CN" altLang="en-US" dirty="0"/>
          </a:p>
        </p:txBody>
      </p:sp>
      <p:cxnSp>
        <p:nvCxnSpPr>
          <p:cNvPr id="139" name="直接连接符 138"/>
          <p:cNvCxnSpPr/>
          <p:nvPr/>
        </p:nvCxnSpPr>
        <p:spPr>
          <a:xfrm flipH="1">
            <a:off x="1583544" y="79210"/>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V="1">
            <a:off x="1583668" y="76819"/>
            <a:ext cx="2988332" cy="128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1655552" y="6187116"/>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V="1">
            <a:off x="1655676" y="6370643"/>
            <a:ext cx="2916324" cy="10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a:off x="3815916" y="44624"/>
            <a:ext cx="95407" cy="97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4" name="直接连接符 143"/>
          <p:cNvCxnSpPr/>
          <p:nvPr/>
        </p:nvCxnSpPr>
        <p:spPr>
          <a:xfrm flipH="1">
            <a:off x="3878139" y="80628"/>
            <a:ext cx="2318" cy="13603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组合 144"/>
          <p:cNvGrpSpPr/>
          <p:nvPr/>
        </p:nvGrpSpPr>
        <p:grpSpPr>
          <a:xfrm flipV="1">
            <a:off x="3621899" y="1429279"/>
            <a:ext cx="518053" cy="94821"/>
            <a:chOff x="3621899" y="1429279"/>
            <a:chExt cx="518053" cy="94821"/>
          </a:xfrm>
        </p:grpSpPr>
        <p:cxnSp>
          <p:nvCxnSpPr>
            <p:cNvPr id="146" name="直接连接符 145"/>
            <p:cNvCxnSpPr/>
            <p:nvPr/>
          </p:nvCxnSpPr>
          <p:spPr>
            <a:xfrm>
              <a:off x="3621899" y="1429279"/>
              <a:ext cx="518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3779912" y="1520788"/>
              <a:ext cx="185633" cy="3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8" name="直接连接符 147"/>
          <p:cNvCxnSpPr/>
          <p:nvPr/>
        </p:nvCxnSpPr>
        <p:spPr>
          <a:xfrm flipH="1">
            <a:off x="3872728" y="1539068"/>
            <a:ext cx="8888" cy="1831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4570801" y="89668"/>
            <a:ext cx="1199" cy="3048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文本框 151"/>
          <p:cNvSpPr txBox="1"/>
          <p:nvPr/>
        </p:nvSpPr>
        <p:spPr>
          <a:xfrm>
            <a:off x="647564" y="116074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cxnSp>
        <p:nvCxnSpPr>
          <p:cNvPr id="153" name="直接箭头连接符 152"/>
          <p:cNvCxnSpPr/>
          <p:nvPr/>
        </p:nvCxnSpPr>
        <p:spPr>
          <a:xfrm flipV="1">
            <a:off x="3167844" y="1182560"/>
            <a:ext cx="0" cy="154116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4" name="文本框 153"/>
          <p:cNvSpPr txBox="1"/>
          <p:nvPr/>
        </p:nvSpPr>
        <p:spPr>
          <a:xfrm>
            <a:off x="3239852" y="1259468"/>
            <a:ext cx="216024" cy="369332"/>
          </a:xfrm>
          <a:prstGeom prst="rect">
            <a:avLst/>
          </a:prstGeom>
          <a:noFill/>
        </p:spPr>
        <p:txBody>
          <a:bodyPr wrap="square" rtlCol="0">
            <a:spAutoFit/>
          </a:bodyPr>
          <a:lstStyle/>
          <a:p>
            <a:r>
              <a:rPr lang="en-US" altLang="zh-CN" dirty="0"/>
              <a:t>E</a:t>
            </a:r>
            <a:endParaRPr lang="zh-CN" altLang="en-US" dirty="0"/>
          </a:p>
        </p:txBody>
      </p:sp>
      <p:sp>
        <p:nvSpPr>
          <p:cNvPr id="80" name="文本框 79"/>
          <p:cNvSpPr txBox="1"/>
          <p:nvPr/>
        </p:nvSpPr>
        <p:spPr>
          <a:xfrm>
            <a:off x="4932040" y="503384"/>
            <a:ext cx="3060340" cy="369332"/>
          </a:xfrm>
          <a:prstGeom prst="rect">
            <a:avLst/>
          </a:prstGeom>
          <a:noFill/>
        </p:spPr>
        <p:txBody>
          <a:bodyPr wrap="square" rtlCol="0">
            <a:spAutoFit/>
          </a:bodyPr>
          <a:lstStyle/>
          <a:p>
            <a:r>
              <a:rPr lang="zh-CN" altLang="en-US" b="1" dirty="0">
                <a:solidFill>
                  <a:srgbClr val="FF0000"/>
                </a:solidFill>
              </a:rPr>
              <a:t>一个发射极电子的选择</a:t>
            </a:r>
            <a:endParaRPr lang="en-US" altLang="zh-CN" b="1" dirty="0">
              <a:solidFill>
                <a:srgbClr val="FF0000"/>
              </a:solidFill>
            </a:endParaRPr>
          </a:p>
        </p:txBody>
      </p:sp>
      <p:sp>
        <p:nvSpPr>
          <p:cNvPr id="86" name="矩形 85"/>
          <p:cNvSpPr/>
          <p:nvPr/>
        </p:nvSpPr>
        <p:spPr>
          <a:xfrm>
            <a:off x="4769169" y="836712"/>
            <a:ext cx="4374831" cy="4801314"/>
          </a:xfrm>
          <a:prstGeom prst="rect">
            <a:avLst/>
          </a:prstGeom>
        </p:spPr>
        <p:txBody>
          <a:bodyPr wrap="square">
            <a:spAutoFit/>
          </a:bodyPr>
          <a:lstStyle/>
          <a:p>
            <a:r>
              <a:rPr lang="en-US" altLang="zh-CN" b="1" dirty="0"/>
              <a:t>V</a:t>
            </a:r>
            <a:r>
              <a:rPr lang="en-US" altLang="zh-CN" b="1" baseline="-25000" dirty="0"/>
              <a:t>BE </a:t>
            </a:r>
            <a:r>
              <a:rPr lang="en-US" altLang="zh-CN" b="1" dirty="0"/>
              <a:t>&gt; V</a:t>
            </a:r>
            <a:r>
              <a:rPr lang="en-US" altLang="zh-CN" b="1" baseline="-25000" dirty="0"/>
              <a:t>T </a:t>
            </a:r>
            <a:r>
              <a:rPr lang="en-US" altLang="zh-CN" b="1" dirty="0"/>
              <a:t> </a:t>
            </a:r>
            <a:r>
              <a:rPr lang="en-US" altLang="zh-CN" dirty="0"/>
              <a:t>:</a:t>
            </a:r>
          </a:p>
          <a:p>
            <a:r>
              <a:rPr lang="zh-CN" altLang="en-US" dirty="0"/>
              <a:t>下一步去哪里呢？</a:t>
            </a:r>
            <a:endParaRPr lang="en-US" altLang="zh-CN" dirty="0"/>
          </a:p>
          <a:p>
            <a:r>
              <a:rPr lang="zh-CN" altLang="en-US" dirty="0"/>
              <a:t>虽然</a:t>
            </a:r>
            <a:r>
              <a:rPr lang="en-US" altLang="zh-CN" dirty="0"/>
              <a:t>b-c</a:t>
            </a:r>
            <a:r>
              <a:rPr lang="zh-CN" altLang="en-US" dirty="0"/>
              <a:t>结好窄，但是</a:t>
            </a:r>
            <a:r>
              <a:rPr lang="en-US" altLang="zh-CN" dirty="0"/>
              <a:t>b-c</a:t>
            </a:r>
            <a:r>
              <a:rPr lang="zh-CN" altLang="en-US" dirty="0"/>
              <a:t>外加电场不欢迎我们过去，算了，从基极走吧</a:t>
            </a:r>
            <a:r>
              <a:rPr lang="en-US" altLang="zh-CN" dirty="0"/>
              <a:t>! :P</a:t>
            </a:r>
          </a:p>
          <a:p>
            <a:endParaRPr lang="en-US" altLang="zh-CN" dirty="0"/>
          </a:p>
          <a:p>
            <a:r>
              <a:rPr lang="en-US" altLang="zh-CN" b="1" dirty="0"/>
              <a:t>V</a:t>
            </a:r>
            <a:r>
              <a:rPr lang="en-US" altLang="zh-CN" b="1" baseline="-25000" dirty="0"/>
              <a:t>CE </a:t>
            </a:r>
            <a:r>
              <a:rPr lang="en-US" altLang="zh-CN" b="1" dirty="0"/>
              <a:t>&gt; V</a:t>
            </a:r>
            <a:r>
              <a:rPr lang="en-US" altLang="zh-CN" b="1" baseline="-25000" dirty="0"/>
              <a:t>T’ </a:t>
            </a:r>
            <a:r>
              <a:rPr lang="en-US" altLang="zh-CN" dirty="0"/>
              <a:t>:</a:t>
            </a:r>
          </a:p>
          <a:p>
            <a:r>
              <a:rPr lang="zh-CN" altLang="en-US" dirty="0"/>
              <a:t>咦？</a:t>
            </a:r>
            <a:r>
              <a:rPr lang="en-US" altLang="zh-CN" dirty="0"/>
              <a:t>b-c</a:t>
            </a:r>
            <a:r>
              <a:rPr lang="zh-CN" altLang="en-US" dirty="0"/>
              <a:t>外加电场减弱了？不跟你们挤基极了，我要去集电极啦！</a:t>
            </a:r>
            <a:r>
              <a:rPr lang="en-US" altLang="zh-CN" dirty="0">
                <a:sym typeface="Wingdings" panose="05000000000000000000" pitchFamily="2" charset="2"/>
              </a:rPr>
              <a:t></a:t>
            </a:r>
            <a:endParaRPr lang="en-US" altLang="zh-CN" dirty="0"/>
          </a:p>
          <a:p>
            <a:r>
              <a:rPr lang="en-US" altLang="zh-CN" dirty="0" err="1"/>
              <a:t>I</a:t>
            </a:r>
            <a:r>
              <a:rPr lang="en-US" altLang="zh-CN" baseline="-25000" dirty="0" err="1"/>
              <a:t>c</a:t>
            </a:r>
            <a:r>
              <a:rPr lang="en-US" altLang="zh-CN" baseline="-25000" dirty="0"/>
              <a:t> </a:t>
            </a:r>
            <a:r>
              <a:rPr lang="en-US" altLang="zh-CN" dirty="0">
                <a:latin typeface="宋体" panose="02010600030101010101" pitchFamily="2" charset="-122"/>
              </a:rPr>
              <a:t>&gt; </a:t>
            </a:r>
            <a:r>
              <a:rPr lang="en-US" altLang="zh-CN" dirty="0"/>
              <a:t>0</a:t>
            </a:r>
            <a:endParaRPr lang="zh-CN" altLang="en-US" dirty="0"/>
          </a:p>
          <a:p>
            <a:endParaRPr lang="en-US" altLang="zh-CN" dirty="0"/>
          </a:p>
          <a:p>
            <a:r>
              <a:rPr lang="en-US" altLang="zh-CN" b="1" dirty="0"/>
              <a:t>V</a:t>
            </a:r>
            <a:r>
              <a:rPr lang="en-US" altLang="zh-CN" b="1" baseline="-25000" dirty="0"/>
              <a:t>CE </a:t>
            </a:r>
            <a:r>
              <a:rPr lang="zh-CN" altLang="en-US" b="1" dirty="0"/>
              <a:t>继续增加</a:t>
            </a:r>
            <a:r>
              <a:rPr lang="en-US" altLang="zh-CN" b="1" dirty="0"/>
              <a:t> </a:t>
            </a:r>
            <a:r>
              <a:rPr lang="en-US" altLang="zh-CN" dirty="0"/>
              <a:t>:</a:t>
            </a:r>
          </a:p>
          <a:p>
            <a:r>
              <a:rPr lang="zh-CN" altLang="en-US" dirty="0"/>
              <a:t>风向变啦！</a:t>
            </a:r>
            <a:r>
              <a:rPr lang="en-US" altLang="zh-CN" dirty="0"/>
              <a:t>b-c</a:t>
            </a:r>
            <a:r>
              <a:rPr lang="zh-CN" altLang="en-US" dirty="0"/>
              <a:t>外加电场集电极大大地欢迎我们呢！兄弟们上！</a:t>
            </a:r>
            <a:r>
              <a:rPr lang="en-US" altLang="zh-CN" dirty="0">
                <a:sym typeface="Wingdings" panose="05000000000000000000" pitchFamily="2" charset="2"/>
              </a:rPr>
              <a:t></a:t>
            </a:r>
            <a:endParaRPr lang="en-US" altLang="zh-CN" dirty="0"/>
          </a:p>
          <a:p>
            <a:r>
              <a:rPr lang="en-US" altLang="zh-CN" dirty="0" err="1"/>
              <a:t>I</a:t>
            </a:r>
            <a:r>
              <a:rPr lang="en-US" altLang="zh-CN" baseline="-25000" dirty="0" err="1"/>
              <a:t>b</a:t>
            </a:r>
            <a:r>
              <a:rPr lang="zh-CN" altLang="en-US" dirty="0"/>
              <a:t>减小，</a:t>
            </a:r>
            <a:r>
              <a:rPr lang="en-US" altLang="zh-CN" dirty="0" err="1"/>
              <a:t>I</a:t>
            </a:r>
            <a:r>
              <a:rPr lang="en-US" altLang="zh-CN" baseline="-25000" dirty="0" err="1"/>
              <a:t>c</a:t>
            </a:r>
            <a:r>
              <a:rPr lang="zh-CN" altLang="en-US" dirty="0"/>
              <a:t>增加</a:t>
            </a:r>
            <a:endParaRPr lang="en-US" altLang="zh-CN" dirty="0"/>
          </a:p>
          <a:p>
            <a:endParaRPr lang="en-US" altLang="zh-CN" dirty="0"/>
          </a:p>
          <a:p>
            <a:r>
              <a:rPr lang="en-US" altLang="zh-CN" b="1" dirty="0"/>
              <a:t>V</a:t>
            </a:r>
            <a:r>
              <a:rPr lang="en-US" altLang="zh-CN" b="1" baseline="-25000" dirty="0"/>
              <a:t>CE </a:t>
            </a:r>
            <a:r>
              <a:rPr lang="zh-CN" altLang="en-US" b="1" dirty="0"/>
              <a:t>还增加</a:t>
            </a:r>
            <a:r>
              <a:rPr lang="en-US" altLang="zh-CN" b="1" dirty="0"/>
              <a:t> </a:t>
            </a:r>
            <a:r>
              <a:rPr lang="en-US" altLang="zh-CN" dirty="0"/>
              <a:t>:</a:t>
            </a:r>
          </a:p>
          <a:p>
            <a:r>
              <a:rPr lang="zh-CN" altLang="en-US" dirty="0"/>
              <a:t>兄弟们已经都过来啦，</a:t>
            </a:r>
            <a:r>
              <a:rPr lang="en-US" altLang="zh-CN" dirty="0"/>
              <a:t> </a:t>
            </a:r>
            <a:r>
              <a:rPr lang="en-US" altLang="zh-CN" dirty="0" err="1"/>
              <a:t>I</a:t>
            </a:r>
            <a:r>
              <a:rPr lang="en-US" altLang="zh-CN" baseline="-25000" dirty="0" err="1"/>
              <a:t>c</a:t>
            </a:r>
            <a:r>
              <a:rPr lang="zh-CN" altLang="en-US" dirty="0"/>
              <a:t>没法再增高啦！</a:t>
            </a:r>
            <a:endParaRPr lang="en-US" altLang="zh-CN" dirty="0"/>
          </a:p>
        </p:txBody>
      </p:sp>
      <p:cxnSp>
        <p:nvCxnSpPr>
          <p:cNvPr id="93" name="直接箭头连接符 92"/>
          <p:cNvCxnSpPr/>
          <p:nvPr/>
        </p:nvCxnSpPr>
        <p:spPr>
          <a:xfrm flipH="1">
            <a:off x="1007604" y="3254827"/>
            <a:ext cx="7979" cy="231213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a:off x="3068720" y="219685"/>
            <a:ext cx="414023" cy="835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3120015" y="195052"/>
            <a:ext cx="333746" cy="369332"/>
          </a:xfrm>
          <a:prstGeom prst="rect">
            <a:avLst/>
          </a:prstGeom>
        </p:spPr>
        <p:txBody>
          <a:bodyPr wrap="none">
            <a:spAutoFit/>
          </a:bodyPr>
          <a:lstStyle/>
          <a:p>
            <a:r>
              <a:rPr lang="en-US" altLang="zh-CN" dirty="0" err="1"/>
              <a:t>I</a:t>
            </a:r>
            <a:r>
              <a:rPr lang="en-US" altLang="zh-CN" baseline="-25000" dirty="0" err="1"/>
              <a:t>e</a:t>
            </a:r>
            <a:endParaRPr lang="zh-CN" altLang="en-US" dirty="0"/>
          </a:p>
        </p:txBody>
      </p:sp>
      <p:cxnSp>
        <p:nvCxnSpPr>
          <p:cNvPr id="116" name="直接箭头连接符 115"/>
          <p:cNvCxnSpPr/>
          <p:nvPr/>
        </p:nvCxnSpPr>
        <p:spPr>
          <a:xfrm flipH="1">
            <a:off x="3308315" y="6199864"/>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3387508" y="5834255"/>
            <a:ext cx="325730" cy="369332"/>
          </a:xfrm>
          <a:prstGeom prst="rect">
            <a:avLst/>
          </a:prstGeom>
        </p:spPr>
        <p:txBody>
          <a:bodyPr wrap="none">
            <a:spAutoFit/>
          </a:bodyPr>
          <a:lstStyle/>
          <a:p>
            <a:r>
              <a:rPr lang="en-US" altLang="zh-CN" dirty="0" err="1"/>
              <a:t>I</a:t>
            </a:r>
            <a:r>
              <a:rPr lang="en-US" altLang="zh-CN" baseline="-25000" dirty="0" err="1"/>
              <a:t>c</a:t>
            </a:r>
            <a:endParaRPr lang="zh-CN" altLang="en-US" dirty="0"/>
          </a:p>
        </p:txBody>
      </p:sp>
      <p:grpSp>
        <p:nvGrpSpPr>
          <p:cNvPr id="118" name="组合 117"/>
          <p:cNvGrpSpPr/>
          <p:nvPr/>
        </p:nvGrpSpPr>
        <p:grpSpPr>
          <a:xfrm flipV="1">
            <a:off x="4319972" y="3154159"/>
            <a:ext cx="518053" cy="94821"/>
            <a:chOff x="3621899" y="1429279"/>
            <a:chExt cx="518053" cy="94821"/>
          </a:xfrm>
        </p:grpSpPr>
        <p:cxnSp>
          <p:nvCxnSpPr>
            <p:cNvPr id="119" name="直接连接符 118"/>
            <p:cNvCxnSpPr/>
            <p:nvPr/>
          </p:nvCxnSpPr>
          <p:spPr>
            <a:xfrm>
              <a:off x="3621899" y="1429279"/>
              <a:ext cx="518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3779912" y="1520788"/>
              <a:ext cx="185633" cy="3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a:xfrm>
            <a:off x="4572000" y="3247450"/>
            <a:ext cx="3499" cy="31231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箭头连接符 169"/>
          <p:cNvCxnSpPr/>
          <p:nvPr/>
        </p:nvCxnSpPr>
        <p:spPr>
          <a:xfrm flipH="1">
            <a:off x="2087724" y="3521458"/>
            <a:ext cx="7979" cy="231213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H="1">
            <a:off x="1417554" y="3054768"/>
            <a:ext cx="7979" cy="231213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V="1">
            <a:off x="3226890" y="3630523"/>
            <a:ext cx="0" cy="154116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1" name="文本框 150"/>
          <p:cNvSpPr txBox="1"/>
          <p:nvPr/>
        </p:nvSpPr>
        <p:spPr>
          <a:xfrm>
            <a:off x="7754044" y="0"/>
            <a:ext cx="1389956" cy="369332"/>
          </a:xfrm>
          <a:prstGeom prst="rect">
            <a:avLst/>
          </a:prstGeom>
          <a:noFill/>
        </p:spPr>
        <p:txBody>
          <a:bodyPr wrap="square" rtlCol="0">
            <a:spAutoFit/>
          </a:bodyPr>
          <a:lstStyle/>
          <a:p>
            <a:r>
              <a:rPr lang="en-US" altLang="zh-CN" dirty="0"/>
              <a:t>NPN</a:t>
            </a:r>
            <a:r>
              <a:rPr lang="zh-CN" altLang="en-US" dirty="0"/>
              <a:t>三极管</a:t>
            </a:r>
          </a:p>
        </p:txBody>
      </p:sp>
      <p:sp>
        <p:nvSpPr>
          <p:cNvPr id="155" name="文本框 154"/>
          <p:cNvSpPr txBox="1"/>
          <p:nvPr/>
        </p:nvSpPr>
        <p:spPr>
          <a:xfrm>
            <a:off x="466210" y="28491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57" name="文本框 156"/>
          <p:cNvSpPr txBox="1"/>
          <p:nvPr/>
        </p:nvSpPr>
        <p:spPr>
          <a:xfrm>
            <a:off x="755576" y="2777119"/>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62" name="文本框 161"/>
          <p:cNvSpPr txBox="1"/>
          <p:nvPr/>
        </p:nvSpPr>
        <p:spPr>
          <a:xfrm>
            <a:off x="466210" y="306515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66" name="文本框 165"/>
          <p:cNvSpPr txBox="1"/>
          <p:nvPr/>
        </p:nvSpPr>
        <p:spPr>
          <a:xfrm>
            <a:off x="755576" y="2993143"/>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cxnSp>
        <p:nvCxnSpPr>
          <p:cNvPr id="168" name="直接连接符 167"/>
          <p:cNvCxnSpPr/>
          <p:nvPr/>
        </p:nvCxnSpPr>
        <p:spPr>
          <a:xfrm>
            <a:off x="2879812" y="3372977"/>
            <a:ext cx="9994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9" name="椭圆 168"/>
          <p:cNvSpPr/>
          <p:nvPr/>
        </p:nvSpPr>
        <p:spPr>
          <a:xfrm>
            <a:off x="709041" y="2926252"/>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a:off x="961069" y="3130437"/>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椭圆 171"/>
          <p:cNvSpPr/>
          <p:nvPr/>
        </p:nvSpPr>
        <p:spPr>
          <a:xfrm>
            <a:off x="1350735" y="2883376"/>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椭圆 172"/>
          <p:cNvSpPr/>
          <p:nvPr/>
        </p:nvSpPr>
        <p:spPr>
          <a:xfrm>
            <a:off x="1819166" y="3170177"/>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4" name="直接箭头连接符 173"/>
          <p:cNvCxnSpPr/>
          <p:nvPr/>
        </p:nvCxnSpPr>
        <p:spPr>
          <a:xfrm flipV="1">
            <a:off x="1954901" y="3222751"/>
            <a:ext cx="1350012" cy="1480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直接箭头连接符 174"/>
          <p:cNvCxnSpPr/>
          <p:nvPr/>
        </p:nvCxnSpPr>
        <p:spPr>
          <a:xfrm flipH="1">
            <a:off x="3303240" y="3236705"/>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6" name="矩形 175"/>
          <p:cNvSpPr/>
          <p:nvPr/>
        </p:nvSpPr>
        <p:spPr>
          <a:xfrm>
            <a:off x="3445308" y="2832574"/>
            <a:ext cx="333746" cy="369332"/>
          </a:xfrm>
          <a:prstGeom prst="rect">
            <a:avLst/>
          </a:prstGeom>
        </p:spPr>
        <p:txBody>
          <a:bodyPr wrap="none">
            <a:spAutoFit/>
          </a:bodyPr>
          <a:lstStyle/>
          <a:p>
            <a:r>
              <a:rPr lang="en-US" altLang="zh-CN" dirty="0" err="1"/>
              <a:t>I</a:t>
            </a:r>
            <a:r>
              <a:rPr lang="en-US" altLang="zh-CN" baseline="-25000" dirty="0" err="1"/>
              <a:t>b</a:t>
            </a:r>
            <a:endParaRPr lang="zh-CN" altLang="en-US" dirty="0"/>
          </a:p>
        </p:txBody>
      </p:sp>
      <p:sp>
        <p:nvSpPr>
          <p:cNvPr id="177" name="椭圆 176"/>
          <p:cNvSpPr/>
          <p:nvPr/>
        </p:nvSpPr>
        <p:spPr>
          <a:xfrm>
            <a:off x="2041189" y="3392996"/>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9" name="直接箭头连接符 178"/>
          <p:cNvCxnSpPr/>
          <p:nvPr/>
        </p:nvCxnSpPr>
        <p:spPr>
          <a:xfrm flipH="1">
            <a:off x="789036" y="2996952"/>
            <a:ext cx="674" cy="177348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0" name="文本框 179"/>
          <p:cNvSpPr txBox="1"/>
          <p:nvPr/>
        </p:nvSpPr>
        <p:spPr>
          <a:xfrm>
            <a:off x="3239852" y="4059445"/>
            <a:ext cx="216024" cy="369332"/>
          </a:xfrm>
          <a:prstGeom prst="rect">
            <a:avLst/>
          </a:prstGeom>
          <a:noFill/>
        </p:spPr>
        <p:txBody>
          <a:bodyPr wrap="square" rtlCol="0">
            <a:spAutoFit/>
          </a:bodyPr>
          <a:lstStyle/>
          <a:p>
            <a:r>
              <a:rPr lang="en-US" altLang="zh-CN" dirty="0"/>
              <a:t>E</a:t>
            </a:r>
            <a:endParaRPr lang="zh-CN" altLang="en-US" dirty="0"/>
          </a:p>
        </p:txBody>
      </p:sp>
      <p:pic>
        <p:nvPicPr>
          <p:cNvPr id="87" name="Picture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548" y="1916989"/>
            <a:ext cx="3543300" cy="2800350"/>
          </a:xfrm>
          <a:prstGeom prst="rect">
            <a:avLst/>
          </a:prstGeom>
          <a:solidFill>
            <a:srgbClr val="0000FF"/>
          </a:solidFill>
          <a:ln w="38100">
            <a:solidFill>
              <a:srgbClr val="0000FF"/>
            </a:solidFill>
            <a:miter lim="800000"/>
            <a:headEnd/>
            <a:tailEnd/>
          </a:ln>
        </p:spPr>
      </p:pic>
      <p:cxnSp>
        <p:nvCxnSpPr>
          <p:cNvPr id="3" name="Straight Arrow Connector 2">
            <a:extLst>
              <a:ext uri="{FF2B5EF4-FFF2-40B4-BE49-F238E27FC236}">
                <a16:creationId xmlns:a16="http://schemas.microsoft.com/office/drawing/2014/main" id="{1216EFC2-1DE1-8C44-AECA-479FAB0B49CF}"/>
              </a:ext>
            </a:extLst>
          </p:cNvPr>
          <p:cNvCxnSpPr>
            <a:cxnSpLocks/>
          </p:cNvCxnSpPr>
          <p:nvPr/>
        </p:nvCxnSpPr>
        <p:spPr>
          <a:xfrm flipH="1" flipV="1">
            <a:off x="2897406" y="3465803"/>
            <a:ext cx="2030626" cy="1899608"/>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96" name="Straight Arrow Connector 95">
            <a:extLst>
              <a:ext uri="{FF2B5EF4-FFF2-40B4-BE49-F238E27FC236}">
                <a16:creationId xmlns:a16="http://schemas.microsoft.com/office/drawing/2014/main" id="{A8BC5B73-D340-154D-92CC-ECB5701F4FB9}"/>
              </a:ext>
            </a:extLst>
          </p:cNvPr>
          <p:cNvCxnSpPr>
            <a:cxnSpLocks/>
          </p:cNvCxnSpPr>
          <p:nvPr/>
        </p:nvCxnSpPr>
        <p:spPr>
          <a:xfrm flipH="1" flipV="1">
            <a:off x="2866222" y="3011761"/>
            <a:ext cx="1956259" cy="1510994"/>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29824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F558400E-D11D-4597-8C26-433614CA4F7D}" type="datetime1">
              <a:rPr lang="zh-CN" altLang="en-US" smtClean="0"/>
              <a:pPr>
                <a:defRPr/>
              </a:pPr>
              <a:t>2021/12/6</a:t>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灯片编号占位符 5"/>
          <p:cNvSpPr>
            <a:spLocks noGrp="1"/>
          </p:cNvSpPr>
          <p:nvPr>
            <p:ph type="sldNum" sz="quarter" idx="12"/>
          </p:nvPr>
        </p:nvSpPr>
        <p:spPr/>
        <p:txBody>
          <a:bodyPr/>
          <a:lstStyle/>
          <a:p>
            <a:pPr>
              <a:defRPr/>
            </a:pPr>
            <a:fld id="{328E9093-A0BC-4D27-A68A-553DFC643424}" type="slidenum">
              <a:rPr lang="en-US" altLang="zh-CN" smtClean="0"/>
              <a:pPr>
                <a:defRPr/>
              </a:pPr>
              <a:t>18</a:t>
            </a:fld>
            <a:endParaRPr lang="en-US" altLang="zh-CN"/>
          </a:p>
        </p:txBody>
      </p:sp>
      <p:sp>
        <p:nvSpPr>
          <p:cNvPr id="7" name="矩形 6"/>
          <p:cNvSpPr/>
          <p:nvPr/>
        </p:nvSpPr>
        <p:spPr>
          <a:xfrm>
            <a:off x="395288" y="288847"/>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95288" y="2053043"/>
            <a:ext cx="2484524" cy="234026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95288" y="4357299"/>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67420" y="43572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6" name="文本框 15"/>
          <p:cNvSpPr txBox="1"/>
          <p:nvPr/>
        </p:nvSpPr>
        <p:spPr>
          <a:xfrm>
            <a:off x="467420" y="2888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7" name="文本框 16"/>
          <p:cNvSpPr txBox="1"/>
          <p:nvPr/>
        </p:nvSpPr>
        <p:spPr>
          <a:xfrm>
            <a:off x="467420" y="46453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9" name="文本框 18"/>
          <p:cNvSpPr txBox="1"/>
          <p:nvPr/>
        </p:nvSpPr>
        <p:spPr>
          <a:xfrm>
            <a:off x="466210" y="19850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26" name="文本框 25"/>
          <p:cNvSpPr txBox="1"/>
          <p:nvPr/>
        </p:nvSpPr>
        <p:spPr>
          <a:xfrm>
            <a:off x="647564" y="33123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29" name="文本框 28"/>
          <p:cNvSpPr txBox="1"/>
          <p:nvPr/>
        </p:nvSpPr>
        <p:spPr>
          <a:xfrm>
            <a:off x="467420" y="50487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0" name="文本框 29"/>
          <p:cNvSpPr txBox="1"/>
          <p:nvPr/>
        </p:nvSpPr>
        <p:spPr>
          <a:xfrm>
            <a:off x="647564" y="547262"/>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1" name="文本框 30"/>
          <p:cNvSpPr txBox="1"/>
          <p:nvPr/>
        </p:nvSpPr>
        <p:spPr>
          <a:xfrm>
            <a:off x="467544" y="7208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2" name="文本框 31"/>
          <p:cNvSpPr txBox="1"/>
          <p:nvPr/>
        </p:nvSpPr>
        <p:spPr>
          <a:xfrm>
            <a:off x="647688" y="763286"/>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3" name="文本框 32"/>
          <p:cNvSpPr txBox="1"/>
          <p:nvPr/>
        </p:nvSpPr>
        <p:spPr>
          <a:xfrm>
            <a:off x="467544" y="936919"/>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4" name="文本框 33"/>
          <p:cNvSpPr txBox="1"/>
          <p:nvPr/>
        </p:nvSpPr>
        <p:spPr>
          <a:xfrm>
            <a:off x="647688" y="979310"/>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5" name="文本框 34"/>
          <p:cNvSpPr txBox="1"/>
          <p:nvPr/>
        </p:nvSpPr>
        <p:spPr>
          <a:xfrm>
            <a:off x="467544" y="1152943"/>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7" name="文本框 36"/>
          <p:cNvSpPr txBox="1"/>
          <p:nvPr/>
        </p:nvSpPr>
        <p:spPr>
          <a:xfrm>
            <a:off x="467544" y="13689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9" name="文本框 38"/>
          <p:cNvSpPr txBox="1"/>
          <p:nvPr/>
        </p:nvSpPr>
        <p:spPr>
          <a:xfrm>
            <a:off x="467544" y="158499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41" name="文本框 40"/>
          <p:cNvSpPr txBox="1"/>
          <p:nvPr/>
        </p:nvSpPr>
        <p:spPr>
          <a:xfrm>
            <a:off x="467544" y="220105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43" name="文本框 42"/>
          <p:cNvSpPr txBox="1"/>
          <p:nvPr/>
        </p:nvSpPr>
        <p:spPr>
          <a:xfrm>
            <a:off x="467544" y="241707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45" name="文本框 44"/>
          <p:cNvSpPr txBox="1"/>
          <p:nvPr/>
        </p:nvSpPr>
        <p:spPr>
          <a:xfrm>
            <a:off x="464876" y="263310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47" name="文本框 46"/>
          <p:cNvSpPr txBox="1"/>
          <p:nvPr/>
        </p:nvSpPr>
        <p:spPr>
          <a:xfrm>
            <a:off x="466210" y="28491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48" name="文本框 47"/>
          <p:cNvSpPr txBox="1"/>
          <p:nvPr/>
        </p:nvSpPr>
        <p:spPr>
          <a:xfrm>
            <a:off x="755576" y="2777119"/>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49" name="文本框 48"/>
          <p:cNvSpPr txBox="1"/>
          <p:nvPr/>
        </p:nvSpPr>
        <p:spPr>
          <a:xfrm>
            <a:off x="466210" y="306515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50" name="文本框 49"/>
          <p:cNvSpPr txBox="1"/>
          <p:nvPr/>
        </p:nvSpPr>
        <p:spPr>
          <a:xfrm>
            <a:off x="755576" y="2993143"/>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51" name="文本框 50"/>
          <p:cNvSpPr txBox="1"/>
          <p:nvPr/>
        </p:nvSpPr>
        <p:spPr>
          <a:xfrm>
            <a:off x="467544" y="328117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52" name="文本框 51"/>
          <p:cNvSpPr txBox="1"/>
          <p:nvPr/>
        </p:nvSpPr>
        <p:spPr>
          <a:xfrm>
            <a:off x="756910" y="3209167"/>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53" name="文本框 52"/>
          <p:cNvSpPr txBox="1"/>
          <p:nvPr/>
        </p:nvSpPr>
        <p:spPr>
          <a:xfrm>
            <a:off x="467544" y="34971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55" name="文本框 54"/>
          <p:cNvSpPr txBox="1"/>
          <p:nvPr/>
        </p:nvSpPr>
        <p:spPr>
          <a:xfrm>
            <a:off x="467544" y="371322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57" name="文本框 56"/>
          <p:cNvSpPr txBox="1"/>
          <p:nvPr/>
        </p:nvSpPr>
        <p:spPr>
          <a:xfrm>
            <a:off x="467544" y="39292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61" name="文本框 60"/>
          <p:cNvSpPr txBox="1"/>
          <p:nvPr/>
        </p:nvSpPr>
        <p:spPr>
          <a:xfrm>
            <a:off x="791580" y="49693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65" name="文本框 64"/>
          <p:cNvSpPr txBox="1"/>
          <p:nvPr/>
        </p:nvSpPr>
        <p:spPr>
          <a:xfrm>
            <a:off x="467988" y="493336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67" name="文本框 66"/>
          <p:cNvSpPr txBox="1"/>
          <p:nvPr/>
        </p:nvSpPr>
        <p:spPr>
          <a:xfrm>
            <a:off x="467544" y="52213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68" name="文本框 67"/>
          <p:cNvSpPr txBox="1"/>
          <p:nvPr/>
        </p:nvSpPr>
        <p:spPr>
          <a:xfrm>
            <a:off x="468112" y="55094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69" name="文本框 68"/>
          <p:cNvSpPr txBox="1"/>
          <p:nvPr/>
        </p:nvSpPr>
        <p:spPr>
          <a:xfrm>
            <a:off x="792272" y="52573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73" name="文本框 72"/>
          <p:cNvSpPr txBox="1"/>
          <p:nvPr/>
        </p:nvSpPr>
        <p:spPr>
          <a:xfrm>
            <a:off x="464876" y="579745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74" name="文本框 73"/>
          <p:cNvSpPr txBox="1"/>
          <p:nvPr/>
        </p:nvSpPr>
        <p:spPr>
          <a:xfrm>
            <a:off x="789036" y="55454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75" name="文本框 74"/>
          <p:cNvSpPr txBox="1"/>
          <p:nvPr/>
        </p:nvSpPr>
        <p:spPr>
          <a:xfrm>
            <a:off x="451174" y="334547"/>
            <a:ext cx="396045" cy="369332"/>
          </a:xfrm>
          <a:prstGeom prst="rect">
            <a:avLst/>
          </a:prstGeom>
          <a:solidFill>
            <a:schemeClr val="bg1"/>
          </a:solidFill>
          <a:ln>
            <a:solidFill>
              <a:schemeClr val="tx1"/>
            </a:solidFill>
          </a:ln>
        </p:spPr>
        <p:txBody>
          <a:bodyPr wrap="square" rtlCol="0">
            <a:spAutoFit/>
          </a:bodyPr>
          <a:lstStyle/>
          <a:p>
            <a:r>
              <a:rPr lang="en-US" altLang="zh-CN" dirty="0"/>
              <a:t> e</a:t>
            </a:r>
            <a:endParaRPr lang="zh-CN" altLang="en-US" dirty="0"/>
          </a:p>
        </p:txBody>
      </p:sp>
      <p:sp>
        <p:nvSpPr>
          <p:cNvPr id="80" name="矩形 79"/>
          <p:cNvSpPr/>
          <p:nvPr/>
        </p:nvSpPr>
        <p:spPr>
          <a:xfrm>
            <a:off x="215515" y="4059445"/>
            <a:ext cx="2805769" cy="650237"/>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215516" y="1729007"/>
            <a:ext cx="2805769" cy="822266"/>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3" name="直接连接符 92"/>
          <p:cNvCxnSpPr/>
          <p:nvPr/>
        </p:nvCxnSpPr>
        <p:spPr>
          <a:xfrm>
            <a:off x="2879812" y="3372977"/>
            <a:ext cx="9994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449541" y="2108345"/>
            <a:ext cx="396045" cy="369332"/>
          </a:xfrm>
          <a:prstGeom prst="rect">
            <a:avLst/>
          </a:prstGeom>
          <a:solidFill>
            <a:schemeClr val="bg1"/>
          </a:solidFill>
          <a:ln>
            <a:solidFill>
              <a:schemeClr val="tx1"/>
            </a:solidFill>
          </a:ln>
        </p:spPr>
        <p:txBody>
          <a:bodyPr wrap="square" rtlCol="0">
            <a:spAutoFit/>
          </a:bodyPr>
          <a:lstStyle/>
          <a:p>
            <a:r>
              <a:rPr lang="en-US" altLang="zh-CN" dirty="0"/>
              <a:t> b</a:t>
            </a:r>
            <a:endParaRPr lang="zh-CN" altLang="en-US" dirty="0"/>
          </a:p>
        </p:txBody>
      </p:sp>
      <p:sp>
        <p:nvSpPr>
          <p:cNvPr id="72" name="文本框 71"/>
          <p:cNvSpPr txBox="1"/>
          <p:nvPr/>
        </p:nvSpPr>
        <p:spPr>
          <a:xfrm>
            <a:off x="442462" y="4401108"/>
            <a:ext cx="396045" cy="369332"/>
          </a:xfrm>
          <a:prstGeom prst="rect">
            <a:avLst/>
          </a:prstGeom>
          <a:solidFill>
            <a:schemeClr val="bg1"/>
          </a:solidFill>
          <a:ln>
            <a:solidFill>
              <a:schemeClr val="tx1"/>
            </a:solidFill>
          </a:ln>
        </p:spPr>
        <p:txBody>
          <a:bodyPr wrap="square" rtlCol="0">
            <a:spAutoFit/>
          </a:bodyPr>
          <a:lstStyle/>
          <a:p>
            <a:r>
              <a:rPr lang="en-US" altLang="zh-CN" dirty="0"/>
              <a:t> c</a:t>
            </a:r>
            <a:endParaRPr lang="zh-CN" altLang="en-US" dirty="0"/>
          </a:p>
        </p:txBody>
      </p:sp>
      <p:cxnSp>
        <p:nvCxnSpPr>
          <p:cNvPr id="76" name="直接连接符 75"/>
          <p:cNvCxnSpPr/>
          <p:nvPr/>
        </p:nvCxnSpPr>
        <p:spPr>
          <a:xfrm flipH="1">
            <a:off x="1583544" y="79210"/>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V="1">
            <a:off x="1583668" y="76819"/>
            <a:ext cx="2988332" cy="128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a:off x="1655552" y="6187116"/>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1655676" y="6370643"/>
            <a:ext cx="2916324" cy="10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椭圆 87"/>
          <p:cNvSpPr/>
          <p:nvPr/>
        </p:nvSpPr>
        <p:spPr>
          <a:xfrm>
            <a:off x="3815916" y="44624"/>
            <a:ext cx="95407" cy="97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6" name="直接连接符 95"/>
          <p:cNvCxnSpPr/>
          <p:nvPr/>
        </p:nvCxnSpPr>
        <p:spPr>
          <a:xfrm flipH="1">
            <a:off x="3878139" y="80628"/>
            <a:ext cx="2318" cy="13603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p:nvGrpSpPr>
        <p:grpSpPr>
          <a:xfrm flipV="1">
            <a:off x="3621899" y="1429279"/>
            <a:ext cx="518053" cy="94821"/>
            <a:chOff x="3621899" y="1429279"/>
            <a:chExt cx="518053" cy="94821"/>
          </a:xfrm>
        </p:grpSpPr>
        <p:cxnSp>
          <p:nvCxnSpPr>
            <p:cNvPr id="98" name="直接连接符 97"/>
            <p:cNvCxnSpPr/>
            <p:nvPr/>
          </p:nvCxnSpPr>
          <p:spPr>
            <a:xfrm>
              <a:off x="3621899" y="1429279"/>
              <a:ext cx="518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3779912" y="1520788"/>
              <a:ext cx="185633" cy="3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5" name="直接连接符 114"/>
          <p:cNvCxnSpPr/>
          <p:nvPr/>
        </p:nvCxnSpPr>
        <p:spPr>
          <a:xfrm flipH="1">
            <a:off x="3872728" y="1539068"/>
            <a:ext cx="8888" cy="1831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4572000" y="89668"/>
            <a:ext cx="0" cy="62735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文本框 116"/>
          <p:cNvSpPr txBox="1"/>
          <p:nvPr/>
        </p:nvSpPr>
        <p:spPr>
          <a:xfrm>
            <a:off x="755576" y="2492896"/>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18" name="文本框 117"/>
          <p:cNvSpPr txBox="1"/>
          <p:nvPr/>
        </p:nvSpPr>
        <p:spPr>
          <a:xfrm>
            <a:off x="755576" y="3507395"/>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19" name="文本框 118"/>
          <p:cNvSpPr txBox="1"/>
          <p:nvPr/>
        </p:nvSpPr>
        <p:spPr>
          <a:xfrm>
            <a:off x="647564" y="116074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cxnSp>
        <p:nvCxnSpPr>
          <p:cNvPr id="42" name="直接箭头连接符 41"/>
          <p:cNvCxnSpPr>
            <a:stCxn id="117" idx="3"/>
          </p:cNvCxnSpPr>
          <p:nvPr/>
        </p:nvCxnSpPr>
        <p:spPr>
          <a:xfrm flipV="1">
            <a:off x="3167844" y="1182560"/>
            <a:ext cx="0" cy="154116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3239852" y="1259468"/>
            <a:ext cx="216024" cy="369332"/>
          </a:xfrm>
          <a:prstGeom prst="rect">
            <a:avLst/>
          </a:prstGeom>
          <a:noFill/>
        </p:spPr>
        <p:txBody>
          <a:bodyPr wrap="square" rtlCol="0">
            <a:spAutoFit/>
          </a:bodyPr>
          <a:lstStyle/>
          <a:p>
            <a:r>
              <a:rPr lang="en-US" altLang="zh-CN" dirty="0"/>
              <a:t>E</a:t>
            </a:r>
            <a:endParaRPr lang="zh-CN" altLang="en-US" dirty="0"/>
          </a:p>
        </p:txBody>
      </p:sp>
      <p:cxnSp>
        <p:nvCxnSpPr>
          <p:cNvPr id="120" name="直接箭头连接符 119"/>
          <p:cNvCxnSpPr/>
          <p:nvPr/>
        </p:nvCxnSpPr>
        <p:spPr>
          <a:xfrm>
            <a:off x="3167844" y="3526816"/>
            <a:ext cx="0" cy="176920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1" name="文本框 120"/>
          <p:cNvSpPr txBox="1"/>
          <p:nvPr/>
        </p:nvSpPr>
        <p:spPr>
          <a:xfrm>
            <a:off x="3239852" y="4059445"/>
            <a:ext cx="216024" cy="369332"/>
          </a:xfrm>
          <a:prstGeom prst="rect">
            <a:avLst/>
          </a:prstGeom>
          <a:noFill/>
        </p:spPr>
        <p:txBody>
          <a:bodyPr wrap="square" rtlCol="0">
            <a:spAutoFit/>
          </a:bodyPr>
          <a:lstStyle/>
          <a:p>
            <a:r>
              <a:rPr lang="en-US" altLang="zh-CN" dirty="0"/>
              <a:t>E</a:t>
            </a:r>
            <a:endParaRPr lang="zh-CN" altLang="en-US" dirty="0"/>
          </a:p>
        </p:txBody>
      </p:sp>
      <p:sp>
        <p:nvSpPr>
          <p:cNvPr id="123" name="文本框 122"/>
          <p:cNvSpPr txBox="1"/>
          <p:nvPr/>
        </p:nvSpPr>
        <p:spPr>
          <a:xfrm>
            <a:off x="791580" y="4689140"/>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85" name="矩形 84"/>
          <p:cNvSpPr/>
          <p:nvPr/>
        </p:nvSpPr>
        <p:spPr>
          <a:xfrm>
            <a:off x="4769169" y="1052736"/>
            <a:ext cx="4627367" cy="2585323"/>
          </a:xfrm>
          <a:prstGeom prst="rect">
            <a:avLst/>
          </a:prstGeom>
        </p:spPr>
        <p:txBody>
          <a:bodyPr wrap="square">
            <a:spAutoFit/>
          </a:bodyPr>
          <a:lstStyle/>
          <a:p>
            <a:r>
              <a:rPr lang="en-US" altLang="zh-CN" b="1" dirty="0"/>
              <a:t>V</a:t>
            </a:r>
            <a:r>
              <a:rPr lang="en-US" altLang="zh-CN" b="1" baseline="-25000" dirty="0"/>
              <a:t>BE</a:t>
            </a:r>
            <a:r>
              <a:rPr lang="en-US" altLang="zh-CN" b="1" dirty="0"/>
              <a:t>&lt; V</a:t>
            </a:r>
            <a:r>
              <a:rPr lang="en-US" altLang="zh-CN" b="1" baseline="-25000" dirty="0"/>
              <a:t>T </a:t>
            </a:r>
            <a:r>
              <a:rPr lang="en-US" altLang="zh-CN" b="1" dirty="0"/>
              <a:t> </a:t>
            </a:r>
            <a:r>
              <a:rPr lang="en-US" altLang="zh-CN" dirty="0"/>
              <a:t>:</a:t>
            </a:r>
          </a:p>
          <a:p>
            <a:endParaRPr lang="en-US" altLang="zh-CN" dirty="0"/>
          </a:p>
          <a:p>
            <a:r>
              <a:rPr lang="zh-CN" altLang="en-US" dirty="0"/>
              <a:t>发射极都是电子，好挤啊，好想去基极啊，</a:t>
            </a:r>
            <a:endParaRPr lang="en-US" altLang="zh-CN" dirty="0"/>
          </a:p>
          <a:p>
            <a:r>
              <a:rPr lang="zh-CN" altLang="en-US" dirty="0"/>
              <a:t>但是</a:t>
            </a:r>
            <a:r>
              <a:rPr lang="en-US" altLang="zh-CN" dirty="0"/>
              <a:t>b-e</a:t>
            </a:r>
            <a:r>
              <a:rPr lang="zh-CN" altLang="en-US" dirty="0"/>
              <a:t>结好宽，外加电场也太小，没人帮我，我跳不过去啊 </a:t>
            </a:r>
            <a:r>
              <a:rPr lang="en-US" altLang="zh-CN" dirty="0">
                <a:sym typeface="Wingdings" panose="05000000000000000000" pitchFamily="2" charset="2"/>
              </a:rPr>
              <a:t></a:t>
            </a:r>
            <a:endParaRPr lang="en-US" altLang="zh-CN" dirty="0"/>
          </a:p>
          <a:p>
            <a:endParaRPr lang="en-US" altLang="zh-CN" dirty="0"/>
          </a:p>
          <a:p>
            <a:r>
              <a:rPr lang="en-US" altLang="zh-CN" dirty="0"/>
              <a:t>I</a:t>
            </a:r>
            <a:r>
              <a:rPr lang="en-US" altLang="zh-CN" baseline="-25000" dirty="0"/>
              <a:t>b</a:t>
            </a:r>
            <a:r>
              <a:rPr lang="en-US" altLang="zh-CN" dirty="0">
                <a:latin typeface="宋体" panose="02010600030101010101" pitchFamily="2" charset="-122"/>
              </a:rPr>
              <a:t>≈</a:t>
            </a:r>
            <a:r>
              <a:rPr lang="en-US" altLang="zh-CN" dirty="0"/>
              <a:t>0</a:t>
            </a:r>
          </a:p>
          <a:p>
            <a:endParaRPr lang="en-US" altLang="zh-CN" dirty="0"/>
          </a:p>
          <a:p>
            <a:endParaRPr lang="en-US" altLang="zh-CN" dirty="0"/>
          </a:p>
        </p:txBody>
      </p:sp>
      <p:sp>
        <p:nvSpPr>
          <p:cNvPr id="89" name="椭圆 88"/>
          <p:cNvSpPr/>
          <p:nvPr/>
        </p:nvSpPr>
        <p:spPr>
          <a:xfrm>
            <a:off x="709041" y="2926252"/>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p:cNvSpPr/>
          <p:nvPr/>
        </p:nvSpPr>
        <p:spPr>
          <a:xfrm>
            <a:off x="961069" y="3130437"/>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1350735" y="2883376"/>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p:cNvSpPr/>
          <p:nvPr/>
        </p:nvSpPr>
        <p:spPr>
          <a:xfrm>
            <a:off x="1819166" y="3170177"/>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箭头连接符 93"/>
          <p:cNvCxnSpPr/>
          <p:nvPr/>
        </p:nvCxnSpPr>
        <p:spPr>
          <a:xfrm>
            <a:off x="781049" y="1088740"/>
            <a:ext cx="0" cy="1840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1043608" y="1268760"/>
            <a:ext cx="0" cy="1840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1403648" y="1016732"/>
            <a:ext cx="0" cy="1840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a:off x="1907704" y="1304764"/>
            <a:ext cx="0" cy="1840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4932040" y="503384"/>
            <a:ext cx="3060340" cy="369332"/>
          </a:xfrm>
          <a:prstGeom prst="rect">
            <a:avLst/>
          </a:prstGeom>
          <a:noFill/>
        </p:spPr>
        <p:txBody>
          <a:bodyPr wrap="square" rtlCol="0">
            <a:spAutoFit/>
          </a:bodyPr>
          <a:lstStyle/>
          <a:p>
            <a:r>
              <a:rPr lang="zh-CN" altLang="en-US" b="1" dirty="0">
                <a:solidFill>
                  <a:srgbClr val="FF0000"/>
                </a:solidFill>
              </a:rPr>
              <a:t>一个发射极电子的选择</a:t>
            </a:r>
            <a:endParaRPr lang="en-US" altLang="zh-CN" b="1" dirty="0">
              <a:solidFill>
                <a:srgbClr val="FF0000"/>
              </a:solidFill>
            </a:endParaRPr>
          </a:p>
        </p:txBody>
      </p:sp>
      <p:cxnSp>
        <p:nvCxnSpPr>
          <p:cNvPr id="102" name="直接箭头连接符 101"/>
          <p:cNvCxnSpPr/>
          <p:nvPr/>
        </p:nvCxnSpPr>
        <p:spPr>
          <a:xfrm flipH="1">
            <a:off x="3303240" y="3236705"/>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 name="矩形 102"/>
          <p:cNvSpPr/>
          <p:nvPr/>
        </p:nvSpPr>
        <p:spPr>
          <a:xfrm>
            <a:off x="3445308" y="2832574"/>
            <a:ext cx="333746" cy="369332"/>
          </a:xfrm>
          <a:prstGeom prst="rect">
            <a:avLst/>
          </a:prstGeom>
        </p:spPr>
        <p:txBody>
          <a:bodyPr wrap="none">
            <a:spAutoFit/>
          </a:bodyPr>
          <a:lstStyle/>
          <a:p>
            <a:r>
              <a:rPr lang="en-US" altLang="zh-CN" dirty="0" err="1"/>
              <a:t>I</a:t>
            </a:r>
            <a:r>
              <a:rPr lang="en-US" altLang="zh-CN" baseline="-25000" dirty="0" err="1"/>
              <a:t>b</a:t>
            </a:r>
            <a:endParaRPr lang="zh-CN" altLang="en-US" dirty="0"/>
          </a:p>
        </p:txBody>
      </p:sp>
      <p:cxnSp>
        <p:nvCxnSpPr>
          <p:cNvPr id="104" name="直接箭头连接符 103"/>
          <p:cNvCxnSpPr/>
          <p:nvPr/>
        </p:nvCxnSpPr>
        <p:spPr>
          <a:xfrm>
            <a:off x="3068720" y="219685"/>
            <a:ext cx="414023" cy="835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矩形 104"/>
          <p:cNvSpPr/>
          <p:nvPr/>
        </p:nvSpPr>
        <p:spPr>
          <a:xfrm>
            <a:off x="3120015" y="195052"/>
            <a:ext cx="333746" cy="369332"/>
          </a:xfrm>
          <a:prstGeom prst="rect">
            <a:avLst/>
          </a:prstGeom>
        </p:spPr>
        <p:txBody>
          <a:bodyPr wrap="none">
            <a:spAutoFit/>
          </a:bodyPr>
          <a:lstStyle/>
          <a:p>
            <a:r>
              <a:rPr lang="en-US" altLang="zh-CN" dirty="0" err="1"/>
              <a:t>I</a:t>
            </a:r>
            <a:r>
              <a:rPr lang="en-US" altLang="zh-CN" baseline="-25000" dirty="0" err="1"/>
              <a:t>e</a:t>
            </a:r>
            <a:endParaRPr lang="zh-CN" altLang="en-US" dirty="0"/>
          </a:p>
        </p:txBody>
      </p:sp>
      <p:cxnSp>
        <p:nvCxnSpPr>
          <p:cNvPr id="106" name="直接箭头连接符 105"/>
          <p:cNvCxnSpPr/>
          <p:nvPr/>
        </p:nvCxnSpPr>
        <p:spPr>
          <a:xfrm flipH="1">
            <a:off x="3308315" y="6199864"/>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3387508" y="5834255"/>
            <a:ext cx="325730" cy="369332"/>
          </a:xfrm>
          <a:prstGeom prst="rect">
            <a:avLst/>
          </a:prstGeom>
        </p:spPr>
        <p:txBody>
          <a:bodyPr wrap="none">
            <a:spAutoFit/>
          </a:bodyPr>
          <a:lstStyle/>
          <a:p>
            <a:r>
              <a:rPr lang="en-US" altLang="zh-CN" dirty="0" err="1"/>
              <a:t>I</a:t>
            </a:r>
            <a:r>
              <a:rPr lang="en-US" altLang="zh-CN" baseline="-25000" dirty="0" err="1"/>
              <a:t>c</a:t>
            </a:r>
            <a:endParaRPr lang="zh-CN" altLang="en-US" dirty="0"/>
          </a:p>
        </p:txBody>
      </p:sp>
      <p:sp>
        <p:nvSpPr>
          <p:cNvPr id="108" name="椭圆 107"/>
          <p:cNvSpPr/>
          <p:nvPr/>
        </p:nvSpPr>
        <p:spPr>
          <a:xfrm>
            <a:off x="2041189" y="3392996"/>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9" name="直接箭头连接符 108"/>
          <p:cNvCxnSpPr/>
          <p:nvPr/>
        </p:nvCxnSpPr>
        <p:spPr>
          <a:xfrm>
            <a:off x="2123728" y="1552796"/>
            <a:ext cx="0" cy="1840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03548" y="1519371"/>
            <a:ext cx="4029212" cy="3493806"/>
          </a:xfrm>
          <a:prstGeom prst="rect">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Line 35"/>
          <p:cNvSpPr>
            <a:spLocks noChangeShapeType="1"/>
          </p:cNvSpPr>
          <p:nvPr/>
        </p:nvSpPr>
        <p:spPr bwMode="auto">
          <a:xfrm flipV="1">
            <a:off x="1025771" y="4527542"/>
            <a:ext cx="2898775" cy="0"/>
          </a:xfrm>
          <a:prstGeom prst="line">
            <a:avLst/>
          </a:prstGeom>
          <a:noFill/>
          <a:ln w="28575">
            <a:solidFill>
              <a:schemeClr val="tx1"/>
            </a:solidFill>
            <a:round/>
            <a:headEnd type="none" w="sm" len="sm"/>
            <a:tailEnd type="triangle" w="med" len="lg"/>
          </a:ln>
          <a:extLst>
            <a:ext uri="{909E8E84-426E-40dd-AFC4-6F175D3DCCD1}">
              <a14:hiddenFill xmlns="" xmlns:a14="http://schemas.microsoft.com/office/drawing/2010/main">
                <a:noFill/>
              </a14:hiddenFill>
            </a:ext>
          </a:extLst>
        </p:spPr>
        <p:txBody>
          <a:bodyPr lIns="90000" tIns="46800" rIns="90000" bIns="46800" anchor="ctr">
            <a:spAutoFit/>
          </a:bodyPr>
          <a:lstStyle/>
          <a:p>
            <a:endParaRPr lang="zh-CN" altLang="en-US"/>
          </a:p>
        </p:txBody>
      </p:sp>
      <p:sp>
        <p:nvSpPr>
          <p:cNvPr id="111" name="Text Box 39"/>
          <p:cNvSpPr txBox="1">
            <a:spLocks noChangeArrowheads="1"/>
          </p:cNvSpPr>
          <p:nvPr/>
        </p:nvSpPr>
        <p:spPr bwMode="auto">
          <a:xfrm>
            <a:off x="3240334" y="3892542"/>
            <a:ext cx="671512" cy="43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 </a:t>
            </a:r>
            <a:r>
              <a:rPr kumimoji="1" lang="en-US" altLang="zh-CN" sz="2400">
                <a:latin typeface="Times New Roman" panose="02020603050405020304" pitchFamily="18" charset="0"/>
                <a:ea typeface="长城楷体" pitchFamily="49" charset="-122"/>
              </a:rPr>
              <a:t>= 0</a:t>
            </a:r>
          </a:p>
        </p:txBody>
      </p:sp>
      <p:grpSp>
        <p:nvGrpSpPr>
          <p:cNvPr id="112" name="Group 105"/>
          <p:cNvGrpSpPr>
            <a:grpSpLocks/>
          </p:cNvGrpSpPr>
          <p:nvPr/>
        </p:nvGrpSpPr>
        <p:grpSpPr bwMode="auto">
          <a:xfrm>
            <a:off x="1263896" y="4418005"/>
            <a:ext cx="2552700" cy="627062"/>
            <a:chOff x="3428" y="3625"/>
            <a:chExt cx="1608" cy="395"/>
          </a:xfrm>
        </p:grpSpPr>
        <p:grpSp>
          <p:nvGrpSpPr>
            <p:cNvPr id="113" name="Group 40"/>
            <p:cNvGrpSpPr>
              <a:grpSpLocks/>
            </p:cNvGrpSpPr>
            <p:nvPr/>
          </p:nvGrpSpPr>
          <p:grpSpPr bwMode="auto">
            <a:xfrm>
              <a:off x="3428" y="3625"/>
              <a:ext cx="1608" cy="65"/>
              <a:chOff x="2993" y="3543"/>
              <a:chExt cx="1929" cy="69"/>
            </a:xfrm>
          </p:grpSpPr>
          <p:sp>
            <p:nvSpPr>
              <p:cNvPr id="122" name="Line 41"/>
              <p:cNvSpPr>
                <a:spLocks noChangeShapeType="1"/>
              </p:cNvSpPr>
              <p:nvPr/>
            </p:nvSpPr>
            <p:spPr bwMode="auto">
              <a:xfrm flipV="1">
                <a:off x="2993"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4" name="Line 42"/>
              <p:cNvSpPr>
                <a:spLocks noChangeShapeType="1"/>
              </p:cNvSpPr>
              <p:nvPr/>
            </p:nvSpPr>
            <p:spPr bwMode="auto">
              <a:xfrm flipV="1">
                <a:off x="3084"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5" name="Line 43"/>
              <p:cNvSpPr>
                <a:spLocks noChangeShapeType="1"/>
              </p:cNvSpPr>
              <p:nvPr/>
            </p:nvSpPr>
            <p:spPr bwMode="auto">
              <a:xfrm flipV="1">
                <a:off x="3175"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6" name="Line 44"/>
              <p:cNvSpPr>
                <a:spLocks noChangeShapeType="1"/>
              </p:cNvSpPr>
              <p:nvPr/>
            </p:nvSpPr>
            <p:spPr bwMode="auto">
              <a:xfrm flipV="1">
                <a:off x="3266"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7" name="Line 45"/>
              <p:cNvSpPr>
                <a:spLocks noChangeShapeType="1"/>
              </p:cNvSpPr>
              <p:nvPr/>
            </p:nvSpPr>
            <p:spPr bwMode="auto">
              <a:xfrm flipV="1">
                <a:off x="3356"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8" name="Line 46"/>
              <p:cNvSpPr>
                <a:spLocks noChangeShapeType="1"/>
              </p:cNvSpPr>
              <p:nvPr/>
            </p:nvSpPr>
            <p:spPr bwMode="auto">
              <a:xfrm flipV="1">
                <a:off x="3447"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9" name="Line 47"/>
              <p:cNvSpPr>
                <a:spLocks noChangeShapeType="1"/>
              </p:cNvSpPr>
              <p:nvPr/>
            </p:nvSpPr>
            <p:spPr bwMode="auto">
              <a:xfrm flipV="1">
                <a:off x="3538"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0" name="Line 48"/>
              <p:cNvSpPr>
                <a:spLocks noChangeShapeType="1"/>
              </p:cNvSpPr>
              <p:nvPr/>
            </p:nvSpPr>
            <p:spPr bwMode="auto">
              <a:xfrm flipV="1">
                <a:off x="3629"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1" name="Line 49"/>
              <p:cNvSpPr>
                <a:spLocks noChangeShapeType="1"/>
              </p:cNvSpPr>
              <p:nvPr/>
            </p:nvSpPr>
            <p:spPr bwMode="auto">
              <a:xfrm flipV="1">
                <a:off x="3719"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2" name="Line 50"/>
              <p:cNvSpPr>
                <a:spLocks noChangeShapeType="1"/>
              </p:cNvSpPr>
              <p:nvPr/>
            </p:nvSpPr>
            <p:spPr bwMode="auto">
              <a:xfrm flipV="1">
                <a:off x="3810"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3" name="Line 51"/>
              <p:cNvSpPr>
                <a:spLocks noChangeShapeType="1"/>
              </p:cNvSpPr>
              <p:nvPr/>
            </p:nvSpPr>
            <p:spPr bwMode="auto">
              <a:xfrm flipV="1">
                <a:off x="3901"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4" name="Line 52"/>
              <p:cNvSpPr>
                <a:spLocks noChangeShapeType="1"/>
              </p:cNvSpPr>
              <p:nvPr/>
            </p:nvSpPr>
            <p:spPr bwMode="auto">
              <a:xfrm flipV="1">
                <a:off x="3992"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5" name="Line 53"/>
              <p:cNvSpPr>
                <a:spLocks noChangeShapeType="1"/>
              </p:cNvSpPr>
              <p:nvPr/>
            </p:nvSpPr>
            <p:spPr bwMode="auto">
              <a:xfrm flipV="1">
                <a:off x="4082"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6" name="Line 54"/>
              <p:cNvSpPr>
                <a:spLocks noChangeShapeType="1"/>
              </p:cNvSpPr>
              <p:nvPr/>
            </p:nvSpPr>
            <p:spPr bwMode="auto">
              <a:xfrm flipV="1">
                <a:off x="4173"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7" name="Line 55"/>
              <p:cNvSpPr>
                <a:spLocks noChangeShapeType="1"/>
              </p:cNvSpPr>
              <p:nvPr/>
            </p:nvSpPr>
            <p:spPr bwMode="auto">
              <a:xfrm flipV="1">
                <a:off x="4264"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8" name="Line 56"/>
              <p:cNvSpPr>
                <a:spLocks noChangeShapeType="1"/>
              </p:cNvSpPr>
              <p:nvPr/>
            </p:nvSpPr>
            <p:spPr bwMode="auto">
              <a:xfrm flipV="1">
                <a:off x="4355"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9" name="Line 57"/>
              <p:cNvSpPr>
                <a:spLocks noChangeShapeType="1"/>
              </p:cNvSpPr>
              <p:nvPr/>
            </p:nvSpPr>
            <p:spPr bwMode="auto">
              <a:xfrm flipV="1">
                <a:off x="4445"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40" name="Line 58"/>
              <p:cNvSpPr>
                <a:spLocks noChangeShapeType="1"/>
              </p:cNvSpPr>
              <p:nvPr/>
            </p:nvSpPr>
            <p:spPr bwMode="auto">
              <a:xfrm flipV="1">
                <a:off x="4536"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41" name="Line 59"/>
              <p:cNvSpPr>
                <a:spLocks noChangeShapeType="1"/>
              </p:cNvSpPr>
              <p:nvPr/>
            </p:nvSpPr>
            <p:spPr bwMode="auto">
              <a:xfrm flipV="1">
                <a:off x="4626"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42" name="Line 60"/>
              <p:cNvSpPr>
                <a:spLocks noChangeShapeType="1"/>
              </p:cNvSpPr>
              <p:nvPr/>
            </p:nvSpPr>
            <p:spPr bwMode="auto">
              <a:xfrm flipV="1">
                <a:off x="4717"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43" name="Line 61"/>
              <p:cNvSpPr>
                <a:spLocks noChangeShapeType="1"/>
              </p:cNvSpPr>
              <p:nvPr/>
            </p:nvSpPr>
            <p:spPr bwMode="auto">
              <a:xfrm flipV="1">
                <a:off x="4808"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114" name="Rectangle 28"/>
            <p:cNvSpPr>
              <a:spLocks noChangeArrowheads="1"/>
            </p:cNvSpPr>
            <p:nvPr/>
          </p:nvSpPr>
          <p:spPr bwMode="auto">
            <a:xfrm>
              <a:off x="3931" y="3732"/>
              <a:ext cx="69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FF3300"/>
                  </a:solidFill>
                </a:rPr>
                <a:t>截止区</a:t>
              </a:r>
            </a:p>
          </p:txBody>
        </p:sp>
      </p:grpSp>
      <p:sp>
        <p:nvSpPr>
          <p:cNvPr id="144" name="Rectangle 10"/>
          <p:cNvSpPr>
            <a:spLocks noChangeArrowheads="1"/>
          </p:cNvSpPr>
          <p:nvPr/>
        </p:nvSpPr>
        <p:spPr bwMode="auto">
          <a:xfrm>
            <a:off x="2062409" y="3290880"/>
            <a:ext cx="11033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dirty="0"/>
              <a:t>放大区</a:t>
            </a:r>
          </a:p>
        </p:txBody>
      </p:sp>
      <p:sp>
        <p:nvSpPr>
          <p:cNvPr id="145" name="Rectangle 11"/>
          <p:cNvSpPr>
            <a:spLocks noChangeArrowheads="1"/>
          </p:cNvSpPr>
          <p:nvPr/>
        </p:nvSpPr>
        <p:spPr bwMode="auto">
          <a:xfrm>
            <a:off x="1078159" y="1876417"/>
            <a:ext cx="12604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00FF"/>
                </a:solidFill>
              </a:rPr>
              <a:t>饱和区</a:t>
            </a:r>
          </a:p>
        </p:txBody>
      </p:sp>
      <p:sp>
        <p:nvSpPr>
          <p:cNvPr id="146" name="Text Box 30"/>
          <p:cNvSpPr txBox="1">
            <a:spLocks noChangeArrowheads="1"/>
          </p:cNvSpPr>
          <p:nvPr/>
        </p:nvSpPr>
        <p:spPr bwMode="auto">
          <a:xfrm>
            <a:off x="4073771" y="4324342"/>
            <a:ext cx="415925" cy="466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med" len="lg"/>
              </a14:hiddenLine>
            </a:ext>
          </a:extLst>
        </p:spPr>
        <p:txBody>
          <a:bodyPr wrap="none" lIns="0" tIns="0" rIns="0" bIns="0"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FontTx/>
              <a:buNone/>
            </a:pPr>
            <a:r>
              <a:rPr kumimoji="1" lang="en-US" altLang="zh-CN" sz="2800" i="1">
                <a:latin typeface="Times New Roman" panose="02020603050405020304" pitchFamily="18" charset="0"/>
                <a:ea typeface="长城楷体" pitchFamily="49" charset="-122"/>
              </a:rPr>
              <a:t>v</a:t>
            </a:r>
            <a:r>
              <a:rPr kumimoji="1" lang="en-US" altLang="zh-CN" sz="2400" baseline="-25000">
                <a:latin typeface="Times New Roman" panose="02020603050405020304" pitchFamily="18" charset="0"/>
                <a:ea typeface="长城楷体" pitchFamily="49" charset="-122"/>
              </a:rPr>
              <a:t>CE</a:t>
            </a:r>
            <a:endParaRPr kumimoji="1" lang="zh-CN" altLang="en-US" sz="2400">
              <a:latin typeface="Times New Roman" panose="02020603050405020304" pitchFamily="18" charset="0"/>
              <a:ea typeface="长城楷体" pitchFamily="49" charset="-122"/>
            </a:endParaRPr>
          </a:p>
        </p:txBody>
      </p:sp>
      <p:sp>
        <p:nvSpPr>
          <p:cNvPr id="147" name="Text Box 31"/>
          <p:cNvSpPr txBox="1">
            <a:spLocks noChangeArrowheads="1"/>
          </p:cNvSpPr>
          <p:nvPr/>
        </p:nvSpPr>
        <p:spPr bwMode="auto">
          <a:xfrm>
            <a:off x="609846" y="2062155"/>
            <a:ext cx="230188"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med" len="lg"/>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C</a:t>
            </a:r>
            <a:endParaRPr kumimoji="1" lang="zh-CN" altLang="en-US" sz="2400">
              <a:latin typeface="Times New Roman" panose="02020603050405020304" pitchFamily="18" charset="0"/>
              <a:ea typeface="长城楷体" pitchFamily="49" charset="-122"/>
            </a:endParaRPr>
          </a:p>
        </p:txBody>
      </p:sp>
      <p:sp>
        <p:nvSpPr>
          <p:cNvPr id="148" name="Line 34"/>
          <p:cNvSpPr>
            <a:spLocks noChangeShapeType="1"/>
          </p:cNvSpPr>
          <p:nvPr/>
        </p:nvSpPr>
        <p:spPr bwMode="auto">
          <a:xfrm flipV="1">
            <a:off x="1041646" y="2171692"/>
            <a:ext cx="0" cy="2355850"/>
          </a:xfrm>
          <a:prstGeom prst="line">
            <a:avLst/>
          </a:prstGeom>
          <a:noFill/>
          <a:ln w="28575">
            <a:solidFill>
              <a:schemeClr val="tx1"/>
            </a:solidFill>
            <a:round/>
            <a:headEnd type="none" w="sm" len="sm"/>
            <a:tailEnd type="triangle" w="med" len="lg"/>
          </a:ln>
          <a:extLst>
            <a:ext uri="{909E8E84-426E-40dd-AFC4-6F175D3DCCD1}">
              <a14:hiddenFill xmlns="" xmlns:a14="http://schemas.microsoft.com/office/drawing/2010/main">
                <a:noFill/>
              </a14:hiddenFill>
            </a:ext>
          </a:extLst>
        </p:spPr>
        <p:txBody>
          <a:bodyPr lIns="90000" tIns="46800" rIns="90000" bIns="46800" anchor="ctr">
            <a:spAutoFit/>
          </a:bodyPr>
          <a:lstStyle/>
          <a:p>
            <a:endParaRPr lang="zh-CN" altLang="en-US"/>
          </a:p>
        </p:txBody>
      </p:sp>
      <p:sp>
        <p:nvSpPr>
          <p:cNvPr id="149" name="Text Box 36"/>
          <p:cNvSpPr txBox="1">
            <a:spLocks noChangeArrowheads="1"/>
          </p:cNvSpPr>
          <p:nvPr/>
        </p:nvSpPr>
        <p:spPr bwMode="auto">
          <a:xfrm>
            <a:off x="697159" y="4449755"/>
            <a:ext cx="220662"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med" len="lg"/>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latin typeface="Times New Roman" panose="02020603050405020304" pitchFamily="18" charset="0"/>
                <a:ea typeface="长城楷体" pitchFamily="49" charset="-122"/>
              </a:rPr>
              <a:t>O</a:t>
            </a:r>
          </a:p>
        </p:txBody>
      </p:sp>
      <p:sp>
        <p:nvSpPr>
          <p:cNvPr id="150" name="Freeform 37"/>
          <p:cNvSpPr>
            <a:spLocks/>
          </p:cNvSpPr>
          <p:nvPr/>
        </p:nvSpPr>
        <p:spPr bwMode="auto">
          <a:xfrm>
            <a:off x="1047996" y="4386255"/>
            <a:ext cx="2805113" cy="144462"/>
          </a:xfrm>
          <a:custGeom>
            <a:avLst/>
            <a:gdLst>
              <a:gd name="T0" fmla="*/ 0 w 2191"/>
              <a:gd name="T1" fmla="*/ 2147483646 h 96"/>
              <a:gd name="T2" fmla="*/ 2147483646 w 2191"/>
              <a:gd name="T3" fmla="*/ 2147483646 h 96"/>
              <a:gd name="T4" fmla="*/ 2147483646 w 2191"/>
              <a:gd name="T5" fmla="*/ 2147483646 h 96"/>
              <a:gd name="T6" fmla="*/ 2147483646 w 2191"/>
              <a:gd name="T7" fmla="*/ 0 h 96"/>
              <a:gd name="T8" fmla="*/ 0 60000 65536"/>
              <a:gd name="T9" fmla="*/ 0 60000 65536"/>
              <a:gd name="T10" fmla="*/ 0 60000 65536"/>
              <a:gd name="T11" fmla="*/ 0 60000 65536"/>
              <a:gd name="T12" fmla="*/ 0 w 2191"/>
              <a:gd name="T13" fmla="*/ 0 h 96"/>
              <a:gd name="T14" fmla="*/ 2191 w 2191"/>
              <a:gd name="T15" fmla="*/ 96 h 96"/>
            </a:gdLst>
            <a:ahLst/>
            <a:cxnLst>
              <a:cxn ang="T8">
                <a:pos x="T0" y="T1"/>
              </a:cxn>
              <a:cxn ang="T9">
                <a:pos x="T2" y="T3"/>
              </a:cxn>
              <a:cxn ang="T10">
                <a:pos x="T4" y="T5"/>
              </a:cxn>
              <a:cxn ang="T11">
                <a:pos x="T6" y="T7"/>
              </a:cxn>
            </a:cxnLst>
            <a:rect l="T12" t="T13" r="T14" b="T15"/>
            <a:pathLst>
              <a:path w="2191" h="96">
                <a:moveTo>
                  <a:pt x="0" y="96"/>
                </a:moveTo>
                <a:cubicBezTo>
                  <a:pt x="32" y="85"/>
                  <a:pt x="83" y="42"/>
                  <a:pt x="194" y="27"/>
                </a:cubicBezTo>
                <a:cubicBezTo>
                  <a:pt x="305" y="12"/>
                  <a:pt x="331" y="12"/>
                  <a:pt x="664" y="8"/>
                </a:cubicBezTo>
                <a:cubicBezTo>
                  <a:pt x="997" y="4"/>
                  <a:pt x="1873" y="2"/>
                  <a:pt x="2191" y="0"/>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0" tIns="0" rIns="0" bIns="0">
            <a:spAutoFit/>
          </a:bodyPr>
          <a:lstStyle/>
          <a:p>
            <a:endParaRPr lang="zh-CN" altLang="en-US"/>
          </a:p>
        </p:txBody>
      </p:sp>
      <p:grpSp>
        <p:nvGrpSpPr>
          <p:cNvPr id="151" name="Group 102"/>
          <p:cNvGrpSpPr>
            <a:grpSpLocks/>
          </p:cNvGrpSpPr>
          <p:nvPr/>
        </p:nvGrpSpPr>
        <p:grpSpPr bwMode="auto">
          <a:xfrm>
            <a:off x="1067046" y="3316280"/>
            <a:ext cx="2789238" cy="1195387"/>
            <a:chOff x="3304" y="2931"/>
            <a:chExt cx="1757" cy="753"/>
          </a:xfrm>
        </p:grpSpPr>
        <p:sp>
          <p:nvSpPr>
            <p:cNvPr id="152" name="Freeform 38"/>
            <p:cNvSpPr>
              <a:spLocks/>
            </p:cNvSpPr>
            <p:nvPr/>
          </p:nvSpPr>
          <p:spPr bwMode="auto">
            <a:xfrm>
              <a:off x="3304" y="3252"/>
              <a:ext cx="1757" cy="432"/>
            </a:xfrm>
            <a:custGeom>
              <a:avLst/>
              <a:gdLst>
                <a:gd name="T0" fmla="*/ 0 w 2124"/>
                <a:gd name="T1" fmla="*/ 141 h 478"/>
                <a:gd name="T2" fmla="*/ 16 w 2124"/>
                <a:gd name="T3" fmla="*/ 42 h 478"/>
                <a:gd name="T4" fmla="*/ 64 w 2124"/>
                <a:gd name="T5" fmla="*/ 11 h 478"/>
                <a:gd name="T6" fmla="*/ 165 w 2124"/>
                <a:gd name="T7" fmla="*/ 5 h 478"/>
                <a:gd name="T8" fmla="*/ 218 w 2124"/>
                <a:gd name="T9" fmla="*/ 2 h 478"/>
                <a:gd name="T10" fmla="*/ 0 60000 65536"/>
                <a:gd name="T11" fmla="*/ 0 60000 65536"/>
                <a:gd name="T12" fmla="*/ 0 60000 65536"/>
                <a:gd name="T13" fmla="*/ 0 60000 65536"/>
                <a:gd name="T14" fmla="*/ 0 60000 65536"/>
                <a:gd name="T15" fmla="*/ 0 w 2124"/>
                <a:gd name="T16" fmla="*/ 0 h 478"/>
                <a:gd name="T17" fmla="*/ 2124 w 2124"/>
                <a:gd name="T18" fmla="*/ 478 h 478"/>
              </a:gdLst>
              <a:ahLst/>
              <a:cxnLst>
                <a:cxn ang="T10">
                  <a:pos x="T0" y="T1"/>
                </a:cxn>
                <a:cxn ang="T11">
                  <a:pos x="T2" y="T3"/>
                </a:cxn>
                <a:cxn ang="T12">
                  <a:pos x="T4" y="T5"/>
                </a:cxn>
                <a:cxn ang="T13">
                  <a:pos x="T6" y="T7"/>
                </a:cxn>
                <a:cxn ang="T14">
                  <a:pos x="T8" y="T9"/>
                </a:cxn>
              </a:cxnLst>
              <a:rect l="T15" t="T16" r="T17" b="T18"/>
              <a:pathLst>
                <a:path w="2124" h="478">
                  <a:moveTo>
                    <a:pt x="0" y="478"/>
                  </a:moveTo>
                  <a:cubicBezTo>
                    <a:pt x="25" y="422"/>
                    <a:pt x="49" y="215"/>
                    <a:pt x="152" y="141"/>
                  </a:cubicBezTo>
                  <a:cubicBezTo>
                    <a:pt x="255" y="67"/>
                    <a:pt x="372" y="59"/>
                    <a:pt x="615" y="37"/>
                  </a:cubicBezTo>
                  <a:cubicBezTo>
                    <a:pt x="858" y="15"/>
                    <a:pt x="1362" y="12"/>
                    <a:pt x="1613" y="6"/>
                  </a:cubicBezTo>
                  <a:cubicBezTo>
                    <a:pt x="1864" y="0"/>
                    <a:pt x="2018" y="3"/>
                    <a:pt x="2124" y="2"/>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0" tIns="0" rIns="0" bIns="0">
              <a:spAutoFit/>
            </a:bodyPr>
            <a:lstStyle/>
            <a:p>
              <a:endParaRPr lang="zh-CN" altLang="en-US"/>
            </a:p>
          </p:txBody>
        </p:sp>
        <p:sp>
          <p:nvSpPr>
            <p:cNvPr id="153" name="Text Box 63"/>
            <p:cNvSpPr txBox="1">
              <a:spLocks noChangeArrowheads="1"/>
            </p:cNvSpPr>
            <p:nvPr/>
          </p:nvSpPr>
          <p:spPr bwMode="auto">
            <a:xfrm>
              <a:off x="4782" y="2931"/>
              <a:ext cx="234"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B1 </a:t>
              </a:r>
              <a:endParaRPr kumimoji="1" lang="en-US" altLang="zh-CN" sz="2400">
                <a:latin typeface="Times New Roman" panose="02020603050405020304" pitchFamily="18" charset="0"/>
                <a:ea typeface="长城楷体" pitchFamily="49" charset="-122"/>
              </a:endParaRPr>
            </a:p>
          </p:txBody>
        </p:sp>
      </p:grpSp>
      <p:grpSp>
        <p:nvGrpSpPr>
          <p:cNvPr id="154" name="Group 103"/>
          <p:cNvGrpSpPr>
            <a:grpSpLocks/>
          </p:cNvGrpSpPr>
          <p:nvPr/>
        </p:nvGrpSpPr>
        <p:grpSpPr bwMode="auto">
          <a:xfrm>
            <a:off x="1068634" y="2697155"/>
            <a:ext cx="2798762" cy="1808162"/>
            <a:chOff x="3305" y="2541"/>
            <a:chExt cx="1763" cy="1139"/>
          </a:xfrm>
        </p:grpSpPr>
        <p:sp>
          <p:nvSpPr>
            <p:cNvPr id="155" name="Freeform 32"/>
            <p:cNvSpPr>
              <a:spLocks/>
            </p:cNvSpPr>
            <p:nvPr/>
          </p:nvSpPr>
          <p:spPr bwMode="auto">
            <a:xfrm>
              <a:off x="3305" y="2886"/>
              <a:ext cx="1763" cy="794"/>
            </a:xfrm>
            <a:custGeom>
              <a:avLst/>
              <a:gdLst>
                <a:gd name="T0" fmla="*/ 0 w 2132"/>
                <a:gd name="T1" fmla="*/ 141 h 929"/>
                <a:gd name="T2" fmla="*/ 12 w 2132"/>
                <a:gd name="T3" fmla="*/ 48 h 929"/>
                <a:gd name="T4" fmla="*/ 47 w 2132"/>
                <a:gd name="T5" fmla="*/ 13 h 929"/>
                <a:gd name="T6" fmla="*/ 129 w 2132"/>
                <a:gd name="T7" fmla="*/ 3 h 929"/>
                <a:gd name="T8" fmla="*/ 217 w 2132"/>
                <a:gd name="T9" fmla="*/ 3 h 929"/>
                <a:gd name="T10" fmla="*/ 0 60000 65536"/>
                <a:gd name="T11" fmla="*/ 0 60000 65536"/>
                <a:gd name="T12" fmla="*/ 0 60000 65536"/>
                <a:gd name="T13" fmla="*/ 0 60000 65536"/>
                <a:gd name="T14" fmla="*/ 0 60000 65536"/>
                <a:gd name="T15" fmla="*/ 0 w 2132"/>
                <a:gd name="T16" fmla="*/ 0 h 929"/>
                <a:gd name="T17" fmla="*/ 2132 w 2132"/>
                <a:gd name="T18" fmla="*/ 929 h 929"/>
              </a:gdLst>
              <a:ahLst/>
              <a:cxnLst>
                <a:cxn ang="T10">
                  <a:pos x="T0" y="T1"/>
                </a:cxn>
                <a:cxn ang="T11">
                  <a:pos x="T2" y="T3"/>
                </a:cxn>
                <a:cxn ang="T12">
                  <a:pos x="T4" y="T5"/>
                </a:cxn>
                <a:cxn ang="T13">
                  <a:pos x="T6" y="T7"/>
                </a:cxn>
                <a:cxn ang="T14">
                  <a:pos x="T8" y="T9"/>
                </a:cxn>
              </a:cxnLst>
              <a:rect l="T15" t="T16" r="T17" b="T18"/>
              <a:pathLst>
                <a:path w="2132" h="929">
                  <a:moveTo>
                    <a:pt x="0" y="929"/>
                  </a:moveTo>
                  <a:cubicBezTo>
                    <a:pt x="21" y="827"/>
                    <a:pt x="49" y="459"/>
                    <a:pt x="125" y="318"/>
                  </a:cubicBezTo>
                  <a:cubicBezTo>
                    <a:pt x="201" y="177"/>
                    <a:pt x="266" y="134"/>
                    <a:pt x="456" y="83"/>
                  </a:cubicBezTo>
                  <a:cubicBezTo>
                    <a:pt x="646" y="32"/>
                    <a:pt x="989" y="26"/>
                    <a:pt x="1268" y="13"/>
                  </a:cubicBezTo>
                  <a:cubicBezTo>
                    <a:pt x="1547" y="0"/>
                    <a:pt x="1988" y="6"/>
                    <a:pt x="2132" y="4"/>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156" name="Text Box 64"/>
            <p:cNvSpPr txBox="1">
              <a:spLocks noChangeArrowheads="1"/>
            </p:cNvSpPr>
            <p:nvPr/>
          </p:nvSpPr>
          <p:spPr bwMode="auto">
            <a:xfrm>
              <a:off x="4782" y="2541"/>
              <a:ext cx="202"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B2</a:t>
              </a:r>
              <a:endParaRPr kumimoji="1" lang="en-US" altLang="zh-CN" sz="2400">
                <a:latin typeface="Times New Roman" panose="02020603050405020304" pitchFamily="18" charset="0"/>
                <a:ea typeface="长城楷体" pitchFamily="49" charset="-122"/>
              </a:endParaRPr>
            </a:p>
          </p:txBody>
        </p:sp>
      </p:grpSp>
      <p:grpSp>
        <p:nvGrpSpPr>
          <p:cNvPr id="157" name="Group 104"/>
          <p:cNvGrpSpPr>
            <a:grpSpLocks/>
          </p:cNvGrpSpPr>
          <p:nvPr/>
        </p:nvGrpSpPr>
        <p:grpSpPr bwMode="auto">
          <a:xfrm>
            <a:off x="1038471" y="2074855"/>
            <a:ext cx="2778125" cy="2430462"/>
            <a:chOff x="3286" y="2149"/>
            <a:chExt cx="1750" cy="1531"/>
          </a:xfrm>
        </p:grpSpPr>
        <p:sp>
          <p:nvSpPr>
            <p:cNvPr id="158" name="Freeform 33"/>
            <p:cNvSpPr>
              <a:spLocks/>
            </p:cNvSpPr>
            <p:nvPr/>
          </p:nvSpPr>
          <p:spPr bwMode="auto">
            <a:xfrm>
              <a:off x="3286" y="2464"/>
              <a:ext cx="1750" cy="1216"/>
            </a:xfrm>
            <a:custGeom>
              <a:avLst/>
              <a:gdLst>
                <a:gd name="T0" fmla="*/ 0 w 2116"/>
                <a:gd name="T1" fmla="*/ 404 h 1344"/>
                <a:gd name="T2" fmla="*/ 18 w 2116"/>
                <a:gd name="T3" fmla="*/ 159 h 1344"/>
                <a:gd name="T4" fmla="*/ 36 w 2116"/>
                <a:gd name="T5" fmla="*/ 47 h 1344"/>
                <a:gd name="T6" fmla="*/ 82 w 2116"/>
                <a:gd name="T7" fmla="*/ 11 h 1344"/>
                <a:gd name="T8" fmla="*/ 217 w 2116"/>
                <a:gd name="T9" fmla="*/ 0 h 1344"/>
                <a:gd name="T10" fmla="*/ 0 60000 65536"/>
                <a:gd name="T11" fmla="*/ 0 60000 65536"/>
                <a:gd name="T12" fmla="*/ 0 60000 65536"/>
                <a:gd name="T13" fmla="*/ 0 60000 65536"/>
                <a:gd name="T14" fmla="*/ 0 60000 65536"/>
                <a:gd name="T15" fmla="*/ 0 w 2116"/>
                <a:gd name="T16" fmla="*/ 0 h 1344"/>
                <a:gd name="T17" fmla="*/ 2116 w 2116"/>
                <a:gd name="T18" fmla="*/ 1344 h 1344"/>
              </a:gdLst>
              <a:ahLst/>
              <a:cxnLst>
                <a:cxn ang="T10">
                  <a:pos x="T0" y="T1"/>
                </a:cxn>
                <a:cxn ang="T11">
                  <a:pos x="T2" y="T3"/>
                </a:cxn>
                <a:cxn ang="T12">
                  <a:pos x="T4" y="T5"/>
                </a:cxn>
                <a:cxn ang="T13">
                  <a:pos x="T6" y="T7"/>
                </a:cxn>
                <a:cxn ang="T14">
                  <a:pos x="T8" y="T9"/>
                </a:cxn>
              </a:cxnLst>
              <a:rect l="T15" t="T16" r="T17" b="T18"/>
              <a:pathLst>
                <a:path w="2116" h="1344">
                  <a:moveTo>
                    <a:pt x="0" y="1344"/>
                  </a:moveTo>
                  <a:cubicBezTo>
                    <a:pt x="30" y="1209"/>
                    <a:pt x="120" y="730"/>
                    <a:pt x="179" y="532"/>
                  </a:cubicBezTo>
                  <a:cubicBezTo>
                    <a:pt x="238" y="334"/>
                    <a:pt x="250" y="240"/>
                    <a:pt x="353" y="157"/>
                  </a:cubicBezTo>
                  <a:cubicBezTo>
                    <a:pt x="456" y="74"/>
                    <a:pt x="506" y="60"/>
                    <a:pt x="800" y="34"/>
                  </a:cubicBezTo>
                  <a:cubicBezTo>
                    <a:pt x="1094" y="8"/>
                    <a:pt x="1897" y="6"/>
                    <a:pt x="2116" y="0"/>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159" name="Text Box 65"/>
            <p:cNvSpPr txBox="1">
              <a:spLocks noChangeArrowheads="1"/>
            </p:cNvSpPr>
            <p:nvPr/>
          </p:nvSpPr>
          <p:spPr bwMode="auto">
            <a:xfrm>
              <a:off x="4782" y="2149"/>
              <a:ext cx="202"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B3</a:t>
              </a:r>
              <a:endParaRPr kumimoji="1" lang="en-US" altLang="zh-CN" sz="2400">
                <a:latin typeface="Times New Roman" panose="02020603050405020304" pitchFamily="18" charset="0"/>
                <a:ea typeface="长城楷体" pitchFamily="49" charset="-122"/>
              </a:endParaRPr>
            </a:p>
          </p:txBody>
        </p:sp>
      </p:grpSp>
      <p:grpSp>
        <p:nvGrpSpPr>
          <p:cNvPr id="160" name="Group 81"/>
          <p:cNvGrpSpPr>
            <a:grpSpLocks/>
          </p:cNvGrpSpPr>
          <p:nvPr/>
        </p:nvGrpSpPr>
        <p:grpSpPr bwMode="auto">
          <a:xfrm>
            <a:off x="1025771" y="2398705"/>
            <a:ext cx="592138" cy="2128837"/>
            <a:chOff x="3278" y="1161"/>
            <a:chExt cx="556" cy="1483"/>
          </a:xfrm>
        </p:grpSpPr>
        <p:sp>
          <p:nvSpPr>
            <p:cNvPr id="161" name="Freeform 62"/>
            <p:cNvSpPr>
              <a:spLocks/>
            </p:cNvSpPr>
            <p:nvPr/>
          </p:nvSpPr>
          <p:spPr bwMode="auto">
            <a:xfrm>
              <a:off x="3278" y="1161"/>
              <a:ext cx="556" cy="1483"/>
            </a:xfrm>
            <a:custGeom>
              <a:avLst/>
              <a:gdLst>
                <a:gd name="T0" fmla="*/ 0 w 588"/>
                <a:gd name="T1" fmla="*/ 1156 h 1517"/>
                <a:gd name="T2" fmla="*/ 73 w 588"/>
                <a:gd name="T3" fmla="*/ 1123 h 1517"/>
                <a:gd name="T4" fmla="*/ 148 w 588"/>
                <a:gd name="T5" fmla="*/ 1011 h 1517"/>
                <a:gd name="T6" fmla="*/ 212 w 588"/>
                <a:gd name="T7" fmla="*/ 712 h 1517"/>
                <a:gd name="T8" fmla="*/ 265 w 588"/>
                <a:gd name="T9" fmla="*/ 320 h 1517"/>
                <a:gd name="T10" fmla="*/ 301 w 588"/>
                <a:gd name="T11" fmla="*/ 0 h 1517"/>
                <a:gd name="T12" fmla="*/ 0 60000 65536"/>
                <a:gd name="T13" fmla="*/ 0 60000 65536"/>
                <a:gd name="T14" fmla="*/ 0 60000 65536"/>
                <a:gd name="T15" fmla="*/ 0 60000 65536"/>
                <a:gd name="T16" fmla="*/ 0 60000 65536"/>
                <a:gd name="T17" fmla="*/ 0 60000 65536"/>
                <a:gd name="T18" fmla="*/ 0 w 588"/>
                <a:gd name="T19" fmla="*/ 0 h 1517"/>
                <a:gd name="T20" fmla="*/ 588 w 588"/>
                <a:gd name="T21" fmla="*/ 1517 h 1517"/>
              </a:gdLst>
              <a:ahLst/>
              <a:cxnLst>
                <a:cxn ang="T12">
                  <a:pos x="T0" y="T1"/>
                </a:cxn>
                <a:cxn ang="T13">
                  <a:pos x="T2" y="T3"/>
                </a:cxn>
                <a:cxn ang="T14">
                  <a:pos x="T4" y="T5"/>
                </a:cxn>
                <a:cxn ang="T15">
                  <a:pos x="T6" y="T7"/>
                </a:cxn>
                <a:cxn ang="T16">
                  <a:pos x="T8" y="T9"/>
                </a:cxn>
                <a:cxn ang="T17">
                  <a:pos x="T10" y="T11"/>
                </a:cxn>
              </a:cxnLst>
              <a:rect l="T18" t="T19" r="T20" b="T21"/>
              <a:pathLst>
                <a:path w="588" h="1517">
                  <a:moveTo>
                    <a:pt x="0" y="1517"/>
                  </a:moveTo>
                  <a:cubicBezTo>
                    <a:pt x="24" y="1510"/>
                    <a:pt x="95" y="1507"/>
                    <a:pt x="143" y="1475"/>
                  </a:cubicBezTo>
                  <a:cubicBezTo>
                    <a:pt x="191" y="1443"/>
                    <a:pt x="246" y="1417"/>
                    <a:pt x="291" y="1327"/>
                  </a:cubicBezTo>
                  <a:cubicBezTo>
                    <a:pt x="336" y="1237"/>
                    <a:pt x="376" y="1085"/>
                    <a:pt x="414" y="934"/>
                  </a:cubicBezTo>
                  <a:cubicBezTo>
                    <a:pt x="452" y="783"/>
                    <a:pt x="489" y="575"/>
                    <a:pt x="518" y="419"/>
                  </a:cubicBezTo>
                  <a:cubicBezTo>
                    <a:pt x="547" y="263"/>
                    <a:pt x="574" y="87"/>
                    <a:pt x="588" y="0"/>
                  </a:cubicBezTo>
                </a:path>
              </a:pathLst>
            </a:custGeom>
            <a:noFill/>
            <a:ln w="28575">
              <a:solidFill>
                <a:srgbClr val="0000FF"/>
              </a:solidFill>
              <a:prstDash val="dash"/>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grpSp>
          <p:nvGrpSpPr>
            <p:cNvPr id="162" name="Group 66"/>
            <p:cNvGrpSpPr>
              <a:grpSpLocks/>
            </p:cNvGrpSpPr>
            <p:nvPr/>
          </p:nvGrpSpPr>
          <p:grpSpPr bwMode="auto">
            <a:xfrm>
              <a:off x="3290" y="1161"/>
              <a:ext cx="476" cy="1407"/>
              <a:chOff x="3334" y="1117"/>
              <a:chExt cx="465" cy="1429"/>
            </a:xfrm>
          </p:grpSpPr>
          <p:sp>
            <p:nvSpPr>
              <p:cNvPr id="163" name="Line 67"/>
              <p:cNvSpPr>
                <a:spLocks noChangeShapeType="1"/>
              </p:cNvSpPr>
              <p:nvPr/>
            </p:nvSpPr>
            <p:spPr bwMode="auto">
              <a:xfrm>
                <a:off x="3606" y="1117"/>
                <a:ext cx="181" cy="181"/>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64" name="Line 68"/>
              <p:cNvSpPr>
                <a:spLocks noChangeShapeType="1"/>
              </p:cNvSpPr>
              <p:nvPr/>
            </p:nvSpPr>
            <p:spPr bwMode="auto">
              <a:xfrm>
                <a:off x="3470" y="1117"/>
                <a:ext cx="301" cy="301"/>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65" name="Line 69"/>
              <p:cNvSpPr>
                <a:spLocks noChangeShapeType="1"/>
              </p:cNvSpPr>
              <p:nvPr/>
            </p:nvSpPr>
            <p:spPr bwMode="auto">
              <a:xfrm>
                <a:off x="3334" y="1117"/>
                <a:ext cx="433" cy="433"/>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66" name="Line 70"/>
              <p:cNvSpPr>
                <a:spLocks noChangeShapeType="1"/>
              </p:cNvSpPr>
              <p:nvPr/>
            </p:nvSpPr>
            <p:spPr bwMode="auto">
              <a:xfrm>
                <a:off x="3334" y="1253"/>
                <a:ext cx="424" cy="424"/>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67" name="Line 71"/>
              <p:cNvSpPr>
                <a:spLocks noChangeShapeType="1"/>
              </p:cNvSpPr>
              <p:nvPr/>
            </p:nvSpPr>
            <p:spPr bwMode="auto">
              <a:xfrm>
                <a:off x="3334" y="1389"/>
                <a:ext cx="408" cy="408"/>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68" name="Line 72"/>
              <p:cNvSpPr>
                <a:spLocks noChangeShapeType="1"/>
              </p:cNvSpPr>
              <p:nvPr/>
            </p:nvSpPr>
            <p:spPr bwMode="auto">
              <a:xfrm>
                <a:off x="3334" y="1525"/>
                <a:ext cx="388" cy="388"/>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69" name="Line 73"/>
              <p:cNvSpPr>
                <a:spLocks noChangeShapeType="1"/>
              </p:cNvSpPr>
              <p:nvPr/>
            </p:nvSpPr>
            <p:spPr bwMode="auto">
              <a:xfrm>
                <a:off x="3334" y="1661"/>
                <a:ext cx="364" cy="364"/>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0" name="Line 74"/>
              <p:cNvSpPr>
                <a:spLocks noChangeShapeType="1"/>
              </p:cNvSpPr>
              <p:nvPr/>
            </p:nvSpPr>
            <p:spPr bwMode="auto">
              <a:xfrm>
                <a:off x="3334" y="1797"/>
                <a:ext cx="348" cy="348"/>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1" name="Line 75"/>
              <p:cNvSpPr>
                <a:spLocks noChangeShapeType="1"/>
              </p:cNvSpPr>
              <p:nvPr/>
            </p:nvSpPr>
            <p:spPr bwMode="auto">
              <a:xfrm>
                <a:off x="3334" y="1933"/>
                <a:ext cx="316" cy="316"/>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2" name="Line 76"/>
              <p:cNvSpPr>
                <a:spLocks noChangeShapeType="1"/>
              </p:cNvSpPr>
              <p:nvPr/>
            </p:nvSpPr>
            <p:spPr bwMode="auto">
              <a:xfrm>
                <a:off x="3334" y="2069"/>
                <a:ext cx="284" cy="284"/>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3" name="Line 77"/>
              <p:cNvSpPr>
                <a:spLocks noChangeShapeType="1"/>
              </p:cNvSpPr>
              <p:nvPr/>
            </p:nvSpPr>
            <p:spPr bwMode="auto">
              <a:xfrm>
                <a:off x="3334" y="2205"/>
                <a:ext cx="242" cy="242"/>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 name="Line 78"/>
              <p:cNvSpPr>
                <a:spLocks noChangeShapeType="1"/>
              </p:cNvSpPr>
              <p:nvPr/>
            </p:nvSpPr>
            <p:spPr bwMode="auto">
              <a:xfrm>
                <a:off x="3334" y="2341"/>
                <a:ext cx="181" cy="181"/>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5" name="Line 79"/>
              <p:cNvSpPr>
                <a:spLocks noChangeShapeType="1"/>
              </p:cNvSpPr>
              <p:nvPr/>
            </p:nvSpPr>
            <p:spPr bwMode="auto">
              <a:xfrm>
                <a:off x="3722" y="1117"/>
                <a:ext cx="77" cy="77"/>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6" name="Line 80"/>
              <p:cNvSpPr>
                <a:spLocks noChangeShapeType="1"/>
              </p:cNvSpPr>
              <p:nvPr/>
            </p:nvSpPr>
            <p:spPr bwMode="auto">
              <a:xfrm>
                <a:off x="3338" y="2469"/>
                <a:ext cx="77" cy="77"/>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sp>
        <p:nvSpPr>
          <p:cNvPr id="177" name="文本框 176"/>
          <p:cNvSpPr txBox="1"/>
          <p:nvPr/>
        </p:nvSpPr>
        <p:spPr>
          <a:xfrm>
            <a:off x="5952246" y="962671"/>
            <a:ext cx="3157542" cy="646331"/>
          </a:xfrm>
          <a:prstGeom prst="rect">
            <a:avLst/>
          </a:prstGeom>
          <a:noFill/>
          <a:ln>
            <a:solidFill>
              <a:srgbClr val="0000FF"/>
            </a:solidFill>
          </a:ln>
        </p:spPr>
        <p:txBody>
          <a:bodyPr wrap="square" rtlCol="0">
            <a:spAutoFit/>
          </a:bodyPr>
          <a:lstStyle/>
          <a:p>
            <a:r>
              <a:rPr lang="zh-CN" altLang="en-US" b="1" dirty="0">
                <a:solidFill>
                  <a:srgbClr val="FF0000"/>
                </a:solidFill>
              </a:rPr>
              <a:t>截止区</a:t>
            </a:r>
            <a:r>
              <a:rPr lang="zh-CN" altLang="en-US" dirty="0"/>
              <a:t>：</a:t>
            </a:r>
            <a:r>
              <a:rPr lang="en-US" altLang="zh-CN" dirty="0"/>
              <a:t>b-e</a:t>
            </a:r>
            <a:r>
              <a:rPr lang="zh-CN" altLang="en-US" dirty="0"/>
              <a:t>反偏或没有达到开启电压</a:t>
            </a:r>
          </a:p>
        </p:txBody>
      </p:sp>
      <p:sp>
        <p:nvSpPr>
          <p:cNvPr id="178" name="文本框 177"/>
          <p:cNvSpPr txBox="1"/>
          <p:nvPr/>
        </p:nvSpPr>
        <p:spPr>
          <a:xfrm>
            <a:off x="7754044" y="0"/>
            <a:ext cx="1389956" cy="369332"/>
          </a:xfrm>
          <a:prstGeom prst="rect">
            <a:avLst/>
          </a:prstGeom>
          <a:noFill/>
        </p:spPr>
        <p:txBody>
          <a:bodyPr wrap="square" rtlCol="0">
            <a:spAutoFit/>
          </a:bodyPr>
          <a:lstStyle/>
          <a:p>
            <a:r>
              <a:rPr lang="en-US" altLang="zh-CN" dirty="0"/>
              <a:t>NPN</a:t>
            </a:r>
            <a:r>
              <a:rPr lang="zh-CN" altLang="en-US" dirty="0"/>
              <a:t>三极管</a:t>
            </a:r>
          </a:p>
        </p:txBody>
      </p:sp>
      <p:sp>
        <p:nvSpPr>
          <p:cNvPr id="179" name="Rectangle 178">
            <a:extLst>
              <a:ext uri="{FF2B5EF4-FFF2-40B4-BE49-F238E27FC236}">
                <a16:creationId xmlns:a16="http://schemas.microsoft.com/office/drawing/2014/main" id="{82FEED04-A5F2-4D43-BE2D-4F5138A7A72D}"/>
              </a:ext>
            </a:extLst>
          </p:cNvPr>
          <p:cNvSpPr/>
          <p:nvPr/>
        </p:nvSpPr>
        <p:spPr>
          <a:xfrm>
            <a:off x="2614065" y="1520788"/>
            <a:ext cx="1861267" cy="646331"/>
          </a:xfrm>
          <a:prstGeom prst="rect">
            <a:avLst/>
          </a:prstGeom>
          <a:ln w="28575">
            <a:noFill/>
          </a:ln>
        </p:spPr>
        <p:txBody>
          <a:bodyPr wrap="square">
            <a:spAutoFit/>
          </a:bodyPr>
          <a:lstStyle/>
          <a:p>
            <a:pPr algn="r"/>
            <a:r>
              <a:rPr lang="zh-CN" altLang="en-US" b="1" dirty="0">
                <a:solidFill>
                  <a:srgbClr val="0000FF"/>
                </a:solidFill>
              </a:rPr>
              <a:t>输出特性</a:t>
            </a:r>
            <a:r>
              <a:rPr lang="en-US" altLang="zh-CN" dirty="0"/>
              <a:t>:</a:t>
            </a:r>
          </a:p>
          <a:p>
            <a:pPr algn="r"/>
            <a:r>
              <a:rPr lang="zh-CN" altLang="en-US" dirty="0">
                <a:solidFill>
                  <a:srgbClr val="0000FF"/>
                </a:solidFill>
              </a:rPr>
              <a:t>类似</a:t>
            </a:r>
            <a:r>
              <a:rPr lang="en-US" altLang="zh-CN" dirty="0">
                <a:solidFill>
                  <a:srgbClr val="0000FF"/>
                </a:solidFill>
              </a:rPr>
              <a:t>FET</a:t>
            </a:r>
            <a:r>
              <a:rPr lang="zh-CN" altLang="en-US" dirty="0">
                <a:solidFill>
                  <a:srgbClr val="0000FF"/>
                </a:solidFill>
              </a:rPr>
              <a:t>管</a:t>
            </a:r>
            <a:endParaRPr lang="en-US" altLang="zh-CN" dirty="0">
              <a:solidFill>
                <a:srgbClr val="0000FF"/>
              </a:solidFill>
            </a:endParaRPr>
          </a:p>
        </p:txBody>
      </p:sp>
    </p:spTree>
    <p:extLst>
      <p:ext uri="{BB962C8B-B14F-4D97-AF65-F5344CB8AC3E}">
        <p14:creationId xmlns:p14="http://schemas.microsoft.com/office/powerpoint/2010/main" val="1752234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F558400E-D11D-4597-8C26-433614CA4F7D}" type="datetime1">
              <a:rPr lang="zh-CN" altLang="en-US" smtClean="0"/>
              <a:pPr>
                <a:defRPr/>
              </a:pPr>
              <a:t>2021/12/6</a:t>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灯片编号占位符 5"/>
          <p:cNvSpPr>
            <a:spLocks noGrp="1"/>
          </p:cNvSpPr>
          <p:nvPr>
            <p:ph type="sldNum" sz="quarter" idx="12"/>
          </p:nvPr>
        </p:nvSpPr>
        <p:spPr/>
        <p:txBody>
          <a:bodyPr/>
          <a:lstStyle/>
          <a:p>
            <a:pPr>
              <a:defRPr/>
            </a:pPr>
            <a:fld id="{328E9093-A0BC-4D27-A68A-553DFC643424}" type="slidenum">
              <a:rPr lang="en-US" altLang="zh-CN" smtClean="0"/>
              <a:pPr>
                <a:defRPr/>
              </a:pPr>
              <a:t>19</a:t>
            </a:fld>
            <a:endParaRPr lang="en-US" altLang="zh-CN"/>
          </a:p>
        </p:txBody>
      </p:sp>
      <p:sp>
        <p:nvSpPr>
          <p:cNvPr id="78" name="矩形 77"/>
          <p:cNvSpPr/>
          <p:nvPr/>
        </p:nvSpPr>
        <p:spPr>
          <a:xfrm>
            <a:off x="395288" y="288847"/>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395288" y="2053043"/>
            <a:ext cx="2484524" cy="234026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395288" y="4357299"/>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467420" y="43572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85" name="文本框 84"/>
          <p:cNvSpPr txBox="1"/>
          <p:nvPr/>
        </p:nvSpPr>
        <p:spPr>
          <a:xfrm>
            <a:off x="467420" y="2888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89" name="文本框 88"/>
          <p:cNvSpPr txBox="1"/>
          <p:nvPr/>
        </p:nvSpPr>
        <p:spPr>
          <a:xfrm>
            <a:off x="467420" y="46453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90" name="文本框 89"/>
          <p:cNvSpPr txBox="1"/>
          <p:nvPr/>
        </p:nvSpPr>
        <p:spPr>
          <a:xfrm>
            <a:off x="466210" y="19850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91" name="文本框 90"/>
          <p:cNvSpPr txBox="1"/>
          <p:nvPr/>
        </p:nvSpPr>
        <p:spPr>
          <a:xfrm>
            <a:off x="647564" y="33123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2" name="文本框 91"/>
          <p:cNvSpPr txBox="1"/>
          <p:nvPr/>
        </p:nvSpPr>
        <p:spPr>
          <a:xfrm>
            <a:off x="467420" y="50487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4" name="文本框 93"/>
          <p:cNvSpPr txBox="1"/>
          <p:nvPr/>
        </p:nvSpPr>
        <p:spPr>
          <a:xfrm>
            <a:off x="647564" y="547262"/>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5" name="文本框 94"/>
          <p:cNvSpPr txBox="1"/>
          <p:nvPr/>
        </p:nvSpPr>
        <p:spPr>
          <a:xfrm>
            <a:off x="467544" y="7208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7" name="文本框 96"/>
          <p:cNvSpPr txBox="1"/>
          <p:nvPr/>
        </p:nvSpPr>
        <p:spPr>
          <a:xfrm>
            <a:off x="647688" y="763286"/>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0" name="文本框 99"/>
          <p:cNvSpPr txBox="1"/>
          <p:nvPr/>
        </p:nvSpPr>
        <p:spPr>
          <a:xfrm>
            <a:off x="467544" y="936919"/>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1" name="文本框 100"/>
          <p:cNvSpPr txBox="1"/>
          <p:nvPr/>
        </p:nvSpPr>
        <p:spPr>
          <a:xfrm>
            <a:off x="647688" y="979310"/>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2" name="文本框 101"/>
          <p:cNvSpPr txBox="1"/>
          <p:nvPr/>
        </p:nvSpPr>
        <p:spPr>
          <a:xfrm>
            <a:off x="467544" y="1152943"/>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3" name="文本框 102"/>
          <p:cNvSpPr txBox="1"/>
          <p:nvPr/>
        </p:nvSpPr>
        <p:spPr>
          <a:xfrm>
            <a:off x="467544" y="13689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4" name="文本框 103"/>
          <p:cNvSpPr txBox="1"/>
          <p:nvPr/>
        </p:nvSpPr>
        <p:spPr>
          <a:xfrm>
            <a:off x="467544" y="158499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5" name="文本框 104"/>
          <p:cNvSpPr txBox="1"/>
          <p:nvPr/>
        </p:nvSpPr>
        <p:spPr>
          <a:xfrm>
            <a:off x="467544" y="220105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6" name="文本框 105"/>
          <p:cNvSpPr txBox="1"/>
          <p:nvPr/>
        </p:nvSpPr>
        <p:spPr>
          <a:xfrm>
            <a:off x="467544" y="241707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7" name="文本框 106"/>
          <p:cNvSpPr txBox="1"/>
          <p:nvPr/>
        </p:nvSpPr>
        <p:spPr>
          <a:xfrm>
            <a:off x="464876" y="263310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8" name="文本框 107"/>
          <p:cNvSpPr txBox="1"/>
          <p:nvPr/>
        </p:nvSpPr>
        <p:spPr>
          <a:xfrm>
            <a:off x="466210" y="28491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9" name="文本框 108"/>
          <p:cNvSpPr txBox="1"/>
          <p:nvPr/>
        </p:nvSpPr>
        <p:spPr>
          <a:xfrm>
            <a:off x="755576" y="2777119"/>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10" name="文本框 109"/>
          <p:cNvSpPr txBox="1"/>
          <p:nvPr/>
        </p:nvSpPr>
        <p:spPr>
          <a:xfrm>
            <a:off x="466210" y="306515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1" name="文本框 110"/>
          <p:cNvSpPr txBox="1"/>
          <p:nvPr/>
        </p:nvSpPr>
        <p:spPr>
          <a:xfrm>
            <a:off x="755576" y="2993143"/>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12" name="文本框 111"/>
          <p:cNvSpPr txBox="1"/>
          <p:nvPr/>
        </p:nvSpPr>
        <p:spPr>
          <a:xfrm>
            <a:off x="467544" y="328117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3" name="文本框 112"/>
          <p:cNvSpPr txBox="1"/>
          <p:nvPr/>
        </p:nvSpPr>
        <p:spPr>
          <a:xfrm>
            <a:off x="756910" y="3209167"/>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14" name="文本框 113"/>
          <p:cNvSpPr txBox="1"/>
          <p:nvPr/>
        </p:nvSpPr>
        <p:spPr>
          <a:xfrm>
            <a:off x="467544" y="34971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2" name="文本框 121"/>
          <p:cNvSpPr txBox="1"/>
          <p:nvPr/>
        </p:nvSpPr>
        <p:spPr>
          <a:xfrm>
            <a:off x="467544" y="371322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4" name="文本框 123"/>
          <p:cNvSpPr txBox="1"/>
          <p:nvPr/>
        </p:nvSpPr>
        <p:spPr>
          <a:xfrm>
            <a:off x="467544" y="39292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6" name="文本框 125"/>
          <p:cNvSpPr txBox="1"/>
          <p:nvPr/>
        </p:nvSpPr>
        <p:spPr>
          <a:xfrm>
            <a:off x="791580" y="49693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7" name="文本框 126"/>
          <p:cNvSpPr txBox="1"/>
          <p:nvPr/>
        </p:nvSpPr>
        <p:spPr>
          <a:xfrm>
            <a:off x="467988" y="493336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8" name="文本框 127"/>
          <p:cNvSpPr txBox="1"/>
          <p:nvPr/>
        </p:nvSpPr>
        <p:spPr>
          <a:xfrm>
            <a:off x="467544" y="52213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9" name="文本框 128"/>
          <p:cNvSpPr txBox="1"/>
          <p:nvPr/>
        </p:nvSpPr>
        <p:spPr>
          <a:xfrm>
            <a:off x="468112" y="55094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0" name="文本框 129"/>
          <p:cNvSpPr txBox="1"/>
          <p:nvPr/>
        </p:nvSpPr>
        <p:spPr>
          <a:xfrm>
            <a:off x="792272" y="52573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1" name="文本框 130"/>
          <p:cNvSpPr txBox="1"/>
          <p:nvPr/>
        </p:nvSpPr>
        <p:spPr>
          <a:xfrm>
            <a:off x="464876" y="579745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2" name="文本框 131"/>
          <p:cNvSpPr txBox="1"/>
          <p:nvPr/>
        </p:nvSpPr>
        <p:spPr>
          <a:xfrm>
            <a:off x="789036" y="55454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3" name="文本框 132"/>
          <p:cNvSpPr txBox="1"/>
          <p:nvPr/>
        </p:nvSpPr>
        <p:spPr>
          <a:xfrm>
            <a:off x="451174" y="334547"/>
            <a:ext cx="396045" cy="369332"/>
          </a:xfrm>
          <a:prstGeom prst="rect">
            <a:avLst/>
          </a:prstGeom>
          <a:solidFill>
            <a:schemeClr val="bg1"/>
          </a:solidFill>
          <a:ln>
            <a:solidFill>
              <a:schemeClr val="tx1"/>
            </a:solidFill>
          </a:ln>
        </p:spPr>
        <p:txBody>
          <a:bodyPr wrap="square" rtlCol="0">
            <a:spAutoFit/>
          </a:bodyPr>
          <a:lstStyle/>
          <a:p>
            <a:r>
              <a:rPr lang="en-US" altLang="zh-CN" dirty="0"/>
              <a:t> e</a:t>
            </a:r>
            <a:endParaRPr lang="zh-CN" altLang="en-US" dirty="0"/>
          </a:p>
        </p:txBody>
      </p:sp>
      <p:sp>
        <p:nvSpPr>
          <p:cNvPr id="134" name="矩形 133"/>
          <p:cNvSpPr/>
          <p:nvPr/>
        </p:nvSpPr>
        <p:spPr>
          <a:xfrm>
            <a:off x="215515" y="3670832"/>
            <a:ext cx="2805769" cy="1448937"/>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215516" y="1729007"/>
            <a:ext cx="2805769" cy="822266"/>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6" name="直接连接符 135"/>
          <p:cNvCxnSpPr/>
          <p:nvPr/>
        </p:nvCxnSpPr>
        <p:spPr>
          <a:xfrm>
            <a:off x="2879812" y="3372977"/>
            <a:ext cx="9994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文本框 136"/>
          <p:cNvSpPr txBox="1"/>
          <p:nvPr/>
        </p:nvSpPr>
        <p:spPr>
          <a:xfrm>
            <a:off x="449541" y="2108345"/>
            <a:ext cx="396045" cy="369332"/>
          </a:xfrm>
          <a:prstGeom prst="rect">
            <a:avLst/>
          </a:prstGeom>
          <a:solidFill>
            <a:schemeClr val="bg1"/>
          </a:solidFill>
          <a:ln>
            <a:solidFill>
              <a:schemeClr val="tx1"/>
            </a:solidFill>
          </a:ln>
        </p:spPr>
        <p:txBody>
          <a:bodyPr wrap="square" rtlCol="0">
            <a:spAutoFit/>
          </a:bodyPr>
          <a:lstStyle/>
          <a:p>
            <a:r>
              <a:rPr lang="en-US" altLang="zh-CN" dirty="0"/>
              <a:t> b</a:t>
            </a:r>
            <a:endParaRPr lang="zh-CN" altLang="en-US" dirty="0"/>
          </a:p>
        </p:txBody>
      </p:sp>
      <p:sp>
        <p:nvSpPr>
          <p:cNvPr id="138" name="文本框 137"/>
          <p:cNvSpPr txBox="1"/>
          <p:nvPr/>
        </p:nvSpPr>
        <p:spPr>
          <a:xfrm>
            <a:off x="442462" y="4401108"/>
            <a:ext cx="396045" cy="369332"/>
          </a:xfrm>
          <a:prstGeom prst="rect">
            <a:avLst/>
          </a:prstGeom>
          <a:solidFill>
            <a:schemeClr val="bg1"/>
          </a:solidFill>
          <a:ln>
            <a:solidFill>
              <a:schemeClr val="tx1"/>
            </a:solidFill>
          </a:ln>
        </p:spPr>
        <p:txBody>
          <a:bodyPr wrap="square" rtlCol="0">
            <a:spAutoFit/>
          </a:bodyPr>
          <a:lstStyle/>
          <a:p>
            <a:r>
              <a:rPr lang="en-US" altLang="zh-CN" dirty="0"/>
              <a:t> c</a:t>
            </a:r>
            <a:endParaRPr lang="zh-CN" altLang="en-US" dirty="0"/>
          </a:p>
        </p:txBody>
      </p:sp>
      <p:cxnSp>
        <p:nvCxnSpPr>
          <p:cNvPr id="139" name="直接连接符 138"/>
          <p:cNvCxnSpPr/>
          <p:nvPr/>
        </p:nvCxnSpPr>
        <p:spPr>
          <a:xfrm flipH="1">
            <a:off x="1583544" y="79210"/>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V="1">
            <a:off x="1583668" y="76819"/>
            <a:ext cx="2988332" cy="128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1655552" y="6187116"/>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V="1">
            <a:off x="1655676" y="6370643"/>
            <a:ext cx="2916324" cy="10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a:off x="3815916" y="44624"/>
            <a:ext cx="95407" cy="97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4" name="直接连接符 143"/>
          <p:cNvCxnSpPr/>
          <p:nvPr/>
        </p:nvCxnSpPr>
        <p:spPr>
          <a:xfrm flipH="1">
            <a:off x="3878139" y="80628"/>
            <a:ext cx="2318" cy="13603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组合 144"/>
          <p:cNvGrpSpPr/>
          <p:nvPr/>
        </p:nvGrpSpPr>
        <p:grpSpPr>
          <a:xfrm flipV="1">
            <a:off x="3621899" y="1429279"/>
            <a:ext cx="518053" cy="94821"/>
            <a:chOff x="3621899" y="1429279"/>
            <a:chExt cx="518053" cy="94821"/>
          </a:xfrm>
        </p:grpSpPr>
        <p:cxnSp>
          <p:nvCxnSpPr>
            <p:cNvPr id="146" name="直接连接符 145"/>
            <p:cNvCxnSpPr/>
            <p:nvPr/>
          </p:nvCxnSpPr>
          <p:spPr>
            <a:xfrm>
              <a:off x="3621899" y="1429279"/>
              <a:ext cx="518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3779912" y="1520788"/>
              <a:ext cx="185633" cy="3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8" name="直接连接符 147"/>
          <p:cNvCxnSpPr/>
          <p:nvPr/>
        </p:nvCxnSpPr>
        <p:spPr>
          <a:xfrm flipH="1">
            <a:off x="3872728" y="1539068"/>
            <a:ext cx="8888" cy="1831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4570801" y="89668"/>
            <a:ext cx="1199" cy="3048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文本框 149"/>
          <p:cNvSpPr txBox="1"/>
          <p:nvPr/>
        </p:nvSpPr>
        <p:spPr>
          <a:xfrm>
            <a:off x="755576" y="2492896"/>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52" name="文本框 151"/>
          <p:cNvSpPr txBox="1"/>
          <p:nvPr/>
        </p:nvSpPr>
        <p:spPr>
          <a:xfrm>
            <a:off x="647564" y="116074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cxnSp>
        <p:nvCxnSpPr>
          <p:cNvPr id="153" name="直接箭头连接符 152"/>
          <p:cNvCxnSpPr>
            <a:stCxn id="150" idx="3"/>
          </p:cNvCxnSpPr>
          <p:nvPr/>
        </p:nvCxnSpPr>
        <p:spPr>
          <a:xfrm flipV="1">
            <a:off x="3167844" y="1182560"/>
            <a:ext cx="0" cy="154116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4" name="文本框 153"/>
          <p:cNvSpPr txBox="1"/>
          <p:nvPr/>
        </p:nvSpPr>
        <p:spPr>
          <a:xfrm>
            <a:off x="3239852" y="1259468"/>
            <a:ext cx="216024" cy="369332"/>
          </a:xfrm>
          <a:prstGeom prst="rect">
            <a:avLst/>
          </a:prstGeom>
          <a:noFill/>
        </p:spPr>
        <p:txBody>
          <a:bodyPr wrap="square" rtlCol="0">
            <a:spAutoFit/>
          </a:bodyPr>
          <a:lstStyle/>
          <a:p>
            <a:r>
              <a:rPr lang="en-US" altLang="zh-CN" dirty="0"/>
              <a:t>E</a:t>
            </a:r>
            <a:endParaRPr lang="zh-CN" altLang="en-US" dirty="0"/>
          </a:p>
        </p:txBody>
      </p:sp>
      <p:sp>
        <p:nvSpPr>
          <p:cNvPr id="156" name="文本框 155"/>
          <p:cNvSpPr txBox="1"/>
          <p:nvPr/>
        </p:nvSpPr>
        <p:spPr>
          <a:xfrm>
            <a:off x="3239852" y="4059445"/>
            <a:ext cx="216024" cy="369332"/>
          </a:xfrm>
          <a:prstGeom prst="rect">
            <a:avLst/>
          </a:prstGeom>
          <a:noFill/>
        </p:spPr>
        <p:txBody>
          <a:bodyPr wrap="square" rtlCol="0">
            <a:spAutoFit/>
          </a:bodyPr>
          <a:lstStyle/>
          <a:p>
            <a:r>
              <a:rPr lang="en-US" altLang="zh-CN" dirty="0"/>
              <a:t>E</a:t>
            </a:r>
            <a:endParaRPr lang="zh-CN" altLang="en-US" dirty="0"/>
          </a:p>
        </p:txBody>
      </p:sp>
      <p:sp>
        <p:nvSpPr>
          <p:cNvPr id="158" name="椭圆 157"/>
          <p:cNvSpPr/>
          <p:nvPr/>
        </p:nvSpPr>
        <p:spPr>
          <a:xfrm>
            <a:off x="709041" y="2926252"/>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961069" y="3130437"/>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1350735" y="2883376"/>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1819166" y="3170177"/>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5" name="直接箭头连接符 164"/>
          <p:cNvCxnSpPr/>
          <p:nvPr/>
        </p:nvCxnSpPr>
        <p:spPr>
          <a:xfrm flipV="1">
            <a:off x="1954901" y="3222751"/>
            <a:ext cx="1350012" cy="1480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4932040" y="503384"/>
            <a:ext cx="3060340" cy="369332"/>
          </a:xfrm>
          <a:prstGeom prst="rect">
            <a:avLst/>
          </a:prstGeom>
          <a:noFill/>
        </p:spPr>
        <p:txBody>
          <a:bodyPr wrap="square" rtlCol="0">
            <a:spAutoFit/>
          </a:bodyPr>
          <a:lstStyle/>
          <a:p>
            <a:r>
              <a:rPr lang="zh-CN" altLang="en-US" b="1" dirty="0">
                <a:solidFill>
                  <a:srgbClr val="FF0000"/>
                </a:solidFill>
              </a:rPr>
              <a:t>一个发射极电子的选择</a:t>
            </a:r>
            <a:endParaRPr lang="en-US" altLang="zh-CN" b="1" dirty="0">
              <a:solidFill>
                <a:srgbClr val="FF0000"/>
              </a:solidFill>
            </a:endParaRPr>
          </a:p>
        </p:txBody>
      </p:sp>
      <p:sp>
        <p:nvSpPr>
          <p:cNvPr id="86" name="矩形 85"/>
          <p:cNvSpPr/>
          <p:nvPr/>
        </p:nvSpPr>
        <p:spPr>
          <a:xfrm>
            <a:off x="4769169" y="836712"/>
            <a:ext cx="4374831" cy="5355312"/>
          </a:xfrm>
          <a:prstGeom prst="rect">
            <a:avLst/>
          </a:prstGeom>
        </p:spPr>
        <p:txBody>
          <a:bodyPr wrap="square">
            <a:spAutoFit/>
          </a:bodyPr>
          <a:lstStyle/>
          <a:p>
            <a:r>
              <a:rPr lang="en-US" altLang="zh-CN" b="1" dirty="0"/>
              <a:t>V</a:t>
            </a:r>
            <a:r>
              <a:rPr lang="en-US" altLang="zh-CN" b="1" baseline="-25000" dirty="0"/>
              <a:t>BE </a:t>
            </a:r>
            <a:r>
              <a:rPr lang="en-US" altLang="zh-CN" b="1" dirty="0"/>
              <a:t>&gt; V</a:t>
            </a:r>
            <a:r>
              <a:rPr lang="en-US" altLang="zh-CN" b="1" baseline="-25000" dirty="0"/>
              <a:t>T </a:t>
            </a:r>
            <a:r>
              <a:rPr lang="en-US" altLang="zh-CN" b="1" dirty="0"/>
              <a:t> </a:t>
            </a:r>
            <a:r>
              <a:rPr lang="en-US" altLang="zh-CN" dirty="0"/>
              <a:t>:</a:t>
            </a:r>
          </a:p>
          <a:p>
            <a:r>
              <a:rPr lang="zh-CN" altLang="en-US" dirty="0"/>
              <a:t>外加电场增加啦！</a:t>
            </a:r>
            <a:r>
              <a:rPr lang="en-US" altLang="zh-CN" dirty="0"/>
              <a:t>b-e</a:t>
            </a:r>
            <a:r>
              <a:rPr lang="zh-CN" altLang="en-US" dirty="0"/>
              <a:t>结也变窄啦！可以去基区啦！</a:t>
            </a:r>
            <a:r>
              <a:rPr lang="en-US" altLang="zh-CN" dirty="0">
                <a:sym typeface="Wingdings" panose="05000000000000000000" pitchFamily="2" charset="2"/>
              </a:rPr>
              <a:t></a:t>
            </a:r>
            <a:endParaRPr lang="en-US" altLang="zh-CN" dirty="0"/>
          </a:p>
          <a:p>
            <a:r>
              <a:rPr lang="zh-CN" altLang="en-US" dirty="0"/>
              <a:t>下一步去哪里呢？</a:t>
            </a:r>
            <a:endParaRPr lang="en-US" altLang="zh-CN" dirty="0"/>
          </a:p>
          <a:p>
            <a:r>
              <a:rPr lang="en-US" altLang="zh-CN" dirty="0"/>
              <a:t>b-c</a:t>
            </a:r>
            <a:r>
              <a:rPr lang="zh-CN" altLang="en-US" dirty="0"/>
              <a:t>外加电场不欢迎我们过去，算了，从基极走吧</a:t>
            </a:r>
            <a:r>
              <a:rPr lang="en-US" altLang="zh-CN" dirty="0"/>
              <a:t>! :P</a:t>
            </a:r>
          </a:p>
          <a:p>
            <a:endParaRPr lang="en-US" altLang="zh-CN" dirty="0"/>
          </a:p>
          <a:p>
            <a:r>
              <a:rPr lang="en-US" altLang="zh-CN" b="1" dirty="0"/>
              <a:t>V</a:t>
            </a:r>
            <a:r>
              <a:rPr lang="en-US" altLang="zh-CN" b="1" baseline="-25000" dirty="0"/>
              <a:t>CE </a:t>
            </a:r>
            <a:r>
              <a:rPr lang="en-US" altLang="zh-CN" b="1" dirty="0"/>
              <a:t>&gt; V</a:t>
            </a:r>
            <a:r>
              <a:rPr lang="en-US" altLang="zh-CN" b="1" baseline="-25000" dirty="0"/>
              <a:t>T’ </a:t>
            </a:r>
            <a:r>
              <a:rPr lang="en-US" altLang="zh-CN" b="1" dirty="0"/>
              <a:t> </a:t>
            </a:r>
            <a:r>
              <a:rPr lang="en-US" altLang="zh-CN" dirty="0"/>
              <a:t>:</a:t>
            </a:r>
          </a:p>
          <a:p>
            <a:r>
              <a:rPr lang="zh-CN" altLang="en-US" dirty="0"/>
              <a:t>咦？</a:t>
            </a:r>
            <a:r>
              <a:rPr lang="en-US" altLang="zh-CN" dirty="0"/>
              <a:t>b-c</a:t>
            </a:r>
            <a:r>
              <a:rPr lang="zh-CN" altLang="en-US" dirty="0"/>
              <a:t>外加电场减弱了？不跟你们挤基极了，我要去集电极啦！</a:t>
            </a:r>
            <a:r>
              <a:rPr lang="en-US" altLang="zh-CN" dirty="0">
                <a:sym typeface="Wingdings" panose="05000000000000000000" pitchFamily="2" charset="2"/>
              </a:rPr>
              <a:t></a:t>
            </a:r>
            <a:endParaRPr lang="en-US" altLang="zh-CN" dirty="0"/>
          </a:p>
          <a:p>
            <a:r>
              <a:rPr lang="en-US" altLang="zh-CN" dirty="0" err="1"/>
              <a:t>I</a:t>
            </a:r>
            <a:r>
              <a:rPr lang="en-US" altLang="zh-CN" baseline="-25000" dirty="0" err="1"/>
              <a:t>c</a:t>
            </a:r>
            <a:r>
              <a:rPr lang="en-US" altLang="zh-CN" baseline="-25000" dirty="0"/>
              <a:t> </a:t>
            </a:r>
            <a:r>
              <a:rPr lang="en-US" altLang="zh-CN" dirty="0">
                <a:latin typeface="宋体" panose="02010600030101010101" pitchFamily="2" charset="-122"/>
              </a:rPr>
              <a:t>&gt; </a:t>
            </a:r>
            <a:r>
              <a:rPr lang="en-US" altLang="zh-CN" dirty="0"/>
              <a:t>0</a:t>
            </a:r>
            <a:endParaRPr lang="zh-CN" altLang="en-US" dirty="0"/>
          </a:p>
          <a:p>
            <a:endParaRPr lang="en-US" altLang="zh-CN" dirty="0"/>
          </a:p>
          <a:p>
            <a:r>
              <a:rPr lang="en-US" altLang="zh-CN" b="1" dirty="0"/>
              <a:t>V</a:t>
            </a:r>
            <a:r>
              <a:rPr lang="en-US" altLang="zh-CN" b="1" baseline="-25000" dirty="0"/>
              <a:t>CE</a:t>
            </a:r>
            <a:r>
              <a:rPr lang="zh-CN" altLang="en-US" b="1" dirty="0"/>
              <a:t>继续增加</a:t>
            </a:r>
            <a:r>
              <a:rPr lang="en-US" altLang="zh-CN" b="1" dirty="0"/>
              <a:t> </a:t>
            </a:r>
            <a:r>
              <a:rPr lang="en-US" altLang="zh-CN" dirty="0"/>
              <a:t>:</a:t>
            </a:r>
          </a:p>
          <a:p>
            <a:r>
              <a:rPr lang="zh-CN" altLang="en-US" dirty="0"/>
              <a:t>风向变啦！</a:t>
            </a:r>
            <a:r>
              <a:rPr lang="en-US" altLang="zh-CN" dirty="0"/>
              <a:t>b-c</a:t>
            </a:r>
            <a:r>
              <a:rPr lang="zh-CN" altLang="en-US" dirty="0"/>
              <a:t>外加电场集电极大大地欢迎我们呢！兄弟们上！</a:t>
            </a:r>
            <a:r>
              <a:rPr lang="en-US" altLang="zh-CN" dirty="0">
                <a:sym typeface="Wingdings" panose="05000000000000000000" pitchFamily="2" charset="2"/>
              </a:rPr>
              <a:t></a:t>
            </a:r>
            <a:endParaRPr lang="en-US" altLang="zh-CN" dirty="0"/>
          </a:p>
          <a:p>
            <a:r>
              <a:rPr lang="en-US" altLang="zh-CN" dirty="0" err="1"/>
              <a:t>I</a:t>
            </a:r>
            <a:r>
              <a:rPr lang="en-US" altLang="zh-CN" baseline="-25000" dirty="0" err="1"/>
              <a:t>c</a:t>
            </a:r>
            <a:r>
              <a:rPr lang="zh-CN" altLang="en-US" dirty="0"/>
              <a:t>正比于</a:t>
            </a:r>
            <a:r>
              <a:rPr lang="en-US" altLang="zh-CN" dirty="0"/>
              <a:t>V</a:t>
            </a:r>
            <a:r>
              <a:rPr lang="en-US" altLang="zh-CN" baseline="-25000" dirty="0"/>
              <a:t>CE</a:t>
            </a:r>
            <a:r>
              <a:rPr lang="zh-CN" altLang="en-US" dirty="0"/>
              <a:t>增加</a:t>
            </a:r>
            <a:endParaRPr lang="en-US" altLang="zh-CN" dirty="0"/>
          </a:p>
          <a:p>
            <a:endParaRPr lang="en-US" altLang="zh-CN" dirty="0"/>
          </a:p>
          <a:p>
            <a:r>
              <a:rPr lang="en-US" altLang="zh-CN" b="1" dirty="0"/>
              <a:t>V</a:t>
            </a:r>
            <a:r>
              <a:rPr lang="en-US" altLang="zh-CN" b="1" baseline="-25000" dirty="0"/>
              <a:t>CE </a:t>
            </a:r>
            <a:r>
              <a:rPr lang="zh-CN" altLang="en-US" b="1" dirty="0"/>
              <a:t>还增加</a:t>
            </a:r>
            <a:r>
              <a:rPr lang="en-US" altLang="zh-CN" b="1" dirty="0"/>
              <a:t> </a:t>
            </a:r>
            <a:r>
              <a:rPr lang="en-US" altLang="zh-CN" dirty="0"/>
              <a:t>:</a:t>
            </a:r>
          </a:p>
          <a:p>
            <a:r>
              <a:rPr lang="zh-CN" altLang="en-US" dirty="0"/>
              <a:t>兄弟们已经都过来啦，</a:t>
            </a:r>
            <a:r>
              <a:rPr lang="en-US" altLang="zh-CN" dirty="0"/>
              <a:t> </a:t>
            </a:r>
            <a:r>
              <a:rPr lang="en-US" altLang="zh-CN" dirty="0" err="1"/>
              <a:t>I</a:t>
            </a:r>
            <a:r>
              <a:rPr lang="en-US" altLang="zh-CN" baseline="-25000" dirty="0" err="1"/>
              <a:t>c</a:t>
            </a:r>
            <a:r>
              <a:rPr lang="zh-CN" altLang="en-US" dirty="0"/>
              <a:t>没法再增高啦！</a:t>
            </a:r>
            <a:endParaRPr lang="en-US" altLang="zh-CN" dirty="0"/>
          </a:p>
        </p:txBody>
      </p:sp>
      <p:cxnSp>
        <p:nvCxnSpPr>
          <p:cNvPr id="93" name="直接箭头连接符 92"/>
          <p:cNvCxnSpPr/>
          <p:nvPr/>
        </p:nvCxnSpPr>
        <p:spPr>
          <a:xfrm flipH="1">
            <a:off x="1007604" y="3254827"/>
            <a:ext cx="7979" cy="231213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H="1">
            <a:off x="3303240" y="3236705"/>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3445308" y="2832574"/>
            <a:ext cx="333746" cy="369332"/>
          </a:xfrm>
          <a:prstGeom prst="rect">
            <a:avLst/>
          </a:prstGeom>
        </p:spPr>
        <p:txBody>
          <a:bodyPr wrap="none">
            <a:spAutoFit/>
          </a:bodyPr>
          <a:lstStyle/>
          <a:p>
            <a:r>
              <a:rPr lang="en-US" altLang="zh-CN" dirty="0" err="1"/>
              <a:t>I</a:t>
            </a:r>
            <a:r>
              <a:rPr lang="en-US" altLang="zh-CN" baseline="-25000" dirty="0" err="1"/>
              <a:t>b</a:t>
            </a:r>
            <a:endParaRPr lang="zh-CN" altLang="en-US" dirty="0"/>
          </a:p>
        </p:txBody>
      </p:sp>
      <p:cxnSp>
        <p:nvCxnSpPr>
          <p:cNvPr id="99" name="直接箭头连接符 98"/>
          <p:cNvCxnSpPr/>
          <p:nvPr/>
        </p:nvCxnSpPr>
        <p:spPr>
          <a:xfrm>
            <a:off x="3068720" y="219685"/>
            <a:ext cx="414023" cy="835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3120015" y="195052"/>
            <a:ext cx="333746" cy="369332"/>
          </a:xfrm>
          <a:prstGeom prst="rect">
            <a:avLst/>
          </a:prstGeom>
        </p:spPr>
        <p:txBody>
          <a:bodyPr wrap="none">
            <a:spAutoFit/>
          </a:bodyPr>
          <a:lstStyle/>
          <a:p>
            <a:r>
              <a:rPr lang="en-US" altLang="zh-CN" dirty="0" err="1"/>
              <a:t>I</a:t>
            </a:r>
            <a:r>
              <a:rPr lang="en-US" altLang="zh-CN" baseline="-25000" dirty="0" err="1"/>
              <a:t>e</a:t>
            </a:r>
            <a:endParaRPr lang="zh-CN" altLang="en-US" dirty="0"/>
          </a:p>
        </p:txBody>
      </p:sp>
      <p:cxnSp>
        <p:nvCxnSpPr>
          <p:cNvPr id="116" name="直接箭头连接符 115"/>
          <p:cNvCxnSpPr/>
          <p:nvPr/>
        </p:nvCxnSpPr>
        <p:spPr>
          <a:xfrm flipH="1">
            <a:off x="3308315" y="6199864"/>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3387508" y="5834255"/>
            <a:ext cx="325730" cy="369332"/>
          </a:xfrm>
          <a:prstGeom prst="rect">
            <a:avLst/>
          </a:prstGeom>
        </p:spPr>
        <p:txBody>
          <a:bodyPr wrap="none">
            <a:spAutoFit/>
          </a:bodyPr>
          <a:lstStyle/>
          <a:p>
            <a:r>
              <a:rPr lang="en-US" altLang="zh-CN" dirty="0" err="1"/>
              <a:t>I</a:t>
            </a:r>
            <a:r>
              <a:rPr lang="en-US" altLang="zh-CN" baseline="-25000" dirty="0" err="1"/>
              <a:t>c</a:t>
            </a:r>
            <a:endParaRPr lang="zh-CN" altLang="en-US" dirty="0"/>
          </a:p>
        </p:txBody>
      </p:sp>
      <p:grpSp>
        <p:nvGrpSpPr>
          <p:cNvPr id="118" name="组合 117"/>
          <p:cNvGrpSpPr/>
          <p:nvPr/>
        </p:nvGrpSpPr>
        <p:grpSpPr>
          <a:xfrm flipV="1">
            <a:off x="4319972" y="3154159"/>
            <a:ext cx="518053" cy="94821"/>
            <a:chOff x="3621899" y="1429279"/>
            <a:chExt cx="518053" cy="94821"/>
          </a:xfrm>
        </p:grpSpPr>
        <p:cxnSp>
          <p:nvCxnSpPr>
            <p:cNvPr id="119" name="直接连接符 118"/>
            <p:cNvCxnSpPr/>
            <p:nvPr/>
          </p:nvCxnSpPr>
          <p:spPr>
            <a:xfrm>
              <a:off x="3621899" y="1429279"/>
              <a:ext cx="518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3779912" y="1520788"/>
              <a:ext cx="185633" cy="3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a:xfrm>
            <a:off x="4572000" y="3247450"/>
            <a:ext cx="3499" cy="31231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4" name="圆角矩形 163"/>
          <p:cNvSpPr/>
          <p:nvPr/>
        </p:nvSpPr>
        <p:spPr>
          <a:xfrm>
            <a:off x="620631" y="2845131"/>
            <a:ext cx="370064" cy="356775"/>
          </a:xfrm>
          <a:prstGeom prst="roundRect">
            <a:avLst/>
          </a:prstGeom>
          <a:solidFill>
            <a:srgbClr val="0000FF">
              <a:alpha val="30196"/>
            </a:srgb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椭圆 166"/>
          <p:cNvSpPr/>
          <p:nvPr/>
        </p:nvSpPr>
        <p:spPr>
          <a:xfrm>
            <a:off x="2041189" y="3392996"/>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0" name="直接箭头连接符 169"/>
          <p:cNvCxnSpPr/>
          <p:nvPr/>
        </p:nvCxnSpPr>
        <p:spPr>
          <a:xfrm flipH="1">
            <a:off x="2087724" y="3521458"/>
            <a:ext cx="7979" cy="231213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flipH="1">
            <a:off x="1417554" y="3054768"/>
            <a:ext cx="7979" cy="231213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直接箭头连接符 122"/>
          <p:cNvCxnSpPr/>
          <p:nvPr/>
        </p:nvCxnSpPr>
        <p:spPr>
          <a:xfrm flipV="1">
            <a:off x="3167844" y="3630523"/>
            <a:ext cx="0" cy="154116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1" name="矩形 150"/>
          <p:cNvSpPr/>
          <p:nvPr/>
        </p:nvSpPr>
        <p:spPr>
          <a:xfrm>
            <a:off x="395288" y="2053043"/>
            <a:ext cx="2484524" cy="234026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文本框 154"/>
          <p:cNvSpPr txBox="1"/>
          <p:nvPr/>
        </p:nvSpPr>
        <p:spPr>
          <a:xfrm>
            <a:off x="467420" y="43572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57" name="文本框 156"/>
          <p:cNvSpPr txBox="1"/>
          <p:nvPr/>
        </p:nvSpPr>
        <p:spPr>
          <a:xfrm>
            <a:off x="467420" y="46453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62" name="文本框 161"/>
          <p:cNvSpPr txBox="1"/>
          <p:nvPr/>
        </p:nvSpPr>
        <p:spPr>
          <a:xfrm>
            <a:off x="466210" y="19850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66" name="文本框 165"/>
          <p:cNvSpPr txBox="1"/>
          <p:nvPr/>
        </p:nvSpPr>
        <p:spPr>
          <a:xfrm>
            <a:off x="467544" y="1152943"/>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68" name="文本框 167"/>
          <p:cNvSpPr txBox="1"/>
          <p:nvPr/>
        </p:nvSpPr>
        <p:spPr>
          <a:xfrm>
            <a:off x="467544" y="13689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69" name="文本框 168"/>
          <p:cNvSpPr txBox="1"/>
          <p:nvPr/>
        </p:nvSpPr>
        <p:spPr>
          <a:xfrm>
            <a:off x="467544" y="158499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71" name="文本框 170"/>
          <p:cNvSpPr txBox="1"/>
          <p:nvPr/>
        </p:nvSpPr>
        <p:spPr>
          <a:xfrm>
            <a:off x="467544" y="220105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72" name="文本框 171"/>
          <p:cNvSpPr txBox="1"/>
          <p:nvPr/>
        </p:nvSpPr>
        <p:spPr>
          <a:xfrm>
            <a:off x="467544" y="241707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73" name="文本框 172"/>
          <p:cNvSpPr txBox="1"/>
          <p:nvPr/>
        </p:nvSpPr>
        <p:spPr>
          <a:xfrm>
            <a:off x="464876" y="263310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74" name="文本框 173"/>
          <p:cNvSpPr txBox="1"/>
          <p:nvPr/>
        </p:nvSpPr>
        <p:spPr>
          <a:xfrm>
            <a:off x="466210" y="28491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75" name="文本框 174"/>
          <p:cNvSpPr txBox="1"/>
          <p:nvPr/>
        </p:nvSpPr>
        <p:spPr>
          <a:xfrm>
            <a:off x="755576" y="2777119"/>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76" name="文本框 175"/>
          <p:cNvSpPr txBox="1"/>
          <p:nvPr/>
        </p:nvSpPr>
        <p:spPr>
          <a:xfrm>
            <a:off x="466210" y="306515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77" name="文本框 176"/>
          <p:cNvSpPr txBox="1"/>
          <p:nvPr/>
        </p:nvSpPr>
        <p:spPr>
          <a:xfrm>
            <a:off x="755576" y="2993143"/>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78" name="文本框 177"/>
          <p:cNvSpPr txBox="1"/>
          <p:nvPr/>
        </p:nvSpPr>
        <p:spPr>
          <a:xfrm>
            <a:off x="467544" y="328117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79" name="文本框 178"/>
          <p:cNvSpPr txBox="1"/>
          <p:nvPr/>
        </p:nvSpPr>
        <p:spPr>
          <a:xfrm>
            <a:off x="756910" y="3209167"/>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80" name="文本框 179"/>
          <p:cNvSpPr txBox="1"/>
          <p:nvPr/>
        </p:nvSpPr>
        <p:spPr>
          <a:xfrm>
            <a:off x="467544" y="34971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81" name="文本框 180"/>
          <p:cNvSpPr txBox="1"/>
          <p:nvPr/>
        </p:nvSpPr>
        <p:spPr>
          <a:xfrm>
            <a:off x="467544" y="371322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82" name="文本框 181"/>
          <p:cNvSpPr txBox="1"/>
          <p:nvPr/>
        </p:nvSpPr>
        <p:spPr>
          <a:xfrm>
            <a:off x="467544" y="39292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cxnSp>
        <p:nvCxnSpPr>
          <p:cNvPr id="185" name="直接连接符 184"/>
          <p:cNvCxnSpPr/>
          <p:nvPr/>
        </p:nvCxnSpPr>
        <p:spPr>
          <a:xfrm>
            <a:off x="2879812" y="3372977"/>
            <a:ext cx="9994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文本框 185"/>
          <p:cNvSpPr txBox="1"/>
          <p:nvPr/>
        </p:nvSpPr>
        <p:spPr>
          <a:xfrm>
            <a:off x="449541" y="2108345"/>
            <a:ext cx="396045" cy="369332"/>
          </a:xfrm>
          <a:prstGeom prst="rect">
            <a:avLst/>
          </a:prstGeom>
          <a:solidFill>
            <a:schemeClr val="bg1"/>
          </a:solidFill>
          <a:ln>
            <a:solidFill>
              <a:schemeClr val="tx1"/>
            </a:solidFill>
          </a:ln>
        </p:spPr>
        <p:txBody>
          <a:bodyPr wrap="square" rtlCol="0">
            <a:spAutoFit/>
          </a:bodyPr>
          <a:lstStyle/>
          <a:p>
            <a:r>
              <a:rPr lang="en-US" altLang="zh-CN" dirty="0"/>
              <a:t> b</a:t>
            </a:r>
            <a:endParaRPr lang="zh-CN" altLang="en-US" dirty="0"/>
          </a:p>
        </p:txBody>
      </p:sp>
      <p:sp>
        <p:nvSpPr>
          <p:cNvPr id="187" name="文本框 186"/>
          <p:cNvSpPr txBox="1"/>
          <p:nvPr/>
        </p:nvSpPr>
        <p:spPr>
          <a:xfrm>
            <a:off x="442462" y="4401108"/>
            <a:ext cx="396045" cy="369332"/>
          </a:xfrm>
          <a:prstGeom prst="rect">
            <a:avLst/>
          </a:prstGeom>
          <a:solidFill>
            <a:schemeClr val="bg1"/>
          </a:solidFill>
          <a:ln>
            <a:solidFill>
              <a:schemeClr val="tx1"/>
            </a:solidFill>
          </a:ln>
        </p:spPr>
        <p:txBody>
          <a:bodyPr wrap="square" rtlCol="0">
            <a:spAutoFit/>
          </a:bodyPr>
          <a:lstStyle/>
          <a:p>
            <a:r>
              <a:rPr lang="en-US" altLang="zh-CN" dirty="0"/>
              <a:t> c</a:t>
            </a:r>
            <a:endParaRPr lang="zh-CN" altLang="en-US" dirty="0"/>
          </a:p>
        </p:txBody>
      </p:sp>
      <p:grpSp>
        <p:nvGrpSpPr>
          <p:cNvPr id="188" name="组合 187"/>
          <p:cNvGrpSpPr/>
          <p:nvPr/>
        </p:nvGrpSpPr>
        <p:grpSpPr>
          <a:xfrm flipV="1">
            <a:off x="3621899" y="1429279"/>
            <a:ext cx="518053" cy="94821"/>
            <a:chOff x="3621899" y="1429279"/>
            <a:chExt cx="518053" cy="94821"/>
          </a:xfrm>
        </p:grpSpPr>
        <p:cxnSp>
          <p:nvCxnSpPr>
            <p:cNvPr id="189" name="直接连接符 188"/>
            <p:cNvCxnSpPr/>
            <p:nvPr/>
          </p:nvCxnSpPr>
          <p:spPr>
            <a:xfrm>
              <a:off x="3621899" y="1429279"/>
              <a:ext cx="518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a:off x="3779912" y="1520788"/>
              <a:ext cx="185633" cy="3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1" name="直接连接符 190"/>
          <p:cNvCxnSpPr/>
          <p:nvPr/>
        </p:nvCxnSpPr>
        <p:spPr>
          <a:xfrm flipH="1">
            <a:off x="3872728" y="1539068"/>
            <a:ext cx="8888" cy="1831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2" name="文本框 191"/>
          <p:cNvSpPr txBox="1"/>
          <p:nvPr/>
        </p:nvSpPr>
        <p:spPr>
          <a:xfrm>
            <a:off x="755576" y="2492896"/>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93" name="文本框 192"/>
          <p:cNvSpPr txBox="1"/>
          <p:nvPr/>
        </p:nvSpPr>
        <p:spPr>
          <a:xfrm>
            <a:off x="755576" y="3507395"/>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94" name="文本框 193"/>
          <p:cNvSpPr txBox="1"/>
          <p:nvPr/>
        </p:nvSpPr>
        <p:spPr>
          <a:xfrm>
            <a:off x="647564" y="116074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cxnSp>
        <p:nvCxnSpPr>
          <p:cNvPr id="195" name="直接箭头连接符 194"/>
          <p:cNvCxnSpPr>
            <a:stCxn id="192" idx="3"/>
          </p:cNvCxnSpPr>
          <p:nvPr/>
        </p:nvCxnSpPr>
        <p:spPr>
          <a:xfrm flipV="1">
            <a:off x="3167844" y="1182560"/>
            <a:ext cx="0" cy="154116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6" name="文本框 195"/>
          <p:cNvSpPr txBox="1"/>
          <p:nvPr/>
        </p:nvSpPr>
        <p:spPr>
          <a:xfrm>
            <a:off x="3239852" y="1259468"/>
            <a:ext cx="216024" cy="369332"/>
          </a:xfrm>
          <a:prstGeom prst="rect">
            <a:avLst/>
          </a:prstGeom>
          <a:noFill/>
        </p:spPr>
        <p:txBody>
          <a:bodyPr wrap="square" rtlCol="0">
            <a:spAutoFit/>
          </a:bodyPr>
          <a:lstStyle/>
          <a:p>
            <a:r>
              <a:rPr lang="en-US" altLang="zh-CN" dirty="0"/>
              <a:t>E</a:t>
            </a:r>
            <a:endParaRPr lang="zh-CN" altLang="en-US" dirty="0"/>
          </a:p>
        </p:txBody>
      </p:sp>
      <p:sp>
        <p:nvSpPr>
          <p:cNvPr id="197" name="文本框 196"/>
          <p:cNvSpPr txBox="1"/>
          <p:nvPr/>
        </p:nvSpPr>
        <p:spPr>
          <a:xfrm>
            <a:off x="3239852" y="4059445"/>
            <a:ext cx="216024" cy="369332"/>
          </a:xfrm>
          <a:prstGeom prst="rect">
            <a:avLst/>
          </a:prstGeom>
          <a:noFill/>
        </p:spPr>
        <p:txBody>
          <a:bodyPr wrap="square" rtlCol="0">
            <a:spAutoFit/>
          </a:bodyPr>
          <a:lstStyle/>
          <a:p>
            <a:r>
              <a:rPr lang="en-US" altLang="zh-CN" dirty="0"/>
              <a:t>E</a:t>
            </a:r>
            <a:endParaRPr lang="zh-CN" altLang="en-US" dirty="0"/>
          </a:p>
        </p:txBody>
      </p:sp>
      <p:sp>
        <p:nvSpPr>
          <p:cNvPr id="198" name="文本框 197"/>
          <p:cNvSpPr txBox="1"/>
          <p:nvPr/>
        </p:nvSpPr>
        <p:spPr>
          <a:xfrm>
            <a:off x="791580" y="4689140"/>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99" name="椭圆 198"/>
          <p:cNvSpPr/>
          <p:nvPr/>
        </p:nvSpPr>
        <p:spPr>
          <a:xfrm>
            <a:off x="709041" y="2926252"/>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椭圆 199"/>
          <p:cNvSpPr/>
          <p:nvPr/>
        </p:nvSpPr>
        <p:spPr>
          <a:xfrm>
            <a:off x="961069" y="3130437"/>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p:cNvSpPr/>
          <p:nvPr/>
        </p:nvSpPr>
        <p:spPr>
          <a:xfrm>
            <a:off x="1350735" y="2883376"/>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2" name="椭圆 201"/>
          <p:cNvSpPr/>
          <p:nvPr/>
        </p:nvSpPr>
        <p:spPr>
          <a:xfrm>
            <a:off x="1819166" y="3170177"/>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3" name="直接箭头连接符 202"/>
          <p:cNvCxnSpPr/>
          <p:nvPr/>
        </p:nvCxnSpPr>
        <p:spPr>
          <a:xfrm>
            <a:off x="1043608" y="1268760"/>
            <a:ext cx="0" cy="1840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p:nvPr/>
        </p:nvCxnSpPr>
        <p:spPr>
          <a:xfrm>
            <a:off x="1907704" y="1304764"/>
            <a:ext cx="0" cy="1840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5" name="直接箭头连接符 204"/>
          <p:cNvCxnSpPr/>
          <p:nvPr/>
        </p:nvCxnSpPr>
        <p:spPr>
          <a:xfrm flipH="1">
            <a:off x="3303240" y="3236705"/>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6" name="矩形 205"/>
          <p:cNvSpPr/>
          <p:nvPr/>
        </p:nvSpPr>
        <p:spPr>
          <a:xfrm>
            <a:off x="3445308" y="2832574"/>
            <a:ext cx="333746" cy="369332"/>
          </a:xfrm>
          <a:prstGeom prst="rect">
            <a:avLst/>
          </a:prstGeom>
        </p:spPr>
        <p:txBody>
          <a:bodyPr wrap="none">
            <a:spAutoFit/>
          </a:bodyPr>
          <a:lstStyle/>
          <a:p>
            <a:r>
              <a:rPr lang="en-US" altLang="zh-CN" dirty="0" err="1"/>
              <a:t>I</a:t>
            </a:r>
            <a:r>
              <a:rPr lang="en-US" altLang="zh-CN" baseline="-25000" dirty="0" err="1"/>
              <a:t>b</a:t>
            </a:r>
            <a:endParaRPr lang="zh-CN" altLang="en-US" dirty="0"/>
          </a:p>
        </p:txBody>
      </p:sp>
      <p:sp>
        <p:nvSpPr>
          <p:cNvPr id="207" name="椭圆 206"/>
          <p:cNvSpPr/>
          <p:nvPr/>
        </p:nvSpPr>
        <p:spPr>
          <a:xfrm>
            <a:off x="2041189" y="3392996"/>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箭头连接符 207"/>
          <p:cNvCxnSpPr/>
          <p:nvPr/>
        </p:nvCxnSpPr>
        <p:spPr>
          <a:xfrm>
            <a:off x="2123728" y="1552796"/>
            <a:ext cx="0" cy="18402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9" name="矩形 208"/>
          <p:cNvSpPr/>
          <p:nvPr/>
        </p:nvSpPr>
        <p:spPr>
          <a:xfrm>
            <a:off x="503548" y="1519370"/>
            <a:ext cx="4029212" cy="3493806"/>
          </a:xfrm>
          <a:prstGeom prst="rect">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0" name="Line 35"/>
          <p:cNvSpPr>
            <a:spLocks noChangeShapeType="1"/>
          </p:cNvSpPr>
          <p:nvPr/>
        </p:nvSpPr>
        <p:spPr bwMode="auto">
          <a:xfrm flipV="1">
            <a:off x="1025771" y="4527542"/>
            <a:ext cx="2898775" cy="0"/>
          </a:xfrm>
          <a:prstGeom prst="line">
            <a:avLst/>
          </a:prstGeom>
          <a:noFill/>
          <a:ln w="28575">
            <a:solidFill>
              <a:schemeClr val="tx1"/>
            </a:solidFill>
            <a:round/>
            <a:headEnd type="none" w="sm" len="sm"/>
            <a:tailEnd type="triangle" w="med" len="lg"/>
          </a:ln>
          <a:extLst>
            <a:ext uri="{909E8E84-426E-40dd-AFC4-6F175D3DCCD1}">
              <a14:hiddenFill xmlns="" xmlns:a14="http://schemas.microsoft.com/office/drawing/2010/main">
                <a:noFill/>
              </a14:hiddenFill>
            </a:ext>
          </a:extLst>
        </p:spPr>
        <p:txBody>
          <a:bodyPr lIns="90000" tIns="46800" rIns="90000" bIns="46800" anchor="ctr">
            <a:spAutoFit/>
          </a:bodyPr>
          <a:lstStyle/>
          <a:p>
            <a:endParaRPr lang="zh-CN" altLang="en-US"/>
          </a:p>
        </p:txBody>
      </p:sp>
      <p:sp>
        <p:nvSpPr>
          <p:cNvPr id="211" name="Text Box 39"/>
          <p:cNvSpPr txBox="1">
            <a:spLocks noChangeArrowheads="1"/>
          </p:cNvSpPr>
          <p:nvPr/>
        </p:nvSpPr>
        <p:spPr bwMode="auto">
          <a:xfrm>
            <a:off x="3240334" y="3892542"/>
            <a:ext cx="671512" cy="43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 </a:t>
            </a:r>
            <a:r>
              <a:rPr kumimoji="1" lang="en-US" altLang="zh-CN" sz="2400">
                <a:latin typeface="Times New Roman" panose="02020603050405020304" pitchFamily="18" charset="0"/>
                <a:ea typeface="长城楷体" pitchFamily="49" charset="-122"/>
              </a:rPr>
              <a:t>= 0</a:t>
            </a:r>
          </a:p>
        </p:txBody>
      </p:sp>
      <p:grpSp>
        <p:nvGrpSpPr>
          <p:cNvPr id="212" name="Group 105"/>
          <p:cNvGrpSpPr>
            <a:grpSpLocks/>
          </p:cNvGrpSpPr>
          <p:nvPr/>
        </p:nvGrpSpPr>
        <p:grpSpPr bwMode="auto">
          <a:xfrm>
            <a:off x="1263896" y="4418005"/>
            <a:ext cx="2552700" cy="627062"/>
            <a:chOff x="3428" y="3625"/>
            <a:chExt cx="1608" cy="395"/>
          </a:xfrm>
        </p:grpSpPr>
        <p:grpSp>
          <p:nvGrpSpPr>
            <p:cNvPr id="213" name="Group 40"/>
            <p:cNvGrpSpPr>
              <a:grpSpLocks/>
            </p:cNvGrpSpPr>
            <p:nvPr/>
          </p:nvGrpSpPr>
          <p:grpSpPr bwMode="auto">
            <a:xfrm>
              <a:off x="3428" y="3625"/>
              <a:ext cx="1608" cy="65"/>
              <a:chOff x="2993" y="3543"/>
              <a:chExt cx="1929" cy="69"/>
            </a:xfrm>
          </p:grpSpPr>
          <p:sp>
            <p:nvSpPr>
              <p:cNvPr id="215" name="Line 41"/>
              <p:cNvSpPr>
                <a:spLocks noChangeShapeType="1"/>
              </p:cNvSpPr>
              <p:nvPr/>
            </p:nvSpPr>
            <p:spPr bwMode="auto">
              <a:xfrm flipV="1">
                <a:off x="2993"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6" name="Line 42"/>
              <p:cNvSpPr>
                <a:spLocks noChangeShapeType="1"/>
              </p:cNvSpPr>
              <p:nvPr/>
            </p:nvSpPr>
            <p:spPr bwMode="auto">
              <a:xfrm flipV="1">
                <a:off x="3084"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7" name="Line 43"/>
              <p:cNvSpPr>
                <a:spLocks noChangeShapeType="1"/>
              </p:cNvSpPr>
              <p:nvPr/>
            </p:nvSpPr>
            <p:spPr bwMode="auto">
              <a:xfrm flipV="1">
                <a:off x="3175"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8" name="Line 44"/>
              <p:cNvSpPr>
                <a:spLocks noChangeShapeType="1"/>
              </p:cNvSpPr>
              <p:nvPr/>
            </p:nvSpPr>
            <p:spPr bwMode="auto">
              <a:xfrm flipV="1">
                <a:off x="3266"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9" name="Line 45"/>
              <p:cNvSpPr>
                <a:spLocks noChangeShapeType="1"/>
              </p:cNvSpPr>
              <p:nvPr/>
            </p:nvSpPr>
            <p:spPr bwMode="auto">
              <a:xfrm flipV="1">
                <a:off x="3356"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0" name="Line 46"/>
              <p:cNvSpPr>
                <a:spLocks noChangeShapeType="1"/>
              </p:cNvSpPr>
              <p:nvPr/>
            </p:nvSpPr>
            <p:spPr bwMode="auto">
              <a:xfrm flipV="1">
                <a:off x="3447"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1" name="Line 47"/>
              <p:cNvSpPr>
                <a:spLocks noChangeShapeType="1"/>
              </p:cNvSpPr>
              <p:nvPr/>
            </p:nvSpPr>
            <p:spPr bwMode="auto">
              <a:xfrm flipV="1">
                <a:off x="3538"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2" name="Line 48"/>
              <p:cNvSpPr>
                <a:spLocks noChangeShapeType="1"/>
              </p:cNvSpPr>
              <p:nvPr/>
            </p:nvSpPr>
            <p:spPr bwMode="auto">
              <a:xfrm flipV="1">
                <a:off x="3629"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3" name="Line 49"/>
              <p:cNvSpPr>
                <a:spLocks noChangeShapeType="1"/>
              </p:cNvSpPr>
              <p:nvPr/>
            </p:nvSpPr>
            <p:spPr bwMode="auto">
              <a:xfrm flipV="1">
                <a:off x="3719"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4" name="Line 50"/>
              <p:cNvSpPr>
                <a:spLocks noChangeShapeType="1"/>
              </p:cNvSpPr>
              <p:nvPr/>
            </p:nvSpPr>
            <p:spPr bwMode="auto">
              <a:xfrm flipV="1">
                <a:off x="3810"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5" name="Line 51"/>
              <p:cNvSpPr>
                <a:spLocks noChangeShapeType="1"/>
              </p:cNvSpPr>
              <p:nvPr/>
            </p:nvSpPr>
            <p:spPr bwMode="auto">
              <a:xfrm flipV="1">
                <a:off x="3901"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6" name="Line 52"/>
              <p:cNvSpPr>
                <a:spLocks noChangeShapeType="1"/>
              </p:cNvSpPr>
              <p:nvPr/>
            </p:nvSpPr>
            <p:spPr bwMode="auto">
              <a:xfrm flipV="1">
                <a:off x="3992"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7" name="Line 53"/>
              <p:cNvSpPr>
                <a:spLocks noChangeShapeType="1"/>
              </p:cNvSpPr>
              <p:nvPr/>
            </p:nvSpPr>
            <p:spPr bwMode="auto">
              <a:xfrm flipV="1">
                <a:off x="4082"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8" name="Line 54"/>
              <p:cNvSpPr>
                <a:spLocks noChangeShapeType="1"/>
              </p:cNvSpPr>
              <p:nvPr/>
            </p:nvSpPr>
            <p:spPr bwMode="auto">
              <a:xfrm flipV="1">
                <a:off x="4173"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9" name="Line 55"/>
              <p:cNvSpPr>
                <a:spLocks noChangeShapeType="1"/>
              </p:cNvSpPr>
              <p:nvPr/>
            </p:nvSpPr>
            <p:spPr bwMode="auto">
              <a:xfrm flipV="1">
                <a:off x="4264"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30" name="Line 56"/>
              <p:cNvSpPr>
                <a:spLocks noChangeShapeType="1"/>
              </p:cNvSpPr>
              <p:nvPr/>
            </p:nvSpPr>
            <p:spPr bwMode="auto">
              <a:xfrm flipV="1">
                <a:off x="4355"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31" name="Line 57"/>
              <p:cNvSpPr>
                <a:spLocks noChangeShapeType="1"/>
              </p:cNvSpPr>
              <p:nvPr/>
            </p:nvSpPr>
            <p:spPr bwMode="auto">
              <a:xfrm flipV="1">
                <a:off x="4445"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32" name="Line 58"/>
              <p:cNvSpPr>
                <a:spLocks noChangeShapeType="1"/>
              </p:cNvSpPr>
              <p:nvPr/>
            </p:nvSpPr>
            <p:spPr bwMode="auto">
              <a:xfrm flipV="1">
                <a:off x="4536"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33" name="Line 59"/>
              <p:cNvSpPr>
                <a:spLocks noChangeShapeType="1"/>
              </p:cNvSpPr>
              <p:nvPr/>
            </p:nvSpPr>
            <p:spPr bwMode="auto">
              <a:xfrm flipV="1">
                <a:off x="4626"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34" name="Line 60"/>
              <p:cNvSpPr>
                <a:spLocks noChangeShapeType="1"/>
              </p:cNvSpPr>
              <p:nvPr/>
            </p:nvSpPr>
            <p:spPr bwMode="auto">
              <a:xfrm flipV="1">
                <a:off x="4717"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35" name="Line 61"/>
              <p:cNvSpPr>
                <a:spLocks noChangeShapeType="1"/>
              </p:cNvSpPr>
              <p:nvPr/>
            </p:nvSpPr>
            <p:spPr bwMode="auto">
              <a:xfrm flipV="1">
                <a:off x="4808"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214" name="Rectangle 28"/>
            <p:cNvSpPr>
              <a:spLocks noChangeArrowheads="1"/>
            </p:cNvSpPr>
            <p:nvPr/>
          </p:nvSpPr>
          <p:spPr bwMode="auto">
            <a:xfrm>
              <a:off x="3931" y="3732"/>
              <a:ext cx="69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FF3300"/>
                  </a:solidFill>
                </a:rPr>
                <a:t>截止区</a:t>
              </a:r>
            </a:p>
          </p:txBody>
        </p:sp>
      </p:grpSp>
      <p:sp>
        <p:nvSpPr>
          <p:cNvPr id="236" name="Rectangle 10"/>
          <p:cNvSpPr>
            <a:spLocks noChangeArrowheads="1"/>
          </p:cNvSpPr>
          <p:nvPr/>
        </p:nvSpPr>
        <p:spPr bwMode="auto">
          <a:xfrm>
            <a:off x="2062409" y="3290880"/>
            <a:ext cx="11033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t>放大区</a:t>
            </a:r>
          </a:p>
        </p:txBody>
      </p:sp>
      <p:sp>
        <p:nvSpPr>
          <p:cNvPr id="237" name="Rectangle 11"/>
          <p:cNvSpPr>
            <a:spLocks noChangeArrowheads="1"/>
          </p:cNvSpPr>
          <p:nvPr/>
        </p:nvSpPr>
        <p:spPr bwMode="auto">
          <a:xfrm>
            <a:off x="1078159" y="1876417"/>
            <a:ext cx="12604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00FF"/>
                </a:solidFill>
              </a:rPr>
              <a:t>饱和区</a:t>
            </a:r>
          </a:p>
        </p:txBody>
      </p:sp>
      <p:sp>
        <p:nvSpPr>
          <p:cNvPr id="238" name="Text Box 30"/>
          <p:cNvSpPr txBox="1">
            <a:spLocks noChangeArrowheads="1"/>
          </p:cNvSpPr>
          <p:nvPr/>
        </p:nvSpPr>
        <p:spPr bwMode="auto">
          <a:xfrm>
            <a:off x="4073771" y="4324342"/>
            <a:ext cx="415925" cy="466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med" len="lg"/>
              </a14:hiddenLine>
            </a:ext>
          </a:extLst>
        </p:spPr>
        <p:txBody>
          <a:bodyPr wrap="none" lIns="0" tIns="0" rIns="0" bIns="0"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FontTx/>
              <a:buNone/>
            </a:pPr>
            <a:r>
              <a:rPr kumimoji="1" lang="en-US" altLang="zh-CN" sz="2800" i="1">
                <a:latin typeface="Times New Roman" panose="02020603050405020304" pitchFamily="18" charset="0"/>
                <a:ea typeface="长城楷体" pitchFamily="49" charset="-122"/>
              </a:rPr>
              <a:t>v</a:t>
            </a:r>
            <a:r>
              <a:rPr kumimoji="1" lang="en-US" altLang="zh-CN" sz="2400" baseline="-25000">
                <a:latin typeface="Times New Roman" panose="02020603050405020304" pitchFamily="18" charset="0"/>
                <a:ea typeface="长城楷体" pitchFamily="49" charset="-122"/>
              </a:rPr>
              <a:t>CE</a:t>
            </a:r>
            <a:endParaRPr kumimoji="1" lang="zh-CN" altLang="en-US" sz="2400">
              <a:latin typeface="Times New Roman" panose="02020603050405020304" pitchFamily="18" charset="0"/>
              <a:ea typeface="长城楷体" pitchFamily="49" charset="-122"/>
            </a:endParaRPr>
          </a:p>
        </p:txBody>
      </p:sp>
      <p:sp>
        <p:nvSpPr>
          <p:cNvPr id="239" name="Text Box 31"/>
          <p:cNvSpPr txBox="1">
            <a:spLocks noChangeArrowheads="1"/>
          </p:cNvSpPr>
          <p:nvPr/>
        </p:nvSpPr>
        <p:spPr bwMode="auto">
          <a:xfrm>
            <a:off x="609846" y="2062155"/>
            <a:ext cx="230188"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med" len="lg"/>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C</a:t>
            </a:r>
            <a:endParaRPr kumimoji="1" lang="zh-CN" altLang="en-US" sz="2400">
              <a:latin typeface="Times New Roman" panose="02020603050405020304" pitchFamily="18" charset="0"/>
              <a:ea typeface="长城楷体" pitchFamily="49" charset="-122"/>
            </a:endParaRPr>
          </a:p>
        </p:txBody>
      </p:sp>
      <p:sp>
        <p:nvSpPr>
          <p:cNvPr id="240" name="Line 34"/>
          <p:cNvSpPr>
            <a:spLocks noChangeShapeType="1"/>
          </p:cNvSpPr>
          <p:nvPr/>
        </p:nvSpPr>
        <p:spPr bwMode="auto">
          <a:xfrm flipV="1">
            <a:off x="1041646" y="2171692"/>
            <a:ext cx="0" cy="2355850"/>
          </a:xfrm>
          <a:prstGeom prst="line">
            <a:avLst/>
          </a:prstGeom>
          <a:noFill/>
          <a:ln w="28575">
            <a:solidFill>
              <a:schemeClr val="tx1"/>
            </a:solidFill>
            <a:round/>
            <a:headEnd type="none" w="sm" len="sm"/>
            <a:tailEnd type="triangle" w="med" len="lg"/>
          </a:ln>
          <a:extLst>
            <a:ext uri="{909E8E84-426E-40dd-AFC4-6F175D3DCCD1}">
              <a14:hiddenFill xmlns="" xmlns:a14="http://schemas.microsoft.com/office/drawing/2010/main">
                <a:noFill/>
              </a14:hiddenFill>
            </a:ext>
          </a:extLst>
        </p:spPr>
        <p:txBody>
          <a:bodyPr lIns="90000" tIns="46800" rIns="90000" bIns="46800" anchor="ctr">
            <a:spAutoFit/>
          </a:bodyPr>
          <a:lstStyle/>
          <a:p>
            <a:endParaRPr lang="zh-CN" altLang="en-US"/>
          </a:p>
        </p:txBody>
      </p:sp>
      <p:sp>
        <p:nvSpPr>
          <p:cNvPr id="241" name="Text Box 36"/>
          <p:cNvSpPr txBox="1">
            <a:spLocks noChangeArrowheads="1"/>
          </p:cNvSpPr>
          <p:nvPr/>
        </p:nvSpPr>
        <p:spPr bwMode="auto">
          <a:xfrm>
            <a:off x="697159" y="4449755"/>
            <a:ext cx="220662"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med" len="lg"/>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latin typeface="Times New Roman" panose="02020603050405020304" pitchFamily="18" charset="0"/>
                <a:ea typeface="长城楷体" pitchFamily="49" charset="-122"/>
              </a:rPr>
              <a:t>O</a:t>
            </a:r>
          </a:p>
        </p:txBody>
      </p:sp>
      <p:sp>
        <p:nvSpPr>
          <p:cNvPr id="242" name="Freeform 37"/>
          <p:cNvSpPr>
            <a:spLocks/>
          </p:cNvSpPr>
          <p:nvPr/>
        </p:nvSpPr>
        <p:spPr bwMode="auto">
          <a:xfrm>
            <a:off x="1047996" y="4386255"/>
            <a:ext cx="2805113" cy="144462"/>
          </a:xfrm>
          <a:custGeom>
            <a:avLst/>
            <a:gdLst>
              <a:gd name="T0" fmla="*/ 0 w 2191"/>
              <a:gd name="T1" fmla="*/ 2147483646 h 96"/>
              <a:gd name="T2" fmla="*/ 2147483646 w 2191"/>
              <a:gd name="T3" fmla="*/ 2147483646 h 96"/>
              <a:gd name="T4" fmla="*/ 2147483646 w 2191"/>
              <a:gd name="T5" fmla="*/ 2147483646 h 96"/>
              <a:gd name="T6" fmla="*/ 2147483646 w 2191"/>
              <a:gd name="T7" fmla="*/ 0 h 96"/>
              <a:gd name="T8" fmla="*/ 0 60000 65536"/>
              <a:gd name="T9" fmla="*/ 0 60000 65536"/>
              <a:gd name="T10" fmla="*/ 0 60000 65536"/>
              <a:gd name="T11" fmla="*/ 0 60000 65536"/>
              <a:gd name="T12" fmla="*/ 0 w 2191"/>
              <a:gd name="T13" fmla="*/ 0 h 96"/>
              <a:gd name="T14" fmla="*/ 2191 w 2191"/>
              <a:gd name="T15" fmla="*/ 96 h 96"/>
            </a:gdLst>
            <a:ahLst/>
            <a:cxnLst>
              <a:cxn ang="T8">
                <a:pos x="T0" y="T1"/>
              </a:cxn>
              <a:cxn ang="T9">
                <a:pos x="T2" y="T3"/>
              </a:cxn>
              <a:cxn ang="T10">
                <a:pos x="T4" y="T5"/>
              </a:cxn>
              <a:cxn ang="T11">
                <a:pos x="T6" y="T7"/>
              </a:cxn>
            </a:cxnLst>
            <a:rect l="T12" t="T13" r="T14" b="T15"/>
            <a:pathLst>
              <a:path w="2191" h="96">
                <a:moveTo>
                  <a:pt x="0" y="96"/>
                </a:moveTo>
                <a:cubicBezTo>
                  <a:pt x="32" y="85"/>
                  <a:pt x="83" y="42"/>
                  <a:pt x="194" y="27"/>
                </a:cubicBezTo>
                <a:cubicBezTo>
                  <a:pt x="305" y="12"/>
                  <a:pt x="331" y="12"/>
                  <a:pt x="664" y="8"/>
                </a:cubicBezTo>
                <a:cubicBezTo>
                  <a:pt x="997" y="4"/>
                  <a:pt x="1873" y="2"/>
                  <a:pt x="2191" y="0"/>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0" tIns="0" rIns="0" bIns="0">
            <a:spAutoFit/>
          </a:bodyPr>
          <a:lstStyle/>
          <a:p>
            <a:endParaRPr lang="zh-CN" altLang="en-US"/>
          </a:p>
        </p:txBody>
      </p:sp>
      <p:grpSp>
        <p:nvGrpSpPr>
          <p:cNvPr id="243" name="Group 102"/>
          <p:cNvGrpSpPr>
            <a:grpSpLocks/>
          </p:cNvGrpSpPr>
          <p:nvPr/>
        </p:nvGrpSpPr>
        <p:grpSpPr bwMode="auto">
          <a:xfrm>
            <a:off x="1067046" y="3316280"/>
            <a:ext cx="2789238" cy="1195387"/>
            <a:chOff x="3304" y="2931"/>
            <a:chExt cx="1757" cy="753"/>
          </a:xfrm>
        </p:grpSpPr>
        <p:sp>
          <p:nvSpPr>
            <p:cNvPr id="244" name="Freeform 38"/>
            <p:cNvSpPr>
              <a:spLocks/>
            </p:cNvSpPr>
            <p:nvPr/>
          </p:nvSpPr>
          <p:spPr bwMode="auto">
            <a:xfrm>
              <a:off x="3304" y="3252"/>
              <a:ext cx="1757" cy="432"/>
            </a:xfrm>
            <a:custGeom>
              <a:avLst/>
              <a:gdLst>
                <a:gd name="T0" fmla="*/ 0 w 2124"/>
                <a:gd name="T1" fmla="*/ 141 h 478"/>
                <a:gd name="T2" fmla="*/ 16 w 2124"/>
                <a:gd name="T3" fmla="*/ 42 h 478"/>
                <a:gd name="T4" fmla="*/ 64 w 2124"/>
                <a:gd name="T5" fmla="*/ 11 h 478"/>
                <a:gd name="T6" fmla="*/ 165 w 2124"/>
                <a:gd name="T7" fmla="*/ 5 h 478"/>
                <a:gd name="T8" fmla="*/ 218 w 2124"/>
                <a:gd name="T9" fmla="*/ 2 h 478"/>
                <a:gd name="T10" fmla="*/ 0 60000 65536"/>
                <a:gd name="T11" fmla="*/ 0 60000 65536"/>
                <a:gd name="T12" fmla="*/ 0 60000 65536"/>
                <a:gd name="T13" fmla="*/ 0 60000 65536"/>
                <a:gd name="T14" fmla="*/ 0 60000 65536"/>
                <a:gd name="T15" fmla="*/ 0 w 2124"/>
                <a:gd name="T16" fmla="*/ 0 h 478"/>
                <a:gd name="T17" fmla="*/ 2124 w 2124"/>
                <a:gd name="T18" fmla="*/ 478 h 478"/>
              </a:gdLst>
              <a:ahLst/>
              <a:cxnLst>
                <a:cxn ang="T10">
                  <a:pos x="T0" y="T1"/>
                </a:cxn>
                <a:cxn ang="T11">
                  <a:pos x="T2" y="T3"/>
                </a:cxn>
                <a:cxn ang="T12">
                  <a:pos x="T4" y="T5"/>
                </a:cxn>
                <a:cxn ang="T13">
                  <a:pos x="T6" y="T7"/>
                </a:cxn>
                <a:cxn ang="T14">
                  <a:pos x="T8" y="T9"/>
                </a:cxn>
              </a:cxnLst>
              <a:rect l="T15" t="T16" r="T17" b="T18"/>
              <a:pathLst>
                <a:path w="2124" h="478">
                  <a:moveTo>
                    <a:pt x="0" y="478"/>
                  </a:moveTo>
                  <a:cubicBezTo>
                    <a:pt x="25" y="422"/>
                    <a:pt x="49" y="215"/>
                    <a:pt x="152" y="141"/>
                  </a:cubicBezTo>
                  <a:cubicBezTo>
                    <a:pt x="255" y="67"/>
                    <a:pt x="372" y="59"/>
                    <a:pt x="615" y="37"/>
                  </a:cubicBezTo>
                  <a:cubicBezTo>
                    <a:pt x="858" y="15"/>
                    <a:pt x="1362" y="12"/>
                    <a:pt x="1613" y="6"/>
                  </a:cubicBezTo>
                  <a:cubicBezTo>
                    <a:pt x="1864" y="0"/>
                    <a:pt x="2018" y="3"/>
                    <a:pt x="2124" y="2"/>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0" tIns="0" rIns="0" bIns="0">
              <a:spAutoFit/>
            </a:bodyPr>
            <a:lstStyle/>
            <a:p>
              <a:endParaRPr lang="zh-CN" altLang="en-US"/>
            </a:p>
          </p:txBody>
        </p:sp>
        <p:sp>
          <p:nvSpPr>
            <p:cNvPr id="245" name="Text Box 63"/>
            <p:cNvSpPr txBox="1">
              <a:spLocks noChangeArrowheads="1"/>
            </p:cNvSpPr>
            <p:nvPr/>
          </p:nvSpPr>
          <p:spPr bwMode="auto">
            <a:xfrm>
              <a:off x="4782" y="2931"/>
              <a:ext cx="234"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B1 </a:t>
              </a:r>
              <a:endParaRPr kumimoji="1" lang="en-US" altLang="zh-CN" sz="2400">
                <a:latin typeface="Times New Roman" panose="02020603050405020304" pitchFamily="18" charset="0"/>
                <a:ea typeface="长城楷体" pitchFamily="49" charset="-122"/>
              </a:endParaRPr>
            </a:p>
          </p:txBody>
        </p:sp>
      </p:grpSp>
      <p:grpSp>
        <p:nvGrpSpPr>
          <p:cNvPr id="246" name="Group 103"/>
          <p:cNvGrpSpPr>
            <a:grpSpLocks/>
          </p:cNvGrpSpPr>
          <p:nvPr/>
        </p:nvGrpSpPr>
        <p:grpSpPr bwMode="auto">
          <a:xfrm>
            <a:off x="1068634" y="2697155"/>
            <a:ext cx="2798762" cy="1808162"/>
            <a:chOff x="3305" y="2541"/>
            <a:chExt cx="1763" cy="1139"/>
          </a:xfrm>
        </p:grpSpPr>
        <p:sp>
          <p:nvSpPr>
            <p:cNvPr id="247" name="Freeform 32"/>
            <p:cNvSpPr>
              <a:spLocks/>
            </p:cNvSpPr>
            <p:nvPr/>
          </p:nvSpPr>
          <p:spPr bwMode="auto">
            <a:xfrm>
              <a:off x="3305" y="2886"/>
              <a:ext cx="1763" cy="794"/>
            </a:xfrm>
            <a:custGeom>
              <a:avLst/>
              <a:gdLst>
                <a:gd name="T0" fmla="*/ 0 w 2132"/>
                <a:gd name="T1" fmla="*/ 141 h 929"/>
                <a:gd name="T2" fmla="*/ 12 w 2132"/>
                <a:gd name="T3" fmla="*/ 48 h 929"/>
                <a:gd name="T4" fmla="*/ 47 w 2132"/>
                <a:gd name="T5" fmla="*/ 13 h 929"/>
                <a:gd name="T6" fmla="*/ 129 w 2132"/>
                <a:gd name="T7" fmla="*/ 3 h 929"/>
                <a:gd name="T8" fmla="*/ 217 w 2132"/>
                <a:gd name="T9" fmla="*/ 3 h 929"/>
                <a:gd name="T10" fmla="*/ 0 60000 65536"/>
                <a:gd name="T11" fmla="*/ 0 60000 65536"/>
                <a:gd name="T12" fmla="*/ 0 60000 65536"/>
                <a:gd name="T13" fmla="*/ 0 60000 65536"/>
                <a:gd name="T14" fmla="*/ 0 60000 65536"/>
                <a:gd name="T15" fmla="*/ 0 w 2132"/>
                <a:gd name="T16" fmla="*/ 0 h 929"/>
                <a:gd name="T17" fmla="*/ 2132 w 2132"/>
                <a:gd name="T18" fmla="*/ 929 h 929"/>
              </a:gdLst>
              <a:ahLst/>
              <a:cxnLst>
                <a:cxn ang="T10">
                  <a:pos x="T0" y="T1"/>
                </a:cxn>
                <a:cxn ang="T11">
                  <a:pos x="T2" y="T3"/>
                </a:cxn>
                <a:cxn ang="T12">
                  <a:pos x="T4" y="T5"/>
                </a:cxn>
                <a:cxn ang="T13">
                  <a:pos x="T6" y="T7"/>
                </a:cxn>
                <a:cxn ang="T14">
                  <a:pos x="T8" y="T9"/>
                </a:cxn>
              </a:cxnLst>
              <a:rect l="T15" t="T16" r="T17" b="T18"/>
              <a:pathLst>
                <a:path w="2132" h="929">
                  <a:moveTo>
                    <a:pt x="0" y="929"/>
                  </a:moveTo>
                  <a:cubicBezTo>
                    <a:pt x="21" y="827"/>
                    <a:pt x="49" y="459"/>
                    <a:pt x="125" y="318"/>
                  </a:cubicBezTo>
                  <a:cubicBezTo>
                    <a:pt x="201" y="177"/>
                    <a:pt x="266" y="134"/>
                    <a:pt x="456" y="83"/>
                  </a:cubicBezTo>
                  <a:cubicBezTo>
                    <a:pt x="646" y="32"/>
                    <a:pt x="989" y="26"/>
                    <a:pt x="1268" y="13"/>
                  </a:cubicBezTo>
                  <a:cubicBezTo>
                    <a:pt x="1547" y="0"/>
                    <a:pt x="1988" y="6"/>
                    <a:pt x="2132" y="4"/>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248" name="Text Box 64"/>
            <p:cNvSpPr txBox="1">
              <a:spLocks noChangeArrowheads="1"/>
            </p:cNvSpPr>
            <p:nvPr/>
          </p:nvSpPr>
          <p:spPr bwMode="auto">
            <a:xfrm>
              <a:off x="4782" y="2541"/>
              <a:ext cx="202"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B2</a:t>
              </a:r>
              <a:endParaRPr kumimoji="1" lang="en-US" altLang="zh-CN" sz="2400">
                <a:latin typeface="Times New Roman" panose="02020603050405020304" pitchFamily="18" charset="0"/>
                <a:ea typeface="长城楷体" pitchFamily="49" charset="-122"/>
              </a:endParaRPr>
            </a:p>
          </p:txBody>
        </p:sp>
      </p:grpSp>
      <p:grpSp>
        <p:nvGrpSpPr>
          <p:cNvPr id="249" name="Group 104"/>
          <p:cNvGrpSpPr>
            <a:grpSpLocks/>
          </p:cNvGrpSpPr>
          <p:nvPr/>
        </p:nvGrpSpPr>
        <p:grpSpPr bwMode="auto">
          <a:xfrm>
            <a:off x="1038471" y="2074855"/>
            <a:ext cx="2778125" cy="2430462"/>
            <a:chOff x="3286" y="2149"/>
            <a:chExt cx="1750" cy="1531"/>
          </a:xfrm>
        </p:grpSpPr>
        <p:sp>
          <p:nvSpPr>
            <p:cNvPr id="250" name="Freeform 33"/>
            <p:cNvSpPr>
              <a:spLocks/>
            </p:cNvSpPr>
            <p:nvPr/>
          </p:nvSpPr>
          <p:spPr bwMode="auto">
            <a:xfrm>
              <a:off x="3286" y="2464"/>
              <a:ext cx="1750" cy="1216"/>
            </a:xfrm>
            <a:custGeom>
              <a:avLst/>
              <a:gdLst>
                <a:gd name="T0" fmla="*/ 0 w 2116"/>
                <a:gd name="T1" fmla="*/ 404 h 1344"/>
                <a:gd name="T2" fmla="*/ 18 w 2116"/>
                <a:gd name="T3" fmla="*/ 159 h 1344"/>
                <a:gd name="T4" fmla="*/ 36 w 2116"/>
                <a:gd name="T5" fmla="*/ 47 h 1344"/>
                <a:gd name="T6" fmla="*/ 82 w 2116"/>
                <a:gd name="T7" fmla="*/ 11 h 1344"/>
                <a:gd name="T8" fmla="*/ 217 w 2116"/>
                <a:gd name="T9" fmla="*/ 0 h 1344"/>
                <a:gd name="T10" fmla="*/ 0 60000 65536"/>
                <a:gd name="T11" fmla="*/ 0 60000 65536"/>
                <a:gd name="T12" fmla="*/ 0 60000 65536"/>
                <a:gd name="T13" fmla="*/ 0 60000 65536"/>
                <a:gd name="T14" fmla="*/ 0 60000 65536"/>
                <a:gd name="T15" fmla="*/ 0 w 2116"/>
                <a:gd name="T16" fmla="*/ 0 h 1344"/>
                <a:gd name="T17" fmla="*/ 2116 w 2116"/>
                <a:gd name="T18" fmla="*/ 1344 h 1344"/>
              </a:gdLst>
              <a:ahLst/>
              <a:cxnLst>
                <a:cxn ang="T10">
                  <a:pos x="T0" y="T1"/>
                </a:cxn>
                <a:cxn ang="T11">
                  <a:pos x="T2" y="T3"/>
                </a:cxn>
                <a:cxn ang="T12">
                  <a:pos x="T4" y="T5"/>
                </a:cxn>
                <a:cxn ang="T13">
                  <a:pos x="T6" y="T7"/>
                </a:cxn>
                <a:cxn ang="T14">
                  <a:pos x="T8" y="T9"/>
                </a:cxn>
              </a:cxnLst>
              <a:rect l="T15" t="T16" r="T17" b="T18"/>
              <a:pathLst>
                <a:path w="2116" h="1344">
                  <a:moveTo>
                    <a:pt x="0" y="1344"/>
                  </a:moveTo>
                  <a:cubicBezTo>
                    <a:pt x="30" y="1209"/>
                    <a:pt x="120" y="730"/>
                    <a:pt x="179" y="532"/>
                  </a:cubicBezTo>
                  <a:cubicBezTo>
                    <a:pt x="238" y="334"/>
                    <a:pt x="250" y="240"/>
                    <a:pt x="353" y="157"/>
                  </a:cubicBezTo>
                  <a:cubicBezTo>
                    <a:pt x="456" y="74"/>
                    <a:pt x="506" y="60"/>
                    <a:pt x="800" y="34"/>
                  </a:cubicBezTo>
                  <a:cubicBezTo>
                    <a:pt x="1094" y="8"/>
                    <a:pt x="1897" y="6"/>
                    <a:pt x="2116" y="0"/>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251" name="Text Box 65"/>
            <p:cNvSpPr txBox="1">
              <a:spLocks noChangeArrowheads="1"/>
            </p:cNvSpPr>
            <p:nvPr/>
          </p:nvSpPr>
          <p:spPr bwMode="auto">
            <a:xfrm>
              <a:off x="4782" y="2149"/>
              <a:ext cx="202"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B3</a:t>
              </a:r>
              <a:endParaRPr kumimoji="1" lang="en-US" altLang="zh-CN" sz="2400">
                <a:latin typeface="Times New Roman" panose="02020603050405020304" pitchFamily="18" charset="0"/>
                <a:ea typeface="长城楷体" pitchFamily="49" charset="-122"/>
              </a:endParaRPr>
            </a:p>
          </p:txBody>
        </p:sp>
      </p:grpSp>
      <p:grpSp>
        <p:nvGrpSpPr>
          <p:cNvPr id="252" name="Group 81"/>
          <p:cNvGrpSpPr>
            <a:grpSpLocks/>
          </p:cNvGrpSpPr>
          <p:nvPr/>
        </p:nvGrpSpPr>
        <p:grpSpPr bwMode="auto">
          <a:xfrm>
            <a:off x="1025771" y="2398705"/>
            <a:ext cx="592138" cy="2128837"/>
            <a:chOff x="3278" y="1161"/>
            <a:chExt cx="556" cy="1483"/>
          </a:xfrm>
        </p:grpSpPr>
        <p:sp>
          <p:nvSpPr>
            <p:cNvPr id="253" name="Freeform 62"/>
            <p:cNvSpPr>
              <a:spLocks/>
            </p:cNvSpPr>
            <p:nvPr/>
          </p:nvSpPr>
          <p:spPr bwMode="auto">
            <a:xfrm>
              <a:off x="3278" y="1161"/>
              <a:ext cx="556" cy="1483"/>
            </a:xfrm>
            <a:custGeom>
              <a:avLst/>
              <a:gdLst>
                <a:gd name="T0" fmla="*/ 0 w 588"/>
                <a:gd name="T1" fmla="*/ 1156 h 1517"/>
                <a:gd name="T2" fmla="*/ 73 w 588"/>
                <a:gd name="T3" fmla="*/ 1123 h 1517"/>
                <a:gd name="T4" fmla="*/ 148 w 588"/>
                <a:gd name="T5" fmla="*/ 1011 h 1517"/>
                <a:gd name="T6" fmla="*/ 212 w 588"/>
                <a:gd name="T7" fmla="*/ 712 h 1517"/>
                <a:gd name="T8" fmla="*/ 265 w 588"/>
                <a:gd name="T9" fmla="*/ 320 h 1517"/>
                <a:gd name="T10" fmla="*/ 301 w 588"/>
                <a:gd name="T11" fmla="*/ 0 h 1517"/>
                <a:gd name="T12" fmla="*/ 0 60000 65536"/>
                <a:gd name="T13" fmla="*/ 0 60000 65536"/>
                <a:gd name="T14" fmla="*/ 0 60000 65536"/>
                <a:gd name="T15" fmla="*/ 0 60000 65536"/>
                <a:gd name="T16" fmla="*/ 0 60000 65536"/>
                <a:gd name="T17" fmla="*/ 0 60000 65536"/>
                <a:gd name="T18" fmla="*/ 0 w 588"/>
                <a:gd name="T19" fmla="*/ 0 h 1517"/>
                <a:gd name="T20" fmla="*/ 588 w 588"/>
                <a:gd name="T21" fmla="*/ 1517 h 1517"/>
              </a:gdLst>
              <a:ahLst/>
              <a:cxnLst>
                <a:cxn ang="T12">
                  <a:pos x="T0" y="T1"/>
                </a:cxn>
                <a:cxn ang="T13">
                  <a:pos x="T2" y="T3"/>
                </a:cxn>
                <a:cxn ang="T14">
                  <a:pos x="T4" y="T5"/>
                </a:cxn>
                <a:cxn ang="T15">
                  <a:pos x="T6" y="T7"/>
                </a:cxn>
                <a:cxn ang="T16">
                  <a:pos x="T8" y="T9"/>
                </a:cxn>
                <a:cxn ang="T17">
                  <a:pos x="T10" y="T11"/>
                </a:cxn>
              </a:cxnLst>
              <a:rect l="T18" t="T19" r="T20" b="T21"/>
              <a:pathLst>
                <a:path w="588" h="1517">
                  <a:moveTo>
                    <a:pt x="0" y="1517"/>
                  </a:moveTo>
                  <a:cubicBezTo>
                    <a:pt x="24" y="1510"/>
                    <a:pt x="95" y="1507"/>
                    <a:pt x="143" y="1475"/>
                  </a:cubicBezTo>
                  <a:cubicBezTo>
                    <a:pt x="191" y="1443"/>
                    <a:pt x="246" y="1417"/>
                    <a:pt x="291" y="1327"/>
                  </a:cubicBezTo>
                  <a:cubicBezTo>
                    <a:pt x="336" y="1237"/>
                    <a:pt x="376" y="1085"/>
                    <a:pt x="414" y="934"/>
                  </a:cubicBezTo>
                  <a:cubicBezTo>
                    <a:pt x="452" y="783"/>
                    <a:pt x="489" y="575"/>
                    <a:pt x="518" y="419"/>
                  </a:cubicBezTo>
                  <a:cubicBezTo>
                    <a:pt x="547" y="263"/>
                    <a:pt x="574" y="87"/>
                    <a:pt x="588" y="0"/>
                  </a:cubicBezTo>
                </a:path>
              </a:pathLst>
            </a:custGeom>
            <a:noFill/>
            <a:ln w="28575">
              <a:solidFill>
                <a:srgbClr val="0000FF"/>
              </a:solidFill>
              <a:prstDash val="dash"/>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grpSp>
          <p:nvGrpSpPr>
            <p:cNvPr id="254" name="Group 66"/>
            <p:cNvGrpSpPr>
              <a:grpSpLocks/>
            </p:cNvGrpSpPr>
            <p:nvPr/>
          </p:nvGrpSpPr>
          <p:grpSpPr bwMode="auto">
            <a:xfrm>
              <a:off x="3290" y="1161"/>
              <a:ext cx="476" cy="1407"/>
              <a:chOff x="3334" y="1117"/>
              <a:chExt cx="465" cy="1429"/>
            </a:xfrm>
          </p:grpSpPr>
          <p:sp>
            <p:nvSpPr>
              <p:cNvPr id="255" name="Line 67"/>
              <p:cNvSpPr>
                <a:spLocks noChangeShapeType="1"/>
              </p:cNvSpPr>
              <p:nvPr/>
            </p:nvSpPr>
            <p:spPr bwMode="auto">
              <a:xfrm>
                <a:off x="3606" y="1117"/>
                <a:ext cx="181" cy="181"/>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6" name="Line 68"/>
              <p:cNvSpPr>
                <a:spLocks noChangeShapeType="1"/>
              </p:cNvSpPr>
              <p:nvPr/>
            </p:nvSpPr>
            <p:spPr bwMode="auto">
              <a:xfrm>
                <a:off x="3470" y="1117"/>
                <a:ext cx="301" cy="301"/>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7" name="Line 69"/>
              <p:cNvSpPr>
                <a:spLocks noChangeShapeType="1"/>
              </p:cNvSpPr>
              <p:nvPr/>
            </p:nvSpPr>
            <p:spPr bwMode="auto">
              <a:xfrm>
                <a:off x="3334" y="1117"/>
                <a:ext cx="433" cy="433"/>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8" name="Line 70"/>
              <p:cNvSpPr>
                <a:spLocks noChangeShapeType="1"/>
              </p:cNvSpPr>
              <p:nvPr/>
            </p:nvSpPr>
            <p:spPr bwMode="auto">
              <a:xfrm>
                <a:off x="3334" y="1253"/>
                <a:ext cx="424" cy="424"/>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9" name="Line 71"/>
              <p:cNvSpPr>
                <a:spLocks noChangeShapeType="1"/>
              </p:cNvSpPr>
              <p:nvPr/>
            </p:nvSpPr>
            <p:spPr bwMode="auto">
              <a:xfrm>
                <a:off x="3334" y="1389"/>
                <a:ext cx="408" cy="408"/>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0" name="Line 72"/>
              <p:cNvSpPr>
                <a:spLocks noChangeShapeType="1"/>
              </p:cNvSpPr>
              <p:nvPr/>
            </p:nvSpPr>
            <p:spPr bwMode="auto">
              <a:xfrm>
                <a:off x="3334" y="1525"/>
                <a:ext cx="388" cy="388"/>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1" name="Line 73"/>
              <p:cNvSpPr>
                <a:spLocks noChangeShapeType="1"/>
              </p:cNvSpPr>
              <p:nvPr/>
            </p:nvSpPr>
            <p:spPr bwMode="auto">
              <a:xfrm>
                <a:off x="3334" y="1661"/>
                <a:ext cx="364" cy="364"/>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2" name="Line 74"/>
              <p:cNvSpPr>
                <a:spLocks noChangeShapeType="1"/>
              </p:cNvSpPr>
              <p:nvPr/>
            </p:nvSpPr>
            <p:spPr bwMode="auto">
              <a:xfrm>
                <a:off x="3334" y="1797"/>
                <a:ext cx="348" cy="348"/>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3" name="Line 75"/>
              <p:cNvSpPr>
                <a:spLocks noChangeShapeType="1"/>
              </p:cNvSpPr>
              <p:nvPr/>
            </p:nvSpPr>
            <p:spPr bwMode="auto">
              <a:xfrm>
                <a:off x="3334" y="1933"/>
                <a:ext cx="316" cy="316"/>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4" name="Line 76"/>
              <p:cNvSpPr>
                <a:spLocks noChangeShapeType="1"/>
              </p:cNvSpPr>
              <p:nvPr/>
            </p:nvSpPr>
            <p:spPr bwMode="auto">
              <a:xfrm>
                <a:off x="3334" y="2069"/>
                <a:ext cx="284" cy="284"/>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5" name="Line 77"/>
              <p:cNvSpPr>
                <a:spLocks noChangeShapeType="1"/>
              </p:cNvSpPr>
              <p:nvPr/>
            </p:nvSpPr>
            <p:spPr bwMode="auto">
              <a:xfrm>
                <a:off x="3334" y="2205"/>
                <a:ext cx="242" cy="242"/>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6" name="Line 78"/>
              <p:cNvSpPr>
                <a:spLocks noChangeShapeType="1"/>
              </p:cNvSpPr>
              <p:nvPr/>
            </p:nvSpPr>
            <p:spPr bwMode="auto">
              <a:xfrm>
                <a:off x="3334" y="2341"/>
                <a:ext cx="181" cy="181"/>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7" name="Line 79"/>
              <p:cNvSpPr>
                <a:spLocks noChangeShapeType="1"/>
              </p:cNvSpPr>
              <p:nvPr/>
            </p:nvSpPr>
            <p:spPr bwMode="auto">
              <a:xfrm>
                <a:off x="3722" y="1117"/>
                <a:ext cx="77" cy="77"/>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8" name="Line 80"/>
              <p:cNvSpPr>
                <a:spLocks noChangeShapeType="1"/>
              </p:cNvSpPr>
              <p:nvPr/>
            </p:nvSpPr>
            <p:spPr bwMode="auto">
              <a:xfrm>
                <a:off x="3338" y="2469"/>
                <a:ext cx="77" cy="77"/>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sp>
        <p:nvSpPr>
          <p:cNvPr id="3" name="文本框 2"/>
          <p:cNvSpPr txBox="1"/>
          <p:nvPr/>
        </p:nvSpPr>
        <p:spPr>
          <a:xfrm>
            <a:off x="6195499" y="5428127"/>
            <a:ext cx="2913355" cy="369332"/>
          </a:xfrm>
          <a:prstGeom prst="rect">
            <a:avLst/>
          </a:prstGeom>
          <a:noFill/>
          <a:ln>
            <a:solidFill>
              <a:srgbClr val="0000FF"/>
            </a:solidFill>
          </a:ln>
        </p:spPr>
        <p:txBody>
          <a:bodyPr wrap="square" rtlCol="0">
            <a:spAutoFit/>
          </a:bodyPr>
          <a:lstStyle/>
          <a:p>
            <a:r>
              <a:rPr lang="zh-CN" altLang="en-US" b="1" dirty="0">
                <a:latin typeface="黑体" panose="02010609060101010101" pitchFamily="49" charset="-122"/>
                <a:ea typeface="黑体" panose="02010609060101010101" pitchFamily="49" charset="-122"/>
              </a:rPr>
              <a:t>放大区</a:t>
            </a:r>
            <a:r>
              <a:rPr lang="zh-CN" altLang="en-US" dirty="0"/>
              <a:t>：</a:t>
            </a:r>
            <a:r>
              <a:rPr lang="en-US" altLang="zh-CN" dirty="0"/>
              <a:t>b-e</a:t>
            </a:r>
            <a:r>
              <a:rPr lang="zh-CN" altLang="en-US" dirty="0"/>
              <a:t>正偏，</a:t>
            </a:r>
            <a:r>
              <a:rPr lang="en-US" altLang="zh-CN" dirty="0"/>
              <a:t>b-c</a:t>
            </a:r>
            <a:r>
              <a:rPr lang="zh-CN" altLang="en-US" dirty="0"/>
              <a:t>反偏</a:t>
            </a:r>
          </a:p>
        </p:txBody>
      </p:sp>
      <p:sp>
        <p:nvSpPr>
          <p:cNvPr id="269" name="文本框 268"/>
          <p:cNvSpPr txBox="1"/>
          <p:nvPr/>
        </p:nvSpPr>
        <p:spPr>
          <a:xfrm>
            <a:off x="6228184" y="3670832"/>
            <a:ext cx="2808312" cy="646331"/>
          </a:xfrm>
          <a:prstGeom prst="rect">
            <a:avLst/>
          </a:prstGeom>
          <a:noFill/>
          <a:ln>
            <a:solidFill>
              <a:srgbClr val="0000FF"/>
            </a:solidFill>
          </a:ln>
        </p:spPr>
        <p:txBody>
          <a:bodyPr wrap="square" rtlCol="0">
            <a:spAutoFit/>
          </a:bodyPr>
          <a:lstStyle/>
          <a:p>
            <a:r>
              <a:rPr lang="zh-CN" altLang="en-US" b="1" dirty="0">
                <a:solidFill>
                  <a:srgbClr val="0000FF"/>
                </a:solidFill>
              </a:rPr>
              <a:t>饱和区</a:t>
            </a:r>
            <a:r>
              <a:rPr lang="zh-CN" altLang="en-US" dirty="0"/>
              <a:t>：</a:t>
            </a:r>
            <a:r>
              <a:rPr lang="en-US" altLang="zh-CN" dirty="0"/>
              <a:t>b-e</a:t>
            </a:r>
            <a:r>
              <a:rPr lang="zh-CN" altLang="en-US" dirty="0"/>
              <a:t>正偏，</a:t>
            </a:r>
            <a:r>
              <a:rPr lang="en-US" altLang="zh-CN" dirty="0"/>
              <a:t> b-c</a:t>
            </a:r>
            <a:r>
              <a:rPr lang="zh-CN" altLang="en-US" dirty="0"/>
              <a:t>从正偏到弱反偏</a:t>
            </a:r>
          </a:p>
        </p:txBody>
      </p:sp>
      <p:sp>
        <p:nvSpPr>
          <p:cNvPr id="270" name="文本框 269"/>
          <p:cNvSpPr txBox="1"/>
          <p:nvPr/>
        </p:nvSpPr>
        <p:spPr>
          <a:xfrm>
            <a:off x="6228184" y="2384884"/>
            <a:ext cx="2808312" cy="646331"/>
          </a:xfrm>
          <a:prstGeom prst="rect">
            <a:avLst/>
          </a:prstGeom>
          <a:noFill/>
          <a:ln>
            <a:solidFill>
              <a:srgbClr val="0000FF"/>
            </a:solidFill>
          </a:ln>
        </p:spPr>
        <p:txBody>
          <a:bodyPr wrap="square" rtlCol="0">
            <a:spAutoFit/>
          </a:bodyPr>
          <a:lstStyle/>
          <a:p>
            <a:r>
              <a:rPr lang="zh-CN" altLang="en-US" b="1" dirty="0">
                <a:solidFill>
                  <a:srgbClr val="0000FF"/>
                </a:solidFill>
              </a:rPr>
              <a:t>饱和区</a:t>
            </a:r>
            <a:r>
              <a:rPr lang="zh-CN" altLang="en-US" dirty="0"/>
              <a:t>： </a:t>
            </a:r>
            <a:r>
              <a:rPr lang="en-US" altLang="zh-CN" dirty="0"/>
              <a:t>b-e</a:t>
            </a:r>
            <a:r>
              <a:rPr lang="zh-CN" altLang="en-US" dirty="0"/>
              <a:t>正偏，</a:t>
            </a:r>
            <a:r>
              <a:rPr lang="en-US" altLang="zh-CN" dirty="0"/>
              <a:t>b-c</a:t>
            </a:r>
            <a:r>
              <a:rPr lang="zh-CN" altLang="en-US" dirty="0"/>
              <a:t>从正偏到弱反偏</a:t>
            </a:r>
          </a:p>
        </p:txBody>
      </p:sp>
      <p:sp>
        <p:nvSpPr>
          <p:cNvPr id="271" name="文本框 270"/>
          <p:cNvSpPr txBox="1"/>
          <p:nvPr/>
        </p:nvSpPr>
        <p:spPr>
          <a:xfrm>
            <a:off x="6238994" y="827420"/>
            <a:ext cx="1989795" cy="369332"/>
          </a:xfrm>
          <a:prstGeom prst="rect">
            <a:avLst/>
          </a:prstGeom>
          <a:noFill/>
          <a:ln>
            <a:solidFill>
              <a:srgbClr val="0000FF"/>
            </a:solidFill>
          </a:ln>
        </p:spPr>
        <p:txBody>
          <a:bodyPr wrap="square" rtlCol="0">
            <a:spAutoFit/>
          </a:bodyPr>
          <a:lstStyle/>
          <a:p>
            <a:r>
              <a:rPr lang="en-US" altLang="zh-CN" dirty="0"/>
              <a:t>b-e</a:t>
            </a:r>
            <a:r>
              <a:rPr lang="zh-CN" altLang="en-US" dirty="0"/>
              <a:t>正偏，</a:t>
            </a:r>
            <a:r>
              <a:rPr lang="en-US" altLang="zh-CN" dirty="0"/>
              <a:t>b-c</a:t>
            </a:r>
            <a:r>
              <a:rPr lang="zh-CN" altLang="en-US" dirty="0"/>
              <a:t>正偏</a:t>
            </a:r>
          </a:p>
        </p:txBody>
      </p:sp>
      <p:sp>
        <p:nvSpPr>
          <p:cNvPr id="272" name="文本框 271"/>
          <p:cNvSpPr txBox="1"/>
          <p:nvPr/>
        </p:nvSpPr>
        <p:spPr>
          <a:xfrm>
            <a:off x="7754044" y="0"/>
            <a:ext cx="1389956" cy="369332"/>
          </a:xfrm>
          <a:prstGeom prst="rect">
            <a:avLst/>
          </a:prstGeom>
          <a:noFill/>
        </p:spPr>
        <p:txBody>
          <a:bodyPr wrap="square" rtlCol="0">
            <a:spAutoFit/>
          </a:bodyPr>
          <a:lstStyle/>
          <a:p>
            <a:r>
              <a:rPr lang="en-US" altLang="zh-CN" dirty="0"/>
              <a:t>NPN</a:t>
            </a:r>
            <a:r>
              <a:rPr lang="zh-CN" altLang="en-US" dirty="0"/>
              <a:t>三极管</a:t>
            </a:r>
          </a:p>
        </p:txBody>
      </p:sp>
      <p:sp>
        <p:nvSpPr>
          <p:cNvPr id="273" name="Rectangle 272">
            <a:extLst>
              <a:ext uri="{FF2B5EF4-FFF2-40B4-BE49-F238E27FC236}">
                <a16:creationId xmlns:a16="http://schemas.microsoft.com/office/drawing/2014/main" id="{14E82410-A132-7748-9E3A-F30A0EBBE4EA}"/>
              </a:ext>
            </a:extLst>
          </p:cNvPr>
          <p:cNvSpPr/>
          <p:nvPr/>
        </p:nvSpPr>
        <p:spPr>
          <a:xfrm>
            <a:off x="2614065" y="1520788"/>
            <a:ext cx="1861267" cy="646331"/>
          </a:xfrm>
          <a:prstGeom prst="rect">
            <a:avLst/>
          </a:prstGeom>
          <a:ln w="28575">
            <a:noFill/>
          </a:ln>
        </p:spPr>
        <p:txBody>
          <a:bodyPr wrap="square">
            <a:spAutoFit/>
          </a:bodyPr>
          <a:lstStyle/>
          <a:p>
            <a:pPr algn="r"/>
            <a:r>
              <a:rPr lang="zh-CN" altLang="en-US" b="1" dirty="0">
                <a:solidFill>
                  <a:srgbClr val="0000FF"/>
                </a:solidFill>
              </a:rPr>
              <a:t>输出特性</a:t>
            </a:r>
            <a:r>
              <a:rPr lang="en-US" altLang="zh-CN" dirty="0"/>
              <a:t>:</a:t>
            </a:r>
          </a:p>
          <a:p>
            <a:pPr algn="r"/>
            <a:r>
              <a:rPr lang="zh-CN" altLang="en-US" dirty="0">
                <a:solidFill>
                  <a:srgbClr val="0000FF"/>
                </a:solidFill>
              </a:rPr>
              <a:t>类似</a:t>
            </a:r>
            <a:r>
              <a:rPr lang="en-US" altLang="zh-CN" dirty="0">
                <a:solidFill>
                  <a:srgbClr val="0000FF"/>
                </a:solidFill>
              </a:rPr>
              <a:t>FET</a:t>
            </a:r>
            <a:r>
              <a:rPr lang="zh-CN" altLang="en-US" dirty="0">
                <a:solidFill>
                  <a:srgbClr val="0000FF"/>
                </a:solidFill>
              </a:rPr>
              <a:t>管</a:t>
            </a:r>
            <a:endParaRPr lang="en-US" altLang="zh-CN" dirty="0">
              <a:solidFill>
                <a:srgbClr val="0000FF"/>
              </a:solidFill>
            </a:endParaRPr>
          </a:p>
        </p:txBody>
      </p:sp>
    </p:spTree>
    <p:extLst>
      <p:ext uri="{BB962C8B-B14F-4D97-AF65-F5344CB8AC3E}">
        <p14:creationId xmlns:p14="http://schemas.microsoft.com/office/powerpoint/2010/main" val="419322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343F6CF-FD70-4AB4-9182-E15E6AAD8808}" type="datetime1">
              <a:rPr lang="zh-CN" altLang="en-US" sz="1800" b="0" smtClean="0">
                <a:solidFill>
                  <a:srgbClr val="B2B2B2"/>
                </a:solidFill>
              </a:rPr>
              <a:pPr>
                <a:spcAft>
                  <a:spcPct val="0"/>
                </a:spcAft>
                <a:buFontTx/>
                <a:buNone/>
              </a:pPr>
              <a:t>2021/12/6</a:t>
            </a:fld>
            <a:endParaRPr lang="en-US" altLang="zh-CN" sz="1800" b="0">
              <a:solidFill>
                <a:srgbClr val="B2B2B2"/>
              </a:solidFill>
            </a:endParaRPr>
          </a:p>
        </p:txBody>
      </p:sp>
      <p:sp>
        <p:nvSpPr>
          <p:cNvPr id="6147"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6148"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154A2D6-BBB3-4C3E-9137-A720CB3655E6}" type="slidenum">
              <a:rPr lang="en-US" altLang="zh-CN" sz="1800" b="0" smtClean="0">
                <a:solidFill>
                  <a:srgbClr val="B2B2B2"/>
                </a:solidFill>
              </a:rPr>
              <a:pPr>
                <a:spcAft>
                  <a:spcPct val="0"/>
                </a:spcAft>
                <a:buFontTx/>
                <a:buNone/>
              </a:pPr>
              <a:t>2</a:t>
            </a:fld>
            <a:endParaRPr lang="en-US" altLang="zh-CN" sz="1800" b="0">
              <a:solidFill>
                <a:srgbClr val="B2B2B2"/>
              </a:solidFill>
            </a:endParaRPr>
          </a:p>
        </p:txBody>
      </p:sp>
      <p:sp>
        <p:nvSpPr>
          <p:cNvPr id="6149" name="Rectangle 2"/>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0" name="Rectangle 11"/>
          <p:cNvSpPr>
            <a:spLocks noChangeArrowheads="1"/>
          </p:cNvSpPr>
          <p:nvPr/>
        </p:nvSpPr>
        <p:spPr bwMode="auto">
          <a:xfrm>
            <a:off x="457200" y="1665288"/>
            <a:ext cx="8229600" cy="4716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en-US">
                <a:solidFill>
                  <a:srgbClr val="080808"/>
                </a:solidFill>
              </a:rPr>
              <a:t>三极管的</a:t>
            </a:r>
            <a:r>
              <a:rPr lang="zh-CN" altLang="en-US"/>
              <a:t>结构类型</a:t>
            </a:r>
            <a:endParaRPr lang="zh-CN" altLang="en-US">
              <a:solidFill>
                <a:srgbClr val="080808"/>
              </a:solidFill>
            </a:endParaRPr>
          </a:p>
          <a:p>
            <a:pPr eaLnBrk="1" hangingPunct="1">
              <a:lnSpc>
                <a:spcPct val="120000"/>
              </a:lnSpc>
            </a:pPr>
            <a:r>
              <a:rPr lang="zh-CN" altLang="en-US">
                <a:solidFill>
                  <a:srgbClr val="080808"/>
                </a:solidFill>
              </a:rPr>
              <a:t>三极管的工作原理</a:t>
            </a:r>
          </a:p>
          <a:p>
            <a:pPr eaLnBrk="1" hangingPunct="1">
              <a:lnSpc>
                <a:spcPct val="120000"/>
              </a:lnSpc>
            </a:pPr>
            <a:r>
              <a:rPr lang="zh-CN" altLang="en-US">
                <a:solidFill>
                  <a:srgbClr val="080808"/>
                </a:solidFill>
              </a:rPr>
              <a:t>三极管的特性曲线</a:t>
            </a:r>
          </a:p>
          <a:p>
            <a:pPr eaLnBrk="1" hangingPunct="1">
              <a:lnSpc>
                <a:spcPct val="120000"/>
              </a:lnSpc>
            </a:pPr>
            <a:r>
              <a:rPr lang="zh-CN" altLang="en-US">
                <a:solidFill>
                  <a:srgbClr val="080808"/>
                </a:solidFill>
              </a:rPr>
              <a:t>三极管的主要参数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F558400E-D11D-4597-8C26-433614CA4F7D}" type="datetime1">
              <a:rPr lang="zh-CN" altLang="en-US" smtClean="0"/>
              <a:pPr>
                <a:defRPr/>
              </a:pPr>
              <a:t>2021/12/6</a:t>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灯片编号占位符 5"/>
          <p:cNvSpPr>
            <a:spLocks noGrp="1"/>
          </p:cNvSpPr>
          <p:nvPr>
            <p:ph type="sldNum" sz="quarter" idx="12"/>
          </p:nvPr>
        </p:nvSpPr>
        <p:spPr/>
        <p:txBody>
          <a:bodyPr/>
          <a:lstStyle/>
          <a:p>
            <a:pPr>
              <a:defRPr/>
            </a:pPr>
            <a:fld id="{328E9093-A0BC-4D27-A68A-553DFC643424}" type="slidenum">
              <a:rPr lang="en-US" altLang="zh-CN" smtClean="0"/>
              <a:pPr>
                <a:defRPr/>
              </a:pPr>
              <a:t>20</a:t>
            </a:fld>
            <a:endParaRPr lang="en-US" altLang="zh-CN"/>
          </a:p>
        </p:txBody>
      </p:sp>
      <p:sp>
        <p:nvSpPr>
          <p:cNvPr id="78" name="矩形 77"/>
          <p:cNvSpPr/>
          <p:nvPr/>
        </p:nvSpPr>
        <p:spPr>
          <a:xfrm>
            <a:off x="395288" y="288847"/>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395288" y="2053043"/>
            <a:ext cx="2484524" cy="234026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395288" y="4357299"/>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467420" y="43572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85" name="文本框 84"/>
          <p:cNvSpPr txBox="1"/>
          <p:nvPr/>
        </p:nvSpPr>
        <p:spPr>
          <a:xfrm>
            <a:off x="467420" y="2888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89" name="文本框 88"/>
          <p:cNvSpPr txBox="1"/>
          <p:nvPr/>
        </p:nvSpPr>
        <p:spPr>
          <a:xfrm>
            <a:off x="467420" y="46453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90" name="文本框 89"/>
          <p:cNvSpPr txBox="1"/>
          <p:nvPr/>
        </p:nvSpPr>
        <p:spPr>
          <a:xfrm>
            <a:off x="466210" y="19850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91" name="文本框 90"/>
          <p:cNvSpPr txBox="1"/>
          <p:nvPr/>
        </p:nvSpPr>
        <p:spPr>
          <a:xfrm>
            <a:off x="647564" y="33123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2" name="文本框 91"/>
          <p:cNvSpPr txBox="1"/>
          <p:nvPr/>
        </p:nvSpPr>
        <p:spPr>
          <a:xfrm>
            <a:off x="467420" y="50487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4" name="文本框 93"/>
          <p:cNvSpPr txBox="1"/>
          <p:nvPr/>
        </p:nvSpPr>
        <p:spPr>
          <a:xfrm>
            <a:off x="647564" y="547262"/>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5" name="文本框 94"/>
          <p:cNvSpPr txBox="1"/>
          <p:nvPr/>
        </p:nvSpPr>
        <p:spPr>
          <a:xfrm>
            <a:off x="467544" y="7208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97" name="文本框 96"/>
          <p:cNvSpPr txBox="1"/>
          <p:nvPr/>
        </p:nvSpPr>
        <p:spPr>
          <a:xfrm>
            <a:off x="647688" y="763286"/>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0" name="文本框 99"/>
          <p:cNvSpPr txBox="1"/>
          <p:nvPr/>
        </p:nvSpPr>
        <p:spPr>
          <a:xfrm>
            <a:off x="467544" y="936919"/>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1" name="文本框 100"/>
          <p:cNvSpPr txBox="1"/>
          <p:nvPr/>
        </p:nvSpPr>
        <p:spPr>
          <a:xfrm>
            <a:off x="647688" y="979310"/>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2" name="文本框 101"/>
          <p:cNvSpPr txBox="1"/>
          <p:nvPr/>
        </p:nvSpPr>
        <p:spPr>
          <a:xfrm>
            <a:off x="467544" y="1152943"/>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3" name="文本框 102"/>
          <p:cNvSpPr txBox="1"/>
          <p:nvPr/>
        </p:nvSpPr>
        <p:spPr>
          <a:xfrm>
            <a:off x="467544" y="13689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4" name="文本框 103"/>
          <p:cNvSpPr txBox="1"/>
          <p:nvPr/>
        </p:nvSpPr>
        <p:spPr>
          <a:xfrm>
            <a:off x="467544" y="158499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05" name="文本框 104"/>
          <p:cNvSpPr txBox="1"/>
          <p:nvPr/>
        </p:nvSpPr>
        <p:spPr>
          <a:xfrm>
            <a:off x="467544" y="220105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6" name="文本框 105"/>
          <p:cNvSpPr txBox="1"/>
          <p:nvPr/>
        </p:nvSpPr>
        <p:spPr>
          <a:xfrm>
            <a:off x="467544" y="241707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7" name="文本框 106"/>
          <p:cNvSpPr txBox="1"/>
          <p:nvPr/>
        </p:nvSpPr>
        <p:spPr>
          <a:xfrm>
            <a:off x="464876" y="263310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8" name="文本框 107"/>
          <p:cNvSpPr txBox="1"/>
          <p:nvPr/>
        </p:nvSpPr>
        <p:spPr>
          <a:xfrm>
            <a:off x="466210" y="28491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09" name="文本框 108"/>
          <p:cNvSpPr txBox="1"/>
          <p:nvPr/>
        </p:nvSpPr>
        <p:spPr>
          <a:xfrm>
            <a:off x="755576" y="2777119"/>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10" name="文本框 109"/>
          <p:cNvSpPr txBox="1"/>
          <p:nvPr/>
        </p:nvSpPr>
        <p:spPr>
          <a:xfrm>
            <a:off x="466210" y="306515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2" name="文本框 111"/>
          <p:cNvSpPr txBox="1"/>
          <p:nvPr/>
        </p:nvSpPr>
        <p:spPr>
          <a:xfrm>
            <a:off x="467544" y="328117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14" name="文本框 113"/>
          <p:cNvSpPr txBox="1"/>
          <p:nvPr/>
        </p:nvSpPr>
        <p:spPr>
          <a:xfrm>
            <a:off x="467544" y="34971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2" name="文本框 121"/>
          <p:cNvSpPr txBox="1"/>
          <p:nvPr/>
        </p:nvSpPr>
        <p:spPr>
          <a:xfrm>
            <a:off x="467544" y="371322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4" name="文本框 123"/>
          <p:cNvSpPr txBox="1"/>
          <p:nvPr/>
        </p:nvSpPr>
        <p:spPr>
          <a:xfrm>
            <a:off x="467544" y="39292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7" name="文本框 126"/>
          <p:cNvSpPr txBox="1"/>
          <p:nvPr/>
        </p:nvSpPr>
        <p:spPr>
          <a:xfrm>
            <a:off x="467988" y="493336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8" name="文本框 127"/>
          <p:cNvSpPr txBox="1"/>
          <p:nvPr/>
        </p:nvSpPr>
        <p:spPr>
          <a:xfrm>
            <a:off x="467544" y="52213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29" name="文本框 128"/>
          <p:cNvSpPr txBox="1"/>
          <p:nvPr/>
        </p:nvSpPr>
        <p:spPr>
          <a:xfrm>
            <a:off x="468112" y="55094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1" name="文本框 130"/>
          <p:cNvSpPr txBox="1"/>
          <p:nvPr/>
        </p:nvSpPr>
        <p:spPr>
          <a:xfrm>
            <a:off x="464876" y="579745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2" name="文本框 131"/>
          <p:cNvSpPr txBox="1"/>
          <p:nvPr/>
        </p:nvSpPr>
        <p:spPr>
          <a:xfrm>
            <a:off x="789036" y="55454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33" name="文本框 132"/>
          <p:cNvSpPr txBox="1"/>
          <p:nvPr/>
        </p:nvSpPr>
        <p:spPr>
          <a:xfrm>
            <a:off x="451174" y="334547"/>
            <a:ext cx="396045" cy="369332"/>
          </a:xfrm>
          <a:prstGeom prst="rect">
            <a:avLst/>
          </a:prstGeom>
          <a:solidFill>
            <a:schemeClr val="bg1"/>
          </a:solidFill>
          <a:ln>
            <a:solidFill>
              <a:schemeClr val="tx1"/>
            </a:solidFill>
          </a:ln>
        </p:spPr>
        <p:txBody>
          <a:bodyPr wrap="square" rtlCol="0">
            <a:spAutoFit/>
          </a:bodyPr>
          <a:lstStyle/>
          <a:p>
            <a:r>
              <a:rPr lang="en-US" altLang="zh-CN" dirty="0"/>
              <a:t> e</a:t>
            </a:r>
            <a:endParaRPr lang="zh-CN" altLang="en-US" dirty="0"/>
          </a:p>
        </p:txBody>
      </p:sp>
      <p:sp>
        <p:nvSpPr>
          <p:cNvPr id="134" name="矩形 133"/>
          <p:cNvSpPr/>
          <p:nvPr/>
        </p:nvSpPr>
        <p:spPr>
          <a:xfrm>
            <a:off x="215515" y="3201906"/>
            <a:ext cx="2805769" cy="2448997"/>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p:cNvSpPr/>
          <p:nvPr/>
        </p:nvSpPr>
        <p:spPr>
          <a:xfrm>
            <a:off x="215516" y="1729007"/>
            <a:ext cx="2805769" cy="822266"/>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6" name="直接连接符 135"/>
          <p:cNvCxnSpPr/>
          <p:nvPr/>
        </p:nvCxnSpPr>
        <p:spPr>
          <a:xfrm>
            <a:off x="2879812" y="3372977"/>
            <a:ext cx="99948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文本框 136"/>
          <p:cNvSpPr txBox="1"/>
          <p:nvPr/>
        </p:nvSpPr>
        <p:spPr>
          <a:xfrm>
            <a:off x="449541" y="2108345"/>
            <a:ext cx="396045" cy="369332"/>
          </a:xfrm>
          <a:prstGeom prst="rect">
            <a:avLst/>
          </a:prstGeom>
          <a:solidFill>
            <a:schemeClr val="bg1"/>
          </a:solidFill>
          <a:ln>
            <a:solidFill>
              <a:schemeClr val="tx1"/>
            </a:solidFill>
          </a:ln>
        </p:spPr>
        <p:txBody>
          <a:bodyPr wrap="square" rtlCol="0">
            <a:spAutoFit/>
          </a:bodyPr>
          <a:lstStyle/>
          <a:p>
            <a:r>
              <a:rPr lang="en-US" altLang="zh-CN" dirty="0"/>
              <a:t> b</a:t>
            </a:r>
            <a:endParaRPr lang="zh-CN" altLang="en-US" dirty="0"/>
          </a:p>
        </p:txBody>
      </p:sp>
      <p:sp>
        <p:nvSpPr>
          <p:cNvPr id="138" name="文本框 137"/>
          <p:cNvSpPr txBox="1"/>
          <p:nvPr/>
        </p:nvSpPr>
        <p:spPr>
          <a:xfrm>
            <a:off x="442462" y="4401108"/>
            <a:ext cx="396045" cy="369332"/>
          </a:xfrm>
          <a:prstGeom prst="rect">
            <a:avLst/>
          </a:prstGeom>
          <a:solidFill>
            <a:schemeClr val="bg1"/>
          </a:solidFill>
          <a:ln>
            <a:solidFill>
              <a:schemeClr val="tx1"/>
            </a:solidFill>
          </a:ln>
        </p:spPr>
        <p:txBody>
          <a:bodyPr wrap="square" rtlCol="0">
            <a:spAutoFit/>
          </a:bodyPr>
          <a:lstStyle/>
          <a:p>
            <a:r>
              <a:rPr lang="en-US" altLang="zh-CN" dirty="0"/>
              <a:t> c</a:t>
            </a:r>
            <a:endParaRPr lang="zh-CN" altLang="en-US" dirty="0"/>
          </a:p>
        </p:txBody>
      </p:sp>
      <p:cxnSp>
        <p:nvCxnSpPr>
          <p:cNvPr id="139" name="直接连接符 138"/>
          <p:cNvCxnSpPr/>
          <p:nvPr/>
        </p:nvCxnSpPr>
        <p:spPr>
          <a:xfrm flipH="1">
            <a:off x="1583544" y="79210"/>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flipV="1">
            <a:off x="1583668" y="76819"/>
            <a:ext cx="2988332" cy="128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flipH="1">
            <a:off x="1655552" y="6187116"/>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V="1">
            <a:off x="1655676" y="6370643"/>
            <a:ext cx="2916324" cy="10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椭圆 142"/>
          <p:cNvSpPr/>
          <p:nvPr/>
        </p:nvSpPr>
        <p:spPr>
          <a:xfrm>
            <a:off x="3815916" y="44624"/>
            <a:ext cx="95407" cy="97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4" name="直接连接符 143"/>
          <p:cNvCxnSpPr/>
          <p:nvPr/>
        </p:nvCxnSpPr>
        <p:spPr>
          <a:xfrm flipH="1">
            <a:off x="3878139" y="80628"/>
            <a:ext cx="2318" cy="13603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组合 144"/>
          <p:cNvGrpSpPr/>
          <p:nvPr/>
        </p:nvGrpSpPr>
        <p:grpSpPr>
          <a:xfrm flipV="1">
            <a:off x="3621899" y="1429279"/>
            <a:ext cx="518053" cy="94821"/>
            <a:chOff x="3621899" y="1429279"/>
            <a:chExt cx="518053" cy="94821"/>
          </a:xfrm>
        </p:grpSpPr>
        <p:cxnSp>
          <p:nvCxnSpPr>
            <p:cNvPr id="146" name="直接连接符 145"/>
            <p:cNvCxnSpPr/>
            <p:nvPr/>
          </p:nvCxnSpPr>
          <p:spPr>
            <a:xfrm>
              <a:off x="3621899" y="1429279"/>
              <a:ext cx="518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3779912" y="1520788"/>
              <a:ext cx="185633" cy="3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8" name="直接连接符 147"/>
          <p:cNvCxnSpPr/>
          <p:nvPr/>
        </p:nvCxnSpPr>
        <p:spPr>
          <a:xfrm flipH="1">
            <a:off x="3872728" y="1539068"/>
            <a:ext cx="8888" cy="18318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4570801" y="89668"/>
            <a:ext cx="1199" cy="3048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文本框 149"/>
          <p:cNvSpPr txBox="1"/>
          <p:nvPr/>
        </p:nvSpPr>
        <p:spPr>
          <a:xfrm>
            <a:off x="755576" y="2492896"/>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152" name="文本框 151"/>
          <p:cNvSpPr txBox="1"/>
          <p:nvPr/>
        </p:nvSpPr>
        <p:spPr>
          <a:xfrm>
            <a:off x="647564" y="116074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cxnSp>
        <p:nvCxnSpPr>
          <p:cNvPr id="153" name="直接箭头连接符 152"/>
          <p:cNvCxnSpPr>
            <a:stCxn id="150" idx="3"/>
          </p:cNvCxnSpPr>
          <p:nvPr/>
        </p:nvCxnSpPr>
        <p:spPr>
          <a:xfrm flipV="1">
            <a:off x="3167844" y="1182560"/>
            <a:ext cx="0" cy="1541169"/>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4" name="文本框 153"/>
          <p:cNvSpPr txBox="1"/>
          <p:nvPr/>
        </p:nvSpPr>
        <p:spPr>
          <a:xfrm>
            <a:off x="3239852" y="1259468"/>
            <a:ext cx="216024" cy="369332"/>
          </a:xfrm>
          <a:prstGeom prst="rect">
            <a:avLst/>
          </a:prstGeom>
          <a:noFill/>
        </p:spPr>
        <p:txBody>
          <a:bodyPr wrap="square" rtlCol="0">
            <a:spAutoFit/>
          </a:bodyPr>
          <a:lstStyle/>
          <a:p>
            <a:r>
              <a:rPr lang="en-US" altLang="zh-CN" dirty="0"/>
              <a:t>E</a:t>
            </a:r>
            <a:endParaRPr lang="zh-CN" altLang="en-US" dirty="0"/>
          </a:p>
        </p:txBody>
      </p:sp>
      <p:sp>
        <p:nvSpPr>
          <p:cNvPr id="156" name="文本框 155"/>
          <p:cNvSpPr txBox="1"/>
          <p:nvPr/>
        </p:nvSpPr>
        <p:spPr>
          <a:xfrm>
            <a:off x="3239852" y="4059445"/>
            <a:ext cx="216024" cy="369332"/>
          </a:xfrm>
          <a:prstGeom prst="rect">
            <a:avLst/>
          </a:prstGeom>
          <a:noFill/>
        </p:spPr>
        <p:txBody>
          <a:bodyPr wrap="square" rtlCol="0">
            <a:spAutoFit/>
          </a:bodyPr>
          <a:lstStyle/>
          <a:p>
            <a:r>
              <a:rPr lang="en-US" altLang="zh-CN" dirty="0"/>
              <a:t>E</a:t>
            </a:r>
            <a:endParaRPr lang="zh-CN" altLang="en-US" dirty="0"/>
          </a:p>
        </p:txBody>
      </p:sp>
      <p:sp>
        <p:nvSpPr>
          <p:cNvPr id="158" name="椭圆 157"/>
          <p:cNvSpPr/>
          <p:nvPr/>
        </p:nvSpPr>
        <p:spPr>
          <a:xfrm>
            <a:off x="709041" y="2926252"/>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p:cNvSpPr/>
          <p:nvPr/>
        </p:nvSpPr>
        <p:spPr>
          <a:xfrm>
            <a:off x="961069" y="3130437"/>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p:cNvSpPr/>
          <p:nvPr/>
        </p:nvSpPr>
        <p:spPr>
          <a:xfrm>
            <a:off x="1350735" y="2883376"/>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椭圆 160"/>
          <p:cNvSpPr/>
          <p:nvPr/>
        </p:nvSpPr>
        <p:spPr>
          <a:xfrm>
            <a:off x="1819166" y="3170177"/>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5" name="直接箭头连接符 164"/>
          <p:cNvCxnSpPr/>
          <p:nvPr/>
        </p:nvCxnSpPr>
        <p:spPr>
          <a:xfrm>
            <a:off x="1890754" y="3257369"/>
            <a:ext cx="18812" cy="2559900"/>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4932040" y="503384"/>
            <a:ext cx="3060340" cy="369332"/>
          </a:xfrm>
          <a:prstGeom prst="rect">
            <a:avLst/>
          </a:prstGeom>
          <a:noFill/>
        </p:spPr>
        <p:txBody>
          <a:bodyPr wrap="square" rtlCol="0">
            <a:spAutoFit/>
          </a:bodyPr>
          <a:lstStyle/>
          <a:p>
            <a:r>
              <a:rPr lang="zh-CN" altLang="en-US" b="1" dirty="0">
                <a:solidFill>
                  <a:srgbClr val="FF0000"/>
                </a:solidFill>
              </a:rPr>
              <a:t>一个发射极电子的选择</a:t>
            </a:r>
            <a:endParaRPr lang="en-US" altLang="zh-CN" b="1" dirty="0">
              <a:solidFill>
                <a:srgbClr val="FF0000"/>
              </a:solidFill>
            </a:endParaRPr>
          </a:p>
        </p:txBody>
      </p:sp>
      <p:sp>
        <p:nvSpPr>
          <p:cNvPr id="86" name="矩形 85"/>
          <p:cNvSpPr/>
          <p:nvPr/>
        </p:nvSpPr>
        <p:spPr>
          <a:xfrm>
            <a:off x="4769169" y="836712"/>
            <a:ext cx="4374831" cy="1754326"/>
          </a:xfrm>
          <a:prstGeom prst="rect">
            <a:avLst/>
          </a:prstGeom>
        </p:spPr>
        <p:txBody>
          <a:bodyPr wrap="square">
            <a:spAutoFit/>
          </a:bodyPr>
          <a:lstStyle/>
          <a:p>
            <a:r>
              <a:rPr lang="en-US" altLang="zh-CN" b="1" dirty="0"/>
              <a:t>V</a:t>
            </a:r>
            <a:r>
              <a:rPr lang="en-US" altLang="zh-CN" b="1" baseline="-25000" dirty="0"/>
              <a:t>CE </a:t>
            </a:r>
            <a:r>
              <a:rPr lang="zh-CN" altLang="en-US" b="1" dirty="0"/>
              <a:t>很大</a:t>
            </a:r>
            <a:r>
              <a:rPr lang="en-US" altLang="zh-CN" b="1" dirty="0"/>
              <a:t> </a:t>
            </a:r>
            <a:r>
              <a:rPr lang="en-US" altLang="zh-CN" dirty="0"/>
              <a:t>:</a:t>
            </a:r>
          </a:p>
          <a:p>
            <a:r>
              <a:rPr lang="en-US" altLang="zh-CN" dirty="0"/>
              <a:t>b-c</a:t>
            </a:r>
            <a:r>
              <a:rPr lang="zh-CN" altLang="en-US" dirty="0"/>
              <a:t>结更宽了，基区本来就窄，这下更窄了：一不小心就冲到</a:t>
            </a:r>
            <a:r>
              <a:rPr lang="en-US" altLang="zh-CN" dirty="0"/>
              <a:t>c</a:t>
            </a:r>
            <a:r>
              <a:rPr lang="zh-CN" altLang="en-US" dirty="0"/>
              <a:t>极去了！</a:t>
            </a:r>
            <a:r>
              <a:rPr lang="en-US" altLang="zh-CN" dirty="0">
                <a:sym typeface="Wingdings" panose="05000000000000000000" pitchFamily="2" charset="2"/>
              </a:rPr>
              <a:t></a:t>
            </a:r>
          </a:p>
          <a:p>
            <a:endParaRPr lang="en-US" altLang="zh-CN" dirty="0"/>
          </a:p>
          <a:p>
            <a:r>
              <a:rPr lang="en-US" altLang="zh-CN" b="1" dirty="0" err="1">
                <a:solidFill>
                  <a:srgbClr val="00B050"/>
                </a:solidFill>
              </a:rPr>
              <a:t>I</a:t>
            </a:r>
            <a:r>
              <a:rPr lang="en-US" altLang="zh-CN" b="1" baseline="-25000" dirty="0" err="1">
                <a:solidFill>
                  <a:srgbClr val="00B050"/>
                </a:solidFill>
              </a:rPr>
              <a:t>c</a:t>
            </a:r>
            <a:r>
              <a:rPr lang="zh-CN" altLang="en-US" b="1" dirty="0">
                <a:solidFill>
                  <a:srgbClr val="00B050"/>
                </a:solidFill>
              </a:rPr>
              <a:t>还能略微增加</a:t>
            </a:r>
            <a:endParaRPr lang="en-US" altLang="zh-CN" b="1" dirty="0">
              <a:solidFill>
                <a:srgbClr val="00B050"/>
              </a:solidFill>
            </a:endParaRPr>
          </a:p>
          <a:p>
            <a:endParaRPr lang="en-US" altLang="zh-CN" dirty="0"/>
          </a:p>
        </p:txBody>
      </p:sp>
      <p:cxnSp>
        <p:nvCxnSpPr>
          <p:cNvPr id="93" name="直接箭头连接符 92"/>
          <p:cNvCxnSpPr/>
          <p:nvPr/>
        </p:nvCxnSpPr>
        <p:spPr>
          <a:xfrm flipH="1">
            <a:off x="1007604" y="3254827"/>
            <a:ext cx="7979" cy="231213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H="1">
            <a:off x="3303240" y="3236705"/>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8" name="矩形 97"/>
          <p:cNvSpPr/>
          <p:nvPr/>
        </p:nvSpPr>
        <p:spPr>
          <a:xfrm>
            <a:off x="3445308" y="2832574"/>
            <a:ext cx="333746" cy="369332"/>
          </a:xfrm>
          <a:prstGeom prst="rect">
            <a:avLst/>
          </a:prstGeom>
        </p:spPr>
        <p:txBody>
          <a:bodyPr wrap="none">
            <a:spAutoFit/>
          </a:bodyPr>
          <a:lstStyle/>
          <a:p>
            <a:r>
              <a:rPr lang="en-US" altLang="zh-CN" dirty="0" err="1"/>
              <a:t>I</a:t>
            </a:r>
            <a:r>
              <a:rPr lang="en-US" altLang="zh-CN" baseline="-25000" dirty="0" err="1"/>
              <a:t>b</a:t>
            </a:r>
            <a:endParaRPr lang="zh-CN" altLang="en-US" dirty="0"/>
          </a:p>
        </p:txBody>
      </p:sp>
      <p:cxnSp>
        <p:nvCxnSpPr>
          <p:cNvPr id="99" name="直接箭头连接符 98"/>
          <p:cNvCxnSpPr/>
          <p:nvPr/>
        </p:nvCxnSpPr>
        <p:spPr>
          <a:xfrm>
            <a:off x="3068720" y="219685"/>
            <a:ext cx="414023" cy="8351"/>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矩形 114"/>
          <p:cNvSpPr/>
          <p:nvPr/>
        </p:nvSpPr>
        <p:spPr>
          <a:xfrm>
            <a:off x="3120015" y="195052"/>
            <a:ext cx="333746" cy="369332"/>
          </a:xfrm>
          <a:prstGeom prst="rect">
            <a:avLst/>
          </a:prstGeom>
        </p:spPr>
        <p:txBody>
          <a:bodyPr wrap="none">
            <a:spAutoFit/>
          </a:bodyPr>
          <a:lstStyle/>
          <a:p>
            <a:r>
              <a:rPr lang="en-US" altLang="zh-CN" dirty="0" err="1"/>
              <a:t>I</a:t>
            </a:r>
            <a:r>
              <a:rPr lang="en-US" altLang="zh-CN" baseline="-25000" dirty="0" err="1"/>
              <a:t>e</a:t>
            </a:r>
            <a:endParaRPr lang="zh-CN" altLang="en-US" dirty="0"/>
          </a:p>
        </p:txBody>
      </p:sp>
      <p:cxnSp>
        <p:nvCxnSpPr>
          <p:cNvPr id="116" name="直接箭头连接符 115"/>
          <p:cNvCxnSpPr/>
          <p:nvPr/>
        </p:nvCxnSpPr>
        <p:spPr>
          <a:xfrm flipH="1">
            <a:off x="3308315" y="6199864"/>
            <a:ext cx="428015" cy="1245"/>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3387508" y="5834255"/>
            <a:ext cx="325730" cy="369332"/>
          </a:xfrm>
          <a:prstGeom prst="rect">
            <a:avLst/>
          </a:prstGeom>
        </p:spPr>
        <p:txBody>
          <a:bodyPr wrap="none">
            <a:spAutoFit/>
          </a:bodyPr>
          <a:lstStyle/>
          <a:p>
            <a:r>
              <a:rPr lang="en-US" altLang="zh-CN" dirty="0" err="1"/>
              <a:t>I</a:t>
            </a:r>
            <a:r>
              <a:rPr lang="en-US" altLang="zh-CN" baseline="-25000" dirty="0" err="1"/>
              <a:t>c</a:t>
            </a:r>
            <a:endParaRPr lang="zh-CN" altLang="en-US" dirty="0"/>
          </a:p>
        </p:txBody>
      </p:sp>
      <p:grpSp>
        <p:nvGrpSpPr>
          <p:cNvPr id="118" name="组合 117"/>
          <p:cNvGrpSpPr/>
          <p:nvPr/>
        </p:nvGrpSpPr>
        <p:grpSpPr>
          <a:xfrm flipV="1">
            <a:off x="4319972" y="3154159"/>
            <a:ext cx="518053" cy="94821"/>
            <a:chOff x="3621899" y="1429279"/>
            <a:chExt cx="518053" cy="94821"/>
          </a:xfrm>
        </p:grpSpPr>
        <p:cxnSp>
          <p:nvCxnSpPr>
            <p:cNvPr id="119" name="直接连接符 118"/>
            <p:cNvCxnSpPr/>
            <p:nvPr/>
          </p:nvCxnSpPr>
          <p:spPr>
            <a:xfrm>
              <a:off x="3621899" y="1429279"/>
              <a:ext cx="51805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3779912" y="1520788"/>
              <a:ext cx="185633" cy="33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a:xfrm>
            <a:off x="4572000" y="3247450"/>
            <a:ext cx="3499" cy="31231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接箭头连接符 161"/>
          <p:cNvCxnSpPr/>
          <p:nvPr/>
        </p:nvCxnSpPr>
        <p:spPr>
          <a:xfrm flipV="1">
            <a:off x="3244576" y="3445067"/>
            <a:ext cx="11944" cy="2583224"/>
          </a:xfrm>
          <a:prstGeom prst="straightConnector1">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7" name="椭圆 166"/>
          <p:cNvSpPr/>
          <p:nvPr/>
        </p:nvSpPr>
        <p:spPr>
          <a:xfrm>
            <a:off x="2041189" y="3392996"/>
            <a:ext cx="154547" cy="154547"/>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9" name="直接箭头连接符 168"/>
          <p:cNvCxnSpPr/>
          <p:nvPr/>
        </p:nvCxnSpPr>
        <p:spPr>
          <a:xfrm flipV="1">
            <a:off x="1467293" y="2962447"/>
            <a:ext cx="1350012" cy="14808"/>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0" name="直接箭头连接符 169"/>
          <p:cNvCxnSpPr/>
          <p:nvPr/>
        </p:nvCxnSpPr>
        <p:spPr>
          <a:xfrm flipH="1">
            <a:off x="2087724" y="3521458"/>
            <a:ext cx="7979" cy="231213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3" name="Line 35"/>
          <p:cNvSpPr>
            <a:spLocks noChangeShapeType="1"/>
          </p:cNvSpPr>
          <p:nvPr/>
        </p:nvSpPr>
        <p:spPr bwMode="auto">
          <a:xfrm flipV="1">
            <a:off x="5248275" y="5864225"/>
            <a:ext cx="2898775" cy="0"/>
          </a:xfrm>
          <a:prstGeom prst="line">
            <a:avLst/>
          </a:prstGeom>
          <a:noFill/>
          <a:ln w="28575">
            <a:solidFill>
              <a:schemeClr val="tx1"/>
            </a:solidFill>
            <a:round/>
            <a:headEnd type="none" w="sm" len="sm"/>
            <a:tailEnd type="triangle" w="med" len="lg"/>
          </a:ln>
          <a:extLst>
            <a:ext uri="{909E8E84-426E-40dd-AFC4-6F175D3DCCD1}">
              <a14:hiddenFill xmlns="" xmlns:a14="http://schemas.microsoft.com/office/drawing/2010/main">
                <a:noFill/>
              </a14:hiddenFill>
            </a:ext>
          </a:extLst>
        </p:spPr>
        <p:txBody>
          <a:bodyPr lIns="90000" tIns="46800" rIns="90000" bIns="46800" anchor="ctr">
            <a:spAutoFit/>
          </a:bodyPr>
          <a:lstStyle/>
          <a:p>
            <a:endParaRPr lang="zh-CN" altLang="en-US"/>
          </a:p>
        </p:txBody>
      </p:sp>
      <p:sp>
        <p:nvSpPr>
          <p:cNvPr id="125" name="Text Box 39"/>
          <p:cNvSpPr txBox="1">
            <a:spLocks noChangeArrowheads="1"/>
          </p:cNvSpPr>
          <p:nvPr/>
        </p:nvSpPr>
        <p:spPr bwMode="auto">
          <a:xfrm>
            <a:off x="7462838" y="5229225"/>
            <a:ext cx="671512" cy="43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 </a:t>
            </a:r>
            <a:r>
              <a:rPr kumimoji="1" lang="en-US" altLang="zh-CN" sz="2400">
                <a:latin typeface="Times New Roman" panose="02020603050405020304" pitchFamily="18" charset="0"/>
                <a:ea typeface="长城楷体" pitchFamily="49" charset="-122"/>
              </a:rPr>
              <a:t>= 0</a:t>
            </a:r>
          </a:p>
        </p:txBody>
      </p:sp>
      <p:grpSp>
        <p:nvGrpSpPr>
          <p:cNvPr id="151" name="Group 105"/>
          <p:cNvGrpSpPr>
            <a:grpSpLocks/>
          </p:cNvGrpSpPr>
          <p:nvPr/>
        </p:nvGrpSpPr>
        <p:grpSpPr bwMode="auto">
          <a:xfrm>
            <a:off x="5486400" y="5754688"/>
            <a:ext cx="2552700" cy="627062"/>
            <a:chOff x="3428" y="3625"/>
            <a:chExt cx="1608" cy="395"/>
          </a:xfrm>
        </p:grpSpPr>
        <p:grpSp>
          <p:nvGrpSpPr>
            <p:cNvPr id="155" name="Group 40"/>
            <p:cNvGrpSpPr>
              <a:grpSpLocks/>
            </p:cNvGrpSpPr>
            <p:nvPr/>
          </p:nvGrpSpPr>
          <p:grpSpPr bwMode="auto">
            <a:xfrm>
              <a:off x="3428" y="3625"/>
              <a:ext cx="1608" cy="65"/>
              <a:chOff x="2993" y="3543"/>
              <a:chExt cx="1929" cy="69"/>
            </a:xfrm>
          </p:grpSpPr>
          <p:sp>
            <p:nvSpPr>
              <p:cNvPr id="166" name="Line 41"/>
              <p:cNvSpPr>
                <a:spLocks noChangeShapeType="1"/>
              </p:cNvSpPr>
              <p:nvPr/>
            </p:nvSpPr>
            <p:spPr bwMode="auto">
              <a:xfrm flipV="1">
                <a:off x="2993"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68" name="Line 42"/>
              <p:cNvSpPr>
                <a:spLocks noChangeShapeType="1"/>
              </p:cNvSpPr>
              <p:nvPr/>
            </p:nvSpPr>
            <p:spPr bwMode="auto">
              <a:xfrm flipV="1">
                <a:off x="3084"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1" name="Line 43"/>
              <p:cNvSpPr>
                <a:spLocks noChangeShapeType="1"/>
              </p:cNvSpPr>
              <p:nvPr/>
            </p:nvSpPr>
            <p:spPr bwMode="auto">
              <a:xfrm flipV="1">
                <a:off x="3175"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2" name="Line 44"/>
              <p:cNvSpPr>
                <a:spLocks noChangeShapeType="1"/>
              </p:cNvSpPr>
              <p:nvPr/>
            </p:nvSpPr>
            <p:spPr bwMode="auto">
              <a:xfrm flipV="1">
                <a:off x="3266"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3" name="Line 45"/>
              <p:cNvSpPr>
                <a:spLocks noChangeShapeType="1"/>
              </p:cNvSpPr>
              <p:nvPr/>
            </p:nvSpPr>
            <p:spPr bwMode="auto">
              <a:xfrm flipV="1">
                <a:off x="3356"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4" name="Line 46"/>
              <p:cNvSpPr>
                <a:spLocks noChangeShapeType="1"/>
              </p:cNvSpPr>
              <p:nvPr/>
            </p:nvSpPr>
            <p:spPr bwMode="auto">
              <a:xfrm flipV="1">
                <a:off x="3447"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5" name="Line 47"/>
              <p:cNvSpPr>
                <a:spLocks noChangeShapeType="1"/>
              </p:cNvSpPr>
              <p:nvPr/>
            </p:nvSpPr>
            <p:spPr bwMode="auto">
              <a:xfrm flipV="1">
                <a:off x="3538"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6" name="Line 48"/>
              <p:cNvSpPr>
                <a:spLocks noChangeShapeType="1"/>
              </p:cNvSpPr>
              <p:nvPr/>
            </p:nvSpPr>
            <p:spPr bwMode="auto">
              <a:xfrm flipV="1">
                <a:off x="3629"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7" name="Line 49"/>
              <p:cNvSpPr>
                <a:spLocks noChangeShapeType="1"/>
              </p:cNvSpPr>
              <p:nvPr/>
            </p:nvSpPr>
            <p:spPr bwMode="auto">
              <a:xfrm flipV="1">
                <a:off x="3719"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8" name="Line 50"/>
              <p:cNvSpPr>
                <a:spLocks noChangeShapeType="1"/>
              </p:cNvSpPr>
              <p:nvPr/>
            </p:nvSpPr>
            <p:spPr bwMode="auto">
              <a:xfrm flipV="1">
                <a:off x="3810"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9" name="Line 51"/>
              <p:cNvSpPr>
                <a:spLocks noChangeShapeType="1"/>
              </p:cNvSpPr>
              <p:nvPr/>
            </p:nvSpPr>
            <p:spPr bwMode="auto">
              <a:xfrm flipV="1">
                <a:off x="3901"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0" name="Line 52"/>
              <p:cNvSpPr>
                <a:spLocks noChangeShapeType="1"/>
              </p:cNvSpPr>
              <p:nvPr/>
            </p:nvSpPr>
            <p:spPr bwMode="auto">
              <a:xfrm flipV="1">
                <a:off x="3992"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1" name="Line 53"/>
              <p:cNvSpPr>
                <a:spLocks noChangeShapeType="1"/>
              </p:cNvSpPr>
              <p:nvPr/>
            </p:nvSpPr>
            <p:spPr bwMode="auto">
              <a:xfrm flipV="1">
                <a:off x="4082"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2" name="Line 54"/>
              <p:cNvSpPr>
                <a:spLocks noChangeShapeType="1"/>
              </p:cNvSpPr>
              <p:nvPr/>
            </p:nvSpPr>
            <p:spPr bwMode="auto">
              <a:xfrm flipV="1">
                <a:off x="4173"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3" name="Line 55"/>
              <p:cNvSpPr>
                <a:spLocks noChangeShapeType="1"/>
              </p:cNvSpPr>
              <p:nvPr/>
            </p:nvSpPr>
            <p:spPr bwMode="auto">
              <a:xfrm flipV="1">
                <a:off x="4264"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4" name="Line 56"/>
              <p:cNvSpPr>
                <a:spLocks noChangeShapeType="1"/>
              </p:cNvSpPr>
              <p:nvPr/>
            </p:nvSpPr>
            <p:spPr bwMode="auto">
              <a:xfrm flipV="1">
                <a:off x="4355"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5" name="Line 57"/>
              <p:cNvSpPr>
                <a:spLocks noChangeShapeType="1"/>
              </p:cNvSpPr>
              <p:nvPr/>
            </p:nvSpPr>
            <p:spPr bwMode="auto">
              <a:xfrm flipV="1">
                <a:off x="4445"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6" name="Line 58"/>
              <p:cNvSpPr>
                <a:spLocks noChangeShapeType="1"/>
              </p:cNvSpPr>
              <p:nvPr/>
            </p:nvSpPr>
            <p:spPr bwMode="auto">
              <a:xfrm flipV="1">
                <a:off x="4536"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7" name="Line 59"/>
              <p:cNvSpPr>
                <a:spLocks noChangeShapeType="1"/>
              </p:cNvSpPr>
              <p:nvPr/>
            </p:nvSpPr>
            <p:spPr bwMode="auto">
              <a:xfrm flipV="1">
                <a:off x="4626"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8" name="Line 60"/>
              <p:cNvSpPr>
                <a:spLocks noChangeShapeType="1"/>
              </p:cNvSpPr>
              <p:nvPr/>
            </p:nvSpPr>
            <p:spPr bwMode="auto">
              <a:xfrm flipV="1">
                <a:off x="4717"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9" name="Line 61"/>
              <p:cNvSpPr>
                <a:spLocks noChangeShapeType="1"/>
              </p:cNvSpPr>
              <p:nvPr/>
            </p:nvSpPr>
            <p:spPr bwMode="auto">
              <a:xfrm flipV="1">
                <a:off x="4808"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157" name="Rectangle 28"/>
            <p:cNvSpPr>
              <a:spLocks noChangeArrowheads="1"/>
            </p:cNvSpPr>
            <p:nvPr/>
          </p:nvSpPr>
          <p:spPr bwMode="auto">
            <a:xfrm>
              <a:off x="3931" y="3732"/>
              <a:ext cx="69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FF3300"/>
                  </a:solidFill>
                </a:rPr>
                <a:t>截止区</a:t>
              </a:r>
            </a:p>
          </p:txBody>
        </p:sp>
      </p:grpSp>
      <p:sp>
        <p:nvSpPr>
          <p:cNvPr id="190" name="Rectangle 10"/>
          <p:cNvSpPr>
            <a:spLocks noChangeArrowheads="1"/>
          </p:cNvSpPr>
          <p:nvPr/>
        </p:nvSpPr>
        <p:spPr bwMode="auto">
          <a:xfrm>
            <a:off x="6284913" y="4627563"/>
            <a:ext cx="11033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t>放大区</a:t>
            </a:r>
          </a:p>
        </p:txBody>
      </p:sp>
      <p:sp>
        <p:nvSpPr>
          <p:cNvPr id="191" name="Rectangle 11"/>
          <p:cNvSpPr>
            <a:spLocks noChangeArrowheads="1"/>
          </p:cNvSpPr>
          <p:nvPr/>
        </p:nvSpPr>
        <p:spPr bwMode="auto">
          <a:xfrm>
            <a:off x="5300663" y="3213100"/>
            <a:ext cx="12604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00FF"/>
                </a:solidFill>
              </a:rPr>
              <a:t>饱和区</a:t>
            </a:r>
          </a:p>
        </p:txBody>
      </p:sp>
      <p:sp>
        <p:nvSpPr>
          <p:cNvPr id="192" name="Text Box 30"/>
          <p:cNvSpPr txBox="1">
            <a:spLocks noChangeArrowheads="1"/>
          </p:cNvSpPr>
          <p:nvPr/>
        </p:nvSpPr>
        <p:spPr bwMode="auto">
          <a:xfrm>
            <a:off x="8296275" y="5661025"/>
            <a:ext cx="415925" cy="466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med" len="lg"/>
              </a14:hiddenLine>
            </a:ext>
          </a:extLst>
        </p:spPr>
        <p:txBody>
          <a:bodyPr wrap="none" lIns="0" tIns="0" rIns="0" bIns="0"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FontTx/>
              <a:buNone/>
            </a:pPr>
            <a:r>
              <a:rPr kumimoji="1" lang="en-US" altLang="zh-CN" sz="2800" i="1">
                <a:latin typeface="Times New Roman" panose="02020603050405020304" pitchFamily="18" charset="0"/>
                <a:ea typeface="长城楷体" pitchFamily="49" charset="-122"/>
              </a:rPr>
              <a:t>v</a:t>
            </a:r>
            <a:r>
              <a:rPr kumimoji="1" lang="en-US" altLang="zh-CN" sz="2400" baseline="-25000">
                <a:latin typeface="Times New Roman" panose="02020603050405020304" pitchFamily="18" charset="0"/>
                <a:ea typeface="长城楷体" pitchFamily="49" charset="-122"/>
              </a:rPr>
              <a:t>CE</a:t>
            </a:r>
            <a:endParaRPr kumimoji="1" lang="zh-CN" altLang="en-US" sz="2400">
              <a:latin typeface="Times New Roman" panose="02020603050405020304" pitchFamily="18" charset="0"/>
              <a:ea typeface="长城楷体" pitchFamily="49" charset="-122"/>
            </a:endParaRPr>
          </a:p>
        </p:txBody>
      </p:sp>
      <p:sp>
        <p:nvSpPr>
          <p:cNvPr id="193" name="Text Box 31"/>
          <p:cNvSpPr txBox="1">
            <a:spLocks noChangeArrowheads="1"/>
          </p:cNvSpPr>
          <p:nvPr/>
        </p:nvSpPr>
        <p:spPr bwMode="auto">
          <a:xfrm>
            <a:off x="4832350" y="3398838"/>
            <a:ext cx="230188"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med" len="lg"/>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C</a:t>
            </a:r>
            <a:endParaRPr kumimoji="1" lang="zh-CN" altLang="en-US" sz="2400">
              <a:latin typeface="Times New Roman" panose="02020603050405020304" pitchFamily="18" charset="0"/>
              <a:ea typeface="长城楷体" pitchFamily="49" charset="-122"/>
            </a:endParaRPr>
          </a:p>
        </p:txBody>
      </p:sp>
      <p:sp>
        <p:nvSpPr>
          <p:cNvPr id="194" name="Line 34"/>
          <p:cNvSpPr>
            <a:spLocks noChangeShapeType="1"/>
          </p:cNvSpPr>
          <p:nvPr/>
        </p:nvSpPr>
        <p:spPr bwMode="auto">
          <a:xfrm flipV="1">
            <a:off x="5264150" y="3508375"/>
            <a:ext cx="0" cy="2355850"/>
          </a:xfrm>
          <a:prstGeom prst="line">
            <a:avLst/>
          </a:prstGeom>
          <a:noFill/>
          <a:ln w="28575">
            <a:solidFill>
              <a:schemeClr val="tx1"/>
            </a:solidFill>
            <a:round/>
            <a:headEnd type="none" w="sm" len="sm"/>
            <a:tailEnd type="triangle" w="med" len="lg"/>
          </a:ln>
          <a:extLst>
            <a:ext uri="{909E8E84-426E-40dd-AFC4-6F175D3DCCD1}">
              <a14:hiddenFill xmlns="" xmlns:a14="http://schemas.microsoft.com/office/drawing/2010/main">
                <a:noFill/>
              </a14:hiddenFill>
            </a:ext>
          </a:extLst>
        </p:spPr>
        <p:txBody>
          <a:bodyPr lIns="90000" tIns="46800" rIns="90000" bIns="46800" anchor="ctr">
            <a:spAutoFit/>
          </a:bodyPr>
          <a:lstStyle/>
          <a:p>
            <a:endParaRPr lang="zh-CN" altLang="en-US"/>
          </a:p>
        </p:txBody>
      </p:sp>
      <p:sp>
        <p:nvSpPr>
          <p:cNvPr id="195" name="Text Box 36"/>
          <p:cNvSpPr txBox="1">
            <a:spLocks noChangeArrowheads="1"/>
          </p:cNvSpPr>
          <p:nvPr/>
        </p:nvSpPr>
        <p:spPr bwMode="auto">
          <a:xfrm>
            <a:off x="4919663" y="5786438"/>
            <a:ext cx="220662"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med" len="lg"/>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latin typeface="Times New Roman" panose="02020603050405020304" pitchFamily="18" charset="0"/>
                <a:ea typeface="长城楷体" pitchFamily="49" charset="-122"/>
              </a:rPr>
              <a:t>O</a:t>
            </a:r>
          </a:p>
        </p:txBody>
      </p:sp>
      <p:sp>
        <p:nvSpPr>
          <p:cNvPr id="196" name="Freeform 37"/>
          <p:cNvSpPr>
            <a:spLocks/>
          </p:cNvSpPr>
          <p:nvPr/>
        </p:nvSpPr>
        <p:spPr bwMode="auto">
          <a:xfrm>
            <a:off x="5270500" y="5722938"/>
            <a:ext cx="2805113" cy="144462"/>
          </a:xfrm>
          <a:custGeom>
            <a:avLst/>
            <a:gdLst>
              <a:gd name="T0" fmla="*/ 0 w 2191"/>
              <a:gd name="T1" fmla="*/ 2147483646 h 96"/>
              <a:gd name="T2" fmla="*/ 2147483646 w 2191"/>
              <a:gd name="T3" fmla="*/ 2147483646 h 96"/>
              <a:gd name="T4" fmla="*/ 2147483646 w 2191"/>
              <a:gd name="T5" fmla="*/ 2147483646 h 96"/>
              <a:gd name="T6" fmla="*/ 2147483646 w 2191"/>
              <a:gd name="T7" fmla="*/ 0 h 96"/>
              <a:gd name="T8" fmla="*/ 0 60000 65536"/>
              <a:gd name="T9" fmla="*/ 0 60000 65536"/>
              <a:gd name="T10" fmla="*/ 0 60000 65536"/>
              <a:gd name="T11" fmla="*/ 0 60000 65536"/>
              <a:gd name="T12" fmla="*/ 0 w 2191"/>
              <a:gd name="T13" fmla="*/ 0 h 96"/>
              <a:gd name="T14" fmla="*/ 2191 w 2191"/>
              <a:gd name="T15" fmla="*/ 96 h 96"/>
            </a:gdLst>
            <a:ahLst/>
            <a:cxnLst>
              <a:cxn ang="T8">
                <a:pos x="T0" y="T1"/>
              </a:cxn>
              <a:cxn ang="T9">
                <a:pos x="T2" y="T3"/>
              </a:cxn>
              <a:cxn ang="T10">
                <a:pos x="T4" y="T5"/>
              </a:cxn>
              <a:cxn ang="T11">
                <a:pos x="T6" y="T7"/>
              </a:cxn>
            </a:cxnLst>
            <a:rect l="T12" t="T13" r="T14" b="T15"/>
            <a:pathLst>
              <a:path w="2191" h="96">
                <a:moveTo>
                  <a:pt x="0" y="96"/>
                </a:moveTo>
                <a:cubicBezTo>
                  <a:pt x="32" y="85"/>
                  <a:pt x="83" y="42"/>
                  <a:pt x="194" y="27"/>
                </a:cubicBezTo>
                <a:cubicBezTo>
                  <a:pt x="305" y="12"/>
                  <a:pt x="331" y="12"/>
                  <a:pt x="664" y="8"/>
                </a:cubicBezTo>
                <a:cubicBezTo>
                  <a:pt x="997" y="4"/>
                  <a:pt x="1873" y="2"/>
                  <a:pt x="2191" y="0"/>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0" tIns="0" rIns="0" bIns="0">
            <a:spAutoFit/>
          </a:bodyPr>
          <a:lstStyle/>
          <a:p>
            <a:endParaRPr lang="zh-CN" altLang="en-US"/>
          </a:p>
        </p:txBody>
      </p:sp>
      <p:grpSp>
        <p:nvGrpSpPr>
          <p:cNvPr id="197" name="Group 102"/>
          <p:cNvGrpSpPr>
            <a:grpSpLocks/>
          </p:cNvGrpSpPr>
          <p:nvPr/>
        </p:nvGrpSpPr>
        <p:grpSpPr bwMode="auto">
          <a:xfrm>
            <a:off x="5289550" y="4652963"/>
            <a:ext cx="2789238" cy="1195387"/>
            <a:chOff x="3304" y="2931"/>
            <a:chExt cx="1757" cy="753"/>
          </a:xfrm>
        </p:grpSpPr>
        <p:sp>
          <p:nvSpPr>
            <p:cNvPr id="198" name="Freeform 38"/>
            <p:cNvSpPr>
              <a:spLocks/>
            </p:cNvSpPr>
            <p:nvPr/>
          </p:nvSpPr>
          <p:spPr bwMode="auto">
            <a:xfrm>
              <a:off x="3304" y="3252"/>
              <a:ext cx="1757" cy="432"/>
            </a:xfrm>
            <a:custGeom>
              <a:avLst/>
              <a:gdLst>
                <a:gd name="T0" fmla="*/ 0 w 2124"/>
                <a:gd name="T1" fmla="*/ 141 h 478"/>
                <a:gd name="T2" fmla="*/ 16 w 2124"/>
                <a:gd name="T3" fmla="*/ 42 h 478"/>
                <a:gd name="T4" fmla="*/ 64 w 2124"/>
                <a:gd name="T5" fmla="*/ 11 h 478"/>
                <a:gd name="T6" fmla="*/ 165 w 2124"/>
                <a:gd name="T7" fmla="*/ 5 h 478"/>
                <a:gd name="T8" fmla="*/ 218 w 2124"/>
                <a:gd name="T9" fmla="*/ 2 h 478"/>
                <a:gd name="T10" fmla="*/ 0 60000 65536"/>
                <a:gd name="T11" fmla="*/ 0 60000 65536"/>
                <a:gd name="T12" fmla="*/ 0 60000 65536"/>
                <a:gd name="T13" fmla="*/ 0 60000 65536"/>
                <a:gd name="T14" fmla="*/ 0 60000 65536"/>
                <a:gd name="T15" fmla="*/ 0 w 2124"/>
                <a:gd name="T16" fmla="*/ 0 h 478"/>
                <a:gd name="T17" fmla="*/ 2124 w 2124"/>
                <a:gd name="T18" fmla="*/ 478 h 478"/>
              </a:gdLst>
              <a:ahLst/>
              <a:cxnLst>
                <a:cxn ang="T10">
                  <a:pos x="T0" y="T1"/>
                </a:cxn>
                <a:cxn ang="T11">
                  <a:pos x="T2" y="T3"/>
                </a:cxn>
                <a:cxn ang="T12">
                  <a:pos x="T4" y="T5"/>
                </a:cxn>
                <a:cxn ang="T13">
                  <a:pos x="T6" y="T7"/>
                </a:cxn>
                <a:cxn ang="T14">
                  <a:pos x="T8" y="T9"/>
                </a:cxn>
              </a:cxnLst>
              <a:rect l="T15" t="T16" r="T17" b="T18"/>
              <a:pathLst>
                <a:path w="2124" h="478">
                  <a:moveTo>
                    <a:pt x="0" y="478"/>
                  </a:moveTo>
                  <a:cubicBezTo>
                    <a:pt x="25" y="422"/>
                    <a:pt x="49" y="215"/>
                    <a:pt x="152" y="141"/>
                  </a:cubicBezTo>
                  <a:cubicBezTo>
                    <a:pt x="255" y="67"/>
                    <a:pt x="372" y="59"/>
                    <a:pt x="615" y="37"/>
                  </a:cubicBezTo>
                  <a:cubicBezTo>
                    <a:pt x="858" y="15"/>
                    <a:pt x="1362" y="12"/>
                    <a:pt x="1613" y="6"/>
                  </a:cubicBezTo>
                  <a:cubicBezTo>
                    <a:pt x="1864" y="0"/>
                    <a:pt x="2018" y="3"/>
                    <a:pt x="2124" y="2"/>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0" tIns="0" rIns="0" bIns="0">
              <a:spAutoFit/>
            </a:bodyPr>
            <a:lstStyle/>
            <a:p>
              <a:endParaRPr lang="zh-CN" altLang="en-US"/>
            </a:p>
          </p:txBody>
        </p:sp>
        <p:sp>
          <p:nvSpPr>
            <p:cNvPr id="199" name="Text Box 63"/>
            <p:cNvSpPr txBox="1">
              <a:spLocks noChangeArrowheads="1"/>
            </p:cNvSpPr>
            <p:nvPr/>
          </p:nvSpPr>
          <p:spPr bwMode="auto">
            <a:xfrm>
              <a:off x="4782" y="2931"/>
              <a:ext cx="234"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B1 </a:t>
              </a:r>
              <a:endParaRPr kumimoji="1" lang="en-US" altLang="zh-CN" sz="2400">
                <a:latin typeface="Times New Roman" panose="02020603050405020304" pitchFamily="18" charset="0"/>
                <a:ea typeface="长城楷体" pitchFamily="49" charset="-122"/>
              </a:endParaRPr>
            </a:p>
          </p:txBody>
        </p:sp>
      </p:grpSp>
      <p:grpSp>
        <p:nvGrpSpPr>
          <p:cNvPr id="200" name="Group 103"/>
          <p:cNvGrpSpPr>
            <a:grpSpLocks/>
          </p:cNvGrpSpPr>
          <p:nvPr/>
        </p:nvGrpSpPr>
        <p:grpSpPr bwMode="auto">
          <a:xfrm>
            <a:off x="5291138" y="4033838"/>
            <a:ext cx="2798762" cy="1808162"/>
            <a:chOff x="3305" y="2541"/>
            <a:chExt cx="1763" cy="1139"/>
          </a:xfrm>
        </p:grpSpPr>
        <p:sp>
          <p:nvSpPr>
            <p:cNvPr id="201" name="Freeform 32"/>
            <p:cNvSpPr>
              <a:spLocks/>
            </p:cNvSpPr>
            <p:nvPr/>
          </p:nvSpPr>
          <p:spPr bwMode="auto">
            <a:xfrm>
              <a:off x="3305" y="2886"/>
              <a:ext cx="1763" cy="794"/>
            </a:xfrm>
            <a:custGeom>
              <a:avLst/>
              <a:gdLst>
                <a:gd name="T0" fmla="*/ 0 w 2132"/>
                <a:gd name="T1" fmla="*/ 141 h 929"/>
                <a:gd name="T2" fmla="*/ 12 w 2132"/>
                <a:gd name="T3" fmla="*/ 48 h 929"/>
                <a:gd name="T4" fmla="*/ 47 w 2132"/>
                <a:gd name="T5" fmla="*/ 13 h 929"/>
                <a:gd name="T6" fmla="*/ 129 w 2132"/>
                <a:gd name="T7" fmla="*/ 3 h 929"/>
                <a:gd name="T8" fmla="*/ 217 w 2132"/>
                <a:gd name="T9" fmla="*/ 3 h 929"/>
                <a:gd name="T10" fmla="*/ 0 60000 65536"/>
                <a:gd name="T11" fmla="*/ 0 60000 65536"/>
                <a:gd name="T12" fmla="*/ 0 60000 65536"/>
                <a:gd name="T13" fmla="*/ 0 60000 65536"/>
                <a:gd name="T14" fmla="*/ 0 60000 65536"/>
                <a:gd name="T15" fmla="*/ 0 w 2132"/>
                <a:gd name="T16" fmla="*/ 0 h 929"/>
                <a:gd name="T17" fmla="*/ 2132 w 2132"/>
                <a:gd name="T18" fmla="*/ 929 h 929"/>
              </a:gdLst>
              <a:ahLst/>
              <a:cxnLst>
                <a:cxn ang="T10">
                  <a:pos x="T0" y="T1"/>
                </a:cxn>
                <a:cxn ang="T11">
                  <a:pos x="T2" y="T3"/>
                </a:cxn>
                <a:cxn ang="T12">
                  <a:pos x="T4" y="T5"/>
                </a:cxn>
                <a:cxn ang="T13">
                  <a:pos x="T6" y="T7"/>
                </a:cxn>
                <a:cxn ang="T14">
                  <a:pos x="T8" y="T9"/>
                </a:cxn>
              </a:cxnLst>
              <a:rect l="T15" t="T16" r="T17" b="T18"/>
              <a:pathLst>
                <a:path w="2132" h="929">
                  <a:moveTo>
                    <a:pt x="0" y="929"/>
                  </a:moveTo>
                  <a:cubicBezTo>
                    <a:pt x="21" y="827"/>
                    <a:pt x="49" y="459"/>
                    <a:pt x="125" y="318"/>
                  </a:cubicBezTo>
                  <a:cubicBezTo>
                    <a:pt x="201" y="177"/>
                    <a:pt x="266" y="134"/>
                    <a:pt x="456" y="83"/>
                  </a:cubicBezTo>
                  <a:cubicBezTo>
                    <a:pt x="646" y="32"/>
                    <a:pt x="989" y="26"/>
                    <a:pt x="1268" y="13"/>
                  </a:cubicBezTo>
                  <a:cubicBezTo>
                    <a:pt x="1547" y="0"/>
                    <a:pt x="1988" y="6"/>
                    <a:pt x="2132" y="4"/>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202" name="Text Box 64"/>
            <p:cNvSpPr txBox="1">
              <a:spLocks noChangeArrowheads="1"/>
            </p:cNvSpPr>
            <p:nvPr/>
          </p:nvSpPr>
          <p:spPr bwMode="auto">
            <a:xfrm>
              <a:off x="4782" y="2541"/>
              <a:ext cx="202"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B2</a:t>
              </a:r>
              <a:endParaRPr kumimoji="1" lang="en-US" altLang="zh-CN" sz="2400">
                <a:latin typeface="Times New Roman" panose="02020603050405020304" pitchFamily="18" charset="0"/>
                <a:ea typeface="长城楷体" pitchFamily="49" charset="-122"/>
              </a:endParaRPr>
            </a:p>
          </p:txBody>
        </p:sp>
      </p:grpSp>
      <p:grpSp>
        <p:nvGrpSpPr>
          <p:cNvPr id="203" name="Group 104"/>
          <p:cNvGrpSpPr>
            <a:grpSpLocks/>
          </p:cNvGrpSpPr>
          <p:nvPr/>
        </p:nvGrpSpPr>
        <p:grpSpPr bwMode="auto">
          <a:xfrm>
            <a:off x="5260975" y="3411538"/>
            <a:ext cx="2778125" cy="2430462"/>
            <a:chOff x="3286" y="2149"/>
            <a:chExt cx="1750" cy="1531"/>
          </a:xfrm>
        </p:grpSpPr>
        <p:sp>
          <p:nvSpPr>
            <p:cNvPr id="204" name="Freeform 33"/>
            <p:cNvSpPr>
              <a:spLocks/>
            </p:cNvSpPr>
            <p:nvPr/>
          </p:nvSpPr>
          <p:spPr bwMode="auto">
            <a:xfrm>
              <a:off x="3286" y="2464"/>
              <a:ext cx="1750" cy="1216"/>
            </a:xfrm>
            <a:custGeom>
              <a:avLst/>
              <a:gdLst>
                <a:gd name="T0" fmla="*/ 0 w 2116"/>
                <a:gd name="T1" fmla="*/ 404 h 1344"/>
                <a:gd name="T2" fmla="*/ 18 w 2116"/>
                <a:gd name="T3" fmla="*/ 159 h 1344"/>
                <a:gd name="T4" fmla="*/ 36 w 2116"/>
                <a:gd name="T5" fmla="*/ 47 h 1344"/>
                <a:gd name="T6" fmla="*/ 82 w 2116"/>
                <a:gd name="T7" fmla="*/ 11 h 1344"/>
                <a:gd name="T8" fmla="*/ 217 w 2116"/>
                <a:gd name="T9" fmla="*/ 0 h 1344"/>
                <a:gd name="T10" fmla="*/ 0 60000 65536"/>
                <a:gd name="T11" fmla="*/ 0 60000 65536"/>
                <a:gd name="T12" fmla="*/ 0 60000 65536"/>
                <a:gd name="T13" fmla="*/ 0 60000 65536"/>
                <a:gd name="T14" fmla="*/ 0 60000 65536"/>
                <a:gd name="T15" fmla="*/ 0 w 2116"/>
                <a:gd name="T16" fmla="*/ 0 h 1344"/>
                <a:gd name="T17" fmla="*/ 2116 w 2116"/>
                <a:gd name="T18" fmla="*/ 1344 h 1344"/>
              </a:gdLst>
              <a:ahLst/>
              <a:cxnLst>
                <a:cxn ang="T10">
                  <a:pos x="T0" y="T1"/>
                </a:cxn>
                <a:cxn ang="T11">
                  <a:pos x="T2" y="T3"/>
                </a:cxn>
                <a:cxn ang="T12">
                  <a:pos x="T4" y="T5"/>
                </a:cxn>
                <a:cxn ang="T13">
                  <a:pos x="T6" y="T7"/>
                </a:cxn>
                <a:cxn ang="T14">
                  <a:pos x="T8" y="T9"/>
                </a:cxn>
              </a:cxnLst>
              <a:rect l="T15" t="T16" r="T17" b="T18"/>
              <a:pathLst>
                <a:path w="2116" h="1344">
                  <a:moveTo>
                    <a:pt x="0" y="1344"/>
                  </a:moveTo>
                  <a:cubicBezTo>
                    <a:pt x="30" y="1209"/>
                    <a:pt x="120" y="730"/>
                    <a:pt x="179" y="532"/>
                  </a:cubicBezTo>
                  <a:cubicBezTo>
                    <a:pt x="238" y="334"/>
                    <a:pt x="250" y="240"/>
                    <a:pt x="353" y="157"/>
                  </a:cubicBezTo>
                  <a:cubicBezTo>
                    <a:pt x="456" y="74"/>
                    <a:pt x="506" y="60"/>
                    <a:pt x="800" y="34"/>
                  </a:cubicBezTo>
                  <a:cubicBezTo>
                    <a:pt x="1094" y="8"/>
                    <a:pt x="1897" y="6"/>
                    <a:pt x="2116" y="0"/>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205" name="Text Box 65"/>
            <p:cNvSpPr txBox="1">
              <a:spLocks noChangeArrowheads="1"/>
            </p:cNvSpPr>
            <p:nvPr/>
          </p:nvSpPr>
          <p:spPr bwMode="auto">
            <a:xfrm>
              <a:off x="4782" y="2149"/>
              <a:ext cx="202"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B3</a:t>
              </a:r>
              <a:endParaRPr kumimoji="1" lang="en-US" altLang="zh-CN" sz="2400">
                <a:latin typeface="Times New Roman" panose="02020603050405020304" pitchFamily="18" charset="0"/>
                <a:ea typeface="长城楷体" pitchFamily="49" charset="-122"/>
              </a:endParaRPr>
            </a:p>
          </p:txBody>
        </p:sp>
      </p:grpSp>
      <p:grpSp>
        <p:nvGrpSpPr>
          <p:cNvPr id="206" name="Group 81"/>
          <p:cNvGrpSpPr>
            <a:grpSpLocks/>
          </p:cNvGrpSpPr>
          <p:nvPr/>
        </p:nvGrpSpPr>
        <p:grpSpPr bwMode="auto">
          <a:xfrm>
            <a:off x="5248275" y="3735388"/>
            <a:ext cx="592138" cy="2128837"/>
            <a:chOff x="3278" y="1161"/>
            <a:chExt cx="556" cy="1483"/>
          </a:xfrm>
        </p:grpSpPr>
        <p:sp>
          <p:nvSpPr>
            <p:cNvPr id="207" name="Freeform 62"/>
            <p:cNvSpPr>
              <a:spLocks/>
            </p:cNvSpPr>
            <p:nvPr/>
          </p:nvSpPr>
          <p:spPr bwMode="auto">
            <a:xfrm>
              <a:off x="3278" y="1161"/>
              <a:ext cx="556" cy="1483"/>
            </a:xfrm>
            <a:custGeom>
              <a:avLst/>
              <a:gdLst>
                <a:gd name="T0" fmla="*/ 0 w 588"/>
                <a:gd name="T1" fmla="*/ 1156 h 1517"/>
                <a:gd name="T2" fmla="*/ 73 w 588"/>
                <a:gd name="T3" fmla="*/ 1123 h 1517"/>
                <a:gd name="T4" fmla="*/ 148 w 588"/>
                <a:gd name="T5" fmla="*/ 1011 h 1517"/>
                <a:gd name="T6" fmla="*/ 212 w 588"/>
                <a:gd name="T7" fmla="*/ 712 h 1517"/>
                <a:gd name="T8" fmla="*/ 265 w 588"/>
                <a:gd name="T9" fmla="*/ 320 h 1517"/>
                <a:gd name="T10" fmla="*/ 301 w 588"/>
                <a:gd name="T11" fmla="*/ 0 h 1517"/>
                <a:gd name="T12" fmla="*/ 0 60000 65536"/>
                <a:gd name="T13" fmla="*/ 0 60000 65536"/>
                <a:gd name="T14" fmla="*/ 0 60000 65536"/>
                <a:gd name="T15" fmla="*/ 0 60000 65536"/>
                <a:gd name="T16" fmla="*/ 0 60000 65536"/>
                <a:gd name="T17" fmla="*/ 0 60000 65536"/>
                <a:gd name="T18" fmla="*/ 0 w 588"/>
                <a:gd name="T19" fmla="*/ 0 h 1517"/>
                <a:gd name="T20" fmla="*/ 588 w 588"/>
                <a:gd name="T21" fmla="*/ 1517 h 1517"/>
              </a:gdLst>
              <a:ahLst/>
              <a:cxnLst>
                <a:cxn ang="T12">
                  <a:pos x="T0" y="T1"/>
                </a:cxn>
                <a:cxn ang="T13">
                  <a:pos x="T2" y="T3"/>
                </a:cxn>
                <a:cxn ang="T14">
                  <a:pos x="T4" y="T5"/>
                </a:cxn>
                <a:cxn ang="T15">
                  <a:pos x="T6" y="T7"/>
                </a:cxn>
                <a:cxn ang="T16">
                  <a:pos x="T8" y="T9"/>
                </a:cxn>
                <a:cxn ang="T17">
                  <a:pos x="T10" y="T11"/>
                </a:cxn>
              </a:cxnLst>
              <a:rect l="T18" t="T19" r="T20" b="T21"/>
              <a:pathLst>
                <a:path w="588" h="1517">
                  <a:moveTo>
                    <a:pt x="0" y="1517"/>
                  </a:moveTo>
                  <a:cubicBezTo>
                    <a:pt x="24" y="1510"/>
                    <a:pt x="95" y="1507"/>
                    <a:pt x="143" y="1475"/>
                  </a:cubicBezTo>
                  <a:cubicBezTo>
                    <a:pt x="191" y="1443"/>
                    <a:pt x="246" y="1417"/>
                    <a:pt x="291" y="1327"/>
                  </a:cubicBezTo>
                  <a:cubicBezTo>
                    <a:pt x="336" y="1237"/>
                    <a:pt x="376" y="1085"/>
                    <a:pt x="414" y="934"/>
                  </a:cubicBezTo>
                  <a:cubicBezTo>
                    <a:pt x="452" y="783"/>
                    <a:pt x="489" y="575"/>
                    <a:pt x="518" y="419"/>
                  </a:cubicBezTo>
                  <a:cubicBezTo>
                    <a:pt x="547" y="263"/>
                    <a:pt x="574" y="87"/>
                    <a:pt x="588" y="0"/>
                  </a:cubicBezTo>
                </a:path>
              </a:pathLst>
            </a:custGeom>
            <a:noFill/>
            <a:ln w="28575">
              <a:solidFill>
                <a:srgbClr val="0000FF"/>
              </a:solidFill>
              <a:prstDash val="dash"/>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grpSp>
          <p:nvGrpSpPr>
            <p:cNvPr id="208" name="Group 66"/>
            <p:cNvGrpSpPr>
              <a:grpSpLocks/>
            </p:cNvGrpSpPr>
            <p:nvPr/>
          </p:nvGrpSpPr>
          <p:grpSpPr bwMode="auto">
            <a:xfrm>
              <a:off x="3290" y="1161"/>
              <a:ext cx="476" cy="1407"/>
              <a:chOff x="3334" y="1117"/>
              <a:chExt cx="465" cy="1429"/>
            </a:xfrm>
          </p:grpSpPr>
          <p:sp>
            <p:nvSpPr>
              <p:cNvPr id="209" name="Line 67"/>
              <p:cNvSpPr>
                <a:spLocks noChangeShapeType="1"/>
              </p:cNvSpPr>
              <p:nvPr/>
            </p:nvSpPr>
            <p:spPr bwMode="auto">
              <a:xfrm>
                <a:off x="3606" y="1117"/>
                <a:ext cx="181" cy="181"/>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0" name="Line 68"/>
              <p:cNvSpPr>
                <a:spLocks noChangeShapeType="1"/>
              </p:cNvSpPr>
              <p:nvPr/>
            </p:nvSpPr>
            <p:spPr bwMode="auto">
              <a:xfrm>
                <a:off x="3470" y="1117"/>
                <a:ext cx="301" cy="301"/>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1" name="Line 69"/>
              <p:cNvSpPr>
                <a:spLocks noChangeShapeType="1"/>
              </p:cNvSpPr>
              <p:nvPr/>
            </p:nvSpPr>
            <p:spPr bwMode="auto">
              <a:xfrm>
                <a:off x="3334" y="1117"/>
                <a:ext cx="433" cy="433"/>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2" name="Line 70"/>
              <p:cNvSpPr>
                <a:spLocks noChangeShapeType="1"/>
              </p:cNvSpPr>
              <p:nvPr/>
            </p:nvSpPr>
            <p:spPr bwMode="auto">
              <a:xfrm>
                <a:off x="3334" y="1253"/>
                <a:ext cx="424" cy="424"/>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3" name="Line 71"/>
              <p:cNvSpPr>
                <a:spLocks noChangeShapeType="1"/>
              </p:cNvSpPr>
              <p:nvPr/>
            </p:nvSpPr>
            <p:spPr bwMode="auto">
              <a:xfrm>
                <a:off x="3334" y="1389"/>
                <a:ext cx="408" cy="408"/>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4" name="Line 72"/>
              <p:cNvSpPr>
                <a:spLocks noChangeShapeType="1"/>
              </p:cNvSpPr>
              <p:nvPr/>
            </p:nvSpPr>
            <p:spPr bwMode="auto">
              <a:xfrm>
                <a:off x="3334" y="1525"/>
                <a:ext cx="388" cy="388"/>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5" name="Line 73"/>
              <p:cNvSpPr>
                <a:spLocks noChangeShapeType="1"/>
              </p:cNvSpPr>
              <p:nvPr/>
            </p:nvSpPr>
            <p:spPr bwMode="auto">
              <a:xfrm>
                <a:off x="3334" y="1661"/>
                <a:ext cx="364" cy="364"/>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6" name="Line 74"/>
              <p:cNvSpPr>
                <a:spLocks noChangeShapeType="1"/>
              </p:cNvSpPr>
              <p:nvPr/>
            </p:nvSpPr>
            <p:spPr bwMode="auto">
              <a:xfrm>
                <a:off x="3334" y="1797"/>
                <a:ext cx="348" cy="348"/>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7" name="Line 75"/>
              <p:cNvSpPr>
                <a:spLocks noChangeShapeType="1"/>
              </p:cNvSpPr>
              <p:nvPr/>
            </p:nvSpPr>
            <p:spPr bwMode="auto">
              <a:xfrm>
                <a:off x="3334" y="1933"/>
                <a:ext cx="316" cy="316"/>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8" name="Line 76"/>
              <p:cNvSpPr>
                <a:spLocks noChangeShapeType="1"/>
              </p:cNvSpPr>
              <p:nvPr/>
            </p:nvSpPr>
            <p:spPr bwMode="auto">
              <a:xfrm>
                <a:off x="3334" y="2069"/>
                <a:ext cx="284" cy="284"/>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9" name="Line 77"/>
              <p:cNvSpPr>
                <a:spLocks noChangeShapeType="1"/>
              </p:cNvSpPr>
              <p:nvPr/>
            </p:nvSpPr>
            <p:spPr bwMode="auto">
              <a:xfrm>
                <a:off x="3334" y="2205"/>
                <a:ext cx="242" cy="242"/>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0" name="Line 78"/>
              <p:cNvSpPr>
                <a:spLocks noChangeShapeType="1"/>
              </p:cNvSpPr>
              <p:nvPr/>
            </p:nvSpPr>
            <p:spPr bwMode="auto">
              <a:xfrm>
                <a:off x="3334" y="2341"/>
                <a:ext cx="181" cy="181"/>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1" name="Line 79"/>
              <p:cNvSpPr>
                <a:spLocks noChangeShapeType="1"/>
              </p:cNvSpPr>
              <p:nvPr/>
            </p:nvSpPr>
            <p:spPr bwMode="auto">
              <a:xfrm>
                <a:off x="3722" y="1117"/>
                <a:ext cx="77" cy="77"/>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2" name="Line 80"/>
              <p:cNvSpPr>
                <a:spLocks noChangeShapeType="1"/>
              </p:cNvSpPr>
              <p:nvPr/>
            </p:nvSpPr>
            <p:spPr bwMode="auto">
              <a:xfrm>
                <a:off x="3338" y="2469"/>
                <a:ext cx="77" cy="77"/>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cxnSp>
        <p:nvCxnSpPr>
          <p:cNvPr id="8" name="直接连接符 7"/>
          <p:cNvCxnSpPr/>
          <p:nvPr/>
        </p:nvCxnSpPr>
        <p:spPr>
          <a:xfrm>
            <a:off x="6192180" y="3972716"/>
            <a:ext cx="1909000" cy="32348"/>
          </a:xfrm>
          <a:prstGeom prst="line">
            <a:avLst/>
          </a:prstGeom>
          <a:ln w="19050">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223" name="直接连接符 222"/>
          <p:cNvCxnSpPr/>
          <p:nvPr/>
        </p:nvCxnSpPr>
        <p:spPr>
          <a:xfrm>
            <a:off x="6228184" y="4658983"/>
            <a:ext cx="1909000" cy="32348"/>
          </a:xfrm>
          <a:prstGeom prst="line">
            <a:avLst/>
          </a:prstGeom>
          <a:ln w="19050">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6184552" y="5219700"/>
            <a:ext cx="1909000" cy="32348"/>
          </a:xfrm>
          <a:prstGeom prst="line">
            <a:avLst/>
          </a:prstGeom>
          <a:ln w="19050">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225" name="直接箭头连接符 224"/>
          <p:cNvCxnSpPr/>
          <p:nvPr/>
        </p:nvCxnSpPr>
        <p:spPr>
          <a:xfrm flipH="1">
            <a:off x="781020" y="3075930"/>
            <a:ext cx="7979" cy="2312135"/>
          </a:xfrm>
          <a:prstGeom prst="straightConnector1">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6" name="文本框 225"/>
          <p:cNvSpPr txBox="1"/>
          <p:nvPr/>
        </p:nvSpPr>
        <p:spPr>
          <a:xfrm>
            <a:off x="7754044" y="0"/>
            <a:ext cx="1389956" cy="369332"/>
          </a:xfrm>
          <a:prstGeom prst="rect">
            <a:avLst/>
          </a:prstGeom>
          <a:noFill/>
        </p:spPr>
        <p:txBody>
          <a:bodyPr wrap="square" rtlCol="0">
            <a:spAutoFit/>
          </a:bodyPr>
          <a:lstStyle/>
          <a:p>
            <a:r>
              <a:rPr lang="en-US" altLang="zh-CN" dirty="0"/>
              <a:t>NPN</a:t>
            </a:r>
            <a:r>
              <a:rPr lang="zh-CN" altLang="en-US" dirty="0"/>
              <a:t>三极管</a:t>
            </a:r>
          </a:p>
        </p:txBody>
      </p:sp>
      <p:cxnSp>
        <p:nvCxnSpPr>
          <p:cNvPr id="163" name="Straight Arrow Connector 162">
            <a:extLst>
              <a:ext uri="{FF2B5EF4-FFF2-40B4-BE49-F238E27FC236}">
                <a16:creationId xmlns:a16="http://schemas.microsoft.com/office/drawing/2014/main" id="{4440927A-3755-854C-AA85-9DC2BE6FCA65}"/>
              </a:ext>
            </a:extLst>
          </p:cNvPr>
          <p:cNvCxnSpPr>
            <a:cxnSpLocks/>
          </p:cNvCxnSpPr>
          <p:nvPr/>
        </p:nvCxnSpPr>
        <p:spPr>
          <a:xfrm>
            <a:off x="5653930" y="2332073"/>
            <a:ext cx="1848595" cy="1634293"/>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64" name="Straight Arrow Connector 163">
            <a:extLst>
              <a:ext uri="{FF2B5EF4-FFF2-40B4-BE49-F238E27FC236}">
                <a16:creationId xmlns:a16="http://schemas.microsoft.com/office/drawing/2014/main" id="{F0752B61-91BB-AB47-A287-98742F6B008A}"/>
              </a:ext>
            </a:extLst>
          </p:cNvPr>
          <p:cNvCxnSpPr>
            <a:cxnSpLocks/>
          </p:cNvCxnSpPr>
          <p:nvPr/>
        </p:nvCxnSpPr>
        <p:spPr>
          <a:xfrm>
            <a:off x="5656489" y="2336813"/>
            <a:ext cx="1789410" cy="232217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63273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2BC99EC-4C9D-4D08-97B1-23B9E99254AE}" type="datetime1">
              <a:rPr lang="zh-CN" altLang="en-US" sz="1800" b="0" smtClean="0">
                <a:solidFill>
                  <a:srgbClr val="B2B2B2"/>
                </a:solidFill>
              </a:rPr>
              <a:pPr>
                <a:spcAft>
                  <a:spcPct val="0"/>
                </a:spcAft>
                <a:buFontTx/>
                <a:buNone/>
              </a:pPr>
              <a:t>2021/12/6</a:t>
            </a:fld>
            <a:endParaRPr lang="en-US" altLang="zh-CN" sz="1800" b="0">
              <a:solidFill>
                <a:srgbClr val="B2B2B2"/>
              </a:solidFill>
            </a:endParaRPr>
          </a:p>
        </p:txBody>
      </p:sp>
      <p:sp>
        <p:nvSpPr>
          <p:cNvPr id="22531"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22532"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BADEAC5-A80C-43DB-8924-83B60DB50EFD}" type="slidenum">
              <a:rPr lang="en-US" altLang="zh-CN" sz="1800" b="0" smtClean="0">
                <a:solidFill>
                  <a:srgbClr val="B2B2B2"/>
                </a:solidFill>
              </a:rPr>
              <a:pPr>
                <a:spcAft>
                  <a:spcPct val="0"/>
                </a:spcAft>
                <a:buFontTx/>
                <a:buNone/>
              </a:pPr>
              <a:t>21</a:t>
            </a:fld>
            <a:endParaRPr lang="en-US" altLang="zh-CN" sz="1800" b="0">
              <a:solidFill>
                <a:srgbClr val="B2B2B2"/>
              </a:solidFill>
            </a:endParaRPr>
          </a:p>
        </p:txBody>
      </p:sp>
      <p:sp>
        <p:nvSpPr>
          <p:cNvPr id="22533" name="Rectangle 2"/>
          <p:cNvSpPr>
            <a:spLocks noGrp="1" noChangeArrowheads="1"/>
          </p:cNvSpPr>
          <p:nvPr>
            <p:ph type="title"/>
          </p:nvPr>
        </p:nvSpPr>
        <p:spPr/>
        <p:txBody>
          <a:bodyPr/>
          <a:lstStyle/>
          <a:p>
            <a:r>
              <a:rPr kumimoji="1" lang="zh-CN" altLang="en-US" dirty="0">
                <a:solidFill>
                  <a:srgbClr val="000000"/>
                </a:solidFill>
                <a:latin typeface="Times New Roman" panose="02020603050405020304" pitchFamily="18" charset="0"/>
              </a:rPr>
              <a:t>总结：</a:t>
            </a:r>
            <a:r>
              <a:rPr kumimoji="1" lang="en-US" altLang="zh-CN" dirty="0">
                <a:solidFill>
                  <a:srgbClr val="000000"/>
                </a:solidFill>
                <a:latin typeface="Times New Roman" panose="02020603050405020304" pitchFamily="18" charset="0"/>
              </a:rPr>
              <a:t>BJT</a:t>
            </a:r>
            <a:r>
              <a:rPr lang="zh-CN" altLang="en-US" dirty="0"/>
              <a:t>输入特性</a:t>
            </a:r>
            <a:endParaRPr lang="en-US" altLang="zh-CN" dirty="0"/>
          </a:p>
        </p:txBody>
      </p:sp>
      <p:sp>
        <p:nvSpPr>
          <p:cNvPr id="22534" name="Rectangle 3"/>
          <p:cNvSpPr>
            <a:spLocks noGrp="1" noChangeArrowheads="1"/>
          </p:cNvSpPr>
          <p:nvPr>
            <p:ph type="body" idx="1"/>
          </p:nvPr>
        </p:nvSpPr>
        <p:spPr>
          <a:xfrm>
            <a:off x="457200" y="1989138"/>
            <a:ext cx="4078288" cy="4392612"/>
          </a:xfrm>
        </p:spPr>
        <p:txBody>
          <a:bodyPr/>
          <a:lstStyle/>
          <a:p>
            <a:pPr>
              <a:lnSpc>
                <a:spcPct val="120000"/>
              </a:lnSpc>
            </a:pPr>
            <a:r>
              <a:rPr lang="zh-CN" altLang="en-US" sz="2400" dirty="0">
                <a:latin typeface="Times New Roman" panose="02020603050405020304" pitchFamily="18" charset="0"/>
              </a:rPr>
              <a:t>类似于</a:t>
            </a:r>
            <a:r>
              <a:rPr lang="en-US" altLang="zh-CN" sz="2400" dirty="0">
                <a:latin typeface="Times New Roman" panose="02020603050405020304" pitchFamily="18" charset="0"/>
              </a:rPr>
              <a:t>PN</a:t>
            </a:r>
            <a:r>
              <a:rPr lang="zh-CN" altLang="en-US" sz="2400" dirty="0">
                <a:latin typeface="Times New Roman" panose="02020603050405020304" pitchFamily="18" charset="0"/>
              </a:rPr>
              <a:t>结的正向特性</a:t>
            </a:r>
          </a:p>
          <a:p>
            <a:pPr>
              <a:lnSpc>
                <a:spcPct val="120000"/>
              </a:lnSpc>
            </a:pPr>
            <a:r>
              <a:rPr lang="en-US" altLang="zh-CN" sz="2800" i="1" dirty="0" err="1">
                <a:latin typeface="Times New Roman" panose="02020603050405020304" pitchFamily="18" charset="0"/>
              </a:rPr>
              <a:t>v</a:t>
            </a:r>
            <a:r>
              <a:rPr lang="en-US" altLang="zh-CN" sz="2400" baseline="-25000" dirty="0" err="1">
                <a:latin typeface="Times New Roman" panose="02020603050405020304" pitchFamily="18" charset="0"/>
              </a:rPr>
              <a:t>CE</a:t>
            </a:r>
            <a:r>
              <a:rPr lang="zh-CN" altLang="en-US" sz="2400" dirty="0">
                <a:latin typeface="Times New Roman" panose="02020603050405020304" pitchFamily="18" charset="0"/>
              </a:rPr>
              <a:t>增大，特性曲线右移</a:t>
            </a:r>
          </a:p>
          <a:p>
            <a:pPr lvl="1">
              <a:lnSpc>
                <a:spcPct val="120000"/>
              </a:lnSpc>
            </a:pPr>
            <a:r>
              <a:rPr lang="zh-CN" altLang="en-US" sz="2000" dirty="0">
                <a:latin typeface="Times New Roman" panose="02020603050405020304" pitchFamily="18" charset="0"/>
              </a:rPr>
              <a:t>保持</a:t>
            </a:r>
            <a:r>
              <a:rPr lang="en-US" altLang="zh-CN" sz="2000" i="1" dirty="0" err="1">
                <a:latin typeface="Times New Roman" panose="02020603050405020304" pitchFamily="18" charset="0"/>
              </a:rPr>
              <a:t>v</a:t>
            </a:r>
            <a:r>
              <a:rPr lang="en-US" altLang="zh-CN" sz="2000" baseline="-25000" dirty="0" err="1">
                <a:latin typeface="Times New Roman" panose="02020603050405020304" pitchFamily="18" charset="0"/>
              </a:rPr>
              <a:t>BE</a:t>
            </a:r>
            <a:r>
              <a:rPr lang="zh-CN" altLang="en-US" sz="2000" dirty="0">
                <a:latin typeface="Times New Roman" panose="02020603050405020304" pitchFamily="18" charset="0"/>
              </a:rPr>
              <a:t>不变，</a:t>
            </a:r>
            <a:r>
              <a:rPr lang="zh-CN" altLang="en-US" sz="2000" i="1" dirty="0">
                <a:latin typeface="Times New Roman" panose="02020603050405020304" pitchFamily="18" charset="0"/>
              </a:rPr>
              <a:t> </a:t>
            </a:r>
            <a:r>
              <a:rPr lang="en-US" altLang="zh-CN" sz="2000" i="1" dirty="0" err="1">
                <a:latin typeface="Times New Roman" panose="02020603050405020304" pitchFamily="18" charset="0"/>
              </a:rPr>
              <a:t>v</a:t>
            </a:r>
            <a:r>
              <a:rPr lang="en-US" altLang="zh-CN" sz="2000" baseline="-25000" dirty="0" err="1">
                <a:latin typeface="Times New Roman" panose="02020603050405020304" pitchFamily="18" charset="0"/>
              </a:rPr>
              <a:t>CE</a:t>
            </a:r>
            <a:r>
              <a:rPr lang="zh-CN" altLang="en-US" sz="2000" dirty="0">
                <a:latin typeface="Times New Roman" panose="02020603050405020304" pitchFamily="18" charset="0"/>
              </a:rPr>
              <a:t>从零逐渐增大，集电结从正偏进入反偏，集电极收集电子，基区复合减少，</a:t>
            </a:r>
            <a:r>
              <a:rPr lang="en-US" altLang="zh-CN" sz="2000" i="1" dirty="0">
                <a:latin typeface="Times New Roman" panose="02020603050405020304" pitchFamily="18" charset="0"/>
              </a:rPr>
              <a:t>I</a:t>
            </a:r>
            <a:r>
              <a:rPr lang="en-US" altLang="zh-CN" sz="2000" baseline="-25000" dirty="0">
                <a:latin typeface="Times New Roman" panose="02020603050405020304" pitchFamily="18" charset="0"/>
              </a:rPr>
              <a:t>B</a:t>
            </a:r>
            <a:r>
              <a:rPr lang="zh-CN" altLang="en-US" sz="2000" dirty="0">
                <a:latin typeface="Times New Roman" panose="02020603050405020304" pitchFamily="18" charset="0"/>
              </a:rPr>
              <a:t>减小 </a:t>
            </a:r>
          </a:p>
          <a:p>
            <a:pPr lvl="1">
              <a:lnSpc>
                <a:spcPct val="120000"/>
              </a:lnSpc>
            </a:pPr>
            <a:r>
              <a:rPr lang="zh-CN" altLang="en-US" sz="2000" dirty="0">
                <a:latin typeface="Times New Roman" panose="02020603050405020304" pitchFamily="18" charset="0"/>
              </a:rPr>
              <a:t>当</a:t>
            </a:r>
            <a:r>
              <a:rPr lang="en-US" altLang="zh-CN" sz="2400" i="1" dirty="0">
                <a:latin typeface="Times New Roman" panose="02020603050405020304" pitchFamily="18" charset="0"/>
              </a:rPr>
              <a:t>v</a:t>
            </a:r>
            <a:r>
              <a:rPr lang="en-US" altLang="zh-CN" sz="2000" baseline="-25000" dirty="0">
                <a:latin typeface="Times New Roman" panose="02020603050405020304" pitchFamily="18" charset="0"/>
              </a:rPr>
              <a:t>CE</a:t>
            </a:r>
            <a:r>
              <a:rPr lang="en-US" altLang="zh-CN" sz="2000" dirty="0">
                <a:latin typeface="Times New Roman" panose="02020603050405020304" pitchFamily="18" charset="0"/>
              </a:rPr>
              <a:t>≥1V</a:t>
            </a:r>
            <a:r>
              <a:rPr lang="zh-CN" altLang="en-US" sz="2000" dirty="0">
                <a:latin typeface="Times New Roman" panose="02020603050405020304" pitchFamily="18" charset="0"/>
              </a:rPr>
              <a:t>时，特性曲线几乎重合在一起，即</a:t>
            </a:r>
            <a:r>
              <a:rPr lang="en-US" altLang="zh-CN" sz="2400" i="1" dirty="0" err="1">
                <a:latin typeface="Times New Roman" panose="02020603050405020304" pitchFamily="18" charset="0"/>
              </a:rPr>
              <a:t>v</a:t>
            </a:r>
            <a:r>
              <a:rPr lang="en-US" altLang="zh-CN" sz="2000" baseline="-25000" dirty="0" err="1">
                <a:latin typeface="Times New Roman" panose="02020603050405020304" pitchFamily="18" charset="0"/>
              </a:rPr>
              <a:t>CE</a:t>
            </a:r>
            <a:r>
              <a:rPr lang="zh-CN" altLang="en-US" sz="2000" dirty="0">
                <a:latin typeface="Times New Roman" panose="02020603050405020304" pitchFamily="18" charset="0"/>
              </a:rPr>
              <a:t>对输入特性几乎无影响</a:t>
            </a:r>
          </a:p>
        </p:txBody>
      </p:sp>
      <p:sp>
        <p:nvSpPr>
          <p:cNvPr id="22535" name="Rectangle 26"/>
          <p:cNvSpPr>
            <a:spLocks noChangeArrowheads="1"/>
          </p:cNvSpPr>
          <p:nvPr/>
        </p:nvSpPr>
        <p:spPr bwMode="auto">
          <a:xfrm>
            <a:off x="900113" y="1233488"/>
            <a:ext cx="3276600"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Aft>
                <a:spcPct val="0"/>
              </a:spcAft>
              <a:buFontTx/>
              <a:buNone/>
            </a:pPr>
            <a:r>
              <a:rPr kumimoji="1" lang="en-US" altLang="zh-CN" sz="2800" i="1">
                <a:latin typeface="Times New Roman" panose="02020603050405020304" pitchFamily="18" charset="0"/>
                <a:ea typeface="黑体" panose="02010609060101010101" pitchFamily="49" charset="-122"/>
              </a:rPr>
              <a:t>i</a:t>
            </a:r>
            <a:r>
              <a:rPr kumimoji="1" lang="en-US" altLang="zh-CN" sz="2800" baseline="-25000">
                <a:latin typeface="Times New Roman" panose="02020603050405020304" pitchFamily="18" charset="0"/>
                <a:ea typeface="黑体" panose="02010609060101010101" pitchFamily="49" charset="-122"/>
              </a:rPr>
              <a:t>B </a:t>
            </a:r>
            <a:r>
              <a:rPr kumimoji="1" lang="en-US" altLang="zh-CN" sz="2800">
                <a:latin typeface="Times New Roman" panose="02020603050405020304" pitchFamily="18" charset="0"/>
                <a:ea typeface="黑体" panose="02010609060101010101" pitchFamily="49" charset="-122"/>
              </a:rPr>
              <a:t>= </a:t>
            </a:r>
            <a:r>
              <a:rPr kumimoji="1" lang="en-US" altLang="zh-CN" sz="2800" i="1">
                <a:latin typeface="Times New Roman" panose="02020603050405020304" pitchFamily="18" charset="0"/>
                <a:ea typeface="黑体" panose="02010609060101010101" pitchFamily="49" charset="-122"/>
              </a:rPr>
              <a:t>f </a:t>
            </a:r>
            <a:r>
              <a:rPr kumimoji="1" lang="en-US" altLang="zh-CN" sz="2800">
                <a:latin typeface="Times New Roman" panose="02020603050405020304" pitchFamily="18" charset="0"/>
                <a:ea typeface="黑体" panose="02010609060101010101" pitchFamily="49" charset="-122"/>
              </a:rPr>
              <a:t>(</a:t>
            </a:r>
            <a:r>
              <a:rPr kumimoji="1" lang="en-US" altLang="zh-CN" i="1">
                <a:latin typeface="Times New Roman" panose="02020603050405020304" pitchFamily="18" charset="0"/>
                <a:ea typeface="黑体" panose="02010609060101010101" pitchFamily="49" charset="-122"/>
              </a:rPr>
              <a:t>v</a:t>
            </a:r>
            <a:r>
              <a:rPr kumimoji="1" lang="en-US" altLang="zh-CN" sz="2800" baseline="-25000">
                <a:latin typeface="Times New Roman" panose="02020603050405020304" pitchFamily="18" charset="0"/>
                <a:ea typeface="黑体" panose="02010609060101010101" pitchFamily="49" charset="-122"/>
              </a:rPr>
              <a:t>BE</a:t>
            </a:r>
            <a:r>
              <a:rPr kumimoji="1" lang="en-US" altLang="zh-CN" sz="2800">
                <a:latin typeface="Times New Roman" panose="02020603050405020304" pitchFamily="18" charset="0"/>
                <a:ea typeface="黑体" panose="02010609060101010101" pitchFamily="49" charset="-122"/>
              </a:rPr>
              <a:t>)</a:t>
            </a:r>
            <a:r>
              <a:rPr kumimoji="1" lang="en-US" altLang="zh-CN" sz="2800">
                <a:latin typeface="Times New Roman" panose="02020603050405020304" pitchFamily="18" charset="0"/>
                <a:ea typeface="黑体" panose="02010609060101010101" pitchFamily="49" charset="-122"/>
                <a:sym typeface="Symbol" panose="05050102010706020507" pitchFamily="18" charset="2"/>
              </a:rPr>
              <a:t></a:t>
            </a:r>
            <a:r>
              <a:rPr kumimoji="1" lang="en-US" altLang="zh-CN" sz="2800" i="1">
                <a:latin typeface="Times New Roman" panose="02020603050405020304" pitchFamily="18" charset="0"/>
                <a:ea typeface="黑体" panose="02010609060101010101" pitchFamily="49" charset="-122"/>
              </a:rPr>
              <a:t>v</a:t>
            </a:r>
            <a:r>
              <a:rPr kumimoji="1" lang="en-US" altLang="zh-CN" sz="2000" baseline="-30000">
                <a:latin typeface="Times New Roman" panose="02020603050405020304" pitchFamily="18" charset="0"/>
                <a:ea typeface="黑体" panose="02010609060101010101" pitchFamily="49" charset="-122"/>
              </a:rPr>
              <a:t>CE</a:t>
            </a:r>
            <a:r>
              <a:rPr kumimoji="1" lang="en-US" altLang="zh-CN" sz="2800" baseline="-10000">
                <a:latin typeface="Times New Roman" panose="02020603050405020304" pitchFamily="18" charset="0"/>
                <a:ea typeface="黑体" panose="02010609060101010101" pitchFamily="49" charset="-122"/>
              </a:rPr>
              <a:t>=</a:t>
            </a:r>
            <a:r>
              <a:rPr kumimoji="1" lang="zh-CN" altLang="en-US" sz="2800" baseline="-10000">
                <a:latin typeface="Times New Roman" panose="02020603050405020304" pitchFamily="18" charset="0"/>
                <a:ea typeface="黑体" panose="02010609060101010101" pitchFamily="49" charset="-122"/>
              </a:rPr>
              <a:t>常数</a:t>
            </a:r>
          </a:p>
        </p:txBody>
      </p:sp>
      <p:grpSp>
        <p:nvGrpSpPr>
          <p:cNvPr id="22536" name="Group 29"/>
          <p:cNvGrpSpPr>
            <a:grpSpLocks/>
          </p:cNvGrpSpPr>
          <p:nvPr/>
        </p:nvGrpSpPr>
        <p:grpSpPr bwMode="auto">
          <a:xfrm>
            <a:off x="5219700" y="1233488"/>
            <a:ext cx="2708275" cy="1943100"/>
            <a:chOff x="3175" y="2546"/>
            <a:chExt cx="1706" cy="1224"/>
          </a:xfrm>
        </p:grpSpPr>
        <p:sp>
          <p:nvSpPr>
            <p:cNvPr id="22538" name="Line 30"/>
            <p:cNvSpPr>
              <a:spLocks noChangeShapeType="1"/>
            </p:cNvSpPr>
            <p:nvPr/>
          </p:nvSpPr>
          <p:spPr bwMode="auto">
            <a:xfrm>
              <a:off x="3915" y="2980"/>
              <a:ext cx="0" cy="35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539" name="Line 31"/>
            <p:cNvSpPr>
              <a:spLocks noChangeShapeType="1"/>
            </p:cNvSpPr>
            <p:nvPr/>
          </p:nvSpPr>
          <p:spPr bwMode="auto">
            <a:xfrm flipH="1">
              <a:off x="3470" y="3159"/>
              <a:ext cx="445"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540" name="Line 32"/>
            <p:cNvSpPr>
              <a:spLocks noChangeShapeType="1"/>
            </p:cNvSpPr>
            <p:nvPr/>
          </p:nvSpPr>
          <p:spPr bwMode="auto">
            <a:xfrm flipV="1">
              <a:off x="3912" y="2977"/>
              <a:ext cx="193" cy="12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541" name="Line 33"/>
            <p:cNvSpPr>
              <a:spLocks noChangeShapeType="1"/>
            </p:cNvSpPr>
            <p:nvPr/>
          </p:nvSpPr>
          <p:spPr bwMode="auto">
            <a:xfrm>
              <a:off x="3915" y="3220"/>
              <a:ext cx="212" cy="133"/>
            </a:xfrm>
            <a:prstGeom prst="line">
              <a:avLst/>
            </a:prstGeom>
            <a:noFill/>
            <a:ln w="38100">
              <a:solidFill>
                <a:schemeClr val="tx1"/>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22542" name="Line 34"/>
            <p:cNvSpPr>
              <a:spLocks noChangeShapeType="1"/>
            </p:cNvSpPr>
            <p:nvPr/>
          </p:nvSpPr>
          <p:spPr bwMode="auto">
            <a:xfrm flipV="1">
              <a:off x="4099" y="2682"/>
              <a:ext cx="0" cy="30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543" name="Line 35"/>
            <p:cNvSpPr>
              <a:spLocks noChangeShapeType="1"/>
            </p:cNvSpPr>
            <p:nvPr/>
          </p:nvSpPr>
          <p:spPr bwMode="auto">
            <a:xfrm>
              <a:off x="4105" y="3335"/>
              <a:ext cx="0" cy="322"/>
            </a:xfrm>
            <a:prstGeom prst="line">
              <a:avLst/>
            </a:prstGeom>
            <a:noFill/>
            <a:ln w="38100">
              <a:solidFill>
                <a:schemeClr val="tx1"/>
              </a:solidFill>
              <a:round/>
              <a:headEnd/>
              <a:tailEnd type="oval" w="med" len="med"/>
            </a:ln>
            <a:extLst>
              <a:ext uri="{909E8E84-426E-40dd-AFC4-6F175D3DCCD1}">
                <a14:hiddenFill xmlns="" xmlns:a14="http://schemas.microsoft.com/office/drawing/2010/main">
                  <a:noFill/>
                </a14:hiddenFill>
              </a:ext>
            </a:extLst>
          </p:spPr>
          <p:txBody>
            <a:bodyPr/>
            <a:lstStyle/>
            <a:p>
              <a:endParaRPr lang="zh-CN" altLang="en-US"/>
            </a:p>
          </p:txBody>
        </p:sp>
        <p:sp>
          <p:nvSpPr>
            <p:cNvPr id="22544" name="Line 36"/>
            <p:cNvSpPr>
              <a:spLocks noChangeShapeType="1"/>
            </p:cNvSpPr>
            <p:nvPr/>
          </p:nvSpPr>
          <p:spPr bwMode="auto">
            <a:xfrm flipH="1">
              <a:off x="3469" y="3657"/>
              <a:ext cx="1067"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545" name="Line 37"/>
            <p:cNvSpPr>
              <a:spLocks noChangeShapeType="1"/>
            </p:cNvSpPr>
            <p:nvPr/>
          </p:nvSpPr>
          <p:spPr bwMode="auto">
            <a:xfrm flipH="1">
              <a:off x="4103" y="2682"/>
              <a:ext cx="433"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546" name="Text Box 38"/>
            <p:cNvSpPr txBox="1">
              <a:spLocks noChangeArrowheads="1"/>
            </p:cNvSpPr>
            <p:nvPr/>
          </p:nvSpPr>
          <p:spPr bwMode="auto">
            <a:xfrm>
              <a:off x="3560" y="2772"/>
              <a:ext cx="25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B</a:t>
              </a:r>
            </a:p>
          </p:txBody>
        </p:sp>
        <p:sp>
          <p:nvSpPr>
            <p:cNvPr id="22547" name="Line 39"/>
            <p:cNvSpPr>
              <a:spLocks noChangeShapeType="1"/>
            </p:cNvSpPr>
            <p:nvPr/>
          </p:nvSpPr>
          <p:spPr bwMode="auto">
            <a:xfrm flipH="1" flipV="1">
              <a:off x="3470" y="3067"/>
              <a:ext cx="340" cy="0"/>
            </a:xfrm>
            <a:prstGeom prst="line">
              <a:avLst/>
            </a:prstGeom>
            <a:noFill/>
            <a:ln w="28575">
              <a:solidFill>
                <a:schemeClr val="tx1"/>
              </a:solidFill>
              <a:round/>
              <a:headEnd type="triangle" w="med" len="lg"/>
              <a:tailEnd type="none" w="med" len="lg"/>
            </a:ln>
            <a:extLst>
              <a:ext uri="{909E8E84-426E-40dd-AFC4-6F175D3DCCD1}">
                <a14:hiddenFill xmlns="" xmlns:a14="http://schemas.microsoft.com/office/drawing/2010/main">
                  <a:noFill/>
                </a14:hiddenFill>
              </a:ext>
            </a:extLst>
          </p:spPr>
          <p:txBody>
            <a:bodyPr/>
            <a:lstStyle/>
            <a:p>
              <a:endParaRPr lang="zh-CN" altLang="en-US"/>
            </a:p>
          </p:txBody>
        </p:sp>
        <p:sp>
          <p:nvSpPr>
            <p:cNvPr id="22548" name="Text Box 40"/>
            <p:cNvSpPr txBox="1">
              <a:spLocks noChangeArrowheads="1"/>
            </p:cNvSpPr>
            <p:nvPr/>
          </p:nvSpPr>
          <p:spPr bwMode="auto">
            <a:xfrm>
              <a:off x="4248" y="2772"/>
              <a:ext cx="25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C</a:t>
              </a:r>
            </a:p>
          </p:txBody>
        </p:sp>
        <p:sp>
          <p:nvSpPr>
            <p:cNvPr id="22549" name="Line 41"/>
            <p:cNvSpPr>
              <a:spLocks noChangeShapeType="1"/>
            </p:cNvSpPr>
            <p:nvPr/>
          </p:nvSpPr>
          <p:spPr bwMode="auto">
            <a:xfrm flipH="1" flipV="1">
              <a:off x="4173" y="2772"/>
              <a:ext cx="340" cy="0"/>
            </a:xfrm>
            <a:prstGeom prst="line">
              <a:avLst/>
            </a:prstGeom>
            <a:noFill/>
            <a:ln w="28575">
              <a:solidFill>
                <a:schemeClr val="tx1"/>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22550" name="Text Box 42"/>
            <p:cNvSpPr txBox="1">
              <a:spLocks noChangeArrowheads="1"/>
            </p:cNvSpPr>
            <p:nvPr/>
          </p:nvSpPr>
          <p:spPr bwMode="auto">
            <a:xfrm>
              <a:off x="3198" y="3045"/>
              <a:ext cx="20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22551" name="Text Box 43"/>
            <p:cNvSpPr txBox="1">
              <a:spLocks noChangeArrowheads="1"/>
            </p:cNvSpPr>
            <p:nvPr/>
          </p:nvSpPr>
          <p:spPr bwMode="auto">
            <a:xfrm>
              <a:off x="3198" y="3520"/>
              <a:ext cx="20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sp>
          <p:nvSpPr>
            <p:cNvPr id="22552" name="Text Box 44"/>
            <p:cNvSpPr txBox="1">
              <a:spLocks noChangeArrowheads="1"/>
            </p:cNvSpPr>
            <p:nvPr/>
          </p:nvSpPr>
          <p:spPr bwMode="auto">
            <a:xfrm>
              <a:off x="3175" y="3201"/>
              <a:ext cx="378"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400" b="0" baseline="-20000">
                  <a:latin typeface="Times New Roman" panose="02020603050405020304" pitchFamily="18" charset="0"/>
                </a:rPr>
                <a:t>BE</a:t>
              </a:r>
            </a:p>
          </p:txBody>
        </p:sp>
        <p:sp>
          <p:nvSpPr>
            <p:cNvPr id="22553" name="Text Box 45"/>
            <p:cNvSpPr txBox="1">
              <a:spLocks noChangeArrowheads="1"/>
            </p:cNvSpPr>
            <p:nvPr/>
          </p:nvSpPr>
          <p:spPr bwMode="auto">
            <a:xfrm>
              <a:off x="4503" y="2967"/>
              <a:ext cx="378"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400" b="0" baseline="-20000">
                  <a:latin typeface="Times New Roman" panose="02020603050405020304" pitchFamily="18" charset="0"/>
                </a:rPr>
                <a:t>CE</a:t>
              </a:r>
            </a:p>
          </p:txBody>
        </p:sp>
        <p:sp>
          <p:nvSpPr>
            <p:cNvPr id="22554" name="Text Box 46"/>
            <p:cNvSpPr txBox="1">
              <a:spLocks noChangeArrowheads="1"/>
            </p:cNvSpPr>
            <p:nvPr/>
          </p:nvSpPr>
          <p:spPr bwMode="auto">
            <a:xfrm>
              <a:off x="4581" y="2546"/>
              <a:ext cx="20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22555" name="Text Box 47"/>
            <p:cNvSpPr txBox="1">
              <a:spLocks noChangeArrowheads="1"/>
            </p:cNvSpPr>
            <p:nvPr/>
          </p:nvSpPr>
          <p:spPr bwMode="auto">
            <a:xfrm>
              <a:off x="4603" y="3498"/>
              <a:ext cx="20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grpSp>
      <p:pic>
        <p:nvPicPr>
          <p:cNvPr id="22537" name="Picture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850" y="3465513"/>
            <a:ext cx="3543300" cy="280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313AAEF-1C1B-4BB8-A4AC-9095DC7844CF}" type="datetime1">
              <a:rPr lang="zh-CN" altLang="en-US" sz="1800" b="0" smtClean="0">
                <a:solidFill>
                  <a:srgbClr val="B2B2B2"/>
                </a:solidFill>
              </a:rPr>
              <a:pPr>
                <a:spcAft>
                  <a:spcPct val="0"/>
                </a:spcAft>
                <a:buFontTx/>
                <a:buNone/>
              </a:pPr>
              <a:t>2021/12/6</a:t>
            </a:fld>
            <a:endParaRPr lang="en-US" altLang="zh-CN" sz="1800" b="0">
              <a:solidFill>
                <a:srgbClr val="B2B2B2"/>
              </a:solidFill>
            </a:endParaRPr>
          </a:p>
        </p:txBody>
      </p:sp>
      <p:sp>
        <p:nvSpPr>
          <p:cNvPr id="24579"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24580"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69397E7-E846-48A4-8016-D98BF0C91C3F}" type="slidenum">
              <a:rPr lang="en-US" altLang="zh-CN" sz="1800" b="0" smtClean="0">
                <a:solidFill>
                  <a:srgbClr val="B2B2B2"/>
                </a:solidFill>
              </a:rPr>
              <a:pPr>
                <a:spcAft>
                  <a:spcPct val="0"/>
                </a:spcAft>
                <a:buFontTx/>
                <a:buNone/>
              </a:pPr>
              <a:t>22</a:t>
            </a:fld>
            <a:endParaRPr lang="en-US" altLang="zh-CN" sz="1800" b="0">
              <a:solidFill>
                <a:srgbClr val="B2B2B2"/>
              </a:solidFill>
            </a:endParaRPr>
          </a:p>
        </p:txBody>
      </p:sp>
      <p:sp>
        <p:nvSpPr>
          <p:cNvPr id="24581" name="Line 35"/>
          <p:cNvSpPr>
            <a:spLocks noChangeShapeType="1"/>
          </p:cNvSpPr>
          <p:nvPr/>
        </p:nvSpPr>
        <p:spPr bwMode="auto">
          <a:xfrm flipV="1">
            <a:off x="5248275" y="5864225"/>
            <a:ext cx="2898775" cy="0"/>
          </a:xfrm>
          <a:prstGeom prst="line">
            <a:avLst/>
          </a:prstGeom>
          <a:noFill/>
          <a:ln w="28575">
            <a:solidFill>
              <a:schemeClr val="tx1"/>
            </a:solidFill>
            <a:round/>
            <a:headEnd type="none" w="sm" len="sm"/>
            <a:tailEnd type="triangle" w="med" len="lg"/>
          </a:ln>
          <a:extLst>
            <a:ext uri="{909E8E84-426E-40dd-AFC4-6F175D3DCCD1}">
              <a14:hiddenFill xmlns="" xmlns:a14="http://schemas.microsoft.com/office/drawing/2010/main">
                <a:noFill/>
              </a14:hiddenFill>
            </a:ext>
          </a:extLst>
        </p:spPr>
        <p:txBody>
          <a:bodyPr lIns="90000" tIns="46800" rIns="90000" bIns="46800" anchor="ctr">
            <a:spAutoFit/>
          </a:bodyPr>
          <a:lstStyle/>
          <a:p>
            <a:endParaRPr lang="zh-CN" altLang="en-US"/>
          </a:p>
        </p:txBody>
      </p:sp>
      <p:sp>
        <p:nvSpPr>
          <p:cNvPr id="606247" name="Text Box 39"/>
          <p:cNvSpPr txBox="1">
            <a:spLocks noChangeArrowheads="1"/>
          </p:cNvSpPr>
          <p:nvPr/>
        </p:nvSpPr>
        <p:spPr bwMode="auto">
          <a:xfrm>
            <a:off x="7462838" y="5229225"/>
            <a:ext cx="671512" cy="43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 </a:t>
            </a:r>
            <a:r>
              <a:rPr kumimoji="1" lang="en-US" altLang="zh-CN" sz="2400">
                <a:latin typeface="Times New Roman" panose="02020603050405020304" pitchFamily="18" charset="0"/>
                <a:ea typeface="长城楷体" pitchFamily="49" charset="-122"/>
              </a:rPr>
              <a:t>= 0</a:t>
            </a:r>
          </a:p>
        </p:txBody>
      </p:sp>
      <p:sp>
        <p:nvSpPr>
          <p:cNvPr id="24583" name="Rectangle 2"/>
          <p:cNvSpPr>
            <a:spLocks noGrp="1" noChangeArrowheads="1"/>
          </p:cNvSpPr>
          <p:nvPr>
            <p:ph type="title"/>
          </p:nvPr>
        </p:nvSpPr>
        <p:spPr/>
        <p:txBody>
          <a:bodyPr/>
          <a:lstStyle/>
          <a:p>
            <a:r>
              <a:rPr kumimoji="1" lang="zh-CN" altLang="en-US" dirty="0">
                <a:solidFill>
                  <a:srgbClr val="000000"/>
                </a:solidFill>
                <a:latin typeface="Times New Roman" panose="02020603050405020304" pitchFamily="18" charset="0"/>
              </a:rPr>
              <a:t>总结：</a:t>
            </a:r>
            <a:r>
              <a:rPr kumimoji="1" lang="en-US" altLang="zh-CN" dirty="0">
                <a:solidFill>
                  <a:srgbClr val="000000"/>
                </a:solidFill>
                <a:latin typeface="Times New Roman" panose="02020603050405020304" pitchFamily="18" charset="0"/>
              </a:rPr>
              <a:t>BJT</a:t>
            </a:r>
            <a:r>
              <a:rPr lang="zh-CN" altLang="en-US" dirty="0"/>
              <a:t>输出特性</a:t>
            </a:r>
          </a:p>
        </p:txBody>
      </p:sp>
      <p:sp>
        <p:nvSpPr>
          <p:cNvPr id="606211" name="Rectangle 3"/>
          <p:cNvSpPr>
            <a:spLocks noGrp="1" noChangeArrowheads="1"/>
          </p:cNvSpPr>
          <p:nvPr>
            <p:ph type="body" idx="1"/>
          </p:nvPr>
        </p:nvSpPr>
        <p:spPr>
          <a:xfrm>
            <a:off x="395287" y="2060575"/>
            <a:ext cx="4608513" cy="4321175"/>
          </a:xfrm>
        </p:spPr>
        <p:txBody>
          <a:bodyPr/>
          <a:lstStyle/>
          <a:p>
            <a:pPr>
              <a:lnSpc>
                <a:spcPct val="80000"/>
              </a:lnSpc>
            </a:pPr>
            <a:r>
              <a:rPr lang="zh-CN" altLang="en-US" sz="2400" dirty="0">
                <a:latin typeface="Times New Roman" panose="02020603050405020304" pitchFamily="18" charset="0"/>
              </a:rPr>
              <a:t>截止区</a:t>
            </a:r>
          </a:p>
          <a:p>
            <a:pPr lvl="1">
              <a:lnSpc>
                <a:spcPct val="80000"/>
              </a:lnSpc>
            </a:pPr>
            <a:r>
              <a:rPr kumimoji="1" lang="zh-CN" altLang="en-US" sz="2000" dirty="0">
                <a:latin typeface="Times New Roman" panose="02020603050405020304" pitchFamily="18" charset="0"/>
              </a:rPr>
              <a:t>发射结和集电结均为反偏</a:t>
            </a:r>
            <a:endParaRPr kumimoji="1" lang="en-US" altLang="zh-CN" sz="2000" dirty="0">
              <a:latin typeface="Times New Roman" panose="02020603050405020304" pitchFamily="18" charset="0"/>
            </a:endParaRPr>
          </a:p>
          <a:p>
            <a:pPr lvl="1">
              <a:lnSpc>
                <a:spcPct val="80000"/>
              </a:lnSpc>
            </a:pPr>
            <a:r>
              <a:rPr lang="en-US" altLang="zh-CN" sz="2000" b="1" i="1" dirty="0">
                <a:latin typeface="Times New Roman" panose="02020603050405020304" pitchFamily="18" charset="0"/>
              </a:rPr>
              <a:t>i</a:t>
            </a:r>
            <a:r>
              <a:rPr kumimoji="1" lang="en-US" altLang="zh-CN" sz="2000" b="1" baseline="-10000" dirty="0">
                <a:latin typeface="Times New Roman" panose="02020603050405020304" pitchFamily="18" charset="0"/>
              </a:rPr>
              <a:t>B</a:t>
            </a:r>
            <a:r>
              <a:rPr kumimoji="1" lang="en-US" altLang="zh-CN" sz="2000" b="1" dirty="0">
                <a:latin typeface="Times New Roman" panose="02020603050405020304" pitchFamily="18" charset="0"/>
              </a:rPr>
              <a:t>≈0</a:t>
            </a:r>
            <a:r>
              <a:rPr kumimoji="1" lang="zh-CN" altLang="en-US" sz="2000" b="1" dirty="0">
                <a:latin typeface="Times New Roman" panose="02020603050405020304" pitchFamily="18" charset="0"/>
              </a:rPr>
              <a:t>， </a:t>
            </a:r>
            <a:r>
              <a:rPr lang="en-US" altLang="zh-CN" sz="2000" b="1" i="1" dirty="0">
                <a:latin typeface="Times New Roman" panose="02020603050405020304" pitchFamily="18" charset="0"/>
              </a:rPr>
              <a:t>i</a:t>
            </a:r>
            <a:r>
              <a:rPr kumimoji="1" lang="en-US" altLang="zh-CN" sz="2000" b="1" baseline="-10000" dirty="0">
                <a:latin typeface="Times New Roman" panose="02020603050405020304" pitchFamily="18" charset="0"/>
              </a:rPr>
              <a:t>C</a:t>
            </a:r>
            <a:r>
              <a:rPr kumimoji="1" lang="en-US" altLang="zh-CN" sz="2000" b="1" dirty="0">
                <a:latin typeface="Times New Roman" panose="02020603050405020304" pitchFamily="18" charset="0"/>
              </a:rPr>
              <a:t>≈0</a:t>
            </a:r>
            <a:endParaRPr lang="zh-CN" altLang="en-US" sz="2000" dirty="0">
              <a:latin typeface="Times New Roman" panose="02020603050405020304" pitchFamily="18" charset="0"/>
            </a:endParaRPr>
          </a:p>
          <a:p>
            <a:pPr>
              <a:lnSpc>
                <a:spcPct val="80000"/>
              </a:lnSpc>
            </a:pPr>
            <a:r>
              <a:rPr kumimoji="1" lang="zh-CN" altLang="en-US" sz="2400" dirty="0">
                <a:latin typeface="Times New Roman" panose="02020603050405020304" pitchFamily="18" charset="0"/>
              </a:rPr>
              <a:t>饱和区</a:t>
            </a:r>
          </a:p>
          <a:p>
            <a:pPr lvl="1">
              <a:lnSpc>
                <a:spcPct val="80000"/>
              </a:lnSpc>
            </a:pPr>
            <a:r>
              <a:rPr kumimoji="1" lang="zh-CN" altLang="en-US" sz="2000" dirty="0">
                <a:latin typeface="Times New Roman" panose="02020603050405020304" pitchFamily="18" charset="0"/>
              </a:rPr>
              <a:t>发射结正偏，集电结正偏</a:t>
            </a:r>
            <a:r>
              <a:rPr kumimoji="1" lang="en-US" altLang="zh-CN" sz="2000" dirty="0">
                <a:latin typeface="Times New Roman" panose="02020603050405020304" pitchFamily="18" charset="0"/>
              </a:rPr>
              <a:t>/</a:t>
            </a:r>
            <a:r>
              <a:rPr kumimoji="1" lang="zh-CN" altLang="en-US" sz="2000" dirty="0">
                <a:latin typeface="Times New Roman" panose="02020603050405020304" pitchFamily="18" charset="0"/>
              </a:rPr>
              <a:t>弱反偏</a:t>
            </a:r>
          </a:p>
          <a:p>
            <a:pPr lvl="1">
              <a:lnSpc>
                <a:spcPct val="80000"/>
              </a:lnSpc>
            </a:pPr>
            <a:r>
              <a:rPr lang="en-US" altLang="zh-CN" sz="2000" b="1" i="1" dirty="0" err="1">
                <a:latin typeface="Times New Roman" panose="02020603050405020304" pitchFamily="18" charset="0"/>
              </a:rPr>
              <a:t>i</a:t>
            </a:r>
            <a:r>
              <a:rPr kumimoji="1" lang="en-US" altLang="zh-CN" sz="2000" b="1" baseline="-10000" dirty="0" err="1">
                <a:latin typeface="Times New Roman" panose="02020603050405020304" pitchFamily="18" charset="0"/>
              </a:rPr>
              <a:t>C</a:t>
            </a:r>
            <a:r>
              <a:rPr kumimoji="1" lang="en-US" altLang="zh-CN" sz="2000" i="1" dirty="0">
                <a:latin typeface="Times New Roman" panose="02020603050405020304" pitchFamily="18" charset="0"/>
              </a:rPr>
              <a:t> </a:t>
            </a:r>
            <a:r>
              <a:rPr kumimoji="1" lang="zh-CN" altLang="en-US" sz="2000" dirty="0">
                <a:latin typeface="Times New Roman" panose="02020603050405020304" pitchFamily="18" charset="0"/>
              </a:rPr>
              <a:t>随</a:t>
            </a:r>
            <a:r>
              <a:rPr kumimoji="1" lang="en-US" altLang="zh-CN" sz="2000" b="1" i="1" dirty="0" err="1">
                <a:latin typeface="Times New Roman" panose="02020603050405020304" pitchFamily="18" charset="0"/>
                <a:ea typeface="黑体" panose="02010609060101010101" pitchFamily="49" charset="-122"/>
              </a:rPr>
              <a:t>v</a:t>
            </a:r>
            <a:r>
              <a:rPr kumimoji="1" lang="en-US" altLang="zh-CN" sz="2000" b="1" baseline="-25000" dirty="0" err="1">
                <a:latin typeface="Times New Roman" panose="02020603050405020304" pitchFamily="18" charset="0"/>
                <a:ea typeface="黑体" panose="02010609060101010101" pitchFamily="49" charset="-122"/>
              </a:rPr>
              <a:t>CE</a:t>
            </a:r>
            <a:r>
              <a:rPr kumimoji="1" lang="zh-CN" altLang="en-US" sz="2000" dirty="0">
                <a:latin typeface="Times New Roman" panose="02020603050405020304" pitchFamily="18" charset="0"/>
              </a:rPr>
              <a:t>增大而增大</a:t>
            </a:r>
          </a:p>
          <a:p>
            <a:pPr lvl="1">
              <a:lnSpc>
                <a:spcPct val="80000"/>
              </a:lnSpc>
            </a:pPr>
            <a:r>
              <a:rPr lang="en-US" altLang="zh-CN" sz="2000" b="1" i="1" dirty="0" err="1">
                <a:latin typeface="Times New Roman" panose="02020603050405020304" pitchFamily="18" charset="0"/>
              </a:rPr>
              <a:t>i</a:t>
            </a:r>
            <a:r>
              <a:rPr kumimoji="1" lang="en-US" altLang="zh-CN" sz="2000" b="1" baseline="-10000" dirty="0" err="1">
                <a:latin typeface="Times New Roman" panose="02020603050405020304" pitchFamily="18" charset="0"/>
              </a:rPr>
              <a:t>C</a:t>
            </a:r>
            <a:r>
              <a:rPr kumimoji="1" lang="en-US" altLang="zh-CN" sz="2000" i="1" dirty="0">
                <a:latin typeface="Times New Roman" panose="02020603050405020304" pitchFamily="18" charset="0"/>
              </a:rPr>
              <a:t> </a:t>
            </a:r>
            <a:r>
              <a:rPr kumimoji="1" lang="en-US" altLang="zh-CN" sz="2000" b="1" dirty="0">
                <a:latin typeface="Times New Roman" panose="02020603050405020304" pitchFamily="18" charset="0"/>
              </a:rPr>
              <a:t>＜β</a:t>
            </a:r>
            <a:r>
              <a:rPr lang="en-US" altLang="zh-CN" sz="2000" b="1" i="1" dirty="0" err="1">
                <a:latin typeface="Times New Roman" panose="02020603050405020304" pitchFamily="18" charset="0"/>
              </a:rPr>
              <a:t>i</a:t>
            </a:r>
            <a:r>
              <a:rPr kumimoji="1" lang="en-US" altLang="zh-CN" sz="2000" b="1" baseline="-10000" dirty="0" err="1">
                <a:latin typeface="Times New Roman" panose="02020603050405020304" pitchFamily="18" charset="0"/>
              </a:rPr>
              <a:t>B</a:t>
            </a:r>
            <a:endParaRPr kumimoji="1" lang="en-US" altLang="zh-CN" sz="2000" b="1" baseline="-25000" dirty="0">
              <a:latin typeface="Times New Roman" panose="02020603050405020304" pitchFamily="18" charset="0"/>
            </a:endParaRPr>
          </a:p>
          <a:p>
            <a:pPr>
              <a:lnSpc>
                <a:spcPct val="80000"/>
              </a:lnSpc>
            </a:pPr>
            <a:r>
              <a:rPr lang="zh-CN" altLang="en-US" sz="2400" dirty="0">
                <a:latin typeface="Times New Roman" panose="02020603050405020304" pitchFamily="18" charset="0"/>
              </a:rPr>
              <a:t>放大区</a:t>
            </a:r>
          </a:p>
          <a:p>
            <a:pPr lvl="1">
              <a:lnSpc>
                <a:spcPct val="80000"/>
              </a:lnSpc>
            </a:pPr>
            <a:r>
              <a:rPr lang="zh-CN" altLang="en-US" sz="2000" dirty="0">
                <a:latin typeface="Times New Roman" panose="02020603050405020304" pitchFamily="18" charset="0"/>
              </a:rPr>
              <a:t>发射结正偏，集电结反偏</a:t>
            </a:r>
          </a:p>
          <a:p>
            <a:pPr lvl="1">
              <a:lnSpc>
                <a:spcPct val="80000"/>
              </a:lnSpc>
            </a:pPr>
            <a:r>
              <a:rPr lang="en-US" altLang="zh-CN" sz="2000" b="1" i="1" dirty="0" err="1">
                <a:latin typeface="Times New Roman" panose="02020603050405020304" pitchFamily="18" charset="0"/>
              </a:rPr>
              <a:t>i</a:t>
            </a:r>
            <a:r>
              <a:rPr kumimoji="1" lang="en-US" altLang="zh-CN" sz="2000" b="1" baseline="-10000" dirty="0" err="1">
                <a:latin typeface="Times New Roman" panose="02020603050405020304" pitchFamily="18" charset="0"/>
              </a:rPr>
              <a:t>C</a:t>
            </a:r>
            <a:r>
              <a:rPr kumimoji="1" lang="en-US" altLang="zh-CN" sz="2000" b="1" dirty="0">
                <a:latin typeface="Times New Roman" panose="02020603050405020304" pitchFamily="18" charset="0"/>
              </a:rPr>
              <a:t> </a:t>
            </a:r>
            <a:r>
              <a:rPr kumimoji="1" lang="zh-CN" altLang="en-US" sz="2000" dirty="0">
                <a:latin typeface="Times New Roman" panose="02020603050405020304" pitchFamily="18" charset="0"/>
              </a:rPr>
              <a:t>随着</a:t>
            </a:r>
            <a:r>
              <a:rPr kumimoji="1" lang="en-US" altLang="zh-CN" sz="2000" b="1" i="1" dirty="0" err="1">
                <a:latin typeface="Times New Roman" panose="02020603050405020304" pitchFamily="18" charset="0"/>
                <a:ea typeface="黑体" panose="02010609060101010101" pitchFamily="49" charset="-122"/>
              </a:rPr>
              <a:t>v</a:t>
            </a:r>
            <a:r>
              <a:rPr kumimoji="1" lang="en-US" altLang="zh-CN" sz="2000" b="1" baseline="-25000" dirty="0" err="1">
                <a:latin typeface="Times New Roman" panose="02020603050405020304" pitchFamily="18" charset="0"/>
                <a:ea typeface="黑体" panose="02010609060101010101" pitchFamily="49" charset="-122"/>
              </a:rPr>
              <a:t>CE</a:t>
            </a:r>
            <a:r>
              <a:rPr kumimoji="1" lang="zh-CN" altLang="en-US" sz="2000" dirty="0">
                <a:latin typeface="SimSun" panose="02010600030101010101" pitchFamily="2" charset="-122"/>
                <a:ea typeface="SimSun" panose="02010600030101010101" pitchFamily="2" charset="-122"/>
              </a:rPr>
              <a:t>增加只略有增加，几乎无关</a:t>
            </a:r>
            <a:endParaRPr kumimoji="1" lang="en-US" altLang="zh-CN" sz="2000" dirty="0">
              <a:latin typeface="SimSun" panose="02010600030101010101" pitchFamily="2" charset="-122"/>
              <a:ea typeface="SimSun" panose="02010600030101010101" pitchFamily="2" charset="-122"/>
            </a:endParaRPr>
          </a:p>
          <a:p>
            <a:pPr lvl="1">
              <a:lnSpc>
                <a:spcPct val="80000"/>
              </a:lnSpc>
            </a:pPr>
            <a:r>
              <a:rPr lang="en-US" altLang="zh-CN" sz="2000" b="1" i="1" dirty="0" err="1">
                <a:latin typeface="Times New Roman" panose="02020603050405020304" pitchFamily="18" charset="0"/>
              </a:rPr>
              <a:t>i</a:t>
            </a:r>
            <a:r>
              <a:rPr kumimoji="1" lang="en-US" altLang="zh-CN" sz="2000" b="1" baseline="-10000" dirty="0" err="1">
                <a:latin typeface="Times New Roman" panose="02020603050405020304" pitchFamily="18" charset="0"/>
              </a:rPr>
              <a:t>C</a:t>
            </a:r>
            <a:r>
              <a:rPr kumimoji="1" lang="en-US" altLang="zh-CN" sz="2000" i="1" dirty="0">
                <a:latin typeface="Times New Roman" panose="02020603050405020304" pitchFamily="18" charset="0"/>
              </a:rPr>
              <a:t> </a:t>
            </a:r>
            <a:r>
              <a:rPr kumimoji="1" lang="en-US" altLang="zh-CN" sz="2000" b="1" dirty="0">
                <a:latin typeface="Times New Roman" panose="02020603050405020304" pitchFamily="18" charset="0"/>
              </a:rPr>
              <a:t>=β</a:t>
            </a:r>
            <a:r>
              <a:rPr lang="en-US" altLang="zh-CN" sz="2000" b="1" i="1" dirty="0" err="1">
                <a:latin typeface="Times New Roman" panose="02020603050405020304" pitchFamily="18" charset="0"/>
              </a:rPr>
              <a:t>i</a:t>
            </a:r>
            <a:r>
              <a:rPr kumimoji="1" lang="en-US" altLang="zh-CN" sz="2000" b="1" baseline="-10000" dirty="0" err="1">
                <a:latin typeface="Times New Roman" panose="02020603050405020304" pitchFamily="18" charset="0"/>
              </a:rPr>
              <a:t>B</a:t>
            </a:r>
            <a:endParaRPr kumimoji="1" lang="en-US" altLang="zh-CN" sz="2000" b="1" baseline="-10000" dirty="0">
              <a:latin typeface="Times New Roman" panose="02020603050405020304" pitchFamily="18" charset="0"/>
            </a:endParaRPr>
          </a:p>
        </p:txBody>
      </p:sp>
      <p:sp>
        <p:nvSpPr>
          <p:cNvPr id="24585" name="Text Box 4"/>
          <p:cNvSpPr txBox="1">
            <a:spLocks noChangeArrowheads="1"/>
          </p:cNvSpPr>
          <p:nvPr/>
        </p:nvSpPr>
        <p:spPr bwMode="auto">
          <a:xfrm>
            <a:off x="755650" y="1160463"/>
            <a:ext cx="3168650" cy="7254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Aft>
                <a:spcPct val="0"/>
              </a:spcAft>
              <a:buFontTx/>
              <a:buNone/>
            </a:pPr>
            <a:r>
              <a:rPr kumimoji="1" lang="en-US" altLang="zh-CN" sz="2800" i="1">
                <a:latin typeface="Times New Roman" panose="02020603050405020304" pitchFamily="18" charset="0"/>
                <a:ea typeface="黑体" panose="02010609060101010101" pitchFamily="49" charset="-122"/>
              </a:rPr>
              <a:t>i</a:t>
            </a:r>
            <a:r>
              <a:rPr kumimoji="1" lang="en-US" altLang="zh-CN" sz="2800" baseline="-25000">
                <a:latin typeface="Times New Roman" panose="02020603050405020304" pitchFamily="18" charset="0"/>
                <a:ea typeface="黑体" panose="02010609060101010101" pitchFamily="49" charset="-122"/>
              </a:rPr>
              <a:t>C </a:t>
            </a:r>
            <a:r>
              <a:rPr kumimoji="1" lang="en-US" altLang="zh-CN" sz="2800">
                <a:latin typeface="Times New Roman" panose="02020603050405020304" pitchFamily="18" charset="0"/>
                <a:ea typeface="黑体" panose="02010609060101010101" pitchFamily="49" charset="-122"/>
              </a:rPr>
              <a:t>= </a:t>
            </a:r>
            <a:r>
              <a:rPr kumimoji="1" lang="en-US" altLang="zh-CN" sz="2800" i="1">
                <a:latin typeface="Times New Roman" panose="02020603050405020304" pitchFamily="18" charset="0"/>
                <a:ea typeface="黑体" panose="02010609060101010101" pitchFamily="49" charset="-122"/>
              </a:rPr>
              <a:t>f </a:t>
            </a:r>
            <a:r>
              <a:rPr kumimoji="1" lang="en-US" altLang="zh-CN" sz="2800">
                <a:latin typeface="Times New Roman" panose="02020603050405020304" pitchFamily="18" charset="0"/>
                <a:ea typeface="黑体" panose="02010609060101010101" pitchFamily="49" charset="-122"/>
              </a:rPr>
              <a:t>(</a:t>
            </a:r>
            <a:r>
              <a:rPr kumimoji="1" lang="en-US" altLang="zh-CN" i="1">
                <a:latin typeface="Times New Roman" panose="02020603050405020304" pitchFamily="18" charset="0"/>
                <a:ea typeface="黑体" panose="02010609060101010101" pitchFamily="49" charset="-122"/>
              </a:rPr>
              <a:t>v</a:t>
            </a:r>
            <a:r>
              <a:rPr kumimoji="1" lang="en-US" altLang="zh-CN" sz="2800" baseline="-25000">
                <a:latin typeface="Times New Roman" panose="02020603050405020304" pitchFamily="18" charset="0"/>
                <a:ea typeface="黑体" panose="02010609060101010101" pitchFamily="49" charset="-122"/>
              </a:rPr>
              <a:t>CE</a:t>
            </a:r>
            <a:r>
              <a:rPr kumimoji="1" lang="en-US" altLang="zh-CN" sz="2800">
                <a:latin typeface="Times New Roman" panose="02020603050405020304" pitchFamily="18" charset="0"/>
                <a:ea typeface="黑体" panose="02010609060101010101" pitchFamily="49" charset="-122"/>
              </a:rPr>
              <a:t>)</a:t>
            </a:r>
            <a:r>
              <a:rPr kumimoji="1" lang="en-US" altLang="zh-CN" sz="2800">
                <a:latin typeface="Times New Roman" panose="02020603050405020304" pitchFamily="18" charset="0"/>
                <a:ea typeface="黑体" panose="02010609060101010101" pitchFamily="49" charset="-122"/>
                <a:sym typeface="Symbol" panose="05050102010706020507" pitchFamily="18" charset="2"/>
              </a:rPr>
              <a:t></a:t>
            </a:r>
            <a:r>
              <a:rPr kumimoji="1" lang="en-US" altLang="zh-CN" i="1" baseline="-10000">
                <a:latin typeface="Times New Roman" panose="02020603050405020304" pitchFamily="18" charset="0"/>
                <a:ea typeface="黑体" panose="02010609060101010101" pitchFamily="49" charset="-122"/>
              </a:rPr>
              <a:t>i</a:t>
            </a:r>
            <a:r>
              <a:rPr kumimoji="1" lang="en-US" altLang="zh-CN" sz="2800" baseline="-30000">
                <a:latin typeface="Times New Roman" panose="02020603050405020304" pitchFamily="18" charset="0"/>
                <a:ea typeface="黑体" panose="02010609060101010101" pitchFamily="49" charset="-122"/>
              </a:rPr>
              <a:t>B</a:t>
            </a:r>
            <a:r>
              <a:rPr kumimoji="1" lang="en-US" altLang="zh-CN" sz="2800" baseline="-10000">
                <a:latin typeface="Times New Roman" panose="02020603050405020304" pitchFamily="18" charset="0"/>
                <a:ea typeface="黑体" panose="02010609060101010101" pitchFamily="49" charset="-122"/>
              </a:rPr>
              <a:t>=</a:t>
            </a:r>
            <a:r>
              <a:rPr kumimoji="1" lang="zh-CN" altLang="en-US" sz="2800" baseline="-10000">
                <a:latin typeface="Times New Roman" panose="02020603050405020304" pitchFamily="18" charset="0"/>
                <a:ea typeface="黑体" panose="02010609060101010101" pitchFamily="49" charset="-122"/>
              </a:rPr>
              <a:t>常数</a:t>
            </a:r>
            <a:endParaRPr kumimoji="1" lang="zh-CN" altLang="en-US" sz="2800">
              <a:latin typeface="Times New Roman" panose="02020603050405020304" pitchFamily="18" charset="0"/>
              <a:ea typeface="黑体" panose="02010609060101010101" pitchFamily="49" charset="-122"/>
            </a:endParaRPr>
          </a:p>
        </p:txBody>
      </p:sp>
      <p:grpSp>
        <p:nvGrpSpPr>
          <p:cNvPr id="2" name="Group 105"/>
          <p:cNvGrpSpPr>
            <a:grpSpLocks/>
          </p:cNvGrpSpPr>
          <p:nvPr/>
        </p:nvGrpSpPr>
        <p:grpSpPr bwMode="auto">
          <a:xfrm>
            <a:off x="5486400" y="5754688"/>
            <a:ext cx="2552700" cy="627062"/>
            <a:chOff x="3428" y="3625"/>
            <a:chExt cx="1608" cy="395"/>
          </a:xfrm>
        </p:grpSpPr>
        <p:grpSp>
          <p:nvGrpSpPr>
            <p:cNvPr id="24639" name="Group 40"/>
            <p:cNvGrpSpPr>
              <a:grpSpLocks/>
            </p:cNvGrpSpPr>
            <p:nvPr/>
          </p:nvGrpSpPr>
          <p:grpSpPr bwMode="auto">
            <a:xfrm>
              <a:off x="3428" y="3625"/>
              <a:ext cx="1608" cy="65"/>
              <a:chOff x="2993" y="3543"/>
              <a:chExt cx="1929" cy="69"/>
            </a:xfrm>
          </p:grpSpPr>
          <p:sp>
            <p:nvSpPr>
              <p:cNvPr id="24641" name="Line 41"/>
              <p:cNvSpPr>
                <a:spLocks noChangeShapeType="1"/>
              </p:cNvSpPr>
              <p:nvPr/>
            </p:nvSpPr>
            <p:spPr bwMode="auto">
              <a:xfrm flipV="1">
                <a:off x="2993"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42" name="Line 42"/>
              <p:cNvSpPr>
                <a:spLocks noChangeShapeType="1"/>
              </p:cNvSpPr>
              <p:nvPr/>
            </p:nvSpPr>
            <p:spPr bwMode="auto">
              <a:xfrm flipV="1">
                <a:off x="3084"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43" name="Line 43"/>
              <p:cNvSpPr>
                <a:spLocks noChangeShapeType="1"/>
              </p:cNvSpPr>
              <p:nvPr/>
            </p:nvSpPr>
            <p:spPr bwMode="auto">
              <a:xfrm flipV="1">
                <a:off x="3175"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44" name="Line 44"/>
              <p:cNvSpPr>
                <a:spLocks noChangeShapeType="1"/>
              </p:cNvSpPr>
              <p:nvPr/>
            </p:nvSpPr>
            <p:spPr bwMode="auto">
              <a:xfrm flipV="1">
                <a:off x="3266"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45" name="Line 45"/>
              <p:cNvSpPr>
                <a:spLocks noChangeShapeType="1"/>
              </p:cNvSpPr>
              <p:nvPr/>
            </p:nvSpPr>
            <p:spPr bwMode="auto">
              <a:xfrm flipV="1">
                <a:off x="3356"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46" name="Line 46"/>
              <p:cNvSpPr>
                <a:spLocks noChangeShapeType="1"/>
              </p:cNvSpPr>
              <p:nvPr/>
            </p:nvSpPr>
            <p:spPr bwMode="auto">
              <a:xfrm flipV="1">
                <a:off x="3447"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47" name="Line 47"/>
              <p:cNvSpPr>
                <a:spLocks noChangeShapeType="1"/>
              </p:cNvSpPr>
              <p:nvPr/>
            </p:nvSpPr>
            <p:spPr bwMode="auto">
              <a:xfrm flipV="1">
                <a:off x="3538"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48" name="Line 48"/>
              <p:cNvSpPr>
                <a:spLocks noChangeShapeType="1"/>
              </p:cNvSpPr>
              <p:nvPr/>
            </p:nvSpPr>
            <p:spPr bwMode="auto">
              <a:xfrm flipV="1">
                <a:off x="3629"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49" name="Line 49"/>
              <p:cNvSpPr>
                <a:spLocks noChangeShapeType="1"/>
              </p:cNvSpPr>
              <p:nvPr/>
            </p:nvSpPr>
            <p:spPr bwMode="auto">
              <a:xfrm flipV="1">
                <a:off x="3719"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50" name="Line 50"/>
              <p:cNvSpPr>
                <a:spLocks noChangeShapeType="1"/>
              </p:cNvSpPr>
              <p:nvPr/>
            </p:nvSpPr>
            <p:spPr bwMode="auto">
              <a:xfrm flipV="1">
                <a:off x="3810"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51" name="Line 51"/>
              <p:cNvSpPr>
                <a:spLocks noChangeShapeType="1"/>
              </p:cNvSpPr>
              <p:nvPr/>
            </p:nvSpPr>
            <p:spPr bwMode="auto">
              <a:xfrm flipV="1">
                <a:off x="3901"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52" name="Line 52"/>
              <p:cNvSpPr>
                <a:spLocks noChangeShapeType="1"/>
              </p:cNvSpPr>
              <p:nvPr/>
            </p:nvSpPr>
            <p:spPr bwMode="auto">
              <a:xfrm flipV="1">
                <a:off x="3992"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53" name="Line 53"/>
              <p:cNvSpPr>
                <a:spLocks noChangeShapeType="1"/>
              </p:cNvSpPr>
              <p:nvPr/>
            </p:nvSpPr>
            <p:spPr bwMode="auto">
              <a:xfrm flipV="1">
                <a:off x="4082"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54" name="Line 54"/>
              <p:cNvSpPr>
                <a:spLocks noChangeShapeType="1"/>
              </p:cNvSpPr>
              <p:nvPr/>
            </p:nvSpPr>
            <p:spPr bwMode="auto">
              <a:xfrm flipV="1">
                <a:off x="4173"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55" name="Line 55"/>
              <p:cNvSpPr>
                <a:spLocks noChangeShapeType="1"/>
              </p:cNvSpPr>
              <p:nvPr/>
            </p:nvSpPr>
            <p:spPr bwMode="auto">
              <a:xfrm flipV="1">
                <a:off x="4264"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56" name="Line 56"/>
              <p:cNvSpPr>
                <a:spLocks noChangeShapeType="1"/>
              </p:cNvSpPr>
              <p:nvPr/>
            </p:nvSpPr>
            <p:spPr bwMode="auto">
              <a:xfrm flipV="1">
                <a:off x="4355"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57" name="Line 57"/>
              <p:cNvSpPr>
                <a:spLocks noChangeShapeType="1"/>
              </p:cNvSpPr>
              <p:nvPr/>
            </p:nvSpPr>
            <p:spPr bwMode="auto">
              <a:xfrm flipV="1">
                <a:off x="4445"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58" name="Line 58"/>
              <p:cNvSpPr>
                <a:spLocks noChangeShapeType="1"/>
              </p:cNvSpPr>
              <p:nvPr/>
            </p:nvSpPr>
            <p:spPr bwMode="auto">
              <a:xfrm flipV="1">
                <a:off x="4536"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59" name="Line 59"/>
              <p:cNvSpPr>
                <a:spLocks noChangeShapeType="1"/>
              </p:cNvSpPr>
              <p:nvPr/>
            </p:nvSpPr>
            <p:spPr bwMode="auto">
              <a:xfrm flipV="1">
                <a:off x="4626"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60" name="Line 60"/>
              <p:cNvSpPr>
                <a:spLocks noChangeShapeType="1"/>
              </p:cNvSpPr>
              <p:nvPr/>
            </p:nvSpPr>
            <p:spPr bwMode="auto">
              <a:xfrm flipV="1">
                <a:off x="4717"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61" name="Line 61"/>
              <p:cNvSpPr>
                <a:spLocks noChangeShapeType="1"/>
              </p:cNvSpPr>
              <p:nvPr/>
            </p:nvSpPr>
            <p:spPr bwMode="auto">
              <a:xfrm flipV="1">
                <a:off x="4808"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24640" name="Rectangle 28"/>
            <p:cNvSpPr>
              <a:spLocks noChangeArrowheads="1"/>
            </p:cNvSpPr>
            <p:nvPr/>
          </p:nvSpPr>
          <p:spPr bwMode="auto">
            <a:xfrm>
              <a:off x="3931" y="3732"/>
              <a:ext cx="69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FF3300"/>
                  </a:solidFill>
                </a:rPr>
                <a:t>截止区</a:t>
              </a:r>
            </a:p>
          </p:txBody>
        </p:sp>
      </p:grpSp>
      <p:sp>
        <p:nvSpPr>
          <p:cNvPr id="606218" name="Rectangle 10"/>
          <p:cNvSpPr>
            <a:spLocks noChangeArrowheads="1"/>
          </p:cNvSpPr>
          <p:nvPr/>
        </p:nvSpPr>
        <p:spPr bwMode="auto">
          <a:xfrm>
            <a:off x="6284913" y="4627563"/>
            <a:ext cx="11033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t>放大区</a:t>
            </a:r>
          </a:p>
        </p:txBody>
      </p:sp>
      <p:sp>
        <p:nvSpPr>
          <p:cNvPr id="606219" name="Rectangle 11"/>
          <p:cNvSpPr>
            <a:spLocks noChangeArrowheads="1"/>
          </p:cNvSpPr>
          <p:nvPr/>
        </p:nvSpPr>
        <p:spPr bwMode="auto">
          <a:xfrm>
            <a:off x="5300663" y="3213100"/>
            <a:ext cx="12604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00FF"/>
                </a:solidFill>
              </a:rPr>
              <a:t>饱和区</a:t>
            </a:r>
          </a:p>
        </p:txBody>
      </p:sp>
      <p:sp>
        <p:nvSpPr>
          <p:cNvPr id="24589" name="Text Box 30"/>
          <p:cNvSpPr txBox="1">
            <a:spLocks noChangeArrowheads="1"/>
          </p:cNvSpPr>
          <p:nvPr/>
        </p:nvSpPr>
        <p:spPr bwMode="auto">
          <a:xfrm>
            <a:off x="8296275" y="5661025"/>
            <a:ext cx="415925" cy="466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med" len="lg"/>
              </a14:hiddenLine>
            </a:ext>
          </a:extLst>
        </p:spPr>
        <p:txBody>
          <a:bodyPr wrap="none" lIns="0" tIns="0" rIns="0" bIns="0"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FontTx/>
              <a:buNone/>
            </a:pPr>
            <a:r>
              <a:rPr kumimoji="1" lang="en-US" altLang="zh-CN" sz="2800" i="1">
                <a:latin typeface="Times New Roman" panose="02020603050405020304" pitchFamily="18" charset="0"/>
                <a:ea typeface="长城楷体" pitchFamily="49" charset="-122"/>
              </a:rPr>
              <a:t>v</a:t>
            </a:r>
            <a:r>
              <a:rPr kumimoji="1" lang="en-US" altLang="zh-CN" sz="2400" baseline="-25000">
                <a:latin typeface="Times New Roman" panose="02020603050405020304" pitchFamily="18" charset="0"/>
                <a:ea typeface="长城楷体" pitchFamily="49" charset="-122"/>
              </a:rPr>
              <a:t>CE</a:t>
            </a:r>
            <a:endParaRPr kumimoji="1" lang="zh-CN" altLang="en-US" sz="2400">
              <a:latin typeface="Times New Roman" panose="02020603050405020304" pitchFamily="18" charset="0"/>
              <a:ea typeface="长城楷体" pitchFamily="49" charset="-122"/>
            </a:endParaRPr>
          </a:p>
        </p:txBody>
      </p:sp>
      <p:sp>
        <p:nvSpPr>
          <p:cNvPr id="24590" name="Text Box 31"/>
          <p:cNvSpPr txBox="1">
            <a:spLocks noChangeArrowheads="1"/>
          </p:cNvSpPr>
          <p:nvPr/>
        </p:nvSpPr>
        <p:spPr bwMode="auto">
          <a:xfrm>
            <a:off x="4832350" y="3398838"/>
            <a:ext cx="230188"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med" len="lg"/>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C</a:t>
            </a:r>
            <a:endParaRPr kumimoji="1" lang="zh-CN" altLang="en-US" sz="2400">
              <a:latin typeface="Times New Roman" panose="02020603050405020304" pitchFamily="18" charset="0"/>
              <a:ea typeface="长城楷体" pitchFamily="49" charset="-122"/>
            </a:endParaRPr>
          </a:p>
        </p:txBody>
      </p:sp>
      <p:sp>
        <p:nvSpPr>
          <p:cNvPr id="24591" name="Line 34"/>
          <p:cNvSpPr>
            <a:spLocks noChangeShapeType="1"/>
          </p:cNvSpPr>
          <p:nvPr/>
        </p:nvSpPr>
        <p:spPr bwMode="auto">
          <a:xfrm flipV="1">
            <a:off x="5264150" y="3508375"/>
            <a:ext cx="0" cy="2355850"/>
          </a:xfrm>
          <a:prstGeom prst="line">
            <a:avLst/>
          </a:prstGeom>
          <a:noFill/>
          <a:ln w="28575">
            <a:solidFill>
              <a:schemeClr val="tx1"/>
            </a:solidFill>
            <a:round/>
            <a:headEnd type="none" w="sm" len="sm"/>
            <a:tailEnd type="triangle" w="med" len="lg"/>
          </a:ln>
          <a:extLst>
            <a:ext uri="{909E8E84-426E-40dd-AFC4-6F175D3DCCD1}">
              <a14:hiddenFill xmlns="" xmlns:a14="http://schemas.microsoft.com/office/drawing/2010/main">
                <a:noFill/>
              </a14:hiddenFill>
            </a:ext>
          </a:extLst>
        </p:spPr>
        <p:txBody>
          <a:bodyPr lIns="90000" tIns="46800" rIns="90000" bIns="46800" anchor="ctr">
            <a:spAutoFit/>
          </a:bodyPr>
          <a:lstStyle/>
          <a:p>
            <a:endParaRPr lang="zh-CN" altLang="en-US"/>
          </a:p>
        </p:txBody>
      </p:sp>
      <p:sp>
        <p:nvSpPr>
          <p:cNvPr id="24592" name="Text Box 36"/>
          <p:cNvSpPr txBox="1">
            <a:spLocks noChangeArrowheads="1"/>
          </p:cNvSpPr>
          <p:nvPr/>
        </p:nvSpPr>
        <p:spPr bwMode="auto">
          <a:xfrm>
            <a:off x="4970853" y="5700711"/>
            <a:ext cx="220662"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med" len="lg"/>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dirty="0">
                <a:latin typeface="Times New Roman" panose="02020603050405020304" pitchFamily="18" charset="0"/>
                <a:ea typeface="长城楷体" pitchFamily="49" charset="-122"/>
              </a:rPr>
              <a:t>O</a:t>
            </a:r>
          </a:p>
        </p:txBody>
      </p:sp>
      <p:sp>
        <p:nvSpPr>
          <p:cNvPr id="606245" name="Freeform 37"/>
          <p:cNvSpPr>
            <a:spLocks/>
          </p:cNvSpPr>
          <p:nvPr/>
        </p:nvSpPr>
        <p:spPr bwMode="auto">
          <a:xfrm>
            <a:off x="5270500" y="5722938"/>
            <a:ext cx="2805113" cy="144462"/>
          </a:xfrm>
          <a:custGeom>
            <a:avLst/>
            <a:gdLst>
              <a:gd name="T0" fmla="*/ 0 w 2191"/>
              <a:gd name="T1" fmla="*/ 2147483646 h 96"/>
              <a:gd name="T2" fmla="*/ 2147483646 w 2191"/>
              <a:gd name="T3" fmla="*/ 2147483646 h 96"/>
              <a:gd name="T4" fmla="*/ 2147483646 w 2191"/>
              <a:gd name="T5" fmla="*/ 2147483646 h 96"/>
              <a:gd name="T6" fmla="*/ 2147483646 w 2191"/>
              <a:gd name="T7" fmla="*/ 0 h 96"/>
              <a:gd name="T8" fmla="*/ 0 60000 65536"/>
              <a:gd name="T9" fmla="*/ 0 60000 65536"/>
              <a:gd name="T10" fmla="*/ 0 60000 65536"/>
              <a:gd name="T11" fmla="*/ 0 60000 65536"/>
              <a:gd name="T12" fmla="*/ 0 w 2191"/>
              <a:gd name="T13" fmla="*/ 0 h 96"/>
              <a:gd name="T14" fmla="*/ 2191 w 2191"/>
              <a:gd name="T15" fmla="*/ 96 h 96"/>
            </a:gdLst>
            <a:ahLst/>
            <a:cxnLst>
              <a:cxn ang="T8">
                <a:pos x="T0" y="T1"/>
              </a:cxn>
              <a:cxn ang="T9">
                <a:pos x="T2" y="T3"/>
              </a:cxn>
              <a:cxn ang="T10">
                <a:pos x="T4" y="T5"/>
              </a:cxn>
              <a:cxn ang="T11">
                <a:pos x="T6" y="T7"/>
              </a:cxn>
            </a:cxnLst>
            <a:rect l="T12" t="T13" r="T14" b="T15"/>
            <a:pathLst>
              <a:path w="2191" h="96">
                <a:moveTo>
                  <a:pt x="0" y="96"/>
                </a:moveTo>
                <a:cubicBezTo>
                  <a:pt x="32" y="85"/>
                  <a:pt x="83" y="42"/>
                  <a:pt x="194" y="27"/>
                </a:cubicBezTo>
                <a:cubicBezTo>
                  <a:pt x="305" y="12"/>
                  <a:pt x="331" y="12"/>
                  <a:pt x="664" y="8"/>
                </a:cubicBezTo>
                <a:cubicBezTo>
                  <a:pt x="997" y="4"/>
                  <a:pt x="1873" y="2"/>
                  <a:pt x="2191" y="0"/>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0" tIns="0" rIns="0" bIns="0">
            <a:spAutoFit/>
          </a:bodyPr>
          <a:lstStyle/>
          <a:p>
            <a:endParaRPr lang="zh-CN" altLang="en-US"/>
          </a:p>
        </p:txBody>
      </p:sp>
      <p:grpSp>
        <p:nvGrpSpPr>
          <p:cNvPr id="4" name="Group 102"/>
          <p:cNvGrpSpPr>
            <a:grpSpLocks/>
          </p:cNvGrpSpPr>
          <p:nvPr/>
        </p:nvGrpSpPr>
        <p:grpSpPr bwMode="auto">
          <a:xfrm>
            <a:off x="5289550" y="4652963"/>
            <a:ext cx="2789238" cy="1195387"/>
            <a:chOff x="3304" y="2931"/>
            <a:chExt cx="1757" cy="753"/>
          </a:xfrm>
        </p:grpSpPr>
        <p:sp>
          <p:nvSpPr>
            <p:cNvPr id="24637" name="Freeform 38"/>
            <p:cNvSpPr>
              <a:spLocks/>
            </p:cNvSpPr>
            <p:nvPr/>
          </p:nvSpPr>
          <p:spPr bwMode="auto">
            <a:xfrm>
              <a:off x="3304" y="3252"/>
              <a:ext cx="1757" cy="432"/>
            </a:xfrm>
            <a:custGeom>
              <a:avLst/>
              <a:gdLst>
                <a:gd name="T0" fmla="*/ 0 w 2124"/>
                <a:gd name="T1" fmla="*/ 141 h 478"/>
                <a:gd name="T2" fmla="*/ 16 w 2124"/>
                <a:gd name="T3" fmla="*/ 42 h 478"/>
                <a:gd name="T4" fmla="*/ 64 w 2124"/>
                <a:gd name="T5" fmla="*/ 11 h 478"/>
                <a:gd name="T6" fmla="*/ 165 w 2124"/>
                <a:gd name="T7" fmla="*/ 5 h 478"/>
                <a:gd name="T8" fmla="*/ 218 w 2124"/>
                <a:gd name="T9" fmla="*/ 2 h 478"/>
                <a:gd name="T10" fmla="*/ 0 60000 65536"/>
                <a:gd name="T11" fmla="*/ 0 60000 65536"/>
                <a:gd name="T12" fmla="*/ 0 60000 65536"/>
                <a:gd name="T13" fmla="*/ 0 60000 65536"/>
                <a:gd name="T14" fmla="*/ 0 60000 65536"/>
                <a:gd name="T15" fmla="*/ 0 w 2124"/>
                <a:gd name="T16" fmla="*/ 0 h 478"/>
                <a:gd name="T17" fmla="*/ 2124 w 2124"/>
                <a:gd name="T18" fmla="*/ 478 h 478"/>
              </a:gdLst>
              <a:ahLst/>
              <a:cxnLst>
                <a:cxn ang="T10">
                  <a:pos x="T0" y="T1"/>
                </a:cxn>
                <a:cxn ang="T11">
                  <a:pos x="T2" y="T3"/>
                </a:cxn>
                <a:cxn ang="T12">
                  <a:pos x="T4" y="T5"/>
                </a:cxn>
                <a:cxn ang="T13">
                  <a:pos x="T6" y="T7"/>
                </a:cxn>
                <a:cxn ang="T14">
                  <a:pos x="T8" y="T9"/>
                </a:cxn>
              </a:cxnLst>
              <a:rect l="T15" t="T16" r="T17" b="T18"/>
              <a:pathLst>
                <a:path w="2124" h="478">
                  <a:moveTo>
                    <a:pt x="0" y="478"/>
                  </a:moveTo>
                  <a:cubicBezTo>
                    <a:pt x="25" y="422"/>
                    <a:pt x="49" y="215"/>
                    <a:pt x="152" y="141"/>
                  </a:cubicBezTo>
                  <a:cubicBezTo>
                    <a:pt x="255" y="67"/>
                    <a:pt x="372" y="59"/>
                    <a:pt x="615" y="37"/>
                  </a:cubicBezTo>
                  <a:cubicBezTo>
                    <a:pt x="858" y="15"/>
                    <a:pt x="1362" y="12"/>
                    <a:pt x="1613" y="6"/>
                  </a:cubicBezTo>
                  <a:cubicBezTo>
                    <a:pt x="1864" y="0"/>
                    <a:pt x="2018" y="3"/>
                    <a:pt x="2124" y="2"/>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0" tIns="0" rIns="0" bIns="0">
              <a:spAutoFit/>
            </a:bodyPr>
            <a:lstStyle/>
            <a:p>
              <a:endParaRPr lang="zh-CN" altLang="en-US"/>
            </a:p>
          </p:txBody>
        </p:sp>
        <p:sp>
          <p:nvSpPr>
            <p:cNvPr id="24638" name="Text Box 63"/>
            <p:cNvSpPr txBox="1">
              <a:spLocks noChangeArrowheads="1"/>
            </p:cNvSpPr>
            <p:nvPr/>
          </p:nvSpPr>
          <p:spPr bwMode="auto">
            <a:xfrm>
              <a:off x="4782" y="2931"/>
              <a:ext cx="234"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B1 </a:t>
              </a:r>
              <a:endParaRPr kumimoji="1" lang="en-US" altLang="zh-CN" sz="2400">
                <a:latin typeface="Times New Roman" panose="02020603050405020304" pitchFamily="18" charset="0"/>
                <a:ea typeface="长城楷体" pitchFamily="49" charset="-122"/>
              </a:endParaRPr>
            </a:p>
          </p:txBody>
        </p:sp>
      </p:grpSp>
      <p:grpSp>
        <p:nvGrpSpPr>
          <p:cNvPr id="5" name="Group 103"/>
          <p:cNvGrpSpPr>
            <a:grpSpLocks/>
          </p:cNvGrpSpPr>
          <p:nvPr/>
        </p:nvGrpSpPr>
        <p:grpSpPr bwMode="auto">
          <a:xfrm>
            <a:off x="5291138" y="4033838"/>
            <a:ext cx="2798762" cy="1808162"/>
            <a:chOff x="3305" y="2541"/>
            <a:chExt cx="1763" cy="1139"/>
          </a:xfrm>
        </p:grpSpPr>
        <p:sp>
          <p:nvSpPr>
            <p:cNvPr id="24635" name="Freeform 32"/>
            <p:cNvSpPr>
              <a:spLocks/>
            </p:cNvSpPr>
            <p:nvPr/>
          </p:nvSpPr>
          <p:spPr bwMode="auto">
            <a:xfrm>
              <a:off x="3305" y="2886"/>
              <a:ext cx="1763" cy="794"/>
            </a:xfrm>
            <a:custGeom>
              <a:avLst/>
              <a:gdLst>
                <a:gd name="T0" fmla="*/ 0 w 2132"/>
                <a:gd name="T1" fmla="*/ 141 h 929"/>
                <a:gd name="T2" fmla="*/ 12 w 2132"/>
                <a:gd name="T3" fmla="*/ 48 h 929"/>
                <a:gd name="T4" fmla="*/ 47 w 2132"/>
                <a:gd name="T5" fmla="*/ 13 h 929"/>
                <a:gd name="T6" fmla="*/ 129 w 2132"/>
                <a:gd name="T7" fmla="*/ 3 h 929"/>
                <a:gd name="T8" fmla="*/ 217 w 2132"/>
                <a:gd name="T9" fmla="*/ 3 h 929"/>
                <a:gd name="T10" fmla="*/ 0 60000 65536"/>
                <a:gd name="T11" fmla="*/ 0 60000 65536"/>
                <a:gd name="T12" fmla="*/ 0 60000 65536"/>
                <a:gd name="T13" fmla="*/ 0 60000 65536"/>
                <a:gd name="T14" fmla="*/ 0 60000 65536"/>
                <a:gd name="T15" fmla="*/ 0 w 2132"/>
                <a:gd name="T16" fmla="*/ 0 h 929"/>
                <a:gd name="T17" fmla="*/ 2132 w 2132"/>
                <a:gd name="T18" fmla="*/ 929 h 929"/>
              </a:gdLst>
              <a:ahLst/>
              <a:cxnLst>
                <a:cxn ang="T10">
                  <a:pos x="T0" y="T1"/>
                </a:cxn>
                <a:cxn ang="T11">
                  <a:pos x="T2" y="T3"/>
                </a:cxn>
                <a:cxn ang="T12">
                  <a:pos x="T4" y="T5"/>
                </a:cxn>
                <a:cxn ang="T13">
                  <a:pos x="T6" y="T7"/>
                </a:cxn>
                <a:cxn ang="T14">
                  <a:pos x="T8" y="T9"/>
                </a:cxn>
              </a:cxnLst>
              <a:rect l="T15" t="T16" r="T17" b="T18"/>
              <a:pathLst>
                <a:path w="2132" h="929">
                  <a:moveTo>
                    <a:pt x="0" y="929"/>
                  </a:moveTo>
                  <a:cubicBezTo>
                    <a:pt x="21" y="827"/>
                    <a:pt x="49" y="459"/>
                    <a:pt x="125" y="318"/>
                  </a:cubicBezTo>
                  <a:cubicBezTo>
                    <a:pt x="201" y="177"/>
                    <a:pt x="266" y="134"/>
                    <a:pt x="456" y="83"/>
                  </a:cubicBezTo>
                  <a:cubicBezTo>
                    <a:pt x="646" y="32"/>
                    <a:pt x="989" y="26"/>
                    <a:pt x="1268" y="13"/>
                  </a:cubicBezTo>
                  <a:cubicBezTo>
                    <a:pt x="1547" y="0"/>
                    <a:pt x="1988" y="6"/>
                    <a:pt x="2132" y="4"/>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24636" name="Text Box 64"/>
            <p:cNvSpPr txBox="1">
              <a:spLocks noChangeArrowheads="1"/>
            </p:cNvSpPr>
            <p:nvPr/>
          </p:nvSpPr>
          <p:spPr bwMode="auto">
            <a:xfrm>
              <a:off x="4782" y="2541"/>
              <a:ext cx="202"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B2</a:t>
              </a:r>
              <a:endParaRPr kumimoji="1" lang="en-US" altLang="zh-CN" sz="2400">
                <a:latin typeface="Times New Roman" panose="02020603050405020304" pitchFamily="18" charset="0"/>
                <a:ea typeface="长城楷体" pitchFamily="49" charset="-122"/>
              </a:endParaRPr>
            </a:p>
          </p:txBody>
        </p:sp>
      </p:grpSp>
      <p:grpSp>
        <p:nvGrpSpPr>
          <p:cNvPr id="6" name="Group 104"/>
          <p:cNvGrpSpPr>
            <a:grpSpLocks/>
          </p:cNvGrpSpPr>
          <p:nvPr/>
        </p:nvGrpSpPr>
        <p:grpSpPr bwMode="auto">
          <a:xfrm>
            <a:off x="5260975" y="3411538"/>
            <a:ext cx="2778125" cy="2430462"/>
            <a:chOff x="3286" y="2149"/>
            <a:chExt cx="1750" cy="1531"/>
          </a:xfrm>
        </p:grpSpPr>
        <p:sp>
          <p:nvSpPr>
            <p:cNvPr id="24633" name="Freeform 33"/>
            <p:cNvSpPr>
              <a:spLocks/>
            </p:cNvSpPr>
            <p:nvPr/>
          </p:nvSpPr>
          <p:spPr bwMode="auto">
            <a:xfrm>
              <a:off x="3286" y="2464"/>
              <a:ext cx="1750" cy="1216"/>
            </a:xfrm>
            <a:custGeom>
              <a:avLst/>
              <a:gdLst>
                <a:gd name="T0" fmla="*/ 0 w 2116"/>
                <a:gd name="T1" fmla="*/ 404 h 1344"/>
                <a:gd name="T2" fmla="*/ 18 w 2116"/>
                <a:gd name="T3" fmla="*/ 159 h 1344"/>
                <a:gd name="T4" fmla="*/ 36 w 2116"/>
                <a:gd name="T5" fmla="*/ 47 h 1344"/>
                <a:gd name="T6" fmla="*/ 82 w 2116"/>
                <a:gd name="T7" fmla="*/ 11 h 1344"/>
                <a:gd name="T8" fmla="*/ 217 w 2116"/>
                <a:gd name="T9" fmla="*/ 0 h 1344"/>
                <a:gd name="T10" fmla="*/ 0 60000 65536"/>
                <a:gd name="T11" fmla="*/ 0 60000 65536"/>
                <a:gd name="T12" fmla="*/ 0 60000 65536"/>
                <a:gd name="T13" fmla="*/ 0 60000 65536"/>
                <a:gd name="T14" fmla="*/ 0 60000 65536"/>
                <a:gd name="T15" fmla="*/ 0 w 2116"/>
                <a:gd name="T16" fmla="*/ 0 h 1344"/>
                <a:gd name="T17" fmla="*/ 2116 w 2116"/>
                <a:gd name="T18" fmla="*/ 1344 h 1344"/>
              </a:gdLst>
              <a:ahLst/>
              <a:cxnLst>
                <a:cxn ang="T10">
                  <a:pos x="T0" y="T1"/>
                </a:cxn>
                <a:cxn ang="T11">
                  <a:pos x="T2" y="T3"/>
                </a:cxn>
                <a:cxn ang="T12">
                  <a:pos x="T4" y="T5"/>
                </a:cxn>
                <a:cxn ang="T13">
                  <a:pos x="T6" y="T7"/>
                </a:cxn>
                <a:cxn ang="T14">
                  <a:pos x="T8" y="T9"/>
                </a:cxn>
              </a:cxnLst>
              <a:rect l="T15" t="T16" r="T17" b="T18"/>
              <a:pathLst>
                <a:path w="2116" h="1344">
                  <a:moveTo>
                    <a:pt x="0" y="1344"/>
                  </a:moveTo>
                  <a:cubicBezTo>
                    <a:pt x="30" y="1209"/>
                    <a:pt x="120" y="730"/>
                    <a:pt x="179" y="532"/>
                  </a:cubicBezTo>
                  <a:cubicBezTo>
                    <a:pt x="238" y="334"/>
                    <a:pt x="250" y="240"/>
                    <a:pt x="353" y="157"/>
                  </a:cubicBezTo>
                  <a:cubicBezTo>
                    <a:pt x="456" y="74"/>
                    <a:pt x="506" y="60"/>
                    <a:pt x="800" y="34"/>
                  </a:cubicBezTo>
                  <a:cubicBezTo>
                    <a:pt x="1094" y="8"/>
                    <a:pt x="1897" y="6"/>
                    <a:pt x="2116" y="0"/>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24634" name="Text Box 65"/>
            <p:cNvSpPr txBox="1">
              <a:spLocks noChangeArrowheads="1"/>
            </p:cNvSpPr>
            <p:nvPr/>
          </p:nvSpPr>
          <p:spPr bwMode="auto">
            <a:xfrm>
              <a:off x="4782" y="2149"/>
              <a:ext cx="202"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B3</a:t>
              </a:r>
              <a:endParaRPr kumimoji="1" lang="en-US" altLang="zh-CN" sz="2400">
                <a:latin typeface="Times New Roman" panose="02020603050405020304" pitchFamily="18" charset="0"/>
                <a:ea typeface="长城楷体" pitchFamily="49" charset="-122"/>
              </a:endParaRPr>
            </a:p>
          </p:txBody>
        </p:sp>
      </p:grpSp>
      <p:grpSp>
        <p:nvGrpSpPr>
          <p:cNvPr id="7" name="Group 81"/>
          <p:cNvGrpSpPr>
            <a:grpSpLocks/>
          </p:cNvGrpSpPr>
          <p:nvPr/>
        </p:nvGrpSpPr>
        <p:grpSpPr bwMode="auto">
          <a:xfrm>
            <a:off x="5248275" y="3735388"/>
            <a:ext cx="592138" cy="2128837"/>
            <a:chOff x="3278" y="1161"/>
            <a:chExt cx="556" cy="1483"/>
          </a:xfrm>
        </p:grpSpPr>
        <p:sp>
          <p:nvSpPr>
            <p:cNvPr id="24617" name="Freeform 62"/>
            <p:cNvSpPr>
              <a:spLocks/>
            </p:cNvSpPr>
            <p:nvPr/>
          </p:nvSpPr>
          <p:spPr bwMode="auto">
            <a:xfrm>
              <a:off x="3278" y="1161"/>
              <a:ext cx="556" cy="1483"/>
            </a:xfrm>
            <a:custGeom>
              <a:avLst/>
              <a:gdLst>
                <a:gd name="T0" fmla="*/ 0 w 588"/>
                <a:gd name="T1" fmla="*/ 1156 h 1517"/>
                <a:gd name="T2" fmla="*/ 73 w 588"/>
                <a:gd name="T3" fmla="*/ 1123 h 1517"/>
                <a:gd name="T4" fmla="*/ 148 w 588"/>
                <a:gd name="T5" fmla="*/ 1011 h 1517"/>
                <a:gd name="T6" fmla="*/ 212 w 588"/>
                <a:gd name="T7" fmla="*/ 712 h 1517"/>
                <a:gd name="T8" fmla="*/ 265 w 588"/>
                <a:gd name="T9" fmla="*/ 320 h 1517"/>
                <a:gd name="T10" fmla="*/ 301 w 588"/>
                <a:gd name="T11" fmla="*/ 0 h 1517"/>
                <a:gd name="T12" fmla="*/ 0 60000 65536"/>
                <a:gd name="T13" fmla="*/ 0 60000 65536"/>
                <a:gd name="T14" fmla="*/ 0 60000 65536"/>
                <a:gd name="T15" fmla="*/ 0 60000 65536"/>
                <a:gd name="T16" fmla="*/ 0 60000 65536"/>
                <a:gd name="T17" fmla="*/ 0 60000 65536"/>
                <a:gd name="T18" fmla="*/ 0 w 588"/>
                <a:gd name="T19" fmla="*/ 0 h 1517"/>
                <a:gd name="T20" fmla="*/ 588 w 588"/>
                <a:gd name="T21" fmla="*/ 1517 h 1517"/>
              </a:gdLst>
              <a:ahLst/>
              <a:cxnLst>
                <a:cxn ang="T12">
                  <a:pos x="T0" y="T1"/>
                </a:cxn>
                <a:cxn ang="T13">
                  <a:pos x="T2" y="T3"/>
                </a:cxn>
                <a:cxn ang="T14">
                  <a:pos x="T4" y="T5"/>
                </a:cxn>
                <a:cxn ang="T15">
                  <a:pos x="T6" y="T7"/>
                </a:cxn>
                <a:cxn ang="T16">
                  <a:pos x="T8" y="T9"/>
                </a:cxn>
                <a:cxn ang="T17">
                  <a:pos x="T10" y="T11"/>
                </a:cxn>
              </a:cxnLst>
              <a:rect l="T18" t="T19" r="T20" b="T21"/>
              <a:pathLst>
                <a:path w="588" h="1517">
                  <a:moveTo>
                    <a:pt x="0" y="1517"/>
                  </a:moveTo>
                  <a:cubicBezTo>
                    <a:pt x="24" y="1510"/>
                    <a:pt x="95" y="1507"/>
                    <a:pt x="143" y="1475"/>
                  </a:cubicBezTo>
                  <a:cubicBezTo>
                    <a:pt x="191" y="1443"/>
                    <a:pt x="246" y="1417"/>
                    <a:pt x="291" y="1327"/>
                  </a:cubicBezTo>
                  <a:cubicBezTo>
                    <a:pt x="336" y="1237"/>
                    <a:pt x="376" y="1085"/>
                    <a:pt x="414" y="934"/>
                  </a:cubicBezTo>
                  <a:cubicBezTo>
                    <a:pt x="452" y="783"/>
                    <a:pt x="489" y="575"/>
                    <a:pt x="518" y="419"/>
                  </a:cubicBezTo>
                  <a:cubicBezTo>
                    <a:pt x="547" y="263"/>
                    <a:pt x="574" y="87"/>
                    <a:pt x="588" y="0"/>
                  </a:cubicBezTo>
                </a:path>
              </a:pathLst>
            </a:custGeom>
            <a:noFill/>
            <a:ln w="28575">
              <a:solidFill>
                <a:srgbClr val="0000FF"/>
              </a:solidFill>
              <a:prstDash val="dash"/>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grpSp>
          <p:nvGrpSpPr>
            <p:cNvPr id="24618" name="Group 66"/>
            <p:cNvGrpSpPr>
              <a:grpSpLocks/>
            </p:cNvGrpSpPr>
            <p:nvPr/>
          </p:nvGrpSpPr>
          <p:grpSpPr bwMode="auto">
            <a:xfrm>
              <a:off x="3290" y="1161"/>
              <a:ext cx="476" cy="1407"/>
              <a:chOff x="3334" y="1117"/>
              <a:chExt cx="465" cy="1429"/>
            </a:xfrm>
          </p:grpSpPr>
          <p:sp>
            <p:nvSpPr>
              <p:cNvPr id="24619" name="Line 67"/>
              <p:cNvSpPr>
                <a:spLocks noChangeShapeType="1"/>
              </p:cNvSpPr>
              <p:nvPr/>
            </p:nvSpPr>
            <p:spPr bwMode="auto">
              <a:xfrm>
                <a:off x="3606" y="1117"/>
                <a:ext cx="181" cy="181"/>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20" name="Line 68"/>
              <p:cNvSpPr>
                <a:spLocks noChangeShapeType="1"/>
              </p:cNvSpPr>
              <p:nvPr/>
            </p:nvSpPr>
            <p:spPr bwMode="auto">
              <a:xfrm>
                <a:off x="3470" y="1117"/>
                <a:ext cx="301" cy="301"/>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21" name="Line 69"/>
              <p:cNvSpPr>
                <a:spLocks noChangeShapeType="1"/>
              </p:cNvSpPr>
              <p:nvPr/>
            </p:nvSpPr>
            <p:spPr bwMode="auto">
              <a:xfrm>
                <a:off x="3334" y="1117"/>
                <a:ext cx="433" cy="433"/>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22" name="Line 70"/>
              <p:cNvSpPr>
                <a:spLocks noChangeShapeType="1"/>
              </p:cNvSpPr>
              <p:nvPr/>
            </p:nvSpPr>
            <p:spPr bwMode="auto">
              <a:xfrm>
                <a:off x="3334" y="1253"/>
                <a:ext cx="424" cy="424"/>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23" name="Line 71"/>
              <p:cNvSpPr>
                <a:spLocks noChangeShapeType="1"/>
              </p:cNvSpPr>
              <p:nvPr/>
            </p:nvSpPr>
            <p:spPr bwMode="auto">
              <a:xfrm>
                <a:off x="3334" y="1389"/>
                <a:ext cx="408" cy="408"/>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24" name="Line 72"/>
              <p:cNvSpPr>
                <a:spLocks noChangeShapeType="1"/>
              </p:cNvSpPr>
              <p:nvPr/>
            </p:nvSpPr>
            <p:spPr bwMode="auto">
              <a:xfrm>
                <a:off x="3334" y="1525"/>
                <a:ext cx="388" cy="388"/>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25" name="Line 73"/>
              <p:cNvSpPr>
                <a:spLocks noChangeShapeType="1"/>
              </p:cNvSpPr>
              <p:nvPr/>
            </p:nvSpPr>
            <p:spPr bwMode="auto">
              <a:xfrm>
                <a:off x="3334" y="1661"/>
                <a:ext cx="364" cy="364"/>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26" name="Line 74"/>
              <p:cNvSpPr>
                <a:spLocks noChangeShapeType="1"/>
              </p:cNvSpPr>
              <p:nvPr/>
            </p:nvSpPr>
            <p:spPr bwMode="auto">
              <a:xfrm>
                <a:off x="3334" y="1797"/>
                <a:ext cx="348" cy="348"/>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27" name="Line 75"/>
              <p:cNvSpPr>
                <a:spLocks noChangeShapeType="1"/>
              </p:cNvSpPr>
              <p:nvPr/>
            </p:nvSpPr>
            <p:spPr bwMode="auto">
              <a:xfrm>
                <a:off x="3334" y="1933"/>
                <a:ext cx="316" cy="316"/>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28" name="Line 76"/>
              <p:cNvSpPr>
                <a:spLocks noChangeShapeType="1"/>
              </p:cNvSpPr>
              <p:nvPr/>
            </p:nvSpPr>
            <p:spPr bwMode="auto">
              <a:xfrm>
                <a:off x="3334" y="2069"/>
                <a:ext cx="284" cy="284"/>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29" name="Line 77"/>
              <p:cNvSpPr>
                <a:spLocks noChangeShapeType="1"/>
              </p:cNvSpPr>
              <p:nvPr/>
            </p:nvSpPr>
            <p:spPr bwMode="auto">
              <a:xfrm>
                <a:off x="3334" y="2205"/>
                <a:ext cx="242" cy="242"/>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30" name="Line 78"/>
              <p:cNvSpPr>
                <a:spLocks noChangeShapeType="1"/>
              </p:cNvSpPr>
              <p:nvPr/>
            </p:nvSpPr>
            <p:spPr bwMode="auto">
              <a:xfrm>
                <a:off x="3334" y="2341"/>
                <a:ext cx="181" cy="181"/>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31" name="Line 79"/>
              <p:cNvSpPr>
                <a:spLocks noChangeShapeType="1"/>
              </p:cNvSpPr>
              <p:nvPr/>
            </p:nvSpPr>
            <p:spPr bwMode="auto">
              <a:xfrm>
                <a:off x="3722" y="1117"/>
                <a:ext cx="77" cy="77"/>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32" name="Line 80"/>
              <p:cNvSpPr>
                <a:spLocks noChangeShapeType="1"/>
              </p:cNvSpPr>
              <p:nvPr/>
            </p:nvSpPr>
            <p:spPr bwMode="auto">
              <a:xfrm>
                <a:off x="3338" y="2469"/>
                <a:ext cx="77" cy="77"/>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grpSp>
        <p:nvGrpSpPr>
          <p:cNvPr id="24598" name="Group 106"/>
          <p:cNvGrpSpPr>
            <a:grpSpLocks/>
          </p:cNvGrpSpPr>
          <p:nvPr/>
        </p:nvGrpSpPr>
        <p:grpSpPr bwMode="auto">
          <a:xfrm>
            <a:off x="5219700" y="1233488"/>
            <a:ext cx="2708275" cy="1943100"/>
            <a:chOff x="3175" y="2546"/>
            <a:chExt cx="1706" cy="1224"/>
          </a:xfrm>
        </p:grpSpPr>
        <p:sp>
          <p:nvSpPr>
            <p:cNvPr id="24599" name="Line 107"/>
            <p:cNvSpPr>
              <a:spLocks noChangeShapeType="1"/>
            </p:cNvSpPr>
            <p:nvPr/>
          </p:nvSpPr>
          <p:spPr bwMode="auto">
            <a:xfrm>
              <a:off x="3915" y="2980"/>
              <a:ext cx="0" cy="35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00" name="Line 108"/>
            <p:cNvSpPr>
              <a:spLocks noChangeShapeType="1"/>
            </p:cNvSpPr>
            <p:nvPr/>
          </p:nvSpPr>
          <p:spPr bwMode="auto">
            <a:xfrm flipH="1">
              <a:off x="3470" y="3159"/>
              <a:ext cx="445"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01" name="Line 109"/>
            <p:cNvSpPr>
              <a:spLocks noChangeShapeType="1"/>
            </p:cNvSpPr>
            <p:nvPr/>
          </p:nvSpPr>
          <p:spPr bwMode="auto">
            <a:xfrm flipV="1">
              <a:off x="3912" y="2977"/>
              <a:ext cx="193" cy="12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02" name="Line 110"/>
            <p:cNvSpPr>
              <a:spLocks noChangeShapeType="1"/>
            </p:cNvSpPr>
            <p:nvPr/>
          </p:nvSpPr>
          <p:spPr bwMode="auto">
            <a:xfrm>
              <a:off x="3915" y="3220"/>
              <a:ext cx="212" cy="133"/>
            </a:xfrm>
            <a:prstGeom prst="line">
              <a:avLst/>
            </a:prstGeom>
            <a:noFill/>
            <a:ln w="38100">
              <a:solidFill>
                <a:schemeClr val="tx1"/>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24603" name="Line 111"/>
            <p:cNvSpPr>
              <a:spLocks noChangeShapeType="1"/>
            </p:cNvSpPr>
            <p:nvPr/>
          </p:nvSpPr>
          <p:spPr bwMode="auto">
            <a:xfrm flipV="1">
              <a:off x="4099" y="2682"/>
              <a:ext cx="0" cy="30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04" name="Line 112"/>
            <p:cNvSpPr>
              <a:spLocks noChangeShapeType="1"/>
            </p:cNvSpPr>
            <p:nvPr/>
          </p:nvSpPr>
          <p:spPr bwMode="auto">
            <a:xfrm>
              <a:off x="4105" y="3335"/>
              <a:ext cx="0" cy="322"/>
            </a:xfrm>
            <a:prstGeom prst="line">
              <a:avLst/>
            </a:prstGeom>
            <a:noFill/>
            <a:ln w="38100">
              <a:solidFill>
                <a:schemeClr val="tx1"/>
              </a:solidFill>
              <a:round/>
              <a:headEnd/>
              <a:tailEnd type="oval" w="med" len="med"/>
            </a:ln>
            <a:extLst>
              <a:ext uri="{909E8E84-426E-40dd-AFC4-6F175D3DCCD1}">
                <a14:hiddenFill xmlns="" xmlns:a14="http://schemas.microsoft.com/office/drawing/2010/main">
                  <a:noFill/>
                </a14:hiddenFill>
              </a:ext>
            </a:extLst>
          </p:spPr>
          <p:txBody>
            <a:bodyPr/>
            <a:lstStyle/>
            <a:p>
              <a:endParaRPr lang="zh-CN" altLang="en-US"/>
            </a:p>
          </p:txBody>
        </p:sp>
        <p:sp>
          <p:nvSpPr>
            <p:cNvPr id="24605" name="Line 113"/>
            <p:cNvSpPr>
              <a:spLocks noChangeShapeType="1"/>
            </p:cNvSpPr>
            <p:nvPr/>
          </p:nvSpPr>
          <p:spPr bwMode="auto">
            <a:xfrm flipH="1">
              <a:off x="3469" y="3657"/>
              <a:ext cx="1067"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06" name="Line 114"/>
            <p:cNvSpPr>
              <a:spLocks noChangeShapeType="1"/>
            </p:cNvSpPr>
            <p:nvPr/>
          </p:nvSpPr>
          <p:spPr bwMode="auto">
            <a:xfrm flipH="1">
              <a:off x="4103" y="2682"/>
              <a:ext cx="433"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607" name="Text Box 115"/>
            <p:cNvSpPr txBox="1">
              <a:spLocks noChangeArrowheads="1"/>
            </p:cNvSpPr>
            <p:nvPr/>
          </p:nvSpPr>
          <p:spPr bwMode="auto">
            <a:xfrm>
              <a:off x="3560" y="2772"/>
              <a:ext cx="25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B</a:t>
              </a:r>
            </a:p>
          </p:txBody>
        </p:sp>
        <p:sp>
          <p:nvSpPr>
            <p:cNvPr id="24608" name="Line 116"/>
            <p:cNvSpPr>
              <a:spLocks noChangeShapeType="1"/>
            </p:cNvSpPr>
            <p:nvPr/>
          </p:nvSpPr>
          <p:spPr bwMode="auto">
            <a:xfrm flipH="1" flipV="1">
              <a:off x="3470" y="3067"/>
              <a:ext cx="340" cy="0"/>
            </a:xfrm>
            <a:prstGeom prst="line">
              <a:avLst/>
            </a:prstGeom>
            <a:noFill/>
            <a:ln w="28575">
              <a:solidFill>
                <a:schemeClr val="tx1"/>
              </a:solidFill>
              <a:round/>
              <a:headEnd type="triangle" w="med" len="lg"/>
              <a:tailEnd type="none" w="med" len="lg"/>
            </a:ln>
            <a:extLst>
              <a:ext uri="{909E8E84-426E-40dd-AFC4-6F175D3DCCD1}">
                <a14:hiddenFill xmlns="" xmlns:a14="http://schemas.microsoft.com/office/drawing/2010/main">
                  <a:noFill/>
                </a14:hiddenFill>
              </a:ext>
            </a:extLst>
          </p:spPr>
          <p:txBody>
            <a:bodyPr/>
            <a:lstStyle/>
            <a:p>
              <a:endParaRPr lang="zh-CN" altLang="en-US"/>
            </a:p>
          </p:txBody>
        </p:sp>
        <p:sp>
          <p:nvSpPr>
            <p:cNvPr id="24609" name="Text Box 117"/>
            <p:cNvSpPr txBox="1">
              <a:spLocks noChangeArrowheads="1"/>
            </p:cNvSpPr>
            <p:nvPr/>
          </p:nvSpPr>
          <p:spPr bwMode="auto">
            <a:xfrm>
              <a:off x="4248" y="2772"/>
              <a:ext cx="25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C</a:t>
              </a:r>
            </a:p>
          </p:txBody>
        </p:sp>
        <p:sp>
          <p:nvSpPr>
            <p:cNvPr id="24610" name="Line 118"/>
            <p:cNvSpPr>
              <a:spLocks noChangeShapeType="1"/>
            </p:cNvSpPr>
            <p:nvPr/>
          </p:nvSpPr>
          <p:spPr bwMode="auto">
            <a:xfrm flipH="1" flipV="1">
              <a:off x="4173" y="2772"/>
              <a:ext cx="340" cy="0"/>
            </a:xfrm>
            <a:prstGeom prst="line">
              <a:avLst/>
            </a:prstGeom>
            <a:noFill/>
            <a:ln w="28575">
              <a:solidFill>
                <a:schemeClr val="tx1"/>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24611" name="Text Box 119"/>
            <p:cNvSpPr txBox="1">
              <a:spLocks noChangeArrowheads="1"/>
            </p:cNvSpPr>
            <p:nvPr/>
          </p:nvSpPr>
          <p:spPr bwMode="auto">
            <a:xfrm>
              <a:off x="3198" y="3045"/>
              <a:ext cx="20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24612" name="Text Box 120"/>
            <p:cNvSpPr txBox="1">
              <a:spLocks noChangeArrowheads="1"/>
            </p:cNvSpPr>
            <p:nvPr/>
          </p:nvSpPr>
          <p:spPr bwMode="auto">
            <a:xfrm>
              <a:off x="3198" y="3520"/>
              <a:ext cx="20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sp>
          <p:nvSpPr>
            <p:cNvPr id="24613" name="Text Box 121"/>
            <p:cNvSpPr txBox="1">
              <a:spLocks noChangeArrowheads="1"/>
            </p:cNvSpPr>
            <p:nvPr/>
          </p:nvSpPr>
          <p:spPr bwMode="auto">
            <a:xfrm>
              <a:off x="3175" y="3201"/>
              <a:ext cx="378"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400" b="0" baseline="-20000">
                  <a:latin typeface="Times New Roman" panose="02020603050405020304" pitchFamily="18" charset="0"/>
                </a:rPr>
                <a:t>BE</a:t>
              </a:r>
            </a:p>
          </p:txBody>
        </p:sp>
        <p:sp>
          <p:nvSpPr>
            <p:cNvPr id="24614" name="Text Box 122"/>
            <p:cNvSpPr txBox="1">
              <a:spLocks noChangeArrowheads="1"/>
            </p:cNvSpPr>
            <p:nvPr/>
          </p:nvSpPr>
          <p:spPr bwMode="auto">
            <a:xfrm>
              <a:off x="4503" y="2967"/>
              <a:ext cx="378"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400" b="0" baseline="-20000">
                  <a:latin typeface="Times New Roman" panose="02020603050405020304" pitchFamily="18" charset="0"/>
                </a:rPr>
                <a:t>CE</a:t>
              </a:r>
            </a:p>
          </p:txBody>
        </p:sp>
        <p:sp>
          <p:nvSpPr>
            <p:cNvPr id="24615" name="Text Box 123"/>
            <p:cNvSpPr txBox="1">
              <a:spLocks noChangeArrowheads="1"/>
            </p:cNvSpPr>
            <p:nvPr/>
          </p:nvSpPr>
          <p:spPr bwMode="auto">
            <a:xfrm>
              <a:off x="4581" y="2546"/>
              <a:ext cx="20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24616" name="Text Box 124"/>
            <p:cNvSpPr txBox="1">
              <a:spLocks noChangeArrowheads="1"/>
            </p:cNvSpPr>
            <p:nvPr/>
          </p:nvSpPr>
          <p:spPr bwMode="auto">
            <a:xfrm>
              <a:off x="4603" y="3498"/>
              <a:ext cx="20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grpSp>
      <p:sp>
        <p:nvSpPr>
          <p:cNvPr id="86" name="文本框 85">
            <a:extLst>
              <a:ext uri="{FF2B5EF4-FFF2-40B4-BE49-F238E27FC236}">
                <a16:creationId xmlns:a16="http://schemas.microsoft.com/office/drawing/2014/main" id="{6066DC04-2F40-1A4D-A992-F1C23F51B24B}"/>
              </a:ext>
            </a:extLst>
          </p:cNvPr>
          <p:cNvSpPr txBox="1"/>
          <p:nvPr/>
        </p:nvSpPr>
        <p:spPr>
          <a:xfrm>
            <a:off x="356244" y="6048000"/>
            <a:ext cx="5630219" cy="369332"/>
          </a:xfrm>
          <a:prstGeom prst="rect">
            <a:avLst/>
          </a:prstGeom>
          <a:noFill/>
          <a:ln>
            <a:solidFill>
              <a:srgbClr val="0000FF"/>
            </a:solidFill>
          </a:ln>
        </p:spPr>
        <p:txBody>
          <a:bodyPr wrap="square" rtlCol="0">
            <a:spAutoFit/>
          </a:bodyPr>
          <a:lstStyle/>
          <a:p>
            <a:pPr algn="ctr"/>
            <a:r>
              <a:rPr lang="zh-CN" altLang="en-US" dirty="0"/>
              <a:t>工作在放大区是后面介绍的</a:t>
            </a:r>
            <a:r>
              <a:rPr lang="en-US" altLang="zh-CN" dirty="0"/>
              <a:t>BJT</a:t>
            </a:r>
            <a:r>
              <a:rPr lang="zh-CN" altLang="en-US" dirty="0"/>
              <a:t>放大电路的前提条件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62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624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06211">
                                            <p:txEl>
                                              <p:pRg st="0" end="0"/>
                                            </p:txEl>
                                          </p:spTgt>
                                        </p:tgtEl>
                                        <p:attrNameLst>
                                          <p:attrName>style.visibility</p:attrName>
                                        </p:attrNameLst>
                                      </p:cBhvr>
                                      <p:to>
                                        <p:strVal val="visible"/>
                                      </p:to>
                                    </p:set>
                                    <p:animEffect transition="in" filter="blinds(horizontal)">
                                      <p:cBhvr>
                                        <p:cTn id="27" dur="500"/>
                                        <p:tgtEl>
                                          <p:spTgt spid="606211">
                                            <p:txEl>
                                              <p:pRg st="0" end="0"/>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06211">
                                            <p:txEl>
                                              <p:pRg st="1" end="1"/>
                                            </p:txEl>
                                          </p:spTgt>
                                        </p:tgtEl>
                                        <p:attrNameLst>
                                          <p:attrName>style.visibility</p:attrName>
                                        </p:attrNameLst>
                                      </p:cBhvr>
                                      <p:to>
                                        <p:strVal val="visible"/>
                                      </p:to>
                                    </p:set>
                                    <p:animEffect transition="in" filter="blinds(horizontal)">
                                      <p:cBhvr>
                                        <p:cTn id="30" dur="500"/>
                                        <p:tgtEl>
                                          <p:spTgt spid="606211">
                                            <p:txEl>
                                              <p:pRg st="1" end="1"/>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06211">
                                            <p:txEl>
                                              <p:pRg st="2" end="2"/>
                                            </p:txEl>
                                          </p:spTgt>
                                        </p:tgtEl>
                                        <p:attrNameLst>
                                          <p:attrName>style.visibility</p:attrName>
                                        </p:attrNameLst>
                                      </p:cBhvr>
                                      <p:to>
                                        <p:strVal val="visible"/>
                                      </p:to>
                                    </p:set>
                                    <p:animEffect transition="in" filter="blinds(horizontal)">
                                      <p:cBhvr>
                                        <p:cTn id="33" dur="500"/>
                                        <p:tgtEl>
                                          <p:spTgt spid="606211">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06219"/>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606211">
                                            <p:txEl>
                                              <p:pRg st="3" end="3"/>
                                            </p:txEl>
                                          </p:spTgt>
                                        </p:tgtEl>
                                        <p:attrNameLst>
                                          <p:attrName>style.visibility</p:attrName>
                                        </p:attrNameLst>
                                      </p:cBhvr>
                                      <p:to>
                                        <p:strVal val="visible"/>
                                      </p:to>
                                    </p:set>
                                    <p:animEffect transition="in" filter="blinds(horizontal)">
                                      <p:cBhvr>
                                        <p:cTn id="44" dur="500"/>
                                        <p:tgtEl>
                                          <p:spTgt spid="606211">
                                            <p:txEl>
                                              <p:pRg st="3" end="3"/>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606211">
                                            <p:txEl>
                                              <p:pRg st="4" end="4"/>
                                            </p:txEl>
                                          </p:spTgt>
                                        </p:tgtEl>
                                        <p:attrNameLst>
                                          <p:attrName>style.visibility</p:attrName>
                                        </p:attrNameLst>
                                      </p:cBhvr>
                                      <p:to>
                                        <p:strVal val="visible"/>
                                      </p:to>
                                    </p:set>
                                    <p:animEffect transition="in" filter="blinds(horizontal)">
                                      <p:cBhvr>
                                        <p:cTn id="47" dur="500"/>
                                        <p:tgtEl>
                                          <p:spTgt spid="606211">
                                            <p:txEl>
                                              <p:pRg st="4" end="4"/>
                                            </p:txEl>
                                          </p:spTgt>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606211">
                                            <p:txEl>
                                              <p:pRg st="5" end="5"/>
                                            </p:txEl>
                                          </p:spTgt>
                                        </p:tgtEl>
                                        <p:attrNameLst>
                                          <p:attrName>style.visibility</p:attrName>
                                        </p:attrNameLst>
                                      </p:cBhvr>
                                      <p:to>
                                        <p:strVal val="visible"/>
                                      </p:to>
                                    </p:set>
                                    <p:animEffect transition="in" filter="blinds(horizontal)">
                                      <p:cBhvr>
                                        <p:cTn id="50" dur="500"/>
                                        <p:tgtEl>
                                          <p:spTgt spid="606211">
                                            <p:txEl>
                                              <p:pRg st="5" end="5"/>
                                            </p:txEl>
                                          </p:spTgt>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606211">
                                            <p:txEl>
                                              <p:pRg st="6" end="6"/>
                                            </p:txEl>
                                          </p:spTgt>
                                        </p:tgtEl>
                                        <p:attrNameLst>
                                          <p:attrName>style.visibility</p:attrName>
                                        </p:attrNameLst>
                                      </p:cBhvr>
                                      <p:to>
                                        <p:strVal val="visible"/>
                                      </p:to>
                                    </p:set>
                                    <p:animEffect transition="in" filter="blinds(horizontal)">
                                      <p:cBhvr>
                                        <p:cTn id="53" dur="500"/>
                                        <p:tgtEl>
                                          <p:spTgt spid="606211">
                                            <p:txEl>
                                              <p:pRg st="6" end="6"/>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06218"/>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06211">
                                            <p:txEl>
                                              <p:pRg st="7" end="7"/>
                                            </p:txEl>
                                          </p:spTgt>
                                        </p:tgtEl>
                                        <p:attrNameLst>
                                          <p:attrName>style.visibility</p:attrName>
                                        </p:attrNameLst>
                                      </p:cBhvr>
                                      <p:to>
                                        <p:strVal val="visible"/>
                                      </p:to>
                                    </p:set>
                                    <p:animEffect transition="in" filter="blinds(horizontal)">
                                      <p:cBhvr>
                                        <p:cTn id="62" dur="500"/>
                                        <p:tgtEl>
                                          <p:spTgt spid="606211">
                                            <p:txEl>
                                              <p:pRg st="7" end="7"/>
                                            </p:txEl>
                                          </p:spTgt>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606211">
                                            <p:txEl>
                                              <p:pRg st="8" end="8"/>
                                            </p:txEl>
                                          </p:spTgt>
                                        </p:tgtEl>
                                        <p:attrNameLst>
                                          <p:attrName>style.visibility</p:attrName>
                                        </p:attrNameLst>
                                      </p:cBhvr>
                                      <p:to>
                                        <p:strVal val="visible"/>
                                      </p:to>
                                    </p:set>
                                    <p:animEffect transition="in" filter="blinds(horizontal)">
                                      <p:cBhvr>
                                        <p:cTn id="65" dur="500"/>
                                        <p:tgtEl>
                                          <p:spTgt spid="606211">
                                            <p:txEl>
                                              <p:pRg st="8" end="8"/>
                                            </p:txEl>
                                          </p:spTgt>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606211">
                                            <p:txEl>
                                              <p:pRg st="9" end="9"/>
                                            </p:txEl>
                                          </p:spTgt>
                                        </p:tgtEl>
                                        <p:attrNameLst>
                                          <p:attrName>style.visibility</p:attrName>
                                        </p:attrNameLst>
                                      </p:cBhvr>
                                      <p:to>
                                        <p:strVal val="visible"/>
                                      </p:to>
                                    </p:set>
                                    <p:animEffect transition="in" filter="blinds(horizontal)">
                                      <p:cBhvr>
                                        <p:cTn id="68" dur="500"/>
                                        <p:tgtEl>
                                          <p:spTgt spid="606211">
                                            <p:txEl>
                                              <p:pRg st="9" end="9"/>
                                            </p:txEl>
                                          </p:spTgt>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606211">
                                            <p:txEl>
                                              <p:pRg st="10" end="10"/>
                                            </p:txEl>
                                          </p:spTgt>
                                        </p:tgtEl>
                                        <p:attrNameLst>
                                          <p:attrName>style.visibility</p:attrName>
                                        </p:attrNameLst>
                                      </p:cBhvr>
                                      <p:to>
                                        <p:strVal val="visible"/>
                                      </p:to>
                                    </p:set>
                                    <p:animEffect transition="in" filter="blinds(horizontal)">
                                      <p:cBhvr>
                                        <p:cTn id="71" dur="500"/>
                                        <p:tgtEl>
                                          <p:spTgt spid="6062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47" grpId="0"/>
      <p:bldP spid="606211" grpId="0" build="p"/>
      <p:bldP spid="606218" grpId="0"/>
      <p:bldP spid="606219" grpId="0"/>
      <p:bldP spid="60624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工作区域</a:t>
            </a:r>
          </a:p>
        </p:txBody>
      </p:sp>
      <p:sp>
        <p:nvSpPr>
          <p:cNvPr id="4" name="日期占位符 3"/>
          <p:cNvSpPr>
            <a:spLocks noGrp="1"/>
          </p:cNvSpPr>
          <p:nvPr>
            <p:ph type="dt" sz="half" idx="10"/>
          </p:nvPr>
        </p:nvSpPr>
        <p:spPr/>
        <p:txBody>
          <a:bodyPr/>
          <a:lstStyle/>
          <a:p>
            <a:pPr>
              <a:defRPr/>
            </a:pPr>
            <a:fld id="{F558400E-D11D-4597-8C26-433614CA4F7D}" type="datetime1">
              <a:rPr lang="zh-CN" altLang="en-US" smtClean="0"/>
              <a:pPr>
                <a:defRPr/>
              </a:pPr>
              <a:t>2021/12/6</a:t>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灯片编号占位符 5"/>
          <p:cNvSpPr>
            <a:spLocks noGrp="1"/>
          </p:cNvSpPr>
          <p:nvPr>
            <p:ph type="sldNum" sz="quarter" idx="12"/>
          </p:nvPr>
        </p:nvSpPr>
        <p:spPr/>
        <p:txBody>
          <a:bodyPr/>
          <a:lstStyle/>
          <a:p>
            <a:pPr>
              <a:defRPr/>
            </a:pPr>
            <a:fld id="{328E9093-A0BC-4D27-A68A-553DFC643424}" type="slidenum">
              <a:rPr lang="en-US" altLang="zh-CN" smtClean="0"/>
              <a:pPr>
                <a:defRPr/>
              </a:pPr>
              <a:t>23</a:t>
            </a:fld>
            <a:endParaRPr lang="en-US" altLang="zh-CN"/>
          </a:p>
        </p:txBody>
      </p:sp>
      <p:pic>
        <p:nvPicPr>
          <p:cNvPr id="7"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152" y="2266021"/>
            <a:ext cx="3543300" cy="2800350"/>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pic>
      <p:sp>
        <p:nvSpPr>
          <p:cNvPr id="8" name="Line 35"/>
          <p:cNvSpPr>
            <a:spLocks noChangeShapeType="1"/>
          </p:cNvSpPr>
          <p:nvPr/>
        </p:nvSpPr>
        <p:spPr bwMode="auto">
          <a:xfrm flipV="1">
            <a:off x="5135364" y="4747679"/>
            <a:ext cx="2898775" cy="0"/>
          </a:xfrm>
          <a:prstGeom prst="line">
            <a:avLst/>
          </a:prstGeom>
          <a:noFill/>
          <a:ln w="28575">
            <a:solidFill>
              <a:schemeClr val="tx1"/>
            </a:solidFill>
            <a:round/>
            <a:headEnd type="none" w="sm" len="sm"/>
            <a:tailEnd type="triangle" w="med" len="lg"/>
          </a:ln>
          <a:extLst>
            <a:ext uri="{909E8E84-426E-40dd-AFC4-6F175D3DCCD1}">
              <a14:hiddenFill xmlns="" xmlns:a14="http://schemas.microsoft.com/office/drawing/2010/main">
                <a:noFill/>
              </a14:hiddenFill>
            </a:ext>
          </a:extLst>
        </p:spPr>
        <p:txBody>
          <a:bodyPr lIns="90000" tIns="46800" rIns="90000" bIns="46800" anchor="ctr">
            <a:spAutoFit/>
          </a:bodyPr>
          <a:lstStyle/>
          <a:p>
            <a:endParaRPr lang="zh-CN" altLang="en-US"/>
          </a:p>
        </p:txBody>
      </p:sp>
      <p:sp>
        <p:nvSpPr>
          <p:cNvPr id="9" name="Text Box 39"/>
          <p:cNvSpPr txBox="1">
            <a:spLocks noChangeArrowheads="1"/>
          </p:cNvSpPr>
          <p:nvPr/>
        </p:nvSpPr>
        <p:spPr bwMode="auto">
          <a:xfrm>
            <a:off x="7349927" y="4112679"/>
            <a:ext cx="671512" cy="43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 </a:t>
            </a:r>
            <a:r>
              <a:rPr kumimoji="1" lang="en-US" altLang="zh-CN" sz="2400">
                <a:latin typeface="Times New Roman" panose="02020603050405020304" pitchFamily="18" charset="0"/>
                <a:ea typeface="长城楷体" pitchFamily="49" charset="-122"/>
              </a:rPr>
              <a:t>= 0</a:t>
            </a:r>
          </a:p>
        </p:txBody>
      </p:sp>
      <p:grpSp>
        <p:nvGrpSpPr>
          <p:cNvPr id="10" name="Group 105"/>
          <p:cNvGrpSpPr>
            <a:grpSpLocks/>
          </p:cNvGrpSpPr>
          <p:nvPr/>
        </p:nvGrpSpPr>
        <p:grpSpPr bwMode="auto">
          <a:xfrm>
            <a:off x="5373489" y="4638142"/>
            <a:ext cx="2552700" cy="627062"/>
            <a:chOff x="3428" y="3625"/>
            <a:chExt cx="1608" cy="395"/>
          </a:xfrm>
        </p:grpSpPr>
        <p:grpSp>
          <p:nvGrpSpPr>
            <p:cNvPr id="11" name="Group 40"/>
            <p:cNvGrpSpPr>
              <a:grpSpLocks/>
            </p:cNvGrpSpPr>
            <p:nvPr/>
          </p:nvGrpSpPr>
          <p:grpSpPr bwMode="auto">
            <a:xfrm>
              <a:off x="3428" y="3625"/>
              <a:ext cx="1608" cy="65"/>
              <a:chOff x="2993" y="3543"/>
              <a:chExt cx="1929" cy="69"/>
            </a:xfrm>
          </p:grpSpPr>
          <p:sp>
            <p:nvSpPr>
              <p:cNvPr id="13" name="Line 41"/>
              <p:cNvSpPr>
                <a:spLocks noChangeShapeType="1"/>
              </p:cNvSpPr>
              <p:nvPr/>
            </p:nvSpPr>
            <p:spPr bwMode="auto">
              <a:xfrm flipV="1">
                <a:off x="2993"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4" name="Line 42"/>
              <p:cNvSpPr>
                <a:spLocks noChangeShapeType="1"/>
              </p:cNvSpPr>
              <p:nvPr/>
            </p:nvSpPr>
            <p:spPr bwMode="auto">
              <a:xfrm flipV="1">
                <a:off x="3084"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5" name="Line 43"/>
              <p:cNvSpPr>
                <a:spLocks noChangeShapeType="1"/>
              </p:cNvSpPr>
              <p:nvPr/>
            </p:nvSpPr>
            <p:spPr bwMode="auto">
              <a:xfrm flipV="1">
                <a:off x="3175"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6" name="Line 44"/>
              <p:cNvSpPr>
                <a:spLocks noChangeShapeType="1"/>
              </p:cNvSpPr>
              <p:nvPr/>
            </p:nvSpPr>
            <p:spPr bwMode="auto">
              <a:xfrm flipV="1">
                <a:off x="3266"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7" name="Line 45"/>
              <p:cNvSpPr>
                <a:spLocks noChangeShapeType="1"/>
              </p:cNvSpPr>
              <p:nvPr/>
            </p:nvSpPr>
            <p:spPr bwMode="auto">
              <a:xfrm flipV="1">
                <a:off x="3356"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 name="Line 46"/>
              <p:cNvSpPr>
                <a:spLocks noChangeShapeType="1"/>
              </p:cNvSpPr>
              <p:nvPr/>
            </p:nvSpPr>
            <p:spPr bwMode="auto">
              <a:xfrm flipV="1">
                <a:off x="3447"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9" name="Line 47"/>
              <p:cNvSpPr>
                <a:spLocks noChangeShapeType="1"/>
              </p:cNvSpPr>
              <p:nvPr/>
            </p:nvSpPr>
            <p:spPr bwMode="auto">
              <a:xfrm flipV="1">
                <a:off x="3538"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0" name="Line 48"/>
              <p:cNvSpPr>
                <a:spLocks noChangeShapeType="1"/>
              </p:cNvSpPr>
              <p:nvPr/>
            </p:nvSpPr>
            <p:spPr bwMode="auto">
              <a:xfrm flipV="1">
                <a:off x="3629"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1" name="Line 49"/>
              <p:cNvSpPr>
                <a:spLocks noChangeShapeType="1"/>
              </p:cNvSpPr>
              <p:nvPr/>
            </p:nvSpPr>
            <p:spPr bwMode="auto">
              <a:xfrm flipV="1">
                <a:off x="3719"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2" name="Line 50"/>
              <p:cNvSpPr>
                <a:spLocks noChangeShapeType="1"/>
              </p:cNvSpPr>
              <p:nvPr/>
            </p:nvSpPr>
            <p:spPr bwMode="auto">
              <a:xfrm flipV="1">
                <a:off x="3810"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3" name="Line 51"/>
              <p:cNvSpPr>
                <a:spLocks noChangeShapeType="1"/>
              </p:cNvSpPr>
              <p:nvPr/>
            </p:nvSpPr>
            <p:spPr bwMode="auto">
              <a:xfrm flipV="1">
                <a:off x="3901"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4" name="Line 52"/>
              <p:cNvSpPr>
                <a:spLocks noChangeShapeType="1"/>
              </p:cNvSpPr>
              <p:nvPr/>
            </p:nvSpPr>
            <p:spPr bwMode="auto">
              <a:xfrm flipV="1">
                <a:off x="3992"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5" name="Line 53"/>
              <p:cNvSpPr>
                <a:spLocks noChangeShapeType="1"/>
              </p:cNvSpPr>
              <p:nvPr/>
            </p:nvSpPr>
            <p:spPr bwMode="auto">
              <a:xfrm flipV="1">
                <a:off x="4082"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6" name="Line 54"/>
              <p:cNvSpPr>
                <a:spLocks noChangeShapeType="1"/>
              </p:cNvSpPr>
              <p:nvPr/>
            </p:nvSpPr>
            <p:spPr bwMode="auto">
              <a:xfrm flipV="1">
                <a:off x="4173"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7" name="Line 55"/>
              <p:cNvSpPr>
                <a:spLocks noChangeShapeType="1"/>
              </p:cNvSpPr>
              <p:nvPr/>
            </p:nvSpPr>
            <p:spPr bwMode="auto">
              <a:xfrm flipV="1">
                <a:off x="4264"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8" name="Line 56"/>
              <p:cNvSpPr>
                <a:spLocks noChangeShapeType="1"/>
              </p:cNvSpPr>
              <p:nvPr/>
            </p:nvSpPr>
            <p:spPr bwMode="auto">
              <a:xfrm flipV="1">
                <a:off x="4355"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29" name="Line 57"/>
              <p:cNvSpPr>
                <a:spLocks noChangeShapeType="1"/>
              </p:cNvSpPr>
              <p:nvPr/>
            </p:nvSpPr>
            <p:spPr bwMode="auto">
              <a:xfrm flipV="1">
                <a:off x="4445"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0" name="Line 58"/>
              <p:cNvSpPr>
                <a:spLocks noChangeShapeType="1"/>
              </p:cNvSpPr>
              <p:nvPr/>
            </p:nvSpPr>
            <p:spPr bwMode="auto">
              <a:xfrm flipV="1">
                <a:off x="4536"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1" name="Line 59"/>
              <p:cNvSpPr>
                <a:spLocks noChangeShapeType="1"/>
              </p:cNvSpPr>
              <p:nvPr/>
            </p:nvSpPr>
            <p:spPr bwMode="auto">
              <a:xfrm flipV="1">
                <a:off x="4626"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2" name="Line 60"/>
              <p:cNvSpPr>
                <a:spLocks noChangeShapeType="1"/>
              </p:cNvSpPr>
              <p:nvPr/>
            </p:nvSpPr>
            <p:spPr bwMode="auto">
              <a:xfrm flipV="1">
                <a:off x="4717"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3" name="Line 61"/>
              <p:cNvSpPr>
                <a:spLocks noChangeShapeType="1"/>
              </p:cNvSpPr>
              <p:nvPr/>
            </p:nvSpPr>
            <p:spPr bwMode="auto">
              <a:xfrm flipV="1">
                <a:off x="4808"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12" name="Rectangle 28"/>
            <p:cNvSpPr>
              <a:spLocks noChangeArrowheads="1"/>
            </p:cNvSpPr>
            <p:nvPr/>
          </p:nvSpPr>
          <p:spPr bwMode="auto">
            <a:xfrm>
              <a:off x="3931" y="3732"/>
              <a:ext cx="69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dirty="0">
                  <a:solidFill>
                    <a:srgbClr val="FF3300"/>
                  </a:solidFill>
                </a:rPr>
                <a:t>截止区</a:t>
              </a:r>
            </a:p>
          </p:txBody>
        </p:sp>
      </p:grpSp>
      <p:sp>
        <p:nvSpPr>
          <p:cNvPr id="34" name="Rectangle 10"/>
          <p:cNvSpPr>
            <a:spLocks noChangeArrowheads="1"/>
          </p:cNvSpPr>
          <p:nvPr/>
        </p:nvSpPr>
        <p:spPr bwMode="auto">
          <a:xfrm>
            <a:off x="6172002" y="3511017"/>
            <a:ext cx="11033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dirty="0"/>
              <a:t>放大区</a:t>
            </a:r>
          </a:p>
        </p:txBody>
      </p:sp>
      <p:sp>
        <p:nvSpPr>
          <p:cNvPr id="35" name="Rectangle 11"/>
          <p:cNvSpPr>
            <a:spLocks noChangeArrowheads="1"/>
          </p:cNvSpPr>
          <p:nvPr/>
        </p:nvSpPr>
        <p:spPr bwMode="auto">
          <a:xfrm>
            <a:off x="5187752" y="2096554"/>
            <a:ext cx="12604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dirty="0">
                <a:solidFill>
                  <a:srgbClr val="0000FF"/>
                </a:solidFill>
              </a:rPr>
              <a:t>饱和区</a:t>
            </a:r>
          </a:p>
        </p:txBody>
      </p:sp>
      <p:sp>
        <p:nvSpPr>
          <p:cNvPr id="36" name="Text Box 30"/>
          <p:cNvSpPr txBox="1">
            <a:spLocks noChangeArrowheads="1"/>
          </p:cNvSpPr>
          <p:nvPr/>
        </p:nvSpPr>
        <p:spPr bwMode="auto">
          <a:xfrm>
            <a:off x="8183364" y="4544479"/>
            <a:ext cx="415925" cy="466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med" len="lg"/>
              </a14:hiddenLine>
            </a:ext>
          </a:extLst>
        </p:spPr>
        <p:txBody>
          <a:bodyPr wrap="none" lIns="0" tIns="0" rIns="0" bIns="0"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FontTx/>
              <a:buNone/>
            </a:pPr>
            <a:r>
              <a:rPr kumimoji="1" lang="en-US" altLang="zh-CN" sz="2800" i="1">
                <a:latin typeface="Times New Roman" panose="02020603050405020304" pitchFamily="18" charset="0"/>
                <a:ea typeface="长城楷体" pitchFamily="49" charset="-122"/>
              </a:rPr>
              <a:t>v</a:t>
            </a:r>
            <a:r>
              <a:rPr kumimoji="1" lang="en-US" altLang="zh-CN" sz="2400" baseline="-25000">
                <a:latin typeface="Times New Roman" panose="02020603050405020304" pitchFamily="18" charset="0"/>
                <a:ea typeface="长城楷体" pitchFamily="49" charset="-122"/>
              </a:rPr>
              <a:t>CE</a:t>
            </a:r>
            <a:endParaRPr kumimoji="1" lang="zh-CN" altLang="en-US" sz="2400">
              <a:latin typeface="Times New Roman" panose="02020603050405020304" pitchFamily="18" charset="0"/>
              <a:ea typeface="长城楷体" pitchFamily="49" charset="-122"/>
            </a:endParaRPr>
          </a:p>
        </p:txBody>
      </p:sp>
      <p:sp>
        <p:nvSpPr>
          <p:cNvPr id="37" name="Text Box 31"/>
          <p:cNvSpPr txBox="1">
            <a:spLocks noChangeArrowheads="1"/>
          </p:cNvSpPr>
          <p:nvPr/>
        </p:nvSpPr>
        <p:spPr bwMode="auto">
          <a:xfrm>
            <a:off x="4719439" y="2282292"/>
            <a:ext cx="230188"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med" len="lg"/>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C</a:t>
            </a:r>
            <a:endParaRPr kumimoji="1" lang="zh-CN" altLang="en-US" sz="2400">
              <a:latin typeface="Times New Roman" panose="02020603050405020304" pitchFamily="18" charset="0"/>
              <a:ea typeface="长城楷体" pitchFamily="49" charset="-122"/>
            </a:endParaRPr>
          </a:p>
        </p:txBody>
      </p:sp>
      <p:sp>
        <p:nvSpPr>
          <p:cNvPr id="38" name="Line 34"/>
          <p:cNvSpPr>
            <a:spLocks noChangeShapeType="1"/>
          </p:cNvSpPr>
          <p:nvPr/>
        </p:nvSpPr>
        <p:spPr bwMode="auto">
          <a:xfrm flipV="1">
            <a:off x="5151239" y="2391829"/>
            <a:ext cx="0" cy="2355850"/>
          </a:xfrm>
          <a:prstGeom prst="line">
            <a:avLst/>
          </a:prstGeom>
          <a:noFill/>
          <a:ln w="28575">
            <a:solidFill>
              <a:schemeClr val="tx1"/>
            </a:solidFill>
            <a:round/>
            <a:headEnd type="none" w="sm" len="sm"/>
            <a:tailEnd type="triangle" w="med" len="lg"/>
          </a:ln>
          <a:extLst>
            <a:ext uri="{909E8E84-426E-40dd-AFC4-6F175D3DCCD1}">
              <a14:hiddenFill xmlns="" xmlns:a14="http://schemas.microsoft.com/office/drawing/2010/main">
                <a:noFill/>
              </a14:hiddenFill>
            </a:ext>
          </a:extLst>
        </p:spPr>
        <p:txBody>
          <a:bodyPr lIns="90000" tIns="46800" rIns="90000" bIns="46800" anchor="ctr">
            <a:spAutoFit/>
          </a:bodyPr>
          <a:lstStyle/>
          <a:p>
            <a:endParaRPr lang="zh-CN" altLang="en-US"/>
          </a:p>
        </p:txBody>
      </p:sp>
      <p:sp>
        <p:nvSpPr>
          <p:cNvPr id="39" name="Text Box 36"/>
          <p:cNvSpPr txBox="1">
            <a:spLocks noChangeArrowheads="1"/>
          </p:cNvSpPr>
          <p:nvPr/>
        </p:nvSpPr>
        <p:spPr bwMode="auto">
          <a:xfrm>
            <a:off x="4806752" y="4669892"/>
            <a:ext cx="220662"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med" len="lg"/>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latin typeface="Times New Roman" panose="02020603050405020304" pitchFamily="18" charset="0"/>
                <a:ea typeface="长城楷体" pitchFamily="49" charset="-122"/>
              </a:rPr>
              <a:t>O</a:t>
            </a:r>
          </a:p>
        </p:txBody>
      </p:sp>
      <p:sp>
        <p:nvSpPr>
          <p:cNvPr id="40" name="Freeform 37"/>
          <p:cNvSpPr>
            <a:spLocks/>
          </p:cNvSpPr>
          <p:nvPr/>
        </p:nvSpPr>
        <p:spPr bwMode="auto">
          <a:xfrm>
            <a:off x="5157589" y="4606392"/>
            <a:ext cx="2805113" cy="144462"/>
          </a:xfrm>
          <a:custGeom>
            <a:avLst/>
            <a:gdLst>
              <a:gd name="T0" fmla="*/ 0 w 2191"/>
              <a:gd name="T1" fmla="*/ 2147483646 h 96"/>
              <a:gd name="T2" fmla="*/ 2147483646 w 2191"/>
              <a:gd name="T3" fmla="*/ 2147483646 h 96"/>
              <a:gd name="T4" fmla="*/ 2147483646 w 2191"/>
              <a:gd name="T5" fmla="*/ 2147483646 h 96"/>
              <a:gd name="T6" fmla="*/ 2147483646 w 2191"/>
              <a:gd name="T7" fmla="*/ 0 h 96"/>
              <a:gd name="T8" fmla="*/ 0 60000 65536"/>
              <a:gd name="T9" fmla="*/ 0 60000 65536"/>
              <a:gd name="T10" fmla="*/ 0 60000 65536"/>
              <a:gd name="T11" fmla="*/ 0 60000 65536"/>
              <a:gd name="T12" fmla="*/ 0 w 2191"/>
              <a:gd name="T13" fmla="*/ 0 h 96"/>
              <a:gd name="T14" fmla="*/ 2191 w 2191"/>
              <a:gd name="T15" fmla="*/ 96 h 96"/>
            </a:gdLst>
            <a:ahLst/>
            <a:cxnLst>
              <a:cxn ang="T8">
                <a:pos x="T0" y="T1"/>
              </a:cxn>
              <a:cxn ang="T9">
                <a:pos x="T2" y="T3"/>
              </a:cxn>
              <a:cxn ang="T10">
                <a:pos x="T4" y="T5"/>
              </a:cxn>
              <a:cxn ang="T11">
                <a:pos x="T6" y="T7"/>
              </a:cxn>
            </a:cxnLst>
            <a:rect l="T12" t="T13" r="T14" b="T15"/>
            <a:pathLst>
              <a:path w="2191" h="96">
                <a:moveTo>
                  <a:pt x="0" y="96"/>
                </a:moveTo>
                <a:cubicBezTo>
                  <a:pt x="32" y="85"/>
                  <a:pt x="83" y="42"/>
                  <a:pt x="194" y="27"/>
                </a:cubicBezTo>
                <a:cubicBezTo>
                  <a:pt x="305" y="12"/>
                  <a:pt x="331" y="12"/>
                  <a:pt x="664" y="8"/>
                </a:cubicBezTo>
                <a:cubicBezTo>
                  <a:pt x="997" y="4"/>
                  <a:pt x="1873" y="2"/>
                  <a:pt x="2191" y="0"/>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0" tIns="0" rIns="0" bIns="0">
            <a:spAutoFit/>
          </a:bodyPr>
          <a:lstStyle/>
          <a:p>
            <a:endParaRPr lang="zh-CN" altLang="en-US"/>
          </a:p>
        </p:txBody>
      </p:sp>
      <p:grpSp>
        <p:nvGrpSpPr>
          <p:cNvPr id="41" name="Group 102"/>
          <p:cNvGrpSpPr>
            <a:grpSpLocks/>
          </p:cNvGrpSpPr>
          <p:nvPr/>
        </p:nvGrpSpPr>
        <p:grpSpPr bwMode="auto">
          <a:xfrm>
            <a:off x="5176639" y="3536417"/>
            <a:ext cx="2789238" cy="1195387"/>
            <a:chOff x="3304" y="2931"/>
            <a:chExt cx="1757" cy="753"/>
          </a:xfrm>
        </p:grpSpPr>
        <p:sp>
          <p:nvSpPr>
            <p:cNvPr id="42" name="Freeform 38"/>
            <p:cNvSpPr>
              <a:spLocks/>
            </p:cNvSpPr>
            <p:nvPr/>
          </p:nvSpPr>
          <p:spPr bwMode="auto">
            <a:xfrm>
              <a:off x="3304" y="3252"/>
              <a:ext cx="1757" cy="432"/>
            </a:xfrm>
            <a:custGeom>
              <a:avLst/>
              <a:gdLst>
                <a:gd name="T0" fmla="*/ 0 w 2124"/>
                <a:gd name="T1" fmla="*/ 141 h 478"/>
                <a:gd name="T2" fmla="*/ 16 w 2124"/>
                <a:gd name="T3" fmla="*/ 42 h 478"/>
                <a:gd name="T4" fmla="*/ 64 w 2124"/>
                <a:gd name="T5" fmla="*/ 11 h 478"/>
                <a:gd name="T6" fmla="*/ 165 w 2124"/>
                <a:gd name="T7" fmla="*/ 5 h 478"/>
                <a:gd name="T8" fmla="*/ 218 w 2124"/>
                <a:gd name="T9" fmla="*/ 2 h 478"/>
                <a:gd name="T10" fmla="*/ 0 60000 65536"/>
                <a:gd name="T11" fmla="*/ 0 60000 65536"/>
                <a:gd name="T12" fmla="*/ 0 60000 65536"/>
                <a:gd name="T13" fmla="*/ 0 60000 65536"/>
                <a:gd name="T14" fmla="*/ 0 60000 65536"/>
                <a:gd name="T15" fmla="*/ 0 w 2124"/>
                <a:gd name="T16" fmla="*/ 0 h 478"/>
                <a:gd name="T17" fmla="*/ 2124 w 2124"/>
                <a:gd name="T18" fmla="*/ 478 h 478"/>
              </a:gdLst>
              <a:ahLst/>
              <a:cxnLst>
                <a:cxn ang="T10">
                  <a:pos x="T0" y="T1"/>
                </a:cxn>
                <a:cxn ang="T11">
                  <a:pos x="T2" y="T3"/>
                </a:cxn>
                <a:cxn ang="T12">
                  <a:pos x="T4" y="T5"/>
                </a:cxn>
                <a:cxn ang="T13">
                  <a:pos x="T6" y="T7"/>
                </a:cxn>
                <a:cxn ang="T14">
                  <a:pos x="T8" y="T9"/>
                </a:cxn>
              </a:cxnLst>
              <a:rect l="T15" t="T16" r="T17" b="T18"/>
              <a:pathLst>
                <a:path w="2124" h="478">
                  <a:moveTo>
                    <a:pt x="0" y="478"/>
                  </a:moveTo>
                  <a:cubicBezTo>
                    <a:pt x="25" y="422"/>
                    <a:pt x="49" y="215"/>
                    <a:pt x="152" y="141"/>
                  </a:cubicBezTo>
                  <a:cubicBezTo>
                    <a:pt x="255" y="67"/>
                    <a:pt x="372" y="59"/>
                    <a:pt x="615" y="37"/>
                  </a:cubicBezTo>
                  <a:cubicBezTo>
                    <a:pt x="858" y="15"/>
                    <a:pt x="1362" y="12"/>
                    <a:pt x="1613" y="6"/>
                  </a:cubicBezTo>
                  <a:cubicBezTo>
                    <a:pt x="1864" y="0"/>
                    <a:pt x="2018" y="3"/>
                    <a:pt x="2124" y="2"/>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0" tIns="0" rIns="0" bIns="0">
              <a:spAutoFit/>
            </a:bodyPr>
            <a:lstStyle/>
            <a:p>
              <a:endParaRPr lang="zh-CN" altLang="en-US"/>
            </a:p>
          </p:txBody>
        </p:sp>
        <p:sp>
          <p:nvSpPr>
            <p:cNvPr id="43" name="Text Box 63"/>
            <p:cNvSpPr txBox="1">
              <a:spLocks noChangeArrowheads="1"/>
            </p:cNvSpPr>
            <p:nvPr/>
          </p:nvSpPr>
          <p:spPr bwMode="auto">
            <a:xfrm>
              <a:off x="4782" y="2931"/>
              <a:ext cx="234"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B1 </a:t>
              </a:r>
              <a:endParaRPr kumimoji="1" lang="en-US" altLang="zh-CN" sz="2400">
                <a:latin typeface="Times New Roman" panose="02020603050405020304" pitchFamily="18" charset="0"/>
                <a:ea typeface="长城楷体" pitchFamily="49" charset="-122"/>
              </a:endParaRPr>
            </a:p>
          </p:txBody>
        </p:sp>
      </p:grpSp>
      <p:grpSp>
        <p:nvGrpSpPr>
          <p:cNvPr id="44" name="Group 103"/>
          <p:cNvGrpSpPr>
            <a:grpSpLocks/>
          </p:cNvGrpSpPr>
          <p:nvPr/>
        </p:nvGrpSpPr>
        <p:grpSpPr bwMode="auto">
          <a:xfrm>
            <a:off x="5178227" y="2917292"/>
            <a:ext cx="2798762" cy="1808162"/>
            <a:chOff x="3305" y="2541"/>
            <a:chExt cx="1763" cy="1139"/>
          </a:xfrm>
        </p:grpSpPr>
        <p:sp>
          <p:nvSpPr>
            <p:cNvPr id="45" name="Freeform 32"/>
            <p:cNvSpPr>
              <a:spLocks/>
            </p:cNvSpPr>
            <p:nvPr/>
          </p:nvSpPr>
          <p:spPr bwMode="auto">
            <a:xfrm>
              <a:off x="3305" y="2886"/>
              <a:ext cx="1763" cy="794"/>
            </a:xfrm>
            <a:custGeom>
              <a:avLst/>
              <a:gdLst>
                <a:gd name="T0" fmla="*/ 0 w 2132"/>
                <a:gd name="T1" fmla="*/ 141 h 929"/>
                <a:gd name="T2" fmla="*/ 12 w 2132"/>
                <a:gd name="T3" fmla="*/ 48 h 929"/>
                <a:gd name="T4" fmla="*/ 47 w 2132"/>
                <a:gd name="T5" fmla="*/ 13 h 929"/>
                <a:gd name="T6" fmla="*/ 129 w 2132"/>
                <a:gd name="T7" fmla="*/ 3 h 929"/>
                <a:gd name="T8" fmla="*/ 217 w 2132"/>
                <a:gd name="T9" fmla="*/ 3 h 929"/>
                <a:gd name="T10" fmla="*/ 0 60000 65536"/>
                <a:gd name="T11" fmla="*/ 0 60000 65536"/>
                <a:gd name="T12" fmla="*/ 0 60000 65536"/>
                <a:gd name="T13" fmla="*/ 0 60000 65536"/>
                <a:gd name="T14" fmla="*/ 0 60000 65536"/>
                <a:gd name="T15" fmla="*/ 0 w 2132"/>
                <a:gd name="T16" fmla="*/ 0 h 929"/>
                <a:gd name="T17" fmla="*/ 2132 w 2132"/>
                <a:gd name="T18" fmla="*/ 929 h 929"/>
              </a:gdLst>
              <a:ahLst/>
              <a:cxnLst>
                <a:cxn ang="T10">
                  <a:pos x="T0" y="T1"/>
                </a:cxn>
                <a:cxn ang="T11">
                  <a:pos x="T2" y="T3"/>
                </a:cxn>
                <a:cxn ang="T12">
                  <a:pos x="T4" y="T5"/>
                </a:cxn>
                <a:cxn ang="T13">
                  <a:pos x="T6" y="T7"/>
                </a:cxn>
                <a:cxn ang="T14">
                  <a:pos x="T8" y="T9"/>
                </a:cxn>
              </a:cxnLst>
              <a:rect l="T15" t="T16" r="T17" b="T18"/>
              <a:pathLst>
                <a:path w="2132" h="929">
                  <a:moveTo>
                    <a:pt x="0" y="929"/>
                  </a:moveTo>
                  <a:cubicBezTo>
                    <a:pt x="21" y="827"/>
                    <a:pt x="49" y="459"/>
                    <a:pt x="125" y="318"/>
                  </a:cubicBezTo>
                  <a:cubicBezTo>
                    <a:pt x="201" y="177"/>
                    <a:pt x="266" y="134"/>
                    <a:pt x="456" y="83"/>
                  </a:cubicBezTo>
                  <a:cubicBezTo>
                    <a:pt x="646" y="32"/>
                    <a:pt x="989" y="26"/>
                    <a:pt x="1268" y="13"/>
                  </a:cubicBezTo>
                  <a:cubicBezTo>
                    <a:pt x="1547" y="0"/>
                    <a:pt x="1988" y="6"/>
                    <a:pt x="2132" y="4"/>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46" name="Text Box 64"/>
            <p:cNvSpPr txBox="1">
              <a:spLocks noChangeArrowheads="1"/>
            </p:cNvSpPr>
            <p:nvPr/>
          </p:nvSpPr>
          <p:spPr bwMode="auto">
            <a:xfrm>
              <a:off x="4782" y="2541"/>
              <a:ext cx="202"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B2</a:t>
              </a:r>
              <a:endParaRPr kumimoji="1" lang="en-US" altLang="zh-CN" sz="2400">
                <a:latin typeface="Times New Roman" panose="02020603050405020304" pitchFamily="18" charset="0"/>
                <a:ea typeface="长城楷体" pitchFamily="49" charset="-122"/>
              </a:endParaRPr>
            </a:p>
          </p:txBody>
        </p:sp>
      </p:grpSp>
      <p:grpSp>
        <p:nvGrpSpPr>
          <p:cNvPr id="47" name="Group 104"/>
          <p:cNvGrpSpPr>
            <a:grpSpLocks/>
          </p:cNvGrpSpPr>
          <p:nvPr/>
        </p:nvGrpSpPr>
        <p:grpSpPr bwMode="auto">
          <a:xfrm>
            <a:off x="5148064" y="2294992"/>
            <a:ext cx="2778125" cy="2430462"/>
            <a:chOff x="3286" y="2149"/>
            <a:chExt cx="1750" cy="1531"/>
          </a:xfrm>
        </p:grpSpPr>
        <p:sp>
          <p:nvSpPr>
            <p:cNvPr id="48" name="Freeform 33"/>
            <p:cNvSpPr>
              <a:spLocks/>
            </p:cNvSpPr>
            <p:nvPr/>
          </p:nvSpPr>
          <p:spPr bwMode="auto">
            <a:xfrm>
              <a:off x="3286" y="2464"/>
              <a:ext cx="1750" cy="1216"/>
            </a:xfrm>
            <a:custGeom>
              <a:avLst/>
              <a:gdLst>
                <a:gd name="T0" fmla="*/ 0 w 2116"/>
                <a:gd name="T1" fmla="*/ 404 h 1344"/>
                <a:gd name="T2" fmla="*/ 18 w 2116"/>
                <a:gd name="T3" fmla="*/ 159 h 1344"/>
                <a:gd name="T4" fmla="*/ 36 w 2116"/>
                <a:gd name="T5" fmla="*/ 47 h 1344"/>
                <a:gd name="T6" fmla="*/ 82 w 2116"/>
                <a:gd name="T7" fmla="*/ 11 h 1344"/>
                <a:gd name="T8" fmla="*/ 217 w 2116"/>
                <a:gd name="T9" fmla="*/ 0 h 1344"/>
                <a:gd name="T10" fmla="*/ 0 60000 65536"/>
                <a:gd name="T11" fmla="*/ 0 60000 65536"/>
                <a:gd name="T12" fmla="*/ 0 60000 65536"/>
                <a:gd name="T13" fmla="*/ 0 60000 65536"/>
                <a:gd name="T14" fmla="*/ 0 60000 65536"/>
                <a:gd name="T15" fmla="*/ 0 w 2116"/>
                <a:gd name="T16" fmla="*/ 0 h 1344"/>
                <a:gd name="T17" fmla="*/ 2116 w 2116"/>
                <a:gd name="T18" fmla="*/ 1344 h 1344"/>
              </a:gdLst>
              <a:ahLst/>
              <a:cxnLst>
                <a:cxn ang="T10">
                  <a:pos x="T0" y="T1"/>
                </a:cxn>
                <a:cxn ang="T11">
                  <a:pos x="T2" y="T3"/>
                </a:cxn>
                <a:cxn ang="T12">
                  <a:pos x="T4" y="T5"/>
                </a:cxn>
                <a:cxn ang="T13">
                  <a:pos x="T6" y="T7"/>
                </a:cxn>
                <a:cxn ang="T14">
                  <a:pos x="T8" y="T9"/>
                </a:cxn>
              </a:cxnLst>
              <a:rect l="T15" t="T16" r="T17" b="T18"/>
              <a:pathLst>
                <a:path w="2116" h="1344">
                  <a:moveTo>
                    <a:pt x="0" y="1344"/>
                  </a:moveTo>
                  <a:cubicBezTo>
                    <a:pt x="30" y="1209"/>
                    <a:pt x="120" y="730"/>
                    <a:pt x="179" y="532"/>
                  </a:cubicBezTo>
                  <a:cubicBezTo>
                    <a:pt x="238" y="334"/>
                    <a:pt x="250" y="240"/>
                    <a:pt x="353" y="157"/>
                  </a:cubicBezTo>
                  <a:cubicBezTo>
                    <a:pt x="456" y="74"/>
                    <a:pt x="506" y="60"/>
                    <a:pt x="800" y="34"/>
                  </a:cubicBezTo>
                  <a:cubicBezTo>
                    <a:pt x="1094" y="8"/>
                    <a:pt x="1897" y="6"/>
                    <a:pt x="2116" y="0"/>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49" name="Text Box 65"/>
            <p:cNvSpPr txBox="1">
              <a:spLocks noChangeArrowheads="1"/>
            </p:cNvSpPr>
            <p:nvPr/>
          </p:nvSpPr>
          <p:spPr bwMode="auto">
            <a:xfrm>
              <a:off x="4782" y="2149"/>
              <a:ext cx="202"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B3</a:t>
              </a:r>
              <a:endParaRPr kumimoji="1" lang="en-US" altLang="zh-CN" sz="2400">
                <a:latin typeface="Times New Roman" panose="02020603050405020304" pitchFamily="18" charset="0"/>
                <a:ea typeface="长城楷体" pitchFamily="49" charset="-122"/>
              </a:endParaRPr>
            </a:p>
          </p:txBody>
        </p:sp>
      </p:grpSp>
      <p:grpSp>
        <p:nvGrpSpPr>
          <p:cNvPr id="50" name="Group 81"/>
          <p:cNvGrpSpPr>
            <a:grpSpLocks/>
          </p:cNvGrpSpPr>
          <p:nvPr/>
        </p:nvGrpSpPr>
        <p:grpSpPr bwMode="auto">
          <a:xfrm>
            <a:off x="5135364" y="2618842"/>
            <a:ext cx="592138" cy="2128837"/>
            <a:chOff x="3278" y="1161"/>
            <a:chExt cx="556" cy="1483"/>
          </a:xfrm>
        </p:grpSpPr>
        <p:sp>
          <p:nvSpPr>
            <p:cNvPr id="51" name="Freeform 62"/>
            <p:cNvSpPr>
              <a:spLocks/>
            </p:cNvSpPr>
            <p:nvPr/>
          </p:nvSpPr>
          <p:spPr bwMode="auto">
            <a:xfrm>
              <a:off x="3278" y="1161"/>
              <a:ext cx="556" cy="1483"/>
            </a:xfrm>
            <a:custGeom>
              <a:avLst/>
              <a:gdLst>
                <a:gd name="T0" fmla="*/ 0 w 588"/>
                <a:gd name="T1" fmla="*/ 1156 h 1517"/>
                <a:gd name="T2" fmla="*/ 73 w 588"/>
                <a:gd name="T3" fmla="*/ 1123 h 1517"/>
                <a:gd name="T4" fmla="*/ 148 w 588"/>
                <a:gd name="T5" fmla="*/ 1011 h 1517"/>
                <a:gd name="T6" fmla="*/ 212 w 588"/>
                <a:gd name="T7" fmla="*/ 712 h 1517"/>
                <a:gd name="T8" fmla="*/ 265 w 588"/>
                <a:gd name="T9" fmla="*/ 320 h 1517"/>
                <a:gd name="T10" fmla="*/ 301 w 588"/>
                <a:gd name="T11" fmla="*/ 0 h 1517"/>
                <a:gd name="T12" fmla="*/ 0 60000 65536"/>
                <a:gd name="T13" fmla="*/ 0 60000 65536"/>
                <a:gd name="T14" fmla="*/ 0 60000 65536"/>
                <a:gd name="T15" fmla="*/ 0 60000 65536"/>
                <a:gd name="T16" fmla="*/ 0 60000 65536"/>
                <a:gd name="T17" fmla="*/ 0 60000 65536"/>
                <a:gd name="T18" fmla="*/ 0 w 588"/>
                <a:gd name="T19" fmla="*/ 0 h 1517"/>
                <a:gd name="T20" fmla="*/ 588 w 588"/>
                <a:gd name="T21" fmla="*/ 1517 h 1517"/>
              </a:gdLst>
              <a:ahLst/>
              <a:cxnLst>
                <a:cxn ang="T12">
                  <a:pos x="T0" y="T1"/>
                </a:cxn>
                <a:cxn ang="T13">
                  <a:pos x="T2" y="T3"/>
                </a:cxn>
                <a:cxn ang="T14">
                  <a:pos x="T4" y="T5"/>
                </a:cxn>
                <a:cxn ang="T15">
                  <a:pos x="T6" y="T7"/>
                </a:cxn>
                <a:cxn ang="T16">
                  <a:pos x="T8" y="T9"/>
                </a:cxn>
                <a:cxn ang="T17">
                  <a:pos x="T10" y="T11"/>
                </a:cxn>
              </a:cxnLst>
              <a:rect l="T18" t="T19" r="T20" b="T21"/>
              <a:pathLst>
                <a:path w="588" h="1517">
                  <a:moveTo>
                    <a:pt x="0" y="1517"/>
                  </a:moveTo>
                  <a:cubicBezTo>
                    <a:pt x="24" y="1510"/>
                    <a:pt x="95" y="1507"/>
                    <a:pt x="143" y="1475"/>
                  </a:cubicBezTo>
                  <a:cubicBezTo>
                    <a:pt x="191" y="1443"/>
                    <a:pt x="246" y="1417"/>
                    <a:pt x="291" y="1327"/>
                  </a:cubicBezTo>
                  <a:cubicBezTo>
                    <a:pt x="336" y="1237"/>
                    <a:pt x="376" y="1085"/>
                    <a:pt x="414" y="934"/>
                  </a:cubicBezTo>
                  <a:cubicBezTo>
                    <a:pt x="452" y="783"/>
                    <a:pt x="489" y="575"/>
                    <a:pt x="518" y="419"/>
                  </a:cubicBezTo>
                  <a:cubicBezTo>
                    <a:pt x="547" y="263"/>
                    <a:pt x="574" y="87"/>
                    <a:pt x="588" y="0"/>
                  </a:cubicBezTo>
                </a:path>
              </a:pathLst>
            </a:custGeom>
            <a:noFill/>
            <a:ln w="28575">
              <a:solidFill>
                <a:srgbClr val="0000FF"/>
              </a:solidFill>
              <a:prstDash val="dash"/>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grpSp>
          <p:nvGrpSpPr>
            <p:cNvPr id="52" name="Group 66"/>
            <p:cNvGrpSpPr>
              <a:grpSpLocks/>
            </p:cNvGrpSpPr>
            <p:nvPr/>
          </p:nvGrpSpPr>
          <p:grpSpPr bwMode="auto">
            <a:xfrm>
              <a:off x="3290" y="1161"/>
              <a:ext cx="476" cy="1407"/>
              <a:chOff x="3334" y="1117"/>
              <a:chExt cx="465" cy="1429"/>
            </a:xfrm>
          </p:grpSpPr>
          <p:sp>
            <p:nvSpPr>
              <p:cNvPr id="53" name="Line 67"/>
              <p:cNvSpPr>
                <a:spLocks noChangeShapeType="1"/>
              </p:cNvSpPr>
              <p:nvPr/>
            </p:nvSpPr>
            <p:spPr bwMode="auto">
              <a:xfrm>
                <a:off x="3606" y="1117"/>
                <a:ext cx="181" cy="181"/>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 name="Line 68"/>
              <p:cNvSpPr>
                <a:spLocks noChangeShapeType="1"/>
              </p:cNvSpPr>
              <p:nvPr/>
            </p:nvSpPr>
            <p:spPr bwMode="auto">
              <a:xfrm>
                <a:off x="3470" y="1117"/>
                <a:ext cx="301" cy="301"/>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5" name="Line 69"/>
              <p:cNvSpPr>
                <a:spLocks noChangeShapeType="1"/>
              </p:cNvSpPr>
              <p:nvPr/>
            </p:nvSpPr>
            <p:spPr bwMode="auto">
              <a:xfrm>
                <a:off x="3334" y="1117"/>
                <a:ext cx="433" cy="433"/>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6" name="Line 70"/>
              <p:cNvSpPr>
                <a:spLocks noChangeShapeType="1"/>
              </p:cNvSpPr>
              <p:nvPr/>
            </p:nvSpPr>
            <p:spPr bwMode="auto">
              <a:xfrm>
                <a:off x="3334" y="1253"/>
                <a:ext cx="424" cy="424"/>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7" name="Line 71"/>
              <p:cNvSpPr>
                <a:spLocks noChangeShapeType="1"/>
              </p:cNvSpPr>
              <p:nvPr/>
            </p:nvSpPr>
            <p:spPr bwMode="auto">
              <a:xfrm>
                <a:off x="3334" y="1389"/>
                <a:ext cx="408" cy="408"/>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8" name="Line 72"/>
              <p:cNvSpPr>
                <a:spLocks noChangeShapeType="1"/>
              </p:cNvSpPr>
              <p:nvPr/>
            </p:nvSpPr>
            <p:spPr bwMode="auto">
              <a:xfrm>
                <a:off x="3334" y="1525"/>
                <a:ext cx="388" cy="388"/>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9" name="Line 73"/>
              <p:cNvSpPr>
                <a:spLocks noChangeShapeType="1"/>
              </p:cNvSpPr>
              <p:nvPr/>
            </p:nvSpPr>
            <p:spPr bwMode="auto">
              <a:xfrm>
                <a:off x="3334" y="1661"/>
                <a:ext cx="364" cy="364"/>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0" name="Line 74"/>
              <p:cNvSpPr>
                <a:spLocks noChangeShapeType="1"/>
              </p:cNvSpPr>
              <p:nvPr/>
            </p:nvSpPr>
            <p:spPr bwMode="auto">
              <a:xfrm>
                <a:off x="3334" y="1797"/>
                <a:ext cx="348" cy="348"/>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1" name="Line 75"/>
              <p:cNvSpPr>
                <a:spLocks noChangeShapeType="1"/>
              </p:cNvSpPr>
              <p:nvPr/>
            </p:nvSpPr>
            <p:spPr bwMode="auto">
              <a:xfrm>
                <a:off x="3334" y="1933"/>
                <a:ext cx="316" cy="316"/>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2" name="Line 76"/>
              <p:cNvSpPr>
                <a:spLocks noChangeShapeType="1"/>
              </p:cNvSpPr>
              <p:nvPr/>
            </p:nvSpPr>
            <p:spPr bwMode="auto">
              <a:xfrm>
                <a:off x="3334" y="2069"/>
                <a:ext cx="284" cy="284"/>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3" name="Line 77"/>
              <p:cNvSpPr>
                <a:spLocks noChangeShapeType="1"/>
              </p:cNvSpPr>
              <p:nvPr/>
            </p:nvSpPr>
            <p:spPr bwMode="auto">
              <a:xfrm>
                <a:off x="3334" y="2205"/>
                <a:ext cx="242" cy="242"/>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4" name="Line 78"/>
              <p:cNvSpPr>
                <a:spLocks noChangeShapeType="1"/>
              </p:cNvSpPr>
              <p:nvPr/>
            </p:nvSpPr>
            <p:spPr bwMode="auto">
              <a:xfrm>
                <a:off x="3334" y="2341"/>
                <a:ext cx="181" cy="181"/>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5" name="Line 79"/>
              <p:cNvSpPr>
                <a:spLocks noChangeShapeType="1"/>
              </p:cNvSpPr>
              <p:nvPr/>
            </p:nvSpPr>
            <p:spPr bwMode="auto">
              <a:xfrm>
                <a:off x="3722" y="1117"/>
                <a:ext cx="77" cy="77"/>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6" name="Line 80"/>
              <p:cNvSpPr>
                <a:spLocks noChangeShapeType="1"/>
              </p:cNvSpPr>
              <p:nvPr/>
            </p:nvSpPr>
            <p:spPr bwMode="auto">
              <a:xfrm>
                <a:off x="3338" y="2469"/>
                <a:ext cx="77" cy="77"/>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sp>
        <p:nvSpPr>
          <p:cNvPr id="68" name="平行四边形 67"/>
          <p:cNvSpPr/>
          <p:nvPr/>
        </p:nvSpPr>
        <p:spPr>
          <a:xfrm>
            <a:off x="2308890" y="2219493"/>
            <a:ext cx="1291002" cy="2250032"/>
          </a:xfrm>
          <a:prstGeom prst="parallelogram">
            <a:avLst>
              <a:gd name="adj" fmla="val 33658"/>
            </a:avLst>
          </a:prstGeom>
          <a:noFill/>
          <a:ln w="38100">
            <a:solidFill>
              <a:schemeClr val="bg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Rectangle 10"/>
          <p:cNvSpPr>
            <a:spLocks noChangeArrowheads="1"/>
          </p:cNvSpPr>
          <p:nvPr/>
        </p:nvSpPr>
        <p:spPr bwMode="auto">
          <a:xfrm>
            <a:off x="2574471" y="3212657"/>
            <a:ext cx="111280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dirty="0"/>
              <a:t>放大区</a:t>
            </a:r>
            <a:endParaRPr lang="zh-CN" altLang="en-US" sz="2400" dirty="0">
              <a:solidFill>
                <a:srgbClr val="0000FF"/>
              </a:solidFill>
            </a:endParaRPr>
          </a:p>
        </p:txBody>
      </p:sp>
      <p:sp>
        <p:nvSpPr>
          <p:cNvPr id="70" name="Rectangle 28"/>
          <p:cNvSpPr>
            <a:spLocks noChangeArrowheads="1"/>
          </p:cNvSpPr>
          <p:nvPr/>
        </p:nvSpPr>
        <p:spPr bwMode="auto">
          <a:xfrm>
            <a:off x="863588" y="4112679"/>
            <a:ext cx="11033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dirty="0">
                <a:solidFill>
                  <a:srgbClr val="FF3300"/>
                </a:solidFill>
              </a:rPr>
              <a:t>截止区</a:t>
            </a:r>
          </a:p>
        </p:txBody>
      </p:sp>
      <p:sp>
        <p:nvSpPr>
          <p:cNvPr id="71" name="平行四边形 70"/>
          <p:cNvSpPr/>
          <p:nvPr/>
        </p:nvSpPr>
        <p:spPr>
          <a:xfrm>
            <a:off x="1191141" y="4604658"/>
            <a:ext cx="713106" cy="203346"/>
          </a:xfrm>
          <a:prstGeom prst="parallelogram">
            <a:avLst>
              <a:gd name="adj" fmla="val 33658"/>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4211960" y="5522101"/>
            <a:ext cx="4803813" cy="923330"/>
          </a:xfrm>
          <a:prstGeom prst="rect">
            <a:avLst/>
          </a:prstGeom>
          <a:noFill/>
          <a:ln>
            <a:solidFill>
              <a:srgbClr val="0000FF"/>
            </a:solidFill>
          </a:ln>
        </p:spPr>
        <p:txBody>
          <a:bodyPr wrap="square" rtlCol="0">
            <a:spAutoFit/>
          </a:bodyPr>
          <a:lstStyle/>
          <a:p>
            <a:r>
              <a:rPr lang="en-US" altLang="zh-CN" dirty="0"/>
              <a:t>V</a:t>
            </a:r>
            <a:r>
              <a:rPr lang="en-US" altLang="zh-CN" baseline="-25000" dirty="0"/>
              <a:t>BE </a:t>
            </a:r>
            <a:r>
              <a:rPr lang="en-US" altLang="zh-CN" dirty="0"/>
              <a:t>&lt; V</a:t>
            </a:r>
            <a:r>
              <a:rPr lang="en-US" altLang="zh-CN" baseline="-25000" dirty="0"/>
              <a:t>T</a:t>
            </a:r>
            <a:r>
              <a:rPr lang="en-US" altLang="zh-CN" dirty="0"/>
              <a:t>  </a:t>
            </a:r>
            <a:r>
              <a:rPr lang="zh-CN" altLang="en-US" dirty="0">
                <a:solidFill>
                  <a:srgbClr val="FF0000"/>
                </a:solidFill>
              </a:rPr>
              <a:t>截止</a:t>
            </a:r>
            <a:endParaRPr lang="en-US" altLang="zh-CN" dirty="0">
              <a:solidFill>
                <a:srgbClr val="FF0000"/>
              </a:solidFill>
            </a:endParaRPr>
          </a:p>
          <a:p>
            <a:r>
              <a:rPr lang="en-US" altLang="zh-CN" dirty="0"/>
              <a:t>V</a:t>
            </a:r>
            <a:r>
              <a:rPr lang="en-US" altLang="zh-CN" baseline="-25000" dirty="0"/>
              <a:t>BE </a:t>
            </a:r>
            <a:r>
              <a:rPr lang="en-US" altLang="zh-CN" dirty="0"/>
              <a:t>&gt; V</a:t>
            </a:r>
            <a:r>
              <a:rPr lang="en-US" altLang="zh-CN" baseline="-25000" dirty="0"/>
              <a:t>T</a:t>
            </a:r>
            <a:r>
              <a:rPr lang="en-US" altLang="zh-CN" dirty="0"/>
              <a:t> , V</a:t>
            </a:r>
            <a:r>
              <a:rPr lang="en-US" altLang="zh-CN" baseline="-25000" dirty="0"/>
              <a:t>CE </a:t>
            </a:r>
            <a:r>
              <a:rPr lang="zh-CN" altLang="en-US" dirty="0"/>
              <a:t>较小 </a:t>
            </a:r>
            <a:r>
              <a:rPr lang="en-US" altLang="zh-CN" dirty="0"/>
              <a:t>(c-b</a:t>
            </a:r>
            <a:r>
              <a:rPr lang="zh-CN" altLang="en-US" dirty="0"/>
              <a:t>正偏或弱反偏</a:t>
            </a:r>
            <a:r>
              <a:rPr lang="en-US" altLang="zh-CN" dirty="0"/>
              <a:t>) </a:t>
            </a:r>
            <a:r>
              <a:rPr lang="zh-CN" altLang="en-US" b="1" dirty="0">
                <a:solidFill>
                  <a:srgbClr val="0000FF"/>
                </a:solidFill>
              </a:rPr>
              <a:t>饱和</a:t>
            </a:r>
            <a:endParaRPr lang="en-US" altLang="zh-CN" b="1" dirty="0">
              <a:solidFill>
                <a:srgbClr val="0000FF"/>
              </a:solidFill>
            </a:endParaRPr>
          </a:p>
          <a:p>
            <a:r>
              <a:rPr lang="en-US" altLang="zh-CN" dirty="0"/>
              <a:t>V</a:t>
            </a:r>
            <a:r>
              <a:rPr lang="en-US" altLang="zh-CN" baseline="-25000" dirty="0"/>
              <a:t>BE </a:t>
            </a:r>
            <a:r>
              <a:rPr lang="en-US" altLang="zh-CN" dirty="0"/>
              <a:t>&gt; V</a:t>
            </a:r>
            <a:r>
              <a:rPr lang="en-US" altLang="zh-CN" baseline="-25000" dirty="0"/>
              <a:t>T</a:t>
            </a:r>
            <a:r>
              <a:rPr lang="en-US" altLang="zh-CN" dirty="0"/>
              <a:t> (b-e</a:t>
            </a:r>
            <a:r>
              <a:rPr lang="zh-CN" altLang="en-US" dirty="0"/>
              <a:t>正偏</a:t>
            </a:r>
            <a:r>
              <a:rPr lang="en-US" altLang="zh-CN" dirty="0"/>
              <a:t>) , V</a:t>
            </a:r>
            <a:r>
              <a:rPr lang="en-US" altLang="zh-CN" baseline="-25000" dirty="0"/>
              <a:t>CE </a:t>
            </a:r>
            <a:r>
              <a:rPr lang="zh-CN" altLang="en-US" dirty="0"/>
              <a:t>较大 </a:t>
            </a:r>
            <a:r>
              <a:rPr lang="en-US" altLang="zh-CN" dirty="0"/>
              <a:t>(c-b</a:t>
            </a:r>
            <a:r>
              <a:rPr lang="zh-CN" altLang="en-US" dirty="0"/>
              <a:t>反偏</a:t>
            </a:r>
            <a:r>
              <a:rPr lang="en-US" altLang="zh-CN" dirty="0"/>
              <a:t>) </a:t>
            </a:r>
            <a:r>
              <a:rPr lang="zh-CN" altLang="en-US" b="1" dirty="0">
                <a:latin typeface="黑体" panose="02010609060101010101" pitchFamily="49" charset="-122"/>
                <a:ea typeface="黑体" panose="02010609060101010101" pitchFamily="49" charset="-122"/>
              </a:rPr>
              <a:t>放大</a:t>
            </a:r>
          </a:p>
        </p:txBody>
      </p:sp>
      <p:sp>
        <p:nvSpPr>
          <p:cNvPr id="72" name="平行四边形 71"/>
          <p:cNvSpPr/>
          <p:nvPr/>
        </p:nvSpPr>
        <p:spPr>
          <a:xfrm>
            <a:off x="1869432" y="2184714"/>
            <a:ext cx="821189" cy="2250032"/>
          </a:xfrm>
          <a:prstGeom prst="parallelogram">
            <a:avLst>
              <a:gd name="adj" fmla="val 65664"/>
            </a:avLst>
          </a:prstGeom>
          <a:noFill/>
          <a:ln w="38100">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Rectangle 11"/>
          <p:cNvSpPr>
            <a:spLocks noChangeArrowheads="1"/>
          </p:cNvSpPr>
          <p:nvPr/>
        </p:nvSpPr>
        <p:spPr bwMode="auto">
          <a:xfrm>
            <a:off x="1164565" y="2014157"/>
            <a:ext cx="12604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dirty="0">
                <a:solidFill>
                  <a:srgbClr val="0000FF"/>
                </a:solidFill>
              </a:rPr>
              <a:t>饱和区</a:t>
            </a:r>
          </a:p>
        </p:txBody>
      </p:sp>
      <p:grpSp>
        <p:nvGrpSpPr>
          <p:cNvPr id="74" name="Group 106">
            <a:extLst>
              <a:ext uri="{FF2B5EF4-FFF2-40B4-BE49-F238E27FC236}">
                <a16:creationId xmlns:a16="http://schemas.microsoft.com/office/drawing/2014/main" id="{8A753B8F-69B5-5041-B0E8-4B12BE7C97B0}"/>
              </a:ext>
            </a:extLst>
          </p:cNvPr>
          <p:cNvGrpSpPr>
            <a:grpSpLocks/>
          </p:cNvGrpSpPr>
          <p:nvPr/>
        </p:nvGrpSpPr>
        <p:grpSpPr bwMode="auto">
          <a:xfrm>
            <a:off x="6354563" y="45427"/>
            <a:ext cx="2708275" cy="1943100"/>
            <a:chOff x="3175" y="2546"/>
            <a:chExt cx="1706" cy="1224"/>
          </a:xfrm>
        </p:grpSpPr>
        <p:sp>
          <p:nvSpPr>
            <p:cNvPr id="75" name="Line 107">
              <a:extLst>
                <a:ext uri="{FF2B5EF4-FFF2-40B4-BE49-F238E27FC236}">
                  <a16:creationId xmlns:a16="http://schemas.microsoft.com/office/drawing/2014/main" id="{2D3CB4F8-C597-EA43-BC62-E8F294A7014C}"/>
                </a:ext>
              </a:extLst>
            </p:cNvPr>
            <p:cNvSpPr>
              <a:spLocks noChangeShapeType="1"/>
            </p:cNvSpPr>
            <p:nvPr/>
          </p:nvSpPr>
          <p:spPr bwMode="auto">
            <a:xfrm>
              <a:off x="3915" y="2980"/>
              <a:ext cx="0" cy="35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6" name="Line 108">
              <a:extLst>
                <a:ext uri="{FF2B5EF4-FFF2-40B4-BE49-F238E27FC236}">
                  <a16:creationId xmlns:a16="http://schemas.microsoft.com/office/drawing/2014/main" id="{C99A8862-F526-8A46-8175-2A34F8216421}"/>
                </a:ext>
              </a:extLst>
            </p:cNvPr>
            <p:cNvSpPr>
              <a:spLocks noChangeShapeType="1"/>
            </p:cNvSpPr>
            <p:nvPr/>
          </p:nvSpPr>
          <p:spPr bwMode="auto">
            <a:xfrm flipH="1">
              <a:off x="3470" y="3159"/>
              <a:ext cx="445"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7" name="Line 109">
              <a:extLst>
                <a:ext uri="{FF2B5EF4-FFF2-40B4-BE49-F238E27FC236}">
                  <a16:creationId xmlns:a16="http://schemas.microsoft.com/office/drawing/2014/main" id="{7295868B-6EA6-9C47-B41F-60EA7D638D5E}"/>
                </a:ext>
              </a:extLst>
            </p:cNvPr>
            <p:cNvSpPr>
              <a:spLocks noChangeShapeType="1"/>
            </p:cNvSpPr>
            <p:nvPr/>
          </p:nvSpPr>
          <p:spPr bwMode="auto">
            <a:xfrm flipV="1">
              <a:off x="3912" y="2977"/>
              <a:ext cx="193" cy="12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9" name="Line 110">
              <a:extLst>
                <a:ext uri="{FF2B5EF4-FFF2-40B4-BE49-F238E27FC236}">
                  <a16:creationId xmlns:a16="http://schemas.microsoft.com/office/drawing/2014/main" id="{444B20B9-2309-9A46-B373-EB1B84175078}"/>
                </a:ext>
              </a:extLst>
            </p:cNvPr>
            <p:cNvSpPr>
              <a:spLocks noChangeShapeType="1"/>
            </p:cNvSpPr>
            <p:nvPr/>
          </p:nvSpPr>
          <p:spPr bwMode="auto">
            <a:xfrm>
              <a:off x="3915" y="3220"/>
              <a:ext cx="212" cy="133"/>
            </a:xfrm>
            <a:prstGeom prst="line">
              <a:avLst/>
            </a:prstGeom>
            <a:noFill/>
            <a:ln w="38100">
              <a:solidFill>
                <a:schemeClr val="tx1"/>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80" name="Line 111">
              <a:extLst>
                <a:ext uri="{FF2B5EF4-FFF2-40B4-BE49-F238E27FC236}">
                  <a16:creationId xmlns:a16="http://schemas.microsoft.com/office/drawing/2014/main" id="{126B9CD5-910F-CE44-84EE-3DFD97AAEEDF}"/>
                </a:ext>
              </a:extLst>
            </p:cNvPr>
            <p:cNvSpPr>
              <a:spLocks noChangeShapeType="1"/>
            </p:cNvSpPr>
            <p:nvPr/>
          </p:nvSpPr>
          <p:spPr bwMode="auto">
            <a:xfrm flipV="1">
              <a:off x="4099" y="2682"/>
              <a:ext cx="0" cy="30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1" name="Line 112">
              <a:extLst>
                <a:ext uri="{FF2B5EF4-FFF2-40B4-BE49-F238E27FC236}">
                  <a16:creationId xmlns:a16="http://schemas.microsoft.com/office/drawing/2014/main" id="{0761540F-5482-F74D-B6FC-0853EA8996E9}"/>
                </a:ext>
              </a:extLst>
            </p:cNvPr>
            <p:cNvSpPr>
              <a:spLocks noChangeShapeType="1"/>
            </p:cNvSpPr>
            <p:nvPr/>
          </p:nvSpPr>
          <p:spPr bwMode="auto">
            <a:xfrm>
              <a:off x="4105" y="3335"/>
              <a:ext cx="0" cy="322"/>
            </a:xfrm>
            <a:prstGeom prst="line">
              <a:avLst/>
            </a:prstGeom>
            <a:noFill/>
            <a:ln w="38100">
              <a:solidFill>
                <a:schemeClr val="tx1"/>
              </a:solidFill>
              <a:round/>
              <a:headEnd/>
              <a:tailEnd type="oval" w="med" len="med"/>
            </a:ln>
            <a:extLst>
              <a:ext uri="{909E8E84-426E-40dd-AFC4-6F175D3DCCD1}">
                <a14:hiddenFill xmlns="" xmlns:a14="http://schemas.microsoft.com/office/drawing/2010/main">
                  <a:noFill/>
                </a14:hiddenFill>
              </a:ext>
            </a:extLst>
          </p:spPr>
          <p:txBody>
            <a:bodyPr/>
            <a:lstStyle/>
            <a:p>
              <a:endParaRPr lang="zh-CN" altLang="en-US"/>
            </a:p>
          </p:txBody>
        </p:sp>
        <p:sp>
          <p:nvSpPr>
            <p:cNvPr id="82" name="Line 113">
              <a:extLst>
                <a:ext uri="{FF2B5EF4-FFF2-40B4-BE49-F238E27FC236}">
                  <a16:creationId xmlns:a16="http://schemas.microsoft.com/office/drawing/2014/main" id="{5E3A2F8C-3D10-8842-9B81-E8DAE5967437}"/>
                </a:ext>
              </a:extLst>
            </p:cNvPr>
            <p:cNvSpPr>
              <a:spLocks noChangeShapeType="1"/>
            </p:cNvSpPr>
            <p:nvPr/>
          </p:nvSpPr>
          <p:spPr bwMode="auto">
            <a:xfrm flipH="1">
              <a:off x="3469" y="3657"/>
              <a:ext cx="1067"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3" name="Line 114">
              <a:extLst>
                <a:ext uri="{FF2B5EF4-FFF2-40B4-BE49-F238E27FC236}">
                  <a16:creationId xmlns:a16="http://schemas.microsoft.com/office/drawing/2014/main" id="{CFA1891E-9AC4-FF40-B65D-691309A72291}"/>
                </a:ext>
              </a:extLst>
            </p:cNvPr>
            <p:cNvSpPr>
              <a:spLocks noChangeShapeType="1"/>
            </p:cNvSpPr>
            <p:nvPr/>
          </p:nvSpPr>
          <p:spPr bwMode="auto">
            <a:xfrm flipH="1">
              <a:off x="4103" y="2682"/>
              <a:ext cx="433"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4" name="Text Box 115">
              <a:extLst>
                <a:ext uri="{FF2B5EF4-FFF2-40B4-BE49-F238E27FC236}">
                  <a16:creationId xmlns:a16="http://schemas.microsoft.com/office/drawing/2014/main" id="{136EE9DA-7CD9-D645-A584-9C2C10EE9853}"/>
                </a:ext>
              </a:extLst>
            </p:cNvPr>
            <p:cNvSpPr txBox="1">
              <a:spLocks noChangeArrowheads="1"/>
            </p:cNvSpPr>
            <p:nvPr/>
          </p:nvSpPr>
          <p:spPr bwMode="auto">
            <a:xfrm>
              <a:off x="3560" y="2772"/>
              <a:ext cx="25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B</a:t>
              </a:r>
            </a:p>
          </p:txBody>
        </p:sp>
        <p:sp>
          <p:nvSpPr>
            <p:cNvPr id="85" name="Line 116">
              <a:extLst>
                <a:ext uri="{FF2B5EF4-FFF2-40B4-BE49-F238E27FC236}">
                  <a16:creationId xmlns:a16="http://schemas.microsoft.com/office/drawing/2014/main" id="{2F0883E8-506A-3742-9149-7E30C7DDB507}"/>
                </a:ext>
              </a:extLst>
            </p:cNvPr>
            <p:cNvSpPr>
              <a:spLocks noChangeShapeType="1"/>
            </p:cNvSpPr>
            <p:nvPr/>
          </p:nvSpPr>
          <p:spPr bwMode="auto">
            <a:xfrm flipH="1" flipV="1">
              <a:off x="3470" y="3067"/>
              <a:ext cx="340" cy="0"/>
            </a:xfrm>
            <a:prstGeom prst="line">
              <a:avLst/>
            </a:prstGeom>
            <a:noFill/>
            <a:ln w="28575">
              <a:solidFill>
                <a:schemeClr val="tx1"/>
              </a:solidFill>
              <a:round/>
              <a:headEnd type="triangle" w="med" len="lg"/>
              <a:tailEnd type="none" w="med" len="lg"/>
            </a:ln>
            <a:extLst>
              <a:ext uri="{909E8E84-426E-40dd-AFC4-6F175D3DCCD1}">
                <a14:hiddenFill xmlns="" xmlns:a14="http://schemas.microsoft.com/office/drawing/2010/main">
                  <a:noFill/>
                </a14:hiddenFill>
              </a:ext>
            </a:extLst>
          </p:spPr>
          <p:txBody>
            <a:bodyPr/>
            <a:lstStyle/>
            <a:p>
              <a:endParaRPr lang="zh-CN" altLang="en-US"/>
            </a:p>
          </p:txBody>
        </p:sp>
        <p:sp>
          <p:nvSpPr>
            <p:cNvPr id="86" name="Text Box 117">
              <a:extLst>
                <a:ext uri="{FF2B5EF4-FFF2-40B4-BE49-F238E27FC236}">
                  <a16:creationId xmlns:a16="http://schemas.microsoft.com/office/drawing/2014/main" id="{457A81A3-24D2-414A-8F5C-DA5F6B7DDC64}"/>
                </a:ext>
              </a:extLst>
            </p:cNvPr>
            <p:cNvSpPr txBox="1">
              <a:spLocks noChangeArrowheads="1"/>
            </p:cNvSpPr>
            <p:nvPr/>
          </p:nvSpPr>
          <p:spPr bwMode="auto">
            <a:xfrm>
              <a:off x="4248" y="2772"/>
              <a:ext cx="25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C</a:t>
              </a:r>
            </a:p>
          </p:txBody>
        </p:sp>
        <p:sp>
          <p:nvSpPr>
            <p:cNvPr id="87" name="Line 118">
              <a:extLst>
                <a:ext uri="{FF2B5EF4-FFF2-40B4-BE49-F238E27FC236}">
                  <a16:creationId xmlns:a16="http://schemas.microsoft.com/office/drawing/2014/main" id="{59B342CC-DFEC-8843-87A8-02A29432F3FD}"/>
                </a:ext>
              </a:extLst>
            </p:cNvPr>
            <p:cNvSpPr>
              <a:spLocks noChangeShapeType="1"/>
            </p:cNvSpPr>
            <p:nvPr/>
          </p:nvSpPr>
          <p:spPr bwMode="auto">
            <a:xfrm flipH="1" flipV="1">
              <a:off x="4173" y="2772"/>
              <a:ext cx="340" cy="0"/>
            </a:xfrm>
            <a:prstGeom prst="line">
              <a:avLst/>
            </a:prstGeom>
            <a:noFill/>
            <a:ln w="28575">
              <a:solidFill>
                <a:schemeClr val="tx1"/>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88" name="Text Box 119">
              <a:extLst>
                <a:ext uri="{FF2B5EF4-FFF2-40B4-BE49-F238E27FC236}">
                  <a16:creationId xmlns:a16="http://schemas.microsoft.com/office/drawing/2014/main" id="{FAC90586-CE9F-0A49-BA78-57C4633B5DE0}"/>
                </a:ext>
              </a:extLst>
            </p:cNvPr>
            <p:cNvSpPr txBox="1">
              <a:spLocks noChangeArrowheads="1"/>
            </p:cNvSpPr>
            <p:nvPr/>
          </p:nvSpPr>
          <p:spPr bwMode="auto">
            <a:xfrm>
              <a:off x="3198" y="3045"/>
              <a:ext cx="20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89" name="Text Box 120">
              <a:extLst>
                <a:ext uri="{FF2B5EF4-FFF2-40B4-BE49-F238E27FC236}">
                  <a16:creationId xmlns:a16="http://schemas.microsoft.com/office/drawing/2014/main" id="{D1999CD4-8CD4-5C4D-8C5E-2D5D5C4C785B}"/>
                </a:ext>
              </a:extLst>
            </p:cNvPr>
            <p:cNvSpPr txBox="1">
              <a:spLocks noChangeArrowheads="1"/>
            </p:cNvSpPr>
            <p:nvPr/>
          </p:nvSpPr>
          <p:spPr bwMode="auto">
            <a:xfrm>
              <a:off x="3198" y="3520"/>
              <a:ext cx="20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sp>
          <p:nvSpPr>
            <p:cNvPr id="90" name="Text Box 121">
              <a:extLst>
                <a:ext uri="{FF2B5EF4-FFF2-40B4-BE49-F238E27FC236}">
                  <a16:creationId xmlns:a16="http://schemas.microsoft.com/office/drawing/2014/main" id="{BEB223CD-8ACD-A243-B6D2-0F2C4FF94398}"/>
                </a:ext>
              </a:extLst>
            </p:cNvPr>
            <p:cNvSpPr txBox="1">
              <a:spLocks noChangeArrowheads="1"/>
            </p:cNvSpPr>
            <p:nvPr/>
          </p:nvSpPr>
          <p:spPr bwMode="auto">
            <a:xfrm>
              <a:off x="3175" y="3201"/>
              <a:ext cx="378"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400" b="0" baseline="-20000">
                  <a:latin typeface="Times New Roman" panose="02020603050405020304" pitchFamily="18" charset="0"/>
                </a:rPr>
                <a:t>BE</a:t>
              </a:r>
            </a:p>
          </p:txBody>
        </p:sp>
        <p:sp>
          <p:nvSpPr>
            <p:cNvPr id="91" name="Text Box 122">
              <a:extLst>
                <a:ext uri="{FF2B5EF4-FFF2-40B4-BE49-F238E27FC236}">
                  <a16:creationId xmlns:a16="http://schemas.microsoft.com/office/drawing/2014/main" id="{25CD0866-4D5A-8546-9701-55B36A4B1143}"/>
                </a:ext>
              </a:extLst>
            </p:cNvPr>
            <p:cNvSpPr txBox="1">
              <a:spLocks noChangeArrowheads="1"/>
            </p:cNvSpPr>
            <p:nvPr/>
          </p:nvSpPr>
          <p:spPr bwMode="auto">
            <a:xfrm>
              <a:off x="4503" y="2967"/>
              <a:ext cx="378"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400" b="0" baseline="-20000">
                  <a:latin typeface="Times New Roman" panose="02020603050405020304" pitchFamily="18" charset="0"/>
                </a:rPr>
                <a:t>CE</a:t>
              </a:r>
            </a:p>
          </p:txBody>
        </p:sp>
        <p:sp>
          <p:nvSpPr>
            <p:cNvPr id="92" name="Text Box 123">
              <a:extLst>
                <a:ext uri="{FF2B5EF4-FFF2-40B4-BE49-F238E27FC236}">
                  <a16:creationId xmlns:a16="http://schemas.microsoft.com/office/drawing/2014/main" id="{39523F4A-B32B-E740-926F-E8C009939E9B}"/>
                </a:ext>
              </a:extLst>
            </p:cNvPr>
            <p:cNvSpPr txBox="1">
              <a:spLocks noChangeArrowheads="1"/>
            </p:cNvSpPr>
            <p:nvPr/>
          </p:nvSpPr>
          <p:spPr bwMode="auto">
            <a:xfrm>
              <a:off x="4581" y="2546"/>
              <a:ext cx="20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93" name="Text Box 124">
              <a:extLst>
                <a:ext uri="{FF2B5EF4-FFF2-40B4-BE49-F238E27FC236}">
                  <a16:creationId xmlns:a16="http://schemas.microsoft.com/office/drawing/2014/main" id="{76B4AC33-7A3A-7F4D-9BD9-C9A74D62A5A4}"/>
                </a:ext>
              </a:extLst>
            </p:cNvPr>
            <p:cNvSpPr txBox="1">
              <a:spLocks noChangeArrowheads="1"/>
            </p:cNvSpPr>
            <p:nvPr/>
          </p:nvSpPr>
          <p:spPr bwMode="auto">
            <a:xfrm>
              <a:off x="4603" y="3498"/>
              <a:ext cx="20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grpSp>
    </p:spTree>
    <p:extLst>
      <p:ext uri="{BB962C8B-B14F-4D97-AF65-F5344CB8AC3E}">
        <p14:creationId xmlns:p14="http://schemas.microsoft.com/office/powerpoint/2010/main" val="179330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48886FF7-AD99-4E24-AC16-3AA648509F7B}" type="datetime1">
              <a:rPr lang="zh-CN" altLang="en-US" sz="1800" b="0" smtClean="0">
                <a:solidFill>
                  <a:srgbClr val="B2B2B2"/>
                </a:solidFill>
              </a:rPr>
              <a:pPr>
                <a:spcAft>
                  <a:spcPct val="0"/>
                </a:spcAft>
                <a:buFontTx/>
                <a:buNone/>
              </a:pPr>
              <a:t>2021/12/6</a:t>
            </a:fld>
            <a:endParaRPr lang="en-US" altLang="zh-CN" sz="1800" b="0">
              <a:solidFill>
                <a:srgbClr val="B2B2B2"/>
              </a:solidFill>
            </a:endParaRPr>
          </a:p>
        </p:txBody>
      </p:sp>
      <p:sp>
        <p:nvSpPr>
          <p:cNvPr id="20483"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20484"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D7E846F-EED4-4A86-B908-781AD47A173A}" type="slidenum">
              <a:rPr lang="en-US" altLang="zh-CN" sz="1800" b="0" smtClean="0">
                <a:solidFill>
                  <a:srgbClr val="B2B2B2"/>
                </a:solidFill>
              </a:rPr>
              <a:pPr>
                <a:spcAft>
                  <a:spcPct val="0"/>
                </a:spcAft>
                <a:buFontTx/>
                <a:buNone/>
              </a:pPr>
              <a:t>24</a:t>
            </a:fld>
            <a:endParaRPr lang="en-US" altLang="zh-CN" sz="1800" b="0">
              <a:solidFill>
                <a:srgbClr val="B2B2B2"/>
              </a:solidFill>
            </a:endParaRPr>
          </a:p>
        </p:txBody>
      </p:sp>
      <p:sp>
        <p:nvSpPr>
          <p:cNvPr id="20485" name="Rectangle 2"/>
          <p:cNvSpPr>
            <a:spLocks noGrp="1" noChangeArrowheads="1"/>
          </p:cNvSpPr>
          <p:nvPr>
            <p:ph type="title"/>
          </p:nvPr>
        </p:nvSpPr>
        <p:spPr/>
        <p:txBody>
          <a:bodyPr/>
          <a:lstStyle/>
          <a:p>
            <a:r>
              <a:rPr lang="en-US" altLang="zh-CN"/>
              <a:t>BJT</a:t>
            </a:r>
            <a:r>
              <a:rPr lang="zh-CN" altLang="en-US"/>
              <a:t>连接方式</a:t>
            </a:r>
          </a:p>
        </p:txBody>
      </p:sp>
      <p:sp>
        <p:nvSpPr>
          <p:cNvPr id="20486" name="Rectangle 3"/>
          <p:cNvSpPr>
            <a:spLocks noGrp="1" noChangeArrowheads="1"/>
          </p:cNvSpPr>
          <p:nvPr>
            <p:ph type="body" idx="1"/>
          </p:nvPr>
        </p:nvSpPr>
        <p:spPr>
          <a:xfrm>
            <a:off x="457200" y="1449388"/>
            <a:ext cx="8229600" cy="4932362"/>
          </a:xfrm>
        </p:spPr>
        <p:txBody>
          <a:bodyPr/>
          <a:lstStyle/>
          <a:p>
            <a:pPr>
              <a:lnSpc>
                <a:spcPct val="90000"/>
              </a:lnSpc>
            </a:pPr>
            <a:r>
              <a:rPr lang="zh-CN" altLang="en-US" sz="2400" dirty="0"/>
              <a:t>要使</a:t>
            </a:r>
            <a:r>
              <a:rPr lang="en-US" altLang="zh-CN" sz="2400" dirty="0"/>
              <a:t>BJT</a:t>
            </a:r>
            <a:r>
              <a:rPr lang="zh-CN" altLang="en-US" sz="2400" dirty="0"/>
              <a:t>有放大作用，必须保证</a:t>
            </a:r>
            <a:endParaRPr lang="en-US" altLang="zh-CN" sz="2400" dirty="0"/>
          </a:p>
          <a:p>
            <a:pPr lvl="1">
              <a:lnSpc>
                <a:spcPct val="90000"/>
              </a:lnSpc>
            </a:pPr>
            <a:r>
              <a:rPr lang="zh-CN" altLang="en-US" sz="2000" b="1" dirty="0"/>
              <a:t>发射结正偏</a:t>
            </a:r>
            <a:r>
              <a:rPr lang="zh-CN" altLang="en-US" sz="2000" dirty="0"/>
              <a:t>：保证三极中导电粒子最多的发射极能把自己的多子送到基极</a:t>
            </a:r>
            <a:endParaRPr lang="en-US" altLang="zh-CN" sz="2000" dirty="0"/>
          </a:p>
          <a:p>
            <a:pPr lvl="1">
              <a:lnSpc>
                <a:spcPct val="90000"/>
              </a:lnSpc>
            </a:pPr>
            <a:r>
              <a:rPr lang="zh-CN" altLang="en-US" sz="2000" b="1" dirty="0"/>
              <a:t>集电结反偏</a:t>
            </a:r>
            <a:r>
              <a:rPr lang="zh-CN" altLang="en-US" sz="2000" dirty="0"/>
              <a:t>：保证发射极来的多子能在电场的帮助下到达集电极（！此时基极和发射极各自的多子运动反而受到进一步压抑）</a:t>
            </a:r>
            <a:endParaRPr lang="en-US" altLang="zh-CN" sz="2000" dirty="0"/>
          </a:p>
          <a:p>
            <a:pPr lvl="1">
              <a:lnSpc>
                <a:spcPct val="90000"/>
              </a:lnSpc>
            </a:pPr>
            <a:endParaRPr lang="en-US" altLang="zh-CN" sz="2400" dirty="0"/>
          </a:p>
          <a:p>
            <a:pPr>
              <a:lnSpc>
                <a:spcPct val="90000"/>
              </a:lnSpc>
            </a:pPr>
            <a:r>
              <a:rPr lang="zh-CN" altLang="en-US" sz="2400" dirty="0"/>
              <a:t>有三种连接方式，又称为三种组态</a:t>
            </a:r>
            <a:endParaRPr lang="en-US" altLang="zh-CN" sz="2400" dirty="0"/>
          </a:p>
          <a:p>
            <a:pPr>
              <a:lnSpc>
                <a:spcPct val="90000"/>
              </a:lnSpc>
            </a:pPr>
            <a:endParaRPr lang="zh-CN" altLang="en-US" sz="2800" dirty="0"/>
          </a:p>
          <a:p>
            <a:pPr>
              <a:lnSpc>
                <a:spcPct val="90000"/>
              </a:lnSpc>
            </a:pPr>
            <a:endParaRPr lang="zh-CN" altLang="en-US" sz="2800" dirty="0"/>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a:p>
            <a:pPr marL="0" indent="0">
              <a:lnSpc>
                <a:spcPct val="90000"/>
              </a:lnSpc>
              <a:buNone/>
            </a:pPr>
            <a:endParaRPr lang="en-US" altLang="zh-CN" sz="2800" dirty="0"/>
          </a:p>
        </p:txBody>
      </p:sp>
      <p:pic>
        <p:nvPicPr>
          <p:cNvPr id="204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4443375"/>
            <a:ext cx="2486025" cy="1685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48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911562"/>
            <a:ext cx="2314575" cy="2181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489"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5713" y="3968712"/>
            <a:ext cx="2143125" cy="212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490" name="Rectangle 8"/>
          <p:cNvSpPr>
            <a:spLocks noChangeArrowheads="1"/>
          </p:cNvSpPr>
          <p:nvPr/>
        </p:nvSpPr>
        <p:spPr bwMode="auto">
          <a:xfrm>
            <a:off x="1439863" y="6057292"/>
            <a:ext cx="10985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共基极</a:t>
            </a:r>
          </a:p>
        </p:txBody>
      </p:sp>
      <p:sp>
        <p:nvSpPr>
          <p:cNvPr id="20491" name="Rectangle 9"/>
          <p:cNvSpPr>
            <a:spLocks noChangeArrowheads="1"/>
          </p:cNvSpPr>
          <p:nvPr/>
        </p:nvSpPr>
        <p:spPr bwMode="auto">
          <a:xfrm>
            <a:off x="4248150" y="6057292"/>
            <a:ext cx="14033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共发射极</a:t>
            </a:r>
          </a:p>
        </p:txBody>
      </p:sp>
      <p:sp>
        <p:nvSpPr>
          <p:cNvPr id="20492" name="Rectangle 10"/>
          <p:cNvSpPr>
            <a:spLocks noChangeArrowheads="1"/>
          </p:cNvSpPr>
          <p:nvPr/>
        </p:nvSpPr>
        <p:spPr bwMode="auto">
          <a:xfrm>
            <a:off x="6804025" y="6057292"/>
            <a:ext cx="14033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b="0"/>
              <a:t>共集电极</a:t>
            </a:r>
          </a:p>
        </p:txBody>
      </p:sp>
    </p:spTree>
    <p:extLst>
      <p:ext uri="{BB962C8B-B14F-4D97-AF65-F5344CB8AC3E}">
        <p14:creationId xmlns:p14="http://schemas.microsoft.com/office/powerpoint/2010/main" val="505569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DC91FCF-9675-4BFC-8C21-E6DAEACF3C9B}" type="datetime1">
              <a:rPr lang="zh-CN" altLang="en-US" sz="1800" b="0" smtClean="0">
                <a:solidFill>
                  <a:srgbClr val="B2B2B2"/>
                </a:solidFill>
              </a:rPr>
              <a:pPr>
                <a:spcAft>
                  <a:spcPct val="0"/>
                </a:spcAft>
                <a:buFontTx/>
                <a:buNone/>
              </a:pPr>
              <a:t>2021/12/6</a:t>
            </a:fld>
            <a:endParaRPr lang="en-US" altLang="zh-CN" sz="1800" b="0">
              <a:solidFill>
                <a:srgbClr val="B2B2B2"/>
              </a:solidFill>
            </a:endParaRPr>
          </a:p>
        </p:txBody>
      </p:sp>
      <p:sp>
        <p:nvSpPr>
          <p:cNvPr id="26627"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26628"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9D5E2B1-DBAF-4801-A03C-4DF6921AA9C9}" type="slidenum">
              <a:rPr lang="en-US" altLang="zh-CN" sz="1800" b="0" smtClean="0">
                <a:solidFill>
                  <a:srgbClr val="B2B2B2"/>
                </a:solidFill>
              </a:rPr>
              <a:pPr>
                <a:spcAft>
                  <a:spcPct val="0"/>
                </a:spcAft>
                <a:buFontTx/>
                <a:buNone/>
              </a:pPr>
              <a:t>25</a:t>
            </a:fld>
            <a:endParaRPr lang="en-US" altLang="zh-CN" sz="1800" b="0">
              <a:solidFill>
                <a:srgbClr val="B2B2B2"/>
              </a:solidFill>
            </a:endParaRPr>
          </a:p>
        </p:txBody>
      </p:sp>
      <p:sp>
        <p:nvSpPr>
          <p:cNvPr id="26629" name="Rectangle 2"/>
          <p:cNvSpPr>
            <a:spLocks noGrp="1" noChangeArrowheads="1"/>
          </p:cNvSpPr>
          <p:nvPr>
            <p:ph type="title"/>
          </p:nvPr>
        </p:nvSpPr>
        <p:spPr/>
        <p:txBody>
          <a:bodyPr/>
          <a:lstStyle/>
          <a:p>
            <a:r>
              <a:rPr lang="zh-CN" altLang="en-US"/>
              <a:t>示例</a:t>
            </a:r>
            <a:r>
              <a:rPr lang="en-US" altLang="zh-CN"/>
              <a:t>—</a:t>
            </a:r>
            <a:r>
              <a:rPr lang="zh-CN" altLang="en-US"/>
              <a:t>判断</a:t>
            </a:r>
            <a:r>
              <a:rPr kumimoji="1" lang="en-US" altLang="zh-CN">
                <a:solidFill>
                  <a:srgbClr val="000000"/>
                </a:solidFill>
                <a:latin typeface="Times New Roman" panose="02020603050405020304" pitchFamily="18" charset="0"/>
              </a:rPr>
              <a:t>BJT</a:t>
            </a:r>
            <a:r>
              <a:rPr lang="zh-CN" altLang="en-US"/>
              <a:t>工作区域</a:t>
            </a:r>
            <a:endParaRPr lang="en-US" altLang="zh-CN"/>
          </a:p>
        </p:txBody>
      </p:sp>
      <p:sp>
        <p:nvSpPr>
          <p:cNvPr id="26630" name="Rectangle 3"/>
          <p:cNvSpPr>
            <a:spLocks noGrp="1" noChangeArrowheads="1"/>
          </p:cNvSpPr>
          <p:nvPr>
            <p:ph type="body" idx="1"/>
          </p:nvPr>
        </p:nvSpPr>
        <p:spPr/>
        <p:txBody>
          <a:bodyPr/>
          <a:lstStyle/>
          <a:p>
            <a:r>
              <a:rPr kumimoji="1" lang="zh-CN" altLang="en-US" b="0" dirty="0">
                <a:solidFill>
                  <a:srgbClr val="000000"/>
                </a:solidFill>
              </a:rPr>
              <a:t>根据测得的</a:t>
            </a:r>
            <a:r>
              <a:rPr kumimoji="1" lang="en-US" altLang="zh-CN" b="0" dirty="0">
                <a:solidFill>
                  <a:srgbClr val="000000"/>
                </a:solidFill>
              </a:rPr>
              <a:t>BJT</a:t>
            </a:r>
            <a:r>
              <a:rPr kumimoji="1" lang="zh-CN" altLang="en-US" b="0" dirty="0">
                <a:solidFill>
                  <a:srgbClr val="000000"/>
                </a:solidFill>
              </a:rPr>
              <a:t>三个电极对地电位，判断其工作区域</a:t>
            </a:r>
          </a:p>
        </p:txBody>
      </p:sp>
      <p:pic>
        <p:nvPicPr>
          <p:cNvPr id="2663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988" y="2670175"/>
            <a:ext cx="1230312" cy="1408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425" y="2763838"/>
            <a:ext cx="1438275" cy="1349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63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888" y="2835275"/>
            <a:ext cx="1230312" cy="1349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34" name="Text Box 7"/>
          <p:cNvSpPr txBox="1">
            <a:spLocks noChangeArrowheads="1"/>
          </p:cNvSpPr>
          <p:nvPr/>
        </p:nvSpPr>
        <p:spPr bwMode="auto">
          <a:xfrm>
            <a:off x="1511300" y="4437063"/>
            <a:ext cx="1708150" cy="1296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b="0" dirty="0"/>
              <a:t>发射结正偏</a:t>
            </a:r>
          </a:p>
          <a:p>
            <a:pPr eaLnBrk="1" hangingPunct="1">
              <a:spcAft>
                <a:spcPct val="0"/>
              </a:spcAft>
              <a:buFontTx/>
              <a:buNone/>
            </a:pPr>
            <a:r>
              <a:rPr lang="zh-CN" altLang="en-US" sz="2400" b="0" dirty="0"/>
              <a:t>集电结反偏</a:t>
            </a:r>
          </a:p>
          <a:p>
            <a:pPr eaLnBrk="1" hangingPunct="1">
              <a:spcBef>
                <a:spcPct val="30000"/>
              </a:spcBef>
              <a:spcAft>
                <a:spcPct val="0"/>
              </a:spcAft>
              <a:buFontTx/>
              <a:buNone/>
            </a:pPr>
            <a:r>
              <a:rPr lang="en-US" altLang="zh-CN" sz="2400" b="0" dirty="0">
                <a:sym typeface="Wingdings" panose="05000000000000000000" pitchFamily="2" charset="2"/>
              </a:rPr>
              <a:t> </a:t>
            </a:r>
            <a:r>
              <a:rPr lang="zh-CN" altLang="en-US" sz="2400" b="0" dirty="0"/>
              <a:t>放大</a:t>
            </a:r>
          </a:p>
        </p:txBody>
      </p:sp>
      <p:sp>
        <p:nvSpPr>
          <p:cNvPr id="26635" name="Text Box 8"/>
          <p:cNvSpPr txBox="1">
            <a:spLocks noChangeArrowheads="1"/>
          </p:cNvSpPr>
          <p:nvPr/>
        </p:nvSpPr>
        <p:spPr bwMode="auto">
          <a:xfrm>
            <a:off x="3779838" y="4437063"/>
            <a:ext cx="1708150" cy="1296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b="0"/>
              <a:t>发射结正偏</a:t>
            </a:r>
          </a:p>
          <a:p>
            <a:pPr eaLnBrk="1" hangingPunct="1">
              <a:spcAft>
                <a:spcPct val="0"/>
              </a:spcAft>
              <a:buFontTx/>
              <a:buNone/>
            </a:pPr>
            <a:r>
              <a:rPr lang="zh-CN" altLang="en-US" sz="2400" b="0"/>
              <a:t>集电结正偏</a:t>
            </a:r>
          </a:p>
          <a:p>
            <a:pPr eaLnBrk="1" hangingPunct="1">
              <a:spcBef>
                <a:spcPct val="30000"/>
              </a:spcBef>
              <a:spcAft>
                <a:spcPct val="0"/>
              </a:spcAft>
              <a:buFontTx/>
              <a:buNone/>
            </a:pPr>
            <a:r>
              <a:rPr lang="en-US" altLang="zh-CN" sz="2400" b="0">
                <a:sym typeface="Wingdings" panose="05000000000000000000" pitchFamily="2" charset="2"/>
              </a:rPr>
              <a:t> </a:t>
            </a:r>
            <a:r>
              <a:rPr lang="zh-CN" altLang="en-US" sz="2400" b="0"/>
              <a:t>饱和</a:t>
            </a:r>
          </a:p>
        </p:txBody>
      </p:sp>
      <p:sp>
        <p:nvSpPr>
          <p:cNvPr id="26636" name="Text Box 9"/>
          <p:cNvSpPr txBox="1">
            <a:spLocks noChangeArrowheads="1"/>
          </p:cNvSpPr>
          <p:nvPr/>
        </p:nvSpPr>
        <p:spPr bwMode="auto">
          <a:xfrm>
            <a:off x="5995988" y="4437063"/>
            <a:ext cx="1708150" cy="1296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b="0"/>
              <a:t>发射结反偏</a:t>
            </a:r>
          </a:p>
          <a:p>
            <a:pPr eaLnBrk="1" hangingPunct="1">
              <a:spcAft>
                <a:spcPct val="0"/>
              </a:spcAft>
              <a:buFontTx/>
              <a:buNone/>
            </a:pPr>
            <a:r>
              <a:rPr lang="zh-CN" altLang="en-US" sz="2400" b="0"/>
              <a:t>集电结反偏</a:t>
            </a:r>
          </a:p>
          <a:p>
            <a:pPr eaLnBrk="1" hangingPunct="1">
              <a:spcBef>
                <a:spcPct val="30000"/>
              </a:spcBef>
              <a:spcAft>
                <a:spcPct val="0"/>
              </a:spcAft>
              <a:buFontTx/>
              <a:buNone/>
            </a:pPr>
            <a:r>
              <a:rPr lang="en-US" altLang="zh-CN" sz="2400" b="0">
                <a:sym typeface="Wingdings" panose="05000000000000000000" pitchFamily="2" charset="2"/>
              </a:rPr>
              <a:t> </a:t>
            </a:r>
            <a:r>
              <a:rPr lang="zh-CN" altLang="en-US" sz="2400" b="0"/>
              <a:t>截止</a:t>
            </a:r>
          </a:p>
        </p:txBody>
      </p:sp>
      <p:sp>
        <p:nvSpPr>
          <p:cNvPr id="13" name="Text Box 7"/>
          <p:cNvSpPr txBox="1">
            <a:spLocks noChangeArrowheads="1"/>
          </p:cNvSpPr>
          <p:nvPr/>
        </p:nvSpPr>
        <p:spPr bwMode="auto">
          <a:xfrm>
            <a:off x="1241630" y="5868640"/>
            <a:ext cx="6660740" cy="461665"/>
          </a:xfrm>
          <a:prstGeom prst="rect">
            <a:avLst/>
          </a:prstGeom>
          <a:noFill/>
          <a:ln w="95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b="0" dirty="0"/>
              <a:t>要点：“放大</a:t>
            </a:r>
            <a:r>
              <a:rPr lang="en-US" altLang="zh-CN" sz="2400" b="0" dirty="0"/>
              <a:t>/</a:t>
            </a:r>
            <a:r>
              <a:rPr lang="zh-CN" altLang="en-US" sz="2400" b="0" dirty="0"/>
              <a:t>饱和</a:t>
            </a:r>
            <a:r>
              <a:rPr lang="en-US" altLang="zh-CN" sz="2400" b="0" dirty="0"/>
              <a:t>/</a:t>
            </a:r>
            <a:r>
              <a:rPr lang="zh-CN" altLang="en-US" sz="2400" b="0" dirty="0"/>
              <a:t>截止”的主语是 基极电流</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7E893E3-3CE3-44AB-9F39-4D489D0BE1B5}" type="datetime1">
              <a:rPr lang="zh-CN" altLang="en-US" sz="1800" b="0" smtClean="0">
                <a:solidFill>
                  <a:srgbClr val="B2B2B2"/>
                </a:solidFill>
              </a:rPr>
              <a:pPr>
                <a:spcAft>
                  <a:spcPct val="0"/>
                </a:spcAft>
                <a:buFontTx/>
                <a:buNone/>
              </a:pPr>
              <a:t>2021/12/6</a:t>
            </a:fld>
            <a:endParaRPr lang="en-US" altLang="zh-CN" sz="1800" b="0">
              <a:solidFill>
                <a:srgbClr val="B2B2B2"/>
              </a:solidFill>
            </a:endParaRPr>
          </a:p>
        </p:txBody>
      </p:sp>
      <p:sp>
        <p:nvSpPr>
          <p:cNvPr id="27651"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27652"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B1A93F9-02ED-4995-8890-C75101FCEA9F}" type="slidenum">
              <a:rPr lang="en-US" altLang="zh-CN" sz="1800" b="0" smtClean="0">
                <a:solidFill>
                  <a:srgbClr val="B2B2B2"/>
                </a:solidFill>
              </a:rPr>
              <a:pPr>
                <a:spcAft>
                  <a:spcPct val="0"/>
                </a:spcAft>
                <a:buFontTx/>
                <a:buNone/>
              </a:pPr>
              <a:t>26</a:t>
            </a:fld>
            <a:endParaRPr lang="en-US" altLang="zh-CN" sz="1800" b="0">
              <a:solidFill>
                <a:srgbClr val="B2B2B2"/>
              </a:solidFill>
            </a:endParaRPr>
          </a:p>
        </p:txBody>
      </p:sp>
      <p:pic>
        <p:nvPicPr>
          <p:cNvPr id="2765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5725" y="1665288"/>
            <a:ext cx="4889500" cy="3446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654" name="Rectangle 2"/>
          <p:cNvSpPr>
            <a:spLocks noGrp="1" noChangeArrowheads="1"/>
          </p:cNvSpPr>
          <p:nvPr>
            <p:ph type="title"/>
          </p:nvPr>
        </p:nvSpPr>
        <p:spPr>
          <a:xfrm>
            <a:off x="457200" y="152400"/>
            <a:ext cx="8229600" cy="1143000"/>
          </a:xfrm>
        </p:spPr>
        <p:txBody>
          <a:bodyPr/>
          <a:lstStyle/>
          <a:p>
            <a:r>
              <a:rPr kumimoji="1" lang="en-US" altLang="zh-CN">
                <a:solidFill>
                  <a:srgbClr val="000000"/>
                </a:solidFill>
                <a:latin typeface="Times New Roman" panose="02020603050405020304" pitchFamily="18" charset="0"/>
              </a:rPr>
              <a:t>BJT</a:t>
            </a:r>
            <a:r>
              <a:rPr lang="zh-CN" altLang="en-US"/>
              <a:t>主要</a:t>
            </a:r>
            <a:r>
              <a:rPr lang="zh-CN" altLang="en-US">
                <a:latin typeface="宋体" panose="02010600030101010101" pitchFamily="2" charset="-122"/>
              </a:rPr>
              <a:t>性能</a:t>
            </a:r>
            <a:r>
              <a:rPr lang="zh-CN" altLang="en-US"/>
              <a:t>参数</a:t>
            </a:r>
          </a:p>
        </p:txBody>
      </p:sp>
      <p:sp>
        <p:nvSpPr>
          <p:cNvPr id="27655" name="Rectangle 3"/>
          <p:cNvSpPr>
            <a:spLocks noGrp="1" noChangeArrowheads="1"/>
          </p:cNvSpPr>
          <p:nvPr>
            <p:ph type="body" sz="half" idx="1"/>
          </p:nvPr>
        </p:nvSpPr>
        <p:spPr>
          <a:xfrm>
            <a:off x="457200" y="1700213"/>
            <a:ext cx="3575050" cy="4681537"/>
          </a:xfrm>
        </p:spPr>
        <p:txBody>
          <a:bodyPr/>
          <a:lstStyle/>
          <a:p>
            <a:r>
              <a:rPr lang="zh-CN" altLang="en-US" sz="2800">
                <a:latin typeface="Times New Roman" panose="02020603050405020304" pitchFamily="18" charset="0"/>
              </a:rPr>
              <a:t>直流电流放大系数</a:t>
            </a:r>
          </a:p>
          <a:p>
            <a:endParaRPr lang="zh-CN" altLang="en-US" sz="2800">
              <a:latin typeface="Times New Roman" panose="02020603050405020304" pitchFamily="18" charset="0"/>
            </a:endParaRPr>
          </a:p>
          <a:p>
            <a:endParaRPr lang="zh-CN" altLang="en-US" sz="2800">
              <a:latin typeface="Times New Roman" panose="02020603050405020304" pitchFamily="18" charset="0"/>
            </a:endParaRPr>
          </a:p>
          <a:p>
            <a:r>
              <a:rPr lang="zh-CN" altLang="en-US" sz="2800">
                <a:latin typeface="Times New Roman" panose="02020603050405020304" pitchFamily="18" charset="0"/>
              </a:rPr>
              <a:t>交流电流放大倍数</a:t>
            </a:r>
          </a:p>
          <a:p>
            <a:pPr>
              <a:lnSpc>
                <a:spcPct val="130000"/>
              </a:lnSpc>
              <a:buFontTx/>
              <a:buNone/>
            </a:pPr>
            <a:r>
              <a:rPr kumimoji="1" lang="zh-CN" altLang="en-US" sz="2800" i="1">
                <a:solidFill>
                  <a:srgbClr val="000000"/>
                </a:solidFill>
                <a:latin typeface="Times New Roman" panose="02020603050405020304" pitchFamily="18" charset="0"/>
                <a:sym typeface="Symbol" panose="05050102010706020507" pitchFamily="18" charset="2"/>
              </a:rPr>
              <a:t>     </a:t>
            </a:r>
            <a:r>
              <a:rPr kumimoji="1" lang="en-US" altLang="zh-CN" sz="2800">
                <a:solidFill>
                  <a:srgbClr val="000000"/>
                </a:solidFill>
                <a:latin typeface="Times New Roman" panose="02020603050405020304" pitchFamily="18" charset="0"/>
              </a:rPr>
              <a:t>= </a:t>
            </a:r>
            <a:r>
              <a:rPr kumimoji="1" lang="en-US" altLang="zh-CN" sz="2800">
                <a:solidFill>
                  <a:srgbClr val="000000"/>
                </a:solidFill>
                <a:latin typeface="Times New Roman" panose="02020603050405020304" pitchFamily="18" charset="0"/>
                <a:sym typeface="Symbol" panose="05050102010706020507" pitchFamily="18" charset="2"/>
              </a:rPr>
              <a:t></a:t>
            </a:r>
            <a:r>
              <a:rPr kumimoji="1" lang="en-US" altLang="zh-CN" sz="2800" i="1">
                <a:solidFill>
                  <a:srgbClr val="000000"/>
                </a:solidFill>
                <a:latin typeface="Times New Roman" panose="02020603050405020304" pitchFamily="18" charset="0"/>
              </a:rPr>
              <a:t>I</a:t>
            </a:r>
            <a:r>
              <a:rPr kumimoji="1" lang="en-US" altLang="zh-CN" sz="2800" baseline="-25000">
                <a:solidFill>
                  <a:srgbClr val="000000"/>
                </a:solidFill>
                <a:latin typeface="Times New Roman" panose="02020603050405020304" pitchFamily="18" charset="0"/>
              </a:rPr>
              <a:t>C </a:t>
            </a:r>
            <a:r>
              <a:rPr kumimoji="1" lang="en-US" altLang="zh-CN" sz="2800">
                <a:solidFill>
                  <a:srgbClr val="000000"/>
                </a:solidFill>
                <a:latin typeface="Times New Roman" panose="02020603050405020304" pitchFamily="18" charset="0"/>
              </a:rPr>
              <a:t>/ </a:t>
            </a:r>
            <a:r>
              <a:rPr kumimoji="1" lang="en-US" altLang="zh-CN" sz="2800">
                <a:solidFill>
                  <a:srgbClr val="000000"/>
                </a:solidFill>
                <a:latin typeface="Times New Roman" panose="02020603050405020304" pitchFamily="18" charset="0"/>
                <a:sym typeface="Symbol" panose="05050102010706020507" pitchFamily="18" charset="2"/>
              </a:rPr>
              <a:t></a:t>
            </a:r>
            <a:r>
              <a:rPr kumimoji="1" lang="en-US" altLang="zh-CN" sz="2800" i="1">
                <a:solidFill>
                  <a:srgbClr val="000000"/>
                </a:solidFill>
                <a:latin typeface="Times New Roman" panose="02020603050405020304" pitchFamily="18" charset="0"/>
              </a:rPr>
              <a:t>I</a:t>
            </a:r>
            <a:r>
              <a:rPr kumimoji="1" lang="en-US" altLang="zh-CN" sz="2800" baseline="-25000">
                <a:solidFill>
                  <a:srgbClr val="000000"/>
                </a:solidFill>
                <a:latin typeface="Times New Roman" panose="02020603050405020304" pitchFamily="18" charset="0"/>
              </a:rPr>
              <a:t>B</a:t>
            </a:r>
          </a:p>
          <a:p>
            <a:pPr>
              <a:lnSpc>
                <a:spcPct val="120000"/>
              </a:lnSpc>
              <a:buFontTx/>
              <a:buNone/>
            </a:pPr>
            <a:r>
              <a:rPr kumimoji="1" lang="zh-CN" altLang="en-US" sz="2400">
                <a:latin typeface="Times New Roman" panose="02020603050405020304" pitchFamily="18" charset="0"/>
              </a:rPr>
              <a:t>    </a:t>
            </a:r>
            <a:endParaRPr kumimoji="1" lang="en-US" altLang="zh-CN" sz="2800" baseline="-25000">
              <a:solidFill>
                <a:srgbClr val="000000"/>
              </a:solidFill>
              <a:latin typeface="Times New Roman" panose="02020603050405020304" pitchFamily="18" charset="0"/>
            </a:endParaRPr>
          </a:p>
          <a:p>
            <a:endParaRPr kumimoji="1" lang="zh-CN" altLang="en-US" sz="3600" baseline="-25000">
              <a:solidFill>
                <a:srgbClr val="000000"/>
              </a:solidFill>
              <a:latin typeface="Times New Roman" panose="02020603050405020304" pitchFamily="18" charset="0"/>
            </a:endParaRPr>
          </a:p>
        </p:txBody>
      </p:sp>
      <p:grpSp>
        <p:nvGrpSpPr>
          <p:cNvPr id="27656" name="Group 5"/>
          <p:cNvGrpSpPr>
            <a:grpSpLocks/>
          </p:cNvGrpSpPr>
          <p:nvPr/>
        </p:nvGrpSpPr>
        <p:grpSpPr bwMode="auto">
          <a:xfrm>
            <a:off x="827088" y="5516563"/>
            <a:ext cx="5689600" cy="649287"/>
            <a:chOff x="431" y="3475"/>
            <a:chExt cx="3584" cy="409"/>
          </a:xfrm>
        </p:grpSpPr>
        <p:sp>
          <p:nvSpPr>
            <p:cNvPr id="27660" name="Rectangle 6"/>
            <p:cNvSpPr>
              <a:spLocks noChangeArrowheads="1"/>
            </p:cNvSpPr>
            <p:nvPr/>
          </p:nvSpPr>
          <p:spPr bwMode="auto">
            <a:xfrm>
              <a:off x="431" y="3475"/>
              <a:ext cx="3584" cy="409"/>
            </a:xfrm>
            <a:prstGeom prst="rect">
              <a:avLst/>
            </a:prstGeom>
            <a:noFill/>
            <a:ln w="2857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aphicFrame>
          <p:nvGraphicFramePr>
            <p:cNvPr id="27661" name="Object 7"/>
            <p:cNvGraphicFramePr>
              <a:graphicFrameLocks noChangeAspect="1"/>
            </p:cNvGraphicFramePr>
            <p:nvPr/>
          </p:nvGraphicFramePr>
          <p:xfrm>
            <a:off x="3016" y="3498"/>
            <a:ext cx="827" cy="362"/>
          </p:xfrm>
          <a:graphic>
            <a:graphicData uri="http://schemas.openxmlformats.org/presentationml/2006/ole">
              <mc:AlternateContent xmlns:mc="http://schemas.openxmlformats.org/markup-compatibility/2006">
                <mc:Choice xmlns:v="urn:schemas-microsoft-com:vml" Requires="v">
                  <p:oleObj spid="_x0000_s27727" name="Equation" r:id="rId5" imgW="431613" imgH="228501" progId="Equation.3">
                    <p:embed/>
                  </p:oleObj>
                </mc:Choice>
                <mc:Fallback>
                  <p:oleObj name="Equation" r:id="rId5" imgW="431613" imgH="228501"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16" y="3498"/>
                          <a:ext cx="827" cy="3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7662" name="Rectangle 8"/>
            <p:cNvSpPr>
              <a:spLocks noChangeArrowheads="1"/>
            </p:cNvSpPr>
            <p:nvPr/>
          </p:nvSpPr>
          <p:spPr bwMode="auto">
            <a:xfrm>
              <a:off x="521" y="3512"/>
              <a:ext cx="2441"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t>在放大区相当大范围内</a:t>
              </a:r>
              <a:r>
                <a:rPr kumimoji="1" lang="en-US" altLang="zh-CN" sz="2800"/>
                <a:t>:</a:t>
              </a:r>
            </a:p>
          </p:txBody>
        </p:sp>
      </p:grpSp>
      <p:grpSp>
        <p:nvGrpSpPr>
          <p:cNvPr id="27657" name="Group 9"/>
          <p:cNvGrpSpPr>
            <a:grpSpLocks/>
          </p:cNvGrpSpPr>
          <p:nvPr/>
        </p:nvGrpSpPr>
        <p:grpSpPr bwMode="auto">
          <a:xfrm>
            <a:off x="863600" y="2405063"/>
            <a:ext cx="1736725" cy="519112"/>
            <a:chOff x="544" y="1525"/>
            <a:chExt cx="1094" cy="327"/>
          </a:xfrm>
        </p:grpSpPr>
        <p:sp>
          <p:nvSpPr>
            <p:cNvPr id="27658" name="Rectangle 10"/>
            <p:cNvSpPr>
              <a:spLocks noChangeArrowheads="1"/>
            </p:cNvSpPr>
            <p:nvPr/>
          </p:nvSpPr>
          <p:spPr bwMode="auto">
            <a:xfrm>
              <a:off x="544" y="1525"/>
              <a:ext cx="1094"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i="1">
                  <a:solidFill>
                    <a:srgbClr val="000000"/>
                  </a:solidFill>
                  <a:latin typeface="Times New Roman" panose="02020603050405020304" pitchFamily="18" charset="0"/>
                  <a:sym typeface="Symbol" panose="05050102010706020507" pitchFamily="18" charset="2"/>
                </a:rPr>
                <a:t>  </a:t>
              </a:r>
              <a:r>
                <a:rPr kumimoji="1" lang="en-US" altLang="zh-CN" sz="2800">
                  <a:solidFill>
                    <a:srgbClr val="000000"/>
                  </a:solidFill>
                  <a:latin typeface="Times New Roman" panose="02020603050405020304" pitchFamily="18" charset="0"/>
                </a:rPr>
                <a:t>= </a:t>
              </a:r>
              <a:r>
                <a:rPr kumimoji="1" lang="en-US" altLang="zh-CN" sz="2800" i="1">
                  <a:solidFill>
                    <a:srgbClr val="000000"/>
                  </a:solidFill>
                  <a:latin typeface="Times New Roman" panose="02020603050405020304" pitchFamily="18" charset="0"/>
                </a:rPr>
                <a:t>I</a:t>
              </a:r>
              <a:r>
                <a:rPr kumimoji="1" lang="en-US" altLang="zh-CN" sz="2800" baseline="-25000">
                  <a:solidFill>
                    <a:srgbClr val="000000"/>
                  </a:solidFill>
                  <a:latin typeface="Times New Roman" panose="02020603050405020304" pitchFamily="18" charset="0"/>
                </a:rPr>
                <a:t>C</a:t>
              </a:r>
              <a:r>
                <a:rPr kumimoji="1" lang="en-US" altLang="zh-CN" sz="2800">
                  <a:solidFill>
                    <a:srgbClr val="000000"/>
                  </a:solidFill>
                  <a:latin typeface="Times New Roman" panose="02020603050405020304" pitchFamily="18" charset="0"/>
                </a:rPr>
                <a:t> / </a:t>
              </a:r>
              <a:r>
                <a:rPr kumimoji="1" lang="en-US" altLang="zh-CN" sz="2800" i="1">
                  <a:solidFill>
                    <a:srgbClr val="000000"/>
                  </a:solidFill>
                  <a:latin typeface="Times New Roman" panose="02020603050405020304" pitchFamily="18" charset="0"/>
                </a:rPr>
                <a:t>I</a:t>
              </a:r>
              <a:r>
                <a:rPr kumimoji="1" lang="en-US" altLang="zh-CN" sz="2800" baseline="-25000">
                  <a:solidFill>
                    <a:srgbClr val="000000"/>
                  </a:solidFill>
                  <a:latin typeface="Times New Roman" panose="02020603050405020304" pitchFamily="18" charset="0"/>
                </a:rPr>
                <a:t>B</a:t>
              </a:r>
              <a:endParaRPr kumimoji="1" lang="zh-CN" altLang="en-US" sz="2800" baseline="-25000">
                <a:solidFill>
                  <a:srgbClr val="000000"/>
                </a:solidFill>
                <a:latin typeface="Times New Roman" panose="02020603050405020304" pitchFamily="18" charset="0"/>
              </a:endParaRPr>
            </a:p>
          </p:txBody>
        </p:sp>
        <p:sp>
          <p:nvSpPr>
            <p:cNvPr id="27659" name="Line 11"/>
            <p:cNvSpPr>
              <a:spLocks noChangeShapeType="1"/>
            </p:cNvSpPr>
            <p:nvPr/>
          </p:nvSpPr>
          <p:spPr bwMode="auto">
            <a:xfrm>
              <a:off x="635" y="1570"/>
              <a:ext cx="15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3703673-F185-4046-BA7D-A94F8713D5B8}" type="datetime1">
              <a:rPr lang="zh-CN" altLang="en-US" sz="1800" b="0" smtClean="0">
                <a:solidFill>
                  <a:srgbClr val="B2B2B2"/>
                </a:solidFill>
              </a:rPr>
              <a:pPr>
                <a:spcAft>
                  <a:spcPct val="0"/>
                </a:spcAft>
                <a:buFontTx/>
                <a:buNone/>
              </a:pPr>
              <a:t>2021/12/6</a:t>
            </a:fld>
            <a:endParaRPr lang="en-US" altLang="zh-CN" sz="1800" b="0">
              <a:solidFill>
                <a:srgbClr val="B2B2B2"/>
              </a:solidFill>
            </a:endParaRPr>
          </a:p>
        </p:txBody>
      </p:sp>
      <p:sp>
        <p:nvSpPr>
          <p:cNvPr id="29699"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29700"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710B442-9222-4E1C-A21F-3EAC4997807C}" type="slidenum">
              <a:rPr lang="en-US" altLang="zh-CN" sz="1800" b="0" smtClean="0">
                <a:solidFill>
                  <a:srgbClr val="B2B2B2"/>
                </a:solidFill>
              </a:rPr>
              <a:pPr>
                <a:spcAft>
                  <a:spcPct val="0"/>
                </a:spcAft>
                <a:buFontTx/>
                <a:buNone/>
              </a:pPr>
              <a:t>27</a:t>
            </a:fld>
            <a:endParaRPr lang="en-US" altLang="zh-CN" sz="1800" b="0">
              <a:solidFill>
                <a:srgbClr val="B2B2B2"/>
              </a:solidFill>
            </a:endParaRPr>
          </a:p>
        </p:txBody>
      </p:sp>
      <p:pic>
        <p:nvPicPr>
          <p:cNvPr id="2970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1888" y="1716088"/>
            <a:ext cx="5148262" cy="3729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702" name="Rectangle 3"/>
          <p:cNvSpPr>
            <a:spLocks noGrp="1" noChangeArrowheads="1"/>
          </p:cNvSpPr>
          <p:nvPr>
            <p:ph type="title"/>
          </p:nvPr>
        </p:nvSpPr>
        <p:spPr/>
        <p:txBody>
          <a:bodyPr/>
          <a:lstStyle/>
          <a:p>
            <a:r>
              <a:rPr kumimoji="1" lang="en-US" altLang="zh-CN">
                <a:solidFill>
                  <a:srgbClr val="000000"/>
                </a:solidFill>
                <a:latin typeface="Times New Roman" panose="02020603050405020304" pitchFamily="18" charset="0"/>
              </a:rPr>
              <a:t>BJT</a:t>
            </a:r>
            <a:r>
              <a:rPr lang="zh-CN" altLang="en-US">
                <a:latin typeface="宋体" panose="02010600030101010101" pitchFamily="2" charset="-122"/>
              </a:rPr>
              <a:t>主要性能参数</a:t>
            </a:r>
            <a:r>
              <a:rPr lang="en-US" altLang="zh-CN">
                <a:latin typeface="宋体" panose="02010600030101010101" pitchFamily="2" charset="-122"/>
              </a:rPr>
              <a:t>(</a:t>
            </a:r>
            <a:r>
              <a:rPr lang="zh-CN" altLang="en-US">
                <a:latin typeface="宋体" panose="02010600030101010101" pitchFamily="2" charset="-122"/>
              </a:rPr>
              <a:t>续</a:t>
            </a:r>
            <a:r>
              <a:rPr lang="en-US" altLang="zh-CN">
                <a:latin typeface="宋体" panose="02010600030101010101" pitchFamily="2" charset="-122"/>
              </a:rPr>
              <a:t>)</a:t>
            </a:r>
          </a:p>
        </p:txBody>
      </p:sp>
      <p:sp>
        <p:nvSpPr>
          <p:cNvPr id="29703" name="Rectangle 4"/>
          <p:cNvSpPr>
            <a:spLocks noGrp="1" noChangeArrowheads="1"/>
          </p:cNvSpPr>
          <p:nvPr>
            <p:ph type="body" idx="1"/>
          </p:nvPr>
        </p:nvSpPr>
        <p:spPr>
          <a:xfrm>
            <a:off x="457200" y="1520825"/>
            <a:ext cx="3286125" cy="4860925"/>
          </a:xfrm>
        </p:spPr>
        <p:txBody>
          <a:bodyPr/>
          <a:lstStyle/>
          <a:p>
            <a:r>
              <a:rPr kumimoji="1" lang="zh-CN" altLang="en-US" sz="2800">
                <a:latin typeface="Times New Roman" panose="02020603050405020304" pitchFamily="18" charset="0"/>
              </a:rPr>
              <a:t>集电极最大允许电流</a:t>
            </a:r>
            <a:r>
              <a:rPr kumimoji="1" lang="en-US" altLang="zh-CN" sz="2800" i="1">
                <a:latin typeface="Times New Roman" panose="02020603050405020304" pitchFamily="18" charset="0"/>
              </a:rPr>
              <a:t>I</a:t>
            </a:r>
            <a:r>
              <a:rPr kumimoji="1" lang="en-US" altLang="zh-CN" sz="1400">
                <a:latin typeface="Times New Roman" panose="02020603050405020304" pitchFamily="18" charset="0"/>
              </a:rPr>
              <a:t>CM</a:t>
            </a:r>
          </a:p>
          <a:p>
            <a:r>
              <a:rPr kumimoji="1" lang="zh-CN" altLang="en-US" sz="2800">
                <a:latin typeface="Times New Roman" panose="02020603050405020304" pitchFamily="18" charset="0"/>
              </a:rPr>
              <a:t>集电极最大允许功耗</a:t>
            </a:r>
            <a:r>
              <a:rPr kumimoji="1" lang="en-US" altLang="zh-CN" sz="2800" i="1">
                <a:latin typeface="Times New Roman" panose="02020603050405020304" pitchFamily="18" charset="0"/>
              </a:rPr>
              <a:t>P</a:t>
            </a:r>
            <a:r>
              <a:rPr kumimoji="1" lang="en-US" altLang="zh-CN" sz="1600">
                <a:latin typeface="Times New Roman" panose="02020603050405020304" pitchFamily="18" charset="0"/>
              </a:rPr>
              <a:t>CM</a:t>
            </a:r>
          </a:p>
          <a:p>
            <a:pPr>
              <a:buFontTx/>
              <a:buNone/>
            </a:pPr>
            <a:r>
              <a:rPr kumimoji="1" lang="en-US" altLang="zh-CN" sz="2800" i="1">
                <a:latin typeface="Times New Roman" panose="02020603050405020304" pitchFamily="18" charset="0"/>
              </a:rPr>
              <a:t>      P</a:t>
            </a:r>
            <a:r>
              <a:rPr kumimoji="1" lang="en-US" altLang="zh-CN" sz="1600">
                <a:latin typeface="Times New Roman" panose="02020603050405020304" pitchFamily="18" charset="0"/>
              </a:rPr>
              <a:t>CM </a:t>
            </a:r>
            <a:r>
              <a:rPr kumimoji="1" lang="en-US" altLang="zh-CN" sz="2000">
                <a:latin typeface="Times New Roman" panose="02020603050405020304" pitchFamily="18" charset="0"/>
              </a:rPr>
              <a:t>= </a:t>
            </a:r>
            <a:r>
              <a:rPr kumimoji="1" lang="en-US" altLang="zh-CN" sz="2800" i="1">
                <a:latin typeface="Times New Roman" panose="02020603050405020304" pitchFamily="18" charset="0"/>
              </a:rPr>
              <a:t>V</a:t>
            </a:r>
            <a:r>
              <a:rPr kumimoji="1" lang="en-US" altLang="zh-CN" sz="1600">
                <a:latin typeface="Times New Roman" panose="02020603050405020304" pitchFamily="18" charset="0"/>
              </a:rPr>
              <a:t>CE</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I</a:t>
            </a:r>
            <a:r>
              <a:rPr kumimoji="1" lang="en-US" altLang="zh-CN" sz="1600">
                <a:latin typeface="Times New Roman" panose="02020603050405020304" pitchFamily="18" charset="0"/>
              </a:rPr>
              <a:t>C</a:t>
            </a:r>
            <a:endParaRPr kumimoji="1" lang="zh-CN" altLang="en-US" sz="1800">
              <a:latin typeface="Times New Roman" panose="02020603050405020304" pitchFamily="18" charset="0"/>
            </a:endParaRPr>
          </a:p>
          <a:p>
            <a:r>
              <a:rPr kumimoji="1" lang="zh-CN" altLang="en-US" sz="2800">
                <a:latin typeface="Times New Roman" panose="02020603050405020304" pitchFamily="18" charset="0"/>
              </a:rPr>
              <a:t>反向击穿电压</a:t>
            </a:r>
          </a:p>
          <a:p>
            <a:pPr lvl="1"/>
            <a:r>
              <a:rPr kumimoji="1" lang="en-US" altLang="zh-CN" i="1">
                <a:latin typeface="Times New Roman" panose="02020603050405020304" pitchFamily="18" charset="0"/>
              </a:rPr>
              <a:t>V</a:t>
            </a:r>
            <a:r>
              <a:rPr kumimoji="1" lang="en-US" altLang="zh-CN" sz="2400" baseline="-5000">
                <a:latin typeface="Times New Roman" panose="02020603050405020304" pitchFamily="18" charset="0"/>
              </a:rPr>
              <a:t>(BR) CEO</a:t>
            </a:r>
            <a:r>
              <a:rPr kumimoji="1" lang="zh-CN" altLang="en-US" sz="1600">
                <a:latin typeface="Times New Roman" panose="02020603050405020304" pitchFamily="18" charset="0"/>
              </a:rPr>
              <a:t>：</a:t>
            </a:r>
            <a:r>
              <a:rPr kumimoji="1" lang="zh-CN" altLang="en-US" sz="2400">
                <a:latin typeface="Times New Roman" panose="02020603050405020304" pitchFamily="18" charset="0"/>
              </a:rPr>
              <a:t>基极开路时，集电极和发射极间的击穿电压</a:t>
            </a:r>
          </a:p>
        </p:txBody>
      </p:sp>
      <p:pic>
        <p:nvPicPr>
          <p:cNvPr id="2970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5805488"/>
            <a:ext cx="4171950" cy="495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2BC99EC-4C9D-4D08-97B1-23B9E99254AE}" type="datetime1">
              <a:rPr lang="zh-CN" altLang="en-US" sz="1800" b="0" smtClean="0">
                <a:solidFill>
                  <a:srgbClr val="B2B2B2"/>
                </a:solidFill>
              </a:rPr>
              <a:pPr>
                <a:spcAft>
                  <a:spcPct val="0"/>
                </a:spcAft>
                <a:buFontTx/>
                <a:buNone/>
              </a:pPr>
              <a:t>2021/12/6</a:t>
            </a:fld>
            <a:endParaRPr lang="en-US" altLang="zh-CN" sz="1800" b="0">
              <a:solidFill>
                <a:srgbClr val="B2B2B2"/>
              </a:solidFill>
            </a:endParaRPr>
          </a:p>
        </p:txBody>
      </p:sp>
      <p:sp>
        <p:nvSpPr>
          <p:cNvPr id="22531"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22532"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BADEAC5-A80C-43DB-8924-83B60DB50EFD}" type="slidenum">
              <a:rPr lang="en-US" altLang="zh-CN" sz="1800" b="0" smtClean="0">
                <a:solidFill>
                  <a:srgbClr val="B2B2B2"/>
                </a:solidFill>
              </a:rPr>
              <a:pPr>
                <a:spcAft>
                  <a:spcPct val="0"/>
                </a:spcAft>
                <a:buFontTx/>
                <a:buNone/>
              </a:pPr>
              <a:t>28</a:t>
            </a:fld>
            <a:endParaRPr lang="en-US" altLang="zh-CN" sz="1800" b="0">
              <a:solidFill>
                <a:srgbClr val="B2B2B2"/>
              </a:solidFill>
            </a:endParaRPr>
          </a:p>
        </p:txBody>
      </p:sp>
      <p:pic>
        <p:nvPicPr>
          <p:cNvPr id="22537" name="Picture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576" y="675613"/>
            <a:ext cx="2800536" cy="2213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 name="Line 35"/>
          <p:cNvSpPr>
            <a:spLocks noChangeShapeType="1"/>
          </p:cNvSpPr>
          <p:nvPr/>
        </p:nvSpPr>
        <p:spPr bwMode="auto">
          <a:xfrm flipV="1">
            <a:off x="6056141" y="2553557"/>
            <a:ext cx="2898775" cy="0"/>
          </a:xfrm>
          <a:prstGeom prst="line">
            <a:avLst/>
          </a:prstGeom>
          <a:noFill/>
          <a:ln w="28575">
            <a:solidFill>
              <a:schemeClr val="tx1"/>
            </a:solidFill>
            <a:round/>
            <a:headEnd type="none" w="sm" len="sm"/>
            <a:tailEnd type="triangle" w="med" len="lg"/>
          </a:ln>
          <a:extLst>
            <a:ext uri="{909E8E84-426E-40dd-AFC4-6F175D3DCCD1}">
              <a14:hiddenFill xmlns="" xmlns:a14="http://schemas.microsoft.com/office/drawing/2010/main">
                <a:noFill/>
              </a14:hiddenFill>
            </a:ext>
          </a:extLst>
        </p:spPr>
        <p:txBody>
          <a:bodyPr lIns="90000" tIns="46800" rIns="90000" bIns="46800" anchor="ctr">
            <a:spAutoFit/>
          </a:bodyPr>
          <a:lstStyle/>
          <a:p>
            <a:endParaRPr lang="zh-CN" altLang="en-US"/>
          </a:p>
        </p:txBody>
      </p:sp>
      <p:sp>
        <p:nvSpPr>
          <p:cNvPr id="31" name="Text Box 39"/>
          <p:cNvSpPr txBox="1">
            <a:spLocks noChangeArrowheads="1"/>
          </p:cNvSpPr>
          <p:nvPr/>
        </p:nvSpPr>
        <p:spPr bwMode="auto">
          <a:xfrm>
            <a:off x="8270704" y="1918557"/>
            <a:ext cx="671512" cy="438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 </a:t>
            </a:r>
            <a:r>
              <a:rPr kumimoji="1" lang="en-US" altLang="zh-CN" sz="2400">
                <a:latin typeface="Times New Roman" panose="02020603050405020304" pitchFamily="18" charset="0"/>
                <a:ea typeface="长城楷体" pitchFamily="49" charset="-122"/>
              </a:rPr>
              <a:t>= 0</a:t>
            </a:r>
          </a:p>
        </p:txBody>
      </p:sp>
      <p:grpSp>
        <p:nvGrpSpPr>
          <p:cNvPr id="32" name="Group 105"/>
          <p:cNvGrpSpPr>
            <a:grpSpLocks/>
          </p:cNvGrpSpPr>
          <p:nvPr/>
        </p:nvGrpSpPr>
        <p:grpSpPr bwMode="auto">
          <a:xfrm>
            <a:off x="6280417" y="1999637"/>
            <a:ext cx="2552700" cy="536576"/>
            <a:chOff x="3428" y="3300"/>
            <a:chExt cx="1608" cy="338"/>
          </a:xfrm>
        </p:grpSpPr>
        <p:grpSp>
          <p:nvGrpSpPr>
            <p:cNvPr id="33" name="Group 40"/>
            <p:cNvGrpSpPr>
              <a:grpSpLocks/>
            </p:cNvGrpSpPr>
            <p:nvPr/>
          </p:nvGrpSpPr>
          <p:grpSpPr bwMode="auto">
            <a:xfrm>
              <a:off x="3428" y="3574"/>
              <a:ext cx="1608" cy="64"/>
              <a:chOff x="2993" y="3543"/>
              <a:chExt cx="1929" cy="69"/>
            </a:xfrm>
          </p:grpSpPr>
          <p:sp>
            <p:nvSpPr>
              <p:cNvPr id="35" name="Line 41"/>
              <p:cNvSpPr>
                <a:spLocks noChangeShapeType="1"/>
              </p:cNvSpPr>
              <p:nvPr/>
            </p:nvSpPr>
            <p:spPr bwMode="auto">
              <a:xfrm flipV="1">
                <a:off x="2993"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6" name="Line 42"/>
              <p:cNvSpPr>
                <a:spLocks noChangeShapeType="1"/>
              </p:cNvSpPr>
              <p:nvPr/>
            </p:nvSpPr>
            <p:spPr bwMode="auto">
              <a:xfrm flipV="1">
                <a:off x="3084"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7" name="Line 43"/>
              <p:cNvSpPr>
                <a:spLocks noChangeShapeType="1"/>
              </p:cNvSpPr>
              <p:nvPr/>
            </p:nvSpPr>
            <p:spPr bwMode="auto">
              <a:xfrm flipV="1">
                <a:off x="3175"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8" name="Line 44"/>
              <p:cNvSpPr>
                <a:spLocks noChangeShapeType="1"/>
              </p:cNvSpPr>
              <p:nvPr/>
            </p:nvSpPr>
            <p:spPr bwMode="auto">
              <a:xfrm flipV="1">
                <a:off x="3266"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39" name="Line 45"/>
              <p:cNvSpPr>
                <a:spLocks noChangeShapeType="1"/>
              </p:cNvSpPr>
              <p:nvPr/>
            </p:nvSpPr>
            <p:spPr bwMode="auto">
              <a:xfrm flipV="1">
                <a:off x="3356"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0" name="Line 46"/>
              <p:cNvSpPr>
                <a:spLocks noChangeShapeType="1"/>
              </p:cNvSpPr>
              <p:nvPr/>
            </p:nvSpPr>
            <p:spPr bwMode="auto">
              <a:xfrm flipV="1">
                <a:off x="3447"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1" name="Line 47"/>
              <p:cNvSpPr>
                <a:spLocks noChangeShapeType="1"/>
              </p:cNvSpPr>
              <p:nvPr/>
            </p:nvSpPr>
            <p:spPr bwMode="auto">
              <a:xfrm flipV="1">
                <a:off x="3538"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2" name="Line 48"/>
              <p:cNvSpPr>
                <a:spLocks noChangeShapeType="1"/>
              </p:cNvSpPr>
              <p:nvPr/>
            </p:nvSpPr>
            <p:spPr bwMode="auto">
              <a:xfrm flipV="1">
                <a:off x="3629"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3" name="Line 49"/>
              <p:cNvSpPr>
                <a:spLocks noChangeShapeType="1"/>
              </p:cNvSpPr>
              <p:nvPr/>
            </p:nvSpPr>
            <p:spPr bwMode="auto">
              <a:xfrm flipV="1">
                <a:off x="3719"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4" name="Line 50"/>
              <p:cNvSpPr>
                <a:spLocks noChangeShapeType="1"/>
              </p:cNvSpPr>
              <p:nvPr/>
            </p:nvSpPr>
            <p:spPr bwMode="auto">
              <a:xfrm flipV="1">
                <a:off x="3810"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5" name="Line 51"/>
              <p:cNvSpPr>
                <a:spLocks noChangeShapeType="1"/>
              </p:cNvSpPr>
              <p:nvPr/>
            </p:nvSpPr>
            <p:spPr bwMode="auto">
              <a:xfrm flipV="1">
                <a:off x="3901"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6" name="Line 52"/>
              <p:cNvSpPr>
                <a:spLocks noChangeShapeType="1"/>
              </p:cNvSpPr>
              <p:nvPr/>
            </p:nvSpPr>
            <p:spPr bwMode="auto">
              <a:xfrm flipV="1">
                <a:off x="3992"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7" name="Line 53"/>
              <p:cNvSpPr>
                <a:spLocks noChangeShapeType="1"/>
              </p:cNvSpPr>
              <p:nvPr/>
            </p:nvSpPr>
            <p:spPr bwMode="auto">
              <a:xfrm flipV="1">
                <a:off x="4069"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8" name="Line 54"/>
              <p:cNvSpPr>
                <a:spLocks noChangeShapeType="1"/>
              </p:cNvSpPr>
              <p:nvPr/>
            </p:nvSpPr>
            <p:spPr bwMode="auto">
              <a:xfrm flipV="1">
                <a:off x="4173"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49" name="Line 55"/>
              <p:cNvSpPr>
                <a:spLocks noChangeShapeType="1"/>
              </p:cNvSpPr>
              <p:nvPr/>
            </p:nvSpPr>
            <p:spPr bwMode="auto">
              <a:xfrm flipV="1">
                <a:off x="4264"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0" name="Line 56"/>
              <p:cNvSpPr>
                <a:spLocks noChangeShapeType="1"/>
              </p:cNvSpPr>
              <p:nvPr/>
            </p:nvSpPr>
            <p:spPr bwMode="auto">
              <a:xfrm flipV="1">
                <a:off x="4355"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1" name="Line 57"/>
              <p:cNvSpPr>
                <a:spLocks noChangeShapeType="1"/>
              </p:cNvSpPr>
              <p:nvPr/>
            </p:nvSpPr>
            <p:spPr bwMode="auto">
              <a:xfrm flipV="1">
                <a:off x="4445"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2" name="Line 58"/>
              <p:cNvSpPr>
                <a:spLocks noChangeShapeType="1"/>
              </p:cNvSpPr>
              <p:nvPr/>
            </p:nvSpPr>
            <p:spPr bwMode="auto">
              <a:xfrm flipV="1">
                <a:off x="4536" y="3543"/>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3" name="Line 59"/>
              <p:cNvSpPr>
                <a:spLocks noChangeShapeType="1"/>
              </p:cNvSpPr>
              <p:nvPr/>
            </p:nvSpPr>
            <p:spPr bwMode="auto">
              <a:xfrm flipV="1">
                <a:off x="4626"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4" name="Line 60"/>
              <p:cNvSpPr>
                <a:spLocks noChangeShapeType="1"/>
              </p:cNvSpPr>
              <p:nvPr/>
            </p:nvSpPr>
            <p:spPr bwMode="auto">
              <a:xfrm flipV="1">
                <a:off x="4717"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5" name="Line 61"/>
              <p:cNvSpPr>
                <a:spLocks noChangeShapeType="1"/>
              </p:cNvSpPr>
              <p:nvPr/>
            </p:nvSpPr>
            <p:spPr bwMode="auto">
              <a:xfrm flipV="1">
                <a:off x="4808" y="3546"/>
                <a:ext cx="114" cy="66"/>
              </a:xfrm>
              <a:prstGeom prst="line">
                <a:avLst/>
              </a:prstGeom>
              <a:noFill/>
              <a:ln w="19050">
                <a:solidFill>
                  <a:srgbClr val="FF3300"/>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34" name="Rectangle 28"/>
            <p:cNvSpPr>
              <a:spLocks noChangeArrowheads="1"/>
            </p:cNvSpPr>
            <p:nvPr/>
          </p:nvSpPr>
          <p:spPr bwMode="auto">
            <a:xfrm>
              <a:off x="3931" y="3300"/>
              <a:ext cx="69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dirty="0">
                  <a:solidFill>
                    <a:srgbClr val="FF3300"/>
                  </a:solidFill>
                </a:rPr>
                <a:t>截止区</a:t>
              </a:r>
            </a:p>
          </p:txBody>
        </p:sp>
      </p:grpSp>
      <p:sp>
        <p:nvSpPr>
          <p:cNvPr id="56" name="Rectangle 10"/>
          <p:cNvSpPr>
            <a:spLocks noChangeArrowheads="1"/>
          </p:cNvSpPr>
          <p:nvPr/>
        </p:nvSpPr>
        <p:spPr bwMode="auto">
          <a:xfrm>
            <a:off x="7092779" y="1316895"/>
            <a:ext cx="11033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dirty="0"/>
              <a:t>放大区</a:t>
            </a:r>
          </a:p>
        </p:txBody>
      </p:sp>
      <p:sp>
        <p:nvSpPr>
          <p:cNvPr id="57" name="Rectangle 11"/>
          <p:cNvSpPr>
            <a:spLocks noChangeArrowheads="1"/>
          </p:cNvSpPr>
          <p:nvPr/>
        </p:nvSpPr>
        <p:spPr bwMode="auto">
          <a:xfrm>
            <a:off x="6120075" y="23434"/>
            <a:ext cx="12604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solidFill>
                  <a:srgbClr val="0000FF"/>
                </a:solidFill>
              </a:rPr>
              <a:t>饱和区</a:t>
            </a:r>
          </a:p>
        </p:txBody>
      </p:sp>
      <p:sp>
        <p:nvSpPr>
          <p:cNvPr id="58" name="Text Box 30"/>
          <p:cNvSpPr txBox="1">
            <a:spLocks noChangeArrowheads="1"/>
          </p:cNvSpPr>
          <p:nvPr/>
        </p:nvSpPr>
        <p:spPr bwMode="auto">
          <a:xfrm>
            <a:off x="8575684" y="2592968"/>
            <a:ext cx="415925" cy="466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med" len="lg"/>
              </a14:hiddenLine>
            </a:ext>
          </a:extLst>
        </p:spPr>
        <p:txBody>
          <a:bodyPr wrap="none" lIns="0" tIns="0" rIns="0" bIns="0"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spcAft>
                <a:spcPct val="0"/>
              </a:spcAft>
              <a:buFontTx/>
              <a:buNone/>
            </a:pPr>
            <a:r>
              <a:rPr kumimoji="1" lang="en-US" altLang="zh-CN" sz="2800" i="1" dirty="0" err="1">
                <a:latin typeface="Times New Roman" panose="02020603050405020304" pitchFamily="18" charset="0"/>
                <a:ea typeface="长城楷体" pitchFamily="49" charset="-122"/>
              </a:rPr>
              <a:t>v</a:t>
            </a:r>
            <a:r>
              <a:rPr kumimoji="1" lang="en-US" altLang="zh-CN" sz="2400" baseline="-25000" dirty="0" err="1">
                <a:latin typeface="Times New Roman" panose="02020603050405020304" pitchFamily="18" charset="0"/>
                <a:ea typeface="长城楷体" pitchFamily="49" charset="-122"/>
              </a:rPr>
              <a:t>CE</a:t>
            </a:r>
            <a:endParaRPr kumimoji="1" lang="zh-CN" altLang="en-US" sz="2400" dirty="0">
              <a:latin typeface="Times New Roman" panose="02020603050405020304" pitchFamily="18" charset="0"/>
              <a:ea typeface="长城楷体" pitchFamily="49" charset="-122"/>
            </a:endParaRPr>
          </a:p>
        </p:txBody>
      </p:sp>
      <p:sp>
        <p:nvSpPr>
          <p:cNvPr id="59" name="Text Box 31"/>
          <p:cNvSpPr txBox="1">
            <a:spLocks noChangeArrowheads="1"/>
          </p:cNvSpPr>
          <p:nvPr/>
        </p:nvSpPr>
        <p:spPr bwMode="auto">
          <a:xfrm>
            <a:off x="5640216" y="88170"/>
            <a:ext cx="230188"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med" len="lg"/>
              </a14:hiddenLine>
            </a:ext>
          </a:extLst>
        </p:spPr>
        <p:txBody>
          <a:bodyPr wrap="none" lIns="0" tIns="0" rIns="0" bIns="0" anchor="ct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C</a:t>
            </a:r>
            <a:endParaRPr kumimoji="1" lang="zh-CN" altLang="en-US" sz="2400">
              <a:latin typeface="Times New Roman" panose="02020603050405020304" pitchFamily="18" charset="0"/>
              <a:ea typeface="长城楷体" pitchFamily="49" charset="-122"/>
            </a:endParaRPr>
          </a:p>
        </p:txBody>
      </p:sp>
      <p:sp>
        <p:nvSpPr>
          <p:cNvPr id="60" name="Line 34"/>
          <p:cNvSpPr>
            <a:spLocks noChangeShapeType="1"/>
          </p:cNvSpPr>
          <p:nvPr/>
        </p:nvSpPr>
        <p:spPr bwMode="auto">
          <a:xfrm flipV="1">
            <a:off x="6072016" y="197707"/>
            <a:ext cx="0" cy="2355850"/>
          </a:xfrm>
          <a:prstGeom prst="line">
            <a:avLst/>
          </a:prstGeom>
          <a:noFill/>
          <a:ln w="28575">
            <a:solidFill>
              <a:schemeClr val="tx1"/>
            </a:solidFill>
            <a:round/>
            <a:headEnd type="none" w="sm" len="sm"/>
            <a:tailEnd type="triangle" w="med" len="lg"/>
          </a:ln>
          <a:extLst>
            <a:ext uri="{909E8E84-426E-40dd-AFC4-6F175D3DCCD1}">
              <a14:hiddenFill xmlns="" xmlns:a14="http://schemas.microsoft.com/office/drawing/2010/main">
                <a:noFill/>
              </a14:hiddenFill>
            </a:ext>
          </a:extLst>
        </p:spPr>
        <p:txBody>
          <a:bodyPr lIns="90000" tIns="46800" rIns="90000" bIns="46800" anchor="ctr">
            <a:spAutoFit/>
          </a:bodyPr>
          <a:lstStyle/>
          <a:p>
            <a:endParaRPr lang="zh-CN" altLang="en-US"/>
          </a:p>
        </p:txBody>
      </p:sp>
      <p:sp>
        <p:nvSpPr>
          <p:cNvPr id="61" name="Text Box 36"/>
          <p:cNvSpPr txBox="1">
            <a:spLocks noChangeArrowheads="1"/>
          </p:cNvSpPr>
          <p:nvPr/>
        </p:nvSpPr>
        <p:spPr bwMode="auto">
          <a:xfrm>
            <a:off x="5727529" y="2475770"/>
            <a:ext cx="220662"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type="none" w="sm" len="sm"/>
                <a:tailEnd type="none" w="med" len="lg"/>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kumimoji="1" lang="en-US" altLang="zh-CN" sz="2400" i="1">
                <a:latin typeface="Times New Roman" panose="02020603050405020304" pitchFamily="18" charset="0"/>
                <a:ea typeface="长城楷体" pitchFamily="49" charset="-122"/>
              </a:rPr>
              <a:t>O</a:t>
            </a:r>
          </a:p>
        </p:txBody>
      </p:sp>
      <p:sp>
        <p:nvSpPr>
          <p:cNvPr id="62" name="Freeform 37"/>
          <p:cNvSpPr>
            <a:spLocks/>
          </p:cNvSpPr>
          <p:nvPr/>
        </p:nvSpPr>
        <p:spPr bwMode="auto">
          <a:xfrm>
            <a:off x="6078366" y="2412270"/>
            <a:ext cx="2805113" cy="144462"/>
          </a:xfrm>
          <a:custGeom>
            <a:avLst/>
            <a:gdLst>
              <a:gd name="T0" fmla="*/ 0 w 2191"/>
              <a:gd name="T1" fmla="*/ 2147483646 h 96"/>
              <a:gd name="T2" fmla="*/ 2147483646 w 2191"/>
              <a:gd name="T3" fmla="*/ 2147483646 h 96"/>
              <a:gd name="T4" fmla="*/ 2147483646 w 2191"/>
              <a:gd name="T5" fmla="*/ 2147483646 h 96"/>
              <a:gd name="T6" fmla="*/ 2147483646 w 2191"/>
              <a:gd name="T7" fmla="*/ 0 h 96"/>
              <a:gd name="T8" fmla="*/ 0 60000 65536"/>
              <a:gd name="T9" fmla="*/ 0 60000 65536"/>
              <a:gd name="T10" fmla="*/ 0 60000 65536"/>
              <a:gd name="T11" fmla="*/ 0 60000 65536"/>
              <a:gd name="T12" fmla="*/ 0 w 2191"/>
              <a:gd name="T13" fmla="*/ 0 h 96"/>
              <a:gd name="T14" fmla="*/ 2191 w 2191"/>
              <a:gd name="T15" fmla="*/ 96 h 96"/>
            </a:gdLst>
            <a:ahLst/>
            <a:cxnLst>
              <a:cxn ang="T8">
                <a:pos x="T0" y="T1"/>
              </a:cxn>
              <a:cxn ang="T9">
                <a:pos x="T2" y="T3"/>
              </a:cxn>
              <a:cxn ang="T10">
                <a:pos x="T4" y="T5"/>
              </a:cxn>
              <a:cxn ang="T11">
                <a:pos x="T6" y="T7"/>
              </a:cxn>
            </a:cxnLst>
            <a:rect l="T12" t="T13" r="T14" b="T15"/>
            <a:pathLst>
              <a:path w="2191" h="96">
                <a:moveTo>
                  <a:pt x="0" y="96"/>
                </a:moveTo>
                <a:cubicBezTo>
                  <a:pt x="32" y="85"/>
                  <a:pt x="83" y="42"/>
                  <a:pt x="194" y="27"/>
                </a:cubicBezTo>
                <a:cubicBezTo>
                  <a:pt x="305" y="12"/>
                  <a:pt x="331" y="12"/>
                  <a:pt x="664" y="8"/>
                </a:cubicBezTo>
                <a:cubicBezTo>
                  <a:pt x="997" y="4"/>
                  <a:pt x="1873" y="2"/>
                  <a:pt x="2191" y="0"/>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0" tIns="0" rIns="0" bIns="0">
            <a:spAutoFit/>
          </a:bodyPr>
          <a:lstStyle/>
          <a:p>
            <a:endParaRPr lang="zh-CN" altLang="en-US"/>
          </a:p>
        </p:txBody>
      </p:sp>
      <p:grpSp>
        <p:nvGrpSpPr>
          <p:cNvPr id="63" name="Group 102"/>
          <p:cNvGrpSpPr>
            <a:grpSpLocks/>
          </p:cNvGrpSpPr>
          <p:nvPr/>
        </p:nvGrpSpPr>
        <p:grpSpPr bwMode="auto">
          <a:xfrm>
            <a:off x="6097416" y="1342295"/>
            <a:ext cx="2789238" cy="1195387"/>
            <a:chOff x="3304" y="2931"/>
            <a:chExt cx="1757" cy="753"/>
          </a:xfrm>
        </p:grpSpPr>
        <p:sp>
          <p:nvSpPr>
            <p:cNvPr id="64" name="Freeform 38"/>
            <p:cNvSpPr>
              <a:spLocks/>
            </p:cNvSpPr>
            <p:nvPr/>
          </p:nvSpPr>
          <p:spPr bwMode="auto">
            <a:xfrm>
              <a:off x="3304" y="3252"/>
              <a:ext cx="1757" cy="432"/>
            </a:xfrm>
            <a:custGeom>
              <a:avLst/>
              <a:gdLst>
                <a:gd name="T0" fmla="*/ 0 w 2124"/>
                <a:gd name="T1" fmla="*/ 141 h 478"/>
                <a:gd name="T2" fmla="*/ 16 w 2124"/>
                <a:gd name="T3" fmla="*/ 42 h 478"/>
                <a:gd name="T4" fmla="*/ 64 w 2124"/>
                <a:gd name="T5" fmla="*/ 11 h 478"/>
                <a:gd name="T6" fmla="*/ 165 w 2124"/>
                <a:gd name="T7" fmla="*/ 5 h 478"/>
                <a:gd name="T8" fmla="*/ 218 w 2124"/>
                <a:gd name="T9" fmla="*/ 2 h 478"/>
                <a:gd name="T10" fmla="*/ 0 60000 65536"/>
                <a:gd name="T11" fmla="*/ 0 60000 65536"/>
                <a:gd name="T12" fmla="*/ 0 60000 65536"/>
                <a:gd name="T13" fmla="*/ 0 60000 65536"/>
                <a:gd name="T14" fmla="*/ 0 60000 65536"/>
                <a:gd name="T15" fmla="*/ 0 w 2124"/>
                <a:gd name="T16" fmla="*/ 0 h 478"/>
                <a:gd name="T17" fmla="*/ 2124 w 2124"/>
                <a:gd name="T18" fmla="*/ 478 h 478"/>
              </a:gdLst>
              <a:ahLst/>
              <a:cxnLst>
                <a:cxn ang="T10">
                  <a:pos x="T0" y="T1"/>
                </a:cxn>
                <a:cxn ang="T11">
                  <a:pos x="T2" y="T3"/>
                </a:cxn>
                <a:cxn ang="T12">
                  <a:pos x="T4" y="T5"/>
                </a:cxn>
                <a:cxn ang="T13">
                  <a:pos x="T6" y="T7"/>
                </a:cxn>
                <a:cxn ang="T14">
                  <a:pos x="T8" y="T9"/>
                </a:cxn>
              </a:cxnLst>
              <a:rect l="T15" t="T16" r="T17" b="T18"/>
              <a:pathLst>
                <a:path w="2124" h="478">
                  <a:moveTo>
                    <a:pt x="0" y="478"/>
                  </a:moveTo>
                  <a:cubicBezTo>
                    <a:pt x="25" y="422"/>
                    <a:pt x="49" y="215"/>
                    <a:pt x="152" y="141"/>
                  </a:cubicBezTo>
                  <a:cubicBezTo>
                    <a:pt x="255" y="67"/>
                    <a:pt x="372" y="59"/>
                    <a:pt x="615" y="37"/>
                  </a:cubicBezTo>
                  <a:cubicBezTo>
                    <a:pt x="858" y="15"/>
                    <a:pt x="1362" y="12"/>
                    <a:pt x="1613" y="6"/>
                  </a:cubicBezTo>
                  <a:cubicBezTo>
                    <a:pt x="1864" y="0"/>
                    <a:pt x="2018" y="3"/>
                    <a:pt x="2124" y="2"/>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0" tIns="0" rIns="0" bIns="0">
              <a:spAutoFit/>
            </a:bodyPr>
            <a:lstStyle/>
            <a:p>
              <a:endParaRPr lang="zh-CN" altLang="en-US"/>
            </a:p>
          </p:txBody>
        </p:sp>
        <p:sp>
          <p:nvSpPr>
            <p:cNvPr id="65" name="Text Box 63"/>
            <p:cNvSpPr txBox="1">
              <a:spLocks noChangeArrowheads="1"/>
            </p:cNvSpPr>
            <p:nvPr/>
          </p:nvSpPr>
          <p:spPr bwMode="auto">
            <a:xfrm>
              <a:off x="4782" y="2931"/>
              <a:ext cx="234"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B1 </a:t>
              </a:r>
              <a:endParaRPr kumimoji="1" lang="en-US" altLang="zh-CN" sz="2400">
                <a:latin typeface="Times New Roman" panose="02020603050405020304" pitchFamily="18" charset="0"/>
                <a:ea typeface="长城楷体" pitchFamily="49" charset="-122"/>
              </a:endParaRPr>
            </a:p>
          </p:txBody>
        </p:sp>
      </p:grpSp>
      <p:grpSp>
        <p:nvGrpSpPr>
          <p:cNvPr id="66" name="Group 103"/>
          <p:cNvGrpSpPr>
            <a:grpSpLocks/>
          </p:cNvGrpSpPr>
          <p:nvPr/>
        </p:nvGrpSpPr>
        <p:grpSpPr bwMode="auto">
          <a:xfrm>
            <a:off x="6099004" y="723170"/>
            <a:ext cx="2798762" cy="1808162"/>
            <a:chOff x="3305" y="2541"/>
            <a:chExt cx="1763" cy="1139"/>
          </a:xfrm>
        </p:grpSpPr>
        <p:sp>
          <p:nvSpPr>
            <p:cNvPr id="67" name="Freeform 32"/>
            <p:cNvSpPr>
              <a:spLocks/>
            </p:cNvSpPr>
            <p:nvPr/>
          </p:nvSpPr>
          <p:spPr bwMode="auto">
            <a:xfrm>
              <a:off x="3305" y="2886"/>
              <a:ext cx="1763" cy="794"/>
            </a:xfrm>
            <a:custGeom>
              <a:avLst/>
              <a:gdLst>
                <a:gd name="T0" fmla="*/ 0 w 2132"/>
                <a:gd name="T1" fmla="*/ 141 h 929"/>
                <a:gd name="T2" fmla="*/ 12 w 2132"/>
                <a:gd name="T3" fmla="*/ 48 h 929"/>
                <a:gd name="T4" fmla="*/ 47 w 2132"/>
                <a:gd name="T5" fmla="*/ 13 h 929"/>
                <a:gd name="T6" fmla="*/ 129 w 2132"/>
                <a:gd name="T7" fmla="*/ 3 h 929"/>
                <a:gd name="T8" fmla="*/ 217 w 2132"/>
                <a:gd name="T9" fmla="*/ 3 h 929"/>
                <a:gd name="T10" fmla="*/ 0 60000 65536"/>
                <a:gd name="T11" fmla="*/ 0 60000 65536"/>
                <a:gd name="T12" fmla="*/ 0 60000 65536"/>
                <a:gd name="T13" fmla="*/ 0 60000 65536"/>
                <a:gd name="T14" fmla="*/ 0 60000 65536"/>
                <a:gd name="T15" fmla="*/ 0 w 2132"/>
                <a:gd name="T16" fmla="*/ 0 h 929"/>
                <a:gd name="T17" fmla="*/ 2132 w 2132"/>
                <a:gd name="T18" fmla="*/ 929 h 929"/>
              </a:gdLst>
              <a:ahLst/>
              <a:cxnLst>
                <a:cxn ang="T10">
                  <a:pos x="T0" y="T1"/>
                </a:cxn>
                <a:cxn ang="T11">
                  <a:pos x="T2" y="T3"/>
                </a:cxn>
                <a:cxn ang="T12">
                  <a:pos x="T4" y="T5"/>
                </a:cxn>
                <a:cxn ang="T13">
                  <a:pos x="T6" y="T7"/>
                </a:cxn>
                <a:cxn ang="T14">
                  <a:pos x="T8" y="T9"/>
                </a:cxn>
              </a:cxnLst>
              <a:rect l="T15" t="T16" r="T17" b="T18"/>
              <a:pathLst>
                <a:path w="2132" h="929">
                  <a:moveTo>
                    <a:pt x="0" y="929"/>
                  </a:moveTo>
                  <a:cubicBezTo>
                    <a:pt x="21" y="827"/>
                    <a:pt x="49" y="459"/>
                    <a:pt x="125" y="318"/>
                  </a:cubicBezTo>
                  <a:cubicBezTo>
                    <a:pt x="201" y="177"/>
                    <a:pt x="266" y="134"/>
                    <a:pt x="456" y="83"/>
                  </a:cubicBezTo>
                  <a:cubicBezTo>
                    <a:pt x="646" y="32"/>
                    <a:pt x="989" y="26"/>
                    <a:pt x="1268" y="13"/>
                  </a:cubicBezTo>
                  <a:cubicBezTo>
                    <a:pt x="1547" y="0"/>
                    <a:pt x="1988" y="6"/>
                    <a:pt x="2132" y="4"/>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68" name="Text Box 64"/>
            <p:cNvSpPr txBox="1">
              <a:spLocks noChangeArrowheads="1"/>
            </p:cNvSpPr>
            <p:nvPr/>
          </p:nvSpPr>
          <p:spPr bwMode="auto">
            <a:xfrm>
              <a:off x="4782" y="2541"/>
              <a:ext cx="202"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B2</a:t>
              </a:r>
              <a:endParaRPr kumimoji="1" lang="en-US" altLang="zh-CN" sz="2400">
                <a:latin typeface="Times New Roman" panose="02020603050405020304" pitchFamily="18" charset="0"/>
                <a:ea typeface="长城楷体" pitchFamily="49" charset="-122"/>
              </a:endParaRPr>
            </a:p>
          </p:txBody>
        </p:sp>
      </p:grpSp>
      <p:grpSp>
        <p:nvGrpSpPr>
          <p:cNvPr id="69" name="Group 104"/>
          <p:cNvGrpSpPr>
            <a:grpSpLocks/>
          </p:cNvGrpSpPr>
          <p:nvPr/>
        </p:nvGrpSpPr>
        <p:grpSpPr bwMode="auto">
          <a:xfrm>
            <a:off x="6068841" y="100870"/>
            <a:ext cx="2778125" cy="2430462"/>
            <a:chOff x="3286" y="2149"/>
            <a:chExt cx="1750" cy="1531"/>
          </a:xfrm>
        </p:grpSpPr>
        <p:sp>
          <p:nvSpPr>
            <p:cNvPr id="70" name="Freeform 33"/>
            <p:cNvSpPr>
              <a:spLocks/>
            </p:cNvSpPr>
            <p:nvPr/>
          </p:nvSpPr>
          <p:spPr bwMode="auto">
            <a:xfrm>
              <a:off x="3286" y="2464"/>
              <a:ext cx="1750" cy="1216"/>
            </a:xfrm>
            <a:custGeom>
              <a:avLst/>
              <a:gdLst>
                <a:gd name="T0" fmla="*/ 0 w 2116"/>
                <a:gd name="T1" fmla="*/ 404 h 1344"/>
                <a:gd name="T2" fmla="*/ 18 w 2116"/>
                <a:gd name="T3" fmla="*/ 159 h 1344"/>
                <a:gd name="T4" fmla="*/ 36 w 2116"/>
                <a:gd name="T5" fmla="*/ 47 h 1344"/>
                <a:gd name="T6" fmla="*/ 82 w 2116"/>
                <a:gd name="T7" fmla="*/ 11 h 1344"/>
                <a:gd name="T8" fmla="*/ 217 w 2116"/>
                <a:gd name="T9" fmla="*/ 0 h 1344"/>
                <a:gd name="T10" fmla="*/ 0 60000 65536"/>
                <a:gd name="T11" fmla="*/ 0 60000 65536"/>
                <a:gd name="T12" fmla="*/ 0 60000 65536"/>
                <a:gd name="T13" fmla="*/ 0 60000 65536"/>
                <a:gd name="T14" fmla="*/ 0 60000 65536"/>
                <a:gd name="T15" fmla="*/ 0 w 2116"/>
                <a:gd name="T16" fmla="*/ 0 h 1344"/>
                <a:gd name="T17" fmla="*/ 2116 w 2116"/>
                <a:gd name="T18" fmla="*/ 1344 h 1344"/>
              </a:gdLst>
              <a:ahLst/>
              <a:cxnLst>
                <a:cxn ang="T10">
                  <a:pos x="T0" y="T1"/>
                </a:cxn>
                <a:cxn ang="T11">
                  <a:pos x="T2" y="T3"/>
                </a:cxn>
                <a:cxn ang="T12">
                  <a:pos x="T4" y="T5"/>
                </a:cxn>
                <a:cxn ang="T13">
                  <a:pos x="T6" y="T7"/>
                </a:cxn>
                <a:cxn ang="T14">
                  <a:pos x="T8" y="T9"/>
                </a:cxn>
              </a:cxnLst>
              <a:rect l="T15" t="T16" r="T17" b="T18"/>
              <a:pathLst>
                <a:path w="2116" h="1344">
                  <a:moveTo>
                    <a:pt x="0" y="1344"/>
                  </a:moveTo>
                  <a:cubicBezTo>
                    <a:pt x="30" y="1209"/>
                    <a:pt x="120" y="730"/>
                    <a:pt x="179" y="532"/>
                  </a:cubicBezTo>
                  <a:cubicBezTo>
                    <a:pt x="238" y="334"/>
                    <a:pt x="250" y="240"/>
                    <a:pt x="353" y="157"/>
                  </a:cubicBezTo>
                  <a:cubicBezTo>
                    <a:pt x="456" y="74"/>
                    <a:pt x="506" y="60"/>
                    <a:pt x="800" y="34"/>
                  </a:cubicBezTo>
                  <a:cubicBezTo>
                    <a:pt x="1094" y="8"/>
                    <a:pt x="1897" y="6"/>
                    <a:pt x="2116" y="0"/>
                  </a:cubicBezTo>
                </a:path>
              </a:pathLst>
            </a:custGeom>
            <a:noFill/>
            <a:ln w="28575">
              <a:solidFill>
                <a:schemeClr val="tx1"/>
              </a:solidFill>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sp>
          <p:nvSpPr>
            <p:cNvPr id="71" name="Text Box 65"/>
            <p:cNvSpPr txBox="1">
              <a:spLocks noChangeArrowheads="1"/>
            </p:cNvSpPr>
            <p:nvPr/>
          </p:nvSpPr>
          <p:spPr bwMode="auto">
            <a:xfrm>
              <a:off x="4782" y="2149"/>
              <a:ext cx="202" cy="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spcAft>
                  <a:spcPct val="0"/>
                </a:spcAft>
                <a:buFontTx/>
                <a:buNone/>
              </a:pPr>
              <a:r>
                <a:rPr kumimoji="1" lang="en-US" altLang="zh-CN" sz="2400" i="1">
                  <a:latin typeface="Times New Roman" panose="02020603050405020304" pitchFamily="18" charset="0"/>
                  <a:ea typeface="长城楷体" pitchFamily="49" charset="-122"/>
                </a:rPr>
                <a:t>i</a:t>
              </a:r>
              <a:r>
                <a:rPr kumimoji="1" lang="en-US" altLang="zh-CN" sz="2400" baseline="-25000">
                  <a:latin typeface="Times New Roman" panose="02020603050405020304" pitchFamily="18" charset="0"/>
                  <a:ea typeface="长城楷体" pitchFamily="49" charset="-122"/>
                </a:rPr>
                <a:t>B3</a:t>
              </a:r>
              <a:endParaRPr kumimoji="1" lang="en-US" altLang="zh-CN" sz="2400">
                <a:latin typeface="Times New Roman" panose="02020603050405020304" pitchFamily="18" charset="0"/>
                <a:ea typeface="长城楷体" pitchFamily="49" charset="-122"/>
              </a:endParaRPr>
            </a:p>
          </p:txBody>
        </p:sp>
      </p:grpSp>
      <p:grpSp>
        <p:nvGrpSpPr>
          <p:cNvPr id="72" name="Group 81"/>
          <p:cNvGrpSpPr>
            <a:grpSpLocks/>
          </p:cNvGrpSpPr>
          <p:nvPr/>
        </p:nvGrpSpPr>
        <p:grpSpPr bwMode="auto">
          <a:xfrm>
            <a:off x="6056141" y="424720"/>
            <a:ext cx="592138" cy="2128837"/>
            <a:chOff x="3278" y="1161"/>
            <a:chExt cx="556" cy="1483"/>
          </a:xfrm>
        </p:grpSpPr>
        <p:sp>
          <p:nvSpPr>
            <p:cNvPr id="73" name="Freeform 62"/>
            <p:cNvSpPr>
              <a:spLocks/>
            </p:cNvSpPr>
            <p:nvPr/>
          </p:nvSpPr>
          <p:spPr bwMode="auto">
            <a:xfrm>
              <a:off x="3278" y="1161"/>
              <a:ext cx="556" cy="1483"/>
            </a:xfrm>
            <a:custGeom>
              <a:avLst/>
              <a:gdLst>
                <a:gd name="T0" fmla="*/ 0 w 588"/>
                <a:gd name="T1" fmla="*/ 1156 h 1517"/>
                <a:gd name="T2" fmla="*/ 73 w 588"/>
                <a:gd name="T3" fmla="*/ 1123 h 1517"/>
                <a:gd name="T4" fmla="*/ 148 w 588"/>
                <a:gd name="T5" fmla="*/ 1011 h 1517"/>
                <a:gd name="T6" fmla="*/ 212 w 588"/>
                <a:gd name="T7" fmla="*/ 712 h 1517"/>
                <a:gd name="T8" fmla="*/ 265 w 588"/>
                <a:gd name="T9" fmla="*/ 320 h 1517"/>
                <a:gd name="T10" fmla="*/ 301 w 588"/>
                <a:gd name="T11" fmla="*/ 0 h 1517"/>
                <a:gd name="T12" fmla="*/ 0 60000 65536"/>
                <a:gd name="T13" fmla="*/ 0 60000 65536"/>
                <a:gd name="T14" fmla="*/ 0 60000 65536"/>
                <a:gd name="T15" fmla="*/ 0 60000 65536"/>
                <a:gd name="T16" fmla="*/ 0 60000 65536"/>
                <a:gd name="T17" fmla="*/ 0 60000 65536"/>
                <a:gd name="T18" fmla="*/ 0 w 588"/>
                <a:gd name="T19" fmla="*/ 0 h 1517"/>
                <a:gd name="T20" fmla="*/ 588 w 588"/>
                <a:gd name="T21" fmla="*/ 1517 h 1517"/>
              </a:gdLst>
              <a:ahLst/>
              <a:cxnLst>
                <a:cxn ang="T12">
                  <a:pos x="T0" y="T1"/>
                </a:cxn>
                <a:cxn ang="T13">
                  <a:pos x="T2" y="T3"/>
                </a:cxn>
                <a:cxn ang="T14">
                  <a:pos x="T4" y="T5"/>
                </a:cxn>
                <a:cxn ang="T15">
                  <a:pos x="T6" y="T7"/>
                </a:cxn>
                <a:cxn ang="T16">
                  <a:pos x="T8" y="T9"/>
                </a:cxn>
                <a:cxn ang="T17">
                  <a:pos x="T10" y="T11"/>
                </a:cxn>
              </a:cxnLst>
              <a:rect l="T18" t="T19" r="T20" b="T21"/>
              <a:pathLst>
                <a:path w="588" h="1517">
                  <a:moveTo>
                    <a:pt x="0" y="1517"/>
                  </a:moveTo>
                  <a:cubicBezTo>
                    <a:pt x="24" y="1510"/>
                    <a:pt x="95" y="1507"/>
                    <a:pt x="143" y="1475"/>
                  </a:cubicBezTo>
                  <a:cubicBezTo>
                    <a:pt x="191" y="1443"/>
                    <a:pt x="246" y="1417"/>
                    <a:pt x="291" y="1327"/>
                  </a:cubicBezTo>
                  <a:cubicBezTo>
                    <a:pt x="336" y="1237"/>
                    <a:pt x="376" y="1085"/>
                    <a:pt x="414" y="934"/>
                  </a:cubicBezTo>
                  <a:cubicBezTo>
                    <a:pt x="452" y="783"/>
                    <a:pt x="489" y="575"/>
                    <a:pt x="518" y="419"/>
                  </a:cubicBezTo>
                  <a:cubicBezTo>
                    <a:pt x="547" y="263"/>
                    <a:pt x="574" y="87"/>
                    <a:pt x="588" y="0"/>
                  </a:cubicBezTo>
                </a:path>
              </a:pathLst>
            </a:custGeom>
            <a:noFill/>
            <a:ln w="28575">
              <a:solidFill>
                <a:srgbClr val="0000FF"/>
              </a:solidFill>
              <a:prstDash val="dash"/>
              <a:round/>
              <a:headEnd type="none" w="sm" len="sm"/>
              <a:tailEnd type="none" w="med" len="lg"/>
            </a:ln>
            <a:extLst>
              <a:ext uri="{909E8E84-426E-40dd-AFC4-6F175D3DCCD1}">
                <a14:hiddenFill xmlns="" xmlns:a14="http://schemas.microsoft.com/office/drawing/2010/main">
                  <a:solidFill>
                    <a:srgbClr val="FFFFFF"/>
                  </a:solidFill>
                </a14:hiddenFill>
              </a:ext>
            </a:extLst>
          </p:spPr>
          <p:txBody>
            <a:bodyPr lIns="90000" tIns="46800" rIns="90000" bIns="46800" anchor="ctr">
              <a:spAutoFit/>
            </a:bodyPr>
            <a:lstStyle/>
            <a:p>
              <a:endParaRPr lang="zh-CN" altLang="en-US"/>
            </a:p>
          </p:txBody>
        </p:sp>
        <p:grpSp>
          <p:nvGrpSpPr>
            <p:cNvPr id="74" name="Group 66"/>
            <p:cNvGrpSpPr>
              <a:grpSpLocks/>
            </p:cNvGrpSpPr>
            <p:nvPr/>
          </p:nvGrpSpPr>
          <p:grpSpPr bwMode="auto">
            <a:xfrm>
              <a:off x="3290" y="1161"/>
              <a:ext cx="476" cy="1407"/>
              <a:chOff x="3334" y="1117"/>
              <a:chExt cx="465" cy="1429"/>
            </a:xfrm>
          </p:grpSpPr>
          <p:sp>
            <p:nvSpPr>
              <p:cNvPr id="75" name="Line 67"/>
              <p:cNvSpPr>
                <a:spLocks noChangeShapeType="1"/>
              </p:cNvSpPr>
              <p:nvPr/>
            </p:nvSpPr>
            <p:spPr bwMode="auto">
              <a:xfrm>
                <a:off x="3606" y="1117"/>
                <a:ext cx="181" cy="181"/>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6" name="Line 68"/>
              <p:cNvSpPr>
                <a:spLocks noChangeShapeType="1"/>
              </p:cNvSpPr>
              <p:nvPr/>
            </p:nvSpPr>
            <p:spPr bwMode="auto">
              <a:xfrm>
                <a:off x="3470" y="1117"/>
                <a:ext cx="301" cy="301"/>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7" name="Line 69"/>
              <p:cNvSpPr>
                <a:spLocks noChangeShapeType="1"/>
              </p:cNvSpPr>
              <p:nvPr/>
            </p:nvSpPr>
            <p:spPr bwMode="auto">
              <a:xfrm>
                <a:off x="3334" y="1117"/>
                <a:ext cx="433" cy="433"/>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8" name="Line 70"/>
              <p:cNvSpPr>
                <a:spLocks noChangeShapeType="1"/>
              </p:cNvSpPr>
              <p:nvPr/>
            </p:nvSpPr>
            <p:spPr bwMode="auto">
              <a:xfrm>
                <a:off x="3334" y="1253"/>
                <a:ext cx="424" cy="424"/>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9" name="Line 71"/>
              <p:cNvSpPr>
                <a:spLocks noChangeShapeType="1"/>
              </p:cNvSpPr>
              <p:nvPr/>
            </p:nvSpPr>
            <p:spPr bwMode="auto">
              <a:xfrm>
                <a:off x="3334" y="1389"/>
                <a:ext cx="408" cy="408"/>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0" name="Line 72"/>
              <p:cNvSpPr>
                <a:spLocks noChangeShapeType="1"/>
              </p:cNvSpPr>
              <p:nvPr/>
            </p:nvSpPr>
            <p:spPr bwMode="auto">
              <a:xfrm>
                <a:off x="3334" y="1525"/>
                <a:ext cx="388" cy="388"/>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1" name="Line 73"/>
              <p:cNvSpPr>
                <a:spLocks noChangeShapeType="1"/>
              </p:cNvSpPr>
              <p:nvPr/>
            </p:nvSpPr>
            <p:spPr bwMode="auto">
              <a:xfrm>
                <a:off x="3334" y="1661"/>
                <a:ext cx="364" cy="364"/>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2" name="Line 74"/>
              <p:cNvSpPr>
                <a:spLocks noChangeShapeType="1"/>
              </p:cNvSpPr>
              <p:nvPr/>
            </p:nvSpPr>
            <p:spPr bwMode="auto">
              <a:xfrm>
                <a:off x="3334" y="1797"/>
                <a:ext cx="348" cy="348"/>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3" name="Line 75"/>
              <p:cNvSpPr>
                <a:spLocks noChangeShapeType="1"/>
              </p:cNvSpPr>
              <p:nvPr/>
            </p:nvSpPr>
            <p:spPr bwMode="auto">
              <a:xfrm>
                <a:off x="3334" y="1933"/>
                <a:ext cx="316" cy="316"/>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4" name="Line 76"/>
              <p:cNvSpPr>
                <a:spLocks noChangeShapeType="1"/>
              </p:cNvSpPr>
              <p:nvPr/>
            </p:nvSpPr>
            <p:spPr bwMode="auto">
              <a:xfrm>
                <a:off x="3334" y="2069"/>
                <a:ext cx="284" cy="284"/>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5" name="Line 77"/>
              <p:cNvSpPr>
                <a:spLocks noChangeShapeType="1"/>
              </p:cNvSpPr>
              <p:nvPr/>
            </p:nvSpPr>
            <p:spPr bwMode="auto">
              <a:xfrm>
                <a:off x="3334" y="2205"/>
                <a:ext cx="242" cy="242"/>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6" name="Line 78"/>
              <p:cNvSpPr>
                <a:spLocks noChangeShapeType="1"/>
              </p:cNvSpPr>
              <p:nvPr/>
            </p:nvSpPr>
            <p:spPr bwMode="auto">
              <a:xfrm>
                <a:off x="3334" y="2341"/>
                <a:ext cx="181" cy="181"/>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7" name="Line 79"/>
              <p:cNvSpPr>
                <a:spLocks noChangeShapeType="1"/>
              </p:cNvSpPr>
              <p:nvPr/>
            </p:nvSpPr>
            <p:spPr bwMode="auto">
              <a:xfrm>
                <a:off x="3722" y="1117"/>
                <a:ext cx="77" cy="77"/>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8" name="Line 80"/>
              <p:cNvSpPr>
                <a:spLocks noChangeShapeType="1"/>
              </p:cNvSpPr>
              <p:nvPr/>
            </p:nvSpPr>
            <p:spPr bwMode="auto">
              <a:xfrm>
                <a:off x="3338" y="2469"/>
                <a:ext cx="77" cy="77"/>
              </a:xfrm>
              <a:prstGeom prst="line">
                <a:avLst/>
              </a:prstGeom>
              <a:noFill/>
              <a:ln w="19050">
                <a:solidFill>
                  <a:srgbClr val="0000FF"/>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grpSp>
        <p:nvGrpSpPr>
          <p:cNvPr id="89" name="Group 106"/>
          <p:cNvGrpSpPr>
            <a:grpSpLocks/>
          </p:cNvGrpSpPr>
          <p:nvPr/>
        </p:nvGrpSpPr>
        <p:grpSpPr bwMode="auto">
          <a:xfrm>
            <a:off x="112242" y="831669"/>
            <a:ext cx="2708275" cy="1943100"/>
            <a:chOff x="3175" y="2546"/>
            <a:chExt cx="1706" cy="1224"/>
          </a:xfrm>
        </p:grpSpPr>
        <p:sp>
          <p:nvSpPr>
            <p:cNvPr id="90" name="Line 107"/>
            <p:cNvSpPr>
              <a:spLocks noChangeShapeType="1"/>
            </p:cNvSpPr>
            <p:nvPr/>
          </p:nvSpPr>
          <p:spPr bwMode="auto">
            <a:xfrm>
              <a:off x="3915" y="2980"/>
              <a:ext cx="0" cy="35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1" name="Line 108"/>
            <p:cNvSpPr>
              <a:spLocks noChangeShapeType="1"/>
            </p:cNvSpPr>
            <p:nvPr/>
          </p:nvSpPr>
          <p:spPr bwMode="auto">
            <a:xfrm flipH="1">
              <a:off x="3470" y="3159"/>
              <a:ext cx="445"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2" name="Line 109"/>
            <p:cNvSpPr>
              <a:spLocks noChangeShapeType="1"/>
            </p:cNvSpPr>
            <p:nvPr/>
          </p:nvSpPr>
          <p:spPr bwMode="auto">
            <a:xfrm flipV="1">
              <a:off x="3912" y="2977"/>
              <a:ext cx="193" cy="12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3" name="Line 110"/>
            <p:cNvSpPr>
              <a:spLocks noChangeShapeType="1"/>
            </p:cNvSpPr>
            <p:nvPr/>
          </p:nvSpPr>
          <p:spPr bwMode="auto">
            <a:xfrm>
              <a:off x="3915" y="3220"/>
              <a:ext cx="212" cy="133"/>
            </a:xfrm>
            <a:prstGeom prst="line">
              <a:avLst/>
            </a:prstGeom>
            <a:noFill/>
            <a:ln w="38100">
              <a:solidFill>
                <a:schemeClr val="tx1"/>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94" name="Line 111"/>
            <p:cNvSpPr>
              <a:spLocks noChangeShapeType="1"/>
            </p:cNvSpPr>
            <p:nvPr/>
          </p:nvSpPr>
          <p:spPr bwMode="auto">
            <a:xfrm flipV="1">
              <a:off x="4099" y="2682"/>
              <a:ext cx="0" cy="30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5" name="Line 112"/>
            <p:cNvSpPr>
              <a:spLocks noChangeShapeType="1"/>
            </p:cNvSpPr>
            <p:nvPr/>
          </p:nvSpPr>
          <p:spPr bwMode="auto">
            <a:xfrm>
              <a:off x="4105" y="3335"/>
              <a:ext cx="0" cy="322"/>
            </a:xfrm>
            <a:prstGeom prst="line">
              <a:avLst/>
            </a:prstGeom>
            <a:noFill/>
            <a:ln w="38100">
              <a:solidFill>
                <a:schemeClr val="tx1"/>
              </a:solidFill>
              <a:round/>
              <a:headEnd/>
              <a:tailEnd type="oval" w="med" len="med"/>
            </a:ln>
            <a:extLst>
              <a:ext uri="{909E8E84-426E-40dd-AFC4-6F175D3DCCD1}">
                <a14:hiddenFill xmlns="" xmlns:a14="http://schemas.microsoft.com/office/drawing/2010/main">
                  <a:noFill/>
                </a14:hiddenFill>
              </a:ext>
            </a:extLst>
          </p:spPr>
          <p:txBody>
            <a:bodyPr/>
            <a:lstStyle/>
            <a:p>
              <a:endParaRPr lang="zh-CN" altLang="en-US"/>
            </a:p>
          </p:txBody>
        </p:sp>
        <p:sp>
          <p:nvSpPr>
            <p:cNvPr id="96" name="Line 113"/>
            <p:cNvSpPr>
              <a:spLocks noChangeShapeType="1"/>
            </p:cNvSpPr>
            <p:nvPr/>
          </p:nvSpPr>
          <p:spPr bwMode="auto">
            <a:xfrm flipH="1">
              <a:off x="3469" y="3657"/>
              <a:ext cx="1067"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7" name="Line 114"/>
            <p:cNvSpPr>
              <a:spLocks noChangeShapeType="1"/>
            </p:cNvSpPr>
            <p:nvPr/>
          </p:nvSpPr>
          <p:spPr bwMode="auto">
            <a:xfrm flipH="1">
              <a:off x="4103" y="2682"/>
              <a:ext cx="433"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8" name="Text Box 115"/>
            <p:cNvSpPr txBox="1">
              <a:spLocks noChangeArrowheads="1"/>
            </p:cNvSpPr>
            <p:nvPr/>
          </p:nvSpPr>
          <p:spPr bwMode="auto">
            <a:xfrm>
              <a:off x="3560" y="2772"/>
              <a:ext cx="25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B</a:t>
              </a:r>
            </a:p>
          </p:txBody>
        </p:sp>
        <p:sp>
          <p:nvSpPr>
            <p:cNvPr id="99" name="Line 116"/>
            <p:cNvSpPr>
              <a:spLocks noChangeShapeType="1"/>
            </p:cNvSpPr>
            <p:nvPr/>
          </p:nvSpPr>
          <p:spPr bwMode="auto">
            <a:xfrm flipH="1" flipV="1">
              <a:off x="3470" y="3067"/>
              <a:ext cx="340" cy="0"/>
            </a:xfrm>
            <a:prstGeom prst="line">
              <a:avLst/>
            </a:prstGeom>
            <a:noFill/>
            <a:ln w="28575">
              <a:solidFill>
                <a:schemeClr val="tx1"/>
              </a:solidFill>
              <a:round/>
              <a:headEnd type="triangle" w="med" len="lg"/>
              <a:tailEnd type="none" w="med" len="lg"/>
            </a:ln>
            <a:extLst>
              <a:ext uri="{909E8E84-426E-40dd-AFC4-6F175D3DCCD1}">
                <a14:hiddenFill xmlns="" xmlns:a14="http://schemas.microsoft.com/office/drawing/2010/main">
                  <a:noFill/>
                </a14:hiddenFill>
              </a:ext>
            </a:extLst>
          </p:spPr>
          <p:txBody>
            <a:bodyPr/>
            <a:lstStyle/>
            <a:p>
              <a:endParaRPr lang="zh-CN" altLang="en-US"/>
            </a:p>
          </p:txBody>
        </p:sp>
        <p:sp>
          <p:nvSpPr>
            <p:cNvPr id="100" name="Text Box 117"/>
            <p:cNvSpPr txBox="1">
              <a:spLocks noChangeArrowheads="1"/>
            </p:cNvSpPr>
            <p:nvPr/>
          </p:nvSpPr>
          <p:spPr bwMode="auto">
            <a:xfrm>
              <a:off x="4248" y="2772"/>
              <a:ext cx="25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C</a:t>
              </a:r>
            </a:p>
          </p:txBody>
        </p:sp>
        <p:sp>
          <p:nvSpPr>
            <p:cNvPr id="101" name="Line 118"/>
            <p:cNvSpPr>
              <a:spLocks noChangeShapeType="1"/>
            </p:cNvSpPr>
            <p:nvPr/>
          </p:nvSpPr>
          <p:spPr bwMode="auto">
            <a:xfrm flipH="1" flipV="1">
              <a:off x="4173" y="2772"/>
              <a:ext cx="340" cy="0"/>
            </a:xfrm>
            <a:prstGeom prst="line">
              <a:avLst/>
            </a:prstGeom>
            <a:noFill/>
            <a:ln w="28575">
              <a:solidFill>
                <a:schemeClr val="tx1"/>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102" name="Text Box 119"/>
            <p:cNvSpPr txBox="1">
              <a:spLocks noChangeArrowheads="1"/>
            </p:cNvSpPr>
            <p:nvPr/>
          </p:nvSpPr>
          <p:spPr bwMode="auto">
            <a:xfrm>
              <a:off x="3198" y="3045"/>
              <a:ext cx="20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103" name="Text Box 120"/>
            <p:cNvSpPr txBox="1">
              <a:spLocks noChangeArrowheads="1"/>
            </p:cNvSpPr>
            <p:nvPr/>
          </p:nvSpPr>
          <p:spPr bwMode="auto">
            <a:xfrm>
              <a:off x="3198" y="3520"/>
              <a:ext cx="20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sp>
          <p:nvSpPr>
            <p:cNvPr id="104" name="Text Box 121"/>
            <p:cNvSpPr txBox="1">
              <a:spLocks noChangeArrowheads="1"/>
            </p:cNvSpPr>
            <p:nvPr/>
          </p:nvSpPr>
          <p:spPr bwMode="auto">
            <a:xfrm>
              <a:off x="3175" y="3201"/>
              <a:ext cx="378"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400" b="0" baseline="-20000">
                  <a:latin typeface="Times New Roman" panose="02020603050405020304" pitchFamily="18" charset="0"/>
                </a:rPr>
                <a:t>BE</a:t>
              </a:r>
            </a:p>
          </p:txBody>
        </p:sp>
        <p:sp>
          <p:nvSpPr>
            <p:cNvPr id="105" name="Text Box 122"/>
            <p:cNvSpPr txBox="1">
              <a:spLocks noChangeArrowheads="1"/>
            </p:cNvSpPr>
            <p:nvPr/>
          </p:nvSpPr>
          <p:spPr bwMode="auto">
            <a:xfrm>
              <a:off x="4503" y="2967"/>
              <a:ext cx="378"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400" b="0" baseline="-20000">
                  <a:latin typeface="Times New Roman" panose="02020603050405020304" pitchFamily="18" charset="0"/>
                </a:rPr>
                <a:t>CE</a:t>
              </a:r>
            </a:p>
          </p:txBody>
        </p:sp>
        <p:sp>
          <p:nvSpPr>
            <p:cNvPr id="106" name="Text Box 123"/>
            <p:cNvSpPr txBox="1">
              <a:spLocks noChangeArrowheads="1"/>
            </p:cNvSpPr>
            <p:nvPr/>
          </p:nvSpPr>
          <p:spPr bwMode="auto">
            <a:xfrm>
              <a:off x="4581" y="2546"/>
              <a:ext cx="20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107" name="Text Box 124"/>
            <p:cNvSpPr txBox="1">
              <a:spLocks noChangeArrowheads="1"/>
            </p:cNvSpPr>
            <p:nvPr/>
          </p:nvSpPr>
          <p:spPr bwMode="auto">
            <a:xfrm>
              <a:off x="4603" y="3498"/>
              <a:ext cx="205"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grpSp>
      <p:pic>
        <p:nvPicPr>
          <p:cNvPr id="141"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6243" y="4121882"/>
            <a:ext cx="1970886" cy="23654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42" name="Group 45"/>
          <p:cNvGrpSpPr>
            <a:grpSpLocks/>
          </p:cNvGrpSpPr>
          <p:nvPr/>
        </p:nvGrpSpPr>
        <p:grpSpPr bwMode="auto">
          <a:xfrm>
            <a:off x="575759" y="4149026"/>
            <a:ext cx="1963738" cy="2328862"/>
            <a:chOff x="133" y="1879"/>
            <a:chExt cx="1237" cy="1467"/>
          </a:xfrm>
        </p:grpSpPr>
        <p:sp>
          <p:nvSpPr>
            <p:cNvPr id="143" name="Text Box 31"/>
            <p:cNvSpPr txBox="1">
              <a:spLocks noChangeArrowheads="1"/>
            </p:cNvSpPr>
            <p:nvPr/>
          </p:nvSpPr>
          <p:spPr bwMode="auto">
            <a:xfrm>
              <a:off x="262" y="2837"/>
              <a:ext cx="350"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800" b="0" baseline="-10000">
                  <a:latin typeface="Times New Roman" panose="02020603050405020304" pitchFamily="18" charset="0"/>
                </a:rPr>
                <a:t>gs</a:t>
              </a:r>
            </a:p>
          </p:txBody>
        </p:sp>
        <p:sp>
          <p:nvSpPr>
            <p:cNvPr id="144" name="Line 11"/>
            <p:cNvSpPr>
              <a:spLocks noChangeShapeType="1"/>
            </p:cNvSpPr>
            <p:nvPr/>
          </p:nvSpPr>
          <p:spPr bwMode="auto">
            <a:xfrm>
              <a:off x="743" y="2580"/>
              <a:ext cx="0" cy="8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145" name="Line 12"/>
            <p:cNvSpPr>
              <a:spLocks noChangeShapeType="1"/>
            </p:cNvSpPr>
            <p:nvPr/>
          </p:nvSpPr>
          <p:spPr bwMode="auto">
            <a:xfrm>
              <a:off x="743" y="2699"/>
              <a:ext cx="0" cy="8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146" name="Line 13"/>
            <p:cNvSpPr>
              <a:spLocks noChangeShapeType="1"/>
            </p:cNvSpPr>
            <p:nvPr/>
          </p:nvSpPr>
          <p:spPr bwMode="auto">
            <a:xfrm>
              <a:off x="743" y="2818"/>
              <a:ext cx="0" cy="8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147" name="Line 14"/>
            <p:cNvSpPr>
              <a:spLocks noChangeShapeType="1"/>
            </p:cNvSpPr>
            <p:nvPr/>
          </p:nvSpPr>
          <p:spPr bwMode="auto">
            <a:xfrm>
              <a:off x="743" y="2740"/>
              <a:ext cx="118"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148" name="Line 15"/>
            <p:cNvSpPr>
              <a:spLocks noChangeShapeType="1"/>
            </p:cNvSpPr>
            <p:nvPr/>
          </p:nvSpPr>
          <p:spPr bwMode="auto">
            <a:xfrm>
              <a:off x="664" y="2620"/>
              <a:ext cx="0" cy="239"/>
            </a:xfrm>
            <a:prstGeom prst="line">
              <a:avLst/>
            </a:prstGeom>
            <a:noFill/>
            <a:ln w="38100">
              <a:solidFill>
                <a:srgbClr val="000000"/>
              </a:solidFill>
              <a:round/>
              <a:headEnd/>
              <a:tailEnd/>
            </a:ln>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149" name="Line 16"/>
            <p:cNvSpPr>
              <a:spLocks noChangeShapeType="1"/>
            </p:cNvSpPr>
            <p:nvPr/>
          </p:nvSpPr>
          <p:spPr bwMode="auto">
            <a:xfrm>
              <a:off x="743" y="2620"/>
              <a:ext cx="18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150" name="Line 17"/>
            <p:cNvSpPr>
              <a:spLocks noChangeShapeType="1"/>
            </p:cNvSpPr>
            <p:nvPr/>
          </p:nvSpPr>
          <p:spPr bwMode="auto">
            <a:xfrm>
              <a:off x="743" y="2859"/>
              <a:ext cx="184" cy="0"/>
            </a:xfrm>
            <a:prstGeom prst="line">
              <a:avLst/>
            </a:prstGeom>
            <a:noFill/>
            <a:ln w="28575">
              <a:solidFill>
                <a:srgbClr val="000000"/>
              </a:solidFill>
              <a:round/>
              <a:headEnd/>
              <a:tailEnd type="oval" w="med" len="med"/>
            </a:ln>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151" name="Line 18"/>
            <p:cNvSpPr>
              <a:spLocks noChangeShapeType="1"/>
            </p:cNvSpPr>
            <p:nvPr/>
          </p:nvSpPr>
          <p:spPr bwMode="auto">
            <a:xfrm>
              <a:off x="743" y="2740"/>
              <a:ext cx="184" cy="0"/>
            </a:xfrm>
            <a:prstGeom prst="line">
              <a:avLst/>
            </a:prstGeom>
            <a:noFill/>
            <a:ln w="28575">
              <a:solidFill>
                <a:srgbClr val="000000"/>
              </a:solidFill>
              <a:round/>
              <a:headEnd type="triangle" w="med" len="lg"/>
              <a:tailEnd/>
            </a:ln>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152" name="Line 19"/>
            <p:cNvSpPr>
              <a:spLocks noChangeShapeType="1"/>
            </p:cNvSpPr>
            <p:nvPr/>
          </p:nvSpPr>
          <p:spPr bwMode="auto">
            <a:xfrm>
              <a:off x="363" y="2859"/>
              <a:ext cx="30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153" name="Line 20"/>
            <p:cNvSpPr>
              <a:spLocks noChangeShapeType="1"/>
            </p:cNvSpPr>
            <p:nvPr/>
          </p:nvSpPr>
          <p:spPr bwMode="auto">
            <a:xfrm>
              <a:off x="927" y="2302"/>
              <a:ext cx="0" cy="318"/>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nchor="ctr">
              <a:spAutoFit/>
            </a:bodyPr>
            <a:lstStyle/>
            <a:p>
              <a:endParaRPr lang="zh-CN" altLang="en-US"/>
            </a:p>
          </p:txBody>
        </p:sp>
        <p:sp>
          <p:nvSpPr>
            <p:cNvPr id="154" name="Rectangle 21"/>
            <p:cNvSpPr>
              <a:spLocks noChangeArrowheads="1"/>
            </p:cNvSpPr>
            <p:nvPr/>
          </p:nvSpPr>
          <p:spPr bwMode="auto">
            <a:xfrm flipH="1">
              <a:off x="434" y="2580"/>
              <a:ext cx="96"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ea typeface="楷体_GB2312" pitchFamily="49" charset="-122"/>
                </a:rPr>
                <a:t>g</a:t>
              </a:r>
            </a:p>
          </p:txBody>
        </p:sp>
        <p:sp>
          <p:nvSpPr>
            <p:cNvPr id="155" name="Rectangle 22"/>
            <p:cNvSpPr>
              <a:spLocks noChangeArrowheads="1"/>
            </p:cNvSpPr>
            <p:nvPr/>
          </p:nvSpPr>
          <p:spPr bwMode="auto">
            <a:xfrm flipH="1">
              <a:off x="771" y="2898"/>
              <a:ext cx="75"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ea typeface="楷体_GB2312" pitchFamily="49" charset="-122"/>
                </a:rPr>
                <a:t>s</a:t>
              </a:r>
            </a:p>
          </p:txBody>
        </p:sp>
        <p:sp>
          <p:nvSpPr>
            <p:cNvPr id="156" name="Rectangle 23"/>
            <p:cNvSpPr>
              <a:spLocks noChangeArrowheads="1"/>
            </p:cNvSpPr>
            <p:nvPr/>
          </p:nvSpPr>
          <p:spPr bwMode="auto">
            <a:xfrm flipH="1">
              <a:off x="777" y="2302"/>
              <a:ext cx="96"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ea typeface="楷体_GB2312" pitchFamily="49" charset="-122"/>
                </a:rPr>
                <a:t>d</a:t>
              </a:r>
            </a:p>
          </p:txBody>
        </p:sp>
        <p:sp>
          <p:nvSpPr>
            <p:cNvPr id="157" name="Line 24"/>
            <p:cNvSpPr>
              <a:spLocks noChangeShapeType="1"/>
            </p:cNvSpPr>
            <p:nvPr/>
          </p:nvSpPr>
          <p:spPr bwMode="auto">
            <a:xfrm>
              <a:off x="927" y="2740"/>
              <a:ext cx="0" cy="476"/>
            </a:xfrm>
            <a:prstGeom prst="line">
              <a:avLst/>
            </a:prstGeom>
            <a:noFill/>
            <a:ln w="28575">
              <a:solidFill>
                <a:schemeClr val="tx1"/>
              </a:solidFill>
              <a:round/>
              <a:headEnd/>
              <a:tailEnd type="oval" w="med" len="med"/>
            </a:ln>
            <a:extLst>
              <a:ext uri="{909E8E84-426E-40dd-AFC4-6F175D3DCCD1}">
                <a14:hiddenFill xmlns="" xmlns:a14="http://schemas.microsoft.com/office/drawing/2010/main">
                  <a:noFill/>
                </a14:hiddenFill>
              </a:ext>
            </a:extLst>
          </p:spPr>
          <p:txBody>
            <a:bodyPr/>
            <a:lstStyle/>
            <a:p>
              <a:endParaRPr lang="zh-CN" altLang="en-US"/>
            </a:p>
          </p:txBody>
        </p:sp>
        <p:sp>
          <p:nvSpPr>
            <p:cNvPr id="158" name="Line 25"/>
            <p:cNvSpPr>
              <a:spLocks noChangeShapeType="1"/>
            </p:cNvSpPr>
            <p:nvPr/>
          </p:nvSpPr>
          <p:spPr bwMode="auto">
            <a:xfrm flipH="1">
              <a:off x="376" y="3216"/>
              <a:ext cx="924"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59" name="Line 26"/>
            <p:cNvSpPr>
              <a:spLocks noChangeShapeType="1"/>
            </p:cNvSpPr>
            <p:nvPr/>
          </p:nvSpPr>
          <p:spPr bwMode="auto">
            <a:xfrm flipH="1">
              <a:off x="925" y="2302"/>
              <a:ext cx="375"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60" name="Text Box 27"/>
            <p:cNvSpPr txBox="1">
              <a:spLocks noChangeArrowheads="1"/>
            </p:cNvSpPr>
            <p:nvPr/>
          </p:nvSpPr>
          <p:spPr bwMode="auto">
            <a:xfrm>
              <a:off x="1050" y="1879"/>
              <a:ext cx="254"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i</a:t>
              </a:r>
              <a:r>
                <a:rPr lang="en-US" altLang="zh-CN" sz="2800" b="0" baseline="-10000">
                  <a:latin typeface="Times New Roman" panose="02020603050405020304" pitchFamily="18" charset="0"/>
                </a:rPr>
                <a:t>d</a:t>
              </a:r>
            </a:p>
          </p:txBody>
        </p:sp>
        <p:sp>
          <p:nvSpPr>
            <p:cNvPr id="161" name="Line 28"/>
            <p:cNvSpPr>
              <a:spLocks noChangeShapeType="1"/>
            </p:cNvSpPr>
            <p:nvPr/>
          </p:nvSpPr>
          <p:spPr bwMode="auto">
            <a:xfrm flipH="1" flipV="1">
              <a:off x="985" y="2205"/>
              <a:ext cx="295" cy="0"/>
            </a:xfrm>
            <a:prstGeom prst="line">
              <a:avLst/>
            </a:prstGeom>
            <a:noFill/>
            <a:ln w="28575">
              <a:solidFill>
                <a:schemeClr val="tx1"/>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162" name="Text Box 29"/>
            <p:cNvSpPr txBox="1">
              <a:spLocks noChangeArrowheads="1"/>
            </p:cNvSpPr>
            <p:nvPr/>
          </p:nvSpPr>
          <p:spPr bwMode="auto">
            <a:xfrm>
              <a:off x="133" y="2759"/>
              <a:ext cx="209"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163" name="Text Box 30"/>
            <p:cNvSpPr txBox="1">
              <a:spLocks noChangeArrowheads="1"/>
            </p:cNvSpPr>
            <p:nvPr/>
          </p:nvSpPr>
          <p:spPr bwMode="auto">
            <a:xfrm>
              <a:off x="133" y="3095"/>
              <a:ext cx="205"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sp>
          <p:nvSpPr>
            <p:cNvPr id="164" name="Text Box 32"/>
            <p:cNvSpPr txBox="1">
              <a:spLocks noChangeArrowheads="1"/>
            </p:cNvSpPr>
            <p:nvPr/>
          </p:nvSpPr>
          <p:spPr bwMode="auto">
            <a:xfrm>
              <a:off x="1020" y="2582"/>
              <a:ext cx="350" cy="3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b="0" i="1">
                  <a:latin typeface="Times New Roman" panose="02020603050405020304" pitchFamily="18" charset="0"/>
                </a:rPr>
                <a:t>v</a:t>
              </a:r>
              <a:r>
                <a:rPr lang="en-US" altLang="zh-CN" sz="2800" b="0" baseline="-15000">
                  <a:latin typeface="Times New Roman" panose="02020603050405020304" pitchFamily="18" charset="0"/>
                </a:rPr>
                <a:t>ds</a:t>
              </a:r>
            </a:p>
          </p:txBody>
        </p:sp>
        <p:sp>
          <p:nvSpPr>
            <p:cNvPr id="165" name="Text Box 33"/>
            <p:cNvSpPr txBox="1">
              <a:spLocks noChangeArrowheads="1"/>
            </p:cNvSpPr>
            <p:nvPr/>
          </p:nvSpPr>
          <p:spPr bwMode="auto">
            <a:xfrm>
              <a:off x="1134" y="2296"/>
              <a:ext cx="210"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t>+</a:t>
              </a:r>
            </a:p>
          </p:txBody>
        </p:sp>
        <p:sp>
          <p:nvSpPr>
            <p:cNvPr id="166" name="Text Box 34"/>
            <p:cNvSpPr txBox="1">
              <a:spLocks noChangeArrowheads="1"/>
            </p:cNvSpPr>
            <p:nvPr/>
          </p:nvSpPr>
          <p:spPr bwMode="auto">
            <a:xfrm>
              <a:off x="1111" y="2975"/>
              <a:ext cx="205" cy="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000" b="0">
                  <a:cs typeface="Arial" panose="020B0604020202020204" pitchFamily="34" charset="0"/>
                </a:rPr>
                <a:t>–</a:t>
              </a:r>
            </a:p>
          </p:txBody>
        </p:sp>
      </p:grpSp>
      <p:pic>
        <p:nvPicPr>
          <p:cNvPr id="167"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0902" y="3848601"/>
            <a:ext cx="2916064" cy="28054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68" name="Group 43"/>
          <p:cNvGrpSpPr>
            <a:grpSpLocks/>
          </p:cNvGrpSpPr>
          <p:nvPr/>
        </p:nvGrpSpPr>
        <p:grpSpPr bwMode="auto">
          <a:xfrm>
            <a:off x="2651128" y="3379868"/>
            <a:ext cx="3168650" cy="733425"/>
            <a:chOff x="544" y="777"/>
            <a:chExt cx="1996" cy="462"/>
          </a:xfrm>
        </p:grpSpPr>
        <p:sp>
          <p:nvSpPr>
            <p:cNvPr id="169" name="Text Box 9"/>
            <p:cNvSpPr txBox="1">
              <a:spLocks noChangeArrowheads="1"/>
            </p:cNvSpPr>
            <p:nvPr/>
          </p:nvSpPr>
          <p:spPr bwMode="auto">
            <a:xfrm>
              <a:off x="544" y="777"/>
              <a:ext cx="1996" cy="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Aft>
                  <a:spcPct val="0"/>
                </a:spcAft>
                <a:buFontTx/>
                <a:buNone/>
              </a:pPr>
              <a:r>
                <a:rPr kumimoji="1" lang="en-US" altLang="zh-CN" sz="2800" i="1" dirty="0">
                  <a:latin typeface="Times New Roman" panose="02020603050405020304" pitchFamily="18" charset="0"/>
                  <a:ea typeface="黑体" panose="02010609060101010101" pitchFamily="49" charset="-122"/>
                </a:rPr>
                <a:t>i</a:t>
              </a:r>
              <a:r>
                <a:rPr kumimoji="1" lang="en-US" altLang="zh-CN" sz="2800" baseline="-25000" dirty="0">
                  <a:latin typeface="Times New Roman" panose="02020603050405020304" pitchFamily="18" charset="0"/>
                  <a:ea typeface="黑体" panose="02010609060101010101" pitchFamily="49" charset="-122"/>
                </a:rPr>
                <a:t>d </a:t>
              </a:r>
              <a:r>
                <a:rPr kumimoji="1" lang="en-US" altLang="zh-CN" sz="2800" dirty="0">
                  <a:latin typeface="Times New Roman" panose="02020603050405020304" pitchFamily="18" charset="0"/>
                  <a:ea typeface="黑体" panose="02010609060101010101" pitchFamily="49" charset="-122"/>
                </a:rPr>
                <a:t>= </a:t>
              </a:r>
              <a:r>
                <a:rPr kumimoji="1" lang="en-US" altLang="zh-CN" sz="2800" i="1" dirty="0">
                  <a:latin typeface="Times New Roman" panose="02020603050405020304" pitchFamily="18" charset="0"/>
                  <a:ea typeface="黑体" panose="02010609060101010101" pitchFamily="49" charset="-122"/>
                </a:rPr>
                <a:t>f </a:t>
              </a:r>
              <a:r>
                <a:rPr kumimoji="1" lang="en-US" altLang="zh-CN" sz="2800" dirty="0">
                  <a:latin typeface="Times New Roman" panose="02020603050405020304" pitchFamily="18" charset="0"/>
                  <a:ea typeface="黑体" panose="02010609060101010101" pitchFamily="49" charset="-122"/>
                </a:rPr>
                <a:t>(</a:t>
              </a:r>
              <a:r>
                <a:rPr kumimoji="1" lang="en-US" altLang="zh-CN" sz="2800" i="1" dirty="0" err="1">
                  <a:latin typeface="Times New Roman" panose="02020603050405020304" pitchFamily="18" charset="0"/>
                  <a:ea typeface="黑体" panose="02010609060101010101" pitchFamily="49" charset="-122"/>
                </a:rPr>
                <a:t>v</a:t>
              </a:r>
              <a:r>
                <a:rPr kumimoji="1" lang="en-US" altLang="zh-CN" sz="2800" baseline="-25000" dirty="0" err="1">
                  <a:latin typeface="Times New Roman" panose="02020603050405020304" pitchFamily="18" charset="0"/>
                  <a:ea typeface="黑体" panose="02010609060101010101" pitchFamily="49" charset="-122"/>
                </a:rPr>
                <a:t>gs</a:t>
              </a:r>
              <a:r>
                <a:rPr kumimoji="1" lang="en-US" altLang="zh-CN" sz="2800" dirty="0">
                  <a:latin typeface="Times New Roman" panose="02020603050405020304" pitchFamily="18" charset="0"/>
                  <a:ea typeface="黑体" panose="02010609060101010101" pitchFamily="49" charset="-122"/>
                </a:rPr>
                <a:t>)</a:t>
              </a:r>
              <a:r>
                <a:rPr kumimoji="1" lang="en-US" altLang="zh-CN" sz="2800" dirty="0">
                  <a:latin typeface="Times New Roman" panose="02020603050405020304" pitchFamily="18" charset="0"/>
                  <a:ea typeface="黑体" panose="02010609060101010101" pitchFamily="49" charset="-122"/>
                  <a:sym typeface="Symbol" panose="05050102010706020507" pitchFamily="18" charset="2"/>
                </a:rPr>
                <a:t></a:t>
              </a:r>
              <a:endParaRPr kumimoji="1" lang="zh-CN" altLang="en-US" sz="2800" dirty="0">
                <a:latin typeface="Times New Roman" panose="02020603050405020304" pitchFamily="18" charset="0"/>
                <a:ea typeface="黑体" panose="02010609060101010101" pitchFamily="49" charset="-122"/>
              </a:endParaRPr>
            </a:p>
          </p:txBody>
        </p:sp>
        <p:sp>
          <p:nvSpPr>
            <p:cNvPr id="170" name="Rectangle 40"/>
            <p:cNvSpPr>
              <a:spLocks noChangeArrowheads="1"/>
            </p:cNvSpPr>
            <p:nvPr/>
          </p:nvSpPr>
          <p:spPr bwMode="auto">
            <a:xfrm>
              <a:off x="1587" y="957"/>
              <a:ext cx="769" cy="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i="1" baseline="-10000" dirty="0" err="1">
                  <a:latin typeface="Times New Roman" panose="02020603050405020304" pitchFamily="18" charset="0"/>
                  <a:ea typeface="黑体" panose="02010609060101010101" pitchFamily="49" charset="-122"/>
                </a:rPr>
                <a:t>v</a:t>
              </a:r>
              <a:r>
                <a:rPr kumimoji="1" lang="en-US" altLang="zh-CN" sz="2800" baseline="-30000" dirty="0" err="1">
                  <a:latin typeface="Times New Roman" panose="02020603050405020304" pitchFamily="18" charset="0"/>
                  <a:ea typeface="黑体" panose="02010609060101010101" pitchFamily="49" charset="-122"/>
                </a:rPr>
                <a:t>ds</a:t>
              </a:r>
              <a:r>
                <a:rPr kumimoji="1" lang="en-US" altLang="zh-CN" baseline="-10000" dirty="0">
                  <a:latin typeface="Times New Roman" panose="02020603050405020304" pitchFamily="18" charset="0"/>
                  <a:ea typeface="黑体" panose="02010609060101010101" pitchFamily="49" charset="-122"/>
                </a:rPr>
                <a:t>=</a:t>
              </a:r>
              <a:r>
                <a:rPr kumimoji="1" lang="zh-CN" altLang="en-US" baseline="-10000" dirty="0">
                  <a:latin typeface="Times New Roman" panose="02020603050405020304" pitchFamily="18" charset="0"/>
                  <a:ea typeface="黑体" panose="02010609060101010101" pitchFamily="49" charset="-122"/>
                </a:rPr>
                <a:t>常数</a:t>
              </a:r>
            </a:p>
          </p:txBody>
        </p:sp>
      </p:grpSp>
      <p:grpSp>
        <p:nvGrpSpPr>
          <p:cNvPr id="171" name="Group 44"/>
          <p:cNvGrpSpPr>
            <a:grpSpLocks/>
          </p:cNvGrpSpPr>
          <p:nvPr/>
        </p:nvGrpSpPr>
        <p:grpSpPr bwMode="auto">
          <a:xfrm>
            <a:off x="6083244" y="3080381"/>
            <a:ext cx="3168650" cy="736600"/>
            <a:chOff x="3016" y="777"/>
            <a:chExt cx="1996" cy="464"/>
          </a:xfrm>
        </p:grpSpPr>
        <p:sp>
          <p:nvSpPr>
            <p:cNvPr id="172" name="Text Box 10"/>
            <p:cNvSpPr txBox="1">
              <a:spLocks noChangeArrowheads="1"/>
            </p:cNvSpPr>
            <p:nvPr/>
          </p:nvSpPr>
          <p:spPr bwMode="auto">
            <a:xfrm>
              <a:off x="3016" y="777"/>
              <a:ext cx="1996" cy="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Aft>
                  <a:spcPct val="0"/>
                </a:spcAft>
                <a:buFontTx/>
                <a:buNone/>
              </a:pPr>
              <a:r>
                <a:rPr kumimoji="1" lang="en-US" altLang="zh-CN" sz="2800" i="1">
                  <a:latin typeface="Times New Roman" panose="02020603050405020304" pitchFamily="18" charset="0"/>
                  <a:ea typeface="黑体" panose="02010609060101010101" pitchFamily="49" charset="-122"/>
                </a:rPr>
                <a:t>i</a:t>
              </a:r>
              <a:r>
                <a:rPr kumimoji="1" lang="en-US" altLang="zh-CN" sz="2800" baseline="-25000">
                  <a:latin typeface="Times New Roman" panose="02020603050405020304" pitchFamily="18" charset="0"/>
                  <a:ea typeface="黑体" panose="02010609060101010101" pitchFamily="49" charset="-122"/>
                </a:rPr>
                <a:t>d </a:t>
              </a:r>
              <a:r>
                <a:rPr kumimoji="1" lang="en-US" altLang="zh-CN" sz="2800">
                  <a:latin typeface="Times New Roman" panose="02020603050405020304" pitchFamily="18" charset="0"/>
                  <a:ea typeface="黑体" panose="02010609060101010101" pitchFamily="49" charset="-122"/>
                </a:rPr>
                <a:t>= </a:t>
              </a:r>
              <a:r>
                <a:rPr kumimoji="1" lang="en-US" altLang="zh-CN" sz="2800" i="1">
                  <a:latin typeface="Times New Roman" panose="02020603050405020304" pitchFamily="18" charset="0"/>
                  <a:ea typeface="黑体" panose="02010609060101010101" pitchFamily="49" charset="-122"/>
                </a:rPr>
                <a:t>f </a:t>
              </a:r>
              <a:r>
                <a:rPr kumimoji="1" lang="en-US" altLang="zh-CN" sz="2800">
                  <a:latin typeface="Times New Roman" panose="02020603050405020304" pitchFamily="18" charset="0"/>
                  <a:ea typeface="黑体" panose="02010609060101010101" pitchFamily="49" charset="-122"/>
                </a:rPr>
                <a:t>(</a:t>
              </a:r>
              <a:r>
                <a:rPr kumimoji="1" lang="en-US" altLang="zh-CN" sz="2800" i="1">
                  <a:latin typeface="Times New Roman" panose="02020603050405020304" pitchFamily="18" charset="0"/>
                  <a:ea typeface="黑体" panose="02010609060101010101" pitchFamily="49" charset="-122"/>
                </a:rPr>
                <a:t>v</a:t>
              </a:r>
              <a:r>
                <a:rPr kumimoji="1" lang="en-US" altLang="zh-CN" sz="2800" baseline="-25000">
                  <a:latin typeface="Times New Roman" panose="02020603050405020304" pitchFamily="18" charset="0"/>
                  <a:ea typeface="黑体" panose="02010609060101010101" pitchFamily="49" charset="-122"/>
                </a:rPr>
                <a:t>ds</a:t>
              </a:r>
              <a:r>
                <a:rPr kumimoji="1" lang="en-US" altLang="zh-CN" sz="2800">
                  <a:latin typeface="Times New Roman" panose="02020603050405020304" pitchFamily="18" charset="0"/>
                  <a:ea typeface="黑体" panose="02010609060101010101" pitchFamily="49" charset="-122"/>
                </a:rPr>
                <a:t>)</a:t>
              </a:r>
              <a:r>
                <a:rPr kumimoji="1" lang="en-US" altLang="zh-CN" sz="2800">
                  <a:latin typeface="Times New Roman" panose="02020603050405020304" pitchFamily="18" charset="0"/>
                  <a:ea typeface="黑体" panose="02010609060101010101" pitchFamily="49" charset="-122"/>
                  <a:sym typeface="Symbol" panose="05050102010706020507" pitchFamily="18" charset="2"/>
                </a:rPr>
                <a:t></a:t>
              </a:r>
              <a:endParaRPr kumimoji="1" lang="zh-CN" altLang="en-US" sz="2800">
                <a:latin typeface="Times New Roman" panose="02020603050405020304" pitchFamily="18" charset="0"/>
                <a:ea typeface="黑体" panose="02010609060101010101" pitchFamily="49" charset="-122"/>
              </a:endParaRPr>
            </a:p>
          </p:txBody>
        </p:sp>
        <p:sp>
          <p:nvSpPr>
            <p:cNvPr id="173" name="Rectangle 42"/>
            <p:cNvSpPr>
              <a:spLocks noChangeArrowheads="1"/>
            </p:cNvSpPr>
            <p:nvPr/>
          </p:nvSpPr>
          <p:spPr bwMode="auto">
            <a:xfrm>
              <a:off x="4059" y="981"/>
              <a:ext cx="760" cy="2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i="1" baseline="-10000">
                  <a:latin typeface="Times New Roman" panose="02020603050405020304" pitchFamily="18" charset="0"/>
                  <a:ea typeface="黑体" panose="02010609060101010101" pitchFamily="49" charset="-122"/>
                </a:rPr>
                <a:t>v</a:t>
              </a:r>
              <a:r>
                <a:rPr kumimoji="1" lang="en-US" altLang="zh-CN" sz="2800" baseline="-30000">
                  <a:latin typeface="Times New Roman" panose="02020603050405020304" pitchFamily="18" charset="0"/>
                  <a:ea typeface="黑体" panose="02010609060101010101" pitchFamily="49" charset="-122"/>
                </a:rPr>
                <a:t>gs</a:t>
              </a:r>
              <a:r>
                <a:rPr kumimoji="1" lang="en-US" altLang="zh-CN" baseline="-10000">
                  <a:latin typeface="Times New Roman" panose="02020603050405020304" pitchFamily="18" charset="0"/>
                  <a:ea typeface="黑体" panose="02010609060101010101" pitchFamily="49" charset="-122"/>
                </a:rPr>
                <a:t>=</a:t>
              </a:r>
              <a:r>
                <a:rPr kumimoji="1" lang="zh-CN" altLang="en-US" baseline="-10000">
                  <a:latin typeface="Times New Roman" panose="02020603050405020304" pitchFamily="18" charset="0"/>
                  <a:ea typeface="黑体" panose="02010609060101010101" pitchFamily="49" charset="-122"/>
                </a:rPr>
                <a:t>常数</a:t>
              </a:r>
            </a:p>
          </p:txBody>
        </p:sp>
      </p:grpSp>
      <p:sp>
        <p:nvSpPr>
          <p:cNvPr id="4" name="文本框 3"/>
          <p:cNvSpPr txBox="1"/>
          <p:nvPr/>
        </p:nvSpPr>
        <p:spPr>
          <a:xfrm>
            <a:off x="94338" y="3095129"/>
            <a:ext cx="5725440" cy="369332"/>
          </a:xfrm>
          <a:prstGeom prst="rect">
            <a:avLst/>
          </a:prstGeom>
          <a:noFill/>
          <a:ln>
            <a:solidFill>
              <a:srgbClr val="0000FF"/>
            </a:solidFill>
          </a:ln>
        </p:spPr>
        <p:txBody>
          <a:bodyPr wrap="square" rtlCol="0">
            <a:spAutoFit/>
          </a:bodyPr>
          <a:lstStyle/>
          <a:p>
            <a:r>
              <a:rPr lang="en-US" altLang="zh-CN" dirty="0"/>
              <a:t>FET</a:t>
            </a:r>
            <a:r>
              <a:rPr lang="zh-CN" altLang="en-US" dirty="0"/>
              <a:t>三极管：单极性，（</a:t>
            </a:r>
            <a:r>
              <a:rPr lang="en-US" altLang="zh-CN" dirty="0"/>
              <a:t>g-B</a:t>
            </a:r>
            <a:r>
              <a:rPr lang="zh-CN" altLang="en-US" dirty="0"/>
              <a:t>间）电压控制（</a:t>
            </a:r>
            <a:r>
              <a:rPr lang="en-US" altLang="zh-CN" dirty="0"/>
              <a:t>d-s</a:t>
            </a:r>
            <a:r>
              <a:rPr lang="zh-CN" altLang="en-US" dirty="0"/>
              <a:t>）通断</a:t>
            </a:r>
          </a:p>
        </p:txBody>
      </p:sp>
      <p:sp>
        <p:nvSpPr>
          <p:cNvPr id="175" name="文本框 174"/>
          <p:cNvSpPr txBox="1"/>
          <p:nvPr/>
        </p:nvSpPr>
        <p:spPr>
          <a:xfrm>
            <a:off x="56497" y="31826"/>
            <a:ext cx="5442984" cy="646331"/>
          </a:xfrm>
          <a:prstGeom prst="rect">
            <a:avLst/>
          </a:prstGeom>
          <a:noFill/>
          <a:ln>
            <a:solidFill>
              <a:srgbClr val="0000FF"/>
            </a:solidFill>
          </a:ln>
        </p:spPr>
        <p:txBody>
          <a:bodyPr wrap="square" rtlCol="0">
            <a:spAutoFit/>
          </a:bodyPr>
          <a:lstStyle/>
          <a:p>
            <a:r>
              <a:rPr lang="en-US" altLang="zh-CN" dirty="0"/>
              <a:t>BJT</a:t>
            </a:r>
            <a:r>
              <a:rPr lang="zh-CN" altLang="en-US" dirty="0"/>
              <a:t> 三极管：</a:t>
            </a:r>
            <a:endParaRPr lang="en-US" altLang="zh-CN" dirty="0"/>
          </a:p>
          <a:p>
            <a:r>
              <a:rPr lang="zh-CN" altLang="en-US" dirty="0"/>
              <a:t>交流双极性，（</a:t>
            </a:r>
            <a:r>
              <a:rPr lang="en-US" altLang="zh-CN" dirty="0"/>
              <a:t>b</a:t>
            </a:r>
            <a:r>
              <a:rPr lang="zh-CN" altLang="en-US" dirty="0"/>
              <a:t>极）电流控制（</a:t>
            </a:r>
            <a:r>
              <a:rPr lang="en-US" altLang="zh-CN" dirty="0"/>
              <a:t>e-c</a:t>
            </a:r>
            <a:r>
              <a:rPr lang="zh-CN" altLang="en-US" dirty="0"/>
              <a:t>间）电流</a:t>
            </a:r>
          </a:p>
        </p:txBody>
      </p:sp>
    </p:spTree>
    <p:extLst>
      <p:ext uri="{BB962C8B-B14F-4D97-AF65-F5344CB8AC3E}">
        <p14:creationId xmlns:p14="http://schemas.microsoft.com/office/powerpoint/2010/main" val="1821544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pPr>
              <a:defRPr/>
            </a:pPr>
            <a:r>
              <a:rPr lang="zh-CN" altLang="en-US" dirty="0">
                <a:latin typeface="+mn-ea"/>
                <a:ea typeface="+mn-ea"/>
                <a:cs typeface="宋体" panose="02010600030101010101" pitchFamily="2" charset="-122"/>
              </a:rPr>
              <a:t>作业</a:t>
            </a:r>
          </a:p>
        </p:txBody>
      </p:sp>
      <p:sp>
        <p:nvSpPr>
          <p:cNvPr id="44035" name="日期占位符 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D12F7AC-7632-4FE2-90D2-95B1CB7529F7}" type="datetime1">
              <a:rPr lang="zh-CN" altLang="en-US" sz="1800" b="0" smtClean="0">
                <a:solidFill>
                  <a:srgbClr val="B2B2B2"/>
                </a:solidFill>
              </a:rPr>
              <a:pPr>
                <a:spcAft>
                  <a:spcPct val="0"/>
                </a:spcAft>
                <a:buFontTx/>
                <a:buNone/>
              </a:pPr>
              <a:t>2021/12/6</a:t>
            </a:fld>
            <a:endParaRPr lang="en-US" altLang="zh-CN" sz="1800" b="0">
              <a:solidFill>
                <a:srgbClr val="B2B2B2"/>
              </a:solidFill>
            </a:endParaRPr>
          </a:p>
        </p:txBody>
      </p:sp>
      <p:sp>
        <p:nvSpPr>
          <p:cNvPr id="44036" name="页脚占位符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数制与代码</a:t>
            </a:r>
            <a:endParaRPr lang="en-US" altLang="zh-CN" sz="1800" b="0">
              <a:solidFill>
                <a:srgbClr val="B2B2B2"/>
              </a:solidFill>
            </a:endParaRPr>
          </a:p>
        </p:txBody>
      </p:sp>
      <p:sp>
        <p:nvSpPr>
          <p:cNvPr id="44037"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1335849-EEBF-4070-8F03-56FC3D343A9C}" type="slidenum">
              <a:rPr lang="en-US" altLang="zh-CN" sz="1800" b="0" smtClean="0">
                <a:solidFill>
                  <a:srgbClr val="B2B2B2"/>
                </a:solidFill>
              </a:rPr>
              <a:pPr>
                <a:spcAft>
                  <a:spcPct val="0"/>
                </a:spcAft>
                <a:buFontTx/>
                <a:buNone/>
              </a:pPr>
              <a:t>29</a:t>
            </a:fld>
            <a:endParaRPr lang="en-US" altLang="zh-CN" sz="1800" b="0">
              <a:solidFill>
                <a:srgbClr val="B2B2B2"/>
              </a:solidFill>
            </a:endParaRPr>
          </a:p>
        </p:txBody>
      </p:sp>
      <p:sp>
        <p:nvSpPr>
          <p:cNvPr id="9" name="Rectangle 3"/>
          <p:cNvSpPr txBox="1">
            <a:spLocks noChangeArrowheads="1"/>
          </p:cNvSpPr>
          <p:nvPr/>
        </p:nvSpPr>
        <p:spPr bwMode="auto">
          <a:xfrm>
            <a:off x="457200" y="1449388"/>
            <a:ext cx="8147050" cy="4932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0"/>
              </a:spcBef>
              <a:spcAft>
                <a:spcPct val="20000"/>
              </a:spcAft>
              <a:buChar char="•"/>
              <a:defRPr sz="3200" b="1">
                <a:solidFill>
                  <a:schemeClr val="tx1"/>
                </a:solidFill>
                <a:latin typeface="+mn-lt"/>
                <a:ea typeface="+mn-ea"/>
                <a:cs typeface="宋体" charset="0"/>
              </a:defRPr>
            </a:lvl1pPr>
            <a:lvl2pPr marL="742950" indent="-285750" algn="l" rtl="0" eaLnBrk="0" fontAlgn="base" hangingPunct="0">
              <a:spcBef>
                <a:spcPct val="0"/>
              </a:spcBef>
              <a:spcAft>
                <a:spcPct val="20000"/>
              </a:spcAft>
              <a:buChar char="–"/>
              <a:defRPr sz="2800">
                <a:solidFill>
                  <a:schemeClr val="tx1"/>
                </a:solidFill>
                <a:latin typeface="+mn-lt"/>
                <a:ea typeface="+mn-ea"/>
                <a:cs typeface="宋体" charset="0"/>
              </a:defRPr>
            </a:lvl2pPr>
            <a:lvl3pPr marL="1143000" indent="-228600" algn="l" rtl="0" eaLnBrk="0" fontAlgn="base" hangingPunct="0">
              <a:spcBef>
                <a:spcPct val="0"/>
              </a:spcBef>
              <a:spcAft>
                <a:spcPct val="20000"/>
              </a:spcAft>
              <a:buChar char="•"/>
              <a:defRPr sz="2400">
                <a:solidFill>
                  <a:schemeClr val="tx1"/>
                </a:solidFill>
                <a:latin typeface="+mn-lt"/>
                <a:ea typeface="+mn-ea"/>
                <a:cs typeface="宋体" charset="0"/>
              </a:defRPr>
            </a:lvl3pPr>
            <a:lvl4pPr marL="1600200" indent="-228600" algn="l" rtl="0" eaLnBrk="0" fontAlgn="base" hangingPunct="0">
              <a:spcBef>
                <a:spcPct val="0"/>
              </a:spcBef>
              <a:spcAft>
                <a:spcPct val="20000"/>
              </a:spcAft>
              <a:buChar char="–"/>
              <a:defRPr sz="2000">
                <a:solidFill>
                  <a:schemeClr val="tx1"/>
                </a:solidFill>
                <a:latin typeface="+mn-lt"/>
                <a:ea typeface="+mn-ea"/>
                <a:cs typeface="宋体" charset="0"/>
              </a:defRPr>
            </a:lvl4pPr>
            <a:lvl5pPr marL="2057400" indent="-228600" algn="l" rtl="0" eaLnBrk="0" fontAlgn="base" hangingPunct="0">
              <a:spcBef>
                <a:spcPct val="0"/>
              </a:spcBef>
              <a:spcAft>
                <a:spcPct val="20000"/>
              </a:spcAft>
              <a:buChar char="»"/>
              <a:defRPr sz="2000">
                <a:solidFill>
                  <a:schemeClr val="tx1"/>
                </a:solidFill>
                <a:latin typeface="+mn-lt"/>
                <a:ea typeface="+mn-ea"/>
                <a:cs typeface="宋体"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110000"/>
              </a:lnSpc>
              <a:spcAft>
                <a:spcPct val="30000"/>
              </a:spcAft>
              <a:defRPr/>
            </a:pPr>
            <a:r>
              <a:rPr lang="zh-CN" altLang="en-US" sz="2800" kern="0" dirty="0">
                <a:latin typeface="Times New Roman" panose="02020603050405020304" pitchFamily="18" charset="0"/>
              </a:rPr>
              <a:t>电子技术基础</a:t>
            </a:r>
            <a:r>
              <a:rPr lang="en-US" altLang="zh-CN" sz="2800" kern="0" dirty="0">
                <a:latin typeface="Times New Roman" panose="02020603050405020304" pitchFamily="18" charset="0"/>
              </a:rPr>
              <a:t>-</a:t>
            </a:r>
            <a:r>
              <a:rPr lang="zh-CN" altLang="en-US" sz="2800" kern="0" dirty="0">
                <a:latin typeface="Times New Roman" panose="02020603050405020304" pitchFamily="18" charset="0"/>
              </a:rPr>
              <a:t>模拟部分</a:t>
            </a:r>
            <a:endParaRPr lang="en-US" altLang="zh-CN" sz="2800" kern="0" dirty="0">
              <a:latin typeface="Times New Roman" panose="02020603050405020304" pitchFamily="18" charset="0"/>
            </a:endParaRPr>
          </a:p>
          <a:p>
            <a:pPr>
              <a:lnSpc>
                <a:spcPct val="110000"/>
              </a:lnSpc>
              <a:spcAft>
                <a:spcPct val="30000"/>
              </a:spcAft>
              <a:defRPr/>
            </a:pPr>
            <a:r>
              <a:rPr lang="en-US" altLang="zh-CN" sz="2800" kern="0" dirty="0">
                <a:latin typeface="Times New Roman" panose="02020603050405020304" pitchFamily="18" charset="0"/>
              </a:rPr>
              <a:t>P183</a:t>
            </a:r>
            <a:r>
              <a:rPr lang="zh-CN" altLang="en-US" sz="2800" kern="0" dirty="0">
                <a:latin typeface="Times New Roman" panose="02020603050405020304" pitchFamily="18" charset="0"/>
              </a:rPr>
              <a:t>：</a:t>
            </a:r>
            <a:endParaRPr lang="en-US" altLang="zh-CN" sz="2800" kern="0" dirty="0">
              <a:latin typeface="Times New Roman" panose="02020603050405020304" pitchFamily="18" charset="0"/>
            </a:endParaRPr>
          </a:p>
          <a:p>
            <a:pPr lvl="1">
              <a:lnSpc>
                <a:spcPct val="110000"/>
              </a:lnSpc>
              <a:spcAft>
                <a:spcPct val="30000"/>
              </a:spcAft>
              <a:defRPr/>
            </a:pPr>
            <a:r>
              <a:rPr lang="en-US" altLang="zh-CN" sz="2400" kern="0" dirty="0">
                <a:latin typeface="Times New Roman" panose="02020603050405020304" pitchFamily="18" charset="0"/>
              </a:rPr>
              <a:t>5.1.1-3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3E50B8B-471F-47F7-9016-7A98D05CB0FC}" type="datetime1">
              <a:rPr lang="zh-CN" altLang="en-US" sz="1800" b="0" smtClean="0">
                <a:solidFill>
                  <a:srgbClr val="B2B2B2"/>
                </a:solidFill>
              </a:rPr>
              <a:pPr>
                <a:spcAft>
                  <a:spcPct val="0"/>
                </a:spcAft>
                <a:buFontTx/>
                <a:buNone/>
              </a:pPr>
              <a:t>2021/12/6</a:t>
            </a:fld>
            <a:endParaRPr lang="en-US" altLang="zh-CN" sz="1800" b="0">
              <a:solidFill>
                <a:srgbClr val="B2B2B2"/>
              </a:solidFill>
            </a:endParaRPr>
          </a:p>
        </p:txBody>
      </p:sp>
      <p:sp>
        <p:nvSpPr>
          <p:cNvPr id="8195"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8196"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8CC4FD1-2DD4-4FC5-A886-1B7F78250568}" type="slidenum">
              <a:rPr lang="en-US" altLang="zh-CN" sz="1800" b="0" smtClean="0">
                <a:solidFill>
                  <a:srgbClr val="B2B2B2"/>
                </a:solidFill>
              </a:rPr>
              <a:pPr>
                <a:spcAft>
                  <a:spcPct val="0"/>
                </a:spcAft>
                <a:buFontTx/>
                <a:buNone/>
              </a:pPr>
              <a:t>3</a:t>
            </a:fld>
            <a:endParaRPr lang="en-US" altLang="zh-CN" sz="1800" b="0">
              <a:solidFill>
                <a:srgbClr val="B2B2B2"/>
              </a:solidFill>
            </a:endParaRPr>
          </a:p>
        </p:txBody>
      </p:sp>
      <p:sp>
        <p:nvSpPr>
          <p:cNvPr id="8197" name="Rectangle 2"/>
          <p:cNvSpPr>
            <a:spLocks noGrp="1" noChangeArrowheads="1"/>
          </p:cNvSpPr>
          <p:nvPr>
            <p:ph type="title"/>
          </p:nvPr>
        </p:nvSpPr>
        <p:spPr/>
        <p:txBody>
          <a:bodyPr/>
          <a:lstStyle/>
          <a:p>
            <a:r>
              <a:rPr lang="zh-CN" altLang="en-US"/>
              <a:t>三极管分类</a:t>
            </a:r>
          </a:p>
        </p:txBody>
      </p:sp>
      <p:sp>
        <p:nvSpPr>
          <p:cNvPr id="8198" name="Rectangle 3"/>
          <p:cNvSpPr>
            <a:spLocks noGrp="1" noChangeArrowheads="1"/>
          </p:cNvSpPr>
          <p:nvPr>
            <p:ph type="body" idx="1"/>
          </p:nvPr>
        </p:nvSpPr>
        <p:spPr>
          <a:xfrm>
            <a:off x="457200" y="1376363"/>
            <a:ext cx="8291513" cy="2089150"/>
          </a:xfrm>
        </p:spPr>
        <p:txBody>
          <a:bodyPr/>
          <a:lstStyle/>
          <a:p>
            <a:pPr>
              <a:lnSpc>
                <a:spcPct val="110000"/>
              </a:lnSpc>
            </a:pPr>
            <a:r>
              <a:rPr lang="zh-CN" altLang="en-US">
                <a:latin typeface="宋体" panose="02010600030101010101" pitchFamily="2" charset="-122"/>
              </a:rPr>
              <a:t>按结构分类：</a:t>
            </a:r>
            <a:endParaRPr lang="en-US" altLang="zh-CN">
              <a:latin typeface="宋体" panose="02010600030101010101" pitchFamily="2" charset="-122"/>
            </a:endParaRPr>
          </a:p>
        </p:txBody>
      </p:sp>
      <p:sp>
        <p:nvSpPr>
          <p:cNvPr id="8199" name="Rectangle 4"/>
          <p:cNvSpPr>
            <a:spLocks noChangeArrowheads="1"/>
          </p:cNvSpPr>
          <p:nvPr/>
        </p:nvSpPr>
        <p:spPr bwMode="auto">
          <a:xfrm>
            <a:off x="792163" y="2422525"/>
            <a:ext cx="2700337"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 typeface="Times New Roman" panose="02020603050405020304" pitchFamily="18" charset="0"/>
              <a:buNone/>
            </a:pPr>
            <a:r>
              <a:rPr lang="zh-CN" altLang="en-US" sz="2800" u="sng" dirty="0">
                <a:solidFill>
                  <a:srgbClr val="0000FF"/>
                </a:solidFill>
                <a:latin typeface="Times New Roman" panose="02020603050405020304" pitchFamily="18" charset="0"/>
              </a:rPr>
              <a:t>双极结型三极管</a:t>
            </a:r>
            <a:endParaRPr lang="en-US" altLang="zh-CN" sz="2800" u="sng" dirty="0">
              <a:solidFill>
                <a:srgbClr val="0000FF"/>
              </a:solidFill>
              <a:latin typeface="Times New Roman" panose="02020603050405020304" pitchFamily="18" charset="0"/>
            </a:endParaRPr>
          </a:p>
        </p:txBody>
      </p:sp>
      <p:sp>
        <p:nvSpPr>
          <p:cNvPr id="8200" name="AutoShape 21"/>
          <p:cNvSpPr>
            <a:spLocks/>
          </p:cNvSpPr>
          <p:nvPr/>
        </p:nvSpPr>
        <p:spPr bwMode="auto">
          <a:xfrm>
            <a:off x="3600450" y="2262188"/>
            <a:ext cx="215900" cy="901700"/>
          </a:xfrm>
          <a:prstGeom prst="leftBrace">
            <a:avLst>
              <a:gd name="adj1" fmla="val 34804"/>
              <a:gd name="adj2" fmla="val 50000"/>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01" name="Rectangle 22"/>
          <p:cNvSpPr>
            <a:spLocks noChangeArrowheads="1"/>
          </p:cNvSpPr>
          <p:nvPr/>
        </p:nvSpPr>
        <p:spPr bwMode="auto">
          <a:xfrm>
            <a:off x="3816350" y="2139950"/>
            <a:ext cx="1008063"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a:latin typeface="Times New Roman" panose="02020603050405020304" pitchFamily="18" charset="0"/>
              </a:rPr>
              <a:t>NPN</a:t>
            </a:r>
            <a:endParaRPr kumimoji="1" lang="zh-CN" altLang="en-US" sz="2800">
              <a:latin typeface="Times New Roman" panose="02020603050405020304" pitchFamily="18" charset="0"/>
            </a:endParaRPr>
          </a:p>
        </p:txBody>
      </p:sp>
      <p:sp>
        <p:nvSpPr>
          <p:cNvPr id="8202" name="Rectangle 23"/>
          <p:cNvSpPr>
            <a:spLocks noChangeArrowheads="1"/>
          </p:cNvSpPr>
          <p:nvPr/>
        </p:nvSpPr>
        <p:spPr bwMode="auto">
          <a:xfrm>
            <a:off x="3816350" y="2730500"/>
            <a:ext cx="935038"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PNP</a:t>
            </a:r>
          </a:p>
        </p:txBody>
      </p:sp>
      <p:sp>
        <p:nvSpPr>
          <p:cNvPr id="8203" name="Rectangle 5"/>
          <p:cNvSpPr>
            <a:spLocks noChangeArrowheads="1"/>
          </p:cNvSpPr>
          <p:nvPr/>
        </p:nvSpPr>
        <p:spPr bwMode="auto">
          <a:xfrm>
            <a:off x="5148263" y="3386138"/>
            <a:ext cx="1189037"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N</a:t>
            </a:r>
            <a:r>
              <a:rPr kumimoji="1" lang="zh-CN" altLang="en-US" sz="2800">
                <a:latin typeface="Times New Roman" panose="02020603050405020304" pitchFamily="18" charset="0"/>
              </a:rPr>
              <a:t>沟道</a:t>
            </a:r>
          </a:p>
        </p:txBody>
      </p:sp>
      <p:sp>
        <p:nvSpPr>
          <p:cNvPr id="8204" name="Rectangle 6"/>
          <p:cNvSpPr>
            <a:spLocks noChangeArrowheads="1"/>
          </p:cNvSpPr>
          <p:nvPr/>
        </p:nvSpPr>
        <p:spPr bwMode="auto">
          <a:xfrm>
            <a:off x="5148263" y="4408488"/>
            <a:ext cx="1189037"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P</a:t>
            </a:r>
            <a:r>
              <a:rPr kumimoji="1" lang="zh-CN" altLang="en-US" sz="2800">
                <a:latin typeface="Times New Roman" panose="02020603050405020304" pitchFamily="18" charset="0"/>
              </a:rPr>
              <a:t>沟道</a:t>
            </a:r>
          </a:p>
        </p:txBody>
      </p:sp>
      <p:sp>
        <p:nvSpPr>
          <p:cNvPr id="8205" name="Rectangle 7"/>
          <p:cNvSpPr>
            <a:spLocks noChangeArrowheads="1"/>
          </p:cNvSpPr>
          <p:nvPr/>
        </p:nvSpPr>
        <p:spPr bwMode="auto">
          <a:xfrm>
            <a:off x="3421063" y="5302250"/>
            <a:ext cx="1006475"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Times New Roman" panose="02020603050405020304" pitchFamily="18" charset="0"/>
              </a:rPr>
              <a:t>结型</a:t>
            </a:r>
          </a:p>
        </p:txBody>
      </p:sp>
      <p:sp>
        <p:nvSpPr>
          <p:cNvPr id="8206" name="Rectangle 8"/>
          <p:cNvSpPr>
            <a:spLocks noChangeArrowheads="1"/>
          </p:cNvSpPr>
          <p:nvPr/>
        </p:nvSpPr>
        <p:spPr bwMode="auto">
          <a:xfrm>
            <a:off x="3432175" y="3927475"/>
            <a:ext cx="136287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dirty="0">
                <a:solidFill>
                  <a:srgbClr val="00B050"/>
                </a:solidFill>
                <a:latin typeface="Times New Roman" panose="02020603050405020304" pitchFamily="18" charset="0"/>
              </a:rPr>
              <a:t>MOS</a:t>
            </a:r>
            <a:r>
              <a:rPr lang="zh-CN" altLang="en-US" sz="2800" dirty="0">
                <a:solidFill>
                  <a:srgbClr val="00B050"/>
                </a:solidFill>
                <a:latin typeface="Times New Roman" panose="02020603050405020304" pitchFamily="18" charset="0"/>
              </a:rPr>
              <a:t>型</a:t>
            </a:r>
          </a:p>
        </p:txBody>
      </p:sp>
      <p:sp>
        <p:nvSpPr>
          <p:cNvPr id="8207" name="Rectangle 9"/>
          <p:cNvSpPr>
            <a:spLocks noChangeArrowheads="1"/>
          </p:cNvSpPr>
          <p:nvPr/>
        </p:nvSpPr>
        <p:spPr bwMode="auto">
          <a:xfrm>
            <a:off x="792163" y="4589463"/>
            <a:ext cx="231775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800">
                <a:latin typeface="Times New Roman" panose="02020603050405020304" pitchFamily="18" charset="0"/>
              </a:rPr>
              <a:t>场效应三极管</a:t>
            </a:r>
          </a:p>
        </p:txBody>
      </p:sp>
      <p:sp>
        <p:nvSpPr>
          <p:cNvPr id="8208" name="AutoShape 10"/>
          <p:cNvSpPr>
            <a:spLocks/>
          </p:cNvSpPr>
          <p:nvPr/>
        </p:nvSpPr>
        <p:spPr bwMode="auto">
          <a:xfrm>
            <a:off x="3167063" y="4032250"/>
            <a:ext cx="252412" cy="1778000"/>
          </a:xfrm>
          <a:prstGeom prst="leftBrace">
            <a:avLst>
              <a:gd name="adj1" fmla="val 58700"/>
              <a:gd name="adj2" fmla="val 50000"/>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09" name="AutoShape 11"/>
          <p:cNvSpPr>
            <a:spLocks/>
          </p:cNvSpPr>
          <p:nvPr/>
        </p:nvSpPr>
        <p:spPr bwMode="auto">
          <a:xfrm>
            <a:off x="4895850" y="3543300"/>
            <a:ext cx="217488" cy="1393825"/>
          </a:xfrm>
          <a:prstGeom prst="leftBrace">
            <a:avLst>
              <a:gd name="adj1" fmla="val 53406"/>
              <a:gd name="adj2" fmla="val 50000"/>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10" name="AutoShape 15"/>
          <p:cNvSpPr>
            <a:spLocks/>
          </p:cNvSpPr>
          <p:nvPr/>
        </p:nvSpPr>
        <p:spPr bwMode="auto">
          <a:xfrm>
            <a:off x="6443663" y="3284538"/>
            <a:ext cx="252412" cy="774700"/>
          </a:xfrm>
          <a:prstGeom prst="leftBrace">
            <a:avLst>
              <a:gd name="adj1" fmla="val 25577"/>
              <a:gd name="adj2" fmla="val 50000"/>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11" name="Rectangle 16"/>
          <p:cNvSpPr>
            <a:spLocks noChangeArrowheads="1"/>
          </p:cNvSpPr>
          <p:nvPr/>
        </p:nvSpPr>
        <p:spPr bwMode="auto">
          <a:xfrm>
            <a:off x="6767513" y="3068638"/>
            <a:ext cx="133350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Times New Roman" panose="02020603050405020304" pitchFamily="18" charset="0"/>
              </a:rPr>
              <a:t>增强型</a:t>
            </a:r>
          </a:p>
        </p:txBody>
      </p:sp>
      <p:sp>
        <p:nvSpPr>
          <p:cNvPr id="8212" name="Rectangle 17"/>
          <p:cNvSpPr>
            <a:spLocks noChangeArrowheads="1"/>
          </p:cNvSpPr>
          <p:nvPr/>
        </p:nvSpPr>
        <p:spPr bwMode="auto">
          <a:xfrm>
            <a:off x="6804025" y="3595688"/>
            <a:ext cx="1368425"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Times New Roman" panose="02020603050405020304" pitchFamily="18" charset="0"/>
              </a:rPr>
              <a:t>耗尽型</a:t>
            </a:r>
          </a:p>
        </p:txBody>
      </p:sp>
      <p:sp>
        <p:nvSpPr>
          <p:cNvPr id="8213" name="AutoShape 18"/>
          <p:cNvSpPr>
            <a:spLocks/>
          </p:cNvSpPr>
          <p:nvPr/>
        </p:nvSpPr>
        <p:spPr bwMode="auto">
          <a:xfrm>
            <a:off x="6443663" y="4371975"/>
            <a:ext cx="252412" cy="776288"/>
          </a:xfrm>
          <a:prstGeom prst="leftBrace">
            <a:avLst>
              <a:gd name="adj1" fmla="val 25629"/>
              <a:gd name="adj2" fmla="val 50000"/>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14" name="Rectangle 19"/>
          <p:cNvSpPr>
            <a:spLocks noChangeArrowheads="1"/>
          </p:cNvSpPr>
          <p:nvPr/>
        </p:nvSpPr>
        <p:spPr bwMode="auto">
          <a:xfrm>
            <a:off x="6767513" y="4197350"/>
            <a:ext cx="1333500"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Times New Roman" panose="02020603050405020304" pitchFamily="18" charset="0"/>
              </a:rPr>
              <a:t>增强型</a:t>
            </a:r>
          </a:p>
        </p:txBody>
      </p:sp>
      <p:sp>
        <p:nvSpPr>
          <p:cNvPr id="8215" name="Rectangle 20"/>
          <p:cNvSpPr>
            <a:spLocks noChangeArrowheads="1"/>
          </p:cNvSpPr>
          <p:nvPr/>
        </p:nvSpPr>
        <p:spPr bwMode="auto">
          <a:xfrm>
            <a:off x="6804025" y="4662488"/>
            <a:ext cx="1368425"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800">
                <a:latin typeface="Times New Roman" panose="02020603050405020304" pitchFamily="18" charset="0"/>
              </a:rPr>
              <a:t>耗尽型</a:t>
            </a:r>
          </a:p>
        </p:txBody>
      </p:sp>
      <p:sp>
        <p:nvSpPr>
          <p:cNvPr id="8216" name="AutoShape 24"/>
          <p:cNvSpPr>
            <a:spLocks/>
          </p:cNvSpPr>
          <p:nvPr/>
        </p:nvSpPr>
        <p:spPr bwMode="auto">
          <a:xfrm>
            <a:off x="4392613" y="5291138"/>
            <a:ext cx="252412" cy="774700"/>
          </a:xfrm>
          <a:prstGeom prst="leftBrace">
            <a:avLst>
              <a:gd name="adj1" fmla="val 25577"/>
              <a:gd name="adj2" fmla="val 50000"/>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8217" name="Rectangle 25"/>
          <p:cNvSpPr>
            <a:spLocks noChangeArrowheads="1"/>
          </p:cNvSpPr>
          <p:nvPr/>
        </p:nvSpPr>
        <p:spPr bwMode="auto">
          <a:xfrm>
            <a:off x="4714875" y="5124450"/>
            <a:ext cx="1296988"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800">
                <a:latin typeface="Times New Roman" panose="02020603050405020304" pitchFamily="18" charset="0"/>
              </a:rPr>
              <a:t>N</a:t>
            </a:r>
            <a:r>
              <a:rPr kumimoji="1" lang="zh-CN" altLang="en-US" sz="2800">
                <a:latin typeface="Times New Roman" panose="02020603050405020304" pitchFamily="18" charset="0"/>
              </a:rPr>
              <a:t>沟道</a:t>
            </a:r>
          </a:p>
        </p:txBody>
      </p:sp>
      <p:sp>
        <p:nvSpPr>
          <p:cNvPr id="8218" name="Rectangle 26"/>
          <p:cNvSpPr>
            <a:spLocks noChangeArrowheads="1"/>
          </p:cNvSpPr>
          <p:nvPr/>
        </p:nvSpPr>
        <p:spPr bwMode="auto">
          <a:xfrm>
            <a:off x="4751388" y="5608638"/>
            <a:ext cx="1260475"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P</a:t>
            </a:r>
            <a:r>
              <a:rPr kumimoji="1" lang="zh-CN" altLang="en-US" sz="2800">
                <a:latin typeface="Times New Roman" panose="02020603050405020304" pitchFamily="18" charset="0"/>
              </a:rPr>
              <a:t>沟道</a:t>
            </a:r>
            <a:endParaRPr kumimoji="1" lang="en-US" altLang="zh-CN" sz="280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BF92AF8-E27C-443B-9F3D-A99F8A1C73DF}" type="datetime1">
              <a:rPr lang="zh-CN" altLang="en-US" sz="1800" b="0" smtClean="0">
                <a:solidFill>
                  <a:srgbClr val="B2B2B2"/>
                </a:solidFill>
              </a:rPr>
              <a:pPr>
                <a:spcAft>
                  <a:spcPct val="0"/>
                </a:spcAft>
                <a:buFontTx/>
                <a:buNone/>
              </a:pPr>
              <a:t>2021/12/6</a:t>
            </a:fld>
            <a:endParaRPr lang="en-US" altLang="zh-CN" sz="1800" b="0">
              <a:solidFill>
                <a:srgbClr val="B2B2B2"/>
              </a:solidFill>
            </a:endParaRPr>
          </a:p>
        </p:txBody>
      </p:sp>
      <p:sp>
        <p:nvSpPr>
          <p:cNvPr id="12291"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12292"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D685951-FCC7-46D0-BF5F-07E1D74C4BB9}" type="slidenum">
              <a:rPr lang="en-US" altLang="zh-CN" sz="1800" b="0" smtClean="0">
                <a:solidFill>
                  <a:srgbClr val="B2B2B2"/>
                </a:solidFill>
              </a:rPr>
              <a:pPr>
                <a:spcAft>
                  <a:spcPct val="0"/>
                </a:spcAft>
                <a:buFontTx/>
                <a:buNone/>
              </a:pPr>
              <a:t>4</a:t>
            </a:fld>
            <a:endParaRPr lang="en-US" altLang="zh-CN" sz="1800" b="0">
              <a:solidFill>
                <a:srgbClr val="B2B2B2"/>
              </a:solidFill>
            </a:endParaRPr>
          </a:p>
        </p:txBody>
      </p:sp>
      <p:sp>
        <p:nvSpPr>
          <p:cNvPr id="12293" name="Rectangle 2"/>
          <p:cNvSpPr>
            <a:spLocks noGrp="1" noChangeArrowheads="1"/>
          </p:cNvSpPr>
          <p:nvPr>
            <p:ph type="title"/>
          </p:nvPr>
        </p:nvSpPr>
        <p:spPr/>
        <p:txBody>
          <a:bodyPr/>
          <a:lstStyle/>
          <a:p>
            <a:r>
              <a:rPr lang="zh-CN" altLang="en-US">
                <a:solidFill>
                  <a:schemeClr val="tx1"/>
                </a:solidFill>
              </a:rPr>
              <a:t>双极结型</a:t>
            </a:r>
            <a:r>
              <a:rPr lang="zh-CN" altLang="en-US"/>
              <a:t>三极管</a:t>
            </a:r>
          </a:p>
        </p:txBody>
      </p:sp>
      <p:sp>
        <p:nvSpPr>
          <p:cNvPr id="12294" name="Text Box 4"/>
          <p:cNvSpPr txBox="1">
            <a:spLocks noChangeArrowheads="1"/>
          </p:cNvSpPr>
          <p:nvPr/>
        </p:nvSpPr>
        <p:spPr bwMode="auto">
          <a:xfrm>
            <a:off x="5494338" y="5888038"/>
            <a:ext cx="1708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b="0">
                <a:latin typeface="Times New Roman" panose="02020603050405020304" pitchFamily="18" charset="0"/>
              </a:rPr>
              <a:t>NPN</a:t>
            </a:r>
            <a:r>
              <a:rPr lang="zh-CN" altLang="en-US" sz="2400" b="0">
                <a:latin typeface="Times New Roman" panose="02020603050405020304" pitchFamily="18" charset="0"/>
              </a:rPr>
              <a:t>截面图</a:t>
            </a:r>
            <a:endParaRPr lang="en-US" altLang="zh-CN" sz="2400" b="0">
              <a:latin typeface="Times New Roman" panose="02020603050405020304" pitchFamily="18" charset="0"/>
            </a:endParaRPr>
          </a:p>
        </p:txBody>
      </p:sp>
      <p:sp>
        <p:nvSpPr>
          <p:cNvPr id="12295" name="Rectangle 5"/>
          <p:cNvSpPr>
            <a:spLocks noChangeArrowheads="1"/>
          </p:cNvSpPr>
          <p:nvPr/>
        </p:nvSpPr>
        <p:spPr bwMode="auto">
          <a:xfrm>
            <a:off x="4724400" y="2927350"/>
            <a:ext cx="3062288" cy="1655763"/>
          </a:xfrm>
          <a:prstGeom prst="rect">
            <a:avLst/>
          </a:prstGeom>
          <a:solidFill>
            <a:srgbClr val="FFCCFF">
              <a:alpha val="58038"/>
            </a:srgbClr>
          </a:solidFill>
          <a:ln w="2857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638982" name="Rectangle 6"/>
          <p:cNvSpPr>
            <a:spLocks noChangeArrowheads="1"/>
          </p:cNvSpPr>
          <p:nvPr/>
        </p:nvSpPr>
        <p:spPr bwMode="auto">
          <a:xfrm>
            <a:off x="5445125" y="2927350"/>
            <a:ext cx="1662113" cy="1008063"/>
          </a:xfrm>
          <a:prstGeom prst="rect">
            <a:avLst/>
          </a:prstGeom>
          <a:solidFill>
            <a:srgbClr val="FFFF99"/>
          </a:solidFill>
          <a:ln w="2857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638983" name="Rectangle 7"/>
          <p:cNvSpPr>
            <a:spLocks noChangeArrowheads="1"/>
          </p:cNvSpPr>
          <p:nvPr/>
        </p:nvSpPr>
        <p:spPr bwMode="auto">
          <a:xfrm>
            <a:off x="5913438" y="2927350"/>
            <a:ext cx="720725" cy="576263"/>
          </a:xfrm>
          <a:prstGeom prst="rect">
            <a:avLst/>
          </a:prstGeom>
          <a:solidFill>
            <a:srgbClr val="FF99FF"/>
          </a:solidFill>
          <a:ln w="2857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endParaRPr kumimoji="1" lang="zh-CN" altLang="en-US">
              <a:latin typeface="Times New Roman" panose="02020603050405020304" pitchFamily="18" charset="0"/>
              <a:ea typeface="楷体_GB2312" pitchFamily="49" charset="-122"/>
            </a:endParaRPr>
          </a:p>
        </p:txBody>
      </p:sp>
      <p:sp>
        <p:nvSpPr>
          <p:cNvPr id="638985" name="Text Box 9"/>
          <p:cNvSpPr txBox="1">
            <a:spLocks noChangeArrowheads="1"/>
          </p:cNvSpPr>
          <p:nvPr/>
        </p:nvSpPr>
        <p:spPr bwMode="auto">
          <a:xfrm>
            <a:off x="4921250" y="4079875"/>
            <a:ext cx="919163"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t>集电区</a:t>
            </a:r>
            <a:endParaRPr kumimoji="1" lang="en-US" altLang="zh-CN" sz="2400"/>
          </a:p>
        </p:txBody>
      </p:sp>
      <p:sp>
        <p:nvSpPr>
          <p:cNvPr id="638986" name="Text Box 10"/>
          <p:cNvSpPr txBox="1">
            <a:spLocks noChangeArrowheads="1"/>
          </p:cNvSpPr>
          <p:nvPr/>
        </p:nvSpPr>
        <p:spPr bwMode="auto">
          <a:xfrm>
            <a:off x="5516563" y="3098800"/>
            <a:ext cx="304800"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0"/>
              </a:spcAft>
              <a:buFontTx/>
              <a:buNone/>
            </a:pPr>
            <a:r>
              <a:rPr kumimoji="1" lang="zh-CN" altLang="en-US" sz="2400"/>
              <a:t>基</a:t>
            </a:r>
          </a:p>
          <a:p>
            <a:pPr eaLnBrk="1" hangingPunct="1">
              <a:lnSpc>
                <a:spcPct val="90000"/>
              </a:lnSpc>
              <a:spcAft>
                <a:spcPct val="0"/>
              </a:spcAft>
              <a:buFontTx/>
              <a:buNone/>
            </a:pPr>
            <a:r>
              <a:rPr kumimoji="1" lang="zh-CN" altLang="en-US" sz="2400"/>
              <a:t>区</a:t>
            </a:r>
            <a:endParaRPr kumimoji="1" lang="en-US" altLang="zh-CN" sz="2400"/>
          </a:p>
        </p:txBody>
      </p:sp>
      <p:sp>
        <p:nvSpPr>
          <p:cNvPr id="12300" name="Text Box 11"/>
          <p:cNvSpPr txBox="1">
            <a:spLocks noChangeArrowheads="1"/>
          </p:cNvSpPr>
          <p:nvPr/>
        </p:nvSpPr>
        <p:spPr bwMode="auto">
          <a:xfrm>
            <a:off x="6165850" y="4114800"/>
            <a:ext cx="220663"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rPr>
              <a:t>N</a:t>
            </a:r>
          </a:p>
        </p:txBody>
      </p:sp>
      <p:sp>
        <p:nvSpPr>
          <p:cNvPr id="638988" name="Text Box 12"/>
          <p:cNvSpPr txBox="1">
            <a:spLocks noChangeArrowheads="1"/>
          </p:cNvSpPr>
          <p:nvPr/>
        </p:nvSpPr>
        <p:spPr bwMode="auto">
          <a:xfrm>
            <a:off x="6161088" y="3030538"/>
            <a:ext cx="220662"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rPr>
              <a:t>N</a:t>
            </a:r>
          </a:p>
        </p:txBody>
      </p:sp>
      <p:sp>
        <p:nvSpPr>
          <p:cNvPr id="638989" name="Text Box 13"/>
          <p:cNvSpPr txBox="1">
            <a:spLocks noChangeArrowheads="1"/>
          </p:cNvSpPr>
          <p:nvPr/>
        </p:nvSpPr>
        <p:spPr bwMode="auto">
          <a:xfrm>
            <a:off x="6178550" y="3541713"/>
            <a:ext cx="185738" cy="365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rPr>
              <a:t>P</a:t>
            </a:r>
          </a:p>
        </p:txBody>
      </p:sp>
      <p:sp>
        <p:nvSpPr>
          <p:cNvPr id="639001" name="Rectangle 25"/>
          <p:cNvSpPr>
            <a:spLocks noChangeArrowheads="1"/>
          </p:cNvSpPr>
          <p:nvPr/>
        </p:nvSpPr>
        <p:spPr bwMode="auto">
          <a:xfrm>
            <a:off x="684213" y="1438275"/>
            <a:ext cx="3716337" cy="2192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r>
              <a:rPr lang="zh-CN" altLang="en-US" sz="2800" dirty="0"/>
              <a:t>内部结构特点</a:t>
            </a:r>
          </a:p>
          <a:p>
            <a:pPr lvl="1"/>
            <a:r>
              <a:rPr lang="zh-CN" altLang="en-US" sz="2400" dirty="0"/>
              <a:t>发射区掺杂浓度很高</a:t>
            </a:r>
          </a:p>
          <a:p>
            <a:pPr lvl="1"/>
            <a:r>
              <a:rPr lang="zh-CN" altLang="en-US" sz="2400" dirty="0"/>
              <a:t>基区很薄且掺杂浓度很低</a:t>
            </a:r>
          </a:p>
          <a:p>
            <a:pPr lvl="1"/>
            <a:r>
              <a:rPr lang="zh-CN" altLang="en-US" sz="2400" dirty="0"/>
              <a:t>集电区面积很大</a:t>
            </a:r>
          </a:p>
        </p:txBody>
      </p:sp>
      <p:sp>
        <p:nvSpPr>
          <p:cNvPr id="639044" name="Rectangle 68"/>
          <p:cNvSpPr>
            <a:spLocks noChangeArrowheads="1"/>
          </p:cNvSpPr>
          <p:nvPr/>
        </p:nvSpPr>
        <p:spPr bwMode="auto">
          <a:xfrm>
            <a:off x="1584325" y="5872163"/>
            <a:ext cx="19796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b="0">
                <a:latin typeface="楷体_GB2312" pitchFamily="49" charset="-122"/>
              </a:rPr>
              <a:t>电路符号</a:t>
            </a:r>
          </a:p>
        </p:txBody>
      </p:sp>
      <p:grpSp>
        <p:nvGrpSpPr>
          <p:cNvPr id="2" name="Group 103"/>
          <p:cNvGrpSpPr>
            <a:grpSpLocks/>
          </p:cNvGrpSpPr>
          <p:nvPr/>
        </p:nvGrpSpPr>
        <p:grpSpPr bwMode="auto">
          <a:xfrm>
            <a:off x="915988" y="3719513"/>
            <a:ext cx="1387475" cy="2143125"/>
            <a:chOff x="577" y="2343"/>
            <a:chExt cx="874" cy="1350"/>
          </a:xfrm>
        </p:grpSpPr>
        <p:grpSp>
          <p:nvGrpSpPr>
            <p:cNvPr id="12360" name="Group 36"/>
            <p:cNvGrpSpPr>
              <a:grpSpLocks/>
            </p:cNvGrpSpPr>
            <p:nvPr/>
          </p:nvGrpSpPr>
          <p:grpSpPr bwMode="auto">
            <a:xfrm>
              <a:off x="577" y="2343"/>
              <a:ext cx="874" cy="1160"/>
              <a:chOff x="499" y="2863"/>
              <a:chExt cx="874" cy="1160"/>
            </a:xfrm>
          </p:grpSpPr>
          <p:grpSp>
            <p:nvGrpSpPr>
              <p:cNvPr id="12362" name="Group 37"/>
              <p:cNvGrpSpPr>
                <a:grpSpLocks/>
              </p:cNvGrpSpPr>
              <p:nvPr/>
            </p:nvGrpSpPr>
            <p:grpSpPr bwMode="auto">
              <a:xfrm>
                <a:off x="635" y="2863"/>
                <a:ext cx="738" cy="1116"/>
                <a:chOff x="932" y="2319"/>
                <a:chExt cx="841" cy="1271"/>
              </a:xfrm>
            </p:grpSpPr>
            <p:sp>
              <p:nvSpPr>
                <p:cNvPr id="12364" name="Line 38"/>
                <p:cNvSpPr>
                  <a:spLocks noChangeShapeType="1"/>
                </p:cNvSpPr>
                <p:nvPr/>
              </p:nvSpPr>
              <p:spPr bwMode="auto">
                <a:xfrm>
                  <a:off x="1334" y="2772"/>
                  <a:ext cx="0" cy="40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365" name="Line 39"/>
                <p:cNvSpPr>
                  <a:spLocks noChangeShapeType="1"/>
                </p:cNvSpPr>
                <p:nvPr/>
              </p:nvSpPr>
              <p:spPr bwMode="auto">
                <a:xfrm flipH="1">
                  <a:off x="1022" y="2976"/>
                  <a:ext cx="312"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366" name="Line 40"/>
                <p:cNvSpPr>
                  <a:spLocks noChangeShapeType="1"/>
                </p:cNvSpPr>
                <p:nvPr/>
              </p:nvSpPr>
              <p:spPr bwMode="auto">
                <a:xfrm flipV="1">
                  <a:off x="1331" y="2769"/>
                  <a:ext cx="220" cy="139"/>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367" name="Line 41"/>
                <p:cNvSpPr>
                  <a:spLocks noChangeShapeType="1"/>
                </p:cNvSpPr>
                <p:nvPr/>
              </p:nvSpPr>
              <p:spPr bwMode="auto">
                <a:xfrm>
                  <a:off x="1334" y="3046"/>
                  <a:ext cx="210" cy="131"/>
                </a:xfrm>
                <a:prstGeom prst="line">
                  <a:avLst/>
                </a:prstGeom>
                <a:noFill/>
                <a:ln w="38100">
                  <a:solidFill>
                    <a:schemeClr val="tx1"/>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12368" name="Line 42"/>
                <p:cNvSpPr>
                  <a:spLocks noChangeShapeType="1"/>
                </p:cNvSpPr>
                <p:nvPr/>
              </p:nvSpPr>
              <p:spPr bwMode="auto">
                <a:xfrm flipV="1">
                  <a:off x="1544" y="2510"/>
                  <a:ext cx="0" cy="26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369" name="Line 43"/>
                <p:cNvSpPr>
                  <a:spLocks noChangeShapeType="1"/>
                </p:cNvSpPr>
                <p:nvPr/>
              </p:nvSpPr>
              <p:spPr bwMode="auto">
                <a:xfrm>
                  <a:off x="1544" y="3177"/>
                  <a:ext cx="0" cy="253"/>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370" name="Oval 44"/>
                <p:cNvSpPr>
                  <a:spLocks noChangeArrowheads="1"/>
                </p:cNvSpPr>
                <p:nvPr/>
              </p:nvSpPr>
              <p:spPr bwMode="auto">
                <a:xfrm>
                  <a:off x="937" y="2925"/>
                  <a:ext cx="91" cy="91"/>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71" name="Oval 45"/>
                <p:cNvSpPr>
                  <a:spLocks noChangeArrowheads="1"/>
                </p:cNvSpPr>
                <p:nvPr/>
              </p:nvSpPr>
              <p:spPr bwMode="auto">
                <a:xfrm>
                  <a:off x="1495" y="2415"/>
                  <a:ext cx="91" cy="91"/>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72" name="Oval 46"/>
                <p:cNvSpPr>
                  <a:spLocks noChangeArrowheads="1"/>
                </p:cNvSpPr>
                <p:nvPr/>
              </p:nvSpPr>
              <p:spPr bwMode="auto">
                <a:xfrm>
                  <a:off x="1495" y="3420"/>
                  <a:ext cx="91" cy="91"/>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2373" name="Group 47"/>
                <p:cNvGrpSpPr>
                  <a:grpSpLocks/>
                </p:cNvGrpSpPr>
                <p:nvPr/>
              </p:nvGrpSpPr>
              <p:grpSpPr bwMode="auto">
                <a:xfrm>
                  <a:off x="932" y="2319"/>
                  <a:ext cx="841" cy="1271"/>
                  <a:chOff x="4520" y="351"/>
                  <a:chExt cx="841" cy="1271"/>
                </a:xfrm>
              </p:grpSpPr>
              <p:sp>
                <p:nvSpPr>
                  <p:cNvPr id="12374" name="Rectangle 48"/>
                  <p:cNvSpPr>
                    <a:spLocks noChangeArrowheads="1"/>
                  </p:cNvSpPr>
                  <p:nvPr/>
                </p:nvSpPr>
                <p:spPr bwMode="auto">
                  <a:xfrm flipH="1">
                    <a:off x="5258" y="351"/>
                    <a:ext cx="97" cy="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c</a:t>
                    </a:r>
                  </a:p>
                </p:txBody>
              </p:sp>
              <p:sp>
                <p:nvSpPr>
                  <p:cNvPr id="12375" name="Rectangle 49"/>
                  <p:cNvSpPr>
                    <a:spLocks noChangeArrowheads="1"/>
                  </p:cNvSpPr>
                  <p:nvPr/>
                </p:nvSpPr>
                <p:spPr bwMode="auto">
                  <a:xfrm flipH="1">
                    <a:off x="4520" y="684"/>
                    <a:ext cx="122" cy="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b</a:t>
                    </a:r>
                  </a:p>
                </p:txBody>
              </p:sp>
              <p:sp>
                <p:nvSpPr>
                  <p:cNvPr id="12376" name="Rectangle 50"/>
                  <p:cNvSpPr>
                    <a:spLocks noChangeArrowheads="1"/>
                  </p:cNvSpPr>
                  <p:nvPr/>
                </p:nvSpPr>
                <p:spPr bwMode="auto">
                  <a:xfrm flipH="1">
                    <a:off x="5264" y="1360"/>
                    <a:ext cx="97" cy="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e</a:t>
                    </a:r>
                  </a:p>
                </p:txBody>
              </p:sp>
            </p:grpSp>
          </p:grpSp>
          <p:sp>
            <p:nvSpPr>
              <p:cNvPr id="12363" name="Rectangle 51"/>
              <p:cNvSpPr>
                <a:spLocks noChangeArrowheads="1"/>
              </p:cNvSpPr>
              <p:nvPr/>
            </p:nvSpPr>
            <p:spPr bwMode="auto">
              <a:xfrm>
                <a:off x="499" y="3735"/>
                <a:ext cx="11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kumimoji="1" lang="zh-CN" altLang="en-US" sz="2400" b="0">
                  <a:latin typeface="Times New Roman" panose="02020603050405020304" pitchFamily="18" charset="0"/>
                </a:endParaRPr>
              </a:p>
            </p:txBody>
          </p:sp>
        </p:grpSp>
        <p:sp>
          <p:nvSpPr>
            <p:cNvPr id="12361" name="Rectangle 69"/>
            <p:cNvSpPr>
              <a:spLocks noChangeArrowheads="1"/>
            </p:cNvSpPr>
            <p:nvPr/>
          </p:nvSpPr>
          <p:spPr bwMode="auto">
            <a:xfrm>
              <a:off x="860" y="3405"/>
              <a:ext cx="511"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NPN</a:t>
              </a:r>
              <a:endParaRPr lang="zh-CN" altLang="en-US" sz="2400">
                <a:latin typeface="Times New Roman" panose="02020603050405020304" pitchFamily="18" charset="0"/>
              </a:endParaRPr>
            </a:p>
          </p:txBody>
        </p:sp>
      </p:grpSp>
      <p:grpSp>
        <p:nvGrpSpPr>
          <p:cNvPr id="6" name="Group 104"/>
          <p:cNvGrpSpPr>
            <a:grpSpLocks/>
          </p:cNvGrpSpPr>
          <p:nvPr/>
        </p:nvGrpSpPr>
        <p:grpSpPr bwMode="auto">
          <a:xfrm>
            <a:off x="2608263" y="3719513"/>
            <a:ext cx="1279525" cy="2143125"/>
            <a:chOff x="1643" y="2343"/>
            <a:chExt cx="806" cy="1350"/>
          </a:xfrm>
        </p:grpSpPr>
        <p:grpSp>
          <p:nvGrpSpPr>
            <p:cNvPr id="12343" name="Group 52"/>
            <p:cNvGrpSpPr>
              <a:grpSpLocks/>
            </p:cNvGrpSpPr>
            <p:nvPr/>
          </p:nvGrpSpPr>
          <p:grpSpPr bwMode="auto">
            <a:xfrm>
              <a:off x="1643" y="2343"/>
              <a:ext cx="806" cy="1142"/>
              <a:chOff x="1552" y="2881"/>
              <a:chExt cx="806" cy="1142"/>
            </a:xfrm>
          </p:grpSpPr>
          <p:grpSp>
            <p:nvGrpSpPr>
              <p:cNvPr id="12345" name="Group 53"/>
              <p:cNvGrpSpPr>
                <a:grpSpLocks/>
              </p:cNvGrpSpPr>
              <p:nvPr/>
            </p:nvGrpSpPr>
            <p:grpSpPr bwMode="auto">
              <a:xfrm>
                <a:off x="1620" y="2881"/>
                <a:ext cx="738" cy="1116"/>
                <a:chOff x="1620" y="2881"/>
                <a:chExt cx="738" cy="1116"/>
              </a:xfrm>
            </p:grpSpPr>
            <p:sp>
              <p:nvSpPr>
                <p:cNvPr id="12347" name="Line 54"/>
                <p:cNvSpPr>
                  <a:spLocks noChangeShapeType="1"/>
                </p:cNvSpPr>
                <p:nvPr/>
              </p:nvSpPr>
              <p:spPr bwMode="auto">
                <a:xfrm>
                  <a:off x="1973" y="3279"/>
                  <a:ext cx="0" cy="35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348" name="Line 55"/>
                <p:cNvSpPr>
                  <a:spLocks noChangeShapeType="1"/>
                </p:cNvSpPr>
                <p:nvPr/>
              </p:nvSpPr>
              <p:spPr bwMode="auto">
                <a:xfrm flipH="1">
                  <a:off x="1699" y="3458"/>
                  <a:ext cx="274"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349" name="Line 56"/>
                <p:cNvSpPr>
                  <a:spLocks noChangeShapeType="1"/>
                </p:cNvSpPr>
                <p:nvPr/>
              </p:nvSpPr>
              <p:spPr bwMode="auto">
                <a:xfrm flipV="1">
                  <a:off x="1970" y="3276"/>
                  <a:ext cx="193" cy="12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350" name="Line 57"/>
                <p:cNvSpPr>
                  <a:spLocks noChangeShapeType="1"/>
                </p:cNvSpPr>
                <p:nvPr/>
              </p:nvSpPr>
              <p:spPr bwMode="auto">
                <a:xfrm>
                  <a:off x="1973" y="3519"/>
                  <a:ext cx="184" cy="115"/>
                </a:xfrm>
                <a:prstGeom prst="line">
                  <a:avLst/>
                </a:prstGeom>
                <a:noFill/>
                <a:ln w="38100">
                  <a:solidFill>
                    <a:schemeClr val="tx1"/>
                  </a:solidFill>
                  <a:round/>
                  <a:headEnd type="triangle" w="med" len="lg"/>
                  <a:tailEnd/>
                </a:ln>
                <a:extLst>
                  <a:ext uri="{909E8E84-426E-40dd-AFC4-6F175D3DCCD1}">
                    <a14:hiddenFill xmlns="" xmlns:a14="http://schemas.microsoft.com/office/drawing/2010/main">
                      <a:noFill/>
                    </a14:hiddenFill>
                  </a:ext>
                </a:extLst>
              </p:spPr>
              <p:txBody>
                <a:bodyPr/>
                <a:lstStyle/>
                <a:p>
                  <a:endParaRPr lang="zh-CN" altLang="en-US"/>
                </a:p>
              </p:txBody>
            </p:sp>
            <p:sp>
              <p:nvSpPr>
                <p:cNvPr id="12351" name="Line 58"/>
                <p:cNvSpPr>
                  <a:spLocks noChangeShapeType="1"/>
                </p:cNvSpPr>
                <p:nvPr/>
              </p:nvSpPr>
              <p:spPr bwMode="auto">
                <a:xfrm flipV="1">
                  <a:off x="2157" y="3049"/>
                  <a:ext cx="0" cy="234"/>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352" name="Line 59"/>
                <p:cNvSpPr>
                  <a:spLocks noChangeShapeType="1"/>
                </p:cNvSpPr>
                <p:nvPr/>
              </p:nvSpPr>
              <p:spPr bwMode="auto">
                <a:xfrm>
                  <a:off x="2157" y="3634"/>
                  <a:ext cx="0" cy="223"/>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353" name="Oval 60"/>
                <p:cNvSpPr>
                  <a:spLocks noChangeArrowheads="1"/>
                </p:cNvSpPr>
                <p:nvPr/>
              </p:nvSpPr>
              <p:spPr bwMode="auto">
                <a:xfrm>
                  <a:off x="1624" y="3413"/>
                  <a:ext cx="80" cy="80"/>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54" name="Oval 61"/>
                <p:cNvSpPr>
                  <a:spLocks noChangeArrowheads="1"/>
                </p:cNvSpPr>
                <p:nvPr/>
              </p:nvSpPr>
              <p:spPr bwMode="auto">
                <a:xfrm>
                  <a:off x="2114" y="2965"/>
                  <a:ext cx="80" cy="80"/>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55" name="Oval 62"/>
                <p:cNvSpPr>
                  <a:spLocks noChangeArrowheads="1"/>
                </p:cNvSpPr>
                <p:nvPr/>
              </p:nvSpPr>
              <p:spPr bwMode="auto">
                <a:xfrm>
                  <a:off x="2114" y="3848"/>
                  <a:ext cx="80" cy="80"/>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2356" name="Group 63"/>
                <p:cNvGrpSpPr>
                  <a:grpSpLocks/>
                </p:cNvGrpSpPr>
                <p:nvPr/>
              </p:nvGrpSpPr>
              <p:grpSpPr bwMode="auto">
                <a:xfrm>
                  <a:off x="1620" y="2881"/>
                  <a:ext cx="738" cy="1116"/>
                  <a:chOff x="4520" y="351"/>
                  <a:chExt cx="841" cy="1271"/>
                </a:xfrm>
              </p:grpSpPr>
              <p:sp>
                <p:nvSpPr>
                  <p:cNvPr id="12357" name="Rectangle 64"/>
                  <p:cNvSpPr>
                    <a:spLocks noChangeArrowheads="1"/>
                  </p:cNvSpPr>
                  <p:nvPr/>
                </p:nvSpPr>
                <p:spPr bwMode="auto">
                  <a:xfrm flipH="1">
                    <a:off x="5258" y="351"/>
                    <a:ext cx="97" cy="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c</a:t>
                    </a:r>
                  </a:p>
                </p:txBody>
              </p:sp>
              <p:sp>
                <p:nvSpPr>
                  <p:cNvPr id="12358" name="Rectangle 65"/>
                  <p:cNvSpPr>
                    <a:spLocks noChangeArrowheads="1"/>
                  </p:cNvSpPr>
                  <p:nvPr/>
                </p:nvSpPr>
                <p:spPr bwMode="auto">
                  <a:xfrm flipH="1">
                    <a:off x="4520" y="684"/>
                    <a:ext cx="122" cy="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b</a:t>
                    </a:r>
                  </a:p>
                </p:txBody>
              </p:sp>
              <p:sp>
                <p:nvSpPr>
                  <p:cNvPr id="12359" name="Rectangle 66"/>
                  <p:cNvSpPr>
                    <a:spLocks noChangeArrowheads="1"/>
                  </p:cNvSpPr>
                  <p:nvPr/>
                </p:nvSpPr>
                <p:spPr bwMode="auto">
                  <a:xfrm flipH="1">
                    <a:off x="5264" y="1360"/>
                    <a:ext cx="97" cy="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e</a:t>
                    </a:r>
                  </a:p>
                </p:txBody>
              </p:sp>
            </p:grpSp>
          </p:grpSp>
          <p:sp>
            <p:nvSpPr>
              <p:cNvPr id="12346" name="Rectangle 67"/>
              <p:cNvSpPr>
                <a:spLocks noChangeArrowheads="1"/>
              </p:cNvSpPr>
              <p:nvPr/>
            </p:nvSpPr>
            <p:spPr bwMode="auto">
              <a:xfrm>
                <a:off x="1552" y="3735"/>
                <a:ext cx="11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kumimoji="1" lang="zh-CN" altLang="en-US" sz="2400" b="0">
                  <a:latin typeface="Times New Roman" panose="02020603050405020304" pitchFamily="18" charset="0"/>
                </a:endParaRPr>
              </a:p>
            </p:txBody>
          </p:sp>
        </p:grpSp>
        <p:sp>
          <p:nvSpPr>
            <p:cNvPr id="12344" name="Rectangle 70"/>
            <p:cNvSpPr>
              <a:spLocks noChangeArrowheads="1"/>
            </p:cNvSpPr>
            <p:nvPr/>
          </p:nvSpPr>
          <p:spPr bwMode="auto">
            <a:xfrm>
              <a:off x="1880" y="3405"/>
              <a:ext cx="489"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PNP</a:t>
              </a:r>
              <a:endParaRPr lang="zh-CN" altLang="en-US" sz="2400">
                <a:latin typeface="Times New Roman" panose="02020603050405020304" pitchFamily="18" charset="0"/>
              </a:endParaRPr>
            </a:p>
          </p:txBody>
        </p:sp>
      </p:grpSp>
      <p:grpSp>
        <p:nvGrpSpPr>
          <p:cNvPr id="10" name="Group 110"/>
          <p:cNvGrpSpPr>
            <a:grpSpLocks/>
          </p:cNvGrpSpPr>
          <p:nvPr/>
        </p:nvGrpSpPr>
        <p:grpSpPr bwMode="auto">
          <a:xfrm>
            <a:off x="4867275" y="1963738"/>
            <a:ext cx="1289050" cy="1133475"/>
            <a:chOff x="3066" y="1026"/>
            <a:chExt cx="812" cy="714"/>
          </a:xfrm>
        </p:grpSpPr>
        <p:sp>
          <p:nvSpPr>
            <p:cNvPr id="12341" name="Text Box 8"/>
            <p:cNvSpPr txBox="1">
              <a:spLocks noChangeArrowheads="1"/>
            </p:cNvSpPr>
            <p:nvPr/>
          </p:nvSpPr>
          <p:spPr bwMode="auto">
            <a:xfrm>
              <a:off x="3066" y="1026"/>
              <a:ext cx="623"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t>发射区</a:t>
              </a:r>
              <a:endParaRPr lang="en-US" altLang="zh-CN" sz="2400" b="0"/>
            </a:p>
          </p:txBody>
        </p:sp>
        <p:sp>
          <p:nvSpPr>
            <p:cNvPr id="12342" name="Line 73"/>
            <p:cNvSpPr>
              <a:spLocks noChangeShapeType="1"/>
            </p:cNvSpPr>
            <p:nvPr/>
          </p:nvSpPr>
          <p:spPr bwMode="auto">
            <a:xfrm>
              <a:off x="3395" y="1321"/>
              <a:ext cx="483" cy="419"/>
            </a:xfrm>
            <a:prstGeom prst="line">
              <a:avLst/>
            </a:prstGeom>
            <a:noFill/>
            <a:ln w="19050">
              <a:solidFill>
                <a:schemeClr val="tx1"/>
              </a:solidFill>
              <a:round/>
              <a:headEnd/>
              <a:tailEnd type="stealth" w="lg" len="lg"/>
            </a:ln>
            <a:extLst>
              <a:ext uri="{909E8E84-426E-40dd-AFC4-6F175D3DCCD1}">
                <a14:hiddenFill xmlns="" xmlns:a14="http://schemas.microsoft.com/office/drawing/2010/main">
                  <a:noFill/>
                </a14:hiddenFill>
              </a:ext>
            </a:extLst>
          </p:spPr>
          <p:txBody>
            <a:bodyPr/>
            <a:lstStyle/>
            <a:p>
              <a:endParaRPr lang="zh-CN" altLang="en-US"/>
            </a:p>
          </p:txBody>
        </p:sp>
      </p:grpSp>
      <p:sp>
        <p:nvSpPr>
          <p:cNvPr id="639054" name="Text Box 78"/>
          <p:cNvSpPr txBox="1">
            <a:spLocks noChangeArrowheads="1"/>
          </p:cNvSpPr>
          <p:nvPr/>
        </p:nvSpPr>
        <p:spPr bwMode="auto">
          <a:xfrm>
            <a:off x="4568825" y="5059363"/>
            <a:ext cx="3968750" cy="887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10000"/>
              </a:spcAft>
              <a:buFontTx/>
              <a:buNone/>
            </a:pPr>
            <a:r>
              <a:rPr kumimoji="1" lang="en-US" altLang="zh-CN" sz="2200" b="0">
                <a:latin typeface="Times New Roman" panose="02020603050405020304" pitchFamily="18" charset="0"/>
              </a:rPr>
              <a:t>e: </a:t>
            </a:r>
            <a:r>
              <a:rPr kumimoji="1" lang="zh-CN" altLang="en-US" sz="2200" b="0">
                <a:latin typeface="Times New Roman" panose="02020603050405020304" pitchFamily="18" charset="0"/>
              </a:rPr>
              <a:t>发射极 </a:t>
            </a:r>
            <a:r>
              <a:rPr kumimoji="1" lang="en-US" altLang="zh-CN" sz="2200" b="0">
                <a:latin typeface="Times New Roman" panose="02020603050405020304" pitchFamily="18" charset="0"/>
              </a:rPr>
              <a:t>(emitter) </a:t>
            </a:r>
            <a:r>
              <a:rPr lang="en-US" altLang="zh-CN" sz="2200" b="0">
                <a:latin typeface="Times New Roman" panose="02020603050405020304" pitchFamily="18" charset="0"/>
              </a:rPr>
              <a:t>b: </a:t>
            </a:r>
            <a:r>
              <a:rPr lang="zh-CN" altLang="en-US" sz="2200" b="0">
                <a:latin typeface="Times New Roman" panose="02020603050405020304" pitchFamily="18" charset="0"/>
              </a:rPr>
              <a:t>基极 </a:t>
            </a:r>
            <a:r>
              <a:rPr lang="en-US" altLang="zh-CN" sz="2200" b="0">
                <a:latin typeface="Times New Roman" panose="02020603050405020304" pitchFamily="18" charset="0"/>
              </a:rPr>
              <a:t>(base)</a:t>
            </a:r>
          </a:p>
          <a:p>
            <a:pPr eaLnBrk="1" hangingPunct="1">
              <a:spcAft>
                <a:spcPct val="10000"/>
              </a:spcAft>
              <a:buFontTx/>
              <a:buNone/>
            </a:pPr>
            <a:r>
              <a:rPr lang="en-US" altLang="zh-CN" sz="2200" b="0">
                <a:latin typeface="Times New Roman" panose="02020603050405020304" pitchFamily="18" charset="0"/>
              </a:rPr>
              <a:t>c: </a:t>
            </a:r>
            <a:r>
              <a:rPr lang="zh-CN" altLang="en-US" sz="2200" b="0">
                <a:latin typeface="Times New Roman" panose="02020603050405020304" pitchFamily="18" charset="0"/>
              </a:rPr>
              <a:t>集电极 </a:t>
            </a:r>
            <a:r>
              <a:rPr lang="en-US" altLang="zh-CN" sz="2200" b="0">
                <a:latin typeface="Times New Roman" panose="02020603050405020304" pitchFamily="18" charset="0"/>
              </a:rPr>
              <a:t>(collector)</a:t>
            </a:r>
          </a:p>
        </p:txBody>
      </p:sp>
      <p:grpSp>
        <p:nvGrpSpPr>
          <p:cNvPr id="11" name="Group 94"/>
          <p:cNvGrpSpPr>
            <a:grpSpLocks/>
          </p:cNvGrpSpPr>
          <p:nvPr/>
        </p:nvGrpSpPr>
        <p:grpSpPr bwMode="auto">
          <a:xfrm>
            <a:off x="6165850" y="1849438"/>
            <a:ext cx="215900" cy="1085850"/>
            <a:chOff x="3884" y="890"/>
            <a:chExt cx="136" cy="684"/>
          </a:xfrm>
        </p:grpSpPr>
        <p:sp>
          <p:nvSpPr>
            <p:cNvPr id="12337" name="Text Box 14"/>
            <p:cNvSpPr txBox="1">
              <a:spLocks noChangeArrowheads="1"/>
            </p:cNvSpPr>
            <p:nvPr/>
          </p:nvSpPr>
          <p:spPr bwMode="auto">
            <a:xfrm>
              <a:off x="3904" y="890"/>
              <a:ext cx="99"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e</a:t>
              </a:r>
            </a:p>
          </p:txBody>
        </p:sp>
        <p:sp>
          <p:nvSpPr>
            <p:cNvPr id="12338" name="Line 19"/>
            <p:cNvSpPr>
              <a:spLocks noChangeShapeType="1"/>
            </p:cNvSpPr>
            <p:nvPr/>
          </p:nvSpPr>
          <p:spPr bwMode="auto">
            <a:xfrm flipV="1">
              <a:off x="3951" y="1274"/>
              <a:ext cx="0" cy="30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2339" name="Oval 22"/>
            <p:cNvSpPr>
              <a:spLocks noChangeArrowheads="1"/>
            </p:cNvSpPr>
            <p:nvPr/>
          </p:nvSpPr>
          <p:spPr bwMode="auto">
            <a:xfrm>
              <a:off x="3906" y="1183"/>
              <a:ext cx="91" cy="91"/>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40" name="Rectangle 80"/>
            <p:cNvSpPr>
              <a:spLocks noChangeArrowheads="1"/>
            </p:cNvSpPr>
            <p:nvPr/>
          </p:nvSpPr>
          <p:spPr bwMode="auto">
            <a:xfrm>
              <a:off x="3884" y="1480"/>
              <a:ext cx="136" cy="90"/>
            </a:xfrm>
            <a:prstGeom prst="rect">
              <a:avLst/>
            </a:prstGeom>
            <a:solidFill>
              <a:schemeClr val="tx1"/>
            </a:solidFill>
            <a:ln w="952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12" name="Group 93"/>
          <p:cNvGrpSpPr>
            <a:grpSpLocks/>
          </p:cNvGrpSpPr>
          <p:nvPr/>
        </p:nvGrpSpPr>
        <p:grpSpPr bwMode="auto">
          <a:xfrm>
            <a:off x="6769100" y="1849438"/>
            <a:ext cx="215900" cy="1085850"/>
            <a:chOff x="3507" y="890"/>
            <a:chExt cx="136" cy="684"/>
          </a:xfrm>
        </p:grpSpPr>
        <p:sp>
          <p:nvSpPr>
            <p:cNvPr id="12333" name="Text Box 15"/>
            <p:cNvSpPr txBox="1">
              <a:spLocks noChangeArrowheads="1"/>
            </p:cNvSpPr>
            <p:nvPr/>
          </p:nvSpPr>
          <p:spPr bwMode="auto">
            <a:xfrm>
              <a:off x="3508" y="890"/>
              <a:ext cx="125"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b</a:t>
              </a:r>
            </a:p>
          </p:txBody>
        </p:sp>
        <p:sp>
          <p:nvSpPr>
            <p:cNvPr id="12334" name="Line 20"/>
            <p:cNvSpPr>
              <a:spLocks noChangeShapeType="1"/>
            </p:cNvSpPr>
            <p:nvPr/>
          </p:nvSpPr>
          <p:spPr bwMode="auto">
            <a:xfrm flipV="1">
              <a:off x="3575" y="1274"/>
              <a:ext cx="0" cy="30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2335" name="Oval 23"/>
            <p:cNvSpPr>
              <a:spLocks noChangeArrowheads="1"/>
            </p:cNvSpPr>
            <p:nvPr/>
          </p:nvSpPr>
          <p:spPr bwMode="auto">
            <a:xfrm>
              <a:off x="3530" y="1183"/>
              <a:ext cx="91" cy="91"/>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36" name="Rectangle 81"/>
            <p:cNvSpPr>
              <a:spLocks noChangeArrowheads="1"/>
            </p:cNvSpPr>
            <p:nvPr/>
          </p:nvSpPr>
          <p:spPr bwMode="auto">
            <a:xfrm>
              <a:off x="3507" y="1480"/>
              <a:ext cx="136" cy="90"/>
            </a:xfrm>
            <a:prstGeom prst="rect">
              <a:avLst/>
            </a:prstGeom>
            <a:solidFill>
              <a:schemeClr val="tx1"/>
            </a:solidFill>
            <a:ln w="952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13" name="Group 100"/>
          <p:cNvGrpSpPr>
            <a:grpSpLocks/>
          </p:cNvGrpSpPr>
          <p:nvPr/>
        </p:nvGrpSpPr>
        <p:grpSpPr bwMode="auto">
          <a:xfrm>
            <a:off x="5421313" y="2930525"/>
            <a:ext cx="3071812" cy="2019300"/>
            <a:chOff x="3415" y="1564"/>
            <a:chExt cx="1935" cy="1272"/>
          </a:xfrm>
        </p:grpSpPr>
        <p:grpSp>
          <p:nvGrpSpPr>
            <p:cNvPr id="12326" name="Group 96"/>
            <p:cNvGrpSpPr>
              <a:grpSpLocks/>
            </p:cNvGrpSpPr>
            <p:nvPr/>
          </p:nvGrpSpPr>
          <p:grpSpPr bwMode="auto">
            <a:xfrm>
              <a:off x="4471" y="2205"/>
              <a:ext cx="879" cy="631"/>
              <a:chOff x="4471" y="2205"/>
              <a:chExt cx="879" cy="631"/>
            </a:xfrm>
          </p:grpSpPr>
          <p:sp>
            <p:nvSpPr>
              <p:cNvPr id="12331" name="Text Box 34"/>
              <p:cNvSpPr txBox="1">
                <a:spLocks noChangeArrowheads="1"/>
              </p:cNvSpPr>
              <p:nvPr/>
            </p:nvSpPr>
            <p:spPr bwMode="auto">
              <a:xfrm>
                <a:off x="5041" y="2226"/>
                <a:ext cx="309" cy="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Aft>
                    <a:spcPct val="0"/>
                  </a:spcAft>
                  <a:buFontTx/>
                  <a:buNone/>
                </a:pPr>
                <a:r>
                  <a:rPr lang="zh-CN" altLang="en-US" sz="2400"/>
                  <a:t>集</a:t>
                </a:r>
              </a:p>
              <a:p>
                <a:pPr eaLnBrk="1" hangingPunct="1">
                  <a:lnSpc>
                    <a:spcPct val="80000"/>
                  </a:lnSpc>
                  <a:spcAft>
                    <a:spcPct val="0"/>
                  </a:spcAft>
                  <a:buFontTx/>
                  <a:buNone/>
                </a:pPr>
                <a:r>
                  <a:rPr lang="zh-CN" altLang="en-US" sz="2400"/>
                  <a:t>电</a:t>
                </a:r>
              </a:p>
              <a:p>
                <a:pPr eaLnBrk="1" hangingPunct="1">
                  <a:lnSpc>
                    <a:spcPct val="80000"/>
                  </a:lnSpc>
                  <a:spcAft>
                    <a:spcPct val="0"/>
                  </a:spcAft>
                  <a:buFontTx/>
                  <a:buNone/>
                </a:pPr>
                <a:r>
                  <a:rPr lang="zh-CN" altLang="en-US" sz="2400"/>
                  <a:t>结</a:t>
                </a:r>
              </a:p>
            </p:txBody>
          </p:sp>
          <p:sp>
            <p:nvSpPr>
              <p:cNvPr id="12332" name="Line 35"/>
              <p:cNvSpPr>
                <a:spLocks noChangeShapeType="1"/>
              </p:cNvSpPr>
              <p:nvPr/>
            </p:nvSpPr>
            <p:spPr bwMode="auto">
              <a:xfrm flipH="1" flipV="1">
                <a:off x="4471" y="2205"/>
                <a:ext cx="577" cy="296"/>
              </a:xfrm>
              <a:prstGeom prst="line">
                <a:avLst/>
              </a:prstGeom>
              <a:noFill/>
              <a:ln w="19050">
                <a:solidFill>
                  <a:schemeClr val="tx1"/>
                </a:solidFill>
                <a:round/>
                <a:headEnd/>
                <a:tailEnd type="stealth" w="lg" len="lg"/>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2327" name="Group 92"/>
            <p:cNvGrpSpPr>
              <a:grpSpLocks/>
            </p:cNvGrpSpPr>
            <p:nvPr/>
          </p:nvGrpSpPr>
          <p:grpSpPr bwMode="auto">
            <a:xfrm>
              <a:off x="3415" y="1564"/>
              <a:ext cx="1053" cy="641"/>
              <a:chOff x="3349" y="1564"/>
              <a:chExt cx="1053" cy="641"/>
            </a:xfrm>
          </p:grpSpPr>
          <p:sp>
            <p:nvSpPr>
              <p:cNvPr id="12328" name="Line 84"/>
              <p:cNvSpPr>
                <a:spLocks noChangeShapeType="1"/>
              </p:cNvSpPr>
              <p:nvPr/>
            </p:nvSpPr>
            <p:spPr bwMode="auto">
              <a:xfrm>
                <a:off x="3357" y="1572"/>
                <a:ext cx="0" cy="633"/>
              </a:xfrm>
              <a:prstGeom prst="line">
                <a:avLst/>
              </a:prstGeom>
              <a:noFill/>
              <a:ln w="762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329" name="Line 85"/>
              <p:cNvSpPr>
                <a:spLocks noChangeShapeType="1"/>
              </p:cNvSpPr>
              <p:nvPr/>
            </p:nvSpPr>
            <p:spPr bwMode="auto">
              <a:xfrm>
                <a:off x="4402" y="1564"/>
                <a:ext cx="0" cy="633"/>
              </a:xfrm>
              <a:prstGeom prst="line">
                <a:avLst/>
              </a:prstGeom>
              <a:noFill/>
              <a:ln w="762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330" name="Line 87"/>
              <p:cNvSpPr>
                <a:spLocks noChangeShapeType="1"/>
              </p:cNvSpPr>
              <p:nvPr/>
            </p:nvSpPr>
            <p:spPr bwMode="auto">
              <a:xfrm>
                <a:off x="3349" y="2197"/>
                <a:ext cx="1053" cy="0"/>
              </a:xfrm>
              <a:prstGeom prst="line">
                <a:avLst/>
              </a:prstGeom>
              <a:noFill/>
              <a:ln w="762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grpSp>
        <p:nvGrpSpPr>
          <p:cNvPr id="16" name="Group 102"/>
          <p:cNvGrpSpPr>
            <a:grpSpLocks/>
          </p:cNvGrpSpPr>
          <p:nvPr/>
        </p:nvGrpSpPr>
        <p:grpSpPr bwMode="auto">
          <a:xfrm>
            <a:off x="5916613" y="2719388"/>
            <a:ext cx="2586037" cy="968375"/>
            <a:chOff x="3719" y="1430"/>
            <a:chExt cx="1629" cy="610"/>
          </a:xfrm>
        </p:grpSpPr>
        <p:grpSp>
          <p:nvGrpSpPr>
            <p:cNvPr id="12319" name="Group 97"/>
            <p:cNvGrpSpPr>
              <a:grpSpLocks/>
            </p:cNvGrpSpPr>
            <p:nvPr/>
          </p:nvGrpSpPr>
          <p:grpSpPr bwMode="auto">
            <a:xfrm>
              <a:off x="4193" y="1430"/>
              <a:ext cx="1155" cy="610"/>
              <a:chOff x="4193" y="1430"/>
              <a:chExt cx="1155" cy="610"/>
            </a:xfrm>
          </p:grpSpPr>
          <p:sp>
            <p:nvSpPr>
              <p:cNvPr id="12324" name="Text Box 31"/>
              <p:cNvSpPr txBox="1">
                <a:spLocks noChangeArrowheads="1"/>
              </p:cNvSpPr>
              <p:nvPr/>
            </p:nvSpPr>
            <p:spPr bwMode="auto">
              <a:xfrm>
                <a:off x="5040" y="1430"/>
                <a:ext cx="308" cy="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80000"/>
                  </a:lnSpc>
                  <a:spcAft>
                    <a:spcPct val="0"/>
                  </a:spcAft>
                  <a:buFontTx/>
                  <a:buNone/>
                </a:pPr>
                <a:r>
                  <a:rPr lang="zh-CN" altLang="en-US" sz="2400"/>
                  <a:t>发</a:t>
                </a:r>
              </a:p>
              <a:p>
                <a:pPr eaLnBrk="1" hangingPunct="1">
                  <a:lnSpc>
                    <a:spcPct val="80000"/>
                  </a:lnSpc>
                  <a:spcAft>
                    <a:spcPct val="0"/>
                  </a:spcAft>
                  <a:buFontTx/>
                  <a:buNone/>
                </a:pPr>
                <a:r>
                  <a:rPr lang="zh-CN" altLang="en-US" sz="2400"/>
                  <a:t>射</a:t>
                </a:r>
              </a:p>
              <a:p>
                <a:pPr eaLnBrk="1" hangingPunct="1">
                  <a:lnSpc>
                    <a:spcPct val="80000"/>
                  </a:lnSpc>
                  <a:spcAft>
                    <a:spcPct val="0"/>
                  </a:spcAft>
                  <a:buFontTx/>
                  <a:buNone/>
                </a:pPr>
                <a:r>
                  <a:rPr lang="zh-CN" altLang="en-US" sz="2400"/>
                  <a:t>结</a:t>
                </a:r>
              </a:p>
            </p:txBody>
          </p:sp>
          <p:sp>
            <p:nvSpPr>
              <p:cNvPr id="12325" name="Line 32"/>
              <p:cNvSpPr>
                <a:spLocks noChangeShapeType="1"/>
              </p:cNvSpPr>
              <p:nvPr/>
            </p:nvSpPr>
            <p:spPr bwMode="auto">
              <a:xfrm flipH="1" flipV="1">
                <a:off x="4193" y="1743"/>
                <a:ext cx="792" cy="2"/>
              </a:xfrm>
              <a:prstGeom prst="line">
                <a:avLst/>
              </a:prstGeom>
              <a:noFill/>
              <a:ln w="19050">
                <a:solidFill>
                  <a:schemeClr val="tx1"/>
                </a:solidFill>
                <a:round/>
                <a:headEnd/>
                <a:tailEnd type="stealth" w="lg" len="lg"/>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2320" name="Group 91"/>
            <p:cNvGrpSpPr>
              <a:grpSpLocks/>
            </p:cNvGrpSpPr>
            <p:nvPr/>
          </p:nvGrpSpPr>
          <p:grpSpPr bwMode="auto">
            <a:xfrm>
              <a:off x="3719" y="1569"/>
              <a:ext cx="460" cy="357"/>
              <a:chOff x="4567" y="494"/>
              <a:chExt cx="1053" cy="641"/>
            </a:xfrm>
          </p:grpSpPr>
          <p:sp>
            <p:nvSpPr>
              <p:cNvPr id="12321" name="Line 88"/>
              <p:cNvSpPr>
                <a:spLocks noChangeShapeType="1"/>
              </p:cNvSpPr>
              <p:nvPr/>
            </p:nvSpPr>
            <p:spPr bwMode="auto">
              <a:xfrm>
                <a:off x="4575" y="502"/>
                <a:ext cx="0" cy="633"/>
              </a:xfrm>
              <a:prstGeom prst="line">
                <a:avLst/>
              </a:prstGeom>
              <a:noFill/>
              <a:ln w="762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322" name="Line 89"/>
              <p:cNvSpPr>
                <a:spLocks noChangeShapeType="1"/>
              </p:cNvSpPr>
              <p:nvPr/>
            </p:nvSpPr>
            <p:spPr bwMode="auto">
              <a:xfrm>
                <a:off x="5620" y="494"/>
                <a:ext cx="0" cy="633"/>
              </a:xfrm>
              <a:prstGeom prst="line">
                <a:avLst/>
              </a:prstGeom>
              <a:noFill/>
              <a:ln w="762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2323" name="Line 90"/>
              <p:cNvSpPr>
                <a:spLocks noChangeShapeType="1"/>
              </p:cNvSpPr>
              <p:nvPr/>
            </p:nvSpPr>
            <p:spPr bwMode="auto">
              <a:xfrm>
                <a:off x="4567" y="1127"/>
                <a:ext cx="1053" cy="0"/>
              </a:xfrm>
              <a:prstGeom prst="line">
                <a:avLst/>
              </a:prstGeom>
              <a:noFill/>
              <a:ln w="762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grpSp>
      <p:grpSp>
        <p:nvGrpSpPr>
          <p:cNvPr id="19" name="Group 105"/>
          <p:cNvGrpSpPr>
            <a:grpSpLocks/>
          </p:cNvGrpSpPr>
          <p:nvPr/>
        </p:nvGrpSpPr>
        <p:grpSpPr bwMode="auto">
          <a:xfrm>
            <a:off x="7343775" y="1855788"/>
            <a:ext cx="215900" cy="1085850"/>
            <a:chOff x="3507" y="890"/>
            <a:chExt cx="136" cy="684"/>
          </a:xfrm>
        </p:grpSpPr>
        <p:sp>
          <p:nvSpPr>
            <p:cNvPr id="12315" name="Text Box 106"/>
            <p:cNvSpPr txBox="1">
              <a:spLocks noChangeArrowheads="1"/>
            </p:cNvSpPr>
            <p:nvPr/>
          </p:nvSpPr>
          <p:spPr bwMode="auto">
            <a:xfrm>
              <a:off x="3508" y="890"/>
              <a:ext cx="99" cy="2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a:latin typeface="Times New Roman" panose="02020603050405020304" pitchFamily="18" charset="0"/>
                </a:rPr>
                <a:t>c</a:t>
              </a:r>
            </a:p>
          </p:txBody>
        </p:sp>
        <p:sp>
          <p:nvSpPr>
            <p:cNvPr id="12316" name="Line 107"/>
            <p:cNvSpPr>
              <a:spLocks noChangeShapeType="1"/>
            </p:cNvSpPr>
            <p:nvPr/>
          </p:nvSpPr>
          <p:spPr bwMode="auto">
            <a:xfrm flipV="1">
              <a:off x="3575" y="1274"/>
              <a:ext cx="0" cy="30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12317" name="Oval 108"/>
            <p:cNvSpPr>
              <a:spLocks noChangeArrowheads="1"/>
            </p:cNvSpPr>
            <p:nvPr/>
          </p:nvSpPr>
          <p:spPr bwMode="auto">
            <a:xfrm>
              <a:off x="3530" y="1183"/>
              <a:ext cx="91" cy="91"/>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18" name="Rectangle 109"/>
            <p:cNvSpPr>
              <a:spLocks noChangeArrowheads="1"/>
            </p:cNvSpPr>
            <p:nvPr/>
          </p:nvSpPr>
          <p:spPr bwMode="auto">
            <a:xfrm>
              <a:off x="3507" y="1480"/>
              <a:ext cx="136" cy="90"/>
            </a:xfrm>
            <a:prstGeom prst="rect">
              <a:avLst/>
            </a:prstGeom>
            <a:solidFill>
              <a:schemeClr val="tx1"/>
            </a:solidFill>
            <a:ln w="9525">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12314" name="Rectangle 111"/>
          <p:cNvSpPr>
            <a:spLocks noChangeArrowheads="1"/>
          </p:cNvSpPr>
          <p:nvPr/>
        </p:nvSpPr>
        <p:spPr bwMode="auto">
          <a:xfrm>
            <a:off x="3995738" y="1341438"/>
            <a:ext cx="46894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solidFill>
                  <a:srgbClr val="000000"/>
                </a:solidFill>
                <a:latin typeface="Times New Roman" panose="02020603050405020304" pitchFamily="18" charset="0"/>
              </a:rPr>
              <a:t>Bipolar Junction Transistor</a:t>
            </a:r>
            <a:r>
              <a:rPr kumimoji="1" lang="zh-CN" altLang="en-US" sz="2400">
                <a:solidFill>
                  <a:srgbClr val="000000"/>
                </a:solidFill>
                <a:latin typeface="Times New Roman" panose="02020603050405020304" pitchFamily="18" charset="0"/>
              </a:rPr>
              <a:t>，</a:t>
            </a:r>
            <a:r>
              <a:rPr kumimoji="1" lang="en-US" altLang="zh-CN" sz="2400">
                <a:solidFill>
                  <a:srgbClr val="000000"/>
                </a:solidFill>
                <a:latin typeface="Times New Roman" panose="02020603050405020304" pitchFamily="18" charset="0"/>
              </a:rPr>
              <a:t>BJT</a:t>
            </a:r>
            <a:endParaRPr kumimoji="1" lang="zh-CN" altLang="en-US" sz="240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89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898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89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898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905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38986"/>
                                        </p:tgtEl>
                                        <p:attrNameLst>
                                          <p:attrName>style.visibility</p:attrName>
                                        </p:attrNameLst>
                                      </p:cBhvr>
                                      <p:to>
                                        <p:strVal val="visible"/>
                                      </p:to>
                                    </p:set>
                                    <p:animEffect transition="in" filter="blinds(horizontal)">
                                      <p:cBhvr>
                                        <p:cTn id="33" dur="500"/>
                                        <p:tgtEl>
                                          <p:spTgt spid="6389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38985"/>
                                        </p:tgtEl>
                                        <p:attrNameLst>
                                          <p:attrName>style.visibility</p:attrName>
                                        </p:attrNameLst>
                                      </p:cBhvr>
                                      <p:to>
                                        <p:strVal val="visible"/>
                                      </p:to>
                                    </p:set>
                                    <p:animEffect transition="in" filter="blinds(horizontal)">
                                      <p:cBhvr>
                                        <p:cTn id="38" dur="500"/>
                                        <p:tgtEl>
                                          <p:spTgt spid="638985"/>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linds(horizontal)">
                                      <p:cBhvr>
                                        <p:cTn id="43" dur="500"/>
                                        <p:tgtEl>
                                          <p:spTgt spid="1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blinds(horizontal)">
                                      <p:cBhvr>
                                        <p:cTn id="48" dur="500"/>
                                        <p:tgtEl>
                                          <p:spTgt spid="13"/>
                                        </p:tgtEl>
                                      </p:cBhvr>
                                    </p:animEffect>
                                  </p:childTnLst>
                                </p:cTn>
                              </p:par>
                              <p:par>
                                <p:cTn id="49" presetID="1" presetClass="entr" presetSubtype="0" fill="hold"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3900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39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2" grpId="0" animBg="1"/>
      <p:bldP spid="638983" grpId="0" animBg="1"/>
      <p:bldP spid="638985" grpId="0"/>
      <p:bldP spid="638986" grpId="0"/>
      <p:bldP spid="638988" grpId="0"/>
      <p:bldP spid="638989" grpId="0"/>
      <p:bldP spid="639001" grpId="0"/>
      <p:bldP spid="639044" grpId="0"/>
      <p:bldP spid="6390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2CD6C28-8C5B-42FB-88EE-2D061925DC3B}" type="datetime1">
              <a:rPr lang="zh-CN" altLang="en-US" sz="1800" b="0" smtClean="0">
                <a:solidFill>
                  <a:srgbClr val="B2B2B2"/>
                </a:solidFill>
              </a:rPr>
              <a:pPr>
                <a:spcAft>
                  <a:spcPct val="0"/>
                </a:spcAft>
                <a:buFontTx/>
                <a:buNone/>
              </a:pPr>
              <a:t>2021/12/6</a:t>
            </a:fld>
            <a:endParaRPr lang="en-US" altLang="zh-CN" sz="1800" b="0">
              <a:solidFill>
                <a:srgbClr val="B2B2B2"/>
              </a:solidFill>
            </a:endParaRPr>
          </a:p>
        </p:txBody>
      </p:sp>
      <p:sp>
        <p:nvSpPr>
          <p:cNvPr id="14339"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14340"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49A72E1-4A0C-4DB6-9EF6-4BD99C2C1D04}" type="slidenum">
              <a:rPr lang="en-US" altLang="zh-CN" sz="1800" b="0" smtClean="0">
                <a:solidFill>
                  <a:srgbClr val="B2B2B2"/>
                </a:solidFill>
              </a:rPr>
              <a:pPr>
                <a:spcAft>
                  <a:spcPct val="0"/>
                </a:spcAft>
                <a:buFontTx/>
                <a:buNone/>
              </a:pPr>
              <a:t>5</a:t>
            </a:fld>
            <a:endParaRPr lang="en-US" altLang="zh-CN" sz="1800" b="0">
              <a:solidFill>
                <a:srgbClr val="B2B2B2"/>
              </a:solidFill>
            </a:endParaRPr>
          </a:p>
        </p:txBody>
      </p:sp>
      <p:sp>
        <p:nvSpPr>
          <p:cNvPr id="14341" name="Line 64"/>
          <p:cNvSpPr>
            <a:spLocks noChangeShapeType="1"/>
          </p:cNvSpPr>
          <p:nvPr/>
        </p:nvSpPr>
        <p:spPr bwMode="auto">
          <a:xfrm>
            <a:off x="6551613" y="3521075"/>
            <a:ext cx="0" cy="6127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4342" name="Rectangle 37"/>
          <p:cNvSpPr>
            <a:spLocks noChangeArrowheads="1"/>
          </p:cNvSpPr>
          <p:nvPr/>
        </p:nvSpPr>
        <p:spPr bwMode="auto">
          <a:xfrm>
            <a:off x="7381875" y="3213100"/>
            <a:ext cx="6477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c</a:t>
            </a:r>
            <a:endParaRPr kumimoji="1" lang="en-US" altLang="zh-CN" sz="2000">
              <a:latin typeface="Times New Roman" panose="02020603050405020304" pitchFamily="18" charset="0"/>
            </a:endParaRPr>
          </a:p>
        </p:txBody>
      </p:sp>
      <p:sp>
        <p:nvSpPr>
          <p:cNvPr id="14343" name="Rectangle 2"/>
          <p:cNvSpPr>
            <a:spLocks noGrp="1" noChangeArrowheads="1"/>
          </p:cNvSpPr>
          <p:nvPr>
            <p:ph type="title"/>
          </p:nvPr>
        </p:nvSpPr>
        <p:spPr/>
        <p:txBody>
          <a:bodyPr/>
          <a:lstStyle/>
          <a:p>
            <a:r>
              <a:rPr kumimoji="1" lang="en-US" altLang="zh-CN">
                <a:solidFill>
                  <a:srgbClr val="000000"/>
                </a:solidFill>
                <a:latin typeface="Times New Roman" panose="02020603050405020304" pitchFamily="18" charset="0"/>
              </a:rPr>
              <a:t>BJT</a:t>
            </a:r>
            <a:r>
              <a:rPr lang="zh-CN" altLang="en-US"/>
              <a:t>放大原理</a:t>
            </a:r>
          </a:p>
        </p:txBody>
      </p:sp>
      <p:sp>
        <p:nvSpPr>
          <p:cNvPr id="14344" name="Rectangle 3"/>
          <p:cNvSpPr>
            <a:spLocks noGrp="1" noChangeArrowheads="1"/>
          </p:cNvSpPr>
          <p:nvPr>
            <p:ph type="body" idx="1"/>
          </p:nvPr>
        </p:nvSpPr>
        <p:spPr>
          <a:xfrm>
            <a:off x="457200" y="1449388"/>
            <a:ext cx="8255000" cy="1547812"/>
          </a:xfrm>
        </p:spPr>
        <p:txBody>
          <a:bodyPr/>
          <a:lstStyle/>
          <a:p>
            <a:r>
              <a:rPr lang="zh-CN" altLang="en-US"/>
              <a:t>放大的本质</a:t>
            </a:r>
          </a:p>
          <a:p>
            <a:pPr lvl="1"/>
            <a:r>
              <a:rPr lang="zh-CN" altLang="en-US"/>
              <a:t>利用小的基极电流，控制大的发射极和集电极电流</a:t>
            </a:r>
          </a:p>
        </p:txBody>
      </p:sp>
      <p:sp>
        <p:nvSpPr>
          <p:cNvPr id="642052" name="Rectangle 4"/>
          <p:cNvSpPr>
            <a:spLocks noChangeArrowheads="1"/>
          </p:cNvSpPr>
          <p:nvPr/>
        </p:nvSpPr>
        <p:spPr bwMode="auto">
          <a:xfrm>
            <a:off x="446088" y="4437063"/>
            <a:ext cx="7078662" cy="2016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r>
              <a:rPr lang="zh-CN" altLang="en-US"/>
              <a:t>放大的条件</a:t>
            </a:r>
          </a:p>
          <a:p>
            <a:pPr lvl="1"/>
            <a:r>
              <a:rPr lang="zh-CN" altLang="en-US"/>
              <a:t>内部条件：内部独特的结构</a:t>
            </a:r>
            <a:endParaRPr lang="en-US" altLang="zh-CN"/>
          </a:p>
          <a:p>
            <a:pPr lvl="1"/>
            <a:r>
              <a:rPr lang="zh-CN" altLang="en-US"/>
              <a:t>外部条件：发射结正偏，集电结反偏</a:t>
            </a:r>
          </a:p>
        </p:txBody>
      </p:sp>
      <p:sp>
        <p:nvSpPr>
          <p:cNvPr id="14346" name="Rectangle 25"/>
          <p:cNvSpPr>
            <a:spLocks noChangeArrowheads="1"/>
          </p:cNvSpPr>
          <p:nvPr/>
        </p:nvSpPr>
        <p:spPr bwMode="auto">
          <a:xfrm>
            <a:off x="6578600" y="3646488"/>
            <a:ext cx="3540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rPr>
              <a:t>b</a:t>
            </a:r>
            <a:endParaRPr kumimoji="1" lang="en-US" altLang="zh-CN" sz="2000">
              <a:latin typeface="Times New Roman" panose="02020603050405020304" pitchFamily="18" charset="0"/>
            </a:endParaRPr>
          </a:p>
        </p:txBody>
      </p:sp>
      <p:sp>
        <p:nvSpPr>
          <p:cNvPr id="14347" name="Rectangle 26"/>
          <p:cNvSpPr>
            <a:spLocks noChangeArrowheads="1"/>
          </p:cNvSpPr>
          <p:nvPr/>
        </p:nvSpPr>
        <p:spPr bwMode="auto">
          <a:xfrm>
            <a:off x="5041900" y="3187700"/>
            <a:ext cx="7191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e</a:t>
            </a:r>
            <a:endParaRPr kumimoji="1" lang="en-US" altLang="zh-CN" sz="2000">
              <a:latin typeface="Times New Roman" panose="02020603050405020304" pitchFamily="18" charset="0"/>
            </a:endParaRPr>
          </a:p>
        </p:txBody>
      </p:sp>
      <p:sp>
        <p:nvSpPr>
          <p:cNvPr id="14348" name="Line 28"/>
          <p:cNvSpPr>
            <a:spLocks noChangeShapeType="1"/>
          </p:cNvSpPr>
          <p:nvPr/>
        </p:nvSpPr>
        <p:spPr bwMode="auto">
          <a:xfrm rot="-5400000">
            <a:off x="7687469" y="2890044"/>
            <a:ext cx="0" cy="68421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4349" name="Line 31"/>
          <p:cNvSpPr>
            <a:spLocks noChangeShapeType="1"/>
          </p:cNvSpPr>
          <p:nvPr/>
        </p:nvSpPr>
        <p:spPr bwMode="auto">
          <a:xfrm rot="-5400000">
            <a:off x="5382419" y="2870994"/>
            <a:ext cx="0" cy="68421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14350" name="Group 40"/>
          <p:cNvGrpSpPr>
            <a:grpSpLocks/>
          </p:cNvGrpSpPr>
          <p:nvPr/>
        </p:nvGrpSpPr>
        <p:grpSpPr bwMode="auto">
          <a:xfrm>
            <a:off x="5724525" y="2873375"/>
            <a:ext cx="1620838" cy="652463"/>
            <a:chOff x="2892" y="1853"/>
            <a:chExt cx="1723" cy="453"/>
          </a:xfrm>
        </p:grpSpPr>
        <p:sp>
          <p:nvSpPr>
            <p:cNvPr id="14388" name="Rectangle 29"/>
            <p:cNvSpPr>
              <a:spLocks noChangeArrowheads="1"/>
            </p:cNvSpPr>
            <p:nvPr/>
          </p:nvSpPr>
          <p:spPr bwMode="auto">
            <a:xfrm>
              <a:off x="2892" y="1853"/>
              <a:ext cx="635" cy="453"/>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N</a:t>
              </a:r>
            </a:p>
          </p:txBody>
        </p:sp>
        <p:sp>
          <p:nvSpPr>
            <p:cNvPr id="14389" name="Rectangle 35"/>
            <p:cNvSpPr>
              <a:spLocks noChangeArrowheads="1"/>
            </p:cNvSpPr>
            <p:nvPr/>
          </p:nvSpPr>
          <p:spPr bwMode="auto">
            <a:xfrm>
              <a:off x="3980" y="1853"/>
              <a:ext cx="635" cy="453"/>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N</a:t>
              </a:r>
            </a:p>
          </p:txBody>
        </p:sp>
        <p:sp>
          <p:nvSpPr>
            <p:cNvPr id="14390" name="Rectangle 36"/>
            <p:cNvSpPr>
              <a:spLocks noChangeArrowheads="1"/>
            </p:cNvSpPr>
            <p:nvPr/>
          </p:nvSpPr>
          <p:spPr bwMode="auto">
            <a:xfrm>
              <a:off x="3527" y="1853"/>
              <a:ext cx="453" cy="453"/>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nchorCtr="1"/>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P</a:t>
              </a:r>
            </a:p>
          </p:txBody>
        </p:sp>
      </p:grpSp>
      <p:grpSp>
        <p:nvGrpSpPr>
          <p:cNvPr id="14351" name="Group 75"/>
          <p:cNvGrpSpPr>
            <a:grpSpLocks/>
          </p:cNvGrpSpPr>
          <p:nvPr/>
        </p:nvGrpSpPr>
        <p:grpSpPr bwMode="auto">
          <a:xfrm>
            <a:off x="4410075" y="3213100"/>
            <a:ext cx="2141538" cy="1728788"/>
            <a:chOff x="2778" y="1739"/>
            <a:chExt cx="1349" cy="1089"/>
          </a:xfrm>
        </p:grpSpPr>
        <p:sp>
          <p:nvSpPr>
            <p:cNvPr id="14376" name="Line 42"/>
            <p:cNvSpPr>
              <a:spLocks noChangeShapeType="1"/>
            </p:cNvSpPr>
            <p:nvPr/>
          </p:nvSpPr>
          <p:spPr bwMode="auto">
            <a:xfrm>
              <a:off x="4127" y="1943"/>
              <a:ext cx="0" cy="739"/>
            </a:xfrm>
            <a:prstGeom prst="line">
              <a:avLst/>
            </a:prstGeom>
            <a:noFill/>
            <a:ln w="38100">
              <a:solidFill>
                <a:schemeClr val="tx1"/>
              </a:solidFill>
              <a:round/>
              <a:headEnd/>
              <a:tailEnd type="oval" w="med" len="med"/>
            </a:ln>
            <a:extLst>
              <a:ext uri="{909E8E84-426E-40dd-AFC4-6F175D3DCCD1}">
                <a14:hiddenFill xmlns="" xmlns:a14="http://schemas.microsoft.com/office/drawing/2010/main">
                  <a:noFill/>
                </a14:hiddenFill>
              </a:ext>
            </a:extLst>
          </p:spPr>
          <p:txBody>
            <a:bodyPr/>
            <a:lstStyle/>
            <a:p>
              <a:endParaRPr lang="zh-CN" altLang="en-US"/>
            </a:p>
          </p:txBody>
        </p:sp>
        <p:grpSp>
          <p:nvGrpSpPr>
            <p:cNvPr id="14377" name="Group 74"/>
            <p:cNvGrpSpPr>
              <a:grpSpLocks/>
            </p:cNvGrpSpPr>
            <p:nvPr/>
          </p:nvGrpSpPr>
          <p:grpSpPr bwMode="auto">
            <a:xfrm>
              <a:off x="2778" y="1739"/>
              <a:ext cx="1349" cy="1089"/>
              <a:chOff x="2778" y="1739"/>
              <a:chExt cx="1349" cy="1089"/>
            </a:xfrm>
          </p:grpSpPr>
          <p:sp>
            <p:nvSpPr>
              <p:cNvPr id="14378" name="Line 50"/>
              <p:cNvSpPr>
                <a:spLocks noChangeShapeType="1"/>
              </p:cNvSpPr>
              <p:nvPr/>
            </p:nvSpPr>
            <p:spPr bwMode="auto">
              <a:xfrm rot="-5400000">
                <a:off x="3377" y="2480"/>
                <a:ext cx="0" cy="404"/>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4379" name="Line 51"/>
              <p:cNvSpPr>
                <a:spLocks noChangeShapeType="1"/>
              </p:cNvSpPr>
              <p:nvPr/>
            </p:nvSpPr>
            <p:spPr bwMode="auto">
              <a:xfrm rot="-5400000">
                <a:off x="3901" y="2455"/>
                <a:ext cx="0" cy="453"/>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4380" name="Line 52"/>
              <p:cNvSpPr>
                <a:spLocks noChangeShapeType="1"/>
              </p:cNvSpPr>
              <p:nvPr/>
            </p:nvSpPr>
            <p:spPr bwMode="auto">
              <a:xfrm>
                <a:off x="3176" y="1739"/>
                <a:ext cx="0" cy="941"/>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14381" name="Group 70"/>
              <p:cNvGrpSpPr>
                <a:grpSpLocks/>
              </p:cNvGrpSpPr>
              <p:nvPr/>
            </p:nvGrpSpPr>
            <p:grpSpPr bwMode="auto">
              <a:xfrm>
                <a:off x="2778" y="2076"/>
                <a:ext cx="456" cy="321"/>
                <a:chOff x="2778" y="2076"/>
                <a:chExt cx="456" cy="321"/>
              </a:xfrm>
            </p:grpSpPr>
            <p:sp>
              <p:nvSpPr>
                <p:cNvPr id="14386" name="Rectangle 53"/>
                <p:cNvSpPr>
                  <a:spLocks noChangeArrowheads="1"/>
                </p:cNvSpPr>
                <p:nvPr/>
              </p:nvSpPr>
              <p:spPr bwMode="auto">
                <a:xfrm>
                  <a:off x="3107" y="2076"/>
                  <a:ext cx="127" cy="321"/>
                </a:xfrm>
                <a:prstGeom prst="rect">
                  <a:avLst/>
                </a:prstGeom>
                <a:solidFill>
                  <a:schemeClr val="bg1"/>
                </a:solidFill>
                <a:ln w="38100">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387" name="Text Box 54"/>
                <p:cNvSpPr txBox="1">
                  <a:spLocks noChangeArrowheads="1"/>
                </p:cNvSpPr>
                <p:nvPr/>
              </p:nvSpPr>
              <p:spPr bwMode="auto">
                <a:xfrm>
                  <a:off x="2778" y="2099"/>
                  <a:ext cx="329"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latin typeface="Times New Roman" panose="02020603050405020304" pitchFamily="18" charset="0"/>
                    </a:rPr>
                    <a:t>R</a:t>
                  </a:r>
                  <a:r>
                    <a:rPr lang="en-US" altLang="zh-CN" sz="2400" b="0" baseline="-10000">
                      <a:latin typeface="Times New Roman" panose="02020603050405020304" pitchFamily="18" charset="0"/>
                    </a:rPr>
                    <a:t>B</a:t>
                  </a:r>
                </a:p>
              </p:txBody>
            </p:sp>
          </p:grpSp>
          <p:grpSp>
            <p:nvGrpSpPr>
              <p:cNvPr id="14382" name="Group 69"/>
              <p:cNvGrpSpPr>
                <a:grpSpLocks/>
              </p:cNvGrpSpPr>
              <p:nvPr/>
            </p:nvGrpSpPr>
            <p:grpSpPr bwMode="auto">
              <a:xfrm>
                <a:off x="3340" y="2228"/>
                <a:ext cx="403" cy="600"/>
                <a:chOff x="3340" y="2228"/>
                <a:chExt cx="403" cy="600"/>
              </a:xfrm>
            </p:grpSpPr>
            <p:sp>
              <p:nvSpPr>
                <p:cNvPr id="14383" name="Line 46"/>
                <p:cNvSpPr>
                  <a:spLocks noChangeShapeType="1"/>
                </p:cNvSpPr>
                <p:nvPr/>
              </p:nvSpPr>
              <p:spPr bwMode="auto">
                <a:xfrm>
                  <a:off x="3590" y="2607"/>
                  <a:ext cx="0" cy="162"/>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4384" name="Line 47"/>
                <p:cNvSpPr>
                  <a:spLocks noChangeShapeType="1"/>
                </p:cNvSpPr>
                <p:nvPr/>
              </p:nvSpPr>
              <p:spPr bwMode="auto">
                <a:xfrm>
                  <a:off x="3674" y="2539"/>
                  <a:ext cx="0" cy="289"/>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4385" name="Text Box 56"/>
                <p:cNvSpPr txBox="1">
                  <a:spLocks noChangeArrowheads="1"/>
                </p:cNvSpPr>
                <p:nvPr/>
              </p:nvSpPr>
              <p:spPr bwMode="auto">
                <a:xfrm>
                  <a:off x="3340" y="2228"/>
                  <a:ext cx="40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V</a:t>
                  </a:r>
                  <a:r>
                    <a:rPr lang="en-US" altLang="zh-CN" sz="2400" b="0" baseline="-10000">
                      <a:latin typeface="Times New Roman" panose="02020603050405020304" pitchFamily="18" charset="0"/>
                    </a:rPr>
                    <a:t>BB</a:t>
                  </a:r>
                </a:p>
              </p:txBody>
            </p:sp>
          </p:grpSp>
        </p:grpSp>
      </p:grpSp>
      <p:grpSp>
        <p:nvGrpSpPr>
          <p:cNvPr id="14352" name="Group 67"/>
          <p:cNvGrpSpPr>
            <a:grpSpLocks/>
          </p:cNvGrpSpPr>
          <p:nvPr/>
        </p:nvGrpSpPr>
        <p:grpSpPr bwMode="auto">
          <a:xfrm>
            <a:off x="5880100" y="3702050"/>
            <a:ext cx="457200" cy="539750"/>
            <a:chOff x="3704" y="2079"/>
            <a:chExt cx="288" cy="340"/>
          </a:xfrm>
        </p:grpSpPr>
        <p:sp>
          <p:nvSpPr>
            <p:cNvPr id="14374" name="Text Box 59"/>
            <p:cNvSpPr txBox="1">
              <a:spLocks noChangeArrowheads="1"/>
            </p:cNvSpPr>
            <p:nvPr/>
          </p:nvSpPr>
          <p:spPr bwMode="auto">
            <a:xfrm>
              <a:off x="3704" y="2125"/>
              <a:ext cx="26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B</a:t>
              </a:r>
            </a:p>
          </p:txBody>
        </p:sp>
        <p:sp>
          <p:nvSpPr>
            <p:cNvPr id="14375" name="Line 58"/>
            <p:cNvSpPr>
              <a:spLocks noChangeShapeType="1"/>
            </p:cNvSpPr>
            <p:nvPr/>
          </p:nvSpPr>
          <p:spPr bwMode="auto">
            <a:xfrm flipV="1">
              <a:off x="3992" y="2079"/>
              <a:ext cx="0" cy="340"/>
            </a:xfrm>
            <a:prstGeom prst="line">
              <a:avLst/>
            </a:prstGeom>
            <a:noFill/>
            <a:ln w="28575">
              <a:solidFill>
                <a:schemeClr val="tx1"/>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4353" name="Group 65"/>
          <p:cNvGrpSpPr>
            <a:grpSpLocks/>
          </p:cNvGrpSpPr>
          <p:nvPr/>
        </p:nvGrpSpPr>
        <p:grpSpPr bwMode="auto">
          <a:xfrm>
            <a:off x="5005388" y="2600325"/>
            <a:ext cx="552450" cy="468313"/>
            <a:chOff x="3153" y="1353"/>
            <a:chExt cx="348" cy="295"/>
          </a:xfrm>
        </p:grpSpPr>
        <p:sp>
          <p:nvSpPr>
            <p:cNvPr id="14372" name="Text Box 61"/>
            <p:cNvSpPr txBox="1">
              <a:spLocks noChangeArrowheads="1"/>
            </p:cNvSpPr>
            <p:nvPr/>
          </p:nvSpPr>
          <p:spPr bwMode="auto">
            <a:xfrm>
              <a:off x="3243" y="1353"/>
              <a:ext cx="25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E</a:t>
              </a:r>
            </a:p>
          </p:txBody>
        </p:sp>
        <p:sp>
          <p:nvSpPr>
            <p:cNvPr id="14373" name="Line 60"/>
            <p:cNvSpPr>
              <a:spLocks noChangeShapeType="1"/>
            </p:cNvSpPr>
            <p:nvPr/>
          </p:nvSpPr>
          <p:spPr bwMode="auto">
            <a:xfrm flipH="1" flipV="1">
              <a:off x="3153" y="1648"/>
              <a:ext cx="340" cy="0"/>
            </a:xfrm>
            <a:prstGeom prst="line">
              <a:avLst/>
            </a:prstGeom>
            <a:noFill/>
            <a:ln w="28575">
              <a:solidFill>
                <a:schemeClr val="tx1"/>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4354" name="Group 66"/>
          <p:cNvGrpSpPr>
            <a:grpSpLocks/>
          </p:cNvGrpSpPr>
          <p:nvPr/>
        </p:nvGrpSpPr>
        <p:grpSpPr bwMode="auto">
          <a:xfrm>
            <a:off x="7429500" y="2636838"/>
            <a:ext cx="563563" cy="468312"/>
            <a:chOff x="4680" y="1376"/>
            <a:chExt cx="355" cy="295"/>
          </a:xfrm>
        </p:grpSpPr>
        <p:sp>
          <p:nvSpPr>
            <p:cNvPr id="14370" name="Text Box 62"/>
            <p:cNvSpPr txBox="1">
              <a:spLocks noChangeArrowheads="1"/>
            </p:cNvSpPr>
            <p:nvPr/>
          </p:nvSpPr>
          <p:spPr bwMode="auto">
            <a:xfrm>
              <a:off x="4770" y="1376"/>
              <a:ext cx="265"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I</a:t>
              </a:r>
              <a:r>
                <a:rPr lang="en-US" altLang="zh-CN" sz="2400" b="0" baseline="-10000">
                  <a:latin typeface="Times New Roman" panose="02020603050405020304" pitchFamily="18" charset="0"/>
                </a:rPr>
                <a:t>C</a:t>
              </a:r>
            </a:p>
          </p:txBody>
        </p:sp>
        <p:sp>
          <p:nvSpPr>
            <p:cNvPr id="14371" name="Line 63"/>
            <p:cNvSpPr>
              <a:spLocks noChangeShapeType="1"/>
            </p:cNvSpPr>
            <p:nvPr/>
          </p:nvSpPr>
          <p:spPr bwMode="auto">
            <a:xfrm flipH="1" flipV="1">
              <a:off x="4680" y="1671"/>
              <a:ext cx="340" cy="0"/>
            </a:xfrm>
            <a:prstGeom prst="line">
              <a:avLst/>
            </a:prstGeom>
            <a:noFill/>
            <a:ln w="28575">
              <a:solidFill>
                <a:schemeClr val="tx1"/>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4355" name="Group 73"/>
          <p:cNvGrpSpPr>
            <a:grpSpLocks/>
          </p:cNvGrpSpPr>
          <p:nvPr/>
        </p:nvGrpSpPr>
        <p:grpSpPr bwMode="auto">
          <a:xfrm>
            <a:off x="6588125" y="3228975"/>
            <a:ext cx="2071688" cy="1703388"/>
            <a:chOff x="4150" y="1749"/>
            <a:chExt cx="1305" cy="1073"/>
          </a:xfrm>
        </p:grpSpPr>
        <p:sp>
          <p:nvSpPr>
            <p:cNvPr id="14358" name="Line 30"/>
            <p:cNvSpPr>
              <a:spLocks noChangeShapeType="1"/>
            </p:cNvSpPr>
            <p:nvPr/>
          </p:nvSpPr>
          <p:spPr bwMode="auto">
            <a:xfrm>
              <a:off x="5058" y="1749"/>
              <a:ext cx="0" cy="941"/>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4359" name="Line 45"/>
            <p:cNvSpPr>
              <a:spLocks noChangeShapeType="1"/>
            </p:cNvSpPr>
            <p:nvPr/>
          </p:nvSpPr>
          <p:spPr bwMode="auto">
            <a:xfrm rot="-5400000">
              <a:off x="4880" y="2503"/>
              <a:ext cx="0" cy="35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14360" name="Group 72"/>
            <p:cNvGrpSpPr>
              <a:grpSpLocks/>
            </p:cNvGrpSpPr>
            <p:nvPr/>
          </p:nvGrpSpPr>
          <p:grpSpPr bwMode="auto">
            <a:xfrm>
              <a:off x="4999" y="2098"/>
              <a:ext cx="456" cy="321"/>
              <a:chOff x="4999" y="2098"/>
              <a:chExt cx="456" cy="321"/>
            </a:xfrm>
          </p:grpSpPr>
          <p:sp>
            <p:nvSpPr>
              <p:cNvPr id="14368" name="Rectangle 41"/>
              <p:cNvSpPr>
                <a:spLocks noChangeArrowheads="1"/>
              </p:cNvSpPr>
              <p:nvPr/>
            </p:nvSpPr>
            <p:spPr bwMode="auto">
              <a:xfrm>
                <a:off x="4999" y="2098"/>
                <a:ext cx="127" cy="321"/>
              </a:xfrm>
              <a:prstGeom prst="rect">
                <a:avLst/>
              </a:prstGeom>
              <a:solidFill>
                <a:schemeClr val="bg1"/>
              </a:solidFill>
              <a:ln w="38100">
                <a:solidFill>
                  <a:schemeClr val="tx1"/>
                </a:solidFill>
                <a:miter lim="800000"/>
                <a:headEnd/>
                <a:tailEnd/>
              </a:ln>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4369" name="Text Box 55"/>
              <p:cNvSpPr txBox="1">
                <a:spLocks noChangeArrowheads="1"/>
              </p:cNvSpPr>
              <p:nvPr/>
            </p:nvSpPr>
            <p:spPr bwMode="auto">
              <a:xfrm>
                <a:off x="5126" y="2099"/>
                <a:ext cx="329"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a:latin typeface="Times New Roman" panose="02020603050405020304" pitchFamily="18" charset="0"/>
                  </a:rPr>
                  <a:t>R</a:t>
                </a:r>
                <a:r>
                  <a:rPr lang="en-US" altLang="zh-CN" sz="2400" b="0" baseline="-10000">
                    <a:latin typeface="Times New Roman" panose="02020603050405020304" pitchFamily="18" charset="0"/>
                  </a:rPr>
                  <a:t>C</a:t>
                </a:r>
              </a:p>
            </p:txBody>
          </p:sp>
        </p:grpSp>
        <p:grpSp>
          <p:nvGrpSpPr>
            <p:cNvPr id="14361" name="Group 71"/>
            <p:cNvGrpSpPr>
              <a:grpSpLocks/>
            </p:cNvGrpSpPr>
            <p:nvPr/>
          </p:nvGrpSpPr>
          <p:grpSpPr bwMode="auto">
            <a:xfrm>
              <a:off x="4422" y="2228"/>
              <a:ext cx="403" cy="594"/>
              <a:chOff x="4422" y="2228"/>
              <a:chExt cx="403" cy="594"/>
            </a:xfrm>
          </p:grpSpPr>
          <p:sp>
            <p:nvSpPr>
              <p:cNvPr id="14363" name="Line 43"/>
              <p:cNvSpPr>
                <a:spLocks noChangeShapeType="1"/>
              </p:cNvSpPr>
              <p:nvPr/>
            </p:nvSpPr>
            <p:spPr bwMode="auto">
              <a:xfrm>
                <a:off x="4601" y="2601"/>
                <a:ext cx="0" cy="162"/>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4364" name="Line 44"/>
              <p:cNvSpPr>
                <a:spLocks noChangeShapeType="1"/>
              </p:cNvSpPr>
              <p:nvPr/>
            </p:nvSpPr>
            <p:spPr bwMode="auto">
              <a:xfrm>
                <a:off x="4685" y="2533"/>
                <a:ext cx="0" cy="289"/>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4365" name="Line 48"/>
              <p:cNvSpPr>
                <a:spLocks noChangeShapeType="1"/>
              </p:cNvSpPr>
              <p:nvPr/>
            </p:nvSpPr>
            <p:spPr bwMode="auto">
              <a:xfrm>
                <a:off x="4423" y="2601"/>
                <a:ext cx="0" cy="162"/>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4366" name="Line 49"/>
              <p:cNvSpPr>
                <a:spLocks noChangeShapeType="1"/>
              </p:cNvSpPr>
              <p:nvPr/>
            </p:nvSpPr>
            <p:spPr bwMode="auto">
              <a:xfrm>
                <a:off x="4507" y="2533"/>
                <a:ext cx="0" cy="289"/>
              </a:xfrm>
              <a:prstGeom prst="line">
                <a:avLst/>
              </a:prstGeom>
              <a:noFill/>
              <a:ln w="5715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4367" name="Text Box 57"/>
              <p:cNvSpPr txBox="1">
                <a:spLocks noChangeArrowheads="1"/>
              </p:cNvSpPr>
              <p:nvPr/>
            </p:nvSpPr>
            <p:spPr bwMode="auto">
              <a:xfrm>
                <a:off x="4422" y="2228"/>
                <a:ext cx="403"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b="0" i="1">
                    <a:latin typeface="Times New Roman" panose="02020603050405020304" pitchFamily="18" charset="0"/>
                  </a:rPr>
                  <a:t>V</a:t>
                </a:r>
                <a:r>
                  <a:rPr lang="en-US" altLang="zh-CN" sz="2400" b="0" baseline="-10000">
                    <a:latin typeface="Times New Roman" panose="02020603050405020304" pitchFamily="18" charset="0"/>
                  </a:rPr>
                  <a:t>CC</a:t>
                </a:r>
              </a:p>
            </p:txBody>
          </p:sp>
        </p:grpSp>
        <p:sp>
          <p:nvSpPr>
            <p:cNvPr id="14362" name="Line 68"/>
            <p:cNvSpPr>
              <a:spLocks noChangeShapeType="1"/>
            </p:cNvSpPr>
            <p:nvPr/>
          </p:nvSpPr>
          <p:spPr bwMode="auto">
            <a:xfrm rot="-5400000">
              <a:off x="4286" y="2546"/>
              <a:ext cx="0" cy="27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14356" name="Rectangle 77"/>
          <p:cNvSpPr>
            <a:spLocks noChangeArrowheads="1"/>
          </p:cNvSpPr>
          <p:nvPr/>
        </p:nvSpPr>
        <p:spPr bwMode="auto">
          <a:xfrm>
            <a:off x="1331913" y="3151188"/>
            <a:ext cx="2941637" cy="427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i="1">
                <a:latin typeface="Times New Roman" panose="02020603050405020304" pitchFamily="18" charset="0"/>
              </a:rPr>
              <a:t>I</a:t>
            </a:r>
            <a:r>
              <a:rPr kumimoji="1" lang="en-US" altLang="zh-CN" sz="2800" baseline="-20000">
                <a:latin typeface="Times New Roman" panose="02020603050405020304" pitchFamily="18" charset="0"/>
              </a:rPr>
              <a:t>C</a:t>
            </a:r>
            <a:r>
              <a:rPr kumimoji="1" lang="en-US" altLang="zh-CN" sz="2800" baseline="-25000">
                <a:latin typeface="Times New Roman" panose="02020603050405020304" pitchFamily="18" charset="0"/>
              </a:rPr>
              <a:t> </a:t>
            </a:r>
            <a:r>
              <a:rPr kumimoji="1" lang="en-US" altLang="zh-CN" sz="2800">
                <a:latin typeface="Times New Roman" panose="02020603050405020304" pitchFamily="18" charset="0"/>
              </a:rPr>
              <a:t>=</a:t>
            </a:r>
            <a:r>
              <a:rPr kumimoji="1" lang="el-GR" altLang="zh-CN" sz="2800">
                <a:latin typeface="Times New Roman" panose="02020603050405020304" pitchFamily="18" charset="0"/>
              </a:rPr>
              <a:t>β</a:t>
            </a:r>
            <a:r>
              <a:rPr kumimoji="1" lang="en-US" altLang="zh-CN" sz="2800" i="1">
                <a:latin typeface="Times New Roman" panose="02020603050405020304" pitchFamily="18" charset="0"/>
              </a:rPr>
              <a:t>I</a:t>
            </a:r>
            <a:r>
              <a:rPr kumimoji="1" lang="en-US" altLang="zh-CN" sz="2800" baseline="-20000">
                <a:latin typeface="Times New Roman" panose="02020603050405020304" pitchFamily="18" charset="0"/>
              </a:rPr>
              <a:t>B</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a:t>
            </a:r>
            <a:r>
              <a:rPr kumimoji="1" lang="el-GR" altLang="zh-CN" sz="2800">
                <a:latin typeface="Times New Roman" panose="02020603050405020304" pitchFamily="18" charset="0"/>
              </a:rPr>
              <a:t>β</a:t>
            </a:r>
            <a:r>
              <a:rPr kumimoji="1" lang="en-US" altLang="zh-CN" sz="2800">
                <a:latin typeface="Times New Roman" panose="02020603050405020304" pitchFamily="18" charset="0"/>
              </a:rPr>
              <a:t>&gt;&gt; 1)</a:t>
            </a:r>
          </a:p>
        </p:txBody>
      </p:sp>
      <p:sp>
        <p:nvSpPr>
          <p:cNvPr id="14357" name="Rectangle 78"/>
          <p:cNvSpPr>
            <a:spLocks noChangeArrowheads="1"/>
          </p:cNvSpPr>
          <p:nvPr/>
        </p:nvSpPr>
        <p:spPr bwMode="auto">
          <a:xfrm>
            <a:off x="1331913" y="3794125"/>
            <a:ext cx="2376487" cy="427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800" i="1">
                <a:latin typeface="Times New Roman" panose="02020603050405020304" pitchFamily="18" charset="0"/>
              </a:rPr>
              <a:t>I</a:t>
            </a:r>
            <a:r>
              <a:rPr kumimoji="1" lang="en-US" altLang="zh-CN" sz="2800" baseline="-20000">
                <a:latin typeface="Times New Roman" panose="02020603050405020304" pitchFamily="18" charset="0"/>
              </a:rPr>
              <a:t>E</a:t>
            </a:r>
            <a:r>
              <a:rPr kumimoji="1" lang="en-US" altLang="zh-CN" sz="2800" baseline="-25000">
                <a:latin typeface="Times New Roman" panose="02020603050405020304" pitchFamily="18" charset="0"/>
              </a:rPr>
              <a:t> </a:t>
            </a:r>
            <a:r>
              <a:rPr kumimoji="1" lang="en-US" altLang="zh-CN" sz="2800">
                <a:latin typeface="Times New Roman" panose="02020603050405020304" pitchFamily="18" charset="0"/>
              </a:rPr>
              <a:t>= (1+</a:t>
            </a:r>
            <a:r>
              <a:rPr kumimoji="1" lang="el-GR" altLang="zh-CN" sz="2800">
                <a:latin typeface="Times New Roman" panose="02020603050405020304" pitchFamily="18" charset="0"/>
              </a:rPr>
              <a:t>β</a:t>
            </a:r>
            <a:r>
              <a:rPr kumimoji="1" lang="en-US" altLang="zh-CN" sz="2800">
                <a:latin typeface="Times New Roman" panose="02020603050405020304" pitchFamily="18" charset="0"/>
              </a:rPr>
              <a:t>)</a:t>
            </a:r>
            <a:r>
              <a:rPr kumimoji="1" lang="zh-CN" altLang="en-US" sz="2800">
                <a:latin typeface="Times New Roman" panose="02020603050405020304" pitchFamily="18" charset="0"/>
              </a:rPr>
              <a:t> </a:t>
            </a:r>
            <a:r>
              <a:rPr kumimoji="1" lang="en-US" altLang="zh-CN" sz="2800" i="1">
                <a:latin typeface="Times New Roman" panose="02020603050405020304" pitchFamily="18" charset="0"/>
              </a:rPr>
              <a:t>I</a:t>
            </a:r>
            <a:r>
              <a:rPr kumimoji="1" lang="en-US" altLang="zh-CN" sz="2800" baseline="-20000">
                <a:latin typeface="Times New Roman" panose="02020603050405020304" pitchFamily="18" charset="0"/>
              </a:rPr>
              <a:t>B</a:t>
            </a:r>
            <a:endParaRPr kumimoji="1" lang="zh-CN" altLang="en-US" sz="2800" baseline="-200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205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205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20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05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455D3C0-690B-4BE0-A5D8-0A51E4BF9958}" type="datetime1">
              <a:rPr lang="zh-CN" altLang="en-US" sz="1800" b="0" smtClean="0">
                <a:solidFill>
                  <a:srgbClr val="B2B2B2"/>
                </a:solidFill>
              </a:rPr>
              <a:pPr>
                <a:spcAft>
                  <a:spcPct val="0"/>
                </a:spcAft>
                <a:buFontTx/>
                <a:buNone/>
              </a:pPr>
              <a:t>2021/12/6</a:t>
            </a:fld>
            <a:endParaRPr lang="en-US" altLang="zh-CN" sz="1800" b="0">
              <a:solidFill>
                <a:srgbClr val="B2B2B2"/>
              </a:solidFill>
            </a:endParaRPr>
          </a:p>
        </p:txBody>
      </p:sp>
      <p:sp>
        <p:nvSpPr>
          <p:cNvPr id="16387"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16388"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9BFCB3E-2250-4FF3-8C3F-207CF68FBD48}" type="slidenum">
              <a:rPr lang="en-US" altLang="zh-CN" sz="1800" b="0" smtClean="0">
                <a:solidFill>
                  <a:srgbClr val="B2B2B2"/>
                </a:solidFill>
              </a:rPr>
              <a:pPr>
                <a:spcAft>
                  <a:spcPct val="0"/>
                </a:spcAft>
                <a:buFontTx/>
                <a:buNone/>
              </a:pPr>
              <a:t>6</a:t>
            </a:fld>
            <a:endParaRPr lang="en-US" altLang="zh-CN" sz="1800" b="0">
              <a:solidFill>
                <a:srgbClr val="B2B2B2"/>
              </a:solidFill>
            </a:endParaRPr>
          </a:p>
        </p:txBody>
      </p:sp>
      <p:sp>
        <p:nvSpPr>
          <p:cNvPr id="16389" name="Rectangle 2"/>
          <p:cNvSpPr>
            <a:spLocks noGrp="1" noChangeArrowheads="1"/>
          </p:cNvSpPr>
          <p:nvPr>
            <p:ph type="title"/>
          </p:nvPr>
        </p:nvSpPr>
        <p:spPr/>
        <p:txBody>
          <a:bodyPr/>
          <a:lstStyle/>
          <a:p>
            <a:r>
              <a:rPr kumimoji="1" lang="en-US" altLang="zh-CN">
                <a:solidFill>
                  <a:srgbClr val="000000"/>
                </a:solidFill>
                <a:latin typeface="Times New Roman" panose="02020603050405020304" pitchFamily="18" charset="0"/>
              </a:rPr>
              <a:t>BJT</a:t>
            </a:r>
            <a:r>
              <a:rPr lang="zh-CN" altLang="en-US"/>
              <a:t>电流分配关系（</a:t>
            </a:r>
            <a:r>
              <a:rPr lang="en-US" altLang="zh-CN"/>
              <a:t>NPN</a:t>
            </a:r>
            <a:r>
              <a:rPr lang="zh-CN" altLang="en-US"/>
              <a:t>）</a:t>
            </a:r>
            <a:endParaRPr lang="en-US" altLang="zh-CN"/>
          </a:p>
        </p:txBody>
      </p:sp>
      <p:sp>
        <p:nvSpPr>
          <p:cNvPr id="16390" name="Rectangle 3"/>
          <p:cNvSpPr>
            <a:spLocks noGrp="1" noChangeArrowheads="1"/>
          </p:cNvSpPr>
          <p:nvPr>
            <p:ph type="body" idx="1"/>
          </p:nvPr>
        </p:nvSpPr>
        <p:spPr>
          <a:xfrm>
            <a:off x="457200" y="1268413"/>
            <a:ext cx="8147050" cy="5113337"/>
          </a:xfrm>
        </p:spPr>
        <p:txBody>
          <a:bodyPr/>
          <a:lstStyle/>
          <a:p>
            <a:r>
              <a:rPr kumimoji="1" lang="zh-CN" altLang="en-US" sz="2800">
                <a:latin typeface="Times New Roman" panose="02020603050405020304" pitchFamily="18" charset="0"/>
              </a:rPr>
              <a:t>发射区多子电子向基区扩散形成电流</a:t>
            </a:r>
            <a:r>
              <a:rPr kumimoji="1" lang="en-US" altLang="zh-CN" sz="2800">
                <a:latin typeface="Times New Roman" panose="02020603050405020304" pitchFamily="18" charset="0"/>
              </a:rPr>
              <a:t>I</a:t>
            </a:r>
            <a:r>
              <a:rPr kumimoji="1" lang="en-US" altLang="zh-CN" sz="2000">
                <a:latin typeface="Times New Roman" panose="02020603050405020304" pitchFamily="18" charset="0"/>
              </a:rPr>
              <a:t>EN</a:t>
            </a:r>
          </a:p>
          <a:p>
            <a:pPr lvl="1"/>
            <a:r>
              <a:rPr kumimoji="1" lang="zh-CN" altLang="en-US" sz="2400">
                <a:latin typeface="Times New Roman" panose="02020603050405020304" pitchFamily="18" charset="0"/>
              </a:rPr>
              <a:t>在基区被复合的电子形成电流</a:t>
            </a:r>
            <a:r>
              <a:rPr kumimoji="1" lang="en-US" altLang="zh-CN" sz="2400">
                <a:latin typeface="Times New Roman" panose="02020603050405020304" pitchFamily="18" charset="0"/>
              </a:rPr>
              <a:t>I</a:t>
            </a:r>
            <a:r>
              <a:rPr kumimoji="1" lang="en-US" altLang="zh-CN" sz="1800">
                <a:latin typeface="Times New Roman" panose="02020603050405020304" pitchFamily="18" charset="0"/>
              </a:rPr>
              <a:t>BN</a:t>
            </a:r>
          </a:p>
          <a:p>
            <a:pPr lvl="1"/>
            <a:r>
              <a:rPr kumimoji="1" lang="zh-CN" altLang="en-US" sz="2400">
                <a:latin typeface="Times New Roman" panose="02020603050405020304" pitchFamily="18" charset="0"/>
              </a:rPr>
              <a:t>余下电子向集电区漂移形成电流</a:t>
            </a:r>
            <a:r>
              <a:rPr kumimoji="1" lang="en-US" altLang="zh-CN" sz="2400">
                <a:latin typeface="Times New Roman" panose="02020603050405020304" pitchFamily="18" charset="0"/>
              </a:rPr>
              <a:t>I</a:t>
            </a:r>
            <a:r>
              <a:rPr kumimoji="1" lang="en-US" altLang="zh-CN" sz="1800">
                <a:latin typeface="Times New Roman" panose="02020603050405020304" pitchFamily="18" charset="0"/>
              </a:rPr>
              <a:t>CN</a:t>
            </a:r>
            <a:endParaRPr kumimoji="1" lang="zh-CN" altLang="en-US" sz="1800">
              <a:latin typeface="Times New Roman" panose="02020603050405020304" pitchFamily="18" charset="0"/>
            </a:endParaRPr>
          </a:p>
          <a:p>
            <a:r>
              <a:rPr kumimoji="1" lang="zh-CN" altLang="en-US" sz="2800">
                <a:latin typeface="Times New Roman" panose="02020603050405020304" pitchFamily="18" charset="0"/>
              </a:rPr>
              <a:t>基区多子空穴向发射区扩散形成电流</a:t>
            </a:r>
            <a:r>
              <a:rPr kumimoji="1" lang="en-US" altLang="zh-CN" sz="2800">
                <a:latin typeface="Times New Roman" panose="02020603050405020304" pitchFamily="18" charset="0"/>
              </a:rPr>
              <a:t>I</a:t>
            </a:r>
            <a:r>
              <a:rPr kumimoji="1" lang="en-US" altLang="zh-CN" sz="2000">
                <a:latin typeface="Times New Roman" panose="02020603050405020304" pitchFamily="18" charset="0"/>
              </a:rPr>
              <a:t>EP</a:t>
            </a:r>
          </a:p>
          <a:p>
            <a:r>
              <a:rPr kumimoji="1" lang="zh-CN" altLang="en-US" sz="2800">
                <a:latin typeface="Times New Roman" panose="02020603050405020304" pitchFamily="18" charset="0"/>
              </a:rPr>
              <a:t>集电结两侧少子形成漂移电流</a:t>
            </a:r>
            <a:r>
              <a:rPr kumimoji="1" lang="en-US" altLang="zh-CN" sz="2800">
                <a:latin typeface="Times New Roman" panose="02020603050405020304" pitchFamily="18" charset="0"/>
              </a:rPr>
              <a:t>I</a:t>
            </a:r>
            <a:r>
              <a:rPr kumimoji="1" lang="en-US" altLang="zh-CN" sz="2000">
                <a:latin typeface="Times New Roman" panose="02020603050405020304" pitchFamily="18" charset="0"/>
              </a:rPr>
              <a:t>CBO</a:t>
            </a:r>
            <a:endParaRPr kumimoji="1" lang="zh-CN" altLang="en-US" sz="2000">
              <a:latin typeface="Times New Roman" panose="02020603050405020304" pitchFamily="18" charset="0"/>
            </a:endParaRPr>
          </a:p>
        </p:txBody>
      </p:sp>
      <p:graphicFrame>
        <p:nvGraphicFramePr>
          <p:cNvPr id="16391" name="Object 5"/>
          <p:cNvGraphicFramePr>
            <a:graphicFrameLocks noChangeAspect="1"/>
          </p:cNvGraphicFramePr>
          <p:nvPr/>
        </p:nvGraphicFramePr>
        <p:xfrm>
          <a:off x="868363" y="3833813"/>
          <a:ext cx="1758950" cy="458787"/>
        </p:xfrm>
        <a:graphic>
          <a:graphicData uri="http://schemas.openxmlformats.org/presentationml/2006/ole">
            <mc:AlternateContent xmlns:mc="http://schemas.openxmlformats.org/markup-compatibility/2006">
              <mc:Choice xmlns:v="urn:schemas-microsoft-com:vml" Requires="v">
                <p:oleObj spid="_x0000_s16646" name="公式" r:id="rId4" imgW="939800" imgH="228600" progId="Equation.3">
                  <p:embed/>
                </p:oleObj>
              </mc:Choice>
              <mc:Fallback>
                <p:oleObj name="公式" r:id="rId4" imgW="939800" imgH="228600" progId="Equation.3">
                  <p:embed/>
                  <p:pic>
                    <p:nvPicPr>
                      <p:cNvPr id="0" name="Object 5"/>
                      <p:cNvPicPr>
                        <a:picLocks noChangeAspect="1" noChangeArrowheads="1"/>
                      </p:cNvPicPr>
                      <p:nvPr/>
                    </p:nvPicPr>
                    <p:blipFill>
                      <a:blip r:embed="rId5">
                        <a:lum contrast="12000"/>
                        <a:grayscl/>
                        <a:biLevel thresh="50000"/>
                        <a:extLst>
                          <a:ext uri="{28A0092B-C50C-407E-A947-70E740481C1C}">
                            <a14:useLocalDpi xmlns:a14="http://schemas.microsoft.com/office/drawing/2010/main" val="0"/>
                          </a:ext>
                        </a:extLst>
                      </a:blip>
                      <a:srcRect/>
                      <a:stretch>
                        <a:fillRect/>
                      </a:stretch>
                    </p:blipFill>
                    <p:spPr bwMode="auto">
                      <a:xfrm>
                        <a:off x="868363" y="3833813"/>
                        <a:ext cx="1758950" cy="4587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6392" name="Object 6"/>
          <p:cNvGraphicFramePr>
            <a:graphicFrameLocks noChangeAspect="1"/>
          </p:cNvGraphicFramePr>
          <p:nvPr/>
        </p:nvGraphicFramePr>
        <p:xfrm>
          <a:off x="863600" y="5094288"/>
          <a:ext cx="1733550" cy="458787"/>
        </p:xfrm>
        <a:graphic>
          <a:graphicData uri="http://schemas.openxmlformats.org/presentationml/2006/ole">
            <mc:AlternateContent xmlns:mc="http://schemas.openxmlformats.org/markup-compatibility/2006">
              <mc:Choice xmlns:v="urn:schemas-microsoft-com:vml" Requires="v">
                <p:oleObj spid="_x0000_s16647" name="公式" r:id="rId6" imgW="927100" imgH="228600" progId="Equation.3">
                  <p:embed/>
                </p:oleObj>
              </mc:Choice>
              <mc:Fallback>
                <p:oleObj name="公式" r:id="rId6" imgW="927100" imgH="228600" progId="Equation.3">
                  <p:embed/>
                  <p:pic>
                    <p:nvPicPr>
                      <p:cNvPr id="0" name="Object 6"/>
                      <p:cNvPicPr>
                        <a:picLocks noChangeAspect="1" noChangeArrowheads="1"/>
                      </p:cNvPicPr>
                      <p:nvPr/>
                    </p:nvPicPr>
                    <p:blipFill>
                      <a:blip r:embed="rId7">
                        <a:lum contrast="12000"/>
                        <a:grayscl/>
                        <a:biLevel thresh="50000"/>
                        <a:extLst>
                          <a:ext uri="{28A0092B-C50C-407E-A947-70E740481C1C}">
                            <a14:useLocalDpi xmlns:a14="http://schemas.microsoft.com/office/drawing/2010/main" val="0"/>
                          </a:ext>
                        </a:extLst>
                      </a:blip>
                      <a:srcRect/>
                      <a:stretch>
                        <a:fillRect/>
                      </a:stretch>
                    </p:blipFill>
                    <p:spPr bwMode="auto">
                      <a:xfrm>
                        <a:off x="863600" y="5094288"/>
                        <a:ext cx="1733550" cy="4587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6393" name="Object 7"/>
          <p:cNvGraphicFramePr>
            <a:graphicFrameLocks noChangeAspect="1"/>
          </p:cNvGraphicFramePr>
          <p:nvPr/>
        </p:nvGraphicFramePr>
        <p:xfrm>
          <a:off x="863600" y="4483100"/>
          <a:ext cx="1590675" cy="458788"/>
        </p:xfrm>
        <a:graphic>
          <a:graphicData uri="http://schemas.openxmlformats.org/presentationml/2006/ole">
            <mc:AlternateContent xmlns:mc="http://schemas.openxmlformats.org/markup-compatibility/2006">
              <mc:Choice xmlns:v="urn:schemas-microsoft-com:vml" Requires="v">
                <p:oleObj spid="_x0000_s16648" name="公式" r:id="rId8" imgW="850900" imgH="228600" progId="Equation.3">
                  <p:embed/>
                </p:oleObj>
              </mc:Choice>
              <mc:Fallback>
                <p:oleObj name="公式" r:id="rId8" imgW="850900" imgH="228600" progId="Equation.3">
                  <p:embed/>
                  <p:pic>
                    <p:nvPicPr>
                      <p:cNvPr id="0" name="Object 7"/>
                      <p:cNvPicPr>
                        <a:picLocks noChangeAspect="1" noChangeArrowheads="1"/>
                      </p:cNvPicPr>
                      <p:nvPr/>
                    </p:nvPicPr>
                    <p:blipFill>
                      <a:blip r:embed="rId9">
                        <a:lum contrast="12000"/>
                        <a:grayscl/>
                        <a:biLevel thresh="50000"/>
                        <a:extLst>
                          <a:ext uri="{28A0092B-C50C-407E-A947-70E740481C1C}">
                            <a14:useLocalDpi xmlns:a14="http://schemas.microsoft.com/office/drawing/2010/main" val="0"/>
                          </a:ext>
                        </a:extLst>
                      </a:blip>
                      <a:srcRect/>
                      <a:stretch>
                        <a:fillRect/>
                      </a:stretch>
                    </p:blipFill>
                    <p:spPr bwMode="auto">
                      <a:xfrm>
                        <a:off x="863600" y="4483100"/>
                        <a:ext cx="1590675" cy="4587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6394" name="Object 8"/>
          <p:cNvGraphicFramePr>
            <a:graphicFrameLocks noChangeAspect="1"/>
          </p:cNvGraphicFramePr>
          <p:nvPr/>
        </p:nvGraphicFramePr>
        <p:xfrm>
          <a:off x="863600" y="5734050"/>
          <a:ext cx="1376363" cy="458788"/>
        </p:xfrm>
        <a:graphic>
          <a:graphicData uri="http://schemas.openxmlformats.org/presentationml/2006/ole">
            <mc:AlternateContent xmlns:mc="http://schemas.openxmlformats.org/markup-compatibility/2006">
              <mc:Choice xmlns:v="urn:schemas-microsoft-com:vml" Requires="v">
                <p:oleObj spid="_x0000_s16649" name="公式" r:id="rId10" imgW="736600" imgH="228600" progId="Equation.3">
                  <p:embed/>
                </p:oleObj>
              </mc:Choice>
              <mc:Fallback>
                <p:oleObj name="公式" r:id="rId10" imgW="736600" imgH="228600" progId="Equation.3">
                  <p:embed/>
                  <p:pic>
                    <p:nvPicPr>
                      <p:cNvPr id="0" name="Object 8"/>
                      <p:cNvPicPr>
                        <a:picLocks noChangeAspect="1" noChangeArrowheads="1"/>
                      </p:cNvPicPr>
                      <p:nvPr/>
                    </p:nvPicPr>
                    <p:blipFill>
                      <a:blip r:embed="rId11">
                        <a:lum contrast="12000"/>
                        <a:grayscl/>
                        <a:biLevel thresh="50000"/>
                        <a:extLst>
                          <a:ext uri="{28A0092B-C50C-407E-A947-70E740481C1C}">
                            <a14:useLocalDpi xmlns:a14="http://schemas.microsoft.com/office/drawing/2010/main" val="0"/>
                          </a:ext>
                        </a:extLst>
                      </a:blip>
                      <a:srcRect/>
                      <a:stretch>
                        <a:fillRect/>
                      </a:stretch>
                    </p:blipFill>
                    <p:spPr bwMode="auto">
                      <a:xfrm>
                        <a:off x="863600" y="5734050"/>
                        <a:ext cx="1376363" cy="4587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16395"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95625" y="3789363"/>
            <a:ext cx="5441950" cy="2533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03417BF-C2F7-434F-B63A-E751B673E5E8}" type="datetime1">
              <a:rPr lang="zh-CN" altLang="en-US" sz="1800" b="0" smtClean="0">
                <a:solidFill>
                  <a:srgbClr val="B2B2B2"/>
                </a:solidFill>
              </a:rPr>
              <a:pPr>
                <a:spcAft>
                  <a:spcPct val="0"/>
                </a:spcAft>
                <a:buFontTx/>
                <a:buNone/>
              </a:pPr>
              <a:t>2021/12/6</a:t>
            </a:fld>
            <a:endParaRPr lang="en-US" altLang="zh-CN" sz="1800" b="0">
              <a:solidFill>
                <a:srgbClr val="B2B2B2"/>
              </a:solidFill>
            </a:endParaRPr>
          </a:p>
        </p:txBody>
      </p:sp>
      <p:sp>
        <p:nvSpPr>
          <p:cNvPr id="18435" name="Rectangle 5"/>
          <p:cNvSpPr>
            <a:spLocks noGrp="1" noChangeArrowheads="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a:t>
            </a:r>
            <a:r>
              <a:rPr lang="zh-CN" altLang="en-US" sz="1800" b="0">
                <a:solidFill>
                  <a:srgbClr val="B2B2B2"/>
                </a:solidFill>
                <a:latin typeface="Times New Roman" panose="02020603050405020304" pitchFamily="18" charset="0"/>
              </a:rPr>
              <a:t> </a:t>
            </a:r>
            <a:r>
              <a:rPr lang="en-US" altLang="zh-CN" sz="1800" b="0">
                <a:solidFill>
                  <a:srgbClr val="B2B2B2"/>
                </a:solidFill>
                <a:latin typeface="Times New Roman" panose="02020603050405020304" pitchFamily="18" charset="0"/>
              </a:rPr>
              <a:t>— </a:t>
            </a:r>
            <a:r>
              <a:rPr lang="zh-CN" altLang="en-US" sz="1800" b="0">
                <a:solidFill>
                  <a:srgbClr val="B2B2B2"/>
                </a:solidFill>
              </a:rPr>
              <a:t>三极管</a:t>
            </a:r>
            <a:endParaRPr lang="en-US" altLang="zh-CN" sz="1800" b="0">
              <a:solidFill>
                <a:srgbClr val="B2B2B2"/>
              </a:solidFill>
            </a:endParaRPr>
          </a:p>
        </p:txBody>
      </p:sp>
      <p:sp>
        <p:nvSpPr>
          <p:cNvPr id="18436" name="Rectangle 6"/>
          <p:cNvSpPr>
            <a:spLocks noGrp="1" noChangeArrowheads="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1F7A139-B758-488C-A278-DEB2FAECE4F8}" type="slidenum">
              <a:rPr lang="en-US" altLang="zh-CN" sz="1800" b="0" smtClean="0">
                <a:solidFill>
                  <a:srgbClr val="B2B2B2"/>
                </a:solidFill>
              </a:rPr>
              <a:pPr>
                <a:spcAft>
                  <a:spcPct val="0"/>
                </a:spcAft>
                <a:buFontTx/>
                <a:buNone/>
              </a:pPr>
              <a:t>7</a:t>
            </a:fld>
            <a:endParaRPr lang="en-US" altLang="zh-CN" sz="1800" b="0">
              <a:solidFill>
                <a:srgbClr val="B2B2B2"/>
              </a:solidFill>
            </a:endParaRPr>
          </a:p>
        </p:txBody>
      </p:sp>
      <p:pic>
        <p:nvPicPr>
          <p:cNvPr id="1843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198688"/>
            <a:ext cx="5456237" cy="2454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438" name="Rectangle 3"/>
          <p:cNvSpPr>
            <a:spLocks noGrp="1" noChangeArrowheads="1"/>
          </p:cNvSpPr>
          <p:nvPr>
            <p:ph type="body" idx="1"/>
          </p:nvPr>
        </p:nvSpPr>
        <p:spPr>
          <a:xfrm>
            <a:off x="566738" y="4292600"/>
            <a:ext cx="7929562" cy="719138"/>
          </a:xfrm>
        </p:spPr>
        <p:txBody>
          <a:bodyPr/>
          <a:lstStyle/>
          <a:p>
            <a:pPr eaLnBrk="1" hangingPunct="1">
              <a:lnSpc>
                <a:spcPct val="110000"/>
              </a:lnSpc>
              <a:spcAft>
                <a:spcPct val="0"/>
              </a:spcAft>
              <a:buFontTx/>
              <a:buNone/>
            </a:pPr>
            <a:r>
              <a:rPr kumimoji="1" lang="zh-CN" altLang="en-US" sz="2400">
                <a:latin typeface="Times New Roman" panose="02020603050405020304" pitchFamily="18" charset="0"/>
              </a:rPr>
              <a:t>一般</a:t>
            </a:r>
            <a:r>
              <a:rPr kumimoji="1" lang="zh-CN" altLang="en-US" sz="2000">
                <a:latin typeface="Times New Roman" panose="02020603050405020304" pitchFamily="18" charset="0"/>
              </a:rPr>
              <a:t> </a:t>
            </a:r>
            <a:r>
              <a:rPr kumimoji="1" lang="en-US" altLang="zh-CN" sz="2400" i="1">
                <a:latin typeface="Times New Roman" panose="02020603050405020304" pitchFamily="18" charset="0"/>
              </a:rPr>
              <a:t>I</a:t>
            </a:r>
            <a:r>
              <a:rPr kumimoji="1" lang="en-US" altLang="zh-CN" sz="2400" baseline="-25000">
                <a:latin typeface="Times New Roman" panose="02020603050405020304" pitchFamily="18" charset="0"/>
              </a:rPr>
              <a:t>CBO</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 </a:t>
            </a:r>
            <a:r>
              <a:rPr kumimoji="1" lang="en-US" altLang="zh-CN" sz="2400" i="1">
                <a:latin typeface="Times New Roman" panose="02020603050405020304" pitchFamily="18" charset="0"/>
              </a:rPr>
              <a:t>I</a:t>
            </a:r>
            <a:r>
              <a:rPr kumimoji="1" lang="en-US" altLang="zh-CN" sz="2400" baseline="-25000">
                <a:latin typeface="Times New Roman" panose="02020603050405020304" pitchFamily="18" charset="0"/>
              </a:rPr>
              <a:t>CEO</a:t>
            </a:r>
            <a:r>
              <a:rPr kumimoji="1" lang="zh-CN" altLang="en-US" sz="2400">
                <a:latin typeface="Times New Roman" panose="02020603050405020304" pitchFamily="18" charset="0"/>
              </a:rPr>
              <a:t>很小，所以有</a:t>
            </a:r>
          </a:p>
        </p:txBody>
      </p:sp>
      <p:sp>
        <p:nvSpPr>
          <p:cNvPr id="18439" name="Rectangle 4"/>
          <p:cNvSpPr>
            <a:spLocks noGrp="1" noChangeArrowheads="1"/>
          </p:cNvSpPr>
          <p:nvPr>
            <p:ph type="title"/>
          </p:nvPr>
        </p:nvSpPr>
        <p:spPr/>
        <p:txBody>
          <a:bodyPr/>
          <a:lstStyle/>
          <a:p>
            <a:r>
              <a:rPr kumimoji="1" lang="en-US" altLang="zh-CN">
                <a:solidFill>
                  <a:srgbClr val="000000"/>
                </a:solidFill>
                <a:latin typeface="Times New Roman" panose="02020603050405020304" pitchFamily="18" charset="0"/>
              </a:rPr>
              <a:t>BJT</a:t>
            </a:r>
            <a:r>
              <a:rPr lang="zh-CN" altLang="en-US">
                <a:latin typeface="Times New Roman" panose="02020603050405020304" pitchFamily="18" charset="0"/>
              </a:rPr>
              <a:t>电流分配关系 </a:t>
            </a:r>
            <a:r>
              <a:rPr lang="en-US" altLang="zh-CN">
                <a:latin typeface="Times New Roman" panose="02020603050405020304" pitchFamily="18" charset="0"/>
              </a:rPr>
              <a:t>(</a:t>
            </a:r>
            <a:r>
              <a:rPr lang="zh-CN" altLang="en-US">
                <a:latin typeface="Times New Roman" panose="02020603050405020304" pitchFamily="18" charset="0"/>
              </a:rPr>
              <a:t>续</a:t>
            </a:r>
            <a:r>
              <a:rPr lang="en-US" altLang="zh-CN">
                <a:latin typeface="Times New Roman" panose="02020603050405020304" pitchFamily="18" charset="0"/>
              </a:rPr>
              <a:t>)</a:t>
            </a:r>
          </a:p>
        </p:txBody>
      </p:sp>
      <p:graphicFrame>
        <p:nvGraphicFramePr>
          <p:cNvPr id="18440" name="Object 5"/>
          <p:cNvGraphicFramePr>
            <a:graphicFrameLocks noChangeAspect="1"/>
          </p:cNvGraphicFramePr>
          <p:nvPr/>
        </p:nvGraphicFramePr>
        <p:xfrm>
          <a:off x="1003300" y="2565400"/>
          <a:ext cx="2176463" cy="503238"/>
        </p:xfrm>
        <a:graphic>
          <a:graphicData uri="http://schemas.openxmlformats.org/presentationml/2006/ole">
            <mc:AlternateContent xmlns:mc="http://schemas.openxmlformats.org/markup-compatibility/2006">
              <mc:Choice xmlns:v="urn:schemas-microsoft-com:vml" Requires="v">
                <p:oleObj spid="_x0000_s18822" name="公式" r:id="rId5" imgW="977900" imgH="228600" progId="Equation.3">
                  <p:embed/>
                </p:oleObj>
              </mc:Choice>
              <mc:Fallback>
                <p:oleObj name="公式" r:id="rId5" imgW="9779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3300" y="2565400"/>
                        <a:ext cx="2176463" cy="5032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441" name="Object 6"/>
          <p:cNvGraphicFramePr>
            <a:graphicFrameLocks noChangeAspect="1"/>
          </p:cNvGraphicFramePr>
          <p:nvPr/>
        </p:nvGraphicFramePr>
        <p:xfrm>
          <a:off x="1003300" y="3178175"/>
          <a:ext cx="2146300" cy="503238"/>
        </p:xfrm>
        <a:graphic>
          <a:graphicData uri="http://schemas.openxmlformats.org/presentationml/2006/ole">
            <mc:AlternateContent xmlns:mc="http://schemas.openxmlformats.org/markup-compatibility/2006">
              <mc:Choice xmlns:v="urn:schemas-microsoft-com:vml" Requires="v">
                <p:oleObj spid="_x0000_s18823" name="公式" r:id="rId7" imgW="965200" imgH="228600" progId="Equation.3">
                  <p:embed/>
                </p:oleObj>
              </mc:Choice>
              <mc:Fallback>
                <p:oleObj name="公式" r:id="rId7" imgW="9652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3300" y="3178175"/>
                        <a:ext cx="2146300" cy="5032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442" name="Object 7"/>
          <p:cNvGraphicFramePr>
            <a:graphicFrameLocks noChangeAspect="1"/>
          </p:cNvGraphicFramePr>
          <p:nvPr/>
        </p:nvGraphicFramePr>
        <p:xfrm>
          <a:off x="1003300" y="3752850"/>
          <a:ext cx="2487613" cy="503238"/>
        </p:xfrm>
        <a:graphic>
          <a:graphicData uri="http://schemas.openxmlformats.org/presentationml/2006/ole">
            <mc:AlternateContent xmlns:mc="http://schemas.openxmlformats.org/markup-compatibility/2006">
              <mc:Choice xmlns:v="urn:schemas-microsoft-com:vml" Requires="v">
                <p:oleObj spid="_x0000_s18824" name="公式" r:id="rId9" imgW="1117600" imgH="228600" progId="Equation.3">
                  <p:embed/>
                </p:oleObj>
              </mc:Choice>
              <mc:Fallback>
                <p:oleObj name="公式" r:id="rId9" imgW="11176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3300" y="3752850"/>
                        <a:ext cx="2487613" cy="5032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443" name="Object 8"/>
          <p:cNvGraphicFramePr>
            <a:graphicFrameLocks noChangeAspect="1"/>
          </p:cNvGraphicFramePr>
          <p:nvPr/>
        </p:nvGraphicFramePr>
        <p:xfrm>
          <a:off x="603250" y="1338263"/>
          <a:ext cx="7245350" cy="952500"/>
        </p:xfrm>
        <a:graphic>
          <a:graphicData uri="http://schemas.openxmlformats.org/presentationml/2006/ole">
            <mc:AlternateContent xmlns:mc="http://schemas.openxmlformats.org/markup-compatibility/2006">
              <mc:Choice xmlns:v="urn:schemas-microsoft-com:vml" Requires="v">
                <p:oleObj spid="_x0000_s18825" name="公式" r:id="rId11" imgW="3200400" imgH="431800" progId="Equation.3">
                  <p:embed/>
                </p:oleObj>
              </mc:Choice>
              <mc:Fallback>
                <p:oleObj name="公式" r:id="rId11" imgW="3200400" imgH="4318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3250" y="1338263"/>
                        <a:ext cx="7245350" cy="9525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8444" name="Text Box 9"/>
          <p:cNvSpPr txBox="1">
            <a:spLocks noChangeArrowheads="1"/>
          </p:cNvSpPr>
          <p:nvPr/>
        </p:nvSpPr>
        <p:spPr bwMode="auto">
          <a:xfrm>
            <a:off x="576263" y="2024063"/>
            <a:ext cx="104298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t>得：</a:t>
            </a:r>
          </a:p>
        </p:txBody>
      </p:sp>
      <p:graphicFrame>
        <p:nvGraphicFramePr>
          <p:cNvPr id="18445" name="Object 10"/>
          <p:cNvGraphicFramePr>
            <a:graphicFrameLocks noChangeAspect="1"/>
          </p:cNvGraphicFramePr>
          <p:nvPr/>
        </p:nvGraphicFramePr>
        <p:xfrm>
          <a:off x="969963" y="4905375"/>
          <a:ext cx="2693987" cy="525463"/>
        </p:xfrm>
        <a:graphic>
          <a:graphicData uri="http://schemas.openxmlformats.org/presentationml/2006/ole">
            <mc:AlternateContent xmlns:mc="http://schemas.openxmlformats.org/markup-compatibility/2006">
              <mc:Choice xmlns:v="urn:schemas-microsoft-com:vml" Requires="v">
                <p:oleObj spid="_x0000_s18826" name="公式" r:id="rId13" imgW="977900" imgH="228600" progId="Equation.3">
                  <p:embed/>
                </p:oleObj>
              </mc:Choice>
              <mc:Fallback>
                <p:oleObj name="公式" r:id="rId13" imgW="977900" imgH="2286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9963" y="4905375"/>
                        <a:ext cx="2693987" cy="5254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8446" name="Object 11"/>
          <p:cNvGraphicFramePr>
            <a:graphicFrameLocks noChangeAspect="1"/>
          </p:cNvGraphicFramePr>
          <p:nvPr/>
        </p:nvGraphicFramePr>
        <p:xfrm>
          <a:off x="3725863" y="4919663"/>
          <a:ext cx="2698750" cy="495300"/>
        </p:xfrm>
        <a:graphic>
          <a:graphicData uri="http://schemas.openxmlformats.org/presentationml/2006/ole">
            <mc:AlternateContent xmlns:mc="http://schemas.openxmlformats.org/markup-compatibility/2006">
              <mc:Choice xmlns:v="urn:schemas-microsoft-com:vml" Requires="v">
                <p:oleObj spid="_x0000_s18827" name="公式" r:id="rId15" imgW="977476" imgH="215806" progId="Equation.3">
                  <p:embed/>
                </p:oleObj>
              </mc:Choice>
              <mc:Fallback>
                <p:oleObj name="公式" r:id="rId15" imgW="977476" imgH="215806" progId="Equation.3">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25863" y="4919663"/>
                        <a:ext cx="2698750" cy="4953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8447" name="Rectangle 13"/>
          <p:cNvSpPr>
            <a:spLocks noChangeArrowheads="1"/>
          </p:cNvSpPr>
          <p:nvPr/>
        </p:nvSpPr>
        <p:spPr bwMode="auto">
          <a:xfrm>
            <a:off x="612775" y="5481638"/>
            <a:ext cx="817245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l-GR" altLang="zh-CN" sz="2400">
                <a:latin typeface="宋体" panose="02010600030101010101" pitchFamily="2" charset="-122"/>
                <a:cs typeface="Arial" panose="020B0604020202020204" pitchFamily="34" charset="0"/>
              </a:rPr>
              <a:t>α</a:t>
            </a:r>
            <a:r>
              <a:rPr kumimoji="1" lang="zh-CN" altLang="en-US" sz="2400">
                <a:latin typeface="宋体" panose="02010600030101010101" pitchFamily="2" charset="-122"/>
                <a:cs typeface="Arial" panose="020B0604020202020204" pitchFamily="34" charset="0"/>
              </a:rPr>
              <a:t>、</a:t>
            </a:r>
            <a:r>
              <a:rPr kumimoji="1" lang="el-GR" altLang="zh-CN" sz="2400">
                <a:latin typeface="宋体" panose="02010600030101010101" pitchFamily="2" charset="-122"/>
                <a:cs typeface="Arial" panose="020B0604020202020204" pitchFamily="34" charset="0"/>
              </a:rPr>
              <a:t>β</a:t>
            </a:r>
            <a:r>
              <a:rPr kumimoji="1" lang="zh-CN" altLang="en-US" sz="2400">
                <a:latin typeface="宋体" panose="02010600030101010101" pitchFamily="2" charset="-122"/>
                <a:cs typeface="Arial" panose="020B0604020202020204" pitchFamily="34" charset="0"/>
              </a:rPr>
              <a:t>：电流放大系数，与管子结构尺寸和掺杂浓度有关，</a:t>
            </a:r>
          </a:p>
          <a:p>
            <a:pPr eaLnBrk="1" hangingPunct="1">
              <a:spcAft>
                <a:spcPct val="0"/>
              </a:spcAft>
              <a:buFontTx/>
              <a:buNone/>
            </a:pPr>
            <a:r>
              <a:rPr kumimoji="1" lang="zh-CN" altLang="en-US" sz="2400">
                <a:latin typeface="宋体" panose="02010600030101010101" pitchFamily="2" charset="-122"/>
                <a:cs typeface="Arial" panose="020B0604020202020204" pitchFamily="34" charset="0"/>
              </a:rPr>
              <a:t>        </a:t>
            </a:r>
            <a:r>
              <a:rPr kumimoji="1" lang="el-GR" altLang="zh-CN" sz="2400">
                <a:latin typeface="宋体" panose="02010600030101010101" pitchFamily="2" charset="-122"/>
                <a:cs typeface="Arial" panose="020B0604020202020204" pitchFamily="34" charset="0"/>
              </a:rPr>
              <a:t>α</a:t>
            </a:r>
            <a:r>
              <a:rPr kumimoji="1" lang="en-US" altLang="zh-CN" sz="2400">
                <a:latin typeface="宋体" panose="02010600030101010101" pitchFamily="2" charset="-122"/>
                <a:cs typeface="Arial" panose="020B0604020202020204" pitchFamily="34" charset="0"/>
              </a:rPr>
              <a:t>&lt;1 (</a:t>
            </a:r>
            <a:r>
              <a:rPr kumimoji="1" lang="zh-CN" altLang="en-US" sz="2400">
                <a:latin typeface="宋体" panose="02010600030101010101" pitchFamily="2" charset="-122"/>
                <a:cs typeface="Arial" panose="020B0604020202020204" pitchFamily="34" charset="0"/>
              </a:rPr>
              <a:t>接近</a:t>
            </a:r>
            <a:r>
              <a:rPr kumimoji="1" lang="en-US" altLang="zh-CN" sz="2400">
                <a:latin typeface="宋体" panose="02010600030101010101" pitchFamily="2" charset="-122"/>
                <a:cs typeface="Arial" panose="020B0604020202020204" pitchFamily="34" charset="0"/>
              </a:rPr>
              <a:t>1,</a:t>
            </a:r>
            <a:r>
              <a:rPr kumimoji="1" lang="zh-CN" altLang="en-US" sz="2400">
                <a:latin typeface="宋体" panose="02010600030101010101" pitchFamily="2" charset="-122"/>
                <a:cs typeface="Arial" panose="020B0604020202020204" pitchFamily="34" charset="0"/>
              </a:rPr>
              <a:t>一般在</a:t>
            </a:r>
            <a:r>
              <a:rPr kumimoji="1" lang="en-US" altLang="zh-CN" sz="2400">
                <a:latin typeface="宋体" panose="02010600030101010101" pitchFamily="2" charset="-122"/>
                <a:cs typeface="Arial" panose="020B0604020202020204" pitchFamily="34" charset="0"/>
              </a:rPr>
              <a:t>0.98</a:t>
            </a:r>
            <a:r>
              <a:rPr kumimoji="1" lang="zh-CN" altLang="en-US" sz="2400">
                <a:latin typeface="宋体" panose="02010600030101010101" pitchFamily="2" charset="-122"/>
                <a:cs typeface="Arial" panose="020B0604020202020204" pitchFamily="34" charset="0"/>
              </a:rPr>
              <a:t>以上</a:t>
            </a:r>
            <a:r>
              <a:rPr kumimoji="1" lang="en-US" altLang="zh-CN" sz="2400">
                <a:latin typeface="宋体" panose="02010600030101010101" pitchFamily="2" charset="-122"/>
                <a:cs typeface="Arial" panose="020B0604020202020204" pitchFamily="34" charset="0"/>
              </a:rPr>
              <a:t>)</a:t>
            </a:r>
            <a:r>
              <a:rPr kumimoji="1" lang="zh-CN" altLang="en-US" sz="2400">
                <a:latin typeface="宋体" panose="02010600030101010101" pitchFamily="2" charset="-122"/>
                <a:cs typeface="Arial" panose="020B0604020202020204" pitchFamily="34" charset="0"/>
              </a:rPr>
              <a:t>，</a:t>
            </a:r>
            <a:r>
              <a:rPr kumimoji="1" lang="el-GR" altLang="zh-CN" sz="2400">
                <a:latin typeface="宋体" panose="02010600030101010101" pitchFamily="2" charset="-122"/>
                <a:cs typeface="Arial" panose="020B0604020202020204" pitchFamily="34" charset="0"/>
              </a:rPr>
              <a:t>β</a:t>
            </a:r>
            <a:r>
              <a:rPr kumimoji="1" lang="en-US" altLang="zh-CN" sz="2400">
                <a:latin typeface="宋体" panose="02010600030101010101" pitchFamily="2" charset="-122"/>
                <a:cs typeface="Arial" panose="020B0604020202020204" pitchFamily="34" charset="0"/>
              </a:rPr>
              <a:t>&gt;&gt;1</a:t>
            </a:r>
            <a:endParaRPr kumimoji="1" lang="el-GR" altLang="zh-CN" sz="2400">
              <a:latin typeface="宋体" panose="02010600030101010101" pitchFamily="2" charset="-122"/>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B8E21FD-FDA0-EA43-9E6B-5A07363B5C21}"/>
              </a:ext>
            </a:extLst>
          </p:cNvPr>
          <p:cNvSpPr>
            <a:spLocks noGrp="1"/>
          </p:cNvSpPr>
          <p:nvPr>
            <p:ph type="dt" sz="half" idx="10"/>
          </p:nvPr>
        </p:nvSpPr>
        <p:spPr/>
        <p:txBody>
          <a:bodyPr/>
          <a:lstStyle/>
          <a:p>
            <a:pPr>
              <a:defRPr/>
            </a:pPr>
            <a:fld id="{F558400E-D11D-4597-8C26-433614CA4F7D}" type="datetime1">
              <a:rPr lang="zh-CN" altLang="en-US" smtClean="0"/>
              <a:pPr>
                <a:defRPr/>
              </a:pPr>
              <a:t>2021/12/6</a:t>
            </a:fld>
            <a:endParaRPr lang="en-US" altLang="zh-CN"/>
          </a:p>
        </p:txBody>
      </p:sp>
      <p:sp>
        <p:nvSpPr>
          <p:cNvPr id="5" name="Footer Placeholder 4">
            <a:extLst>
              <a:ext uri="{FF2B5EF4-FFF2-40B4-BE49-F238E27FC236}">
                <a16:creationId xmlns:a16="http://schemas.microsoft.com/office/drawing/2014/main" id="{A7374CCD-56C4-0C43-AA8E-DA95EFD2DF51}"/>
              </a:ext>
            </a:extLst>
          </p:cNvPr>
          <p:cNvSpPr>
            <a:spLocks noGrp="1"/>
          </p:cNvSpPr>
          <p:nvPr>
            <p:ph type="ftr" sz="quarter" idx="11"/>
          </p:nvPr>
        </p:nvSpPr>
        <p:spPr/>
        <p:txBody>
          <a:body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Slide Number Placeholder 5">
            <a:extLst>
              <a:ext uri="{FF2B5EF4-FFF2-40B4-BE49-F238E27FC236}">
                <a16:creationId xmlns:a16="http://schemas.microsoft.com/office/drawing/2014/main" id="{E757891E-5E85-9F4D-84E5-393CD6D8DD25}"/>
              </a:ext>
            </a:extLst>
          </p:cNvPr>
          <p:cNvSpPr>
            <a:spLocks noGrp="1"/>
          </p:cNvSpPr>
          <p:nvPr>
            <p:ph type="sldNum" sz="quarter" idx="12"/>
          </p:nvPr>
        </p:nvSpPr>
        <p:spPr/>
        <p:txBody>
          <a:bodyPr/>
          <a:lstStyle/>
          <a:p>
            <a:pPr>
              <a:defRPr/>
            </a:pPr>
            <a:fld id="{328E9093-A0BC-4D27-A68A-553DFC643424}" type="slidenum">
              <a:rPr lang="en-US" altLang="zh-CN" smtClean="0"/>
              <a:pPr>
                <a:defRPr/>
              </a:pPr>
              <a:t>8</a:t>
            </a:fld>
            <a:endParaRPr lang="en-US" altLang="zh-CN"/>
          </a:p>
        </p:txBody>
      </p:sp>
      <p:sp>
        <p:nvSpPr>
          <p:cNvPr id="7" name="TextBox 6">
            <a:extLst>
              <a:ext uri="{FF2B5EF4-FFF2-40B4-BE49-F238E27FC236}">
                <a16:creationId xmlns:a16="http://schemas.microsoft.com/office/drawing/2014/main" id="{935E6FB1-952C-6545-B4C2-FC6B078E96EB}"/>
              </a:ext>
            </a:extLst>
          </p:cNvPr>
          <p:cNvSpPr txBox="1"/>
          <p:nvPr/>
        </p:nvSpPr>
        <p:spPr>
          <a:xfrm>
            <a:off x="2627784" y="5049180"/>
            <a:ext cx="3816424" cy="646331"/>
          </a:xfrm>
          <a:prstGeom prst="rect">
            <a:avLst/>
          </a:prstGeom>
          <a:noFill/>
        </p:spPr>
        <p:txBody>
          <a:bodyPr wrap="square" rtlCol="0">
            <a:spAutoFit/>
          </a:bodyPr>
          <a:lstStyle/>
          <a:p>
            <a:pPr algn="ctr"/>
            <a:r>
              <a:rPr lang="zh-CN" altLang="en-US" sz="3600" b="1" dirty="0"/>
              <a:t>来个简明漫画版</a:t>
            </a:r>
            <a:endParaRPr lang="en-US" sz="3600" b="1" dirty="0"/>
          </a:p>
        </p:txBody>
      </p:sp>
      <p:pic>
        <p:nvPicPr>
          <p:cNvPr id="28676" name="Picture 4" descr="https://ss1.bdstatic.com/70cFvXSh_Q1YnxGkpoWK1HF6hhy/it/u=2976298621,1155128202&amp;fm=26&amp;gp=0.jpg">
            <a:extLst>
              <a:ext uri="{FF2B5EF4-FFF2-40B4-BE49-F238E27FC236}">
                <a16:creationId xmlns:a16="http://schemas.microsoft.com/office/drawing/2014/main" id="{9A652BC8-3904-3440-8E42-C0566CBB8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496" y="1448780"/>
            <a:ext cx="3429000"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43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F558400E-D11D-4597-8C26-433614CA4F7D}" type="datetime1">
              <a:rPr lang="zh-CN" altLang="en-US" smtClean="0"/>
              <a:pPr>
                <a:defRPr/>
              </a:pPr>
              <a:t>2021/12/6</a:t>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a:t>
            </a:r>
            <a:r>
              <a:rPr lang="zh-CN" altLang="en-US">
                <a:latin typeface="Times New Roman" panose="02020603050405020304" pitchFamily="18" charset="0"/>
              </a:rPr>
              <a:t> </a:t>
            </a:r>
            <a:r>
              <a:rPr lang="en-US" altLang="zh-CN">
                <a:latin typeface="Times New Roman" panose="02020603050405020304" pitchFamily="18" charset="0"/>
              </a:rPr>
              <a:t>— </a:t>
            </a:r>
            <a:r>
              <a:rPr lang="zh-CN" altLang="en-US"/>
              <a:t>三极管</a:t>
            </a:r>
            <a:endParaRPr lang="en-US" altLang="zh-CN"/>
          </a:p>
        </p:txBody>
      </p:sp>
      <p:sp>
        <p:nvSpPr>
          <p:cNvPr id="6" name="灯片编号占位符 5"/>
          <p:cNvSpPr>
            <a:spLocks noGrp="1"/>
          </p:cNvSpPr>
          <p:nvPr>
            <p:ph type="sldNum" sz="quarter" idx="12"/>
          </p:nvPr>
        </p:nvSpPr>
        <p:spPr/>
        <p:txBody>
          <a:bodyPr/>
          <a:lstStyle/>
          <a:p>
            <a:pPr>
              <a:defRPr/>
            </a:pPr>
            <a:fld id="{328E9093-A0BC-4D27-A68A-553DFC643424}" type="slidenum">
              <a:rPr lang="en-US" altLang="zh-CN" smtClean="0"/>
              <a:pPr>
                <a:defRPr/>
              </a:pPr>
              <a:t>9</a:t>
            </a:fld>
            <a:endParaRPr lang="en-US" altLang="zh-CN"/>
          </a:p>
        </p:txBody>
      </p:sp>
      <p:sp>
        <p:nvSpPr>
          <p:cNvPr id="7" name="矩形 6"/>
          <p:cNvSpPr/>
          <p:nvPr/>
        </p:nvSpPr>
        <p:spPr>
          <a:xfrm>
            <a:off x="395288" y="288847"/>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95288" y="2053043"/>
            <a:ext cx="2484524" cy="2340260"/>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95288" y="4357299"/>
            <a:ext cx="2484524" cy="1836204"/>
          </a:xfrm>
          <a:prstGeom prst="rect">
            <a:avLst/>
          </a:prstGeom>
          <a:solidFill>
            <a:srgbClr val="CC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67420" y="43572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6" name="文本框 15"/>
          <p:cNvSpPr txBox="1"/>
          <p:nvPr/>
        </p:nvSpPr>
        <p:spPr>
          <a:xfrm>
            <a:off x="467420" y="2888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17" name="文本框 16"/>
          <p:cNvSpPr txBox="1"/>
          <p:nvPr/>
        </p:nvSpPr>
        <p:spPr>
          <a:xfrm>
            <a:off x="467420" y="46453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19" name="文本框 18"/>
          <p:cNvSpPr txBox="1"/>
          <p:nvPr/>
        </p:nvSpPr>
        <p:spPr>
          <a:xfrm>
            <a:off x="466210" y="19850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26" name="文本框 25"/>
          <p:cNvSpPr txBox="1"/>
          <p:nvPr/>
        </p:nvSpPr>
        <p:spPr>
          <a:xfrm>
            <a:off x="647564" y="331238"/>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29" name="文本框 28"/>
          <p:cNvSpPr txBox="1"/>
          <p:nvPr/>
        </p:nvSpPr>
        <p:spPr>
          <a:xfrm>
            <a:off x="467420" y="50487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0" name="文本框 29"/>
          <p:cNvSpPr txBox="1"/>
          <p:nvPr/>
        </p:nvSpPr>
        <p:spPr>
          <a:xfrm>
            <a:off x="647564" y="547262"/>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1" name="文本框 30"/>
          <p:cNvSpPr txBox="1"/>
          <p:nvPr/>
        </p:nvSpPr>
        <p:spPr>
          <a:xfrm>
            <a:off x="467544" y="7208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2" name="文本框 31"/>
          <p:cNvSpPr txBox="1"/>
          <p:nvPr/>
        </p:nvSpPr>
        <p:spPr>
          <a:xfrm>
            <a:off x="647688" y="763286"/>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3" name="文本框 32"/>
          <p:cNvSpPr txBox="1"/>
          <p:nvPr/>
        </p:nvSpPr>
        <p:spPr>
          <a:xfrm>
            <a:off x="467544" y="936919"/>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4" name="文本框 33"/>
          <p:cNvSpPr txBox="1"/>
          <p:nvPr/>
        </p:nvSpPr>
        <p:spPr>
          <a:xfrm>
            <a:off x="647688" y="979310"/>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5" name="文本框 34"/>
          <p:cNvSpPr txBox="1"/>
          <p:nvPr/>
        </p:nvSpPr>
        <p:spPr>
          <a:xfrm>
            <a:off x="467544" y="1152943"/>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7" name="文本框 36"/>
          <p:cNvSpPr txBox="1"/>
          <p:nvPr/>
        </p:nvSpPr>
        <p:spPr>
          <a:xfrm>
            <a:off x="467544" y="13689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39" name="文本框 38"/>
          <p:cNvSpPr txBox="1"/>
          <p:nvPr/>
        </p:nvSpPr>
        <p:spPr>
          <a:xfrm>
            <a:off x="467544" y="1584991"/>
            <a:ext cx="2232248" cy="461665"/>
          </a:xfrm>
          <a:prstGeom prst="rect">
            <a:avLst/>
          </a:prstGeom>
          <a:noFill/>
        </p:spPr>
        <p:txBody>
          <a:bodyPr wrap="square" rtlCol="0">
            <a:spAutoFit/>
          </a:bodyPr>
          <a:lstStyle/>
          <a:p>
            <a:r>
              <a:rPr lang="en-US" altLang="zh-CN" sz="2400" b="1" dirty="0">
                <a:latin typeface="宋体" panose="02010600030101010101" pitchFamily="2" charset="-122"/>
              </a:rPr>
              <a:t>+ + + + + + + </a:t>
            </a:r>
            <a:endParaRPr lang="zh-CN" altLang="en-US" sz="2400" b="1" dirty="0"/>
          </a:p>
        </p:txBody>
      </p:sp>
      <p:sp>
        <p:nvSpPr>
          <p:cNvPr id="41" name="文本框 40"/>
          <p:cNvSpPr txBox="1"/>
          <p:nvPr/>
        </p:nvSpPr>
        <p:spPr>
          <a:xfrm>
            <a:off x="467544" y="220105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43" name="文本框 42"/>
          <p:cNvSpPr txBox="1"/>
          <p:nvPr/>
        </p:nvSpPr>
        <p:spPr>
          <a:xfrm>
            <a:off x="467544" y="241707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45" name="文本框 44"/>
          <p:cNvSpPr txBox="1"/>
          <p:nvPr/>
        </p:nvSpPr>
        <p:spPr>
          <a:xfrm>
            <a:off x="464876" y="263310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47" name="文本框 46"/>
          <p:cNvSpPr txBox="1"/>
          <p:nvPr/>
        </p:nvSpPr>
        <p:spPr>
          <a:xfrm>
            <a:off x="466210" y="28491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48" name="文本框 47"/>
          <p:cNvSpPr txBox="1"/>
          <p:nvPr/>
        </p:nvSpPr>
        <p:spPr>
          <a:xfrm>
            <a:off x="755576" y="2777119"/>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49" name="文本框 48"/>
          <p:cNvSpPr txBox="1"/>
          <p:nvPr/>
        </p:nvSpPr>
        <p:spPr>
          <a:xfrm>
            <a:off x="466210" y="306515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50" name="文本框 49"/>
          <p:cNvSpPr txBox="1"/>
          <p:nvPr/>
        </p:nvSpPr>
        <p:spPr>
          <a:xfrm>
            <a:off x="755576" y="2993143"/>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51" name="文本框 50"/>
          <p:cNvSpPr txBox="1"/>
          <p:nvPr/>
        </p:nvSpPr>
        <p:spPr>
          <a:xfrm>
            <a:off x="467544" y="328117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52" name="文本框 51"/>
          <p:cNvSpPr txBox="1"/>
          <p:nvPr/>
        </p:nvSpPr>
        <p:spPr>
          <a:xfrm>
            <a:off x="756910" y="3209167"/>
            <a:ext cx="2412268" cy="461665"/>
          </a:xfrm>
          <a:prstGeom prst="rect">
            <a:avLst/>
          </a:prstGeom>
          <a:noFill/>
        </p:spPr>
        <p:txBody>
          <a:bodyPr wrap="square" rtlCol="0">
            <a:spAutoFit/>
          </a:bodyPr>
          <a:lstStyle/>
          <a:p>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r>
              <a:rPr lang="zh-CN" altLang="en-US" sz="2400" b="1" dirty="0">
                <a:latin typeface="宋体" panose="02010600030101010101" pitchFamily="2" charset="-122"/>
              </a:rPr>
              <a:t>。</a:t>
            </a:r>
            <a:r>
              <a:rPr lang="en-US" altLang="zh-CN" sz="2400" b="1" dirty="0">
                <a:latin typeface="宋体" panose="02010600030101010101" pitchFamily="2" charset="-122"/>
              </a:rPr>
              <a:t>  </a:t>
            </a:r>
            <a:endParaRPr lang="zh-CN" altLang="en-US" sz="2400" b="1" dirty="0"/>
          </a:p>
        </p:txBody>
      </p:sp>
      <p:sp>
        <p:nvSpPr>
          <p:cNvPr id="53" name="文本框 52"/>
          <p:cNvSpPr txBox="1"/>
          <p:nvPr/>
        </p:nvSpPr>
        <p:spPr>
          <a:xfrm>
            <a:off x="467544" y="34971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55" name="文本框 54"/>
          <p:cNvSpPr txBox="1"/>
          <p:nvPr/>
        </p:nvSpPr>
        <p:spPr>
          <a:xfrm>
            <a:off x="467544" y="371322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57" name="文本框 56"/>
          <p:cNvSpPr txBox="1"/>
          <p:nvPr/>
        </p:nvSpPr>
        <p:spPr>
          <a:xfrm>
            <a:off x="467544" y="392924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61" name="文本框 60"/>
          <p:cNvSpPr txBox="1"/>
          <p:nvPr/>
        </p:nvSpPr>
        <p:spPr>
          <a:xfrm>
            <a:off x="791580" y="496936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65" name="文本框 64"/>
          <p:cNvSpPr txBox="1"/>
          <p:nvPr/>
        </p:nvSpPr>
        <p:spPr>
          <a:xfrm>
            <a:off x="467988" y="4933363"/>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67" name="文本框 66"/>
          <p:cNvSpPr txBox="1"/>
          <p:nvPr/>
        </p:nvSpPr>
        <p:spPr>
          <a:xfrm>
            <a:off x="467544" y="5221395"/>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68" name="文本框 67"/>
          <p:cNvSpPr txBox="1"/>
          <p:nvPr/>
        </p:nvSpPr>
        <p:spPr>
          <a:xfrm>
            <a:off x="468112" y="5509427"/>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69" name="文本框 68"/>
          <p:cNvSpPr txBox="1"/>
          <p:nvPr/>
        </p:nvSpPr>
        <p:spPr>
          <a:xfrm>
            <a:off x="792272" y="525739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73" name="文本框 72"/>
          <p:cNvSpPr txBox="1"/>
          <p:nvPr/>
        </p:nvSpPr>
        <p:spPr>
          <a:xfrm>
            <a:off x="464876" y="5797459"/>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74" name="文本框 73"/>
          <p:cNvSpPr txBox="1"/>
          <p:nvPr/>
        </p:nvSpPr>
        <p:spPr>
          <a:xfrm>
            <a:off x="789036" y="5545431"/>
            <a:ext cx="2232248" cy="461665"/>
          </a:xfrm>
          <a:prstGeom prst="rect">
            <a:avLst/>
          </a:prstGeom>
          <a:noFill/>
        </p:spPr>
        <p:txBody>
          <a:bodyPr wrap="square" rtlCol="0">
            <a:spAutoFit/>
          </a:bodyPr>
          <a:lstStyle/>
          <a:p>
            <a:r>
              <a:rPr lang="en-US" altLang="zh-CN" sz="2400" b="1" dirty="0">
                <a:latin typeface="宋体" panose="02010600030101010101" pitchFamily="2" charset="-122"/>
              </a:rPr>
              <a:t>.   .   .   . </a:t>
            </a:r>
            <a:endParaRPr lang="zh-CN" altLang="en-US" sz="2400" b="1" dirty="0"/>
          </a:p>
        </p:txBody>
      </p:sp>
      <p:sp>
        <p:nvSpPr>
          <p:cNvPr id="75" name="文本框 74"/>
          <p:cNvSpPr txBox="1"/>
          <p:nvPr/>
        </p:nvSpPr>
        <p:spPr>
          <a:xfrm>
            <a:off x="3275855" y="288847"/>
            <a:ext cx="4226669" cy="369332"/>
          </a:xfrm>
          <a:prstGeom prst="rect">
            <a:avLst/>
          </a:prstGeom>
          <a:noFill/>
        </p:spPr>
        <p:txBody>
          <a:bodyPr wrap="square" rtlCol="0">
            <a:spAutoFit/>
          </a:bodyPr>
          <a:lstStyle/>
          <a:p>
            <a:r>
              <a:rPr lang="en-US" altLang="zh-CN" dirty="0"/>
              <a:t>Emitter (e)</a:t>
            </a:r>
            <a:r>
              <a:rPr lang="zh-CN" altLang="en-US" dirty="0"/>
              <a:t>：发射极，掺杂浓度高</a:t>
            </a:r>
          </a:p>
        </p:txBody>
      </p:sp>
      <p:sp>
        <p:nvSpPr>
          <p:cNvPr id="77" name="文本框 76"/>
          <p:cNvSpPr txBox="1"/>
          <p:nvPr/>
        </p:nvSpPr>
        <p:spPr>
          <a:xfrm>
            <a:off x="7754044" y="0"/>
            <a:ext cx="1389956" cy="369332"/>
          </a:xfrm>
          <a:prstGeom prst="rect">
            <a:avLst/>
          </a:prstGeom>
          <a:noFill/>
        </p:spPr>
        <p:txBody>
          <a:bodyPr wrap="square" rtlCol="0">
            <a:spAutoFit/>
          </a:bodyPr>
          <a:lstStyle/>
          <a:p>
            <a:r>
              <a:rPr lang="en-US" altLang="zh-CN" dirty="0"/>
              <a:t>NPN</a:t>
            </a:r>
            <a:r>
              <a:rPr lang="zh-CN" altLang="en-US" dirty="0"/>
              <a:t>三极管</a:t>
            </a:r>
          </a:p>
        </p:txBody>
      </p:sp>
      <p:sp>
        <p:nvSpPr>
          <p:cNvPr id="78" name="文本框 77"/>
          <p:cNvSpPr txBox="1"/>
          <p:nvPr/>
        </p:nvSpPr>
        <p:spPr>
          <a:xfrm>
            <a:off x="3291814" y="2688847"/>
            <a:ext cx="4226669" cy="646331"/>
          </a:xfrm>
          <a:prstGeom prst="rect">
            <a:avLst/>
          </a:prstGeom>
          <a:noFill/>
        </p:spPr>
        <p:txBody>
          <a:bodyPr wrap="square" rtlCol="0">
            <a:spAutoFit/>
          </a:bodyPr>
          <a:lstStyle/>
          <a:p>
            <a:r>
              <a:rPr lang="en-US" altLang="zh-CN" dirty="0"/>
              <a:t>Base (b)</a:t>
            </a:r>
            <a:r>
              <a:rPr lang="zh-CN" altLang="en-US" dirty="0"/>
              <a:t>：基极，很窄，</a:t>
            </a:r>
            <a:endParaRPr lang="en-US" altLang="zh-CN" dirty="0"/>
          </a:p>
          <a:p>
            <a:r>
              <a:rPr lang="zh-CN" altLang="en-US" dirty="0"/>
              <a:t>                 掺杂度普通</a:t>
            </a:r>
          </a:p>
        </p:txBody>
      </p:sp>
      <p:sp>
        <p:nvSpPr>
          <p:cNvPr id="79" name="文本框 78"/>
          <p:cNvSpPr txBox="1"/>
          <p:nvPr/>
        </p:nvSpPr>
        <p:spPr>
          <a:xfrm>
            <a:off x="3324465" y="5824171"/>
            <a:ext cx="4226669" cy="369332"/>
          </a:xfrm>
          <a:prstGeom prst="rect">
            <a:avLst/>
          </a:prstGeom>
          <a:noFill/>
        </p:spPr>
        <p:txBody>
          <a:bodyPr wrap="square" rtlCol="0">
            <a:spAutoFit/>
          </a:bodyPr>
          <a:lstStyle/>
          <a:p>
            <a:r>
              <a:rPr lang="en-US" altLang="zh-CN" dirty="0"/>
              <a:t>Collector(c)</a:t>
            </a:r>
            <a:r>
              <a:rPr lang="zh-CN" altLang="en-US" dirty="0"/>
              <a:t>：集电极，掺杂度普通</a:t>
            </a:r>
          </a:p>
        </p:txBody>
      </p:sp>
      <p:sp>
        <p:nvSpPr>
          <p:cNvPr id="80" name="矩形 79"/>
          <p:cNvSpPr/>
          <p:nvPr/>
        </p:nvSpPr>
        <p:spPr>
          <a:xfrm>
            <a:off x="215515" y="3831766"/>
            <a:ext cx="2805769" cy="1209609"/>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215516" y="1512983"/>
            <a:ext cx="2805769" cy="1494988"/>
          </a:xfrm>
          <a:prstGeom prst="rect">
            <a:avLst/>
          </a:prstGeom>
          <a:solidFill>
            <a:srgbClr val="FF0000">
              <a:alpha val="30196"/>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连接符 82"/>
          <p:cNvCxnSpPr>
            <a:endCxn id="16" idx="0"/>
          </p:cNvCxnSpPr>
          <p:nvPr/>
        </p:nvCxnSpPr>
        <p:spPr>
          <a:xfrm flipH="1">
            <a:off x="1583544" y="79210"/>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1583668" y="79210"/>
            <a:ext cx="2916324" cy="10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椭圆 88"/>
          <p:cNvSpPr/>
          <p:nvPr/>
        </p:nvSpPr>
        <p:spPr>
          <a:xfrm>
            <a:off x="4440589" y="40575"/>
            <a:ext cx="95407" cy="97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p:nvPr/>
        </p:nvCxnSpPr>
        <p:spPr>
          <a:xfrm flipH="1">
            <a:off x="1655552" y="6187116"/>
            <a:ext cx="124" cy="20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2879812" y="3370961"/>
            <a:ext cx="1760640" cy="20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椭圆 93"/>
          <p:cNvSpPr/>
          <p:nvPr/>
        </p:nvSpPr>
        <p:spPr>
          <a:xfrm>
            <a:off x="4620609" y="3323885"/>
            <a:ext cx="95407" cy="97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Line 38"/>
          <p:cNvSpPr>
            <a:spLocks noChangeShapeType="1"/>
          </p:cNvSpPr>
          <p:nvPr/>
        </p:nvSpPr>
        <p:spPr bwMode="auto">
          <a:xfrm>
            <a:off x="8451790" y="1049797"/>
            <a:ext cx="0" cy="56453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1" name="Line 39"/>
          <p:cNvSpPr>
            <a:spLocks noChangeShapeType="1"/>
          </p:cNvSpPr>
          <p:nvPr/>
        </p:nvSpPr>
        <p:spPr bwMode="auto">
          <a:xfrm flipH="1">
            <a:off x="7996152" y="1337829"/>
            <a:ext cx="434639"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2" name="Line 40"/>
          <p:cNvSpPr>
            <a:spLocks noChangeShapeType="1"/>
          </p:cNvSpPr>
          <p:nvPr/>
        </p:nvSpPr>
        <p:spPr bwMode="auto">
          <a:xfrm>
            <a:off x="8451790" y="1394131"/>
            <a:ext cx="316616" cy="230264"/>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3" name="Line 41"/>
          <p:cNvSpPr>
            <a:spLocks noChangeShapeType="1"/>
          </p:cNvSpPr>
          <p:nvPr/>
        </p:nvSpPr>
        <p:spPr bwMode="auto">
          <a:xfrm flipV="1">
            <a:off x="8451790" y="1049796"/>
            <a:ext cx="316617" cy="231427"/>
          </a:xfrm>
          <a:prstGeom prst="line">
            <a:avLst/>
          </a:prstGeom>
          <a:noFill/>
          <a:ln w="38100">
            <a:solidFill>
              <a:schemeClr val="tx1"/>
            </a:solidFill>
            <a:round/>
            <a:headEnd/>
            <a:tailEnd type="triangle" w="med" len="lg"/>
          </a:ln>
          <a:extLst>
            <a:ext uri="{909E8E84-426E-40dd-AFC4-6F175D3DCCD1}">
              <a14:hiddenFill xmlns="" xmlns:a14="http://schemas.microsoft.com/office/drawing/2010/main">
                <a:noFill/>
              </a14:hiddenFill>
            </a:ext>
          </a:extLst>
        </p:spPr>
        <p:txBody>
          <a:bodyPr/>
          <a:lstStyle/>
          <a:p>
            <a:endParaRPr lang="zh-CN" altLang="en-US"/>
          </a:p>
        </p:txBody>
      </p:sp>
      <p:sp>
        <p:nvSpPr>
          <p:cNvPr id="104" name="Line 42"/>
          <p:cNvSpPr>
            <a:spLocks noChangeShapeType="1"/>
          </p:cNvSpPr>
          <p:nvPr/>
        </p:nvSpPr>
        <p:spPr bwMode="auto">
          <a:xfrm flipV="1">
            <a:off x="8773282" y="683240"/>
            <a:ext cx="0" cy="37217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5" name="Line 43"/>
          <p:cNvSpPr>
            <a:spLocks noChangeShapeType="1"/>
          </p:cNvSpPr>
          <p:nvPr/>
        </p:nvSpPr>
        <p:spPr bwMode="auto">
          <a:xfrm>
            <a:off x="8773282" y="1612973"/>
            <a:ext cx="0" cy="35265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6" name="Oval 44"/>
          <p:cNvSpPr>
            <a:spLocks noChangeArrowheads="1"/>
          </p:cNvSpPr>
          <p:nvPr/>
        </p:nvSpPr>
        <p:spPr bwMode="auto">
          <a:xfrm>
            <a:off x="7894899" y="1265821"/>
            <a:ext cx="126770" cy="126845"/>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7" name="Oval 45"/>
          <p:cNvSpPr>
            <a:spLocks noChangeArrowheads="1"/>
          </p:cNvSpPr>
          <p:nvPr/>
        </p:nvSpPr>
        <p:spPr bwMode="auto">
          <a:xfrm>
            <a:off x="8705022" y="550820"/>
            <a:ext cx="126770" cy="126845"/>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8" name="Oval 46"/>
          <p:cNvSpPr>
            <a:spLocks noChangeArrowheads="1"/>
          </p:cNvSpPr>
          <p:nvPr/>
        </p:nvSpPr>
        <p:spPr bwMode="auto">
          <a:xfrm>
            <a:off x="8705022" y="1951692"/>
            <a:ext cx="126770" cy="126845"/>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09" name="Group 47"/>
          <p:cNvGrpSpPr>
            <a:grpSpLocks/>
          </p:cNvGrpSpPr>
          <p:nvPr/>
        </p:nvGrpSpPr>
        <p:grpSpPr bwMode="auto">
          <a:xfrm>
            <a:off x="7920721" y="284584"/>
            <a:ext cx="1114459" cy="1926374"/>
            <a:chOff x="4520" y="256"/>
            <a:chExt cx="800" cy="1382"/>
          </a:xfrm>
        </p:grpSpPr>
        <p:sp>
          <p:nvSpPr>
            <p:cNvPr id="110" name="Rectangle 48"/>
            <p:cNvSpPr>
              <a:spLocks noChangeArrowheads="1"/>
            </p:cNvSpPr>
            <p:nvPr/>
          </p:nvSpPr>
          <p:spPr bwMode="auto">
            <a:xfrm flipH="1">
              <a:off x="5223" y="1376"/>
              <a:ext cx="97" cy="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dirty="0">
                  <a:latin typeface="Times New Roman" panose="02020603050405020304" pitchFamily="18" charset="0"/>
                  <a:ea typeface="楷体_GB2312" pitchFamily="49" charset="-122"/>
                </a:rPr>
                <a:t>c</a:t>
              </a:r>
            </a:p>
          </p:txBody>
        </p:sp>
        <p:sp>
          <p:nvSpPr>
            <p:cNvPr id="111" name="Rectangle 49"/>
            <p:cNvSpPr>
              <a:spLocks noChangeArrowheads="1"/>
            </p:cNvSpPr>
            <p:nvPr/>
          </p:nvSpPr>
          <p:spPr bwMode="auto">
            <a:xfrm flipH="1">
              <a:off x="4520" y="684"/>
              <a:ext cx="122" cy="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dirty="0">
                  <a:latin typeface="Times New Roman" panose="02020603050405020304" pitchFamily="18" charset="0"/>
                  <a:ea typeface="楷体_GB2312" pitchFamily="49" charset="-122"/>
                </a:rPr>
                <a:t>b</a:t>
              </a:r>
            </a:p>
          </p:txBody>
        </p:sp>
        <p:sp>
          <p:nvSpPr>
            <p:cNvPr id="112" name="Rectangle 50"/>
            <p:cNvSpPr>
              <a:spLocks noChangeArrowheads="1"/>
            </p:cNvSpPr>
            <p:nvPr/>
          </p:nvSpPr>
          <p:spPr bwMode="auto">
            <a:xfrm flipH="1">
              <a:off x="5223" y="256"/>
              <a:ext cx="97" cy="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32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8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4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dirty="0">
                  <a:latin typeface="Times New Roman" panose="02020603050405020304" pitchFamily="18" charset="0"/>
                  <a:ea typeface="楷体_GB2312" pitchFamily="49" charset="-122"/>
                </a:rPr>
                <a:t>e</a:t>
              </a:r>
            </a:p>
          </p:txBody>
        </p:sp>
      </p:grpSp>
      <p:sp>
        <p:nvSpPr>
          <p:cNvPr id="113" name="文本框 112"/>
          <p:cNvSpPr txBox="1"/>
          <p:nvPr/>
        </p:nvSpPr>
        <p:spPr>
          <a:xfrm>
            <a:off x="3059584" y="1886920"/>
            <a:ext cx="2703856" cy="369332"/>
          </a:xfrm>
          <a:prstGeom prst="rect">
            <a:avLst/>
          </a:prstGeom>
          <a:noFill/>
        </p:spPr>
        <p:txBody>
          <a:bodyPr wrap="square" rtlCol="0">
            <a:spAutoFit/>
          </a:bodyPr>
          <a:lstStyle/>
          <a:p>
            <a:r>
              <a:rPr lang="en-US" altLang="zh-CN" dirty="0"/>
              <a:t>b-e PN</a:t>
            </a:r>
            <a:r>
              <a:rPr lang="zh-CN" altLang="en-US" dirty="0"/>
              <a:t>结</a:t>
            </a:r>
          </a:p>
        </p:txBody>
      </p:sp>
      <p:sp>
        <p:nvSpPr>
          <p:cNvPr id="114" name="文本框 113"/>
          <p:cNvSpPr txBox="1"/>
          <p:nvPr/>
        </p:nvSpPr>
        <p:spPr>
          <a:xfrm>
            <a:off x="3071526" y="4160079"/>
            <a:ext cx="2703856" cy="369332"/>
          </a:xfrm>
          <a:prstGeom prst="rect">
            <a:avLst/>
          </a:prstGeom>
          <a:noFill/>
        </p:spPr>
        <p:txBody>
          <a:bodyPr wrap="square" rtlCol="0">
            <a:spAutoFit/>
          </a:bodyPr>
          <a:lstStyle/>
          <a:p>
            <a:r>
              <a:rPr lang="en-US" altLang="zh-CN" dirty="0"/>
              <a:t>b-c PN</a:t>
            </a:r>
            <a:r>
              <a:rPr lang="zh-CN" altLang="en-US" dirty="0"/>
              <a:t>结</a:t>
            </a:r>
          </a:p>
        </p:txBody>
      </p:sp>
      <p:cxnSp>
        <p:nvCxnSpPr>
          <p:cNvPr id="116" name="直接连接符 115"/>
          <p:cNvCxnSpPr/>
          <p:nvPr/>
        </p:nvCxnSpPr>
        <p:spPr>
          <a:xfrm flipV="1">
            <a:off x="1655676" y="6370643"/>
            <a:ext cx="2916324" cy="104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椭圆 116"/>
          <p:cNvSpPr/>
          <p:nvPr/>
        </p:nvSpPr>
        <p:spPr>
          <a:xfrm>
            <a:off x="4512597" y="6332008"/>
            <a:ext cx="95407" cy="978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文本框 117"/>
          <p:cNvSpPr txBox="1"/>
          <p:nvPr/>
        </p:nvSpPr>
        <p:spPr>
          <a:xfrm>
            <a:off x="4228763" y="721799"/>
            <a:ext cx="2291488" cy="646331"/>
          </a:xfrm>
          <a:prstGeom prst="rect">
            <a:avLst/>
          </a:prstGeom>
          <a:noFill/>
          <a:ln>
            <a:solidFill>
              <a:srgbClr val="0000FF"/>
            </a:solidFill>
          </a:ln>
        </p:spPr>
        <p:txBody>
          <a:bodyPr wrap="square" rtlCol="0">
            <a:spAutoFit/>
          </a:bodyPr>
          <a:lstStyle/>
          <a:p>
            <a:pPr algn="ctr"/>
            <a:r>
              <a:rPr lang="zh-CN" altLang="en-US" b="1" dirty="0"/>
              <a:t>发射极的多子电子</a:t>
            </a:r>
            <a:endParaRPr lang="en-US" altLang="zh-CN" b="1" dirty="0"/>
          </a:p>
          <a:p>
            <a:pPr algn="ctr"/>
            <a:r>
              <a:rPr lang="zh-CN" altLang="en-US" b="1" dirty="0"/>
              <a:t>将是导电的主力军！</a:t>
            </a:r>
          </a:p>
        </p:txBody>
      </p:sp>
      <p:sp>
        <p:nvSpPr>
          <p:cNvPr id="72" name="文本框 142">
            <a:extLst>
              <a:ext uri="{FF2B5EF4-FFF2-40B4-BE49-F238E27FC236}">
                <a16:creationId xmlns:a16="http://schemas.microsoft.com/office/drawing/2014/main" id="{97F764D8-CAD5-3143-A74E-110A0D93CB4D}"/>
              </a:ext>
            </a:extLst>
          </p:cNvPr>
          <p:cNvSpPr txBox="1"/>
          <p:nvPr/>
        </p:nvSpPr>
        <p:spPr>
          <a:xfrm>
            <a:off x="451174" y="334547"/>
            <a:ext cx="396045" cy="369332"/>
          </a:xfrm>
          <a:prstGeom prst="rect">
            <a:avLst/>
          </a:prstGeom>
          <a:solidFill>
            <a:schemeClr val="bg1"/>
          </a:solidFill>
          <a:ln>
            <a:solidFill>
              <a:schemeClr val="tx1"/>
            </a:solidFill>
          </a:ln>
        </p:spPr>
        <p:txBody>
          <a:bodyPr wrap="square" rtlCol="0">
            <a:spAutoFit/>
          </a:bodyPr>
          <a:lstStyle/>
          <a:p>
            <a:r>
              <a:rPr lang="en-US" altLang="zh-CN" dirty="0"/>
              <a:t> e</a:t>
            </a:r>
            <a:endParaRPr lang="zh-CN" altLang="en-US" dirty="0"/>
          </a:p>
        </p:txBody>
      </p:sp>
      <p:sp>
        <p:nvSpPr>
          <p:cNvPr id="76" name="文本框 143">
            <a:extLst>
              <a:ext uri="{FF2B5EF4-FFF2-40B4-BE49-F238E27FC236}">
                <a16:creationId xmlns:a16="http://schemas.microsoft.com/office/drawing/2014/main" id="{7A027EB4-42C3-FC4C-8D6E-AB7348E82517}"/>
              </a:ext>
            </a:extLst>
          </p:cNvPr>
          <p:cNvSpPr txBox="1"/>
          <p:nvPr/>
        </p:nvSpPr>
        <p:spPr>
          <a:xfrm>
            <a:off x="449541" y="2108345"/>
            <a:ext cx="396045" cy="369332"/>
          </a:xfrm>
          <a:prstGeom prst="rect">
            <a:avLst/>
          </a:prstGeom>
          <a:solidFill>
            <a:schemeClr val="bg1"/>
          </a:solidFill>
          <a:ln>
            <a:solidFill>
              <a:schemeClr val="tx1"/>
            </a:solidFill>
          </a:ln>
        </p:spPr>
        <p:txBody>
          <a:bodyPr wrap="square" rtlCol="0">
            <a:spAutoFit/>
          </a:bodyPr>
          <a:lstStyle/>
          <a:p>
            <a:r>
              <a:rPr lang="en-US" altLang="zh-CN" dirty="0"/>
              <a:t> b</a:t>
            </a:r>
            <a:endParaRPr lang="zh-CN" altLang="en-US" dirty="0"/>
          </a:p>
        </p:txBody>
      </p:sp>
      <p:sp>
        <p:nvSpPr>
          <p:cNvPr id="82" name="文本框 144">
            <a:extLst>
              <a:ext uri="{FF2B5EF4-FFF2-40B4-BE49-F238E27FC236}">
                <a16:creationId xmlns:a16="http://schemas.microsoft.com/office/drawing/2014/main" id="{B427425C-6662-844E-B515-86C60DF915D2}"/>
              </a:ext>
            </a:extLst>
          </p:cNvPr>
          <p:cNvSpPr txBox="1"/>
          <p:nvPr/>
        </p:nvSpPr>
        <p:spPr>
          <a:xfrm>
            <a:off x="442462" y="4401108"/>
            <a:ext cx="396045" cy="369332"/>
          </a:xfrm>
          <a:prstGeom prst="rect">
            <a:avLst/>
          </a:prstGeom>
          <a:solidFill>
            <a:schemeClr val="bg1"/>
          </a:solidFill>
          <a:ln>
            <a:solidFill>
              <a:schemeClr val="tx1"/>
            </a:solidFill>
          </a:ln>
        </p:spPr>
        <p:txBody>
          <a:bodyPr wrap="square" rtlCol="0">
            <a:spAutoFit/>
          </a:bodyPr>
          <a:lstStyle/>
          <a:p>
            <a:r>
              <a:rPr lang="en-US" altLang="zh-CN" dirty="0"/>
              <a:t> c</a:t>
            </a:r>
            <a:endParaRPr lang="zh-CN" altLang="en-US" dirty="0"/>
          </a:p>
        </p:txBody>
      </p:sp>
      <p:pic>
        <p:nvPicPr>
          <p:cNvPr id="10" name="Picture 9">
            <a:extLst>
              <a:ext uri="{FF2B5EF4-FFF2-40B4-BE49-F238E27FC236}">
                <a16:creationId xmlns:a16="http://schemas.microsoft.com/office/drawing/2014/main" id="{8E4314B7-0649-1542-8277-E721878A10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1087" y="2333364"/>
            <a:ext cx="2381164" cy="1691880"/>
          </a:xfrm>
          <a:prstGeom prst="rect">
            <a:avLst/>
          </a:prstGeom>
        </p:spPr>
      </p:pic>
    </p:spTree>
    <p:extLst>
      <p:ext uri="{BB962C8B-B14F-4D97-AF65-F5344CB8AC3E}">
        <p14:creationId xmlns:p14="http://schemas.microsoft.com/office/powerpoint/2010/main" val="161056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72" grpId="0" animBg="1"/>
      <p:bldP spid="76" grpId="0" animBg="1"/>
      <p:bldP spid="82"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166</TotalTime>
  <Pages>0</Pages>
  <Words>6457</Words>
  <Characters>0</Characters>
  <Application>Microsoft Macintosh PowerPoint</Application>
  <DocSecurity>0</DocSecurity>
  <PresentationFormat>全屏显示(4:3)</PresentationFormat>
  <Lines>0</Lines>
  <Paragraphs>1135</Paragraphs>
  <Slides>29</Slides>
  <Notes>18</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39" baseType="lpstr">
      <vt:lpstr>黑体</vt:lpstr>
      <vt:lpstr>楷体_GB2312</vt:lpstr>
      <vt:lpstr>宋体</vt:lpstr>
      <vt:lpstr>宋体</vt:lpstr>
      <vt:lpstr>幼圆</vt:lpstr>
      <vt:lpstr>Arial</vt:lpstr>
      <vt:lpstr>Times New Roman</vt:lpstr>
      <vt:lpstr>默认设计模板</vt:lpstr>
      <vt:lpstr>公式</vt:lpstr>
      <vt:lpstr>Equation</vt:lpstr>
      <vt:lpstr>模拟与数字电路 Analog and Digital Circuits</vt:lpstr>
      <vt:lpstr>内容提纲</vt:lpstr>
      <vt:lpstr>三极管分类</vt:lpstr>
      <vt:lpstr>双极结型三极管</vt:lpstr>
      <vt:lpstr>BJT放大原理</vt:lpstr>
      <vt:lpstr>BJT电流分配关系（NPN）</vt:lpstr>
      <vt:lpstr>BJT电流分配关系 (续)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总结：BJT输入特性</vt:lpstr>
      <vt:lpstr>总结：BJT输出特性</vt:lpstr>
      <vt:lpstr>工作区域</vt:lpstr>
      <vt:lpstr>BJT连接方式</vt:lpstr>
      <vt:lpstr>示例—判断BJT工作区域</vt:lpstr>
      <vt:lpstr>BJT主要性能参数</vt:lpstr>
      <vt:lpstr>BJT主要性能参数(续)</vt:lpstr>
      <vt:lpstr>PowerPoint 演示文稿</vt:lpstr>
      <vt:lpstr>作业</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Microsoft Office User</cp:lastModifiedBy>
  <cp:revision>260</cp:revision>
  <cp:lastPrinted>1900-01-04T05:08:28Z</cp:lastPrinted>
  <dcterms:created xsi:type="dcterms:W3CDTF">2004-01-05T23:56:53Z</dcterms:created>
  <dcterms:modified xsi:type="dcterms:W3CDTF">2021-12-06T09:39:31Z</dcterms:modified>
  <cp:category>16位微机原理与接口</cp:category>
</cp:coreProperties>
</file>