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35"/>
  </p:notesMasterIdLst>
  <p:handoutMasterIdLst>
    <p:handoutMasterId r:id="rId36"/>
  </p:handoutMasterIdLst>
  <p:sldIdLst>
    <p:sldId id="256" r:id="rId2"/>
    <p:sldId id="506" r:id="rId3"/>
    <p:sldId id="585" r:id="rId4"/>
    <p:sldId id="586" r:id="rId5"/>
    <p:sldId id="587" r:id="rId6"/>
    <p:sldId id="589" r:id="rId7"/>
    <p:sldId id="588" r:id="rId8"/>
    <p:sldId id="509" r:id="rId9"/>
    <p:sldId id="558" r:id="rId10"/>
    <p:sldId id="559" r:id="rId11"/>
    <p:sldId id="561" r:id="rId12"/>
    <p:sldId id="582" r:id="rId13"/>
    <p:sldId id="575" r:id="rId14"/>
    <p:sldId id="576" r:id="rId15"/>
    <p:sldId id="590" r:id="rId16"/>
    <p:sldId id="538" r:id="rId17"/>
    <p:sldId id="539" r:id="rId18"/>
    <p:sldId id="540" r:id="rId19"/>
    <p:sldId id="510" r:id="rId20"/>
    <p:sldId id="511" r:id="rId21"/>
    <p:sldId id="573" r:id="rId22"/>
    <p:sldId id="542" r:id="rId23"/>
    <p:sldId id="543" r:id="rId24"/>
    <p:sldId id="572" r:id="rId25"/>
    <p:sldId id="574" r:id="rId26"/>
    <p:sldId id="557" r:id="rId27"/>
    <p:sldId id="579" r:id="rId28"/>
    <p:sldId id="580" r:id="rId29"/>
    <p:sldId id="562" r:id="rId30"/>
    <p:sldId id="477" r:id="rId31"/>
    <p:sldId id="563" r:id="rId32"/>
    <p:sldId id="583" r:id="rId33"/>
    <p:sldId id="584" r:id="rId34"/>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FF99"/>
    <a:srgbClr val="B7FFE7"/>
    <a:srgbClr val="CCFFFF"/>
    <a:srgbClr val="66FFFF"/>
    <a:srgbClr val="FFCC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9"/>
    <p:restoredTop sz="96695" autoAdjust="0"/>
  </p:normalViewPr>
  <p:slideViewPr>
    <p:cSldViewPr>
      <p:cViewPr varScale="1">
        <p:scale>
          <a:sx n="110" d="100"/>
          <a:sy n="110" d="100"/>
        </p:scale>
        <p:origin x="800" y="1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212"/>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image" Target="../media/image5.wmf"/><Relationship Id="rId7" Type="http://schemas.openxmlformats.org/officeDocument/2006/relationships/image" Target="../media/image9.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10" Type="http://schemas.openxmlformats.org/officeDocument/2006/relationships/image" Target="../media/image12.wmf"/><Relationship Id="rId4" Type="http://schemas.openxmlformats.org/officeDocument/2006/relationships/image" Target="../media/image6.wmf"/><Relationship Id="rId9"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1BA2CCC2-F1F0-47B2-8075-D84B3945D28B}" type="slidenum">
              <a:rPr lang="en-US" altLang="zh-CN"/>
              <a:pPr>
                <a:defRPr/>
              </a:pPr>
              <a:t>‹#›</a:t>
            </a:fld>
            <a:endParaRPr lang="en-US" altLang="zh-CN"/>
          </a:p>
        </p:txBody>
      </p:sp>
    </p:spTree>
    <p:extLst>
      <p:ext uri="{BB962C8B-B14F-4D97-AF65-F5344CB8AC3E}">
        <p14:creationId xmlns:p14="http://schemas.microsoft.com/office/powerpoint/2010/main" val="3964462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0A27C0FA-0183-4BF5-BD3E-36C26BF3E392}" type="slidenum">
              <a:rPr lang="en-US" altLang="zh-CN"/>
              <a:pPr>
                <a:defRPr/>
              </a:pPr>
              <a:t>‹#›</a:t>
            </a:fld>
            <a:endParaRPr lang="en-US" altLang="zh-CN"/>
          </a:p>
        </p:txBody>
      </p:sp>
    </p:spTree>
    <p:extLst>
      <p:ext uri="{BB962C8B-B14F-4D97-AF65-F5344CB8AC3E}">
        <p14:creationId xmlns:p14="http://schemas.microsoft.com/office/powerpoint/2010/main" val="35572428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9BA0021-B0EF-4DF9-8487-5C6AA04E1FED}"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823061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latin typeface="宋体" panose="02010600030101010101" pitchFamily="2" charset="-122"/>
              </a:rPr>
              <a:t>消除方法：</a:t>
            </a:r>
            <a:r>
              <a:rPr lang="zh-CN" altLang="en-US" dirty="0">
                <a:latin typeface="Times New Roman" panose="02020603050405020304" pitchFamily="18" charset="0"/>
              </a:rPr>
              <a:t>增大</a:t>
            </a:r>
            <a:r>
              <a:rPr lang="en-US" altLang="zh-CN" i="1" dirty="0" err="1">
                <a:latin typeface="Times New Roman" panose="02020603050405020304" pitchFamily="18" charset="0"/>
              </a:rPr>
              <a:t>R</a:t>
            </a:r>
            <a:r>
              <a:rPr lang="en-US" altLang="zh-CN" baseline="-25000" dirty="0" err="1">
                <a:latin typeface="Times New Roman" panose="02020603050405020304" pitchFamily="18" charset="0"/>
              </a:rPr>
              <a:t>b</a:t>
            </a:r>
            <a:r>
              <a:rPr lang="zh-CN" altLang="en-US" dirty="0">
                <a:latin typeface="Times New Roman" panose="02020603050405020304" pitchFamily="18" charset="0"/>
              </a:rPr>
              <a:t>，减小</a:t>
            </a:r>
            <a:r>
              <a:rPr lang="en-US" altLang="zh-CN" i="1" dirty="0" err="1">
                <a:latin typeface="Times New Roman" panose="02020603050405020304" pitchFamily="18" charset="0"/>
              </a:rPr>
              <a:t>R</a:t>
            </a:r>
            <a:r>
              <a:rPr lang="en-US" altLang="zh-CN" baseline="-25000" dirty="0" err="1">
                <a:latin typeface="Times New Roman" panose="02020603050405020304" pitchFamily="18" charset="0"/>
              </a:rPr>
              <a:t>c</a:t>
            </a:r>
            <a:r>
              <a:rPr lang="zh-CN" altLang="en-US" dirty="0">
                <a:latin typeface="Times New Roman" panose="02020603050405020304" pitchFamily="18" charset="0"/>
              </a:rPr>
              <a:t>，减小</a:t>
            </a:r>
            <a:r>
              <a:rPr lang="en-US" altLang="zh-CN" i="1" dirty="0">
                <a:latin typeface="Times New Roman" panose="02020603050405020304" pitchFamily="18" charset="0"/>
              </a:rPr>
              <a:t>β</a:t>
            </a:r>
            <a:r>
              <a:rPr lang="zh-CN" altLang="en-US" dirty="0">
                <a:latin typeface="Times New Roman" panose="02020603050405020304" pitchFamily="18" charset="0"/>
              </a:rPr>
              <a:t>，减小</a:t>
            </a:r>
            <a:r>
              <a:rPr lang="en-US" altLang="zh-CN" i="1" dirty="0">
                <a:latin typeface="Times New Roman" panose="02020603050405020304" pitchFamily="18" charset="0"/>
              </a:rPr>
              <a:t>V</a:t>
            </a:r>
            <a:r>
              <a:rPr lang="en-US" altLang="zh-CN" baseline="-25000" dirty="0">
                <a:latin typeface="Times New Roman" panose="02020603050405020304" pitchFamily="18" charset="0"/>
              </a:rPr>
              <a:t>BB</a:t>
            </a:r>
            <a:r>
              <a:rPr lang="zh-CN" altLang="en-US" dirty="0">
                <a:latin typeface="Times New Roman" panose="02020603050405020304" pitchFamily="18" charset="0"/>
              </a:rPr>
              <a:t>，增大</a:t>
            </a:r>
            <a:r>
              <a:rPr lang="en-US" altLang="zh-CN" i="1" dirty="0">
                <a:latin typeface="Times New Roman" panose="02020603050405020304" pitchFamily="18" charset="0"/>
              </a:rPr>
              <a:t>V</a:t>
            </a:r>
            <a:r>
              <a:rPr lang="en-US" altLang="zh-CN" baseline="-25000" dirty="0">
                <a:latin typeface="Times New Roman" panose="02020603050405020304" pitchFamily="18" charset="0"/>
              </a:rPr>
              <a:t>CC</a:t>
            </a:r>
            <a:r>
              <a:rPr lang="zh-CN" altLang="en-US" dirty="0">
                <a:latin typeface="Times New Roman" panose="02020603050405020304" pitchFamily="18" charset="0"/>
              </a:rPr>
              <a:t>。</a:t>
            </a:r>
          </a:p>
        </p:txBody>
      </p:sp>
    </p:spTree>
    <p:extLst>
      <p:ext uri="{BB962C8B-B14F-4D97-AF65-F5344CB8AC3E}">
        <p14:creationId xmlns:p14="http://schemas.microsoft.com/office/powerpoint/2010/main" val="2890294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992188" y="768350"/>
            <a:ext cx="5114925" cy="3836988"/>
          </a:xfrm>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静态工作点：既确定 </a:t>
            </a:r>
            <a:r>
              <a:rPr lang="en-US" altLang="zh-CN" dirty="0"/>
              <a:t>be</a:t>
            </a:r>
            <a:r>
              <a:rPr lang="zh-CN" altLang="en-US" dirty="0"/>
              <a:t>之间的电压电流</a:t>
            </a:r>
            <a:r>
              <a:rPr lang="en-US" altLang="zh-CN" dirty="0"/>
              <a:t>:</a:t>
            </a:r>
            <a:r>
              <a:rPr lang="en-US" altLang="zh-CN" baseline="0" dirty="0"/>
              <a:t> V_BEQ</a:t>
            </a:r>
            <a:r>
              <a:rPr lang="zh-CN" altLang="en-US" baseline="0" dirty="0"/>
              <a:t>和</a:t>
            </a:r>
            <a:r>
              <a:rPr lang="en-US" altLang="zh-CN" baseline="0" dirty="0"/>
              <a:t>I_BQ</a:t>
            </a:r>
            <a:r>
              <a:rPr lang="zh-CN" altLang="en-US" baseline="0" dirty="0"/>
              <a:t>和</a:t>
            </a:r>
            <a:r>
              <a:rPr lang="en-US" altLang="zh-CN" baseline="0" dirty="0" err="1"/>
              <a:t>ce</a:t>
            </a:r>
            <a:r>
              <a:rPr lang="zh-CN" altLang="en-US" baseline="0" dirty="0"/>
              <a:t>之间的电流电压</a:t>
            </a:r>
            <a:endParaRPr lang="en-US" altLang="zh-CN" baseline="0" dirty="0"/>
          </a:p>
          <a:p>
            <a:r>
              <a:rPr lang="en-US" altLang="zh-CN" baseline="0" dirty="0"/>
              <a:t>1</a:t>
            </a:r>
            <a:r>
              <a:rPr lang="zh-CN" altLang="en-US" baseline="0" dirty="0"/>
              <a:t>）通过</a:t>
            </a:r>
            <a:r>
              <a:rPr lang="en-US" altLang="zh-CN" baseline="0" dirty="0" err="1"/>
              <a:t>i_B</a:t>
            </a:r>
            <a:r>
              <a:rPr lang="en-US" altLang="zh-CN" baseline="0" dirty="0"/>
              <a:t> - </a:t>
            </a:r>
            <a:r>
              <a:rPr lang="en-US" altLang="zh-CN" baseline="0" dirty="0" err="1"/>
              <a:t>v_BE</a:t>
            </a:r>
            <a:r>
              <a:rPr lang="zh-CN" altLang="en-US" baseline="0" dirty="0"/>
              <a:t>曲线上画线，找到交点</a:t>
            </a:r>
            <a:r>
              <a:rPr lang="en-US" altLang="zh-CN" baseline="0" dirty="0"/>
              <a:t>V_BEQ</a:t>
            </a:r>
            <a:r>
              <a:rPr lang="zh-CN" altLang="en-US" baseline="0" dirty="0"/>
              <a:t>和</a:t>
            </a:r>
            <a:r>
              <a:rPr lang="en-US" altLang="zh-CN" baseline="0" dirty="0"/>
              <a:t>I_BQ</a:t>
            </a:r>
          </a:p>
          <a:p>
            <a:r>
              <a:rPr lang="en-US" altLang="zh-CN" baseline="0" dirty="0"/>
              <a:t>2) </a:t>
            </a:r>
            <a:r>
              <a:rPr lang="zh-CN" altLang="en-US" baseline="0" dirty="0"/>
              <a:t>在</a:t>
            </a:r>
            <a:r>
              <a:rPr lang="en-US" altLang="zh-CN" baseline="0" dirty="0" err="1"/>
              <a:t>i_C</a:t>
            </a:r>
            <a:r>
              <a:rPr lang="en-US" altLang="zh-CN" baseline="0" dirty="0"/>
              <a:t> – </a:t>
            </a:r>
            <a:r>
              <a:rPr lang="en-US" altLang="zh-CN" baseline="0" dirty="0" err="1"/>
              <a:t>v_CE</a:t>
            </a:r>
            <a:r>
              <a:rPr lang="zh-CN" altLang="en-US" baseline="0" dirty="0"/>
              <a:t>图上找到</a:t>
            </a:r>
            <a:r>
              <a:rPr lang="en-US" altLang="zh-CN" baseline="0" dirty="0" err="1"/>
              <a:t>i_B</a:t>
            </a:r>
            <a:r>
              <a:rPr lang="en-US" altLang="zh-CN" baseline="0" dirty="0"/>
              <a:t>=I_BQ</a:t>
            </a:r>
            <a:r>
              <a:rPr lang="zh-CN" altLang="en-US" baseline="0" dirty="0"/>
              <a:t>的那根曲线，然后画线，找到交点</a:t>
            </a:r>
            <a:r>
              <a:rPr lang="en-US" altLang="zh-CN" baseline="0" dirty="0"/>
              <a:t>V_CEQ</a:t>
            </a:r>
            <a:r>
              <a:rPr lang="zh-CN" altLang="en-US" baseline="0" dirty="0"/>
              <a:t>和</a:t>
            </a:r>
            <a:r>
              <a:rPr lang="en-US" altLang="zh-CN" baseline="0" dirty="0"/>
              <a:t>I_CQ</a:t>
            </a:r>
            <a:endParaRPr lang="zh-CN" altLang="en-US" dirty="0"/>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B591FE-0DFF-4A16-99FB-828520A1C1D5}" type="slidenum">
              <a:rPr lang="en-US" altLang="zh-CN" smtClean="0"/>
              <a:pPr/>
              <a:t>15</a:t>
            </a:fld>
            <a:endParaRPr lang="en-US" altLang="zh-CN"/>
          </a:p>
        </p:txBody>
      </p:sp>
    </p:spTree>
    <p:extLst>
      <p:ext uri="{BB962C8B-B14F-4D97-AF65-F5344CB8AC3E}">
        <p14:creationId xmlns:p14="http://schemas.microsoft.com/office/powerpoint/2010/main" val="3069406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放大电路建立正确的静态，是保证动态工作的前提。分析放大电路必须要正确地区分静态和动态，正确地区分直流通路和交流通路。</a:t>
            </a:r>
          </a:p>
          <a:p>
            <a:pPr eaLnBrk="1" hangingPunct="1"/>
            <a:r>
              <a:rPr lang="zh-CN" altLang="en-US"/>
              <a:t>不同书写体字母的含义：</a:t>
            </a:r>
          </a:p>
          <a:p>
            <a:pPr eaLnBrk="1" hangingPunct="1"/>
            <a:r>
              <a:rPr lang="en-US" altLang="zh-CN"/>
              <a:t>IB  —</a:t>
            </a:r>
            <a:r>
              <a:rPr lang="zh-CN" altLang="en-US"/>
              <a:t>大写字母，大写下标，表示直流量</a:t>
            </a:r>
          </a:p>
          <a:p>
            <a:pPr eaLnBrk="1" hangingPunct="1"/>
            <a:r>
              <a:rPr lang="en-US" altLang="zh-CN"/>
              <a:t>ib —</a:t>
            </a:r>
            <a:r>
              <a:rPr lang="zh-CN" altLang="en-US"/>
              <a:t>小写字母，小写下标，表示交流瞬时值</a:t>
            </a:r>
          </a:p>
          <a:p>
            <a:pPr eaLnBrk="1" hangingPunct="1"/>
            <a:r>
              <a:rPr lang="en-US" altLang="zh-CN"/>
              <a:t>iB —</a:t>
            </a:r>
            <a:r>
              <a:rPr lang="zh-CN" altLang="en-US"/>
              <a:t>小写字母，大写下标，表示交、直混合量</a:t>
            </a:r>
          </a:p>
        </p:txBody>
      </p:sp>
    </p:spTree>
    <p:extLst>
      <p:ext uri="{BB962C8B-B14F-4D97-AF65-F5344CB8AC3E}">
        <p14:creationId xmlns:p14="http://schemas.microsoft.com/office/powerpoint/2010/main" val="2648376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A27C0FA-0183-4BF5-BD3E-36C26BF3E392}" type="slidenum">
              <a:rPr lang="en-US" altLang="zh-CN" smtClean="0"/>
              <a:pPr>
                <a:defRPr/>
              </a:pPr>
              <a:t>17</a:t>
            </a:fld>
            <a:endParaRPr lang="en-US" altLang="zh-CN"/>
          </a:p>
        </p:txBody>
      </p:sp>
    </p:spTree>
    <p:extLst>
      <p:ext uri="{BB962C8B-B14F-4D97-AF65-F5344CB8AC3E}">
        <p14:creationId xmlns:p14="http://schemas.microsoft.com/office/powerpoint/2010/main" val="3481195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chemeClr val="bg1"/>
                </a:solidFill>
              </a:rPr>
              <a:t>放大电路的动态分析是在静态分析的基础上，分析电路中的信号的传输情况，考虑的只是电压和电流的交流分量（信号分量）。</a:t>
            </a:r>
          </a:p>
          <a:p>
            <a:pPr eaLnBrk="1" hangingPunct="1"/>
            <a:r>
              <a:rPr kumimoji="1" lang="zh-CN" altLang="en-US">
                <a:solidFill>
                  <a:schemeClr val="bg1"/>
                </a:solidFill>
              </a:rPr>
              <a:t>静态是分析的出发点，动态则是最终目的。</a:t>
            </a:r>
          </a:p>
          <a:p>
            <a:pPr eaLnBrk="1" hangingPunct="1"/>
            <a:r>
              <a:rPr kumimoji="1" lang="zh-CN" altLang="en-US">
                <a:solidFill>
                  <a:srgbClr val="0000FF"/>
                </a:solidFill>
              </a:rPr>
              <a:t>直流电源和耦合电容对交流相当于短路</a:t>
            </a:r>
          </a:p>
        </p:txBody>
      </p:sp>
    </p:spTree>
    <p:extLst>
      <p:ext uri="{BB962C8B-B14F-4D97-AF65-F5344CB8AC3E}">
        <p14:creationId xmlns:p14="http://schemas.microsoft.com/office/powerpoint/2010/main" val="1455452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992188" y="768350"/>
            <a:ext cx="5114925" cy="3836988"/>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t>三极管</a:t>
            </a:r>
            <a:r>
              <a:rPr kumimoji="1" lang="en-US" altLang="zh-CN" sz="1000"/>
              <a:t>T</a:t>
            </a:r>
            <a:r>
              <a:rPr kumimoji="1" lang="zh-CN" altLang="en-US" sz="1000"/>
              <a:t>：放大电路的核心器件，用来实现放大。</a:t>
            </a:r>
          </a:p>
          <a:p>
            <a:pPr eaLnBrk="1" hangingPunct="1"/>
            <a:r>
              <a:rPr kumimoji="1" lang="zh-CN" altLang="en-US" sz="1000"/>
              <a:t>基极电阻</a:t>
            </a:r>
            <a:r>
              <a:rPr kumimoji="1" lang="en-US" altLang="zh-CN" sz="1000"/>
              <a:t>Rb</a:t>
            </a:r>
          </a:p>
          <a:p>
            <a:pPr lvl="1" eaLnBrk="1" hangingPunct="1"/>
            <a:r>
              <a:rPr kumimoji="1" lang="zh-CN" altLang="en-US" sz="1000"/>
              <a:t>为基极提供合适偏置电流</a:t>
            </a:r>
          </a:p>
          <a:p>
            <a:pPr eaLnBrk="1" hangingPunct="1"/>
            <a:r>
              <a:rPr kumimoji="1" lang="zh-CN" altLang="en-US" sz="1000"/>
              <a:t>集电极电阻</a:t>
            </a:r>
            <a:r>
              <a:rPr kumimoji="1" lang="en-US" altLang="zh-CN" sz="1000"/>
              <a:t>R</a:t>
            </a:r>
            <a:r>
              <a:rPr kumimoji="1" lang="zh-CN" altLang="en-US" sz="1000"/>
              <a:t>c</a:t>
            </a:r>
          </a:p>
          <a:p>
            <a:pPr lvl="1" eaLnBrk="1" hangingPunct="1"/>
            <a:r>
              <a:rPr kumimoji="1" lang="zh-CN" altLang="en-US" sz="1000"/>
              <a:t>为集电极提供合适偏置电流</a:t>
            </a:r>
          </a:p>
          <a:p>
            <a:pPr lvl="1" eaLnBrk="1" hangingPunct="1"/>
            <a:r>
              <a:rPr kumimoji="1" lang="zh-CN" altLang="en-US" sz="1000"/>
              <a:t>将变化的集电极电流转换为电压</a:t>
            </a:r>
          </a:p>
        </p:txBody>
      </p:sp>
    </p:spTree>
    <p:extLst>
      <p:ext uri="{BB962C8B-B14F-4D97-AF65-F5344CB8AC3E}">
        <p14:creationId xmlns:p14="http://schemas.microsoft.com/office/powerpoint/2010/main" val="2328558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92188" y="768350"/>
            <a:ext cx="5114925" cy="38369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sz="1000"/>
          </a:p>
        </p:txBody>
      </p:sp>
    </p:spTree>
    <p:extLst>
      <p:ext uri="{BB962C8B-B14F-4D97-AF65-F5344CB8AC3E}">
        <p14:creationId xmlns:p14="http://schemas.microsoft.com/office/powerpoint/2010/main" val="41423066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itchFamily="34" charset="0"/>
                <a:ea typeface="宋体" pitchFamily="2" charset="-122"/>
                <a:cs typeface="宋体" charset="0"/>
              </a:rPr>
              <a:t>特别注意由于负载是通过一个电容接上去的，因此交流负载线和直流负载线斜率不同！</a:t>
            </a:r>
          </a:p>
          <a:p>
            <a:endParaRPr lang="zh-CN" altLang="zh-CN" sz="1200" kern="1200" dirty="0">
              <a:solidFill>
                <a:schemeClr val="tx1"/>
              </a:solidFill>
              <a:effectLst/>
              <a:latin typeface="Arial" pitchFamily="34" charset="0"/>
              <a:ea typeface="宋体" pitchFamily="2" charset="-122"/>
              <a:cs typeface="宋体" charset="0"/>
            </a:endParaRPr>
          </a:p>
        </p:txBody>
      </p:sp>
      <p:sp>
        <p:nvSpPr>
          <p:cNvPr id="4" name="灯片编号占位符 3"/>
          <p:cNvSpPr>
            <a:spLocks noGrp="1"/>
          </p:cNvSpPr>
          <p:nvPr>
            <p:ph type="sldNum" sz="quarter" idx="10"/>
          </p:nvPr>
        </p:nvSpPr>
        <p:spPr/>
        <p:txBody>
          <a:bodyPr/>
          <a:lstStyle/>
          <a:p>
            <a:pPr>
              <a:defRPr/>
            </a:pPr>
            <a:fld id="{0A27C0FA-0183-4BF5-BD3E-36C26BF3E392}" type="slidenum">
              <a:rPr lang="en-US" altLang="zh-CN" smtClean="0"/>
              <a:pPr>
                <a:defRPr/>
              </a:pPr>
              <a:t>23</a:t>
            </a:fld>
            <a:endParaRPr lang="en-US" altLang="zh-CN"/>
          </a:p>
        </p:txBody>
      </p:sp>
    </p:spTree>
    <p:extLst>
      <p:ext uri="{BB962C8B-B14F-4D97-AF65-F5344CB8AC3E}">
        <p14:creationId xmlns:p14="http://schemas.microsoft.com/office/powerpoint/2010/main" val="745036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lienbildplatzhalter 1"/>
          <p:cNvSpPr>
            <a:spLocks noGrp="1" noRot="1" noChangeAspect="1" noTextEdit="1"/>
          </p:cNvSpPr>
          <p:nvPr>
            <p:ph type="sldImg"/>
          </p:nvPr>
        </p:nvSpPr>
        <p:spPr>
          <a:xfrm>
            <a:off x="992188" y="768350"/>
            <a:ext cx="5114925" cy="3836988"/>
          </a:xfrm>
          <a:ln/>
        </p:spPr>
      </p:sp>
      <p:sp>
        <p:nvSpPr>
          <p:cNvPr id="3277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放大倍数的计算将在下一</a:t>
            </a:r>
            <a:r>
              <a:rPr lang="en-US" altLang="zh-CN"/>
              <a:t>PPT</a:t>
            </a:r>
            <a:r>
              <a:rPr lang="zh-CN" altLang="en-US"/>
              <a:t>里介绍，这里只分析直流交流通路怎么简化。</a:t>
            </a:r>
            <a:endParaRPr lang="en-US" altLang="ja-JP"/>
          </a:p>
          <a:p>
            <a:r>
              <a:rPr lang="en-US" altLang="zh-CN"/>
              <a:t> </a:t>
            </a:r>
          </a:p>
          <a:p>
            <a:endParaRPr lang="en-US" altLang="zh-CN"/>
          </a:p>
        </p:txBody>
      </p:sp>
      <p:sp>
        <p:nvSpPr>
          <p:cNvPr id="3277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805C1A-4244-4AE8-B165-899B624783A0}" type="slidenum">
              <a:rPr lang="en-US" altLang="zh-CN" sz="1300" smtClean="0"/>
              <a:pPr>
                <a:spcBef>
                  <a:spcPct val="0"/>
                </a:spcBef>
              </a:pPr>
              <a:t>26</a:t>
            </a:fld>
            <a:endParaRPr lang="en-US" altLang="zh-CN" sz="1300"/>
          </a:p>
        </p:txBody>
      </p:sp>
    </p:spTree>
    <p:extLst>
      <p:ext uri="{BB962C8B-B14F-4D97-AF65-F5344CB8AC3E}">
        <p14:creationId xmlns:p14="http://schemas.microsoft.com/office/powerpoint/2010/main" val="22240773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lienbildplatzhalter 1"/>
          <p:cNvSpPr>
            <a:spLocks noGrp="1" noRot="1" noChangeAspect="1" noTextEdit="1"/>
          </p:cNvSpPr>
          <p:nvPr>
            <p:ph type="sldImg"/>
          </p:nvPr>
        </p:nvSpPr>
        <p:spPr>
          <a:xfrm>
            <a:off x="992188" y="768350"/>
            <a:ext cx="5114925" cy="3836988"/>
          </a:xfrm>
          <a:ln/>
        </p:spPr>
      </p:sp>
      <p:sp>
        <p:nvSpPr>
          <p:cNvPr id="3277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放大倍数的计算将在下一</a:t>
            </a:r>
            <a:r>
              <a:rPr lang="en-US" altLang="zh-CN" dirty="0"/>
              <a:t>PPT</a:t>
            </a:r>
            <a:r>
              <a:rPr lang="zh-CN" altLang="en-US" dirty="0"/>
              <a:t>里介绍，这里只分析直流交流通路怎么简化。</a:t>
            </a:r>
            <a:endParaRPr lang="en-US" altLang="ja-JP" dirty="0"/>
          </a:p>
          <a:p>
            <a:r>
              <a:rPr lang="en-US" altLang="zh-CN" dirty="0"/>
              <a:t> </a:t>
            </a:r>
          </a:p>
          <a:p>
            <a:endParaRPr lang="en-US" altLang="zh-CN" dirty="0"/>
          </a:p>
        </p:txBody>
      </p:sp>
      <p:sp>
        <p:nvSpPr>
          <p:cNvPr id="3277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D805C1A-4244-4AE8-B165-899B624783A0}" type="slidenum">
              <a:rPr lang="en-US" altLang="zh-CN" sz="1300" smtClean="0"/>
              <a:pPr>
                <a:spcBef>
                  <a:spcPct val="0"/>
                </a:spcBef>
              </a:pPr>
              <a:t>27</a:t>
            </a:fld>
            <a:endParaRPr lang="en-US" altLang="zh-CN" sz="1300"/>
          </a:p>
        </p:txBody>
      </p:sp>
    </p:spTree>
    <p:extLst>
      <p:ext uri="{BB962C8B-B14F-4D97-AF65-F5344CB8AC3E}">
        <p14:creationId xmlns:p14="http://schemas.microsoft.com/office/powerpoint/2010/main" val="315112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6EF9267-7A2D-4CBA-B824-A67EEF155611}" type="slidenum">
              <a:rPr lang="en-US" altLang="zh-CN" sz="1300"/>
              <a:pPr algn="r" eaLnBrk="1" hangingPunct="1">
                <a:spcBef>
                  <a:spcPct val="0"/>
                </a:spcBef>
              </a:pPr>
              <a:t>2</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a:solidFill>
                <a:srgbClr val="FF5050"/>
              </a:solidFill>
            </a:endParaRPr>
          </a:p>
        </p:txBody>
      </p:sp>
    </p:spTree>
    <p:extLst>
      <p:ext uri="{BB962C8B-B14F-4D97-AF65-F5344CB8AC3E}">
        <p14:creationId xmlns:p14="http://schemas.microsoft.com/office/powerpoint/2010/main" val="2134350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992188" y="768350"/>
            <a:ext cx="5114925" cy="3836988"/>
          </a:xfrm>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输入正弦信号</a:t>
            </a:r>
            <a:r>
              <a:rPr kumimoji="1" lang="en-US" altLang="zh-CN" i="1">
                <a:solidFill>
                  <a:srgbClr val="000000"/>
                </a:solidFill>
                <a:latin typeface="Times New Roman" panose="02020603050405020304" pitchFamily="18" charset="0"/>
                <a:cs typeface="Times New Roman" panose="02020603050405020304" pitchFamily="18" charset="0"/>
              </a:rPr>
              <a:t>v</a:t>
            </a:r>
            <a:r>
              <a:rPr kumimoji="1" lang="en-US" altLang="zh-CN" baseline="-25000">
                <a:solidFill>
                  <a:srgbClr val="000000"/>
                </a:solidFill>
                <a:latin typeface="Times New Roman" panose="02020603050405020304" pitchFamily="18" charset="0"/>
                <a:cs typeface="Times New Roman" panose="02020603050405020304" pitchFamily="18" charset="0"/>
              </a:rPr>
              <a:t>s</a:t>
            </a:r>
            <a:r>
              <a:rPr kumimoji="1" lang="zh-CN" altLang="en-US">
                <a:solidFill>
                  <a:srgbClr val="000000"/>
                </a:solidFill>
                <a:latin typeface="Times New Roman" panose="02020603050405020304" pitchFamily="18" charset="0"/>
                <a:cs typeface="Times New Roman" panose="02020603050405020304" pitchFamily="18" charset="0"/>
              </a:rPr>
              <a:t>后，电路将处在动态工作情况。此时，</a:t>
            </a:r>
            <a:r>
              <a:rPr kumimoji="1" lang="en-US" altLang="zh-CN">
                <a:solidFill>
                  <a:srgbClr val="000000"/>
                </a:solidFill>
                <a:latin typeface="Times New Roman" panose="02020603050405020304" pitchFamily="18" charset="0"/>
                <a:cs typeface="Times New Roman" panose="02020603050405020304" pitchFamily="18" charset="0"/>
              </a:rPr>
              <a:t>BJT</a:t>
            </a:r>
            <a:r>
              <a:rPr kumimoji="1" lang="zh-CN" altLang="en-US">
                <a:solidFill>
                  <a:srgbClr val="000000"/>
                </a:solidFill>
                <a:latin typeface="Times New Roman" panose="02020603050405020304" pitchFamily="18" charset="0"/>
                <a:cs typeface="Times New Roman" panose="02020603050405020304" pitchFamily="18" charset="0"/>
              </a:rPr>
              <a:t>各极电流及电压都将在静态值的基础上随输入信号作相应的变化</a:t>
            </a:r>
            <a:endParaRPr kumimoji="1" lang="en-US" altLang="zh-CN">
              <a:solidFill>
                <a:srgbClr val="000000"/>
              </a:solidFill>
              <a:latin typeface="Times New Roman" panose="02020603050405020304" pitchFamily="18" charset="0"/>
              <a:cs typeface="Times New Roman" panose="02020603050405020304" pitchFamily="18" charset="0"/>
            </a:endParaRPr>
          </a:p>
          <a:p>
            <a:endParaRPr kumimoji="1" lang="en-US" altLang="zh-CN">
              <a:solidFill>
                <a:srgbClr val="000000"/>
              </a:solidFill>
              <a:latin typeface="Times New Roman" panose="02020603050405020304" pitchFamily="18" charset="0"/>
              <a:cs typeface="Times New Roman" panose="02020603050405020304" pitchFamily="18" charset="0"/>
            </a:endParaRPr>
          </a:p>
          <a:p>
            <a:r>
              <a:rPr lang="zh-CN" altLang="en-US"/>
              <a:t>本章中的电流电压符号有时大写，有时候小写</a:t>
            </a:r>
            <a:r>
              <a:rPr lang="en-US" altLang="ja-JP"/>
              <a:t> </a:t>
            </a:r>
            <a:r>
              <a:rPr lang="zh-CN" altLang="en-US"/>
              <a:t>，其规定如下：</a:t>
            </a:r>
            <a:endParaRPr lang="en-US" altLang="zh-CN"/>
          </a:p>
          <a:p>
            <a:r>
              <a:rPr lang="zh-CN" altLang="en-US"/>
              <a:t>如信号只有直流分量，则</a:t>
            </a:r>
            <a:r>
              <a:rPr lang="en-US" altLang="zh-CN"/>
              <a:t>I</a:t>
            </a:r>
            <a:r>
              <a:rPr lang="zh-CN" altLang="en-US"/>
              <a:t>和</a:t>
            </a:r>
            <a:r>
              <a:rPr lang="en-US" altLang="zh-CN"/>
              <a:t>V</a:t>
            </a:r>
            <a:r>
              <a:rPr lang="zh-CN" altLang="en-US"/>
              <a:t>以及其下标均为大写；</a:t>
            </a:r>
            <a:endParaRPr lang="en-US" altLang="zh-CN"/>
          </a:p>
          <a:p>
            <a:r>
              <a:rPr lang="zh-CN" altLang="en-US"/>
              <a:t>如信号只有交流分量（平均值为</a:t>
            </a:r>
            <a:r>
              <a:rPr lang="en-US" altLang="zh-CN"/>
              <a:t>0</a:t>
            </a:r>
            <a:r>
              <a:rPr lang="zh-CN" altLang="en-US"/>
              <a:t>），则</a:t>
            </a:r>
            <a:r>
              <a:rPr lang="en-US" altLang="zh-CN"/>
              <a:t>I</a:t>
            </a:r>
            <a:r>
              <a:rPr lang="zh-CN" altLang="en-US"/>
              <a:t>和</a:t>
            </a:r>
            <a:r>
              <a:rPr lang="en-US" altLang="zh-CN"/>
              <a:t>V</a:t>
            </a:r>
            <a:r>
              <a:rPr lang="zh-CN" altLang="en-US"/>
              <a:t>以及其下标均为小写；</a:t>
            </a:r>
            <a:endParaRPr lang="en-US" altLang="zh-CN"/>
          </a:p>
          <a:p>
            <a:r>
              <a:rPr lang="zh-CN" altLang="en-US"/>
              <a:t>如信号既有直流分量（平均值不为</a:t>
            </a:r>
            <a:r>
              <a:rPr lang="en-US" altLang="zh-CN"/>
              <a:t>0</a:t>
            </a:r>
            <a:r>
              <a:rPr lang="zh-CN" altLang="en-US"/>
              <a:t>），也有交流分量，则</a:t>
            </a:r>
            <a:r>
              <a:rPr lang="en-US" altLang="zh-CN"/>
              <a:t>i</a:t>
            </a:r>
            <a:r>
              <a:rPr lang="zh-CN" altLang="en-US"/>
              <a:t>和</a:t>
            </a:r>
            <a:r>
              <a:rPr lang="en-US" altLang="zh-CN"/>
              <a:t>v</a:t>
            </a:r>
            <a:r>
              <a:rPr lang="zh-CN" altLang="en-US"/>
              <a:t>小写，其下标为大写；</a:t>
            </a:r>
            <a:endParaRPr lang="en-US" altLang="zh-CN"/>
          </a:p>
          <a:p>
            <a:endParaRPr lang="en-US" altLang="zh-CN"/>
          </a:p>
          <a:p>
            <a:endParaRPr lang="zh-CN" altLang="en-US"/>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12FFBC-2CA5-40D3-81E0-BC6FA5645450}" type="slidenum">
              <a:rPr lang="en-US" altLang="zh-CN" sz="1300" smtClean="0"/>
              <a:pPr>
                <a:spcBef>
                  <a:spcPct val="0"/>
                </a:spcBef>
              </a:pPr>
              <a:t>28</a:t>
            </a:fld>
            <a:endParaRPr lang="en-US" altLang="zh-CN" sz="1300"/>
          </a:p>
        </p:txBody>
      </p:sp>
    </p:spTree>
    <p:extLst>
      <p:ext uri="{BB962C8B-B14F-4D97-AF65-F5344CB8AC3E}">
        <p14:creationId xmlns:p14="http://schemas.microsoft.com/office/powerpoint/2010/main" val="2165901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基本放大电路一般是指由一个三极管与相应元件组成的三种基本组态放大电路。</a:t>
            </a:r>
            <a:r>
              <a:rPr lang="zh-CN" altLang="en-US"/>
              <a:t>是构成各种复杂放大电路的基本单元。</a:t>
            </a:r>
          </a:p>
        </p:txBody>
      </p:sp>
    </p:spTree>
    <p:extLst>
      <p:ext uri="{BB962C8B-B14F-4D97-AF65-F5344CB8AC3E}">
        <p14:creationId xmlns:p14="http://schemas.microsoft.com/office/powerpoint/2010/main" val="1546861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基本放大电路一般是指由一个三极管与相应元件组成的三种基本组态放大电路。</a:t>
            </a:r>
            <a:r>
              <a:rPr lang="zh-CN" altLang="en-US"/>
              <a:t>是构成各种复杂放大电路的基本单元。</a:t>
            </a:r>
          </a:p>
        </p:txBody>
      </p:sp>
    </p:spTree>
    <p:extLst>
      <p:ext uri="{BB962C8B-B14F-4D97-AF65-F5344CB8AC3E}">
        <p14:creationId xmlns:p14="http://schemas.microsoft.com/office/powerpoint/2010/main" val="281793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xfrm>
            <a:off x="992188" y="768350"/>
            <a:ext cx="5114925" cy="3836988"/>
          </a:xfrm>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solidFill>
                  <a:srgbClr val="000000"/>
                </a:solidFill>
                <a:latin typeface="Times New Roman" panose="02020603050405020304" pitchFamily="18" charset="0"/>
                <a:cs typeface="Times New Roman" panose="02020603050405020304" pitchFamily="18" charset="0"/>
              </a:rPr>
              <a:t>输入正弦信号</a:t>
            </a:r>
            <a:r>
              <a:rPr kumimoji="1" lang="en-US" altLang="zh-CN" i="1" dirty="0">
                <a:solidFill>
                  <a:srgbClr val="000000"/>
                </a:solidFill>
                <a:latin typeface="Times New Roman" panose="02020603050405020304" pitchFamily="18" charset="0"/>
                <a:cs typeface="Times New Roman" panose="02020603050405020304" pitchFamily="18" charset="0"/>
              </a:rPr>
              <a:t>v</a:t>
            </a:r>
            <a:r>
              <a:rPr kumimoji="1" lang="en-US" altLang="zh-CN" baseline="-25000" dirty="0">
                <a:solidFill>
                  <a:srgbClr val="000000"/>
                </a:solidFill>
                <a:latin typeface="Times New Roman" panose="02020603050405020304" pitchFamily="18" charset="0"/>
                <a:cs typeface="Times New Roman" panose="02020603050405020304" pitchFamily="18" charset="0"/>
              </a:rPr>
              <a:t>s</a:t>
            </a:r>
            <a:r>
              <a:rPr kumimoji="1" lang="zh-CN" altLang="en-US" dirty="0">
                <a:solidFill>
                  <a:srgbClr val="000000"/>
                </a:solidFill>
                <a:latin typeface="Times New Roman" panose="02020603050405020304" pitchFamily="18" charset="0"/>
                <a:cs typeface="Times New Roman" panose="02020603050405020304" pitchFamily="18" charset="0"/>
              </a:rPr>
              <a:t>后，电路将处在动态工作情况。此时，</a:t>
            </a:r>
            <a:r>
              <a:rPr kumimoji="1" lang="en-US" altLang="zh-CN" dirty="0">
                <a:solidFill>
                  <a:srgbClr val="000000"/>
                </a:solidFill>
                <a:latin typeface="Times New Roman" panose="02020603050405020304" pitchFamily="18" charset="0"/>
                <a:cs typeface="Times New Roman" panose="02020603050405020304" pitchFamily="18" charset="0"/>
              </a:rPr>
              <a:t>BJT</a:t>
            </a:r>
            <a:r>
              <a:rPr kumimoji="1" lang="zh-CN" altLang="en-US" dirty="0">
                <a:solidFill>
                  <a:srgbClr val="000000"/>
                </a:solidFill>
                <a:latin typeface="Times New Roman" panose="02020603050405020304" pitchFamily="18" charset="0"/>
                <a:cs typeface="Times New Roman" panose="02020603050405020304" pitchFamily="18" charset="0"/>
              </a:rPr>
              <a:t>各极电流及电压都将在静态值的基础上随输入信号作相应的变化</a:t>
            </a:r>
            <a:endParaRPr kumimoji="1" lang="en-US" altLang="zh-CN" dirty="0">
              <a:solidFill>
                <a:srgbClr val="000000"/>
              </a:solidFill>
              <a:latin typeface="Times New Roman" panose="02020603050405020304" pitchFamily="18" charset="0"/>
              <a:cs typeface="Times New Roman" panose="02020603050405020304" pitchFamily="18" charset="0"/>
            </a:endParaRPr>
          </a:p>
          <a:p>
            <a:endParaRPr kumimoji="1" lang="en-US" altLang="zh-CN" dirty="0">
              <a:solidFill>
                <a:srgbClr val="000000"/>
              </a:solidFill>
              <a:latin typeface="Times New Roman" panose="02020603050405020304" pitchFamily="18" charset="0"/>
              <a:cs typeface="Times New Roman" panose="02020603050405020304" pitchFamily="18" charset="0"/>
            </a:endParaRPr>
          </a:p>
          <a:p>
            <a:r>
              <a:rPr lang="zh-CN" altLang="en-US" dirty="0"/>
              <a:t>本章中的电流电压符号有时大写，有时候小写</a:t>
            </a:r>
            <a:r>
              <a:rPr lang="en-US" altLang="ja-JP" dirty="0"/>
              <a:t> </a:t>
            </a:r>
            <a:r>
              <a:rPr lang="zh-CN" altLang="en-US" dirty="0"/>
              <a:t>，其规定如下：</a:t>
            </a:r>
            <a:endParaRPr lang="en-US" altLang="zh-CN" dirty="0"/>
          </a:p>
          <a:p>
            <a:r>
              <a:rPr lang="zh-CN" altLang="en-US" dirty="0"/>
              <a:t>如信号只有直流分量，则</a:t>
            </a:r>
            <a:r>
              <a:rPr lang="en-US" altLang="zh-CN" dirty="0"/>
              <a:t>I</a:t>
            </a:r>
            <a:r>
              <a:rPr lang="zh-CN" altLang="en-US" dirty="0"/>
              <a:t>和</a:t>
            </a:r>
            <a:r>
              <a:rPr lang="en-US" altLang="zh-CN" dirty="0"/>
              <a:t>V</a:t>
            </a:r>
            <a:r>
              <a:rPr lang="zh-CN" altLang="en-US" dirty="0"/>
              <a:t>以及其下标均为大写；</a:t>
            </a:r>
            <a:endParaRPr lang="en-US" altLang="zh-CN" dirty="0"/>
          </a:p>
          <a:p>
            <a:r>
              <a:rPr lang="zh-CN" altLang="en-US" dirty="0"/>
              <a:t>如信号只有交流分量（平均值为</a:t>
            </a:r>
            <a:r>
              <a:rPr lang="en-US" altLang="zh-CN" dirty="0"/>
              <a:t>0</a:t>
            </a:r>
            <a:r>
              <a:rPr lang="zh-CN" altLang="en-US" dirty="0"/>
              <a:t>），则</a:t>
            </a:r>
            <a:r>
              <a:rPr lang="en-US" altLang="zh-CN" dirty="0"/>
              <a:t>I</a:t>
            </a:r>
            <a:r>
              <a:rPr lang="zh-CN" altLang="en-US" dirty="0"/>
              <a:t>和</a:t>
            </a:r>
            <a:r>
              <a:rPr lang="en-US" altLang="zh-CN" dirty="0"/>
              <a:t>V</a:t>
            </a:r>
            <a:r>
              <a:rPr lang="zh-CN" altLang="en-US" dirty="0"/>
              <a:t>以及其下标均为小写；</a:t>
            </a:r>
            <a:endParaRPr lang="en-US" altLang="zh-CN" dirty="0"/>
          </a:p>
          <a:p>
            <a:r>
              <a:rPr lang="zh-CN" altLang="en-US" dirty="0"/>
              <a:t>如信号既有直流分量（平均值不为</a:t>
            </a:r>
            <a:r>
              <a:rPr lang="en-US" altLang="zh-CN" dirty="0"/>
              <a:t>0</a:t>
            </a:r>
            <a:r>
              <a:rPr lang="zh-CN" altLang="en-US" dirty="0"/>
              <a:t>），也有交流分量，则</a:t>
            </a:r>
            <a:r>
              <a:rPr lang="en-US" altLang="zh-CN" dirty="0" err="1"/>
              <a:t>i</a:t>
            </a:r>
            <a:r>
              <a:rPr lang="zh-CN" altLang="en-US" dirty="0"/>
              <a:t>和</a:t>
            </a:r>
            <a:r>
              <a:rPr lang="en-US" altLang="zh-CN" dirty="0"/>
              <a:t>v</a:t>
            </a:r>
            <a:r>
              <a:rPr lang="zh-CN" altLang="en-US" dirty="0"/>
              <a:t>小写，其下标为大写；</a:t>
            </a:r>
            <a:endParaRPr lang="en-US" altLang="zh-CN" dirty="0"/>
          </a:p>
          <a:p>
            <a:endParaRPr lang="en-US" altLang="zh-CN" dirty="0"/>
          </a:p>
          <a:p>
            <a:endParaRPr lang="zh-CN" altLang="en-US" dirty="0"/>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D12FFBC-2CA5-40D3-81E0-BC6FA5645450}" type="slidenum">
              <a:rPr lang="en-US" altLang="zh-CN" sz="1300" smtClean="0"/>
              <a:pPr>
                <a:spcBef>
                  <a:spcPct val="0"/>
                </a:spcBef>
              </a:pPr>
              <a:t>9</a:t>
            </a:fld>
            <a:endParaRPr lang="en-US" altLang="zh-CN" sz="1300"/>
          </a:p>
        </p:txBody>
      </p:sp>
    </p:spTree>
    <p:extLst>
      <p:ext uri="{BB962C8B-B14F-4D97-AF65-F5344CB8AC3E}">
        <p14:creationId xmlns:p14="http://schemas.microsoft.com/office/powerpoint/2010/main" val="1190961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xfrm>
            <a:off x="992188" y="768350"/>
            <a:ext cx="5114925" cy="3836988"/>
          </a:xfrm>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静态工作点：既确定 </a:t>
            </a:r>
            <a:r>
              <a:rPr lang="en-US" altLang="zh-CN" dirty="0"/>
              <a:t>be</a:t>
            </a:r>
            <a:r>
              <a:rPr lang="zh-CN" altLang="en-US" dirty="0"/>
              <a:t>之间的电压电流</a:t>
            </a:r>
            <a:r>
              <a:rPr lang="en-US" altLang="zh-CN" dirty="0"/>
              <a:t>:</a:t>
            </a:r>
            <a:r>
              <a:rPr lang="en-US" altLang="zh-CN" baseline="0" dirty="0"/>
              <a:t> V_BEQ</a:t>
            </a:r>
            <a:r>
              <a:rPr lang="zh-CN" altLang="en-US" baseline="0" dirty="0"/>
              <a:t>和</a:t>
            </a:r>
            <a:r>
              <a:rPr lang="en-US" altLang="zh-CN" baseline="0" dirty="0"/>
              <a:t>I_BQ</a:t>
            </a:r>
            <a:r>
              <a:rPr lang="zh-CN" altLang="en-US" baseline="0" dirty="0"/>
              <a:t>和</a:t>
            </a:r>
            <a:r>
              <a:rPr lang="en-US" altLang="zh-CN" baseline="0" dirty="0" err="1"/>
              <a:t>ce</a:t>
            </a:r>
            <a:r>
              <a:rPr lang="zh-CN" altLang="en-US" baseline="0" dirty="0"/>
              <a:t>之间的电流电压</a:t>
            </a:r>
            <a:endParaRPr lang="en-US" altLang="zh-CN" baseline="0" dirty="0"/>
          </a:p>
          <a:p>
            <a:r>
              <a:rPr lang="en-US" altLang="zh-CN" baseline="0" dirty="0"/>
              <a:t>1</a:t>
            </a:r>
            <a:r>
              <a:rPr lang="zh-CN" altLang="en-US" baseline="0" dirty="0"/>
              <a:t>）通过</a:t>
            </a:r>
            <a:r>
              <a:rPr lang="en-US" altLang="zh-CN" baseline="0" dirty="0" err="1"/>
              <a:t>i_B</a:t>
            </a:r>
            <a:r>
              <a:rPr lang="en-US" altLang="zh-CN" baseline="0" dirty="0"/>
              <a:t> - </a:t>
            </a:r>
            <a:r>
              <a:rPr lang="en-US" altLang="zh-CN" baseline="0" dirty="0" err="1"/>
              <a:t>v_BE</a:t>
            </a:r>
            <a:r>
              <a:rPr lang="zh-CN" altLang="en-US" baseline="0" dirty="0"/>
              <a:t>曲线上画线，找到交点</a:t>
            </a:r>
            <a:r>
              <a:rPr lang="en-US" altLang="zh-CN" baseline="0" dirty="0"/>
              <a:t>V_BEQ</a:t>
            </a:r>
            <a:r>
              <a:rPr lang="zh-CN" altLang="en-US" baseline="0" dirty="0"/>
              <a:t>和</a:t>
            </a:r>
            <a:r>
              <a:rPr lang="en-US" altLang="zh-CN" baseline="0" dirty="0"/>
              <a:t>I_BQ</a:t>
            </a:r>
          </a:p>
          <a:p>
            <a:r>
              <a:rPr lang="en-US" altLang="zh-CN" baseline="0" dirty="0"/>
              <a:t>2) </a:t>
            </a:r>
            <a:r>
              <a:rPr lang="zh-CN" altLang="en-US" baseline="0" dirty="0"/>
              <a:t>在</a:t>
            </a:r>
            <a:r>
              <a:rPr lang="en-US" altLang="zh-CN" baseline="0" dirty="0" err="1"/>
              <a:t>i_C</a:t>
            </a:r>
            <a:r>
              <a:rPr lang="en-US" altLang="zh-CN" baseline="0" dirty="0"/>
              <a:t> – </a:t>
            </a:r>
            <a:r>
              <a:rPr lang="en-US" altLang="zh-CN" baseline="0" dirty="0" err="1"/>
              <a:t>v_CE</a:t>
            </a:r>
            <a:r>
              <a:rPr lang="zh-CN" altLang="en-US" baseline="0" dirty="0"/>
              <a:t>图上找到</a:t>
            </a:r>
            <a:r>
              <a:rPr lang="en-US" altLang="zh-CN" baseline="0" dirty="0" err="1"/>
              <a:t>i_B</a:t>
            </a:r>
            <a:r>
              <a:rPr lang="en-US" altLang="zh-CN" baseline="0" dirty="0"/>
              <a:t>=I_BQ</a:t>
            </a:r>
            <a:r>
              <a:rPr lang="zh-CN" altLang="en-US" baseline="0" dirty="0"/>
              <a:t>的那根曲线，然后画线，找到交点</a:t>
            </a:r>
            <a:r>
              <a:rPr lang="en-US" altLang="zh-CN" baseline="0" dirty="0"/>
              <a:t>V_CEQ</a:t>
            </a:r>
            <a:r>
              <a:rPr lang="zh-CN" altLang="en-US" baseline="0" dirty="0"/>
              <a:t>和</a:t>
            </a:r>
            <a:r>
              <a:rPr lang="en-US" altLang="zh-CN" baseline="0" dirty="0"/>
              <a:t>I_CQ</a:t>
            </a:r>
            <a:endParaRPr lang="zh-CN" altLang="en-US" dirty="0"/>
          </a:p>
        </p:txBody>
      </p:sp>
      <p:sp>
        <p:nvSpPr>
          <p:cNvPr id="133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B591FE-0DFF-4A16-99FB-828520A1C1D5}" type="slidenum">
              <a:rPr lang="en-US" altLang="zh-CN" smtClean="0"/>
              <a:pPr/>
              <a:t>10</a:t>
            </a:fld>
            <a:endParaRPr lang="en-US" altLang="zh-CN"/>
          </a:p>
        </p:txBody>
      </p:sp>
    </p:spTree>
    <p:extLst>
      <p:ext uri="{BB962C8B-B14F-4D97-AF65-F5344CB8AC3E}">
        <p14:creationId xmlns:p14="http://schemas.microsoft.com/office/powerpoint/2010/main" val="4018419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itchFamily="34" charset="0"/>
                <a:ea typeface="宋体" pitchFamily="2" charset="-122"/>
                <a:cs typeface="宋体" charset="0"/>
              </a:rPr>
              <a:t>输入交流电压</a:t>
            </a:r>
            <a:r>
              <a:rPr lang="en-US" altLang="zh-CN" sz="1200" kern="1200" dirty="0" err="1">
                <a:solidFill>
                  <a:schemeClr val="tx1"/>
                </a:solidFill>
                <a:effectLst/>
                <a:latin typeface="Arial" pitchFamily="34" charset="0"/>
                <a:ea typeface="宋体" pitchFamily="2" charset="-122"/>
                <a:cs typeface="宋体" charset="0"/>
              </a:rPr>
              <a:t>v_s</a:t>
            </a:r>
            <a:r>
              <a:rPr lang="zh-CN" altLang="zh-CN" sz="1200" kern="1200" dirty="0">
                <a:solidFill>
                  <a:schemeClr val="tx1"/>
                </a:solidFill>
                <a:effectLst/>
                <a:latin typeface="Arial" pitchFamily="34" charset="0"/>
                <a:ea typeface="宋体" pitchFamily="2" charset="-122"/>
                <a:cs typeface="宋体" charset="0"/>
              </a:rPr>
              <a:t>叠加在直流偏置电压</a:t>
            </a:r>
            <a:r>
              <a:rPr lang="en-US" altLang="zh-CN" sz="1200" kern="1200" dirty="0">
                <a:solidFill>
                  <a:schemeClr val="tx1"/>
                </a:solidFill>
                <a:effectLst/>
                <a:latin typeface="Arial" pitchFamily="34" charset="0"/>
                <a:ea typeface="宋体" pitchFamily="2" charset="-122"/>
                <a:cs typeface="宋体" charset="0"/>
              </a:rPr>
              <a:t>V_BB</a:t>
            </a:r>
            <a:r>
              <a:rPr lang="zh-CN" altLang="zh-CN" sz="1200" kern="1200" dirty="0">
                <a:solidFill>
                  <a:schemeClr val="tx1"/>
                </a:solidFill>
                <a:effectLst/>
                <a:latin typeface="Arial" pitchFamily="34" charset="0"/>
                <a:ea typeface="宋体" pitchFamily="2" charset="-122"/>
                <a:cs typeface="宋体" charset="0"/>
              </a:rPr>
              <a:t>的基础上，斜率仍然是</a:t>
            </a:r>
            <a:r>
              <a:rPr lang="en-US" altLang="zh-CN" sz="1200" kern="1200" dirty="0">
                <a:solidFill>
                  <a:schemeClr val="tx1"/>
                </a:solidFill>
                <a:effectLst/>
                <a:latin typeface="Arial" pitchFamily="34" charset="0"/>
                <a:ea typeface="宋体" pitchFamily="2" charset="-122"/>
                <a:cs typeface="宋体" charset="0"/>
              </a:rPr>
              <a:t>-</a:t>
            </a:r>
            <a:r>
              <a:rPr lang="en-US" altLang="zh-CN" sz="1200" kern="1200" dirty="0" err="1">
                <a:solidFill>
                  <a:schemeClr val="tx1"/>
                </a:solidFill>
                <a:effectLst/>
                <a:latin typeface="Arial" pitchFamily="34" charset="0"/>
                <a:ea typeface="宋体" pitchFamily="2" charset="-122"/>
                <a:cs typeface="宋体" charset="0"/>
              </a:rPr>
              <a:t>R_b</a:t>
            </a:r>
            <a:r>
              <a:rPr lang="en-US" altLang="zh-CN" sz="1200" kern="1200" dirty="0">
                <a:solidFill>
                  <a:schemeClr val="tx1"/>
                </a:solidFill>
                <a:effectLst/>
                <a:latin typeface="Arial" pitchFamily="34" charset="0"/>
                <a:ea typeface="宋体" pitchFamily="2" charset="-122"/>
                <a:cs typeface="宋体" charset="0"/>
              </a:rPr>
              <a:t>,</a:t>
            </a:r>
            <a:r>
              <a:rPr lang="zh-CN" altLang="zh-CN" sz="1200" kern="1200" dirty="0">
                <a:solidFill>
                  <a:schemeClr val="tx1"/>
                </a:solidFill>
                <a:effectLst/>
                <a:latin typeface="Arial" pitchFamily="34" charset="0"/>
                <a:ea typeface="宋体" pitchFamily="2" charset="-122"/>
                <a:cs typeface="宋体" charset="0"/>
              </a:rPr>
              <a:t>所以对应的是左图的直线上下移动，且移动的范围对应横坐标轴上的</a:t>
            </a:r>
            <a:r>
              <a:rPr lang="en-US" altLang="zh-CN" sz="1200" kern="1200" dirty="0">
                <a:solidFill>
                  <a:schemeClr val="tx1"/>
                </a:solidFill>
                <a:effectLst/>
                <a:latin typeface="Arial" pitchFamily="34" charset="0"/>
                <a:ea typeface="宋体" pitchFamily="2" charset="-122"/>
                <a:cs typeface="宋体" charset="0"/>
              </a:rPr>
              <a:t>V_BB</a:t>
            </a:r>
            <a:r>
              <a:rPr lang="zh-CN" altLang="zh-CN" sz="1200" kern="1200" dirty="0">
                <a:solidFill>
                  <a:schemeClr val="tx1"/>
                </a:solidFill>
                <a:effectLst/>
                <a:latin typeface="Arial" pitchFamily="34" charset="0"/>
                <a:ea typeface="宋体" pitchFamily="2" charset="-122"/>
                <a:cs typeface="宋体" charset="0"/>
              </a:rPr>
              <a:t>±</a:t>
            </a:r>
            <a:r>
              <a:rPr lang="en-US" altLang="zh-CN" sz="1200" kern="1200" dirty="0" err="1">
                <a:solidFill>
                  <a:schemeClr val="tx1"/>
                </a:solidFill>
                <a:effectLst/>
                <a:latin typeface="Arial" pitchFamily="34" charset="0"/>
                <a:ea typeface="宋体" pitchFamily="2" charset="-122"/>
                <a:cs typeface="宋体" charset="0"/>
              </a:rPr>
              <a:t>V_sm</a:t>
            </a:r>
            <a:r>
              <a:rPr lang="en-US" altLang="zh-CN" sz="1200" kern="1200" dirty="0">
                <a:solidFill>
                  <a:schemeClr val="tx1"/>
                </a:solidFill>
                <a:effectLst/>
                <a:latin typeface="Arial" pitchFamily="34" charset="0"/>
                <a:ea typeface="宋体" pitchFamily="2" charset="-122"/>
                <a:cs typeface="宋体" charset="0"/>
              </a:rPr>
              <a:t>;</a:t>
            </a:r>
            <a:r>
              <a:rPr lang="zh-CN" altLang="zh-CN" sz="1200" kern="1200" dirty="0">
                <a:solidFill>
                  <a:schemeClr val="tx1"/>
                </a:solidFill>
                <a:effectLst/>
                <a:latin typeface="Arial" pitchFamily="34" charset="0"/>
                <a:ea typeface="宋体" pitchFamily="2" charset="-122"/>
                <a:cs typeface="宋体" charset="0"/>
              </a:rPr>
              <a:t>分别和</a:t>
            </a:r>
            <a:r>
              <a:rPr lang="en-US" altLang="zh-CN" sz="1200" kern="1200" dirty="0" err="1">
                <a:solidFill>
                  <a:schemeClr val="tx1"/>
                </a:solidFill>
                <a:effectLst/>
                <a:latin typeface="Arial" pitchFamily="34" charset="0"/>
                <a:ea typeface="宋体" pitchFamily="2" charset="-122"/>
                <a:cs typeface="宋体" charset="0"/>
              </a:rPr>
              <a:t>i_B</a:t>
            </a:r>
            <a:r>
              <a:rPr lang="en-US" altLang="zh-CN" sz="1200" kern="1200" dirty="0">
                <a:solidFill>
                  <a:schemeClr val="tx1"/>
                </a:solidFill>
                <a:effectLst/>
                <a:latin typeface="Arial" pitchFamily="34" charset="0"/>
                <a:ea typeface="宋体" pitchFamily="2" charset="-122"/>
                <a:cs typeface="宋体" charset="0"/>
              </a:rPr>
              <a:t> - </a:t>
            </a:r>
            <a:r>
              <a:rPr lang="en-US" altLang="zh-CN" sz="1200" kern="1200" dirty="0" err="1">
                <a:solidFill>
                  <a:schemeClr val="tx1"/>
                </a:solidFill>
                <a:effectLst/>
                <a:latin typeface="Arial" pitchFamily="34" charset="0"/>
                <a:ea typeface="宋体" pitchFamily="2" charset="-122"/>
                <a:cs typeface="宋体" charset="0"/>
              </a:rPr>
              <a:t>v_BE</a:t>
            </a:r>
            <a:r>
              <a:rPr lang="zh-CN" altLang="zh-CN" sz="1200" kern="1200" dirty="0">
                <a:solidFill>
                  <a:schemeClr val="tx1"/>
                </a:solidFill>
                <a:effectLst/>
                <a:latin typeface="Arial" pitchFamily="34" charset="0"/>
                <a:ea typeface="宋体" pitchFamily="2" charset="-122"/>
                <a:cs typeface="宋体" charset="0"/>
              </a:rPr>
              <a:t>曲线的交点，投影到横坐标和纵坐标轴上，就是</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v_BE</a:t>
            </a:r>
            <a:r>
              <a:rPr lang="zh-CN" altLang="zh-CN" sz="1200" kern="1200" dirty="0">
                <a:solidFill>
                  <a:schemeClr val="tx1"/>
                </a:solidFill>
                <a:effectLst/>
                <a:latin typeface="Arial" pitchFamily="34" charset="0"/>
                <a:ea typeface="宋体" pitchFamily="2" charset="-122"/>
                <a:cs typeface="宋体" charset="0"/>
              </a:rPr>
              <a:t>的变化。</a:t>
            </a:r>
          </a:p>
          <a:p>
            <a:r>
              <a:rPr lang="zh-CN" altLang="zh-CN" sz="1200" kern="1200" dirty="0">
                <a:solidFill>
                  <a:schemeClr val="tx1"/>
                </a:solidFill>
                <a:effectLst/>
                <a:latin typeface="Arial" pitchFamily="34" charset="0"/>
                <a:ea typeface="宋体" pitchFamily="2" charset="-122"/>
                <a:cs typeface="宋体" charset="0"/>
              </a:rPr>
              <a:t>如果</a:t>
            </a:r>
            <a:r>
              <a:rPr lang="en-US" altLang="zh-CN" sz="1200" kern="1200" dirty="0" err="1">
                <a:solidFill>
                  <a:schemeClr val="tx1"/>
                </a:solidFill>
                <a:effectLst/>
                <a:latin typeface="Arial" pitchFamily="34" charset="0"/>
                <a:ea typeface="宋体" pitchFamily="2" charset="-122"/>
                <a:cs typeface="宋体" charset="0"/>
              </a:rPr>
              <a:t>Vsm</a:t>
            </a:r>
            <a:r>
              <a:rPr lang="zh-CN" altLang="zh-CN" sz="1200" kern="1200" dirty="0">
                <a:solidFill>
                  <a:schemeClr val="tx1"/>
                </a:solidFill>
                <a:effectLst/>
                <a:latin typeface="Arial" pitchFamily="34" charset="0"/>
                <a:ea typeface="宋体" pitchFamily="2" charset="-122"/>
                <a:cs typeface="宋体" charset="0"/>
              </a:rPr>
              <a:t>的值较小，则在变化区域内</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v_BE</a:t>
            </a:r>
            <a:r>
              <a:rPr lang="zh-CN" altLang="zh-CN" sz="1200" kern="1200" dirty="0">
                <a:solidFill>
                  <a:schemeClr val="tx1"/>
                </a:solidFill>
                <a:effectLst/>
                <a:latin typeface="Arial" pitchFamily="34" charset="0"/>
                <a:ea typeface="宋体" pitchFamily="2" charset="-122"/>
                <a:cs typeface="宋体" charset="0"/>
              </a:rPr>
              <a:t>与</a:t>
            </a:r>
            <a:r>
              <a:rPr lang="en-US" altLang="zh-CN" sz="1200" kern="1200" dirty="0" err="1">
                <a:solidFill>
                  <a:schemeClr val="tx1"/>
                </a:solidFill>
                <a:effectLst/>
                <a:latin typeface="Arial" pitchFamily="34" charset="0"/>
                <a:ea typeface="宋体" pitchFamily="2" charset="-122"/>
                <a:cs typeface="宋体" charset="0"/>
              </a:rPr>
              <a:t>v_s</a:t>
            </a:r>
            <a:r>
              <a:rPr lang="zh-CN" altLang="zh-CN" sz="1200" kern="1200" dirty="0">
                <a:solidFill>
                  <a:schemeClr val="tx1"/>
                </a:solidFill>
                <a:effectLst/>
                <a:latin typeface="Arial" pitchFamily="34" charset="0"/>
                <a:ea typeface="宋体" pitchFamily="2" charset="-122"/>
                <a:cs typeface="宋体" charset="0"/>
              </a:rPr>
              <a:t>可以看作线性关系，近似为正弦信号。</a:t>
            </a:r>
          </a:p>
          <a:p>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的变化对应到反应</a:t>
            </a:r>
            <a:r>
              <a:rPr lang="en-US" altLang="zh-CN" sz="1200" kern="1200" dirty="0">
                <a:solidFill>
                  <a:schemeClr val="tx1"/>
                </a:solidFill>
                <a:effectLst/>
                <a:latin typeface="Arial" pitchFamily="34" charset="0"/>
                <a:ea typeface="宋体" pitchFamily="2" charset="-122"/>
                <a:cs typeface="宋体" charset="0"/>
              </a:rPr>
              <a:t>CE</a:t>
            </a:r>
            <a:r>
              <a:rPr lang="zh-CN" altLang="zh-CN" sz="1200" kern="1200" dirty="0">
                <a:solidFill>
                  <a:schemeClr val="tx1"/>
                </a:solidFill>
                <a:effectLst/>
                <a:latin typeface="Arial" pitchFamily="34" charset="0"/>
                <a:ea typeface="宋体" pitchFamily="2" charset="-122"/>
                <a:cs typeface="宋体" charset="0"/>
              </a:rPr>
              <a:t>电流电压关系的右图上，相当于选中不同的</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曲线，而剩下的直线不动，所以对应的是交点在</a:t>
            </a:r>
            <a:r>
              <a:rPr lang="en-US" altLang="zh-CN" sz="1200" kern="1200" dirty="0">
                <a:solidFill>
                  <a:schemeClr val="tx1"/>
                </a:solidFill>
                <a:effectLst/>
                <a:latin typeface="Arial" pitchFamily="34" charset="0"/>
                <a:ea typeface="宋体" pitchFamily="2" charset="-122"/>
                <a:cs typeface="宋体" charset="0"/>
              </a:rPr>
              <a:t>Q’,Q’’</a:t>
            </a:r>
            <a:r>
              <a:rPr lang="zh-CN" altLang="zh-CN" sz="1200" kern="1200" dirty="0">
                <a:solidFill>
                  <a:schemeClr val="tx1"/>
                </a:solidFill>
                <a:effectLst/>
                <a:latin typeface="Arial" pitchFamily="34" charset="0"/>
                <a:ea typeface="宋体" pitchFamily="2" charset="-122"/>
                <a:cs typeface="宋体" charset="0"/>
              </a:rPr>
              <a:t>之间变化，投影到横坐标和纵坐标轴上，就是</a:t>
            </a:r>
            <a:r>
              <a:rPr lang="en-US" altLang="zh-CN" sz="1200" kern="1200" dirty="0" err="1">
                <a:solidFill>
                  <a:schemeClr val="tx1"/>
                </a:solidFill>
                <a:effectLst/>
                <a:latin typeface="Arial" pitchFamily="34" charset="0"/>
                <a:ea typeface="宋体" pitchFamily="2" charset="-122"/>
                <a:cs typeface="宋体" charset="0"/>
              </a:rPr>
              <a:t>i_C</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v_CE</a:t>
            </a:r>
            <a:r>
              <a:rPr lang="zh-CN" altLang="zh-CN" sz="1200" kern="1200" dirty="0">
                <a:solidFill>
                  <a:schemeClr val="tx1"/>
                </a:solidFill>
                <a:effectLst/>
                <a:latin typeface="Arial" pitchFamily="34" charset="0"/>
                <a:ea typeface="宋体" pitchFamily="2" charset="-122"/>
                <a:cs typeface="宋体" charset="0"/>
              </a:rPr>
              <a:t>的变化。因为在放大区中，放大系数</a:t>
            </a:r>
            <a:r>
              <a:rPr lang="en-US" altLang="zh-CN" sz="1200" kern="1200" dirty="0">
                <a:solidFill>
                  <a:schemeClr val="tx1"/>
                </a:solidFill>
                <a:effectLst/>
                <a:latin typeface="Arial" pitchFamily="34" charset="0"/>
                <a:ea typeface="宋体" pitchFamily="2" charset="-122"/>
                <a:cs typeface="宋体" charset="0"/>
              </a:rPr>
              <a:t>ß=</a:t>
            </a:r>
            <a:r>
              <a:rPr lang="en-US" altLang="zh-CN" sz="1200" kern="1200" dirty="0" err="1">
                <a:solidFill>
                  <a:schemeClr val="tx1"/>
                </a:solidFill>
                <a:effectLst/>
                <a:latin typeface="Arial" pitchFamily="34" charset="0"/>
                <a:ea typeface="宋体" pitchFamily="2" charset="-122"/>
                <a:cs typeface="宋体" charset="0"/>
              </a:rPr>
              <a:t>i_C</a:t>
            </a:r>
            <a:r>
              <a:rPr lang="en-US" altLang="zh-CN" sz="1200" kern="1200" dirty="0">
                <a:solidFill>
                  <a:schemeClr val="tx1"/>
                </a:solidFill>
                <a:effectLst/>
                <a:latin typeface="Arial" pitchFamily="34" charset="0"/>
                <a:ea typeface="宋体" pitchFamily="2" charset="-122"/>
                <a:cs typeface="宋体" charset="0"/>
              </a:rPr>
              <a:t>/</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近似为常数，因此</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i_C</a:t>
            </a:r>
            <a:r>
              <a:rPr lang="zh-CN" altLang="zh-CN" sz="1200" kern="1200" dirty="0">
                <a:solidFill>
                  <a:schemeClr val="tx1"/>
                </a:solidFill>
                <a:effectLst/>
                <a:latin typeface="Arial" pitchFamily="34" charset="0"/>
                <a:ea typeface="宋体" pitchFamily="2" charset="-122"/>
                <a:cs typeface="宋体" charset="0"/>
              </a:rPr>
              <a:t>也是线性关系，近似为正弦信号，而</a:t>
            </a:r>
            <a:r>
              <a:rPr lang="en-US" altLang="zh-CN" sz="1200" kern="1200" dirty="0" err="1">
                <a:solidFill>
                  <a:schemeClr val="tx1"/>
                </a:solidFill>
                <a:effectLst/>
                <a:latin typeface="Arial" pitchFamily="34" charset="0"/>
                <a:ea typeface="宋体" pitchFamily="2" charset="-122"/>
                <a:cs typeface="宋体" charset="0"/>
              </a:rPr>
              <a:t>v_CE</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i_C</a:t>
            </a:r>
            <a:r>
              <a:rPr lang="zh-CN" altLang="zh-CN" sz="1200" kern="1200" dirty="0">
                <a:solidFill>
                  <a:schemeClr val="tx1"/>
                </a:solidFill>
                <a:effectLst/>
                <a:latin typeface="Arial" pitchFamily="34" charset="0"/>
                <a:ea typeface="宋体" pitchFamily="2" charset="-122"/>
                <a:cs typeface="宋体" charset="0"/>
              </a:rPr>
              <a:t>也是线性关系</a:t>
            </a:r>
            <a:r>
              <a:rPr lang="en-US" altLang="zh-CN" sz="1200" kern="1200" dirty="0">
                <a:solidFill>
                  <a:schemeClr val="tx1"/>
                </a:solidFill>
                <a:effectLst/>
                <a:latin typeface="Arial" pitchFamily="34" charset="0"/>
                <a:ea typeface="宋体" pitchFamily="2" charset="-122"/>
                <a:cs typeface="宋体" charset="0"/>
              </a:rPr>
              <a:t>,</a:t>
            </a:r>
            <a:r>
              <a:rPr lang="zh-CN" altLang="zh-CN" sz="1200" kern="1200" dirty="0">
                <a:solidFill>
                  <a:schemeClr val="tx1"/>
                </a:solidFill>
                <a:effectLst/>
                <a:latin typeface="Arial" pitchFamily="34" charset="0"/>
                <a:ea typeface="宋体" pitchFamily="2" charset="-122"/>
                <a:cs typeface="宋体" charset="0"/>
              </a:rPr>
              <a:t>因此也近似为正弦信号，唯一要注意的是当</a:t>
            </a:r>
            <a:r>
              <a:rPr lang="en-US" altLang="zh-CN" sz="1200" kern="1200" dirty="0" err="1">
                <a:solidFill>
                  <a:schemeClr val="tx1"/>
                </a:solidFill>
                <a:effectLst/>
                <a:latin typeface="Arial" pitchFamily="34" charset="0"/>
                <a:ea typeface="宋体" pitchFamily="2" charset="-122"/>
                <a:cs typeface="宋体" charset="0"/>
              </a:rPr>
              <a:t>i_C</a:t>
            </a:r>
            <a:r>
              <a:rPr lang="zh-CN" altLang="zh-CN" sz="1200" kern="1200" dirty="0">
                <a:solidFill>
                  <a:schemeClr val="tx1"/>
                </a:solidFill>
                <a:effectLst/>
                <a:latin typeface="Arial" pitchFamily="34" charset="0"/>
                <a:ea typeface="宋体" pitchFamily="2" charset="-122"/>
                <a:cs typeface="宋体" charset="0"/>
              </a:rPr>
              <a:t>增大，</a:t>
            </a:r>
            <a:r>
              <a:rPr lang="en-US" altLang="zh-CN" sz="1200" kern="1200" dirty="0" err="1">
                <a:solidFill>
                  <a:schemeClr val="tx1"/>
                </a:solidFill>
                <a:effectLst/>
                <a:latin typeface="Arial" pitchFamily="34" charset="0"/>
                <a:ea typeface="宋体" pitchFamily="2" charset="-122"/>
                <a:cs typeface="宋体" charset="0"/>
              </a:rPr>
              <a:t>v_CE</a:t>
            </a:r>
            <a:r>
              <a:rPr lang="zh-CN" altLang="zh-CN" sz="1200" kern="1200" dirty="0">
                <a:solidFill>
                  <a:schemeClr val="tx1"/>
                </a:solidFill>
                <a:effectLst/>
                <a:latin typeface="Arial" pitchFamily="34" charset="0"/>
                <a:ea typeface="宋体" pitchFamily="2" charset="-122"/>
                <a:cs typeface="宋体" charset="0"/>
              </a:rPr>
              <a:t>减小，因此是延迟了</a:t>
            </a:r>
            <a:r>
              <a:rPr lang="en-US" altLang="zh-CN" sz="1200" kern="1200" dirty="0">
                <a:solidFill>
                  <a:schemeClr val="tx1"/>
                </a:solidFill>
                <a:effectLst/>
                <a:latin typeface="Arial" pitchFamily="34" charset="0"/>
                <a:ea typeface="宋体" pitchFamily="2" charset="-122"/>
                <a:cs typeface="宋体" charset="0"/>
              </a:rPr>
              <a:t>180</a:t>
            </a:r>
            <a:r>
              <a:rPr lang="zh-CN" altLang="zh-CN" sz="1200" kern="1200" dirty="0">
                <a:solidFill>
                  <a:schemeClr val="tx1"/>
                </a:solidFill>
                <a:effectLst/>
                <a:latin typeface="Arial" pitchFamily="34" charset="0"/>
                <a:ea typeface="宋体" pitchFamily="2" charset="-122"/>
                <a:cs typeface="宋体" charset="0"/>
              </a:rPr>
              <a:t>度的正弦信号。</a:t>
            </a:r>
          </a:p>
          <a:p>
            <a:endParaRPr lang="zh-CN" altLang="en-US" dirty="0"/>
          </a:p>
        </p:txBody>
      </p:sp>
      <p:sp>
        <p:nvSpPr>
          <p:cNvPr id="4" name="灯片编号占位符 3"/>
          <p:cNvSpPr>
            <a:spLocks noGrp="1"/>
          </p:cNvSpPr>
          <p:nvPr>
            <p:ph type="sldNum" sz="quarter" idx="10"/>
          </p:nvPr>
        </p:nvSpPr>
        <p:spPr/>
        <p:txBody>
          <a:bodyPr/>
          <a:lstStyle/>
          <a:p>
            <a:pPr>
              <a:defRPr/>
            </a:pPr>
            <a:fld id="{0A27C0FA-0183-4BF5-BD3E-36C26BF3E392}" type="slidenum">
              <a:rPr lang="en-US" altLang="zh-CN" smtClean="0"/>
              <a:pPr>
                <a:defRPr/>
              </a:pPr>
              <a:t>11</a:t>
            </a:fld>
            <a:endParaRPr lang="en-US" altLang="zh-CN"/>
          </a:p>
        </p:txBody>
      </p:sp>
    </p:spTree>
    <p:extLst>
      <p:ext uri="{BB962C8B-B14F-4D97-AF65-F5344CB8AC3E}">
        <p14:creationId xmlns:p14="http://schemas.microsoft.com/office/powerpoint/2010/main" val="3240308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itchFamily="34" charset="0"/>
                <a:ea typeface="宋体" pitchFamily="2" charset="-122"/>
                <a:cs typeface="宋体" charset="0"/>
              </a:rPr>
              <a:t>输入交流电压</a:t>
            </a:r>
            <a:r>
              <a:rPr lang="en-US" altLang="zh-CN" sz="1200" kern="1200" dirty="0" err="1">
                <a:solidFill>
                  <a:schemeClr val="tx1"/>
                </a:solidFill>
                <a:effectLst/>
                <a:latin typeface="Arial" pitchFamily="34" charset="0"/>
                <a:ea typeface="宋体" pitchFamily="2" charset="-122"/>
                <a:cs typeface="宋体" charset="0"/>
              </a:rPr>
              <a:t>v_s</a:t>
            </a:r>
            <a:r>
              <a:rPr lang="zh-CN" altLang="zh-CN" sz="1200" kern="1200" dirty="0">
                <a:solidFill>
                  <a:schemeClr val="tx1"/>
                </a:solidFill>
                <a:effectLst/>
                <a:latin typeface="Arial" pitchFamily="34" charset="0"/>
                <a:ea typeface="宋体" pitchFamily="2" charset="-122"/>
                <a:cs typeface="宋体" charset="0"/>
              </a:rPr>
              <a:t>叠加在直流偏置电压</a:t>
            </a:r>
            <a:r>
              <a:rPr lang="en-US" altLang="zh-CN" sz="1200" kern="1200" dirty="0">
                <a:solidFill>
                  <a:schemeClr val="tx1"/>
                </a:solidFill>
                <a:effectLst/>
                <a:latin typeface="Arial" pitchFamily="34" charset="0"/>
                <a:ea typeface="宋体" pitchFamily="2" charset="-122"/>
                <a:cs typeface="宋体" charset="0"/>
              </a:rPr>
              <a:t>V_BB</a:t>
            </a:r>
            <a:r>
              <a:rPr lang="zh-CN" altLang="zh-CN" sz="1200" kern="1200" dirty="0">
                <a:solidFill>
                  <a:schemeClr val="tx1"/>
                </a:solidFill>
                <a:effectLst/>
                <a:latin typeface="Arial" pitchFamily="34" charset="0"/>
                <a:ea typeface="宋体" pitchFamily="2" charset="-122"/>
                <a:cs typeface="宋体" charset="0"/>
              </a:rPr>
              <a:t>的基础上，斜率仍然是</a:t>
            </a:r>
            <a:r>
              <a:rPr lang="en-US" altLang="zh-CN" sz="1200" kern="1200" dirty="0">
                <a:solidFill>
                  <a:schemeClr val="tx1"/>
                </a:solidFill>
                <a:effectLst/>
                <a:latin typeface="Arial" pitchFamily="34" charset="0"/>
                <a:ea typeface="宋体" pitchFamily="2" charset="-122"/>
                <a:cs typeface="宋体" charset="0"/>
              </a:rPr>
              <a:t>-</a:t>
            </a:r>
            <a:r>
              <a:rPr lang="en-US" altLang="zh-CN" sz="1200" kern="1200" dirty="0" err="1">
                <a:solidFill>
                  <a:schemeClr val="tx1"/>
                </a:solidFill>
                <a:effectLst/>
                <a:latin typeface="Arial" pitchFamily="34" charset="0"/>
                <a:ea typeface="宋体" pitchFamily="2" charset="-122"/>
                <a:cs typeface="宋体" charset="0"/>
              </a:rPr>
              <a:t>R_b</a:t>
            </a:r>
            <a:r>
              <a:rPr lang="en-US" altLang="zh-CN" sz="1200" kern="1200" dirty="0">
                <a:solidFill>
                  <a:schemeClr val="tx1"/>
                </a:solidFill>
                <a:effectLst/>
                <a:latin typeface="Arial" pitchFamily="34" charset="0"/>
                <a:ea typeface="宋体" pitchFamily="2" charset="-122"/>
                <a:cs typeface="宋体" charset="0"/>
              </a:rPr>
              <a:t>,</a:t>
            </a:r>
            <a:r>
              <a:rPr lang="zh-CN" altLang="zh-CN" sz="1200" kern="1200" dirty="0">
                <a:solidFill>
                  <a:schemeClr val="tx1"/>
                </a:solidFill>
                <a:effectLst/>
                <a:latin typeface="Arial" pitchFamily="34" charset="0"/>
                <a:ea typeface="宋体" pitchFamily="2" charset="-122"/>
                <a:cs typeface="宋体" charset="0"/>
              </a:rPr>
              <a:t>所以对应的是左图的直线上下移动，且移动的范围对应横坐标轴上的</a:t>
            </a:r>
            <a:r>
              <a:rPr lang="en-US" altLang="zh-CN" sz="1200" kern="1200" dirty="0">
                <a:solidFill>
                  <a:schemeClr val="tx1"/>
                </a:solidFill>
                <a:effectLst/>
                <a:latin typeface="Arial" pitchFamily="34" charset="0"/>
                <a:ea typeface="宋体" pitchFamily="2" charset="-122"/>
                <a:cs typeface="宋体" charset="0"/>
              </a:rPr>
              <a:t>V_BB</a:t>
            </a:r>
            <a:r>
              <a:rPr lang="zh-CN" altLang="zh-CN" sz="1200" kern="1200" dirty="0">
                <a:solidFill>
                  <a:schemeClr val="tx1"/>
                </a:solidFill>
                <a:effectLst/>
                <a:latin typeface="Arial" pitchFamily="34" charset="0"/>
                <a:ea typeface="宋体" pitchFamily="2" charset="-122"/>
                <a:cs typeface="宋体" charset="0"/>
              </a:rPr>
              <a:t>±</a:t>
            </a:r>
            <a:r>
              <a:rPr lang="en-US" altLang="zh-CN" sz="1200" kern="1200" dirty="0" err="1">
                <a:solidFill>
                  <a:schemeClr val="tx1"/>
                </a:solidFill>
                <a:effectLst/>
                <a:latin typeface="Arial" pitchFamily="34" charset="0"/>
                <a:ea typeface="宋体" pitchFamily="2" charset="-122"/>
                <a:cs typeface="宋体" charset="0"/>
              </a:rPr>
              <a:t>V_sm</a:t>
            </a:r>
            <a:r>
              <a:rPr lang="en-US" altLang="zh-CN" sz="1200" kern="1200" dirty="0">
                <a:solidFill>
                  <a:schemeClr val="tx1"/>
                </a:solidFill>
                <a:effectLst/>
                <a:latin typeface="Arial" pitchFamily="34" charset="0"/>
                <a:ea typeface="宋体" pitchFamily="2" charset="-122"/>
                <a:cs typeface="宋体" charset="0"/>
              </a:rPr>
              <a:t>;</a:t>
            </a:r>
            <a:r>
              <a:rPr lang="zh-CN" altLang="zh-CN" sz="1200" kern="1200" dirty="0">
                <a:solidFill>
                  <a:schemeClr val="tx1"/>
                </a:solidFill>
                <a:effectLst/>
                <a:latin typeface="Arial" pitchFamily="34" charset="0"/>
                <a:ea typeface="宋体" pitchFamily="2" charset="-122"/>
                <a:cs typeface="宋体" charset="0"/>
              </a:rPr>
              <a:t>分别和</a:t>
            </a:r>
            <a:r>
              <a:rPr lang="en-US" altLang="zh-CN" sz="1200" kern="1200" dirty="0" err="1">
                <a:solidFill>
                  <a:schemeClr val="tx1"/>
                </a:solidFill>
                <a:effectLst/>
                <a:latin typeface="Arial" pitchFamily="34" charset="0"/>
                <a:ea typeface="宋体" pitchFamily="2" charset="-122"/>
                <a:cs typeface="宋体" charset="0"/>
              </a:rPr>
              <a:t>i_B</a:t>
            </a:r>
            <a:r>
              <a:rPr lang="en-US" altLang="zh-CN" sz="1200" kern="1200" dirty="0">
                <a:solidFill>
                  <a:schemeClr val="tx1"/>
                </a:solidFill>
                <a:effectLst/>
                <a:latin typeface="Arial" pitchFamily="34" charset="0"/>
                <a:ea typeface="宋体" pitchFamily="2" charset="-122"/>
                <a:cs typeface="宋体" charset="0"/>
              </a:rPr>
              <a:t> - </a:t>
            </a:r>
            <a:r>
              <a:rPr lang="en-US" altLang="zh-CN" sz="1200" kern="1200" dirty="0" err="1">
                <a:solidFill>
                  <a:schemeClr val="tx1"/>
                </a:solidFill>
                <a:effectLst/>
                <a:latin typeface="Arial" pitchFamily="34" charset="0"/>
                <a:ea typeface="宋体" pitchFamily="2" charset="-122"/>
                <a:cs typeface="宋体" charset="0"/>
              </a:rPr>
              <a:t>v_BE</a:t>
            </a:r>
            <a:r>
              <a:rPr lang="zh-CN" altLang="zh-CN" sz="1200" kern="1200" dirty="0">
                <a:solidFill>
                  <a:schemeClr val="tx1"/>
                </a:solidFill>
                <a:effectLst/>
                <a:latin typeface="Arial" pitchFamily="34" charset="0"/>
                <a:ea typeface="宋体" pitchFamily="2" charset="-122"/>
                <a:cs typeface="宋体" charset="0"/>
              </a:rPr>
              <a:t>曲线的交点，投影到横坐标和纵坐标轴上，就是</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v_BE</a:t>
            </a:r>
            <a:r>
              <a:rPr lang="zh-CN" altLang="zh-CN" sz="1200" kern="1200" dirty="0">
                <a:solidFill>
                  <a:schemeClr val="tx1"/>
                </a:solidFill>
                <a:effectLst/>
                <a:latin typeface="Arial" pitchFamily="34" charset="0"/>
                <a:ea typeface="宋体" pitchFamily="2" charset="-122"/>
                <a:cs typeface="宋体" charset="0"/>
              </a:rPr>
              <a:t>的变化。</a:t>
            </a:r>
          </a:p>
          <a:p>
            <a:r>
              <a:rPr lang="zh-CN" altLang="zh-CN" sz="1200" kern="1200" dirty="0">
                <a:solidFill>
                  <a:schemeClr val="tx1"/>
                </a:solidFill>
                <a:effectLst/>
                <a:latin typeface="Arial" pitchFamily="34" charset="0"/>
                <a:ea typeface="宋体" pitchFamily="2" charset="-122"/>
                <a:cs typeface="宋体" charset="0"/>
              </a:rPr>
              <a:t>如果</a:t>
            </a:r>
            <a:r>
              <a:rPr lang="en-US" altLang="zh-CN" sz="1200" kern="1200" dirty="0" err="1">
                <a:solidFill>
                  <a:schemeClr val="tx1"/>
                </a:solidFill>
                <a:effectLst/>
                <a:latin typeface="Arial" pitchFamily="34" charset="0"/>
                <a:ea typeface="宋体" pitchFamily="2" charset="-122"/>
                <a:cs typeface="宋体" charset="0"/>
              </a:rPr>
              <a:t>Vsm</a:t>
            </a:r>
            <a:r>
              <a:rPr lang="zh-CN" altLang="zh-CN" sz="1200" kern="1200" dirty="0">
                <a:solidFill>
                  <a:schemeClr val="tx1"/>
                </a:solidFill>
                <a:effectLst/>
                <a:latin typeface="Arial" pitchFamily="34" charset="0"/>
                <a:ea typeface="宋体" pitchFamily="2" charset="-122"/>
                <a:cs typeface="宋体" charset="0"/>
              </a:rPr>
              <a:t>的值较小，则在变化区域内</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v_BE</a:t>
            </a:r>
            <a:r>
              <a:rPr lang="zh-CN" altLang="zh-CN" sz="1200" kern="1200" dirty="0">
                <a:solidFill>
                  <a:schemeClr val="tx1"/>
                </a:solidFill>
                <a:effectLst/>
                <a:latin typeface="Arial" pitchFamily="34" charset="0"/>
                <a:ea typeface="宋体" pitchFamily="2" charset="-122"/>
                <a:cs typeface="宋体" charset="0"/>
              </a:rPr>
              <a:t>与</a:t>
            </a:r>
            <a:r>
              <a:rPr lang="en-US" altLang="zh-CN" sz="1200" kern="1200" dirty="0" err="1">
                <a:solidFill>
                  <a:schemeClr val="tx1"/>
                </a:solidFill>
                <a:effectLst/>
                <a:latin typeface="Arial" pitchFamily="34" charset="0"/>
                <a:ea typeface="宋体" pitchFamily="2" charset="-122"/>
                <a:cs typeface="宋体" charset="0"/>
              </a:rPr>
              <a:t>v_s</a:t>
            </a:r>
            <a:r>
              <a:rPr lang="zh-CN" altLang="zh-CN" sz="1200" kern="1200" dirty="0">
                <a:solidFill>
                  <a:schemeClr val="tx1"/>
                </a:solidFill>
                <a:effectLst/>
                <a:latin typeface="Arial" pitchFamily="34" charset="0"/>
                <a:ea typeface="宋体" pitchFamily="2" charset="-122"/>
                <a:cs typeface="宋体" charset="0"/>
              </a:rPr>
              <a:t>可以看作线性关系，近似为正弦信号。</a:t>
            </a:r>
          </a:p>
          <a:p>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的变化对应到反应</a:t>
            </a:r>
            <a:r>
              <a:rPr lang="en-US" altLang="zh-CN" sz="1200" kern="1200" dirty="0">
                <a:solidFill>
                  <a:schemeClr val="tx1"/>
                </a:solidFill>
                <a:effectLst/>
                <a:latin typeface="Arial" pitchFamily="34" charset="0"/>
                <a:ea typeface="宋体" pitchFamily="2" charset="-122"/>
                <a:cs typeface="宋体" charset="0"/>
              </a:rPr>
              <a:t>CE</a:t>
            </a:r>
            <a:r>
              <a:rPr lang="zh-CN" altLang="zh-CN" sz="1200" kern="1200" dirty="0">
                <a:solidFill>
                  <a:schemeClr val="tx1"/>
                </a:solidFill>
                <a:effectLst/>
                <a:latin typeface="Arial" pitchFamily="34" charset="0"/>
                <a:ea typeface="宋体" pitchFamily="2" charset="-122"/>
                <a:cs typeface="宋体" charset="0"/>
              </a:rPr>
              <a:t>电流电压关系的右图上，相当于选中不同的</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曲线，而剩下的直线不动，所以对应的是交点在</a:t>
            </a:r>
            <a:r>
              <a:rPr lang="en-US" altLang="zh-CN" sz="1200" kern="1200" dirty="0">
                <a:solidFill>
                  <a:schemeClr val="tx1"/>
                </a:solidFill>
                <a:effectLst/>
                <a:latin typeface="Arial" pitchFamily="34" charset="0"/>
                <a:ea typeface="宋体" pitchFamily="2" charset="-122"/>
                <a:cs typeface="宋体" charset="0"/>
              </a:rPr>
              <a:t>Q’,Q’’</a:t>
            </a:r>
            <a:r>
              <a:rPr lang="zh-CN" altLang="zh-CN" sz="1200" kern="1200" dirty="0">
                <a:solidFill>
                  <a:schemeClr val="tx1"/>
                </a:solidFill>
                <a:effectLst/>
                <a:latin typeface="Arial" pitchFamily="34" charset="0"/>
                <a:ea typeface="宋体" pitchFamily="2" charset="-122"/>
                <a:cs typeface="宋体" charset="0"/>
              </a:rPr>
              <a:t>之间变化，投影到横坐标和纵坐标轴上，就是</a:t>
            </a:r>
            <a:r>
              <a:rPr lang="en-US" altLang="zh-CN" sz="1200" kern="1200" dirty="0" err="1">
                <a:solidFill>
                  <a:schemeClr val="tx1"/>
                </a:solidFill>
                <a:effectLst/>
                <a:latin typeface="Arial" pitchFamily="34" charset="0"/>
                <a:ea typeface="宋体" pitchFamily="2" charset="-122"/>
                <a:cs typeface="宋体" charset="0"/>
              </a:rPr>
              <a:t>i_C</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v_CE</a:t>
            </a:r>
            <a:r>
              <a:rPr lang="zh-CN" altLang="zh-CN" sz="1200" kern="1200" dirty="0">
                <a:solidFill>
                  <a:schemeClr val="tx1"/>
                </a:solidFill>
                <a:effectLst/>
                <a:latin typeface="Arial" pitchFamily="34" charset="0"/>
                <a:ea typeface="宋体" pitchFamily="2" charset="-122"/>
                <a:cs typeface="宋体" charset="0"/>
              </a:rPr>
              <a:t>的变化。因为在放大区中，放大系数</a:t>
            </a:r>
            <a:r>
              <a:rPr lang="en-US" altLang="zh-CN" sz="1200" kern="1200" dirty="0">
                <a:solidFill>
                  <a:schemeClr val="tx1"/>
                </a:solidFill>
                <a:effectLst/>
                <a:latin typeface="Arial" pitchFamily="34" charset="0"/>
                <a:ea typeface="宋体" pitchFamily="2" charset="-122"/>
                <a:cs typeface="宋体" charset="0"/>
              </a:rPr>
              <a:t>ß=</a:t>
            </a:r>
            <a:r>
              <a:rPr lang="en-US" altLang="zh-CN" sz="1200" kern="1200" dirty="0" err="1">
                <a:solidFill>
                  <a:schemeClr val="tx1"/>
                </a:solidFill>
                <a:effectLst/>
                <a:latin typeface="Arial" pitchFamily="34" charset="0"/>
                <a:ea typeface="宋体" pitchFamily="2" charset="-122"/>
                <a:cs typeface="宋体" charset="0"/>
              </a:rPr>
              <a:t>i_C</a:t>
            </a:r>
            <a:r>
              <a:rPr lang="en-US" altLang="zh-CN" sz="1200" kern="1200" dirty="0">
                <a:solidFill>
                  <a:schemeClr val="tx1"/>
                </a:solidFill>
                <a:effectLst/>
                <a:latin typeface="Arial" pitchFamily="34" charset="0"/>
                <a:ea typeface="宋体" pitchFamily="2" charset="-122"/>
                <a:cs typeface="宋体" charset="0"/>
              </a:rPr>
              <a:t>/</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近似为常数，因此</a:t>
            </a:r>
            <a:r>
              <a:rPr lang="en-US" altLang="zh-CN" sz="1200" kern="1200" dirty="0" err="1">
                <a:solidFill>
                  <a:schemeClr val="tx1"/>
                </a:solidFill>
                <a:effectLst/>
                <a:latin typeface="Arial" pitchFamily="34" charset="0"/>
                <a:ea typeface="宋体" pitchFamily="2" charset="-122"/>
                <a:cs typeface="宋体" charset="0"/>
              </a:rPr>
              <a:t>i_B</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i_C</a:t>
            </a:r>
            <a:r>
              <a:rPr lang="zh-CN" altLang="zh-CN" sz="1200" kern="1200" dirty="0">
                <a:solidFill>
                  <a:schemeClr val="tx1"/>
                </a:solidFill>
                <a:effectLst/>
                <a:latin typeface="Arial" pitchFamily="34" charset="0"/>
                <a:ea typeface="宋体" pitchFamily="2" charset="-122"/>
                <a:cs typeface="宋体" charset="0"/>
              </a:rPr>
              <a:t>也是线性关系，近似为正弦信号，而</a:t>
            </a:r>
            <a:r>
              <a:rPr lang="en-US" altLang="zh-CN" sz="1200" kern="1200" dirty="0" err="1">
                <a:solidFill>
                  <a:schemeClr val="tx1"/>
                </a:solidFill>
                <a:effectLst/>
                <a:latin typeface="Arial" pitchFamily="34" charset="0"/>
                <a:ea typeface="宋体" pitchFamily="2" charset="-122"/>
                <a:cs typeface="宋体" charset="0"/>
              </a:rPr>
              <a:t>v_CE</a:t>
            </a:r>
            <a:r>
              <a:rPr lang="zh-CN" altLang="zh-CN" sz="1200" kern="1200" dirty="0">
                <a:solidFill>
                  <a:schemeClr val="tx1"/>
                </a:solidFill>
                <a:effectLst/>
                <a:latin typeface="Arial" pitchFamily="34" charset="0"/>
                <a:ea typeface="宋体" pitchFamily="2" charset="-122"/>
                <a:cs typeface="宋体" charset="0"/>
              </a:rPr>
              <a:t>和</a:t>
            </a:r>
            <a:r>
              <a:rPr lang="en-US" altLang="zh-CN" sz="1200" kern="1200" dirty="0" err="1">
                <a:solidFill>
                  <a:schemeClr val="tx1"/>
                </a:solidFill>
                <a:effectLst/>
                <a:latin typeface="Arial" pitchFamily="34" charset="0"/>
                <a:ea typeface="宋体" pitchFamily="2" charset="-122"/>
                <a:cs typeface="宋体" charset="0"/>
              </a:rPr>
              <a:t>i_C</a:t>
            </a:r>
            <a:r>
              <a:rPr lang="zh-CN" altLang="zh-CN" sz="1200" kern="1200" dirty="0">
                <a:solidFill>
                  <a:schemeClr val="tx1"/>
                </a:solidFill>
                <a:effectLst/>
                <a:latin typeface="Arial" pitchFamily="34" charset="0"/>
                <a:ea typeface="宋体" pitchFamily="2" charset="-122"/>
                <a:cs typeface="宋体" charset="0"/>
              </a:rPr>
              <a:t>也是线性关系</a:t>
            </a:r>
            <a:r>
              <a:rPr lang="en-US" altLang="zh-CN" sz="1200" kern="1200" dirty="0">
                <a:solidFill>
                  <a:schemeClr val="tx1"/>
                </a:solidFill>
                <a:effectLst/>
                <a:latin typeface="Arial" pitchFamily="34" charset="0"/>
                <a:ea typeface="宋体" pitchFamily="2" charset="-122"/>
                <a:cs typeface="宋体" charset="0"/>
              </a:rPr>
              <a:t>,</a:t>
            </a:r>
            <a:r>
              <a:rPr lang="zh-CN" altLang="zh-CN" sz="1200" kern="1200" dirty="0">
                <a:solidFill>
                  <a:schemeClr val="tx1"/>
                </a:solidFill>
                <a:effectLst/>
                <a:latin typeface="Arial" pitchFamily="34" charset="0"/>
                <a:ea typeface="宋体" pitchFamily="2" charset="-122"/>
                <a:cs typeface="宋体" charset="0"/>
              </a:rPr>
              <a:t>因此也近似为正弦信号，唯一要注意的是当</a:t>
            </a:r>
            <a:r>
              <a:rPr lang="en-US" altLang="zh-CN" sz="1200" kern="1200" dirty="0" err="1">
                <a:solidFill>
                  <a:schemeClr val="tx1"/>
                </a:solidFill>
                <a:effectLst/>
                <a:latin typeface="Arial" pitchFamily="34" charset="0"/>
                <a:ea typeface="宋体" pitchFamily="2" charset="-122"/>
                <a:cs typeface="宋体" charset="0"/>
              </a:rPr>
              <a:t>i_C</a:t>
            </a:r>
            <a:r>
              <a:rPr lang="zh-CN" altLang="zh-CN" sz="1200" kern="1200" dirty="0">
                <a:solidFill>
                  <a:schemeClr val="tx1"/>
                </a:solidFill>
                <a:effectLst/>
                <a:latin typeface="Arial" pitchFamily="34" charset="0"/>
                <a:ea typeface="宋体" pitchFamily="2" charset="-122"/>
                <a:cs typeface="宋体" charset="0"/>
              </a:rPr>
              <a:t>增大，</a:t>
            </a:r>
            <a:r>
              <a:rPr lang="en-US" altLang="zh-CN" sz="1200" kern="1200" dirty="0" err="1">
                <a:solidFill>
                  <a:schemeClr val="tx1"/>
                </a:solidFill>
                <a:effectLst/>
                <a:latin typeface="Arial" pitchFamily="34" charset="0"/>
                <a:ea typeface="宋体" pitchFamily="2" charset="-122"/>
                <a:cs typeface="宋体" charset="0"/>
              </a:rPr>
              <a:t>v_CE</a:t>
            </a:r>
            <a:r>
              <a:rPr lang="zh-CN" altLang="zh-CN" sz="1200" kern="1200" dirty="0">
                <a:solidFill>
                  <a:schemeClr val="tx1"/>
                </a:solidFill>
                <a:effectLst/>
                <a:latin typeface="Arial" pitchFamily="34" charset="0"/>
                <a:ea typeface="宋体" pitchFamily="2" charset="-122"/>
                <a:cs typeface="宋体" charset="0"/>
              </a:rPr>
              <a:t>减小，因此是延迟了</a:t>
            </a:r>
            <a:r>
              <a:rPr lang="en-US" altLang="zh-CN" sz="1200" kern="1200" dirty="0">
                <a:solidFill>
                  <a:schemeClr val="tx1"/>
                </a:solidFill>
                <a:effectLst/>
                <a:latin typeface="Arial" pitchFamily="34" charset="0"/>
                <a:ea typeface="宋体" pitchFamily="2" charset="-122"/>
                <a:cs typeface="宋体" charset="0"/>
              </a:rPr>
              <a:t>180</a:t>
            </a:r>
            <a:r>
              <a:rPr lang="zh-CN" altLang="zh-CN" sz="1200" kern="1200" dirty="0">
                <a:solidFill>
                  <a:schemeClr val="tx1"/>
                </a:solidFill>
                <a:effectLst/>
                <a:latin typeface="Arial" pitchFamily="34" charset="0"/>
                <a:ea typeface="宋体" pitchFamily="2" charset="-122"/>
                <a:cs typeface="宋体" charset="0"/>
              </a:rPr>
              <a:t>度的正弦信号。</a:t>
            </a:r>
          </a:p>
          <a:p>
            <a:endParaRPr lang="zh-CN" altLang="en-US" dirty="0"/>
          </a:p>
        </p:txBody>
      </p:sp>
      <p:sp>
        <p:nvSpPr>
          <p:cNvPr id="4" name="灯片编号占位符 3"/>
          <p:cNvSpPr>
            <a:spLocks noGrp="1"/>
          </p:cNvSpPr>
          <p:nvPr>
            <p:ph type="sldNum" sz="quarter" idx="10"/>
          </p:nvPr>
        </p:nvSpPr>
        <p:spPr/>
        <p:txBody>
          <a:bodyPr/>
          <a:lstStyle/>
          <a:p>
            <a:pPr>
              <a:defRPr/>
            </a:pPr>
            <a:fld id="{0A27C0FA-0183-4BF5-BD3E-36C26BF3E392}" type="slidenum">
              <a:rPr lang="en-US" altLang="zh-CN" smtClean="0"/>
              <a:pPr>
                <a:defRPr/>
              </a:pPr>
              <a:t>12</a:t>
            </a:fld>
            <a:endParaRPr lang="en-US" altLang="zh-CN"/>
          </a:p>
        </p:txBody>
      </p:sp>
    </p:spTree>
    <p:extLst>
      <p:ext uri="{BB962C8B-B14F-4D97-AF65-F5344CB8AC3E}">
        <p14:creationId xmlns:p14="http://schemas.microsoft.com/office/powerpoint/2010/main" val="2672265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dirty="0">
                <a:solidFill>
                  <a:srgbClr val="000000"/>
                </a:solidFill>
              </a:rPr>
              <a:t>当放大器的工作点选得太低或太高时，放大器将不能对输入信号实施正常的放大。</a:t>
            </a:r>
          </a:p>
          <a:p>
            <a:pPr eaLnBrk="1" hangingPunct="1"/>
            <a:r>
              <a:rPr kumimoji="1" lang="zh-CN" altLang="en-US" dirty="0">
                <a:solidFill>
                  <a:srgbClr val="000000"/>
                </a:solidFill>
              </a:rPr>
              <a:t>工作点太低时的截止失真，</a:t>
            </a:r>
            <a:r>
              <a:rPr kumimoji="1" lang="zh-CN" altLang="en-US" dirty="0"/>
              <a:t>截止失真是在输入回路首先产生失真！</a:t>
            </a:r>
            <a:r>
              <a:rPr lang="zh-CN" altLang="en-US" dirty="0">
                <a:solidFill>
                  <a:srgbClr val="010000"/>
                </a:solidFill>
              </a:rPr>
              <a:t>消除方法：增大</a:t>
            </a:r>
            <a:r>
              <a:rPr lang="en-US" altLang="zh-CN" i="1" dirty="0">
                <a:solidFill>
                  <a:srgbClr val="010000"/>
                </a:solidFill>
              </a:rPr>
              <a:t>V</a:t>
            </a:r>
            <a:r>
              <a:rPr lang="en-US" altLang="zh-CN" dirty="0">
                <a:solidFill>
                  <a:srgbClr val="010000"/>
                </a:solidFill>
              </a:rPr>
              <a:t>BB</a:t>
            </a:r>
            <a:r>
              <a:rPr lang="zh-CN" altLang="en-US" dirty="0">
                <a:solidFill>
                  <a:srgbClr val="010000"/>
                </a:solidFill>
              </a:rPr>
              <a:t>（定义在</a:t>
            </a:r>
            <a:r>
              <a:rPr lang="en-US" altLang="zh-CN" dirty="0">
                <a:solidFill>
                  <a:srgbClr val="010000"/>
                </a:solidFill>
              </a:rPr>
              <a:t>P8</a:t>
            </a:r>
            <a:r>
              <a:rPr lang="zh-CN" altLang="en-US" dirty="0">
                <a:solidFill>
                  <a:srgbClr val="010000"/>
                </a:solidFill>
              </a:rPr>
              <a:t>，参见</a:t>
            </a:r>
            <a:r>
              <a:rPr lang="en-US" altLang="zh-CN" dirty="0">
                <a:solidFill>
                  <a:srgbClr val="010000"/>
                </a:solidFill>
              </a:rPr>
              <a:t>P10</a:t>
            </a:r>
            <a:r>
              <a:rPr lang="zh-CN" altLang="en-US" dirty="0">
                <a:solidFill>
                  <a:srgbClr val="010000"/>
                </a:solidFill>
              </a:rPr>
              <a:t>），即向上平移输入回路负载线。</a:t>
            </a:r>
          </a:p>
        </p:txBody>
      </p:sp>
    </p:spTree>
    <p:extLst>
      <p:ext uri="{BB962C8B-B14F-4D97-AF65-F5344CB8AC3E}">
        <p14:creationId xmlns:p14="http://schemas.microsoft.com/office/powerpoint/2010/main" val="1760462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76ED8E19-2F38-46F9-B4CB-6E73A78C40E8}" type="datetime1">
              <a:rPr lang="zh-CN" altLang="en-US"/>
              <a:pPr>
                <a:defRPr/>
              </a:pPr>
              <a:t>2021/12/14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p:cNvSpPr>
            <a:spLocks noGrp="1" noChangeArrowheads="1"/>
          </p:cNvSpPr>
          <p:nvPr>
            <p:ph type="sldNum" sz="quarter" idx="12"/>
          </p:nvPr>
        </p:nvSpPr>
        <p:spPr>
          <a:ln/>
        </p:spPr>
        <p:txBody>
          <a:bodyPr/>
          <a:lstStyle>
            <a:lvl1pPr>
              <a:defRPr/>
            </a:lvl1pPr>
          </a:lstStyle>
          <a:p>
            <a:pPr>
              <a:defRPr/>
            </a:pPr>
            <a:fld id="{530F709F-606B-454E-AADC-6770E39D1764}" type="slidenum">
              <a:rPr lang="en-US" altLang="zh-CN"/>
              <a:pPr>
                <a:defRPr/>
              </a:pPr>
              <a:t>‹#›</a:t>
            </a:fld>
            <a:endParaRPr lang="en-US" altLang="zh-CN"/>
          </a:p>
        </p:txBody>
      </p:sp>
    </p:spTree>
    <p:extLst>
      <p:ext uri="{BB962C8B-B14F-4D97-AF65-F5344CB8AC3E}">
        <p14:creationId xmlns:p14="http://schemas.microsoft.com/office/powerpoint/2010/main" val="1255086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E310AB1-57F3-4B37-9467-21A006FBC94D}" type="datetime1">
              <a:rPr lang="zh-CN" altLang="en-US"/>
              <a:pPr>
                <a:defRPr/>
              </a:pPr>
              <a:t>2021/12/14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p:cNvSpPr>
            <a:spLocks noGrp="1" noChangeArrowheads="1"/>
          </p:cNvSpPr>
          <p:nvPr>
            <p:ph type="sldNum" sz="quarter" idx="12"/>
          </p:nvPr>
        </p:nvSpPr>
        <p:spPr>
          <a:ln/>
        </p:spPr>
        <p:txBody>
          <a:bodyPr/>
          <a:lstStyle>
            <a:lvl1pPr>
              <a:defRPr/>
            </a:lvl1pPr>
          </a:lstStyle>
          <a:p>
            <a:pPr>
              <a:defRPr/>
            </a:pPr>
            <a:fld id="{87F5797A-7CC3-4A4B-B968-8FB349D3C1AC}" type="slidenum">
              <a:rPr lang="en-US" altLang="zh-CN"/>
              <a:pPr>
                <a:defRPr/>
              </a:pPr>
              <a:t>‹#›</a:t>
            </a:fld>
            <a:endParaRPr lang="en-US" altLang="zh-CN"/>
          </a:p>
        </p:txBody>
      </p:sp>
    </p:spTree>
    <p:extLst>
      <p:ext uri="{BB962C8B-B14F-4D97-AF65-F5344CB8AC3E}">
        <p14:creationId xmlns:p14="http://schemas.microsoft.com/office/powerpoint/2010/main" val="4175704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FFF4F67-0760-40A9-9178-8D9F01A685DF}" type="datetime1">
              <a:rPr lang="zh-CN" altLang="en-US"/>
              <a:pPr>
                <a:defRPr/>
              </a:pPr>
              <a:t>2021/12/14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p:cNvSpPr>
            <a:spLocks noGrp="1" noChangeArrowheads="1"/>
          </p:cNvSpPr>
          <p:nvPr>
            <p:ph type="sldNum" sz="quarter" idx="12"/>
          </p:nvPr>
        </p:nvSpPr>
        <p:spPr>
          <a:ln/>
        </p:spPr>
        <p:txBody>
          <a:bodyPr/>
          <a:lstStyle>
            <a:lvl1pPr>
              <a:defRPr/>
            </a:lvl1pPr>
          </a:lstStyle>
          <a:p>
            <a:pPr>
              <a:defRPr/>
            </a:pPr>
            <a:fld id="{267D45E8-318B-4216-A749-FC2D16F62D32}" type="slidenum">
              <a:rPr lang="en-US" altLang="zh-CN"/>
              <a:pPr>
                <a:defRPr/>
              </a:pPr>
              <a:t>‹#›</a:t>
            </a:fld>
            <a:endParaRPr lang="en-US" altLang="zh-CN"/>
          </a:p>
        </p:txBody>
      </p:sp>
    </p:spTree>
    <p:extLst>
      <p:ext uri="{BB962C8B-B14F-4D97-AF65-F5344CB8AC3E}">
        <p14:creationId xmlns:p14="http://schemas.microsoft.com/office/powerpoint/2010/main" val="483309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129DF44D-66FE-4BAB-AD8B-76F7022B3600}" type="datetime1">
              <a:rPr lang="zh-CN" altLang="en-US"/>
              <a:pPr>
                <a:defRPr/>
              </a:pPr>
              <a:t>2021/12/14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p:cNvSpPr>
            <a:spLocks noGrp="1" noChangeArrowheads="1"/>
          </p:cNvSpPr>
          <p:nvPr>
            <p:ph type="sldNum" sz="quarter" idx="12"/>
          </p:nvPr>
        </p:nvSpPr>
        <p:spPr>
          <a:ln/>
        </p:spPr>
        <p:txBody>
          <a:bodyPr/>
          <a:lstStyle>
            <a:lvl1pPr>
              <a:defRPr/>
            </a:lvl1pPr>
          </a:lstStyle>
          <a:p>
            <a:pPr>
              <a:defRPr/>
            </a:pPr>
            <a:fld id="{3088C0B8-4C2B-4FC1-9C86-C8C1138CEA1B}" type="slidenum">
              <a:rPr lang="en-US" altLang="zh-CN"/>
              <a:pPr>
                <a:defRPr/>
              </a:pPr>
              <a:t>‹#›</a:t>
            </a:fld>
            <a:endParaRPr lang="en-US" altLang="zh-CN"/>
          </a:p>
        </p:txBody>
      </p:sp>
    </p:spTree>
    <p:extLst>
      <p:ext uri="{BB962C8B-B14F-4D97-AF65-F5344CB8AC3E}">
        <p14:creationId xmlns:p14="http://schemas.microsoft.com/office/powerpoint/2010/main" val="589064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4FD69C9E-7434-4724-9FAD-9DE691FFA585}" type="datetime1">
              <a:rPr lang="zh-CN" altLang="en-US"/>
              <a:pPr>
                <a:defRPr/>
              </a:pPr>
              <a:t>2021/12/14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p:cNvSpPr>
            <a:spLocks noGrp="1" noChangeArrowheads="1"/>
          </p:cNvSpPr>
          <p:nvPr>
            <p:ph type="sldNum" sz="quarter" idx="12"/>
          </p:nvPr>
        </p:nvSpPr>
        <p:spPr>
          <a:ln/>
        </p:spPr>
        <p:txBody>
          <a:bodyPr/>
          <a:lstStyle>
            <a:lvl1pPr>
              <a:defRPr/>
            </a:lvl1pPr>
          </a:lstStyle>
          <a:p>
            <a:pPr>
              <a:defRPr/>
            </a:pPr>
            <a:fld id="{93BC9A77-811E-401B-9092-ED892D4C953B}" type="slidenum">
              <a:rPr lang="en-US" altLang="zh-CN"/>
              <a:pPr>
                <a:defRPr/>
              </a:pPr>
              <a:t>‹#›</a:t>
            </a:fld>
            <a:endParaRPr lang="en-US" altLang="zh-CN"/>
          </a:p>
        </p:txBody>
      </p:sp>
    </p:spTree>
    <p:extLst>
      <p:ext uri="{BB962C8B-B14F-4D97-AF65-F5344CB8AC3E}">
        <p14:creationId xmlns:p14="http://schemas.microsoft.com/office/powerpoint/2010/main" val="17359853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F808BC64-0907-4487-8CCC-89BC075113D8}" type="datetime1">
              <a:rPr lang="zh-CN" altLang="en-US"/>
              <a:pPr>
                <a:defRPr/>
              </a:pPr>
              <a:t>2021/12/14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p:cNvSpPr>
            <a:spLocks noGrp="1" noChangeArrowheads="1"/>
          </p:cNvSpPr>
          <p:nvPr>
            <p:ph type="sldNum" sz="quarter" idx="12"/>
          </p:nvPr>
        </p:nvSpPr>
        <p:spPr>
          <a:ln/>
        </p:spPr>
        <p:txBody>
          <a:bodyPr/>
          <a:lstStyle>
            <a:lvl1pPr>
              <a:defRPr/>
            </a:lvl1pPr>
          </a:lstStyle>
          <a:p>
            <a:pPr>
              <a:defRPr/>
            </a:pPr>
            <a:fld id="{ED176815-24FF-4CBC-AA89-AD6549D8E28E}" type="slidenum">
              <a:rPr lang="en-US" altLang="zh-CN"/>
              <a:pPr>
                <a:defRPr/>
              </a:pPr>
              <a:t>‹#›</a:t>
            </a:fld>
            <a:endParaRPr lang="en-US" altLang="zh-CN"/>
          </a:p>
        </p:txBody>
      </p:sp>
    </p:spTree>
    <p:extLst>
      <p:ext uri="{BB962C8B-B14F-4D97-AF65-F5344CB8AC3E}">
        <p14:creationId xmlns:p14="http://schemas.microsoft.com/office/powerpoint/2010/main" val="130251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608FCE8C-0EA7-4D44-95DF-3AB3A0395F92}" type="datetime1">
              <a:rPr lang="zh-CN" altLang="en-US"/>
              <a:pPr>
                <a:defRPr/>
              </a:pPr>
              <a:t>2021/12/14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p:cNvSpPr>
            <a:spLocks noGrp="1" noChangeArrowheads="1"/>
          </p:cNvSpPr>
          <p:nvPr>
            <p:ph type="sldNum" sz="quarter" idx="12"/>
          </p:nvPr>
        </p:nvSpPr>
        <p:spPr>
          <a:ln/>
        </p:spPr>
        <p:txBody>
          <a:bodyPr/>
          <a:lstStyle>
            <a:lvl1pPr>
              <a:defRPr/>
            </a:lvl1pPr>
          </a:lstStyle>
          <a:p>
            <a:pPr>
              <a:defRPr/>
            </a:pPr>
            <a:fld id="{FC0F611A-054E-4574-9647-E4266C2C04A0}" type="slidenum">
              <a:rPr lang="en-US" altLang="zh-CN"/>
              <a:pPr>
                <a:defRPr/>
              </a:pPr>
              <a:t>‹#›</a:t>
            </a:fld>
            <a:endParaRPr lang="en-US" altLang="zh-CN"/>
          </a:p>
        </p:txBody>
      </p:sp>
    </p:spTree>
    <p:extLst>
      <p:ext uri="{BB962C8B-B14F-4D97-AF65-F5344CB8AC3E}">
        <p14:creationId xmlns:p14="http://schemas.microsoft.com/office/powerpoint/2010/main" val="364915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C0E4B150-B842-411C-B25B-4B25BC32E331}" type="datetime1">
              <a:rPr lang="zh-CN" altLang="en-US"/>
              <a:pPr>
                <a:defRPr/>
              </a:pPr>
              <a:t>2021/12/14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6" name="Rectangle 6"/>
          <p:cNvSpPr>
            <a:spLocks noGrp="1" noChangeArrowheads="1"/>
          </p:cNvSpPr>
          <p:nvPr>
            <p:ph type="sldNum" sz="quarter" idx="12"/>
          </p:nvPr>
        </p:nvSpPr>
        <p:spPr>
          <a:ln/>
        </p:spPr>
        <p:txBody>
          <a:bodyPr/>
          <a:lstStyle>
            <a:lvl1pPr>
              <a:defRPr/>
            </a:lvl1pPr>
          </a:lstStyle>
          <a:p>
            <a:pPr>
              <a:defRPr/>
            </a:pPr>
            <a:fld id="{3DA4B0C2-759B-40FE-BECE-5090FD42BAE4}" type="slidenum">
              <a:rPr lang="en-US" altLang="zh-CN"/>
              <a:pPr>
                <a:defRPr/>
              </a:pPr>
              <a:t>‹#›</a:t>
            </a:fld>
            <a:endParaRPr lang="en-US" altLang="zh-CN"/>
          </a:p>
        </p:txBody>
      </p:sp>
    </p:spTree>
    <p:extLst>
      <p:ext uri="{BB962C8B-B14F-4D97-AF65-F5344CB8AC3E}">
        <p14:creationId xmlns:p14="http://schemas.microsoft.com/office/powerpoint/2010/main" val="310780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2AB14BA1-806F-4F34-B6C8-4F9568626211}" type="datetime1">
              <a:rPr lang="zh-CN" altLang="en-US"/>
              <a:pPr>
                <a:defRPr/>
              </a:pPr>
              <a:t>2021/12/14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p:cNvSpPr>
            <a:spLocks noGrp="1" noChangeArrowheads="1"/>
          </p:cNvSpPr>
          <p:nvPr>
            <p:ph type="sldNum" sz="quarter" idx="12"/>
          </p:nvPr>
        </p:nvSpPr>
        <p:spPr>
          <a:ln/>
        </p:spPr>
        <p:txBody>
          <a:bodyPr/>
          <a:lstStyle>
            <a:lvl1pPr>
              <a:defRPr/>
            </a:lvl1pPr>
          </a:lstStyle>
          <a:p>
            <a:pPr>
              <a:defRPr/>
            </a:pPr>
            <a:fld id="{A5F22BFA-9E07-433B-B2EA-6ED3EDE719F2}" type="slidenum">
              <a:rPr lang="en-US" altLang="zh-CN"/>
              <a:pPr>
                <a:defRPr/>
              </a:pPr>
              <a:t>‹#›</a:t>
            </a:fld>
            <a:endParaRPr lang="en-US" altLang="zh-CN"/>
          </a:p>
        </p:txBody>
      </p:sp>
    </p:spTree>
    <p:extLst>
      <p:ext uri="{BB962C8B-B14F-4D97-AF65-F5344CB8AC3E}">
        <p14:creationId xmlns:p14="http://schemas.microsoft.com/office/powerpoint/2010/main" val="362662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F2C94AD1-02C0-4545-A5A2-A9BE81BF3A58}" type="datetime1">
              <a:rPr lang="zh-CN" altLang="en-US"/>
              <a:pPr>
                <a:defRPr/>
              </a:pPr>
              <a:t>2021/12/14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9" name="Rectangle 6"/>
          <p:cNvSpPr>
            <a:spLocks noGrp="1" noChangeArrowheads="1"/>
          </p:cNvSpPr>
          <p:nvPr>
            <p:ph type="sldNum" sz="quarter" idx="12"/>
          </p:nvPr>
        </p:nvSpPr>
        <p:spPr>
          <a:ln/>
        </p:spPr>
        <p:txBody>
          <a:bodyPr/>
          <a:lstStyle>
            <a:lvl1pPr>
              <a:defRPr/>
            </a:lvl1pPr>
          </a:lstStyle>
          <a:p>
            <a:pPr>
              <a:defRPr/>
            </a:pPr>
            <a:fld id="{A1C56333-DFAF-4A90-8AB8-870C46DCAF80}" type="slidenum">
              <a:rPr lang="en-US" altLang="zh-CN"/>
              <a:pPr>
                <a:defRPr/>
              </a:pPr>
              <a:t>‹#›</a:t>
            </a:fld>
            <a:endParaRPr lang="en-US" altLang="zh-CN"/>
          </a:p>
        </p:txBody>
      </p:sp>
    </p:spTree>
    <p:extLst>
      <p:ext uri="{BB962C8B-B14F-4D97-AF65-F5344CB8AC3E}">
        <p14:creationId xmlns:p14="http://schemas.microsoft.com/office/powerpoint/2010/main" val="47569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1D87AA4F-E169-4685-AD65-697E9D294831}" type="datetime1">
              <a:rPr lang="zh-CN" altLang="en-US"/>
              <a:pPr>
                <a:defRPr/>
              </a:pPr>
              <a:t>2021/12/14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5" name="Rectangle 6"/>
          <p:cNvSpPr>
            <a:spLocks noGrp="1" noChangeArrowheads="1"/>
          </p:cNvSpPr>
          <p:nvPr>
            <p:ph type="sldNum" sz="quarter" idx="12"/>
          </p:nvPr>
        </p:nvSpPr>
        <p:spPr>
          <a:ln/>
        </p:spPr>
        <p:txBody>
          <a:bodyPr/>
          <a:lstStyle>
            <a:lvl1pPr>
              <a:defRPr/>
            </a:lvl1pPr>
          </a:lstStyle>
          <a:p>
            <a:pPr>
              <a:defRPr/>
            </a:pPr>
            <a:fld id="{8DF7595F-5BFF-4D3E-A83B-29D5D644DAC9}" type="slidenum">
              <a:rPr lang="en-US" altLang="zh-CN"/>
              <a:pPr>
                <a:defRPr/>
              </a:pPr>
              <a:t>‹#›</a:t>
            </a:fld>
            <a:endParaRPr lang="en-US" altLang="zh-CN"/>
          </a:p>
        </p:txBody>
      </p:sp>
    </p:spTree>
    <p:extLst>
      <p:ext uri="{BB962C8B-B14F-4D97-AF65-F5344CB8AC3E}">
        <p14:creationId xmlns:p14="http://schemas.microsoft.com/office/powerpoint/2010/main" val="340799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BE2805F-DE56-496D-9FE7-AD8483E0DDFD}" type="datetime1">
              <a:rPr lang="zh-CN" altLang="en-US"/>
              <a:pPr>
                <a:defRPr/>
              </a:pPr>
              <a:t>2021/12/14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4" name="Rectangle 6"/>
          <p:cNvSpPr>
            <a:spLocks noGrp="1" noChangeArrowheads="1"/>
          </p:cNvSpPr>
          <p:nvPr>
            <p:ph type="sldNum" sz="quarter" idx="12"/>
          </p:nvPr>
        </p:nvSpPr>
        <p:spPr>
          <a:ln/>
        </p:spPr>
        <p:txBody>
          <a:bodyPr/>
          <a:lstStyle>
            <a:lvl1pPr>
              <a:defRPr/>
            </a:lvl1pPr>
          </a:lstStyle>
          <a:p>
            <a:pPr>
              <a:defRPr/>
            </a:pPr>
            <a:fld id="{B474AFEC-20E8-4A89-8A51-7E10A4543E8E}" type="slidenum">
              <a:rPr lang="en-US" altLang="zh-CN"/>
              <a:pPr>
                <a:defRPr/>
              </a:pPr>
              <a:t>‹#›</a:t>
            </a:fld>
            <a:endParaRPr lang="en-US" altLang="zh-CN"/>
          </a:p>
        </p:txBody>
      </p:sp>
    </p:spTree>
    <p:extLst>
      <p:ext uri="{BB962C8B-B14F-4D97-AF65-F5344CB8AC3E}">
        <p14:creationId xmlns:p14="http://schemas.microsoft.com/office/powerpoint/2010/main" val="144311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1F5C0045-AF9A-4B66-B08A-48524C5CBB58}" type="datetime1">
              <a:rPr lang="zh-CN" altLang="en-US"/>
              <a:pPr>
                <a:defRPr/>
              </a:pPr>
              <a:t>2021/12/14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p:cNvSpPr>
            <a:spLocks noGrp="1" noChangeArrowheads="1"/>
          </p:cNvSpPr>
          <p:nvPr>
            <p:ph type="sldNum" sz="quarter" idx="12"/>
          </p:nvPr>
        </p:nvSpPr>
        <p:spPr>
          <a:ln/>
        </p:spPr>
        <p:txBody>
          <a:bodyPr/>
          <a:lstStyle>
            <a:lvl1pPr>
              <a:defRPr/>
            </a:lvl1pPr>
          </a:lstStyle>
          <a:p>
            <a:pPr>
              <a:defRPr/>
            </a:pPr>
            <a:fld id="{35480F7E-8938-4E69-93D9-2EB515A5E89E}" type="slidenum">
              <a:rPr lang="en-US" altLang="zh-CN"/>
              <a:pPr>
                <a:defRPr/>
              </a:pPr>
              <a:t>‹#›</a:t>
            </a:fld>
            <a:endParaRPr lang="en-US" altLang="zh-CN"/>
          </a:p>
        </p:txBody>
      </p:sp>
    </p:spTree>
    <p:extLst>
      <p:ext uri="{BB962C8B-B14F-4D97-AF65-F5344CB8AC3E}">
        <p14:creationId xmlns:p14="http://schemas.microsoft.com/office/powerpoint/2010/main" val="1252946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B13DE62-B634-4834-830F-5375EB2794E7}" type="datetime1">
              <a:rPr lang="zh-CN" altLang="en-US"/>
              <a:pPr>
                <a:defRPr/>
              </a:pPr>
              <a:t>2021/12/14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基本放大电路</a:t>
            </a:r>
            <a:r>
              <a:rPr lang="en-US" altLang="zh-CN"/>
              <a:t>(1)</a:t>
            </a:r>
          </a:p>
        </p:txBody>
      </p:sp>
      <p:sp>
        <p:nvSpPr>
          <p:cNvPr id="7" name="Rectangle 6"/>
          <p:cNvSpPr>
            <a:spLocks noGrp="1" noChangeArrowheads="1"/>
          </p:cNvSpPr>
          <p:nvPr>
            <p:ph type="sldNum" sz="quarter" idx="12"/>
          </p:nvPr>
        </p:nvSpPr>
        <p:spPr>
          <a:ln/>
        </p:spPr>
        <p:txBody>
          <a:bodyPr/>
          <a:lstStyle>
            <a:lvl1pPr>
              <a:defRPr/>
            </a:lvl1pPr>
          </a:lstStyle>
          <a:p>
            <a:pPr>
              <a:defRPr/>
            </a:pPr>
            <a:fld id="{FF94A1C7-D534-4CA9-9E2A-60F6629D05F2}" type="slidenum">
              <a:rPr lang="en-US" altLang="zh-CN"/>
              <a:pPr>
                <a:defRPr/>
              </a:pPr>
              <a:t>‹#›</a:t>
            </a:fld>
            <a:endParaRPr lang="en-US" altLang="zh-CN"/>
          </a:p>
        </p:txBody>
      </p:sp>
    </p:spTree>
    <p:extLst>
      <p:ext uri="{BB962C8B-B14F-4D97-AF65-F5344CB8AC3E}">
        <p14:creationId xmlns:p14="http://schemas.microsoft.com/office/powerpoint/2010/main" val="325207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9D99FAC5-E637-42A1-9901-736CE3DF54FC}" type="datetime1">
              <a:rPr lang="zh-CN" altLang="en-US"/>
              <a:pPr>
                <a:defRPr/>
              </a:pPr>
              <a:t>2021/12/14</a:t>
            </a:fld>
            <a:endParaRPr lang="en-US" altLang="zh-CN"/>
          </a:p>
        </p:txBody>
      </p:sp>
      <p:sp>
        <p:nvSpPr>
          <p:cNvPr id="1029" name="Rectangle 5"/>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defRPr>
            </a:lvl1pPr>
          </a:lstStyle>
          <a:p>
            <a:pPr>
              <a:defRPr/>
            </a:pPr>
            <a:r>
              <a:rPr lang="zh-CN" altLang="en-US"/>
              <a:t>模拟与数字电路 </a:t>
            </a:r>
            <a:r>
              <a:rPr lang="en-US" altLang="zh-CN"/>
              <a:t>— </a:t>
            </a:r>
            <a:r>
              <a:rPr lang="zh-CN" altLang="en-US"/>
              <a:t>基本放大电路</a:t>
            </a:r>
            <a:r>
              <a:rPr lang="en-US" altLang="zh-CN"/>
              <a:t>(1)</a:t>
            </a:r>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18450527-A5AE-4521-8FB0-21E96268533C}"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宋体" charset="0"/>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notesSlide" Target="../notesSlides/notesSlide7.xml"/><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3.wmf"/><Relationship Id="rId5" Type="http://schemas.openxmlformats.org/officeDocument/2006/relationships/oleObject" Target="../embeddings/oleObject11.bin"/><Relationship Id="rId10" Type="http://schemas.openxmlformats.org/officeDocument/2006/relationships/image" Target="../media/image21.png"/><Relationship Id="rId4" Type="http://schemas.openxmlformats.org/officeDocument/2006/relationships/image" Target="../media/image25.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8.xml"/><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image" Target="../media/image31.jpeg"/><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3.wmf"/><Relationship Id="rId5" Type="http://schemas.openxmlformats.org/officeDocument/2006/relationships/oleObject" Target="../embeddings/oleObject16.bin"/><Relationship Id="rId4" Type="http://schemas.openxmlformats.org/officeDocument/2006/relationships/image" Target="../media/image32.wmf"/></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7.bin"/><Relationship Id="rId7" Type="http://schemas.openxmlformats.org/officeDocument/2006/relationships/image" Target="../media/image220.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7.jpg"/><Relationship Id="rId5" Type="http://schemas.openxmlformats.org/officeDocument/2006/relationships/image" Target="../media/image200.png"/><Relationship Id="rId4" Type="http://schemas.openxmlformats.org/officeDocument/2006/relationships/image" Target="../media/image36.wmf"/></Relationships>
</file>

<file path=ppt/slides/_rels/slide25.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image" Target="../media/image43.png"/><Relationship Id="rId3" Type="http://schemas.openxmlformats.org/officeDocument/2006/relationships/notesSlide" Target="../notesSlides/notesSlide18.xml"/><Relationship Id="rId7" Type="http://schemas.openxmlformats.org/officeDocument/2006/relationships/image" Target="../media/image39.wmf"/><Relationship Id="rId12"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9.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22.bin"/><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72.png"/></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6.bin"/><Relationship Id="rId18" Type="http://schemas.openxmlformats.org/officeDocument/2006/relationships/image" Target="../media/image14.png"/><Relationship Id="rId3" Type="http://schemas.openxmlformats.org/officeDocument/2006/relationships/oleObject" Target="../embeddings/oleObject1.bin"/><Relationship Id="rId21" Type="http://schemas.openxmlformats.org/officeDocument/2006/relationships/oleObject" Target="../embeddings/oleObject9.bin"/><Relationship Id="rId7" Type="http://schemas.openxmlformats.org/officeDocument/2006/relationships/oleObject" Target="../embeddings/oleObject3.bin"/><Relationship Id="rId12" Type="http://schemas.openxmlformats.org/officeDocument/2006/relationships/image" Target="../media/image7.wmf"/><Relationship Id="rId1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4.wmf"/><Relationship Id="rId11" Type="http://schemas.openxmlformats.org/officeDocument/2006/relationships/oleObject" Target="../embeddings/oleObject5.bin"/><Relationship Id="rId24" Type="http://schemas.openxmlformats.org/officeDocument/2006/relationships/image" Target="../media/image12.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0.bin"/><Relationship Id="rId10" Type="http://schemas.openxmlformats.org/officeDocument/2006/relationships/image" Target="../media/image6.wmf"/><Relationship Id="rId19" Type="http://schemas.openxmlformats.org/officeDocument/2006/relationships/oleObject" Target="../embeddings/oleObject8.bin"/><Relationship Id="rId4" Type="http://schemas.openxmlformats.org/officeDocument/2006/relationships/image" Target="../media/image3.wmf"/><Relationship Id="rId9" Type="http://schemas.openxmlformats.org/officeDocument/2006/relationships/oleObject" Target="../embeddings/oleObject4.bin"/><Relationship Id="rId14" Type="http://schemas.openxmlformats.org/officeDocument/2006/relationships/image" Target="../media/image8.wmf"/><Relationship Id="rId22" Type="http://schemas.openxmlformats.org/officeDocument/2006/relationships/image" Target="../media/image11.wmf"/></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p:cNvSpPr txBox="1">
            <a:spLocks noChangeArrowheads="1"/>
          </p:cNvSpPr>
          <p:nvPr/>
        </p:nvSpPr>
        <p:spPr bwMode="auto">
          <a:xfrm>
            <a:off x="2484438" y="3933825"/>
            <a:ext cx="42116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dirty="0">
                <a:latin typeface="Times New Roman" panose="02020603050405020304" pitchFamily="18" charset="0"/>
              </a:rPr>
              <a:t>26_</a:t>
            </a:r>
            <a:r>
              <a:rPr lang="zh-CN" altLang="en-US" dirty="0">
                <a:latin typeface="Times New Roman" panose="02020603050405020304" pitchFamily="18" charset="0"/>
              </a:rPr>
              <a:t>基本放大电路</a:t>
            </a:r>
            <a:r>
              <a:rPr lang="en-US" altLang="zh-CN" dirty="0">
                <a:latin typeface="Times New Roman" panose="02020603050405020304" pitchFamily="18" charset="0"/>
              </a:rPr>
              <a:t>(1)</a:t>
            </a:r>
          </a:p>
          <a:p>
            <a:pPr algn="ctr" eaLnBrk="1" hangingPunct="1">
              <a:spcAft>
                <a:spcPct val="0"/>
              </a:spcAft>
              <a:buFontTx/>
              <a:buNone/>
            </a:pPr>
            <a:r>
              <a:rPr lang="zh-CN" altLang="en-US" sz="2000" dirty="0">
                <a:latin typeface="Times New Roman" panose="02020603050405020304" pitchFamily="18" charset="0"/>
              </a:rPr>
              <a:t>（模电</a:t>
            </a:r>
            <a:r>
              <a:rPr lang="en-US" altLang="zh-CN" sz="2000" dirty="0">
                <a:latin typeface="Times New Roman" panose="02020603050405020304" pitchFamily="18" charset="0"/>
              </a:rPr>
              <a:t>P162-164</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457200" y="152400"/>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静态分析</a:t>
            </a:r>
            <a:endParaRPr lang="zh-CN" altLang="en-US"/>
          </a:p>
        </p:txBody>
      </p:sp>
      <p:sp>
        <p:nvSpPr>
          <p:cNvPr id="12291" name="内容占位符 2"/>
          <p:cNvSpPr>
            <a:spLocks noGrp="1"/>
          </p:cNvSpPr>
          <p:nvPr>
            <p:ph idx="1"/>
          </p:nvPr>
        </p:nvSpPr>
        <p:spPr>
          <a:xfrm>
            <a:off x="457200" y="1449388"/>
            <a:ext cx="4297363" cy="1395412"/>
          </a:xfrm>
        </p:spPr>
        <p:txBody>
          <a:bodyPr/>
          <a:lstStyle/>
          <a:p>
            <a:r>
              <a:rPr lang="zh-CN" altLang="en-US" dirty="0">
                <a:latin typeface="Times New Roman" panose="02020603050405020304" pitchFamily="18" charset="0"/>
              </a:rPr>
              <a:t>静态工作点</a:t>
            </a:r>
            <a:r>
              <a:rPr lang="en-US" altLang="zh-CN" dirty="0">
                <a:latin typeface="Times New Roman" panose="02020603050405020304" pitchFamily="18" charset="0"/>
              </a:rPr>
              <a:t>Q</a:t>
            </a:r>
            <a:r>
              <a:rPr lang="zh-CN" altLang="en-US" dirty="0">
                <a:latin typeface="Times New Roman" panose="02020603050405020304" pitchFamily="18" charset="0"/>
              </a:rPr>
              <a:t>：静态时，管子的电参量</a:t>
            </a:r>
            <a:endParaRPr lang="zh-CN" altLang="en-US" sz="4800" dirty="0">
              <a:latin typeface="Times New Roman" panose="02020603050405020304" pitchFamily="18" charset="0"/>
            </a:endParaRPr>
          </a:p>
          <a:p>
            <a:endParaRPr lang="zh-CN" altLang="en-US" dirty="0"/>
          </a:p>
        </p:txBody>
      </p:sp>
      <p:sp>
        <p:nvSpPr>
          <p:cNvPr id="122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067D652-5C83-41CA-ABEB-9130DBCF45E1}"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229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22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BDBFB53-E653-4640-820A-D20467EF8C32}"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pic>
        <p:nvPicPr>
          <p:cNvPr id="12295" name="Picture 33" descr="4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638" y="146050"/>
            <a:ext cx="3789362"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1249363" y="3014663"/>
            <a:ext cx="2551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dirty="0" err="1">
                <a:solidFill>
                  <a:srgbClr val="000000"/>
                </a:solidFill>
                <a:latin typeface="Book Antiqua" panose="02040602050305030304" pitchFamily="18" charset="0"/>
                <a:ea typeface="楷体_GB2312" pitchFamily="49" charset="-122"/>
              </a:rPr>
              <a:t>v</a:t>
            </a:r>
            <a:r>
              <a:rPr kumimoji="1" lang="en-US" altLang="zh-CN" sz="2800" baseline="-25000" dirty="0" err="1">
                <a:solidFill>
                  <a:srgbClr val="000000"/>
                </a:solidFill>
                <a:latin typeface="Times New Roman" panose="02020603050405020304" pitchFamily="18" charset="0"/>
                <a:ea typeface="楷体_GB2312" pitchFamily="49" charset="-122"/>
              </a:rPr>
              <a:t>BE</a:t>
            </a:r>
            <a:r>
              <a:rPr kumimoji="1" lang="en-US" altLang="zh-CN" sz="2800" dirty="0">
                <a:solidFill>
                  <a:srgbClr val="000000"/>
                </a:solidFill>
                <a:latin typeface="Times New Roman" panose="02020603050405020304" pitchFamily="18" charset="0"/>
                <a:ea typeface="楷体_GB2312" pitchFamily="49" charset="-122"/>
              </a:rPr>
              <a:t> =</a:t>
            </a:r>
            <a:r>
              <a:rPr kumimoji="1" lang="en-US" altLang="zh-CN" sz="2800" i="1" dirty="0">
                <a:solidFill>
                  <a:srgbClr val="000000"/>
                </a:solidFill>
                <a:latin typeface="Times New Roman" panose="02020603050405020304" pitchFamily="18" charset="0"/>
                <a:ea typeface="楷体_GB2312" pitchFamily="49" charset="-122"/>
              </a:rPr>
              <a:t>V</a:t>
            </a:r>
            <a:r>
              <a:rPr kumimoji="1" lang="en-US" altLang="zh-CN" sz="2800" baseline="-25000" dirty="0">
                <a:solidFill>
                  <a:srgbClr val="000000"/>
                </a:solidFill>
                <a:latin typeface="Times New Roman" panose="02020603050405020304" pitchFamily="18" charset="0"/>
                <a:ea typeface="楷体_GB2312" pitchFamily="49" charset="-122"/>
              </a:rPr>
              <a:t>BB</a:t>
            </a:r>
            <a:r>
              <a:rPr kumimoji="1" lang="zh-CN" altLang="en-US" sz="2800" dirty="0">
                <a:solidFill>
                  <a:srgbClr val="000000"/>
                </a:solidFill>
                <a:latin typeface="Times New Roman" panose="02020603050405020304" pitchFamily="18" charset="0"/>
                <a:ea typeface="楷体_GB2312" pitchFamily="49" charset="-122"/>
              </a:rPr>
              <a:t>－</a:t>
            </a:r>
            <a:r>
              <a:rPr kumimoji="1" lang="en-US" altLang="zh-CN" sz="2800" i="1" dirty="0" err="1">
                <a:solidFill>
                  <a:srgbClr val="000000"/>
                </a:solidFill>
                <a:latin typeface="Times New Roman" panose="02020603050405020304" pitchFamily="18" charset="0"/>
                <a:ea typeface="楷体_GB2312" pitchFamily="49" charset="-122"/>
              </a:rPr>
              <a:t>i</a:t>
            </a:r>
            <a:r>
              <a:rPr kumimoji="1" lang="en-US" altLang="zh-CN" sz="2800" baseline="-25000" dirty="0" err="1">
                <a:solidFill>
                  <a:srgbClr val="000000"/>
                </a:solidFill>
                <a:latin typeface="Times New Roman" panose="02020603050405020304" pitchFamily="18" charset="0"/>
                <a:ea typeface="楷体_GB2312" pitchFamily="49" charset="-122"/>
              </a:rPr>
              <a:t>B</a:t>
            </a:r>
            <a:r>
              <a:rPr kumimoji="1" lang="en-US" altLang="zh-CN" sz="2800" i="1" dirty="0" err="1">
                <a:solidFill>
                  <a:srgbClr val="000000"/>
                </a:solidFill>
                <a:latin typeface="Times New Roman" panose="02020603050405020304" pitchFamily="18" charset="0"/>
                <a:ea typeface="楷体_GB2312" pitchFamily="49" charset="-122"/>
              </a:rPr>
              <a:t>R</a:t>
            </a:r>
            <a:r>
              <a:rPr kumimoji="1" lang="en-US" altLang="zh-CN" sz="2800" baseline="-25000" dirty="0" err="1">
                <a:solidFill>
                  <a:srgbClr val="000000"/>
                </a:solidFill>
                <a:latin typeface="Times New Roman" panose="02020603050405020304" pitchFamily="18" charset="0"/>
                <a:ea typeface="楷体_GB2312" pitchFamily="49" charset="-122"/>
              </a:rPr>
              <a:t>b</a:t>
            </a:r>
            <a:endParaRPr lang="zh-CN" altLang="en-US" sz="2800" b="0" dirty="0">
              <a:ea typeface="楷体_GB2312" pitchFamily="49" charset="-122"/>
            </a:endParaRPr>
          </a:p>
        </p:txBody>
      </p:sp>
      <p:sp>
        <p:nvSpPr>
          <p:cNvPr id="10" name="矩形 9"/>
          <p:cNvSpPr>
            <a:spLocks noChangeArrowheads="1"/>
          </p:cNvSpPr>
          <p:nvPr/>
        </p:nvSpPr>
        <p:spPr bwMode="auto">
          <a:xfrm>
            <a:off x="5557838" y="3063875"/>
            <a:ext cx="2484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dirty="0" err="1">
                <a:solidFill>
                  <a:srgbClr val="000000"/>
                </a:solidFill>
                <a:latin typeface="Book Antiqua" panose="02040602050305030304" pitchFamily="18" charset="0"/>
                <a:ea typeface="楷体_GB2312" pitchFamily="49" charset="-122"/>
              </a:rPr>
              <a:t>v</a:t>
            </a:r>
            <a:r>
              <a:rPr kumimoji="1" lang="en-US" altLang="zh-CN" sz="2800" baseline="-25000" dirty="0" err="1">
                <a:solidFill>
                  <a:srgbClr val="000000"/>
                </a:solidFill>
                <a:latin typeface="Times New Roman" panose="02020603050405020304" pitchFamily="18" charset="0"/>
                <a:ea typeface="楷体_GB2312" pitchFamily="49" charset="-122"/>
              </a:rPr>
              <a:t>CE</a:t>
            </a:r>
            <a:r>
              <a:rPr kumimoji="1" lang="en-US" altLang="zh-CN" sz="2800" dirty="0">
                <a:solidFill>
                  <a:srgbClr val="000000"/>
                </a:solidFill>
                <a:latin typeface="Times New Roman" panose="02020603050405020304" pitchFamily="18" charset="0"/>
                <a:ea typeface="楷体_GB2312" pitchFamily="49" charset="-122"/>
              </a:rPr>
              <a:t>=</a:t>
            </a:r>
            <a:r>
              <a:rPr kumimoji="1" lang="en-US" altLang="zh-CN" sz="2800" i="1" dirty="0">
                <a:solidFill>
                  <a:srgbClr val="000000"/>
                </a:solidFill>
                <a:latin typeface="Times New Roman" panose="02020603050405020304" pitchFamily="18" charset="0"/>
                <a:ea typeface="楷体_GB2312" pitchFamily="49" charset="-122"/>
              </a:rPr>
              <a:t>V</a:t>
            </a:r>
            <a:r>
              <a:rPr kumimoji="1" lang="en-US" altLang="zh-CN" sz="2800" baseline="-25000" dirty="0">
                <a:solidFill>
                  <a:srgbClr val="000000"/>
                </a:solidFill>
                <a:latin typeface="Times New Roman" panose="02020603050405020304" pitchFamily="18" charset="0"/>
                <a:ea typeface="楷体_GB2312" pitchFamily="49" charset="-122"/>
              </a:rPr>
              <a:t>CC</a:t>
            </a:r>
            <a:r>
              <a:rPr kumimoji="1" lang="zh-CN" altLang="en-US" sz="2800" dirty="0">
                <a:solidFill>
                  <a:srgbClr val="000000"/>
                </a:solidFill>
                <a:latin typeface="Times New Roman" panose="02020603050405020304" pitchFamily="18" charset="0"/>
                <a:ea typeface="楷体_GB2312" pitchFamily="49" charset="-122"/>
              </a:rPr>
              <a:t>－</a:t>
            </a:r>
            <a:r>
              <a:rPr kumimoji="1" lang="en-US" altLang="zh-CN" sz="2800" i="1" dirty="0" err="1">
                <a:solidFill>
                  <a:srgbClr val="000000"/>
                </a:solidFill>
                <a:latin typeface="Times New Roman" panose="02020603050405020304" pitchFamily="18" charset="0"/>
                <a:ea typeface="楷体_GB2312" pitchFamily="49" charset="-122"/>
              </a:rPr>
              <a:t>i</a:t>
            </a:r>
            <a:r>
              <a:rPr kumimoji="1" lang="en-US" altLang="zh-CN" sz="2800" baseline="-25000" dirty="0" err="1">
                <a:solidFill>
                  <a:srgbClr val="000000"/>
                </a:solidFill>
                <a:latin typeface="Times New Roman" panose="02020603050405020304" pitchFamily="18" charset="0"/>
                <a:ea typeface="楷体_GB2312" pitchFamily="49" charset="-122"/>
              </a:rPr>
              <a:t>C</a:t>
            </a:r>
            <a:r>
              <a:rPr kumimoji="1" lang="en-US" altLang="zh-CN" sz="2800" i="1" dirty="0" err="1">
                <a:solidFill>
                  <a:srgbClr val="000000"/>
                </a:solidFill>
                <a:latin typeface="Times New Roman" panose="02020603050405020304" pitchFamily="18" charset="0"/>
                <a:ea typeface="楷体_GB2312" pitchFamily="49" charset="-122"/>
              </a:rPr>
              <a:t>R</a:t>
            </a:r>
            <a:r>
              <a:rPr kumimoji="1" lang="en-US" altLang="zh-CN" sz="2800" baseline="-25000" dirty="0" err="1">
                <a:solidFill>
                  <a:srgbClr val="000000"/>
                </a:solidFill>
                <a:latin typeface="Times New Roman" panose="02020603050405020304" pitchFamily="18" charset="0"/>
                <a:ea typeface="楷体_GB2312" pitchFamily="49" charset="-122"/>
              </a:rPr>
              <a:t>c</a:t>
            </a:r>
            <a:endParaRPr lang="zh-CN" altLang="en-US" sz="2800" b="0" dirty="0">
              <a:ea typeface="楷体_GB2312" pitchFamily="49" charset="-122"/>
            </a:endParaRPr>
          </a:p>
        </p:txBody>
      </p:sp>
      <p:pic>
        <p:nvPicPr>
          <p:cNvPr id="450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363" y="3827463"/>
            <a:ext cx="30289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4113" y="3721100"/>
            <a:ext cx="3514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1"/>
          <p:cNvSpPr/>
          <p:nvPr/>
        </p:nvSpPr>
        <p:spPr>
          <a:xfrm>
            <a:off x="6768244" y="4689140"/>
            <a:ext cx="900100" cy="4680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a16="http://schemas.microsoft.com/office/drawing/2014/main" id="{8ABA9DB5-C90B-894E-B165-5A5BA4259C82}"/>
              </a:ext>
            </a:extLst>
          </p:cNvPr>
          <p:cNvSpPr txBox="1"/>
          <p:nvPr/>
        </p:nvSpPr>
        <p:spPr>
          <a:xfrm>
            <a:off x="4186668" y="781677"/>
            <a:ext cx="2012089" cy="369332"/>
          </a:xfrm>
          <a:prstGeom prst="rect">
            <a:avLst/>
          </a:prstGeom>
          <a:noFill/>
          <a:ln>
            <a:solidFill>
              <a:srgbClr val="FF0000"/>
            </a:solidFill>
          </a:ln>
        </p:spPr>
        <p:txBody>
          <a:bodyPr wrap="none" rtlCol="0">
            <a:spAutoFit/>
          </a:bodyPr>
          <a:lstStyle/>
          <a:p>
            <a:r>
              <a:rPr lang="zh-CN" altLang="en-US" dirty="0"/>
              <a:t>交流电压源</a:t>
            </a:r>
            <a:r>
              <a:rPr lang="en-US" altLang="zh-CN" dirty="0"/>
              <a:t>-&gt;</a:t>
            </a:r>
            <a:r>
              <a:rPr lang="zh-CN" altLang="en-US" dirty="0"/>
              <a:t>短路</a:t>
            </a:r>
            <a:endParaRPr lang="en-US" dirty="0"/>
          </a:p>
        </p:txBody>
      </p:sp>
      <p:cxnSp>
        <p:nvCxnSpPr>
          <p:cNvPr id="5" name="Straight Arrow Connector 4">
            <a:extLst>
              <a:ext uri="{FF2B5EF4-FFF2-40B4-BE49-F238E27FC236}">
                <a16:creationId xmlns:a16="http://schemas.microsoft.com/office/drawing/2014/main" id="{43849262-25EF-5747-A59B-08BA9A5569FA}"/>
              </a:ext>
            </a:extLst>
          </p:cNvPr>
          <p:cNvCxnSpPr>
            <a:cxnSpLocks/>
            <a:stCxn id="3" idx="2"/>
          </p:cNvCxnSpPr>
          <p:nvPr/>
        </p:nvCxnSpPr>
        <p:spPr>
          <a:xfrm>
            <a:off x="5192713" y="1151009"/>
            <a:ext cx="277870" cy="635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0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6926" y="2960948"/>
            <a:ext cx="4278312" cy="33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标题 1"/>
          <p:cNvSpPr>
            <a:spLocks noGrp="1"/>
          </p:cNvSpPr>
          <p:nvPr>
            <p:ph type="title"/>
          </p:nvPr>
        </p:nvSpPr>
        <p:spPr>
          <a:xfrm>
            <a:off x="457200" y="420991"/>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动态分析</a:t>
            </a:r>
            <a:endParaRPr lang="zh-CN" altLang="en-US"/>
          </a:p>
        </p:txBody>
      </p:sp>
      <p:sp>
        <p:nvSpPr>
          <p:cNvPr id="143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336789B-711E-4AD9-B5B6-3EDEA9A07867}"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434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43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34DEA11-A8B4-4F47-8813-C220184574F9}"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graphicFrame>
        <p:nvGraphicFramePr>
          <p:cNvPr id="12" name="Object 15"/>
          <p:cNvGraphicFramePr>
            <a:graphicFrameLocks noChangeAspect="1"/>
          </p:cNvGraphicFramePr>
          <p:nvPr>
            <p:extLst>
              <p:ext uri="{D42A27DB-BD31-4B8C-83A1-F6EECF244321}">
                <p14:modId xmlns:p14="http://schemas.microsoft.com/office/powerpoint/2010/main" val="1576505821"/>
              </p:ext>
            </p:extLst>
          </p:nvPr>
        </p:nvGraphicFramePr>
        <p:xfrm>
          <a:off x="5649152" y="2684276"/>
          <a:ext cx="1747838" cy="420688"/>
        </p:xfrm>
        <a:graphic>
          <a:graphicData uri="http://schemas.openxmlformats.org/presentationml/2006/ole">
            <mc:AlternateContent xmlns:mc="http://schemas.openxmlformats.org/markup-compatibility/2006">
              <mc:Choice xmlns:v="urn:schemas-microsoft-com:vml" Requires="v">
                <p:oleObj spid="_x0000_s14526" name="公式" r:id="rId5" imgW="952087" imgH="228501" progId="Equation.3">
                  <p:embed/>
                </p:oleObj>
              </mc:Choice>
              <mc:Fallback>
                <p:oleObj name="公式" r:id="rId5" imgW="952087" imgH="228501"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9152" y="2684276"/>
                        <a:ext cx="17478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6"/>
          <p:cNvGraphicFramePr>
            <a:graphicFrameLocks noChangeAspect="1"/>
          </p:cNvGraphicFramePr>
          <p:nvPr>
            <p:extLst>
              <p:ext uri="{D42A27DB-BD31-4B8C-83A1-F6EECF244321}">
                <p14:modId xmlns:p14="http://schemas.microsoft.com/office/powerpoint/2010/main" val="3897042824"/>
              </p:ext>
            </p:extLst>
          </p:nvPr>
        </p:nvGraphicFramePr>
        <p:xfrm>
          <a:off x="5623998" y="2174266"/>
          <a:ext cx="2447925" cy="420688"/>
        </p:xfrm>
        <a:graphic>
          <a:graphicData uri="http://schemas.openxmlformats.org/presentationml/2006/ole">
            <mc:AlternateContent xmlns:mc="http://schemas.openxmlformats.org/markup-compatibility/2006">
              <mc:Choice xmlns:v="urn:schemas-microsoft-com:vml" Requires="v">
                <p:oleObj spid="_x0000_s14527" name="公式" r:id="rId7" imgW="1333500" imgH="228600" progId="Equation.3">
                  <p:embed/>
                </p:oleObj>
              </mc:Choice>
              <mc:Fallback>
                <p:oleObj name="公式" r:id="rId7" imgW="1333500" imgH="2286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3998" y="2174266"/>
                        <a:ext cx="24479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347"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4524" y="80628"/>
            <a:ext cx="3083940" cy="187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a:spLocks noChangeArrowheads="1"/>
          </p:cNvSpPr>
          <p:nvPr/>
        </p:nvSpPr>
        <p:spPr bwMode="auto">
          <a:xfrm>
            <a:off x="1056883" y="2164541"/>
            <a:ext cx="22076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i="1" dirty="0" err="1">
                <a:solidFill>
                  <a:srgbClr val="000000"/>
                </a:solidFill>
                <a:latin typeface="Book Antiqua" panose="02040602050305030304" pitchFamily="18" charset="0"/>
                <a:ea typeface="楷体_GB2312" pitchFamily="49" charset="-122"/>
              </a:rPr>
              <a:t>v</a:t>
            </a:r>
            <a:r>
              <a:rPr kumimoji="1" lang="en-US" altLang="zh-CN" sz="2400" baseline="-25000" dirty="0" err="1">
                <a:solidFill>
                  <a:srgbClr val="000000"/>
                </a:solidFill>
                <a:latin typeface="Times New Roman" panose="02020603050405020304" pitchFamily="18" charset="0"/>
                <a:ea typeface="楷体_GB2312" pitchFamily="49" charset="-122"/>
              </a:rPr>
              <a:t>BE</a:t>
            </a:r>
            <a:r>
              <a:rPr kumimoji="1" lang="en-US" altLang="zh-CN" sz="2400" dirty="0">
                <a:solidFill>
                  <a:srgbClr val="000000"/>
                </a:solidFill>
                <a:latin typeface="Times New Roman" panose="02020603050405020304" pitchFamily="18" charset="0"/>
                <a:ea typeface="楷体_GB2312" pitchFamily="49" charset="-122"/>
              </a:rPr>
              <a:t> =</a:t>
            </a:r>
            <a:r>
              <a:rPr kumimoji="1" lang="en-US" altLang="zh-CN" sz="2400" i="1" dirty="0">
                <a:solidFill>
                  <a:srgbClr val="000000"/>
                </a:solidFill>
                <a:latin typeface="Times New Roman" panose="02020603050405020304" pitchFamily="18" charset="0"/>
                <a:ea typeface="楷体_GB2312" pitchFamily="49" charset="-122"/>
              </a:rPr>
              <a:t>V</a:t>
            </a:r>
            <a:r>
              <a:rPr kumimoji="1" lang="en-US" altLang="zh-CN" sz="2400" baseline="-25000" dirty="0">
                <a:solidFill>
                  <a:srgbClr val="000000"/>
                </a:solidFill>
                <a:latin typeface="Times New Roman" panose="02020603050405020304" pitchFamily="18" charset="0"/>
                <a:ea typeface="楷体_GB2312" pitchFamily="49" charset="-122"/>
              </a:rPr>
              <a:t>BB</a:t>
            </a:r>
            <a:r>
              <a:rPr kumimoji="1" lang="zh-CN" altLang="en-US" sz="2400" dirty="0">
                <a:solidFill>
                  <a:srgbClr val="000000"/>
                </a:solidFill>
                <a:latin typeface="Times New Roman" panose="02020603050405020304" pitchFamily="18" charset="0"/>
                <a:ea typeface="楷体_GB2312" pitchFamily="49" charset="-122"/>
              </a:rPr>
              <a:t>－</a:t>
            </a:r>
            <a:r>
              <a:rPr kumimoji="1" lang="en-US" altLang="zh-CN" sz="2400" i="1" dirty="0" err="1">
                <a:solidFill>
                  <a:srgbClr val="000000"/>
                </a:solidFill>
                <a:latin typeface="Times New Roman" panose="02020603050405020304" pitchFamily="18" charset="0"/>
                <a:ea typeface="楷体_GB2312" pitchFamily="49" charset="-122"/>
              </a:rPr>
              <a:t>i</a:t>
            </a:r>
            <a:r>
              <a:rPr kumimoji="1" lang="en-US" altLang="zh-CN" sz="2400" baseline="-25000" dirty="0" err="1">
                <a:solidFill>
                  <a:srgbClr val="000000"/>
                </a:solidFill>
                <a:latin typeface="Times New Roman" panose="02020603050405020304" pitchFamily="18" charset="0"/>
                <a:ea typeface="楷体_GB2312" pitchFamily="49" charset="-122"/>
              </a:rPr>
              <a:t>B</a:t>
            </a:r>
            <a:r>
              <a:rPr kumimoji="1" lang="en-US" altLang="zh-CN" sz="2400" i="1" dirty="0" err="1">
                <a:solidFill>
                  <a:srgbClr val="000000"/>
                </a:solidFill>
                <a:latin typeface="Times New Roman" panose="02020603050405020304" pitchFamily="18" charset="0"/>
                <a:ea typeface="楷体_GB2312" pitchFamily="49" charset="-122"/>
              </a:rPr>
              <a:t>R</a:t>
            </a:r>
            <a:r>
              <a:rPr kumimoji="1" lang="en-US" altLang="zh-CN" sz="2400" baseline="-25000" dirty="0" err="1">
                <a:solidFill>
                  <a:srgbClr val="000000"/>
                </a:solidFill>
                <a:latin typeface="Times New Roman" panose="02020603050405020304" pitchFamily="18" charset="0"/>
                <a:ea typeface="楷体_GB2312" pitchFamily="49" charset="-122"/>
              </a:rPr>
              <a:t>b</a:t>
            </a:r>
            <a:endParaRPr lang="zh-CN" altLang="en-US" sz="2400" b="0" dirty="0">
              <a:ea typeface="楷体_GB2312" pitchFamily="49" charset="-122"/>
            </a:endParaRPr>
          </a:p>
        </p:txBody>
      </p:sp>
      <p:sp>
        <p:nvSpPr>
          <p:cNvPr id="2" name="下箭头 1"/>
          <p:cNvSpPr/>
          <p:nvPr/>
        </p:nvSpPr>
        <p:spPr>
          <a:xfrm rot="16200000">
            <a:off x="3895678" y="2250218"/>
            <a:ext cx="432048" cy="436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230045" y="2274515"/>
            <a:ext cx="1017072" cy="369332"/>
          </a:xfrm>
          <a:prstGeom prst="rect">
            <a:avLst/>
          </a:prstGeom>
          <a:noFill/>
        </p:spPr>
        <p:txBody>
          <a:bodyPr wrap="square" rtlCol="0">
            <a:spAutoFit/>
          </a:bodyPr>
          <a:lstStyle/>
          <a:p>
            <a:r>
              <a:rPr lang="zh-CN" altLang="en-US" dirty="0"/>
              <a:t>直流：</a:t>
            </a:r>
          </a:p>
        </p:txBody>
      </p:sp>
      <p:sp>
        <p:nvSpPr>
          <p:cNvPr id="16" name="文本框 15"/>
          <p:cNvSpPr txBox="1"/>
          <p:nvPr/>
        </p:nvSpPr>
        <p:spPr>
          <a:xfrm>
            <a:off x="4761156" y="2201242"/>
            <a:ext cx="1017072" cy="369332"/>
          </a:xfrm>
          <a:prstGeom prst="rect">
            <a:avLst/>
          </a:prstGeom>
          <a:noFill/>
        </p:spPr>
        <p:txBody>
          <a:bodyPr wrap="square" rtlCol="0">
            <a:spAutoFit/>
          </a:bodyPr>
          <a:lstStyle/>
          <a:p>
            <a:r>
              <a:rPr lang="zh-CN" altLang="en-US" dirty="0"/>
              <a:t>交流：</a:t>
            </a:r>
          </a:p>
        </p:txBody>
      </p:sp>
      <p:pic>
        <p:nvPicPr>
          <p:cNvPr id="1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3140968"/>
            <a:ext cx="2365077" cy="1941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21A5BC8-3E11-E749-A0A5-09F4AB1638FB}"/>
              </a:ext>
            </a:extLst>
          </p:cNvPr>
          <p:cNvSpPr txBox="1"/>
          <p:nvPr/>
        </p:nvSpPr>
        <p:spPr>
          <a:xfrm>
            <a:off x="4128399" y="197388"/>
            <a:ext cx="2262158" cy="369332"/>
          </a:xfrm>
          <a:prstGeom prst="rect">
            <a:avLst/>
          </a:prstGeom>
          <a:noFill/>
          <a:ln>
            <a:solidFill>
              <a:srgbClr val="FF0000"/>
            </a:solidFill>
          </a:ln>
        </p:spPr>
        <p:txBody>
          <a:bodyPr wrap="none" rtlCol="0">
            <a:spAutoFit/>
          </a:bodyPr>
          <a:lstStyle/>
          <a:p>
            <a:r>
              <a:rPr lang="zh-CN" altLang="en-US" dirty="0"/>
              <a:t>交流电压源又回来了</a:t>
            </a:r>
            <a:endParaRPr lang="en-US" dirty="0"/>
          </a:p>
        </p:txBody>
      </p:sp>
      <p:cxnSp>
        <p:nvCxnSpPr>
          <p:cNvPr id="19" name="Straight Arrow Connector 18">
            <a:extLst>
              <a:ext uri="{FF2B5EF4-FFF2-40B4-BE49-F238E27FC236}">
                <a16:creationId xmlns:a16="http://schemas.microsoft.com/office/drawing/2014/main" id="{32B69457-5B2F-DB40-A191-ADB54CECA05B}"/>
              </a:ext>
            </a:extLst>
          </p:cNvPr>
          <p:cNvCxnSpPr>
            <a:cxnSpLocks/>
            <a:stCxn id="17" idx="2"/>
          </p:cNvCxnSpPr>
          <p:nvPr/>
        </p:nvCxnSpPr>
        <p:spPr>
          <a:xfrm>
            <a:off x="5259478" y="566720"/>
            <a:ext cx="543981" cy="4588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标题 1"/>
          <p:cNvSpPr>
            <a:spLocks noGrp="1"/>
          </p:cNvSpPr>
          <p:nvPr>
            <p:ph type="title"/>
          </p:nvPr>
        </p:nvSpPr>
        <p:spPr>
          <a:xfrm>
            <a:off x="457200" y="152400"/>
            <a:ext cx="4516438" cy="1143000"/>
          </a:xfrm>
        </p:spPr>
        <p:txBody>
          <a:bodyPr/>
          <a:lstStyle/>
          <a:p>
            <a:r>
              <a:rPr kumimoji="1" lang="zh-CN" altLang="en-US">
                <a:solidFill>
                  <a:srgbClr val="000000"/>
                </a:solidFill>
                <a:latin typeface="Times New Roman" panose="02020603050405020304" pitchFamily="18" charset="0"/>
                <a:cs typeface="Times New Roman" panose="02020603050405020304" pitchFamily="18" charset="0"/>
              </a:rPr>
              <a:t>动态分析</a:t>
            </a:r>
            <a:endParaRPr lang="zh-CN" altLang="en-US"/>
          </a:p>
        </p:txBody>
      </p:sp>
      <p:sp>
        <p:nvSpPr>
          <p:cNvPr id="14340"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336789B-711E-4AD9-B5B6-3EDEA9A07867}"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4341"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43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34DEA11-A8B4-4F47-8813-C220184574F9}"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pic>
        <p:nvPicPr>
          <p:cNvPr id="1434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524" y="80628"/>
            <a:ext cx="3083940" cy="187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4306420"/>
            <a:ext cx="2858130" cy="2106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圆角矩形 19"/>
          <p:cNvSpPr/>
          <p:nvPr/>
        </p:nvSpPr>
        <p:spPr>
          <a:xfrm>
            <a:off x="1976303" y="5081078"/>
            <a:ext cx="648072" cy="396044"/>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3478" y="2269331"/>
            <a:ext cx="4364038"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2" name="Object 7"/>
          <p:cNvGraphicFramePr>
            <a:graphicFrameLocks noChangeAspect="1"/>
          </p:cNvGraphicFramePr>
          <p:nvPr>
            <p:extLst>
              <p:ext uri="{D42A27DB-BD31-4B8C-83A1-F6EECF244321}">
                <p14:modId xmlns:p14="http://schemas.microsoft.com/office/powerpoint/2010/main" val="3491752091"/>
              </p:ext>
            </p:extLst>
          </p:nvPr>
        </p:nvGraphicFramePr>
        <p:xfrm>
          <a:off x="2318341" y="1499889"/>
          <a:ext cx="2439988" cy="439738"/>
        </p:xfrm>
        <a:graphic>
          <a:graphicData uri="http://schemas.openxmlformats.org/presentationml/2006/ole">
            <mc:AlternateContent xmlns:mc="http://schemas.openxmlformats.org/markup-compatibility/2006">
              <mc:Choice xmlns:v="urn:schemas-microsoft-com:vml" Requires="v">
                <p:oleObj spid="_x0000_s78905" name="公式" r:id="rId7" imgW="1117600" imgH="241300" progId="Equation.3">
                  <p:embed/>
                </p:oleObj>
              </mc:Choice>
              <mc:Fallback>
                <p:oleObj name="公式" r:id="rId7" imgW="11176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8341" y="1499889"/>
                        <a:ext cx="24399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文本框 22"/>
          <p:cNvSpPr txBox="1"/>
          <p:nvPr/>
        </p:nvSpPr>
        <p:spPr>
          <a:xfrm>
            <a:off x="1130209" y="1543583"/>
            <a:ext cx="1692188" cy="369332"/>
          </a:xfrm>
          <a:prstGeom prst="rect">
            <a:avLst/>
          </a:prstGeom>
          <a:noFill/>
        </p:spPr>
        <p:txBody>
          <a:bodyPr wrap="square" rtlCol="0">
            <a:spAutoFit/>
          </a:bodyPr>
          <a:lstStyle/>
          <a:p>
            <a:r>
              <a:rPr lang="zh-CN" altLang="en-US" dirty="0"/>
              <a:t>直流</a:t>
            </a:r>
            <a:r>
              <a:rPr lang="en-US" altLang="zh-CN" dirty="0"/>
              <a:t>/</a:t>
            </a:r>
            <a:r>
              <a:rPr lang="zh-CN" altLang="en-US" dirty="0"/>
              <a:t>交流：</a:t>
            </a:r>
          </a:p>
        </p:txBody>
      </p:sp>
      <p:sp>
        <p:nvSpPr>
          <p:cNvPr id="24" name="下箭头 23"/>
          <p:cNvSpPr/>
          <p:nvPr/>
        </p:nvSpPr>
        <p:spPr>
          <a:xfrm rot="16200000">
            <a:off x="3295347" y="3169372"/>
            <a:ext cx="432048" cy="4360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Picture 4"/>
          <p:cNvPicPr>
            <a:picLocks noChangeAspect="1" noChangeArrowheads="1"/>
          </p:cNvPicPr>
          <p:nvPr/>
        </p:nvPicPr>
        <p:blipFill rotWithShape="1">
          <a:blip r:embed="rId9">
            <a:extLst>
              <a:ext uri="{28A0092B-C50C-407E-A947-70E740481C1C}">
                <a14:useLocalDpi xmlns:a14="http://schemas.microsoft.com/office/drawing/2010/main" val="0"/>
              </a:ext>
            </a:extLst>
          </a:blip>
          <a:srcRect l="69848" t="724" r="-144" b="39636"/>
          <a:stretch/>
        </p:blipFill>
        <p:spPr bwMode="auto">
          <a:xfrm>
            <a:off x="1065379" y="2248905"/>
            <a:ext cx="1296144" cy="200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80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7A23753-174D-4AF5-B437-3211C05300ED}"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2765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765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F682097-2CA3-4A25-859A-52C19118ECEC}" type="slidenum">
              <a:rPr lang="en-US" altLang="zh-CN" sz="1800" b="0" smtClean="0">
                <a:solidFill>
                  <a:srgbClr val="B2B2B2"/>
                </a:solidFill>
              </a:rPr>
              <a:pPr>
                <a:spcAft>
                  <a:spcPct val="0"/>
                </a:spcAft>
                <a:buFontTx/>
                <a:buNone/>
              </a:pPr>
              <a:t>13</a:t>
            </a:fld>
            <a:endParaRPr lang="en-US" altLang="zh-CN" sz="1800" b="0">
              <a:solidFill>
                <a:srgbClr val="B2B2B2"/>
              </a:solidFill>
            </a:endParaRPr>
          </a:p>
        </p:txBody>
      </p:sp>
      <p:sp>
        <p:nvSpPr>
          <p:cNvPr id="27653" name="Rectangle 2"/>
          <p:cNvSpPr>
            <a:spLocks noGrp="1" noChangeArrowheads="1"/>
          </p:cNvSpPr>
          <p:nvPr>
            <p:ph type="title"/>
          </p:nvPr>
        </p:nvSpPr>
        <p:spPr/>
        <p:txBody>
          <a:bodyPr/>
          <a:lstStyle/>
          <a:p>
            <a:r>
              <a:rPr lang="zh-CN" altLang="en-US" dirty="0"/>
              <a:t>截止失真</a:t>
            </a:r>
          </a:p>
        </p:txBody>
      </p:sp>
      <p:sp>
        <p:nvSpPr>
          <p:cNvPr id="724995" name="Rectangle 3"/>
          <p:cNvSpPr>
            <a:spLocks noGrp="1" noChangeArrowheads="1"/>
          </p:cNvSpPr>
          <p:nvPr>
            <p:ph type="body" idx="1"/>
          </p:nvPr>
        </p:nvSpPr>
        <p:spPr/>
        <p:txBody>
          <a:bodyPr/>
          <a:lstStyle/>
          <a:p>
            <a:r>
              <a:rPr lang="zh-CN" altLang="en-US" dirty="0"/>
              <a:t>当放大器的工作点选得太低时</a:t>
            </a:r>
            <a:endParaRPr lang="en-US" altLang="zh-CN" dirty="0"/>
          </a:p>
          <a:p>
            <a:pPr lvl="1"/>
            <a:r>
              <a:rPr kumimoji="1" lang="zh-CN" altLang="en-US" b="1" dirty="0"/>
              <a:t>输入回路首先产生失真，然后输出回路也失真</a:t>
            </a:r>
          </a:p>
        </p:txBody>
      </p:sp>
      <p:pic>
        <p:nvPicPr>
          <p:cNvPr id="276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565400"/>
            <a:ext cx="8243887" cy="375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208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F9E00EC-B910-4A7D-A25C-253826CE3AA2}"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2969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970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A1C9F60-A5E9-4A5C-A1CC-ADB31E3025CA}" type="slidenum">
              <a:rPr lang="en-US" altLang="zh-CN" sz="1800" b="0" smtClean="0">
                <a:solidFill>
                  <a:srgbClr val="B2B2B2"/>
                </a:solidFill>
              </a:rPr>
              <a:pPr>
                <a:spcAft>
                  <a:spcPct val="0"/>
                </a:spcAft>
                <a:buFontTx/>
                <a:buNone/>
              </a:pPr>
              <a:t>14</a:t>
            </a:fld>
            <a:endParaRPr lang="en-US" altLang="zh-CN" sz="1800" b="0">
              <a:solidFill>
                <a:srgbClr val="B2B2B2"/>
              </a:solidFill>
            </a:endParaRPr>
          </a:p>
        </p:txBody>
      </p:sp>
      <p:sp>
        <p:nvSpPr>
          <p:cNvPr id="29701" name="Rectangle 2"/>
          <p:cNvSpPr>
            <a:spLocks noGrp="1" noChangeArrowheads="1"/>
          </p:cNvSpPr>
          <p:nvPr>
            <p:ph type="title"/>
          </p:nvPr>
        </p:nvSpPr>
        <p:spPr/>
        <p:txBody>
          <a:bodyPr/>
          <a:lstStyle/>
          <a:p>
            <a:r>
              <a:rPr lang="zh-CN" altLang="en-US"/>
              <a:t>饱和失真</a:t>
            </a:r>
          </a:p>
        </p:txBody>
      </p:sp>
      <p:sp>
        <p:nvSpPr>
          <p:cNvPr id="727043" name="Rectangle 3"/>
          <p:cNvSpPr>
            <a:spLocks noGrp="1" noChangeArrowheads="1"/>
          </p:cNvSpPr>
          <p:nvPr>
            <p:ph type="body" idx="1"/>
          </p:nvPr>
        </p:nvSpPr>
        <p:spPr/>
        <p:txBody>
          <a:bodyPr/>
          <a:lstStyle/>
          <a:p>
            <a:r>
              <a:rPr lang="zh-CN" altLang="en-US"/>
              <a:t>当放大器的工作点选得太高时</a:t>
            </a:r>
            <a:endParaRPr lang="en-US" altLang="zh-CN"/>
          </a:p>
          <a:p>
            <a:pPr lvl="1"/>
            <a:r>
              <a:rPr kumimoji="1" lang="zh-CN" altLang="en-US" b="1"/>
              <a:t>输出回路产生失真</a:t>
            </a:r>
          </a:p>
          <a:p>
            <a:endParaRPr lang="zh-CN" altLang="en-US"/>
          </a:p>
        </p:txBody>
      </p:sp>
      <p:pic>
        <p:nvPicPr>
          <p:cNvPr id="29703" name="Picture 4" descr="d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800" y="2698750"/>
            <a:ext cx="3575050"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5" descr="d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3225" y="2147888"/>
            <a:ext cx="4498975"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6495943" y="413270"/>
            <a:ext cx="22076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i="1" dirty="0" err="1">
                <a:solidFill>
                  <a:srgbClr val="000000"/>
                </a:solidFill>
                <a:latin typeface="Book Antiqua" panose="02040602050305030304" pitchFamily="18" charset="0"/>
                <a:ea typeface="楷体_GB2312" pitchFamily="49" charset="-122"/>
              </a:rPr>
              <a:t>v</a:t>
            </a:r>
            <a:r>
              <a:rPr kumimoji="1" lang="en-US" altLang="zh-CN" sz="2400" baseline="-25000" dirty="0" err="1">
                <a:solidFill>
                  <a:srgbClr val="000000"/>
                </a:solidFill>
                <a:latin typeface="Times New Roman" panose="02020603050405020304" pitchFamily="18" charset="0"/>
                <a:ea typeface="楷体_GB2312" pitchFamily="49" charset="-122"/>
              </a:rPr>
              <a:t>BE</a:t>
            </a:r>
            <a:r>
              <a:rPr kumimoji="1" lang="en-US" altLang="zh-CN" sz="2400" dirty="0">
                <a:solidFill>
                  <a:srgbClr val="000000"/>
                </a:solidFill>
                <a:latin typeface="Times New Roman" panose="02020603050405020304" pitchFamily="18" charset="0"/>
                <a:ea typeface="楷体_GB2312" pitchFamily="49" charset="-122"/>
              </a:rPr>
              <a:t> =</a:t>
            </a:r>
            <a:r>
              <a:rPr kumimoji="1" lang="en-US" altLang="zh-CN" sz="2400" i="1" dirty="0">
                <a:solidFill>
                  <a:srgbClr val="000000"/>
                </a:solidFill>
                <a:latin typeface="Times New Roman" panose="02020603050405020304" pitchFamily="18" charset="0"/>
                <a:ea typeface="楷体_GB2312" pitchFamily="49" charset="-122"/>
              </a:rPr>
              <a:t>V</a:t>
            </a:r>
            <a:r>
              <a:rPr kumimoji="1" lang="en-US" altLang="zh-CN" sz="2400" baseline="-25000" dirty="0">
                <a:solidFill>
                  <a:srgbClr val="000000"/>
                </a:solidFill>
                <a:latin typeface="Times New Roman" panose="02020603050405020304" pitchFamily="18" charset="0"/>
                <a:ea typeface="楷体_GB2312" pitchFamily="49" charset="-122"/>
              </a:rPr>
              <a:t>BB</a:t>
            </a:r>
            <a:r>
              <a:rPr kumimoji="1" lang="zh-CN" altLang="en-US" sz="2400" dirty="0">
                <a:solidFill>
                  <a:srgbClr val="000000"/>
                </a:solidFill>
                <a:latin typeface="Times New Roman" panose="02020603050405020304" pitchFamily="18" charset="0"/>
                <a:ea typeface="楷体_GB2312" pitchFamily="49" charset="-122"/>
              </a:rPr>
              <a:t>－</a:t>
            </a:r>
            <a:r>
              <a:rPr kumimoji="1" lang="en-US" altLang="zh-CN" sz="2400" i="1" dirty="0" err="1">
                <a:solidFill>
                  <a:srgbClr val="000000"/>
                </a:solidFill>
                <a:latin typeface="Times New Roman" panose="02020603050405020304" pitchFamily="18" charset="0"/>
                <a:ea typeface="楷体_GB2312" pitchFamily="49" charset="-122"/>
              </a:rPr>
              <a:t>i</a:t>
            </a:r>
            <a:r>
              <a:rPr kumimoji="1" lang="en-US" altLang="zh-CN" sz="2400" baseline="-25000" dirty="0" err="1">
                <a:solidFill>
                  <a:srgbClr val="000000"/>
                </a:solidFill>
                <a:latin typeface="Times New Roman" panose="02020603050405020304" pitchFamily="18" charset="0"/>
                <a:ea typeface="楷体_GB2312" pitchFamily="49" charset="-122"/>
              </a:rPr>
              <a:t>B</a:t>
            </a:r>
            <a:r>
              <a:rPr kumimoji="1" lang="en-US" altLang="zh-CN" sz="2400" i="1" dirty="0" err="1">
                <a:solidFill>
                  <a:srgbClr val="000000"/>
                </a:solidFill>
                <a:latin typeface="Times New Roman" panose="02020603050405020304" pitchFamily="18" charset="0"/>
                <a:ea typeface="楷体_GB2312" pitchFamily="49" charset="-122"/>
              </a:rPr>
              <a:t>R</a:t>
            </a:r>
            <a:r>
              <a:rPr kumimoji="1" lang="en-US" altLang="zh-CN" sz="2400" baseline="-25000" dirty="0" err="1">
                <a:solidFill>
                  <a:srgbClr val="000000"/>
                </a:solidFill>
                <a:latin typeface="Times New Roman" panose="02020603050405020304" pitchFamily="18" charset="0"/>
                <a:ea typeface="楷体_GB2312" pitchFamily="49" charset="-122"/>
              </a:rPr>
              <a:t>b</a:t>
            </a:r>
            <a:endParaRPr lang="zh-CN" altLang="en-US" sz="2400" b="0" dirty="0">
              <a:ea typeface="楷体_GB2312" pitchFamily="49" charset="-122"/>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295308214"/>
              </p:ext>
            </p:extLst>
          </p:nvPr>
        </p:nvGraphicFramePr>
        <p:xfrm>
          <a:off x="6503227" y="942292"/>
          <a:ext cx="2439988" cy="439738"/>
        </p:xfrm>
        <a:graphic>
          <a:graphicData uri="http://schemas.openxmlformats.org/presentationml/2006/ole">
            <mc:AlternateContent xmlns:mc="http://schemas.openxmlformats.org/markup-compatibility/2006">
              <mc:Choice xmlns:v="urn:schemas-microsoft-com:vml" Requires="v">
                <p:oleObj spid="_x0000_s79905" name="公式" r:id="rId6" imgW="1117600" imgH="241300" progId="Equation.3">
                  <p:embed/>
                </p:oleObj>
              </mc:Choice>
              <mc:Fallback>
                <p:oleObj name="公式" r:id="rId6" imgW="11176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03227" y="942292"/>
                        <a:ext cx="2439988"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2495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0" y="16896"/>
            <a:ext cx="5230924" cy="1143000"/>
          </a:xfrm>
        </p:spPr>
        <p:txBody>
          <a:bodyPr/>
          <a:lstStyle/>
          <a:p>
            <a:pPr algn="l"/>
            <a:r>
              <a:rPr kumimoji="1" lang="zh-CN" altLang="en-US" dirty="0">
                <a:solidFill>
                  <a:srgbClr val="000000"/>
                </a:solidFill>
                <a:latin typeface="Times New Roman" panose="02020603050405020304" pitchFamily="18" charset="0"/>
                <a:cs typeface="Times New Roman" panose="02020603050405020304" pitchFamily="18" charset="0"/>
              </a:rPr>
              <a:t>失真后如何调整？</a:t>
            </a:r>
            <a:endParaRPr lang="zh-CN" altLang="en-US" dirty="0"/>
          </a:p>
        </p:txBody>
      </p:sp>
      <p:sp>
        <p:nvSpPr>
          <p:cNvPr id="12291" name="内容占位符 2"/>
          <p:cNvSpPr>
            <a:spLocks noGrp="1"/>
          </p:cNvSpPr>
          <p:nvPr>
            <p:ph idx="1"/>
          </p:nvPr>
        </p:nvSpPr>
        <p:spPr>
          <a:xfrm>
            <a:off x="409471" y="1045470"/>
            <a:ext cx="4903787" cy="1395412"/>
          </a:xfrm>
        </p:spPr>
        <p:txBody>
          <a:bodyPr/>
          <a:lstStyle/>
          <a:p>
            <a:r>
              <a:rPr lang="zh-CN" altLang="en-US" dirty="0"/>
              <a:t>截止失真：</a:t>
            </a:r>
            <a:endParaRPr lang="en-US" altLang="zh-CN" dirty="0"/>
          </a:p>
          <a:p>
            <a:pPr lvl="1"/>
            <a:r>
              <a:rPr lang="zh-CN" altLang="en-US" sz="2000" dirty="0"/>
              <a:t>工作点选择过低</a:t>
            </a:r>
            <a:endParaRPr lang="en-US" altLang="zh-CN" sz="2000" dirty="0"/>
          </a:p>
          <a:p>
            <a:pPr lvl="1"/>
            <a:r>
              <a:rPr lang="en-US" altLang="zh-CN" sz="2000" dirty="0">
                <a:sym typeface="Wingdings" pitchFamily="2" charset="2"/>
              </a:rPr>
              <a:t></a:t>
            </a:r>
            <a:r>
              <a:rPr lang="zh-CN" altLang="en-US" sz="2000" dirty="0">
                <a:sym typeface="Wingdings" pitchFamily="2" charset="2"/>
              </a:rPr>
              <a:t>增大</a:t>
            </a:r>
            <a:r>
              <a:rPr lang="en-US" altLang="zh-CN" sz="2000" dirty="0">
                <a:sym typeface="Wingdings" pitchFamily="2" charset="2"/>
              </a:rPr>
              <a:t>V</a:t>
            </a:r>
            <a:r>
              <a:rPr lang="en-US" altLang="zh-CN" sz="2000" baseline="-25000" dirty="0">
                <a:sym typeface="Wingdings" pitchFamily="2" charset="2"/>
              </a:rPr>
              <a:t>BB</a:t>
            </a:r>
            <a:r>
              <a:rPr lang="zh-CN" altLang="en-US" sz="2000" baseline="-25000" dirty="0">
                <a:sym typeface="Wingdings" pitchFamily="2" charset="2"/>
              </a:rPr>
              <a:t> </a:t>
            </a:r>
            <a:r>
              <a:rPr lang="zh-CN" altLang="en-US" sz="2000" dirty="0">
                <a:sym typeface="Wingdings" pitchFamily="2" charset="2"/>
              </a:rPr>
              <a:t>或 减小</a:t>
            </a:r>
            <a:r>
              <a:rPr lang="en-US" altLang="zh-CN" sz="2000" dirty="0">
                <a:sym typeface="Wingdings" pitchFamily="2" charset="2"/>
              </a:rPr>
              <a:t>R</a:t>
            </a:r>
            <a:r>
              <a:rPr lang="en-US" altLang="zh-CN" sz="2000" baseline="-25000" dirty="0">
                <a:sym typeface="Wingdings" pitchFamily="2" charset="2"/>
              </a:rPr>
              <a:t>b</a:t>
            </a:r>
            <a:endParaRPr lang="en-US" altLang="zh-CN" sz="2000" baseline="-25000" dirty="0"/>
          </a:p>
          <a:p>
            <a:r>
              <a:rPr lang="zh-CN" altLang="en-US" dirty="0"/>
              <a:t>饱和失真：</a:t>
            </a:r>
            <a:endParaRPr lang="en-US" altLang="zh-CN" dirty="0"/>
          </a:p>
          <a:p>
            <a:pPr lvl="1"/>
            <a:r>
              <a:rPr lang="zh-CN" altLang="en-US" sz="2000" dirty="0"/>
              <a:t>工作点选择过高</a:t>
            </a:r>
            <a:endParaRPr lang="en-US" altLang="zh-CN" sz="2000" dirty="0"/>
          </a:p>
          <a:p>
            <a:pPr lvl="1"/>
            <a:r>
              <a:rPr lang="en-US" altLang="zh-CN" sz="2000" dirty="0">
                <a:sym typeface="Wingdings" pitchFamily="2" charset="2"/>
              </a:rPr>
              <a:t></a:t>
            </a:r>
            <a:r>
              <a:rPr lang="zh-CN" altLang="en-US" sz="2000" dirty="0">
                <a:sym typeface="Wingdings" pitchFamily="2" charset="2"/>
              </a:rPr>
              <a:t>减小</a:t>
            </a:r>
            <a:r>
              <a:rPr lang="en-US" altLang="zh-CN" sz="2000" dirty="0">
                <a:sym typeface="Wingdings" pitchFamily="2" charset="2"/>
              </a:rPr>
              <a:t>V</a:t>
            </a:r>
            <a:r>
              <a:rPr lang="en-US" altLang="zh-CN" sz="2000" baseline="-25000" dirty="0">
                <a:sym typeface="Wingdings" pitchFamily="2" charset="2"/>
              </a:rPr>
              <a:t>BB</a:t>
            </a:r>
            <a:r>
              <a:rPr lang="zh-CN" altLang="en-US" sz="2000" baseline="-25000" dirty="0">
                <a:sym typeface="Wingdings" pitchFamily="2" charset="2"/>
              </a:rPr>
              <a:t> </a:t>
            </a:r>
            <a:r>
              <a:rPr lang="zh-CN" altLang="en-US" sz="2000" dirty="0">
                <a:sym typeface="Wingdings" pitchFamily="2" charset="2"/>
              </a:rPr>
              <a:t>或 增大</a:t>
            </a:r>
            <a:r>
              <a:rPr lang="en-US" altLang="zh-CN" sz="2000" dirty="0">
                <a:sym typeface="Wingdings" pitchFamily="2" charset="2"/>
              </a:rPr>
              <a:t>R</a:t>
            </a:r>
            <a:r>
              <a:rPr lang="en-US" altLang="zh-CN" sz="2000" baseline="-25000" dirty="0">
                <a:sym typeface="Wingdings" pitchFamily="2" charset="2"/>
              </a:rPr>
              <a:t>b</a:t>
            </a:r>
          </a:p>
          <a:p>
            <a:pPr lvl="1"/>
            <a:r>
              <a:rPr lang="en-US" altLang="zh-CN" sz="2000" dirty="0">
                <a:sym typeface="Wingdings" pitchFamily="2" charset="2"/>
              </a:rPr>
              <a:t></a:t>
            </a:r>
            <a:r>
              <a:rPr lang="zh-CN" altLang="en-US" sz="2000" dirty="0">
                <a:sym typeface="Wingdings" pitchFamily="2" charset="2"/>
              </a:rPr>
              <a:t>减小</a:t>
            </a:r>
            <a:r>
              <a:rPr lang="en-US" altLang="zh-CN" sz="2000" dirty="0">
                <a:sym typeface="Wingdings" pitchFamily="2" charset="2"/>
              </a:rPr>
              <a:t>R</a:t>
            </a:r>
            <a:r>
              <a:rPr lang="en-US" altLang="zh-CN" sz="2000" baseline="-25000" dirty="0">
                <a:sym typeface="Wingdings" pitchFamily="2" charset="2"/>
              </a:rPr>
              <a:t>C</a:t>
            </a:r>
          </a:p>
          <a:p>
            <a:pPr lvl="1"/>
            <a:endParaRPr lang="en-US" altLang="zh-CN" sz="2000" baseline="-25000" dirty="0"/>
          </a:p>
          <a:p>
            <a:pPr lvl="1"/>
            <a:endParaRPr lang="en-US" altLang="zh-CN" dirty="0"/>
          </a:p>
          <a:p>
            <a:pPr lvl="1"/>
            <a:endParaRPr lang="zh-CN" altLang="en-US" dirty="0"/>
          </a:p>
        </p:txBody>
      </p:sp>
      <p:sp>
        <p:nvSpPr>
          <p:cNvPr id="1229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067D652-5C83-41CA-ABEB-9130DBCF45E1}"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2293"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22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BDBFB53-E653-4640-820A-D20467EF8C32}" type="slidenum">
              <a:rPr lang="en-US" altLang="zh-CN" sz="1800" b="0" smtClean="0">
                <a:solidFill>
                  <a:srgbClr val="B2B2B2"/>
                </a:solidFill>
              </a:rPr>
              <a:pPr>
                <a:spcAft>
                  <a:spcPct val="0"/>
                </a:spcAft>
                <a:buFontTx/>
                <a:buNone/>
              </a:pPr>
              <a:t>15</a:t>
            </a:fld>
            <a:endParaRPr lang="en-US" altLang="zh-CN" sz="1800" b="0">
              <a:solidFill>
                <a:srgbClr val="B2B2B2"/>
              </a:solidFill>
            </a:endParaRPr>
          </a:p>
        </p:txBody>
      </p:sp>
      <p:pic>
        <p:nvPicPr>
          <p:cNvPr id="12295" name="Picture 33" descr="4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938" y="837245"/>
            <a:ext cx="3789362"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3" y="4013201"/>
            <a:ext cx="302895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4113" y="3721100"/>
            <a:ext cx="35147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 1"/>
          <p:cNvSpPr/>
          <p:nvPr/>
        </p:nvSpPr>
        <p:spPr>
          <a:xfrm>
            <a:off x="6768244" y="4689140"/>
            <a:ext cx="900100" cy="468052"/>
          </a:xfrm>
          <a:prstGeom prst="round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a:extLst>
              <a:ext uri="{FF2B5EF4-FFF2-40B4-BE49-F238E27FC236}">
                <a16:creationId xmlns:a16="http://schemas.microsoft.com/office/drawing/2014/main" id="{8ABA9DB5-C90B-894E-B165-5A5BA4259C82}"/>
              </a:ext>
            </a:extLst>
          </p:cNvPr>
          <p:cNvSpPr txBox="1"/>
          <p:nvPr/>
        </p:nvSpPr>
        <p:spPr>
          <a:xfrm>
            <a:off x="4283968" y="1472872"/>
            <a:ext cx="2012089" cy="369332"/>
          </a:xfrm>
          <a:prstGeom prst="rect">
            <a:avLst/>
          </a:prstGeom>
          <a:noFill/>
          <a:ln>
            <a:solidFill>
              <a:srgbClr val="FF0000"/>
            </a:solidFill>
          </a:ln>
        </p:spPr>
        <p:txBody>
          <a:bodyPr wrap="none" rtlCol="0">
            <a:spAutoFit/>
          </a:bodyPr>
          <a:lstStyle/>
          <a:p>
            <a:r>
              <a:rPr lang="zh-CN" altLang="en-US" dirty="0"/>
              <a:t>交流电压源</a:t>
            </a:r>
            <a:r>
              <a:rPr lang="en-US" altLang="zh-CN" dirty="0"/>
              <a:t>-&gt;</a:t>
            </a:r>
            <a:r>
              <a:rPr lang="zh-CN" altLang="en-US" dirty="0"/>
              <a:t>短路</a:t>
            </a:r>
            <a:endParaRPr lang="en-US" dirty="0"/>
          </a:p>
        </p:txBody>
      </p:sp>
      <p:cxnSp>
        <p:nvCxnSpPr>
          <p:cNvPr id="5" name="Straight Arrow Connector 4">
            <a:extLst>
              <a:ext uri="{FF2B5EF4-FFF2-40B4-BE49-F238E27FC236}">
                <a16:creationId xmlns:a16="http://schemas.microsoft.com/office/drawing/2014/main" id="{43849262-25EF-5747-A59B-08BA9A5569FA}"/>
              </a:ext>
            </a:extLst>
          </p:cNvPr>
          <p:cNvCxnSpPr>
            <a:cxnSpLocks/>
            <a:stCxn id="3" idx="2"/>
          </p:cNvCxnSpPr>
          <p:nvPr/>
        </p:nvCxnSpPr>
        <p:spPr>
          <a:xfrm>
            <a:off x="5290013" y="1842204"/>
            <a:ext cx="277870" cy="635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2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50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A85E768-47BB-4928-A6B1-A61AF7944E47}"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945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946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D31A676-DD88-465F-B1C9-3ADAF477665B}" type="slidenum">
              <a:rPr lang="en-US" altLang="zh-CN" sz="1800" b="0" smtClean="0">
                <a:solidFill>
                  <a:srgbClr val="B2B2B2"/>
                </a:solidFill>
              </a:rPr>
              <a:pPr>
                <a:spcAft>
                  <a:spcPct val="0"/>
                </a:spcAft>
                <a:buFontTx/>
                <a:buNone/>
              </a:pPr>
              <a:t>16</a:t>
            </a:fld>
            <a:endParaRPr lang="en-US" altLang="zh-CN" sz="1800" b="0">
              <a:solidFill>
                <a:srgbClr val="B2B2B2"/>
              </a:solidFill>
            </a:endParaRPr>
          </a:p>
        </p:txBody>
      </p:sp>
      <p:sp>
        <p:nvSpPr>
          <p:cNvPr id="19461" name="Rectangle 2"/>
          <p:cNvSpPr>
            <a:spLocks noGrp="1" noChangeArrowheads="1"/>
          </p:cNvSpPr>
          <p:nvPr>
            <p:ph type="title"/>
          </p:nvPr>
        </p:nvSpPr>
        <p:spPr/>
        <p:txBody>
          <a:bodyPr/>
          <a:lstStyle/>
          <a:p>
            <a:r>
              <a:rPr lang="zh-CN" altLang="en-US"/>
              <a:t>放大电路的分析方法</a:t>
            </a:r>
          </a:p>
        </p:txBody>
      </p:sp>
      <p:sp>
        <p:nvSpPr>
          <p:cNvPr id="716803" name="Rectangle 3"/>
          <p:cNvSpPr>
            <a:spLocks noGrp="1" noChangeArrowheads="1"/>
          </p:cNvSpPr>
          <p:nvPr>
            <p:ph type="body" idx="1"/>
          </p:nvPr>
        </p:nvSpPr>
        <p:spPr/>
        <p:txBody>
          <a:bodyPr/>
          <a:lstStyle/>
          <a:p>
            <a:pPr>
              <a:lnSpc>
                <a:spcPct val="110000"/>
              </a:lnSpc>
              <a:spcAft>
                <a:spcPct val="30000"/>
              </a:spcAft>
            </a:pPr>
            <a:r>
              <a:rPr kumimoji="1" lang="zh-CN" altLang="en-US" sz="2800">
                <a:solidFill>
                  <a:srgbClr val="010000"/>
                </a:solidFill>
              </a:rPr>
              <a:t>放大电路中直流电源和交流信号同时存在、共同作用</a:t>
            </a:r>
          </a:p>
          <a:p>
            <a:pPr>
              <a:lnSpc>
                <a:spcPct val="110000"/>
              </a:lnSpc>
              <a:spcAft>
                <a:spcPct val="30000"/>
              </a:spcAft>
            </a:pPr>
            <a:r>
              <a:rPr kumimoji="1" lang="zh-CN" altLang="en-US" sz="2800">
                <a:solidFill>
                  <a:srgbClr val="010000"/>
                </a:solidFill>
              </a:rPr>
              <a:t>为简化分析，将它们的作用视为直流电源单独作用（</a:t>
            </a:r>
            <a:r>
              <a:rPr lang="zh-CN" altLang="en-US" sz="2800"/>
              <a:t>静态分析</a:t>
            </a:r>
            <a:r>
              <a:rPr kumimoji="1" lang="zh-CN" altLang="en-US" sz="2800">
                <a:solidFill>
                  <a:srgbClr val="010000"/>
                </a:solidFill>
              </a:rPr>
              <a:t>）和在此基础上交流信号作用（</a:t>
            </a:r>
            <a:r>
              <a:rPr kumimoji="1" lang="zh-CN" altLang="en-US" sz="2800"/>
              <a:t>动态分析）</a:t>
            </a:r>
            <a:r>
              <a:rPr kumimoji="1" lang="zh-CN" altLang="en-US" sz="2800">
                <a:solidFill>
                  <a:srgbClr val="010000"/>
                </a:solidFill>
              </a:rPr>
              <a:t>的叠加</a:t>
            </a:r>
            <a:endParaRPr kumimoji="1" lang="zh-CN" alt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DBA0D14-D521-4120-85DA-37D69D2365D0}"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2150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150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2A2240D-388F-41D6-A6E5-5E006A580749}" type="slidenum">
              <a:rPr lang="en-US" altLang="zh-CN" sz="1800" b="0" smtClean="0">
                <a:solidFill>
                  <a:srgbClr val="B2B2B2"/>
                </a:solidFill>
              </a:rPr>
              <a:pPr>
                <a:spcAft>
                  <a:spcPct val="0"/>
                </a:spcAft>
                <a:buFontTx/>
                <a:buNone/>
              </a:pPr>
              <a:t>17</a:t>
            </a:fld>
            <a:endParaRPr lang="en-US" altLang="zh-CN" sz="1800" b="0">
              <a:solidFill>
                <a:srgbClr val="B2B2B2"/>
              </a:solidFill>
            </a:endParaRPr>
          </a:p>
        </p:txBody>
      </p:sp>
      <p:sp>
        <p:nvSpPr>
          <p:cNvPr id="21509" name="Rectangle 2"/>
          <p:cNvSpPr>
            <a:spLocks noGrp="1" noChangeArrowheads="1"/>
          </p:cNvSpPr>
          <p:nvPr>
            <p:ph type="title"/>
          </p:nvPr>
        </p:nvSpPr>
        <p:spPr/>
        <p:txBody>
          <a:bodyPr/>
          <a:lstStyle/>
          <a:p>
            <a:r>
              <a:rPr lang="zh-CN" altLang="en-US"/>
              <a:t>静态分析</a:t>
            </a:r>
          </a:p>
        </p:txBody>
      </p:sp>
      <p:sp>
        <p:nvSpPr>
          <p:cNvPr id="718851" name="Rectangle 3"/>
          <p:cNvSpPr>
            <a:spLocks noGrp="1" noChangeArrowheads="1"/>
          </p:cNvSpPr>
          <p:nvPr>
            <p:ph type="body" idx="1"/>
          </p:nvPr>
        </p:nvSpPr>
        <p:spPr>
          <a:xfrm>
            <a:off x="457200" y="1449388"/>
            <a:ext cx="7859713" cy="4932362"/>
          </a:xfrm>
        </p:spPr>
        <p:txBody>
          <a:bodyPr/>
          <a:lstStyle/>
          <a:p>
            <a:pPr>
              <a:spcAft>
                <a:spcPct val="30000"/>
              </a:spcAft>
            </a:pPr>
            <a:r>
              <a:rPr lang="zh-CN" altLang="en-US" sz="2800" dirty="0">
                <a:latin typeface="Times New Roman" panose="02020603050405020304" pitchFamily="18" charset="0"/>
              </a:rPr>
              <a:t>静态：无</a:t>
            </a:r>
            <a:r>
              <a:rPr kumimoji="1" lang="zh-CN" altLang="en-US" sz="2800" dirty="0">
                <a:solidFill>
                  <a:srgbClr val="010000"/>
                </a:solidFill>
              </a:rPr>
              <a:t>交流</a:t>
            </a:r>
            <a:r>
              <a:rPr lang="zh-CN" altLang="en-US" sz="2800" dirty="0">
                <a:latin typeface="Times New Roman" panose="02020603050405020304" pitchFamily="18" charset="0"/>
              </a:rPr>
              <a:t>输入信号</a:t>
            </a:r>
            <a:r>
              <a:rPr lang="en-US" altLang="zh-CN" sz="2800" dirty="0">
                <a:latin typeface="Times New Roman" panose="02020603050405020304" pitchFamily="18" charset="0"/>
              </a:rPr>
              <a:t>(</a:t>
            </a:r>
            <a:r>
              <a:rPr lang="en-US" altLang="zh-CN" sz="2800" i="1" dirty="0">
                <a:latin typeface="Times New Roman" panose="02020603050405020304" pitchFamily="18" charset="0"/>
              </a:rPr>
              <a:t>v</a:t>
            </a:r>
            <a:r>
              <a:rPr lang="en-US" altLang="zh-CN" sz="2000" baseline="-25000" dirty="0">
                <a:latin typeface="Times New Roman" panose="02020603050405020304" pitchFamily="18" charset="0"/>
              </a:rPr>
              <a:t>i </a:t>
            </a:r>
            <a:r>
              <a:rPr lang="en-US" altLang="zh-CN" sz="2800" dirty="0">
                <a:latin typeface="Times New Roman" panose="02020603050405020304" pitchFamily="18" charset="0"/>
              </a:rPr>
              <a:t>= 0)</a:t>
            </a:r>
            <a:r>
              <a:rPr lang="zh-CN" altLang="en-US" sz="2800" dirty="0">
                <a:latin typeface="Times New Roman" panose="02020603050405020304" pitchFamily="18" charset="0"/>
              </a:rPr>
              <a:t>时，放大电路的工作状态，也称直流工作状态</a:t>
            </a:r>
          </a:p>
          <a:p>
            <a:pPr>
              <a:spcAft>
                <a:spcPct val="30000"/>
              </a:spcAft>
            </a:pPr>
            <a:r>
              <a:rPr lang="zh-CN" altLang="en-US" sz="2800" dirty="0">
                <a:latin typeface="Times New Roman" panose="02020603050405020304" pitchFamily="18" charset="0"/>
              </a:rPr>
              <a:t>直流通路：放大电路中直流电流流过的路径，电容、电感分别相当于开路、短路</a:t>
            </a:r>
          </a:p>
          <a:p>
            <a:pPr>
              <a:spcAft>
                <a:spcPct val="30000"/>
              </a:spcAft>
            </a:pPr>
            <a:r>
              <a:rPr lang="zh-CN" altLang="en-US" sz="2800" dirty="0">
                <a:latin typeface="Times New Roman" panose="02020603050405020304" pitchFamily="18" charset="0"/>
              </a:rPr>
              <a:t>静态工作点：静态时，管子的电参量</a:t>
            </a:r>
            <a:endParaRPr lang="zh-CN" altLang="en-US" sz="4400" dirty="0">
              <a:latin typeface="Times New Roman" panose="02020603050405020304" pitchFamily="18" charset="0"/>
            </a:endParaRPr>
          </a:p>
          <a:p>
            <a:pPr>
              <a:spcAft>
                <a:spcPct val="30000"/>
              </a:spcAft>
            </a:pPr>
            <a:r>
              <a:rPr lang="zh-CN" altLang="en-US" sz="2800" dirty="0">
                <a:latin typeface="Times New Roman" panose="02020603050405020304" pitchFamily="18" charset="0"/>
              </a:rPr>
              <a:t>静态分析：通过直流通路求解管子的静态工作点，方法有</a:t>
            </a:r>
            <a:r>
              <a:rPr lang="zh-CN" altLang="en-US" sz="2800" dirty="0"/>
              <a:t>图解法和</a:t>
            </a:r>
            <a:r>
              <a:rPr lang="zh-CN" altLang="en-US" sz="2800" dirty="0">
                <a:solidFill>
                  <a:srgbClr val="0000FF"/>
                </a:solidFill>
              </a:rPr>
              <a:t>估算法</a:t>
            </a:r>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4B9E6DB-832A-4407-9FD8-CAD6383FA499}"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2253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253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43F9CE0-356E-4325-9124-7205E4F2865D}" type="slidenum">
              <a:rPr lang="en-US" altLang="zh-CN" sz="1800" b="0" smtClean="0">
                <a:solidFill>
                  <a:srgbClr val="B2B2B2"/>
                </a:solidFill>
              </a:rPr>
              <a:pPr>
                <a:spcAft>
                  <a:spcPct val="0"/>
                </a:spcAft>
                <a:buFontTx/>
                <a:buNone/>
              </a:pPr>
              <a:t>18</a:t>
            </a:fld>
            <a:endParaRPr lang="en-US" altLang="zh-CN" sz="1800" b="0">
              <a:solidFill>
                <a:srgbClr val="B2B2B2"/>
              </a:solidFill>
            </a:endParaRPr>
          </a:p>
        </p:txBody>
      </p:sp>
      <p:sp>
        <p:nvSpPr>
          <p:cNvPr id="22533" name="Rectangle 2"/>
          <p:cNvSpPr>
            <a:spLocks noGrp="1" noChangeArrowheads="1"/>
          </p:cNvSpPr>
          <p:nvPr>
            <p:ph type="title"/>
          </p:nvPr>
        </p:nvSpPr>
        <p:spPr/>
        <p:txBody>
          <a:bodyPr/>
          <a:lstStyle/>
          <a:p>
            <a:r>
              <a:rPr lang="zh-CN" altLang="en-US"/>
              <a:t>动态分析</a:t>
            </a:r>
          </a:p>
        </p:txBody>
      </p:sp>
      <p:sp>
        <p:nvSpPr>
          <p:cNvPr id="719875" name="Rectangle 3"/>
          <p:cNvSpPr>
            <a:spLocks noGrp="1" noChangeArrowheads="1"/>
          </p:cNvSpPr>
          <p:nvPr>
            <p:ph type="body" idx="1"/>
          </p:nvPr>
        </p:nvSpPr>
        <p:spPr>
          <a:xfrm>
            <a:off x="457200" y="1412875"/>
            <a:ext cx="8110538" cy="4968875"/>
          </a:xfrm>
        </p:spPr>
        <p:txBody>
          <a:bodyPr/>
          <a:lstStyle/>
          <a:p>
            <a:pPr>
              <a:spcAft>
                <a:spcPct val="30000"/>
              </a:spcAft>
            </a:pPr>
            <a:r>
              <a:rPr lang="zh-CN" altLang="en-US" sz="2800" dirty="0">
                <a:latin typeface="Times New Roman" panose="02020603050405020304" pitchFamily="18" charset="0"/>
              </a:rPr>
              <a:t>动态：在静态工作点附近，放大电路对于输入信号</a:t>
            </a:r>
            <a:r>
              <a:rPr lang="en-US" altLang="zh-CN" sz="2800" dirty="0">
                <a:latin typeface="Times New Roman" panose="02020603050405020304" pitchFamily="18" charset="0"/>
              </a:rPr>
              <a:t>(</a:t>
            </a:r>
            <a:r>
              <a:rPr lang="en-US" altLang="zh-CN" sz="2800" i="1" dirty="0">
                <a:latin typeface="Times New Roman" panose="02020603050405020304" pitchFamily="18" charset="0"/>
              </a:rPr>
              <a:t>v</a:t>
            </a:r>
            <a:r>
              <a:rPr lang="en-US" altLang="zh-CN" sz="2000" baseline="-25000" dirty="0">
                <a:latin typeface="Times New Roman" panose="02020603050405020304" pitchFamily="18" charset="0"/>
              </a:rPr>
              <a:t>i </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rPr>
              <a:t>0)</a:t>
            </a:r>
            <a:r>
              <a:rPr lang="zh-CN" altLang="en-US" sz="2800" dirty="0">
                <a:latin typeface="Times New Roman" panose="02020603050405020304" pitchFamily="18" charset="0"/>
              </a:rPr>
              <a:t>的响应，也称交流工作状态</a:t>
            </a:r>
          </a:p>
          <a:p>
            <a:pPr>
              <a:spcAft>
                <a:spcPct val="30000"/>
              </a:spcAft>
            </a:pPr>
            <a:r>
              <a:rPr lang="zh-CN" altLang="en-US" sz="2800" dirty="0">
                <a:latin typeface="Times New Roman" panose="02020603050405020304" pitchFamily="18" charset="0"/>
              </a:rPr>
              <a:t>交流通路：放大电路中交流电流流过的路径，直流电源和耦合电容相当于短路</a:t>
            </a:r>
          </a:p>
          <a:p>
            <a:pPr>
              <a:spcAft>
                <a:spcPct val="30000"/>
              </a:spcAft>
            </a:pPr>
            <a:r>
              <a:rPr lang="zh-CN" altLang="en-US" sz="2800" dirty="0">
                <a:latin typeface="Times New Roman" panose="02020603050405020304" pitchFamily="18" charset="0"/>
              </a:rPr>
              <a:t>动态分析方法有图解法和</a:t>
            </a:r>
            <a:r>
              <a:rPr lang="zh-CN" altLang="en-US" sz="2800" dirty="0">
                <a:solidFill>
                  <a:srgbClr val="0000FF"/>
                </a:solidFill>
                <a:latin typeface="Times New Roman" panose="02020603050405020304" pitchFamily="18" charset="0"/>
              </a:rPr>
              <a:t>等效电路法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536D94F-381C-4870-A4E8-35A2904815B1}"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536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536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A29389C-8F5A-4C29-9FAA-1A27C16E24D6}" type="slidenum">
              <a:rPr lang="en-US" altLang="zh-CN" sz="1800" b="0" smtClean="0">
                <a:solidFill>
                  <a:srgbClr val="B2B2B2"/>
                </a:solidFill>
              </a:rPr>
              <a:pPr>
                <a:spcAft>
                  <a:spcPct val="0"/>
                </a:spcAft>
                <a:buFontTx/>
                <a:buNone/>
              </a:pPr>
              <a:t>19</a:t>
            </a:fld>
            <a:endParaRPr lang="en-US" altLang="zh-CN" sz="1800" b="0">
              <a:solidFill>
                <a:srgbClr val="B2B2B2"/>
              </a:solidFill>
            </a:endParaRPr>
          </a:p>
        </p:txBody>
      </p:sp>
      <p:sp>
        <p:nvSpPr>
          <p:cNvPr id="15365" name="Rectangle 2"/>
          <p:cNvSpPr>
            <a:spLocks noGrp="1" noChangeArrowheads="1"/>
          </p:cNvSpPr>
          <p:nvPr>
            <p:ph type="title"/>
          </p:nvPr>
        </p:nvSpPr>
        <p:spPr/>
        <p:txBody>
          <a:bodyPr/>
          <a:lstStyle/>
          <a:p>
            <a:r>
              <a:rPr lang="zh-CN" altLang="en-US"/>
              <a:t>共射极放大电路 </a:t>
            </a:r>
            <a:r>
              <a:rPr lang="en-US" altLang="zh-CN">
                <a:latin typeface="Times New Roman" panose="02020603050405020304" pitchFamily="18" charset="0"/>
                <a:cs typeface="Times New Roman" panose="02020603050405020304" pitchFamily="18" charset="0"/>
              </a:rPr>
              <a:t>(2)</a:t>
            </a:r>
            <a:endParaRPr lang="zh-CN" altLang="en-US"/>
          </a:p>
        </p:txBody>
      </p:sp>
      <p:sp>
        <p:nvSpPr>
          <p:cNvPr id="668675" name="Rectangle 3"/>
          <p:cNvSpPr>
            <a:spLocks noGrp="1" noChangeArrowheads="1"/>
          </p:cNvSpPr>
          <p:nvPr>
            <p:ph type="body" idx="1"/>
          </p:nvPr>
        </p:nvSpPr>
        <p:spPr>
          <a:xfrm>
            <a:off x="457200" y="1425575"/>
            <a:ext cx="4078288" cy="4643438"/>
          </a:xfrm>
          <a:noFill/>
        </p:spPr>
        <p:txBody>
          <a:bodyPr/>
          <a:lstStyle/>
          <a:p>
            <a:pPr>
              <a:spcAft>
                <a:spcPct val="10000"/>
              </a:spcAft>
            </a:pPr>
            <a:r>
              <a:rPr kumimoji="1" lang="zh-CN" altLang="en-US" sz="2800">
                <a:latin typeface="Times New Roman" panose="02020603050405020304" pitchFamily="18" charset="0"/>
              </a:rPr>
              <a:t>晶体管</a:t>
            </a:r>
            <a:r>
              <a:rPr kumimoji="1" lang="en-US" altLang="zh-CN" sz="2800">
                <a:latin typeface="Times New Roman" panose="02020603050405020304" pitchFamily="18" charset="0"/>
              </a:rPr>
              <a:t>T</a:t>
            </a:r>
          </a:p>
          <a:p>
            <a:pPr lvl="1">
              <a:spcAft>
                <a:spcPct val="10000"/>
              </a:spcAft>
            </a:pPr>
            <a:r>
              <a:rPr kumimoji="1" lang="zh-CN" altLang="en-US" sz="2400"/>
              <a:t>核心器件，实现放大</a:t>
            </a:r>
            <a:endParaRPr kumimoji="1" lang="zh-CN" altLang="en-US">
              <a:latin typeface="Times New Roman" panose="02020603050405020304" pitchFamily="18" charset="0"/>
            </a:endParaRPr>
          </a:p>
          <a:p>
            <a:pPr>
              <a:spcAft>
                <a:spcPct val="10000"/>
              </a:spcAft>
            </a:pPr>
            <a:r>
              <a:rPr kumimoji="1" lang="zh-CN" altLang="en-US" sz="2800">
                <a:latin typeface="Times New Roman" panose="02020603050405020304" pitchFamily="18" charset="0"/>
              </a:rPr>
              <a:t>基极电阻</a:t>
            </a:r>
            <a:r>
              <a:rPr kumimoji="1" lang="en-US" altLang="zh-CN" sz="2800">
                <a:latin typeface="Times New Roman" panose="02020603050405020304" pitchFamily="18" charset="0"/>
              </a:rPr>
              <a:t>Rb</a:t>
            </a:r>
          </a:p>
          <a:p>
            <a:pPr lvl="1">
              <a:spcAft>
                <a:spcPct val="10000"/>
              </a:spcAft>
            </a:pPr>
            <a:r>
              <a:rPr kumimoji="1" lang="zh-CN" altLang="en-US" sz="2400"/>
              <a:t>设置基极偏置电流</a:t>
            </a:r>
            <a:endParaRPr kumimoji="1" lang="en-US" altLang="zh-CN">
              <a:latin typeface="Times New Roman" panose="02020603050405020304" pitchFamily="18" charset="0"/>
            </a:endParaRPr>
          </a:p>
          <a:p>
            <a:pPr>
              <a:spcAft>
                <a:spcPct val="10000"/>
              </a:spcAft>
            </a:pPr>
            <a:r>
              <a:rPr kumimoji="1" lang="zh-CN" altLang="en-US" sz="2800">
                <a:latin typeface="Times New Roman" panose="02020603050405020304" pitchFamily="18" charset="0"/>
              </a:rPr>
              <a:t>集电极电阻</a:t>
            </a:r>
            <a:r>
              <a:rPr kumimoji="1" lang="en-US" altLang="zh-CN" sz="2800">
                <a:latin typeface="Times New Roman" panose="02020603050405020304" pitchFamily="18" charset="0"/>
              </a:rPr>
              <a:t>R</a:t>
            </a:r>
            <a:r>
              <a:rPr kumimoji="1" lang="zh-CN" altLang="en-US" sz="2800">
                <a:latin typeface="Times New Roman" panose="02020603050405020304" pitchFamily="18" charset="0"/>
              </a:rPr>
              <a:t>c</a:t>
            </a:r>
          </a:p>
          <a:p>
            <a:pPr lvl="1">
              <a:spcAft>
                <a:spcPct val="10000"/>
              </a:spcAft>
            </a:pPr>
            <a:r>
              <a:rPr kumimoji="1" lang="zh-CN" altLang="en-US" sz="2400"/>
              <a:t>设置集电极偏置电流</a:t>
            </a:r>
          </a:p>
          <a:p>
            <a:pPr lvl="1">
              <a:spcAft>
                <a:spcPct val="10000"/>
              </a:spcAft>
            </a:pPr>
            <a:r>
              <a:rPr kumimoji="1" lang="zh-CN" altLang="en-US" sz="2400"/>
              <a:t>将变化的集电极电流转换为变化的电压</a:t>
            </a:r>
            <a:endParaRPr kumimoji="1" lang="en-US" altLang="zh-CN" sz="2400"/>
          </a:p>
        </p:txBody>
      </p:sp>
      <p:sp>
        <p:nvSpPr>
          <p:cNvPr id="15367" name="Text Box 5"/>
          <p:cNvSpPr txBox="1">
            <a:spLocks noChangeArrowheads="1"/>
          </p:cNvSpPr>
          <p:nvPr/>
        </p:nvSpPr>
        <p:spPr bwMode="auto">
          <a:xfrm>
            <a:off x="5210175" y="2039938"/>
            <a:ext cx="608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a:t>
            </a:r>
            <a:r>
              <a:rPr kumimoji="1" lang="en-US" altLang="zh-CN" sz="2400">
                <a:latin typeface="Times New Roman" panose="02020603050405020304" pitchFamily="18" charset="0"/>
                <a:ea typeface="楷体_GB2312" pitchFamily="49" charset="-122"/>
              </a:rPr>
              <a:t>b</a:t>
            </a:r>
          </a:p>
        </p:txBody>
      </p:sp>
      <p:sp>
        <p:nvSpPr>
          <p:cNvPr id="15368" name="Line 6"/>
          <p:cNvSpPr>
            <a:spLocks noChangeShapeType="1"/>
          </p:cNvSpPr>
          <p:nvPr/>
        </p:nvSpPr>
        <p:spPr bwMode="auto">
          <a:xfrm>
            <a:off x="5935663" y="1690688"/>
            <a:ext cx="0" cy="163671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69" name="Rectangle 7"/>
          <p:cNvSpPr>
            <a:spLocks noChangeArrowheads="1"/>
          </p:cNvSpPr>
          <p:nvPr/>
        </p:nvSpPr>
        <p:spPr bwMode="auto">
          <a:xfrm>
            <a:off x="5846763" y="2054225"/>
            <a:ext cx="176212"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0" name="Line 8"/>
          <p:cNvSpPr>
            <a:spLocks noChangeShapeType="1"/>
          </p:cNvSpPr>
          <p:nvPr/>
        </p:nvSpPr>
        <p:spPr bwMode="auto">
          <a:xfrm>
            <a:off x="5932488" y="1690688"/>
            <a:ext cx="1454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71" name="Line 9"/>
          <p:cNvSpPr>
            <a:spLocks noChangeShapeType="1"/>
          </p:cNvSpPr>
          <p:nvPr/>
        </p:nvSpPr>
        <p:spPr bwMode="auto">
          <a:xfrm flipV="1">
            <a:off x="5400675" y="3327400"/>
            <a:ext cx="1320800"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72" name="Line 10"/>
          <p:cNvSpPr>
            <a:spLocks noChangeShapeType="1"/>
          </p:cNvSpPr>
          <p:nvPr/>
        </p:nvSpPr>
        <p:spPr bwMode="auto">
          <a:xfrm>
            <a:off x="6700838" y="3113088"/>
            <a:ext cx="0" cy="4810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73" name="Line 11"/>
          <p:cNvSpPr>
            <a:spLocks noChangeShapeType="1"/>
          </p:cNvSpPr>
          <p:nvPr/>
        </p:nvSpPr>
        <p:spPr bwMode="auto">
          <a:xfrm>
            <a:off x="6700838" y="3352800"/>
            <a:ext cx="265112" cy="247650"/>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74" name="Line 12"/>
          <p:cNvSpPr>
            <a:spLocks noChangeShapeType="1"/>
          </p:cNvSpPr>
          <p:nvPr/>
        </p:nvSpPr>
        <p:spPr bwMode="auto">
          <a:xfrm flipH="1">
            <a:off x="6962775" y="1690688"/>
            <a:ext cx="0" cy="145415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75" name="Line 13"/>
          <p:cNvSpPr>
            <a:spLocks noChangeShapeType="1"/>
          </p:cNvSpPr>
          <p:nvPr/>
        </p:nvSpPr>
        <p:spPr bwMode="auto">
          <a:xfrm>
            <a:off x="6948488" y="3586163"/>
            <a:ext cx="0" cy="1133475"/>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76" name="Line 14"/>
          <p:cNvSpPr>
            <a:spLocks noChangeShapeType="1"/>
          </p:cNvSpPr>
          <p:nvPr/>
        </p:nvSpPr>
        <p:spPr bwMode="auto">
          <a:xfrm>
            <a:off x="4962525" y="4487863"/>
            <a:ext cx="321151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77" name="Text Box 15"/>
          <p:cNvSpPr txBox="1">
            <a:spLocks noChangeArrowheads="1"/>
          </p:cNvSpPr>
          <p:nvPr/>
        </p:nvSpPr>
        <p:spPr bwMode="auto">
          <a:xfrm>
            <a:off x="7569200" y="1430338"/>
            <a:ext cx="969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V</a:t>
            </a:r>
            <a:r>
              <a:rPr kumimoji="1" lang="en-US" altLang="zh-CN" sz="2800" baseline="-10000">
                <a:latin typeface="Times New Roman" panose="02020603050405020304" pitchFamily="18" charset="0"/>
                <a:ea typeface="楷体_GB2312" pitchFamily="49" charset="-122"/>
              </a:rPr>
              <a:t>CC</a:t>
            </a:r>
          </a:p>
        </p:txBody>
      </p:sp>
      <p:sp>
        <p:nvSpPr>
          <p:cNvPr id="15378" name="Rectangle 16"/>
          <p:cNvSpPr>
            <a:spLocks noChangeArrowheads="1"/>
          </p:cNvSpPr>
          <p:nvPr/>
        </p:nvSpPr>
        <p:spPr bwMode="auto">
          <a:xfrm>
            <a:off x="6877050" y="2054225"/>
            <a:ext cx="176213"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79" name="Oval 17"/>
          <p:cNvSpPr>
            <a:spLocks noChangeArrowheads="1"/>
          </p:cNvSpPr>
          <p:nvPr/>
        </p:nvSpPr>
        <p:spPr bwMode="auto">
          <a:xfrm>
            <a:off x="7383463" y="1628775"/>
            <a:ext cx="128587" cy="1301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80" name="Oval 18"/>
          <p:cNvSpPr>
            <a:spLocks noChangeArrowheads="1"/>
          </p:cNvSpPr>
          <p:nvPr/>
        </p:nvSpPr>
        <p:spPr bwMode="auto">
          <a:xfrm>
            <a:off x="4829175" y="3262313"/>
            <a:ext cx="128588" cy="1301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81" name="Oval 19"/>
          <p:cNvSpPr>
            <a:spLocks noChangeArrowheads="1"/>
          </p:cNvSpPr>
          <p:nvPr/>
        </p:nvSpPr>
        <p:spPr bwMode="auto">
          <a:xfrm>
            <a:off x="4838700" y="4421188"/>
            <a:ext cx="127000" cy="1285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5382" name="Group 20"/>
          <p:cNvGrpSpPr>
            <a:grpSpLocks/>
          </p:cNvGrpSpPr>
          <p:nvPr/>
        </p:nvGrpSpPr>
        <p:grpSpPr bwMode="auto">
          <a:xfrm>
            <a:off x="5286375" y="3109913"/>
            <a:ext cx="127000" cy="438150"/>
            <a:chOff x="3454" y="2018"/>
            <a:chExt cx="96" cy="328"/>
          </a:xfrm>
        </p:grpSpPr>
        <p:sp>
          <p:nvSpPr>
            <p:cNvPr id="15409" name="Line 21"/>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5410" name="Line 22"/>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5383" name="Line 23"/>
          <p:cNvSpPr>
            <a:spLocks noChangeShapeType="1"/>
          </p:cNvSpPr>
          <p:nvPr/>
        </p:nvSpPr>
        <p:spPr bwMode="auto">
          <a:xfrm>
            <a:off x="4970463" y="3322638"/>
            <a:ext cx="3127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84" name="Oval 24"/>
          <p:cNvSpPr>
            <a:spLocks noChangeArrowheads="1"/>
          </p:cNvSpPr>
          <p:nvPr/>
        </p:nvSpPr>
        <p:spPr bwMode="auto">
          <a:xfrm flipH="1">
            <a:off x="8174038" y="2860675"/>
            <a:ext cx="128587" cy="1285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5385" name="Group 25"/>
          <p:cNvGrpSpPr>
            <a:grpSpLocks/>
          </p:cNvGrpSpPr>
          <p:nvPr/>
        </p:nvGrpSpPr>
        <p:grpSpPr bwMode="auto">
          <a:xfrm flipH="1">
            <a:off x="7442200" y="2728913"/>
            <a:ext cx="128588" cy="436562"/>
            <a:chOff x="3454" y="2018"/>
            <a:chExt cx="96" cy="328"/>
          </a:xfrm>
        </p:grpSpPr>
        <p:sp>
          <p:nvSpPr>
            <p:cNvPr id="15407" name="Line 26"/>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5408" name="Line 27"/>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5386" name="Line 28"/>
          <p:cNvSpPr>
            <a:spLocks noChangeShapeType="1"/>
          </p:cNvSpPr>
          <p:nvPr/>
        </p:nvSpPr>
        <p:spPr bwMode="auto">
          <a:xfrm flipH="1">
            <a:off x="7564438" y="2936875"/>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87" name="Line 29"/>
          <p:cNvSpPr>
            <a:spLocks noChangeShapeType="1"/>
          </p:cNvSpPr>
          <p:nvPr/>
        </p:nvSpPr>
        <p:spPr bwMode="auto">
          <a:xfrm>
            <a:off x="6962775" y="2935288"/>
            <a:ext cx="463550"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88" name="Oval 30"/>
          <p:cNvSpPr>
            <a:spLocks noChangeArrowheads="1"/>
          </p:cNvSpPr>
          <p:nvPr/>
        </p:nvSpPr>
        <p:spPr bwMode="auto">
          <a:xfrm flipH="1">
            <a:off x="8174038" y="4421188"/>
            <a:ext cx="128587" cy="1285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89" name="Text Box 31"/>
          <p:cNvSpPr txBox="1">
            <a:spLocks noChangeArrowheads="1"/>
          </p:cNvSpPr>
          <p:nvPr/>
        </p:nvSpPr>
        <p:spPr bwMode="auto">
          <a:xfrm>
            <a:off x="6248400" y="2043113"/>
            <a:ext cx="595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Rc</a:t>
            </a:r>
          </a:p>
        </p:txBody>
      </p:sp>
      <p:sp>
        <p:nvSpPr>
          <p:cNvPr id="15390" name="Text Box 32"/>
          <p:cNvSpPr txBox="1">
            <a:spLocks noChangeArrowheads="1"/>
          </p:cNvSpPr>
          <p:nvPr/>
        </p:nvSpPr>
        <p:spPr bwMode="auto">
          <a:xfrm>
            <a:off x="5062538" y="2627313"/>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C</a:t>
            </a:r>
            <a:r>
              <a:rPr kumimoji="1" lang="en-US" altLang="zh-CN" sz="2000">
                <a:latin typeface="Times New Roman" panose="02020603050405020304" pitchFamily="18" charset="0"/>
                <a:ea typeface="楷体_GB2312" pitchFamily="49" charset="-122"/>
              </a:rPr>
              <a:t>1</a:t>
            </a:r>
          </a:p>
        </p:txBody>
      </p:sp>
      <p:sp>
        <p:nvSpPr>
          <p:cNvPr id="15391" name="Text Box 33"/>
          <p:cNvSpPr txBox="1">
            <a:spLocks noChangeArrowheads="1"/>
          </p:cNvSpPr>
          <p:nvPr/>
        </p:nvSpPr>
        <p:spPr bwMode="auto">
          <a:xfrm>
            <a:off x="7223125" y="2220913"/>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C</a:t>
            </a:r>
            <a:r>
              <a:rPr kumimoji="1" lang="en-US" altLang="zh-CN" sz="2000">
                <a:latin typeface="Times New Roman" panose="02020603050405020304" pitchFamily="18" charset="0"/>
                <a:ea typeface="楷体_GB2312" pitchFamily="49" charset="-122"/>
              </a:rPr>
              <a:t>2</a:t>
            </a:r>
          </a:p>
        </p:txBody>
      </p:sp>
      <p:sp>
        <p:nvSpPr>
          <p:cNvPr id="15392" name="Text Box 34"/>
          <p:cNvSpPr txBox="1">
            <a:spLocks noChangeArrowheads="1"/>
          </p:cNvSpPr>
          <p:nvPr/>
        </p:nvSpPr>
        <p:spPr bwMode="auto">
          <a:xfrm>
            <a:off x="6183313" y="3435350"/>
            <a:ext cx="417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T</a:t>
            </a:r>
          </a:p>
        </p:txBody>
      </p:sp>
      <p:sp>
        <p:nvSpPr>
          <p:cNvPr id="15393" name="Line 35"/>
          <p:cNvSpPr>
            <a:spLocks noChangeShapeType="1"/>
          </p:cNvSpPr>
          <p:nvPr/>
        </p:nvSpPr>
        <p:spPr bwMode="auto">
          <a:xfrm>
            <a:off x="6948488" y="4500563"/>
            <a:ext cx="0" cy="273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5394" name="Line 36"/>
          <p:cNvSpPr>
            <a:spLocks noChangeShapeType="1"/>
          </p:cNvSpPr>
          <p:nvPr/>
        </p:nvSpPr>
        <p:spPr bwMode="auto">
          <a:xfrm flipV="1">
            <a:off x="6808788" y="4781550"/>
            <a:ext cx="3032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395" name="Oval 37"/>
          <p:cNvSpPr>
            <a:spLocks noChangeArrowheads="1"/>
          </p:cNvSpPr>
          <p:nvPr/>
        </p:nvSpPr>
        <p:spPr bwMode="auto">
          <a:xfrm>
            <a:off x="6916738" y="4452938"/>
            <a:ext cx="63500" cy="65087"/>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396" name="Text Box 38"/>
          <p:cNvSpPr txBox="1">
            <a:spLocks noChangeArrowheads="1"/>
          </p:cNvSpPr>
          <p:nvPr/>
        </p:nvSpPr>
        <p:spPr bwMode="auto">
          <a:xfrm>
            <a:off x="4708525" y="3321050"/>
            <a:ext cx="56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a:latin typeface="Times New Roman" panose="02020603050405020304" pitchFamily="18" charset="0"/>
                <a:ea typeface="楷体_GB2312" pitchFamily="49" charset="-122"/>
              </a:rPr>
              <a:t>+</a:t>
            </a:r>
          </a:p>
        </p:txBody>
      </p:sp>
      <p:sp>
        <p:nvSpPr>
          <p:cNvPr id="15397" name="Text Box 39"/>
          <p:cNvSpPr txBox="1">
            <a:spLocks noChangeArrowheads="1"/>
          </p:cNvSpPr>
          <p:nvPr/>
        </p:nvSpPr>
        <p:spPr bwMode="auto">
          <a:xfrm>
            <a:off x="4810125" y="3933825"/>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pitchFamily="49" charset="-122"/>
              </a:rPr>
              <a:t>-</a:t>
            </a:r>
          </a:p>
        </p:txBody>
      </p:sp>
      <p:sp>
        <p:nvSpPr>
          <p:cNvPr id="15398" name="Text Box 40"/>
          <p:cNvSpPr txBox="1">
            <a:spLocks noChangeArrowheads="1"/>
          </p:cNvSpPr>
          <p:nvPr/>
        </p:nvSpPr>
        <p:spPr bwMode="auto">
          <a:xfrm>
            <a:off x="4752975" y="3573463"/>
            <a:ext cx="2873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pitchFamily="49" charset="-122"/>
              </a:rPr>
              <a:t>v</a:t>
            </a:r>
            <a:r>
              <a:rPr kumimoji="1" lang="en-US" altLang="zh-CN" sz="3600" baseline="-5000">
                <a:latin typeface="Times New Roman" panose="02020603050405020304" pitchFamily="18" charset="0"/>
                <a:ea typeface="楷体_GB2312" pitchFamily="49" charset="-122"/>
              </a:rPr>
              <a:t>i</a:t>
            </a:r>
          </a:p>
        </p:txBody>
      </p:sp>
      <p:sp>
        <p:nvSpPr>
          <p:cNvPr id="15399" name="Text Box 41"/>
          <p:cNvSpPr txBox="1">
            <a:spLocks noChangeArrowheads="1"/>
          </p:cNvSpPr>
          <p:nvPr/>
        </p:nvSpPr>
        <p:spPr bwMode="auto">
          <a:xfrm>
            <a:off x="8283575" y="2987675"/>
            <a:ext cx="2317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pitchFamily="49" charset="-122"/>
              </a:rPr>
              <a:t>+</a:t>
            </a:r>
          </a:p>
        </p:txBody>
      </p:sp>
      <p:sp>
        <p:nvSpPr>
          <p:cNvPr id="15400" name="Text Box 42"/>
          <p:cNvSpPr txBox="1">
            <a:spLocks noChangeArrowheads="1"/>
          </p:cNvSpPr>
          <p:nvPr/>
        </p:nvSpPr>
        <p:spPr bwMode="auto">
          <a:xfrm>
            <a:off x="8296275" y="3898900"/>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pitchFamily="49" charset="-122"/>
              </a:rPr>
              <a:t>-</a:t>
            </a:r>
          </a:p>
        </p:txBody>
      </p:sp>
      <p:sp>
        <p:nvSpPr>
          <p:cNvPr id="15401" name="Text Box 43"/>
          <p:cNvSpPr txBox="1">
            <a:spLocks noChangeArrowheads="1"/>
          </p:cNvSpPr>
          <p:nvPr/>
        </p:nvSpPr>
        <p:spPr bwMode="auto">
          <a:xfrm>
            <a:off x="8237538" y="3368675"/>
            <a:ext cx="35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pitchFamily="49" charset="-122"/>
              </a:rPr>
              <a:t>v</a:t>
            </a:r>
            <a:r>
              <a:rPr kumimoji="1" lang="en-US" altLang="zh-CN" sz="3600" baseline="-5000">
                <a:latin typeface="Times New Roman" panose="02020603050405020304" pitchFamily="18" charset="0"/>
                <a:ea typeface="楷体_GB2312" pitchFamily="49" charset="-122"/>
              </a:rPr>
              <a:t>o</a:t>
            </a:r>
          </a:p>
        </p:txBody>
      </p:sp>
      <p:sp>
        <p:nvSpPr>
          <p:cNvPr id="15402" name="Line 44"/>
          <p:cNvSpPr>
            <a:spLocks noChangeShapeType="1"/>
          </p:cNvSpPr>
          <p:nvPr/>
        </p:nvSpPr>
        <p:spPr bwMode="auto">
          <a:xfrm flipV="1">
            <a:off x="6700838" y="3121025"/>
            <a:ext cx="265112" cy="21590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403" name="Line 45"/>
          <p:cNvSpPr>
            <a:spLocks noChangeShapeType="1"/>
          </p:cNvSpPr>
          <p:nvPr/>
        </p:nvSpPr>
        <p:spPr bwMode="auto">
          <a:xfrm flipH="1">
            <a:off x="8005763" y="2930525"/>
            <a:ext cx="0" cy="1562100"/>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404" name="Rectangle 46"/>
          <p:cNvSpPr>
            <a:spLocks noChangeArrowheads="1"/>
          </p:cNvSpPr>
          <p:nvPr/>
        </p:nvSpPr>
        <p:spPr bwMode="auto">
          <a:xfrm>
            <a:off x="7916863" y="3368675"/>
            <a:ext cx="176212"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5405" name="Text Box 47"/>
          <p:cNvSpPr txBox="1">
            <a:spLocks noChangeArrowheads="1"/>
          </p:cNvSpPr>
          <p:nvPr/>
        </p:nvSpPr>
        <p:spPr bwMode="auto">
          <a:xfrm>
            <a:off x="7280275" y="3308350"/>
            <a:ext cx="590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a:t>
            </a:r>
            <a:r>
              <a:rPr kumimoji="1" lang="en-US" altLang="zh-CN" sz="1800">
                <a:latin typeface="Times New Roman" panose="02020603050405020304" pitchFamily="18" charset="0"/>
                <a:ea typeface="楷体_GB2312" pitchFamily="49" charset="-122"/>
              </a:rPr>
              <a:t>L</a:t>
            </a:r>
          </a:p>
        </p:txBody>
      </p:sp>
      <p:sp>
        <p:nvSpPr>
          <p:cNvPr id="668726" name="Rectangle 54"/>
          <p:cNvSpPr>
            <a:spLocks noChangeArrowheads="1"/>
          </p:cNvSpPr>
          <p:nvPr/>
        </p:nvSpPr>
        <p:spPr bwMode="auto">
          <a:xfrm>
            <a:off x="504825" y="4833938"/>
            <a:ext cx="637222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10000"/>
              </a:spcBef>
              <a:spcAft>
                <a:spcPct val="10000"/>
              </a:spcAft>
            </a:pPr>
            <a:r>
              <a:rPr kumimoji="1" lang="zh-CN" altLang="en-US" sz="2800">
                <a:latin typeface="Times New Roman" panose="02020603050405020304" pitchFamily="18" charset="0"/>
              </a:rPr>
              <a:t> 负载电阻</a:t>
            </a:r>
            <a:r>
              <a:rPr kumimoji="1" lang="en-US" altLang="zh-CN" sz="2800">
                <a:latin typeface="Times New Roman" panose="02020603050405020304" pitchFamily="18" charset="0"/>
              </a:rPr>
              <a:t>R</a:t>
            </a:r>
            <a:r>
              <a:rPr kumimoji="1" lang="en-US" altLang="zh-CN" sz="1800">
                <a:latin typeface="Times New Roman" panose="02020603050405020304" pitchFamily="18" charset="0"/>
              </a:rPr>
              <a:t>L</a:t>
            </a:r>
          </a:p>
          <a:p>
            <a:pPr>
              <a:spcAft>
                <a:spcPct val="10000"/>
              </a:spcAft>
            </a:pPr>
            <a:r>
              <a:rPr kumimoji="1" lang="zh-CN" altLang="en-US" sz="2800">
                <a:latin typeface="Times New Roman" panose="02020603050405020304" pitchFamily="18" charset="0"/>
              </a:rPr>
              <a:t>  输入电容</a:t>
            </a:r>
            <a:r>
              <a:rPr kumimoji="1" lang="en-US" altLang="zh-CN" sz="2800">
                <a:latin typeface="Times New Roman" panose="02020603050405020304" pitchFamily="18" charset="0"/>
              </a:rPr>
              <a:t>C</a:t>
            </a:r>
            <a:r>
              <a:rPr kumimoji="1" lang="en-US" altLang="zh-CN" sz="2400">
                <a:latin typeface="Times New Roman" panose="02020603050405020304" pitchFamily="18" charset="0"/>
              </a:rPr>
              <a:t>1</a:t>
            </a:r>
            <a:r>
              <a:rPr kumimoji="1" lang="zh-CN" altLang="en-US" sz="2800">
                <a:latin typeface="Times New Roman" panose="02020603050405020304" pitchFamily="18" charset="0"/>
              </a:rPr>
              <a:t>和输出电容</a:t>
            </a:r>
            <a:r>
              <a:rPr kumimoji="1" lang="en-US" altLang="zh-CN" sz="2800">
                <a:latin typeface="Times New Roman" panose="02020603050405020304" pitchFamily="18" charset="0"/>
              </a:rPr>
              <a:t>C</a:t>
            </a:r>
            <a:r>
              <a:rPr kumimoji="1" lang="en-US" altLang="zh-CN" sz="2400">
                <a:latin typeface="Times New Roman" panose="02020603050405020304" pitchFamily="18" charset="0"/>
              </a:rPr>
              <a:t>2</a:t>
            </a:r>
          </a:p>
          <a:p>
            <a:pPr lvl="1">
              <a:spcAft>
                <a:spcPct val="10000"/>
              </a:spcAft>
            </a:pPr>
            <a:r>
              <a:rPr kumimoji="1" lang="zh-CN" altLang="en-US" sz="2400"/>
              <a:t> </a:t>
            </a:r>
            <a:r>
              <a:rPr lang="zh-CN" altLang="en-US" sz="2400">
                <a:latin typeface="Times New Roman" panose="02020603050405020304" pitchFamily="18" charset="0"/>
              </a:rPr>
              <a:t>分别连</a:t>
            </a:r>
            <a:r>
              <a:rPr kumimoji="1" lang="zh-CN" altLang="en-US" sz="2400">
                <a:latin typeface="Times New Roman" panose="02020603050405020304" pitchFamily="18" charset="0"/>
              </a:rPr>
              <a:t>接信号源和负载，称为耦合电容</a:t>
            </a:r>
            <a:endParaRPr kumimoji="1" lang="en-US" altLang="zh-CN" sz="2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F56BF7A-CD41-4EA1-B52F-DC3601AA07AC}"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61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61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2C48A36-5B23-432D-825F-6B2E5EC291D2}"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灯片编号占位符 5"/>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19C7D79E-67D2-42EE-A35A-E6B20CB793C2}" type="slidenum">
              <a:rPr lang="en-US" altLang="zh-CN" sz="1800" b="0">
                <a:solidFill>
                  <a:srgbClr val="B2B2B2"/>
                </a:solidFill>
              </a:rPr>
              <a:pPr algn="r" eaLnBrk="1" hangingPunct="1">
                <a:spcAft>
                  <a:spcPct val="0"/>
                </a:spcAft>
                <a:buFontTx/>
                <a:buNone/>
              </a:pPr>
              <a:t>2</a:t>
            </a:fld>
            <a:endParaRPr lang="en-US" altLang="zh-CN" sz="1800" b="0">
              <a:solidFill>
                <a:srgbClr val="B2B2B2"/>
              </a:solidFill>
            </a:endParaRPr>
          </a:p>
        </p:txBody>
      </p:sp>
      <p:sp>
        <p:nvSpPr>
          <p:cNvPr id="6150"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p:cNvSpPr>
            <a:spLocks noGrp="1" noChangeArrowheads="1"/>
          </p:cNvSpPr>
          <p:nvPr>
            <p:ph type="body" idx="4294967295"/>
          </p:nvPr>
        </p:nvSpPr>
        <p:spPr>
          <a:xfrm>
            <a:off x="468313" y="1628775"/>
            <a:ext cx="8229600" cy="4525963"/>
          </a:xfrm>
        </p:spPr>
        <p:txBody>
          <a:bodyPr/>
          <a:lstStyle/>
          <a:p>
            <a:pPr>
              <a:lnSpc>
                <a:spcPct val="120000"/>
              </a:lnSpc>
            </a:pPr>
            <a:r>
              <a:rPr lang="zh-CN" altLang="en-US"/>
              <a:t>基本放大电路</a:t>
            </a:r>
          </a:p>
          <a:p>
            <a:pPr>
              <a:lnSpc>
                <a:spcPct val="120000"/>
              </a:lnSpc>
            </a:pPr>
            <a:r>
              <a:rPr lang="zh-CN" altLang="en-US"/>
              <a:t>放大电路的分析方法</a:t>
            </a:r>
          </a:p>
          <a:p>
            <a:pPr>
              <a:lnSpc>
                <a:spcPct val="120000"/>
              </a:lnSpc>
            </a:pPr>
            <a:endParaRPr lang="zh-CN" altLang="en-US"/>
          </a:p>
          <a:p>
            <a:pPr>
              <a:lnSpc>
                <a:spcPct val="120000"/>
              </a:lnSpc>
            </a:pP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5EB087D-5D35-4B30-8C1D-9DDCA4B9568C}"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741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741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8E60944-EC19-48B0-B5C8-06AF89E7A057}" type="slidenum">
              <a:rPr lang="en-US" altLang="zh-CN" sz="1800" b="0" smtClean="0">
                <a:solidFill>
                  <a:srgbClr val="B2B2B2"/>
                </a:solidFill>
              </a:rPr>
              <a:pPr>
                <a:spcAft>
                  <a:spcPct val="0"/>
                </a:spcAft>
                <a:buFontTx/>
                <a:buNone/>
              </a:pPr>
              <a:t>20</a:t>
            </a:fld>
            <a:endParaRPr lang="en-US" altLang="zh-CN" sz="1800" b="0">
              <a:solidFill>
                <a:srgbClr val="B2B2B2"/>
              </a:solidFill>
            </a:endParaRPr>
          </a:p>
        </p:txBody>
      </p:sp>
      <p:sp>
        <p:nvSpPr>
          <p:cNvPr id="670722" name="Rectangle 2"/>
          <p:cNvSpPr>
            <a:spLocks noChangeArrowheads="1"/>
          </p:cNvSpPr>
          <p:nvPr/>
        </p:nvSpPr>
        <p:spPr bwMode="auto">
          <a:xfrm>
            <a:off x="2771775" y="5459413"/>
            <a:ext cx="59769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3600" b="0" i="1">
                <a:latin typeface="Times New Roman" panose="02020603050405020304" pitchFamily="18" charset="0"/>
              </a:rPr>
              <a:t>v</a:t>
            </a:r>
            <a:r>
              <a:rPr kumimoji="1" lang="en-US" altLang="zh-CN" sz="2800" b="0" i="1" baseline="-10000">
                <a:latin typeface="Times New Roman" panose="02020603050405020304" pitchFamily="18" charset="0"/>
              </a:rPr>
              <a:t>i</a:t>
            </a:r>
            <a:r>
              <a:rPr kumimoji="1" lang="en-US" altLang="zh-CN" sz="2800" b="0" i="1">
                <a:latin typeface="Times New Roman" panose="02020603050405020304" pitchFamily="18" charset="0"/>
              </a:rPr>
              <a:t> </a:t>
            </a:r>
            <a:r>
              <a:rPr kumimoji="1" lang="en-US" altLang="zh-CN" sz="3600" b="0">
                <a:latin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rPr>
              <a:t> v</a:t>
            </a:r>
            <a:r>
              <a:rPr kumimoji="1" lang="en-US" altLang="zh-CN" sz="2800" b="0" i="1" baseline="-15000">
                <a:latin typeface="Times New Roman" panose="02020603050405020304" pitchFamily="18" charset="0"/>
              </a:rPr>
              <a:t>BE</a:t>
            </a:r>
            <a:r>
              <a:rPr kumimoji="1" lang="en-US" altLang="zh-CN" sz="2800" b="0" i="1">
                <a:latin typeface="Times New Roman" panose="02020603050405020304" pitchFamily="18" charset="0"/>
              </a:rPr>
              <a:t> </a:t>
            </a:r>
            <a:r>
              <a:rPr kumimoji="1" lang="en-US" altLang="zh-CN" sz="3600" b="0" i="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cs typeface="Times New Roman" panose="02020603050405020304" pitchFamily="18" charset="0"/>
              </a:rPr>
              <a:t> </a:t>
            </a:r>
            <a:r>
              <a:rPr kumimoji="1" lang="en-US" altLang="zh-CN" b="0" i="1">
                <a:latin typeface="Times New Roman" panose="02020603050405020304" pitchFamily="18" charset="0"/>
                <a:cs typeface="Times New Roman" panose="02020603050405020304" pitchFamily="18" charset="0"/>
              </a:rPr>
              <a:t>i</a:t>
            </a:r>
            <a:r>
              <a:rPr kumimoji="1" lang="en-US" altLang="zh-CN" b="0" i="1" baseline="-15000">
                <a:latin typeface="Times New Roman" panose="02020603050405020304" pitchFamily="18" charset="0"/>
                <a:cs typeface="Times New Roman" panose="02020603050405020304" pitchFamily="18" charset="0"/>
              </a:rPr>
              <a:t>B</a:t>
            </a:r>
            <a:r>
              <a:rPr kumimoji="1" lang="en-US" altLang="zh-CN" sz="2800" b="0" i="1">
                <a:latin typeface="Times New Roman" panose="02020603050405020304" pitchFamily="18" charset="0"/>
                <a:cs typeface="Times New Roman" panose="02020603050405020304" pitchFamily="18" charset="0"/>
              </a:rPr>
              <a:t> </a:t>
            </a:r>
            <a:r>
              <a:rPr kumimoji="1" lang="en-US" altLang="zh-CN" sz="36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cs typeface="Times New Roman" panose="02020603050405020304" pitchFamily="18" charset="0"/>
              </a:rPr>
              <a:t> </a:t>
            </a:r>
            <a:r>
              <a:rPr kumimoji="1" lang="en-US" altLang="zh-CN" b="0" i="1">
                <a:latin typeface="Times New Roman" panose="02020603050405020304" pitchFamily="18" charset="0"/>
                <a:cs typeface="Times New Roman" panose="02020603050405020304" pitchFamily="18" charset="0"/>
              </a:rPr>
              <a:t>i</a:t>
            </a:r>
            <a:r>
              <a:rPr kumimoji="1" lang="en-US" altLang="zh-CN" sz="2400" b="0" i="1" baseline="-15000">
                <a:latin typeface="Times New Roman" panose="02020603050405020304" pitchFamily="18" charset="0"/>
                <a:cs typeface="Times New Roman" panose="02020603050405020304" pitchFamily="18" charset="0"/>
              </a:rPr>
              <a:t>C</a:t>
            </a:r>
            <a:r>
              <a:rPr kumimoji="1" lang="en-US" altLang="zh-CN" sz="2800" b="0" i="1">
                <a:latin typeface="Times New Roman" panose="02020603050405020304" pitchFamily="18" charset="0"/>
                <a:cs typeface="Times New Roman" panose="02020603050405020304" pitchFamily="18" charset="0"/>
              </a:rPr>
              <a:t> </a:t>
            </a:r>
            <a:r>
              <a:rPr kumimoji="1" lang="en-US" altLang="zh-CN" sz="36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cs typeface="Times New Roman" panose="02020603050405020304" pitchFamily="18" charset="0"/>
              </a:rPr>
              <a:t> v</a:t>
            </a:r>
            <a:r>
              <a:rPr kumimoji="1" lang="en-US" altLang="zh-CN" sz="2800" b="0" i="1" baseline="-15000">
                <a:latin typeface="Times New Roman" panose="02020603050405020304" pitchFamily="18" charset="0"/>
                <a:cs typeface="Times New Roman" panose="02020603050405020304" pitchFamily="18" charset="0"/>
              </a:rPr>
              <a:t>CE</a:t>
            </a:r>
            <a:r>
              <a:rPr kumimoji="1" lang="en-US" altLang="zh-CN" sz="2800" b="0" i="1">
                <a:latin typeface="Times New Roman" panose="02020603050405020304" pitchFamily="18" charset="0"/>
                <a:cs typeface="Times New Roman" panose="02020603050405020304" pitchFamily="18" charset="0"/>
              </a:rPr>
              <a:t> </a:t>
            </a:r>
            <a:r>
              <a:rPr kumimoji="1" lang="en-US" altLang="zh-CN" sz="3600" b="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600" b="0" i="1">
                <a:latin typeface="Times New Roman" panose="02020603050405020304" pitchFamily="18" charset="0"/>
                <a:cs typeface="Times New Roman" panose="02020603050405020304" pitchFamily="18" charset="0"/>
              </a:rPr>
              <a:t> v</a:t>
            </a:r>
            <a:r>
              <a:rPr kumimoji="1" lang="en-US" altLang="zh-CN" sz="2800" b="0" i="1" baseline="-10000">
                <a:latin typeface="Times New Roman" panose="02020603050405020304" pitchFamily="18" charset="0"/>
                <a:cs typeface="Times New Roman" panose="02020603050405020304" pitchFamily="18" charset="0"/>
              </a:rPr>
              <a:t>o</a:t>
            </a:r>
            <a:endParaRPr kumimoji="1" lang="zh-CN" altLang="en-US" sz="2800" b="0" i="1" baseline="-10000">
              <a:latin typeface="Times New Roman" panose="02020603050405020304" pitchFamily="18" charset="0"/>
              <a:cs typeface="Times New Roman" panose="02020603050405020304" pitchFamily="18" charset="0"/>
            </a:endParaRPr>
          </a:p>
        </p:txBody>
      </p:sp>
      <p:sp>
        <p:nvSpPr>
          <p:cNvPr id="17414" name="Rectangle 3"/>
          <p:cNvSpPr>
            <a:spLocks noGrp="1" noChangeArrowheads="1"/>
          </p:cNvSpPr>
          <p:nvPr>
            <p:ph type="title"/>
          </p:nvPr>
        </p:nvSpPr>
        <p:spPr/>
        <p:txBody>
          <a:bodyPr/>
          <a:lstStyle/>
          <a:p>
            <a:r>
              <a:rPr lang="zh-CN" altLang="en-US"/>
              <a:t>共射极放大电路放大原理</a:t>
            </a:r>
            <a:endParaRPr lang="en-US" altLang="zh-CN"/>
          </a:p>
        </p:txBody>
      </p:sp>
      <p:grpSp>
        <p:nvGrpSpPr>
          <p:cNvPr id="17415" name="Group 4"/>
          <p:cNvGrpSpPr>
            <a:grpSpLocks/>
          </p:cNvGrpSpPr>
          <p:nvPr/>
        </p:nvGrpSpPr>
        <p:grpSpPr bwMode="auto">
          <a:xfrm>
            <a:off x="1925638" y="1227138"/>
            <a:ext cx="4779962" cy="4106862"/>
            <a:chOff x="1258" y="843"/>
            <a:chExt cx="3011" cy="2587"/>
          </a:xfrm>
        </p:grpSpPr>
        <p:sp>
          <p:nvSpPr>
            <p:cNvPr id="17469" name="Text Box 5"/>
            <p:cNvSpPr txBox="1">
              <a:spLocks noChangeArrowheads="1"/>
            </p:cNvSpPr>
            <p:nvPr/>
          </p:nvSpPr>
          <p:spPr bwMode="auto">
            <a:xfrm>
              <a:off x="1719" y="1321"/>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a:t>
              </a:r>
              <a:r>
                <a:rPr kumimoji="1" lang="en-US" altLang="zh-CN" sz="2400">
                  <a:latin typeface="Times New Roman" panose="02020603050405020304" pitchFamily="18" charset="0"/>
                  <a:ea typeface="楷体_GB2312" pitchFamily="49" charset="-122"/>
                </a:rPr>
                <a:t>b</a:t>
              </a:r>
            </a:p>
          </p:txBody>
        </p:sp>
        <p:sp>
          <p:nvSpPr>
            <p:cNvPr id="17470" name="Line 6"/>
            <p:cNvSpPr>
              <a:spLocks noChangeShapeType="1"/>
            </p:cNvSpPr>
            <p:nvPr/>
          </p:nvSpPr>
          <p:spPr bwMode="auto">
            <a:xfrm>
              <a:off x="2242" y="1008"/>
              <a:ext cx="0" cy="1283"/>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71" name="Rectangle 7"/>
            <p:cNvSpPr>
              <a:spLocks noChangeArrowheads="1"/>
            </p:cNvSpPr>
            <p:nvPr/>
          </p:nvSpPr>
          <p:spPr bwMode="auto">
            <a:xfrm>
              <a:off x="2172"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72" name="Line 8"/>
            <p:cNvSpPr>
              <a:spLocks noChangeShapeType="1"/>
            </p:cNvSpPr>
            <p:nvPr/>
          </p:nvSpPr>
          <p:spPr bwMode="auto">
            <a:xfrm>
              <a:off x="2239" y="1008"/>
              <a:ext cx="11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73" name="Line 9"/>
            <p:cNvSpPr>
              <a:spLocks noChangeShapeType="1"/>
            </p:cNvSpPr>
            <p:nvPr/>
          </p:nvSpPr>
          <p:spPr bwMode="auto">
            <a:xfrm flipV="1">
              <a:off x="1823" y="2291"/>
              <a:ext cx="1034"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74" name="Line 10"/>
            <p:cNvSpPr>
              <a:spLocks noChangeShapeType="1"/>
            </p:cNvSpPr>
            <p:nvPr/>
          </p:nvSpPr>
          <p:spPr bwMode="auto">
            <a:xfrm>
              <a:off x="2841" y="2122"/>
              <a:ext cx="0" cy="37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75" name="Line 11"/>
            <p:cNvSpPr>
              <a:spLocks noChangeShapeType="1"/>
            </p:cNvSpPr>
            <p:nvPr/>
          </p:nvSpPr>
          <p:spPr bwMode="auto">
            <a:xfrm>
              <a:off x="2841" y="2311"/>
              <a:ext cx="208" cy="194"/>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76" name="Line 12"/>
            <p:cNvSpPr>
              <a:spLocks noChangeShapeType="1"/>
            </p:cNvSpPr>
            <p:nvPr/>
          </p:nvSpPr>
          <p:spPr bwMode="auto">
            <a:xfrm flipH="1">
              <a:off x="3046" y="1008"/>
              <a:ext cx="0" cy="1139"/>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77" name="Line 13"/>
            <p:cNvSpPr>
              <a:spLocks noChangeShapeType="1"/>
            </p:cNvSpPr>
            <p:nvPr/>
          </p:nvSpPr>
          <p:spPr bwMode="auto">
            <a:xfrm>
              <a:off x="3036" y="2493"/>
              <a:ext cx="0" cy="889"/>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78" name="Line 14"/>
            <p:cNvSpPr>
              <a:spLocks noChangeShapeType="1"/>
            </p:cNvSpPr>
            <p:nvPr/>
          </p:nvSpPr>
          <p:spPr bwMode="auto">
            <a:xfrm>
              <a:off x="1480" y="3200"/>
              <a:ext cx="2516"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79" name="Text Box 15"/>
            <p:cNvSpPr txBox="1">
              <a:spLocks noChangeArrowheads="1"/>
            </p:cNvSpPr>
            <p:nvPr/>
          </p:nvSpPr>
          <p:spPr bwMode="auto">
            <a:xfrm>
              <a:off x="3522" y="843"/>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+Vcc</a:t>
              </a:r>
            </a:p>
          </p:txBody>
        </p:sp>
        <p:sp>
          <p:nvSpPr>
            <p:cNvPr id="17480" name="Rectangle 16"/>
            <p:cNvSpPr>
              <a:spLocks noChangeArrowheads="1"/>
            </p:cNvSpPr>
            <p:nvPr/>
          </p:nvSpPr>
          <p:spPr bwMode="auto">
            <a:xfrm>
              <a:off x="2979" y="129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1" name="Oval 17"/>
            <p:cNvSpPr>
              <a:spLocks noChangeArrowheads="1"/>
            </p:cNvSpPr>
            <p:nvPr/>
          </p:nvSpPr>
          <p:spPr bwMode="auto">
            <a:xfrm>
              <a:off x="3376" y="96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2" name="Oval 18"/>
            <p:cNvSpPr>
              <a:spLocks noChangeArrowheads="1"/>
            </p:cNvSpPr>
            <p:nvPr/>
          </p:nvSpPr>
          <p:spPr bwMode="auto">
            <a:xfrm>
              <a:off x="1375" y="2240"/>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83" name="Oval 19"/>
            <p:cNvSpPr>
              <a:spLocks noChangeArrowheads="1"/>
            </p:cNvSpPr>
            <p:nvPr/>
          </p:nvSpPr>
          <p:spPr bwMode="auto">
            <a:xfrm>
              <a:off x="1382" y="3147"/>
              <a:ext cx="100"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7484" name="Group 20"/>
            <p:cNvGrpSpPr>
              <a:grpSpLocks/>
            </p:cNvGrpSpPr>
            <p:nvPr/>
          </p:nvGrpSpPr>
          <p:grpSpPr bwMode="auto">
            <a:xfrm>
              <a:off x="1733" y="2120"/>
              <a:ext cx="100" cy="343"/>
              <a:chOff x="3454" y="2018"/>
              <a:chExt cx="96" cy="328"/>
            </a:xfrm>
          </p:grpSpPr>
          <p:sp>
            <p:nvSpPr>
              <p:cNvPr id="17510" name="Line 21"/>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7511" name="Line 22"/>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7485" name="Line 23"/>
            <p:cNvSpPr>
              <a:spLocks noChangeShapeType="1"/>
            </p:cNvSpPr>
            <p:nvPr/>
          </p:nvSpPr>
          <p:spPr bwMode="auto">
            <a:xfrm>
              <a:off x="1485" y="2287"/>
              <a:ext cx="2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86" name="Oval 24"/>
            <p:cNvSpPr>
              <a:spLocks noChangeArrowheads="1"/>
            </p:cNvSpPr>
            <p:nvPr/>
          </p:nvSpPr>
          <p:spPr bwMode="auto">
            <a:xfrm flipH="1">
              <a:off x="3996" y="1925"/>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7487" name="Group 25"/>
            <p:cNvGrpSpPr>
              <a:grpSpLocks/>
            </p:cNvGrpSpPr>
            <p:nvPr/>
          </p:nvGrpSpPr>
          <p:grpSpPr bwMode="auto">
            <a:xfrm flipH="1">
              <a:off x="3422" y="1821"/>
              <a:ext cx="101" cy="343"/>
              <a:chOff x="3454" y="2018"/>
              <a:chExt cx="96" cy="328"/>
            </a:xfrm>
          </p:grpSpPr>
          <p:sp>
            <p:nvSpPr>
              <p:cNvPr id="17508" name="Line 26"/>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7509" name="Line 27"/>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17488" name="Line 28"/>
            <p:cNvSpPr>
              <a:spLocks noChangeShapeType="1"/>
            </p:cNvSpPr>
            <p:nvPr/>
          </p:nvSpPr>
          <p:spPr bwMode="auto">
            <a:xfrm flipH="1">
              <a:off x="3518" y="1985"/>
              <a:ext cx="47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89" name="Line 29"/>
            <p:cNvSpPr>
              <a:spLocks noChangeShapeType="1"/>
            </p:cNvSpPr>
            <p:nvPr/>
          </p:nvSpPr>
          <p:spPr bwMode="auto">
            <a:xfrm>
              <a:off x="3046" y="1983"/>
              <a:ext cx="364"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90" name="Oval 30"/>
            <p:cNvSpPr>
              <a:spLocks noChangeArrowheads="1"/>
            </p:cNvSpPr>
            <p:nvPr/>
          </p:nvSpPr>
          <p:spPr bwMode="auto">
            <a:xfrm flipH="1">
              <a:off x="3996" y="3147"/>
              <a:ext cx="101" cy="101"/>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91" name="Text Box 31"/>
            <p:cNvSpPr txBox="1">
              <a:spLocks noChangeArrowheads="1"/>
            </p:cNvSpPr>
            <p:nvPr/>
          </p:nvSpPr>
          <p:spPr bwMode="auto">
            <a:xfrm>
              <a:off x="2532" y="1323"/>
              <a:ext cx="3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Rc</a:t>
              </a:r>
            </a:p>
          </p:txBody>
        </p:sp>
        <p:sp>
          <p:nvSpPr>
            <p:cNvPr id="17492" name="Text Box 32"/>
            <p:cNvSpPr txBox="1">
              <a:spLocks noChangeArrowheads="1"/>
            </p:cNvSpPr>
            <p:nvPr/>
          </p:nvSpPr>
          <p:spPr bwMode="auto">
            <a:xfrm>
              <a:off x="1600" y="1781"/>
              <a:ext cx="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C</a:t>
              </a:r>
              <a:r>
                <a:rPr kumimoji="1" lang="en-US" altLang="zh-CN" sz="2000">
                  <a:latin typeface="Times New Roman" panose="02020603050405020304" pitchFamily="18" charset="0"/>
                  <a:ea typeface="楷体_GB2312" pitchFamily="49" charset="-122"/>
                </a:rPr>
                <a:t>1</a:t>
              </a:r>
            </a:p>
          </p:txBody>
        </p:sp>
        <p:sp>
          <p:nvSpPr>
            <p:cNvPr id="17493" name="Text Box 33"/>
            <p:cNvSpPr txBox="1">
              <a:spLocks noChangeArrowheads="1"/>
            </p:cNvSpPr>
            <p:nvPr/>
          </p:nvSpPr>
          <p:spPr bwMode="auto">
            <a:xfrm>
              <a:off x="3293" y="1463"/>
              <a:ext cx="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C</a:t>
              </a:r>
              <a:r>
                <a:rPr kumimoji="1" lang="en-US" altLang="zh-CN" sz="2000">
                  <a:latin typeface="Times New Roman" panose="02020603050405020304" pitchFamily="18" charset="0"/>
                  <a:ea typeface="楷体_GB2312" pitchFamily="49" charset="-122"/>
                </a:rPr>
                <a:t>2</a:t>
              </a:r>
            </a:p>
          </p:txBody>
        </p:sp>
        <p:sp>
          <p:nvSpPr>
            <p:cNvPr id="17494" name="Text Box 34"/>
            <p:cNvSpPr txBox="1">
              <a:spLocks noChangeArrowheads="1"/>
            </p:cNvSpPr>
            <p:nvPr/>
          </p:nvSpPr>
          <p:spPr bwMode="auto">
            <a:xfrm>
              <a:off x="2468" y="2414"/>
              <a:ext cx="2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T</a:t>
              </a:r>
            </a:p>
          </p:txBody>
        </p:sp>
        <p:sp>
          <p:nvSpPr>
            <p:cNvPr id="17495" name="Line 35"/>
            <p:cNvSpPr>
              <a:spLocks noChangeShapeType="1"/>
            </p:cNvSpPr>
            <p:nvPr/>
          </p:nvSpPr>
          <p:spPr bwMode="auto">
            <a:xfrm>
              <a:off x="3036" y="3210"/>
              <a:ext cx="0" cy="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7496" name="Line 36"/>
            <p:cNvSpPr>
              <a:spLocks noChangeShapeType="1"/>
            </p:cNvSpPr>
            <p:nvPr/>
          </p:nvSpPr>
          <p:spPr bwMode="auto">
            <a:xfrm flipV="1">
              <a:off x="2925" y="3430"/>
              <a:ext cx="2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97" name="Oval 37"/>
            <p:cNvSpPr>
              <a:spLocks noChangeArrowheads="1"/>
            </p:cNvSpPr>
            <p:nvPr/>
          </p:nvSpPr>
          <p:spPr bwMode="auto">
            <a:xfrm>
              <a:off x="3011" y="3172"/>
              <a:ext cx="49" cy="51"/>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498" name="Text Box 38"/>
            <p:cNvSpPr txBox="1">
              <a:spLocks noChangeArrowheads="1"/>
            </p:cNvSpPr>
            <p:nvPr/>
          </p:nvSpPr>
          <p:spPr bwMode="auto">
            <a:xfrm>
              <a:off x="1280" y="2338"/>
              <a:ext cx="44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pitchFamily="49" charset="-122"/>
                </a:rPr>
                <a:t>+</a:t>
              </a:r>
            </a:p>
          </p:txBody>
        </p:sp>
        <p:sp>
          <p:nvSpPr>
            <p:cNvPr id="17499" name="Text Box 39"/>
            <p:cNvSpPr txBox="1">
              <a:spLocks noChangeArrowheads="1"/>
            </p:cNvSpPr>
            <p:nvPr/>
          </p:nvSpPr>
          <p:spPr bwMode="auto">
            <a:xfrm>
              <a:off x="1360" y="2802"/>
              <a:ext cx="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pitchFamily="49" charset="-122"/>
                </a:rPr>
                <a:t>-</a:t>
              </a:r>
            </a:p>
          </p:txBody>
        </p:sp>
        <p:sp>
          <p:nvSpPr>
            <p:cNvPr id="17500" name="Text Box 40"/>
            <p:cNvSpPr txBox="1">
              <a:spLocks noChangeArrowheads="1"/>
            </p:cNvSpPr>
            <p:nvPr/>
          </p:nvSpPr>
          <p:spPr bwMode="auto">
            <a:xfrm>
              <a:off x="1258" y="2576"/>
              <a:ext cx="18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pitchFamily="49" charset="-122"/>
                </a:rPr>
                <a:t>v</a:t>
              </a:r>
              <a:r>
                <a:rPr kumimoji="1" lang="en-US" altLang="zh-CN" sz="3600" baseline="-5000">
                  <a:latin typeface="Times New Roman" panose="02020603050405020304" pitchFamily="18" charset="0"/>
                  <a:ea typeface="楷体_GB2312" pitchFamily="49" charset="-122"/>
                </a:rPr>
                <a:t>i</a:t>
              </a:r>
            </a:p>
          </p:txBody>
        </p:sp>
        <p:sp>
          <p:nvSpPr>
            <p:cNvPr id="17501" name="Text Box 41"/>
            <p:cNvSpPr txBox="1">
              <a:spLocks noChangeArrowheads="1"/>
            </p:cNvSpPr>
            <p:nvPr/>
          </p:nvSpPr>
          <p:spPr bwMode="auto">
            <a:xfrm>
              <a:off x="4082" y="2063"/>
              <a:ext cx="14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pitchFamily="49" charset="-122"/>
                </a:rPr>
                <a:t>+</a:t>
              </a:r>
            </a:p>
          </p:txBody>
        </p:sp>
        <p:sp>
          <p:nvSpPr>
            <p:cNvPr id="17502" name="Text Box 42"/>
            <p:cNvSpPr txBox="1">
              <a:spLocks noChangeArrowheads="1"/>
            </p:cNvSpPr>
            <p:nvPr/>
          </p:nvSpPr>
          <p:spPr bwMode="auto">
            <a:xfrm>
              <a:off x="4092" y="2775"/>
              <a:ext cx="8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pitchFamily="49" charset="-122"/>
                </a:rPr>
                <a:t>-</a:t>
              </a:r>
            </a:p>
          </p:txBody>
        </p:sp>
        <p:sp>
          <p:nvSpPr>
            <p:cNvPr id="17503" name="Text Box 43"/>
            <p:cNvSpPr txBox="1">
              <a:spLocks noChangeArrowheads="1"/>
            </p:cNvSpPr>
            <p:nvPr/>
          </p:nvSpPr>
          <p:spPr bwMode="auto">
            <a:xfrm>
              <a:off x="4045" y="2364"/>
              <a:ext cx="22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pitchFamily="49" charset="-122"/>
                </a:rPr>
                <a:t>v</a:t>
              </a:r>
              <a:r>
                <a:rPr kumimoji="1" lang="en-US" altLang="zh-CN" sz="3600" baseline="-5000">
                  <a:latin typeface="Times New Roman" panose="02020603050405020304" pitchFamily="18" charset="0"/>
                  <a:ea typeface="楷体_GB2312" pitchFamily="49" charset="-122"/>
                </a:rPr>
                <a:t>o</a:t>
              </a:r>
            </a:p>
          </p:txBody>
        </p:sp>
        <p:sp>
          <p:nvSpPr>
            <p:cNvPr id="17504" name="Line 44"/>
            <p:cNvSpPr>
              <a:spLocks noChangeShapeType="1"/>
            </p:cNvSpPr>
            <p:nvPr/>
          </p:nvSpPr>
          <p:spPr bwMode="auto">
            <a:xfrm flipV="1">
              <a:off x="2841" y="2129"/>
              <a:ext cx="208" cy="169"/>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505" name="Line 45"/>
            <p:cNvSpPr>
              <a:spLocks noChangeShapeType="1"/>
            </p:cNvSpPr>
            <p:nvPr/>
          </p:nvSpPr>
          <p:spPr bwMode="auto">
            <a:xfrm flipH="1">
              <a:off x="3864" y="1979"/>
              <a:ext cx="0" cy="1224"/>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506" name="Rectangle 46"/>
            <p:cNvSpPr>
              <a:spLocks noChangeArrowheads="1"/>
            </p:cNvSpPr>
            <p:nvPr/>
          </p:nvSpPr>
          <p:spPr bwMode="auto">
            <a:xfrm>
              <a:off x="3794" y="2323"/>
              <a:ext cx="138" cy="427"/>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7507" name="Text Box 47"/>
            <p:cNvSpPr txBox="1">
              <a:spLocks noChangeArrowheads="1"/>
            </p:cNvSpPr>
            <p:nvPr/>
          </p:nvSpPr>
          <p:spPr bwMode="auto">
            <a:xfrm>
              <a:off x="3340" y="2315"/>
              <a:ext cx="3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a:t>
              </a:r>
              <a:r>
                <a:rPr kumimoji="1" lang="en-US" altLang="zh-CN" sz="1800">
                  <a:latin typeface="Times New Roman" panose="02020603050405020304" pitchFamily="18" charset="0"/>
                  <a:ea typeface="楷体_GB2312" pitchFamily="49" charset="-122"/>
                </a:rPr>
                <a:t>L</a:t>
              </a:r>
            </a:p>
          </p:txBody>
        </p:sp>
      </p:grpSp>
      <p:sp>
        <p:nvSpPr>
          <p:cNvPr id="670768" name="Text Box 48"/>
          <p:cNvSpPr txBox="1">
            <a:spLocks noChangeArrowheads="1"/>
          </p:cNvSpPr>
          <p:nvPr/>
        </p:nvSpPr>
        <p:spPr bwMode="auto">
          <a:xfrm>
            <a:off x="3276600" y="5891213"/>
            <a:ext cx="455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C</a:t>
            </a:r>
            <a:r>
              <a:rPr lang="en-US" altLang="zh-CN" sz="1600" b="0">
                <a:latin typeface="Times New Roman" panose="02020603050405020304" pitchFamily="18" charset="0"/>
              </a:rPr>
              <a:t>1</a:t>
            </a:r>
          </a:p>
        </p:txBody>
      </p:sp>
      <p:sp>
        <p:nvSpPr>
          <p:cNvPr id="670769" name="Text Box 49"/>
          <p:cNvSpPr txBox="1">
            <a:spLocks noChangeArrowheads="1"/>
          </p:cNvSpPr>
          <p:nvPr/>
        </p:nvSpPr>
        <p:spPr bwMode="auto">
          <a:xfrm>
            <a:off x="6410325" y="5891213"/>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Rc</a:t>
            </a:r>
          </a:p>
        </p:txBody>
      </p:sp>
      <p:sp>
        <p:nvSpPr>
          <p:cNvPr id="670770" name="Text Box 50"/>
          <p:cNvSpPr txBox="1">
            <a:spLocks noChangeArrowheads="1"/>
          </p:cNvSpPr>
          <p:nvPr/>
        </p:nvSpPr>
        <p:spPr bwMode="auto">
          <a:xfrm>
            <a:off x="7573963" y="5891213"/>
            <a:ext cx="45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C</a:t>
            </a:r>
            <a:r>
              <a:rPr lang="en-US" altLang="zh-CN" sz="1600" b="0">
                <a:latin typeface="Times New Roman" panose="02020603050405020304" pitchFamily="18" charset="0"/>
              </a:rPr>
              <a:t>2</a:t>
            </a:r>
          </a:p>
        </p:txBody>
      </p:sp>
      <p:sp>
        <p:nvSpPr>
          <p:cNvPr id="670771" name="Text Box 51"/>
          <p:cNvSpPr txBox="1">
            <a:spLocks noChangeArrowheads="1"/>
          </p:cNvSpPr>
          <p:nvPr/>
        </p:nvSpPr>
        <p:spPr bwMode="auto">
          <a:xfrm>
            <a:off x="5003800" y="6056313"/>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latin typeface="Times New Roman" panose="02020603050405020304" pitchFamily="18" charset="0"/>
              </a:rPr>
              <a:t>T</a:t>
            </a:r>
          </a:p>
        </p:txBody>
      </p:sp>
      <p:sp>
        <p:nvSpPr>
          <p:cNvPr id="670772" name="Line 52"/>
          <p:cNvSpPr>
            <a:spLocks noChangeShapeType="1"/>
          </p:cNvSpPr>
          <p:nvPr/>
        </p:nvSpPr>
        <p:spPr bwMode="auto">
          <a:xfrm>
            <a:off x="3852863" y="6107113"/>
            <a:ext cx="2376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0773" name="Rectangle 53"/>
          <p:cNvSpPr>
            <a:spLocks noChangeArrowheads="1"/>
          </p:cNvSpPr>
          <p:nvPr/>
        </p:nvSpPr>
        <p:spPr bwMode="auto">
          <a:xfrm>
            <a:off x="323850" y="5516563"/>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信号传递过程：</a:t>
            </a:r>
          </a:p>
        </p:txBody>
      </p:sp>
      <p:grpSp>
        <p:nvGrpSpPr>
          <p:cNvPr id="5" name="Group 54"/>
          <p:cNvGrpSpPr>
            <a:grpSpLocks/>
          </p:cNvGrpSpPr>
          <p:nvPr/>
        </p:nvGrpSpPr>
        <p:grpSpPr bwMode="auto">
          <a:xfrm>
            <a:off x="695325" y="3357563"/>
            <a:ext cx="1014413" cy="1141412"/>
            <a:chOff x="1135" y="2530"/>
            <a:chExt cx="639" cy="719"/>
          </a:xfrm>
        </p:grpSpPr>
        <p:grpSp>
          <p:nvGrpSpPr>
            <p:cNvPr id="17463" name="Group 55"/>
            <p:cNvGrpSpPr>
              <a:grpSpLocks/>
            </p:cNvGrpSpPr>
            <p:nvPr/>
          </p:nvGrpSpPr>
          <p:grpSpPr bwMode="auto">
            <a:xfrm>
              <a:off x="1309" y="3091"/>
              <a:ext cx="336" cy="158"/>
              <a:chOff x="1392" y="2218"/>
              <a:chExt cx="1824" cy="794"/>
            </a:xfrm>
          </p:grpSpPr>
          <p:sp>
            <p:nvSpPr>
              <p:cNvPr id="17467" name="Freeform 56"/>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7468" name="Freeform 57"/>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7464" name="Line 58"/>
            <p:cNvSpPr>
              <a:spLocks noChangeShapeType="1"/>
            </p:cNvSpPr>
            <p:nvPr/>
          </p:nvSpPr>
          <p:spPr bwMode="auto">
            <a:xfrm rot="-5400000">
              <a:off x="1540" y="2936"/>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7465" name="Line 59"/>
            <p:cNvSpPr>
              <a:spLocks noChangeShapeType="1"/>
            </p:cNvSpPr>
            <p:nvPr/>
          </p:nvSpPr>
          <p:spPr bwMode="auto">
            <a:xfrm rot="-5400000">
              <a:off x="1144" y="3068"/>
              <a:ext cx="3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7466" name="Text Box 60"/>
            <p:cNvSpPr txBox="1">
              <a:spLocks noChangeArrowheads="1"/>
            </p:cNvSpPr>
            <p:nvPr/>
          </p:nvSpPr>
          <p:spPr bwMode="auto">
            <a:xfrm>
              <a:off x="1135" y="2530"/>
              <a:ext cx="27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pitchFamily="49" charset="-122"/>
                </a:rPr>
                <a:t>v</a:t>
              </a:r>
              <a:r>
                <a:rPr kumimoji="1" lang="en-US" altLang="zh-CN" baseline="-25000">
                  <a:solidFill>
                    <a:srgbClr val="FF3300"/>
                  </a:solidFill>
                  <a:latin typeface="Times New Roman" panose="02020603050405020304" pitchFamily="18" charset="0"/>
                  <a:ea typeface="楷体_GB2312" pitchFamily="49" charset="-122"/>
                </a:rPr>
                <a:t>i</a:t>
              </a:r>
              <a:endParaRPr kumimoji="1" lang="en-US" altLang="zh-CN">
                <a:solidFill>
                  <a:srgbClr val="FF3300"/>
                </a:solidFill>
                <a:latin typeface="Times New Roman" panose="02020603050405020304" pitchFamily="18" charset="0"/>
                <a:ea typeface="楷体_GB2312" pitchFamily="49" charset="-122"/>
              </a:endParaRPr>
            </a:p>
          </p:txBody>
        </p:sp>
      </p:grpSp>
      <p:grpSp>
        <p:nvGrpSpPr>
          <p:cNvPr id="7" name="Group 61"/>
          <p:cNvGrpSpPr>
            <a:grpSpLocks/>
          </p:cNvGrpSpPr>
          <p:nvPr/>
        </p:nvGrpSpPr>
        <p:grpSpPr bwMode="auto">
          <a:xfrm>
            <a:off x="6959600" y="3455988"/>
            <a:ext cx="1284288" cy="1444625"/>
            <a:chOff x="4384" y="2249"/>
            <a:chExt cx="809" cy="910"/>
          </a:xfrm>
        </p:grpSpPr>
        <p:grpSp>
          <p:nvGrpSpPr>
            <p:cNvPr id="17457" name="Group 62"/>
            <p:cNvGrpSpPr>
              <a:grpSpLocks/>
            </p:cNvGrpSpPr>
            <p:nvPr/>
          </p:nvGrpSpPr>
          <p:grpSpPr bwMode="auto">
            <a:xfrm flipV="1">
              <a:off x="4728" y="2540"/>
              <a:ext cx="348" cy="590"/>
              <a:chOff x="1392" y="2218"/>
              <a:chExt cx="1824" cy="794"/>
            </a:xfrm>
          </p:grpSpPr>
          <p:sp>
            <p:nvSpPr>
              <p:cNvPr id="17461" name="Freeform 63"/>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7462" name="Freeform 64"/>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7458" name="Line 65"/>
            <p:cNvSpPr>
              <a:spLocks noChangeShapeType="1"/>
            </p:cNvSpPr>
            <p:nvPr/>
          </p:nvSpPr>
          <p:spPr bwMode="auto">
            <a:xfrm rot="-5400000">
              <a:off x="4959" y="2589"/>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7459" name="Line 66"/>
            <p:cNvSpPr>
              <a:spLocks noChangeShapeType="1"/>
            </p:cNvSpPr>
            <p:nvPr/>
          </p:nvSpPr>
          <p:spPr bwMode="auto">
            <a:xfrm rot="5400000" flipH="1">
              <a:off x="4341" y="2775"/>
              <a:ext cx="768"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60" name="Text Box 67"/>
            <p:cNvSpPr txBox="1">
              <a:spLocks noChangeArrowheads="1"/>
            </p:cNvSpPr>
            <p:nvPr/>
          </p:nvSpPr>
          <p:spPr bwMode="auto">
            <a:xfrm>
              <a:off x="4384" y="2249"/>
              <a:ext cx="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pitchFamily="49" charset="-122"/>
                </a:rPr>
                <a:t>v</a:t>
              </a:r>
              <a:r>
                <a:rPr kumimoji="1" lang="en-US" altLang="zh-CN" baseline="-25000">
                  <a:solidFill>
                    <a:srgbClr val="FF3300"/>
                  </a:solidFill>
                  <a:latin typeface="Times New Roman" panose="02020603050405020304" pitchFamily="18" charset="0"/>
                  <a:ea typeface="楷体_GB2312" pitchFamily="49" charset="-122"/>
                </a:rPr>
                <a:t>o</a:t>
              </a:r>
              <a:endParaRPr kumimoji="1" lang="en-US" altLang="zh-CN">
                <a:solidFill>
                  <a:srgbClr val="FF3300"/>
                </a:solidFill>
                <a:latin typeface="Times New Roman" panose="02020603050405020304" pitchFamily="18" charset="0"/>
                <a:ea typeface="楷体_GB2312" pitchFamily="49" charset="-122"/>
              </a:endParaRPr>
            </a:p>
          </p:txBody>
        </p:sp>
      </p:grpSp>
      <p:grpSp>
        <p:nvGrpSpPr>
          <p:cNvPr id="9" name="Group 68"/>
          <p:cNvGrpSpPr>
            <a:grpSpLocks/>
          </p:cNvGrpSpPr>
          <p:nvPr/>
        </p:nvGrpSpPr>
        <p:grpSpPr bwMode="auto">
          <a:xfrm>
            <a:off x="4895850" y="3481388"/>
            <a:ext cx="863600" cy="1366837"/>
            <a:chOff x="3016" y="2205"/>
            <a:chExt cx="544" cy="861"/>
          </a:xfrm>
        </p:grpSpPr>
        <p:grpSp>
          <p:nvGrpSpPr>
            <p:cNvPr id="17450" name="Group 69"/>
            <p:cNvGrpSpPr>
              <a:grpSpLocks/>
            </p:cNvGrpSpPr>
            <p:nvPr/>
          </p:nvGrpSpPr>
          <p:grpSpPr bwMode="auto">
            <a:xfrm>
              <a:off x="3107" y="2614"/>
              <a:ext cx="375" cy="297"/>
              <a:chOff x="1392" y="2218"/>
              <a:chExt cx="1824" cy="794"/>
            </a:xfrm>
          </p:grpSpPr>
          <p:sp>
            <p:nvSpPr>
              <p:cNvPr id="17455" name="Freeform 70"/>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7456" name="Freeform 71"/>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7451" name="Line 72"/>
            <p:cNvSpPr>
              <a:spLocks noChangeShapeType="1"/>
            </p:cNvSpPr>
            <p:nvPr/>
          </p:nvSpPr>
          <p:spPr bwMode="auto">
            <a:xfrm flipV="1">
              <a:off x="3098" y="2565"/>
              <a:ext cx="0" cy="501"/>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7452" name="Line 73"/>
            <p:cNvSpPr>
              <a:spLocks noChangeShapeType="1"/>
            </p:cNvSpPr>
            <p:nvPr/>
          </p:nvSpPr>
          <p:spPr bwMode="auto">
            <a:xfrm>
              <a:off x="3107" y="3022"/>
              <a:ext cx="453"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53" name="Text Box 74"/>
            <p:cNvSpPr txBox="1">
              <a:spLocks noChangeArrowheads="1"/>
            </p:cNvSpPr>
            <p:nvPr/>
          </p:nvSpPr>
          <p:spPr bwMode="auto">
            <a:xfrm>
              <a:off x="3016" y="2205"/>
              <a:ext cx="30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pitchFamily="49" charset="-122"/>
                </a:rPr>
                <a:t>i</a:t>
              </a:r>
              <a:r>
                <a:rPr kumimoji="1" lang="en-US" altLang="zh-CN" baseline="-25000">
                  <a:solidFill>
                    <a:srgbClr val="FF3300"/>
                  </a:solidFill>
                  <a:latin typeface="Times New Roman" panose="02020603050405020304" pitchFamily="18" charset="0"/>
                  <a:ea typeface="楷体_GB2312" pitchFamily="49" charset="-122"/>
                </a:rPr>
                <a:t>C</a:t>
              </a:r>
              <a:endParaRPr kumimoji="1" lang="en-US" altLang="zh-CN">
                <a:solidFill>
                  <a:srgbClr val="FF3300"/>
                </a:solidFill>
                <a:latin typeface="Times New Roman" panose="02020603050405020304" pitchFamily="18" charset="0"/>
                <a:ea typeface="楷体_GB2312" pitchFamily="49" charset="-122"/>
              </a:endParaRPr>
            </a:p>
          </p:txBody>
        </p:sp>
        <p:sp>
          <p:nvSpPr>
            <p:cNvPr id="17454" name="Line 75"/>
            <p:cNvSpPr>
              <a:spLocks noChangeShapeType="1"/>
            </p:cNvSpPr>
            <p:nvPr/>
          </p:nvSpPr>
          <p:spPr bwMode="auto">
            <a:xfrm>
              <a:off x="3099" y="2762"/>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6"/>
          <p:cNvGrpSpPr>
            <a:grpSpLocks/>
          </p:cNvGrpSpPr>
          <p:nvPr/>
        </p:nvGrpSpPr>
        <p:grpSpPr bwMode="auto">
          <a:xfrm>
            <a:off x="3627438" y="2108200"/>
            <a:ext cx="796925" cy="1262063"/>
            <a:chOff x="2285" y="1328"/>
            <a:chExt cx="502" cy="795"/>
          </a:xfrm>
        </p:grpSpPr>
        <p:grpSp>
          <p:nvGrpSpPr>
            <p:cNvPr id="17443" name="Group 77"/>
            <p:cNvGrpSpPr>
              <a:grpSpLocks/>
            </p:cNvGrpSpPr>
            <p:nvPr/>
          </p:nvGrpSpPr>
          <p:grpSpPr bwMode="auto">
            <a:xfrm>
              <a:off x="2352" y="1746"/>
              <a:ext cx="350" cy="197"/>
              <a:chOff x="1392" y="2218"/>
              <a:chExt cx="1824" cy="794"/>
            </a:xfrm>
          </p:grpSpPr>
          <p:sp>
            <p:nvSpPr>
              <p:cNvPr id="17448" name="Freeform 78"/>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7449" name="Freeform 79"/>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7444" name="Line 80"/>
            <p:cNvSpPr>
              <a:spLocks noChangeShapeType="1"/>
            </p:cNvSpPr>
            <p:nvPr/>
          </p:nvSpPr>
          <p:spPr bwMode="auto">
            <a:xfrm flipV="1">
              <a:off x="2343" y="1637"/>
              <a:ext cx="0" cy="486"/>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45" name="Line 81"/>
            <p:cNvSpPr>
              <a:spLocks noChangeShapeType="1"/>
            </p:cNvSpPr>
            <p:nvPr/>
          </p:nvSpPr>
          <p:spPr bwMode="auto">
            <a:xfrm flipV="1">
              <a:off x="2330" y="2069"/>
              <a:ext cx="409"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46" name="Text Box 82"/>
            <p:cNvSpPr txBox="1">
              <a:spLocks noChangeArrowheads="1"/>
            </p:cNvSpPr>
            <p:nvPr/>
          </p:nvSpPr>
          <p:spPr bwMode="auto">
            <a:xfrm>
              <a:off x="2285" y="1328"/>
              <a:ext cx="2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pitchFamily="49" charset="-122"/>
                </a:rPr>
                <a:t>i</a:t>
              </a:r>
              <a:r>
                <a:rPr kumimoji="1" lang="en-US" altLang="zh-CN" baseline="-25000">
                  <a:solidFill>
                    <a:srgbClr val="FF3300"/>
                  </a:solidFill>
                  <a:latin typeface="Times New Roman" panose="02020603050405020304" pitchFamily="18" charset="0"/>
                  <a:ea typeface="楷体_GB2312" pitchFamily="49" charset="-122"/>
                </a:rPr>
                <a:t>B</a:t>
              </a:r>
              <a:endParaRPr kumimoji="1" lang="en-US" altLang="zh-CN">
                <a:solidFill>
                  <a:srgbClr val="FF3300"/>
                </a:solidFill>
                <a:latin typeface="Times New Roman" panose="02020603050405020304" pitchFamily="18" charset="0"/>
                <a:ea typeface="楷体_GB2312" pitchFamily="49" charset="-122"/>
              </a:endParaRPr>
            </a:p>
          </p:txBody>
        </p:sp>
        <p:sp>
          <p:nvSpPr>
            <p:cNvPr id="17447" name="Line 83"/>
            <p:cNvSpPr>
              <a:spLocks noChangeShapeType="1"/>
            </p:cNvSpPr>
            <p:nvPr/>
          </p:nvSpPr>
          <p:spPr bwMode="auto">
            <a:xfrm>
              <a:off x="2334" y="1842"/>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84"/>
          <p:cNvGrpSpPr>
            <a:grpSpLocks/>
          </p:cNvGrpSpPr>
          <p:nvPr/>
        </p:nvGrpSpPr>
        <p:grpSpPr bwMode="auto">
          <a:xfrm>
            <a:off x="3108325" y="3505200"/>
            <a:ext cx="900113" cy="1320800"/>
            <a:chOff x="1958" y="2244"/>
            <a:chExt cx="567" cy="832"/>
          </a:xfrm>
        </p:grpSpPr>
        <p:grpSp>
          <p:nvGrpSpPr>
            <p:cNvPr id="17436" name="Group 85"/>
            <p:cNvGrpSpPr>
              <a:grpSpLocks/>
            </p:cNvGrpSpPr>
            <p:nvPr/>
          </p:nvGrpSpPr>
          <p:grpSpPr bwMode="auto">
            <a:xfrm>
              <a:off x="2087" y="2684"/>
              <a:ext cx="350" cy="205"/>
              <a:chOff x="1392" y="2218"/>
              <a:chExt cx="1824" cy="794"/>
            </a:xfrm>
          </p:grpSpPr>
          <p:sp>
            <p:nvSpPr>
              <p:cNvPr id="17441" name="Freeform 86"/>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7442" name="Freeform 87"/>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sp>
          <p:nvSpPr>
            <p:cNvPr id="17437" name="Line 88"/>
            <p:cNvSpPr>
              <a:spLocks noChangeShapeType="1"/>
            </p:cNvSpPr>
            <p:nvPr/>
          </p:nvSpPr>
          <p:spPr bwMode="auto">
            <a:xfrm flipV="1">
              <a:off x="2078" y="2597"/>
              <a:ext cx="0" cy="479"/>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38" name="Line 89"/>
            <p:cNvSpPr>
              <a:spLocks noChangeShapeType="1"/>
            </p:cNvSpPr>
            <p:nvPr/>
          </p:nvSpPr>
          <p:spPr bwMode="auto">
            <a:xfrm flipV="1">
              <a:off x="2064" y="3022"/>
              <a:ext cx="453"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39" name="Text Box 90"/>
            <p:cNvSpPr txBox="1">
              <a:spLocks noChangeArrowheads="1"/>
            </p:cNvSpPr>
            <p:nvPr/>
          </p:nvSpPr>
          <p:spPr bwMode="auto">
            <a:xfrm>
              <a:off x="1958" y="2244"/>
              <a:ext cx="45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pitchFamily="49" charset="-122"/>
                </a:rPr>
                <a:t>v</a:t>
              </a:r>
              <a:r>
                <a:rPr kumimoji="1" lang="en-US" altLang="zh-CN" baseline="-25000">
                  <a:solidFill>
                    <a:srgbClr val="FF3300"/>
                  </a:solidFill>
                  <a:latin typeface="Times New Roman" panose="02020603050405020304" pitchFamily="18" charset="0"/>
                  <a:ea typeface="楷体_GB2312" pitchFamily="49" charset="-122"/>
                </a:rPr>
                <a:t>BE</a:t>
              </a:r>
              <a:endParaRPr kumimoji="1" lang="en-US" altLang="zh-CN">
                <a:solidFill>
                  <a:srgbClr val="FF3300"/>
                </a:solidFill>
                <a:latin typeface="Times New Roman" panose="02020603050405020304" pitchFamily="18" charset="0"/>
                <a:ea typeface="楷体_GB2312" pitchFamily="49" charset="-122"/>
              </a:endParaRPr>
            </a:p>
          </p:txBody>
        </p:sp>
        <p:sp>
          <p:nvSpPr>
            <p:cNvPr id="17440" name="Line 91"/>
            <p:cNvSpPr>
              <a:spLocks noChangeShapeType="1"/>
            </p:cNvSpPr>
            <p:nvPr/>
          </p:nvSpPr>
          <p:spPr bwMode="auto">
            <a:xfrm>
              <a:off x="2072" y="2787"/>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92"/>
          <p:cNvGrpSpPr>
            <a:grpSpLocks/>
          </p:cNvGrpSpPr>
          <p:nvPr/>
        </p:nvGrpSpPr>
        <p:grpSpPr bwMode="auto">
          <a:xfrm>
            <a:off x="6743700" y="1554163"/>
            <a:ext cx="1500188" cy="1587500"/>
            <a:chOff x="4248" y="979"/>
            <a:chExt cx="945" cy="1000"/>
          </a:xfrm>
        </p:grpSpPr>
        <p:grpSp>
          <p:nvGrpSpPr>
            <p:cNvPr id="17429" name="Group 93"/>
            <p:cNvGrpSpPr>
              <a:grpSpLocks/>
            </p:cNvGrpSpPr>
            <p:nvPr/>
          </p:nvGrpSpPr>
          <p:grpSpPr bwMode="auto">
            <a:xfrm flipV="1">
              <a:off x="4728" y="1163"/>
              <a:ext cx="348" cy="590"/>
              <a:chOff x="1392" y="2218"/>
              <a:chExt cx="1824" cy="794"/>
            </a:xfrm>
          </p:grpSpPr>
          <p:sp>
            <p:nvSpPr>
              <p:cNvPr id="17434" name="Freeform 94"/>
              <p:cNvSpPr>
                <a:spLocks/>
              </p:cNvSpPr>
              <p:nvPr/>
            </p:nvSpPr>
            <p:spPr bwMode="auto">
              <a:xfrm>
                <a:off x="1392" y="2218"/>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17435" name="Freeform 95"/>
              <p:cNvSpPr>
                <a:spLocks/>
              </p:cNvSpPr>
              <p:nvPr/>
            </p:nvSpPr>
            <p:spPr bwMode="auto">
              <a:xfrm flipV="1">
                <a:off x="2304" y="2614"/>
                <a:ext cx="912" cy="398"/>
              </a:xfrm>
              <a:custGeom>
                <a:avLst/>
                <a:gdLst>
                  <a:gd name="T0" fmla="*/ 0 w 912"/>
                  <a:gd name="T1" fmla="*/ 398 h 398"/>
                  <a:gd name="T2" fmla="*/ 108 w 912"/>
                  <a:gd name="T3" fmla="*/ 242 h 398"/>
                  <a:gd name="T4" fmla="*/ 288 w 912"/>
                  <a:gd name="T5" fmla="*/ 74 h 398"/>
                  <a:gd name="T6" fmla="*/ 456 w 912"/>
                  <a:gd name="T7" fmla="*/ 2 h 398"/>
                  <a:gd name="T8" fmla="*/ 636 w 912"/>
                  <a:gd name="T9" fmla="*/ 86 h 398"/>
                  <a:gd name="T10" fmla="*/ 780 w 912"/>
                  <a:gd name="T11" fmla="*/ 206 h 398"/>
                  <a:gd name="T12" fmla="*/ 912 w 912"/>
                  <a:gd name="T13" fmla="*/ 398 h 398"/>
                  <a:gd name="T14" fmla="*/ 0 60000 65536"/>
                  <a:gd name="T15" fmla="*/ 0 60000 65536"/>
                  <a:gd name="T16" fmla="*/ 0 60000 65536"/>
                  <a:gd name="T17" fmla="*/ 0 60000 65536"/>
                  <a:gd name="T18" fmla="*/ 0 60000 65536"/>
                  <a:gd name="T19" fmla="*/ 0 60000 65536"/>
                  <a:gd name="T20" fmla="*/ 0 60000 65536"/>
                  <a:gd name="T21" fmla="*/ 0 w 912"/>
                  <a:gd name="T22" fmla="*/ 0 h 398"/>
                  <a:gd name="T23" fmla="*/ 912 w 912"/>
                  <a:gd name="T24" fmla="*/ 398 h 39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12" h="398">
                    <a:moveTo>
                      <a:pt x="0" y="398"/>
                    </a:moveTo>
                    <a:cubicBezTo>
                      <a:pt x="18" y="372"/>
                      <a:pt x="60" y="296"/>
                      <a:pt x="108" y="242"/>
                    </a:cubicBezTo>
                    <a:cubicBezTo>
                      <a:pt x="156" y="188"/>
                      <a:pt x="230" y="114"/>
                      <a:pt x="288" y="74"/>
                    </a:cubicBezTo>
                    <a:cubicBezTo>
                      <a:pt x="346" y="34"/>
                      <a:pt x="398" y="0"/>
                      <a:pt x="456" y="2"/>
                    </a:cubicBezTo>
                    <a:cubicBezTo>
                      <a:pt x="514" y="4"/>
                      <a:pt x="582" y="52"/>
                      <a:pt x="636" y="86"/>
                    </a:cubicBezTo>
                    <a:cubicBezTo>
                      <a:pt x="690" y="120"/>
                      <a:pt x="734" y="154"/>
                      <a:pt x="780" y="206"/>
                    </a:cubicBezTo>
                    <a:cubicBezTo>
                      <a:pt x="826" y="258"/>
                      <a:pt x="884" y="358"/>
                      <a:pt x="912" y="398"/>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sp>
          <p:nvSpPr>
            <p:cNvPr id="17430" name="Line 96"/>
            <p:cNvSpPr>
              <a:spLocks noChangeShapeType="1"/>
            </p:cNvSpPr>
            <p:nvPr/>
          </p:nvSpPr>
          <p:spPr bwMode="auto">
            <a:xfrm rot="-5400000">
              <a:off x="4959" y="1682"/>
              <a:ext cx="0" cy="468"/>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7431" name="Line 97"/>
            <p:cNvSpPr>
              <a:spLocks noChangeShapeType="1"/>
            </p:cNvSpPr>
            <p:nvPr/>
          </p:nvSpPr>
          <p:spPr bwMode="auto">
            <a:xfrm rot="5400000" flipH="1">
              <a:off x="4294" y="1549"/>
              <a:ext cx="861"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432" name="Text Box 98"/>
            <p:cNvSpPr txBox="1">
              <a:spLocks noChangeArrowheads="1"/>
            </p:cNvSpPr>
            <p:nvPr/>
          </p:nvSpPr>
          <p:spPr bwMode="auto">
            <a:xfrm>
              <a:off x="4248" y="979"/>
              <a:ext cx="46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solidFill>
                    <a:srgbClr val="FF3300"/>
                  </a:solidFill>
                  <a:latin typeface="Times New Roman" panose="02020603050405020304" pitchFamily="18" charset="0"/>
                  <a:ea typeface="楷体_GB2312" pitchFamily="49" charset="-122"/>
                </a:rPr>
                <a:t>v</a:t>
              </a:r>
              <a:r>
                <a:rPr kumimoji="1" lang="en-US" altLang="zh-CN" baseline="-25000">
                  <a:solidFill>
                    <a:srgbClr val="FF3300"/>
                  </a:solidFill>
                  <a:latin typeface="Times New Roman" panose="02020603050405020304" pitchFamily="18" charset="0"/>
                  <a:ea typeface="楷体_GB2312" pitchFamily="49" charset="-122"/>
                </a:rPr>
                <a:t>CE</a:t>
              </a:r>
              <a:endParaRPr kumimoji="1" lang="en-US" altLang="zh-CN">
                <a:solidFill>
                  <a:srgbClr val="FF3300"/>
                </a:solidFill>
                <a:latin typeface="Times New Roman" panose="02020603050405020304" pitchFamily="18" charset="0"/>
                <a:ea typeface="楷体_GB2312" pitchFamily="49" charset="-122"/>
              </a:endParaRPr>
            </a:p>
          </p:txBody>
        </p:sp>
        <p:sp>
          <p:nvSpPr>
            <p:cNvPr id="17433" name="Line 99"/>
            <p:cNvSpPr>
              <a:spLocks noChangeShapeType="1"/>
            </p:cNvSpPr>
            <p:nvPr/>
          </p:nvSpPr>
          <p:spPr bwMode="auto">
            <a:xfrm>
              <a:off x="4720" y="1460"/>
              <a:ext cx="453" cy="0"/>
            </a:xfrm>
            <a:prstGeom prst="line">
              <a:avLst/>
            </a:prstGeom>
            <a:noFill/>
            <a:ln w="1905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70820" name="Rectangle 100"/>
          <p:cNvSpPr>
            <a:spLocks noChangeArrowheads="1"/>
          </p:cNvSpPr>
          <p:nvPr/>
        </p:nvSpPr>
        <p:spPr bwMode="auto">
          <a:xfrm>
            <a:off x="509588" y="1449388"/>
            <a:ext cx="1998662" cy="5476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反相放大器</a:t>
            </a:r>
            <a:endParaRPr kumimoji="1" lang="en-US" altLang="zh-CN"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7082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077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707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707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076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70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707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0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2" grpId="0"/>
      <p:bldP spid="670768" grpId="0"/>
      <p:bldP spid="670769" grpId="0"/>
      <p:bldP spid="670770" grpId="0"/>
      <p:bldP spid="670771" grpId="0"/>
      <p:bldP spid="670772" grpId="0" animBg="1"/>
      <p:bldP spid="670773" grpId="0"/>
      <p:bldP spid="6708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直流</a:t>
            </a:r>
            <a:r>
              <a:rPr lang="en-US" altLang="zh-CN" dirty="0"/>
              <a:t>/</a:t>
            </a:r>
            <a:r>
              <a:rPr lang="zh-CN" altLang="en-US" dirty="0"/>
              <a:t>交流等效电路</a:t>
            </a:r>
          </a:p>
        </p:txBody>
      </p:sp>
      <p:sp>
        <p:nvSpPr>
          <p:cNvPr id="4" name="日期占位符 3"/>
          <p:cNvSpPr>
            <a:spLocks noGrp="1"/>
          </p:cNvSpPr>
          <p:nvPr>
            <p:ph type="dt" sz="half" idx="10"/>
          </p:nvPr>
        </p:nvSpPr>
        <p:spPr/>
        <p:txBody>
          <a:bodyPr/>
          <a:lstStyle/>
          <a:p>
            <a:pPr>
              <a:defRPr/>
            </a:pPr>
            <a:fld id="{608FCE8C-0EA7-4D44-95DF-3AB3A0395F92}" type="datetime1">
              <a:rPr lang="zh-CN" altLang="en-US" smtClean="0"/>
              <a:pPr>
                <a:defRPr/>
              </a:pPr>
              <a:t>2021/12/14</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lang="zh-CN" altLang="en-US"/>
              <a:t>基本放大电路</a:t>
            </a:r>
            <a:r>
              <a:rPr lang="en-US" altLang="zh-CN"/>
              <a:t>(1)</a:t>
            </a:r>
          </a:p>
        </p:txBody>
      </p:sp>
      <p:sp>
        <p:nvSpPr>
          <p:cNvPr id="6" name="灯片编号占位符 5"/>
          <p:cNvSpPr>
            <a:spLocks noGrp="1"/>
          </p:cNvSpPr>
          <p:nvPr>
            <p:ph type="sldNum" sz="quarter" idx="12"/>
          </p:nvPr>
        </p:nvSpPr>
        <p:spPr/>
        <p:txBody>
          <a:bodyPr/>
          <a:lstStyle/>
          <a:p>
            <a:pPr>
              <a:defRPr/>
            </a:pPr>
            <a:fld id="{FC0F611A-054E-4574-9647-E4266C2C04A0}" type="slidenum">
              <a:rPr lang="en-US" altLang="zh-CN" smtClean="0"/>
              <a:pPr>
                <a:defRPr/>
              </a:pPr>
              <a:t>21</a:t>
            </a:fld>
            <a:endParaRPr lang="en-US" altLang="zh-CN"/>
          </a:p>
        </p:txBody>
      </p:sp>
      <p:sp>
        <p:nvSpPr>
          <p:cNvPr id="7" name="Text Box 5"/>
          <p:cNvSpPr txBox="1">
            <a:spLocks noChangeArrowheads="1"/>
          </p:cNvSpPr>
          <p:nvPr/>
        </p:nvSpPr>
        <p:spPr bwMode="auto">
          <a:xfrm>
            <a:off x="887546" y="2853283"/>
            <a:ext cx="608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a:t>
            </a:r>
            <a:r>
              <a:rPr kumimoji="1" lang="en-US" altLang="zh-CN" sz="2400">
                <a:latin typeface="Times New Roman" panose="02020603050405020304" pitchFamily="18" charset="0"/>
                <a:ea typeface="楷体_GB2312" pitchFamily="49" charset="-122"/>
              </a:rPr>
              <a:t>b</a:t>
            </a:r>
          </a:p>
        </p:txBody>
      </p:sp>
      <p:sp>
        <p:nvSpPr>
          <p:cNvPr id="8" name="Line 6"/>
          <p:cNvSpPr>
            <a:spLocks noChangeShapeType="1"/>
          </p:cNvSpPr>
          <p:nvPr/>
        </p:nvSpPr>
        <p:spPr bwMode="auto">
          <a:xfrm>
            <a:off x="1613034" y="2504033"/>
            <a:ext cx="0" cy="163671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9" name="Rectangle 7"/>
          <p:cNvSpPr>
            <a:spLocks noChangeArrowheads="1"/>
          </p:cNvSpPr>
          <p:nvPr/>
        </p:nvSpPr>
        <p:spPr bwMode="auto">
          <a:xfrm>
            <a:off x="1524134" y="2867570"/>
            <a:ext cx="176212"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 name="Line 8"/>
          <p:cNvSpPr>
            <a:spLocks noChangeShapeType="1"/>
          </p:cNvSpPr>
          <p:nvPr/>
        </p:nvSpPr>
        <p:spPr bwMode="auto">
          <a:xfrm>
            <a:off x="1609859" y="2504033"/>
            <a:ext cx="14541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1" name="Line 9"/>
          <p:cNvSpPr>
            <a:spLocks noChangeShapeType="1"/>
          </p:cNvSpPr>
          <p:nvPr/>
        </p:nvSpPr>
        <p:spPr bwMode="auto">
          <a:xfrm flipV="1">
            <a:off x="1078046" y="4140745"/>
            <a:ext cx="1320800"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 name="Line 10"/>
          <p:cNvSpPr>
            <a:spLocks noChangeShapeType="1"/>
          </p:cNvSpPr>
          <p:nvPr/>
        </p:nvSpPr>
        <p:spPr bwMode="auto">
          <a:xfrm>
            <a:off x="2378209" y="3926433"/>
            <a:ext cx="0" cy="4810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 name="Line 11"/>
          <p:cNvSpPr>
            <a:spLocks noChangeShapeType="1"/>
          </p:cNvSpPr>
          <p:nvPr/>
        </p:nvSpPr>
        <p:spPr bwMode="auto">
          <a:xfrm>
            <a:off x="2378209" y="4166145"/>
            <a:ext cx="265112" cy="247650"/>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4" name="Line 12"/>
          <p:cNvSpPr>
            <a:spLocks noChangeShapeType="1"/>
          </p:cNvSpPr>
          <p:nvPr/>
        </p:nvSpPr>
        <p:spPr bwMode="auto">
          <a:xfrm flipH="1">
            <a:off x="2640146" y="2504033"/>
            <a:ext cx="0" cy="145415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5" name="Line 13"/>
          <p:cNvSpPr>
            <a:spLocks noChangeShapeType="1"/>
          </p:cNvSpPr>
          <p:nvPr/>
        </p:nvSpPr>
        <p:spPr bwMode="auto">
          <a:xfrm>
            <a:off x="2625859" y="4399508"/>
            <a:ext cx="0" cy="1133475"/>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6" name="Line 14"/>
          <p:cNvSpPr>
            <a:spLocks noChangeShapeType="1"/>
          </p:cNvSpPr>
          <p:nvPr/>
        </p:nvSpPr>
        <p:spPr bwMode="auto">
          <a:xfrm>
            <a:off x="639896" y="5301208"/>
            <a:ext cx="321151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7" name="Text Box 15"/>
          <p:cNvSpPr txBox="1">
            <a:spLocks noChangeArrowheads="1"/>
          </p:cNvSpPr>
          <p:nvPr/>
        </p:nvSpPr>
        <p:spPr bwMode="auto">
          <a:xfrm>
            <a:off x="3246571" y="2243683"/>
            <a:ext cx="969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V</a:t>
            </a:r>
            <a:r>
              <a:rPr kumimoji="1" lang="en-US" altLang="zh-CN" sz="2800" baseline="-10000">
                <a:latin typeface="Times New Roman" panose="02020603050405020304" pitchFamily="18" charset="0"/>
                <a:ea typeface="楷体_GB2312" pitchFamily="49" charset="-122"/>
              </a:rPr>
              <a:t>CC</a:t>
            </a:r>
          </a:p>
        </p:txBody>
      </p:sp>
      <p:sp>
        <p:nvSpPr>
          <p:cNvPr id="18" name="Rectangle 16"/>
          <p:cNvSpPr>
            <a:spLocks noChangeArrowheads="1"/>
          </p:cNvSpPr>
          <p:nvPr/>
        </p:nvSpPr>
        <p:spPr bwMode="auto">
          <a:xfrm>
            <a:off x="2554421" y="2867570"/>
            <a:ext cx="176213"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 name="Oval 17"/>
          <p:cNvSpPr>
            <a:spLocks noChangeArrowheads="1"/>
          </p:cNvSpPr>
          <p:nvPr/>
        </p:nvSpPr>
        <p:spPr bwMode="auto">
          <a:xfrm>
            <a:off x="3060834" y="2442120"/>
            <a:ext cx="128587" cy="1301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0" name="Oval 18"/>
          <p:cNvSpPr>
            <a:spLocks noChangeArrowheads="1"/>
          </p:cNvSpPr>
          <p:nvPr/>
        </p:nvSpPr>
        <p:spPr bwMode="auto">
          <a:xfrm>
            <a:off x="506546" y="4075658"/>
            <a:ext cx="128588" cy="13017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 name="Oval 19"/>
          <p:cNvSpPr>
            <a:spLocks noChangeArrowheads="1"/>
          </p:cNvSpPr>
          <p:nvPr/>
        </p:nvSpPr>
        <p:spPr bwMode="auto">
          <a:xfrm>
            <a:off x="516071" y="5234533"/>
            <a:ext cx="127000" cy="1285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2" name="Group 20"/>
          <p:cNvGrpSpPr>
            <a:grpSpLocks/>
          </p:cNvGrpSpPr>
          <p:nvPr/>
        </p:nvGrpSpPr>
        <p:grpSpPr bwMode="auto">
          <a:xfrm>
            <a:off x="963746" y="3923258"/>
            <a:ext cx="127000" cy="438150"/>
            <a:chOff x="3454" y="2018"/>
            <a:chExt cx="96" cy="328"/>
          </a:xfrm>
        </p:grpSpPr>
        <p:sp>
          <p:nvSpPr>
            <p:cNvPr id="23" name="Line 21"/>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4" name="Line 22"/>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5" name="Line 23"/>
          <p:cNvSpPr>
            <a:spLocks noChangeShapeType="1"/>
          </p:cNvSpPr>
          <p:nvPr/>
        </p:nvSpPr>
        <p:spPr bwMode="auto">
          <a:xfrm>
            <a:off x="647834" y="4135983"/>
            <a:ext cx="3127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 name="Oval 24"/>
          <p:cNvSpPr>
            <a:spLocks noChangeArrowheads="1"/>
          </p:cNvSpPr>
          <p:nvPr/>
        </p:nvSpPr>
        <p:spPr bwMode="auto">
          <a:xfrm flipH="1">
            <a:off x="3851409" y="3674020"/>
            <a:ext cx="128587" cy="1285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7" name="Group 25"/>
          <p:cNvGrpSpPr>
            <a:grpSpLocks/>
          </p:cNvGrpSpPr>
          <p:nvPr/>
        </p:nvGrpSpPr>
        <p:grpSpPr bwMode="auto">
          <a:xfrm flipH="1">
            <a:off x="3119571" y="3542258"/>
            <a:ext cx="128588" cy="436562"/>
            <a:chOff x="3454" y="2018"/>
            <a:chExt cx="96" cy="328"/>
          </a:xfrm>
        </p:grpSpPr>
        <p:sp>
          <p:nvSpPr>
            <p:cNvPr id="28" name="Line 26"/>
            <p:cNvSpPr>
              <a:spLocks noChangeShapeType="1"/>
            </p:cNvSpPr>
            <p:nvPr/>
          </p:nvSpPr>
          <p:spPr bwMode="auto">
            <a:xfrm>
              <a:off x="3454"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9" name="Line 27"/>
            <p:cNvSpPr>
              <a:spLocks noChangeShapeType="1"/>
            </p:cNvSpPr>
            <p:nvPr/>
          </p:nvSpPr>
          <p:spPr bwMode="auto">
            <a:xfrm>
              <a:off x="3550" y="2018"/>
              <a:ext cx="0" cy="328"/>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30" name="Line 28"/>
          <p:cNvSpPr>
            <a:spLocks noChangeShapeType="1"/>
          </p:cNvSpPr>
          <p:nvPr/>
        </p:nvSpPr>
        <p:spPr bwMode="auto">
          <a:xfrm flipH="1">
            <a:off x="3241809" y="3750220"/>
            <a:ext cx="60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1" name="Line 29"/>
          <p:cNvSpPr>
            <a:spLocks noChangeShapeType="1"/>
          </p:cNvSpPr>
          <p:nvPr/>
        </p:nvSpPr>
        <p:spPr bwMode="auto">
          <a:xfrm>
            <a:off x="2640146" y="3748633"/>
            <a:ext cx="463550" cy="0"/>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2" name="Oval 30"/>
          <p:cNvSpPr>
            <a:spLocks noChangeArrowheads="1"/>
          </p:cNvSpPr>
          <p:nvPr/>
        </p:nvSpPr>
        <p:spPr bwMode="auto">
          <a:xfrm flipH="1">
            <a:off x="3851409" y="5234533"/>
            <a:ext cx="128587" cy="12858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3" name="Text Box 31"/>
          <p:cNvSpPr txBox="1">
            <a:spLocks noChangeArrowheads="1"/>
          </p:cNvSpPr>
          <p:nvPr/>
        </p:nvSpPr>
        <p:spPr bwMode="auto">
          <a:xfrm>
            <a:off x="1925771" y="2856458"/>
            <a:ext cx="595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Rc</a:t>
            </a:r>
          </a:p>
        </p:txBody>
      </p:sp>
      <p:sp>
        <p:nvSpPr>
          <p:cNvPr id="34" name="Text Box 32"/>
          <p:cNvSpPr txBox="1">
            <a:spLocks noChangeArrowheads="1"/>
          </p:cNvSpPr>
          <p:nvPr/>
        </p:nvSpPr>
        <p:spPr bwMode="auto">
          <a:xfrm>
            <a:off x="739909" y="3440658"/>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C</a:t>
            </a:r>
            <a:r>
              <a:rPr kumimoji="1" lang="en-US" altLang="zh-CN" sz="2000">
                <a:latin typeface="Times New Roman" panose="02020603050405020304" pitchFamily="18" charset="0"/>
                <a:ea typeface="楷体_GB2312" pitchFamily="49" charset="-122"/>
              </a:rPr>
              <a:t>1</a:t>
            </a:r>
          </a:p>
        </p:txBody>
      </p:sp>
      <p:sp>
        <p:nvSpPr>
          <p:cNvPr id="35" name="Text Box 33"/>
          <p:cNvSpPr txBox="1">
            <a:spLocks noChangeArrowheads="1"/>
          </p:cNvSpPr>
          <p:nvPr/>
        </p:nvSpPr>
        <p:spPr bwMode="auto">
          <a:xfrm>
            <a:off x="2900496" y="3034258"/>
            <a:ext cx="565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C</a:t>
            </a:r>
            <a:r>
              <a:rPr kumimoji="1" lang="en-US" altLang="zh-CN" sz="2000">
                <a:latin typeface="Times New Roman" panose="02020603050405020304" pitchFamily="18" charset="0"/>
                <a:ea typeface="楷体_GB2312" pitchFamily="49" charset="-122"/>
              </a:rPr>
              <a:t>2</a:t>
            </a:r>
          </a:p>
        </p:txBody>
      </p:sp>
      <p:sp>
        <p:nvSpPr>
          <p:cNvPr id="36" name="Text Box 34"/>
          <p:cNvSpPr txBox="1">
            <a:spLocks noChangeArrowheads="1"/>
          </p:cNvSpPr>
          <p:nvPr/>
        </p:nvSpPr>
        <p:spPr bwMode="auto">
          <a:xfrm>
            <a:off x="1860684" y="4248695"/>
            <a:ext cx="417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T</a:t>
            </a:r>
          </a:p>
        </p:txBody>
      </p:sp>
      <p:sp>
        <p:nvSpPr>
          <p:cNvPr id="37" name="Line 35"/>
          <p:cNvSpPr>
            <a:spLocks noChangeShapeType="1"/>
          </p:cNvSpPr>
          <p:nvPr/>
        </p:nvSpPr>
        <p:spPr bwMode="auto">
          <a:xfrm>
            <a:off x="2625859" y="5313908"/>
            <a:ext cx="0" cy="273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38" name="Line 36"/>
          <p:cNvSpPr>
            <a:spLocks noChangeShapeType="1"/>
          </p:cNvSpPr>
          <p:nvPr/>
        </p:nvSpPr>
        <p:spPr bwMode="auto">
          <a:xfrm flipV="1">
            <a:off x="2486159" y="5594895"/>
            <a:ext cx="3032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39" name="Oval 37"/>
          <p:cNvSpPr>
            <a:spLocks noChangeArrowheads="1"/>
          </p:cNvSpPr>
          <p:nvPr/>
        </p:nvSpPr>
        <p:spPr bwMode="auto">
          <a:xfrm>
            <a:off x="2594109" y="5266283"/>
            <a:ext cx="63500" cy="65087"/>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0" name="Text Box 38"/>
          <p:cNvSpPr txBox="1">
            <a:spLocks noChangeArrowheads="1"/>
          </p:cNvSpPr>
          <p:nvPr/>
        </p:nvSpPr>
        <p:spPr bwMode="auto">
          <a:xfrm>
            <a:off x="385896" y="4134395"/>
            <a:ext cx="56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a:latin typeface="Times New Roman" panose="02020603050405020304" pitchFamily="18" charset="0"/>
                <a:ea typeface="楷体_GB2312" pitchFamily="49" charset="-122"/>
              </a:rPr>
              <a:t>+</a:t>
            </a:r>
          </a:p>
        </p:txBody>
      </p:sp>
      <p:sp>
        <p:nvSpPr>
          <p:cNvPr id="41" name="Text Box 39"/>
          <p:cNvSpPr txBox="1">
            <a:spLocks noChangeArrowheads="1"/>
          </p:cNvSpPr>
          <p:nvPr/>
        </p:nvSpPr>
        <p:spPr bwMode="auto">
          <a:xfrm>
            <a:off x="487496" y="4747170"/>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pitchFamily="49" charset="-122"/>
              </a:rPr>
              <a:t>-</a:t>
            </a:r>
          </a:p>
        </p:txBody>
      </p:sp>
      <p:sp>
        <p:nvSpPr>
          <p:cNvPr id="42" name="Text Box 40"/>
          <p:cNvSpPr txBox="1">
            <a:spLocks noChangeArrowheads="1"/>
          </p:cNvSpPr>
          <p:nvPr/>
        </p:nvSpPr>
        <p:spPr bwMode="auto">
          <a:xfrm>
            <a:off x="430346" y="4386808"/>
            <a:ext cx="2873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pitchFamily="49" charset="-122"/>
              </a:rPr>
              <a:t>v</a:t>
            </a:r>
            <a:r>
              <a:rPr kumimoji="1" lang="en-US" altLang="zh-CN" sz="3600" baseline="-5000">
                <a:latin typeface="Times New Roman" panose="02020603050405020304" pitchFamily="18" charset="0"/>
                <a:ea typeface="楷体_GB2312" pitchFamily="49" charset="-122"/>
              </a:rPr>
              <a:t>i</a:t>
            </a:r>
          </a:p>
        </p:txBody>
      </p:sp>
      <p:sp>
        <p:nvSpPr>
          <p:cNvPr id="43" name="Text Box 41"/>
          <p:cNvSpPr txBox="1">
            <a:spLocks noChangeArrowheads="1"/>
          </p:cNvSpPr>
          <p:nvPr/>
        </p:nvSpPr>
        <p:spPr bwMode="auto">
          <a:xfrm>
            <a:off x="3960946" y="3801020"/>
            <a:ext cx="2317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a:latin typeface="Times New Roman" panose="02020603050405020304" pitchFamily="18" charset="0"/>
                <a:ea typeface="楷体_GB2312" pitchFamily="49" charset="-122"/>
              </a:rPr>
              <a:t>+</a:t>
            </a:r>
          </a:p>
        </p:txBody>
      </p:sp>
      <p:sp>
        <p:nvSpPr>
          <p:cNvPr id="44" name="Text Box 42"/>
          <p:cNvSpPr txBox="1">
            <a:spLocks noChangeArrowheads="1"/>
          </p:cNvSpPr>
          <p:nvPr/>
        </p:nvSpPr>
        <p:spPr bwMode="auto">
          <a:xfrm>
            <a:off x="3973646" y="4712245"/>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b="0">
                <a:latin typeface="Times New Roman" panose="02020603050405020304" pitchFamily="18" charset="0"/>
                <a:ea typeface="楷体_GB2312" pitchFamily="49" charset="-122"/>
              </a:rPr>
              <a:t>-</a:t>
            </a:r>
          </a:p>
        </p:txBody>
      </p:sp>
      <p:sp>
        <p:nvSpPr>
          <p:cNvPr id="45" name="Text Box 43"/>
          <p:cNvSpPr txBox="1">
            <a:spLocks noChangeArrowheads="1"/>
          </p:cNvSpPr>
          <p:nvPr/>
        </p:nvSpPr>
        <p:spPr bwMode="auto">
          <a:xfrm>
            <a:off x="3914909" y="4182020"/>
            <a:ext cx="35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i="1">
                <a:latin typeface="Times New Roman" panose="02020603050405020304" pitchFamily="18" charset="0"/>
                <a:ea typeface="楷体_GB2312" pitchFamily="49" charset="-122"/>
              </a:rPr>
              <a:t>v</a:t>
            </a:r>
            <a:r>
              <a:rPr kumimoji="1" lang="en-US" altLang="zh-CN" sz="3600" baseline="-5000">
                <a:latin typeface="Times New Roman" panose="02020603050405020304" pitchFamily="18" charset="0"/>
                <a:ea typeface="楷体_GB2312" pitchFamily="49" charset="-122"/>
              </a:rPr>
              <a:t>o</a:t>
            </a:r>
          </a:p>
        </p:txBody>
      </p:sp>
      <p:sp>
        <p:nvSpPr>
          <p:cNvPr id="46" name="Line 44"/>
          <p:cNvSpPr>
            <a:spLocks noChangeShapeType="1"/>
          </p:cNvSpPr>
          <p:nvPr/>
        </p:nvSpPr>
        <p:spPr bwMode="auto">
          <a:xfrm flipV="1">
            <a:off x="2378209" y="3934370"/>
            <a:ext cx="265112" cy="21590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7" name="Line 45"/>
          <p:cNvSpPr>
            <a:spLocks noChangeShapeType="1"/>
          </p:cNvSpPr>
          <p:nvPr/>
        </p:nvSpPr>
        <p:spPr bwMode="auto">
          <a:xfrm flipH="1">
            <a:off x="3683134" y="3743870"/>
            <a:ext cx="0" cy="1562100"/>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8" name="Rectangle 46"/>
          <p:cNvSpPr>
            <a:spLocks noChangeArrowheads="1"/>
          </p:cNvSpPr>
          <p:nvPr/>
        </p:nvSpPr>
        <p:spPr bwMode="auto">
          <a:xfrm>
            <a:off x="3594234" y="4182020"/>
            <a:ext cx="176212" cy="544513"/>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 name="Text Box 47"/>
          <p:cNvSpPr txBox="1">
            <a:spLocks noChangeArrowheads="1"/>
          </p:cNvSpPr>
          <p:nvPr/>
        </p:nvSpPr>
        <p:spPr bwMode="auto">
          <a:xfrm>
            <a:off x="2957646" y="4121695"/>
            <a:ext cx="590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a:t>
            </a:r>
            <a:r>
              <a:rPr kumimoji="1" lang="en-US" altLang="zh-CN" sz="1800">
                <a:latin typeface="Times New Roman" panose="02020603050405020304" pitchFamily="18" charset="0"/>
                <a:ea typeface="楷体_GB2312" pitchFamily="49" charset="-122"/>
              </a:rPr>
              <a:t>L</a:t>
            </a:r>
          </a:p>
        </p:txBody>
      </p:sp>
      <p:sp>
        <p:nvSpPr>
          <p:cNvPr id="50" name="Text Box 45"/>
          <p:cNvSpPr txBox="1">
            <a:spLocks noChangeArrowheads="1"/>
          </p:cNvSpPr>
          <p:nvPr/>
        </p:nvSpPr>
        <p:spPr bwMode="auto">
          <a:xfrm>
            <a:off x="6575425" y="1695450"/>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a:t>
            </a:r>
            <a:r>
              <a:rPr kumimoji="1" lang="en-US" altLang="zh-CN" sz="2000">
                <a:latin typeface="Times New Roman" panose="02020603050405020304" pitchFamily="18" charset="0"/>
                <a:ea typeface="楷体_GB2312" pitchFamily="49" charset="-122"/>
              </a:rPr>
              <a:t>b</a:t>
            </a:r>
          </a:p>
        </p:txBody>
      </p:sp>
      <p:sp>
        <p:nvSpPr>
          <p:cNvPr id="51" name="Line 46"/>
          <p:cNvSpPr>
            <a:spLocks noChangeShapeType="1"/>
          </p:cNvSpPr>
          <p:nvPr/>
        </p:nvSpPr>
        <p:spPr bwMode="auto">
          <a:xfrm>
            <a:off x="7207250" y="1463675"/>
            <a:ext cx="0" cy="1244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2" name="Rectangle 47"/>
          <p:cNvSpPr>
            <a:spLocks noChangeArrowheads="1"/>
          </p:cNvSpPr>
          <p:nvPr/>
        </p:nvSpPr>
        <p:spPr bwMode="auto">
          <a:xfrm>
            <a:off x="7104063" y="1739900"/>
            <a:ext cx="150812"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53" name="Line 48"/>
          <p:cNvSpPr>
            <a:spLocks noChangeShapeType="1"/>
          </p:cNvSpPr>
          <p:nvPr/>
        </p:nvSpPr>
        <p:spPr bwMode="auto">
          <a:xfrm>
            <a:off x="7204075" y="1463675"/>
            <a:ext cx="12382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4" name="Line 49"/>
          <p:cNvSpPr>
            <a:spLocks noChangeShapeType="1"/>
          </p:cNvSpPr>
          <p:nvPr/>
        </p:nvSpPr>
        <p:spPr bwMode="auto">
          <a:xfrm flipV="1">
            <a:off x="7210425" y="2708275"/>
            <a:ext cx="66516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5" name="Line 50"/>
          <p:cNvSpPr>
            <a:spLocks noChangeShapeType="1"/>
          </p:cNvSpPr>
          <p:nvPr/>
        </p:nvSpPr>
        <p:spPr bwMode="auto">
          <a:xfrm>
            <a:off x="7858125" y="2544763"/>
            <a:ext cx="0" cy="365125"/>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 name="Line 51"/>
          <p:cNvSpPr>
            <a:spLocks noChangeShapeType="1"/>
          </p:cNvSpPr>
          <p:nvPr/>
        </p:nvSpPr>
        <p:spPr bwMode="auto">
          <a:xfrm>
            <a:off x="7858125" y="2727325"/>
            <a:ext cx="225425" cy="188913"/>
          </a:xfrm>
          <a:prstGeom prst="line">
            <a:avLst/>
          </a:prstGeom>
          <a:noFill/>
          <a:ln w="38100">
            <a:solidFill>
              <a:srgbClr val="CC3300"/>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7" name="Line 52"/>
          <p:cNvSpPr>
            <a:spLocks noChangeShapeType="1"/>
          </p:cNvSpPr>
          <p:nvPr/>
        </p:nvSpPr>
        <p:spPr bwMode="auto">
          <a:xfrm flipH="1">
            <a:off x="8080375" y="1463675"/>
            <a:ext cx="0" cy="110490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8" name="Line 53"/>
          <p:cNvSpPr>
            <a:spLocks noChangeShapeType="1"/>
          </p:cNvSpPr>
          <p:nvPr/>
        </p:nvSpPr>
        <p:spPr bwMode="auto">
          <a:xfrm>
            <a:off x="8069263" y="2905125"/>
            <a:ext cx="0" cy="468313"/>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9" name="Text Box 54"/>
          <p:cNvSpPr txBox="1">
            <a:spLocks noChangeArrowheads="1"/>
          </p:cNvSpPr>
          <p:nvPr/>
        </p:nvSpPr>
        <p:spPr bwMode="auto">
          <a:xfrm>
            <a:off x="7986713" y="944563"/>
            <a:ext cx="84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+V</a:t>
            </a:r>
            <a:r>
              <a:rPr kumimoji="1" lang="en-US" altLang="zh-CN" sz="2400" baseline="-10000">
                <a:latin typeface="Times New Roman" panose="02020603050405020304" pitchFamily="18" charset="0"/>
                <a:ea typeface="楷体_GB2312" pitchFamily="49" charset="-122"/>
              </a:rPr>
              <a:t>CC</a:t>
            </a:r>
          </a:p>
        </p:txBody>
      </p:sp>
      <p:sp>
        <p:nvSpPr>
          <p:cNvPr id="60" name="Rectangle 55"/>
          <p:cNvSpPr>
            <a:spLocks noChangeArrowheads="1"/>
          </p:cNvSpPr>
          <p:nvPr/>
        </p:nvSpPr>
        <p:spPr bwMode="auto">
          <a:xfrm>
            <a:off x="7994650" y="1739900"/>
            <a:ext cx="149225"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1" name="Oval 56"/>
          <p:cNvSpPr>
            <a:spLocks noChangeArrowheads="1"/>
          </p:cNvSpPr>
          <p:nvPr/>
        </p:nvSpPr>
        <p:spPr bwMode="auto">
          <a:xfrm>
            <a:off x="8439150" y="1416050"/>
            <a:ext cx="109538"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2" name="Text Box 57"/>
          <p:cNvSpPr txBox="1">
            <a:spLocks noChangeArrowheads="1"/>
          </p:cNvSpPr>
          <p:nvPr/>
        </p:nvSpPr>
        <p:spPr bwMode="auto">
          <a:xfrm>
            <a:off x="7456488" y="1698625"/>
            <a:ext cx="53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Rc</a:t>
            </a:r>
          </a:p>
        </p:txBody>
      </p:sp>
      <p:sp>
        <p:nvSpPr>
          <p:cNvPr id="63" name="Line 58"/>
          <p:cNvSpPr>
            <a:spLocks noChangeShapeType="1"/>
          </p:cNvSpPr>
          <p:nvPr/>
        </p:nvSpPr>
        <p:spPr bwMode="auto">
          <a:xfrm flipV="1">
            <a:off x="7950200" y="3373438"/>
            <a:ext cx="2587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4" name="Line 59"/>
          <p:cNvSpPr>
            <a:spLocks noChangeShapeType="1"/>
          </p:cNvSpPr>
          <p:nvPr/>
        </p:nvSpPr>
        <p:spPr bwMode="auto">
          <a:xfrm flipV="1">
            <a:off x="7858125" y="2551113"/>
            <a:ext cx="225425" cy="1635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5" name="Line 60"/>
          <p:cNvSpPr>
            <a:spLocks noChangeShapeType="1"/>
          </p:cNvSpPr>
          <p:nvPr/>
        </p:nvSpPr>
        <p:spPr bwMode="auto">
          <a:xfrm>
            <a:off x="8294688" y="1655763"/>
            <a:ext cx="0" cy="530225"/>
          </a:xfrm>
          <a:prstGeom prst="line">
            <a:avLst/>
          </a:prstGeom>
          <a:noFill/>
          <a:ln w="38100">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6" name="Text Box 61"/>
          <p:cNvSpPr txBox="1">
            <a:spLocks noChangeArrowheads="1"/>
          </p:cNvSpPr>
          <p:nvPr/>
        </p:nvSpPr>
        <p:spPr bwMode="auto">
          <a:xfrm>
            <a:off x="8393113" y="1604963"/>
            <a:ext cx="50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i</a:t>
            </a:r>
            <a:r>
              <a:rPr kumimoji="1" lang="en-US" altLang="zh-CN" sz="2400" i="1" baseline="-25000">
                <a:solidFill>
                  <a:srgbClr val="0000FF"/>
                </a:solidFill>
                <a:latin typeface="Times New Roman" panose="02020603050405020304" pitchFamily="18" charset="0"/>
                <a:ea typeface="楷体_GB2312" pitchFamily="49" charset="-122"/>
              </a:rPr>
              <a:t>C</a:t>
            </a:r>
            <a:endParaRPr kumimoji="1" lang="en-US" altLang="zh-CN" sz="2400" i="1">
              <a:solidFill>
                <a:srgbClr val="0000FF"/>
              </a:solidFill>
              <a:latin typeface="Times New Roman" panose="02020603050405020304" pitchFamily="18" charset="0"/>
              <a:ea typeface="楷体_GB2312" pitchFamily="49" charset="-122"/>
            </a:endParaRPr>
          </a:p>
        </p:txBody>
      </p:sp>
      <p:sp>
        <p:nvSpPr>
          <p:cNvPr id="67" name="Text Box 62"/>
          <p:cNvSpPr txBox="1">
            <a:spLocks noChangeArrowheads="1"/>
          </p:cNvSpPr>
          <p:nvPr/>
        </p:nvSpPr>
        <p:spPr bwMode="auto">
          <a:xfrm>
            <a:off x="6497638" y="2133600"/>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i</a:t>
            </a:r>
            <a:r>
              <a:rPr kumimoji="1" lang="en-US" altLang="zh-CN" sz="2400" i="1" baseline="-25000">
                <a:solidFill>
                  <a:srgbClr val="0000FF"/>
                </a:solidFill>
                <a:latin typeface="Times New Roman" panose="02020603050405020304" pitchFamily="18" charset="0"/>
                <a:ea typeface="楷体_GB2312" pitchFamily="49" charset="-122"/>
              </a:rPr>
              <a:t>B</a:t>
            </a:r>
            <a:endParaRPr kumimoji="1" lang="en-US" altLang="zh-CN" sz="2400" i="1">
              <a:solidFill>
                <a:srgbClr val="0000FF"/>
              </a:solidFill>
              <a:latin typeface="Times New Roman" panose="02020603050405020304" pitchFamily="18" charset="0"/>
              <a:ea typeface="楷体_GB2312" pitchFamily="49" charset="-122"/>
            </a:endParaRPr>
          </a:p>
        </p:txBody>
      </p:sp>
      <p:sp>
        <p:nvSpPr>
          <p:cNvPr id="68" name="Text Box 63"/>
          <p:cNvSpPr txBox="1">
            <a:spLocks noChangeArrowheads="1"/>
          </p:cNvSpPr>
          <p:nvPr/>
        </p:nvSpPr>
        <p:spPr bwMode="auto">
          <a:xfrm>
            <a:off x="8245475" y="2293938"/>
            <a:ext cx="173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pitchFamily="49" charset="-122"/>
              </a:rPr>
              <a:t>+</a:t>
            </a:r>
          </a:p>
        </p:txBody>
      </p:sp>
      <p:sp>
        <p:nvSpPr>
          <p:cNvPr id="69" name="Text Box 64"/>
          <p:cNvSpPr txBox="1">
            <a:spLocks noChangeArrowheads="1"/>
          </p:cNvSpPr>
          <p:nvPr/>
        </p:nvSpPr>
        <p:spPr bwMode="auto">
          <a:xfrm>
            <a:off x="8256588" y="2806700"/>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pitchFamily="49" charset="-122"/>
              </a:rPr>
              <a:t>-</a:t>
            </a:r>
          </a:p>
        </p:txBody>
      </p:sp>
      <p:sp>
        <p:nvSpPr>
          <p:cNvPr id="70" name="Text Box 65"/>
          <p:cNvSpPr txBox="1">
            <a:spLocks noChangeArrowheads="1"/>
          </p:cNvSpPr>
          <p:nvPr/>
        </p:nvSpPr>
        <p:spPr bwMode="auto">
          <a:xfrm>
            <a:off x="8204200" y="2557463"/>
            <a:ext cx="415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v</a:t>
            </a:r>
            <a:r>
              <a:rPr kumimoji="1" lang="en-US" altLang="zh-CN" sz="2400" baseline="-15000">
                <a:solidFill>
                  <a:srgbClr val="0000FF"/>
                </a:solidFill>
                <a:latin typeface="Times New Roman" panose="02020603050405020304" pitchFamily="18" charset="0"/>
                <a:ea typeface="楷体_GB2312" pitchFamily="49" charset="-122"/>
              </a:rPr>
              <a:t>CE</a:t>
            </a:r>
          </a:p>
        </p:txBody>
      </p:sp>
      <p:sp>
        <p:nvSpPr>
          <p:cNvPr id="71" name="Line 66"/>
          <p:cNvSpPr>
            <a:spLocks noChangeShapeType="1"/>
          </p:cNvSpPr>
          <p:nvPr/>
        </p:nvSpPr>
        <p:spPr bwMode="auto">
          <a:xfrm>
            <a:off x="6958013" y="2168525"/>
            <a:ext cx="0" cy="528638"/>
          </a:xfrm>
          <a:prstGeom prst="line">
            <a:avLst/>
          </a:prstGeom>
          <a:noFill/>
          <a:ln w="38100">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 name="Text Box 67"/>
          <p:cNvSpPr txBox="1">
            <a:spLocks noChangeArrowheads="1"/>
          </p:cNvSpPr>
          <p:nvPr/>
        </p:nvSpPr>
        <p:spPr bwMode="auto">
          <a:xfrm>
            <a:off x="7397750" y="3060700"/>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pitchFamily="49" charset="-122"/>
              </a:rPr>
              <a:t>-</a:t>
            </a:r>
          </a:p>
        </p:txBody>
      </p:sp>
      <p:sp>
        <p:nvSpPr>
          <p:cNvPr id="73" name="Text Box 68"/>
          <p:cNvSpPr txBox="1">
            <a:spLocks noChangeArrowheads="1"/>
          </p:cNvSpPr>
          <p:nvPr/>
        </p:nvSpPr>
        <p:spPr bwMode="auto">
          <a:xfrm>
            <a:off x="7345363" y="2852738"/>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v</a:t>
            </a:r>
            <a:r>
              <a:rPr kumimoji="1" lang="en-US" altLang="zh-CN" sz="2400" baseline="-15000">
                <a:solidFill>
                  <a:srgbClr val="0000FF"/>
                </a:solidFill>
                <a:latin typeface="Times New Roman" panose="02020603050405020304" pitchFamily="18" charset="0"/>
                <a:ea typeface="楷体_GB2312" pitchFamily="49" charset="-122"/>
              </a:rPr>
              <a:t>BE</a:t>
            </a:r>
          </a:p>
        </p:txBody>
      </p:sp>
      <p:sp>
        <p:nvSpPr>
          <p:cNvPr id="74" name="Text Box 69"/>
          <p:cNvSpPr txBox="1">
            <a:spLocks noChangeArrowheads="1"/>
          </p:cNvSpPr>
          <p:nvPr/>
        </p:nvSpPr>
        <p:spPr bwMode="auto">
          <a:xfrm>
            <a:off x="7388225" y="2636838"/>
            <a:ext cx="173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pitchFamily="49" charset="-122"/>
              </a:rPr>
              <a:t>+</a:t>
            </a:r>
          </a:p>
        </p:txBody>
      </p:sp>
      <p:grpSp>
        <p:nvGrpSpPr>
          <p:cNvPr id="112" name="Group 5"/>
          <p:cNvGrpSpPr>
            <a:grpSpLocks/>
          </p:cNvGrpSpPr>
          <p:nvPr/>
        </p:nvGrpSpPr>
        <p:grpSpPr bwMode="auto">
          <a:xfrm>
            <a:off x="4738820" y="3782898"/>
            <a:ext cx="4103687" cy="2395537"/>
            <a:chOff x="2857" y="232"/>
            <a:chExt cx="2585" cy="1509"/>
          </a:xfrm>
        </p:grpSpPr>
        <p:grpSp>
          <p:nvGrpSpPr>
            <p:cNvPr id="113" name="Group 6"/>
            <p:cNvGrpSpPr>
              <a:grpSpLocks/>
            </p:cNvGrpSpPr>
            <p:nvPr/>
          </p:nvGrpSpPr>
          <p:grpSpPr bwMode="auto">
            <a:xfrm>
              <a:off x="2857" y="608"/>
              <a:ext cx="2585" cy="1133"/>
              <a:chOff x="3129" y="656"/>
              <a:chExt cx="2476" cy="1085"/>
            </a:xfrm>
          </p:grpSpPr>
          <p:sp>
            <p:nvSpPr>
              <p:cNvPr id="118" name="Text Box 7"/>
              <p:cNvSpPr txBox="1">
                <a:spLocks noChangeArrowheads="1"/>
              </p:cNvSpPr>
              <p:nvPr/>
            </p:nvSpPr>
            <p:spPr bwMode="auto">
              <a:xfrm>
                <a:off x="3368" y="1094"/>
                <a:ext cx="3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a:t>
                </a:r>
                <a:r>
                  <a:rPr kumimoji="1" lang="en-US" altLang="zh-CN" sz="2000">
                    <a:latin typeface="Times New Roman" panose="02020603050405020304" pitchFamily="18" charset="0"/>
                    <a:ea typeface="楷体_GB2312" pitchFamily="49" charset="-122"/>
                  </a:rPr>
                  <a:t>b</a:t>
                </a:r>
              </a:p>
            </p:txBody>
          </p:sp>
          <p:sp>
            <p:nvSpPr>
              <p:cNvPr id="119" name="Line 8"/>
              <p:cNvSpPr>
                <a:spLocks noChangeShapeType="1"/>
              </p:cNvSpPr>
              <p:nvPr/>
            </p:nvSpPr>
            <p:spPr bwMode="auto">
              <a:xfrm flipV="1">
                <a:off x="3769" y="920"/>
                <a:ext cx="0" cy="649"/>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0" name="Rectangle 9"/>
              <p:cNvSpPr>
                <a:spLocks noChangeArrowheads="1"/>
              </p:cNvSpPr>
              <p:nvPr/>
            </p:nvSpPr>
            <p:spPr bwMode="auto">
              <a:xfrm>
                <a:off x="3714" y="1093"/>
                <a:ext cx="109"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1" name="Line 10"/>
              <p:cNvSpPr>
                <a:spLocks noChangeShapeType="1"/>
              </p:cNvSpPr>
              <p:nvPr/>
            </p:nvSpPr>
            <p:spPr bwMode="auto">
              <a:xfrm flipV="1">
                <a:off x="3290" y="920"/>
                <a:ext cx="819"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2" name="Line 11"/>
              <p:cNvSpPr>
                <a:spLocks noChangeShapeType="1"/>
              </p:cNvSpPr>
              <p:nvPr/>
            </p:nvSpPr>
            <p:spPr bwMode="auto">
              <a:xfrm>
                <a:off x="4096" y="798"/>
                <a:ext cx="0" cy="27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3" name="Line 12"/>
              <p:cNvSpPr>
                <a:spLocks noChangeShapeType="1"/>
              </p:cNvSpPr>
              <p:nvPr/>
            </p:nvSpPr>
            <p:spPr bwMode="auto">
              <a:xfrm>
                <a:off x="4096" y="934"/>
                <a:ext cx="164" cy="140"/>
              </a:xfrm>
              <a:prstGeom prst="line">
                <a:avLst/>
              </a:prstGeom>
              <a:noFill/>
              <a:ln w="38100">
                <a:solidFill>
                  <a:srgbClr val="CC3300"/>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4" name="Line 13"/>
              <p:cNvSpPr>
                <a:spLocks noChangeShapeType="1"/>
              </p:cNvSpPr>
              <p:nvPr/>
            </p:nvSpPr>
            <p:spPr bwMode="auto">
              <a:xfrm flipH="1">
                <a:off x="4720" y="710"/>
                <a:ext cx="0" cy="860"/>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5" name="Line 14"/>
              <p:cNvSpPr>
                <a:spLocks noChangeShapeType="1"/>
              </p:cNvSpPr>
              <p:nvPr/>
            </p:nvSpPr>
            <p:spPr bwMode="auto">
              <a:xfrm>
                <a:off x="4250" y="1065"/>
                <a:ext cx="0" cy="641"/>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6" name="Line 15"/>
              <p:cNvSpPr>
                <a:spLocks noChangeShapeType="1"/>
              </p:cNvSpPr>
              <p:nvPr/>
            </p:nvSpPr>
            <p:spPr bwMode="auto">
              <a:xfrm>
                <a:off x="3307" y="1575"/>
                <a:ext cx="2167"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7" name="Rectangle 16"/>
              <p:cNvSpPr>
                <a:spLocks noChangeArrowheads="1"/>
              </p:cNvSpPr>
              <p:nvPr/>
            </p:nvSpPr>
            <p:spPr bwMode="auto">
              <a:xfrm>
                <a:off x="4666" y="915"/>
                <a:ext cx="109"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8" name="Oval 17"/>
              <p:cNvSpPr>
                <a:spLocks noChangeArrowheads="1"/>
              </p:cNvSpPr>
              <p:nvPr/>
            </p:nvSpPr>
            <p:spPr bwMode="auto">
              <a:xfrm>
                <a:off x="3220" y="883"/>
                <a:ext cx="80"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9" name="Oval 18"/>
              <p:cNvSpPr>
                <a:spLocks noChangeArrowheads="1"/>
              </p:cNvSpPr>
              <p:nvPr/>
            </p:nvSpPr>
            <p:spPr bwMode="auto">
              <a:xfrm>
                <a:off x="3226" y="1537"/>
                <a:ext cx="78"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30" name="Line 19"/>
              <p:cNvSpPr>
                <a:spLocks noChangeShapeType="1"/>
              </p:cNvSpPr>
              <p:nvPr/>
            </p:nvSpPr>
            <p:spPr bwMode="auto">
              <a:xfrm flipH="1">
                <a:off x="4252" y="699"/>
                <a:ext cx="1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1" name="Text Box 20"/>
              <p:cNvSpPr txBox="1">
                <a:spLocks noChangeArrowheads="1"/>
              </p:cNvSpPr>
              <p:nvPr/>
            </p:nvSpPr>
            <p:spPr bwMode="auto">
              <a:xfrm>
                <a:off x="4333" y="916"/>
                <a:ext cx="3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Rc</a:t>
                </a:r>
              </a:p>
            </p:txBody>
          </p:sp>
          <p:sp>
            <p:nvSpPr>
              <p:cNvPr id="132" name="Line 21"/>
              <p:cNvSpPr>
                <a:spLocks noChangeShapeType="1"/>
              </p:cNvSpPr>
              <p:nvPr/>
            </p:nvSpPr>
            <p:spPr bwMode="auto">
              <a:xfrm>
                <a:off x="4250" y="1583"/>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133" name="Line 22"/>
              <p:cNvSpPr>
                <a:spLocks noChangeShapeType="1"/>
              </p:cNvSpPr>
              <p:nvPr/>
            </p:nvSpPr>
            <p:spPr bwMode="auto">
              <a:xfrm flipV="1">
                <a:off x="4163" y="1741"/>
                <a:ext cx="18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4" name="Oval 23"/>
              <p:cNvSpPr>
                <a:spLocks noChangeArrowheads="1"/>
              </p:cNvSpPr>
              <p:nvPr/>
            </p:nvSpPr>
            <p:spPr bwMode="auto">
              <a:xfrm>
                <a:off x="4230" y="1555"/>
                <a:ext cx="38" cy="37"/>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35" name="Text Box 24"/>
              <p:cNvSpPr txBox="1">
                <a:spLocks noChangeArrowheads="1"/>
              </p:cNvSpPr>
              <p:nvPr/>
            </p:nvSpPr>
            <p:spPr bwMode="auto">
              <a:xfrm>
                <a:off x="3158" y="953"/>
                <a:ext cx="19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pitchFamily="49" charset="-122"/>
                  </a:rPr>
                  <a:t>+</a:t>
                </a:r>
              </a:p>
            </p:txBody>
          </p:sp>
          <p:sp>
            <p:nvSpPr>
              <p:cNvPr id="136" name="Text Box 25"/>
              <p:cNvSpPr txBox="1">
                <a:spLocks noChangeArrowheads="1"/>
              </p:cNvSpPr>
              <p:nvPr/>
            </p:nvSpPr>
            <p:spPr bwMode="auto">
              <a:xfrm>
                <a:off x="3209" y="1288"/>
                <a:ext cx="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a:latin typeface="Times New Roman" panose="02020603050405020304" pitchFamily="18" charset="0"/>
                    <a:ea typeface="楷体_GB2312" pitchFamily="49" charset="-122"/>
                  </a:rPr>
                  <a:t>-</a:t>
                </a:r>
              </a:p>
            </p:txBody>
          </p:sp>
          <p:sp>
            <p:nvSpPr>
              <p:cNvPr id="137" name="Text Box 26"/>
              <p:cNvSpPr txBox="1">
                <a:spLocks noChangeArrowheads="1"/>
              </p:cNvSpPr>
              <p:nvPr/>
            </p:nvSpPr>
            <p:spPr bwMode="auto">
              <a:xfrm>
                <a:off x="3129" y="1126"/>
                <a:ext cx="13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latin typeface="Times New Roman" panose="02020603050405020304" pitchFamily="18" charset="0"/>
                    <a:ea typeface="楷体_GB2312" pitchFamily="49" charset="-122"/>
                  </a:rPr>
                  <a:t>v</a:t>
                </a:r>
                <a:r>
                  <a:rPr kumimoji="1" lang="en-US" altLang="zh-CN" sz="2800" baseline="-5000">
                    <a:latin typeface="Times New Roman" panose="02020603050405020304" pitchFamily="18" charset="0"/>
                    <a:ea typeface="楷体_GB2312" pitchFamily="49" charset="-122"/>
                  </a:rPr>
                  <a:t>i</a:t>
                </a:r>
              </a:p>
            </p:txBody>
          </p:sp>
          <p:sp>
            <p:nvSpPr>
              <p:cNvPr id="138" name="Line 27"/>
              <p:cNvSpPr>
                <a:spLocks noChangeShapeType="1"/>
              </p:cNvSpPr>
              <p:nvPr/>
            </p:nvSpPr>
            <p:spPr bwMode="auto">
              <a:xfrm flipV="1">
                <a:off x="4096" y="803"/>
                <a:ext cx="164" cy="12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9" name="Oval 28"/>
              <p:cNvSpPr>
                <a:spLocks noChangeArrowheads="1"/>
              </p:cNvSpPr>
              <p:nvPr/>
            </p:nvSpPr>
            <p:spPr bwMode="auto">
              <a:xfrm flipH="1">
                <a:off x="5464" y="656"/>
                <a:ext cx="79"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0" name="Oval 29"/>
              <p:cNvSpPr>
                <a:spLocks noChangeArrowheads="1"/>
              </p:cNvSpPr>
              <p:nvPr/>
            </p:nvSpPr>
            <p:spPr bwMode="auto">
              <a:xfrm flipH="1">
                <a:off x="5464" y="1537"/>
                <a:ext cx="79"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1" name="Text Box 30"/>
              <p:cNvSpPr txBox="1">
                <a:spLocks noChangeArrowheads="1"/>
              </p:cNvSpPr>
              <p:nvPr/>
            </p:nvSpPr>
            <p:spPr bwMode="auto">
              <a:xfrm>
                <a:off x="5465" y="757"/>
                <a:ext cx="10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pitchFamily="49" charset="-122"/>
                  </a:rPr>
                  <a:t>+</a:t>
                </a:r>
              </a:p>
            </p:txBody>
          </p:sp>
          <p:sp>
            <p:nvSpPr>
              <p:cNvPr id="142" name="Text Box 31"/>
              <p:cNvSpPr txBox="1">
                <a:spLocks noChangeArrowheads="1"/>
              </p:cNvSpPr>
              <p:nvPr/>
            </p:nvSpPr>
            <p:spPr bwMode="auto">
              <a:xfrm>
                <a:off x="5473" y="1271"/>
                <a:ext cx="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a:latin typeface="Times New Roman" panose="02020603050405020304" pitchFamily="18" charset="0"/>
                    <a:ea typeface="楷体_GB2312" pitchFamily="49" charset="-122"/>
                  </a:rPr>
                  <a:t>-</a:t>
                </a:r>
              </a:p>
            </p:txBody>
          </p:sp>
          <p:sp>
            <p:nvSpPr>
              <p:cNvPr id="143" name="Text Box 32"/>
              <p:cNvSpPr txBox="1">
                <a:spLocks noChangeArrowheads="1"/>
              </p:cNvSpPr>
              <p:nvPr/>
            </p:nvSpPr>
            <p:spPr bwMode="auto">
              <a:xfrm>
                <a:off x="5437" y="968"/>
                <a:ext cx="16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latin typeface="Times New Roman" panose="02020603050405020304" pitchFamily="18" charset="0"/>
                    <a:ea typeface="楷体_GB2312" pitchFamily="49" charset="-122"/>
                  </a:rPr>
                  <a:t>v</a:t>
                </a:r>
                <a:r>
                  <a:rPr kumimoji="1" lang="en-US" altLang="zh-CN" sz="2800" baseline="-5000">
                    <a:latin typeface="Times New Roman" panose="02020603050405020304" pitchFamily="18" charset="0"/>
                    <a:ea typeface="楷体_GB2312" pitchFamily="49" charset="-122"/>
                  </a:rPr>
                  <a:t>o</a:t>
                </a:r>
              </a:p>
            </p:txBody>
          </p:sp>
          <p:sp>
            <p:nvSpPr>
              <p:cNvPr id="144" name="Line 33"/>
              <p:cNvSpPr>
                <a:spLocks noChangeShapeType="1"/>
              </p:cNvSpPr>
              <p:nvPr/>
            </p:nvSpPr>
            <p:spPr bwMode="auto">
              <a:xfrm flipH="1">
                <a:off x="5240" y="695"/>
                <a:ext cx="0" cy="883"/>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45" name="Rectangle 34"/>
              <p:cNvSpPr>
                <a:spLocks noChangeArrowheads="1"/>
              </p:cNvSpPr>
              <p:nvPr/>
            </p:nvSpPr>
            <p:spPr bwMode="auto">
              <a:xfrm>
                <a:off x="5185" y="943"/>
                <a:ext cx="108"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6" name="Text Box 35"/>
              <p:cNvSpPr txBox="1">
                <a:spLocks noChangeArrowheads="1"/>
              </p:cNvSpPr>
              <p:nvPr/>
            </p:nvSpPr>
            <p:spPr bwMode="auto">
              <a:xfrm>
                <a:off x="4871" y="947"/>
                <a:ext cx="32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a:t>
                </a:r>
                <a:r>
                  <a:rPr kumimoji="1" lang="en-US" altLang="zh-CN" sz="1600">
                    <a:latin typeface="Times New Roman" panose="02020603050405020304" pitchFamily="18" charset="0"/>
                    <a:ea typeface="楷体_GB2312" pitchFamily="49" charset="-122"/>
                  </a:rPr>
                  <a:t>L</a:t>
                </a:r>
              </a:p>
            </p:txBody>
          </p:sp>
          <p:sp>
            <p:nvSpPr>
              <p:cNvPr id="147" name="Line 36"/>
              <p:cNvSpPr>
                <a:spLocks noChangeShapeType="1"/>
              </p:cNvSpPr>
              <p:nvPr/>
            </p:nvSpPr>
            <p:spPr bwMode="auto">
              <a:xfrm>
                <a:off x="4260" y="694"/>
                <a:ext cx="0" cy="1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114" name="Text Box 37"/>
            <p:cNvSpPr txBox="1">
              <a:spLocks noChangeArrowheads="1"/>
            </p:cNvSpPr>
            <p:nvPr/>
          </p:nvSpPr>
          <p:spPr bwMode="auto">
            <a:xfrm>
              <a:off x="3560" y="459"/>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i</a:t>
              </a:r>
              <a:r>
                <a:rPr kumimoji="1" lang="en-US" altLang="zh-CN" sz="2400" i="1" baseline="-25000">
                  <a:solidFill>
                    <a:srgbClr val="0000FF"/>
                  </a:solidFill>
                  <a:latin typeface="Times New Roman" panose="02020603050405020304" pitchFamily="18" charset="0"/>
                  <a:ea typeface="楷体_GB2312" pitchFamily="49" charset="-122"/>
                </a:rPr>
                <a:t>B</a:t>
              </a:r>
              <a:endParaRPr kumimoji="1" lang="en-US" altLang="zh-CN" sz="2400" i="1">
                <a:solidFill>
                  <a:srgbClr val="0000FF"/>
                </a:solidFill>
                <a:latin typeface="Times New Roman" panose="02020603050405020304" pitchFamily="18" charset="0"/>
                <a:ea typeface="楷体_GB2312" pitchFamily="49" charset="-122"/>
              </a:endParaRPr>
            </a:p>
          </p:txBody>
        </p:sp>
        <p:sp>
          <p:nvSpPr>
            <p:cNvPr id="115" name="Line 38"/>
            <p:cNvSpPr>
              <a:spLocks noChangeShapeType="1"/>
            </p:cNvSpPr>
            <p:nvPr/>
          </p:nvSpPr>
          <p:spPr bwMode="auto">
            <a:xfrm>
              <a:off x="3583" y="793"/>
              <a:ext cx="204" cy="0"/>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16" name="Text Box 39"/>
            <p:cNvSpPr txBox="1">
              <a:spLocks noChangeArrowheads="1"/>
            </p:cNvSpPr>
            <p:nvPr/>
          </p:nvSpPr>
          <p:spPr bwMode="auto">
            <a:xfrm>
              <a:off x="4150" y="232"/>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i</a:t>
              </a:r>
              <a:r>
                <a:rPr kumimoji="1" lang="en-US" altLang="zh-CN" sz="2400" i="1" baseline="-25000">
                  <a:solidFill>
                    <a:srgbClr val="0000FF"/>
                  </a:solidFill>
                  <a:latin typeface="Times New Roman" panose="02020603050405020304" pitchFamily="18" charset="0"/>
                  <a:ea typeface="楷体_GB2312" pitchFamily="49" charset="-122"/>
                </a:rPr>
                <a:t>C</a:t>
              </a:r>
              <a:endParaRPr kumimoji="1" lang="en-US" altLang="zh-CN" sz="2400" i="1">
                <a:solidFill>
                  <a:srgbClr val="0000FF"/>
                </a:solidFill>
                <a:latin typeface="Times New Roman" panose="02020603050405020304" pitchFamily="18" charset="0"/>
                <a:ea typeface="楷体_GB2312" pitchFamily="49" charset="-122"/>
              </a:endParaRPr>
            </a:p>
          </p:txBody>
        </p:sp>
        <p:sp>
          <p:nvSpPr>
            <p:cNvPr id="117" name="Line 40"/>
            <p:cNvSpPr>
              <a:spLocks noChangeShapeType="1"/>
            </p:cNvSpPr>
            <p:nvPr/>
          </p:nvSpPr>
          <p:spPr bwMode="auto">
            <a:xfrm>
              <a:off x="4173" y="566"/>
              <a:ext cx="204" cy="0"/>
            </a:xfrm>
            <a:prstGeom prst="line">
              <a:avLst/>
            </a:prstGeom>
            <a:noFill/>
            <a:ln w="28575">
              <a:solidFill>
                <a:srgbClr val="0000FF"/>
              </a:solidFill>
              <a:round/>
              <a:headEnd type="arrow"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148" name="Rectangle 43"/>
          <p:cNvSpPr>
            <a:spLocks noChangeArrowheads="1"/>
          </p:cNvSpPr>
          <p:nvPr/>
        </p:nvSpPr>
        <p:spPr bwMode="auto">
          <a:xfrm>
            <a:off x="4630870" y="378289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dirty="0"/>
              <a:t>交流通路</a:t>
            </a:r>
          </a:p>
        </p:txBody>
      </p:sp>
      <p:sp>
        <p:nvSpPr>
          <p:cNvPr id="149" name="Rectangle 43"/>
          <p:cNvSpPr>
            <a:spLocks noChangeArrowheads="1"/>
          </p:cNvSpPr>
          <p:nvPr/>
        </p:nvSpPr>
        <p:spPr bwMode="auto">
          <a:xfrm>
            <a:off x="4686300" y="143863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dirty="0"/>
              <a:t>直流通路</a:t>
            </a:r>
          </a:p>
        </p:txBody>
      </p:sp>
    </p:spTree>
    <p:extLst>
      <p:ext uri="{BB962C8B-B14F-4D97-AF65-F5344CB8AC3E}">
        <p14:creationId xmlns:p14="http://schemas.microsoft.com/office/powerpoint/2010/main" val="3729824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1415C18-242D-4D28-9EFE-859F6CEAA333}"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2560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560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E2597CF-6369-425E-8267-1FDED7E7C534}" type="slidenum">
              <a:rPr lang="en-US" altLang="zh-CN" sz="1800" b="0" smtClean="0">
                <a:solidFill>
                  <a:srgbClr val="B2B2B2"/>
                </a:solidFill>
              </a:rPr>
              <a:pPr>
                <a:spcAft>
                  <a:spcPct val="0"/>
                </a:spcAft>
                <a:buFontTx/>
                <a:buNone/>
              </a:pPr>
              <a:t>22</a:t>
            </a:fld>
            <a:endParaRPr lang="en-US" altLang="zh-CN" sz="1800" b="0">
              <a:solidFill>
                <a:srgbClr val="B2B2B2"/>
              </a:solidFill>
            </a:endParaRPr>
          </a:p>
        </p:txBody>
      </p:sp>
      <p:sp>
        <p:nvSpPr>
          <p:cNvPr id="25605" name="Freeform 2"/>
          <p:cNvSpPr>
            <a:spLocks/>
          </p:cNvSpPr>
          <p:nvPr/>
        </p:nvSpPr>
        <p:spPr bwMode="auto">
          <a:xfrm>
            <a:off x="4537075" y="4364038"/>
            <a:ext cx="1938338" cy="1482725"/>
          </a:xfrm>
          <a:custGeom>
            <a:avLst/>
            <a:gdLst>
              <a:gd name="T0" fmla="*/ 0 w 2260"/>
              <a:gd name="T1" fmla="*/ 2147483646 h 1380"/>
              <a:gd name="T2" fmla="*/ 2147483646 w 2260"/>
              <a:gd name="T3" fmla="*/ 2147483646 h 1380"/>
              <a:gd name="T4" fmla="*/ 2147483646 w 2260"/>
              <a:gd name="T5" fmla="*/ 2147483646 h 1380"/>
              <a:gd name="T6" fmla="*/ 2147483646 w 2260"/>
              <a:gd name="T7" fmla="*/ 2147483646 h 1380"/>
              <a:gd name="T8" fmla="*/ 2147483646 w 2260"/>
              <a:gd name="T9" fmla="*/ 0 h 1380"/>
              <a:gd name="T10" fmla="*/ 0 60000 65536"/>
              <a:gd name="T11" fmla="*/ 0 60000 65536"/>
              <a:gd name="T12" fmla="*/ 0 60000 65536"/>
              <a:gd name="T13" fmla="*/ 0 60000 65536"/>
              <a:gd name="T14" fmla="*/ 0 60000 65536"/>
              <a:gd name="T15" fmla="*/ 0 w 2260"/>
              <a:gd name="T16" fmla="*/ 0 h 1380"/>
              <a:gd name="T17" fmla="*/ 2260 w 2260"/>
              <a:gd name="T18" fmla="*/ 1380 h 1380"/>
            </a:gdLst>
            <a:ahLst/>
            <a:cxnLst>
              <a:cxn ang="T10">
                <a:pos x="T0" y="T1"/>
              </a:cxn>
              <a:cxn ang="T11">
                <a:pos x="T2" y="T3"/>
              </a:cxn>
              <a:cxn ang="T12">
                <a:pos x="T4" y="T5"/>
              </a:cxn>
              <a:cxn ang="T13">
                <a:pos x="T6" y="T7"/>
              </a:cxn>
              <a:cxn ang="T14">
                <a:pos x="T8" y="T9"/>
              </a:cxn>
            </a:cxnLst>
            <a:rect l="T15" t="T16" r="T17" b="T18"/>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5606" name="Rectangle 3"/>
          <p:cNvSpPr>
            <a:spLocks noGrp="1" noChangeArrowheads="1"/>
          </p:cNvSpPr>
          <p:nvPr>
            <p:ph type="title"/>
          </p:nvPr>
        </p:nvSpPr>
        <p:spPr/>
        <p:txBody>
          <a:bodyPr/>
          <a:lstStyle/>
          <a:p>
            <a:r>
              <a:rPr lang="zh-CN" altLang="en-US" dirty="0"/>
              <a:t>图解法静态分析</a:t>
            </a:r>
          </a:p>
        </p:txBody>
      </p:sp>
      <p:sp>
        <p:nvSpPr>
          <p:cNvPr id="25607" name="Line 4"/>
          <p:cNvSpPr>
            <a:spLocks noChangeShapeType="1"/>
          </p:cNvSpPr>
          <p:nvPr/>
        </p:nvSpPr>
        <p:spPr bwMode="auto">
          <a:xfrm flipV="1">
            <a:off x="1358900" y="2924175"/>
            <a:ext cx="0" cy="301625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08" name="Line 5"/>
          <p:cNvSpPr>
            <a:spLocks noChangeShapeType="1"/>
          </p:cNvSpPr>
          <p:nvPr/>
        </p:nvSpPr>
        <p:spPr bwMode="auto">
          <a:xfrm flipV="1">
            <a:off x="1358900" y="5902325"/>
            <a:ext cx="1636713" cy="1905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09" name="Text Box 6"/>
          <p:cNvSpPr txBox="1">
            <a:spLocks noChangeArrowheads="1"/>
          </p:cNvSpPr>
          <p:nvPr/>
        </p:nvSpPr>
        <p:spPr bwMode="auto">
          <a:xfrm>
            <a:off x="1476375" y="2781300"/>
            <a:ext cx="503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latin typeface="Times New Roman" panose="02020603050405020304" pitchFamily="18" charset="0"/>
                <a:ea typeface="楷体_GB2312" pitchFamily="49" charset="-122"/>
              </a:rPr>
              <a:t>i</a:t>
            </a:r>
            <a:r>
              <a:rPr kumimoji="1" lang="en-US" altLang="zh-CN" baseline="-5000">
                <a:latin typeface="Times New Roman" panose="02020603050405020304" pitchFamily="18" charset="0"/>
                <a:ea typeface="楷体_GB2312" pitchFamily="49" charset="-122"/>
              </a:rPr>
              <a:t>B</a:t>
            </a:r>
          </a:p>
        </p:txBody>
      </p:sp>
      <p:sp>
        <p:nvSpPr>
          <p:cNvPr id="25610" name="Text Box 7"/>
          <p:cNvSpPr txBox="1">
            <a:spLocks noChangeArrowheads="1"/>
          </p:cNvSpPr>
          <p:nvPr/>
        </p:nvSpPr>
        <p:spPr bwMode="auto">
          <a:xfrm>
            <a:off x="2652713" y="5257800"/>
            <a:ext cx="717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BE</a:t>
            </a:r>
            <a:endParaRPr kumimoji="1" lang="en-US" altLang="zh-CN">
              <a:latin typeface="Times New Roman" panose="02020603050405020304" pitchFamily="18" charset="0"/>
              <a:ea typeface="楷体_GB2312" pitchFamily="49" charset="-122"/>
            </a:endParaRPr>
          </a:p>
        </p:txBody>
      </p:sp>
      <p:sp>
        <p:nvSpPr>
          <p:cNvPr id="25611" name="Freeform 8"/>
          <p:cNvSpPr>
            <a:spLocks/>
          </p:cNvSpPr>
          <p:nvPr/>
        </p:nvSpPr>
        <p:spPr bwMode="auto">
          <a:xfrm>
            <a:off x="1358900" y="3521075"/>
            <a:ext cx="1065213" cy="2378075"/>
          </a:xfrm>
          <a:custGeom>
            <a:avLst/>
            <a:gdLst>
              <a:gd name="T0" fmla="*/ 0 w 1344"/>
              <a:gd name="T1" fmla="*/ 2147483646 h 2280"/>
              <a:gd name="T2" fmla="*/ 2147483646 w 1344"/>
              <a:gd name="T3" fmla="*/ 2147483646 h 2280"/>
              <a:gd name="T4" fmla="*/ 2147483646 w 1344"/>
              <a:gd name="T5" fmla="*/ 2147483646 h 2280"/>
              <a:gd name="T6" fmla="*/ 2147483646 w 1344"/>
              <a:gd name="T7" fmla="*/ 2147483646 h 2280"/>
              <a:gd name="T8" fmla="*/ 2147483646 w 1344"/>
              <a:gd name="T9" fmla="*/ 2147483646 h 2280"/>
              <a:gd name="T10" fmla="*/ 2147483646 w 1344"/>
              <a:gd name="T11" fmla="*/ 0 h 2280"/>
              <a:gd name="T12" fmla="*/ 0 60000 65536"/>
              <a:gd name="T13" fmla="*/ 0 60000 65536"/>
              <a:gd name="T14" fmla="*/ 0 60000 65536"/>
              <a:gd name="T15" fmla="*/ 0 60000 65536"/>
              <a:gd name="T16" fmla="*/ 0 60000 65536"/>
              <a:gd name="T17" fmla="*/ 0 60000 65536"/>
              <a:gd name="T18" fmla="*/ 0 w 1344"/>
              <a:gd name="T19" fmla="*/ 0 h 2280"/>
              <a:gd name="T20" fmla="*/ 1344 w 1344"/>
              <a:gd name="T21" fmla="*/ 2280 h 2280"/>
            </a:gdLst>
            <a:ahLst/>
            <a:cxnLst>
              <a:cxn ang="T12">
                <a:pos x="T0" y="T1"/>
              </a:cxn>
              <a:cxn ang="T13">
                <a:pos x="T2" y="T3"/>
              </a:cxn>
              <a:cxn ang="T14">
                <a:pos x="T4" y="T5"/>
              </a:cxn>
              <a:cxn ang="T15">
                <a:pos x="T6" y="T7"/>
              </a:cxn>
              <a:cxn ang="T16">
                <a:pos x="T8" y="T9"/>
              </a:cxn>
              <a:cxn ang="T17">
                <a:pos x="T10" y="T11"/>
              </a:cxn>
            </a:cxnLst>
            <a:rect l="T18" t="T19" r="T20" b="T21"/>
            <a:pathLst>
              <a:path w="1344" h="2280">
                <a:moveTo>
                  <a:pt x="0" y="2280"/>
                </a:moveTo>
                <a:cubicBezTo>
                  <a:pt x="174" y="2273"/>
                  <a:pt x="348" y="2266"/>
                  <a:pt x="456" y="2256"/>
                </a:cubicBezTo>
                <a:cubicBezTo>
                  <a:pt x="564" y="2246"/>
                  <a:pt x="574" y="2268"/>
                  <a:pt x="648" y="2220"/>
                </a:cubicBezTo>
                <a:cubicBezTo>
                  <a:pt x="722" y="2172"/>
                  <a:pt x="828" y="2120"/>
                  <a:pt x="900" y="1968"/>
                </a:cubicBezTo>
                <a:cubicBezTo>
                  <a:pt x="972" y="1816"/>
                  <a:pt x="1006" y="1636"/>
                  <a:pt x="1080" y="1308"/>
                </a:cubicBezTo>
                <a:cubicBezTo>
                  <a:pt x="1154" y="980"/>
                  <a:pt x="1289" y="272"/>
                  <a:pt x="1344"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22953" name="Line 9"/>
          <p:cNvSpPr>
            <a:spLocks noChangeShapeType="1"/>
          </p:cNvSpPr>
          <p:nvPr/>
        </p:nvSpPr>
        <p:spPr bwMode="auto">
          <a:xfrm>
            <a:off x="1368425" y="4392613"/>
            <a:ext cx="935038"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4" name="Line 10"/>
          <p:cNvSpPr>
            <a:spLocks noChangeShapeType="1"/>
          </p:cNvSpPr>
          <p:nvPr/>
        </p:nvSpPr>
        <p:spPr bwMode="auto">
          <a:xfrm>
            <a:off x="2309813" y="4429125"/>
            <a:ext cx="0" cy="1484313"/>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5" name="Line 11"/>
          <p:cNvSpPr>
            <a:spLocks noChangeShapeType="1"/>
          </p:cNvSpPr>
          <p:nvPr/>
        </p:nvSpPr>
        <p:spPr bwMode="auto">
          <a:xfrm>
            <a:off x="5357813" y="4400550"/>
            <a:ext cx="0" cy="1512888"/>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6" name="Rectangle 12"/>
          <p:cNvSpPr>
            <a:spLocks noChangeArrowheads="1"/>
          </p:cNvSpPr>
          <p:nvPr/>
        </p:nvSpPr>
        <p:spPr bwMode="auto">
          <a:xfrm>
            <a:off x="4981575" y="5975350"/>
            <a:ext cx="912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pitchFamily="49" charset="-122"/>
              </a:rPr>
              <a:t>V</a:t>
            </a:r>
            <a:r>
              <a:rPr kumimoji="1" lang="en-US" altLang="zh-CN" sz="1800">
                <a:solidFill>
                  <a:schemeClr val="accent2"/>
                </a:solidFill>
                <a:latin typeface="Times New Roman" panose="02020603050405020304" pitchFamily="18" charset="0"/>
                <a:ea typeface="楷体_GB2312" pitchFamily="49" charset="-122"/>
              </a:rPr>
              <a:t>CEQ</a:t>
            </a:r>
          </a:p>
        </p:txBody>
      </p:sp>
      <p:sp>
        <p:nvSpPr>
          <p:cNvPr id="722957" name="Line 13"/>
          <p:cNvSpPr>
            <a:spLocks noChangeShapeType="1"/>
          </p:cNvSpPr>
          <p:nvPr/>
        </p:nvSpPr>
        <p:spPr bwMode="auto">
          <a:xfrm>
            <a:off x="4532313" y="4400550"/>
            <a:ext cx="868362"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58" name="Rectangle 14"/>
          <p:cNvSpPr>
            <a:spLocks noChangeArrowheads="1"/>
          </p:cNvSpPr>
          <p:nvPr/>
        </p:nvSpPr>
        <p:spPr bwMode="auto">
          <a:xfrm>
            <a:off x="3717925" y="4146550"/>
            <a:ext cx="661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pitchFamily="49" charset="-122"/>
              </a:rPr>
              <a:t>I</a:t>
            </a:r>
            <a:r>
              <a:rPr kumimoji="1" lang="en-US" altLang="zh-CN" sz="1800">
                <a:solidFill>
                  <a:schemeClr val="accent2"/>
                </a:solidFill>
                <a:latin typeface="Times New Roman" panose="02020603050405020304" pitchFamily="18" charset="0"/>
                <a:ea typeface="楷体_GB2312" pitchFamily="49" charset="-122"/>
              </a:rPr>
              <a:t>CQ</a:t>
            </a:r>
          </a:p>
        </p:txBody>
      </p:sp>
      <p:sp>
        <p:nvSpPr>
          <p:cNvPr id="25618" name="Text Box 15"/>
          <p:cNvSpPr txBox="1">
            <a:spLocks noChangeArrowheads="1"/>
          </p:cNvSpPr>
          <p:nvPr/>
        </p:nvSpPr>
        <p:spPr bwMode="auto">
          <a:xfrm>
            <a:off x="4643438" y="2708275"/>
            <a:ext cx="587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i="1">
                <a:latin typeface="Times New Roman" panose="02020603050405020304" pitchFamily="18" charset="0"/>
                <a:ea typeface="楷体_GB2312" pitchFamily="49" charset="-122"/>
              </a:rPr>
              <a:t>i</a:t>
            </a:r>
            <a:r>
              <a:rPr kumimoji="1" lang="en-US" altLang="zh-CN" baseline="-5000">
                <a:latin typeface="Times New Roman" panose="02020603050405020304" pitchFamily="18" charset="0"/>
                <a:ea typeface="楷体_GB2312" pitchFamily="49" charset="-122"/>
              </a:rPr>
              <a:t>C</a:t>
            </a:r>
          </a:p>
        </p:txBody>
      </p:sp>
      <p:sp>
        <p:nvSpPr>
          <p:cNvPr id="25619" name="Text Box 16"/>
          <p:cNvSpPr txBox="1">
            <a:spLocks noChangeArrowheads="1"/>
          </p:cNvSpPr>
          <p:nvPr/>
        </p:nvSpPr>
        <p:spPr bwMode="auto">
          <a:xfrm>
            <a:off x="6781800" y="5278438"/>
            <a:ext cx="731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i="1">
                <a:latin typeface="Times New Roman" panose="02020603050405020304" pitchFamily="18" charset="0"/>
                <a:ea typeface="楷体_GB2312" pitchFamily="49" charset="-122"/>
              </a:rPr>
              <a:t>v</a:t>
            </a:r>
            <a:r>
              <a:rPr kumimoji="1" lang="en-US" altLang="zh-CN" baseline="-25000">
                <a:latin typeface="Times New Roman" panose="02020603050405020304" pitchFamily="18" charset="0"/>
                <a:ea typeface="楷体_GB2312" pitchFamily="49" charset="-122"/>
              </a:rPr>
              <a:t>CE</a:t>
            </a:r>
            <a:endParaRPr kumimoji="1" lang="en-US" altLang="zh-CN">
              <a:latin typeface="Times New Roman" panose="02020603050405020304" pitchFamily="18" charset="0"/>
              <a:ea typeface="楷体_GB2312" pitchFamily="49" charset="-122"/>
            </a:endParaRPr>
          </a:p>
        </p:txBody>
      </p:sp>
      <p:sp>
        <p:nvSpPr>
          <p:cNvPr id="25620" name="Line 17"/>
          <p:cNvSpPr>
            <a:spLocks noChangeShapeType="1"/>
          </p:cNvSpPr>
          <p:nvPr/>
        </p:nvSpPr>
        <p:spPr bwMode="auto">
          <a:xfrm flipV="1">
            <a:off x="4519613" y="5903913"/>
            <a:ext cx="2516187" cy="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21" name="Line 18"/>
          <p:cNvSpPr>
            <a:spLocks noChangeShapeType="1"/>
          </p:cNvSpPr>
          <p:nvPr/>
        </p:nvSpPr>
        <p:spPr bwMode="auto">
          <a:xfrm flipH="1" flipV="1">
            <a:off x="4538663" y="2894013"/>
            <a:ext cx="0" cy="3009900"/>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22" name="Freeform 19"/>
          <p:cNvSpPr>
            <a:spLocks/>
          </p:cNvSpPr>
          <p:nvPr/>
        </p:nvSpPr>
        <p:spPr bwMode="auto">
          <a:xfrm>
            <a:off x="4521200" y="5743575"/>
            <a:ext cx="2046288" cy="139700"/>
          </a:xfrm>
          <a:custGeom>
            <a:avLst/>
            <a:gdLst>
              <a:gd name="T0" fmla="*/ 2147483646 w 2387"/>
              <a:gd name="T1" fmla="*/ 2147483646 h 131"/>
              <a:gd name="T2" fmla="*/ 2147483646 w 2387"/>
              <a:gd name="T3" fmla="*/ 2147483646 h 131"/>
              <a:gd name="T4" fmla="*/ 2147483646 w 2387"/>
              <a:gd name="T5" fmla="*/ 2147483646 h 131"/>
              <a:gd name="T6" fmla="*/ 2147483646 w 2387"/>
              <a:gd name="T7" fmla="*/ 0 h 131"/>
              <a:gd name="T8" fmla="*/ 0 60000 65536"/>
              <a:gd name="T9" fmla="*/ 0 60000 65536"/>
              <a:gd name="T10" fmla="*/ 0 60000 65536"/>
              <a:gd name="T11" fmla="*/ 0 60000 65536"/>
              <a:gd name="T12" fmla="*/ 0 w 2387"/>
              <a:gd name="T13" fmla="*/ 0 h 131"/>
              <a:gd name="T14" fmla="*/ 2387 w 2387"/>
              <a:gd name="T15" fmla="*/ 131 h 131"/>
            </a:gdLst>
            <a:ahLst/>
            <a:cxnLst>
              <a:cxn ang="T8">
                <a:pos x="T0" y="T1"/>
              </a:cxn>
              <a:cxn ang="T9">
                <a:pos x="T2" y="T3"/>
              </a:cxn>
              <a:cxn ang="T10">
                <a:pos x="T4" y="T5"/>
              </a:cxn>
              <a:cxn ang="T11">
                <a:pos x="T6" y="T7"/>
              </a:cxn>
            </a:cxnLst>
            <a:rect l="T12" t="T13" r="T14" b="T15"/>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5623" name="Freeform 20"/>
          <p:cNvSpPr>
            <a:spLocks/>
          </p:cNvSpPr>
          <p:nvPr/>
        </p:nvSpPr>
        <p:spPr bwMode="auto">
          <a:xfrm>
            <a:off x="4537075" y="5343525"/>
            <a:ext cx="1979613" cy="541338"/>
          </a:xfrm>
          <a:custGeom>
            <a:avLst/>
            <a:gdLst>
              <a:gd name="T0" fmla="*/ 0 w 2308"/>
              <a:gd name="T1" fmla="*/ 2147483646 h 504"/>
              <a:gd name="T2" fmla="*/ 2147483646 w 2308"/>
              <a:gd name="T3" fmla="*/ 2147483646 h 504"/>
              <a:gd name="T4" fmla="*/ 2147483646 w 2308"/>
              <a:gd name="T5" fmla="*/ 2147483646 h 504"/>
              <a:gd name="T6" fmla="*/ 2147483646 w 2308"/>
              <a:gd name="T7" fmla="*/ 2147483646 h 504"/>
              <a:gd name="T8" fmla="*/ 2147483646 w 2308"/>
              <a:gd name="T9" fmla="*/ 2147483646 h 504"/>
              <a:gd name="T10" fmla="*/ 2147483646 w 2308"/>
              <a:gd name="T11" fmla="*/ 2147483646 h 504"/>
              <a:gd name="T12" fmla="*/ 2147483646 w 2308"/>
              <a:gd name="T13" fmla="*/ 0 h 504"/>
              <a:gd name="T14" fmla="*/ 0 60000 65536"/>
              <a:gd name="T15" fmla="*/ 0 60000 65536"/>
              <a:gd name="T16" fmla="*/ 0 60000 65536"/>
              <a:gd name="T17" fmla="*/ 0 60000 65536"/>
              <a:gd name="T18" fmla="*/ 0 60000 65536"/>
              <a:gd name="T19" fmla="*/ 0 60000 65536"/>
              <a:gd name="T20" fmla="*/ 0 60000 65536"/>
              <a:gd name="T21" fmla="*/ 0 w 2308"/>
              <a:gd name="T22" fmla="*/ 0 h 504"/>
              <a:gd name="T23" fmla="*/ 2308 w 2308"/>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5624" name="Freeform 21"/>
          <p:cNvSpPr>
            <a:spLocks/>
          </p:cNvSpPr>
          <p:nvPr/>
        </p:nvSpPr>
        <p:spPr bwMode="auto">
          <a:xfrm>
            <a:off x="4535488" y="4865688"/>
            <a:ext cx="1970087" cy="1019175"/>
          </a:xfrm>
          <a:custGeom>
            <a:avLst/>
            <a:gdLst>
              <a:gd name="T0" fmla="*/ 0 w 2299"/>
              <a:gd name="T1" fmla="*/ 2147483646 h 948"/>
              <a:gd name="T2" fmla="*/ 2147483646 w 2299"/>
              <a:gd name="T3" fmla="*/ 2147483646 h 948"/>
              <a:gd name="T4" fmla="*/ 2147483646 w 2299"/>
              <a:gd name="T5" fmla="*/ 2147483646 h 948"/>
              <a:gd name="T6" fmla="*/ 2147483646 w 2299"/>
              <a:gd name="T7" fmla="*/ 2147483646 h 948"/>
              <a:gd name="T8" fmla="*/ 2147483646 w 2299"/>
              <a:gd name="T9" fmla="*/ 2147483646 h 948"/>
              <a:gd name="T10" fmla="*/ 2147483646 w 2299"/>
              <a:gd name="T11" fmla="*/ 0 h 948"/>
              <a:gd name="T12" fmla="*/ 0 60000 65536"/>
              <a:gd name="T13" fmla="*/ 0 60000 65536"/>
              <a:gd name="T14" fmla="*/ 0 60000 65536"/>
              <a:gd name="T15" fmla="*/ 0 60000 65536"/>
              <a:gd name="T16" fmla="*/ 0 60000 65536"/>
              <a:gd name="T17" fmla="*/ 0 60000 65536"/>
              <a:gd name="T18" fmla="*/ 0 w 2299"/>
              <a:gd name="T19" fmla="*/ 0 h 948"/>
              <a:gd name="T20" fmla="*/ 2299 w 2299"/>
              <a:gd name="T21" fmla="*/ 948 h 948"/>
            </a:gdLst>
            <a:ahLst/>
            <a:cxnLst>
              <a:cxn ang="T12">
                <a:pos x="T0" y="T1"/>
              </a:cxn>
              <a:cxn ang="T13">
                <a:pos x="T2" y="T3"/>
              </a:cxn>
              <a:cxn ang="T14">
                <a:pos x="T4" y="T5"/>
              </a:cxn>
              <a:cxn ang="T15">
                <a:pos x="T6" y="T7"/>
              </a:cxn>
              <a:cxn ang="T16">
                <a:pos x="T8" y="T9"/>
              </a:cxn>
              <a:cxn ang="T17">
                <a:pos x="T10" y="T11"/>
              </a:cxn>
            </a:cxnLst>
            <a:rect l="T18" t="T19" r="T20" b="T21"/>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5625" name="Freeform 22"/>
          <p:cNvSpPr>
            <a:spLocks/>
          </p:cNvSpPr>
          <p:nvPr/>
        </p:nvSpPr>
        <p:spPr bwMode="auto">
          <a:xfrm>
            <a:off x="4537075" y="3924300"/>
            <a:ext cx="1906588" cy="1922463"/>
          </a:xfrm>
          <a:custGeom>
            <a:avLst/>
            <a:gdLst>
              <a:gd name="T0" fmla="*/ 0 w 2224"/>
              <a:gd name="T1" fmla="*/ 2147483646 h 1788"/>
              <a:gd name="T2" fmla="*/ 2147483646 w 2224"/>
              <a:gd name="T3" fmla="*/ 2147483646 h 1788"/>
              <a:gd name="T4" fmla="*/ 2147483646 w 2224"/>
              <a:gd name="T5" fmla="*/ 2147483646 h 1788"/>
              <a:gd name="T6" fmla="*/ 2147483646 w 2224"/>
              <a:gd name="T7" fmla="*/ 2147483646 h 1788"/>
              <a:gd name="T8" fmla="*/ 2147483646 w 2224"/>
              <a:gd name="T9" fmla="*/ 2147483646 h 1788"/>
              <a:gd name="T10" fmla="*/ 2147483646 w 2224"/>
              <a:gd name="T11" fmla="*/ 0 h 1788"/>
              <a:gd name="T12" fmla="*/ 0 60000 65536"/>
              <a:gd name="T13" fmla="*/ 0 60000 65536"/>
              <a:gd name="T14" fmla="*/ 0 60000 65536"/>
              <a:gd name="T15" fmla="*/ 0 60000 65536"/>
              <a:gd name="T16" fmla="*/ 0 60000 65536"/>
              <a:gd name="T17" fmla="*/ 0 60000 65536"/>
              <a:gd name="T18" fmla="*/ 0 w 2224"/>
              <a:gd name="T19" fmla="*/ 0 h 1788"/>
              <a:gd name="T20" fmla="*/ 2224 w 2224"/>
              <a:gd name="T21" fmla="*/ 1788 h 1788"/>
            </a:gdLst>
            <a:ahLst/>
            <a:cxnLst>
              <a:cxn ang="T12">
                <a:pos x="T0" y="T1"/>
              </a:cxn>
              <a:cxn ang="T13">
                <a:pos x="T2" y="T3"/>
              </a:cxn>
              <a:cxn ang="T14">
                <a:pos x="T4" y="T5"/>
              </a:cxn>
              <a:cxn ang="T15">
                <a:pos x="T6" y="T7"/>
              </a:cxn>
              <a:cxn ang="T16">
                <a:pos x="T8" y="T9"/>
              </a:cxn>
              <a:cxn ang="T17">
                <a:pos x="T10" y="T11"/>
              </a:cxn>
            </a:cxnLst>
            <a:rect l="T18" t="T19" r="T20" b="T21"/>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25626" name="Freeform 23"/>
          <p:cNvSpPr>
            <a:spLocks/>
          </p:cNvSpPr>
          <p:nvPr/>
        </p:nvSpPr>
        <p:spPr bwMode="auto">
          <a:xfrm>
            <a:off x="4537075" y="3330575"/>
            <a:ext cx="1897063" cy="2554288"/>
          </a:xfrm>
          <a:custGeom>
            <a:avLst/>
            <a:gdLst>
              <a:gd name="T0" fmla="*/ 0 w 2212"/>
              <a:gd name="T1" fmla="*/ 2147483646 h 2377"/>
              <a:gd name="T2" fmla="*/ 2147483646 w 2212"/>
              <a:gd name="T3" fmla="*/ 2147483646 h 2377"/>
              <a:gd name="T4" fmla="*/ 2147483646 w 2212"/>
              <a:gd name="T5" fmla="*/ 2147483646 h 2377"/>
              <a:gd name="T6" fmla="*/ 2147483646 w 2212"/>
              <a:gd name="T7" fmla="*/ 2147483646 h 2377"/>
              <a:gd name="T8" fmla="*/ 2147483646 w 2212"/>
              <a:gd name="T9" fmla="*/ 2147483646 h 2377"/>
              <a:gd name="T10" fmla="*/ 0 60000 65536"/>
              <a:gd name="T11" fmla="*/ 0 60000 65536"/>
              <a:gd name="T12" fmla="*/ 0 60000 65536"/>
              <a:gd name="T13" fmla="*/ 0 60000 65536"/>
              <a:gd name="T14" fmla="*/ 0 60000 65536"/>
              <a:gd name="T15" fmla="*/ 0 w 2212"/>
              <a:gd name="T16" fmla="*/ 0 h 2377"/>
              <a:gd name="T17" fmla="*/ 2212 w 2212"/>
              <a:gd name="T18" fmla="*/ 2377 h 2377"/>
            </a:gdLst>
            <a:ahLst/>
            <a:cxnLst>
              <a:cxn ang="T10">
                <a:pos x="T0" y="T1"/>
              </a:cxn>
              <a:cxn ang="T11">
                <a:pos x="T2" y="T3"/>
              </a:cxn>
              <a:cxn ang="T12">
                <a:pos x="T4" y="T5"/>
              </a:cxn>
              <a:cxn ang="T13">
                <a:pos x="T6" y="T7"/>
              </a:cxn>
              <a:cxn ang="T14">
                <a:pos x="T8" y="T9"/>
              </a:cxn>
            </a:cxnLst>
            <a:rect l="T15" t="T16" r="T17" b="T18"/>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a:solidFill>
              <a:schemeClr val="tx1"/>
            </a:solidFill>
            <a:round/>
            <a:headEnd type="none" w="sm" len="sm"/>
            <a:tailEnd type="none" w="med" len="lg"/>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722968" name="Text Box 24"/>
          <p:cNvSpPr txBox="1">
            <a:spLocks noChangeArrowheads="1"/>
          </p:cNvSpPr>
          <p:nvPr/>
        </p:nvSpPr>
        <p:spPr bwMode="auto">
          <a:xfrm>
            <a:off x="6208713" y="5953125"/>
            <a:ext cx="876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latin typeface="Times New Roman" panose="02020603050405020304" pitchFamily="18" charset="0"/>
                <a:ea typeface="楷体_GB2312" pitchFamily="49" charset="-122"/>
              </a:rPr>
              <a:t>V</a:t>
            </a:r>
            <a:r>
              <a:rPr kumimoji="1" lang="en-US" altLang="zh-CN" sz="2800" baseline="-10000">
                <a:latin typeface="Times New Roman" panose="02020603050405020304" pitchFamily="18" charset="0"/>
                <a:ea typeface="楷体_GB2312" pitchFamily="49" charset="-122"/>
              </a:rPr>
              <a:t>CC</a:t>
            </a:r>
          </a:p>
        </p:txBody>
      </p:sp>
      <p:graphicFrame>
        <p:nvGraphicFramePr>
          <p:cNvPr id="722969" name="Object 25"/>
          <p:cNvGraphicFramePr>
            <a:graphicFrameLocks noChangeAspect="1"/>
          </p:cNvGraphicFramePr>
          <p:nvPr/>
        </p:nvGraphicFramePr>
        <p:xfrm>
          <a:off x="3773488" y="2960688"/>
          <a:ext cx="639762" cy="842962"/>
        </p:xfrm>
        <a:graphic>
          <a:graphicData uri="http://schemas.openxmlformats.org/presentationml/2006/ole">
            <mc:AlternateContent xmlns:mc="http://schemas.openxmlformats.org/markup-compatibility/2006">
              <mc:Choice xmlns:v="urn:schemas-microsoft-com:vml" Requires="v">
                <p:oleObj spid="_x0000_s25828" name="公式" r:id="rId3" imgW="279279" imgH="393529" progId="Equation.3">
                  <p:embed/>
                </p:oleObj>
              </mc:Choice>
              <mc:Fallback>
                <p:oleObj name="公式" r:id="rId3" imgW="279279" imgH="393529"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3488" y="2960688"/>
                        <a:ext cx="639762" cy="84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22970" name="Line 26"/>
          <p:cNvSpPr>
            <a:spLocks noChangeShapeType="1"/>
          </p:cNvSpPr>
          <p:nvPr/>
        </p:nvSpPr>
        <p:spPr bwMode="auto">
          <a:xfrm>
            <a:off x="4564063" y="3333750"/>
            <a:ext cx="1944687" cy="259238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2" name="Group 27"/>
          <p:cNvGrpSpPr>
            <a:grpSpLocks/>
          </p:cNvGrpSpPr>
          <p:nvPr/>
        </p:nvGrpSpPr>
        <p:grpSpPr bwMode="auto">
          <a:xfrm>
            <a:off x="5284788" y="3868738"/>
            <a:ext cx="657225" cy="573087"/>
            <a:chOff x="1512" y="2279"/>
            <a:chExt cx="413" cy="361"/>
          </a:xfrm>
        </p:grpSpPr>
        <p:sp>
          <p:nvSpPr>
            <p:cNvPr id="25670" name="Oval 28"/>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71" name="Text Box 29"/>
            <p:cNvSpPr txBox="1">
              <a:spLocks noChangeArrowheads="1"/>
            </p:cNvSpPr>
            <p:nvPr/>
          </p:nvSpPr>
          <p:spPr bwMode="auto">
            <a:xfrm>
              <a:off x="1638" y="2279"/>
              <a:ext cx="2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solidFill>
                    <a:srgbClr val="FF3300"/>
                  </a:solidFill>
                  <a:latin typeface="Times New Roman" panose="02020603050405020304" pitchFamily="18" charset="0"/>
                  <a:ea typeface="楷体_GB2312" pitchFamily="49" charset="-122"/>
                </a:rPr>
                <a:t>Q</a:t>
              </a:r>
            </a:p>
          </p:txBody>
        </p:sp>
      </p:grpSp>
      <p:sp>
        <p:nvSpPr>
          <p:cNvPr id="722974" name="Oval 30"/>
          <p:cNvSpPr>
            <a:spLocks noChangeArrowheads="1"/>
          </p:cNvSpPr>
          <p:nvPr/>
        </p:nvSpPr>
        <p:spPr bwMode="auto">
          <a:xfrm>
            <a:off x="4479925" y="3262313"/>
            <a:ext cx="104775" cy="104775"/>
          </a:xfrm>
          <a:prstGeom prst="ellipse">
            <a:avLst/>
          </a:prstGeom>
          <a:solidFill>
            <a:srgbClr val="CC3300"/>
          </a:solidFill>
          <a:ln w="9525">
            <a:solidFill>
              <a:srgbClr val="CC33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75" name="Oval 31"/>
          <p:cNvSpPr>
            <a:spLocks noChangeArrowheads="1"/>
          </p:cNvSpPr>
          <p:nvPr/>
        </p:nvSpPr>
        <p:spPr bwMode="auto">
          <a:xfrm>
            <a:off x="6435725" y="5846763"/>
            <a:ext cx="104775" cy="104775"/>
          </a:xfrm>
          <a:prstGeom prst="ellipse">
            <a:avLst/>
          </a:prstGeom>
          <a:solidFill>
            <a:srgbClr val="CC3300"/>
          </a:solidFill>
          <a:ln w="9525">
            <a:solidFill>
              <a:srgbClr val="CC33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76" name="Rectangle 32"/>
          <p:cNvSpPr>
            <a:spLocks noChangeArrowheads="1"/>
          </p:cNvSpPr>
          <p:nvPr/>
        </p:nvSpPr>
        <p:spPr bwMode="auto">
          <a:xfrm>
            <a:off x="1843088" y="5948363"/>
            <a:ext cx="900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pitchFamily="49" charset="-122"/>
              </a:rPr>
              <a:t>V</a:t>
            </a:r>
            <a:r>
              <a:rPr kumimoji="1" lang="en-US" altLang="zh-CN" sz="1800">
                <a:solidFill>
                  <a:schemeClr val="accent2"/>
                </a:solidFill>
                <a:latin typeface="Times New Roman" panose="02020603050405020304" pitchFamily="18" charset="0"/>
                <a:ea typeface="楷体_GB2312" pitchFamily="49" charset="-122"/>
              </a:rPr>
              <a:t>BEQ</a:t>
            </a:r>
          </a:p>
        </p:txBody>
      </p:sp>
      <p:sp>
        <p:nvSpPr>
          <p:cNvPr id="722977" name="Rectangle 33"/>
          <p:cNvSpPr>
            <a:spLocks noChangeArrowheads="1"/>
          </p:cNvSpPr>
          <p:nvPr/>
        </p:nvSpPr>
        <p:spPr bwMode="auto">
          <a:xfrm>
            <a:off x="595313" y="4103688"/>
            <a:ext cx="649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pitchFamily="49" charset="-122"/>
              </a:rPr>
              <a:t>I</a:t>
            </a:r>
            <a:r>
              <a:rPr kumimoji="1" lang="en-US" altLang="zh-CN" sz="1800">
                <a:solidFill>
                  <a:schemeClr val="accent2"/>
                </a:solidFill>
                <a:latin typeface="Times New Roman" panose="02020603050405020304" pitchFamily="18" charset="0"/>
                <a:ea typeface="楷体_GB2312" pitchFamily="49" charset="-122"/>
              </a:rPr>
              <a:t>BQ</a:t>
            </a:r>
          </a:p>
        </p:txBody>
      </p:sp>
      <p:grpSp>
        <p:nvGrpSpPr>
          <p:cNvPr id="3" name="Group 34"/>
          <p:cNvGrpSpPr>
            <a:grpSpLocks/>
          </p:cNvGrpSpPr>
          <p:nvPr/>
        </p:nvGrpSpPr>
        <p:grpSpPr bwMode="auto">
          <a:xfrm>
            <a:off x="2252663" y="3881438"/>
            <a:ext cx="655637" cy="573087"/>
            <a:chOff x="1512" y="2279"/>
            <a:chExt cx="413" cy="361"/>
          </a:xfrm>
        </p:grpSpPr>
        <p:sp>
          <p:nvSpPr>
            <p:cNvPr id="25668" name="Oval 35"/>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69" name="Text Box 36"/>
            <p:cNvSpPr txBox="1">
              <a:spLocks noChangeArrowheads="1"/>
            </p:cNvSpPr>
            <p:nvPr/>
          </p:nvSpPr>
          <p:spPr bwMode="auto">
            <a:xfrm>
              <a:off x="1637" y="227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solidFill>
                    <a:srgbClr val="FF3300"/>
                  </a:solidFill>
                  <a:latin typeface="Times New Roman" panose="02020603050405020304" pitchFamily="18" charset="0"/>
                  <a:ea typeface="楷体_GB2312" pitchFamily="49" charset="-122"/>
                </a:rPr>
                <a:t>Q</a:t>
              </a:r>
            </a:p>
          </p:txBody>
        </p:sp>
      </p:grpSp>
      <p:sp>
        <p:nvSpPr>
          <p:cNvPr id="722981" name="Line 37"/>
          <p:cNvSpPr>
            <a:spLocks noChangeShapeType="1"/>
          </p:cNvSpPr>
          <p:nvPr/>
        </p:nvSpPr>
        <p:spPr bwMode="auto">
          <a:xfrm>
            <a:off x="1377950" y="3749675"/>
            <a:ext cx="1738313" cy="12065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722982" name="Oval 38"/>
          <p:cNvSpPr>
            <a:spLocks noChangeArrowheads="1"/>
          </p:cNvSpPr>
          <p:nvPr/>
        </p:nvSpPr>
        <p:spPr bwMode="auto">
          <a:xfrm>
            <a:off x="1308100" y="3678238"/>
            <a:ext cx="104775" cy="104775"/>
          </a:xfrm>
          <a:prstGeom prst="ellipse">
            <a:avLst/>
          </a:prstGeom>
          <a:solidFill>
            <a:srgbClr val="FF0000"/>
          </a:solidFill>
          <a:ln w="9525">
            <a:solidFill>
              <a:srgbClr val="FF0000"/>
            </a:solidFill>
            <a:round/>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722983" name="Rectangle 39"/>
          <p:cNvSpPr>
            <a:spLocks noChangeArrowheads="1"/>
          </p:cNvSpPr>
          <p:nvPr/>
        </p:nvSpPr>
        <p:spPr bwMode="auto">
          <a:xfrm>
            <a:off x="6465888" y="4117975"/>
            <a:ext cx="649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chemeClr val="accent2"/>
                </a:solidFill>
                <a:latin typeface="Times New Roman" panose="02020603050405020304" pitchFamily="18" charset="0"/>
                <a:ea typeface="楷体_GB2312" pitchFamily="49" charset="-122"/>
              </a:rPr>
              <a:t>I</a:t>
            </a:r>
            <a:r>
              <a:rPr kumimoji="1" lang="en-US" altLang="zh-CN" sz="1800">
                <a:solidFill>
                  <a:schemeClr val="accent2"/>
                </a:solidFill>
                <a:latin typeface="Times New Roman" panose="02020603050405020304" pitchFamily="18" charset="0"/>
                <a:ea typeface="楷体_GB2312" pitchFamily="49" charset="-122"/>
              </a:rPr>
              <a:t>BQ</a:t>
            </a:r>
          </a:p>
        </p:txBody>
      </p:sp>
      <p:sp>
        <p:nvSpPr>
          <p:cNvPr id="722984" name="Rectangle 40"/>
          <p:cNvSpPr>
            <a:spLocks noChangeArrowheads="1"/>
          </p:cNvSpPr>
          <p:nvPr/>
        </p:nvSpPr>
        <p:spPr bwMode="auto">
          <a:xfrm>
            <a:off x="684213" y="1881188"/>
            <a:ext cx="2586037"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0" rIns="90000" bIns="4680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800" i="1">
                <a:latin typeface="Times New Roman" panose="02020603050405020304" pitchFamily="18" charset="0"/>
                <a:ea typeface="楷体_GB2312" pitchFamily="49" charset="-122"/>
              </a:rPr>
              <a:t>v</a:t>
            </a:r>
            <a:r>
              <a:rPr kumimoji="1" lang="en-US" altLang="zh-CN" sz="2800" baseline="-25000">
                <a:latin typeface="Times New Roman" panose="02020603050405020304" pitchFamily="18" charset="0"/>
                <a:ea typeface="楷体_GB2312" pitchFamily="49" charset="-122"/>
              </a:rPr>
              <a:t>BE</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V</a:t>
            </a:r>
            <a:r>
              <a:rPr kumimoji="1" lang="en-US" altLang="zh-CN" sz="2800" baseline="-25000">
                <a:latin typeface="Times New Roman" panose="02020603050405020304" pitchFamily="18" charset="0"/>
                <a:ea typeface="楷体_GB2312" pitchFamily="49" charset="-122"/>
              </a:rPr>
              <a:t>CC </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i</a:t>
            </a:r>
            <a:r>
              <a:rPr kumimoji="1" lang="en-US" altLang="zh-CN" sz="2800" baseline="-25000">
                <a:latin typeface="Times New Roman" panose="02020603050405020304" pitchFamily="18" charset="0"/>
                <a:ea typeface="楷体_GB2312" pitchFamily="49" charset="-122"/>
              </a:rPr>
              <a:t>B</a:t>
            </a:r>
            <a:r>
              <a:rPr kumimoji="1" lang="en-US" altLang="zh-CN" sz="2800">
                <a:latin typeface="Times New Roman" panose="02020603050405020304" pitchFamily="18" charset="0"/>
                <a:ea typeface="楷体_GB2312" pitchFamily="49" charset="-122"/>
              </a:rPr>
              <a:t>R</a:t>
            </a:r>
            <a:r>
              <a:rPr kumimoji="1" lang="en-US" altLang="zh-CN" sz="2800" baseline="-25000">
                <a:latin typeface="Times New Roman" panose="02020603050405020304" pitchFamily="18" charset="0"/>
                <a:ea typeface="楷体_GB2312" pitchFamily="49" charset="-122"/>
              </a:rPr>
              <a:t>b</a:t>
            </a:r>
            <a:endParaRPr kumimoji="1" lang="en-US" altLang="zh-CN" baseline="-5000">
              <a:latin typeface="Times New Roman" panose="02020603050405020304" pitchFamily="18" charset="0"/>
              <a:ea typeface="楷体_GB2312" pitchFamily="49" charset="-122"/>
            </a:endParaRPr>
          </a:p>
        </p:txBody>
      </p:sp>
      <p:graphicFrame>
        <p:nvGraphicFramePr>
          <p:cNvPr id="722985" name="Object 41"/>
          <p:cNvGraphicFramePr>
            <a:graphicFrameLocks noChangeAspect="1"/>
          </p:cNvGraphicFramePr>
          <p:nvPr/>
        </p:nvGraphicFramePr>
        <p:xfrm>
          <a:off x="650875" y="3254375"/>
          <a:ext cx="639763" cy="858838"/>
        </p:xfrm>
        <a:graphic>
          <a:graphicData uri="http://schemas.openxmlformats.org/presentationml/2006/ole">
            <mc:AlternateContent xmlns:mc="http://schemas.openxmlformats.org/markup-compatibility/2006">
              <mc:Choice xmlns:v="urn:schemas-microsoft-com:vml" Requires="v">
                <p:oleObj spid="_x0000_s25829" name="公式" r:id="rId5" imgW="279279" imgH="393529" progId="Equation.3">
                  <p:embed/>
                </p:oleObj>
              </mc:Choice>
              <mc:Fallback>
                <p:oleObj name="公式" r:id="rId5" imgW="279279" imgH="393529" progId="Equation.3">
                  <p:embed/>
                  <p:pic>
                    <p:nvPicPr>
                      <p:cNvPr id="0" name="Object 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75" y="3254375"/>
                        <a:ext cx="639763"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22986" name="Rectangle 42"/>
          <p:cNvSpPr>
            <a:spLocks noChangeArrowheads="1"/>
          </p:cNvSpPr>
          <p:nvPr/>
        </p:nvSpPr>
        <p:spPr bwMode="auto">
          <a:xfrm>
            <a:off x="792163" y="1412875"/>
            <a:ext cx="4643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输入</a:t>
            </a:r>
            <a:r>
              <a:rPr kumimoji="1" lang="en-US" altLang="zh-CN" sz="2800"/>
              <a:t>/</a:t>
            </a:r>
            <a:r>
              <a:rPr kumimoji="1" lang="zh-CN" altLang="en-US" sz="2800"/>
              <a:t>输出直流负载线：</a:t>
            </a:r>
            <a:endParaRPr kumimoji="1" lang="en-US" altLang="zh-CN" sz="2800"/>
          </a:p>
        </p:txBody>
      </p:sp>
      <p:sp>
        <p:nvSpPr>
          <p:cNvPr id="722987" name="Rectangle 43"/>
          <p:cNvSpPr>
            <a:spLocks noChangeArrowheads="1"/>
          </p:cNvSpPr>
          <p:nvPr/>
        </p:nvSpPr>
        <p:spPr bwMode="auto">
          <a:xfrm>
            <a:off x="3638550" y="2046288"/>
            <a:ext cx="2449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0" rIns="90000" bIns="4680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800" i="1">
                <a:latin typeface="Times New Roman" panose="02020603050405020304" pitchFamily="18" charset="0"/>
                <a:ea typeface="楷体_GB2312" pitchFamily="49" charset="-122"/>
              </a:rPr>
              <a:t>v</a:t>
            </a:r>
            <a:r>
              <a:rPr kumimoji="1" lang="en-US" altLang="zh-CN" sz="2800" baseline="-25000">
                <a:latin typeface="Times New Roman" panose="02020603050405020304" pitchFamily="18" charset="0"/>
                <a:ea typeface="楷体_GB2312" pitchFamily="49" charset="-122"/>
              </a:rPr>
              <a:t>CE</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V</a:t>
            </a:r>
            <a:r>
              <a:rPr kumimoji="1" lang="en-US" altLang="zh-CN" sz="2800" baseline="-25000">
                <a:latin typeface="Times New Roman" panose="02020603050405020304" pitchFamily="18" charset="0"/>
                <a:ea typeface="楷体_GB2312" pitchFamily="49" charset="-122"/>
              </a:rPr>
              <a:t>CC </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i</a:t>
            </a:r>
            <a:r>
              <a:rPr kumimoji="1" lang="en-US" altLang="zh-CN" sz="2800" baseline="-25000">
                <a:latin typeface="Times New Roman" panose="02020603050405020304" pitchFamily="18" charset="0"/>
                <a:ea typeface="楷体_GB2312" pitchFamily="49" charset="-122"/>
              </a:rPr>
              <a:t>C</a:t>
            </a:r>
            <a:r>
              <a:rPr kumimoji="1" lang="en-US" altLang="zh-CN" sz="2800">
                <a:latin typeface="Times New Roman" panose="02020603050405020304" pitchFamily="18" charset="0"/>
                <a:ea typeface="楷体_GB2312" pitchFamily="49" charset="-122"/>
              </a:rPr>
              <a:t>R</a:t>
            </a:r>
            <a:r>
              <a:rPr kumimoji="1" lang="en-US" altLang="zh-CN" baseline="-5000">
                <a:latin typeface="Times New Roman" panose="02020603050405020304" pitchFamily="18" charset="0"/>
                <a:ea typeface="楷体_GB2312" pitchFamily="49" charset="-122"/>
              </a:rPr>
              <a:t>c</a:t>
            </a:r>
          </a:p>
        </p:txBody>
      </p:sp>
      <p:sp>
        <p:nvSpPr>
          <p:cNvPr id="25643" name="Text Box 45"/>
          <p:cNvSpPr txBox="1">
            <a:spLocks noChangeArrowheads="1"/>
          </p:cNvSpPr>
          <p:nvPr/>
        </p:nvSpPr>
        <p:spPr bwMode="auto">
          <a:xfrm>
            <a:off x="6575425" y="1695450"/>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a:t>
            </a:r>
            <a:r>
              <a:rPr kumimoji="1" lang="en-US" altLang="zh-CN" sz="2000">
                <a:latin typeface="Times New Roman" panose="02020603050405020304" pitchFamily="18" charset="0"/>
                <a:ea typeface="楷体_GB2312" pitchFamily="49" charset="-122"/>
              </a:rPr>
              <a:t>b</a:t>
            </a:r>
          </a:p>
        </p:txBody>
      </p:sp>
      <p:sp>
        <p:nvSpPr>
          <p:cNvPr id="25644" name="Line 46"/>
          <p:cNvSpPr>
            <a:spLocks noChangeShapeType="1"/>
          </p:cNvSpPr>
          <p:nvPr/>
        </p:nvSpPr>
        <p:spPr bwMode="auto">
          <a:xfrm>
            <a:off x="7207250" y="1463675"/>
            <a:ext cx="0" cy="1244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45" name="Rectangle 47"/>
          <p:cNvSpPr>
            <a:spLocks noChangeArrowheads="1"/>
          </p:cNvSpPr>
          <p:nvPr/>
        </p:nvSpPr>
        <p:spPr bwMode="auto">
          <a:xfrm>
            <a:off x="7104063" y="1739900"/>
            <a:ext cx="150812"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46" name="Line 48"/>
          <p:cNvSpPr>
            <a:spLocks noChangeShapeType="1"/>
          </p:cNvSpPr>
          <p:nvPr/>
        </p:nvSpPr>
        <p:spPr bwMode="auto">
          <a:xfrm>
            <a:off x="7204075" y="1463675"/>
            <a:ext cx="123825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47" name="Line 49"/>
          <p:cNvSpPr>
            <a:spLocks noChangeShapeType="1"/>
          </p:cNvSpPr>
          <p:nvPr/>
        </p:nvSpPr>
        <p:spPr bwMode="auto">
          <a:xfrm flipV="1">
            <a:off x="7210425" y="2708275"/>
            <a:ext cx="665163"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48" name="Line 50"/>
          <p:cNvSpPr>
            <a:spLocks noChangeShapeType="1"/>
          </p:cNvSpPr>
          <p:nvPr/>
        </p:nvSpPr>
        <p:spPr bwMode="auto">
          <a:xfrm>
            <a:off x="7858125" y="2544763"/>
            <a:ext cx="0" cy="365125"/>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49" name="Line 51"/>
          <p:cNvSpPr>
            <a:spLocks noChangeShapeType="1"/>
          </p:cNvSpPr>
          <p:nvPr/>
        </p:nvSpPr>
        <p:spPr bwMode="auto">
          <a:xfrm>
            <a:off x="7858125" y="2727325"/>
            <a:ext cx="225425" cy="188913"/>
          </a:xfrm>
          <a:prstGeom prst="line">
            <a:avLst/>
          </a:prstGeom>
          <a:noFill/>
          <a:ln w="38100">
            <a:solidFill>
              <a:srgbClr val="CC3300"/>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0" name="Line 52"/>
          <p:cNvSpPr>
            <a:spLocks noChangeShapeType="1"/>
          </p:cNvSpPr>
          <p:nvPr/>
        </p:nvSpPr>
        <p:spPr bwMode="auto">
          <a:xfrm flipH="1">
            <a:off x="8080375" y="1463675"/>
            <a:ext cx="0" cy="1104900"/>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1" name="Line 53"/>
          <p:cNvSpPr>
            <a:spLocks noChangeShapeType="1"/>
          </p:cNvSpPr>
          <p:nvPr/>
        </p:nvSpPr>
        <p:spPr bwMode="auto">
          <a:xfrm>
            <a:off x="8069263" y="2905125"/>
            <a:ext cx="0" cy="468313"/>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2" name="Text Box 54"/>
          <p:cNvSpPr txBox="1">
            <a:spLocks noChangeArrowheads="1"/>
          </p:cNvSpPr>
          <p:nvPr/>
        </p:nvSpPr>
        <p:spPr bwMode="auto">
          <a:xfrm>
            <a:off x="7986713" y="944563"/>
            <a:ext cx="84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latin typeface="Times New Roman" panose="02020603050405020304" pitchFamily="18" charset="0"/>
                <a:ea typeface="楷体_GB2312" pitchFamily="49" charset="-122"/>
              </a:rPr>
              <a:t>+V</a:t>
            </a:r>
            <a:r>
              <a:rPr kumimoji="1" lang="en-US" altLang="zh-CN" sz="2400" baseline="-10000">
                <a:latin typeface="Times New Roman" panose="02020603050405020304" pitchFamily="18" charset="0"/>
                <a:ea typeface="楷体_GB2312" pitchFamily="49" charset="-122"/>
              </a:rPr>
              <a:t>CC</a:t>
            </a:r>
          </a:p>
        </p:txBody>
      </p:sp>
      <p:sp>
        <p:nvSpPr>
          <p:cNvPr id="25653" name="Rectangle 55"/>
          <p:cNvSpPr>
            <a:spLocks noChangeArrowheads="1"/>
          </p:cNvSpPr>
          <p:nvPr/>
        </p:nvSpPr>
        <p:spPr bwMode="auto">
          <a:xfrm>
            <a:off x="7994650" y="1739900"/>
            <a:ext cx="149225" cy="41433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54" name="Oval 56"/>
          <p:cNvSpPr>
            <a:spLocks noChangeArrowheads="1"/>
          </p:cNvSpPr>
          <p:nvPr/>
        </p:nvSpPr>
        <p:spPr bwMode="auto">
          <a:xfrm>
            <a:off x="8439150" y="1416050"/>
            <a:ext cx="109538"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5655" name="Text Box 57"/>
          <p:cNvSpPr txBox="1">
            <a:spLocks noChangeArrowheads="1"/>
          </p:cNvSpPr>
          <p:nvPr/>
        </p:nvSpPr>
        <p:spPr bwMode="auto">
          <a:xfrm>
            <a:off x="7456488" y="1698625"/>
            <a:ext cx="53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Rc</a:t>
            </a:r>
          </a:p>
        </p:txBody>
      </p:sp>
      <p:sp>
        <p:nvSpPr>
          <p:cNvPr id="25656" name="Line 58"/>
          <p:cNvSpPr>
            <a:spLocks noChangeShapeType="1"/>
          </p:cNvSpPr>
          <p:nvPr/>
        </p:nvSpPr>
        <p:spPr bwMode="auto">
          <a:xfrm flipV="1">
            <a:off x="7950200" y="3373438"/>
            <a:ext cx="2587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7" name="Line 59"/>
          <p:cNvSpPr>
            <a:spLocks noChangeShapeType="1"/>
          </p:cNvSpPr>
          <p:nvPr/>
        </p:nvSpPr>
        <p:spPr bwMode="auto">
          <a:xfrm flipV="1">
            <a:off x="7858125" y="2551113"/>
            <a:ext cx="225425" cy="16351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8" name="Line 60"/>
          <p:cNvSpPr>
            <a:spLocks noChangeShapeType="1"/>
          </p:cNvSpPr>
          <p:nvPr/>
        </p:nvSpPr>
        <p:spPr bwMode="auto">
          <a:xfrm>
            <a:off x="8294688" y="1655763"/>
            <a:ext cx="0" cy="530225"/>
          </a:xfrm>
          <a:prstGeom prst="line">
            <a:avLst/>
          </a:prstGeom>
          <a:noFill/>
          <a:ln w="38100">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59" name="Text Box 61"/>
          <p:cNvSpPr txBox="1">
            <a:spLocks noChangeArrowheads="1"/>
          </p:cNvSpPr>
          <p:nvPr/>
        </p:nvSpPr>
        <p:spPr bwMode="auto">
          <a:xfrm>
            <a:off x="8393113" y="1604963"/>
            <a:ext cx="50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i</a:t>
            </a:r>
            <a:r>
              <a:rPr kumimoji="1" lang="en-US" altLang="zh-CN" sz="2400" i="1" baseline="-25000">
                <a:solidFill>
                  <a:srgbClr val="0000FF"/>
                </a:solidFill>
                <a:latin typeface="Times New Roman" panose="02020603050405020304" pitchFamily="18" charset="0"/>
                <a:ea typeface="楷体_GB2312" pitchFamily="49" charset="-122"/>
              </a:rPr>
              <a:t>C</a:t>
            </a:r>
            <a:endParaRPr kumimoji="1" lang="en-US" altLang="zh-CN" sz="2400" i="1">
              <a:solidFill>
                <a:srgbClr val="0000FF"/>
              </a:solidFill>
              <a:latin typeface="Times New Roman" panose="02020603050405020304" pitchFamily="18" charset="0"/>
              <a:ea typeface="楷体_GB2312" pitchFamily="49" charset="-122"/>
            </a:endParaRPr>
          </a:p>
        </p:txBody>
      </p:sp>
      <p:sp>
        <p:nvSpPr>
          <p:cNvPr id="25660" name="Text Box 62"/>
          <p:cNvSpPr txBox="1">
            <a:spLocks noChangeArrowheads="1"/>
          </p:cNvSpPr>
          <p:nvPr/>
        </p:nvSpPr>
        <p:spPr bwMode="auto">
          <a:xfrm>
            <a:off x="6497638" y="2133600"/>
            <a:ext cx="400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i</a:t>
            </a:r>
            <a:r>
              <a:rPr kumimoji="1" lang="en-US" altLang="zh-CN" sz="2400" i="1" baseline="-25000">
                <a:solidFill>
                  <a:srgbClr val="0000FF"/>
                </a:solidFill>
                <a:latin typeface="Times New Roman" panose="02020603050405020304" pitchFamily="18" charset="0"/>
                <a:ea typeface="楷体_GB2312" pitchFamily="49" charset="-122"/>
              </a:rPr>
              <a:t>B</a:t>
            </a:r>
            <a:endParaRPr kumimoji="1" lang="en-US" altLang="zh-CN" sz="2400" i="1">
              <a:solidFill>
                <a:srgbClr val="0000FF"/>
              </a:solidFill>
              <a:latin typeface="Times New Roman" panose="02020603050405020304" pitchFamily="18" charset="0"/>
              <a:ea typeface="楷体_GB2312" pitchFamily="49" charset="-122"/>
            </a:endParaRPr>
          </a:p>
        </p:txBody>
      </p:sp>
      <p:sp>
        <p:nvSpPr>
          <p:cNvPr id="25661" name="Text Box 63"/>
          <p:cNvSpPr txBox="1">
            <a:spLocks noChangeArrowheads="1"/>
          </p:cNvSpPr>
          <p:nvPr/>
        </p:nvSpPr>
        <p:spPr bwMode="auto">
          <a:xfrm>
            <a:off x="8245475" y="2293938"/>
            <a:ext cx="173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pitchFamily="49" charset="-122"/>
              </a:rPr>
              <a:t>+</a:t>
            </a:r>
          </a:p>
        </p:txBody>
      </p:sp>
      <p:sp>
        <p:nvSpPr>
          <p:cNvPr id="25662" name="Text Box 64"/>
          <p:cNvSpPr txBox="1">
            <a:spLocks noChangeArrowheads="1"/>
          </p:cNvSpPr>
          <p:nvPr/>
        </p:nvSpPr>
        <p:spPr bwMode="auto">
          <a:xfrm>
            <a:off x="8256588" y="2806700"/>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pitchFamily="49" charset="-122"/>
              </a:rPr>
              <a:t>-</a:t>
            </a:r>
          </a:p>
        </p:txBody>
      </p:sp>
      <p:sp>
        <p:nvSpPr>
          <p:cNvPr id="25663" name="Text Box 65"/>
          <p:cNvSpPr txBox="1">
            <a:spLocks noChangeArrowheads="1"/>
          </p:cNvSpPr>
          <p:nvPr/>
        </p:nvSpPr>
        <p:spPr bwMode="auto">
          <a:xfrm>
            <a:off x="8204200" y="2557463"/>
            <a:ext cx="4159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v</a:t>
            </a:r>
            <a:r>
              <a:rPr kumimoji="1" lang="en-US" altLang="zh-CN" sz="2400" baseline="-15000">
                <a:solidFill>
                  <a:srgbClr val="0000FF"/>
                </a:solidFill>
                <a:latin typeface="Times New Roman" panose="02020603050405020304" pitchFamily="18" charset="0"/>
                <a:ea typeface="楷体_GB2312" pitchFamily="49" charset="-122"/>
              </a:rPr>
              <a:t>CE</a:t>
            </a:r>
          </a:p>
        </p:txBody>
      </p:sp>
      <p:sp>
        <p:nvSpPr>
          <p:cNvPr id="25664" name="Line 66"/>
          <p:cNvSpPr>
            <a:spLocks noChangeShapeType="1"/>
          </p:cNvSpPr>
          <p:nvPr/>
        </p:nvSpPr>
        <p:spPr bwMode="auto">
          <a:xfrm>
            <a:off x="6958013" y="2168525"/>
            <a:ext cx="0" cy="528638"/>
          </a:xfrm>
          <a:prstGeom prst="line">
            <a:avLst/>
          </a:prstGeom>
          <a:noFill/>
          <a:ln w="38100">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5665" name="Text Box 67"/>
          <p:cNvSpPr txBox="1">
            <a:spLocks noChangeArrowheads="1"/>
          </p:cNvSpPr>
          <p:nvPr/>
        </p:nvSpPr>
        <p:spPr bwMode="auto">
          <a:xfrm>
            <a:off x="7397750" y="3060700"/>
            <a:ext cx="152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3600" b="0">
                <a:solidFill>
                  <a:srgbClr val="0000FF"/>
                </a:solidFill>
                <a:latin typeface="Times New Roman" panose="02020603050405020304" pitchFamily="18" charset="0"/>
                <a:ea typeface="楷体_GB2312" pitchFamily="49" charset="-122"/>
              </a:rPr>
              <a:t>-</a:t>
            </a:r>
          </a:p>
        </p:txBody>
      </p:sp>
      <p:sp>
        <p:nvSpPr>
          <p:cNvPr id="25666" name="Text Box 68"/>
          <p:cNvSpPr txBox="1">
            <a:spLocks noChangeArrowheads="1"/>
          </p:cNvSpPr>
          <p:nvPr/>
        </p:nvSpPr>
        <p:spPr bwMode="auto">
          <a:xfrm>
            <a:off x="7345363" y="2852738"/>
            <a:ext cx="40481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v</a:t>
            </a:r>
            <a:r>
              <a:rPr kumimoji="1" lang="en-US" altLang="zh-CN" sz="2400" baseline="-15000">
                <a:solidFill>
                  <a:srgbClr val="0000FF"/>
                </a:solidFill>
                <a:latin typeface="Times New Roman" panose="02020603050405020304" pitchFamily="18" charset="0"/>
                <a:ea typeface="楷体_GB2312" pitchFamily="49" charset="-122"/>
              </a:rPr>
              <a:t>BE</a:t>
            </a:r>
          </a:p>
        </p:txBody>
      </p:sp>
      <p:sp>
        <p:nvSpPr>
          <p:cNvPr id="25667" name="Text Box 69"/>
          <p:cNvSpPr txBox="1">
            <a:spLocks noChangeArrowheads="1"/>
          </p:cNvSpPr>
          <p:nvPr/>
        </p:nvSpPr>
        <p:spPr bwMode="auto">
          <a:xfrm>
            <a:off x="7388225" y="2636838"/>
            <a:ext cx="1730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solidFill>
                  <a:srgbClr val="0000FF"/>
                </a:solidFill>
                <a:latin typeface="Times New Roman" panose="02020603050405020304" pitchFamily="18" charset="0"/>
                <a:ea typeface="楷体_GB2312" pitchFamily="49"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173B18F-489B-4CAF-9DDC-89F71DB24B49}"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2662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662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4A36B84-5854-405B-89C8-4E0CC818A3FD}" type="slidenum">
              <a:rPr lang="en-US" altLang="zh-CN" sz="1800" b="0" smtClean="0">
                <a:solidFill>
                  <a:srgbClr val="B2B2B2"/>
                </a:solidFill>
              </a:rPr>
              <a:pPr>
                <a:spcAft>
                  <a:spcPct val="0"/>
                </a:spcAft>
                <a:buFontTx/>
                <a:buNone/>
              </a:pPr>
              <a:t>23</a:t>
            </a:fld>
            <a:endParaRPr lang="en-US" altLang="zh-CN" sz="1800" b="0">
              <a:solidFill>
                <a:srgbClr val="B2B2B2"/>
              </a:solidFill>
            </a:endParaRPr>
          </a:p>
        </p:txBody>
      </p:sp>
      <p:pic>
        <p:nvPicPr>
          <p:cNvPr id="2662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388" y="368300"/>
            <a:ext cx="3941762"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1160463"/>
            <a:ext cx="3563938"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4"/>
          <p:cNvSpPr>
            <a:spLocks noGrp="1" noChangeArrowheads="1"/>
          </p:cNvSpPr>
          <p:nvPr>
            <p:ph type="title"/>
          </p:nvPr>
        </p:nvSpPr>
        <p:spPr/>
        <p:txBody>
          <a:bodyPr/>
          <a:lstStyle/>
          <a:p>
            <a:pPr algn="l"/>
            <a:r>
              <a:rPr kumimoji="1" lang="zh-CN" altLang="en-US" dirty="0">
                <a:solidFill>
                  <a:schemeClr val="tx1"/>
                </a:solidFill>
              </a:rPr>
              <a:t> 图解法动态分析</a:t>
            </a:r>
          </a:p>
        </p:txBody>
      </p:sp>
      <p:grpSp>
        <p:nvGrpSpPr>
          <p:cNvPr id="26632" name="Group 5"/>
          <p:cNvGrpSpPr>
            <a:grpSpLocks/>
          </p:cNvGrpSpPr>
          <p:nvPr/>
        </p:nvGrpSpPr>
        <p:grpSpPr bwMode="auto">
          <a:xfrm>
            <a:off x="792163" y="3897313"/>
            <a:ext cx="4103687" cy="2395537"/>
            <a:chOff x="2857" y="232"/>
            <a:chExt cx="2585" cy="1509"/>
          </a:xfrm>
        </p:grpSpPr>
        <p:grpSp>
          <p:nvGrpSpPr>
            <p:cNvPr id="26636" name="Group 6"/>
            <p:cNvGrpSpPr>
              <a:grpSpLocks/>
            </p:cNvGrpSpPr>
            <p:nvPr/>
          </p:nvGrpSpPr>
          <p:grpSpPr bwMode="auto">
            <a:xfrm>
              <a:off x="2857" y="608"/>
              <a:ext cx="2585" cy="1133"/>
              <a:chOff x="3129" y="656"/>
              <a:chExt cx="2476" cy="1085"/>
            </a:xfrm>
          </p:grpSpPr>
          <p:sp>
            <p:nvSpPr>
              <p:cNvPr id="26641" name="Text Box 7"/>
              <p:cNvSpPr txBox="1">
                <a:spLocks noChangeArrowheads="1"/>
              </p:cNvSpPr>
              <p:nvPr/>
            </p:nvSpPr>
            <p:spPr bwMode="auto">
              <a:xfrm>
                <a:off x="3368" y="1094"/>
                <a:ext cx="32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a:t>
                </a:r>
                <a:r>
                  <a:rPr kumimoji="1" lang="en-US" altLang="zh-CN" sz="2000">
                    <a:latin typeface="Times New Roman" panose="02020603050405020304" pitchFamily="18" charset="0"/>
                    <a:ea typeface="楷体_GB2312" pitchFamily="49" charset="-122"/>
                  </a:rPr>
                  <a:t>b</a:t>
                </a:r>
              </a:p>
            </p:txBody>
          </p:sp>
          <p:sp>
            <p:nvSpPr>
              <p:cNvPr id="26642" name="Line 8"/>
              <p:cNvSpPr>
                <a:spLocks noChangeShapeType="1"/>
              </p:cNvSpPr>
              <p:nvPr/>
            </p:nvSpPr>
            <p:spPr bwMode="auto">
              <a:xfrm flipV="1">
                <a:off x="3769" y="920"/>
                <a:ext cx="0" cy="649"/>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3" name="Rectangle 9"/>
              <p:cNvSpPr>
                <a:spLocks noChangeArrowheads="1"/>
              </p:cNvSpPr>
              <p:nvPr/>
            </p:nvSpPr>
            <p:spPr bwMode="auto">
              <a:xfrm>
                <a:off x="3714" y="1093"/>
                <a:ext cx="109"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44" name="Line 10"/>
              <p:cNvSpPr>
                <a:spLocks noChangeShapeType="1"/>
              </p:cNvSpPr>
              <p:nvPr/>
            </p:nvSpPr>
            <p:spPr bwMode="auto">
              <a:xfrm flipV="1">
                <a:off x="3290" y="920"/>
                <a:ext cx="819"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5" name="Line 11"/>
              <p:cNvSpPr>
                <a:spLocks noChangeShapeType="1"/>
              </p:cNvSpPr>
              <p:nvPr/>
            </p:nvSpPr>
            <p:spPr bwMode="auto">
              <a:xfrm>
                <a:off x="4096" y="798"/>
                <a:ext cx="0" cy="27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6" name="Line 12"/>
              <p:cNvSpPr>
                <a:spLocks noChangeShapeType="1"/>
              </p:cNvSpPr>
              <p:nvPr/>
            </p:nvSpPr>
            <p:spPr bwMode="auto">
              <a:xfrm>
                <a:off x="4096" y="934"/>
                <a:ext cx="164" cy="140"/>
              </a:xfrm>
              <a:prstGeom prst="line">
                <a:avLst/>
              </a:prstGeom>
              <a:noFill/>
              <a:ln w="38100">
                <a:solidFill>
                  <a:srgbClr val="CC3300"/>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7" name="Line 13"/>
              <p:cNvSpPr>
                <a:spLocks noChangeShapeType="1"/>
              </p:cNvSpPr>
              <p:nvPr/>
            </p:nvSpPr>
            <p:spPr bwMode="auto">
              <a:xfrm flipH="1">
                <a:off x="4720" y="710"/>
                <a:ext cx="0" cy="860"/>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8" name="Line 14"/>
              <p:cNvSpPr>
                <a:spLocks noChangeShapeType="1"/>
              </p:cNvSpPr>
              <p:nvPr/>
            </p:nvSpPr>
            <p:spPr bwMode="auto">
              <a:xfrm>
                <a:off x="4250" y="1065"/>
                <a:ext cx="0" cy="641"/>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49" name="Line 15"/>
              <p:cNvSpPr>
                <a:spLocks noChangeShapeType="1"/>
              </p:cNvSpPr>
              <p:nvPr/>
            </p:nvSpPr>
            <p:spPr bwMode="auto">
              <a:xfrm>
                <a:off x="3307" y="1575"/>
                <a:ext cx="2167"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0" name="Rectangle 16"/>
              <p:cNvSpPr>
                <a:spLocks noChangeArrowheads="1"/>
              </p:cNvSpPr>
              <p:nvPr/>
            </p:nvSpPr>
            <p:spPr bwMode="auto">
              <a:xfrm>
                <a:off x="4666" y="915"/>
                <a:ext cx="109"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51" name="Oval 17"/>
              <p:cNvSpPr>
                <a:spLocks noChangeArrowheads="1"/>
              </p:cNvSpPr>
              <p:nvPr/>
            </p:nvSpPr>
            <p:spPr bwMode="auto">
              <a:xfrm>
                <a:off x="3220" y="883"/>
                <a:ext cx="80"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52" name="Oval 18"/>
              <p:cNvSpPr>
                <a:spLocks noChangeArrowheads="1"/>
              </p:cNvSpPr>
              <p:nvPr/>
            </p:nvSpPr>
            <p:spPr bwMode="auto">
              <a:xfrm>
                <a:off x="3226" y="1537"/>
                <a:ext cx="78"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53" name="Line 19"/>
              <p:cNvSpPr>
                <a:spLocks noChangeShapeType="1"/>
              </p:cNvSpPr>
              <p:nvPr/>
            </p:nvSpPr>
            <p:spPr bwMode="auto">
              <a:xfrm flipH="1">
                <a:off x="4252" y="699"/>
                <a:ext cx="120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4" name="Text Box 20"/>
              <p:cNvSpPr txBox="1">
                <a:spLocks noChangeArrowheads="1"/>
              </p:cNvSpPr>
              <p:nvPr/>
            </p:nvSpPr>
            <p:spPr bwMode="auto">
              <a:xfrm>
                <a:off x="4333" y="916"/>
                <a:ext cx="32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Rc</a:t>
                </a:r>
              </a:p>
            </p:txBody>
          </p:sp>
          <p:sp>
            <p:nvSpPr>
              <p:cNvPr id="26655" name="Line 21"/>
              <p:cNvSpPr>
                <a:spLocks noChangeShapeType="1"/>
              </p:cNvSpPr>
              <p:nvPr/>
            </p:nvSpPr>
            <p:spPr bwMode="auto">
              <a:xfrm>
                <a:off x="4250" y="1583"/>
                <a:ext cx="0" cy="15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6656" name="Line 22"/>
              <p:cNvSpPr>
                <a:spLocks noChangeShapeType="1"/>
              </p:cNvSpPr>
              <p:nvPr/>
            </p:nvSpPr>
            <p:spPr bwMode="auto">
              <a:xfrm flipV="1">
                <a:off x="4163" y="1741"/>
                <a:ext cx="18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57" name="Oval 23"/>
              <p:cNvSpPr>
                <a:spLocks noChangeArrowheads="1"/>
              </p:cNvSpPr>
              <p:nvPr/>
            </p:nvSpPr>
            <p:spPr bwMode="auto">
              <a:xfrm>
                <a:off x="4230" y="1555"/>
                <a:ext cx="38" cy="37"/>
              </a:xfrm>
              <a:prstGeom prst="ellipse">
                <a:avLst/>
              </a:prstGeom>
              <a:solidFill>
                <a:schemeClr val="tx1"/>
              </a:solidFill>
              <a:ln w="38100">
                <a:solidFill>
                  <a:schemeClr val="tx1"/>
                </a:solidFill>
                <a:round/>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58" name="Text Box 24"/>
              <p:cNvSpPr txBox="1">
                <a:spLocks noChangeArrowheads="1"/>
              </p:cNvSpPr>
              <p:nvPr/>
            </p:nvSpPr>
            <p:spPr bwMode="auto">
              <a:xfrm>
                <a:off x="3158" y="953"/>
                <a:ext cx="199"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pitchFamily="49" charset="-122"/>
                  </a:rPr>
                  <a:t>+</a:t>
                </a:r>
              </a:p>
            </p:txBody>
          </p:sp>
          <p:sp>
            <p:nvSpPr>
              <p:cNvPr id="26659" name="Text Box 25"/>
              <p:cNvSpPr txBox="1">
                <a:spLocks noChangeArrowheads="1"/>
              </p:cNvSpPr>
              <p:nvPr/>
            </p:nvSpPr>
            <p:spPr bwMode="auto">
              <a:xfrm>
                <a:off x="3209" y="1288"/>
                <a:ext cx="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a:latin typeface="Times New Roman" panose="02020603050405020304" pitchFamily="18" charset="0"/>
                    <a:ea typeface="楷体_GB2312" pitchFamily="49" charset="-122"/>
                  </a:rPr>
                  <a:t>-</a:t>
                </a:r>
              </a:p>
            </p:txBody>
          </p:sp>
          <p:sp>
            <p:nvSpPr>
              <p:cNvPr id="26660" name="Text Box 26"/>
              <p:cNvSpPr txBox="1">
                <a:spLocks noChangeArrowheads="1"/>
              </p:cNvSpPr>
              <p:nvPr/>
            </p:nvSpPr>
            <p:spPr bwMode="auto">
              <a:xfrm>
                <a:off x="3129" y="1126"/>
                <a:ext cx="13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latin typeface="Times New Roman" panose="02020603050405020304" pitchFamily="18" charset="0"/>
                    <a:ea typeface="楷体_GB2312" pitchFamily="49" charset="-122"/>
                  </a:rPr>
                  <a:t>v</a:t>
                </a:r>
                <a:r>
                  <a:rPr kumimoji="1" lang="en-US" altLang="zh-CN" sz="2800" baseline="-5000">
                    <a:latin typeface="Times New Roman" panose="02020603050405020304" pitchFamily="18" charset="0"/>
                    <a:ea typeface="楷体_GB2312" pitchFamily="49" charset="-122"/>
                  </a:rPr>
                  <a:t>i</a:t>
                </a:r>
              </a:p>
            </p:txBody>
          </p:sp>
          <p:sp>
            <p:nvSpPr>
              <p:cNvPr id="26661" name="Line 27"/>
              <p:cNvSpPr>
                <a:spLocks noChangeShapeType="1"/>
              </p:cNvSpPr>
              <p:nvPr/>
            </p:nvSpPr>
            <p:spPr bwMode="auto">
              <a:xfrm flipV="1">
                <a:off x="4096" y="803"/>
                <a:ext cx="164" cy="122"/>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62" name="Oval 28"/>
              <p:cNvSpPr>
                <a:spLocks noChangeArrowheads="1"/>
              </p:cNvSpPr>
              <p:nvPr/>
            </p:nvSpPr>
            <p:spPr bwMode="auto">
              <a:xfrm flipH="1">
                <a:off x="5464" y="656"/>
                <a:ext cx="79"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63" name="Oval 29"/>
              <p:cNvSpPr>
                <a:spLocks noChangeArrowheads="1"/>
              </p:cNvSpPr>
              <p:nvPr/>
            </p:nvSpPr>
            <p:spPr bwMode="auto">
              <a:xfrm flipH="1">
                <a:off x="5464" y="1537"/>
                <a:ext cx="79" cy="7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64" name="Text Box 30"/>
              <p:cNvSpPr txBox="1">
                <a:spLocks noChangeArrowheads="1"/>
              </p:cNvSpPr>
              <p:nvPr/>
            </p:nvSpPr>
            <p:spPr bwMode="auto">
              <a:xfrm>
                <a:off x="5465" y="757"/>
                <a:ext cx="104"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a:latin typeface="Times New Roman" panose="02020603050405020304" pitchFamily="18" charset="0"/>
                    <a:ea typeface="楷体_GB2312" pitchFamily="49" charset="-122"/>
                  </a:rPr>
                  <a:t>+</a:t>
                </a:r>
              </a:p>
            </p:txBody>
          </p:sp>
          <p:sp>
            <p:nvSpPr>
              <p:cNvPr id="26665" name="Text Box 31"/>
              <p:cNvSpPr txBox="1">
                <a:spLocks noChangeArrowheads="1"/>
              </p:cNvSpPr>
              <p:nvPr/>
            </p:nvSpPr>
            <p:spPr bwMode="auto">
              <a:xfrm>
                <a:off x="5473" y="1271"/>
                <a:ext cx="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b="0">
                    <a:latin typeface="Times New Roman" panose="02020603050405020304" pitchFamily="18" charset="0"/>
                    <a:ea typeface="楷体_GB2312" pitchFamily="49" charset="-122"/>
                  </a:rPr>
                  <a:t>-</a:t>
                </a:r>
              </a:p>
            </p:txBody>
          </p:sp>
          <p:sp>
            <p:nvSpPr>
              <p:cNvPr id="26666" name="Text Box 32"/>
              <p:cNvSpPr txBox="1">
                <a:spLocks noChangeArrowheads="1"/>
              </p:cNvSpPr>
              <p:nvPr/>
            </p:nvSpPr>
            <p:spPr bwMode="auto">
              <a:xfrm>
                <a:off x="5437" y="968"/>
                <a:ext cx="168"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latin typeface="Times New Roman" panose="02020603050405020304" pitchFamily="18" charset="0"/>
                    <a:ea typeface="楷体_GB2312" pitchFamily="49" charset="-122"/>
                  </a:rPr>
                  <a:t>v</a:t>
                </a:r>
                <a:r>
                  <a:rPr kumimoji="1" lang="en-US" altLang="zh-CN" sz="2800" baseline="-5000">
                    <a:latin typeface="Times New Roman" panose="02020603050405020304" pitchFamily="18" charset="0"/>
                    <a:ea typeface="楷体_GB2312" pitchFamily="49" charset="-122"/>
                  </a:rPr>
                  <a:t>o</a:t>
                </a:r>
              </a:p>
            </p:txBody>
          </p:sp>
          <p:sp>
            <p:nvSpPr>
              <p:cNvPr id="26667" name="Line 33"/>
              <p:cNvSpPr>
                <a:spLocks noChangeShapeType="1"/>
              </p:cNvSpPr>
              <p:nvPr/>
            </p:nvSpPr>
            <p:spPr bwMode="auto">
              <a:xfrm flipH="1">
                <a:off x="5240" y="695"/>
                <a:ext cx="0" cy="883"/>
              </a:xfrm>
              <a:prstGeom prst="line">
                <a:avLst/>
              </a:prstGeom>
              <a:noFill/>
              <a:ln w="38100">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68" name="Rectangle 34"/>
              <p:cNvSpPr>
                <a:spLocks noChangeArrowheads="1"/>
              </p:cNvSpPr>
              <p:nvPr/>
            </p:nvSpPr>
            <p:spPr bwMode="auto">
              <a:xfrm>
                <a:off x="5185" y="943"/>
                <a:ext cx="108" cy="308"/>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6669" name="Text Box 35"/>
              <p:cNvSpPr txBox="1">
                <a:spLocks noChangeArrowheads="1"/>
              </p:cNvSpPr>
              <p:nvPr/>
            </p:nvSpPr>
            <p:spPr bwMode="auto">
              <a:xfrm>
                <a:off x="4871" y="947"/>
                <a:ext cx="32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a:latin typeface="Times New Roman" panose="02020603050405020304" pitchFamily="18" charset="0"/>
                    <a:ea typeface="楷体_GB2312" pitchFamily="49" charset="-122"/>
                  </a:rPr>
                  <a:t>R</a:t>
                </a:r>
                <a:r>
                  <a:rPr kumimoji="1" lang="en-US" altLang="zh-CN" sz="1600">
                    <a:latin typeface="Times New Roman" panose="02020603050405020304" pitchFamily="18" charset="0"/>
                    <a:ea typeface="楷体_GB2312" pitchFamily="49" charset="-122"/>
                  </a:rPr>
                  <a:t>L</a:t>
                </a:r>
              </a:p>
            </p:txBody>
          </p:sp>
          <p:sp>
            <p:nvSpPr>
              <p:cNvPr id="26670" name="Line 36"/>
              <p:cNvSpPr>
                <a:spLocks noChangeShapeType="1"/>
              </p:cNvSpPr>
              <p:nvPr/>
            </p:nvSpPr>
            <p:spPr bwMode="auto">
              <a:xfrm>
                <a:off x="4260" y="694"/>
                <a:ext cx="0" cy="12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26637" name="Text Box 37"/>
            <p:cNvSpPr txBox="1">
              <a:spLocks noChangeArrowheads="1"/>
            </p:cNvSpPr>
            <p:nvPr/>
          </p:nvSpPr>
          <p:spPr bwMode="auto">
            <a:xfrm>
              <a:off x="3560" y="459"/>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i</a:t>
              </a:r>
              <a:r>
                <a:rPr kumimoji="1" lang="en-US" altLang="zh-CN" sz="2400" i="1" baseline="-25000">
                  <a:solidFill>
                    <a:srgbClr val="0000FF"/>
                  </a:solidFill>
                  <a:latin typeface="Times New Roman" panose="02020603050405020304" pitchFamily="18" charset="0"/>
                  <a:ea typeface="楷体_GB2312" pitchFamily="49" charset="-122"/>
                </a:rPr>
                <a:t>B</a:t>
              </a:r>
              <a:endParaRPr kumimoji="1" lang="en-US" altLang="zh-CN" sz="2400" i="1">
                <a:solidFill>
                  <a:srgbClr val="0000FF"/>
                </a:solidFill>
                <a:latin typeface="Times New Roman" panose="02020603050405020304" pitchFamily="18" charset="0"/>
                <a:ea typeface="楷体_GB2312" pitchFamily="49" charset="-122"/>
              </a:endParaRPr>
            </a:p>
          </p:txBody>
        </p:sp>
        <p:sp>
          <p:nvSpPr>
            <p:cNvPr id="26638" name="Line 38"/>
            <p:cNvSpPr>
              <a:spLocks noChangeShapeType="1"/>
            </p:cNvSpPr>
            <p:nvPr/>
          </p:nvSpPr>
          <p:spPr bwMode="auto">
            <a:xfrm>
              <a:off x="3583" y="793"/>
              <a:ext cx="204" cy="0"/>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6639" name="Text Box 39"/>
            <p:cNvSpPr txBox="1">
              <a:spLocks noChangeArrowheads="1"/>
            </p:cNvSpPr>
            <p:nvPr/>
          </p:nvSpPr>
          <p:spPr bwMode="auto">
            <a:xfrm>
              <a:off x="4150" y="232"/>
              <a:ext cx="2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400" i="1">
                  <a:solidFill>
                    <a:srgbClr val="0000FF"/>
                  </a:solidFill>
                  <a:latin typeface="Times New Roman" panose="02020603050405020304" pitchFamily="18" charset="0"/>
                  <a:ea typeface="楷体_GB2312" pitchFamily="49" charset="-122"/>
                </a:rPr>
                <a:t>i</a:t>
              </a:r>
              <a:r>
                <a:rPr kumimoji="1" lang="en-US" altLang="zh-CN" sz="2400" i="1" baseline="-25000">
                  <a:solidFill>
                    <a:srgbClr val="0000FF"/>
                  </a:solidFill>
                  <a:latin typeface="Times New Roman" panose="02020603050405020304" pitchFamily="18" charset="0"/>
                  <a:ea typeface="楷体_GB2312" pitchFamily="49" charset="-122"/>
                </a:rPr>
                <a:t>C</a:t>
              </a:r>
              <a:endParaRPr kumimoji="1" lang="en-US" altLang="zh-CN" sz="2400" i="1">
                <a:solidFill>
                  <a:srgbClr val="0000FF"/>
                </a:solidFill>
                <a:latin typeface="Times New Roman" panose="02020603050405020304" pitchFamily="18" charset="0"/>
                <a:ea typeface="楷体_GB2312" pitchFamily="49" charset="-122"/>
              </a:endParaRPr>
            </a:p>
          </p:txBody>
        </p:sp>
        <p:sp>
          <p:nvSpPr>
            <p:cNvPr id="26640" name="Line 40"/>
            <p:cNvSpPr>
              <a:spLocks noChangeShapeType="1"/>
            </p:cNvSpPr>
            <p:nvPr/>
          </p:nvSpPr>
          <p:spPr bwMode="auto">
            <a:xfrm>
              <a:off x="4173" y="566"/>
              <a:ext cx="204" cy="0"/>
            </a:xfrm>
            <a:prstGeom prst="line">
              <a:avLst/>
            </a:prstGeom>
            <a:noFill/>
            <a:ln w="28575">
              <a:solidFill>
                <a:srgbClr val="0000FF"/>
              </a:solidFill>
              <a:round/>
              <a:headEnd type="arrow"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sp>
        <p:nvSpPr>
          <p:cNvPr id="724009" name="Rectangle 41"/>
          <p:cNvSpPr>
            <a:spLocks noChangeArrowheads="1"/>
          </p:cNvSpPr>
          <p:nvPr/>
        </p:nvSpPr>
        <p:spPr bwMode="auto">
          <a:xfrm>
            <a:off x="5328084" y="5153126"/>
            <a:ext cx="39966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000" dirty="0"/>
              <a:t>交流负载线（！基于直流</a:t>
            </a:r>
            <a:r>
              <a:rPr kumimoji="1" lang="en-US" altLang="zh-CN" sz="2000" dirty="0"/>
              <a:t>Q</a:t>
            </a:r>
            <a:r>
              <a:rPr kumimoji="1" lang="zh-CN" altLang="en-US" sz="2000" dirty="0"/>
              <a:t>点）：</a:t>
            </a:r>
            <a:endParaRPr kumimoji="1" lang="en-US" altLang="zh-CN" sz="2000" dirty="0"/>
          </a:p>
        </p:txBody>
      </p:sp>
      <p:sp>
        <p:nvSpPr>
          <p:cNvPr id="724010" name="Rectangle 42"/>
          <p:cNvSpPr>
            <a:spLocks noChangeArrowheads="1"/>
          </p:cNvSpPr>
          <p:nvPr/>
        </p:nvSpPr>
        <p:spPr bwMode="auto">
          <a:xfrm>
            <a:off x="5292725" y="5523843"/>
            <a:ext cx="3286125"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Aft>
                <a:spcPct val="0"/>
              </a:spcAft>
              <a:buFontTx/>
              <a:buNone/>
            </a:pP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CE</a:t>
            </a:r>
            <a:r>
              <a:rPr kumimoji="1" lang="en-US" altLang="zh-CN" sz="2800" baseline="-25000">
                <a:latin typeface="Times New Roman" panose="02020603050405020304" pitchFamily="18" charset="0"/>
                <a:ea typeface="楷体_GB2312" pitchFamily="49" charset="-122"/>
              </a:rPr>
              <a:t> </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R</a:t>
            </a:r>
            <a:r>
              <a:rPr kumimoji="1" lang="en-US" altLang="zh-CN" sz="2800" baseline="-25000">
                <a:latin typeface="Times New Roman" panose="02020603050405020304" pitchFamily="18" charset="0"/>
                <a:ea typeface="楷体_GB2312" pitchFamily="49" charset="-122"/>
              </a:rPr>
              <a:t>c</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R</a:t>
            </a:r>
            <a:r>
              <a:rPr kumimoji="1" lang="en-US" altLang="zh-CN" sz="2800" baseline="-25000">
                <a:latin typeface="Times New Roman" panose="02020603050405020304" pitchFamily="18" charset="0"/>
                <a:ea typeface="楷体_GB2312" pitchFamily="49" charset="-122"/>
              </a:rPr>
              <a:t>L</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i</a:t>
            </a:r>
            <a:r>
              <a:rPr kumimoji="1" lang="en-US" altLang="zh-CN" sz="2800" baseline="-25000">
                <a:latin typeface="Times New Roman" panose="02020603050405020304" pitchFamily="18" charset="0"/>
                <a:ea typeface="楷体_GB2312" pitchFamily="49" charset="-122"/>
              </a:rPr>
              <a:t>C</a:t>
            </a:r>
          </a:p>
        </p:txBody>
      </p:sp>
      <p:sp>
        <p:nvSpPr>
          <p:cNvPr id="26635" name="Rectangle 43"/>
          <p:cNvSpPr>
            <a:spLocks noChangeArrowheads="1"/>
          </p:cNvSpPr>
          <p:nvPr/>
        </p:nvSpPr>
        <p:spPr bwMode="auto">
          <a:xfrm>
            <a:off x="684213" y="38973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交流通路</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8CCC53A-9E53-4CD3-BC62-8CE0C2A992E7}"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2457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2458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9996E83-CFFC-445D-A793-F86A7244104E}" type="slidenum">
              <a:rPr lang="en-US" altLang="zh-CN" sz="1800" b="0" smtClean="0">
                <a:solidFill>
                  <a:srgbClr val="B2B2B2"/>
                </a:solidFill>
              </a:rPr>
              <a:pPr>
                <a:spcAft>
                  <a:spcPct val="0"/>
                </a:spcAft>
                <a:buFontTx/>
                <a:buNone/>
              </a:pPr>
              <a:t>24</a:t>
            </a:fld>
            <a:endParaRPr lang="en-US" altLang="zh-CN" sz="1800" b="0">
              <a:solidFill>
                <a:srgbClr val="B2B2B2"/>
              </a:solidFill>
            </a:endParaRPr>
          </a:p>
        </p:txBody>
      </p:sp>
      <p:graphicFrame>
        <p:nvGraphicFramePr>
          <p:cNvPr id="721923" name="Object 3"/>
          <p:cNvGraphicFramePr>
            <a:graphicFrameLocks noChangeAspect="1"/>
          </p:cNvGraphicFramePr>
          <p:nvPr>
            <p:extLst>
              <p:ext uri="{D42A27DB-BD31-4B8C-83A1-F6EECF244321}">
                <p14:modId xmlns:p14="http://schemas.microsoft.com/office/powerpoint/2010/main" val="1930681974"/>
              </p:ext>
            </p:extLst>
          </p:nvPr>
        </p:nvGraphicFramePr>
        <p:xfrm>
          <a:off x="5007378" y="1360110"/>
          <a:ext cx="3552825" cy="2138362"/>
        </p:xfrm>
        <a:graphic>
          <a:graphicData uri="http://schemas.openxmlformats.org/presentationml/2006/ole">
            <mc:AlternateContent xmlns:mc="http://schemas.openxmlformats.org/markup-compatibility/2006">
              <mc:Choice xmlns:v="urn:schemas-microsoft-com:vml" Requires="v">
                <p:oleObj spid="_x0000_s57427" name="公式" r:id="rId3" imgW="1155700" imgH="939800" progId="Equation.3">
                  <p:embed/>
                </p:oleObj>
              </mc:Choice>
              <mc:Fallback>
                <p:oleObj name="公式" r:id="rId3" imgW="1155700" imgH="93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7378" y="1360110"/>
                        <a:ext cx="3552825" cy="2138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21925" name="Rectangle 5"/>
          <p:cNvSpPr>
            <a:spLocks noChangeArrowheads="1"/>
          </p:cNvSpPr>
          <p:nvPr/>
        </p:nvSpPr>
        <p:spPr bwMode="auto">
          <a:xfrm>
            <a:off x="616959" y="5941575"/>
            <a:ext cx="79565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000" b="0" dirty="0">
                <a:latin typeface="Times New Roman" panose="02020603050405020304" pitchFamily="18" charset="0"/>
              </a:rPr>
              <a:t>*估算法求静态：硅管</a:t>
            </a:r>
            <a:r>
              <a:rPr lang="en-US" altLang="zh-CN" sz="2000" b="0" i="1" dirty="0">
                <a:latin typeface="Times New Roman" panose="02020603050405020304" pitchFamily="18" charset="0"/>
              </a:rPr>
              <a:t>V</a:t>
            </a:r>
            <a:r>
              <a:rPr lang="en-US" altLang="zh-CN" sz="2000" b="0" baseline="-15000" dirty="0">
                <a:latin typeface="Times New Roman" panose="02020603050405020304" pitchFamily="18" charset="0"/>
              </a:rPr>
              <a:t>BEQ</a:t>
            </a:r>
            <a:r>
              <a:rPr lang="zh-CN" altLang="en-US" sz="2000" b="0" dirty="0">
                <a:latin typeface="Times New Roman" panose="02020603050405020304" pitchFamily="18" charset="0"/>
              </a:rPr>
              <a:t>为</a:t>
            </a:r>
            <a:r>
              <a:rPr lang="en-US" altLang="zh-CN" sz="2000" b="0" dirty="0">
                <a:latin typeface="Times New Roman" panose="02020603050405020304" pitchFamily="18" charset="0"/>
              </a:rPr>
              <a:t>0.7 V</a:t>
            </a:r>
            <a:r>
              <a:rPr lang="zh-CN" altLang="en-US" sz="2000" b="0" dirty="0">
                <a:latin typeface="Times New Roman" panose="02020603050405020304" pitchFamily="18" charset="0"/>
              </a:rPr>
              <a:t>，锗管为</a:t>
            </a:r>
            <a:r>
              <a:rPr lang="en-US" altLang="zh-CN" sz="2000" b="0" dirty="0">
                <a:latin typeface="Times New Roman" panose="02020603050405020304" pitchFamily="18" charset="0"/>
              </a:rPr>
              <a:t>0.2 V</a:t>
            </a:r>
            <a:endParaRPr lang="zh-CN" altLang="en-US" sz="2000" b="0" dirty="0">
              <a:latin typeface="Times New Roman" panose="02020603050405020304" pitchFamily="18" charset="0"/>
            </a:endParaRPr>
          </a:p>
        </p:txBody>
      </p:sp>
      <p:grpSp>
        <p:nvGrpSpPr>
          <p:cNvPr id="2" name="Group 76"/>
          <p:cNvGrpSpPr>
            <a:grpSpLocks/>
          </p:cNvGrpSpPr>
          <p:nvPr/>
        </p:nvGrpSpPr>
        <p:grpSpPr bwMode="auto">
          <a:xfrm>
            <a:off x="66873" y="1412875"/>
            <a:ext cx="3929063" cy="3970338"/>
            <a:chOff x="340" y="890"/>
            <a:chExt cx="2475" cy="2501"/>
          </a:xfrm>
        </p:grpSpPr>
        <p:sp>
          <p:nvSpPr>
            <p:cNvPr id="24629" name="Rectangle 4"/>
            <p:cNvSpPr>
              <a:spLocks noChangeArrowheads="1"/>
            </p:cNvSpPr>
            <p:nvPr/>
          </p:nvSpPr>
          <p:spPr bwMode="auto">
            <a:xfrm>
              <a:off x="1051" y="3103"/>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直流通路</a:t>
              </a:r>
            </a:p>
          </p:txBody>
        </p:sp>
        <p:sp>
          <p:nvSpPr>
            <p:cNvPr id="24630" name="Text Box 7"/>
            <p:cNvSpPr txBox="1">
              <a:spLocks noChangeArrowheads="1"/>
            </p:cNvSpPr>
            <p:nvPr/>
          </p:nvSpPr>
          <p:spPr bwMode="auto">
            <a:xfrm>
              <a:off x="486" y="1343"/>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a:t>
              </a:r>
              <a:r>
                <a:rPr kumimoji="1" lang="en-US" altLang="zh-CN" sz="2400">
                  <a:latin typeface="Times New Roman" panose="02020603050405020304" pitchFamily="18" charset="0"/>
                  <a:ea typeface="楷体_GB2312" pitchFamily="49" charset="-122"/>
                </a:rPr>
                <a:t>b</a:t>
              </a:r>
            </a:p>
          </p:txBody>
        </p:sp>
        <p:sp>
          <p:nvSpPr>
            <p:cNvPr id="24631" name="Line 8"/>
            <p:cNvSpPr>
              <a:spLocks noChangeShapeType="1"/>
            </p:cNvSpPr>
            <p:nvPr/>
          </p:nvSpPr>
          <p:spPr bwMode="auto">
            <a:xfrm>
              <a:off x="992" y="1055"/>
              <a:ext cx="0" cy="121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32" name="Rectangle 9"/>
            <p:cNvSpPr>
              <a:spLocks noChangeArrowheads="1"/>
            </p:cNvSpPr>
            <p:nvPr/>
          </p:nvSpPr>
          <p:spPr bwMode="auto">
            <a:xfrm>
              <a:off x="902" y="1325"/>
              <a:ext cx="131" cy="404"/>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4633" name="Line 10"/>
            <p:cNvSpPr>
              <a:spLocks noChangeShapeType="1"/>
            </p:cNvSpPr>
            <p:nvPr/>
          </p:nvSpPr>
          <p:spPr bwMode="auto">
            <a:xfrm>
              <a:off x="989" y="1055"/>
              <a:ext cx="108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34" name="Line 11"/>
            <p:cNvSpPr>
              <a:spLocks noChangeShapeType="1"/>
            </p:cNvSpPr>
            <p:nvPr/>
          </p:nvSpPr>
          <p:spPr bwMode="auto">
            <a:xfrm flipV="1">
              <a:off x="994" y="2269"/>
              <a:ext cx="581" cy="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35" name="Line 12"/>
            <p:cNvSpPr>
              <a:spLocks noChangeShapeType="1"/>
            </p:cNvSpPr>
            <p:nvPr/>
          </p:nvSpPr>
          <p:spPr bwMode="auto">
            <a:xfrm>
              <a:off x="1560" y="2109"/>
              <a:ext cx="0" cy="357"/>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36" name="Line 13"/>
            <p:cNvSpPr>
              <a:spLocks noChangeShapeType="1"/>
            </p:cNvSpPr>
            <p:nvPr/>
          </p:nvSpPr>
          <p:spPr bwMode="auto">
            <a:xfrm>
              <a:off x="1560" y="2288"/>
              <a:ext cx="197" cy="184"/>
            </a:xfrm>
            <a:prstGeom prst="line">
              <a:avLst/>
            </a:prstGeom>
            <a:noFill/>
            <a:ln w="38100">
              <a:solidFill>
                <a:srgbClr val="CC3300"/>
              </a:solidFill>
              <a:round/>
              <a:headEnd type="none" w="sm" len="sm"/>
              <a:tailEnd type="triangle" w="lg"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37" name="Line 14"/>
            <p:cNvSpPr>
              <a:spLocks noChangeShapeType="1"/>
            </p:cNvSpPr>
            <p:nvPr/>
          </p:nvSpPr>
          <p:spPr bwMode="auto">
            <a:xfrm flipH="1">
              <a:off x="1754" y="1055"/>
              <a:ext cx="0" cy="1078"/>
            </a:xfrm>
            <a:prstGeom prst="line">
              <a:avLst/>
            </a:prstGeom>
            <a:noFill/>
            <a:ln w="38100">
              <a:solidFill>
                <a:schemeClr val="tx1"/>
              </a:solidFill>
              <a:round/>
              <a:headEnd type="oval" w="med" len="med"/>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38" name="Line 15"/>
            <p:cNvSpPr>
              <a:spLocks noChangeShapeType="1"/>
            </p:cNvSpPr>
            <p:nvPr/>
          </p:nvSpPr>
          <p:spPr bwMode="auto">
            <a:xfrm>
              <a:off x="1744" y="2461"/>
              <a:ext cx="0" cy="457"/>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39" name="Text Box 16"/>
            <p:cNvSpPr txBox="1">
              <a:spLocks noChangeArrowheads="1"/>
            </p:cNvSpPr>
            <p:nvPr/>
          </p:nvSpPr>
          <p:spPr bwMode="auto">
            <a:xfrm>
              <a:off x="2204" y="890"/>
              <a:ext cx="61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V</a:t>
              </a:r>
              <a:r>
                <a:rPr kumimoji="1" lang="en-US" altLang="zh-CN" sz="2800" baseline="-10000">
                  <a:latin typeface="Times New Roman" panose="02020603050405020304" pitchFamily="18" charset="0"/>
                  <a:ea typeface="楷体_GB2312" pitchFamily="49" charset="-122"/>
                </a:rPr>
                <a:t>CC</a:t>
              </a:r>
            </a:p>
          </p:txBody>
        </p:sp>
        <p:sp>
          <p:nvSpPr>
            <p:cNvPr id="24640" name="Rectangle 17"/>
            <p:cNvSpPr>
              <a:spLocks noChangeArrowheads="1"/>
            </p:cNvSpPr>
            <p:nvPr/>
          </p:nvSpPr>
          <p:spPr bwMode="auto">
            <a:xfrm>
              <a:off x="1679" y="1325"/>
              <a:ext cx="131" cy="404"/>
            </a:xfrm>
            <a:prstGeom prst="rect">
              <a:avLst/>
            </a:prstGeom>
            <a:solidFill>
              <a:srgbClr val="FFFF00"/>
            </a:solidFill>
            <a:ln w="38100">
              <a:solidFill>
                <a:schemeClr val="tx1"/>
              </a:solidFill>
              <a:miter lim="800000"/>
              <a:headEnd type="none" w="sm" len="sm"/>
              <a:tailEnd type="none" w="med" len="lg"/>
            </a:ln>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4641" name="Oval 18"/>
            <p:cNvSpPr>
              <a:spLocks noChangeArrowheads="1"/>
            </p:cNvSpPr>
            <p:nvPr/>
          </p:nvSpPr>
          <p:spPr bwMode="auto">
            <a:xfrm>
              <a:off x="2067" y="1009"/>
              <a:ext cx="96" cy="96"/>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4642" name="Text Box 19"/>
            <p:cNvSpPr txBox="1">
              <a:spLocks noChangeArrowheads="1"/>
            </p:cNvSpPr>
            <p:nvPr/>
          </p:nvSpPr>
          <p:spPr bwMode="auto">
            <a:xfrm>
              <a:off x="1257" y="1344"/>
              <a:ext cx="3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a:latin typeface="Times New Roman" panose="02020603050405020304" pitchFamily="18" charset="0"/>
                  <a:ea typeface="楷体_GB2312" pitchFamily="49" charset="-122"/>
                </a:rPr>
                <a:t>Rc</a:t>
              </a:r>
            </a:p>
          </p:txBody>
        </p:sp>
        <p:sp>
          <p:nvSpPr>
            <p:cNvPr id="24643" name="Line 20"/>
            <p:cNvSpPr>
              <a:spLocks noChangeShapeType="1"/>
            </p:cNvSpPr>
            <p:nvPr/>
          </p:nvSpPr>
          <p:spPr bwMode="auto">
            <a:xfrm flipV="1">
              <a:off x="1640" y="2918"/>
              <a:ext cx="2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44" name="Line 21"/>
            <p:cNvSpPr>
              <a:spLocks noChangeShapeType="1"/>
            </p:cNvSpPr>
            <p:nvPr/>
          </p:nvSpPr>
          <p:spPr bwMode="auto">
            <a:xfrm flipV="1">
              <a:off x="1560" y="2116"/>
              <a:ext cx="197" cy="160"/>
            </a:xfrm>
            <a:prstGeom prst="line">
              <a:avLst/>
            </a:prstGeom>
            <a:noFill/>
            <a:ln w="38100">
              <a:solidFill>
                <a:srgbClr val="CC3300"/>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45" name="Line 22"/>
            <p:cNvSpPr>
              <a:spLocks noChangeShapeType="1"/>
            </p:cNvSpPr>
            <p:nvPr/>
          </p:nvSpPr>
          <p:spPr bwMode="auto">
            <a:xfrm>
              <a:off x="1941" y="1243"/>
              <a:ext cx="0" cy="516"/>
            </a:xfrm>
            <a:prstGeom prst="line">
              <a:avLst/>
            </a:prstGeom>
            <a:noFill/>
            <a:ln w="28575">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46" name="Text Box 23"/>
            <p:cNvSpPr txBox="1">
              <a:spLocks noChangeArrowheads="1"/>
            </p:cNvSpPr>
            <p:nvPr/>
          </p:nvSpPr>
          <p:spPr bwMode="auto">
            <a:xfrm>
              <a:off x="1995" y="1253"/>
              <a:ext cx="4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I</a:t>
              </a:r>
              <a:r>
                <a:rPr kumimoji="1" lang="en-US" altLang="zh-CN" sz="2800" i="1" baseline="-25000">
                  <a:solidFill>
                    <a:srgbClr val="0000FF"/>
                  </a:solidFill>
                  <a:latin typeface="Times New Roman" panose="02020603050405020304" pitchFamily="18" charset="0"/>
                  <a:ea typeface="楷体_GB2312" pitchFamily="49" charset="-122"/>
                </a:rPr>
                <a:t>CQ</a:t>
              </a:r>
              <a:endParaRPr kumimoji="1" lang="en-US" altLang="zh-CN" sz="2800" i="1">
                <a:solidFill>
                  <a:srgbClr val="0000FF"/>
                </a:solidFill>
                <a:latin typeface="Times New Roman" panose="02020603050405020304" pitchFamily="18" charset="0"/>
                <a:ea typeface="楷体_GB2312" pitchFamily="49" charset="-122"/>
              </a:endParaRPr>
            </a:p>
          </p:txBody>
        </p:sp>
        <p:sp>
          <p:nvSpPr>
            <p:cNvPr id="24647" name="Text Box 24"/>
            <p:cNvSpPr txBox="1">
              <a:spLocks noChangeArrowheads="1"/>
            </p:cNvSpPr>
            <p:nvPr/>
          </p:nvSpPr>
          <p:spPr bwMode="auto">
            <a:xfrm>
              <a:off x="340" y="1770"/>
              <a:ext cx="4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I</a:t>
              </a:r>
              <a:r>
                <a:rPr kumimoji="1" lang="en-US" altLang="zh-CN" sz="2800" i="1" baseline="-25000">
                  <a:solidFill>
                    <a:srgbClr val="0000FF"/>
                  </a:solidFill>
                  <a:latin typeface="Times New Roman" panose="02020603050405020304" pitchFamily="18" charset="0"/>
                  <a:ea typeface="楷体_GB2312" pitchFamily="49" charset="-122"/>
                </a:rPr>
                <a:t>BQ</a:t>
              </a:r>
              <a:endParaRPr kumimoji="1" lang="en-US" altLang="zh-CN" sz="2800" i="1">
                <a:solidFill>
                  <a:srgbClr val="0000FF"/>
                </a:solidFill>
                <a:latin typeface="Times New Roman" panose="02020603050405020304" pitchFamily="18" charset="0"/>
                <a:ea typeface="楷体_GB2312" pitchFamily="49" charset="-122"/>
              </a:endParaRPr>
            </a:p>
          </p:txBody>
        </p:sp>
        <p:sp>
          <p:nvSpPr>
            <p:cNvPr id="24648" name="Text Box 25"/>
            <p:cNvSpPr txBox="1">
              <a:spLocks noChangeArrowheads="1"/>
            </p:cNvSpPr>
            <p:nvPr/>
          </p:nvSpPr>
          <p:spPr bwMode="auto">
            <a:xfrm>
              <a:off x="1898" y="1909"/>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a:solidFill>
                    <a:srgbClr val="0000FF"/>
                  </a:solidFill>
                  <a:latin typeface="Times New Roman" panose="02020603050405020304" pitchFamily="18" charset="0"/>
                  <a:ea typeface="楷体_GB2312" pitchFamily="49" charset="-122"/>
                </a:rPr>
                <a:t>+</a:t>
              </a:r>
            </a:p>
          </p:txBody>
        </p:sp>
        <p:sp>
          <p:nvSpPr>
            <p:cNvPr id="24649" name="Text Box 26"/>
            <p:cNvSpPr txBox="1">
              <a:spLocks noChangeArrowheads="1"/>
            </p:cNvSpPr>
            <p:nvPr/>
          </p:nvSpPr>
          <p:spPr bwMode="auto">
            <a:xfrm>
              <a:off x="1908" y="2325"/>
              <a:ext cx="10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4000" b="0">
                  <a:solidFill>
                    <a:srgbClr val="0000FF"/>
                  </a:solidFill>
                  <a:latin typeface="Times New Roman" panose="02020603050405020304" pitchFamily="18" charset="0"/>
                  <a:ea typeface="楷体_GB2312" pitchFamily="49" charset="-122"/>
                </a:rPr>
                <a:t>-</a:t>
              </a:r>
            </a:p>
          </p:txBody>
        </p:sp>
        <p:sp>
          <p:nvSpPr>
            <p:cNvPr id="24650" name="Text Box 27"/>
            <p:cNvSpPr txBox="1">
              <a:spLocks noChangeArrowheads="1"/>
            </p:cNvSpPr>
            <p:nvPr/>
          </p:nvSpPr>
          <p:spPr bwMode="auto">
            <a:xfrm>
              <a:off x="1863" y="2166"/>
              <a:ext cx="47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V</a:t>
              </a:r>
              <a:r>
                <a:rPr kumimoji="1" lang="en-US" altLang="zh-CN" sz="2800" baseline="-15000">
                  <a:solidFill>
                    <a:srgbClr val="0000FF"/>
                  </a:solidFill>
                  <a:latin typeface="Times New Roman" panose="02020603050405020304" pitchFamily="18" charset="0"/>
                  <a:ea typeface="楷体_GB2312" pitchFamily="49" charset="-122"/>
                </a:rPr>
                <a:t>CEQ</a:t>
              </a:r>
            </a:p>
          </p:txBody>
        </p:sp>
        <p:sp>
          <p:nvSpPr>
            <p:cNvPr id="24651" name="Line 28"/>
            <p:cNvSpPr>
              <a:spLocks noChangeShapeType="1"/>
            </p:cNvSpPr>
            <p:nvPr/>
          </p:nvSpPr>
          <p:spPr bwMode="auto">
            <a:xfrm>
              <a:off x="793" y="1758"/>
              <a:ext cx="0" cy="516"/>
            </a:xfrm>
            <a:prstGeom prst="line">
              <a:avLst/>
            </a:prstGeom>
            <a:noFill/>
            <a:ln w="28575">
              <a:solidFill>
                <a:srgbClr val="0000FF"/>
              </a:solidFill>
              <a:round/>
              <a:headEnd/>
              <a:tailEnd type="arrow"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4652" name="Text Box 29"/>
            <p:cNvSpPr txBox="1">
              <a:spLocks noChangeArrowheads="1"/>
            </p:cNvSpPr>
            <p:nvPr/>
          </p:nvSpPr>
          <p:spPr bwMode="auto">
            <a:xfrm>
              <a:off x="1150" y="2261"/>
              <a:ext cx="1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a:solidFill>
                    <a:srgbClr val="0000FF"/>
                  </a:solidFill>
                  <a:latin typeface="Times New Roman" panose="02020603050405020304" pitchFamily="18" charset="0"/>
                  <a:ea typeface="楷体_GB2312" pitchFamily="49" charset="-122"/>
                </a:rPr>
                <a:t>+</a:t>
              </a:r>
            </a:p>
          </p:txBody>
        </p:sp>
        <p:sp>
          <p:nvSpPr>
            <p:cNvPr id="24653" name="Text Box 30"/>
            <p:cNvSpPr txBox="1">
              <a:spLocks noChangeArrowheads="1"/>
            </p:cNvSpPr>
            <p:nvPr/>
          </p:nvSpPr>
          <p:spPr bwMode="auto">
            <a:xfrm>
              <a:off x="1157" y="2677"/>
              <a:ext cx="10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4000" b="0">
                  <a:solidFill>
                    <a:srgbClr val="0000FF"/>
                  </a:solidFill>
                  <a:latin typeface="Times New Roman" panose="02020603050405020304" pitchFamily="18" charset="0"/>
                  <a:ea typeface="楷体_GB2312" pitchFamily="49" charset="-122"/>
                </a:rPr>
                <a:t>-</a:t>
              </a:r>
            </a:p>
          </p:txBody>
        </p:sp>
        <p:sp>
          <p:nvSpPr>
            <p:cNvPr id="24654" name="Text Box 31"/>
            <p:cNvSpPr txBox="1">
              <a:spLocks noChangeArrowheads="1"/>
            </p:cNvSpPr>
            <p:nvPr/>
          </p:nvSpPr>
          <p:spPr bwMode="auto">
            <a:xfrm>
              <a:off x="1115" y="2518"/>
              <a:ext cx="46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800" i="1">
                  <a:solidFill>
                    <a:srgbClr val="0000FF"/>
                  </a:solidFill>
                  <a:latin typeface="Times New Roman" panose="02020603050405020304" pitchFamily="18" charset="0"/>
                  <a:ea typeface="楷体_GB2312" pitchFamily="49" charset="-122"/>
                </a:rPr>
                <a:t>V</a:t>
              </a:r>
              <a:r>
                <a:rPr kumimoji="1" lang="en-US" altLang="zh-CN" sz="2800" baseline="-15000">
                  <a:solidFill>
                    <a:srgbClr val="0000FF"/>
                  </a:solidFill>
                  <a:latin typeface="Times New Roman" panose="02020603050405020304" pitchFamily="18" charset="0"/>
                  <a:ea typeface="楷体_GB2312" pitchFamily="49" charset="-122"/>
                </a:rPr>
                <a:t>BEQ</a:t>
              </a:r>
            </a:p>
          </p:txBody>
        </p:sp>
      </p:grpSp>
      <p:sp>
        <p:nvSpPr>
          <p:cNvPr id="3" name="标题 2"/>
          <p:cNvSpPr>
            <a:spLocks noGrp="1"/>
          </p:cNvSpPr>
          <p:nvPr>
            <p:ph type="title"/>
          </p:nvPr>
        </p:nvSpPr>
        <p:spPr/>
        <p:txBody>
          <a:bodyPr/>
          <a:lstStyle/>
          <a:p>
            <a:r>
              <a:rPr lang="zh-CN" altLang="en-US" dirty="0"/>
              <a:t>估算法静态分析</a:t>
            </a:r>
          </a:p>
        </p:txBody>
      </p:sp>
      <mc:AlternateContent xmlns:mc="http://schemas.openxmlformats.org/markup-compatibility/2006" xmlns:a14="http://schemas.microsoft.com/office/drawing/2010/main">
        <mc:Choice Requires="a14">
          <p:sp>
            <p:nvSpPr>
              <p:cNvPr id="4" name="矩形 3"/>
              <p:cNvSpPr/>
              <p:nvPr/>
            </p:nvSpPr>
            <p:spPr>
              <a:xfrm>
                <a:off x="5309194" y="3979607"/>
                <a:ext cx="4339370" cy="487762"/>
              </a:xfrm>
              <a:prstGeom prst="rect">
                <a:avLst/>
              </a:prstGeom>
            </p:spPr>
            <p:txBody>
              <a:bodyPr wrap="square">
                <a:spAutoFit/>
              </a:bodyPr>
              <a:lstStyle/>
              <a:p>
                <a:r>
                  <a:rPr lang="zh-CN" altLang="en-US" sz="2400" b="0" dirty="0">
                    <a:latin typeface="Times New Roman" panose="02020603050405020304" pitchFamily="18" charset="0"/>
                  </a:rPr>
                  <a:t>只需要知道</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𝐵𝐸𝑄</m:t>
                        </m:r>
                      </m:sub>
                    </m:sSub>
                    <m:r>
                      <a:rPr lang="zh-CN" altLang="en-US" sz="2400" b="0" i="1">
                        <a:latin typeface="Cambria Math" panose="02040503050406030204" pitchFamily="18" charset="0"/>
                      </a:rPr>
                      <m:t>和</m:t>
                    </m:r>
                    <m:r>
                      <a:rPr lang="zh-CN" altLang="en-US" sz="2400" b="0" i="1" smtClean="0">
                        <a:latin typeface="Cambria Math" panose="02040503050406030204" pitchFamily="18" charset="0"/>
                      </a:rPr>
                      <m:t>𝛽</m:t>
                    </m:r>
                  </m:oMath>
                </a14:m>
                <a:r>
                  <a:rPr lang="zh-CN" altLang="en-US" sz="2400" dirty="0"/>
                  <a:t>即可：</a:t>
                </a:r>
                <a:endParaRPr lang="en-US" altLang="zh-CN" sz="2400" dirty="0"/>
              </a:p>
            </p:txBody>
          </p:sp>
        </mc:Choice>
        <mc:Fallback xmlns="">
          <p:sp>
            <p:nvSpPr>
              <p:cNvPr id="4" name="矩形 3"/>
              <p:cNvSpPr>
                <a:spLocks noRot="1" noChangeAspect="1" noMove="1" noResize="1" noEditPoints="1" noAdjustHandles="1" noChangeArrowheads="1" noChangeShapeType="1" noTextEdit="1"/>
              </p:cNvSpPr>
              <p:nvPr/>
            </p:nvSpPr>
            <p:spPr>
              <a:xfrm>
                <a:off x="5309194" y="3979607"/>
                <a:ext cx="4339370" cy="487762"/>
              </a:xfrm>
              <a:prstGeom prst="rect">
                <a:avLst/>
              </a:prstGeom>
              <a:blipFill rotWithShape="0">
                <a:blip r:embed="rId5"/>
                <a:stretch>
                  <a:fillRect l="-2247" t="-13750" b="-18750"/>
                </a:stretch>
              </a:blipFill>
            </p:spPr>
            <p:txBody>
              <a:bodyPr/>
              <a:lstStyle/>
              <a:p>
                <a:r>
                  <a:rPr lang="zh-CN" altLang="en-US">
                    <a:noFill/>
                  </a:rPr>
                  <a:t> </a:t>
                </a:r>
              </a:p>
            </p:txBody>
          </p:sp>
        </mc:Fallback>
      </mc:AlternateContent>
      <p:pic>
        <p:nvPicPr>
          <p:cNvPr id="7" name="图片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6566" y="3992478"/>
            <a:ext cx="1292628" cy="1292628"/>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5400092" y="4545261"/>
                <a:ext cx="3173417" cy="733855"/>
              </a:xfrm>
              <a:prstGeom prst="rect">
                <a:avLst/>
              </a:prstGeom>
            </p:spPr>
            <p:txBody>
              <a:bodyPr wrap="square">
                <a:spAutoFit/>
              </a:bodyPr>
              <a:lstStyle/>
              <a:p>
                <a:pPr marL="342900" indent="-342900">
                  <a:buFont typeface="Wingdings" panose="05000000000000000000" pitchFamily="2" charset="2"/>
                  <a:buChar char="ü"/>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𝐵𝐸𝑄</m:t>
                        </m:r>
                      </m:sub>
                    </m:sSub>
                    <m:r>
                      <a:rPr lang="zh-CN" altLang="en-US" sz="2000" i="1">
                        <a:latin typeface="Cambria Math" panose="02040503050406030204" pitchFamily="18" charset="0"/>
                      </a:rPr>
                      <m:t>在</m:t>
                    </m:r>
                  </m:oMath>
                </a14:m>
                <a:r>
                  <a:rPr lang="zh-CN" altLang="en-US" sz="2000" dirty="0"/>
                  <a:t>导通时基本不变</a:t>
                </a:r>
                <a:endParaRPr lang="en-US" altLang="zh-CN" sz="2000" dirty="0"/>
              </a:p>
              <a:p>
                <a:pPr marL="342900" indent="-342900">
                  <a:buFont typeface="Wingdings" panose="05000000000000000000" pitchFamily="2" charset="2"/>
                  <a:buChar char="ü"/>
                </a:pPr>
                <a14:m>
                  <m:oMath xmlns:m="http://schemas.openxmlformats.org/officeDocument/2006/math">
                    <m:r>
                      <a:rPr lang="zh-CN" altLang="en-US" sz="2000" b="0" i="1" smtClean="0">
                        <a:latin typeface="Cambria Math" panose="02040503050406030204" pitchFamily="18" charset="0"/>
                      </a:rPr>
                      <m:t>𝛽</m:t>
                    </m:r>
                  </m:oMath>
                </a14:m>
                <a:r>
                  <a:rPr lang="zh-CN" altLang="en-US" sz="2000" dirty="0"/>
                  <a:t>在放大区基本为常数</a:t>
                </a:r>
              </a:p>
            </p:txBody>
          </p:sp>
        </mc:Choice>
        <mc:Fallback xmlns="">
          <p:sp>
            <p:nvSpPr>
              <p:cNvPr id="8" name="矩形 7"/>
              <p:cNvSpPr>
                <a:spLocks noRot="1" noChangeAspect="1" noMove="1" noResize="1" noEditPoints="1" noAdjustHandles="1" noChangeArrowheads="1" noChangeShapeType="1" noTextEdit="1"/>
              </p:cNvSpPr>
              <p:nvPr/>
            </p:nvSpPr>
            <p:spPr>
              <a:xfrm>
                <a:off x="5400092" y="4545261"/>
                <a:ext cx="3173417" cy="733855"/>
              </a:xfrm>
              <a:prstGeom prst="rect">
                <a:avLst/>
              </a:prstGeom>
              <a:blipFill rotWithShape="0">
                <a:blip r:embed="rId7"/>
                <a:stretch>
                  <a:fillRect l="-1731" t="-6667" b="-12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1314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19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19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5"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solidFill>
                  <a:schemeClr val="tx1"/>
                </a:solidFill>
              </a:rPr>
              <a:t>等效电路法动态分析</a:t>
            </a:r>
            <a:endParaRPr lang="zh-CN" altLang="en-US" dirty="0"/>
          </a:p>
        </p:txBody>
      </p:sp>
      <p:sp>
        <p:nvSpPr>
          <p:cNvPr id="4" name="日期占位符 3"/>
          <p:cNvSpPr>
            <a:spLocks noGrp="1"/>
          </p:cNvSpPr>
          <p:nvPr>
            <p:ph type="dt" sz="half" idx="10"/>
          </p:nvPr>
        </p:nvSpPr>
        <p:spPr/>
        <p:txBody>
          <a:bodyPr/>
          <a:lstStyle/>
          <a:p>
            <a:pPr>
              <a:defRPr/>
            </a:pPr>
            <a:fld id="{608FCE8C-0EA7-4D44-95DF-3AB3A0395F92}" type="datetime1">
              <a:rPr lang="zh-CN" altLang="en-US" smtClean="0"/>
              <a:pPr>
                <a:defRPr/>
              </a:pPr>
              <a:t>2021/12/14</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lang="zh-CN" altLang="en-US"/>
              <a:t>基本放大电路</a:t>
            </a:r>
            <a:r>
              <a:rPr lang="en-US" altLang="zh-CN"/>
              <a:t>(1)</a:t>
            </a:r>
          </a:p>
        </p:txBody>
      </p:sp>
      <p:sp>
        <p:nvSpPr>
          <p:cNvPr id="6" name="灯片编号占位符 5"/>
          <p:cNvSpPr>
            <a:spLocks noGrp="1"/>
          </p:cNvSpPr>
          <p:nvPr>
            <p:ph type="sldNum" sz="quarter" idx="12"/>
          </p:nvPr>
        </p:nvSpPr>
        <p:spPr/>
        <p:txBody>
          <a:bodyPr/>
          <a:lstStyle/>
          <a:p>
            <a:pPr>
              <a:defRPr/>
            </a:pPr>
            <a:fld id="{FC0F611A-054E-4574-9647-E4266C2C04A0}" type="slidenum">
              <a:rPr lang="en-US" altLang="zh-CN" smtClean="0"/>
              <a:pPr>
                <a:defRPr/>
              </a:pPr>
              <a:t>25</a:t>
            </a:fld>
            <a:endParaRPr lang="en-US" altLang="zh-CN"/>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892" y="2132856"/>
            <a:ext cx="2000122" cy="2000122"/>
          </a:xfrm>
          <a:prstGeom prst="rect">
            <a:avLst/>
          </a:prstGeom>
        </p:spPr>
      </p:pic>
      <p:grpSp>
        <p:nvGrpSpPr>
          <p:cNvPr id="15" name="组合 14"/>
          <p:cNvGrpSpPr/>
          <p:nvPr/>
        </p:nvGrpSpPr>
        <p:grpSpPr>
          <a:xfrm>
            <a:off x="3029688" y="1664804"/>
            <a:ext cx="3406886" cy="3416074"/>
            <a:chOff x="3029688" y="1664804"/>
            <a:chExt cx="3406886" cy="3416074"/>
          </a:xfrm>
        </p:grpSpPr>
        <p:cxnSp>
          <p:nvCxnSpPr>
            <p:cNvPr id="9" name="直接连接符 8"/>
            <p:cNvCxnSpPr/>
            <p:nvPr/>
          </p:nvCxnSpPr>
          <p:spPr>
            <a:xfrm>
              <a:off x="3095836" y="1664804"/>
              <a:ext cx="2916324" cy="280831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3095836" y="1772816"/>
              <a:ext cx="3096344" cy="27003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029688" y="4557658"/>
              <a:ext cx="3406886" cy="523220"/>
            </a:xfrm>
            <a:prstGeom prst="rect">
              <a:avLst/>
            </a:prstGeom>
            <a:noFill/>
          </p:spPr>
          <p:txBody>
            <a:bodyPr wrap="square" rtlCol="0">
              <a:spAutoFit/>
            </a:bodyPr>
            <a:lstStyle/>
            <a:p>
              <a:r>
                <a:rPr lang="zh-CN" altLang="en-US" sz="2800" dirty="0"/>
                <a:t>下一个</a:t>
              </a:r>
              <a:r>
                <a:rPr lang="en-US" altLang="zh-CN" sz="2800" dirty="0"/>
                <a:t>PPT</a:t>
              </a:r>
              <a:r>
                <a:rPr lang="zh-CN" altLang="en-US" sz="2800" dirty="0"/>
                <a:t>重点讲！</a:t>
              </a:r>
            </a:p>
          </p:txBody>
        </p:sp>
      </p:grpSp>
    </p:spTree>
    <p:extLst>
      <p:ext uri="{BB962C8B-B14F-4D97-AF65-F5344CB8AC3E}">
        <p14:creationId xmlns:p14="http://schemas.microsoft.com/office/powerpoint/2010/main" val="347124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65389EB-D148-4AE7-A1E5-BD466C60815B}"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317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17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DCF0EA2-865C-4F66-BBBB-503C45771D05}" type="slidenum">
              <a:rPr lang="en-US" altLang="zh-CN" sz="1800" b="0" smtClean="0">
                <a:solidFill>
                  <a:srgbClr val="B2B2B2"/>
                </a:solidFill>
              </a:rPr>
              <a:pPr>
                <a:spcAft>
                  <a:spcPct val="0"/>
                </a:spcAft>
                <a:buFontTx/>
                <a:buNone/>
              </a:pPr>
              <a:t>26</a:t>
            </a:fld>
            <a:endParaRPr lang="en-US" altLang="zh-CN" sz="1800" b="0">
              <a:solidFill>
                <a:srgbClr val="B2B2B2"/>
              </a:solidFill>
            </a:endParaRPr>
          </a:p>
        </p:txBody>
      </p:sp>
      <p:sp>
        <p:nvSpPr>
          <p:cNvPr id="31750" name="Rectangle 2"/>
          <p:cNvSpPr>
            <a:spLocks noGrp="1" noChangeArrowheads="1"/>
          </p:cNvSpPr>
          <p:nvPr>
            <p:ph type="title"/>
          </p:nvPr>
        </p:nvSpPr>
        <p:spPr>
          <a:xfrm>
            <a:off x="109077" y="153130"/>
            <a:ext cx="8955272" cy="1143000"/>
          </a:xfrm>
        </p:spPr>
        <p:txBody>
          <a:bodyPr/>
          <a:lstStyle/>
          <a:p>
            <a:r>
              <a:rPr lang="zh-CN" altLang="en-US" dirty="0"/>
              <a:t>例子</a:t>
            </a:r>
            <a:r>
              <a:rPr lang="en-US" altLang="zh-CN" dirty="0"/>
              <a:t>2</a:t>
            </a:r>
            <a:r>
              <a:rPr lang="zh-CN" altLang="en-US" dirty="0"/>
              <a:t>：共集极放大电路</a:t>
            </a:r>
            <a:endParaRPr lang="en-US" altLang="zh-CN" dirty="0"/>
          </a:p>
        </p:txBody>
      </p:sp>
      <p:graphicFrame>
        <p:nvGraphicFramePr>
          <p:cNvPr id="744452" name="Object 4"/>
          <p:cNvGraphicFramePr>
            <a:graphicFrameLocks noChangeAspect="1"/>
          </p:cNvGraphicFramePr>
          <p:nvPr>
            <p:extLst>
              <p:ext uri="{D42A27DB-BD31-4B8C-83A1-F6EECF244321}">
                <p14:modId xmlns:p14="http://schemas.microsoft.com/office/powerpoint/2010/main" val="60690605"/>
              </p:ext>
            </p:extLst>
          </p:nvPr>
        </p:nvGraphicFramePr>
        <p:xfrm>
          <a:off x="4749524" y="4371167"/>
          <a:ext cx="2532062" cy="808038"/>
        </p:xfrm>
        <a:graphic>
          <a:graphicData uri="http://schemas.openxmlformats.org/presentationml/2006/ole">
            <mc:AlternateContent xmlns:mc="http://schemas.openxmlformats.org/markup-compatibility/2006">
              <mc:Choice xmlns:v="urn:schemas-microsoft-com:vml" Requires="v">
                <p:oleObj spid="_x0000_s32067" name="公式" r:id="rId4" imgW="1345616" imgH="444307" progId="Equation.3">
                  <p:embed/>
                </p:oleObj>
              </mc:Choice>
              <mc:Fallback>
                <p:oleObj name="公式" r:id="rId4" imgW="1345616" imgH="444307"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9524" y="4371167"/>
                        <a:ext cx="2532062"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44453" name="Object 5"/>
          <p:cNvGraphicFramePr>
            <a:graphicFrameLocks noChangeAspect="1"/>
          </p:cNvGraphicFramePr>
          <p:nvPr>
            <p:extLst>
              <p:ext uri="{D42A27DB-BD31-4B8C-83A1-F6EECF244321}">
                <p14:modId xmlns:p14="http://schemas.microsoft.com/office/powerpoint/2010/main" val="3467022152"/>
              </p:ext>
            </p:extLst>
          </p:nvPr>
        </p:nvGraphicFramePr>
        <p:xfrm>
          <a:off x="7522886" y="4545792"/>
          <a:ext cx="1387475" cy="438150"/>
        </p:xfrm>
        <a:graphic>
          <a:graphicData uri="http://schemas.openxmlformats.org/presentationml/2006/ole">
            <mc:AlternateContent xmlns:mc="http://schemas.openxmlformats.org/markup-compatibility/2006">
              <mc:Choice xmlns:v="urn:schemas-microsoft-com:vml" Requires="v">
                <p:oleObj spid="_x0000_s32068" name="公式" r:id="rId6" imgW="736600" imgH="241300" progId="Equation.3">
                  <p:embed/>
                </p:oleObj>
              </mc:Choice>
              <mc:Fallback>
                <p:oleObj name="公式" r:id="rId6" imgW="736600" imgH="241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2886" y="4545792"/>
                        <a:ext cx="1387475"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44454" name="Object 6"/>
          <p:cNvGraphicFramePr>
            <a:graphicFrameLocks noChangeAspect="1"/>
          </p:cNvGraphicFramePr>
          <p:nvPr>
            <p:extLst>
              <p:ext uri="{D42A27DB-BD31-4B8C-83A1-F6EECF244321}">
                <p14:modId xmlns:p14="http://schemas.microsoft.com/office/powerpoint/2010/main" val="3556987515"/>
              </p:ext>
            </p:extLst>
          </p:nvPr>
        </p:nvGraphicFramePr>
        <p:xfrm>
          <a:off x="4749524" y="5415742"/>
          <a:ext cx="2078037" cy="438150"/>
        </p:xfrm>
        <a:graphic>
          <a:graphicData uri="http://schemas.openxmlformats.org/presentationml/2006/ole">
            <mc:AlternateContent xmlns:mc="http://schemas.openxmlformats.org/markup-compatibility/2006">
              <mc:Choice xmlns:v="urn:schemas-microsoft-com:vml" Requires="v">
                <p:oleObj spid="_x0000_s32069" name="公式" r:id="rId8" imgW="1104900" imgH="241300" progId="Equation.3">
                  <p:embed/>
                </p:oleObj>
              </mc:Choice>
              <mc:Fallback>
                <p:oleObj name="公式" r:id="rId8" imgW="1104900" imgH="2413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9524" y="5415742"/>
                        <a:ext cx="2078037"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744455" name="Object 7"/>
          <p:cNvGraphicFramePr>
            <a:graphicFrameLocks noChangeAspect="1"/>
          </p:cNvGraphicFramePr>
          <p:nvPr>
            <p:extLst>
              <p:ext uri="{D42A27DB-BD31-4B8C-83A1-F6EECF244321}">
                <p14:modId xmlns:p14="http://schemas.microsoft.com/office/powerpoint/2010/main" val="1668939512"/>
              </p:ext>
            </p:extLst>
          </p:nvPr>
        </p:nvGraphicFramePr>
        <p:xfrm>
          <a:off x="7126011" y="5444317"/>
          <a:ext cx="1938338" cy="439738"/>
        </p:xfrm>
        <a:graphic>
          <a:graphicData uri="http://schemas.openxmlformats.org/presentationml/2006/ole">
            <mc:AlternateContent xmlns:mc="http://schemas.openxmlformats.org/markup-compatibility/2006">
              <mc:Choice xmlns:v="urn:schemas-microsoft-com:vml" Requires="v">
                <p:oleObj spid="_x0000_s32070" name="公式" r:id="rId10" imgW="1028254" imgH="241195" progId="Equation.3">
                  <p:embed/>
                </p:oleObj>
              </mc:Choice>
              <mc:Fallback>
                <p:oleObj name="公式" r:id="rId10" imgW="1028254" imgH="241195"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6011" y="5444317"/>
                        <a:ext cx="1938338"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744458"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84549" y="1296130"/>
            <a:ext cx="22844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6" name="Rectangle 13"/>
          <p:cNvSpPr>
            <a:spLocks noChangeArrowheads="1"/>
          </p:cNvSpPr>
          <p:nvPr/>
        </p:nvSpPr>
        <p:spPr bwMode="auto">
          <a:xfrm>
            <a:off x="5582874" y="3564382"/>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dirty="0"/>
              <a:t>直流通路</a:t>
            </a:r>
          </a:p>
        </p:txBody>
      </p:sp>
      <p:pic>
        <p:nvPicPr>
          <p:cNvPr id="15"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7524" y="1236855"/>
            <a:ext cx="42497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65389EB-D148-4AE7-A1E5-BD466C60815B}"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317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17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DCF0EA2-865C-4F66-BBBB-503C45771D05}" type="slidenum">
              <a:rPr lang="en-US" altLang="zh-CN" sz="1800" b="0" smtClean="0">
                <a:solidFill>
                  <a:srgbClr val="B2B2B2"/>
                </a:solidFill>
              </a:rPr>
              <a:pPr>
                <a:spcAft>
                  <a:spcPct val="0"/>
                </a:spcAft>
                <a:buFontTx/>
                <a:buNone/>
              </a:pPr>
              <a:t>27</a:t>
            </a:fld>
            <a:endParaRPr lang="en-US" altLang="zh-CN" sz="1800" b="0">
              <a:solidFill>
                <a:srgbClr val="B2B2B2"/>
              </a:solidFill>
            </a:endParaRPr>
          </a:p>
        </p:txBody>
      </p:sp>
      <p:sp>
        <p:nvSpPr>
          <p:cNvPr id="31750" name="Rectangle 2"/>
          <p:cNvSpPr>
            <a:spLocks noGrp="1" noChangeArrowheads="1"/>
          </p:cNvSpPr>
          <p:nvPr>
            <p:ph type="title"/>
          </p:nvPr>
        </p:nvSpPr>
        <p:spPr>
          <a:xfrm>
            <a:off x="109077" y="153130"/>
            <a:ext cx="8955272" cy="1143000"/>
          </a:xfrm>
        </p:spPr>
        <p:txBody>
          <a:bodyPr/>
          <a:lstStyle/>
          <a:p>
            <a:r>
              <a:rPr lang="zh-CN" altLang="en-US" dirty="0"/>
              <a:t>例子</a:t>
            </a:r>
            <a:r>
              <a:rPr lang="en-US" altLang="zh-CN" dirty="0"/>
              <a:t>2</a:t>
            </a:r>
            <a:r>
              <a:rPr lang="zh-CN" altLang="en-US" dirty="0"/>
              <a:t>：共集极放大电路</a:t>
            </a:r>
            <a:endParaRPr lang="en-US" altLang="zh-CN" dirty="0"/>
          </a:p>
        </p:txBody>
      </p:sp>
      <p:pic>
        <p:nvPicPr>
          <p:cNvPr id="1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524" y="1236855"/>
            <a:ext cx="424973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7862" y="1236855"/>
            <a:ext cx="3776119"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5"/>
          <p:cNvSpPr>
            <a:spLocks noChangeArrowheads="1"/>
          </p:cNvSpPr>
          <p:nvPr/>
        </p:nvSpPr>
        <p:spPr bwMode="auto">
          <a:xfrm>
            <a:off x="5572769" y="1325754"/>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dirty="0"/>
              <a:t>交流通路</a:t>
            </a:r>
          </a:p>
        </p:txBody>
      </p:sp>
      <p:sp>
        <p:nvSpPr>
          <p:cNvPr id="16" name="文本框 15"/>
          <p:cNvSpPr txBox="1"/>
          <p:nvPr/>
        </p:nvSpPr>
        <p:spPr>
          <a:xfrm>
            <a:off x="5481582" y="4329100"/>
            <a:ext cx="3406886" cy="523220"/>
          </a:xfrm>
          <a:prstGeom prst="rect">
            <a:avLst/>
          </a:prstGeom>
          <a:noFill/>
        </p:spPr>
        <p:txBody>
          <a:bodyPr wrap="square" rtlCol="0">
            <a:spAutoFit/>
          </a:bodyPr>
          <a:lstStyle/>
          <a:p>
            <a:r>
              <a:rPr lang="zh-CN" altLang="en-US" sz="2800" dirty="0"/>
              <a:t>下一个</a:t>
            </a:r>
            <a:r>
              <a:rPr lang="en-US" altLang="zh-CN" sz="2800" dirty="0"/>
              <a:t>PPT</a:t>
            </a:r>
            <a:r>
              <a:rPr lang="zh-CN" altLang="en-US" sz="2800" dirty="0"/>
              <a:t>重点讲！</a:t>
            </a:r>
          </a:p>
        </p:txBody>
      </p:sp>
    </p:spTree>
    <p:extLst>
      <p:ext uri="{BB962C8B-B14F-4D97-AF65-F5344CB8AC3E}">
        <p14:creationId xmlns:p14="http://schemas.microsoft.com/office/powerpoint/2010/main" val="808190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3" descr="4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4139" y="1124744"/>
            <a:ext cx="3858381" cy="2821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76652E8-58EE-421E-9157-2C1707356C06}"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024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02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D81CD7B-F1D9-48B6-91CD-92C7145FD2C3}" type="slidenum">
              <a:rPr lang="en-US" altLang="zh-CN" sz="1800" b="0" smtClean="0">
                <a:solidFill>
                  <a:srgbClr val="B2B2B2"/>
                </a:solidFill>
              </a:rPr>
              <a:pPr>
                <a:spcAft>
                  <a:spcPct val="0"/>
                </a:spcAft>
                <a:buFontTx/>
                <a:buNone/>
              </a:pPr>
              <a:t>28</a:t>
            </a:fld>
            <a:endParaRPr lang="en-US" altLang="zh-CN" sz="1800" b="0">
              <a:solidFill>
                <a:srgbClr val="B2B2B2"/>
              </a:solidFill>
            </a:endParaRPr>
          </a:p>
        </p:txBody>
      </p:sp>
      <p:pic>
        <p:nvPicPr>
          <p:cNvPr id="10247" name="Picture 16" descr="4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16" y="2276872"/>
            <a:ext cx="4314825"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6526" y="4061969"/>
            <a:ext cx="3463966" cy="236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标题 1"/>
          <p:cNvSpPr>
            <a:spLocks noGrp="1"/>
          </p:cNvSpPr>
          <p:nvPr>
            <p:ph type="title"/>
          </p:nvPr>
        </p:nvSpPr>
        <p:spPr>
          <a:xfrm>
            <a:off x="0" y="152400"/>
            <a:ext cx="9144000" cy="1143000"/>
          </a:xfrm>
        </p:spPr>
        <p:txBody>
          <a:bodyPr/>
          <a:lstStyle/>
          <a:p>
            <a:r>
              <a:rPr lang="zh-CN" altLang="en-US" dirty="0"/>
              <a:t>例子</a:t>
            </a:r>
            <a:r>
              <a:rPr lang="en-US" altLang="zh-CN" dirty="0"/>
              <a:t>3</a:t>
            </a:r>
            <a:r>
              <a:rPr lang="zh-CN" altLang="en-US" dirty="0">
                <a:latin typeface="Times New Roman" panose="02020603050405020304" pitchFamily="18" charset="0"/>
                <a:cs typeface="Times New Roman" panose="02020603050405020304" pitchFamily="18" charset="0"/>
              </a:rPr>
              <a:t>：共射极放大电路 </a:t>
            </a:r>
          </a:p>
        </p:txBody>
      </p:sp>
      <p:sp>
        <p:nvSpPr>
          <p:cNvPr id="3" name="文本框 2"/>
          <p:cNvSpPr txBox="1"/>
          <p:nvPr/>
        </p:nvSpPr>
        <p:spPr>
          <a:xfrm>
            <a:off x="5400092" y="1433397"/>
            <a:ext cx="1620180" cy="369332"/>
          </a:xfrm>
          <a:prstGeom prst="rect">
            <a:avLst/>
          </a:prstGeom>
          <a:noFill/>
        </p:spPr>
        <p:txBody>
          <a:bodyPr wrap="square" rtlCol="0">
            <a:spAutoFit/>
          </a:bodyPr>
          <a:lstStyle/>
          <a:p>
            <a:r>
              <a:rPr lang="zh-CN" altLang="en-US" dirty="0"/>
              <a:t>直流通路</a:t>
            </a:r>
          </a:p>
        </p:txBody>
      </p:sp>
      <p:sp>
        <p:nvSpPr>
          <p:cNvPr id="13" name="文本框 12"/>
          <p:cNvSpPr txBox="1"/>
          <p:nvPr/>
        </p:nvSpPr>
        <p:spPr>
          <a:xfrm>
            <a:off x="5525987" y="4150685"/>
            <a:ext cx="1659038" cy="369332"/>
          </a:xfrm>
          <a:prstGeom prst="rect">
            <a:avLst/>
          </a:prstGeom>
          <a:noFill/>
        </p:spPr>
        <p:txBody>
          <a:bodyPr wrap="square" rtlCol="0">
            <a:spAutoFit/>
          </a:bodyPr>
          <a:lstStyle/>
          <a:p>
            <a:r>
              <a:rPr lang="zh-CN" altLang="en-US" dirty="0"/>
              <a:t>交流通路</a:t>
            </a:r>
          </a:p>
        </p:txBody>
      </p:sp>
    </p:spTree>
    <p:extLst>
      <p:ext uri="{BB962C8B-B14F-4D97-AF65-F5344CB8AC3E}">
        <p14:creationId xmlns:p14="http://schemas.microsoft.com/office/powerpoint/2010/main" val="3947035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a:defRPr/>
            </a:pPr>
            <a:r>
              <a:rPr lang="zh-CN" altLang="en-US" dirty="0">
                <a:latin typeface="+mn-ea"/>
                <a:ea typeface="+mn-ea"/>
                <a:cs typeface="宋体" panose="02010600030101010101" pitchFamily="2" charset="-122"/>
              </a:rPr>
              <a:t>作业</a:t>
            </a:r>
          </a:p>
        </p:txBody>
      </p:sp>
      <p:sp>
        <p:nvSpPr>
          <p:cNvPr id="3379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F1CDB0F-7AB0-46FA-AB8F-ABB292C5E78F}"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3379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数制与代码</a:t>
            </a:r>
            <a:endParaRPr lang="en-US" altLang="zh-CN" sz="1800" b="0">
              <a:solidFill>
                <a:srgbClr val="B2B2B2"/>
              </a:solidFill>
            </a:endParaRPr>
          </a:p>
        </p:txBody>
      </p:sp>
      <p:sp>
        <p:nvSpPr>
          <p:cNvPr id="3379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E73D734-19A1-477F-BD04-3DA66144521B}" type="slidenum">
              <a:rPr lang="en-US" altLang="zh-CN" sz="1800" b="0" smtClean="0">
                <a:solidFill>
                  <a:srgbClr val="B2B2B2"/>
                </a:solidFill>
              </a:rPr>
              <a:pPr>
                <a:spcAft>
                  <a:spcPct val="0"/>
                </a:spcAft>
                <a:buFontTx/>
                <a:buNone/>
              </a:pPr>
              <a:t>29</a:t>
            </a:fld>
            <a:endParaRPr lang="en-US" altLang="zh-CN" sz="1800" b="0">
              <a:solidFill>
                <a:srgbClr val="B2B2B2"/>
              </a:solidFill>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模拟部分</a:t>
            </a:r>
            <a:endParaRPr lang="en-US" altLang="zh-CN" sz="2800" kern="0" dirty="0">
              <a:latin typeface="Times New Roman" panose="02020603050405020304" pitchFamily="18" charset="0"/>
            </a:endParaRPr>
          </a:p>
          <a:p>
            <a:pPr>
              <a:lnSpc>
                <a:spcPct val="110000"/>
              </a:lnSpc>
              <a:spcAft>
                <a:spcPct val="30000"/>
              </a:spcAft>
              <a:defRPr/>
            </a:pPr>
            <a:r>
              <a:rPr lang="en-US" altLang="zh-CN" sz="2800" kern="0">
                <a:latin typeface="Times New Roman" panose="02020603050405020304" pitchFamily="18" charset="0"/>
              </a:rPr>
              <a:t>P183-184</a:t>
            </a:r>
            <a:r>
              <a:rPr lang="zh-CN" altLang="en-US" sz="2800" kern="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5.2.1</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b-d</a:t>
            </a:r>
            <a:r>
              <a:rPr lang="zh-CN" altLang="en-US" sz="2400" kern="0" dirty="0">
                <a:latin typeface="Times New Roman" panose="02020603050405020304" pitchFamily="18" charset="0"/>
              </a:rPr>
              <a:t>图），</a:t>
            </a:r>
            <a:r>
              <a:rPr lang="en-US" altLang="zh-CN" sz="2400" kern="0" dirty="0">
                <a:latin typeface="Times New Roman" panose="02020603050405020304" pitchFamily="18" charset="0"/>
              </a:rPr>
              <a:t>5.2.2</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5.2.3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BE2805F-DE56-496D-9FE7-AD8483E0DDFD}" type="datetime1">
              <a:rPr lang="zh-CN" altLang="en-US" smtClean="0"/>
              <a:pPr>
                <a:defRPr/>
              </a:pPr>
              <a:t>2021/12/14</a:t>
            </a:fld>
            <a:endParaRPr lang="en-US" altLang="zh-CN"/>
          </a:p>
        </p:txBody>
      </p:sp>
      <p:sp>
        <p:nvSpPr>
          <p:cNvPr id="3" name="页脚占位符 2"/>
          <p:cNvSpPr>
            <a:spLocks noGrp="1"/>
          </p:cNvSpPr>
          <p:nvPr>
            <p:ph type="ftr" sz="quarter" idx="11"/>
          </p:nvPr>
        </p:nvSpPr>
        <p:spPr/>
        <p:txBody>
          <a:bodyPr/>
          <a:lstStyle/>
          <a:p>
            <a:pPr>
              <a:defRPr/>
            </a:pPr>
            <a:r>
              <a:rPr lang="zh-CN" altLang="en-US"/>
              <a:t>模拟与数字电路 </a:t>
            </a:r>
            <a:r>
              <a:rPr lang="en-US" altLang="zh-CN"/>
              <a:t>— </a:t>
            </a:r>
            <a:r>
              <a:rPr lang="zh-CN" altLang="en-US"/>
              <a:t>基本放大电路</a:t>
            </a:r>
            <a:r>
              <a:rPr lang="en-US" altLang="zh-CN"/>
              <a:t>(1)</a:t>
            </a:r>
          </a:p>
        </p:txBody>
      </p:sp>
      <p:sp>
        <p:nvSpPr>
          <p:cNvPr id="4" name="灯片编号占位符 3"/>
          <p:cNvSpPr>
            <a:spLocks noGrp="1"/>
          </p:cNvSpPr>
          <p:nvPr>
            <p:ph type="sldNum" sz="quarter" idx="12"/>
          </p:nvPr>
        </p:nvSpPr>
        <p:spPr/>
        <p:txBody>
          <a:bodyPr/>
          <a:lstStyle/>
          <a:p>
            <a:pPr>
              <a:defRPr/>
            </a:pPr>
            <a:fld id="{B474AFEC-20E8-4A89-8A51-7E10A4543E8E}" type="slidenum">
              <a:rPr lang="en-US" altLang="zh-CN" smtClean="0"/>
              <a:pPr>
                <a:defRPr/>
              </a:pPr>
              <a:t>3</a:t>
            </a:fld>
            <a:endParaRPr lang="en-US" altLang="zh-CN"/>
          </a:p>
        </p:txBody>
      </p:sp>
      <p:sp>
        <p:nvSpPr>
          <p:cNvPr id="5" name="Rectangle 2"/>
          <p:cNvSpPr txBox="1">
            <a:spLocks noChangeArrowheads="1"/>
          </p:cNvSpPr>
          <p:nvPr/>
        </p:nvSpPr>
        <p:spPr bwMode="auto">
          <a:xfrm>
            <a:off x="2281238" y="2060848"/>
            <a:ext cx="4248472" cy="36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宋体" charset="0"/>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pPr eaLnBrk="1" hangingPunct="1"/>
            <a:r>
              <a:rPr lang="zh-CN" altLang="en-US" sz="800" kern="0" dirty="0"/>
              <a:t>因为不</a:t>
            </a:r>
            <a:r>
              <a:rPr lang="zh-CN" altLang="en-US" strike="sngStrike" kern="0" dirty="0"/>
              <a:t>放大</a:t>
            </a:r>
            <a:r>
              <a:rPr lang="zh-CN" altLang="en-US" sz="800" kern="0" dirty="0"/>
              <a:t>，信号实在</a:t>
            </a:r>
            <a:r>
              <a:rPr lang="zh-CN" altLang="en-US" kern="0" dirty="0"/>
              <a:t>看不见</a:t>
            </a:r>
          </a:p>
        </p:txBody>
      </p:sp>
      <p:sp>
        <p:nvSpPr>
          <p:cNvPr id="9" name="Rectangle 2"/>
          <p:cNvSpPr txBox="1">
            <a:spLocks noChangeArrowheads="1"/>
          </p:cNvSpPr>
          <p:nvPr/>
        </p:nvSpPr>
        <p:spPr bwMode="auto">
          <a:xfrm>
            <a:off x="0" y="116780"/>
            <a:ext cx="91440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宋体" charset="0"/>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pPr eaLnBrk="1" hangingPunct="1"/>
            <a:r>
              <a:rPr lang="zh-CN" altLang="en-US" kern="0" dirty="0"/>
              <a:t>为什么需要放大？</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9175" y="3222223"/>
            <a:ext cx="4590510" cy="3026608"/>
          </a:xfrm>
          <a:prstGeom prst="rect">
            <a:avLst/>
          </a:prstGeom>
        </p:spPr>
      </p:pic>
    </p:spTree>
    <p:extLst>
      <p:ext uri="{BB962C8B-B14F-4D97-AF65-F5344CB8AC3E}">
        <p14:creationId xmlns:p14="http://schemas.microsoft.com/office/powerpoint/2010/main" val="3541456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65E915B-E5EB-4B39-AF4D-F86A267F71B4}"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3481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3482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6F182ED-0685-40F4-B566-153EA1911CFE}" type="slidenum">
              <a:rPr lang="en-US" altLang="zh-CN" sz="1800" b="0" smtClean="0">
                <a:solidFill>
                  <a:srgbClr val="B2B2B2"/>
                </a:solidFill>
              </a:rPr>
              <a:pPr>
                <a:spcAft>
                  <a:spcPct val="0"/>
                </a:spcAft>
                <a:buFontTx/>
                <a:buNone/>
              </a:pPr>
              <a:t>30</a:t>
            </a:fld>
            <a:endParaRPr lang="en-US" altLang="zh-CN" sz="1800" b="0">
              <a:solidFill>
                <a:srgbClr val="B2B2B2"/>
              </a:solidFill>
            </a:endParaRPr>
          </a:p>
        </p:txBody>
      </p:sp>
      <p:sp>
        <p:nvSpPr>
          <p:cNvPr id="34821" name="Rectangle 2"/>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a:xfrm>
            <a:off x="492125" y="261938"/>
            <a:ext cx="8229600" cy="1511300"/>
          </a:xfrm>
        </p:spPr>
        <p:txBody>
          <a:bodyPr/>
          <a:lstStyle/>
          <a:p>
            <a:r>
              <a:rPr lang="zh-CN" altLang="en-US" dirty="0"/>
              <a:t>补充：</a:t>
            </a:r>
            <a:br>
              <a:rPr lang="en-US" altLang="zh-CN" dirty="0"/>
            </a:br>
            <a:r>
              <a:rPr lang="zh-CN" altLang="en-US" dirty="0"/>
              <a:t>正弦波与电容</a:t>
            </a:r>
            <a:r>
              <a:rPr lang="en-US" altLang="zh-CN" dirty="0"/>
              <a:t>(1)</a:t>
            </a:r>
            <a:endParaRPr lang="zh-CN" altLang="en-US" dirty="0"/>
          </a:p>
        </p:txBody>
      </p:sp>
      <p:sp>
        <p:nvSpPr>
          <p:cNvPr id="3584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807AD84-8125-419A-8C95-39798D5486B5}" type="datetime1">
              <a:rPr lang="zh-CN" altLang="en-US" smtClean="0">
                <a:solidFill>
                  <a:srgbClr val="B2B2B2"/>
                </a:solidFill>
              </a:rPr>
              <a:pPr/>
              <a:t>2021/12/14</a:t>
            </a:fld>
            <a:endParaRPr lang="en-US" altLang="zh-CN">
              <a:solidFill>
                <a:srgbClr val="B2B2B2"/>
              </a:solidFill>
            </a:endParaRPr>
          </a:p>
        </p:txBody>
      </p:sp>
      <p:sp>
        <p:nvSpPr>
          <p:cNvPr id="35844"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B2B2B2"/>
                </a:solidFill>
              </a:rPr>
              <a:t>模拟与数字电路 </a:t>
            </a:r>
            <a:r>
              <a:rPr lang="en-US" altLang="zh-CN">
                <a:solidFill>
                  <a:srgbClr val="B2B2B2"/>
                </a:solidFill>
              </a:rPr>
              <a:t>— </a:t>
            </a:r>
            <a:r>
              <a:rPr lang="zh-CN" altLang="en-US">
                <a:solidFill>
                  <a:srgbClr val="B2B2B2"/>
                </a:solidFill>
              </a:rPr>
              <a:t>基本放大电路</a:t>
            </a:r>
            <a:r>
              <a:rPr lang="en-US" altLang="zh-CN">
                <a:solidFill>
                  <a:srgbClr val="B2B2B2"/>
                </a:solidFill>
              </a:rPr>
              <a:t>(1)</a:t>
            </a:r>
          </a:p>
        </p:txBody>
      </p:sp>
      <p:sp>
        <p:nvSpPr>
          <p:cNvPr id="358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6574E9-166B-4A5B-9A52-87B5D2AEFBE1}" type="slidenum">
              <a:rPr lang="en-US" altLang="zh-CN" smtClean="0">
                <a:solidFill>
                  <a:srgbClr val="B2B2B2"/>
                </a:solidFill>
              </a:rPr>
              <a:pPr/>
              <a:t>31</a:t>
            </a:fld>
            <a:endParaRPr lang="en-US" altLang="zh-CN">
              <a:solidFill>
                <a:srgbClr val="B2B2B2"/>
              </a:solidFill>
            </a:endParaRPr>
          </a:p>
        </p:txBody>
      </p:sp>
      <p:pic>
        <p:nvPicPr>
          <p:cNvPr id="3584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2422525"/>
            <a:ext cx="3400425"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图片 8"/>
          <p:cNvPicPr>
            <a:picLocks noChangeAspect="1"/>
          </p:cNvPicPr>
          <p:nvPr/>
        </p:nvPicPr>
        <p:blipFill>
          <a:blip r:embed="rId4">
            <a:extLst>
              <a:ext uri="{28A0092B-C50C-407E-A947-70E740481C1C}">
                <a14:useLocalDpi xmlns:a14="http://schemas.microsoft.com/office/drawing/2010/main" val="0"/>
              </a:ext>
            </a:extLst>
          </a:blip>
          <a:srcRect l="4352" r="5711"/>
          <a:stretch>
            <a:fillRect/>
          </a:stretch>
        </p:blipFill>
        <p:spPr bwMode="auto">
          <a:xfrm>
            <a:off x="4264025" y="2268538"/>
            <a:ext cx="4465638"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p:nvSpPr>
        <p:spPr>
          <a:xfrm>
            <a:off x="5219700" y="3824288"/>
            <a:ext cx="1965325" cy="2889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13" name="Object 15"/>
          <p:cNvGraphicFramePr>
            <a:graphicFrameLocks noChangeAspect="1"/>
          </p:cNvGraphicFramePr>
          <p:nvPr/>
        </p:nvGraphicFramePr>
        <p:xfrm>
          <a:off x="1243013" y="4848225"/>
          <a:ext cx="1747837" cy="420688"/>
        </p:xfrm>
        <a:graphic>
          <a:graphicData uri="http://schemas.openxmlformats.org/presentationml/2006/ole">
            <mc:AlternateContent xmlns:mc="http://schemas.openxmlformats.org/markup-compatibility/2006">
              <mc:Choice xmlns:v="urn:schemas-microsoft-com:vml" Requires="v">
                <p:oleObj spid="_x0000_s35928" name="公式" r:id="rId5" imgW="952087" imgH="228501" progId="Equation.3">
                  <p:embed/>
                </p:oleObj>
              </mc:Choice>
              <mc:Fallback>
                <p:oleObj name="公式" r:id="rId5" imgW="952087" imgH="228501"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3013" y="4848225"/>
                        <a:ext cx="174783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圆角矩形 13"/>
          <p:cNvSpPr/>
          <p:nvPr/>
        </p:nvSpPr>
        <p:spPr>
          <a:xfrm>
            <a:off x="1035050" y="4826000"/>
            <a:ext cx="2162175" cy="4635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rPr>
              <a:t>正弦波与电容</a:t>
            </a:r>
          </a:p>
        </p:txBody>
      </p:sp>
      <p:sp>
        <p:nvSpPr>
          <p:cNvPr id="3" name="内容占位符 2"/>
          <p:cNvSpPr>
            <a:spLocks noGrp="1"/>
          </p:cNvSpPr>
          <p:nvPr>
            <p:ph idx="1"/>
          </p:nvPr>
        </p:nvSpPr>
        <p:spPr/>
        <p:txBody>
          <a:bodyPr/>
          <a:lstStyle/>
          <a:p>
            <a:r>
              <a:rPr lang="zh-CN" altLang="en-US" sz="2000" b="0" dirty="0"/>
              <a:t>滤波电路改变信号</a:t>
            </a:r>
            <a:endParaRPr lang="zh-CN" altLang="en-US" dirty="0"/>
          </a:p>
        </p:txBody>
      </p:sp>
      <p:sp>
        <p:nvSpPr>
          <p:cNvPr id="4" name="日期占位符 3"/>
          <p:cNvSpPr>
            <a:spLocks noGrp="1"/>
          </p:cNvSpPr>
          <p:nvPr>
            <p:ph type="dt" sz="half" idx="10"/>
          </p:nvPr>
        </p:nvSpPr>
        <p:spPr/>
        <p:txBody>
          <a:bodyPr/>
          <a:lstStyle/>
          <a:p>
            <a:pPr>
              <a:defRPr/>
            </a:pPr>
            <a:fld id="{5789028C-6721-4192-81DA-AEE0E0FC1EBC}" type="datetime1">
              <a:rPr lang="zh-CN" altLang="en-US" smtClean="0"/>
              <a:pPr>
                <a:defRPr/>
              </a:pPr>
              <a:t>2021/12/14</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lang="zh-CN" altLang="en-US"/>
              <a:t>基本放大电路</a:t>
            </a:r>
            <a:r>
              <a:rPr lang="en-US" altLang="zh-CN"/>
              <a:t>(2)</a:t>
            </a:r>
          </a:p>
        </p:txBody>
      </p:sp>
      <p:sp>
        <p:nvSpPr>
          <p:cNvPr id="6" name="灯片编号占位符 5"/>
          <p:cNvSpPr>
            <a:spLocks noGrp="1"/>
          </p:cNvSpPr>
          <p:nvPr>
            <p:ph type="sldNum" sz="quarter" idx="12"/>
          </p:nvPr>
        </p:nvSpPr>
        <p:spPr/>
        <p:txBody>
          <a:bodyPr/>
          <a:lstStyle/>
          <a:p>
            <a:pPr>
              <a:defRPr/>
            </a:pPr>
            <a:fld id="{1C7CB039-5CAC-43FD-8EE0-80E1C4BCD1D6}" type="slidenum">
              <a:rPr lang="en-US" altLang="zh-CN" smtClean="0"/>
              <a:pPr>
                <a:defRPr/>
              </a:pPr>
              <a:t>32</a:t>
            </a:fld>
            <a:endParaRPr lang="en-US" altLang="zh-CN"/>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2636838"/>
            <a:ext cx="8040688"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AutoShape 5"/>
          <p:cNvSpPr>
            <a:spLocks noChangeArrowheads="1"/>
          </p:cNvSpPr>
          <p:nvPr/>
        </p:nvSpPr>
        <p:spPr bwMode="auto">
          <a:xfrm>
            <a:off x="2987675" y="2924175"/>
            <a:ext cx="503238" cy="144463"/>
          </a:xfrm>
          <a:prstGeom prst="leftRightArrow">
            <a:avLst>
              <a:gd name="adj1" fmla="val 50000"/>
              <a:gd name="adj2" fmla="val 69670"/>
            </a:avLst>
          </a:prstGeom>
          <a:solidFill>
            <a:srgbClr val="00B8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buFont typeface="Times New Roman" charset="0"/>
              <a:buNone/>
              <a:defRPr/>
            </a:pPr>
            <a:endParaRPr lang="en-US">
              <a:latin typeface="Arial" charset="0"/>
              <a:ea typeface="宋体" charset="0"/>
            </a:endParaRPr>
          </a:p>
        </p:txBody>
      </p:sp>
    </p:spTree>
    <p:extLst>
      <p:ext uri="{BB962C8B-B14F-4D97-AF65-F5344CB8AC3E}">
        <p14:creationId xmlns:p14="http://schemas.microsoft.com/office/powerpoint/2010/main" val="1109189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电容容抗</a:t>
            </a:r>
          </a:p>
        </p:txBody>
      </p:sp>
      <p:sp>
        <p:nvSpPr>
          <p:cNvPr id="3" name="内容占位符 2"/>
          <p:cNvSpPr>
            <a:spLocks noGrp="1"/>
          </p:cNvSpPr>
          <p:nvPr>
            <p:ph idx="1"/>
          </p:nvPr>
        </p:nvSpPr>
        <p:spPr/>
        <p:txBody>
          <a:bodyPr/>
          <a:lstStyle/>
          <a:p>
            <a:r>
              <a:rPr lang="zh-CN" altLang="en-US" sz="2000" b="0" dirty="0"/>
              <a:t>电容在频域中的表现</a:t>
            </a:r>
            <a:endParaRPr lang="zh-CN" altLang="en-US" dirty="0"/>
          </a:p>
        </p:txBody>
      </p:sp>
      <p:sp>
        <p:nvSpPr>
          <p:cNvPr id="4" name="日期占位符 3"/>
          <p:cNvSpPr>
            <a:spLocks noGrp="1"/>
          </p:cNvSpPr>
          <p:nvPr>
            <p:ph type="dt" sz="half" idx="10"/>
          </p:nvPr>
        </p:nvSpPr>
        <p:spPr/>
        <p:txBody>
          <a:bodyPr/>
          <a:lstStyle/>
          <a:p>
            <a:pPr>
              <a:defRPr/>
            </a:pPr>
            <a:fld id="{5789028C-6721-4192-81DA-AEE0E0FC1EBC}" type="datetime1">
              <a:rPr lang="zh-CN" altLang="en-US" smtClean="0"/>
              <a:pPr>
                <a:defRPr/>
              </a:pPr>
              <a:t>2021/12/14</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lang="zh-CN" altLang="en-US"/>
              <a:t>基本放大电路</a:t>
            </a:r>
            <a:r>
              <a:rPr lang="en-US" altLang="zh-CN"/>
              <a:t>(2)</a:t>
            </a:r>
          </a:p>
        </p:txBody>
      </p:sp>
      <p:sp>
        <p:nvSpPr>
          <p:cNvPr id="6" name="灯片编号占位符 5"/>
          <p:cNvSpPr>
            <a:spLocks noGrp="1"/>
          </p:cNvSpPr>
          <p:nvPr>
            <p:ph type="sldNum" sz="quarter" idx="12"/>
          </p:nvPr>
        </p:nvSpPr>
        <p:spPr/>
        <p:txBody>
          <a:bodyPr/>
          <a:lstStyle/>
          <a:p>
            <a:pPr>
              <a:defRPr/>
            </a:pPr>
            <a:fld id="{1C7CB039-5CAC-43FD-8EE0-80E1C4BCD1D6}" type="slidenum">
              <a:rPr lang="en-US" altLang="zh-CN" smtClean="0"/>
              <a:pPr>
                <a:defRPr/>
              </a:pPr>
              <a:t>33</a:t>
            </a:fld>
            <a:endParaRPr lang="en-US" altLang="zh-CN"/>
          </a:p>
        </p:txBody>
      </p:sp>
      <p:sp>
        <p:nvSpPr>
          <p:cNvPr id="10" name="矩形 9"/>
          <p:cNvSpPr/>
          <p:nvPr/>
        </p:nvSpPr>
        <p:spPr>
          <a:xfrm>
            <a:off x="2591780" y="4234311"/>
            <a:ext cx="2772308" cy="923330"/>
          </a:xfrm>
          <a:prstGeom prst="rect">
            <a:avLst/>
          </a:prstGeom>
        </p:spPr>
        <p:txBody>
          <a:bodyPr wrap="square">
            <a:spAutoFit/>
          </a:bodyPr>
          <a:lstStyle/>
          <a:p>
            <a:pPr lvl="1" eaLnBrk="1" hangingPunct="1">
              <a:buFontTx/>
              <a:buNone/>
              <a:defRPr/>
            </a:pPr>
            <a:r>
              <a:rPr lang="zh-CN" altLang="en-US" dirty="0"/>
              <a:t>高频交流相当于短路</a:t>
            </a:r>
            <a:endParaRPr lang="en-US" altLang="zh-CN" dirty="0"/>
          </a:p>
          <a:p>
            <a:pPr lvl="1" eaLnBrk="1" hangingPunct="1">
              <a:buFontTx/>
              <a:buNone/>
              <a:defRPr/>
            </a:pPr>
            <a:endParaRPr lang="en-US" altLang="zh-CN" dirty="0"/>
          </a:p>
          <a:p>
            <a:pPr lvl="1" eaLnBrk="1" hangingPunct="1">
              <a:buFontTx/>
              <a:buNone/>
              <a:defRPr/>
            </a:pPr>
            <a:r>
              <a:rPr lang="zh-CN" altLang="en-US" dirty="0"/>
              <a:t>直流相当于断路</a:t>
            </a:r>
            <a:endParaRPr lang="en-US" altLang="zh-CN" dirty="0"/>
          </a:p>
        </p:txBody>
      </p:sp>
      <mc:AlternateContent xmlns:mc="http://schemas.openxmlformats.org/markup-compatibility/2006" xmlns:a14="http://schemas.microsoft.com/office/drawing/2010/main">
        <mc:Choice Requires="a14">
          <p:sp>
            <p:nvSpPr>
              <p:cNvPr id="9" name="文本框 8"/>
              <p:cNvSpPr txBox="1"/>
              <p:nvPr/>
            </p:nvSpPr>
            <p:spPr>
              <a:xfrm>
                <a:off x="681150" y="2164364"/>
                <a:ext cx="5251566" cy="285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𝑉</m:t>
                          </m:r>
                        </m:e>
                      </m:ac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e>
                          </m:d>
                        </m:e>
                      </m:func>
                      <m:d>
                        <m:dPr>
                          <m:ctrlPr>
                            <a:rPr lang="en-US" altLang="zh-CN" b="0" i="1" smtClean="0">
                              <a:solidFill>
                                <a:schemeClr val="tx1">
                                  <a:lumMod val="50000"/>
                                  <a:lumOff val="50000"/>
                                </a:schemeClr>
                              </a:solidFill>
                              <a:latin typeface="Cambria Math" panose="02040503050406030204" pitchFamily="18" charset="0"/>
                            </a:rPr>
                          </m:ctrlPr>
                        </m:dPr>
                        <m:e>
                          <m:r>
                            <a:rPr lang="en-US" altLang="zh-CN" b="0" i="1" smtClean="0">
                              <a:solidFill>
                                <a:schemeClr val="tx1">
                                  <a:lumMod val="50000"/>
                                  <a:lumOff val="50000"/>
                                </a:schemeClr>
                              </a:solidFill>
                              <a:latin typeface="Cambria Math" panose="02040503050406030204" pitchFamily="18" charset="0"/>
                            </a:rPr>
                            <m:t>+</m:t>
                          </m:r>
                          <m:func>
                            <m:funcPr>
                              <m:ctrlPr>
                                <a:rPr lang="en-US" altLang="zh-CN" i="1">
                                  <a:solidFill>
                                    <a:schemeClr val="tx1">
                                      <a:lumMod val="50000"/>
                                      <a:lumOff val="50000"/>
                                    </a:schemeClr>
                                  </a:solidFill>
                                  <a:latin typeface="Cambria Math" panose="02040503050406030204" pitchFamily="18" charset="0"/>
                                </a:rPr>
                              </m:ctrlPr>
                            </m:funcPr>
                            <m:fName>
                              <m:sSub>
                                <m:sSubPr>
                                  <m:ctrlPr>
                                    <a:rPr lang="en-US" altLang="zh-CN" i="1">
                                      <a:solidFill>
                                        <a:schemeClr val="tx1">
                                          <a:lumMod val="50000"/>
                                          <a:lumOff val="50000"/>
                                        </a:schemeClr>
                                      </a:solidFill>
                                      <a:latin typeface="Cambria Math" panose="02040503050406030204" pitchFamily="18" charset="0"/>
                                    </a:rPr>
                                  </m:ctrlPr>
                                </m:sSubPr>
                                <m:e>
                                  <m:r>
                                    <a:rPr lang="en-US" altLang="zh-CN" b="0" i="1" smtClean="0">
                                      <a:solidFill>
                                        <a:schemeClr val="tx1">
                                          <a:lumMod val="50000"/>
                                          <a:lumOff val="50000"/>
                                        </a:schemeClr>
                                      </a:solidFill>
                                      <a:latin typeface="Cambria Math" panose="02040503050406030204" pitchFamily="18" charset="0"/>
                                    </a:rPr>
                                    <m:t>𝑗</m:t>
                                  </m:r>
                                  <m:r>
                                    <a:rPr lang="en-US" altLang="zh-CN" i="1">
                                      <a:solidFill>
                                        <a:schemeClr val="tx1">
                                          <a:lumMod val="50000"/>
                                          <a:lumOff val="50000"/>
                                        </a:schemeClr>
                                      </a:solidFill>
                                      <a:latin typeface="Cambria Math" panose="02040503050406030204" pitchFamily="18" charset="0"/>
                                    </a:rPr>
                                    <m:t>𝑉</m:t>
                                  </m:r>
                                </m:e>
                                <m:sub>
                                  <m:r>
                                    <a:rPr lang="en-US" altLang="zh-CN" i="1">
                                      <a:solidFill>
                                        <a:schemeClr val="tx1">
                                          <a:lumMod val="50000"/>
                                          <a:lumOff val="50000"/>
                                        </a:schemeClr>
                                      </a:solidFill>
                                      <a:latin typeface="Cambria Math" panose="02040503050406030204" pitchFamily="18" charset="0"/>
                                    </a:rPr>
                                    <m:t>0</m:t>
                                  </m:r>
                                </m:sub>
                              </m:sSub>
                              <m:r>
                                <m:rPr>
                                  <m:sty m:val="p"/>
                                </m:rPr>
                                <a:rPr lang="en-US" altLang="zh-CN" b="0" i="0" smtClean="0">
                                  <a:solidFill>
                                    <a:schemeClr val="tx1">
                                      <a:lumMod val="50000"/>
                                      <a:lumOff val="50000"/>
                                    </a:schemeClr>
                                  </a:solidFill>
                                  <a:latin typeface="Cambria Math" panose="02040503050406030204" pitchFamily="18" charset="0"/>
                                </a:rPr>
                                <m:t>cos</m:t>
                              </m:r>
                            </m:fName>
                            <m:e>
                              <m:d>
                                <m:dPr>
                                  <m:ctrlPr>
                                    <a:rPr lang="en-US" altLang="zh-CN" i="1">
                                      <a:solidFill>
                                        <a:schemeClr val="tx1">
                                          <a:lumMod val="50000"/>
                                          <a:lumOff val="50000"/>
                                        </a:schemeClr>
                                      </a:solidFill>
                                      <a:latin typeface="Cambria Math" panose="02040503050406030204" pitchFamily="18" charset="0"/>
                                    </a:rPr>
                                  </m:ctrlPr>
                                </m:dPr>
                                <m:e>
                                  <m:r>
                                    <a:rPr lang="zh-CN" altLang="en-US" i="1">
                                      <a:solidFill>
                                        <a:schemeClr val="tx1">
                                          <a:lumMod val="50000"/>
                                          <a:lumOff val="50000"/>
                                        </a:schemeClr>
                                      </a:solidFill>
                                      <a:latin typeface="Cambria Math" panose="02040503050406030204" pitchFamily="18" charset="0"/>
                                    </a:rPr>
                                    <m:t>𝜔</m:t>
                                  </m:r>
                                  <m:r>
                                    <a:rPr lang="en-US" altLang="zh-CN" i="1">
                                      <a:solidFill>
                                        <a:schemeClr val="tx1">
                                          <a:lumMod val="50000"/>
                                          <a:lumOff val="50000"/>
                                        </a:schemeClr>
                                      </a:solidFill>
                                      <a:latin typeface="Cambria Math" panose="02040503050406030204" pitchFamily="18" charset="0"/>
                                    </a:rPr>
                                    <m:t>𝑡</m:t>
                                  </m:r>
                                </m:e>
                              </m:d>
                            </m:e>
                          </m:func>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0</m:t>
                              </m:r>
                            </m:sub>
                          </m:sSub>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sup>
                      </m:sSup>
                      <m:r>
                        <a:rPr lang="zh-CN" altLang="en-US" i="1">
                          <a:latin typeface="Cambria Math" panose="02040503050406030204" pitchFamily="18" charset="0"/>
                        </a:rPr>
                        <m:t>，</m:t>
                      </m:r>
                      <m:r>
                        <a:rPr lang="zh-CN" altLang="en-US" i="1">
                          <a:latin typeface="Cambria Math" panose="02040503050406030204" pitchFamily="18" charset="0"/>
                        </a:rPr>
                        <m:t>𝜔</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m:t>
                      </m:r>
                      <m:r>
                        <a:rPr lang="en-US" altLang="zh-CN" i="1">
                          <a:latin typeface="Cambria Math" panose="02040503050406030204" pitchFamily="18" charset="0"/>
                          <a:ea typeface="Cambria Math" panose="02040503050406030204" pitchFamily="18" charset="0"/>
                        </a:rPr>
                        <m:t>𝜋</m:t>
                      </m:r>
                      <m:r>
                        <a:rPr lang="en-US" altLang="zh-CN" b="0" i="1" smtClean="0">
                          <a:latin typeface="Cambria Math" panose="02040503050406030204" pitchFamily="18" charset="0"/>
                          <a:ea typeface="Cambria Math" panose="02040503050406030204" pitchFamily="18" charset="0"/>
                        </a:rPr>
                        <m:t>𝑓</m:t>
                      </m:r>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681150" y="2164364"/>
                <a:ext cx="5251566" cy="285912"/>
              </a:xfrm>
              <a:prstGeom prst="rect">
                <a:avLst/>
              </a:prstGeom>
              <a:blipFill>
                <a:blip r:embed="rId2"/>
                <a:stretch>
                  <a:fillRect t="-416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607092" y="2646700"/>
                <a:ext cx="3253647" cy="561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𝐶</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𝑉</m:t>
                              </m:r>
                            </m:e>
                          </m:acc>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𝐶</m:t>
                      </m:r>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0</m:t>
                          </m:r>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𝑡</m:t>
                          </m:r>
                        </m:sup>
                      </m:sSup>
                      <m:r>
                        <a:rPr lang="en-US" altLang="zh-CN" b="0" i="1" smtClean="0">
                          <a:latin typeface="Cambria Math" panose="02040503050406030204" pitchFamily="18" charset="0"/>
                        </a:rPr>
                        <m:t>=</m:t>
                      </m:r>
                      <m:r>
                        <a:rPr lang="en-US" altLang="zh-CN" i="1">
                          <a:latin typeface="Cambria Math" panose="02040503050406030204" pitchFamily="18" charset="0"/>
                        </a:rPr>
                        <m:t>𝑗</m:t>
                      </m:r>
                      <m:r>
                        <a:rPr lang="zh-CN" altLang="en-US" i="1">
                          <a:latin typeface="Cambria Math" panose="02040503050406030204" pitchFamily="18" charset="0"/>
                        </a:rPr>
                        <m:t>𝜔</m:t>
                      </m:r>
                      <m:r>
                        <a:rPr lang="en-US" altLang="zh-CN" i="1">
                          <a:latin typeface="Cambria Math" panose="02040503050406030204" pitchFamily="18" charset="0"/>
                        </a:rPr>
                        <m:t>𝐶</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𝑉</m:t>
                          </m:r>
                        </m:e>
                      </m:acc>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607092" y="2646700"/>
                <a:ext cx="3253647" cy="561564"/>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1244136" y="3396762"/>
                <a:ext cx="1465529" cy="6101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𝐶</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𝑉</m:t>
                              </m:r>
                            </m:e>
                          </m:acc>
                        </m:num>
                        <m:den>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𝐼</m:t>
                              </m:r>
                            </m:e>
                          </m:ac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𝑗</m:t>
                          </m:r>
                          <m:r>
                            <a:rPr lang="zh-CN" altLang="en-US" b="0" i="1" smtClean="0">
                              <a:latin typeface="Cambria Math" panose="02040503050406030204" pitchFamily="18" charset="0"/>
                            </a:rPr>
                            <m:t>𝜔</m:t>
                          </m:r>
                          <m:r>
                            <a:rPr lang="en-US" altLang="zh-CN" b="0" i="1" smtClean="0">
                              <a:latin typeface="Cambria Math" panose="02040503050406030204" pitchFamily="18" charset="0"/>
                            </a:rPr>
                            <m:t>𝐶</m:t>
                          </m:r>
                        </m:den>
                      </m:f>
                    </m:oMath>
                  </m:oMathPara>
                </a14:m>
                <a:endParaRPr lang="zh-CN" altLang="en-US" dirty="0"/>
              </a:p>
            </p:txBody>
          </p:sp>
        </mc:Choice>
        <mc:Fallback xmlns="">
          <p:sp>
            <p:nvSpPr>
              <p:cNvPr id="13" name="文本框 12"/>
              <p:cNvSpPr txBox="1">
                <a:spLocks noRot="1" noChangeAspect="1" noMove="1" noResize="1" noEditPoints="1" noAdjustHandles="1" noChangeArrowheads="1" noChangeShapeType="1" noTextEdit="1"/>
              </p:cNvSpPr>
              <p:nvPr/>
            </p:nvSpPr>
            <p:spPr>
              <a:xfrm>
                <a:off x="1244136" y="3396762"/>
                <a:ext cx="1465529" cy="610103"/>
              </a:xfrm>
              <a:prstGeom prst="rect">
                <a:avLst/>
              </a:prstGeom>
              <a:blipFill rotWithShape="0">
                <a:blip r:embed="rId4"/>
                <a:stretch>
                  <a:fillRect/>
                </a:stretch>
              </a:blipFill>
            </p:spPr>
            <p:txBody>
              <a:bodyPr/>
              <a:lstStyle/>
              <a:p>
                <a:r>
                  <a:rPr lang="zh-CN" altLang="en-US">
                    <a:noFill/>
                  </a:rPr>
                  <a:t> </a:t>
                </a:r>
              </a:p>
            </p:txBody>
          </p:sp>
        </mc:Fallback>
      </mc:AlternateContent>
      <p:sp>
        <p:nvSpPr>
          <p:cNvPr id="14" name="文本框 13"/>
          <p:cNvSpPr txBox="1"/>
          <p:nvPr/>
        </p:nvSpPr>
        <p:spPr>
          <a:xfrm>
            <a:off x="597805" y="3517148"/>
            <a:ext cx="646331" cy="369332"/>
          </a:xfrm>
          <a:prstGeom prst="rect">
            <a:avLst/>
          </a:prstGeom>
          <a:noFill/>
        </p:spPr>
        <p:txBody>
          <a:bodyPr wrap="none" rtlCol="0">
            <a:spAutoFit/>
          </a:bodyPr>
          <a:lstStyle/>
          <a:p>
            <a:r>
              <a:rPr lang="zh-CN" altLang="en-US" dirty="0"/>
              <a:t>容抗</a:t>
            </a:r>
          </a:p>
        </p:txBody>
      </p:sp>
      <mc:AlternateContent xmlns:mc="http://schemas.openxmlformats.org/markup-compatibility/2006" xmlns:a14="http://schemas.microsoft.com/office/drawing/2010/main">
        <mc:Choice Requires="a14">
          <p:sp>
            <p:nvSpPr>
              <p:cNvPr id="15" name="文本框 14"/>
              <p:cNvSpPr txBox="1"/>
              <p:nvPr/>
            </p:nvSpPr>
            <p:spPr>
              <a:xfrm>
                <a:off x="669813" y="4091894"/>
                <a:ext cx="2114361" cy="5689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zh-CN" altLang="en-US" i="1" smtClean="0">
                                  <a:latin typeface="Cambria Math" panose="02040503050406030204" pitchFamily="18" charset="0"/>
                                </a:rPr>
                                <m:t>𝜔</m:t>
                              </m:r>
                              <m:r>
                                <a:rPr lang="zh-CN" altLang="en-US" i="1" smtClean="0">
                                  <a:latin typeface="Cambria Math" panose="02040503050406030204" pitchFamily="18" charset="0"/>
                                </a:rPr>
                                <m:t>→∞</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𝐶</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𝑗𝐶</m:t>
                              </m:r>
                              <m:r>
                                <a:rPr lang="zh-CN" altLang="en-US" b="0" i="1" smtClean="0">
                                  <a:latin typeface="Cambria Math" panose="02040503050406030204" pitchFamily="18" charset="0"/>
                                </a:rPr>
                                <m:t>∙∞</m:t>
                              </m:r>
                            </m:den>
                          </m:f>
                          <m:r>
                            <a:rPr lang="en-US" altLang="zh-CN" b="0" i="1" smtClean="0">
                              <a:latin typeface="Cambria Math" panose="02040503050406030204" pitchFamily="18" charset="0"/>
                            </a:rPr>
                            <m:t>=0</m:t>
                          </m:r>
                        </m:e>
                      </m:func>
                    </m:oMath>
                  </m:oMathPara>
                </a14:m>
                <a:endParaRPr lang="zh-CN" altLang="en-US" dirty="0"/>
              </a:p>
            </p:txBody>
          </p:sp>
        </mc:Choice>
        <mc:Fallback xmlns="">
          <p:sp>
            <p:nvSpPr>
              <p:cNvPr id="15" name="文本框 14"/>
              <p:cNvSpPr txBox="1">
                <a:spLocks noRot="1" noChangeAspect="1" noMove="1" noResize="1" noEditPoints="1" noAdjustHandles="1" noChangeArrowheads="1" noChangeShapeType="1" noTextEdit="1"/>
              </p:cNvSpPr>
              <p:nvPr/>
            </p:nvSpPr>
            <p:spPr>
              <a:xfrm>
                <a:off x="669813" y="4091894"/>
                <a:ext cx="2114361" cy="568938"/>
              </a:xfrm>
              <a:prstGeom prst="rect">
                <a:avLst/>
              </a:prstGeom>
              <a:blipFill>
                <a:blip r:embed="rId5"/>
                <a:stretch>
                  <a:fillRect t="-2174" r="-179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691359" y="4732270"/>
                <a:ext cx="2056653" cy="5689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panose="02040503050406030204" pitchFamily="18" charset="0"/>
                                </a:rPr>
                                <m:t>lim</m:t>
                              </m:r>
                            </m:e>
                            <m:lim>
                              <m:r>
                                <a:rPr lang="zh-CN" altLang="en-US" i="1" smtClean="0">
                                  <a:latin typeface="Cambria Math" panose="02040503050406030204" pitchFamily="18" charset="0"/>
                                </a:rPr>
                                <m:t>𝜔</m:t>
                              </m:r>
                              <m:r>
                                <a:rPr lang="zh-CN" altLang="en-US" i="1" smtClean="0">
                                  <a:latin typeface="Cambria Math" panose="02040503050406030204" pitchFamily="18" charset="0"/>
                                </a:rPr>
                                <m:t>→0</m:t>
                              </m:r>
                            </m:lim>
                          </m:limLow>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𝑍</m:t>
                              </m:r>
                            </m:e>
                            <m:sub>
                              <m:r>
                                <a:rPr lang="en-US" altLang="zh-CN" b="0" i="1" smtClean="0">
                                  <a:latin typeface="Cambria Math" panose="02040503050406030204" pitchFamily="18" charset="0"/>
                                </a:rPr>
                                <m:t>𝐶</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𝑗𝐶</m:t>
                              </m:r>
                              <m:r>
                                <a:rPr lang="zh-CN" altLang="en-US" b="0" i="1" smtClean="0">
                                  <a:latin typeface="Cambria Math" panose="02040503050406030204" pitchFamily="18" charset="0"/>
                                </a:rPr>
                                <m:t>∙0</m:t>
                              </m:r>
                            </m:den>
                          </m:f>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e>
                      </m:func>
                    </m:oMath>
                  </m:oMathPara>
                </a14:m>
                <a:endParaRPr lang="zh-CN" altLang="en-US" dirty="0"/>
              </a:p>
            </p:txBody>
          </p:sp>
        </mc:Choice>
        <mc:Fallback xmlns="">
          <p:sp>
            <p:nvSpPr>
              <p:cNvPr id="16" name="文本框 15"/>
              <p:cNvSpPr txBox="1">
                <a:spLocks noRot="1" noChangeAspect="1" noMove="1" noResize="1" noEditPoints="1" noAdjustHandles="1" noChangeArrowheads="1" noChangeShapeType="1" noTextEdit="1"/>
              </p:cNvSpPr>
              <p:nvPr/>
            </p:nvSpPr>
            <p:spPr>
              <a:xfrm>
                <a:off x="691359" y="4732270"/>
                <a:ext cx="2056653" cy="568938"/>
              </a:xfrm>
              <a:prstGeom prst="rect">
                <a:avLst/>
              </a:prstGeom>
              <a:blipFill>
                <a:blip r:embed="rId6"/>
                <a:stretch>
                  <a:fillRect t="-4444" r="-613" b="-15556"/>
                </a:stretch>
              </a:blipFill>
            </p:spPr>
            <p:txBody>
              <a:bodyPr/>
              <a:lstStyle/>
              <a:p>
                <a:r>
                  <a:rPr lang="en-US">
                    <a:noFill/>
                  </a:rPr>
                  <a:t> </a:t>
                </a:r>
              </a:p>
            </p:txBody>
          </p:sp>
        </mc:Fallback>
      </mc:AlternateContent>
    </p:spTree>
    <p:extLst>
      <p:ext uri="{BB962C8B-B14F-4D97-AF65-F5344CB8AC3E}">
        <p14:creationId xmlns:p14="http://schemas.microsoft.com/office/powerpoint/2010/main" val="383154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BE2805F-DE56-496D-9FE7-AD8483E0DDFD}" type="datetime1">
              <a:rPr lang="zh-CN" altLang="en-US" smtClean="0"/>
              <a:pPr>
                <a:defRPr/>
              </a:pPr>
              <a:t>2021/12/14</a:t>
            </a:fld>
            <a:endParaRPr lang="en-US" altLang="zh-CN"/>
          </a:p>
        </p:txBody>
      </p:sp>
      <p:sp>
        <p:nvSpPr>
          <p:cNvPr id="3" name="页脚占位符 2"/>
          <p:cNvSpPr>
            <a:spLocks noGrp="1"/>
          </p:cNvSpPr>
          <p:nvPr>
            <p:ph type="ftr" sz="quarter" idx="11"/>
          </p:nvPr>
        </p:nvSpPr>
        <p:spPr/>
        <p:txBody>
          <a:bodyPr/>
          <a:lstStyle/>
          <a:p>
            <a:pPr>
              <a:defRPr/>
            </a:pPr>
            <a:r>
              <a:rPr lang="zh-CN" altLang="en-US"/>
              <a:t>模拟与数字电路 </a:t>
            </a:r>
            <a:r>
              <a:rPr lang="en-US" altLang="zh-CN"/>
              <a:t>— </a:t>
            </a:r>
            <a:r>
              <a:rPr lang="zh-CN" altLang="en-US"/>
              <a:t>基本放大电路</a:t>
            </a:r>
            <a:r>
              <a:rPr lang="en-US" altLang="zh-CN"/>
              <a:t>(1)</a:t>
            </a:r>
          </a:p>
        </p:txBody>
      </p:sp>
      <p:sp>
        <p:nvSpPr>
          <p:cNvPr id="4" name="灯片编号占位符 3"/>
          <p:cNvSpPr>
            <a:spLocks noGrp="1"/>
          </p:cNvSpPr>
          <p:nvPr>
            <p:ph type="sldNum" sz="quarter" idx="12"/>
          </p:nvPr>
        </p:nvSpPr>
        <p:spPr/>
        <p:txBody>
          <a:bodyPr/>
          <a:lstStyle/>
          <a:p>
            <a:pPr>
              <a:defRPr/>
            </a:pPr>
            <a:fld id="{B474AFEC-20E8-4A89-8A51-7E10A4543E8E}" type="slidenum">
              <a:rPr lang="en-US" altLang="zh-CN" smtClean="0"/>
              <a:pPr>
                <a:defRPr/>
              </a:pPr>
              <a:t>4</a:t>
            </a:fld>
            <a:endParaRPr lang="en-US" altLang="zh-CN"/>
          </a:p>
        </p:txBody>
      </p:sp>
      <p:sp>
        <p:nvSpPr>
          <p:cNvPr id="5" name="Rectangle 2"/>
          <p:cNvSpPr txBox="1">
            <a:spLocks noChangeArrowheads="1"/>
          </p:cNvSpPr>
          <p:nvPr/>
        </p:nvSpPr>
        <p:spPr bwMode="auto">
          <a:xfrm>
            <a:off x="0" y="116780"/>
            <a:ext cx="914400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a:solidFill>
                  <a:schemeClr val="tx2"/>
                </a:solidFill>
                <a:latin typeface="+mj-lt"/>
                <a:ea typeface="+mj-ea"/>
                <a:cs typeface="宋体" charset="0"/>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pPr eaLnBrk="1" hangingPunct="1"/>
            <a:r>
              <a:rPr lang="zh-CN" altLang="en-US" kern="0" dirty="0"/>
              <a:t>放大是什么？</a:t>
            </a:r>
          </a:p>
        </p:txBody>
      </p:sp>
      <p:sp>
        <p:nvSpPr>
          <p:cNvPr id="6" name="文本框 5"/>
          <p:cNvSpPr txBox="1"/>
          <p:nvPr/>
        </p:nvSpPr>
        <p:spPr>
          <a:xfrm>
            <a:off x="2022463" y="1337428"/>
            <a:ext cx="5099074" cy="523220"/>
          </a:xfrm>
          <a:prstGeom prst="rect">
            <a:avLst/>
          </a:prstGeom>
          <a:solidFill>
            <a:schemeClr val="bg1"/>
          </a:solidFill>
          <a:ln>
            <a:solidFill>
              <a:srgbClr val="0000FF"/>
            </a:solidFill>
          </a:ln>
        </p:spPr>
        <p:txBody>
          <a:bodyPr wrap="square" rtlCol="0">
            <a:spAutoFit/>
          </a:bodyPr>
          <a:lstStyle/>
          <a:p>
            <a:pPr algn="ctr"/>
            <a:r>
              <a:rPr lang="zh-CN" altLang="en-US" sz="2800" b="1" dirty="0">
                <a:solidFill>
                  <a:srgbClr val="0000FF"/>
                </a:solidFill>
              </a:rPr>
              <a:t>保持有效信息，提高信号能量</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131" y="2672916"/>
            <a:ext cx="4572000" cy="3429000"/>
          </a:xfrm>
          <a:prstGeom prst="rect">
            <a:avLst/>
          </a:prstGeom>
        </p:spPr>
      </p:pic>
      <p:sp>
        <p:nvSpPr>
          <p:cNvPr id="11" name="十二角星 10"/>
          <p:cNvSpPr/>
          <p:nvPr/>
        </p:nvSpPr>
        <p:spPr>
          <a:xfrm>
            <a:off x="5473271" y="2119238"/>
            <a:ext cx="2124236" cy="190464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大圩草莓上市了！</a:t>
            </a:r>
          </a:p>
        </p:txBody>
      </p:sp>
      <p:sp>
        <p:nvSpPr>
          <p:cNvPr id="12" name="十二角星 11"/>
          <p:cNvSpPr/>
          <p:nvPr/>
        </p:nvSpPr>
        <p:spPr>
          <a:xfrm>
            <a:off x="48347" y="3537012"/>
            <a:ext cx="2970330" cy="190464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十块钱两斤！十块钱两斤！</a:t>
            </a:r>
          </a:p>
        </p:txBody>
      </p:sp>
      <p:sp>
        <p:nvSpPr>
          <p:cNvPr id="13" name="十二角星 12"/>
          <p:cNvSpPr/>
          <p:nvPr/>
        </p:nvSpPr>
        <p:spPr>
          <a:xfrm>
            <a:off x="5942965" y="4846758"/>
            <a:ext cx="2124236" cy="1904644"/>
          </a:xfrm>
          <a:prstGeom prst="star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rPr>
              <a:t>好甜好甜噢！！！</a:t>
            </a:r>
          </a:p>
        </p:txBody>
      </p:sp>
      <p:sp>
        <p:nvSpPr>
          <p:cNvPr id="8" name="文本框 7"/>
          <p:cNvSpPr txBox="1"/>
          <p:nvPr/>
        </p:nvSpPr>
        <p:spPr>
          <a:xfrm>
            <a:off x="2833207" y="2880826"/>
            <a:ext cx="3435647" cy="1754326"/>
          </a:xfrm>
          <a:prstGeom prst="rect">
            <a:avLst/>
          </a:prstGeom>
          <a:solidFill>
            <a:schemeClr val="bg1"/>
          </a:solidFill>
          <a:ln>
            <a:solidFill>
              <a:srgbClr val="FF0000"/>
            </a:solidFill>
          </a:ln>
        </p:spPr>
        <p:txBody>
          <a:bodyPr wrap="square" rtlCol="0">
            <a:spAutoFit/>
          </a:bodyPr>
          <a:lstStyle/>
          <a:p>
            <a:r>
              <a:rPr lang="zh-CN" altLang="en-US" dirty="0">
                <a:solidFill>
                  <a:srgbClr val="FF0000"/>
                </a:solidFill>
              </a:rPr>
              <a:t>嗓子太哑？</a:t>
            </a:r>
            <a:r>
              <a:rPr lang="zh-CN" altLang="en-US" dirty="0"/>
              <a:t>：前端发送信号较弱</a:t>
            </a:r>
            <a:endParaRPr lang="en-US" altLang="zh-CN" dirty="0"/>
          </a:p>
          <a:p>
            <a:r>
              <a:rPr lang="zh-CN" altLang="en-US" dirty="0">
                <a:solidFill>
                  <a:srgbClr val="FF0000"/>
                </a:solidFill>
              </a:rPr>
              <a:t>耳朵太聋？</a:t>
            </a:r>
            <a:r>
              <a:rPr lang="zh-CN" altLang="en-US" dirty="0"/>
              <a:t>：后端接收能力有限</a:t>
            </a:r>
            <a:endParaRPr lang="en-US" altLang="zh-CN" dirty="0"/>
          </a:p>
          <a:p>
            <a:r>
              <a:rPr lang="zh-CN" altLang="en-US" dirty="0">
                <a:solidFill>
                  <a:srgbClr val="FF0000"/>
                </a:solidFill>
              </a:rPr>
              <a:t>环境太吵？</a:t>
            </a:r>
            <a:r>
              <a:rPr lang="zh-CN" altLang="en-US" dirty="0"/>
              <a:t>：信号噪声比例过低</a:t>
            </a:r>
            <a:endParaRPr lang="en-US" altLang="zh-CN" dirty="0"/>
          </a:p>
          <a:p>
            <a:endParaRPr lang="en-US" altLang="zh-CN" dirty="0"/>
          </a:p>
          <a:p>
            <a:pPr algn="ctr"/>
            <a:r>
              <a:rPr lang="zh-CN" altLang="en-US" b="1" dirty="0">
                <a:solidFill>
                  <a:srgbClr val="00B050"/>
                </a:solidFill>
                <a:latin typeface="黑体" panose="02010609060101010101" pitchFamily="49" charset="-122"/>
                <a:ea typeface="黑体" panose="02010609060101010101" pitchFamily="49" charset="-122"/>
              </a:rPr>
              <a:t>放大电路</a:t>
            </a:r>
            <a:r>
              <a:rPr lang="zh-CN" altLang="en-US" dirty="0"/>
              <a:t>为您解忧！</a:t>
            </a:r>
          </a:p>
          <a:p>
            <a:endParaRPr lang="zh-CN" altLang="en-US" dirty="0"/>
          </a:p>
        </p:txBody>
      </p:sp>
    </p:spTree>
    <p:extLst>
      <p:ext uri="{BB962C8B-B14F-4D97-AF65-F5344CB8AC3E}">
        <p14:creationId xmlns:p14="http://schemas.microsoft.com/office/powerpoint/2010/main" val="285560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8BE2805F-DE56-496D-9FE7-AD8483E0DDFD}" type="datetime1">
              <a:rPr lang="zh-CN" altLang="en-US" smtClean="0"/>
              <a:pPr>
                <a:defRPr/>
              </a:pPr>
              <a:t>2021/12/14</a:t>
            </a:fld>
            <a:endParaRPr lang="en-US" altLang="zh-CN"/>
          </a:p>
        </p:txBody>
      </p:sp>
      <p:sp>
        <p:nvSpPr>
          <p:cNvPr id="3" name="页脚占位符 2"/>
          <p:cNvSpPr>
            <a:spLocks noGrp="1"/>
          </p:cNvSpPr>
          <p:nvPr>
            <p:ph type="ftr" sz="quarter" idx="11"/>
          </p:nvPr>
        </p:nvSpPr>
        <p:spPr/>
        <p:txBody>
          <a:bodyPr/>
          <a:lstStyle/>
          <a:p>
            <a:pPr>
              <a:defRPr/>
            </a:pPr>
            <a:r>
              <a:rPr lang="zh-CN" altLang="en-US"/>
              <a:t>模拟与数字电路 </a:t>
            </a:r>
            <a:r>
              <a:rPr lang="en-US" altLang="zh-CN"/>
              <a:t>— </a:t>
            </a:r>
            <a:r>
              <a:rPr lang="zh-CN" altLang="en-US"/>
              <a:t>基本放大电路</a:t>
            </a:r>
            <a:r>
              <a:rPr lang="en-US" altLang="zh-CN"/>
              <a:t>(1)</a:t>
            </a:r>
          </a:p>
        </p:txBody>
      </p:sp>
      <p:sp>
        <p:nvSpPr>
          <p:cNvPr id="4" name="灯片编号占位符 3"/>
          <p:cNvSpPr>
            <a:spLocks noGrp="1"/>
          </p:cNvSpPr>
          <p:nvPr>
            <p:ph type="sldNum" sz="quarter" idx="12"/>
          </p:nvPr>
        </p:nvSpPr>
        <p:spPr/>
        <p:txBody>
          <a:bodyPr/>
          <a:lstStyle/>
          <a:p>
            <a:pPr>
              <a:defRPr/>
            </a:pPr>
            <a:fld id="{B474AFEC-20E8-4A89-8A51-7E10A4543E8E}" type="slidenum">
              <a:rPr lang="en-US" altLang="zh-CN" smtClean="0"/>
              <a:pPr>
                <a:defRPr/>
              </a:pPr>
              <a:t>5</a:t>
            </a:fld>
            <a:endParaRPr lang="en-US" altLang="zh-CN"/>
          </a:p>
        </p:txBody>
      </p:sp>
      <p:grpSp>
        <p:nvGrpSpPr>
          <p:cNvPr id="5" name="Group 106"/>
          <p:cNvGrpSpPr>
            <a:grpSpLocks/>
          </p:cNvGrpSpPr>
          <p:nvPr/>
        </p:nvGrpSpPr>
        <p:grpSpPr bwMode="auto">
          <a:xfrm>
            <a:off x="3023828" y="2492896"/>
            <a:ext cx="2708275" cy="1943100"/>
            <a:chOff x="3175" y="2546"/>
            <a:chExt cx="1706" cy="1224"/>
          </a:xfrm>
        </p:grpSpPr>
        <p:sp>
          <p:nvSpPr>
            <p:cNvPr id="6" name="Line 107"/>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08"/>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09"/>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10"/>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 name="Line 111"/>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12"/>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13"/>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4"/>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 Box 115"/>
            <p:cNvSpPr txBox="1">
              <a:spLocks noChangeArrowheads="1"/>
            </p:cNvSpPr>
            <p:nvPr/>
          </p:nvSpPr>
          <p:spPr bwMode="auto">
            <a:xfrm>
              <a:off x="3560"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15" name="Line 116"/>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 name="Text Box 117"/>
            <p:cNvSpPr txBox="1">
              <a:spLocks noChangeArrowheads="1"/>
            </p:cNvSpPr>
            <p:nvPr/>
          </p:nvSpPr>
          <p:spPr bwMode="auto">
            <a:xfrm>
              <a:off x="4248" y="2772"/>
              <a:ext cx="2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17" name="Line 118"/>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 name="Text Box 119"/>
            <p:cNvSpPr txBox="1">
              <a:spLocks noChangeArrowheads="1"/>
            </p:cNvSpPr>
            <p:nvPr/>
          </p:nvSpPr>
          <p:spPr bwMode="auto">
            <a:xfrm>
              <a:off x="3198" y="3045"/>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19" name="Text Box 120"/>
            <p:cNvSpPr txBox="1">
              <a:spLocks noChangeArrowheads="1"/>
            </p:cNvSpPr>
            <p:nvPr/>
          </p:nvSpPr>
          <p:spPr bwMode="auto">
            <a:xfrm>
              <a:off x="3198" y="352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20" name="Text Box 121"/>
            <p:cNvSpPr txBox="1">
              <a:spLocks noChangeArrowheads="1"/>
            </p:cNvSpPr>
            <p:nvPr/>
          </p:nvSpPr>
          <p:spPr bwMode="auto">
            <a:xfrm>
              <a:off x="3175" y="3201"/>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21" name="Text Box 122"/>
            <p:cNvSpPr txBox="1">
              <a:spLocks noChangeArrowheads="1"/>
            </p:cNvSpPr>
            <p:nvPr/>
          </p:nvSpPr>
          <p:spPr bwMode="auto">
            <a:xfrm>
              <a:off x="4503" y="2967"/>
              <a:ext cx="3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22" name="Text Box 123"/>
            <p:cNvSpPr txBox="1">
              <a:spLocks noChangeArrowheads="1"/>
            </p:cNvSpPr>
            <p:nvPr/>
          </p:nvSpPr>
          <p:spPr bwMode="auto">
            <a:xfrm>
              <a:off x="4581" y="2546"/>
              <a:ext cx="2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3" name="Text Box 124"/>
            <p:cNvSpPr txBox="1">
              <a:spLocks noChangeArrowheads="1"/>
            </p:cNvSpPr>
            <p:nvPr/>
          </p:nvSpPr>
          <p:spPr bwMode="auto">
            <a:xfrm>
              <a:off x="4603" y="349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sp>
        <p:nvSpPr>
          <p:cNvPr id="24" name="矩形 23"/>
          <p:cNvSpPr/>
          <p:nvPr/>
        </p:nvSpPr>
        <p:spPr>
          <a:xfrm>
            <a:off x="2675811" y="4673601"/>
            <a:ext cx="3323346" cy="387798"/>
          </a:xfrm>
          <a:prstGeom prst="rect">
            <a:avLst/>
          </a:prstGeom>
        </p:spPr>
        <p:txBody>
          <a:bodyPr wrap="none">
            <a:spAutoFit/>
          </a:bodyPr>
          <a:lstStyle/>
          <a:p>
            <a:pPr lvl="1">
              <a:lnSpc>
                <a:spcPct val="80000"/>
              </a:lnSpc>
            </a:pPr>
            <a:r>
              <a:rPr lang="zh-CN" altLang="en-US" sz="2400" b="1" dirty="0">
                <a:latin typeface="Times New Roman" panose="02020603050405020304" pitchFamily="18" charset="0"/>
              </a:rPr>
              <a:t>可控，线性</a:t>
            </a:r>
            <a:r>
              <a:rPr lang="zh-CN" altLang="en-US" sz="2400" b="1" i="1" dirty="0">
                <a:latin typeface="Times New Roman" panose="02020603050405020304" pitchFamily="18" charset="0"/>
              </a:rPr>
              <a:t>：</a:t>
            </a:r>
            <a:r>
              <a:rPr lang="en-US" altLang="zh-CN" sz="2400" b="1" i="1" dirty="0" err="1">
                <a:latin typeface="Times New Roman" panose="02020603050405020304" pitchFamily="18" charset="0"/>
              </a:rPr>
              <a:t>i</a:t>
            </a:r>
            <a:r>
              <a:rPr kumimoji="1" lang="en-US" altLang="zh-CN" sz="2000" b="1" baseline="-10000" dirty="0" err="1">
                <a:latin typeface="Times New Roman" panose="02020603050405020304" pitchFamily="18" charset="0"/>
              </a:rPr>
              <a:t>C</a:t>
            </a:r>
            <a:r>
              <a:rPr kumimoji="1" lang="en-US" altLang="zh-CN" sz="2400" i="1" dirty="0">
                <a:latin typeface="Times New Roman" panose="02020603050405020304" pitchFamily="18" charset="0"/>
              </a:rPr>
              <a:t> </a:t>
            </a:r>
            <a:r>
              <a:rPr kumimoji="1" lang="en-US" altLang="zh-CN" sz="2400" b="1" dirty="0">
                <a:latin typeface="Times New Roman" panose="02020603050405020304" pitchFamily="18" charset="0"/>
              </a:rPr>
              <a:t>=β</a:t>
            </a:r>
            <a:r>
              <a:rPr lang="en-US" altLang="zh-CN" sz="2400" b="1" i="1" dirty="0" err="1">
                <a:latin typeface="Times New Roman" panose="02020603050405020304" pitchFamily="18" charset="0"/>
              </a:rPr>
              <a:t>i</a:t>
            </a:r>
            <a:r>
              <a:rPr kumimoji="1" lang="en-US" altLang="zh-CN" sz="2000" b="1" baseline="-10000" dirty="0" err="1">
                <a:latin typeface="Times New Roman" panose="02020603050405020304" pitchFamily="18" charset="0"/>
              </a:rPr>
              <a:t>B</a:t>
            </a:r>
            <a:endParaRPr kumimoji="1" lang="en-US" altLang="zh-CN" b="1" dirty="0">
              <a:latin typeface="Times New Roman" panose="02020603050405020304" pitchFamily="18" charset="0"/>
            </a:endParaRPr>
          </a:p>
        </p:txBody>
      </p:sp>
      <p:sp>
        <p:nvSpPr>
          <p:cNvPr id="27" name="Rectangle 2"/>
          <p:cNvSpPr txBox="1">
            <a:spLocks noChangeArrowheads="1"/>
          </p:cNvSpPr>
          <p:nvPr/>
        </p:nvSpPr>
        <p:spPr>
          <a:xfrm>
            <a:off x="457200" y="152400"/>
            <a:ext cx="8229600" cy="1143000"/>
          </a:xfrm>
          <a:prstGeom prst="rect">
            <a:avLst/>
          </a:prstGeom>
        </p:spPr>
        <p:txBody>
          <a:bodyPr/>
          <a:lstStyle>
            <a:lvl1pPr algn="ctr" rtl="0" eaLnBrk="0" fontAlgn="base" hangingPunct="0">
              <a:spcBef>
                <a:spcPct val="0"/>
              </a:spcBef>
              <a:spcAft>
                <a:spcPct val="0"/>
              </a:spcAft>
              <a:defRPr sz="4400" b="1">
                <a:solidFill>
                  <a:schemeClr val="tx2"/>
                </a:solidFill>
                <a:latin typeface="+mj-lt"/>
                <a:ea typeface="+mj-ea"/>
                <a:cs typeface="宋体" charset="0"/>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r>
              <a:rPr lang="zh-CN" altLang="en-US" kern="0" dirty="0"/>
              <a:t>基本放大元件</a:t>
            </a:r>
          </a:p>
        </p:txBody>
      </p:sp>
      <p:sp>
        <p:nvSpPr>
          <p:cNvPr id="29" name="文本框 28"/>
          <p:cNvSpPr txBox="1"/>
          <p:nvPr/>
        </p:nvSpPr>
        <p:spPr>
          <a:xfrm>
            <a:off x="2022463" y="1337428"/>
            <a:ext cx="5099074" cy="523220"/>
          </a:xfrm>
          <a:prstGeom prst="rect">
            <a:avLst/>
          </a:prstGeom>
          <a:solidFill>
            <a:schemeClr val="bg1"/>
          </a:solidFill>
          <a:ln>
            <a:solidFill>
              <a:srgbClr val="0000FF"/>
            </a:solidFill>
          </a:ln>
        </p:spPr>
        <p:txBody>
          <a:bodyPr wrap="square" rtlCol="0">
            <a:spAutoFit/>
          </a:bodyPr>
          <a:lstStyle/>
          <a:p>
            <a:pPr algn="ctr"/>
            <a:r>
              <a:rPr lang="zh-CN" altLang="en-US" sz="2800" b="1" dirty="0">
                <a:solidFill>
                  <a:srgbClr val="0000FF"/>
                </a:solidFill>
              </a:rPr>
              <a:t>保持有效信息，提高信号能量</a:t>
            </a:r>
          </a:p>
        </p:txBody>
      </p:sp>
    </p:spTree>
    <p:extLst>
      <p:ext uri="{BB962C8B-B14F-4D97-AF65-F5344CB8AC3E}">
        <p14:creationId xmlns:p14="http://schemas.microsoft.com/office/powerpoint/2010/main" val="71548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86370BA-4C95-442E-B646-7622139EE691}"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2048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(2)</a:t>
            </a:r>
          </a:p>
        </p:txBody>
      </p:sp>
      <p:sp>
        <p:nvSpPr>
          <p:cNvPr id="2048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4CC40C5-6492-4282-A677-C1FE5A3C602C}"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grpSp>
        <p:nvGrpSpPr>
          <p:cNvPr id="2" name="Group 76"/>
          <p:cNvGrpSpPr>
            <a:grpSpLocks/>
          </p:cNvGrpSpPr>
          <p:nvPr/>
        </p:nvGrpSpPr>
        <p:grpSpPr bwMode="auto">
          <a:xfrm>
            <a:off x="4074024" y="3765158"/>
            <a:ext cx="3022600" cy="2598738"/>
            <a:chOff x="2822" y="998"/>
            <a:chExt cx="2527" cy="2040"/>
          </a:xfrm>
        </p:grpSpPr>
        <p:sp>
          <p:nvSpPr>
            <p:cNvPr id="20516" name="Oval 32"/>
            <p:cNvSpPr>
              <a:spLocks noChangeArrowheads="1"/>
            </p:cNvSpPr>
            <p:nvPr/>
          </p:nvSpPr>
          <p:spPr bwMode="auto">
            <a:xfrm>
              <a:off x="3107" y="2704"/>
              <a:ext cx="61" cy="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0517" name="Oval 33"/>
            <p:cNvSpPr>
              <a:spLocks noChangeArrowheads="1"/>
            </p:cNvSpPr>
            <p:nvPr/>
          </p:nvSpPr>
          <p:spPr bwMode="auto">
            <a:xfrm>
              <a:off x="3104" y="1376"/>
              <a:ext cx="61" cy="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0518" name="Oval 34"/>
            <p:cNvSpPr>
              <a:spLocks noChangeArrowheads="1"/>
            </p:cNvSpPr>
            <p:nvPr/>
          </p:nvSpPr>
          <p:spPr bwMode="auto">
            <a:xfrm>
              <a:off x="5035" y="2688"/>
              <a:ext cx="61" cy="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0519" name="Oval 35"/>
            <p:cNvSpPr>
              <a:spLocks noChangeArrowheads="1"/>
            </p:cNvSpPr>
            <p:nvPr/>
          </p:nvSpPr>
          <p:spPr bwMode="auto">
            <a:xfrm>
              <a:off x="5012" y="1376"/>
              <a:ext cx="61" cy="6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0520" name="Line 36"/>
            <p:cNvSpPr>
              <a:spLocks noChangeShapeType="1"/>
            </p:cNvSpPr>
            <p:nvPr/>
          </p:nvSpPr>
          <p:spPr bwMode="auto">
            <a:xfrm>
              <a:off x="3175" y="2727"/>
              <a:ext cx="18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0521" name="Line 37"/>
            <p:cNvSpPr>
              <a:spLocks noChangeShapeType="1"/>
            </p:cNvSpPr>
            <p:nvPr/>
          </p:nvSpPr>
          <p:spPr bwMode="auto">
            <a:xfrm flipV="1">
              <a:off x="4291" y="1412"/>
              <a:ext cx="0" cy="1318"/>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0522" name="Line 38"/>
            <p:cNvSpPr>
              <a:spLocks noChangeShapeType="1"/>
            </p:cNvSpPr>
            <p:nvPr/>
          </p:nvSpPr>
          <p:spPr bwMode="auto">
            <a:xfrm>
              <a:off x="3175" y="1407"/>
              <a:ext cx="61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20523" name="Group 39"/>
            <p:cNvGrpSpPr>
              <a:grpSpLocks/>
            </p:cNvGrpSpPr>
            <p:nvPr/>
          </p:nvGrpSpPr>
          <p:grpSpPr bwMode="auto">
            <a:xfrm>
              <a:off x="4179" y="1868"/>
              <a:ext cx="225" cy="359"/>
              <a:chOff x="4164" y="1968"/>
              <a:chExt cx="264" cy="420"/>
            </a:xfrm>
          </p:grpSpPr>
          <p:sp>
            <p:nvSpPr>
              <p:cNvPr id="20543" name="AutoShape 40"/>
              <p:cNvSpPr>
                <a:spLocks noChangeArrowheads="1"/>
              </p:cNvSpPr>
              <p:nvPr/>
            </p:nvSpPr>
            <p:spPr bwMode="auto">
              <a:xfrm>
                <a:off x="4164" y="1968"/>
                <a:ext cx="264" cy="420"/>
              </a:xfrm>
              <a:prstGeom prst="diamond">
                <a:avLst/>
              </a:prstGeom>
              <a:solidFill>
                <a:schemeClr val="bg1"/>
              </a:solidFill>
              <a:ln w="38100">
                <a:solidFill>
                  <a:schemeClr val="tx1"/>
                </a:solidFill>
                <a:miter lim="800000"/>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0544" name="Line 41"/>
              <p:cNvSpPr>
                <a:spLocks noChangeShapeType="1"/>
              </p:cNvSpPr>
              <p:nvPr/>
            </p:nvSpPr>
            <p:spPr bwMode="auto">
              <a:xfrm>
                <a:off x="4176" y="2184"/>
                <a:ext cx="25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sp>
          <p:nvSpPr>
            <p:cNvPr id="20524" name="Line 42"/>
            <p:cNvSpPr>
              <a:spLocks noChangeShapeType="1"/>
            </p:cNvSpPr>
            <p:nvPr/>
          </p:nvSpPr>
          <p:spPr bwMode="auto">
            <a:xfrm flipV="1">
              <a:off x="3794" y="1397"/>
              <a:ext cx="0" cy="1333"/>
            </a:xfrm>
            <a:prstGeom prst="line">
              <a:avLst/>
            </a:prstGeom>
            <a:noFill/>
            <a:ln w="381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20525" name="Rectangle 43"/>
            <p:cNvSpPr>
              <a:spLocks noChangeArrowheads="1"/>
            </p:cNvSpPr>
            <p:nvPr/>
          </p:nvSpPr>
          <p:spPr bwMode="auto">
            <a:xfrm>
              <a:off x="3743" y="1909"/>
              <a:ext cx="112" cy="318"/>
            </a:xfrm>
            <a:prstGeom prst="rect">
              <a:avLst/>
            </a:prstGeom>
            <a:solidFill>
              <a:schemeClr val="bg1"/>
            </a:solidFill>
            <a:ln w="38100">
              <a:solidFill>
                <a:schemeClr val="tx1"/>
              </a:solidFill>
              <a:miter lim="800000"/>
              <a:headEnd/>
              <a:tailEnd/>
            </a:ln>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0526" name="Line 44"/>
            <p:cNvSpPr>
              <a:spLocks noChangeShapeType="1"/>
            </p:cNvSpPr>
            <p:nvPr/>
          </p:nvSpPr>
          <p:spPr bwMode="auto">
            <a:xfrm flipV="1">
              <a:off x="4286" y="1412"/>
              <a:ext cx="72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0527" name="Text Box 47"/>
            <p:cNvSpPr txBox="1">
              <a:spLocks noChangeArrowheads="1"/>
            </p:cNvSpPr>
            <p:nvPr/>
          </p:nvSpPr>
          <p:spPr bwMode="auto">
            <a:xfrm>
              <a:off x="2994" y="1485"/>
              <a:ext cx="4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000">
                  <a:latin typeface="Times New Roman" panose="02020603050405020304" pitchFamily="18" charset="0"/>
                </a:rPr>
                <a:t>＋</a:t>
              </a:r>
            </a:p>
          </p:txBody>
        </p:sp>
        <p:sp>
          <p:nvSpPr>
            <p:cNvPr id="20528" name="Text Box 48"/>
            <p:cNvSpPr txBox="1">
              <a:spLocks noChangeArrowheads="1"/>
            </p:cNvSpPr>
            <p:nvPr/>
          </p:nvSpPr>
          <p:spPr bwMode="auto">
            <a:xfrm>
              <a:off x="3019" y="243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000">
                  <a:latin typeface="Times New Roman" panose="02020603050405020304" pitchFamily="18" charset="0"/>
                  <a:sym typeface="Symbol" panose="05050102010706020507" pitchFamily="18" charset="2"/>
                </a:rPr>
                <a:t></a:t>
              </a:r>
            </a:p>
          </p:txBody>
        </p:sp>
        <p:sp>
          <p:nvSpPr>
            <p:cNvPr id="20529" name="Text Box 49"/>
            <p:cNvSpPr txBox="1">
              <a:spLocks noChangeArrowheads="1"/>
            </p:cNvSpPr>
            <p:nvPr/>
          </p:nvSpPr>
          <p:spPr bwMode="auto">
            <a:xfrm>
              <a:off x="4898" y="1502"/>
              <a:ext cx="4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000">
                  <a:latin typeface="Times New Roman" panose="02020603050405020304" pitchFamily="18" charset="0"/>
                </a:rPr>
                <a:t>＋</a:t>
              </a:r>
            </a:p>
          </p:txBody>
        </p:sp>
        <p:sp>
          <p:nvSpPr>
            <p:cNvPr id="20530" name="Text Box 50"/>
            <p:cNvSpPr txBox="1">
              <a:spLocks noChangeArrowheads="1"/>
            </p:cNvSpPr>
            <p:nvPr/>
          </p:nvSpPr>
          <p:spPr bwMode="auto">
            <a:xfrm>
              <a:off x="4948" y="243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2000">
                  <a:latin typeface="Times New Roman" panose="02020603050405020304" pitchFamily="18" charset="0"/>
                  <a:sym typeface="Symbol" panose="05050102010706020507" pitchFamily="18" charset="2"/>
                </a:rPr>
                <a:t></a:t>
              </a:r>
            </a:p>
          </p:txBody>
        </p:sp>
        <p:sp>
          <p:nvSpPr>
            <p:cNvPr id="20531" name="Line 51"/>
            <p:cNvSpPr>
              <a:spLocks noChangeShapeType="1"/>
            </p:cNvSpPr>
            <p:nvPr/>
          </p:nvSpPr>
          <p:spPr bwMode="auto">
            <a:xfrm>
              <a:off x="3288" y="1319"/>
              <a:ext cx="295"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20532" name="Line 53"/>
            <p:cNvSpPr>
              <a:spLocks noChangeShapeType="1"/>
            </p:cNvSpPr>
            <p:nvPr/>
          </p:nvSpPr>
          <p:spPr bwMode="auto">
            <a:xfrm flipH="1">
              <a:off x="4512" y="1321"/>
              <a:ext cx="31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aphicFrame>
          <p:nvGraphicFramePr>
            <p:cNvPr id="20533" name="Object 55"/>
            <p:cNvGraphicFramePr>
              <a:graphicFrameLocks noChangeAspect="1"/>
            </p:cNvGraphicFramePr>
            <p:nvPr/>
          </p:nvGraphicFramePr>
          <p:xfrm>
            <a:off x="4572" y="1918"/>
            <a:ext cx="326" cy="277"/>
          </p:xfrm>
          <a:graphic>
            <a:graphicData uri="http://schemas.openxmlformats.org/presentationml/2006/ole">
              <mc:AlternateContent xmlns:mc="http://schemas.openxmlformats.org/markup-compatibility/2006">
                <mc:Choice xmlns:v="urn:schemas-microsoft-com:vml" Requires="v">
                  <p:oleObj spid="_x0000_s85163" name="公式" r:id="rId3" imgW="266584" imgH="228501" progId="Equation.3">
                    <p:embed/>
                  </p:oleObj>
                </mc:Choice>
                <mc:Fallback>
                  <p:oleObj name="公式" r:id="rId3" imgW="266584" imgH="228501" progId="Equation.3">
                    <p:embed/>
                    <p:pic>
                      <p:nvPicPr>
                        <p:cNvPr id="20533"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 y="1918"/>
                          <a:ext cx="326" cy="27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34" name="Line 62"/>
            <p:cNvSpPr>
              <a:spLocks noChangeShapeType="1"/>
            </p:cNvSpPr>
            <p:nvPr/>
          </p:nvSpPr>
          <p:spPr bwMode="auto">
            <a:xfrm flipV="1">
              <a:off x="4513" y="1911"/>
              <a:ext cx="0" cy="295"/>
            </a:xfrm>
            <a:prstGeom prst="line">
              <a:avLst/>
            </a:prstGeom>
            <a:noFill/>
            <a:ln w="1270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35" name="Object 64"/>
            <p:cNvGraphicFramePr>
              <a:graphicFrameLocks noChangeAspect="1"/>
            </p:cNvGraphicFramePr>
            <p:nvPr/>
          </p:nvGraphicFramePr>
          <p:xfrm>
            <a:off x="2993" y="1869"/>
            <a:ext cx="343" cy="344"/>
          </p:xfrm>
          <a:graphic>
            <a:graphicData uri="http://schemas.openxmlformats.org/presentationml/2006/ole">
              <mc:AlternateContent xmlns:mc="http://schemas.openxmlformats.org/markup-compatibility/2006">
                <mc:Choice xmlns:v="urn:schemas-microsoft-com:vml" Requires="v">
                  <p:oleObj spid="_x0000_s85164" name="公式" r:id="rId5" imgW="203112" imgH="228501" progId="Equation.3">
                    <p:embed/>
                  </p:oleObj>
                </mc:Choice>
                <mc:Fallback>
                  <p:oleObj name="公式" r:id="rId5" imgW="203112" imgH="228501" progId="Equation.3">
                    <p:embed/>
                    <p:pic>
                      <p:nvPicPr>
                        <p:cNvPr id="20535" name="Object 6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3" y="1869"/>
                          <a:ext cx="343" cy="344"/>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36" name="Object 65"/>
            <p:cNvGraphicFramePr>
              <a:graphicFrameLocks noChangeAspect="1"/>
            </p:cNvGraphicFramePr>
            <p:nvPr/>
          </p:nvGraphicFramePr>
          <p:xfrm>
            <a:off x="3348" y="998"/>
            <a:ext cx="251" cy="279"/>
          </p:xfrm>
          <a:graphic>
            <a:graphicData uri="http://schemas.openxmlformats.org/presentationml/2006/ole">
              <mc:AlternateContent xmlns:mc="http://schemas.openxmlformats.org/markup-compatibility/2006">
                <mc:Choice xmlns:v="urn:schemas-microsoft-com:vml" Requires="v">
                  <p:oleObj spid="_x0000_s85165" name="公式" r:id="rId7" imgW="126890" imgH="228402" progId="Equation.3">
                    <p:embed/>
                  </p:oleObj>
                </mc:Choice>
                <mc:Fallback>
                  <p:oleObj name="公式" r:id="rId7" imgW="126890" imgH="228402" progId="Equation.3">
                    <p:embed/>
                    <p:pic>
                      <p:nvPicPr>
                        <p:cNvPr id="20536" name="Object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 y="998"/>
                          <a:ext cx="251" cy="279"/>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37" name="Object 66"/>
            <p:cNvGraphicFramePr>
              <a:graphicFrameLocks noChangeAspect="1"/>
            </p:cNvGraphicFramePr>
            <p:nvPr/>
          </p:nvGraphicFramePr>
          <p:xfrm>
            <a:off x="4558" y="1027"/>
            <a:ext cx="251" cy="293"/>
          </p:xfrm>
          <a:graphic>
            <a:graphicData uri="http://schemas.openxmlformats.org/presentationml/2006/ole">
              <mc:AlternateContent xmlns:mc="http://schemas.openxmlformats.org/markup-compatibility/2006">
                <mc:Choice xmlns:v="urn:schemas-microsoft-com:vml" Requires="v">
                  <p:oleObj spid="_x0000_s85166" name="公式" r:id="rId9" imgW="126890" imgH="228402" progId="Equation.3">
                    <p:embed/>
                  </p:oleObj>
                </mc:Choice>
                <mc:Fallback>
                  <p:oleObj name="公式" r:id="rId9" imgW="126890" imgH="228402" progId="Equation.3">
                    <p:embed/>
                    <p:pic>
                      <p:nvPicPr>
                        <p:cNvPr id="20537" name="Object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58" y="1027"/>
                          <a:ext cx="251" cy="29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38" name="Object 67"/>
            <p:cNvGraphicFramePr>
              <a:graphicFrameLocks noChangeAspect="1"/>
            </p:cNvGraphicFramePr>
            <p:nvPr/>
          </p:nvGraphicFramePr>
          <p:xfrm>
            <a:off x="3393" y="1858"/>
            <a:ext cx="349" cy="370"/>
          </p:xfrm>
          <a:graphic>
            <a:graphicData uri="http://schemas.openxmlformats.org/presentationml/2006/ole">
              <mc:AlternateContent xmlns:mc="http://schemas.openxmlformats.org/markup-compatibility/2006">
                <mc:Choice xmlns:v="urn:schemas-microsoft-com:vml" Requires="v">
                  <p:oleObj spid="_x0000_s85167" name="公式" r:id="rId11" imgW="177646" imgH="228402" progId="Equation.3">
                    <p:embed/>
                  </p:oleObj>
                </mc:Choice>
                <mc:Fallback>
                  <p:oleObj name="公式" r:id="rId11" imgW="177646" imgH="228402" progId="Equation.3">
                    <p:embed/>
                    <p:pic>
                      <p:nvPicPr>
                        <p:cNvPr id="20538" name="Object 6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3" y="1858"/>
                          <a:ext cx="349" cy="37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0539" name="Object 68"/>
            <p:cNvGraphicFramePr>
              <a:graphicFrameLocks noChangeAspect="1"/>
            </p:cNvGraphicFramePr>
            <p:nvPr/>
          </p:nvGraphicFramePr>
          <p:xfrm>
            <a:off x="4967" y="1865"/>
            <a:ext cx="320" cy="344"/>
          </p:xfrm>
          <a:graphic>
            <a:graphicData uri="http://schemas.openxmlformats.org/presentationml/2006/ole">
              <mc:AlternateContent xmlns:mc="http://schemas.openxmlformats.org/markup-compatibility/2006">
                <mc:Choice xmlns:v="urn:schemas-microsoft-com:vml" Requires="v">
                  <p:oleObj spid="_x0000_s85168" name="公式" r:id="rId13" imgW="190500" imgH="228600" progId="Equation.3">
                    <p:embed/>
                  </p:oleObj>
                </mc:Choice>
                <mc:Fallback>
                  <p:oleObj name="公式" r:id="rId13" imgW="190500" imgH="228600" progId="Equation.3">
                    <p:embed/>
                    <p:pic>
                      <p:nvPicPr>
                        <p:cNvPr id="20539" name="Object 6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67" y="1865"/>
                          <a:ext cx="320" cy="344"/>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0540" name="Text Box 72"/>
            <p:cNvSpPr txBox="1">
              <a:spLocks noChangeArrowheads="1"/>
            </p:cNvSpPr>
            <p:nvPr/>
          </p:nvSpPr>
          <p:spPr bwMode="auto">
            <a:xfrm>
              <a:off x="2822" y="1333"/>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b</a:t>
              </a:r>
            </a:p>
          </p:txBody>
        </p:sp>
        <p:sp>
          <p:nvSpPr>
            <p:cNvPr id="20541" name="Text Box 73"/>
            <p:cNvSpPr txBox="1">
              <a:spLocks noChangeArrowheads="1"/>
            </p:cNvSpPr>
            <p:nvPr/>
          </p:nvSpPr>
          <p:spPr bwMode="auto">
            <a:xfrm>
              <a:off x="5148" y="1275"/>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c</a:t>
              </a:r>
            </a:p>
          </p:txBody>
        </p:sp>
        <p:sp>
          <p:nvSpPr>
            <p:cNvPr id="20542" name="Text Box 74"/>
            <p:cNvSpPr txBox="1">
              <a:spLocks noChangeArrowheads="1"/>
            </p:cNvSpPr>
            <p:nvPr/>
          </p:nvSpPr>
          <p:spPr bwMode="auto">
            <a:xfrm>
              <a:off x="4173" y="275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e</a:t>
              </a:r>
            </a:p>
          </p:txBody>
        </p:sp>
      </p:grpSp>
      <p:graphicFrame>
        <p:nvGraphicFramePr>
          <p:cNvPr id="130" name="Object 26"/>
          <p:cNvGraphicFramePr>
            <a:graphicFrameLocks noChangeAspect="1"/>
          </p:cNvGraphicFramePr>
          <p:nvPr/>
        </p:nvGraphicFramePr>
        <p:xfrm>
          <a:off x="401794" y="4958240"/>
          <a:ext cx="3444130" cy="721387"/>
        </p:xfrm>
        <a:graphic>
          <a:graphicData uri="http://schemas.openxmlformats.org/presentationml/2006/ole">
            <mc:AlternateContent xmlns:mc="http://schemas.openxmlformats.org/markup-compatibility/2006">
              <mc:Choice xmlns:v="urn:schemas-microsoft-com:vml" Requires="v">
                <p:oleObj spid="_x0000_s85169" name="公式" r:id="rId15" imgW="2019240" imgH="457200" progId="Equation.3">
                  <p:embed/>
                </p:oleObj>
              </mc:Choice>
              <mc:Fallback>
                <p:oleObj name="公式" r:id="rId15" imgW="2019240" imgH="457200" progId="Equation.3">
                  <p:embed/>
                  <p:pic>
                    <p:nvPicPr>
                      <p:cNvPr id="130" name="Object 26"/>
                      <p:cNvPicPr>
                        <a:picLocks noChangeAspect="1" noChangeArrowheads="1"/>
                      </p:cNvPicPr>
                      <p:nvPr/>
                    </p:nvPicPr>
                    <p:blipFill>
                      <a:blip r:embed="rId16"/>
                      <a:srcRect/>
                      <a:stretch>
                        <a:fillRect/>
                      </a:stretch>
                    </p:blipFill>
                    <p:spPr bwMode="auto">
                      <a:xfrm>
                        <a:off x="401794" y="4958240"/>
                        <a:ext cx="3444130" cy="721387"/>
                      </a:xfrm>
                      <a:prstGeom prst="rect">
                        <a:avLst/>
                      </a:prstGeom>
                      <a:noFill/>
                      <a:ln>
                        <a:noFill/>
                      </a:ln>
                    </p:spPr>
                  </p:pic>
                </p:oleObj>
              </mc:Fallback>
            </mc:AlternateContent>
          </a:graphicData>
        </a:graphic>
      </p:graphicFrame>
      <p:sp>
        <p:nvSpPr>
          <p:cNvPr id="131" name="Rectangle 2"/>
          <p:cNvSpPr>
            <a:spLocks noGrp="1" noChangeArrowheads="1"/>
          </p:cNvSpPr>
          <p:nvPr>
            <p:ph type="title"/>
          </p:nvPr>
        </p:nvSpPr>
        <p:spPr>
          <a:xfrm>
            <a:off x="457200" y="152400"/>
            <a:ext cx="8229600" cy="1143000"/>
          </a:xfrm>
        </p:spPr>
        <p:txBody>
          <a:bodyPr/>
          <a:lstStyle/>
          <a:p>
            <a:r>
              <a:rPr lang="en-US" altLang="zh-CN" dirty="0"/>
              <a:t>BJT</a:t>
            </a:r>
            <a:r>
              <a:rPr lang="zh-CN" altLang="en-US" dirty="0"/>
              <a:t>的简化</a:t>
            </a:r>
            <a:r>
              <a:rPr kumimoji="1" lang="zh-CN" altLang="en-US" dirty="0">
                <a:solidFill>
                  <a:srgbClr val="000000"/>
                </a:solidFill>
                <a:latin typeface="Times New Roman" panose="02020603050405020304" pitchFamily="18" charset="0"/>
              </a:rPr>
              <a:t>小信号模型</a:t>
            </a:r>
            <a:endParaRPr lang="zh-CN" altLang="en-US" dirty="0"/>
          </a:p>
        </p:txBody>
      </p:sp>
      <p:pic>
        <p:nvPicPr>
          <p:cNvPr id="3" name="图片 2"/>
          <p:cNvPicPr>
            <a:picLocks noChangeAspect="1"/>
          </p:cNvPicPr>
          <p:nvPr/>
        </p:nvPicPr>
        <p:blipFill>
          <a:blip r:embed="rId17"/>
          <a:stretch>
            <a:fillRect/>
          </a:stretch>
        </p:blipFill>
        <p:spPr>
          <a:xfrm>
            <a:off x="6240347" y="1293329"/>
            <a:ext cx="2729822" cy="2137392"/>
          </a:xfrm>
          <a:prstGeom prst="rect">
            <a:avLst/>
          </a:prstGeom>
        </p:spPr>
      </p:pic>
      <p:pic>
        <p:nvPicPr>
          <p:cNvPr id="4" name="图片 3"/>
          <p:cNvPicPr>
            <a:picLocks noChangeAspect="1"/>
          </p:cNvPicPr>
          <p:nvPr/>
        </p:nvPicPr>
        <p:blipFill>
          <a:blip r:embed="rId18"/>
          <a:stretch>
            <a:fillRect/>
          </a:stretch>
        </p:blipFill>
        <p:spPr>
          <a:xfrm>
            <a:off x="3831187" y="1372556"/>
            <a:ext cx="2245015" cy="2008698"/>
          </a:xfrm>
          <a:prstGeom prst="rect">
            <a:avLst/>
          </a:prstGeom>
        </p:spPr>
      </p:pic>
      <p:sp>
        <p:nvSpPr>
          <p:cNvPr id="127" name="Line 3"/>
          <p:cNvSpPr>
            <a:spLocks noChangeShapeType="1"/>
          </p:cNvSpPr>
          <p:nvPr/>
        </p:nvSpPr>
        <p:spPr bwMode="auto">
          <a:xfrm flipV="1">
            <a:off x="1873599" y="1557935"/>
            <a:ext cx="0" cy="358775"/>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8" name="Line 5"/>
          <p:cNvSpPr>
            <a:spLocks noChangeShapeType="1"/>
          </p:cNvSpPr>
          <p:nvPr/>
        </p:nvSpPr>
        <p:spPr bwMode="auto">
          <a:xfrm>
            <a:off x="870299" y="2559648"/>
            <a:ext cx="765175" cy="4762"/>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29" name="Line 6"/>
          <p:cNvSpPr>
            <a:spLocks noChangeShapeType="1"/>
          </p:cNvSpPr>
          <p:nvPr/>
        </p:nvSpPr>
        <p:spPr bwMode="auto">
          <a:xfrm>
            <a:off x="1619599" y="2319935"/>
            <a:ext cx="0" cy="488950"/>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2" name="Line 7"/>
          <p:cNvSpPr>
            <a:spLocks noChangeShapeType="1"/>
          </p:cNvSpPr>
          <p:nvPr/>
        </p:nvSpPr>
        <p:spPr bwMode="auto">
          <a:xfrm>
            <a:off x="1619599" y="2564410"/>
            <a:ext cx="268287" cy="252413"/>
          </a:xfrm>
          <a:prstGeom prst="line">
            <a:avLst/>
          </a:prstGeom>
          <a:noFill/>
          <a:ln w="38100">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3" name="Line 8"/>
          <p:cNvSpPr>
            <a:spLocks noChangeShapeType="1"/>
          </p:cNvSpPr>
          <p:nvPr/>
        </p:nvSpPr>
        <p:spPr bwMode="auto">
          <a:xfrm flipV="1">
            <a:off x="1619599" y="2327873"/>
            <a:ext cx="268287" cy="220662"/>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4" name="Line 9"/>
          <p:cNvSpPr>
            <a:spLocks noChangeShapeType="1"/>
          </p:cNvSpPr>
          <p:nvPr/>
        </p:nvSpPr>
        <p:spPr bwMode="auto">
          <a:xfrm>
            <a:off x="1872011" y="1554760"/>
            <a:ext cx="0" cy="790575"/>
          </a:xfrm>
          <a:prstGeom prst="line">
            <a:avLst/>
          </a:prstGeom>
          <a:noFill/>
          <a:ln w="381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5" name="Line 10"/>
          <p:cNvSpPr>
            <a:spLocks noChangeShapeType="1"/>
          </p:cNvSpPr>
          <p:nvPr/>
        </p:nvSpPr>
        <p:spPr bwMode="auto">
          <a:xfrm>
            <a:off x="1872011" y="2800948"/>
            <a:ext cx="0" cy="881062"/>
          </a:xfrm>
          <a:prstGeom prst="line">
            <a:avLst/>
          </a:prstGeom>
          <a:noFill/>
          <a:ln w="38100">
            <a:solidFill>
              <a:schemeClr val="tx1"/>
            </a:solidFill>
            <a:round/>
            <a:headEnd type="none" w="sm" len="sm"/>
            <a:tailEnd type="oval"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6" name="Line 11"/>
          <p:cNvSpPr>
            <a:spLocks noChangeShapeType="1"/>
          </p:cNvSpPr>
          <p:nvPr/>
        </p:nvSpPr>
        <p:spPr bwMode="auto">
          <a:xfrm>
            <a:off x="879824" y="3683598"/>
            <a:ext cx="176053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7" name="Line 12"/>
          <p:cNvSpPr>
            <a:spLocks noChangeShapeType="1"/>
          </p:cNvSpPr>
          <p:nvPr/>
        </p:nvSpPr>
        <p:spPr bwMode="auto">
          <a:xfrm>
            <a:off x="1856136" y="1562698"/>
            <a:ext cx="82073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38" name="Oval 13"/>
          <p:cNvSpPr>
            <a:spLocks noChangeArrowheads="1"/>
          </p:cNvSpPr>
          <p:nvPr/>
        </p:nvSpPr>
        <p:spPr bwMode="auto">
          <a:xfrm>
            <a:off x="781399" y="2523135"/>
            <a:ext cx="98425"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39" name="Oval 14"/>
          <p:cNvSpPr>
            <a:spLocks noChangeArrowheads="1"/>
          </p:cNvSpPr>
          <p:nvPr/>
        </p:nvSpPr>
        <p:spPr bwMode="auto">
          <a:xfrm>
            <a:off x="797274" y="3634385"/>
            <a:ext cx="98425"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0" name="Oval 15"/>
          <p:cNvSpPr>
            <a:spLocks noChangeArrowheads="1"/>
          </p:cNvSpPr>
          <p:nvPr/>
        </p:nvSpPr>
        <p:spPr bwMode="auto">
          <a:xfrm>
            <a:off x="2640361" y="3634385"/>
            <a:ext cx="98425"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1" name="Oval 16"/>
          <p:cNvSpPr>
            <a:spLocks noChangeArrowheads="1"/>
          </p:cNvSpPr>
          <p:nvPr/>
        </p:nvSpPr>
        <p:spPr bwMode="auto">
          <a:xfrm>
            <a:off x="2676874" y="1513485"/>
            <a:ext cx="96837" cy="98425"/>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2" name="Text Box 17"/>
          <p:cNvSpPr txBox="1">
            <a:spLocks noChangeArrowheads="1"/>
          </p:cNvSpPr>
          <p:nvPr/>
        </p:nvSpPr>
        <p:spPr bwMode="auto">
          <a:xfrm>
            <a:off x="660749" y="3239098"/>
            <a:ext cx="4111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1800">
                <a:latin typeface="Times New Roman" panose="02020603050405020304" pitchFamily="18" charset="0"/>
                <a:sym typeface="Symbol" panose="05050102010706020507" pitchFamily="18" charset="2"/>
              </a:rPr>
              <a:t></a:t>
            </a:r>
          </a:p>
        </p:txBody>
      </p:sp>
      <p:sp>
        <p:nvSpPr>
          <p:cNvPr id="143" name="Text Box 18"/>
          <p:cNvSpPr txBox="1">
            <a:spLocks noChangeArrowheads="1"/>
          </p:cNvSpPr>
          <p:nvPr/>
        </p:nvSpPr>
        <p:spPr bwMode="auto">
          <a:xfrm>
            <a:off x="660749" y="2662835"/>
            <a:ext cx="3857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1600">
                <a:latin typeface="Times New Roman" panose="02020603050405020304" pitchFamily="18" charset="0"/>
              </a:rPr>
              <a:t>＋</a:t>
            </a:r>
          </a:p>
        </p:txBody>
      </p:sp>
      <p:sp>
        <p:nvSpPr>
          <p:cNvPr id="144" name="Text Box 19"/>
          <p:cNvSpPr txBox="1">
            <a:spLocks noChangeArrowheads="1"/>
          </p:cNvSpPr>
          <p:nvPr/>
        </p:nvSpPr>
        <p:spPr bwMode="auto">
          <a:xfrm>
            <a:off x="2532411" y="1745260"/>
            <a:ext cx="638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1600">
                <a:latin typeface="Times New Roman" panose="02020603050405020304" pitchFamily="18" charset="0"/>
              </a:rPr>
              <a:t>＋</a:t>
            </a:r>
          </a:p>
        </p:txBody>
      </p:sp>
      <p:sp>
        <p:nvSpPr>
          <p:cNvPr id="145" name="Text Box 20"/>
          <p:cNvSpPr txBox="1">
            <a:spLocks noChangeArrowheads="1"/>
          </p:cNvSpPr>
          <p:nvPr/>
        </p:nvSpPr>
        <p:spPr bwMode="auto">
          <a:xfrm>
            <a:off x="2583211" y="3158135"/>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zh-CN" altLang="en-US" sz="1800">
                <a:latin typeface="Times New Roman" panose="02020603050405020304" pitchFamily="18" charset="0"/>
                <a:sym typeface="Symbol" panose="05050102010706020507" pitchFamily="18" charset="2"/>
              </a:rPr>
              <a:t></a:t>
            </a:r>
          </a:p>
        </p:txBody>
      </p:sp>
      <p:sp>
        <p:nvSpPr>
          <p:cNvPr id="146" name="Line 21"/>
          <p:cNvSpPr>
            <a:spLocks noChangeShapeType="1"/>
          </p:cNvSpPr>
          <p:nvPr/>
        </p:nvSpPr>
        <p:spPr bwMode="auto">
          <a:xfrm>
            <a:off x="984599" y="2410423"/>
            <a:ext cx="431800"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147" name="Line 22"/>
          <p:cNvSpPr>
            <a:spLocks noChangeShapeType="1"/>
          </p:cNvSpPr>
          <p:nvPr/>
        </p:nvSpPr>
        <p:spPr bwMode="auto">
          <a:xfrm flipH="1">
            <a:off x="1956149" y="1402360"/>
            <a:ext cx="50323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aphicFrame>
        <p:nvGraphicFramePr>
          <p:cNvPr id="148" name="Object 58"/>
          <p:cNvGraphicFramePr>
            <a:graphicFrameLocks noChangeAspect="1"/>
          </p:cNvGraphicFramePr>
          <p:nvPr/>
        </p:nvGraphicFramePr>
        <p:xfrm>
          <a:off x="1043336" y="1862735"/>
          <a:ext cx="398463" cy="441325"/>
        </p:xfrm>
        <a:graphic>
          <a:graphicData uri="http://schemas.openxmlformats.org/presentationml/2006/ole">
            <mc:AlternateContent xmlns:mc="http://schemas.openxmlformats.org/markup-compatibility/2006">
              <mc:Choice xmlns:v="urn:schemas-microsoft-com:vml" Requires="v">
                <p:oleObj spid="_x0000_s85170" name="公式" r:id="rId19" imgW="126890" imgH="228402" progId="Equation.3">
                  <p:embed/>
                </p:oleObj>
              </mc:Choice>
              <mc:Fallback>
                <p:oleObj name="公式" r:id="rId19" imgW="126890" imgH="228402" progId="Equation.3">
                  <p:embed/>
                  <p:pic>
                    <p:nvPicPr>
                      <p:cNvPr id="148"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3336" y="1862735"/>
                        <a:ext cx="398463" cy="4413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49" name="Object 60"/>
          <p:cNvGraphicFramePr>
            <a:graphicFrameLocks noChangeAspect="1"/>
          </p:cNvGraphicFramePr>
          <p:nvPr/>
        </p:nvGraphicFramePr>
        <p:xfrm>
          <a:off x="2114899" y="2164360"/>
          <a:ext cx="508000" cy="546100"/>
        </p:xfrm>
        <a:graphic>
          <a:graphicData uri="http://schemas.openxmlformats.org/presentationml/2006/ole">
            <mc:AlternateContent xmlns:mc="http://schemas.openxmlformats.org/markup-compatibility/2006">
              <mc:Choice xmlns:v="urn:schemas-microsoft-com:vml" Requires="v">
                <p:oleObj spid="_x0000_s85171" name="公式" r:id="rId21" imgW="190500" imgH="228600" progId="Equation.3">
                  <p:embed/>
                </p:oleObj>
              </mc:Choice>
              <mc:Fallback>
                <p:oleObj name="公式" r:id="rId21" imgW="190500" imgH="228600" progId="Equation.3">
                  <p:embed/>
                  <p:pic>
                    <p:nvPicPr>
                      <p:cNvPr id="149" name="Object 6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14899" y="2164360"/>
                        <a:ext cx="508000" cy="5461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50" name="Object 63"/>
          <p:cNvGraphicFramePr>
            <a:graphicFrameLocks noChangeAspect="1"/>
          </p:cNvGraphicFramePr>
          <p:nvPr/>
        </p:nvGraphicFramePr>
        <p:xfrm>
          <a:off x="660749" y="2878735"/>
          <a:ext cx="544512" cy="546100"/>
        </p:xfrm>
        <a:graphic>
          <a:graphicData uri="http://schemas.openxmlformats.org/presentationml/2006/ole">
            <mc:AlternateContent xmlns:mc="http://schemas.openxmlformats.org/markup-compatibility/2006">
              <mc:Choice xmlns:v="urn:schemas-microsoft-com:vml" Requires="v">
                <p:oleObj spid="_x0000_s85172" name="公式" r:id="rId23" imgW="203112" imgH="228501" progId="Equation.3">
                  <p:embed/>
                </p:oleObj>
              </mc:Choice>
              <mc:Fallback>
                <p:oleObj name="公式" r:id="rId23" imgW="203112" imgH="228501" progId="Equation.3">
                  <p:embed/>
                  <p:pic>
                    <p:nvPicPr>
                      <p:cNvPr id="150" name="Object 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0749" y="2878735"/>
                        <a:ext cx="544512" cy="546100"/>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1" name="Text Box 69"/>
          <p:cNvSpPr txBox="1">
            <a:spLocks noChangeArrowheads="1"/>
          </p:cNvSpPr>
          <p:nvPr/>
        </p:nvSpPr>
        <p:spPr bwMode="auto">
          <a:xfrm>
            <a:off x="387699" y="2178648"/>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b</a:t>
            </a:r>
          </a:p>
        </p:txBody>
      </p:sp>
      <p:sp>
        <p:nvSpPr>
          <p:cNvPr id="152" name="Text Box 70"/>
          <p:cNvSpPr txBox="1">
            <a:spLocks noChangeArrowheads="1"/>
          </p:cNvSpPr>
          <p:nvPr/>
        </p:nvSpPr>
        <p:spPr bwMode="auto">
          <a:xfrm>
            <a:off x="2892774" y="1330923"/>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c</a:t>
            </a:r>
          </a:p>
        </p:txBody>
      </p:sp>
      <p:sp>
        <p:nvSpPr>
          <p:cNvPr id="153" name="Text Box 71"/>
          <p:cNvSpPr txBox="1">
            <a:spLocks noChangeArrowheads="1"/>
          </p:cNvSpPr>
          <p:nvPr/>
        </p:nvSpPr>
        <p:spPr bwMode="auto">
          <a:xfrm>
            <a:off x="1668811" y="374233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e</a:t>
            </a:r>
          </a:p>
        </p:txBody>
      </p:sp>
      <p:sp>
        <p:nvSpPr>
          <p:cNvPr id="154" name="AutoShape 25"/>
          <p:cNvSpPr>
            <a:spLocks noChangeArrowheads="1"/>
          </p:cNvSpPr>
          <p:nvPr/>
        </p:nvSpPr>
        <p:spPr bwMode="auto">
          <a:xfrm rot="900000">
            <a:off x="3202813" y="3806068"/>
            <a:ext cx="799641" cy="317500"/>
          </a:xfrm>
          <a:prstGeom prst="rightArrow">
            <a:avLst>
              <a:gd name="adj1" fmla="val 50000"/>
              <a:gd name="adj2" fmla="val 50125"/>
            </a:avLst>
          </a:prstGeom>
          <a:solidFill>
            <a:schemeClr val="accent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5" name="文本框 4"/>
          <p:cNvSpPr txBox="1"/>
          <p:nvPr/>
        </p:nvSpPr>
        <p:spPr>
          <a:xfrm>
            <a:off x="457200" y="4395077"/>
            <a:ext cx="3145433" cy="369332"/>
          </a:xfrm>
          <a:prstGeom prst="rect">
            <a:avLst/>
          </a:prstGeom>
          <a:noFill/>
        </p:spPr>
        <p:txBody>
          <a:bodyPr wrap="square" rtlCol="0">
            <a:spAutoFit/>
          </a:bodyPr>
          <a:lstStyle/>
          <a:p>
            <a:r>
              <a:rPr lang="zh-CN" altLang="en-US" dirty="0"/>
              <a:t>输入类似与二极管模型</a:t>
            </a:r>
          </a:p>
        </p:txBody>
      </p:sp>
      <p:sp>
        <p:nvSpPr>
          <p:cNvPr id="155" name="文本框 154"/>
          <p:cNvSpPr txBox="1"/>
          <p:nvPr/>
        </p:nvSpPr>
        <p:spPr>
          <a:xfrm>
            <a:off x="7268797" y="4407199"/>
            <a:ext cx="2054356" cy="369332"/>
          </a:xfrm>
          <a:prstGeom prst="rect">
            <a:avLst/>
          </a:prstGeom>
          <a:noFill/>
        </p:spPr>
        <p:txBody>
          <a:bodyPr wrap="square" rtlCol="0">
            <a:spAutoFit/>
          </a:bodyPr>
          <a:lstStyle/>
          <a:p>
            <a:r>
              <a:rPr lang="zh-CN" altLang="en-US" dirty="0"/>
              <a:t>输出</a:t>
            </a:r>
            <a:r>
              <a:rPr lang="el-GR" altLang="zh-CN" dirty="0"/>
              <a:t>β</a:t>
            </a:r>
            <a:r>
              <a:rPr lang="zh-CN" altLang="en-US" dirty="0"/>
              <a:t>倍电流放大</a:t>
            </a:r>
          </a:p>
        </p:txBody>
      </p:sp>
      <p:sp>
        <p:nvSpPr>
          <p:cNvPr id="156" name="Rectangle 70"/>
          <p:cNvSpPr>
            <a:spLocks noChangeArrowheads="1"/>
          </p:cNvSpPr>
          <p:nvPr/>
        </p:nvSpPr>
        <p:spPr bwMode="auto">
          <a:xfrm>
            <a:off x="3696049" y="1293329"/>
            <a:ext cx="5274120" cy="2238708"/>
          </a:xfrm>
          <a:prstGeom prst="rect">
            <a:avLst/>
          </a:prstGeom>
          <a:noFill/>
          <a:ln w="28575">
            <a:solidFill>
              <a:srgbClr val="0000FF"/>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 name="TextBox 5">
            <a:extLst>
              <a:ext uri="{FF2B5EF4-FFF2-40B4-BE49-F238E27FC236}">
                <a16:creationId xmlns:a16="http://schemas.microsoft.com/office/drawing/2014/main" id="{9368644A-CD2D-634E-A96D-53905957A3DD}"/>
              </a:ext>
            </a:extLst>
          </p:cNvPr>
          <p:cNvSpPr txBox="1"/>
          <p:nvPr/>
        </p:nvSpPr>
        <p:spPr>
          <a:xfrm>
            <a:off x="6648980" y="44624"/>
            <a:ext cx="2495528" cy="369332"/>
          </a:xfrm>
          <a:prstGeom prst="rect">
            <a:avLst/>
          </a:prstGeom>
          <a:noFill/>
        </p:spPr>
        <p:txBody>
          <a:bodyPr wrap="square" rtlCol="0">
            <a:spAutoFit/>
          </a:bodyPr>
          <a:lstStyle/>
          <a:p>
            <a:pPr algn="r"/>
            <a:r>
              <a:rPr lang="zh-CN" altLang="en-US" dirty="0"/>
              <a:t>下个</a:t>
            </a:r>
            <a:r>
              <a:rPr lang="en-US" altLang="zh-CN" dirty="0"/>
              <a:t>PPT</a:t>
            </a:r>
            <a:r>
              <a:rPr lang="zh-CN" altLang="en-US" dirty="0"/>
              <a:t>再细讲</a:t>
            </a:r>
            <a:endParaRPr lang="en-US" dirty="0"/>
          </a:p>
        </p:txBody>
      </p:sp>
    </p:spTree>
    <p:extLst>
      <p:ext uri="{BB962C8B-B14F-4D97-AF65-F5344CB8AC3E}">
        <p14:creationId xmlns:p14="http://schemas.microsoft.com/office/powerpoint/2010/main" val="2264999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F11B5BD-8690-47DE-B743-4CB275E61596}"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81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81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E607C42-8FE0-4CBB-AC00-8970BF06237E}"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sp>
        <p:nvSpPr>
          <p:cNvPr id="8197" name="Rectangle 2"/>
          <p:cNvSpPr>
            <a:spLocks noGrp="1" noChangeArrowheads="1"/>
          </p:cNvSpPr>
          <p:nvPr>
            <p:ph type="title"/>
          </p:nvPr>
        </p:nvSpPr>
        <p:spPr/>
        <p:txBody>
          <a:bodyPr/>
          <a:lstStyle/>
          <a:p>
            <a:r>
              <a:rPr lang="zh-CN" altLang="en-US" dirty="0"/>
              <a:t>基本放大电路</a:t>
            </a:r>
          </a:p>
        </p:txBody>
      </p:sp>
      <p:pic>
        <p:nvPicPr>
          <p:cNvPr id="17" name="Bild 6"/>
          <p:cNvPicPr>
            <a:picLocks noChangeAspect="1"/>
          </p:cNvPicPr>
          <p:nvPr/>
        </p:nvPicPr>
        <p:blipFill>
          <a:blip r:embed="rId3"/>
          <a:stretch>
            <a:fillRect/>
          </a:stretch>
        </p:blipFill>
        <p:spPr>
          <a:xfrm>
            <a:off x="1848993" y="2052080"/>
            <a:ext cx="5446013" cy="4401108"/>
          </a:xfrm>
          <a:prstGeom prst="rect">
            <a:avLst/>
          </a:prstGeom>
        </p:spPr>
      </p:pic>
      <p:sp>
        <p:nvSpPr>
          <p:cNvPr id="5" name="文本框 4"/>
          <p:cNvSpPr txBox="1"/>
          <p:nvPr/>
        </p:nvSpPr>
        <p:spPr>
          <a:xfrm>
            <a:off x="179512" y="5806857"/>
            <a:ext cx="1768988" cy="646331"/>
          </a:xfrm>
          <a:prstGeom prst="rect">
            <a:avLst/>
          </a:prstGeom>
          <a:noFill/>
        </p:spPr>
        <p:txBody>
          <a:bodyPr wrap="square" rtlCol="0">
            <a:spAutoFit/>
          </a:bodyPr>
          <a:lstStyle/>
          <a:p>
            <a:r>
              <a:rPr lang="zh-CN" altLang="en-US" dirty="0"/>
              <a:t>其实这个图有点小问题</a:t>
            </a:r>
            <a:r>
              <a:rPr lang="en-US" altLang="zh-CN" dirty="0"/>
              <a:t>……</a:t>
            </a:r>
            <a:endParaRPr lang="zh-CN" altLang="en-US" dirty="0"/>
          </a:p>
        </p:txBody>
      </p:sp>
      <p:sp>
        <p:nvSpPr>
          <p:cNvPr id="9" name="文本框 8"/>
          <p:cNvSpPr txBox="1"/>
          <p:nvPr/>
        </p:nvSpPr>
        <p:spPr>
          <a:xfrm>
            <a:off x="2022463" y="1337428"/>
            <a:ext cx="5099074" cy="523220"/>
          </a:xfrm>
          <a:prstGeom prst="rect">
            <a:avLst/>
          </a:prstGeom>
          <a:solidFill>
            <a:schemeClr val="bg1"/>
          </a:solidFill>
          <a:ln>
            <a:solidFill>
              <a:srgbClr val="0000FF"/>
            </a:solidFill>
          </a:ln>
        </p:spPr>
        <p:txBody>
          <a:bodyPr wrap="square" rtlCol="0">
            <a:spAutoFit/>
          </a:bodyPr>
          <a:lstStyle/>
          <a:p>
            <a:pPr algn="ctr"/>
            <a:r>
              <a:rPr lang="zh-CN" altLang="en-US" sz="2800" b="1" dirty="0">
                <a:solidFill>
                  <a:srgbClr val="0000FF"/>
                </a:solidFill>
              </a:rPr>
              <a:t>保持有效信息，提高信号能量</a:t>
            </a:r>
          </a:p>
        </p:txBody>
      </p:sp>
    </p:spTree>
    <p:extLst>
      <p:ext uri="{BB962C8B-B14F-4D97-AF65-F5344CB8AC3E}">
        <p14:creationId xmlns:p14="http://schemas.microsoft.com/office/powerpoint/2010/main" val="1192195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F11B5BD-8690-47DE-B743-4CB275E61596}"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81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81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E607C42-8FE0-4CBB-AC00-8970BF06237E}"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sp>
        <p:nvSpPr>
          <p:cNvPr id="8197" name="Rectangle 2"/>
          <p:cNvSpPr>
            <a:spLocks noGrp="1" noChangeArrowheads="1"/>
          </p:cNvSpPr>
          <p:nvPr>
            <p:ph type="title"/>
          </p:nvPr>
        </p:nvSpPr>
        <p:spPr/>
        <p:txBody>
          <a:bodyPr/>
          <a:lstStyle/>
          <a:p>
            <a:r>
              <a:rPr lang="zh-CN" altLang="en-US" dirty="0"/>
              <a:t>基本放大电路</a:t>
            </a:r>
          </a:p>
        </p:txBody>
      </p:sp>
      <p:sp>
        <p:nvSpPr>
          <p:cNvPr id="666627" name="Rectangle 3"/>
          <p:cNvSpPr>
            <a:spLocks noGrp="1" noChangeArrowheads="1"/>
          </p:cNvSpPr>
          <p:nvPr>
            <p:ph type="body" idx="1"/>
          </p:nvPr>
        </p:nvSpPr>
        <p:spPr>
          <a:xfrm>
            <a:off x="457200" y="1412875"/>
            <a:ext cx="8229600" cy="2555875"/>
          </a:xfrm>
        </p:spPr>
        <p:txBody>
          <a:bodyPr/>
          <a:lstStyle/>
          <a:p>
            <a:r>
              <a:rPr kumimoji="1" lang="zh-CN" altLang="en-US" sz="2800"/>
              <a:t>由一个三极管与相应元件组成的放大电路</a:t>
            </a:r>
          </a:p>
          <a:p>
            <a:r>
              <a:rPr lang="zh-CN" altLang="en-US" sz="2800"/>
              <a:t>基本放大电路的</a:t>
            </a:r>
            <a:r>
              <a:rPr kumimoji="1" lang="zh-CN" altLang="en-US" sz="2800"/>
              <a:t>组态</a:t>
            </a:r>
          </a:p>
          <a:p>
            <a:pPr lvl="1"/>
            <a:r>
              <a:rPr kumimoji="1" lang="zh-CN" altLang="en-US" sz="2400"/>
              <a:t>共发射极放大电路</a:t>
            </a:r>
            <a:endParaRPr kumimoji="1" lang="en-US" altLang="zh-CN" sz="2400"/>
          </a:p>
          <a:p>
            <a:pPr lvl="1"/>
            <a:r>
              <a:rPr kumimoji="1" lang="zh-CN" altLang="en-US" sz="2400"/>
              <a:t>共集电极放大电路</a:t>
            </a:r>
            <a:endParaRPr kumimoji="1" lang="en-US" altLang="zh-CN" sz="2400"/>
          </a:p>
          <a:p>
            <a:pPr lvl="1"/>
            <a:r>
              <a:rPr kumimoji="1" lang="zh-CN" altLang="en-US" sz="2400"/>
              <a:t>共基极放大电路</a:t>
            </a:r>
            <a:endParaRPr kumimoji="1" lang="en-US" altLang="zh-CN" sz="2400"/>
          </a:p>
        </p:txBody>
      </p:sp>
      <p:sp>
        <p:nvSpPr>
          <p:cNvPr id="666628" name="Rectangle 4"/>
          <p:cNvSpPr>
            <a:spLocks noChangeArrowheads="1"/>
          </p:cNvSpPr>
          <p:nvPr/>
        </p:nvSpPr>
        <p:spPr bwMode="auto">
          <a:xfrm>
            <a:off x="5157329" y="1964523"/>
            <a:ext cx="3564396" cy="194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kumimoji="1" lang="en-US" altLang="zh-CN" sz="2800" dirty="0">
                <a:solidFill>
                  <a:schemeClr val="tx1">
                    <a:lumMod val="50000"/>
                    <a:lumOff val="50000"/>
                  </a:schemeClr>
                </a:solidFill>
              </a:rPr>
              <a:t>MOS</a:t>
            </a:r>
          </a:p>
          <a:p>
            <a:pPr lvl="1"/>
            <a:r>
              <a:rPr kumimoji="1" lang="zh-CN" altLang="en-US" sz="2400" dirty="0">
                <a:solidFill>
                  <a:schemeClr val="tx1">
                    <a:lumMod val="50000"/>
                    <a:lumOff val="50000"/>
                  </a:schemeClr>
                </a:solidFill>
              </a:rPr>
              <a:t>共源极放大电路 </a:t>
            </a:r>
          </a:p>
          <a:p>
            <a:pPr lvl="1"/>
            <a:r>
              <a:rPr kumimoji="1" lang="zh-CN" altLang="en-US" sz="2400" dirty="0">
                <a:solidFill>
                  <a:schemeClr val="tx1">
                    <a:lumMod val="50000"/>
                    <a:lumOff val="50000"/>
                  </a:schemeClr>
                </a:solidFill>
              </a:rPr>
              <a:t>共漏电极放大电路</a:t>
            </a:r>
            <a:endParaRPr kumimoji="1" lang="en-US" altLang="zh-CN" sz="2400" dirty="0">
              <a:solidFill>
                <a:schemeClr val="tx1">
                  <a:lumMod val="50000"/>
                  <a:lumOff val="50000"/>
                </a:schemeClr>
              </a:solidFill>
            </a:endParaRPr>
          </a:p>
          <a:p>
            <a:pPr lvl="1"/>
            <a:r>
              <a:rPr kumimoji="1" lang="zh-CN" altLang="en-US" sz="2400" dirty="0">
                <a:solidFill>
                  <a:schemeClr val="tx1">
                    <a:lumMod val="50000"/>
                    <a:lumOff val="50000"/>
                  </a:schemeClr>
                </a:solidFill>
              </a:rPr>
              <a:t>共栅极放大电路</a:t>
            </a:r>
            <a:endParaRPr kumimoji="1" lang="en-US" altLang="zh-CN" sz="2400" dirty="0">
              <a:solidFill>
                <a:schemeClr val="tx1">
                  <a:lumMod val="50000"/>
                  <a:lumOff val="50000"/>
                </a:schemeClr>
              </a:solidFill>
            </a:endParaRPr>
          </a:p>
        </p:txBody>
      </p:sp>
      <p:grpSp>
        <p:nvGrpSpPr>
          <p:cNvPr id="2" name="Group 23"/>
          <p:cNvGrpSpPr>
            <a:grpSpLocks/>
          </p:cNvGrpSpPr>
          <p:nvPr/>
        </p:nvGrpSpPr>
        <p:grpSpPr bwMode="auto">
          <a:xfrm>
            <a:off x="900113" y="3897313"/>
            <a:ext cx="7335837" cy="2411412"/>
            <a:chOff x="567" y="2455"/>
            <a:chExt cx="4621" cy="1519"/>
          </a:xfrm>
        </p:grpSpPr>
        <p:pic>
          <p:nvPicPr>
            <p:cNvPr id="8201"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 y="2750"/>
              <a:ext cx="1378" cy="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 y="2455"/>
              <a:ext cx="1283" cy="1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4" y="2478"/>
              <a:ext cx="1188" cy="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Rectangle 17"/>
            <p:cNvSpPr>
              <a:spLocks noChangeArrowheads="1"/>
            </p:cNvSpPr>
            <p:nvPr/>
          </p:nvSpPr>
          <p:spPr bwMode="auto">
            <a:xfrm>
              <a:off x="4139" y="368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共基极</a:t>
              </a:r>
            </a:p>
          </p:txBody>
        </p:sp>
        <p:sp>
          <p:nvSpPr>
            <p:cNvPr id="8205" name="Rectangle 18"/>
            <p:cNvSpPr>
              <a:spLocks noChangeArrowheads="1"/>
            </p:cNvSpPr>
            <p:nvPr/>
          </p:nvSpPr>
          <p:spPr bwMode="auto">
            <a:xfrm>
              <a:off x="716" y="3680"/>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共发射极</a:t>
              </a:r>
            </a:p>
          </p:txBody>
        </p:sp>
        <p:sp>
          <p:nvSpPr>
            <p:cNvPr id="8206" name="Rectangle 19"/>
            <p:cNvSpPr>
              <a:spLocks noChangeArrowheads="1"/>
            </p:cNvSpPr>
            <p:nvPr/>
          </p:nvSpPr>
          <p:spPr bwMode="auto">
            <a:xfrm>
              <a:off x="2322" y="3685"/>
              <a:ext cx="88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共集电极</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6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76652E8-58EE-421E-9157-2C1707356C06}" type="datetime1">
              <a:rPr lang="zh-CN" altLang="en-US" sz="1800" b="0" smtClean="0">
                <a:solidFill>
                  <a:srgbClr val="B2B2B2"/>
                </a:solidFill>
              </a:rPr>
              <a:pPr>
                <a:spcAft>
                  <a:spcPct val="0"/>
                </a:spcAft>
                <a:buFontTx/>
                <a:buNone/>
              </a:pPr>
              <a:t>2021/12/14</a:t>
            </a:fld>
            <a:endParaRPr lang="en-US" altLang="zh-CN" sz="1800" b="0">
              <a:solidFill>
                <a:srgbClr val="B2B2B2"/>
              </a:solidFill>
            </a:endParaRPr>
          </a:p>
        </p:txBody>
      </p:sp>
      <p:sp>
        <p:nvSpPr>
          <p:cNvPr id="10245"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基本放大电路</a:t>
            </a:r>
            <a:r>
              <a:rPr lang="en-US" altLang="zh-CN" sz="1800" b="0">
                <a:solidFill>
                  <a:srgbClr val="B2B2B2"/>
                </a:solidFill>
              </a:rPr>
              <a:t>(1)</a:t>
            </a:r>
          </a:p>
        </p:txBody>
      </p:sp>
      <p:sp>
        <p:nvSpPr>
          <p:cNvPr id="102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D81CD7B-F1D9-48B6-91CD-92C7145FD2C3}"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pic>
        <p:nvPicPr>
          <p:cNvPr id="10247" name="Picture 16" descr="4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676" y="1628800"/>
            <a:ext cx="5643226" cy="4129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标题 1"/>
          <p:cNvSpPr>
            <a:spLocks noGrp="1"/>
          </p:cNvSpPr>
          <p:nvPr>
            <p:ph type="title"/>
          </p:nvPr>
        </p:nvSpPr>
        <p:spPr>
          <a:xfrm>
            <a:off x="0" y="152400"/>
            <a:ext cx="9144000" cy="1143000"/>
          </a:xfrm>
        </p:spPr>
        <p:txBody>
          <a:bodyPr/>
          <a:lstStyle/>
          <a:p>
            <a:r>
              <a:rPr lang="zh-CN" altLang="en-US" dirty="0">
                <a:latin typeface="Times New Roman" panose="02020603050405020304" pitchFamily="18" charset="0"/>
                <a:cs typeface="Times New Roman" panose="02020603050405020304" pitchFamily="18" charset="0"/>
              </a:rPr>
              <a:t>共射极放大电路 </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849</TotalTime>
  <Pages>0</Pages>
  <Words>2849</Words>
  <Characters>0</Characters>
  <Application>Microsoft Macintosh PowerPoint</Application>
  <DocSecurity>0</DocSecurity>
  <PresentationFormat>全屏显示(4:3)</PresentationFormat>
  <Lines>0</Lines>
  <Paragraphs>439</Paragraphs>
  <Slides>33</Slides>
  <Notes>20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2" baseType="lpstr">
      <vt:lpstr>黑体</vt:lpstr>
      <vt:lpstr>宋体</vt:lpstr>
      <vt:lpstr>Arial</vt:lpstr>
      <vt:lpstr>Book Antiqua</vt:lpstr>
      <vt:lpstr>Cambria Math</vt:lpstr>
      <vt:lpstr>Times New Roman</vt:lpstr>
      <vt:lpstr>Wingdings</vt:lpstr>
      <vt:lpstr>默认设计模板</vt:lpstr>
      <vt:lpstr>公式</vt:lpstr>
      <vt:lpstr>模拟与数字电路 Analog and Digital Circuits</vt:lpstr>
      <vt:lpstr>内容提纲</vt:lpstr>
      <vt:lpstr>PowerPoint 演示文稿</vt:lpstr>
      <vt:lpstr>PowerPoint 演示文稿</vt:lpstr>
      <vt:lpstr>PowerPoint 演示文稿</vt:lpstr>
      <vt:lpstr>BJT的简化小信号模型</vt:lpstr>
      <vt:lpstr>基本放大电路</vt:lpstr>
      <vt:lpstr>基本放大电路</vt:lpstr>
      <vt:lpstr>共射极放大电路 (1)</vt:lpstr>
      <vt:lpstr>静态分析</vt:lpstr>
      <vt:lpstr>动态分析</vt:lpstr>
      <vt:lpstr>动态分析</vt:lpstr>
      <vt:lpstr>截止失真</vt:lpstr>
      <vt:lpstr>饱和失真</vt:lpstr>
      <vt:lpstr>失真后如何调整？</vt:lpstr>
      <vt:lpstr>放大电路的分析方法</vt:lpstr>
      <vt:lpstr>静态分析</vt:lpstr>
      <vt:lpstr>动态分析</vt:lpstr>
      <vt:lpstr>共射极放大电路 (2)</vt:lpstr>
      <vt:lpstr>共射极放大电路放大原理</vt:lpstr>
      <vt:lpstr>直流/交流等效电路</vt:lpstr>
      <vt:lpstr>图解法静态分析</vt:lpstr>
      <vt:lpstr> 图解法动态分析</vt:lpstr>
      <vt:lpstr>估算法静态分析</vt:lpstr>
      <vt:lpstr>等效电路法动态分析</vt:lpstr>
      <vt:lpstr>例子2：共集极放大电路</vt:lpstr>
      <vt:lpstr>例子2：共集极放大电路</vt:lpstr>
      <vt:lpstr>例子3：共射极放大电路 </vt:lpstr>
      <vt:lpstr>作业</vt:lpstr>
      <vt:lpstr>The End</vt:lpstr>
      <vt:lpstr>补充： 正弦波与电容(1)</vt:lpstr>
      <vt:lpstr>正弦波与电容</vt:lpstr>
      <vt:lpstr>电容容抗</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Microsoft Office User</cp:lastModifiedBy>
  <cp:revision>327</cp:revision>
  <cp:lastPrinted>1900-01-04T05:08:28Z</cp:lastPrinted>
  <dcterms:created xsi:type="dcterms:W3CDTF">2004-01-05T23:56:53Z</dcterms:created>
  <dcterms:modified xsi:type="dcterms:W3CDTF">2021-12-14T00:38:05Z</dcterms:modified>
  <cp:category>16位微机原理与接口</cp:category>
</cp:coreProperties>
</file>