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506" r:id="rId3"/>
    <p:sldId id="552" r:id="rId4"/>
    <p:sldId id="581" r:id="rId5"/>
    <p:sldId id="556" r:id="rId6"/>
    <p:sldId id="580" r:id="rId7"/>
    <p:sldId id="584" r:id="rId8"/>
    <p:sldId id="564" r:id="rId9"/>
    <p:sldId id="585" r:id="rId10"/>
    <p:sldId id="553" r:id="rId11"/>
    <p:sldId id="554" r:id="rId12"/>
    <p:sldId id="555" r:id="rId13"/>
    <p:sldId id="565" r:id="rId14"/>
    <p:sldId id="579" r:id="rId15"/>
    <p:sldId id="563" r:id="rId16"/>
    <p:sldId id="586" r:id="rId17"/>
    <p:sldId id="587" r:id="rId18"/>
    <p:sldId id="589" r:id="rId19"/>
    <p:sldId id="583" r:id="rId20"/>
    <p:sldId id="582" r:id="rId21"/>
    <p:sldId id="594" r:id="rId22"/>
    <p:sldId id="568" r:id="rId23"/>
    <p:sldId id="570" r:id="rId24"/>
    <p:sldId id="571" r:id="rId25"/>
    <p:sldId id="572" r:id="rId26"/>
    <p:sldId id="573" r:id="rId27"/>
    <p:sldId id="575" r:id="rId28"/>
    <p:sldId id="576" r:id="rId29"/>
    <p:sldId id="596" r:id="rId30"/>
    <p:sldId id="590" r:id="rId31"/>
    <p:sldId id="591" r:id="rId32"/>
    <p:sldId id="592" r:id="rId33"/>
    <p:sldId id="593" r:id="rId34"/>
    <p:sldId id="567" r:id="rId35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00"/>
    <a:srgbClr val="FFFF99"/>
    <a:srgbClr val="B7FFE7"/>
    <a:srgbClr val="CCFFFF"/>
    <a:srgbClr val="66FFFF"/>
    <a:srgbClr val="FFCCCC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/>
    <p:restoredTop sz="90010" autoAdjust="0"/>
  </p:normalViewPr>
  <p:slideViewPr>
    <p:cSldViewPr>
      <p:cViewPr varScale="1">
        <p:scale>
          <a:sx n="152" d="100"/>
          <a:sy n="152" d="100"/>
        </p:scale>
        <p:origin x="200" y="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12"/>
    </p:cViewPr>
  </p:sorterViewPr>
  <p:notesViewPr>
    <p:cSldViewPr>
      <p:cViewPr varScale="1">
        <p:scale>
          <a:sx n="60" d="100"/>
          <a:sy n="60" d="100"/>
        </p:scale>
        <p:origin x="-226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4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12" Type="http://schemas.openxmlformats.org/officeDocument/2006/relationships/image" Target="../media/image23.wmf"/><Relationship Id="rId17" Type="http://schemas.openxmlformats.org/officeDocument/2006/relationships/image" Target="../media/image28.wmf"/><Relationship Id="rId2" Type="http://schemas.openxmlformats.org/officeDocument/2006/relationships/image" Target="../media/image13.wmf"/><Relationship Id="rId16" Type="http://schemas.openxmlformats.org/officeDocument/2006/relationships/image" Target="../media/image27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16.wmf"/><Relationship Id="rId15" Type="http://schemas.openxmlformats.org/officeDocument/2006/relationships/image" Target="../media/image2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Relationship Id="rId1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image" Target="../media/image24.wmf"/><Relationship Id="rId3" Type="http://schemas.openxmlformats.org/officeDocument/2006/relationships/image" Target="../media/image16.wmf"/><Relationship Id="rId7" Type="http://schemas.openxmlformats.org/officeDocument/2006/relationships/image" Target="../media/image13.wmf"/><Relationship Id="rId12" Type="http://schemas.openxmlformats.org/officeDocument/2006/relationships/image" Target="../media/image23.wmf"/><Relationship Id="rId17" Type="http://schemas.openxmlformats.org/officeDocument/2006/relationships/image" Target="../media/image28.wmf"/><Relationship Id="rId2" Type="http://schemas.openxmlformats.org/officeDocument/2006/relationships/image" Target="../media/image14.wmf"/><Relationship Id="rId16" Type="http://schemas.openxmlformats.org/officeDocument/2006/relationships/image" Target="../media/image41.wmf"/><Relationship Id="rId1" Type="http://schemas.openxmlformats.org/officeDocument/2006/relationships/image" Target="../media/image18.wmf"/><Relationship Id="rId6" Type="http://schemas.openxmlformats.org/officeDocument/2006/relationships/image" Target="../media/image38.wmf"/><Relationship Id="rId11" Type="http://schemas.openxmlformats.org/officeDocument/2006/relationships/image" Target="../media/image39.wmf"/><Relationship Id="rId5" Type="http://schemas.openxmlformats.org/officeDocument/2006/relationships/image" Target="../media/image20.wmf"/><Relationship Id="rId15" Type="http://schemas.openxmlformats.org/officeDocument/2006/relationships/image" Target="../media/image40.wmf"/><Relationship Id="rId10" Type="http://schemas.openxmlformats.org/officeDocument/2006/relationships/image" Target="../media/image21.wmf"/><Relationship Id="rId4" Type="http://schemas.openxmlformats.org/officeDocument/2006/relationships/image" Target="../media/image37.wmf"/><Relationship Id="rId9" Type="http://schemas.openxmlformats.org/officeDocument/2006/relationships/image" Target="../media/image17.wmf"/><Relationship Id="rId14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10" Type="http://schemas.openxmlformats.org/officeDocument/2006/relationships/image" Target="../media/image51.wmf"/><Relationship Id="rId4" Type="http://schemas.openxmlformats.org/officeDocument/2006/relationships/image" Target="../media/image45.wmf"/><Relationship Id="rId9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116DD702-077F-4648-840F-7EE13A3B69C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50540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AC8EAAA7-3B61-4834-AE12-9DEC959F90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2515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4DF0D8C-43D1-4B9F-95F1-7A390C63D2E6}" type="slidenum">
              <a:rPr lang="en-US" altLang="zh-CN" sz="1300" smtClean="0"/>
              <a:pPr>
                <a:spcBef>
                  <a:spcPct val="0"/>
                </a:spcBef>
              </a:pPr>
              <a:t>1</a:t>
            </a:fld>
            <a:endParaRPr lang="en-US" altLang="zh-CN" sz="13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118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192172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207205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58625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共射极电路直流工作点可以较为容易地定在</a:t>
            </a:r>
            <a:r>
              <a:rPr lang="en-US" altLang="zh-CN" dirty="0" err="1"/>
              <a:t>Vcc</a:t>
            </a:r>
            <a:r>
              <a:rPr lang="en-US" altLang="zh-CN" dirty="0"/>
              <a:t>/2</a:t>
            </a:r>
            <a:r>
              <a:rPr lang="zh-CN" altLang="en-US" dirty="0"/>
              <a:t>，保证信号不失真，增益尚可，可以用放在中间级做放大；共集极电路输入电阻最大，输出电阻小，适合连接前后级电路；共基极电路增益较大，在带宽</a:t>
            </a:r>
            <a:r>
              <a:rPr lang="en-US" altLang="zh-CN" dirty="0"/>
              <a:t>-</a:t>
            </a:r>
            <a:r>
              <a:rPr lang="zh-CN" altLang="en-US" dirty="0"/>
              <a:t>增益积不变的前提下，可以做成大带宽，适合高频信号通过，但电流增益低，因此抗干扰能力较低。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C8EAAA7-3B61-4834-AE12-9DEC959F90C6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7625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A92BDA57-A52A-49C6-A9AD-EEA604F5DACA}" type="slidenum">
              <a:rPr lang="en-US" altLang="zh-CN" sz="1300"/>
              <a:pPr algn="r" eaLnBrk="1" hangingPunct="1">
                <a:spcBef>
                  <a:spcPct val="0"/>
                </a:spcBef>
              </a:pPr>
              <a:t>2</a:t>
            </a:fld>
            <a:endParaRPr lang="en-US" altLang="zh-CN" sz="13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en-US" altLang="zh-CN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1984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放大的对象是变化量，放大的前提是不失真。</a:t>
            </a:r>
            <a:endParaRPr kumimoji="1" lang="en-US" altLang="zh-CN" b="1">
              <a:solidFill>
                <a:srgbClr val="3333FF"/>
              </a:solidFill>
            </a:endParaRPr>
          </a:p>
          <a:p>
            <a:pPr eaLnBrk="1" hangingPunct="1"/>
            <a:r>
              <a:rPr kumimoji="1" lang="zh-CN" altLang="en-US">
                <a:solidFill>
                  <a:srgbClr val="3333FF"/>
                </a:solidFill>
              </a:rPr>
              <a:t>输出信号的能量实际上是由直流电源提供的，只是经过三极管的控制，使之转换成信号能量，提供给负载。</a:t>
            </a:r>
          </a:p>
          <a:p>
            <a:pPr eaLnBrk="1" hangingPunct="1"/>
            <a:r>
              <a:rPr kumimoji="1" lang="zh-CN" altLang="en-US">
                <a:solidFill>
                  <a:srgbClr val="9900CC"/>
                </a:solidFill>
              </a:rPr>
              <a:t>注意：放大倍数、输入电阻、输出电阻通常都是在正弦信号下的交流参数，只有在放大电路处于放大状态且输出不失真的条件下才有意义。</a:t>
            </a:r>
          </a:p>
          <a:p>
            <a:pPr eaLnBrk="1" hangingPunct="1"/>
            <a:endParaRPr kumimoji="1" lang="en-US" altLang="zh-CN" b="1">
              <a:solidFill>
                <a:srgbClr val="3333FF"/>
              </a:solidFill>
            </a:endParaRPr>
          </a:p>
          <a:p>
            <a:pPr eaLnBrk="1" hangingPunct="1"/>
            <a:r>
              <a:rPr kumimoji="1" lang="zh-CN" altLang="en-US"/>
              <a:t>应用放大电路实现放大的装置称为放大器。它的核心是电子有源器件，如电子管、晶体管等。为了实现放大，必须给放大器提供能量。常用的能源是直流电源，但有的放大器也利用高频电源作为泵浦源。放大作用的实质是把电源的能量转移给输出信号。输入信号的作用是控制这种转移，使放大器输出信号的变化重复或反映输入信号的变化。现代电子系统中，电信号的产生、发送、接收、变换和处理，几乎都以放大电路为基础。</a:t>
            </a:r>
            <a:endParaRPr kumimoji="1" lang="en-US" altLang="zh-CN"/>
          </a:p>
          <a:p>
            <a:pPr eaLnBrk="1" hangingPunct="1"/>
            <a:endParaRPr kumimoji="1" lang="zh-CN" altLang="en-US"/>
          </a:p>
          <a:p>
            <a:pPr eaLnBrk="1" hangingPunct="1"/>
            <a:r>
              <a:rPr kumimoji="1" lang="zh-CN" altLang="en-US"/>
              <a:t>对放大电路而言有</a:t>
            </a:r>
            <a:r>
              <a:rPr kumimoji="1" lang="zh-CN" altLang="en-US">
                <a:solidFill>
                  <a:srgbClr val="FF0000"/>
                </a:solidFill>
              </a:rPr>
              <a:t>电压放大倍数、电流放大倍数</a:t>
            </a:r>
            <a:r>
              <a:rPr kumimoji="1" lang="zh-CN" altLang="en-US"/>
              <a:t>和</a:t>
            </a:r>
            <a:r>
              <a:rPr kumimoji="1" lang="zh-CN" altLang="en-US">
                <a:solidFill>
                  <a:srgbClr val="FF0000"/>
                </a:solidFill>
              </a:rPr>
              <a:t>功率放大倍数</a:t>
            </a:r>
            <a:r>
              <a:rPr kumimoji="1" lang="en-US" altLang="zh-CN"/>
              <a:t>,</a:t>
            </a:r>
            <a:r>
              <a:rPr kumimoji="1" lang="zh-CN" altLang="en-US"/>
              <a:t>通常它们都是按正弦量定义的。</a:t>
            </a:r>
          </a:p>
          <a:p>
            <a:pPr eaLnBrk="1" hangingPunct="1"/>
            <a:r>
              <a:rPr kumimoji="1" lang="zh-CN" altLang="en-US"/>
              <a:t>输入电阻是表明放大电路从信号源吸取电流大小的参数，</a:t>
            </a:r>
            <a:r>
              <a:rPr kumimoji="1" lang="en-US" altLang="zh-CN" i="1"/>
              <a:t>R</a:t>
            </a:r>
            <a:r>
              <a:rPr kumimoji="1" lang="en-US" altLang="zh-CN"/>
              <a:t>i</a:t>
            </a:r>
            <a:r>
              <a:rPr kumimoji="1" lang="zh-CN" altLang="en-US"/>
              <a:t>大放大电路从信号源吸取的电流小，反之则大。</a:t>
            </a:r>
          </a:p>
          <a:p>
            <a:pPr eaLnBrk="1" hangingPunct="1"/>
            <a:r>
              <a:rPr kumimoji="1" lang="zh-CN" altLang="en-US" b="1"/>
              <a:t>输出电阻是表明放大电路带负载的能力，</a:t>
            </a:r>
            <a:r>
              <a:rPr kumimoji="1" lang="en-US" altLang="zh-CN" b="1" i="1"/>
              <a:t>R</a:t>
            </a:r>
            <a:r>
              <a:rPr kumimoji="1" lang="en-US" altLang="zh-CN" b="1"/>
              <a:t>o</a:t>
            </a:r>
            <a:r>
              <a:rPr kumimoji="1" lang="zh-CN" altLang="en-US" b="1"/>
              <a:t>大表明放大电路带负载的能力差，反之则强。</a:t>
            </a:r>
          </a:p>
          <a:p>
            <a:pPr eaLnBrk="1" hangingPunct="1"/>
            <a:r>
              <a:rPr kumimoji="1" lang="zh-CN" altLang="en-US" b="1">
                <a:solidFill>
                  <a:srgbClr val="9900CC"/>
                </a:solidFill>
              </a:rPr>
              <a:t>注意：放大倍数、输入电阻、输出电阻通常都是在正弦信号下的交流参数，只有在放大电路处于放大状态且输出不失真的条件下才有意义。</a:t>
            </a:r>
          </a:p>
        </p:txBody>
      </p:sp>
    </p:spTree>
    <p:extLst>
      <p:ext uri="{BB962C8B-B14F-4D97-AF65-F5344CB8AC3E}">
        <p14:creationId xmlns:p14="http://schemas.microsoft.com/office/powerpoint/2010/main" val="873559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 dirty="0"/>
              <a:t>放大电路的增益</a:t>
            </a:r>
            <a:r>
              <a:rPr kumimoji="1" lang="en-US" altLang="zh-CN" i="1" dirty="0"/>
              <a:t>A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f</a:t>
            </a:r>
            <a:r>
              <a:rPr kumimoji="1" lang="en-US" altLang="zh-CN" dirty="0"/>
              <a:t>) </a:t>
            </a:r>
            <a:r>
              <a:rPr kumimoji="1" lang="zh-CN" altLang="en-US" dirty="0"/>
              <a:t>是频率的函数。在低频段和高频段放大倍数都要下降。当</a:t>
            </a:r>
            <a:r>
              <a:rPr kumimoji="1" lang="en-US" altLang="zh-CN" i="1" dirty="0"/>
              <a:t>A</a:t>
            </a:r>
            <a:r>
              <a:rPr kumimoji="1" lang="en-US" altLang="zh-CN" dirty="0"/>
              <a:t>(</a:t>
            </a:r>
            <a:r>
              <a:rPr kumimoji="1" lang="en-US" altLang="zh-CN" i="1" dirty="0"/>
              <a:t>f</a:t>
            </a:r>
            <a:r>
              <a:rPr kumimoji="1" lang="en-US" altLang="zh-CN" dirty="0"/>
              <a:t>)</a:t>
            </a:r>
            <a:r>
              <a:rPr kumimoji="1" lang="zh-CN" altLang="en-US" dirty="0"/>
              <a:t>下降到中频电压放大倍数</a:t>
            </a:r>
            <a:r>
              <a:rPr kumimoji="1" lang="en-US" altLang="zh-CN" i="1" dirty="0"/>
              <a:t>A</a:t>
            </a:r>
            <a:r>
              <a:rPr kumimoji="1" lang="en-US" altLang="zh-CN" dirty="0"/>
              <a:t>0</a:t>
            </a:r>
            <a:r>
              <a:rPr kumimoji="1" lang="zh-CN" altLang="en-US" dirty="0"/>
              <a:t>的 </a:t>
            </a:r>
            <a:r>
              <a:rPr kumimoji="1" lang="en-US" altLang="zh-CN" dirty="0">
                <a:solidFill>
                  <a:schemeClr val="accent2"/>
                </a:solidFill>
              </a:rPr>
              <a:t>1/</a:t>
            </a:r>
            <a:r>
              <a:rPr kumimoji="1" lang="en-US" altLang="zh-CN" dirty="0"/>
              <a:t> </a:t>
            </a:r>
            <a:r>
              <a:rPr kumimoji="1" lang="en-US" altLang="zh-CN" dirty="0" err="1"/>
              <a:t>sqr</a:t>
            </a:r>
            <a:r>
              <a:rPr kumimoji="1" lang="zh-CN" altLang="en-US" dirty="0"/>
              <a:t>（</a:t>
            </a: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  <a:r>
              <a:rPr kumimoji="1" lang="en-US" altLang="zh-CN" dirty="0"/>
              <a:t>=0.707</a:t>
            </a:r>
            <a:r>
              <a:rPr kumimoji="1" lang="zh-CN" altLang="en-US" dirty="0"/>
              <a:t>倍时，相应的频率</a:t>
            </a:r>
            <a:r>
              <a:rPr kumimoji="1" lang="en-US" altLang="zh-CN" i="1" dirty="0" err="1">
                <a:solidFill>
                  <a:srgbClr val="FF3300"/>
                </a:solidFill>
              </a:rPr>
              <a:t>f</a:t>
            </a:r>
            <a:r>
              <a:rPr kumimoji="1" lang="en-US" altLang="zh-CN" dirty="0" err="1">
                <a:solidFill>
                  <a:srgbClr val="FF3300"/>
                </a:solidFill>
              </a:rPr>
              <a:t>L</a:t>
            </a:r>
            <a:r>
              <a:rPr kumimoji="1" lang="zh-CN" altLang="en-US" dirty="0">
                <a:solidFill>
                  <a:srgbClr val="A50021"/>
                </a:solidFill>
              </a:rPr>
              <a:t>称为下限频率，</a:t>
            </a:r>
            <a:r>
              <a:rPr kumimoji="1" lang="en-US" altLang="zh-CN" i="1" dirty="0" err="1">
                <a:solidFill>
                  <a:srgbClr val="FF3300"/>
                </a:solidFill>
              </a:rPr>
              <a:t>f</a:t>
            </a:r>
            <a:r>
              <a:rPr kumimoji="1" lang="en-US" altLang="zh-CN" dirty="0" err="1">
                <a:solidFill>
                  <a:srgbClr val="FF3300"/>
                </a:solidFill>
              </a:rPr>
              <a:t>H</a:t>
            </a:r>
            <a:r>
              <a:rPr kumimoji="1" lang="zh-CN" altLang="en-US" dirty="0">
                <a:solidFill>
                  <a:srgbClr val="A50021"/>
                </a:solidFill>
              </a:rPr>
              <a:t>称为上限频率</a:t>
            </a:r>
            <a:r>
              <a:rPr kumimoji="1"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14376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411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输出电阻使用电压输入的方法测量，并不是真的要加上电压（真加电压可能导致电路不是工作在正常工作范围，造成内部损害），这里只是“虚拟”来计算而不是真实来测量。</a:t>
            </a:r>
            <a:r>
              <a:rPr lang="en-US" altLang="ja-JP" dirty="0"/>
              <a:t> </a:t>
            </a:r>
            <a:endParaRPr lang="en-US" altLang="zh-CN" dirty="0"/>
          </a:p>
        </p:txBody>
      </p:sp>
      <p:sp>
        <p:nvSpPr>
          <p:cNvPr id="1741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3AAB21F-BD76-4C31-BD39-2F01A71C759E}" type="slidenum">
              <a:rPr lang="en-US" altLang="zh-CN" sz="1300" smtClean="0"/>
              <a:pPr>
                <a:spcBef>
                  <a:spcPct val="0"/>
                </a:spcBef>
              </a:pPr>
              <a:t>8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1930215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7411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输出电阻使用电压输入的方法测量，并不是真的要加上电压（真加电压可能导致电路不是工作在正常工作范围，造成内部损害），这里只是“虚拟”来计算而不是真实来测量。</a:t>
            </a:r>
            <a:r>
              <a:rPr lang="en-US" altLang="ja-JP" dirty="0"/>
              <a:t> </a:t>
            </a:r>
            <a:endParaRPr lang="en-US" altLang="zh-CN" dirty="0"/>
          </a:p>
        </p:txBody>
      </p:sp>
      <p:sp>
        <p:nvSpPr>
          <p:cNvPr id="17412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3AAB21F-BD76-4C31-BD39-2F01A71C759E}" type="slidenum">
              <a:rPr lang="en-US" altLang="zh-CN" sz="1300" smtClean="0"/>
              <a:pPr>
                <a:spcBef>
                  <a:spcPct val="0"/>
                </a:spcBef>
              </a:pPr>
              <a:t>9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2057472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 dirty="0">
                <a:solidFill>
                  <a:srgbClr val="9900CC"/>
                </a:solidFill>
              </a:rPr>
              <a:t>注意：放大倍数、输入电阻、输出电阻通常都是在正弦信号下的交流参数，只有在放大电路处于放大状态且输出不失真的条件下才有意义。</a:t>
            </a:r>
          </a:p>
          <a:p>
            <a:pPr eaLnBrk="1" hangingPunct="1"/>
            <a:r>
              <a:rPr kumimoji="1" lang="zh-CN" altLang="en-US" dirty="0"/>
              <a:t>电压放大倍数是最常被研究和测试的参数。</a:t>
            </a:r>
          </a:p>
        </p:txBody>
      </p:sp>
    </p:spTree>
    <p:extLst>
      <p:ext uri="{BB962C8B-B14F-4D97-AF65-F5344CB8AC3E}">
        <p14:creationId xmlns:p14="http://schemas.microsoft.com/office/powerpoint/2010/main" val="2205915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rgbClr val="9900CC"/>
                </a:solidFill>
              </a:rPr>
              <a:t>注意：放大倍数、输入电阻、输出电阻通常都是在正弦信号下的交流参数，只有在放大电路处于放大状态且输出不失真的条件下才有意义。</a:t>
            </a:r>
          </a:p>
          <a:p>
            <a:pPr eaLnBrk="1" hangingPunct="1"/>
            <a:r>
              <a:rPr kumimoji="1" lang="zh-CN" altLang="en-US"/>
              <a:t>电压放大倍数是最常被研究和测试的参数。</a:t>
            </a:r>
          </a:p>
        </p:txBody>
      </p:sp>
    </p:spTree>
    <p:extLst>
      <p:ext uri="{BB962C8B-B14F-4D97-AF65-F5344CB8AC3E}">
        <p14:creationId xmlns:p14="http://schemas.microsoft.com/office/powerpoint/2010/main" val="2087733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982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D94D2-2071-4B06-812B-AD0DEB153947}" type="datetime1">
              <a:rPr lang="zh-CN" altLang="en-US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9F6CB7-8DBF-4D46-A183-7284751B0E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2149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AB258-CB99-4F4A-9E4F-33FD8F50D3BD}" type="datetime1">
              <a:rPr lang="zh-CN" altLang="en-US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A3ECD1-B9B1-40F1-A5E6-0640648F0B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315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07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07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EEAF0-A3F0-459C-982F-2ECFEA8E25BD}" type="datetime1">
              <a:rPr lang="zh-CN" altLang="en-US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DC3967-9790-4A96-A4C6-2F9C92111F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55680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5188D-8754-4749-9B82-4D8D1B926B91}" type="datetime1">
              <a:rPr lang="zh-CN" altLang="en-US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AABEF8-0523-482D-8747-BE66681752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0417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F0DBFD-F0E4-436C-80EA-7D7D48ED6A9C}" type="datetime1">
              <a:rPr lang="zh-CN" altLang="en-US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F4703-A6D2-4F60-BB8B-9A9B637F79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5340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FFA8C-814A-469D-B91E-697D488556B3}" type="datetime1">
              <a:rPr lang="zh-CN" altLang="en-US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4E6A2-5EB9-457B-A291-C2563610B3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920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9028C-6721-4192-81DA-AEE0E0FC1EBC}" type="datetime1">
              <a:rPr lang="zh-CN" altLang="en-US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7CB039-5CAC-43FD-8EE0-80E1C4BCD1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213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7055F-E914-4AD5-AD75-0FB259AF0CF7}" type="datetime1">
              <a:rPr lang="zh-CN" altLang="en-US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DE71A1-0FF9-463C-A336-567877CFE9C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182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D1DF2-10C5-4C12-B4F8-5A313CCCD417}" type="datetime1">
              <a:rPr lang="zh-CN" altLang="en-US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2E1909-18BA-47C8-9941-09DF38AFDA5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6401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85DF8D-7882-41B1-9D61-2F38DFA4AE49}" type="datetime1">
              <a:rPr lang="zh-CN" altLang="en-US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0A231-34D5-4D5C-83B5-C43006B02A5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111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493753-6221-48C4-B54C-33B742F2FC63}" type="datetime1">
              <a:rPr lang="zh-CN" altLang="en-US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BF644B-B5D5-4400-909D-E3A7789B7E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05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7059A-74DC-49E3-96C9-B56E982E2345}" type="datetime1">
              <a:rPr lang="zh-CN" altLang="en-US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610986-A473-45FF-A353-9019C393B0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54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BA7D8-D890-4AB1-A1AB-33980498A6C0}" type="datetime1">
              <a:rPr lang="zh-CN" altLang="en-US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69BF0-5A2B-427D-AE64-A556D58F44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950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B22F7D-AC9C-42C1-8FCD-ABE570D38F2E}" type="datetime1">
              <a:rPr lang="zh-CN" altLang="en-US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4ECFE-2AAF-4E26-B198-84060ACA80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738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9388"/>
            <a:ext cx="822960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6453188"/>
            <a:ext cx="17208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F2DF2C07-55A0-45DF-A66D-488C87E06C69}" type="datetime1">
              <a:rPr lang="zh-CN" altLang="en-US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1238" y="6453188"/>
            <a:ext cx="4903787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350DBBBD-DB40-45D9-9AAA-7E88B1AD97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95288" y="6453188"/>
            <a:ext cx="8353425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har char="•"/>
        <a:defRPr sz="3200" b="1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0"/>
        </a:spcBef>
        <a:spcAft>
          <a:spcPct val="20000"/>
        </a:spcAft>
        <a:buChar char="–"/>
        <a:defRPr sz="2800">
          <a:solidFill>
            <a:schemeClr val="tx1"/>
          </a:solidFill>
          <a:latin typeface="+mn-lt"/>
          <a:ea typeface="+mn-ea"/>
          <a:cs typeface="宋体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20000"/>
        </a:spcAft>
        <a:buChar char="•"/>
        <a:defRPr sz="2400">
          <a:solidFill>
            <a:schemeClr val="tx1"/>
          </a:solidFill>
          <a:latin typeface="+mn-lt"/>
          <a:ea typeface="+mn-ea"/>
          <a:cs typeface="宋体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20000"/>
        </a:spcAft>
        <a:buChar char="–"/>
        <a:defRPr sz="2000">
          <a:solidFill>
            <a:schemeClr val="tx1"/>
          </a:solidFill>
          <a:latin typeface="+mn-lt"/>
          <a:ea typeface="+mn-ea"/>
          <a:cs typeface="宋体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20000"/>
        </a:spcAft>
        <a:buChar char="»"/>
        <a:defRPr sz="2000">
          <a:solidFill>
            <a:schemeClr val="tx1"/>
          </a:solidFill>
          <a:latin typeface="+mn-lt"/>
          <a:ea typeface="+mn-ea"/>
          <a:cs typeface="宋体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wmf"/><Relationship Id="rId18" Type="http://schemas.openxmlformats.org/officeDocument/2006/relationships/oleObject" Target="../embeddings/oleObject13.bin"/><Relationship Id="rId26" Type="http://schemas.openxmlformats.org/officeDocument/2006/relationships/oleObject" Target="../embeddings/oleObject17.bin"/><Relationship Id="rId21" Type="http://schemas.openxmlformats.org/officeDocument/2006/relationships/image" Target="../media/image20.wmf"/><Relationship Id="rId34" Type="http://schemas.openxmlformats.org/officeDocument/2006/relationships/oleObject" Target="../embeddings/oleObject21.bin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8.wmf"/><Relationship Id="rId25" Type="http://schemas.openxmlformats.org/officeDocument/2006/relationships/image" Target="../media/image22.wmf"/><Relationship Id="rId33" Type="http://schemas.openxmlformats.org/officeDocument/2006/relationships/image" Target="../media/image26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14.bin"/><Relationship Id="rId29" Type="http://schemas.openxmlformats.org/officeDocument/2006/relationships/image" Target="../media/image24.wmf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5.wmf"/><Relationship Id="rId24" Type="http://schemas.openxmlformats.org/officeDocument/2006/relationships/oleObject" Target="../embeddings/oleObject16.bin"/><Relationship Id="rId32" Type="http://schemas.openxmlformats.org/officeDocument/2006/relationships/oleObject" Target="../embeddings/oleObject20.bin"/><Relationship Id="rId37" Type="http://schemas.openxmlformats.org/officeDocument/2006/relationships/image" Target="../media/image28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23" Type="http://schemas.openxmlformats.org/officeDocument/2006/relationships/image" Target="../media/image21.wmf"/><Relationship Id="rId28" Type="http://schemas.openxmlformats.org/officeDocument/2006/relationships/oleObject" Target="../embeddings/oleObject18.bin"/><Relationship Id="rId36" Type="http://schemas.openxmlformats.org/officeDocument/2006/relationships/oleObject" Target="../embeddings/oleObject22.bin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9.wmf"/><Relationship Id="rId31" Type="http://schemas.openxmlformats.org/officeDocument/2006/relationships/image" Target="../media/image25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1.bin"/><Relationship Id="rId22" Type="http://schemas.openxmlformats.org/officeDocument/2006/relationships/oleObject" Target="../embeddings/oleObject15.bin"/><Relationship Id="rId27" Type="http://schemas.openxmlformats.org/officeDocument/2006/relationships/image" Target="../media/image23.wmf"/><Relationship Id="rId30" Type="http://schemas.openxmlformats.org/officeDocument/2006/relationships/oleObject" Target="../embeddings/oleObject19.bin"/><Relationship Id="rId35" Type="http://schemas.openxmlformats.org/officeDocument/2006/relationships/image" Target="../media/image27.wmf"/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oleObject" Target="../embeddings/oleObject23.bin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oleObject" Target="../embeddings/oleObject25.bin"/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3.wmf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wmf"/><Relationship Id="rId18" Type="http://schemas.openxmlformats.org/officeDocument/2006/relationships/oleObject" Target="../embeddings/oleObject34.bin"/><Relationship Id="rId26" Type="http://schemas.openxmlformats.org/officeDocument/2006/relationships/oleObject" Target="../embeddings/oleObject38.bin"/><Relationship Id="rId21" Type="http://schemas.openxmlformats.org/officeDocument/2006/relationships/image" Target="../media/image17.wmf"/><Relationship Id="rId34" Type="http://schemas.openxmlformats.org/officeDocument/2006/relationships/oleObject" Target="../embeddings/oleObject42.bin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13.wmf"/><Relationship Id="rId25" Type="http://schemas.openxmlformats.org/officeDocument/2006/relationships/image" Target="../media/image39.wmf"/><Relationship Id="rId33" Type="http://schemas.openxmlformats.org/officeDocument/2006/relationships/image" Target="../media/image40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33.bin"/><Relationship Id="rId20" Type="http://schemas.openxmlformats.org/officeDocument/2006/relationships/oleObject" Target="../embeddings/oleObject35.bin"/><Relationship Id="rId29" Type="http://schemas.openxmlformats.org/officeDocument/2006/relationships/image" Target="../media/image24.w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7.wmf"/><Relationship Id="rId24" Type="http://schemas.openxmlformats.org/officeDocument/2006/relationships/oleObject" Target="../embeddings/oleObject37.bin"/><Relationship Id="rId32" Type="http://schemas.openxmlformats.org/officeDocument/2006/relationships/oleObject" Target="../embeddings/oleObject41.bin"/><Relationship Id="rId37" Type="http://schemas.openxmlformats.org/officeDocument/2006/relationships/image" Target="../media/image28.wmf"/><Relationship Id="rId5" Type="http://schemas.openxmlformats.org/officeDocument/2006/relationships/image" Target="../media/image18.wmf"/><Relationship Id="rId15" Type="http://schemas.openxmlformats.org/officeDocument/2006/relationships/image" Target="../media/image38.wmf"/><Relationship Id="rId23" Type="http://schemas.openxmlformats.org/officeDocument/2006/relationships/image" Target="../media/image21.wmf"/><Relationship Id="rId28" Type="http://schemas.openxmlformats.org/officeDocument/2006/relationships/oleObject" Target="../embeddings/oleObject39.bin"/><Relationship Id="rId36" Type="http://schemas.openxmlformats.org/officeDocument/2006/relationships/oleObject" Target="../embeddings/oleObject43.bin"/><Relationship Id="rId10" Type="http://schemas.openxmlformats.org/officeDocument/2006/relationships/oleObject" Target="../embeddings/oleObject30.bin"/><Relationship Id="rId19" Type="http://schemas.openxmlformats.org/officeDocument/2006/relationships/image" Target="../media/image12.wmf"/><Relationship Id="rId31" Type="http://schemas.openxmlformats.org/officeDocument/2006/relationships/image" Target="../media/image25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16.wmf"/><Relationship Id="rId14" Type="http://schemas.openxmlformats.org/officeDocument/2006/relationships/oleObject" Target="../embeddings/oleObject32.bin"/><Relationship Id="rId22" Type="http://schemas.openxmlformats.org/officeDocument/2006/relationships/oleObject" Target="../embeddings/oleObject36.bin"/><Relationship Id="rId27" Type="http://schemas.openxmlformats.org/officeDocument/2006/relationships/image" Target="../media/image23.wmf"/><Relationship Id="rId30" Type="http://schemas.openxmlformats.org/officeDocument/2006/relationships/oleObject" Target="../embeddings/oleObject40.bin"/><Relationship Id="rId35" Type="http://schemas.openxmlformats.org/officeDocument/2006/relationships/image" Target="../media/image41.wmf"/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3.png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2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6.wmf"/><Relationship Id="rId17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8.wmf"/><Relationship Id="rId20" Type="http://schemas.openxmlformats.org/officeDocument/2006/relationships/image" Target="../media/image49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8.bin"/><Relationship Id="rId24" Type="http://schemas.openxmlformats.org/officeDocument/2006/relationships/image" Target="../media/image51.wmf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23" Type="http://schemas.openxmlformats.org/officeDocument/2006/relationships/oleObject" Target="../embeddings/oleObject53.bin"/><Relationship Id="rId10" Type="http://schemas.openxmlformats.org/officeDocument/2006/relationships/image" Target="../media/image45.wmf"/><Relationship Id="rId19" Type="http://schemas.openxmlformats.org/officeDocument/2006/relationships/oleObject" Target="../embeddings/oleObject51.bin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7.wmf"/><Relationship Id="rId22" Type="http://schemas.openxmlformats.org/officeDocument/2006/relationships/image" Target="../media/image5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image" Target="../media/image58.png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57.wmf"/><Relationship Id="rId5" Type="http://schemas.openxmlformats.org/officeDocument/2006/relationships/image" Target="../media/image54.w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5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image" Target="../media/image58.png"/><Relationship Id="rId7" Type="http://schemas.openxmlformats.org/officeDocument/2006/relationships/image" Target="../media/image55.wmf"/><Relationship Id="rId12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57.wmf"/><Relationship Id="rId5" Type="http://schemas.openxmlformats.org/officeDocument/2006/relationships/image" Target="../media/image54.w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5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image" Target="../media/image590.png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6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5.wmf"/><Relationship Id="rId11" Type="http://schemas.openxmlformats.org/officeDocument/2006/relationships/image" Target="../media/image62.png"/><Relationship Id="rId5" Type="http://schemas.openxmlformats.org/officeDocument/2006/relationships/oleObject" Target="../embeddings/oleObject55.bin"/><Relationship Id="rId15" Type="http://schemas.openxmlformats.org/officeDocument/2006/relationships/image" Target="../media/image60.jpeg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13" Type="http://schemas.openxmlformats.org/officeDocument/2006/relationships/image" Target="../media/image69.png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6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1.jpeg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5.wmf"/><Relationship Id="rId11" Type="http://schemas.openxmlformats.org/officeDocument/2006/relationships/image" Target="../media/image67.png"/><Relationship Id="rId5" Type="http://schemas.openxmlformats.org/officeDocument/2006/relationships/oleObject" Target="../embeddings/oleObject55.bin"/><Relationship Id="rId15" Type="http://schemas.openxmlformats.org/officeDocument/2006/relationships/image" Target="../media/image70.png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5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0.png"/><Relationship Id="rId5" Type="http://schemas.openxmlformats.org/officeDocument/2006/relationships/image" Target="../media/image731.png"/><Relationship Id="rId4" Type="http://schemas.openxmlformats.org/officeDocument/2006/relationships/image" Target="../media/image7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3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0.png"/><Relationship Id="rId3" Type="http://schemas.openxmlformats.org/officeDocument/2006/relationships/image" Target="../media/image77.png"/><Relationship Id="rId7" Type="http://schemas.openxmlformats.org/officeDocument/2006/relationships/image" Target="../media/image7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0.png"/><Relationship Id="rId5" Type="http://schemas.openxmlformats.org/officeDocument/2006/relationships/image" Target="../media/image770.png"/><Relationship Id="rId4" Type="http://schemas.openxmlformats.org/officeDocument/2006/relationships/image" Target="../media/image7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1.png"/><Relationship Id="rId5" Type="http://schemas.openxmlformats.org/officeDocument/2006/relationships/image" Target="../media/image820.png"/><Relationship Id="rId4" Type="http://schemas.openxmlformats.org/officeDocument/2006/relationships/image" Target="../media/image7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7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0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3.bin"/><Relationship Id="rId10" Type="http://schemas.openxmlformats.org/officeDocument/2006/relationships/image" Target="../media/image10.wmf"/><Relationship Id="rId4" Type="http://schemas.openxmlformats.org/officeDocument/2006/relationships/image" Target="../media/image11.png"/><Relationship Id="rId9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628775"/>
            <a:ext cx="7335837" cy="17287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模拟与数字电路</a:t>
            </a:r>
            <a:br>
              <a:rPr lang="zh-CN" altLang="en-US"/>
            </a:br>
            <a:r>
              <a:rPr lang="en-US" altLang="zh-CN" sz="2800" b="0"/>
              <a:t>Analog and Digital Circuits</a:t>
            </a:r>
            <a:endParaRPr lang="zh-CN" altLang="en-US" sz="2800" b="0"/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2484438" y="3933825"/>
            <a:ext cx="4211637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27_</a:t>
            </a:r>
            <a:r>
              <a:rPr lang="zh-CN" altLang="en-US" dirty="0">
                <a:latin typeface="Times New Roman" panose="02020603050405020304" pitchFamily="18" charset="0"/>
              </a:rPr>
              <a:t>基本放大电路</a:t>
            </a:r>
            <a:r>
              <a:rPr lang="en-US" altLang="zh-CN" dirty="0">
                <a:latin typeface="Times New Roman" panose="02020603050405020304" pitchFamily="18" charset="0"/>
              </a:rPr>
              <a:t>(2)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</a:rPr>
              <a:t>（模电</a:t>
            </a:r>
            <a:r>
              <a:rPr lang="en-US" altLang="zh-CN" sz="2000" dirty="0">
                <a:latin typeface="Times New Roman" panose="02020603050405020304" pitchFamily="18" charset="0"/>
              </a:rPr>
              <a:t>P9-14</a:t>
            </a:r>
            <a:r>
              <a:rPr lang="zh-CN" altLang="en-US" sz="2000" dirty="0">
                <a:latin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</a:rPr>
              <a:t>P164-175</a:t>
            </a:r>
            <a:r>
              <a:rPr lang="zh-CN" altLang="en-US" sz="2000" dirty="0">
                <a:latin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4C8D255-A4F5-43D5-857F-956897964706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2021/12/16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1024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10B6F11-91B7-48B0-BA6C-91934E9CEDF6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10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放大电路模型（电压型）</a:t>
            </a:r>
          </a:p>
        </p:txBody>
      </p:sp>
      <p:sp>
        <p:nvSpPr>
          <p:cNvPr id="10246" name="Rectangle 3"/>
          <p:cNvSpPr>
            <a:spLocks noChangeArrowheads="1"/>
          </p:cNvSpPr>
          <p:nvPr/>
        </p:nvSpPr>
        <p:spPr bwMode="auto">
          <a:xfrm>
            <a:off x="4706938" y="130492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/>
              <a:t>放大电路</a:t>
            </a:r>
          </a:p>
        </p:txBody>
      </p:sp>
      <p:sp>
        <p:nvSpPr>
          <p:cNvPr id="10247" name="Line 6"/>
          <p:cNvSpPr>
            <a:spLocks noChangeShapeType="1"/>
          </p:cNvSpPr>
          <p:nvPr/>
        </p:nvSpPr>
        <p:spPr bwMode="auto">
          <a:xfrm>
            <a:off x="4432300" y="2195513"/>
            <a:ext cx="0" cy="1476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4338638" y="2735263"/>
            <a:ext cx="188912" cy="463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0249" name="Line 8"/>
          <p:cNvSpPr>
            <a:spLocks noChangeShapeType="1"/>
          </p:cNvSpPr>
          <p:nvPr/>
        </p:nvSpPr>
        <p:spPr bwMode="auto">
          <a:xfrm>
            <a:off x="5754688" y="2205038"/>
            <a:ext cx="0" cy="1466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0" name="Line 9"/>
          <p:cNvSpPr>
            <a:spLocks noChangeShapeType="1"/>
          </p:cNvSpPr>
          <p:nvPr/>
        </p:nvSpPr>
        <p:spPr bwMode="auto">
          <a:xfrm flipV="1">
            <a:off x="5753100" y="2205038"/>
            <a:ext cx="2054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1" name="Line 10"/>
          <p:cNvSpPr>
            <a:spLocks noChangeShapeType="1"/>
          </p:cNvSpPr>
          <p:nvPr/>
        </p:nvSpPr>
        <p:spPr bwMode="auto">
          <a:xfrm flipV="1">
            <a:off x="5753100" y="3671888"/>
            <a:ext cx="2054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2" name="Rectangle 11"/>
          <p:cNvSpPr>
            <a:spLocks noChangeArrowheads="1"/>
          </p:cNvSpPr>
          <p:nvPr/>
        </p:nvSpPr>
        <p:spPr bwMode="auto">
          <a:xfrm>
            <a:off x="6076950" y="2124075"/>
            <a:ext cx="468313" cy="17938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0253" name="Oval 12"/>
          <p:cNvSpPr>
            <a:spLocks noChangeArrowheads="1"/>
          </p:cNvSpPr>
          <p:nvPr/>
        </p:nvSpPr>
        <p:spPr bwMode="auto">
          <a:xfrm>
            <a:off x="7818438" y="3609975"/>
            <a:ext cx="131762" cy="1333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0254" name="Oval 13"/>
          <p:cNvSpPr>
            <a:spLocks noChangeArrowheads="1"/>
          </p:cNvSpPr>
          <p:nvPr/>
        </p:nvSpPr>
        <p:spPr bwMode="auto">
          <a:xfrm>
            <a:off x="7818438" y="2132013"/>
            <a:ext cx="131762" cy="1333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0255" name="Rectangle 14"/>
          <p:cNvSpPr>
            <a:spLocks noChangeArrowheads="1"/>
          </p:cNvSpPr>
          <p:nvPr/>
        </p:nvSpPr>
        <p:spPr bwMode="auto">
          <a:xfrm>
            <a:off x="3810000" y="1970088"/>
            <a:ext cx="3168650" cy="1882775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0256" name="Rectangle 17"/>
          <p:cNvSpPr>
            <a:spLocks noChangeArrowheads="1"/>
          </p:cNvSpPr>
          <p:nvPr/>
        </p:nvSpPr>
        <p:spPr bwMode="auto">
          <a:xfrm>
            <a:off x="3201988" y="2287588"/>
            <a:ext cx="1730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0257" name="Rectangle 18"/>
          <p:cNvSpPr>
            <a:spLocks noChangeArrowheads="1"/>
          </p:cNvSpPr>
          <p:nvPr/>
        </p:nvSpPr>
        <p:spPr bwMode="auto">
          <a:xfrm>
            <a:off x="3200400" y="3240088"/>
            <a:ext cx="1746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−</a:t>
            </a:r>
          </a:p>
        </p:txBody>
      </p:sp>
      <p:sp>
        <p:nvSpPr>
          <p:cNvPr id="10258" name="Rectangle 19"/>
          <p:cNvSpPr>
            <a:spLocks noChangeArrowheads="1"/>
          </p:cNvSpPr>
          <p:nvPr/>
        </p:nvSpPr>
        <p:spPr bwMode="auto">
          <a:xfrm>
            <a:off x="7412038" y="2303463"/>
            <a:ext cx="1730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0259" name="Rectangle 20"/>
          <p:cNvSpPr>
            <a:spLocks noChangeArrowheads="1"/>
          </p:cNvSpPr>
          <p:nvPr/>
        </p:nvSpPr>
        <p:spPr bwMode="auto">
          <a:xfrm>
            <a:off x="7410450" y="3255963"/>
            <a:ext cx="1746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−</a:t>
            </a:r>
          </a:p>
        </p:txBody>
      </p:sp>
      <p:sp>
        <p:nvSpPr>
          <p:cNvPr id="10260" name="Line 21"/>
          <p:cNvSpPr>
            <a:spLocks noChangeShapeType="1"/>
          </p:cNvSpPr>
          <p:nvPr/>
        </p:nvSpPr>
        <p:spPr bwMode="auto">
          <a:xfrm>
            <a:off x="3160713" y="2016125"/>
            <a:ext cx="4556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261" name="Object 22"/>
          <p:cNvGraphicFramePr>
            <a:graphicFrameLocks noChangeAspect="1"/>
          </p:cNvGraphicFramePr>
          <p:nvPr/>
        </p:nvGraphicFramePr>
        <p:xfrm>
          <a:off x="3257550" y="1557338"/>
          <a:ext cx="23812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3" name="公式" r:id="rId4" imgW="114151" imgH="215619" progId="Equation.3">
                  <p:embed/>
                </p:oleObj>
              </mc:Choice>
              <mc:Fallback>
                <p:oleObj name="公式" r:id="rId4" imgW="114151" imgH="215619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7550" y="1557338"/>
                        <a:ext cx="23812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2" name="Line 23"/>
          <p:cNvSpPr>
            <a:spLocks noChangeShapeType="1"/>
          </p:cNvSpPr>
          <p:nvPr/>
        </p:nvSpPr>
        <p:spPr bwMode="auto">
          <a:xfrm>
            <a:off x="7181850" y="2039938"/>
            <a:ext cx="444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263" name="Object 24"/>
          <p:cNvGraphicFramePr>
            <a:graphicFrameLocks noChangeAspect="1"/>
          </p:cNvGraphicFramePr>
          <p:nvPr/>
        </p:nvGraphicFramePr>
        <p:xfrm>
          <a:off x="7250113" y="1581150"/>
          <a:ext cx="2651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4" name="公式" r:id="rId6" imgW="126890" imgH="228402" progId="Equation.3">
                  <p:embed/>
                </p:oleObj>
              </mc:Choice>
              <mc:Fallback>
                <p:oleObj name="公式" r:id="rId6" imgW="126890" imgH="228402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0113" y="1581150"/>
                        <a:ext cx="265112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4" name="Rectangle 25"/>
          <p:cNvSpPr>
            <a:spLocks noChangeArrowheads="1"/>
          </p:cNvSpPr>
          <p:nvPr/>
        </p:nvSpPr>
        <p:spPr bwMode="auto">
          <a:xfrm>
            <a:off x="5472113" y="2303463"/>
            <a:ext cx="1730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0265" name="Rectangle 26"/>
          <p:cNvSpPr>
            <a:spLocks noChangeArrowheads="1"/>
          </p:cNvSpPr>
          <p:nvPr/>
        </p:nvSpPr>
        <p:spPr bwMode="auto">
          <a:xfrm>
            <a:off x="5472113" y="3235325"/>
            <a:ext cx="1746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−</a:t>
            </a:r>
          </a:p>
        </p:txBody>
      </p:sp>
      <p:sp>
        <p:nvSpPr>
          <p:cNvPr id="10266" name="AutoShape 27"/>
          <p:cNvSpPr>
            <a:spLocks noChangeArrowheads="1"/>
          </p:cNvSpPr>
          <p:nvPr/>
        </p:nvSpPr>
        <p:spPr bwMode="auto">
          <a:xfrm>
            <a:off x="5575300" y="2663825"/>
            <a:ext cx="360363" cy="576263"/>
          </a:xfrm>
          <a:prstGeom prst="diamond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graphicFrame>
        <p:nvGraphicFramePr>
          <p:cNvPr id="10267" name="Object 28"/>
          <p:cNvGraphicFramePr>
            <a:graphicFrameLocks noChangeAspect="1"/>
          </p:cNvGraphicFramePr>
          <p:nvPr/>
        </p:nvGraphicFramePr>
        <p:xfrm>
          <a:off x="3916363" y="2735263"/>
          <a:ext cx="3238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5" name="公式" r:id="rId8" imgW="164885" imgH="215619" progId="Equation.3">
                  <p:embed/>
                </p:oleObj>
              </mc:Choice>
              <mc:Fallback>
                <p:oleObj name="公式" r:id="rId8" imgW="164885" imgH="215619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6363" y="2735263"/>
                        <a:ext cx="3238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8334" name="Rectangle 30"/>
          <p:cNvSpPr>
            <a:spLocks noChangeArrowheads="1"/>
          </p:cNvSpPr>
          <p:nvPr/>
        </p:nvSpPr>
        <p:spPr bwMode="auto">
          <a:xfrm>
            <a:off x="1841500" y="1304925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/>
              <a:t>信号源</a:t>
            </a:r>
          </a:p>
        </p:txBody>
      </p:sp>
      <p:sp>
        <p:nvSpPr>
          <p:cNvPr id="10269" name="Oval 4"/>
          <p:cNvSpPr>
            <a:spLocks noChangeArrowheads="1"/>
          </p:cNvSpPr>
          <p:nvPr/>
        </p:nvSpPr>
        <p:spPr bwMode="auto">
          <a:xfrm>
            <a:off x="2911475" y="3600450"/>
            <a:ext cx="131763" cy="1333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0270" name="Oval 5"/>
          <p:cNvSpPr>
            <a:spLocks noChangeArrowheads="1"/>
          </p:cNvSpPr>
          <p:nvPr/>
        </p:nvSpPr>
        <p:spPr bwMode="auto">
          <a:xfrm>
            <a:off x="2921000" y="2133600"/>
            <a:ext cx="131763" cy="1333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grpSp>
        <p:nvGrpSpPr>
          <p:cNvPr id="2" name="Group 108"/>
          <p:cNvGrpSpPr>
            <a:grpSpLocks/>
          </p:cNvGrpSpPr>
          <p:nvPr/>
        </p:nvGrpSpPr>
        <p:grpSpPr bwMode="auto">
          <a:xfrm>
            <a:off x="1143000" y="2089150"/>
            <a:ext cx="1792288" cy="1582738"/>
            <a:chOff x="406" y="1367"/>
            <a:chExt cx="1129" cy="997"/>
          </a:xfrm>
        </p:grpSpPr>
        <p:grpSp>
          <p:nvGrpSpPr>
            <p:cNvPr id="10299" name="Group 31"/>
            <p:cNvGrpSpPr>
              <a:grpSpLocks/>
            </p:cNvGrpSpPr>
            <p:nvPr/>
          </p:nvGrpSpPr>
          <p:grpSpPr bwMode="auto">
            <a:xfrm>
              <a:off x="605" y="1615"/>
              <a:ext cx="363" cy="548"/>
              <a:chOff x="635" y="1774"/>
              <a:chExt cx="363" cy="548"/>
            </a:xfrm>
          </p:grpSpPr>
          <p:sp>
            <p:nvSpPr>
              <p:cNvPr id="10306" name="Oval 32"/>
              <p:cNvSpPr>
                <a:spLocks noChangeArrowheads="1"/>
              </p:cNvSpPr>
              <p:nvPr/>
            </p:nvSpPr>
            <p:spPr bwMode="auto">
              <a:xfrm>
                <a:off x="771" y="1933"/>
                <a:ext cx="227" cy="22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10307" name="Rectangle 33"/>
              <p:cNvSpPr>
                <a:spLocks noChangeArrowheads="1"/>
              </p:cNvSpPr>
              <p:nvPr/>
            </p:nvSpPr>
            <p:spPr bwMode="auto">
              <a:xfrm>
                <a:off x="635" y="1774"/>
                <a:ext cx="109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zh-CN" altLang="en-US" sz="2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0308" name="Rectangle 34"/>
              <p:cNvSpPr>
                <a:spLocks noChangeArrowheads="1"/>
              </p:cNvSpPr>
              <p:nvPr/>
            </p:nvSpPr>
            <p:spPr bwMode="auto">
              <a:xfrm>
                <a:off x="635" y="2092"/>
                <a:ext cx="110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zh-CN" altLang="en-US" sz="2400">
                    <a:latin typeface="Times New Roman" panose="02020603050405020304" pitchFamily="18" charset="0"/>
                  </a:rPr>
                  <a:t>−</a:t>
                </a:r>
              </a:p>
            </p:txBody>
          </p:sp>
        </p:grpSp>
        <p:graphicFrame>
          <p:nvGraphicFramePr>
            <p:cNvPr id="10300" name="Object 35"/>
            <p:cNvGraphicFramePr>
              <a:graphicFrameLocks noChangeAspect="1"/>
            </p:cNvGraphicFramePr>
            <p:nvPr/>
          </p:nvGraphicFramePr>
          <p:xfrm>
            <a:off x="406" y="1759"/>
            <a:ext cx="172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6" name="公式" r:id="rId10" imgW="152334" imgH="228501" progId="Equation.3">
                    <p:embed/>
                  </p:oleObj>
                </mc:Choice>
                <mc:Fallback>
                  <p:oleObj name="公式" r:id="rId10" imgW="152334" imgH="228501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" y="1759"/>
                          <a:ext cx="172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01" name="Line 36"/>
            <p:cNvSpPr>
              <a:spLocks noChangeShapeType="1"/>
            </p:cNvSpPr>
            <p:nvPr/>
          </p:nvSpPr>
          <p:spPr bwMode="auto">
            <a:xfrm>
              <a:off x="855" y="1434"/>
              <a:ext cx="0" cy="9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2" name="Line 37"/>
            <p:cNvSpPr>
              <a:spLocks noChangeShapeType="1"/>
            </p:cNvSpPr>
            <p:nvPr/>
          </p:nvSpPr>
          <p:spPr bwMode="auto">
            <a:xfrm flipV="1">
              <a:off x="854" y="1434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3" name="Line 38"/>
            <p:cNvSpPr>
              <a:spLocks noChangeShapeType="1"/>
            </p:cNvSpPr>
            <p:nvPr/>
          </p:nvSpPr>
          <p:spPr bwMode="auto">
            <a:xfrm flipV="1">
              <a:off x="854" y="2362"/>
              <a:ext cx="65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04" name="Rectangle 39"/>
            <p:cNvSpPr>
              <a:spLocks noChangeArrowheads="1"/>
            </p:cNvSpPr>
            <p:nvPr/>
          </p:nvSpPr>
          <p:spPr bwMode="auto">
            <a:xfrm>
              <a:off x="1058" y="1367"/>
              <a:ext cx="295" cy="11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graphicFrame>
          <p:nvGraphicFramePr>
            <p:cNvPr id="10305" name="Object 40"/>
            <p:cNvGraphicFramePr>
              <a:graphicFrameLocks noChangeAspect="1"/>
            </p:cNvGraphicFramePr>
            <p:nvPr/>
          </p:nvGraphicFramePr>
          <p:xfrm>
            <a:off x="1110" y="1480"/>
            <a:ext cx="20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7" name="公式" r:id="rId12" imgW="177646" imgH="228402" progId="Equation.3">
                    <p:embed/>
                  </p:oleObj>
                </mc:Choice>
                <mc:Fallback>
                  <p:oleObj name="公式" r:id="rId12" imgW="177646" imgH="228402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0" y="1480"/>
                          <a:ext cx="201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8346" name="Rectangle 42"/>
          <p:cNvSpPr>
            <a:spLocks noChangeArrowheads="1"/>
          </p:cNvSpPr>
          <p:nvPr/>
        </p:nvSpPr>
        <p:spPr bwMode="auto">
          <a:xfrm>
            <a:off x="7518400" y="1304925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/>
              <a:t>负载</a:t>
            </a:r>
          </a:p>
        </p:txBody>
      </p:sp>
      <p:grpSp>
        <p:nvGrpSpPr>
          <p:cNvPr id="4" name="Group 109"/>
          <p:cNvGrpSpPr>
            <a:grpSpLocks/>
          </p:cNvGrpSpPr>
          <p:nvPr/>
        </p:nvGrpSpPr>
        <p:grpSpPr bwMode="auto">
          <a:xfrm>
            <a:off x="7796213" y="2276475"/>
            <a:ext cx="736600" cy="1333500"/>
            <a:chOff x="4597" y="1485"/>
            <a:chExt cx="464" cy="840"/>
          </a:xfrm>
        </p:grpSpPr>
        <p:sp>
          <p:nvSpPr>
            <p:cNvPr id="10296" name="Line 43"/>
            <p:cNvSpPr>
              <a:spLocks noChangeShapeType="1"/>
            </p:cNvSpPr>
            <p:nvPr/>
          </p:nvSpPr>
          <p:spPr bwMode="auto">
            <a:xfrm>
              <a:off x="4656" y="1485"/>
              <a:ext cx="0" cy="8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97" name="Rectangle 44"/>
            <p:cNvSpPr>
              <a:spLocks noChangeArrowheads="1"/>
            </p:cNvSpPr>
            <p:nvPr/>
          </p:nvSpPr>
          <p:spPr bwMode="auto">
            <a:xfrm>
              <a:off x="4597" y="1758"/>
              <a:ext cx="119" cy="2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graphicFrame>
          <p:nvGraphicFramePr>
            <p:cNvPr id="10298" name="Object 45"/>
            <p:cNvGraphicFramePr>
              <a:graphicFrameLocks noChangeAspect="1"/>
            </p:cNvGraphicFramePr>
            <p:nvPr/>
          </p:nvGraphicFramePr>
          <p:xfrm>
            <a:off x="4808" y="1797"/>
            <a:ext cx="253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68" name="公式" r:id="rId14" imgW="203024" imgH="215713" progId="Equation.3">
                    <p:embed/>
                  </p:oleObj>
                </mc:Choice>
                <mc:Fallback>
                  <p:oleObj name="公式" r:id="rId14" imgW="203024" imgH="215713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8" y="1797"/>
                          <a:ext cx="253" cy="2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74" name="Object 46"/>
          <p:cNvGraphicFramePr>
            <a:graphicFrameLocks noChangeAspect="1"/>
          </p:cNvGraphicFramePr>
          <p:nvPr/>
        </p:nvGraphicFramePr>
        <p:xfrm>
          <a:off x="6186488" y="2303463"/>
          <a:ext cx="3429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9" name="公式" r:id="rId16" imgW="190500" imgH="228600" progId="Equation.3">
                  <p:embed/>
                </p:oleObj>
              </mc:Choice>
              <mc:Fallback>
                <p:oleObj name="公式" r:id="rId16" imgW="190500" imgH="2286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6488" y="2303463"/>
                        <a:ext cx="3429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5" name="Object 47"/>
          <p:cNvGraphicFramePr>
            <a:graphicFrameLocks noChangeAspect="1"/>
          </p:cNvGraphicFramePr>
          <p:nvPr/>
        </p:nvGraphicFramePr>
        <p:xfrm>
          <a:off x="4719638" y="2709863"/>
          <a:ext cx="7747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0" name="公式" r:id="rId18" imgW="330200" imgH="228600" progId="Equation.3">
                  <p:embed/>
                </p:oleObj>
              </mc:Choice>
              <mc:Fallback>
                <p:oleObj name="公式" r:id="rId18" imgW="330200" imgH="2286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638" y="2709863"/>
                        <a:ext cx="7747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6" name="Line 48"/>
          <p:cNvSpPr>
            <a:spLocks noChangeShapeType="1"/>
          </p:cNvSpPr>
          <p:nvPr/>
        </p:nvSpPr>
        <p:spPr bwMode="auto">
          <a:xfrm flipV="1">
            <a:off x="3054350" y="2197100"/>
            <a:ext cx="1393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7" name="Line 49"/>
          <p:cNvSpPr>
            <a:spLocks noChangeShapeType="1"/>
          </p:cNvSpPr>
          <p:nvPr/>
        </p:nvSpPr>
        <p:spPr bwMode="auto">
          <a:xfrm flipV="1">
            <a:off x="3054350" y="3671888"/>
            <a:ext cx="2700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278" name="Object 95"/>
          <p:cNvGraphicFramePr>
            <a:graphicFrameLocks noChangeAspect="1"/>
          </p:cNvGraphicFramePr>
          <p:nvPr/>
        </p:nvGraphicFramePr>
        <p:xfrm>
          <a:off x="3162300" y="2735263"/>
          <a:ext cx="249238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1" name="公式" r:id="rId20" imgW="139579" imgH="215713" progId="Equation.3">
                  <p:embed/>
                </p:oleObj>
              </mc:Choice>
              <mc:Fallback>
                <p:oleObj name="公式" r:id="rId20" imgW="139579" imgH="215713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2300" y="2735263"/>
                        <a:ext cx="249238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9" name="Object 96"/>
          <p:cNvGraphicFramePr>
            <a:graphicFrameLocks noChangeAspect="1"/>
          </p:cNvGraphicFramePr>
          <p:nvPr/>
        </p:nvGraphicFramePr>
        <p:xfrm>
          <a:off x="7375525" y="2760663"/>
          <a:ext cx="293688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2" name="公式" r:id="rId22" imgW="165028" imgH="228501" progId="Equation.3">
                  <p:embed/>
                </p:oleObj>
              </mc:Choice>
              <mc:Fallback>
                <p:oleObj name="公式" r:id="rId22" imgW="165028" imgH="228501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5525" y="2760663"/>
                        <a:ext cx="293688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0" name="Line 111"/>
          <p:cNvSpPr>
            <a:spLocks noChangeShapeType="1"/>
          </p:cNvSpPr>
          <p:nvPr/>
        </p:nvSpPr>
        <p:spPr bwMode="auto">
          <a:xfrm>
            <a:off x="5068888" y="3671888"/>
            <a:ext cx="0" cy="323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1" name="Line 112"/>
          <p:cNvSpPr>
            <a:spLocks noChangeShapeType="1"/>
          </p:cNvSpPr>
          <p:nvPr/>
        </p:nvSpPr>
        <p:spPr bwMode="auto">
          <a:xfrm>
            <a:off x="4889500" y="4005263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2" name="Text Box 117"/>
          <p:cNvSpPr txBox="1">
            <a:spLocks noChangeArrowheads="1"/>
          </p:cNvSpPr>
          <p:nvPr/>
        </p:nvSpPr>
        <p:spPr bwMode="auto">
          <a:xfrm>
            <a:off x="546100" y="2273300"/>
            <a:ext cx="54927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/>
              <a:t>电压放大</a:t>
            </a:r>
          </a:p>
        </p:txBody>
      </p:sp>
      <p:graphicFrame>
        <p:nvGraphicFramePr>
          <p:cNvPr id="738428" name="Object 124"/>
          <p:cNvGraphicFramePr>
            <a:graphicFrameLocks noChangeAspect="1"/>
          </p:cNvGraphicFramePr>
          <p:nvPr/>
        </p:nvGraphicFramePr>
        <p:xfrm>
          <a:off x="2951163" y="5584825"/>
          <a:ext cx="187325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3" name="公式" r:id="rId24" imgW="863225" imgH="431613" progId="Equation.3">
                  <p:embed/>
                </p:oleObj>
              </mc:Choice>
              <mc:Fallback>
                <p:oleObj name="公式" r:id="rId24" imgW="863225" imgH="431613" progId="Equation.3">
                  <p:embed/>
                  <p:pic>
                    <p:nvPicPr>
                      <p:cNvPr id="0" name="Object 1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5584825"/>
                        <a:ext cx="1873250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429" name="Object 125"/>
          <p:cNvGraphicFramePr>
            <a:graphicFrameLocks noChangeAspect="1"/>
          </p:cNvGraphicFramePr>
          <p:nvPr/>
        </p:nvGraphicFramePr>
        <p:xfrm>
          <a:off x="719138" y="4419600"/>
          <a:ext cx="441325" cy="41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4" name="公式" r:id="rId26" imgW="177646" imgH="228402" progId="Equation.3">
                  <p:embed/>
                </p:oleObj>
              </mc:Choice>
              <mc:Fallback>
                <p:oleObj name="公式" r:id="rId26" imgW="177646" imgH="228402" progId="Equation.3">
                  <p:embed/>
                  <p:pic>
                    <p:nvPicPr>
                      <p:cNvPr id="0" name="Object 1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4419600"/>
                        <a:ext cx="441325" cy="41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430" name="Object 126"/>
          <p:cNvGraphicFramePr>
            <a:graphicFrameLocks noChangeAspect="1"/>
          </p:cNvGraphicFramePr>
          <p:nvPr/>
        </p:nvGraphicFramePr>
        <p:xfrm>
          <a:off x="2916238" y="4438650"/>
          <a:ext cx="40957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5" name="公式" r:id="rId28" imgW="164885" imgH="215619" progId="Equation.3">
                  <p:embed/>
                </p:oleObj>
              </mc:Choice>
              <mc:Fallback>
                <p:oleObj name="公式" r:id="rId28" imgW="164885" imgH="215619" progId="Equation.3">
                  <p:embed/>
                  <p:pic>
                    <p:nvPicPr>
                      <p:cNvPr id="0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438650"/>
                        <a:ext cx="40957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431" name="Object 127"/>
          <p:cNvGraphicFramePr>
            <a:graphicFrameLocks noChangeAspect="1"/>
          </p:cNvGraphicFramePr>
          <p:nvPr/>
        </p:nvGraphicFramePr>
        <p:xfrm>
          <a:off x="4895850" y="4451350"/>
          <a:ext cx="4730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6" name="公式" r:id="rId30" imgW="190500" imgH="228600" progId="Equation.3">
                  <p:embed/>
                </p:oleObj>
              </mc:Choice>
              <mc:Fallback>
                <p:oleObj name="公式" r:id="rId30" imgW="190500" imgH="228600" progId="Equation.3">
                  <p:embed/>
                  <p:pic>
                    <p:nvPicPr>
                      <p:cNvPr id="0" name="Object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4451350"/>
                        <a:ext cx="4730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432" name="Object 128"/>
          <p:cNvGraphicFramePr>
            <a:graphicFrameLocks noChangeAspect="1"/>
          </p:cNvGraphicFramePr>
          <p:nvPr/>
        </p:nvGraphicFramePr>
        <p:xfrm>
          <a:off x="2878138" y="5062538"/>
          <a:ext cx="6000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7" name="公式" r:id="rId32" imgW="241300" imgH="228600" progId="Equation.3">
                  <p:embed/>
                </p:oleObj>
              </mc:Choice>
              <mc:Fallback>
                <p:oleObj name="公式" r:id="rId32" imgW="241300" imgH="228600" progId="Equation.3">
                  <p:embed/>
                  <p:pic>
                    <p:nvPicPr>
                      <p:cNvPr id="0" name="Object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8138" y="5062538"/>
                        <a:ext cx="6000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8433" name="Rectangle 129"/>
          <p:cNvSpPr>
            <a:spLocks noChangeArrowheads="1"/>
          </p:cNvSpPr>
          <p:nvPr/>
        </p:nvSpPr>
        <p:spPr bwMode="auto">
          <a:xfrm>
            <a:off x="3313113" y="5049838"/>
            <a:ext cx="2698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800" b="0"/>
              <a:t>：负载开路时的电压增益</a:t>
            </a:r>
          </a:p>
        </p:txBody>
      </p:sp>
      <p:sp>
        <p:nvSpPr>
          <p:cNvPr id="738434" name="Rectangle 130"/>
          <p:cNvSpPr>
            <a:spLocks noChangeArrowheads="1"/>
          </p:cNvSpPr>
          <p:nvPr/>
        </p:nvSpPr>
        <p:spPr bwMode="auto">
          <a:xfrm>
            <a:off x="3278188" y="4432300"/>
            <a:ext cx="1327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800" b="0"/>
              <a:t>：输入电阻</a:t>
            </a:r>
          </a:p>
        </p:txBody>
      </p:sp>
      <p:sp>
        <p:nvSpPr>
          <p:cNvPr id="738435" name="Rectangle 131"/>
          <p:cNvSpPr>
            <a:spLocks noChangeArrowheads="1"/>
          </p:cNvSpPr>
          <p:nvPr/>
        </p:nvSpPr>
        <p:spPr bwMode="auto">
          <a:xfrm>
            <a:off x="5254625" y="4464050"/>
            <a:ext cx="1327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800" b="0"/>
              <a:t>：输出电阻</a:t>
            </a:r>
          </a:p>
        </p:txBody>
      </p:sp>
      <p:sp>
        <p:nvSpPr>
          <p:cNvPr id="738436" name="Rectangle 132"/>
          <p:cNvSpPr>
            <a:spLocks noChangeArrowheads="1"/>
          </p:cNvSpPr>
          <p:nvPr/>
        </p:nvSpPr>
        <p:spPr bwMode="auto">
          <a:xfrm>
            <a:off x="1116013" y="4432300"/>
            <a:ext cx="155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800" b="0"/>
              <a:t>：信号源内阻</a:t>
            </a:r>
          </a:p>
        </p:txBody>
      </p:sp>
      <p:graphicFrame>
        <p:nvGraphicFramePr>
          <p:cNvPr id="738439" name="Object 135"/>
          <p:cNvGraphicFramePr>
            <a:graphicFrameLocks noChangeAspect="1"/>
          </p:cNvGraphicFramePr>
          <p:nvPr/>
        </p:nvGraphicFramePr>
        <p:xfrm>
          <a:off x="1800225" y="5553075"/>
          <a:ext cx="1101725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8" name="公式" r:id="rId34" imgW="508000" imgH="431800" progId="Equation.3">
                  <p:embed/>
                </p:oleObj>
              </mc:Choice>
              <mc:Fallback>
                <p:oleObj name="公式" r:id="rId34" imgW="508000" imgH="431800" progId="Equation.3">
                  <p:embed/>
                  <p:pic>
                    <p:nvPicPr>
                      <p:cNvPr id="0" name="Object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0225" y="5553075"/>
                        <a:ext cx="1101725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8440" name="Rectangle 136"/>
          <p:cNvSpPr>
            <a:spLocks noChangeArrowheads="1"/>
          </p:cNvSpPr>
          <p:nvPr/>
        </p:nvSpPr>
        <p:spPr bwMode="auto">
          <a:xfrm>
            <a:off x="611188" y="5707063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800" b="0"/>
              <a:t>电压增益：</a:t>
            </a:r>
            <a:endParaRPr lang="en-US" altLang="zh-CN" sz="1800" b="0"/>
          </a:p>
        </p:txBody>
      </p:sp>
      <p:graphicFrame>
        <p:nvGraphicFramePr>
          <p:cNvPr id="738446" name="Object 142"/>
          <p:cNvGraphicFramePr>
            <a:graphicFrameLocks noChangeAspect="1"/>
          </p:cNvGraphicFramePr>
          <p:nvPr/>
        </p:nvGraphicFramePr>
        <p:xfrm>
          <a:off x="6624638" y="4468813"/>
          <a:ext cx="50482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9" name="公式" r:id="rId36" imgW="203024" imgH="215713" progId="Equation.3">
                  <p:embed/>
                </p:oleObj>
              </mc:Choice>
              <mc:Fallback>
                <p:oleObj name="公式" r:id="rId36" imgW="203024" imgH="215713" progId="Equation.3">
                  <p:embed/>
                  <p:pic>
                    <p:nvPicPr>
                      <p:cNvPr id="0" name="Object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38" y="4468813"/>
                        <a:ext cx="50482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8447" name="Rectangle 143"/>
          <p:cNvSpPr>
            <a:spLocks noChangeArrowheads="1"/>
          </p:cNvSpPr>
          <p:nvPr/>
        </p:nvSpPr>
        <p:spPr bwMode="auto">
          <a:xfrm>
            <a:off x="7169150" y="4470400"/>
            <a:ext cx="1327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800" b="0"/>
              <a:t>：负载电阻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C61C8A5-E958-4137-B24E-2DC1D17C7146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2021/12/16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1434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E1C28B1-D3AD-43A8-89DA-AB814E0908AD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11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（扩展后的）输入电阻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8229600" cy="5003800"/>
          </a:xfrm>
        </p:spPr>
        <p:txBody>
          <a:bodyPr/>
          <a:lstStyle/>
          <a:p>
            <a:r>
              <a:rPr kumimoji="1" lang="zh-CN" altLang="en-US" sz="2800">
                <a:latin typeface="Times New Roman" panose="02020603050405020304" pitchFamily="18" charset="0"/>
              </a:rPr>
              <a:t>反映放大电路从信号源提取信号的能力</a:t>
            </a:r>
          </a:p>
          <a:p>
            <a:r>
              <a:rPr kumimoji="1" lang="zh-CN" altLang="en-US" sz="2800">
                <a:latin typeface="Times New Roman" panose="02020603050405020304" pitchFamily="18" charset="0"/>
              </a:rPr>
              <a:t>对电压信号放大，</a:t>
            </a:r>
            <a:r>
              <a:rPr kumimoji="1" lang="en-US" altLang="zh-CN" sz="2800" i="1">
                <a:latin typeface="Times New Roman" panose="02020603050405020304" pitchFamily="18" charset="0"/>
              </a:rPr>
              <a:t>R</a:t>
            </a:r>
            <a:r>
              <a:rPr kumimoji="1" lang="en-US" altLang="zh-CN" sz="2800" baseline="-15000">
                <a:latin typeface="Times New Roman" panose="02020603050405020304" pitchFamily="18" charset="0"/>
              </a:rPr>
              <a:t>i</a:t>
            </a: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</a:rPr>
              <a:t>越大越好</a:t>
            </a:r>
          </a:p>
          <a:p>
            <a:endParaRPr kumimoji="1" lang="zh-CN" altLang="en-US" sz="2800">
              <a:latin typeface="Times New Roman" panose="02020603050405020304" pitchFamily="18" charset="0"/>
            </a:endParaRPr>
          </a:p>
          <a:p>
            <a:pPr lvl="1"/>
            <a:endParaRPr kumimoji="1" lang="zh-CN" altLang="en-US" sz="3200">
              <a:latin typeface="Times New Roman" panose="02020603050405020304" pitchFamily="18" charset="0"/>
            </a:endParaRPr>
          </a:p>
          <a:p>
            <a:pPr lvl="1"/>
            <a:endParaRPr kumimoji="1" lang="zh-CN" altLang="en-US" sz="2400">
              <a:latin typeface="Times New Roman" panose="02020603050405020304" pitchFamily="18" charset="0"/>
            </a:endParaRPr>
          </a:p>
          <a:p>
            <a:r>
              <a:rPr kumimoji="1" lang="zh-CN" altLang="en-US" sz="2800">
                <a:latin typeface="Times New Roman" panose="02020603050405020304" pitchFamily="18" charset="0"/>
              </a:rPr>
              <a:t>对电流信号放大，</a:t>
            </a:r>
            <a:r>
              <a:rPr kumimoji="1" lang="en-US" altLang="zh-CN" sz="2800" i="1">
                <a:latin typeface="Times New Roman" panose="02020603050405020304" pitchFamily="18" charset="0"/>
              </a:rPr>
              <a:t>R</a:t>
            </a:r>
            <a:r>
              <a:rPr kumimoji="1" lang="en-US" altLang="zh-CN" sz="2800" i="1" baseline="-15000">
                <a:latin typeface="Times New Roman" panose="02020603050405020304" pitchFamily="18" charset="0"/>
              </a:rPr>
              <a:t>i</a:t>
            </a: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</a:rPr>
              <a:t>越小越好</a:t>
            </a:r>
          </a:p>
        </p:txBody>
      </p:sp>
      <p:graphicFrame>
        <p:nvGraphicFramePr>
          <p:cNvPr id="740356" name="Object 4"/>
          <p:cNvGraphicFramePr>
            <a:graphicFrameLocks noChangeAspect="1"/>
          </p:cNvGraphicFramePr>
          <p:nvPr/>
        </p:nvGraphicFramePr>
        <p:xfrm>
          <a:off x="2863850" y="2636838"/>
          <a:ext cx="2646363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3" name="公式" r:id="rId3" imgW="1143000" imgH="431800" progId="Equation.3">
                  <p:embed/>
                </p:oleObj>
              </mc:Choice>
              <mc:Fallback>
                <p:oleObj name="公式" r:id="rId3" imgW="11430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2636838"/>
                        <a:ext cx="2646363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0357" name="Object 5"/>
          <p:cNvGraphicFramePr>
            <a:graphicFrameLocks noChangeAspect="1"/>
          </p:cNvGraphicFramePr>
          <p:nvPr/>
        </p:nvGraphicFramePr>
        <p:xfrm>
          <a:off x="2868613" y="4868863"/>
          <a:ext cx="2462212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04" name="公式" r:id="rId5" imgW="1054100" imgH="431800" progId="Equation.3">
                  <p:embed/>
                </p:oleObj>
              </mc:Choice>
              <mc:Fallback>
                <p:oleObj name="公式" r:id="rId5" imgW="10541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4868863"/>
                        <a:ext cx="2462212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0358" name="Text Box 6"/>
          <p:cNvSpPr txBox="1">
            <a:spLocks noChangeArrowheads="1"/>
          </p:cNvSpPr>
          <p:nvPr/>
        </p:nvSpPr>
        <p:spPr bwMode="auto">
          <a:xfrm>
            <a:off x="755650" y="2843213"/>
            <a:ext cx="23415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600" b="0">
                <a:latin typeface="Times New Roman" panose="02020603050405020304" pitchFamily="18" charset="0"/>
              </a:rPr>
              <a:t>当</a:t>
            </a:r>
            <a:r>
              <a:rPr kumimoji="1" lang="en-US" altLang="zh-CN" sz="2600" b="0" i="1">
                <a:latin typeface="Times New Roman" panose="02020603050405020304" pitchFamily="18" charset="0"/>
              </a:rPr>
              <a:t>R</a:t>
            </a:r>
            <a:r>
              <a:rPr kumimoji="1" lang="en-US" altLang="zh-CN" sz="2600" b="0" baseline="-15000">
                <a:latin typeface="Times New Roman" panose="02020603050405020304" pitchFamily="18" charset="0"/>
              </a:rPr>
              <a:t>i</a:t>
            </a:r>
            <a:r>
              <a:rPr kumimoji="1" lang="en-US" altLang="zh-CN" sz="2600" b="0">
                <a:latin typeface="Times New Roman" panose="02020603050405020304" pitchFamily="18" charset="0"/>
              </a:rPr>
              <a:t> &gt;&gt; </a:t>
            </a:r>
            <a:r>
              <a:rPr kumimoji="1" lang="en-US" altLang="zh-CN" sz="2600" b="0" i="1">
                <a:latin typeface="Times New Roman" panose="02020603050405020304" pitchFamily="18" charset="0"/>
              </a:rPr>
              <a:t>R</a:t>
            </a:r>
            <a:r>
              <a:rPr kumimoji="1" lang="en-US" altLang="zh-CN" sz="2600" b="0" baseline="-15000">
                <a:latin typeface="Times New Roman" panose="02020603050405020304" pitchFamily="18" charset="0"/>
              </a:rPr>
              <a:t>s</a:t>
            </a:r>
            <a:r>
              <a:rPr kumimoji="1" lang="en-US" altLang="zh-CN" sz="2600" b="0">
                <a:latin typeface="Times New Roman" panose="02020603050405020304" pitchFamily="18" charset="0"/>
              </a:rPr>
              <a:t> </a:t>
            </a:r>
            <a:r>
              <a:rPr kumimoji="1" lang="zh-CN" altLang="en-US" sz="2600" b="0">
                <a:latin typeface="Times New Roman" panose="02020603050405020304" pitchFamily="18" charset="0"/>
              </a:rPr>
              <a:t>时，</a:t>
            </a:r>
          </a:p>
        </p:txBody>
      </p:sp>
      <p:sp>
        <p:nvSpPr>
          <p:cNvPr id="740359" name="Text Box 7"/>
          <p:cNvSpPr txBox="1">
            <a:spLocks noChangeArrowheads="1"/>
          </p:cNvSpPr>
          <p:nvPr/>
        </p:nvSpPr>
        <p:spPr bwMode="auto">
          <a:xfrm>
            <a:off x="755650" y="5075238"/>
            <a:ext cx="234156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600" b="0">
                <a:latin typeface="Times New Roman" panose="02020603050405020304" pitchFamily="18" charset="0"/>
              </a:rPr>
              <a:t>当</a:t>
            </a:r>
            <a:r>
              <a:rPr kumimoji="1" lang="en-US" altLang="zh-CN" sz="2600" b="0" i="1">
                <a:latin typeface="Times New Roman" panose="02020603050405020304" pitchFamily="18" charset="0"/>
              </a:rPr>
              <a:t>R</a:t>
            </a:r>
            <a:r>
              <a:rPr kumimoji="1" lang="en-US" altLang="zh-CN" sz="2600" b="0" baseline="-15000">
                <a:latin typeface="Times New Roman" panose="02020603050405020304" pitchFamily="18" charset="0"/>
              </a:rPr>
              <a:t>s</a:t>
            </a:r>
            <a:r>
              <a:rPr kumimoji="1" lang="en-US" altLang="zh-CN" sz="2600" b="0">
                <a:latin typeface="Times New Roman" panose="02020603050405020304" pitchFamily="18" charset="0"/>
              </a:rPr>
              <a:t> &gt;&gt; </a:t>
            </a:r>
            <a:r>
              <a:rPr kumimoji="1" lang="en-US" altLang="zh-CN" sz="2600" b="0" i="1">
                <a:latin typeface="Times New Roman" panose="02020603050405020304" pitchFamily="18" charset="0"/>
              </a:rPr>
              <a:t>R</a:t>
            </a:r>
            <a:r>
              <a:rPr kumimoji="1" lang="en-US" altLang="zh-CN" sz="2600" b="0" baseline="-15000">
                <a:latin typeface="Times New Roman" panose="02020603050405020304" pitchFamily="18" charset="0"/>
              </a:rPr>
              <a:t>i</a:t>
            </a:r>
            <a:r>
              <a:rPr kumimoji="1" lang="en-US" altLang="zh-CN" sz="2600" b="0">
                <a:latin typeface="Times New Roman" panose="02020603050405020304" pitchFamily="18" charset="0"/>
              </a:rPr>
              <a:t> </a:t>
            </a:r>
            <a:r>
              <a:rPr kumimoji="1" lang="zh-CN" altLang="en-US" sz="2600" b="0">
                <a:latin typeface="Times New Roman" panose="02020603050405020304" pitchFamily="18" charset="0"/>
              </a:rPr>
              <a:t>时，</a:t>
            </a:r>
          </a:p>
        </p:txBody>
      </p:sp>
      <p:pic>
        <p:nvPicPr>
          <p:cNvPr id="740381" name="Picture 2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038" y="2097088"/>
            <a:ext cx="26638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0382" name="Picture 3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013" y="4365625"/>
            <a:ext cx="26955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3873446-1F0A-4A51-AF4E-88C0F6DD69F3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2021/12/16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1536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BA58646-DF25-4F6E-9512-B8F0F9E41DF3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（扩展后的）</a:t>
            </a:r>
            <a:r>
              <a:rPr kumimoji="1" lang="zh-CN" altLang="en-US" dirty="0"/>
              <a:t>输出电阻</a:t>
            </a:r>
          </a:p>
        </p:txBody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7931150" cy="4932362"/>
          </a:xfrm>
        </p:spPr>
        <p:txBody>
          <a:bodyPr/>
          <a:lstStyle/>
          <a:p>
            <a:r>
              <a:rPr kumimoji="1" lang="zh-CN" altLang="en-US" sz="2800">
                <a:latin typeface="Times New Roman" panose="02020603050405020304" pitchFamily="18" charset="0"/>
              </a:rPr>
              <a:t>反映放大电路带负载的能力（输出量对负载变化的适应能力）</a:t>
            </a:r>
          </a:p>
          <a:p>
            <a:r>
              <a:rPr kumimoji="1" lang="zh-CN" altLang="en-US" sz="2800">
                <a:latin typeface="Times New Roman" panose="02020603050405020304" pitchFamily="18" charset="0"/>
              </a:rPr>
              <a:t>对于输出量为电压信号</a:t>
            </a:r>
            <a:endParaRPr kumimoji="1" lang="en-US" altLang="zh-CN" sz="2800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endParaRPr kumimoji="1" lang="en-US" altLang="zh-CN" sz="2400" i="1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endParaRPr kumimoji="1" lang="en-US" altLang="zh-CN" sz="2400" i="1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    R</a:t>
            </a:r>
            <a:r>
              <a:rPr kumimoji="1" lang="en-US" altLang="zh-CN" sz="2800" i="1" baseline="-15000">
                <a:latin typeface="Times New Roman" panose="02020603050405020304" pitchFamily="18" charset="0"/>
              </a:rPr>
              <a:t>o</a:t>
            </a: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</a:rPr>
              <a:t>越小，带负载能力越强</a:t>
            </a:r>
            <a:endParaRPr kumimoji="1" lang="zh-CN" altLang="en-US" sz="2400">
              <a:latin typeface="Times New Roman" panose="02020603050405020304" pitchFamily="18" charset="0"/>
            </a:endParaRPr>
          </a:p>
          <a:p>
            <a:r>
              <a:rPr kumimoji="1" lang="zh-CN" altLang="en-US" sz="2800">
                <a:latin typeface="Times New Roman" panose="02020603050405020304" pitchFamily="18" charset="0"/>
              </a:rPr>
              <a:t>对于输出量为电流信号</a:t>
            </a:r>
          </a:p>
          <a:p>
            <a:pPr>
              <a:buFontTx/>
              <a:buNone/>
            </a:pPr>
            <a:endParaRPr kumimoji="1" lang="en-US" altLang="zh-CN" sz="2400" i="1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endParaRPr kumimoji="1" lang="en-US" altLang="zh-CN" sz="2400" i="1">
              <a:latin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    R</a:t>
            </a:r>
            <a:r>
              <a:rPr kumimoji="1" lang="en-US" altLang="zh-CN" sz="2800" i="1" baseline="-15000">
                <a:latin typeface="Times New Roman" panose="02020603050405020304" pitchFamily="18" charset="0"/>
              </a:rPr>
              <a:t>o</a:t>
            </a: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</a:rPr>
              <a:t>越大，带负载能力越强</a:t>
            </a:r>
          </a:p>
        </p:txBody>
      </p:sp>
      <p:graphicFrame>
        <p:nvGraphicFramePr>
          <p:cNvPr id="741380" name="Object 4"/>
          <p:cNvGraphicFramePr>
            <a:graphicFrameLocks noChangeAspect="1"/>
          </p:cNvGraphicFramePr>
          <p:nvPr/>
        </p:nvGraphicFramePr>
        <p:xfrm>
          <a:off x="1365250" y="2889250"/>
          <a:ext cx="2811463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5" name="公式" r:id="rId3" imgW="1129810" imgH="431613" progId="Equation.3">
                  <p:embed/>
                </p:oleObj>
              </mc:Choice>
              <mc:Fallback>
                <p:oleObj name="公式" r:id="rId3" imgW="1129810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5250" y="2889250"/>
                        <a:ext cx="2811463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1381" name="Object 5"/>
          <p:cNvGraphicFramePr>
            <a:graphicFrameLocks noChangeAspect="1"/>
          </p:cNvGraphicFramePr>
          <p:nvPr/>
        </p:nvGraphicFramePr>
        <p:xfrm>
          <a:off x="1384300" y="4799013"/>
          <a:ext cx="261143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26" name="公式" r:id="rId5" imgW="1040948" imgH="431613" progId="Equation.3">
                  <p:embed/>
                </p:oleObj>
              </mc:Choice>
              <mc:Fallback>
                <p:oleObj name="公式" r:id="rId5" imgW="1040948" imgH="43161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4799013"/>
                        <a:ext cx="2611438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41382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088" y="2420938"/>
            <a:ext cx="2592387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1383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4549775"/>
            <a:ext cx="2679700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6741E53-7153-4CEE-A14B-485340AD0F96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2021/12/16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8E44792-EE09-4C15-AA0D-E2AA6690A3BA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13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放大电路模型 （电流型）</a:t>
            </a:r>
          </a:p>
        </p:txBody>
      </p:sp>
      <p:sp>
        <p:nvSpPr>
          <p:cNvPr id="12294" name="Rectangle 3"/>
          <p:cNvSpPr>
            <a:spLocks noChangeArrowheads="1"/>
          </p:cNvSpPr>
          <p:nvPr/>
        </p:nvSpPr>
        <p:spPr bwMode="auto">
          <a:xfrm>
            <a:off x="4706938" y="130492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/>
              <a:t>放大电路</a:t>
            </a:r>
          </a:p>
        </p:txBody>
      </p:sp>
      <p:sp>
        <p:nvSpPr>
          <p:cNvPr id="12295" name="Rectangle 25"/>
          <p:cNvSpPr>
            <a:spLocks noChangeArrowheads="1"/>
          </p:cNvSpPr>
          <p:nvPr/>
        </p:nvSpPr>
        <p:spPr bwMode="auto">
          <a:xfrm>
            <a:off x="1841500" y="1304925"/>
            <a:ext cx="1103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/>
              <a:t>信号源</a:t>
            </a:r>
          </a:p>
        </p:txBody>
      </p:sp>
      <p:sp>
        <p:nvSpPr>
          <p:cNvPr id="12296" name="Rectangle 40"/>
          <p:cNvSpPr>
            <a:spLocks noChangeArrowheads="1"/>
          </p:cNvSpPr>
          <p:nvPr/>
        </p:nvSpPr>
        <p:spPr bwMode="auto">
          <a:xfrm>
            <a:off x="7518400" y="1304925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/>
              <a:t>负载</a:t>
            </a:r>
          </a:p>
        </p:txBody>
      </p:sp>
      <p:sp>
        <p:nvSpPr>
          <p:cNvPr id="12297" name="Line 49"/>
          <p:cNvSpPr>
            <a:spLocks noChangeShapeType="1"/>
          </p:cNvSpPr>
          <p:nvPr/>
        </p:nvSpPr>
        <p:spPr bwMode="auto">
          <a:xfrm>
            <a:off x="5756275" y="2201863"/>
            <a:ext cx="0" cy="1476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8" name="Line 50"/>
          <p:cNvSpPr>
            <a:spLocks noChangeShapeType="1"/>
          </p:cNvSpPr>
          <p:nvPr/>
        </p:nvSpPr>
        <p:spPr bwMode="auto">
          <a:xfrm flipV="1">
            <a:off x="3054350" y="2192338"/>
            <a:ext cx="1393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9" name="Line 51"/>
          <p:cNvSpPr>
            <a:spLocks noChangeShapeType="1"/>
          </p:cNvSpPr>
          <p:nvPr/>
        </p:nvSpPr>
        <p:spPr bwMode="auto">
          <a:xfrm flipV="1">
            <a:off x="3054350" y="3681413"/>
            <a:ext cx="2736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0" name="AutoShape 52"/>
          <p:cNvSpPr>
            <a:spLocks noChangeArrowheads="1"/>
          </p:cNvSpPr>
          <p:nvPr/>
        </p:nvSpPr>
        <p:spPr bwMode="auto">
          <a:xfrm>
            <a:off x="5575300" y="2706688"/>
            <a:ext cx="360363" cy="576262"/>
          </a:xfrm>
          <a:prstGeom prst="diamond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2301" name="Line 53"/>
          <p:cNvSpPr>
            <a:spLocks noChangeShapeType="1"/>
          </p:cNvSpPr>
          <p:nvPr/>
        </p:nvSpPr>
        <p:spPr bwMode="auto">
          <a:xfrm flipV="1">
            <a:off x="5575300" y="2994025"/>
            <a:ext cx="3603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2" name="Line 54"/>
          <p:cNvSpPr>
            <a:spLocks noChangeShapeType="1"/>
          </p:cNvSpPr>
          <p:nvPr/>
        </p:nvSpPr>
        <p:spPr bwMode="auto">
          <a:xfrm>
            <a:off x="6351588" y="2201863"/>
            <a:ext cx="0" cy="1476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3" name="Rectangle 55"/>
          <p:cNvSpPr>
            <a:spLocks noChangeArrowheads="1"/>
          </p:cNvSpPr>
          <p:nvPr/>
        </p:nvSpPr>
        <p:spPr bwMode="auto">
          <a:xfrm>
            <a:off x="6257925" y="2741613"/>
            <a:ext cx="188913" cy="463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2304" name="Line 56"/>
          <p:cNvSpPr>
            <a:spLocks noChangeShapeType="1"/>
          </p:cNvSpPr>
          <p:nvPr/>
        </p:nvSpPr>
        <p:spPr bwMode="auto">
          <a:xfrm flipV="1">
            <a:off x="5754688" y="2201863"/>
            <a:ext cx="2054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5" name="Line 57"/>
          <p:cNvSpPr>
            <a:spLocks noChangeShapeType="1"/>
          </p:cNvSpPr>
          <p:nvPr/>
        </p:nvSpPr>
        <p:spPr bwMode="auto">
          <a:xfrm flipV="1">
            <a:off x="5754688" y="3678238"/>
            <a:ext cx="20542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6" name="Oval 58"/>
          <p:cNvSpPr>
            <a:spLocks noChangeArrowheads="1"/>
          </p:cNvSpPr>
          <p:nvPr/>
        </p:nvSpPr>
        <p:spPr bwMode="auto">
          <a:xfrm>
            <a:off x="7820025" y="3606800"/>
            <a:ext cx="131763" cy="1333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2307" name="Oval 59"/>
          <p:cNvSpPr>
            <a:spLocks noChangeArrowheads="1"/>
          </p:cNvSpPr>
          <p:nvPr/>
        </p:nvSpPr>
        <p:spPr bwMode="auto">
          <a:xfrm>
            <a:off x="7820025" y="2128838"/>
            <a:ext cx="131763" cy="1333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graphicFrame>
        <p:nvGraphicFramePr>
          <p:cNvPr id="12308" name="Object 60"/>
          <p:cNvGraphicFramePr>
            <a:graphicFrameLocks noChangeAspect="1"/>
          </p:cNvGraphicFramePr>
          <p:nvPr/>
        </p:nvGraphicFramePr>
        <p:xfrm>
          <a:off x="6567488" y="2778125"/>
          <a:ext cx="3429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2" name="公式" r:id="rId4" imgW="190500" imgH="228600" progId="Equation.3">
                  <p:embed/>
                </p:oleObj>
              </mc:Choice>
              <mc:Fallback>
                <p:oleObj name="公式" r:id="rId4" imgW="190500" imgH="228600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7488" y="2778125"/>
                        <a:ext cx="3429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9" name="Line 61"/>
          <p:cNvSpPr>
            <a:spLocks noChangeShapeType="1"/>
          </p:cNvSpPr>
          <p:nvPr/>
        </p:nvSpPr>
        <p:spPr bwMode="auto">
          <a:xfrm>
            <a:off x="4435475" y="2201863"/>
            <a:ext cx="0" cy="1479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0" name="Rectangle 62"/>
          <p:cNvSpPr>
            <a:spLocks noChangeArrowheads="1"/>
          </p:cNvSpPr>
          <p:nvPr/>
        </p:nvSpPr>
        <p:spPr bwMode="auto">
          <a:xfrm>
            <a:off x="4341813" y="2741613"/>
            <a:ext cx="188912" cy="463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2311" name="Rectangle 63"/>
          <p:cNvSpPr>
            <a:spLocks noChangeArrowheads="1"/>
          </p:cNvSpPr>
          <p:nvPr/>
        </p:nvSpPr>
        <p:spPr bwMode="auto">
          <a:xfrm>
            <a:off x="3232150" y="2309813"/>
            <a:ext cx="1730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2312" name="Rectangle 64"/>
          <p:cNvSpPr>
            <a:spLocks noChangeArrowheads="1"/>
          </p:cNvSpPr>
          <p:nvPr/>
        </p:nvSpPr>
        <p:spPr bwMode="auto">
          <a:xfrm>
            <a:off x="3230563" y="3262313"/>
            <a:ext cx="1746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−</a:t>
            </a:r>
          </a:p>
        </p:txBody>
      </p:sp>
      <p:sp>
        <p:nvSpPr>
          <p:cNvPr id="12313" name="Line 65"/>
          <p:cNvSpPr>
            <a:spLocks noChangeShapeType="1"/>
          </p:cNvSpPr>
          <p:nvPr/>
        </p:nvSpPr>
        <p:spPr bwMode="auto">
          <a:xfrm>
            <a:off x="3154363" y="2038350"/>
            <a:ext cx="4556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314" name="Object 66"/>
          <p:cNvGraphicFramePr>
            <a:graphicFrameLocks noChangeAspect="1"/>
          </p:cNvGraphicFramePr>
          <p:nvPr/>
        </p:nvGraphicFramePr>
        <p:xfrm>
          <a:off x="3919538" y="2741613"/>
          <a:ext cx="32385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3" name="公式" r:id="rId6" imgW="164885" imgH="215619" progId="Equation.3">
                  <p:embed/>
                </p:oleObj>
              </mc:Choice>
              <mc:Fallback>
                <p:oleObj name="公式" r:id="rId6" imgW="164885" imgH="215619" progId="Equation.3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538" y="2741613"/>
                        <a:ext cx="32385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5" name="Line 67"/>
          <p:cNvSpPr>
            <a:spLocks noChangeShapeType="1"/>
          </p:cNvSpPr>
          <p:nvPr/>
        </p:nvSpPr>
        <p:spPr bwMode="auto">
          <a:xfrm>
            <a:off x="7878763" y="2263775"/>
            <a:ext cx="0" cy="1333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16" name="Rectangle 68"/>
          <p:cNvSpPr>
            <a:spLocks noChangeArrowheads="1"/>
          </p:cNvSpPr>
          <p:nvPr/>
        </p:nvSpPr>
        <p:spPr bwMode="auto">
          <a:xfrm>
            <a:off x="7785100" y="2697163"/>
            <a:ext cx="188913" cy="46355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2317" name="Line 69"/>
          <p:cNvSpPr>
            <a:spLocks noChangeShapeType="1"/>
          </p:cNvSpPr>
          <p:nvPr/>
        </p:nvSpPr>
        <p:spPr bwMode="auto">
          <a:xfrm>
            <a:off x="7218363" y="2027238"/>
            <a:ext cx="444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8" name="Rectangle 70"/>
          <p:cNvSpPr>
            <a:spLocks noChangeArrowheads="1"/>
          </p:cNvSpPr>
          <p:nvPr/>
        </p:nvSpPr>
        <p:spPr bwMode="auto">
          <a:xfrm>
            <a:off x="3810000" y="1978025"/>
            <a:ext cx="3168650" cy="1882775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grpSp>
        <p:nvGrpSpPr>
          <p:cNvPr id="12319" name="Group 73"/>
          <p:cNvGrpSpPr>
            <a:grpSpLocks/>
          </p:cNvGrpSpPr>
          <p:nvPr/>
        </p:nvGrpSpPr>
        <p:grpSpPr bwMode="auto">
          <a:xfrm>
            <a:off x="1216025" y="2130425"/>
            <a:ext cx="1838325" cy="1609725"/>
            <a:chOff x="452" y="2907"/>
            <a:chExt cx="1158" cy="1014"/>
          </a:xfrm>
        </p:grpSpPr>
        <p:sp>
          <p:nvSpPr>
            <p:cNvPr id="12345" name="Line 74"/>
            <p:cNvSpPr>
              <a:spLocks noChangeShapeType="1"/>
            </p:cNvSpPr>
            <p:nvPr/>
          </p:nvSpPr>
          <p:spPr bwMode="auto">
            <a:xfrm>
              <a:off x="839" y="2946"/>
              <a:ext cx="0" cy="9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6" name="Line 75"/>
            <p:cNvSpPr>
              <a:spLocks noChangeShapeType="1"/>
            </p:cNvSpPr>
            <p:nvPr/>
          </p:nvSpPr>
          <p:spPr bwMode="auto">
            <a:xfrm>
              <a:off x="1232" y="2946"/>
              <a:ext cx="0" cy="9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7" name="Line 76"/>
            <p:cNvSpPr>
              <a:spLocks noChangeShapeType="1"/>
            </p:cNvSpPr>
            <p:nvPr/>
          </p:nvSpPr>
          <p:spPr bwMode="auto">
            <a:xfrm flipV="1">
              <a:off x="838" y="2946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8" name="Line 77"/>
            <p:cNvSpPr>
              <a:spLocks noChangeShapeType="1"/>
            </p:cNvSpPr>
            <p:nvPr/>
          </p:nvSpPr>
          <p:spPr bwMode="auto">
            <a:xfrm flipV="1">
              <a:off x="838" y="3882"/>
              <a:ext cx="6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49" name="Oval 78"/>
            <p:cNvSpPr>
              <a:spLocks noChangeArrowheads="1"/>
            </p:cNvSpPr>
            <p:nvPr/>
          </p:nvSpPr>
          <p:spPr bwMode="auto">
            <a:xfrm>
              <a:off x="1527" y="3837"/>
              <a:ext cx="83" cy="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2350" name="Oval 79"/>
            <p:cNvSpPr>
              <a:spLocks noChangeArrowheads="1"/>
            </p:cNvSpPr>
            <p:nvPr/>
          </p:nvSpPr>
          <p:spPr bwMode="auto">
            <a:xfrm>
              <a:off x="1526" y="2907"/>
              <a:ext cx="83" cy="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2351" name="Oval 80"/>
            <p:cNvSpPr>
              <a:spLocks noChangeArrowheads="1"/>
            </p:cNvSpPr>
            <p:nvPr/>
          </p:nvSpPr>
          <p:spPr bwMode="auto">
            <a:xfrm>
              <a:off x="725" y="3332"/>
              <a:ext cx="227" cy="227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2352" name="Line 81"/>
            <p:cNvSpPr>
              <a:spLocks noChangeShapeType="1"/>
            </p:cNvSpPr>
            <p:nvPr/>
          </p:nvSpPr>
          <p:spPr bwMode="auto">
            <a:xfrm flipV="1">
              <a:off x="635" y="3294"/>
              <a:ext cx="0" cy="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53" name="Line 82"/>
            <p:cNvSpPr>
              <a:spLocks noChangeShapeType="1"/>
            </p:cNvSpPr>
            <p:nvPr/>
          </p:nvSpPr>
          <p:spPr bwMode="auto">
            <a:xfrm flipV="1">
              <a:off x="725" y="3446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54" name="Rectangle 83"/>
            <p:cNvSpPr>
              <a:spLocks noChangeArrowheads="1"/>
            </p:cNvSpPr>
            <p:nvPr/>
          </p:nvSpPr>
          <p:spPr bwMode="auto">
            <a:xfrm>
              <a:off x="1173" y="3286"/>
              <a:ext cx="119" cy="2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graphicFrame>
          <p:nvGraphicFramePr>
            <p:cNvPr id="12355" name="Object 84"/>
            <p:cNvGraphicFramePr>
              <a:graphicFrameLocks noChangeAspect="1"/>
            </p:cNvGraphicFramePr>
            <p:nvPr/>
          </p:nvGraphicFramePr>
          <p:xfrm>
            <a:off x="1360" y="3315"/>
            <a:ext cx="201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64" name="公式" r:id="rId8" imgW="177646" imgH="228402" progId="Equation.3">
                    <p:embed/>
                  </p:oleObj>
                </mc:Choice>
                <mc:Fallback>
                  <p:oleObj name="公式" r:id="rId8" imgW="177646" imgH="228402" progId="Equation.3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0" y="3315"/>
                          <a:ext cx="201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56" name="Object 85"/>
            <p:cNvGraphicFramePr>
              <a:graphicFrameLocks noChangeAspect="1"/>
            </p:cNvGraphicFramePr>
            <p:nvPr/>
          </p:nvGraphicFramePr>
          <p:xfrm>
            <a:off x="452" y="3317"/>
            <a:ext cx="129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665" name="公式" r:id="rId10" imgW="114250" imgH="228501" progId="Equation.3">
                    <p:embed/>
                  </p:oleObj>
                </mc:Choice>
                <mc:Fallback>
                  <p:oleObj name="公式" r:id="rId10" imgW="114250" imgH="228501" progId="Equation.3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" y="3317"/>
                          <a:ext cx="129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20" name="Object 86"/>
          <p:cNvGraphicFramePr>
            <a:graphicFrameLocks noChangeAspect="1"/>
          </p:cNvGraphicFramePr>
          <p:nvPr/>
        </p:nvGraphicFramePr>
        <p:xfrm>
          <a:off x="3198813" y="2781300"/>
          <a:ext cx="249237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6" name="公式" r:id="rId12" imgW="139579" imgH="215713" progId="Equation.3">
                  <p:embed/>
                </p:oleObj>
              </mc:Choice>
              <mc:Fallback>
                <p:oleObj name="公式" r:id="rId12" imgW="139579" imgH="215713" progId="Equation.3">
                  <p:embed/>
                  <p:pic>
                    <p:nvPicPr>
                      <p:cNvPr id="0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3" y="2781300"/>
                        <a:ext cx="249237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1" name="Object 87"/>
          <p:cNvGraphicFramePr>
            <a:graphicFrameLocks noChangeAspect="1"/>
          </p:cNvGraphicFramePr>
          <p:nvPr/>
        </p:nvGraphicFramePr>
        <p:xfrm>
          <a:off x="4749800" y="2781300"/>
          <a:ext cx="6254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7" name="公式" r:id="rId14" imgW="266584" imgH="228501" progId="Equation.3">
                  <p:embed/>
                </p:oleObj>
              </mc:Choice>
              <mc:Fallback>
                <p:oleObj name="公式" r:id="rId14" imgW="266584" imgH="228501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2781300"/>
                        <a:ext cx="6254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2" name="Line 88"/>
          <p:cNvSpPr>
            <a:spLocks noChangeShapeType="1"/>
          </p:cNvSpPr>
          <p:nvPr/>
        </p:nvSpPr>
        <p:spPr bwMode="auto">
          <a:xfrm flipV="1">
            <a:off x="5430838" y="2781300"/>
            <a:ext cx="0" cy="4683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323" name="Object 89"/>
          <p:cNvGraphicFramePr>
            <a:graphicFrameLocks noChangeAspect="1"/>
          </p:cNvGraphicFramePr>
          <p:nvPr/>
        </p:nvGraphicFramePr>
        <p:xfrm>
          <a:off x="7302500" y="1592263"/>
          <a:ext cx="265113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8" name="公式" r:id="rId16" imgW="126890" imgH="228402" progId="Equation.3">
                  <p:embed/>
                </p:oleObj>
              </mc:Choice>
              <mc:Fallback>
                <p:oleObj name="公式" r:id="rId16" imgW="126890" imgH="228402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0" y="1592263"/>
                        <a:ext cx="265113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4" name="Object 90"/>
          <p:cNvGraphicFramePr>
            <a:graphicFrameLocks noChangeAspect="1"/>
          </p:cNvGraphicFramePr>
          <p:nvPr/>
        </p:nvGraphicFramePr>
        <p:xfrm>
          <a:off x="3248025" y="1592263"/>
          <a:ext cx="23812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9" name="公式" r:id="rId18" imgW="114151" imgH="215619" progId="Equation.3">
                  <p:embed/>
                </p:oleObj>
              </mc:Choice>
              <mc:Fallback>
                <p:oleObj name="公式" r:id="rId18" imgW="114151" imgH="215619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025" y="1592263"/>
                        <a:ext cx="238125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5" name="Rectangle 91"/>
          <p:cNvSpPr>
            <a:spLocks noChangeArrowheads="1"/>
          </p:cNvSpPr>
          <p:nvPr/>
        </p:nvSpPr>
        <p:spPr bwMode="auto">
          <a:xfrm>
            <a:off x="7412038" y="2290763"/>
            <a:ext cx="1730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2326" name="Rectangle 92"/>
          <p:cNvSpPr>
            <a:spLocks noChangeArrowheads="1"/>
          </p:cNvSpPr>
          <p:nvPr/>
        </p:nvSpPr>
        <p:spPr bwMode="auto">
          <a:xfrm>
            <a:off x="7410450" y="3243263"/>
            <a:ext cx="1746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Times New Roman" panose="02020603050405020304" pitchFamily="18" charset="0"/>
              </a:rPr>
              <a:t>−</a:t>
            </a:r>
          </a:p>
        </p:txBody>
      </p:sp>
      <p:graphicFrame>
        <p:nvGraphicFramePr>
          <p:cNvPr id="12327" name="Object 93"/>
          <p:cNvGraphicFramePr>
            <a:graphicFrameLocks noChangeAspect="1"/>
          </p:cNvGraphicFramePr>
          <p:nvPr/>
        </p:nvGraphicFramePr>
        <p:xfrm>
          <a:off x="8131175" y="2759075"/>
          <a:ext cx="40163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0" name="公式" r:id="rId20" imgW="203024" imgH="215713" progId="Equation.3">
                  <p:embed/>
                </p:oleObj>
              </mc:Choice>
              <mc:Fallback>
                <p:oleObj name="公式" r:id="rId20" imgW="203024" imgH="215713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31175" y="2759075"/>
                        <a:ext cx="401638" cy="42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8" name="Object 94"/>
          <p:cNvGraphicFramePr>
            <a:graphicFrameLocks noChangeAspect="1"/>
          </p:cNvGraphicFramePr>
          <p:nvPr/>
        </p:nvGraphicFramePr>
        <p:xfrm>
          <a:off x="7375525" y="2747963"/>
          <a:ext cx="293688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1" name="公式" r:id="rId22" imgW="165028" imgH="228501" progId="Equation.3">
                  <p:embed/>
                </p:oleObj>
              </mc:Choice>
              <mc:Fallback>
                <p:oleObj name="公式" r:id="rId22" imgW="165028" imgH="228501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5525" y="2747963"/>
                        <a:ext cx="293688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9" name="Text Box 98"/>
          <p:cNvSpPr txBox="1">
            <a:spLocks noChangeArrowheads="1"/>
          </p:cNvSpPr>
          <p:nvPr/>
        </p:nvSpPr>
        <p:spPr bwMode="auto">
          <a:xfrm>
            <a:off x="566738" y="2273300"/>
            <a:ext cx="549275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/>
              <a:t>电流放大</a:t>
            </a:r>
          </a:p>
        </p:txBody>
      </p:sp>
      <p:sp>
        <p:nvSpPr>
          <p:cNvPr id="12330" name="Line 99"/>
          <p:cNvSpPr>
            <a:spLocks noChangeShapeType="1"/>
          </p:cNvSpPr>
          <p:nvPr/>
        </p:nvSpPr>
        <p:spPr bwMode="auto">
          <a:xfrm>
            <a:off x="5076825" y="3681413"/>
            <a:ext cx="0" cy="323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31" name="Line 100"/>
          <p:cNvSpPr>
            <a:spLocks noChangeShapeType="1"/>
          </p:cNvSpPr>
          <p:nvPr/>
        </p:nvSpPr>
        <p:spPr bwMode="auto">
          <a:xfrm>
            <a:off x="4897438" y="4005263"/>
            <a:ext cx="360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67093" name="Object 117"/>
          <p:cNvGraphicFramePr>
            <a:graphicFrameLocks noChangeAspect="1"/>
          </p:cNvGraphicFramePr>
          <p:nvPr/>
        </p:nvGraphicFramePr>
        <p:xfrm>
          <a:off x="2897188" y="5556250"/>
          <a:ext cx="1819275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2" name="公式" r:id="rId24" imgW="837836" imgH="431613" progId="Equation.3">
                  <p:embed/>
                </p:oleObj>
              </mc:Choice>
              <mc:Fallback>
                <p:oleObj name="公式" r:id="rId24" imgW="837836" imgH="431613" progId="Equation.3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8" y="5556250"/>
                        <a:ext cx="1819275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3" name="Object 118"/>
          <p:cNvGraphicFramePr>
            <a:graphicFrameLocks noChangeAspect="1"/>
          </p:cNvGraphicFramePr>
          <p:nvPr/>
        </p:nvGraphicFramePr>
        <p:xfrm>
          <a:off x="719138" y="4383088"/>
          <a:ext cx="441325" cy="417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3" name="公式" r:id="rId26" imgW="177646" imgH="228402" progId="Equation.3">
                  <p:embed/>
                </p:oleObj>
              </mc:Choice>
              <mc:Fallback>
                <p:oleObj name="公式" r:id="rId26" imgW="177646" imgH="228402" progId="Equation.3">
                  <p:embed/>
                  <p:pic>
                    <p:nvPicPr>
                      <p:cNvPr id="0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4383088"/>
                        <a:ext cx="441325" cy="417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4" name="Object 119"/>
          <p:cNvGraphicFramePr>
            <a:graphicFrameLocks noChangeAspect="1"/>
          </p:cNvGraphicFramePr>
          <p:nvPr/>
        </p:nvGraphicFramePr>
        <p:xfrm>
          <a:off x="2916238" y="4402138"/>
          <a:ext cx="409575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4" name="公式" r:id="rId28" imgW="164885" imgH="215619" progId="Equation.3">
                  <p:embed/>
                </p:oleObj>
              </mc:Choice>
              <mc:Fallback>
                <p:oleObj name="公式" r:id="rId28" imgW="164885" imgH="215619" progId="Equation.3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4402138"/>
                        <a:ext cx="409575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5" name="Object 120"/>
          <p:cNvGraphicFramePr>
            <a:graphicFrameLocks noChangeAspect="1"/>
          </p:cNvGraphicFramePr>
          <p:nvPr/>
        </p:nvGraphicFramePr>
        <p:xfrm>
          <a:off x="4895850" y="4414838"/>
          <a:ext cx="4730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5" name="公式" r:id="rId30" imgW="190500" imgH="228600" progId="Equation.3">
                  <p:embed/>
                </p:oleObj>
              </mc:Choice>
              <mc:Fallback>
                <p:oleObj name="公式" r:id="rId30" imgW="190500" imgH="228600" progId="Equation.3">
                  <p:embed/>
                  <p:pic>
                    <p:nvPicPr>
                      <p:cNvPr id="0" name="Object 1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4414838"/>
                        <a:ext cx="4730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36" name="Object 121"/>
          <p:cNvGraphicFramePr>
            <a:graphicFrameLocks noChangeAspect="1"/>
          </p:cNvGraphicFramePr>
          <p:nvPr/>
        </p:nvGraphicFramePr>
        <p:xfrm>
          <a:off x="2889250" y="5026025"/>
          <a:ext cx="5064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6" name="公式" r:id="rId32" imgW="203112" imgH="228501" progId="Equation.3">
                  <p:embed/>
                </p:oleObj>
              </mc:Choice>
              <mc:Fallback>
                <p:oleObj name="公式" r:id="rId32" imgW="203112" imgH="228501" progId="Equation.3">
                  <p:embed/>
                  <p:pic>
                    <p:nvPicPr>
                      <p:cNvPr id="0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5026025"/>
                        <a:ext cx="5064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7" name="Rectangle 122"/>
          <p:cNvSpPr>
            <a:spLocks noChangeArrowheads="1"/>
          </p:cNvSpPr>
          <p:nvPr/>
        </p:nvSpPr>
        <p:spPr bwMode="auto">
          <a:xfrm>
            <a:off x="3278188" y="5013325"/>
            <a:ext cx="2698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800" b="0"/>
              <a:t>：负载短路时的电流增益</a:t>
            </a:r>
          </a:p>
        </p:txBody>
      </p:sp>
      <p:sp>
        <p:nvSpPr>
          <p:cNvPr id="12338" name="Rectangle 123"/>
          <p:cNvSpPr>
            <a:spLocks noChangeArrowheads="1"/>
          </p:cNvSpPr>
          <p:nvPr/>
        </p:nvSpPr>
        <p:spPr bwMode="auto">
          <a:xfrm>
            <a:off x="3278188" y="43957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800" b="0"/>
              <a:t>：输入电阻</a:t>
            </a:r>
          </a:p>
        </p:txBody>
      </p:sp>
      <p:sp>
        <p:nvSpPr>
          <p:cNvPr id="12339" name="Rectangle 124"/>
          <p:cNvSpPr>
            <a:spLocks noChangeArrowheads="1"/>
          </p:cNvSpPr>
          <p:nvPr/>
        </p:nvSpPr>
        <p:spPr bwMode="auto">
          <a:xfrm>
            <a:off x="5254625" y="442753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800" b="0"/>
              <a:t>：输出电阻</a:t>
            </a:r>
          </a:p>
        </p:txBody>
      </p:sp>
      <p:sp>
        <p:nvSpPr>
          <p:cNvPr id="12340" name="Rectangle 125"/>
          <p:cNvSpPr>
            <a:spLocks noChangeArrowheads="1"/>
          </p:cNvSpPr>
          <p:nvPr/>
        </p:nvSpPr>
        <p:spPr bwMode="auto">
          <a:xfrm>
            <a:off x="1116013" y="4395788"/>
            <a:ext cx="155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bIns="0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800" b="0"/>
              <a:t>：信号源内阻</a:t>
            </a:r>
          </a:p>
        </p:txBody>
      </p:sp>
      <p:graphicFrame>
        <p:nvGraphicFramePr>
          <p:cNvPr id="12341" name="Object 126"/>
          <p:cNvGraphicFramePr>
            <a:graphicFrameLocks noChangeAspect="1"/>
          </p:cNvGraphicFramePr>
          <p:nvPr/>
        </p:nvGraphicFramePr>
        <p:xfrm>
          <a:off x="1855788" y="5553075"/>
          <a:ext cx="990600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7" name="公式" r:id="rId34" imgW="457200" imgH="431800" progId="Equation.3">
                  <p:embed/>
                </p:oleObj>
              </mc:Choice>
              <mc:Fallback>
                <p:oleObj name="公式" r:id="rId34" imgW="457200" imgH="431800" progId="Equation.3">
                  <p:embed/>
                  <p:pic>
                    <p:nvPicPr>
                      <p:cNvPr id="0" name="Object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5788" y="5553075"/>
                        <a:ext cx="990600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42" name="Rectangle 127"/>
          <p:cNvSpPr>
            <a:spLocks noChangeArrowheads="1"/>
          </p:cNvSpPr>
          <p:nvPr/>
        </p:nvSpPr>
        <p:spPr bwMode="auto">
          <a:xfrm>
            <a:off x="611188" y="56784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800" b="0"/>
              <a:t>电流增益：</a:t>
            </a:r>
            <a:endParaRPr lang="en-US" altLang="zh-CN" sz="1800" b="0"/>
          </a:p>
        </p:txBody>
      </p:sp>
      <p:graphicFrame>
        <p:nvGraphicFramePr>
          <p:cNvPr id="12343" name="Object 132"/>
          <p:cNvGraphicFramePr>
            <a:graphicFrameLocks noChangeAspect="1"/>
          </p:cNvGraphicFramePr>
          <p:nvPr/>
        </p:nvGraphicFramePr>
        <p:xfrm>
          <a:off x="6756400" y="4432300"/>
          <a:ext cx="50482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78" name="公式" r:id="rId36" imgW="203024" imgH="215713" progId="Equation.3">
                  <p:embed/>
                </p:oleObj>
              </mc:Choice>
              <mc:Fallback>
                <p:oleObj name="公式" r:id="rId36" imgW="203024" imgH="215713" progId="Equation.3">
                  <p:embed/>
                  <p:pic>
                    <p:nvPicPr>
                      <p:cNvPr id="0" name="Object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6400" y="4432300"/>
                        <a:ext cx="504825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44" name="Rectangle 133"/>
          <p:cNvSpPr>
            <a:spLocks noChangeArrowheads="1"/>
          </p:cNvSpPr>
          <p:nvPr/>
        </p:nvSpPr>
        <p:spPr bwMode="auto">
          <a:xfrm>
            <a:off x="7169150" y="4433888"/>
            <a:ext cx="1327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1800" b="0"/>
              <a:t>：负载电阻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86370BA-4C95-442E-B646-7622139EE691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2021/12/16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4CC40C5-6492-4282-A677-C1FE5A3C602C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14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4074024" y="3765158"/>
            <a:ext cx="3022600" cy="2598738"/>
            <a:chOff x="2822" y="998"/>
            <a:chExt cx="2527" cy="2040"/>
          </a:xfrm>
        </p:grpSpPr>
        <p:sp>
          <p:nvSpPr>
            <p:cNvPr id="20516" name="Oval 32"/>
            <p:cNvSpPr>
              <a:spLocks noChangeArrowheads="1"/>
            </p:cNvSpPr>
            <p:nvPr/>
          </p:nvSpPr>
          <p:spPr bwMode="auto">
            <a:xfrm>
              <a:off x="3107" y="2704"/>
              <a:ext cx="61" cy="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0517" name="Oval 33"/>
            <p:cNvSpPr>
              <a:spLocks noChangeArrowheads="1"/>
            </p:cNvSpPr>
            <p:nvPr/>
          </p:nvSpPr>
          <p:spPr bwMode="auto">
            <a:xfrm>
              <a:off x="3104" y="1376"/>
              <a:ext cx="61" cy="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0518" name="Oval 34"/>
            <p:cNvSpPr>
              <a:spLocks noChangeArrowheads="1"/>
            </p:cNvSpPr>
            <p:nvPr/>
          </p:nvSpPr>
          <p:spPr bwMode="auto">
            <a:xfrm>
              <a:off x="5035" y="2688"/>
              <a:ext cx="61" cy="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0519" name="Oval 35"/>
            <p:cNvSpPr>
              <a:spLocks noChangeArrowheads="1"/>
            </p:cNvSpPr>
            <p:nvPr/>
          </p:nvSpPr>
          <p:spPr bwMode="auto">
            <a:xfrm>
              <a:off x="5012" y="1376"/>
              <a:ext cx="61" cy="6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0520" name="Line 36"/>
            <p:cNvSpPr>
              <a:spLocks noChangeShapeType="1"/>
            </p:cNvSpPr>
            <p:nvPr/>
          </p:nvSpPr>
          <p:spPr bwMode="auto">
            <a:xfrm>
              <a:off x="3175" y="2727"/>
              <a:ext cx="18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1" name="Line 37"/>
            <p:cNvSpPr>
              <a:spLocks noChangeShapeType="1"/>
            </p:cNvSpPr>
            <p:nvPr/>
          </p:nvSpPr>
          <p:spPr bwMode="auto">
            <a:xfrm flipV="1">
              <a:off x="4291" y="1412"/>
              <a:ext cx="0" cy="13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2" name="Line 38"/>
            <p:cNvSpPr>
              <a:spLocks noChangeShapeType="1"/>
            </p:cNvSpPr>
            <p:nvPr/>
          </p:nvSpPr>
          <p:spPr bwMode="auto">
            <a:xfrm>
              <a:off x="3175" y="1407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0523" name="Group 39"/>
            <p:cNvGrpSpPr>
              <a:grpSpLocks/>
            </p:cNvGrpSpPr>
            <p:nvPr/>
          </p:nvGrpSpPr>
          <p:grpSpPr bwMode="auto">
            <a:xfrm>
              <a:off x="4179" y="1868"/>
              <a:ext cx="225" cy="359"/>
              <a:chOff x="4164" y="1968"/>
              <a:chExt cx="264" cy="420"/>
            </a:xfrm>
          </p:grpSpPr>
          <p:sp>
            <p:nvSpPr>
              <p:cNvPr id="20543" name="AutoShape 40"/>
              <p:cNvSpPr>
                <a:spLocks noChangeArrowheads="1"/>
              </p:cNvSpPr>
              <p:nvPr/>
            </p:nvSpPr>
            <p:spPr bwMode="auto">
              <a:xfrm>
                <a:off x="4164" y="1968"/>
                <a:ext cx="264" cy="420"/>
              </a:xfrm>
              <a:prstGeom prst="diamond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0544" name="Line 41"/>
              <p:cNvSpPr>
                <a:spLocks noChangeShapeType="1"/>
              </p:cNvSpPr>
              <p:nvPr/>
            </p:nvSpPr>
            <p:spPr bwMode="auto">
              <a:xfrm>
                <a:off x="4176" y="2184"/>
                <a:ext cx="2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524" name="Line 42"/>
            <p:cNvSpPr>
              <a:spLocks noChangeShapeType="1"/>
            </p:cNvSpPr>
            <p:nvPr/>
          </p:nvSpPr>
          <p:spPr bwMode="auto">
            <a:xfrm flipV="1">
              <a:off x="3794" y="1397"/>
              <a:ext cx="0" cy="13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5" name="Rectangle 43"/>
            <p:cNvSpPr>
              <a:spLocks noChangeArrowheads="1"/>
            </p:cNvSpPr>
            <p:nvPr/>
          </p:nvSpPr>
          <p:spPr bwMode="auto">
            <a:xfrm>
              <a:off x="3743" y="1909"/>
              <a:ext cx="112" cy="3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0526" name="Line 44"/>
            <p:cNvSpPr>
              <a:spLocks noChangeShapeType="1"/>
            </p:cNvSpPr>
            <p:nvPr/>
          </p:nvSpPr>
          <p:spPr bwMode="auto">
            <a:xfrm flipV="1">
              <a:off x="4286" y="1412"/>
              <a:ext cx="72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27" name="Text Box 47"/>
            <p:cNvSpPr txBox="1">
              <a:spLocks noChangeArrowheads="1"/>
            </p:cNvSpPr>
            <p:nvPr/>
          </p:nvSpPr>
          <p:spPr bwMode="auto">
            <a:xfrm>
              <a:off x="2994" y="1485"/>
              <a:ext cx="4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000">
                  <a:latin typeface="Times New Roman" panose="02020603050405020304" pitchFamily="18" charset="0"/>
                </a:rPr>
                <a:t>＋</a:t>
              </a:r>
            </a:p>
          </p:txBody>
        </p:sp>
        <p:sp>
          <p:nvSpPr>
            <p:cNvPr id="20528" name="Text Box 48"/>
            <p:cNvSpPr txBox="1">
              <a:spLocks noChangeArrowheads="1"/>
            </p:cNvSpPr>
            <p:nvPr/>
          </p:nvSpPr>
          <p:spPr bwMode="auto">
            <a:xfrm>
              <a:off x="3019" y="243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</a:p>
          </p:txBody>
        </p:sp>
        <p:sp>
          <p:nvSpPr>
            <p:cNvPr id="20529" name="Text Box 49"/>
            <p:cNvSpPr txBox="1">
              <a:spLocks noChangeArrowheads="1"/>
            </p:cNvSpPr>
            <p:nvPr/>
          </p:nvSpPr>
          <p:spPr bwMode="auto">
            <a:xfrm>
              <a:off x="4898" y="1502"/>
              <a:ext cx="40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000">
                  <a:latin typeface="Times New Roman" panose="02020603050405020304" pitchFamily="18" charset="0"/>
                </a:rPr>
                <a:t>＋</a:t>
              </a:r>
            </a:p>
          </p:txBody>
        </p:sp>
        <p:sp>
          <p:nvSpPr>
            <p:cNvPr id="20530" name="Text Box 50"/>
            <p:cNvSpPr txBox="1">
              <a:spLocks noChangeArrowheads="1"/>
            </p:cNvSpPr>
            <p:nvPr/>
          </p:nvSpPr>
          <p:spPr bwMode="auto">
            <a:xfrm>
              <a:off x="4948" y="2432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zh-CN" altLang="en-US" sz="2000"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</a:p>
          </p:txBody>
        </p:sp>
        <p:sp>
          <p:nvSpPr>
            <p:cNvPr id="20531" name="Line 51"/>
            <p:cNvSpPr>
              <a:spLocks noChangeShapeType="1"/>
            </p:cNvSpPr>
            <p:nvPr/>
          </p:nvSpPr>
          <p:spPr bwMode="auto">
            <a:xfrm>
              <a:off x="3288" y="1319"/>
              <a:ext cx="29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32" name="Line 53"/>
            <p:cNvSpPr>
              <a:spLocks noChangeShapeType="1"/>
            </p:cNvSpPr>
            <p:nvPr/>
          </p:nvSpPr>
          <p:spPr bwMode="auto">
            <a:xfrm flipH="1">
              <a:off x="4512" y="1321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20533" name="Object 55"/>
            <p:cNvGraphicFramePr>
              <a:graphicFrameLocks noChangeAspect="1"/>
            </p:cNvGraphicFramePr>
            <p:nvPr/>
          </p:nvGraphicFramePr>
          <p:xfrm>
            <a:off x="4572" y="1918"/>
            <a:ext cx="32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99" name="公式" r:id="rId3" imgW="266584" imgH="228501" progId="Equation.3">
                    <p:embed/>
                  </p:oleObj>
                </mc:Choice>
                <mc:Fallback>
                  <p:oleObj name="公式" r:id="rId3" imgW="266584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" y="1918"/>
                          <a:ext cx="326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4" name="Line 62"/>
            <p:cNvSpPr>
              <a:spLocks noChangeShapeType="1"/>
            </p:cNvSpPr>
            <p:nvPr/>
          </p:nvSpPr>
          <p:spPr bwMode="auto">
            <a:xfrm flipV="1">
              <a:off x="4513" y="1911"/>
              <a:ext cx="0" cy="29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lg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535" name="Object 64"/>
            <p:cNvGraphicFramePr>
              <a:graphicFrameLocks noChangeAspect="1"/>
            </p:cNvGraphicFramePr>
            <p:nvPr/>
          </p:nvGraphicFramePr>
          <p:xfrm>
            <a:off x="2993" y="1869"/>
            <a:ext cx="343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00" name="公式" r:id="rId5" imgW="203112" imgH="228501" progId="Equation.3">
                    <p:embed/>
                  </p:oleObj>
                </mc:Choice>
                <mc:Fallback>
                  <p:oleObj name="公式" r:id="rId5" imgW="20311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3" y="1869"/>
                          <a:ext cx="343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6" name="Object 65"/>
            <p:cNvGraphicFramePr>
              <a:graphicFrameLocks noChangeAspect="1"/>
            </p:cNvGraphicFramePr>
            <p:nvPr/>
          </p:nvGraphicFramePr>
          <p:xfrm>
            <a:off x="3348" y="998"/>
            <a:ext cx="251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01" name="公式" r:id="rId7" imgW="126890" imgH="228402" progId="Equation.3">
                    <p:embed/>
                  </p:oleObj>
                </mc:Choice>
                <mc:Fallback>
                  <p:oleObj name="公式" r:id="rId7" imgW="126890" imgH="2284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8" y="998"/>
                          <a:ext cx="251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7" name="Object 66"/>
            <p:cNvGraphicFramePr>
              <a:graphicFrameLocks noChangeAspect="1"/>
            </p:cNvGraphicFramePr>
            <p:nvPr/>
          </p:nvGraphicFramePr>
          <p:xfrm>
            <a:off x="4558" y="1027"/>
            <a:ext cx="251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02" name="公式" r:id="rId9" imgW="126890" imgH="228402" progId="Equation.3">
                    <p:embed/>
                  </p:oleObj>
                </mc:Choice>
                <mc:Fallback>
                  <p:oleObj name="公式" r:id="rId9" imgW="126890" imgH="2284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1027"/>
                          <a:ext cx="251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8" name="Object 67"/>
            <p:cNvGraphicFramePr>
              <a:graphicFrameLocks noChangeAspect="1"/>
            </p:cNvGraphicFramePr>
            <p:nvPr/>
          </p:nvGraphicFramePr>
          <p:xfrm>
            <a:off x="3393" y="1858"/>
            <a:ext cx="349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03" name="公式" r:id="rId11" imgW="177646" imgH="228402" progId="Equation.3">
                    <p:embed/>
                  </p:oleObj>
                </mc:Choice>
                <mc:Fallback>
                  <p:oleObj name="公式" r:id="rId11" imgW="177646" imgH="22840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3" y="1858"/>
                          <a:ext cx="349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39" name="Object 68"/>
            <p:cNvGraphicFramePr>
              <a:graphicFrameLocks noChangeAspect="1"/>
            </p:cNvGraphicFramePr>
            <p:nvPr/>
          </p:nvGraphicFramePr>
          <p:xfrm>
            <a:off x="4967" y="1865"/>
            <a:ext cx="320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04" name="公式" r:id="rId13" imgW="190500" imgH="228600" progId="Equation.3">
                    <p:embed/>
                  </p:oleObj>
                </mc:Choice>
                <mc:Fallback>
                  <p:oleObj name="公式" r:id="rId13" imgW="1905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7" y="1865"/>
                          <a:ext cx="320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9050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40" name="Text Box 72"/>
            <p:cNvSpPr txBox="1">
              <a:spLocks noChangeArrowheads="1"/>
            </p:cNvSpPr>
            <p:nvPr/>
          </p:nvSpPr>
          <p:spPr bwMode="auto">
            <a:xfrm>
              <a:off x="2822" y="1333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0541" name="Text Box 73"/>
            <p:cNvSpPr txBox="1">
              <a:spLocks noChangeArrowheads="1"/>
            </p:cNvSpPr>
            <p:nvPr/>
          </p:nvSpPr>
          <p:spPr bwMode="auto">
            <a:xfrm>
              <a:off x="5148" y="1275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20542" name="Text Box 74"/>
            <p:cNvSpPr txBox="1">
              <a:spLocks noChangeArrowheads="1"/>
            </p:cNvSpPr>
            <p:nvPr/>
          </p:nvSpPr>
          <p:spPr bwMode="auto">
            <a:xfrm>
              <a:off x="4173" y="2750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</a:rPr>
                <a:t>e</a:t>
              </a:r>
            </a:p>
          </p:txBody>
        </p:sp>
      </p:grpSp>
      <p:graphicFrame>
        <p:nvGraphicFramePr>
          <p:cNvPr id="13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790032"/>
              </p:ext>
            </p:extLst>
          </p:nvPr>
        </p:nvGraphicFramePr>
        <p:xfrm>
          <a:off x="401794" y="4958240"/>
          <a:ext cx="3444130" cy="72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05" name="公式" r:id="rId15" imgW="2019240" imgH="457200" progId="Equation.3">
                  <p:embed/>
                </p:oleObj>
              </mc:Choice>
              <mc:Fallback>
                <p:oleObj name="公式" r:id="rId15" imgW="20192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794" y="4958240"/>
                        <a:ext cx="3444130" cy="72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/>
              <a:t>BJT</a:t>
            </a:r>
            <a:r>
              <a:rPr lang="zh-CN" altLang="en-US" dirty="0"/>
              <a:t>的简化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小信号模型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40347" y="1293329"/>
            <a:ext cx="2729822" cy="213739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831187" y="1372556"/>
            <a:ext cx="2245015" cy="2008698"/>
          </a:xfrm>
          <a:prstGeom prst="rect">
            <a:avLst/>
          </a:prstGeom>
        </p:spPr>
      </p:pic>
      <p:sp>
        <p:nvSpPr>
          <p:cNvPr id="127" name="Line 3"/>
          <p:cNvSpPr>
            <a:spLocks noChangeShapeType="1"/>
          </p:cNvSpPr>
          <p:nvPr/>
        </p:nvSpPr>
        <p:spPr bwMode="auto">
          <a:xfrm flipV="1">
            <a:off x="1873599" y="1557935"/>
            <a:ext cx="0" cy="358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8" name="Line 5"/>
          <p:cNvSpPr>
            <a:spLocks noChangeShapeType="1"/>
          </p:cNvSpPr>
          <p:nvPr/>
        </p:nvSpPr>
        <p:spPr bwMode="auto">
          <a:xfrm>
            <a:off x="870299" y="2559648"/>
            <a:ext cx="765175" cy="4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9" name="Line 6"/>
          <p:cNvSpPr>
            <a:spLocks noChangeShapeType="1"/>
          </p:cNvSpPr>
          <p:nvPr/>
        </p:nvSpPr>
        <p:spPr bwMode="auto">
          <a:xfrm>
            <a:off x="1619599" y="2319935"/>
            <a:ext cx="0" cy="488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2" name="Line 7"/>
          <p:cNvSpPr>
            <a:spLocks noChangeShapeType="1"/>
          </p:cNvSpPr>
          <p:nvPr/>
        </p:nvSpPr>
        <p:spPr bwMode="auto">
          <a:xfrm>
            <a:off x="1619599" y="2564410"/>
            <a:ext cx="268287" cy="2524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3" name="Line 8"/>
          <p:cNvSpPr>
            <a:spLocks noChangeShapeType="1"/>
          </p:cNvSpPr>
          <p:nvPr/>
        </p:nvSpPr>
        <p:spPr bwMode="auto">
          <a:xfrm flipV="1">
            <a:off x="1619599" y="2327873"/>
            <a:ext cx="268287" cy="220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4" name="Line 9"/>
          <p:cNvSpPr>
            <a:spLocks noChangeShapeType="1"/>
          </p:cNvSpPr>
          <p:nvPr/>
        </p:nvSpPr>
        <p:spPr bwMode="auto">
          <a:xfrm>
            <a:off x="1872011" y="1554760"/>
            <a:ext cx="0" cy="790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5" name="Line 10"/>
          <p:cNvSpPr>
            <a:spLocks noChangeShapeType="1"/>
          </p:cNvSpPr>
          <p:nvPr/>
        </p:nvSpPr>
        <p:spPr bwMode="auto">
          <a:xfrm>
            <a:off x="1872011" y="2800948"/>
            <a:ext cx="0" cy="881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6" name="Line 11"/>
          <p:cNvSpPr>
            <a:spLocks noChangeShapeType="1"/>
          </p:cNvSpPr>
          <p:nvPr/>
        </p:nvSpPr>
        <p:spPr bwMode="auto">
          <a:xfrm>
            <a:off x="879824" y="3683598"/>
            <a:ext cx="176053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7" name="Line 12"/>
          <p:cNvSpPr>
            <a:spLocks noChangeShapeType="1"/>
          </p:cNvSpPr>
          <p:nvPr/>
        </p:nvSpPr>
        <p:spPr bwMode="auto">
          <a:xfrm>
            <a:off x="1856136" y="1562698"/>
            <a:ext cx="8207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38" name="Oval 13"/>
          <p:cNvSpPr>
            <a:spLocks noChangeArrowheads="1"/>
          </p:cNvSpPr>
          <p:nvPr/>
        </p:nvSpPr>
        <p:spPr bwMode="auto">
          <a:xfrm>
            <a:off x="781399" y="2523135"/>
            <a:ext cx="98425" cy="984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39" name="Oval 14"/>
          <p:cNvSpPr>
            <a:spLocks noChangeArrowheads="1"/>
          </p:cNvSpPr>
          <p:nvPr/>
        </p:nvSpPr>
        <p:spPr bwMode="auto">
          <a:xfrm>
            <a:off x="797274" y="3634385"/>
            <a:ext cx="98425" cy="984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40" name="Oval 15"/>
          <p:cNvSpPr>
            <a:spLocks noChangeArrowheads="1"/>
          </p:cNvSpPr>
          <p:nvPr/>
        </p:nvSpPr>
        <p:spPr bwMode="auto">
          <a:xfrm>
            <a:off x="2640361" y="3634385"/>
            <a:ext cx="98425" cy="984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41" name="Oval 16"/>
          <p:cNvSpPr>
            <a:spLocks noChangeArrowheads="1"/>
          </p:cNvSpPr>
          <p:nvPr/>
        </p:nvSpPr>
        <p:spPr bwMode="auto">
          <a:xfrm>
            <a:off x="2676874" y="1513485"/>
            <a:ext cx="96837" cy="9842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42" name="Text Box 17"/>
          <p:cNvSpPr txBox="1">
            <a:spLocks noChangeArrowheads="1"/>
          </p:cNvSpPr>
          <p:nvPr/>
        </p:nvSpPr>
        <p:spPr bwMode="auto">
          <a:xfrm>
            <a:off x="660749" y="3239098"/>
            <a:ext cx="4111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</a:p>
        </p:txBody>
      </p:sp>
      <p:sp>
        <p:nvSpPr>
          <p:cNvPr id="143" name="Text Box 18"/>
          <p:cNvSpPr txBox="1">
            <a:spLocks noChangeArrowheads="1"/>
          </p:cNvSpPr>
          <p:nvPr/>
        </p:nvSpPr>
        <p:spPr bwMode="auto">
          <a:xfrm>
            <a:off x="660749" y="2662835"/>
            <a:ext cx="3857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1600">
                <a:latin typeface="Times New Roman" panose="02020603050405020304" pitchFamily="18" charset="0"/>
              </a:rPr>
              <a:t>＋</a:t>
            </a:r>
          </a:p>
        </p:txBody>
      </p:sp>
      <p:sp>
        <p:nvSpPr>
          <p:cNvPr id="144" name="Text Box 19"/>
          <p:cNvSpPr txBox="1">
            <a:spLocks noChangeArrowheads="1"/>
          </p:cNvSpPr>
          <p:nvPr/>
        </p:nvSpPr>
        <p:spPr bwMode="auto">
          <a:xfrm>
            <a:off x="2532411" y="1745260"/>
            <a:ext cx="638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1600">
                <a:latin typeface="Times New Roman" panose="02020603050405020304" pitchFamily="18" charset="0"/>
              </a:rPr>
              <a:t>＋</a:t>
            </a:r>
          </a:p>
        </p:txBody>
      </p:sp>
      <p:sp>
        <p:nvSpPr>
          <p:cNvPr id="145" name="Text Box 20"/>
          <p:cNvSpPr txBox="1">
            <a:spLocks noChangeArrowheads="1"/>
          </p:cNvSpPr>
          <p:nvPr/>
        </p:nvSpPr>
        <p:spPr bwMode="auto">
          <a:xfrm>
            <a:off x="2583211" y="3158135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zh-CN" altLang="en-US" sz="18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</a:p>
        </p:txBody>
      </p:sp>
      <p:sp>
        <p:nvSpPr>
          <p:cNvPr id="146" name="Line 21"/>
          <p:cNvSpPr>
            <a:spLocks noChangeShapeType="1"/>
          </p:cNvSpPr>
          <p:nvPr/>
        </p:nvSpPr>
        <p:spPr bwMode="auto">
          <a:xfrm>
            <a:off x="984599" y="2410423"/>
            <a:ext cx="431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47" name="Line 22"/>
          <p:cNvSpPr>
            <a:spLocks noChangeShapeType="1"/>
          </p:cNvSpPr>
          <p:nvPr/>
        </p:nvSpPr>
        <p:spPr bwMode="auto">
          <a:xfrm flipH="1">
            <a:off x="1956149" y="1402360"/>
            <a:ext cx="5032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48" name="Object 5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295490"/>
              </p:ext>
            </p:extLst>
          </p:nvPr>
        </p:nvGraphicFramePr>
        <p:xfrm>
          <a:off x="1043336" y="1862735"/>
          <a:ext cx="3984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06" name="公式" r:id="rId19" imgW="126890" imgH="228402" progId="Equation.3">
                  <p:embed/>
                </p:oleObj>
              </mc:Choice>
              <mc:Fallback>
                <p:oleObj name="公式" r:id="rId19" imgW="126890" imgH="228402" progId="Equation.3">
                  <p:embed/>
                  <p:pic>
                    <p:nvPicPr>
                      <p:cNvPr id="20508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336" y="1862735"/>
                        <a:ext cx="3984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" name="Object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4230277"/>
              </p:ext>
            </p:extLst>
          </p:nvPr>
        </p:nvGraphicFramePr>
        <p:xfrm>
          <a:off x="2114899" y="2164360"/>
          <a:ext cx="508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07" name="公式" r:id="rId21" imgW="190500" imgH="228600" progId="Equation.3">
                  <p:embed/>
                </p:oleObj>
              </mc:Choice>
              <mc:Fallback>
                <p:oleObj name="公式" r:id="rId21" imgW="190500" imgH="228600" progId="Equation.3">
                  <p:embed/>
                  <p:pic>
                    <p:nvPicPr>
                      <p:cNvPr id="2051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899" y="2164360"/>
                        <a:ext cx="5080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091141"/>
              </p:ext>
            </p:extLst>
          </p:nvPr>
        </p:nvGraphicFramePr>
        <p:xfrm>
          <a:off x="660749" y="2878735"/>
          <a:ext cx="54451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08" name="公式" r:id="rId23" imgW="203112" imgH="228501" progId="Equation.3">
                  <p:embed/>
                </p:oleObj>
              </mc:Choice>
              <mc:Fallback>
                <p:oleObj name="公式" r:id="rId23" imgW="203112" imgH="228501" progId="Equation.3">
                  <p:embed/>
                  <p:pic>
                    <p:nvPicPr>
                      <p:cNvPr id="20511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749" y="2878735"/>
                        <a:ext cx="54451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" name="Text Box 69"/>
          <p:cNvSpPr txBox="1">
            <a:spLocks noChangeArrowheads="1"/>
          </p:cNvSpPr>
          <p:nvPr/>
        </p:nvSpPr>
        <p:spPr bwMode="auto">
          <a:xfrm>
            <a:off x="387699" y="2178648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52" name="Text Box 70"/>
          <p:cNvSpPr txBox="1">
            <a:spLocks noChangeArrowheads="1"/>
          </p:cNvSpPr>
          <p:nvPr/>
        </p:nvSpPr>
        <p:spPr bwMode="auto">
          <a:xfrm>
            <a:off x="2892774" y="1330923"/>
            <a:ext cx="319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53" name="Text Box 71"/>
          <p:cNvSpPr txBox="1">
            <a:spLocks noChangeArrowheads="1"/>
          </p:cNvSpPr>
          <p:nvPr/>
        </p:nvSpPr>
        <p:spPr bwMode="auto">
          <a:xfrm>
            <a:off x="1668811" y="3742335"/>
            <a:ext cx="319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e</a:t>
            </a:r>
          </a:p>
        </p:txBody>
      </p:sp>
      <p:sp>
        <p:nvSpPr>
          <p:cNvPr id="154" name="AutoShape 25"/>
          <p:cNvSpPr>
            <a:spLocks noChangeArrowheads="1"/>
          </p:cNvSpPr>
          <p:nvPr/>
        </p:nvSpPr>
        <p:spPr bwMode="auto">
          <a:xfrm rot="900000">
            <a:off x="3202813" y="3806068"/>
            <a:ext cx="799641" cy="317500"/>
          </a:xfrm>
          <a:prstGeom prst="rightArrow">
            <a:avLst>
              <a:gd name="adj1" fmla="val 50000"/>
              <a:gd name="adj2" fmla="val 50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5" name="文本框 4"/>
          <p:cNvSpPr txBox="1"/>
          <p:nvPr/>
        </p:nvSpPr>
        <p:spPr>
          <a:xfrm>
            <a:off x="496718" y="5894114"/>
            <a:ext cx="3145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输入类似二极管模型</a:t>
            </a:r>
          </a:p>
        </p:txBody>
      </p:sp>
      <p:sp>
        <p:nvSpPr>
          <p:cNvPr id="155" name="文本框 154"/>
          <p:cNvSpPr txBox="1"/>
          <p:nvPr/>
        </p:nvSpPr>
        <p:spPr>
          <a:xfrm>
            <a:off x="7268797" y="4407199"/>
            <a:ext cx="2054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</a:t>
            </a:r>
            <a:r>
              <a:rPr lang="el-GR" altLang="zh-CN" dirty="0"/>
              <a:t>β</a:t>
            </a:r>
            <a:r>
              <a:rPr lang="zh-CN" altLang="en-US" dirty="0"/>
              <a:t>倍电流放大</a:t>
            </a:r>
          </a:p>
        </p:txBody>
      </p:sp>
      <p:sp>
        <p:nvSpPr>
          <p:cNvPr id="156" name="Rectangle 70"/>
          <p:cNvSpPr>
            <a:spLocks noChangeArrowheads="1"/>
          </p:cNvSpPr>
          <p:nvPr/>
        </p:nvSpPr>
        <p:spPr bwMode="auto">
          <a:xfrm>
            <a:off x="3696049" y="1293329"/>
            <a:ext cx="5274120" cy="2238708"/>
          </a:xfrm>
          <a:prstGeom prst="rect">
            <a:avLst/>
          </a:prstGeom>
          <a:noFill/>
          <a:ln w="28575">
            <a:solidFill>
              <a:srgbClr val="0000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15A768-8CFD-3842-B8FC-CD30BC6B110F}"/>
              </a:ext>
            </a:extLst>
          </p:cNvPr>
          <p:cNvSpPr txBox="1"/>
          <p:nvPr/>
        </p:nvSpPr>
        <p:spPr>
          <a:xfrm>
            <a:off x="457200" y="4480523"/>
            <a:ext cx="325798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00FF"/>
                </a:solidFill>
              </a:rPr>
              <a:t>这个公式是不是看起来有点眼熟</a:t>
            </a:r>
            <a:r>
              <a:rPr lang="zh-CN" altLang="en-US" sz="1600" dirty="0"/>
              <a:t>？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6231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CD0CC09A-76FD-CD49-9F8A-C2784B95258F}"/>
              </a:ext>
            </a:extLst>
          </p:cNvPr>
          <p:cNvSpPr/>
          <p:nvPr/>
        </p:nvSpPr>
        <p:spPr>
          <a:xfrm>
            <a:off x="5778576" y="3506978"/>
            <a:ext cx="2698114" cy="28743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0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74D9FAB-0496-4CE8-A48A-6665B349E65C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2021/12/16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2150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73ED1F5-2E50-4F20-980F-7C2B88E1F429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15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5770563" cy="1143000"/>
          </a:xfrm>
        </p:spPr>
        <p:txBody>
          <a:bodyPr/>
          <a:lstStyle/>
          <a:p>
            <a:r>
              <a:rPr lang="zh-CN" altLang="en-US"/>
              <a:t>共射极电路动态分析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29172" y="1375708"/>
            <a:ext cx="4103687" cy="2395537"/>
            <a:chOff x="2857" y="232"/>
            <a:chExt cx="2585" cy="1509"/>
          </a:xfrm>
        </p:grpSpPr>
        <p:grpSp>
          <p:nvGrpSpPr>
            <p:cNvPr id="21561" name="Group 5"/>
            <p:cNvGrpSpPr>
              <a:grpSpLocks/>
            </p:cNvGrpSpPr>
            <p:nvPr/>
          </p:nvGrpSpPr>
          <p:grpSpPr bwMode="auto">
            <a:xfrm>
              <a:off x="2857" y="608"/>
              <a:ext cx="2585" cy="1133"/>
              <a:chOff x="3129" y="656"/>
              <a:chExt cx="2476" cy="1085"/>
            </a:xfrm>
          </p:grpSpPr>
          <p:sp>
            <p:nvSpPr>
              <p:cNvPr id="21566" name="Text Box 6"/>
              <p:cNvSpPr txBox="1">
                <a:spLocks noChangeArrowheads="1"/>
              </p:cNvSpPr>
              <p:nvPr/>
            </p:nvSpPr>
            <p:spPr bwMode="auto">
              <a:xfrm>
                <a:off x="3368" y="1094"/>
                <a:ext cx="328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latin typeface="Times New Roman" panose="02020603050405020304" pitchFamily="18" charset="0"/>
                  </a:rPr>
                  <a:t>R</a:t>
                </a:r>
                <a:r>
                  <a:rPr kumimoji="1" lang="en-US" altLang="zh-CN" sz="2000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21567" name="Line 7"/>
              <p:cNvSpPr>
                <a:spLocks noChangeShapeType="1"/>
              </p:cNvSpPr>
              <p:nvPr/>
            </p:nvSpPr>
            <p:spPr bwMode="auto">
              <a:xfrm flipV="1">
                <a:off x="3769" y="920"/>
                <a:ext cx="0" cy="64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68" name="Rectangle 8"/>
              <p:cNvSpPr>
                <a:spLocks noChangeArrowheads="1"/>
              </p:cNvSpPr>
              <p:nvPr/>
            </p:nvSpPr>
            <p:spPr bwMode="auto">
              <a:xfrm>
                <a:off x="3714" y="1093"/>
                <a:ext cx="109" cy="30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1569" name="Line 9"/>
              <p:cNvSpPr>
                <a:spLocks noChangeShapeType="1"/>
              </p:cNvSpPr>
              <p:nvPr/>
            </p:nvSpPr>
            <p:spPr bwMode="auto">
              <a:xfrm flipV="1">
                <a:off x="3290" y="920"/>
                <a:ext cx="81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70" name="Line 10"/>
              <p:cNvSpPr>
                <a:spLocks noChangeShapeType="1"/>
              </p:cNvSpPr>
              <p:nvPr/>
            </p:nvSpPr>
            <p:spPr bwMode="auto">
              <a:xfrm>
                <a:off x="4096" y="798"/>
                <a:ext cx="0" cy="272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71" name="Line 11"/>
              <p:cNvSpPr>
                <a:spLocks noChangeShapeType="1"/>
              </p:cNvSpPr>
              <p:nvPr/>
            </p:nvSpPr>
            <p:spPr bwMode="auto">
              <a:xfrm>
                <a:off x="4096" y="934"/>
                <a:ext cx="164" cy="140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72" name="Line 12"/>
              <p:cNvSpPr>
                <a:spLocks noChangeShapeType="1"/>
              </p:cNvSpPr>
              <p:nvPr/>
            </p:nvSpPr>
            <p:spPr bwMode="auto">
              <a:xfrm flipH="1">
                <a:off x="4720" y="710"/>
                <a:ext cx="0" cy="8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73" name="Line 13"/>
              <p:cNvSpPr>
                <a:spLocks noChangeShapeType="1"/>
              </p:cNvSpPr>
              <p:nvPr/>
            </p:nvSpPr>
            <p:spPr bwMode="auto">
              <a:xfrm>
                <a:off x="4250" y="1065"/>
                <a:ext cx="0" cy="64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74" name="Line 14"/>
              <p:cNvSpPr>
                <a:spLocks noChangeShapeType="1"/>
              </p:cNvSpPr>
              <p:nvPr/>
            </p:nvSpPr>
            <p:spPr bwMode="auto">
              <a:xfrm>
                <a:off x="3307" y="1575"/>
                <a:ext cx="216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75" name="Rectangle 15"/>
              <p:cNvSpPr>
                <a:spLocks noChangeArrowheads="1"/>
              </p:cNvSpPr>
              <p:nvPr/>
            </p:nvSpPr>
            <p:spPr bwMode="auto">
              <a:xfrm>
                <a:off x="4666" y="915"/>
                <a:ext cx="109" cy="30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1576" name="Oval 16"/>
              <p:cNvSpPr>
                <a:spLocks noChangeArrowheads="1"/>
              </p:cNvSpPr>
              <p:nvPr/>
            </p:nvSpPr>
            <p:spPr bwMode="auto">
              <a:xfrm>
                <a:off x="3220" y="883"/>
                <a:ext cx="80" cy="7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1577" name="Oval 17"/>
              <p:cNvSpPr>
                <a:spLocks noChangeArrowheads="1"/>
              </p:cNvSpPr>
              <p:nvPr/>
            </p:nvSpPr>
            <p:spPr bwMode="auto">
              <a:xfrm>
                <a:off x="3226" y="1537"/>
                <a:ext cx="78" cy="7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1578" name="Line 18"/>
              <p:cNvSpPr>
                <a:spLocks noChangeShapeType="1"/>
              </p:cNvSpPr>
              <p:nvPr/>
            </p:nvSpPr>
            <p:spPr bwMode="auto">
              <a:xfrm flipH="1">
                <a:off x="4252" y="699"/>
                <a:ext cx="12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79" name="Text Box 19"/>
              <p:cNvSpPr txBox="1">
                <a:spLocks noChangeArrowheads="1"/>
              </p:cNvSpPr>
              <p:nvPr/>
            </p:nvSpPr>
            <p:spPr bwMode="auto">
              <a:xfrm>
                <a:off x="4340" y="916"/>
                <a:ext cx="310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latin typeface="Times New Roman" panose="02020603050405020304" pitchFamily="18" charset="0"/>
                  </a:rPr>
                  <a:t>R</a:t>
                </a:r>
                <a:r>
                  <a:rPr kumimoji="1" lang="en-US" altLang="zh-CN" sz="2000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21580" name="Line 20"/>
              <p:cNvSpPr>
                <a:spLocks noChangeShapeType="1"/>
              </p:cNvSpPr>
              <p:nvPr/>
            </p:nvSpPr>
            <p:spPr bwMode="auto">
              <a:xfrm>
                <a:off x="4250" y="1583"/>
                <a:ext cx="0" cy="1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81" name="Line 21"/>
              <p:cNvSpPr>
                <a:spLocks noChangeShapeType="1"/>
              </p:cNvSpPr>
              <p:nvPr/>
            </p:nvSpPr>
            <p:spPr bwMode="auto">
              <a:xfrm flipV="1">
                <a:off x="4163" y="1741"/>
                <a:ext cx="18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82" name="Oval 22"/>
              <p:cNvSpPr>
                <a:spLocks noChangeArrowheads="1"/>
              </p:cNvSpPr>
              <p:nvPr/>
            </p:nvSpPr>
            <p:spPr bwMode="auto">
              <a:xfrm>
                <a:off x="4230" y="1555"/>
                <a:ext cx="38" cy="3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1583" name="Text Box 23"/>
              <p:cNvSpPr txBox="1">
                <a:spLocks noChangeArrowheads="1"/>
              </p:cNvSpPr>
              <p:nvPr/>
            </p:nvSpPr>
            <p:spPr bwMode="auto">
              <a:xfrm>
                <a:off x="3158" y="953"/>
                <a:ext cx="199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21584" name="Text Box 24"/>
              <p:cNvSpPr txBox="1">
                <a:spLocks noChangeArrowheads="1"/>
              </p:cNvSpPr>
              <p:nvPr/>
            </p:nvSpPr>
            <p:spPr bwMode="auto">
              <a:xfrm>
                <a:off x="3209" y="1288"/>
                <a:ext cx="62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 b="0">
                    <a:latin typeface="Times New Roman" panose="02020603050405020304" pitchFamily="18" charset="0"/>
                  </a:rPr>
                  <a:t>-</a:t>
                </a:r>
              </a:p>
            </p:txBody>
          </p:sp>
          <p:sp>
            <p:nvSpPr>
              <p:cNvPr id="21585" name="Text Box 25"/>
              <p:cNvSpPr txBox="1">
                <a:spLocks noChangeArrowheads="1"/>
              </p:cNvSpPr>
              <p:nvPr/>
            </p:nvSpPr>
            <p:spPr bwMode="auto">
              <a:xfrm>
                <a:off x="3129" y="1126"/>
                <a:ext cx="135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800" i="1">
                    <a:latin typeface="Times New Roman" panose="02020603050405020304" pitchFamily="18" charset="0"/>
                  </a:rPr>
                  <a:t>v</a:t>
                </a:r>
                <a:r>
                  <a:rPr kumimoji="1" lang="en-US" altLang="zh-CN" sz="2800" baseline="-5000">
                    <a:latin typeface="Times New Roman" panose="02020603050405020304" pitchFamily="18" charset="0"/>
                  </a:rPr>
                  <a:t>i</a:t>
                </a:r>
              </a:p>
            </p:txBody>
          </p:sp>
          <p:sp>
            <p:nvSpPr>
              <p:cNvPr id="21586" name="Line 26"/>
              <p:cNvSpPr>
                <a:spLocks noChangeShapeType="1"/>
              </p:cNvSpPr>
              <p:nvPr/>
            </p:nvSpPr>
            <p:spPr bwMode="auto">
              <a:xfrm flipV="1">
                <a:off x="4096" y="803"/>
                <a:ext cx="164" cy="122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  <a:headEnd type="none" w="sm" len="sm"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87" name="Oval 27"/>
              <p:cNvSpPr>
                <a:spLocks noChangeArrowheads="1"/>
              </p:cNvSpPr>
              <p:nvPr/>
            </p:nvSpPr>
            <p:spPr bwMode="auto">
              <a:xfrm flipH="1">
                <a:off x="5464" y="656"/>
                <a:ext cx="79" cy="7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1588" name="Oval 28"/>
              <p:cNvSpPr>
                <a:spLocks noChangeArrowheads="1"/>
              </p:cNvSpPr>
              <p:nvPr/>
            </p:nvSpPr>
            <p:spPr bwMode="auto">
              <a:xfrm flipH="1">
                <a:off x="5464" y="1537"/>
                <a:ext cx="79" cy="7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1589" name="Text Box 29"/>
              <p:cNvSpPr txBox="1">
                <a:spLocks noChangeArrowheads="1"/>
              </p:cNvSpPr>
              <p:nvPr/>
            </p:nvSpPr>
            <p:spPr bwMode="auto">
              <a:xfrm>
                <a:off x="5465" y="757"/>
                <a:ext cx="104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latin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21590" name="Text Box 30"/>
              <p:cNvSpPr txBox="1">
                <a:spLocks noChangeArrowheads="1"/>
              </p:cNvSpPr>
              <p:nvPr/>
            </p:nvSpPr>
            <p:spPr bwMode="auto">
              <a:xfrm>
                <a:off x="5473" y="1271"/>
                <a:ext cx="62" cy="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 b="0">
                    <a:latin typeface="Times New Roman" panose="02020603050405020304" pitchFamily="18" charset="0"/>
                  </a:rPr>
                  <a:t>-</a:t>
                </a:r>
              </a:p>
            </p:txBody>
          </p:sp>
          <p:sp>
            <p:nvSpPr>
              <p:cNvPr id="21591" name="Text Box 31"/>
              <p:cNvSpPr txBox="1">
                <a:spLocks noChangeArrowheads="1"/>
              </p:cNvSpPr>
              <p:nvPr/>
            </p:nvSpPr>
            <p:spPr bwMode="auto">
              <a:xfrm>
                <a:off x="5437" y="968"/>
                <a:ext cx="168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800" i="1">
                    <a:latin typeface="Times New Roman" panose="02020603050405020304" pitchFamily="18" charset="0"/>
                  </a:rPr>
                  <a:t>v</a:t>
                </a:r>
                <a:r>
                  <a:rPr kumimoji="1" lang="en-US" altLang="zh-CN" sz="2800" baseline="-5000">
                    <a:latin typeface="Times New Roman" panose="02020603050405020304" pitchFamily="18" charset="0"/>
                  </a:rPr>
                  <a:t>o</a:t>
                </a:r>
              </a:p>
            </p:txBody>
          </p:sp>
          <p:sp>
            <p:nvSpPr>
              <p:cNvPr id="21592" name="Line 32"/>
              <p:cNvSpPr>
                <a:spLocks noChangeShapeType="1"/>
              </p:cNvSpPr>
              <p:nvPr/>
            </p:nvSpPr>
            <p:spPr bwMode="auto">
              <a:xfrm flipH="1">
                <a:off x="5240" y="695"/>
                <a:ext cx="0" cy="88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93" name="Rectangle 33"/>
              <p:cNvSpPr>
                <a:spLocks noChangeArrowheads="1"/>
              </p:cNvSpPr>
              <p:nvPr/>
            </p:nvSpPr>
            <p:spPr bwMode="auto">
              <a:xfrm>
                <a:off x="5185" y="943"/>
                <a:ext cx="108" cy="30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med" len="lg"/>
              </a:ln>
            </p:spPr>
            <p:txBody>
              <a:bodyPr lIns="90000" tIns="46800" rIns="90000" bIns="46800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/>
              </a:p>
            </p:txBody>
          </p:sp>
          <p:sp>
            <p:nvSpPr>
              <p:cNvPr id="21594" name="Text Box 34"/>
              <p:cNvSpPr txBox="1">
                <a:spLocks noChangeArrowheads="1"/>
              </p:cNvSpPr>
              <p:nvPr/>
            </p:nvSpPr>
            <p:spPr bwMode="auto">
              <a:xfrm>
                <a:off x="4871" y="947"/>
                <a:ext cx="324" cy="2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sm" len="sm"/>
                    <a:tailEnd type="none" w="med" len="lg"/>
                  </a14:hiddenLine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latin typeface="Times New Roman" panose="02020603050405020304" pitchFamily="18" charset="0"/>
                  </a:rPr>
                  <a:t>R</a:t>
                </a:r>
                <a:r>
                  <a:rPr kumimoji="1" lang="en-US" altLang="zh-CN" sz="1600">
                    <a:latin typeface="Times New Roman" panose="02020603050405020304" pitchFamily="18" charset="0"/>
                  </a:rPr>
                  <a:t>L</a:t>
                </a:r>
              </a:p>
            </p:txBody>
          </p:sp>
          <p:sp>
            <p:nvSpPr>
              <p:cNvPr id="21595" name="Line 35"/>
              <p:cNvSpPr>
                <a:spLocks noChangeShapeType="1"/>
              </p:cNvSpPr>
              <p:nvPr/>
            </p:nvSpPr>
            <p:spPr bwMode="auto">
              <a:xfrm>
                <a:off x="4260" y="694"/>
                <a:ext cx="0" cy="12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562" name="Text Box 36"/>
            <p:cNvSpPr txBox="1">
              <a:spLocks noChangeArrowheads="1"/>
            </p:cNvSpPr>
            <p:nvPr/>
          </p:nvSpPr>
          <p:spPr bwMode="auto">
            <a:xfrm>
              <a:off x="3560" y="459"/>
              <a:ext cx="2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i="1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B</a:t>
              </a:r>
              <a:endParaRPr kumimoji="1" lang="en-US" altLang="zh-CN" sz="2400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63" name="Line 37"/>
            <p:cNvSpPr>
              <a:spLocks noChangeShapeType="1"/>
            </p:cNvSpPr>
            <p:nvPr/>
          </p:nvSpPr>
          <p:spPr bwMode="auto">
            <a:xfrm>
              <a:off x="3583" y="793"/>
              <a:ext cx="20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64" name="Text Box 38"/>
            <p:cNvSpPr txBox="1">
              <a:spLocks noChangeArrowheads="1"/>
            </p:cNvSpPr>
            <p:nvPr/>
          </p:nvSpPr>
          <p:spPr bwMode="auto">
            <a:xfrm>
              <a:off x="4150" y="232"/>
              <a:ext cx="2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i</a:t>
              </a:r>
              <a:r>
                <a:rPr kumimoji="1" lang="en-US" altLang="zh-CN" sz="2400" i="1" baseline="-25000">
                  <a:solidFill>
                    <a:srgbClr val="0000FF"/>
                  </a:solidFill>
                  <a:latin typeface="Times New Roman" panose="02020603050405020304" pitchFamily="18" charset="0"/>
                </a:rPr>
                <a:t>C</a:t>
              </a:r>
              <a:endParaRPr kumimoji="1" lang="en-US" altLang="zh-CN" sz="2400" i="1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565" name="Line 39"/>
            <p:cNvSpPr>
              <a:spLocks noChangeShapeType="1"/>
            </p:cNvSpPr>
            <p:nvPr/>
          </p:nvSpPr>
          <p:spPr bwMode="auto">
            <a:xfrm>
              <a:off x="4173" y="566"/>
              <a:ext cx="20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511" name="Rectangle 40"/>
          <p:cNvSpPr>
            <a:spLocks noChangeArrowheads="1"/>
          </p:cNvSpPr>
          <p:nvPr/>
        </p:nvSpPr>
        <p:spPr bwMode="auto">
          <a:xfrm>
            <a:off x="368809" y="1483658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 b="0"/>
              <a:t>交流通路</a:t>
            </a:r>
          </a:p>
        </p:txBody>
      </p:sp>
      <p:grpSp>
        <p:nvGrpSpPr>
          <p:cNvPr id="21512" name="Group 41"/>
          <p:cNvGrpSpPr>
            <a:grpSpLocks/>
          </p:cNvGrpSpPr>
          <p:nvPr/>
        </p:nvGrpSpPr>
        <p:grpSpPr bwMode="auto">
          <a:xfrm>
            <a:off x="5884472" y="257313"/>
            <a:ext cx="3125788" cy="2708275"/>
            <a:chOff x="2406" y="815"/>
            <a:chExt cx="3017" cy="2615"/>
          </a:xfrm>
        </p:grpSpPr>
        <p:sp>
          <p:nvSpPr>
            <p:cNvPr id="21518" name="Text Box 42"/>
            <p:cNvSpPr txBox="1">
              <a:spLocks noChangeArrowheads="1"/>
            </p:cNvSpPr>
            <p:nvPr/>
          </p:nvSpPr>
          <p:spPr bwMode="auto">
            <a:xfrm>
              <a:off x="2821" y="1292"/>
              <a:ext cx="475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180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1519" name="Line 43"/>
            <p:cNvSpPr>
              <a:spLocks noChangeShapeType="1"/>
            </p:cNvSpPr>
            <p:nvPr/>
          </p:nvSpPr>
          <p:spPr bwMode="auto">
            <a:xfrm>
              <a:off x="3390" y="1008"/>
              <a:ext cx="0" cy="12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0" name="Rectangle 44"/>
            <p:cNvSpPr>
              <a:spLocks noChangeArrowheads="1"/>
            </p:cNvSpPr>
            <p:nvPr/>
          </p:nvSpPr>
          <p:spPr bwMode="auto">
            <a:xfrm>
              <a:off x="3320" y="1293"/>
              <a:ext cx="138" cy="427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1521" name="Line 45"/>
            <p:cNvSpPr>
              <a:spLocks noChangeShapeType="1"/>
            </p:cNvSpPr>
            <p:nvPr/>
          </p:nvSpPr>
          <p:spPr bwMode="auto">
            <a:xfrm>
              <a:off x="3387" y="1008"/>
              <a:ext cx="11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2" name="Line 46"/>
            <p:cNvSpPr>
              <a:spLocks noChangeShapeType="1"/>
            </p:cNvSpPr>
            <p:nvPr/>
          </p:nvSpPr>
          <p:spPr bwMode="auto">
            <a:xfrm flipV="1">
              <a:off x="2971" y="2291"/>
              <a:ext cx="10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3" name="Line 47"/>
            <p:cNvSpPr>
              <a:spLocks noChangeShapeType="1"/>
            </p:cNvSpPr>
            <p:nvPr/>
          </p:nvSpPr>
          <p:spPr bwMode="auto">
            <a:xfrm>
              <a:off x="3989" y="2122"/>
              <a:ext cx="0" cy="377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4" name="Line 48"/>
            <p:cNvSpPr>
              <a:spLocks noChangeShapeType="1"/>
            </p:cNvSpPr>
            <p:nvPr/>
          </p:nvSpPr>
          <p:spPr bwMode="auto">
            <a:xfrm>
              <a:off x="3989" y="2311"/>
              <a:ext cx="208" cy="194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5" name="Line 49"/>
            <p:cNvSpPr>
              <a:spLocks noChangeShapeType="1"/>
            </p:cNvSpPr>
            <p:nvPr/>
          </p:nvSpPr>
          <p:spPr bwMode="auto">
            <a:xfrm flipH="1">
              <a:off x="4194" y="1008"/>
              <a:ext cx="0" cy="11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6" name="Line 50"/>
            <p:cNvSpPr>
              <a:spLocks noChangeShapeType="1"/>
            </p:cNvSpPr>
            <p:nvPr/>
          </p:nvSpPr>
          <p:spPr bwMode="auto">
            <a:xfrm>
              <a:off x="4184" y="2493"/>
              <a:ext cx="0" cy="8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7" name="Line 51"/>
            <p:cNvSpPr>
              <a:spLocks noChangeShapeType="1"/>
            </p:cNvSpPr>
            <p:nvPr/>
          </p:nvSpPr>
          <p:spPr bwMode="auto">
            <a:xfrm>
              <a:off x="2628" y="3200"/>
              <a:ext cx="25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28" name="Text Box 52"/>
            <p:cNvSpPr txBox="1">
              <a:spLocks noChangeArrowheads="1"/>
            </p:cNvSpPr>
            <p:nvPr/>
          </p:nvSpPr>
          <p:spPr bwMode="auto">
            <a:xfrm>
              <a:off x="4671" y="815"/>
              <a:ext cx="708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+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000" baseline="-10000">
                  <a:latin typeface="Times New Roman" panose="02020603050405020304" pitchFamily="18" charset="0"/>
                </a:rPr>
                <a:t>CC</a:t>
              </a:r>
            </a:p>
          </p:txBody>
        </p:sp>
        <p:sp>
          <p:nvSpPr>
            <p:cNvPr id="21529" name="Rectangle 53"/>
            <p:cNvSpPr>
              <a:spLocks noChangeArrowheads="1"/>
            </p:cNvSpPr>
            <p:nvPr/>
          </p:nvSpPr>
          <p:spPr bwMode="auto">
            <a:xfrm>
              <a:off x="4127" y="1293"/>
              <a:ext cx="138" cy="427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1530" name="Oval 54"/>
            <p:cNvSpPr>
              <a:spLocks noChangeArrowheads="1"/>
            </p:cNvSpPr>
            <p:nvPr/>
          </p:nvSpPr>
          <p:spPr bwMode="auto">
            <a:xfrm>
              <a:off x="4524" y="960"/>
              <a:ext cx="101" cy="10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1531" name="Oval 55"/>
            <p:cNvSpPr>
              <a:spLocks noChangeArrowheads="1"/>
            </p:cNvSpPr>
            <p:nvPr/>
          </p:nvSpPr>
          <p:spPr bwMode="auto">
            <a:xfrm>
              <a:off x="2523" y="2240"/>
              <a:ext cx="101" cy="10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1532" name="Oval 56"/>
            <p:cNvSpPr>
              <a:spLocks noChangeArrowheads="1"/>
            </p:cNvSpPr>
            <p:nvPr/>
          </p:nvSpPr>
          <p:spPr bwMode="auto">
            <a:xfrm>
              <a:off x="2530" y="3147"/>
              <a:ext cx="100" cy="10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grpSp>
          <p:nvGrpSpPr>
            <p:cNvPr id="21533" name="Group 57"/>
            <p:cNvGrpSpPr>
              <a:grpSpLocks/>
            </p:cNvGrpSpPr>
            <p:nvPr/>
          </p:nvGrpSpPr>
          <p:grpSpPr bwMode="auto">
            <a:xfrm>
              <a:off x="2881" y="2120"/>
              <a:ext cx="100" cy="343"/>
              <a:chOff x="3454" y="2018"/>
              <a:chExt cx="96" cy="328"/>
            </a:xfrm>
          </p:grpSpPr>
          <p:sp>
            <p:nvSpPr>
              <p:cNvPr id="21559" name="Line 58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60" name="Line 59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534" name="Line 60"/>
            <p:cNvSpPr>
              <a:spLocks noChangeShapeType="1"/>
            </p:cNvSpPr>
            <p:nvPr/>
          </p:nvSpPr>
          <p:spPr bwMode="auto">
            <a:xfrm>
              <a:off x="2633" y="2287"/>
              <a:ext cx="2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35" name="Oval 61"/>
            <p:cNvSpPr>
              <a:spLocks noChangeArrowheads="1"/>
            </p:cNvSpPr>
            <p:nvPr/>
          </p:nvSpPr>
          <p:spPr bwMode="auto">
            <a:xfrm flipH="1">
              <a:off x="5144" y="1925"/>
              <a:ext cx="101" cy="10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grpSp>
          <p:nvGrpSpPr>
            <p:cNvPr id="21536" name="Group 62"/>
            <p:cNvGrpSpPr>
              <a:grpSpLocks/>
            </p:cNvGrpSpPr>
            <p:nvPr/>
          </p:nvGrpSpPr>
          <p:grpSpPr bwMode="auto">
            <a:xfrm flipH="1">
              <a:off x="4570" y="1821"/>
              <a:ext cx="101" cy="343"/>
              <a:chOff x="3454" y="2018"/>
              <a:chExt cx="96" cy="328"/>
            </a:xfrm>
          </p:grpSpPr>
          <p:sp>
            <p:nvSpPr>
              <p:cNvPr id="21557" name="Line 63"/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58" name="Line 64"/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1537" name="Line 65"/>
            <p:cNvSpPr>
              <a:spLocks noChangeShapeType="1"/>
            </p:cNvSpPr>
            <p:nvPr/>
          </p:nvSpPr>
          <p:spPr bwMode="auto">
            <a:xfrm flipH="1">
              <a:off x="4666" y="1985"/>
              <a:ext cx="4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38" name="Line 66"/>
            <p:cNvSpPr>
              <a:spLocks noChangeShapeType="1"/>
            </p:cNvSpPr>
            <p:nvPr/>
          </p:nvSpPr>
          <p:spPr bwMode="auto">
            <a:xfrm>
              <a:off x="4194" y="1983"/>
              <a:ext cx="3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39" name="Oval 67"/>
            <p:cNvSpPr>
              <a:spLocks noChangeArrowheads="1"/>
            </p:cNvSpPr>
            <p:nvPr/>
          </p:nvSpPr>
          <p:spPr bwMode="auto">
            <a:xfrm flipH="1">
              <a:off x="5144" y="3147"/>
              <a:ext cx="101" cy="10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1540" name="Text Box 68"/>
            <p:cNvSpPr txBox="1">
              <a:spLocks noChangeArrowheads="1"/>
            </p:cNvSpPr>
            <p:nvPr/>
          </p:nvSpPr>
          <p:spPr bwMode="auto">
            <a:xfrm>
              <a:off x="3635" y="1295"/>
              <a:ext cx="461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Rc</a:t>
              </a:r>
            </a:p>
          </p:txBody>
        </p:sp>
        <p:sp>
          <p:nvSpPr>
            <p:cNvPr id="21541" name="Text Box 69"/>
            <p:cNvSpPr txBox="1">
              <a:spLocks noChangeArrowheads="1"/>
            </p:cNvSpPr>
            <p:nvPr/>
          </p:nvSpPr>
          <p:spPr bwMode="auto">
            <a:xfrm>
              <a:off x="2699" y="1752"/>
              <a:ext cx="450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542" name="Text Box 70"/>
            <p:cNvSpPr txBox="1">
              <a:spLocks noChangeArrowheads="1"/>
            </p:cNvSpPr>
            <p:nvPr/>
          </p:nvSpPr>
          <p:spPr bwMode="auto">
            <a:xfrm>
              <a:off x="4393" y="1434"/>
              <a:ext cx="45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16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1543" name="Text Box 71"/>
            <p:cNvSpPr txBox="1">
              <a:spLocks noChangeArrowheads="1"/>
            </p:cNvSpPr>
            <p:nvPr/>
          </p:nvSpPr>
          <p:spPr bwMode="auto">
            <a:xfrm>
              <a:off x="3577" y="2385"/>
              <a:ext cx="338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dirty="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1544" name="Line 72"/>
            <p:cNvSpPr>
              <a:spLocks noChangeShapeType="1"/>
            </p:cNvSpPr>
            <p:nvPr/>
          </p:nvSpPr>
          <p:spPr bwMode="auto">
            <a:xfrm>
              <a:off x="4184" y="3210"/>
              <a:ext cx="0" cy="2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45" name="Line 73"/>
            <p:cNvSpPr>
              <a:spLocks noChangeShapeType="1"/>
            </p:cNvSpPr>
            <p:nvPr/>
          </p:nvSpPr>
          <p:spPr bwMode="auto">
            <a:xfrm flipV="1">
              <a:off x="4074" y="3430"/>
              <a:ext cx="2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46" name="Oval 74"/>
            <p:cNvSpPr>
              <a:spLocks noChangeArrowheads="1"/>
            </p:cNvSpPr>
            <p:nvPr/>
          </p:nvSpPr>
          <p:spPr bwMode="auto">
            <a:xfrm>
              <a:off x="4159" y="3172"/>
              <a:ext cx="49" cy="5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1547" name="Text Box 75"/>
            <p:cNvSpPr txBox="1">
              <a:spLocks noChangeArrowheads="1"/>
            </p:cNvSpPr>
            <p:nvPr/>
          </p:nvSpPr>
          <p:spPr bwMode="auto">
            <a:xfrm>
              <a:off x="2427" y="2337"/>
              <a:ext cx="442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548" name="Text Box 76"/>
            <p:cNvSpPr txBox="1">
              <a:spLocks noChangeArrowheads="1"/>
            </p:cNvSpPr>
            <p:nvPr/>
          </p:nvSpPr>
          <p:spPr bwMode="auto">
            <a:xfrm>
              <a:off x="2509" y="2809"/>
              <a:ext cx="81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21549" name="Text Box 77"/>
            <p:cNvSpPr txBox="1">
              <a:spLocks noChangeArrowheads="1"/>
            </p:cNvSpPr>
            <p:nvPr/>
          </p:nvSpPr>
          <p:spPr bwMode="auto">
            <a:xfrm>
              <a:off x="2406" y="2576"/>
              <a:ext cx="185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500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21550" name="Text Box 78"/>
            <p:cNvSpPr txBox="1">
              <a:spLocks noChangeArrowheads="1"/>
            </p:cNvSpPr>
            <p:nvPr/>
          </p:nvSpPr>
          <p:spPr bwMode="auto">
            <a:xfrm>
              <a:off x="5228" y="2069"/>
              <a:ext cx="140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1551" name="Text Box 79"/>
            <p:cNvSpPr txBox="1">
              <a:spLocks noChangeArrowheads="1"/>
            </p:cNvSpPr>
            <p:nvPr/>
          </p:nvSpPr>
          <p:spPr bwMode="auto">
            <a:xfrm>
              <a:off x="5239" y="2780"/>
              <a:ext cx="81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21552" name="Text Box 80"/>
            <p:cNvSpPr txBox="1">
              <a:spLocks noChangeArrowheads="1"/>
            </p:cNvSpPr>
            <p:nvPr/>
          </p:nvSpPr>
          <p:spPr bwMode="auto">
            <a:xfrm>
              <a:off x="5195" y="2360"/>
              <a:ext cx="228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5000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21553" name="Line 81"/>
            <p:cNvSpPr>
              <a:spLocks noChangeShapeType="1"/>
            </p:cNvSpPr>
            <p:nvPr/>
          </p:nvSpPr>
          <p:spPr bwMode="auto">
            <a:xfrm flipV="1">
              <a:off x="3989" y="2129"/>
              <a:ext cx="208" cy="169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4" name="Line 82"/>
            <p:cNvSpPr>
              <a:spLocks noChangeShapeType="1"/>
            </p:cNvSpPr>
            <p:nvPr/>
          </p:nvSpPr>
          <p:spPr bwMode="auto">
            <a:xfrm flipH="1">
              <a:off x="5012" y="1979"/>
              <a:ext cx="0" cy="12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555" name="Rectangle 83"/>
            <p:cNvSpPr>
              <a:spLocks noChangeArrowheads="1"/>
            </p:cNvSpPr>
            <p:nvPr/>
          </p:nvSpPr>
          <p:spPr bwMode="auto">
            <a:xfrm>
              <a:off x="4942" y="2323"/>
              <a:ext cx="138" cy="427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1556" name="Text Box 84"/>
            <p:cNvSpPr txBox="1">
              <a:spLocks noChangeArrowheads="1"/>
            </p:cNvSpPr>
            <p:nvPr/>
          </p:nvSpPr>
          <p:spPr bwMode="auto">
            <a:xfrm>
              <a:off x="4441" y="2287"/>
              <a:ext cx="467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1400">
                  <a:latin typeface="Times New Roman" panose="02020603050405020304" pitchFamily="18" charset="0"/>
                </a:rPr>
                <a:t>L</a:t>
              </a:r>
            </a:p>
          </p:txBody>
        </p:sp>
      </p:grpSp>
      <p:pic>
        <p:nvPicPr>
          <p:cNvPr id="762965" name="Picture 8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198" y="3818189"/>
            <a:ext cx="524192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62967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0594832"/>
              </p:ext>
            </p:extLst>
          </p:nvPr>
        </p:nvGraphicFramePr>
        <p:xfrm>
          <a:off x="6565161" y="4477887"/>
          <a:ext cx="14795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00" name="公式" r:id="rId4" imgW="812447" imgH="228501" progId="Equation.3">
                  <p:embed/>
                </p:oleObj>
              </mc:Choice>
              <mc:Fallback>
                <p:oleObj name="公式" r:id="rId4" imgW="812447" imgH="228501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161" y="4477887"/>
                        <a:ext cx="14795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69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7977646"/>
              </p:ext>
            </p:extLst>
          </p:nvPr>
        </p:nvGraphicFramePr>
        <p:xfrm>
          <a:off x="6060336" y="3506337"/>
          <a:ext cx="2160587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01" name="公式" r:id="rId6" imgW="1104900" imgH="457200" progId="Equation.3">
                  <p:embed/>
                </p:oleObj>
              </mc:Choice>
              <mc:Fallback>
                <p:oleObj name="公式" r:id="rId6" imgW="1104900" imgH="457200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0336" y="3506337"/>
                        <a:ext cx="2160587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71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0573348"/>
              </p:ext>
            </p:extLst>
          </p:nvPr>
        </p:nvGraphicFramePr>
        <p:xfrm>
          <a:off x="6060336" y="5127175"/>
          <a:ext cx="136366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02" name="公式" r:id="rId8" imgW="749300" imgH="228600" progId="Equation.3">
                  <p:embed/>
                </p:oleObj>
              </mc:Choice>
              <mc:Fallback>
                <p:oleObj name="公式" r:id="rId8" imgW="749300" imgH="228600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0336" y="5127175"/>
                        <a:ext cx="136366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72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0712426"/>
              </p:ext>
            </p:extLst>
          </p:nvPr>
        </p:nvGraphicFramePr>
        <p:xfrm>
          <a:off x="6131773" y="5774875"/>
          <a:ext cx="9239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03" name="公式" r:id="rId10" imgW="495085" imgH="228501" progId="Equation.3">
                  <p:embed/>
                </p:oleObj>
              </mc:Choice>
              <mc:Fallback>
                <p:oleObj name="公式" r:id="rId10" imgW="495085" imgH="228501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1773" y="5774875"/>
                        <a:ext cx="92392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" name="AutoShape 25"/>
          <p:cNvSpPr>
            <a:spLocks noChangeArrowheads="1"/>
          </p:cNvSpPr>
          <p:nvPr/>
        </p:nvSpPr>
        <p:spPr bwMode="auto">
          <a:xfrm rot="9612474">
            <a:off x="4948799" y="1698672"/>
            <a:ext cx="799641" cy="317500"/>
          </a:xfrm>
          <a:prstGeom prst="rightArrow">
            <a:avLst>
              <a:gd name="adj1" fmla="val 50000"/>
              <a:gd name="adj2" fmla="val 50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58FFB86-3818-1A4C-85B3-C5306E8BC371}"/>
              </a:ext>
            </a:extLst>
          </p:cNvPr>
          <p:cNvSpPr txBox="1"/>
          <p:nvPr/>
        </p:nvSpPr>
        <p:spPr>
          <a:xfrm>
            <a:off x="67643" y="44624"/>
            <a:ext cx="2340978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作为电压放大型分析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60BFE7A9-33A6-7A4F-9BD0-748B4E5A5063}"/>
              </a:ext>
            </a:extLst>
          </p:cNvPr>
          <p:cNvSpPr/>
          <p:nvPr/>
        </p:nvSpPr>
        <p:spPr>
          <a:xfrm>
            <a:off x="237188" y="3655082"/>
            <a:ext cx="8619288" cy="272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0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74D9FAB-0496-4CE8-A48A-6665B349E65C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2021/12/16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2150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73ED1F5-2E50-4F20-980F-7C2B88E1F429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5770563" cy="1143000"/>
          </a:xfrm>
        </p:spPr>
        <p:txBody>
          <a:bodyPr/>
          <a:lstStyle/>
          <a:p>
            <a:pPr algn="l"/>
            <a:r>
              <a:rPr lang="zh-CN" altLang="en-US" dirty="0"/>
              <a:t>理想情况下</a:t>
            </a:r>
          </a:p>
        </p:txBody>
      </p:sp>
      <p:pic>
        <p:nvPicPr>
          <p:cNvPr id="762965" name="Picture 8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88" y="1056927"/>
            <a:ext cx="5241925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62967" name="Object 8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800658"/>
              </p:ext>
            </p:extLst>
          </p:nvPr>
        </p:nvGraphicFramePr>
        <p:xfrm>
          <a:off x="6151656" y="1869425"/>
          <a:ext cx="14795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53" name="公式" r:id="rId4" imgW="812447" imgH="228501" progId="Equation.3">
                  <p:embed/>
                </p:oleObj>
              </mc:Choice>
              <mc:Fallback>
                <p:oleObj name="公式" r:id="rId4" imgW="812447" imgH="228501" progId="Equation.3">
                  <p:embed/>
                  <p:pic>
                    <p:nvPicPr>
                      <p:cNvPr id="762967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1656" y="1869425"/>
                        <a:ext cx="14795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69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418067"/>
              </p:ext>
            </p:extLst>
          </p:nvPr>
        </p:nvGraphicFramePr>
        <p:xfrm>
          <a:off x="5620498" y="936557"/>
          <a:ext cx="2160587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54" name="公式" r:id="rId6" imgW="1104900" imgH="457200" progId="Equation.3">
                  <p:embed/>
                </p:oleObj>
              </mc:Choice>
              <mc:Fallback>
                <p:oleObj name="公式" r:id="rId6" imgW="1104900" imgH="457200" progId="Equation.3">
                  <p:embed/>
                  <p:pic>
                    <p:nvPicPr>
                      <p:cNvPr id="762969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0498" y="936557"/>
                        <a:ext cx="2160587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71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651014"/>
              </p:ext>
            </p:extLst>
          </p:nvPr>
        </p:nvGraphicFramePr>
        <p:xfrm>
          <a:off x="5646831" y="2518713"/>
          <a:ext cx="136366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55" name="公式" r:id="rId8" imgW="749300" imgH="228600" progId="Equation.3">
                  <p:embed/>
                </p:oleObj>
              </mc:Choice>
              <mc:Fallback>
                <p:oleObj name="公式" r:id="rId8" imgW="749300" imgH="228600" progId="Equation.3">
                  <p:embed/>
                  <p:pic>
                    <p:nvPicPr>
                      <p:cNvPr id="762971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6831" y="2518713"/>
                        <a:ext cx="136366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72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372121"/>
              </p:ext>
            </p:extLst>
          </p:nvPr>
        </p:nvGraphicFramePr>
        <p:xfrm>
          <a:off x="5646831" y="2975582"/>
          <a:ext cx="9239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56" name="公式" r:id="rId10" imgW="495085" imgH="228501" progId="Equation.3">
                  <p:embed/>
                </p:oleObj>
              </mc:Choice>
              <mc:Fallback>
                <p:oleObj name="公式" r:id="rId10" imgW="495085" imgH="228501" progId="Equation.3">
                  <p:embed/>
                  <p:pic>
                    <p:nvPicPr>
                      <p:cNvPr id="762972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6831" y="2975582"/>
                        <a:ext cx="92392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EA98F6-D8EC-6C49-A196-354E0539A29E}"/>
                  </a:ext>
                </a:extLst>
              </p:cNvPr>
              <p:cNvSpPr txBox="1"/>
              <p:nvPr/>
            </p:nvSpPr>
            <p:spPr>
              <a:xfrm>
                <a:off x="431145" y="3789040"/>
                <a:ext cx="4194482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cs-CZ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cs-CZ" i="1" smtClean="0"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cs-CZ" i="1"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dirty="0"/>
                  <a:t>越大越好</a:t>
                </a:r>
                <a:r>
                  <a:rPr lang="zh-CN" altLang="en-US" dirty="0"/>
                  <a:t>（放大电路设置）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err="1"/>
                  <a:t>越大越好</a:t>
                </a:r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𝑏𝑒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 err="1"/>
                  <a:t>越小越好</a:t>
                </a:r>
                <a:r>
                  <a:rPr lang="zh-CN" altLang="en-US" dirty="0"/>
                  <a:t>（三极管选择）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cs-CZ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cs-CZ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越大越好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（后续电路选择）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EA98F6-D8EC-6C49-A196-354E0539A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45" y="3789040"/>
                <a:ext cx="4194482" cy="830997"/>
              </a:xfrm>
              <a:prstGeom prst="rect">
                <a:avLst/>
              </a:prstGeom>
              <a:blipFill>
                <a:blip r:embed="rId12"/>
                <a:stretch>
                  <a:fillRect l="-2417" t="-8955" r="-2417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6719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60BFE7A9-33A6-7A4F-9BD0-748B4E5A5063}"/>
              </a:ext>
            </a:extLst>
          </p:cNvPr>
          <p:cNvSpPr/>
          <p:nvPr/>
        </p:nvSpPr>
        <p:spPr>
          <a:xfrm>
            <a:off x="237188" y="3655082"/>
            <a:ext cx="8619288" cy="272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0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74D9FAB-0496-4CE8-A48A-6665B349E65C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2021/12/16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2150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73ED1F5-2E50-4F20-980F-7C2B88E1F429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17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5770563" cy="1143000"/>
          </a:xfrm>
        </p:spPr>
        <p:txBody>
          <a:bodyPr/>
          <a:lstStyle/>
          <a:p>
            <a:pPr algn="l"/>
            <a:r>
              <a:rPr lang="zh-CN" altLang="en-US" dirty="0"/>
              <a:t>实际情况下</a:t>
            </a:r>
          </a:p>
        </p:txBody>
      </p:sp>
      <p:graphicFrame>
        <p:nvGraphicFramePr>
          <p:cNvPr id="762967" name="Object 87"/>
          <p:cNvGraphicFramePr>
            <a:graphicFrameLocks noChangeAspect="1"/>
          </p:cNvGraphicFramePr>
          <p:nvPr/>
        </p:nvGraphicFramePr>
        <p:xfrm>
          <a:off x="6151656" y="1869425"/>
          <a:ext cx="14795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1" name="公式" r:id="rId3" imgW="812447" imgH="228501" progId="Equation.3">
                  <p:embed/>
                </p:oleObj>
              </mc:Choice>
              <mc:Fallback>
                <p:oleObj name="公式" r:id="rId3" imgW="812447" imgH="228501" progId="Equation.3">
                  <p:embed/>
                  <p:pic>
                    <p:nvPicPr>
                      <p:cNvPr id="762967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1656" y="1869425"/>
                        <a:ext cx="14795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69" name="Object 89"/>
          <p:cNvGraphicFramePr>
            <a:graphicFrameLocks noChangeAspect="1"/>
          </p:cNvGraphicFramePr>
          <p:nvPr/>
        </p:nvGraphicFramePr>
        <p:xfrm>
          <a:off x="5620498" y="936557"/>
          <a:ext cx="2160587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2" name="公式" r:id="rId5" imgW="1104900" imgH="457200" progId="Equation.3">
                  <p:embed/>
                </p:oleObj>
              </mc:Choice>
              <mc:Fallback>
                <p:oleObj name="公式" r:id="rId5" imgW="1104900" imgH="457200" progId="Equation.3">
                  <p:embed/>
                  <p:pic>
                    <p:nvPicPr>
                      <p:cNvPr id="762969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0498" y="936557"/>
                        <a:ext cx="2160587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71" name="Object 91"/>
          <p:cNvGraphicFramePr>
            <a:graphicFrameLocks noChangeAspect="1"/>
          </p:cNvGraphicFramePr>
          <p:nvPr/>
        </p:nvGraphicFramePr>
        <p:xfrm>
          <a:off x="5646831" y="2518713"/>
          <a:ext cx="136366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3" name="公式" r:id="rId7" imgW="749300" imgH="228600" progId="Equation.3">
                  <p:embed/>
                </p:oleObj>
              </mc:Choice>
              <mc:Fallback>
                <p:oleObj name="公式" r:id="rId7" imgW="749300" imgH="228600" progId="Equation.3">
                  <p:embed/>
                  <p:pic>
                    <p:nvPicPr>
                      <p:cNvPr id="762971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6831" y="2518713"/>
                        <a:ext cx="136366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72" name="Object 92"/>
          <p:cNvGraphicFramePr>
            <a:graphicFrameLocks noChangeAspect="1"/>
          </p:cNvGraphicFramePr>
          <p:nvPr/>
        </p:nvGraphicFramePr>
        <p:xfrm>
          <a:off x="5646831" y="2975582"/>
          <a:ext cx="9239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254" name="公式" r:id="rId9" imgW="495085" imgH="228501" progId="Equation.3">
                  <p:embed/>
                </p:oleObj>
              </mc:Choice>
              <mc:Fallback>
                <p:oleObj name="公式" r:id="rId9" imgW="495085" imgH="228501" progId="Equation.3">
                  <p:embed/>
                  <p:pic>
                    <p:nvPicPr>
                      <p:cNvPr id="762972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6831" y="2975582"/>
                        <a:ext cx="92392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EA98F6-D8EC-6C49-A196-354E0539A29E}"/>
                  </a:ext>
                </a:extLst>
              </p:cNvPr>
              <p:cNvSpPr txBox="1"/>
              <p:nvPr/>
            </p:nvSpPr>
            <p:spPr>
              <a:xfrm>
                <a:off x="431145" y="3789040"/>
                <a:ext cx="6964471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cs-CZ" i="1" strike="sngStrike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cs-CZ" i="1" strike="sngStrike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cs-CZ" i="1" strike="sngStrike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cs-CZ" i="1" strike="sngStrike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b</m:t>
                            </m:r>
                          </m:sub>
                        </m:sSub>
                        <m:r>
                          <a:rPr lang="zh-CN" altLang="en-US" i="1" strike="sngStrik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，</m:t>
                        </m:r>
                        <m:r>
                          <a:rPr lang="cs-CZ" i="1" strike="sngStrik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cs-CZ" i="1" strike="sngStrike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strike="sngStrike" dirty="0">
                    <a:solidFill>
                      <a:srgbClr val="FF0000"/>
                    </a:solidFill>
                  </a:rPr>
                  <a:t>越大越好</a:t>
                </a:r>
                <a:r>
                  <a:rPr lang="zh-CN" altLang="en-US" strike="sngStrike" dirty="0">
                    <a:solidFill>
                      <a:srgbClr val="FF0000"/>
                    </a:solidFill>
                  </a:rPr>
                  <a:t>（放大电路设置）</a:t>
                </a:r>
                <a:r>
                  <a:rPr lang="zh-CN" altLang="en-US" dirty="0"/>
                  <a:t>：极端情况下，相当于无能量供给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i="1" strike="sngStrike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trike="sngStrike" dirty="0" err="1">
                    <a:solidFill>
                      <a:srgbClr val="FF0000"/>
                    </a:solidFill>
                  </a:rPr>
                  <a:t>越大越好</a:t>
                </a:r>
                <a:r>
                  <a:rPr lang="zh-CN" altLang="en-US" strike="sngStrike" dirty="0">
                    <a:solidFill>
                      <a:srgbClr val="FF0000"/>
                    </a:solidFill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trike="sngStrike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trike="sngStrike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 strike="sngStrike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𝑏𝑒</m:t>
                        </m:r>
                      </m:sub>
                    </m:sSub>
                  </m:oMath>
                </a14:m>
                <a:r>
                  <a:rPr lang="en-US" strike="sngStrike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trike="sngStrike" dirty="0" err="1">
                    <a:solidFill>
                      <a:srgbClr val="FF0000"/>
                    </a:solidFill>
                  </a:rPr>
                  <a:t>越小越好</a:t>
                </a:r>
                <a:r>
                  <a:rPr lang="zh-CN" altLang="en-US" strike="sngStrike" dirty="0">
                    <a:solidFill>
                      <a:srgbClr val="FF0000"/>
                    </a:solidFill>
                  </a:rPr>
                  <a:t>（三极管选择）</a:t>
                </a:r>
                <a:r>
                  <a:rPr lang="zh-CN" altLang="en-US" dirty="0"/>
                  <a:t>：容易饱和，前端功率有限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cs-CZ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cs-CZ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</m:sSub>
                  </m:oMath>
                </a14:m>
                <a:r>
                  <a:rPr lang="en-US" dirty="0" err="1">
                    <a:solidFill>
                      <a:srgbClr val="00B050"/>
                    </a:solidFill>
                  </a:rPr>
                  <a:t>越大越好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（后续电路选择）</a:t>
                </a:r>
                <a:r>
                  <a:rPr lang="zh-CN" altLang="en-US" dirty="0"/>
                  <a:t>：可惜没得选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EA98F6-D8EC-6C49-A196-354E0539A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45" y="3789040"/>
                <a:ext cx="6964471" cy="830997"/>
              </a:xfrm>
              <a:prstGeom prst="rect">
                <a:avLst/>
              </a:prstGeom>
              <a:blipFill>
                <a:blip r:embed="rId11"/>
                <a:stretch>
                  <a:fillRect l="-1457" t="-8955" r="-1093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41">
            <a:extLst>
              <a:ext uri="{FF2B5EF4-FFF2-40B4-BE49-F238E27FC236}">
                <a16:creationId xmlns:a16="http://schemas.microsoft.com/office/drawing/2014/main" id="{2C9BF2FB-30E8-C749-A335-5BDE8744B4CE}"/>
              </a:ext>
            </a:extLst>
          </p:cNvPr>
          <p:cNvGrpSpPr>
            <a:grpSpLocks/>
          </p:cNvGrpSpPr>
          <p:nvPr/>
        </p:nvGrpSpPr>
        <p:grpSpPr bwMode="auto">
          <a:xfrm>
            <a:off x="359532" y="900745"/>
            <a:ext cx="3125788" cy="2708275"/>
            <a:chOff x="2406" y="815"/>
            <a:chExt cx="3017" cy="2615"/>
          </a:xfrm>
        </p:grpSpPr>
        <p:sp>
          <p:nvSpPr>
            <p:cNvPr id="14" name="Text Box 42">
              <a:extLst>
                <a:ext uri="{FF2B5EF4-FFF2-40B4-BE49-F238E27FC236}">
                  <a16:creationId xmlns:a16="http://schemas.microsoft.com/office/drawing/2014/main" id="{AC21DC7F-12E6-0046-ACCC-1DB82F9C36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1" y="1292"/>
              <a:ext cx="475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1800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5" name="Line 43">
              <a:extLst>
                <a:ext uri="{FF2B5EF4-FFF2-40B4-BE49-F238E27FC236}">
                  <a16:creationId xmlns:a16="http://schemas.microsoft.com/office/drawing/2014/main" id="{0EB62A93-5D8B-FF41-BCC4-C7D7361A0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0" y="1008"/>
              <a:ext cx="0" cy="128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Rectangle 44">
              <a:extLst>
                <a:ext uri="{FF2B5EF4-FFF2-40B4-BE49-F238E27FC236}">
                  <a16:creationId xmlns:a16="http://schemas.microsoft.com/office/drawing/2014/main" id="{88B42005-F530-5243-85C8-96D1D5D66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0" y="1293"/>
              <a:ext cx="138" cy="427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17" name="Line 45">
              <a:extLst>
                <a:ext uri="{FF2B5EF4-FFF2-40B4-BE49-F238E27FC236}">
                  <a16:creationId xmlns:a16="http://schemas.microsoft.com/office/drawing/2014/main" id="{84667169-F00D-F247-988D-91B5BF61F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7" y="1008"/>
              <a:ext cx="11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46">
              <a:extLst>
                <a:ext uri="{FF2B5EF4-FFF2-40B4-BE49-F238E27FC236}">
                  <a16:creationId xmlns:a16="http://schemas.microsoft.com/office/drawing/2014/main" id="{7F5E3440-4102-864B-B7CC-805DC05DE3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" y="2291"/>
              <a:ext cx="10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Line 47">
              <a:extLst>
                <a:ext uri="{FF2B5EF4-FFF2-40B4-BE49-F238E27FC236}">
                  <a16:creationId xmlns:a16="http://schemas.microsoft.com/office/drawing/2014/main" id="{D1980044-1B76-C74E-9BBE-A5767A4FF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9" y="2122"/>
              <a:ext cx="0" cy="377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48">
              <a:extLst>
                <a:ext uri="{FF2B5EF4-FFF2-40B4-BE49-F238E27FC236}">
                  <a16:creationId xmlns:a16="http://schemas.microsoft.com/office/drawing/2014/main" id="{1684216D-4316-3241-B112-65527A2C37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9" y="2311"/>
              <a:ext cx="208" cy="194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Line 49">
              <a:extLst>
                <a:ext uri="{FF2B5EF4-FFF2-40B4-BE49-F238E27FC236}">
                  <a16:creationId xmlns:a16="http://schemas.microsoft.com/office/drawing/2014/main" id="{0221958E-B88E-9B42-A64D-E9F6B2F050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94" y="1008"/>
              <a:ext cx="0" cy="113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Line 50">
              <a:extLst>
                <a:ext uri="{FF2B5EF4-FFF2-40B4-BE49-F238E27FC236}">
                  <a16:creationId xmlns:a16="http://schemas.microsoft.com/office/drawing/2014/main" id="{F0880688-E246-654A-A1D2-013292C5FD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4" y="2493"/>
              <a:ext cx="0" cy="8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51">
              <a:extLst>
                <a:ext uri="{FF2B5EF4-FFF2-40B4-BE49-F238E27FC236}">
                  <a16:creationId xmlns:a16="http://schemas.microsoft.com/office/drawing/2014/main" id="{CCED3CC8-0C8E-094D-9C35-87735467BB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8" y="3200"/>
              <a:ext cx="25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Text Box 52">
              <a:extLst>
                <a:ext uri="{FF2B5EF4-FFF2-40B4-BE49-F238E27FC236}">
                  <a16:creationId xmlns:a16="http://schemas.microsoft.com/office/drawing/2014/main" id="{F22FC0A5-B53A-2841-92B7-2B117E8F0E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1" y="815"/>
              <a:ext cx="708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+</a:t>
              </a:r>
              <a:r>
                <a:rPr kumimoji="1" lang="en-US" altLang="zh-CN" sz="2000" i="1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000" baseline="-10000">
                  <a:latin typeface="Times New Roman" panose="02020603050405020304" pitchFamily="18" charset="0"/>
                </a:rPr>
                <a:t>CC</a:t>
              </a:r>
            </a:p>
          </p:txBody>
        </p:sp>
        <p:sp>
          <p:nvSpPr>
            <p:cNvPr id="25" name="Rectangle 53">
              <a:extLst>
                <a:ext uri="{FF2B5EF4-FFF2-40B4-BE49-F238E27FC236}">
                  <a16:creationId xmlns:a16="http://schemas.microsoft.com/office/drawing/2014/main" id="{EAAB2A3A-FEE4-E541-A173-5292BF4EF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7" y="1293"/>
              <a:ext cx="138" cy="427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6" name="Oval 54">
              <a:extLst>
                <a:ext uri="{FF2B5EF4-FFF2-40B4-BE49-F238E27FC236}">
                  <a16:creationId xmlns:a16="http://schemas.microsoft.com/office/drawing/2014/main" id="{66CCB9C6-CD08-B74D-89CD-326D05C1C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" y="960"/>
              <a:ext cx="101" cy="10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7" name="Oval 55">
              <a:extLst>
                <a:ext uri="{FF2B5EF4-FFF2-40B4-BE49-F238E27FC236}">
                  <a16:creationId xmlns:a16="http://schemas.microsoft.com/office/drawing/2014/main" id="{15D92EEB-1808-DF4A-AF9F-42B85CF6C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3" y="2240"/>
              <a:ext cx="101" cy="10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28" name="Oval 56">
              <a:extLst>
                <a:ext uri="{FF2B5EF4-FFF2-40B4-BE49-F238E27FC236}">
                  <a16:creationId xmlns:a16="http://schemas.microsoft.com/office/drawing/2014/main" id="{963D63C9-EA36-914E-8DCB-4C6DE64E8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0" y="3147"/>
              <a:ext cx="100" cy="10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grpSp>
          <p:nvGrpSpPr>
            <p:cNvPr id="29" name="Group 57">
              <a:extLst>
                <a:ext uri="{FF2B5EF4-FFF2-40B4-BE49-F238E27FC236}">
                  <a16:creationId xmlns:a16="http://schemas.microsoft.com/office/drawing/2014/main" id="{24DA4006-FE7D-504C-968E-E46D4D9811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1" y="2120"/>
              <a:ext cx="100" cy="343"/>
              <a:chOff x="3454" y="2018"/>
              <a:chExt cx="96" cy="328"/>
            </a:xfrm>
          </p:grpSpPr>
          <p:sp>
            <p:nvSpPr>
              <p:cNvPr id="55" name="Line 58">
                <a:extLst>
                  <a:ext uri="{FF2B5EF4-FFF2-40B4-BE49-F238E27FC236}">
                    <a16:creationId xmlns:a16="http://schemas.microsoft.com/office/drawing/2014/main" id="{6E8EF69B-43D4-A541-9E92-18E0C38118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6" name="Line 59">
                <a:extLst>
                  <a:ext uri="{FF2B5EF4-FFF2-40B4-BE49-F238E27FC236}">
                    <a16:creationId xmlns:a16="http://schemas.microsoft.com/office/drawing/2014/main" id="{C04FC882-03DD-2A4A-B1F9-14353CC1D9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0" name="Line 60">
              <a:extLst>
                <a:ext uri="{FF2B5EF4-FFF2-40B4-BE49-F238E27FC236}">
                  <a16:creationId xmlns:a16="http://schemas.microsoft.com/office/drawing/2014/main" id="{FE181C86-A11B-DB49-BEBB-A40BCDAE2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3" y="2287"/>
              <a:ext cx="2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Oval 61">
              <a:extLst>
                <a:ext uri="{FF2B5EF4-FFF2-40B4-BE49-F238E27FC236}">
                  <a16:creationId xmlns:a16="http://schemas.microsoft.com/office/drawing/2014/main" id="{23D74541-E08B-8944-8277-C7FD9143048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44" y="1925"/>
              <a:ext cx="101" cy="10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grpSp>
          <p:nvGrpSpPr>
            <p:cNvPr id="32" name="Group 62">
              <a:extLst>
                <a:ext uri="{FF2B5EF4-FFF2-40B4-BE49-F238E27FC236}">
                  <a16:creationId xmlns:a16="http://schemas.microsoft.com/office/drawing/2014/main" id="{97D169FB-D0A4-AF47-AAA9-AE37CEF4E94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570" y="1821"/>
              <a:ext cx="101" cy="343"/>
              <a:chOff x="3454" y="2018"/>
              <a:chExt cx="96" cy="328"/>
            </a:xfrm>
          </p:grpSpPr>
          <p:sp>
            <p:nvSpPr>
              <p:cNvPr id="53" name="Line 63">
                <a:extLst>
                  <a:ext uri="{FF2B5EF4-FFF2-40B4-BE49-F238E27FC236}">
                    <a16:creationId xmlns:a16="http://schemas.microsoft.com/office/drawing/2014/main" id="{4442E695-D35F-A844-9E15-C870C6A4E8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4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4" name="Line 64">
                <a:extLst>
                  <a:ext uri="{FF2B5EF4-FFF2-40B4-BE49-F238E27FC236}">
                    <a16:creationId xmlns:a16="http://schemas.microsoft.com/office/drawing/2014/main" id="{E16E511B-037A-3043-A0D5-A44C570E3A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0" y="2018"/>
                <a:ext cx="0" cy="328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3" name="Line 65">
              <a:extLst>
                <a:ext uri="{FF2B5EF4-FFF2-40B4-BE49-F238E27FC236}">
                  <a16:creationId xmlns:a16="http://schemas.microsoft.com/office/drawing/2014/main" id="{4F5E6ACC-A578-EF49-A187-216DCE01D8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66" y="1985"/>
              <a:ext cx="4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4" name="Line 66">
              <a:extLst>
                <a:ext uri="{FF2B5EF4-FFF2-40B4-BE49-F238E27FC236}">
                  <a16:creationId xmlns:a16="http://schemas.microsoft.com/office/drawing/2014/main" id="{107F72AA-C725-1141-A2F5-A45039E915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4" y="1983"/>
              <a:ext cx="3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Oval 67">
              <a:extLst>
                <a:ext uri="{FF2B5EF4-FFF2-40B4-BE49-F238E27FC236}">
                  <a16:creationId xmlns:a16="http://schemas.microsoft.com/office/drawing/2014/main" id="{C05B841F-3209-1344-9132-DAB86DDFC6E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144" y="3147"/>
              <a:ext cx="101" cy="10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36" name="Text Box 68">
              <a:extLst>
                <a:ext uri="{FF2B5EF4-FFF2-40B4-BE49-F238E27FC236}">
                  <a16:creationId xmlns:a16="http://schemas.microsoft.com/office/drawing/2014/main" id="{EEA46B50-461E-1743-B034-608026B1CB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5" y="1295"/>
              <a:ext cx="461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Rc</a:t>
              </a:r>
            </a:p>
          </p:txBody>
        </p:sp>
        <p:sp>
          <p:nvSpPr>
            <p:cNvPr id="37" name="Text Box 69">
              <a:extLst>
                <a:ext uri="{FF2B5EF4-FFF2-40B4-BE49-F238E27FC236}">
                  <a16:creationId xmlns:a16="http://schemas.microsoft.com/office/drawing/2014/main" id="{B32C92FB-05F6-2E43-8F1C-5BF085D79D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1752"/>
              <a:ext cx="450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16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8" name="Text Box 70">
              <a:extLst>
                <a:ext uri="{FF2B5EF4-FFF2-40B4-BE49-F238E27FC236}">
                  <a16:creationId xmlns:a16="http://schemas.microsoft.com/office/drawing/2014/main" id="{83ED8E76-70CC-454B-A062-24D6273EE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3" y="1434"/>
              <a:ext cx="45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C</a:t>
              </a:r>
              <a:r>
                <a:rPr kumimoji="1" lang="en-US" altLang="zh-CN" sz="16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9" name="Text Box 71">
              <a:extLst>
                <a:ext uri="{FF2B5EF4-FFF2-40B4-BE49-F238E27FC236}">
                  <a16:creationId xmlns:a16="http://schemas.microsoft.com/office/drawing/2014/main" id="{56F3D676-72DE-0A48-977A-A686528D7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7" y="2385"/>
              <a:ext cx="338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dirty="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40" name="Line 72">
              <a:extLst>
                <a:ext uri="{FF2B5EF4-FFF2-40B4-BE49-F238E27FC236}">
                  <a16:creationId xmlns:a16="http://schemas.microsoft.com/office/drawing/2014/main" id="{C0E95B61-6C45-BB4F-A199-24DE53F8C7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4" y="3210"/>
              <a:ext cx="0" cy="21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1" name="Line 73">
              <a:extLst>
                <a:ext uri="{FF2B5EF4-FFF2-40B4-BE49-F238E27FC236}">
                  <a16:creationId xmlns:a16="http://schemas.microsoft.com/office/drawing/2014/main" id="{D4358BF9-3E54-3044-B5D4-618D59A699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74" y="3430"/>
              <a:ext cx="2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Oval 74">
              <a:extLst>
                <a:ext uri="{FF2B5EF4-FFF2-40B4-BE49-F238E27FC236}">
                  <a16:creationId xmlns:a16="http://schemas.microsoft.com/office/drawing/2014/main" id="{CC6DAD38-1BD7-9148-9DB0-8CDC30583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9" y="3172"/>
              <a:ext cx="49" cy="51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43" name="Text Box 75">
              <a:extLst>
                <a:ext uri="{FF2B5EF4-FFF2-40B4-BE49-F238E27FC236}">
                  <a16:creationId xmlns:a16="http://schemas.microsoft.com/office/drawing/2014/main" id="{43245400-B220-8A44-847B-7978C39074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7" y="2337"/>
              <a:ext cx="442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4" name="Text Box 76">
              <a:extLst>
                <a:ext uri="{FF2B5EF4-FFF2-40B4-BE49-F238E27FC236}">
                  <a16:creationId xmlns:a16="http://schemas.microsoft.com/office/drawing/2014/main" id="{F731425B-CD42-B649-9958-89391B466B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9" y="2809"/>
              <a:ext cx="81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45" name="Text Box 77">
              <a:extLst>
                <a:ext uri="{FF2B5EF4-FFF2-40B4-BE49-F238E27FC236}">
                  <a16:creationId xmlns:a16="http://schemas.microsoft.com/office/drawing/2014/main" id="{8CB7EC6A-8FDF-A74C-9E7E-9C086CC01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6" y="2576"/>
              <a:ext cx="185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5000"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46" name="Text Box 78">
              <a:extLst>
                <a:ext uri="{FF2B5EF4-FFF2-40B4-BE49-F238E27FC236}">
                  <a16:creationId xmlns:a16="http://schemas.microsoft.com/office/drawing/2014/main" id="{8BBB6E5C-799F-7842-8FBC-F60871D72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8" y="2069"/>
              <a:ext cx="140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7" name="Text Box 79">
              <a:extLst>
                <a:ext uri="{FF2B5EF4-FFF2-40B4-BE49-F238E27FC236}">
                  <a16:creationId xmlns:a16="http://schemas.microsoft.com/office/drawing/2014/main" id="{4F19DCCA-E039-D846-8558-78D0BCCAEF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9" y="2780"/>
              <a:ext cx="81" cy="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 b="0">
                  <a:latin typeface="Times New Roman" panose="02020603050405020304" pitchFamily="18" charset="0"/>
                </a:rPr>
                <a:t>-</a:t>
              </a:r>
            </a:p>
          </p:txBody>
        </p:sp>
        <p:sp>
          <p:nvSpPr>
            <p:cNvPr id="48" name="Text Box 80">
              <a:extLst>
                <a:ext uri="{FF2B5EF4-FFF2-40B4-BE49-F238E27FC236}">
                  <a16:creationId xmlns:a16="http://schemas.microsoft.com/office/drawing/2014/main" id="{93F3F105-BA10-B841-972A-B06DAEB3AC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95" y="2360"/>
              <a:ext cx="228" cy="3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 i="1">
                  <a:latin typeface="Times New Roman" panose="02020603050405020304" pitchFamily="18" charset="0"/>
                </a:rPr>
                <a:t>v</a:t>
              </a:r>
              <a:r>
                <a:rPr kumimoji="1" lang="en-US" altLang="zh-CN" sz="2400" baseline="-5000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49" name="Line 81">
              <a:extLst>
                <a:ext uri="{FF2B5EF4-FFF2-40B4-BE49-F238E27FC236}">
                  <a16:creationId xmlns:a16="http://schemas.microsoft.com/office/drawing/2014/main" id="{E76E0991-8AAB-4449-9D86-374D68E5FE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89" y="2129"/>
              <a:ext cx="208" cy="169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headEnd type="none" w="sm" len="sm"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" name="Line 82">
              <a:extLst>
                <a:ext uri="{FF2B5EF4-FFF2-40B4-BE49-F238E27FC236}">
                  <a16:creationId xmlns:a16="http://schemas.microsoft.com/office/drawing/2014/main" id="{8B8E6DFC-919B-0548-BD1B-22CB27D761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12" y="1979"/>
              <a:ext cx="0" cy="12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Rectangle 83">
              <a:extLst>
                <a:ext uri="{FF2B5EF4-FFF2-40B4-BE49-F238E27FC236}">
                  <a16:creationId xmlns:a16="http://schemas.microsoft.com/office/drawing/2014/main" id="{1C03695B-1851-074C-8317-504650E0E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2" y="2323"/>
              <a:ext cx="138" cy="427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med" len="lg"/>
            </a:ln>
          </p:spPr>
          <p:txBody>
            <a:bodyPr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52" name="Text Box 84">
              <a:extLst>
                <a:ext uri="{FF2B5EF4-FFF2-40B4-BE49-F238E27FC236}">
                  <a16:creationId xmlns:a16="http://schemas.microsoft.com/office/drawing/2014/main" id="{2D7084EB-4F04-6849-AD91-7DDC9A6730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1" y="2287"/>
              <a:ext cx="467" cy="3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med" len="lg"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1400">
                  <a:latin typeface="Times New Roman" panose="02020603050405020304" pitchFamily="18" charset="0"/>
                </a:rPr>
                <a:t>L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68C0D3FE-62AB-2D47-A82C-EA9894BA0341}"/>
              </a:ext>
            </a:extLst>
          </p:cNvPr>
          <p:cNvSpPr txBox="1"/>
          <p:nvPr/>
        </p:nvSpPr>
        <p:spPr>
          <a:xfrm>
            <a:off x="323528" y="493151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关心的是实际的放大：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B6E9157-40E1-D641-9849-88BD2AB014EE}"/>
                  </a:ext>
                </a:extLst>
              </p:cNvPr>
              <p:cNvSpPr/>
              <p:nvPr/>
            </p:nvSpPr>
            <p:spPr>
              <a:xfrm>
                <a:off x="378774" y="5651956"/>
                <a:ext cx="46465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cs-CZ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cs-CZ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 err="1">
                    <a:solidFill>
                      <a:srgbClr val="00B050"/>
                    </a:solidFill>
                  </a:rPr>
                  <a:t>越小越好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（前端电路提供）</a:t>
                </a:r>
                <a:r>
                  <a:rPr lang="zh-CN" altLang="en-US" dirty="0"/>
                  <a:t>：可惜没得选</a:t>
                </a:r>
                <a:endParaRPr lang="en-US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B6E9157-40E1-D641-9849-88BD2AB014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774" y="5651956"/>
                <a:ext cx="4646528" cy="369332"/>
              </a:xfrm>
              <a:prstGeom prst="rect">
                <a:avLst/>
              </a:prstGeom>
              <a:blipFill>
                <a:blip r:embed="rId12"/>
                <a:stretch>
                  <a:fillRect t="-6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82C3DD3-8498-504E-A2AF-A14B112CF71D}"/>
                  </a:ext>
                </a:extLst>
              </p:cNvPr>
              <p:cNvSpPr/>
              <p:nvPr/>
            </p:nvSpPr>
            <p:spPr>
              <a:xfrm>
                <a:off x="2611607" y="4792703"/>
                <a:ext cx="3361048" cy="854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//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𝑏𝑒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82C3DD3-8498-504E-A2AF-A14B112CF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1607" y="4792703"/>
                <a:ext cx="3361048" cy="85401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9D0CFD4-514B-7346-A902-C56F4B0FE1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8" y="998588"/>
            <a:ext cx="3873548" cy="2624446"/>
          </a:xfrm>
          <a:prstGeom prst="rect">
            <a:avLst/>
          </a:prstGeom>
        </p:spPr>
      </p:pic>
      <p:pic>
        <p:nvPicPr>
          <p:cNvPr id="38950" name="Picture 38" descr="https://ss0.bdstatic.com/70cFvHSh_Q1YnxGkpoWK1HF6hhy/it/u=2259349974,765983910&amp;fm=26&amp;gp=0.jpg">
            <a:extLst>
              <a:ext uri="{FF2B5EF4-FFF2-40B4-BE49-F238E27FC236}">
                <a16:creationId xmlns:a16="http://schemas.microsoft.com/office/drawing/2014/main" id="{1C2D1C54-20AB-754A-9677-66522A480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1652" y="4606504"/>
            <a:ext cx="1666812" cy="1666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17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60BFE7A9-33A6-7A4F-9BD0-748B4E5A5063}"/>
              </a:ext>
            </a:extLst>
          </p:cNvPr>
          <p:cNvSpPr/>
          <p:nvPr/>
        </p:nvSpPr>
        <p:spPr>
          <a:xfrm>
            <a:off x="237188" y="3655082"/>
            <a:ext cx="8619288" cy="27262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0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74D9FAB-0496-4CE8-A48A-6665B349E65C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2021/12/16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2150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73ED1F5-2E50-4F20-980F-7C2B88E1F429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18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5770563" cy="1143000"/>
          </a:xfrm>
        </p:spPr>
        <p:txBody>
          <a:bodyPr/>
          <a:lstStyle/>
          <a:p>
            <a:pPr algn="l"/>
            <a:r>
              <a:rPr lang="zh-CN" altLang="en-US" dirty="0"/>
              <a:t>实际情况下</a:t>
            </a:r>
          </a:p>
        </p:txBody>
      </p:sp>
      <p:graphicFrame>
        <p:nvGraphicFramePr>
          <p:cNvPr id="762967" name="Object 87"/>
          <p:cNvGraphicFramePr>
            <a:graphicFrameLocks noChangeAspect="1"/>
          </p:cNvGraphicFramePr>
          <p:nvPr/>
        </p:nvGraphicFramePr>
        <p:xfrm>
          <a:off x="6151656" y="1869425"/>
          <a:ext cx="14795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1" name="公式" r:id="rId3" imgW="812447" imgH="228501" progId="Equation.3">
                  <p:embed/>
                </p:oleObj>
              </mc:Choice>
              <mc:Fallback>
                <p:oleObj name="公式" r:id="rId3" imgW="812447" imgH="228501" progId="Equation.3">
                  <p:embed/>
                  <p:pic>
                    <p:nvPicPr>
                      <p:cNvPr id="762967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1656" y="1869425"/>
                        <a:ext cx="14795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69" name="Object 89"/>
          <p:cNvGraphicFramePr>
            <a:graphicFrameLocks noChangeAspect="1"/>
          </p:cNvGraphicFramePr>
          <p:nvPr/>
        </p:nvGraphicFramePr>
        <p:xfrm>
          <a:off x="5620498" y="936557"/>
          <a:ext cx="2160587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2" name="公式" r:id="rId5" imgW="1104900" imgH="457200" progId="Equation.3">
                  <p:embed/>
                </p:oleObj>
              </mc:Choice>
              <mc:Fallback>
                <p:oleObj name="公式" r:id="rId5" imgW="1104900" imgH="457200" progId="Equation.3">
                  <p:embed/>
                  <p:pic>
                    <p:nvPicPr>
                      <p:cNvPr id="762969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0498" y="936557"/>
                        <a:ext cx="2160587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71" name="Object 91"/>
          <p:cNvGraphicFramePr>
            <a:graphicFrameLocks noChangeAspect="1"/>
          </p:cNvGraphicFramePr>
          <p:nvPr/>
        </p:nvGraphicFramePr>
        <p:xfrm>
          <a:off x="5646831" y="2518713"/>
          <a:ext cx="136366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3" name="公式" r:id="rId7" imgW="749300" imgH="228600" progId="Equation.3">
                  <p:embed/>
                </p:oleObj>
              </mc:Choice>
              <mc:Fallback>
                <p:oleObj name="公式" r:id="rId7" imgW="749300" imgH="228600" progId="Equation.3">
                  <p:embed/>
                  <p:pic>
                    <p:nvPicPr>
                      <p:cNvPr id="762971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6831" y="2518713"/>
                        <a:ext cx="1363662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2972" name="Object 92"/>
          <p:cNvGraphicFramePr>
            <a:graphicFrameLocks noChangeAspect="1"/>
          </p:cNvGraphicFramePr>
          <p:nvPr/>
        </p:nvGraphicFramePr>
        <p:xfrm>
          <a:off x="5646831" y="2975582"/>
          <a:ext cx="923925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74" name="公式" r:id="rId9" imgW="495085" imgH="228501" progId="Equation.3">
                  <p:embed/>
                </p:oleObj>
              </mc:Choice>
              <mc:Fallback>
                <p:oleObj name="公式" r:id="rId9" imgW="495085" imgH="228501" progId="Equation.3">
                  <p:embed/>
                  <p:pic>
                    <p:nvPicPr>
                      <p:cNvPr id="762972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6831" y="2975582"/>
                        <a:ext cx="923925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8C0D3FE-62AB-2D47-A82C-EA9894BA0341}"/>
                  </a:ext>
                </a:extLst>
              </p:cNvPr>
              <p:cNvSpPr txBox="1"/>
              <p:nvPr/>
            </p:nvSpPr>
            <p:spPr>
              <a:xfrm>
                <a:off x="372251" y="4418590"/>
                <a:ext cx="71961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假设前级也是这样的放大电路，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=4000</m:t>
                    </m:r>
                  </m:oMath>
                </a14:m>
                <a:r>
                  <a:rPr lang="zh-CN" altLang="en-US" dirty="0"/>
                  <a:t>，实际的放大：</a:t>
                </a:r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8C0D3FE-62AB-2D47-A82C-EA9894BA0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51" y="4418590"/>
                <a:ext cx="7196137" cy="369332"/>
              </a:xfrm>
              <a:prstGeom prst="rect">
                <a:avLst/>
              </a:prstGeom>
              <a:blipFill>
                <a:blip r:embed="rId11"/>
                <a:stretch>
                  <a:fillRect l="-528" t="-13793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82C3DD3-8498-504E-A2AF-A14B112CF71D}"/>
                  </a:ext>
                </a:extLst>
              </p:cNvPr>
              <p:cNvSpPr/>
              <p:nvPr/>
            </p:nvSpPr>
            <p:spPr>
              <a:xfrm>
                <a:off x="395288" y="4787922"/>
                <a:ext cx="3269869" cy="8540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//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𝑏𝑒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82C3DD3-8498-504E-A2AF-A14B112CF7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88" y="4787922"/>
                <a:ext cx="3269869" cy="8540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002B152-329C-D84C-8B7F-2436CAADF245}"/>
                  </a:ext>
                </a:extLst>
              </p:cNvPr>
              <p:cNvSpPr/>
              <p:nvPr/>
            </p:nvSpPr>
            <p:spPr>
              <a:xfrm>
                <a:off x="323528" y="3811979"/>
                <a:ext cx="4456989" cy="3992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=40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，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求</m:t>
                          </m:r>
                          <m:r>
                            <a:rPr lang="zh-CN" alt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得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：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𝑏𝑒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=866</m:t>
                          </m:r>
                          <m:r>
                            <m:rPr>
                              <m:sty m:val="p"/>
                            </m:rPr>
                            <a:rPr lang="el-GR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−92.4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002B152-329C-D84C-8B7F-2436CAADF2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811979"/>
                <a:ext cx="4456989" cy="399276"/>
              </a:xfrm>
              <a:prstGeom prst="rect">
                <a:avLst/>
              </a:prstGeom>
              <a:blipFill>
                <a:blip r:embed="rId1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62">
            <a:extLst>
              <a:ext uri="{FF2B5EF4-FFF2-40B4-BE49-F238E27FC236}">
                <a16:creationId xmlns:a16="http://schemas.microsoft.com/office/drawing/2014/main" id="{806BD5C9-C35D-5044-BB7D-DE6DDC1D9C8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8" y="998588"/>
            <a:ext cx="3873548" cy="26244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50EB83-B571-834E-8E37-3549D873119E}"/>
                  </a:ext>
                </a:extLst>
              </p:cNvPr>
              <p:cNvSpPr/>
              <p:nvPr/>
            </p:nvSpPr>
            <p:spPr>
              <a:xfrm>
                <a:off x="3513888" y="4880177"/>
                <a:ext cx="2533258" cy="6136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40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//4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866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300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∙4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+866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-16.4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50EB83-B571-834E-8E37-3549D87311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888" y="4880177"/>
                <a:ext cx="2533258" cy="613630"/>
              </a:xfrm>
              <a:prstGeom prst="rect">
                <a:avLst/>
              </a:prstGeom>
              <a:blipFill>
                <a:blip r:embed="rId15"/>
                <a:stretch>
                  <a:fillRect l="-2000" r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7EA0352-E723-8444-A028-6B0D24942BCA}"/>
              </a:ext>
            </a:extLst>
          </p:cNvPr>
          <p:cNvSpPr txBox="1"/>
          <p:nvPr/>
        </p:nvSpPr>
        <p:spPr>
          <a:xfrm>
            <a:off x="356167" y="5663510"/>
            <a:ext cx="445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别把输入输出电阻不当事！否则：</a:t>
            </a:r>
            <a:r>
              <a:rPr lang="en-US" b="1" dirty="0">
                <a:solidFill>
                  <a:srgbClr val="FF0000"/>
                </a:solidFill>
              </a:rPr>
              <a:t>92</a:t>
            </a:r>
            <a:r>
              <a:rPr lang="en-US" altLang="zh-CN" b="1" dirty="0">
                <a:solidFill>
                  <a:srgbClr val="FF0000"/>
                </a:solidFill>
              </a:rPr>
              <a:t>-&gt;16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</p:txBody>
      </p:sp>
      <p:pic>
        <p:nvPicPr>
          <p:cNvPr id="41994" name="Picture 10" descr="https://ss1.bdstatic.com/70cFvXSh_Q1YnxGkpoWK1HF6hhy/it/u=3701408032,1519061143&amp;fm=26&amp;gp=0.jpg">
            <a:extLst>
              <a:ext uri="{FF2B5EF4-FFF2-40B4-BE49-F238E27FC236}">
                <a16:creationId xmlns:a16="http://schemas.microsoft.com/office/drawing/2014/main" id="{E0DBAAE7-4D89-D644-8A3E-CFD8EC647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756" y="4810143"/>
            <a:ext cx="1328812" cy="139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332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125" y="1880828"/>
            <a:ext cx="8229600" cy="2727176"/>
          </a:xfrm>
        </p:spPr>
        <p:txBody>
          <a:bodyPr/>
          <a:lstStyle/>
          <a:p>
            <a:r>
              <a:rPr lang="zh-CN" altLang="en-US" dirty="0">
                <a:latin typeface="+mn-lt"/>
              </a:rPr>
              <a:t>补充</a:t>
            </a:r>
            <a:br>
              <a:rPr lang="en-US" altLang="zh-CN" dirty="0">
                <a:latin typeface="+mn-lt"/>
              </a:rPr>
            </a:br>
            <a:br>
              <a:rPr lang="en-US" altLang="zh-CN" dirty="0">
                <a:latin typeface="+mn-lt"/>
              </a:rPr>
            </a:br>
            <a:r>
              <a:rPr lang="zh-CN" altLang="en-US" dirty="0"/>
              <a:t>正弦波与电容（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br>
              <a:rPr lang="zh-CN" altLang="en-US" dirty="0"/>
            </a:br>
            <a:endParaRPr lang="zh-CN" altLang="en-US" dirty="0">
              <a:latin typeface="+mn-lt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89028C-6721-4192-81DA-AEE0E0FC1EBC}" type="datetime1">
              <a:rPr lang="zh-CN" altLang="en-US" smtClean="0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CB039-5CAC-43FD-8EE0-80E1C4BCD1D6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969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7928C1D-050B-403F-A941-A0DA53D5A49C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2021/12/16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ADCB32C-22C4-4ED2-B478-8B50E162C4E5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6149" name="灯片编号占位符 5"/>
          <p:cNvSpPr txBox="1">
            <a:spLocks noGrp="1"/>
          </p:cNvSpPr>
          <p:nvPr/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fld id="{128C3F23-96A0-4111-8CE6-8FE8C1CAC0FA}" type="slidenum">
              <a:rPr lang="en-US" altLang="zh-CN" sz="1800" b="0">
                <a:solidFill>
                  <a:srgbClr val="B2B2B2"/>
                </a:solidFill>
              </a:rPr>
              <a:pPr algn="r" eaLnBrk="1" hangingPunct="1"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61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内容提纲</a:t>
            </a:r>
          </a:p>
        </p:txBody>
      </p:sp>
      <p:sp>
        <p:nvSpPr>
          <p:cNvPr id="61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/>
              <a:t>放大电路的</a:t>
            </a:r>
            <a:r>
              <a:rPr lang="zh-CN" altLang="en-US">
                <a:latin typeface="Times New Roman" panose="02020603050405020304" pitchFamily="18" charset="0"/>
              </a:rPr>
              <a:t>主要性能指标</a:t>
            </a:r>
          </a:p>
          <a:p>
            <a:pPr>
              <a:lnSpc>
                <a:spcPct val="120000"/>
              </a:lnSpc>
            </a:pPr>
            <a:r>
              <a:rPr lang="zh-CN" altLang="en-US"/>
              <a:t>放大电路的小信号模型分析法</a:t>
            </a:r>
          </a:p>
          <a:p>
            <a:pPr>
              <a:lnSpc>
                <a:spcPct val="120000"/>
              </a:lnSpc>
            </a:pP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D5320A4-C63A-445D-9688-C62E4024B2A2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2021/12/16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DA2FB3E-6031-4756-AFF7-77220BD6DBF9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通频带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6363"/>
            <a:ext cx="8229600" cy="5005387"/>
          </a:xfrm>
        </p:spPr>
        <p:txBody>
          <a:bodyPr/>
          <a:lstStyle/>
          <a:p>
            <a:r>
              <a:rPr kumimoji="1" lang="zh-CN" altLang="en-US" sz="2800" dirty="0">
                <a:solidFill>
                  <a:schemeClr val="tx2"/>
                </a:solidFill>
              </a:rPr>
              <a:t>衡量（电路</a:t>
            </a:r>
            <a:r>
              <a:rPr kumimoji="1" lang="en-US" altLang="zh-CN" sz="2800" dirty="0">
                <a:solidFill>
                  <a:schemeClr val="tx2"/>
                </a:solidFill>
              </a:rPr>
              <a:t>/</a:t>
            </a:r>
            <a:r>
              <a:rPr kumimoji="1" lang="zh-CN" altLang="en-US" sz="2800" dirty="0">
                <a:solidFill>
                  <a:schemeClr val="tx2"/>
                </a:solidFill>
              </a:rPr>
              <a:t>器官）对不同频率信号的适应能力</a:t>
            </a:r>
            <a:endParaRPr kumimoji="1" lang="en-US" altLang="zh-CN" sz="2800" dirty="0">
              <a:solidFill>
                <a:schemeClr val="tx2"/>
              </a:solidFill>
            </a:endParaRPr>
          </a:p>
          <a:p>
            <a:pPr lvl="1"/>
            <a:r>
              <a:rPr kumimoji="1" lang="zh-CN" altLang="en-US" sz="2000" dirty="0">
                <a:solidFill>
                  <a:schemeClr val="tx2"/>
                </a:solidFill>
              </a:rPr>
              <a:t>人耳：</a:t>
            </a:r>
            <a:r>
              <a:rPr kumimoji="1" lang="en-US" altLang="zh-CN" sz="2000" dirty="0">
                <a:solidFill>
                  <a:schemeClr val="tx2"/>
                </a:solidFill>
              </a:rPr>
              <a:t>20-20kHz </a:t>
            </a:r>
          </a:p>
          <a:p>
            <a:pPr lvl="1"/>
            <a:r>
              <a:rPr kumimoji="1" lang="zh-CN" altLang="en-US" sz="2000" dirty="0">
                <a:solidFill>
                  <a:schemeClr val="tx2"/>
                </a:solidFill>
              </a:rPr>
              <a:t>人眼：</a:t>
            </a:r>
            <a:r>
              <a:rPr kumimoji="1" lang="en-US" altLang="zh-CN" sz="2000" dirty="0">
                <a:solidFill>
                  <a:schemeClr val="tx2"/>
                </a:solidFill>
              </a:rPr>
              <a:t>0-20Hz</a:t>
            </a:r>
          </a:p>
          <a:p>
            <a:pPr lvl="1"/>
            <a:r>
              <a:rPr kumimoji="1" lang="zh-CN" altLang="en-US" sz="2000" dirty="0">
                <a:solidFill>
                  <a:schemeClr val="tx2"/>
                </a:solidFill>
              </a:rPr>
              <a:t>人眼视觉细胞：</a:t>
            </a:r>
            <a:r>
              <a:rPr lang="en-US" altLang="zh-CN" sz="2000" dirty="0"/>
              <a:t>400-750THz </a:t>
            </a:r>
            <a:endParaRPr lang="zh-CN" altLang="en-US" sz="2000" dirty="0"/>
          </a:p>
          <a:p>
            <a:pPr lvl="1"/>
            <a:endParaRPr kumimoji="1" lang="zh-CN" altLang="en-US" sz="2400" dirty="0">
              <a:solidFill>
                <a:schemeClr val="tx2"/>
              </a:solidFill>
            </a:endParaRPr>
          </a:p>
          <a:p>
            <a:pPr lvl="1"/>
            <a:endParaRPr lang="en-US" altLang="zh-CN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7486160" y="71437"/>
            <a:ext cx="1540582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</a:rPr>
              <a:t>世界真奇妙</a:t>
            </a:r>
          </a:p>
        </p:txBody>
      </p:sp>
      <p:pic>
        <p:nvPicPr>
          <p:cNvPr id="19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6933" y="3944814"/>
            <a:ext cx="4750019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3224356"/>
            <a:ext cx="399415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284162" y="3224089"/>
            <a:ext cx="2232025" cy="720725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宋体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84896" y="4367043"/>
            <a:ext cx="1496556" cy="369332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热辐射强度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165551"/>
            <a:ext cx="4547053" cy="1541650"/>
          </a:xfrm>
          <a:prstGeom prst="rect">
            <a:avLst/>
          </a:prstGeom>
          <a:ln>
            <a:solidFill>
              <a:srgbClr val="0000FF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0FE2113-D663-6F46-9F30-8BA13266D079}"/>
              </a:ext>
            </a:extLst>
          </p:cNvPr>
          <p:cNvSpPr/>
          <p:nvPr/>
        </p:nvSpPr>
        <p:spPr>
          <a:xfrm>
            <a:off x="2555740" y="3350335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n>
                  <a:solidFill>
                    <a:srgbClr val="FF0000"/>
                  </a:solidFill>
                </a:ln>
              </a:rPr>
              <a:t>吸收率／发射率</a:t>
            </a:r>
            <a:endParaRPr lang="en-US" dirty="0">
              <a:ln>
                <a:solidFill>
                  <a:srgbClr val="FF0000"/>
                </a:solidFill>
              </a:ln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5A8EE29-9935-924F-9F8B-6BC0F762AFD4}"/>
              </a:ext>
            </a:extLst>
          </p:cNvPr>
          <p:cNvCxnSpPr/>
          <p:nvPr/>
        </p:nvCxnSpPr>
        <p:spPr>
          <a:xfrm>
            <a:off x="1151620" y="3645024"/>
            <a:ext cx="24855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8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30C49-408A-6C4B-BECF-BCF5C3484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024410" cy="1143000"/>
          </a:xfrm>
        </p:spPr>
        <p:txBody>
          <a:bodyPr/>
          <a:lstStyle/>
          <a:p>
            <a:pPr algn="r"/>
            <a:r>
              <a:rPr lang="zh-CN" altLang="en-US" dirty="0"/>
              <a:t>绝对黑体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54197-8486-3449-9271-3BD6ACCB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89028C-6721-4192-81DA-AEE0E0FC1EBC}" type="datetime1">
              <a:rPr lang="zh-CN" altLang="en-US" smtClean="0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E1504-77F5-FC49-BBBD-905BF59C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7CA57-82E3-6A4D-B4BA-0D4991E7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CB039-5CAC-43FD-8EE0-80E1C4BCD1D6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p:pic>
        <p:nvPicPr>
          <p:cNvPr id="56322" name="Picture 2" descr="https://bkimg.cdn.bcebos.com/pic/9358d109b3de9c82bd96fc0a6781800a18d84347?x-bce-process=image/watermark,image_d2F0ZXIvYmFpa2U3Mg==,g_7,xp_5,yp_5">
            <a:extLst>
              <a:ext uri="{FF2B5EF4-FFF2-40B4-BE49-F238E27FC236}">
                <a16:creationId xmlns:a16="http://schemas.microsoft.com/office/drawing/2014/main" id="{7F9E4F2B-C393-7745-95E8-E9E97A62E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973" y="1556792"/>
            <a:ext cx="4457932" cy="262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ABD14E3-5E9E-F04A-BD6D-6832A8C3A768}"/>
              </a:ext>
            </a:extLst>
          </p:cNvPr>
          <p:cNvSpPr/>
          <p:nvPr/>
        </p:nvSpPr>
        <p:spPr>
          <a:xfrm>
            <a:off x="6209834" y="1117504"/>
            <a:ext cx="2271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/>
              <a:t>吸收率／发射率</a:t>
            </a:r>
            <a:r>
              <a:rPr lang="en-US" altLang="zh-CN" sz="2000" dirty="0"/>
              <a:t>=1</a:t>
            </a:r>
            <a:endParaRPr lang="en-US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9EA0CFA-7A71-864A-9CC6-5ED7B84241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8" y="0"/>
            <a:ext cx="4458500" cy="6514133"/>
          </a:xfrm>
          <a:prstGeom prst="rect">
            <a:avLst/>
          </a:prstGeom>
        </p:spPr>
      </p:pic>
      <p:pic>
        <p:nvPicPr>
          <p:cNvPr id="17" name="Bild 8">
            <a:extLst>
              <a:ext uri="{FF2B5EF4-FFF2-40B4-BE49-F238E27FC236}">
                <a16:creationId xmlns:a16="http://schemas.microsoft.com/office/drawing/2014/main" id="{01F5A6F6-4816-8941-8212-FB8F683F9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669" y="4271901"/>
            <a:ext cx="2189747" cy="2189747"/>
          </a:xfrm>
          <a:prstGeom prst="rect">
            <a:avLst/>
          </a:prstGeom>
        </p:spPr>
      </p:pic>
      <p:sp>
        <p:nvSpPr>
          <p:cNvPr id="18" name="Textfeld 9">
            <a:extLst>
              <a:ext uri="{FF2B5EF4-FFF2-40B4-BE49-F238E27FC236}">
                <a16:creationId xmlns:a16="http://schemas.microsoft.com/office/drawing/2014/main" id="{A6320D04-71C8-634E-B0B7-68F246E6F287}"/>
              </a:ext>
            </a:extLst>
          </p:cNvPr>
          <p:cNvSpPr txBox="1"/>
          <p:nvPr/>
        </p:nvSpPr>
        <p:spPr>
          <a:xfrm>
            <a:off x="6090151" y="4041068"/>
            <a:ext cx="218974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黑体"/>
                <a:ea typeface="黑体"/>
                <a:cs typeface="黑体"/>
              </a:rPr>
              <a:t>基尔霍夫大人</a:t>
            </a:r>
            <a:endParaRPr lang="en-US" sz="2400" dirty="0">
              <a:latin typeface="黑体"/>
              <a:ea typeface="黑体"/>
              <a:cs typeface="黑体"/>
            </a:endParaRPr>
          </a:p>
        </p:txBody>
      </p:sp>
    </p:spTree>
    <p:extLst>
      <p:ext uri="{BB962C8B-B14F-4D97-AF65-F5344CB8AC3E}">
        <p14:creationId xmlns:p14="http://schemas.microsoft.com/office/powerpoint/2010/main" val="414226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通频带：滤波电路改变信号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信号你好，但我不放你过去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89028C-6721-4192-81DA-AEE0E0FC1EBC}" type="datetime1">
              <a:rPr lang="zh-CN" altLang="en-US" smtClean="0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CB039-5CAC-43FD-8EE0-80E1C4BCD1D6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7" y="2405856"/>
            <a:ext cx="8040688" cy="301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987675" y="2924175"/>
            <a:ext cx="503238" cy="144463"/>
          </a:xfrm>
          <a:prstGeom prst="leftRightArrow">
            <a:avLst>
              <a:gd name="adj1" fmla="val 50000"/>
              <a:gd name="adj2" fmla="val 69670"/>
            </a:avLst>
          </a:prstGeom>
          <a:solidFill>
            <a:srgbClr val="00B8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charset="0"/>
              <a:buNone/>
              <a:defRPr/>
            </a:pPr>
            <a:endParaRPr lang="en-US">
              <a:latin typeface="Arial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2846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电容容抗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b="0" dirty="0"/>
              <a:t>电容在频域中的表现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89028C-6721-4192-81DA-AEE0E0FC1EBC}" type="datetime1">
              <a:rPr lang="zh-CN" altLang="en-US" smtClean="0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CB039-5CAC-43FD-8EE0-80E1C4BCD1D6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2591780" y="4234311"/>
            <a:ext cx="27723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eaLnBrk="1" hangingPunct="1">
              <a:buFontTx/>
              <a:buNone/>
              <a:defRPr/>
            </a:pPr>
            <a:r>
              <a:rPr lang="zh-CN" altLang="en-US" dirty="0"/>
              <a:t>高频交流相当于短路</a:t>
            </a:r>
            <a:endParaRPr lang="en-US" altLang="zh-CN" dirty="0"/>
          </a:p>
          <a:p>
            <a:pPr lvl="1" eaLnBrk="1" hangingPunct="1">
              <a:buFontTx/>
              <a:buNone/>
              <a:defRPr/>
            </a:pPr>
            <a:endParaRPr lang="en-US" altLang="zh-CN" dirty="0"/>
          </a:p>
          <a:p>
            <a:pPr lvl="1" eaLnBrk="1" hangingPunct="1">
              <a:buFontTx/>
              <a:buNone/>
              <a:defRPr/>
            </a:pPr>
            <a:r>
              <a:rPr lang="zh-CN" altLang="en-US" dirty="0"/>
              <a:t>直流相当于断路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681150" y="2164364"/>
                <a:ext cx="3958455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(+</m:t>
                      </m:r>
                      <m:func>
                        <m:funcPr>
                          <m:ctrlPr>
                            <a:rPr lang="en-US" altLang="zh-CN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i="1">
                                  <a:solidFill>
                                    <a:schemeClr val="tx1">
                                      <a:lumMod val="50000"/>
                                      <a:lumOff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50" y="2164364"/>
                <a:ext cx="3958455" cy="285912"/>
              </a:xfrm>
              <a:prstGeom prst="rect">
                <a:avLst/>
              </a:prstGeom>
              <a:blipFill rotWithShape="0">
                <a:blip r:embed="rId2"/>
                <a:stretch>
                  <a:fillRect l="-924" t="-17021" b="-36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607092" y="2646700"/>
                <a:ext cx="3253647" cy="5615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𝐶</m:t>
                      </m:r>
                      <m:acc>
                        <m:accPr>
                          <m:chr m:val="̃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092" y="2646700"/>
                <a:ext cx="3253647" cy="5615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244136" y="3396762"/>
                <a:ext cx="1465529" cy="6101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num>
                        <m:den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ac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136" y="3396762"/>
                <a:ext cx="1465529" cy="61010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597805" y="35171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容抗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69813" y="4091894"/>
                <a:ext cx="2138149" cy="568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∙∞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13" y="4091894"/>
                <a:ext cx="2138149" cy="56893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691359" y="4732270"/>
                <a:ext cx="2080441" cy="568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∙0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59" y="4732270"/>
                <a:ext cx="2080441" cy="56893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145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滤波电路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阶高通滤波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89028C-6721-4192-81DA-AEE0E0FC1EBC}" type="datetime1">
              <a:rPr lang="zh-CN" altLang="en-US" smtClean="0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CB039-5CAC-43FD-8EE0-80E1C4BCD1D6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2168860"/>
            <a:ext cx="284797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899364"/>
            <a:ext cx="440055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103948" y="2645528"/>
                <a:ext cx="4221477" cy="929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den>
                              </m:f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=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groupChr>
                                <m:groupChrPr>
                                  <m:chr m:val="→"/>
                                  <m:vertJc m:val="bot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m:rPr>
                                      <m:brk m:alnAt="2"/>
                                    </m:rP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groupCh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groupChr>
                                <m:groupChrPr>
                                  <m:chr m:val="→"/>
                                  <m:vertJc m:val="bot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m:rPr>
                                      <m:brk m:alnAt="2"/>
                                    </m:rP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groupCh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948" y="2645528"/>
                <a:ext cx="4221477" cy="929357"/>
              </a:xfrm>
              <a:prstGeom prst="rect">
                <a:avLst/>
              </a:prstGeom>
              <a:blipFill rotWithShape="0">
                <a:blip r:embed="rId4"/>
                <a:stretch>
                  <a:fillRect b="-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4803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滤波电路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89028C-6721-4192-81DA-AEE0E0FC1EBC}" type="datetime1">
              <a:rPr lang="zh-CN" altLang="en-US" smtClean="0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CB039-5CAC-43FD-8EE0-80E1C4BCD1D6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0" y="2168860"/>
            <a:ext cx="2847975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103948" y="2645528"/>
                <a:ext cx="4221477" cy="9293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𝑜𝑢𝑡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den>
                              </m:f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=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groupChr>
                                <m:groupChrPr>
                                  <m:chr m:val="→"/>
                                  <m:vertJc m:val="bot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m:rPr>
                                      <m:brk m:alnAt="2"/>
                                    </m:rP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e>
                              </m:groupCh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groupChr>
                                <m:groupChrPr>
                                  <m:chr m:val="→"/>
                                  <m:vertJc m:val="bot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m:rPr>
                                      <m:brk m:alnAt="2"/>
                                    </m:rP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e>
                              </m:groupCh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948" y="2645528"/>
                <a:ext cx="4221477" cy="929357"/>
              </a:xfrm>
              <a:prstGeom prst="rect">
                <a:avLst/>
              </a:prstGeom>
              <a:blipFill rotWithShape="0">
                <a:blip r:embed="rId3"/>
                <a:stretch>
                  <a:fillRect b="-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827282" y="4931402"/>
                <a:ext cx="2907912" cy="567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=1,2,3…6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282" y="4931402"/>
                <a:ext cx="2907912" cy="56746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637" y="3936917"/>
            <a:ext cx="4895850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457200" y="1449388"/>
            <a:ext cx="8229600" cy="4932362"/>
          </a:xfrm>
        </p:spPr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阶高通滤波</a:t>
            </a:r>
          </a:p>
        </p:txBody>
      </p:sp>
    </p:spTree>
    <p:extLst>
      <p:ext uri="{BB962C8B-B14F-4D97-AF65-F5344CB8AC3E}">
        <p14:creationId xmlns:p14="http://schemas.microsoft.com/office/powerpoint/2010/main" val="3543622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536D94F-381C-4870-A4E8-35A2904815B1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2021/12/16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(1)</a:t>
            </a:r>
          </a:p>
        </p:txBody>
      </p:sp>
      <p:sp>
        <p:nvSpPr>
          <p:cNvPr id="1536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A29389C-8F5A-4C29-9FAA-1A27C16E24D6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以共射极放大电路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为例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57201" y="3024104"/>
            <a:ext cx="2350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输入小信号正弦波，</a:t>
            </a:r>
            <a:endParaRPr lang="en-US" altLang="zh-CN" dirty="0"/>
          </a:p>
          <a:p>
            <a:r>
              <a:rPr lang="zh-CN" altLang="en-US" dirty="0"/>
              <a:t>忽略信号源输出电阻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89" y="1196752"/>
            <a:ext cx="2267267" cy="1709976"/>
          </a:xfrm>
          <a:prstGeom prst="rect">
            <a:avLst/>
          </a:prstGeom>
        </p:spPr>
      </p:pic>
      <p:sp>
        <p:nvSpPr>
          <p:cNvPr id="54" name="文本框 53"/>
          <p:cNvSpPr txBox="1"/>
          <p:nvPr/>
        </p:nvSpPr>
        <p:spPr>
          <a:xfrm>
            <a:off x="4733131" y="3240219"/>
            <a:ext cx="235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交流等效电路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2" r="14609"/>
          <a:stretch/>
        </p:blipFill>
        <p:spPr>
          <a:xfrm rot="5400000">
            <a:off x="4566789" y="391661"/>
            <a:ext cx="1908210" cy="35539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411093" y="3782953"/>
                <a:ext cx="3229024" cy="798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𝑏𝑒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𝑏𝑒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𝑏𝑒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093" y="3782953"/>
                <a:ext cx="3229024" cy="79803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4014007" y="3823327"/>
                <a:ext cx="3013774" cy="5689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007" y="3823327"/>
                <a:ext cx="3013774" cy="56893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4014007" y="4451377"/>
                <a:ext cx="2712024" cy="790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𝑅𝐿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007" y="4451377"/>
                <a:ext cx="2712024" cy="790601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445212" y="5512470"/>
                <a:ext cx="6565195" cy="1075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𝛽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//(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𝑏𝑒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𝑏𝑒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12" y="5512470"/>
                <a:ext cx="6565195" cy="1075038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389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536D94F-381C-4870-A4E8-35A2904815B1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2021/12/16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(1)</a:t>
            </a:r>
          </a:p>
        </p:txBody>
      </p:sp>
      <p:sp>
        <p:nvSpPr>
          <p:cNvPr id="1536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A29389C-8F5A-4C29-9FAA-1A27C16E24D6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27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以共射极放大电路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为例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095836" y="1355213"/>
                <a:ext cx="495572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给出某些典型值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如模电</a:t>
                </a:r>
                <a:r>
                  <a:rPr lang="en-US" altLang="zh-CN" dirty="0"/>
                  <a:t>P177</a:t>
                </a:r>
                <a:r>
                  <a:rPr lang="zh-CN" altLang="en-US" dirty="0"/>
                  <a:t>图</a:t>
                </a:r>
                <a:r>
                  <a:rPr lang="en-US" altLang="zh-CN" dirty="0"/>
                  <a:t>5.3.6),</a:t>
                </a:r>
                <a:r>
                  <a:rPr lang="zh-CN" altLang="en-US" dirty="0"/>
                  <a:t>硅管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=300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l-GR" altLang="zh-CN" b="0" i="1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altLang="zh-CN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836" y="1355213"/>
                <a:ext cx="4955722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107" t="-3553" b="-4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89" y="1196752"/>
            <a:ext cx="2267267" cy="17099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19830" y="4899867"/>
                <a:ext cx="6565195" cy="10750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𝛽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//(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𝑏𝑒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𝑏𝑒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30" y="4899867"/>
                <a:ext cx="6565195" cy="107503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610964" y="3087686"/>
                <a:ext cx="5868144" cy="1021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/>
                  <a:t>(P14)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𝑏𝑒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200+(1+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26(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𝐸𝑄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/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200+(1+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26(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𝑚𝑉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200+(1+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26(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𝑚𝑉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𝐶𝐶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−0.7)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64" y="3087686"/>
                <a:ext cx="5868144" cy="1021177"/>
              </a:xfrm>
              <a:prstGeom prst="rect">
                <a:avLst/>
              </a:prstGeom>
              <a:blipFill rotWithShape="0">
                <a:blip r:embed="rId6"/>
                <a:stretch>
                  <a:fillRect l="-831" b="-17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619830" y="45327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代入：</a:t>
            </a:r>
          </a:p>
        </p:txBody>
      </p:sp>
    </p:spTree>
    <p:extLst>
      <p:ext uri="{BB962C8B-B14F-4D97-AF65-F5344CB8AC3E}">
        <p14:creationId xmlns:p14="http://schemas.microsoft.com/office/powerpoint/2010/main" val="29420491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536D94F-381C-4870-A4E8-35A2904815B1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2021/12/16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(1)</a:t>
            </a:r>
          </a:p>
        </p:txBody>
      </p:sp>
      <p:sp>
        <p:nvSpPr>
          <p:cNvPr id="1536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A29389C-8F5A-4C29-9FAA-1A27C16E24D6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28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以共射极放大电路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为例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89" y="1196752"/>
            <a:ext cx="2267267" cy="1709976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353888" y="29960"/>
            <a:ext cx="2790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err="1"/>
              <a:t>Matlab</a:t>
            </a:r>
            <a:r>
              <a:rPr lang="zh-CN" altLang="en-US" sz="1400" dirty="0"/>
              <a:t>源代码已上传至</a:t>
            </a:r>
            <a:r>
              <a:rPr lang="en-US" altLang="zh-CN" sz="1400" dirty="0"/>
              <a:t>bb</a:t>
            </a:r>
            <a:r>
              <a:rPr lang="zh-CN" altLang="en-US" sz="1400" dirty="0"/>
              <a:t>系统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36"/>
          <a:stretch/>
        </p:blipFill>
        <p:spPr>
          <a:xfrm>
            <a:off x="-95513" y="3275686"/>
            <a:ext cx="5755461" cy="313234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386" y="1472893"/>
            <a:ext cx="5247004" cy="28676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523189" y="3460577"/>
                <a:ext cx="1842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=20</m:t>
                      </m:r>
                      <m:r>
                        <m:rPr>
                          <m:sty m:val="p"/>
                        </m:rPr>
                        <a:rPr lang="el-GR" altLang="zh-CN" i="1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89" y="3460577"/>
                <a:ext cx="184274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4247964" y="1654812"/>
                <a:ext cx="189083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l-GR" altLang="zh-CN" i="1">
                          <a:latin typeface="Cambria Math" panose="02040503050406030204" pitchFamily="18" charset="0"/>
                        </a:rPr>
                        <m:t>μ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964" y="1654812"/>
                <a:ext cx="1890839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5910797" y="4636739"/>
            <a:ext cx="254845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输入交流信号频率必须</a:t>
            </a:r>
            <a:endParaRPr lang="en-US" altLang="zh-CN" b="1" dirty="0">
              <a:solidFill>
                <a:srgbClr val="0000FF"/>
              </a:solidFill>
            </a:endParaRPr>
          </a:p>
          <a:p>
            <a:r>
              <a:rPr lang="zh-CN" altLang="en-US" b="1" dirty="0">
                <a:solidFill>
                  <a:srgbClr val="0000FF"/>
                </a:solidFill>
              </a:rPr>
              <a:t>与电容值匹配！</a:t>
            </a:r>
          </a:p>
        </p:txBody>
      </p:sp>
    </p:spTree>
    <p:extLst>
      <p:ext uri="{BB962C8B-B14F-4D97-AF65-F5344CB8AC3E}">
        <p14:creationId xmlns:p14="http://schemas.microsoft.com/office/powerpoint/2010/main" val="393555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706A9-E390-5847-8405-5EB488690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89028C-6721-4192-81DA-AEE0E0FC1EBC}" type="datetime1">
              <a:rPr lang="zh-CN" altLang="en-US" smtClean="0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F8705-DAA2-2B44-BEDF-962657172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69251-EDB9-074D-A0F3-461DD3CC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CB039-5CAC-43FD-8EE0-80E1C4BCD1D6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914CEF-6F79-C245-BA04-2250A9265A81}"/>
              </a:ext>
            </a:extLst>
          </p:cNvPr>
          <p:cNvSpPr txBox="1"/>
          <p:nvPr/>
        </p:nvSpPr>
        <p:spPr>
          <a:xfrm>
            <a:off x="2951820" y="2600908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/>
              <a:t>三种模态大对比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044336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EA1A39F-48DA-48C8-95FC-313443A3E4D4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2021/12/16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819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527400E-F942-4436-81BD-9AFEC4B219BD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3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8197" name="Line 2"/>
          <p:cNvSpPr>
            <a:spLocks noChangeShapeType="1"/>
          </p:cNvSpPr>
          <p:nvPr/>
        </p:nvSpPr>
        <p:spPr bwMode="auto">
          <a:xfrm>
            <a:off x="7270750" y="4689475"/>
            <a:ext cx="0" cy="6842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放大电路</a:t>
            </a:r>
            <a:r>
              <a:rPr lang="zh-CN" altLang="en-US">
                <a:latin typeface="Times New Roman" panose="02020603050405020304" pitchFamily="18" charset="0"/>
              </a:rPr>
              <a:t>主要性能指标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362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7859713" cy="49323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放大电路：增加电信号幅度或功率的电子电路</a:t>
            </a:r>
          </a:p>
          <a:p>
            <a:pPr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</a:rPr>
              <a:t>放大的本质：实现能量的控制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用能量比较小的输入信号来控制另一个能源，将其转换为能量比较大的信号输出</a:t>
            </a:r>
          </a:p>
          <a:p>
            <a:pPr>
              <a:lnSpc>
                <a:spcPct val="110000"/>
              </a:lnSpc>
              <a:spcBef>
                <a:spcPct val="2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主要性能指标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增益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</a:rPr>
              <a:t>放大倍数</a:t>
            </a:r>
            <a:r>
              <a:rPr lang="en-US" altLang="zh-CN" sz="2400" dirty="0">
                <a:latin typeface="Times New Roman" panose="02020603050405020304" pitchFamily="18" charset="0"/>
              </a:rPr>
              <a:t>) 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通频带 </a:t>
            </a:r>
            <a:r>
              <a:rPr lang="en-US" altLang="zh-CN" sz="2400" i="1" dirty="0">
                <a:latin typeface="Times New Roman" panose="02020603050405020304" pitchFamily="18" charset="0"/>
              </a:rPr>
              <a:t>BW</a:t>
            </a:r>
          </a:p>
          <a:p>
            <a:pPr lvl="1"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输入电阻 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R</a:t>
            </a:r>
            <a:r>
              <a:rPr lang="en-US" altLang="zh-CN" sz="2400" baseline="-15000" dirty="0" err="1">
                <a:latin typeface="Times New Roman" panose="02020603050405020304" pitchFamily="18" charset="0"/>
              </a:rPr>
              <a:t>i</a:t>
            </a:r>
            <a:endParaRPr lang="en-US" altLang="zh-CN" sz="2400" baseline="-15000" dirty="0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zh-CN" altLang="en-US" sz="2400" dirty="0">
                <a:latin typeface="Times New Roman" panose="02020603050405020304" pitchFamily="18" charset="0"/>
              </a:rPr>
              <a:t>输出电阻 </a:t>
            </a:r>
            <a:r>
              <a:rPr lang="en-US" altLang="zh-CN" sz="2400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aseline="-15000" dirty="0">
                <a:latin typeface="Times New Roman" panose="02020603050405020304" pitchFamily="18" charset="0"/>
              </a:rPr>
              <a:t>o</a:t>
            </a:r>
            <a:endParaRPr lang="zh-CN" altLang="en-US" sz="2400" baseline="-15000" dirty="0">
              <a:latin typeface="Times New Roman" panose="02020603050405020304" pitchFamily="18" charset="0"/>
            </a:endParaRPr>
          </a:p>
        </p:txBody>
      </p:sp>
      <p:sp>
        <p:nvSpPr>
          <p:cNvPr id="8200" name="Rectangle 5"/>
          <p:cNvSpPr>
            <a:spLocks noChangeArrowheads="1"/>
          </p:cNvSpPr>
          <p:nvPr/>
        </p:nvSpPr>
        <p:spPr bwMode="auto">
          <a:xfrm>
            <a:off x="4960938" y="4522788"/>
            <a:ext cx="1817687" cy="1030287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 anchor="ctr" anchorCtr="1"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宋体" panose="02010600030101010101" pitchFamily="2" charset="-122"/>
              </a:rPr>
              <a:t>放大电路</a:t>
            </a:r>
            <a:endParaRPr kumimoji="1" lang="en-US" altLang="zh-CN" sz="2400">
              <a:latin typeface="宋体" panose="02010600030101010101" pitchFamily="2" charset="-122"/>
            </a:endParaRPr>
          </a:p>
        </p:txBody>
      </p:sp>
      <p:sp>
        <p:nvSpPr>
          <p:cNvPr id="8201" name="Rectangle 6"/>
          <p:cNvSpPr>
            <a:spLocks noChangeArrowheads="1"/>
          </p:cNvSpPr>
          <p:nvPr/>
        </p:nvSpPr>
        <p:spPr bwMode="auto">
          <a:xfrm>
            <a:off x="3959225" y="4076700"/>
            <a:ext cx="8270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宋体" panose="02010600030101010101" pitchFamily="2" charset="-122"/>
              </a:rPr>
              <a:t>话筒</a:t>
            </a:r>
            <a:endParaRPr kumimoji="1" lang="zh-CN" altLang="en-US" sz="2400" b="0">
              <a:latin typeface="宋体" panose="02010600030101010101" pitchFamily="2" charset="-122"/>
            </a:endParaRPr>
          </a:p>
        </p:txBody>
      </p:sp>
      <p:sp>
        <p:nvSpPr>
          <p:cNvPr id="8202" name="Rectangle 7"/>
          <p:cNvSpPr>
            <a:spLocks noChangeArrowheads="1"/>
          </p:cNvSpPr>
          <p:nvPr/>
        </p:nvSpPr>
        <p:spPr bwMode="auto">
          <a:xfrm>
            <a:off x="7010400" y="4076700"/>
            <a:ext cx="9191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400">
                <a:latin typeface="宋体" panose="02010600030101010101" pitchFamily="2" charset="-122"/>
              </a:rPr>
              <a:t>扬声器</a:t>
            </a:r>
          </a:p>
        </p:txBody>
      </p:sp>
      <p:sp>
        <p:nvSpPr>
          <p:cNvPr id="8203" name="Line 8"/>
          <p:cNvSpPr>
            <a:spLocks noChangeShapeType="1"/>
          </p:cNvSpPr>
          <p:nvPr/>
        </p:nvSpPr>
        <p:spPr bwMode="auto">
          <a:xfrm>
            <a:off x="6778625" y="4694238"/>
            <a:ext cx="49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4" name="Line 9"/>
          <p:cNvSpPr>
            <a:spLocks noChangeShapeType="1"/>
          </p:cNvSpPr>
          <p:nvPr/>
        </p:nvSpPr>
        <p:spPr bwMode="auto">
          <a:xfrm>
            <a:off x="6778625" y="5380038"/>
            <a:ext cx="4953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5" name="Line 10"/>
          <p:cNvSpPr>
            <a:spLocks noChangeShapeType="1"/>
          </p:cNvSpPr>
          <p:nvPr/>
        </p:nvSpPr>
        <p:spPr bwMode="auto">
          <a:xfrm>
            <a:off x="4548188" y="5208588"/>
            <a:ext cx="41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6" name="Line 11"/>
          <p:cNvSpPr>
            <a:spLocks noChangeShapeType="1"/>
          </p:cNvSpPr>
          <p:nvPr/>
        </p:nvSpPr>
        <p:spPr bwMode="auto">
          <a:xfrm>
            <a:off x="4548188" y="4865688"/>
            <a:ext cx="412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5003800" y="3681413"/>
            <a:ext cx="1728788" cy="841375"/>
            <a:chOff x="3152" y="2319"/>
            <a:chExt cx="1089" cy="530"/>
          </a:xfrm>
        </p:grpSpPr>
        <p:sp>
          <p:nvSpPr>
            <p:cNvPr id="8215" name="Rectangle 13"/>
            <p:cNvSpPr>
              <a:spLocks noChangeArrowheads="1"/>
            </p:cNvSpPr>
            <p:nvPr/>
          </p:nvSpPr>
          <p:spPr bwMode="auto">
            <a:xfrm>
              <a:off x="3152" y="2319"/>
              <a:ext cx="1089" cy="34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latin typeface="宋体" panose="02010600030101010101" pitchFamily="2" charset="-122"/>
                </a:rPr>
                <a:t>直流电源</a:t>
              </a:r>
              <a:endParaRPr kumimoji="1" lang="en-US" altLang="zh-CN" sz="2400">
                <a:latin typeface="宋体" panose="02010600030101010101" pitchFamily="2" charset="-122"/>
              </a:endParaRPr>
            </a:p>
          </p:txBody>
        </p:sp>
        <p:grpSp>
          <p:nvGrpSpPr>
            <p:cNvPr id="8216" name="Group 14"/>
            <p:cNvGrpSpPr>
              <a:grpSpLocks/>
            </p:cNvGrpSpPr>
            <p:nvPr/>
          </p:nvGrpSpPr>
          <p:grpSpPr bwMode="auto">
            <a:xfrm>
              <a:off x="3541" y="2661"/>
              <a:ext cx="312" cy="188"/>
              <a:chOff x="4080" y="1140"/>
              <a:chExt cx="272" cy="227"/>
            </a:xfrm>
          </p:grpSpPr>
          <p:sp>
            <p:nvSpPr>
              <p:cNvPr id="8217" name="Line 15"/>
              <p:cNvSpPr>
                <a:spLocks noChangeShapeType="1"/>
              </p:cNvSpPr>
              <p:nvPr/>
            </p:nvSpPr>
            <p:spPr bwMode="auto">
              <a:xfrm flipV="1">
                <a:off x="4080" y="1140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18" name="Line 16"/>
              <p:cNvSpPr>
                <a:spLocks noChangeShapeType="1"/>
              </p:cNvSpPr>
              <p:nvPr/>
            </p:nvSpPr>
            <p:spPr bwMode="auto">
              <a:xfrm flipV="1">
                <a:off x="4352" y="1140"/>
                <a:ext cx="0" cy="22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8208" name="Text Box 17"/>
          <p:cNvSpPr txBox="1">
            <a:spLocks noChangeArrowheads="1"/>
          </p:cNvSpPr>
          <p:nvPr/>
        </p:nvSpPr>
        <p:spPr bwMode="auto">
          <a:xfrm>
            <a:off x="4746625" y="5768975"/>
            <a:ext cx="2328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/>
              <a:t>扩音机原理框图</a:t>
            </a:r>
          </a:p>
        </p:txBody>
      </p:sp>
      <p:grpSp>
        <p:nvGrpSpPr>
          <p:cNvPr id="8209" name="Group 18"/>
          <p:cNvGrpSpPr>
            <a:grpSpLocks/>
          </p:cNvGrpSpPr>
          <p:nvPr/>
        </p:nvGrpSpPr>
        <p:grpSpPr bwMode="auto">
          <a:xfrm>
            <a:off x="4138613" y="4760913"/>
            <a:ext cx="492125" cy="539750"/>
            <a:chOff x="2721" y="2840"/>
            <a:chExt cx="310" cy="340"/>
          </a:xfrm>
        </p:grpSpPr>
        <p:sp>
          <p:nvSpPr>
            <p:cNvPr id="8213" name="Oval 19"/>
            <p:cNvSpPr>
              <a:spLocks noChangeArrowheads="1"/>
            </p:cNvSpPr>
            <p:nvPr/>
          </p:nvSpPr>
          <p:spPr bwMode="auto">
            <a:xfrm>
              <a:off x="2722" y="2852"/>
              <a:ext cx="309" cy="32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8214" name="Line 20"/>
            <p:cNvSpPr>
              <a:spLocks noChangeShapeType="1"/>
            </p:cNvSpPr>
            <p:nvPr/>
          </p:nvSpPr>
          <p:spPr bwMode="auto">
            <a:xfrm>
              <a:off x="2721" y="2840"/>
              <a:ext cx="0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10" name="Group 21"/>
          <p:cNvGrpSpPr>
            <a:grpSpLocks/>
          </p:cNvGrpSpPr>
          <p:nvPr/>
        </p:nvGrpSpPr>
        <p:grpSpPr bwMode="auto">
          <a:xfrm>
            <a:off x="7199313" y="4652963"/>
            <a:ext cx="430212" cy="755650"/>
            <a:chOff x="5148" y="2205"/>
            <a:chExt cx="362" cy="635"/>
          </a:xfrm>
        </p:grpSpPr>
        <p:sp>
          <p:nvSpPr>
            <p:cNvPr id="8211" name="Rectangle 22"/>
            <p:cNvSpPr>
              <a:spLocks noChangeArrowheads="1"/>
            </p:cNvSpPr>
            <p:nvPr/>
          </p:nvSpPr>
          <p:spPr bwMode="auto">
            <a:xfrm>
              <a:off x="5148" y="2364"/>
              <a:ext cx="136" cy="31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/>
            </a:p>
          </p:txBody>
        </p:sp>
        <p:sp>
          <p:nvSpPr>
            <p:cNvPr id="8212" name="AutoShape 23"/>
            <p:cNvSpPr>
              <a:spLocks noChangeArrowheads="1"/>
            </p:cNvSpPr>
            <p:nvPr/>
          </p:nvSpPr>
          <p:spPr bwMode="auto">
            <a:xfrm rot="5400000">
              <a:off x="5079" y="2410"/>
              <a:ext cx="635" cy="22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24 w 21600"/>
                <a:gd name="T13" fmla="*/ 4492 h 21600"/>
                <a:gd name="T14" fmla="*/ 17076 w 21600"/>
                <a:gd name="T15" fmla="*/ 17108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76" y="21600"/>
                  </a:lnTo>
                  <a:lnTo>
                    <a:pt x="16124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6E404-2C35-3A47-BB53-A3F8D23B2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89028C-6721-4192-81DA-AEE0E0FC1EBC}" type="datetime1">
              <a:rPr lang="zh-CN" altLang="en-US" smtClean="0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7692B-4CE0-AC4B-B8DB-208D253F0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9FD88-C5FF-A644-9EDE-029C0D6C2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CB039-5CAC-43FD-8EE0-80E1C4BCD1D6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4920C2-98E6-694D-A12A-24D127D69D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5" y="0"/>
            <a:ext cx="8876109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0ABAEE-C539-124F-87A4-AB81DE48CE6F}"/>
              </a:ext>
            </a:extLst>
          </p:cNvPr>
          <p:cNvSpPr txBox="1"/>
          <p:nvPr/>
        </p:nvSpPr>
        <p:spPr>
          <a:xfrm>
            <a:off x="215516" y="152636"/>
            <a:ext cx="11849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</a:rPr>
              <a:t>模电</a:t>
            </a:r>
            <a:r>
              <a:rPr lang="en-US" altLang="zh-CN" dirty="0">
                <a:solidFill>
                  <a:srgbClr val="0000FF"/>
                </a:solidFill>
              </a:rPr>
              <a:t>P174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0DE00E5-AD42-DF4E-9AFB-F085E327A949}"/>
              </a:ext>
            </a:extLst>
          </p:cNvPr>
          <p:cNvSpPr/>
          <p:nvPr/>
        </p:nvSpPr>
        <p:spPr>
          <a:xfrm>
            <a:off x="3779912" y="4869160"/>
            <a:ext cx="2268252" cy="1584028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CF21E3B-6285-714B-9D3B-FFBAE615745A}"/>
              </a:ext>
            </a:extLst>
          </p:cNvPr>
          <p:cNvSpPr/>
          <p:nvPr/>
        </p:nvSpPr>
        <p:spPr>
          <a:xfrm>
            <a:off x="6768244" y="2444878"/>
            <a:ext cx="1548172" cy="912114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3CC0E34-0F0A-FB4C-B15A-DE1A381105B2}"/>
              </a:ext>
            </a:extLst>
          </p:cNvPr>
          <p:cNvSpPr/>
          <p:nvPr/>
        </p:nvSpPr>
        <p:spPr>
          <a:xfrm>
            <a:off x="1943708" y="511546"/>
            <a:ext cx="337530" cy="1729321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F1D4F806-0CBE-9D4F-94B9-B7CAC2F74CB6}"/>
              </a:ext>
            </a:extLst>
          </p:cNvPr>
          <p:cNvSpPr/>
          <p:nvPr/>
        </p:nvSpPr>
        <p:spPr>
          <a:xfrm>
            <a:off x="6789665" y="4195382"/>
            <a:ext cx="1418739" cy="4937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D326851-4EB9-F64F-ABD3-71C6862D195F}"/>
              </a:ext>
            </a:extLst>
          </p:cNvPr>
          <p:cNvSpPr/>
          <p:nvPr/>
        </p:nvSpPr>
        <p:spPr>
          <a:xfrm>
            <a:off x="4391979" y="511545"/>
            <a:ext cx="900101" cy="172932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07C97983-489B-8847-8A3C-35A866A0C538}"/>
              </a:ext>
            </a:extLst>
          </p:cNvPr>
          <p:cNvSpPr/>
          <p:nvPr/>
        </p:nvSpPr>
        <p:spPr>
          <a:xfrm>
            <a:off x="1151620" y="4869161"/>
            <a:ext cx="2520280" cy="14401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893E5-53C4-8A49-BA07-5FE1AE68B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89028C-6721-4192-81DA-AEE0E0FC1EBC}" type="datetime1">
              <a:rPr lang="zh-CN" altLang="en-US" smtClean="0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7A359-4480-F74C-942A-40CC0459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53BAD-B8AA-9B4B-B9F5-B8D525CF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CB039-5CAC-43FD-8EE0-80E1C4BCD1D6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7680F9-4350-9940-8400-9804BC95A5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61" y="216835"/>
            <a:ext cx="4908989" cy="39254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1597C8-4145-9D4F-B1CC-F1DA4B5B7E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69"/>
          <a:stretch/>
        </p:blipFill>
        <p:spPr>
          <a:xfrm>
            <a:off x="5287036" y="1880828"/>
            <a:ext cx="3795977" cy="20522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10BBDE-B4CB-E244-85D0-8FA441F561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804" y="4132619"/>
            <a:ext cx="6156176" cy="8952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C2FE6BF-DCA5-314B-9761-F088C3BCD8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559" y="4920232"/>
            <a:ext cx="2044700" cy="8763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684500-306C-E34E-B72A-99A74A95DF48}"/>
              </a:ext>
            </a:extLst>
          </p:cNvPr>
          <p:cNvSpPr txBox="1"/>
          <p:nvPr/>
        </p:nvSpPr>
        <p:spPr>
          <a:xfrm>
            <a:off x="6793677" y="106235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共（发）射极：</a:t>
            </a:r>
            <a:r>
              <a:rPr lang="en-US" altLang="zh-CN" b="1" dirty="0">
                <a:solidFill>
                  <a:srgbClr val="0000FF"/>
                </a:solidFill>
              </a:rPr>
              <a:t>168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1AE5C2-D22F-4C4F-82E8-5ADF56ED7F29}"/>
              </a:ext>
            </a:extLst>
          </p:cNvPr>
          <p:cNvSpPr/>
          <p:nvPr/>
        </p:nvSpPr>
        <p:spPr>
          <a:xfrm>
            <a:off x="152796" y="552985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zh-CN" altLang="en-US" dirty="0"/>
              <a:t>共射极电路直流工作点可以较为容易地定在</a:t>
            </a:r>
            <a:r>
              <a:rPr lang="en-US" altLang="zh-CN" dirty="0" err="1"/>
              <a:t>Vcc</a:t>
            </a:r>
            <a:r>
              <a:rPr lang="en-US" altLang="zh-CN" dirty="0"/>
              <a:t>/2</a:t>
            </a:r>
            <a:r>
              <a:rPr lang="zh-CN" altLang="en-US" dirty="0"/>
              <a:t>，保证信号不失真，增益尚可，适合放在中间级做放大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172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893E5-53C4-8A49-BA07-5FE1AE68B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89028C-6721-4192-81DA-AEE0E0FC1EBC}" type="datetime1">
              <a:rPr lang="zh-CN" altLang="en-US" smtClean="0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7A359-4480-F74C-942A-40CC0459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53BAD-B8AA-9B4B-B9F5-B8D525CF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CB039-5CAC-43FD-8EE0-80E1C4BCD1D6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684500-306C-E34E-B72A-99A74A95DF48}"/>
              </a:ext>
            </a:extLst>
          </p:cNvPr>
          <p:cNvSpPr txBox="1"/>
          <p:nvPr/>
        </p:nvSpPr>
        <p:spPr>
          <a:xfrm>
            <a:off x="7164288" y="94716"/>
            <a:ext cx="1947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共集</a:t>
            </a:r>
            <a:r>
              <a:rPr lang="de-DE" altLang="zh-CN" b="1" dirty="0">
                <a:solidFill>
                  <a:srgbClr val="0000FF"/>
                </a:solidFill>
              </a:rPr>
              <a:t>(</a:t>
            </a:r>
            <a:r>
              <a:rPr lang="zh-CN" altLang="en-US" b="1" dirty="0">
                <a:solidFill>
                  <a:srgbClr val="0000FF"/>
                </a:solidFill>
              </a:rPr>
              <a:t>电</a:t>
            </a:r>
            <a:r>
              <a:rPr lang="en-US" altLang="zh-CN" b="1" dirty="0">
                <a:solidFill>
                  <a:srgbClr val="0000FF"/>
                </a:solidFill>
              </a:rPr>
              <a:t>)</a:t>
            </a:r>
            <a:r>
              <a:rPr lang="zh-CN" altLang="en-US" b="1" dirty="0">
                <a:solidFill>
                  <a:srgbClr val="0000FF"/>
                </a:solidFill>
              </a:rPr>
              <a:t>极</a:t>
            </a:r>
            <a:r>
              <a:rPr lang="en-US" altLang="zh-CN" b="1" dirty="0">
                <a:solidFill>
                  <a:srgbClr val="0000FF"/>
                </a:solidFill>
              </a:rPr>
              <a:t>: P172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9C7AEA-C371-E846-A0BF-1EFA6C189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51" y="77136"/>
            <a:ext cx="4525950" cy="36223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857C09-3826-8A44-B408-B720B5D75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4068" y="980728"/>
            <a:ext cx="3815916" cy="2198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BD6249-239F-424A-A9D7-0218B22278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7952" y="3542206"/>
            <a:ext cx="5666048" cy="938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0BA78F-2257-474D-B9DE-28C29BAA41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000" y="4482020"/>
            <a:ext cx="3408052" cy="197250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0773CDB-32F3-1541-A52E-D8E4A55D7EE4}"/>
              </a:ext>
            </a:extLst>
          </p:cNvPr>
          <p:cNvSpPr/>
          <p:nvPr/>
        </p:nvSpPr>
        <p:spPr>
          <a:xfrm>
            <a:off x="363951" y="4382072"/>
            <a:ext cx="3966067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dirty="0"/>
              <a:t>电压增益接近</a:t>
            </a:r>
            <a:r>
              <a:rPr lang="en-US" altLang="zh-CN" dirty="0"/>
              <a:t>1</a:t>
            </a:r>
            <a:endParaRPr lang="zh-CN" altLang="en-US" dirty="0"/>
          </a:p>
          <a:p>
            <a:pPr eaLnBrk="1" hangingPunct="1"/>
            <a:r>
              <a:rPr lang="zh-CN" altLang="en-US" dirty="0"/>
              <a:t>且输出电压与输入电压同相</a:t>
            </a:r>
          </a:p>
          <a:p>
            <a:pPr eaLnBrk="1" hangingPunct="1"/>
            <a:r>
              <a:rPr lang="zh-CN" altLang="en-US" dirty="0"/>
              <a:t>也称为射极电压跟随器或简称射随器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E0EF99-B413-AC48-BD58-92A56B73D356}"/>
              </a:ext>
            </a:extLst>
          </p:cNvPr>
          <p:cNvSpPr/>
          <p:nvPr/>
        </p:nvSpPr>
        <p:spPr>
          <a:xfrm>
            <a:off x="340926" y="5805519"/>
            <a:ext cx="47295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共集极电路输入电阻最大，输出电阻小，适合连接前后级电路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675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893E5-53C4-8A49-BA07-5FE1AE68B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89028C-6721-4192-81DA-AEE0E0FC1EBC}" type="datetime1">
              <a:rPr lang="zh-CN" altLang="en-US" smtClean="0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7A359-4480-F74C-942A-40CC0459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53BAD-B8AA-9B4B-B9F5-B8D525CF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CB039-5CAC-43FD-8EE0-80E1C4BCD1D6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684500-306C-E34E-B72A-99A74A95DF48}"/>
              </a:ext>
            </a:extLst>
          </p:cNvPr>
          <p:cNvSpPr txBox="1"/>
          <p:nvPr/>
        </p:nvSpPr>
        <p:spPr>
          <a:xfrm>
            <a:off x="7502525" y="137192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共基极</a:t>
            </a:r>
            <a:r>
              <a:rPr lang="en-US" altLang="zh-CN" b="1" dirty="0">
                <a:solidFill>
                  <a:srgbClr val="0000FF"/>
                </a:solidFill>
              </a:rPr>
              <a:t>: P173</a:t>
            </a:r>
            <a:endParaRPr lang="en-US" b="1" dirty="0">
              <a:solidFill>
                <a:srgbClr val="0000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6D553C-990F-E045-A3C4-4911FE26E5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18" y="108444"/>
            <a:ext cx="5025174" cy="35725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D1A224-A7B6-9941-A5D0-5FA70A5D0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132" y="1194921"/>
            <a:ext cx="3124535" cy="21502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9F8DCF-3E95-1B49-9F24-03CEE69423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618" y="3630736"/>
            <a:ext cx="2673561" cy="11941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915924-8FCE-5A42-8B87-80F2E2A97F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618" y="4691353"/>
            <a:ext cx="1816100" cy="838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EF0479D-D72D-C24A-80AC-4B1F074A0063}"/>
              </a:ext>
            </a:extLst>
          </p:cNvPr>
          <p:cNvSpPr/>
          <p:nvPr/>
        </p:nvSpPr>
        <p:spPr>
          <a:xfrm>
            <a:off x="395288" y="5530006"/>
            <a:ext cx="5112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共基极电路增益较大，在带宽</a:t>
            </a:r>
            <a:r>
              <a:rPr lang="en-US" altLang="zh-CN" dirty="0"/>
              <a:t>-</a:t>
            </a:r>
            <a:r>
              <a:rPr lang="zh-CN" altLang="en-US" dirty="0"/>
              <a:t>增益积不变的前提下，可以做成大带宽，适合高频信号通过，但电流增益低，因此抗干扰能力稍低。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1936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latin typeface="+mn-ea"/>
                <a:ea typeface="+mn-ea"/>
                <a:cs typeface="宋体" panose="02010600030101010101" pitchFamily="2" charset="-122"/>
              </a:rPr>
              <a:t>作业</a:t>
            </a:r>
          </a:p>
        </p:txBody>
      </p:sp>
      <p:sp>
        <p:nvSpPr>
          <p:cNvPr id="26627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A0EAE04-57B5-4851-ADAE-86485E9D8FE7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2021/12/16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6628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数制与代码</a:t>
            </a:r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2662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0A8CB36-8672-45A2-8E46-11D66365382C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34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449388"/>
            <a:ext cx="814705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10000"/>
              </a:lnSpc>
              <a:spcAft>
                <a:spcPct val="30000"/>
              </a:spcAft>
              <a:defRPr/>
            </a:pPr>
            <a:r>
              <a:rPr lang="zh-CN" altLang="en-US" sz="2800" kern="0" dirty="0">
                <a:latin typeface="Times New Roman" panose="02020603050405020304" pitchFamily="18" charset="0"/>
              </a:rPr>
              <a:t>电子技术基础</a:t>
            </a:r>
            <a:r>
              <a:rPr lang="en-US" altLang="zh-CN" sz="2800" kern="0" dirty="0">
                <a:latin typeface="Times New Roman" panose="02020603050405020304" pitchFamily="18" charset="0"/>
              </a:rPr>
              <a:t>-</a:t>
            </a:r>
            <a:r>
              <a:rPr lang="zh-CN" altLang="en-US" sz="2800" kern="0" dirty="0">
                <a:latin typeface="Times New Roman" panose="02020603050405020304" pitchFamily="18" charset="0"/>
              </a:rPr>
              <a:t>模拟部分</a:t>
            </a:r>
            <a:endParaRPr lang="en-US" altLang="zh-CN" sz="2800" kern="0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ct val="30000"/>
              </a:spcAft>
              <a:defRPr/>
            </a:pPr>
            <a:r>
              <a:rPr lang="en-US" altLang="zh-CN" sz="2800" kern="0" dirty="0">
                <a:latin typeface="Times New Roman" panose="02020603050405020304" pitchFamily="18" charset="0"/>
              </a:rPr>
              <a:t>P17</a:t>
            </a:r>
          </a:p>
          <a:p>
            <a:pPr lvl="1">
              <a:lnSpc>
                <a:spcPct val="110000"/>
              </a:lnSpc>
              <a:spcAft>
                <a:spcPct val="30000"/>
              </a:spcAft>
              <a:defRPr/>
            </a:pPr>
            <a:r>
              <a:rPr lang="en-US" altLang="zh-CN" sz="2400" kern="0" dirty="0">
                <a:latin typeface="Times New Roman" panose="02020603050405020304" pitchFamily="18" charset="0"/>
              </a:rPr>
              <a:t>1.4.1, 1.5.2, 1.5.3</a:t>
            </a:r>
          </a:p>
          <a:p>
            <a:pPr>
              <a:lnSpc>
                <a:spcPct val="110000"/>
              </a:lnSpc>
              <a:spcAft>
                <a:spcPct val="30000"/>
              </a:spcAft>
              <a:defRPr/>
            </a:pPr>
            <a:r>
              <a:rPr lang="en-US" altLang="zh-CN" sz="2800" kern="0" dirty="0">
                <a:latin typeface="Times New Roman" panose="02020603050405020304" pitchFamily="18" charset="0"/>
              </a:rPr>
              <a:t>P184-187</a:t>
            </a:r>
            <a:r>
              <a:rPr lang="zh-CN" altLang="en-US" sz="2800" kern="0" dirty="0">
                <a:latin typeface="Times New Roman" panose="02020603050405020304" pitchFamily="18" charset="0"/>
              </a:rPr>
              <a:t>：</a:t>
            </a:r>
            <a:endParaRPr lang="en-US" altLang="zh-CN" sz="2800" kern="0" dirty="0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ct val="30000"/>
              </a:spcAft>
              <a:defRPr/>
            </a:pPr>
            <a:r>
              <a:rPr lang="en-US" altLang="zh-CN" sz="2400" kern="0" dirty="0">
                <a:latin typeface="Times New Roman" panose="02020603050405020304" pitchFamily="18" charset="0"/>
              </a:rPr>
              <a:t>5.2.4, 5.2.5, 5.2.7, 5.2.9(1-3), 5.2.12</a:t>
            </a:r>
          </a:p>
          <a:p>
            <a:pPr marL="457200" lvl="1" indent="0">
              <a:lnSpc>
                <a:spcPct val="110000"/>
              </a:lnSpc>
              <a:spcAft>
                <a:spcPct val="30000"/>
              </a:spcAft>
              <a:buNone/>
              <a:defRPr/>
            </a:pPr>
            <a:r>
              <a:rPr lang="en-US" altLang="zh-CN" sz="2400" kern="0" dirty="0">
                <a:latin typeface="Times New Roman" panose="02020603050405020304" pitchFamily="18" charset="0"/>
              </a:rPr>
              <a:t>(KCL/KVL</a:t>
            </a:r>
            <a:r>
              <a:rPr lang="zh-CN" altLang="en-US" sz="2400" kern="0" dirty="0">
                <a:latin typeface="Times New Roman" panose="02020603050405020304" pitchFamily="18" charset="0"/>
              </a:rPr>
              <a:t>及各种源的定义可参考 </a:t>
            </a:r>
            <a:r>
              <a:rPr lang="en-US" altLang="zh-CN" sz="2400" kern="0" dirty="0">
                <a:latin typeface="Times New Roman" panose="02020603050405020304" pitchFamily="18" charset="0"/>
              </a:rPr>
              <a:t>Extra1. </a:t>
            </a:r>
            <a:r>
              <a:rPr lang="zh-CN" altLang="en-US" sz="2400" kern="0" dirty="0">
                <a:latin typeface="Times New Roman" panose="02020603050405020304" pitchFamily="18" charset="0"/>
              </a:rPr>
              <a:t>集总电路</a:t>
            </a:r>
            <a:r>
              <a:rPr lang="en-US" altLang="zh-CN" sz="2400" kern="0" dirty="0"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250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放大倍数（增益）</a:t>
            </a:r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信号从进去到出去变大了多少倍</a:t>
            </a:r>
            <a:endParaRPr lang="en-US" altLang="zh-CN" dirty="0"/>
          </a:p>
          <a:p>
            <a:pPr lvl="1"/>
            <a:r>
              <a:rPr lang="zh-CN" altLang="en-US" dirty="0"/>
              <a:t>电压放大：</a:t>
            </a:r>
            <a:r>
              <a:rPr lang="de-DE" altLang="zh-CN" dirty="0"/>
              <a:t>A</a:t>
            </a:r>
            <a:r>
              <a:rPr lang="en-US" altLang="zh-CN" dirty="0"/>
              <a:t>=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out</a:t>
            </a:r>
            <a:r>
              <a:rPr lang="en-US" altLang="zh-CN" baseline="-25000" dirty="0"/>
              <a:t> </a:t>
            </a:r>
            <a:r>
              <a:rPr lang="en-US" altLang="zh-CN" dirty="0"/>
              <a:t>/ V</a:t>
            </a:r>
            <a:r>
              <a:rPr lang="en-US" altLang="zh-CN" baseline="-25000" dirty="0"/>
              <a:t>in</a:t>
            </a:r>
          </a:p>
          <a:p>
            <a:pPr lvl="1"/>
            <a:r>
              <a:rPr lang="zh-CN" altLang="en-US" dirty="0"/>
              <a:t>电流放大：</a:t>
            </a:r>
            <a:r>
              <a:rPr lang="de-DE" altLang="zh-CN" dirty="0"/>
              <a:t>A</a:t>
            </a:r>
            <a:r>
              <a:rPr lang="en-US" altLang="zh-CN" dirty="0"/>
              <a:t>=</a:t>
            </a:r>
            <a:r>
              <a:rPr lang="en-US" altLang="zh-CN" dirty="0" err="1"/>
              <a:t>I</a:t>
            </a:r>
            <a:r>
              <a:rPr lang="en-US" altLang="zh-CN" baseline="-25000" dirty="0" err="1"/>
              <a:t>out</a:t>
            </a:r>
            <a:r>
              <a:rPr lang="en-US" altLang="zh-CN" baseline="-25000" dirty="0"/>
              <a:t> </a:t>
            </a:r>
            <a:r>
              <a:rPr lang="en-US" altLang="zh-CN" dirty="0"/>
              <a:t>/ </a:t>
            </a:r>
            <a:r>
              <a:rPr lang="en-US" altLang="zh-CN" dirty="0" err="1"/>
              <a:t>I</a:t>
            </a:r>
            <a:r>
              <a:rPr lang="en-US" altLang="zh-CN" baseline="-25000" dirty="0" err="1"/>
              <a:t>in</a:t>
            </a:r>
            <a:endParaRPr lang="zh-CN" altLang="en-US" baseline="-25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789028C-6721-4192-81DA-AEE0E0FC1EBC}" type="datetime1">
              <a:rPr lang="zh-CN" altLang="en-US" smtClean="0"/>
              <a:pPr>
                <a:defRPr/>
              </a:pPr>
              <a:t>2021/12/16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基本放大电路</a:t>
            </a:r>
            <a:r>
              <a:rPr lang="en-US" altLang="zh-CN"/>
              <a:t>(2)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7CB039-5CAC-43FD-8EE0-80E1C4BCD1D6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8" name="Bild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3392996"/>
            <a:ext cx="3367454" cy="2721354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824028" y="4941168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金额放大：</a:t>
            </a:r>
            <a:r>
              <a:rPr lang="de-DE" altLang="zh-CN" sz="2000" dirty="0"/>
              <a:t>A</a:t>
            </a:r>
            <a:r>
              <a:rPr lang="en-US" altLang="zh-CN" sz="2000" dirty="0"/>
              <a:t>=1000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4981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D5320A4-C63A-445D-9688-C62E4024B2A2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2021/12/16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DA2FB3E-6031-4756-AFF7-77220BD6DBF9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5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通频带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6363"/>
            <a:ext cx="8229600" cy="5005387"/>
          </a:xfrm>
        </p:spPr>
        <p:txBody>
          <a:bodyPr/>
          <a:lstStyle/>
          <a:p>
            <a:r>
              <a:rPr kumimoji="1" lang="zh-CN" altLang="en-US" sz="2800" dirty="0">
                <a:solidFill>
                  <a:schemeClr val="tx2"/>
                </a:solidFill>
              </a:rPr>
              <a:t>衡量</a:t>
            </a:r>
            <a:r>
              <a:rPr kumimoji="1" lang="en-US" altLang="zh-CN" sz="2800" dirty="0">
                <a:solidFill>
                  <a:schemeClr val="tx2"/>
                </a:solidFill>
              </a:rPr>
              <a:t>(</a:t>
            </a:r>
            <a:r>
              <a:rPr kumimoji="1" lang="zh-CN" altLang="en-US" sz="2800" dirty="0">
                <a:solidFill>
                  <a:schemeClr val="tx2"/>
                </a:solidFill>
              </a:rPr>
              <a:t>放大</a:t>
            </a:r>
            <a:r>
              <a:rPr kumimoji="1" lang="en-US" altLang="zh-CN" sz="2800" dirty="0">
                <a:solidFill>
                  <a:schemeClr val="tx2"/>
                </a:solidFill>
              </a:rPr>
              <a:t>)</a:t>
            </a:r>
            <a:r>
              <a:rPr kumimoji="1" lang="zh-CN" altLang="en-US" sz="2800" dirty="0">
                <a:solidFill>
                  <a:schemeClr val="tx2"/>
                </a:solidFill>
              </a:rPr>
              <a:t>电路对不同频率信号的适应能力</a:t>
            </a:r>
          </a:p>
          <a:p>
            <a:pPr lvl="1"/>
            <a:r>
              <a:rPr kumimoji="1" lang="zh-CN" altLang="en-US" sz="2400" dirty="0"/>
              <a:t>由于电容、电感及半导体器件极间电容的存在，使放大电路在信号频率较低和较高时电压放大倍数下降</a:t>
            </a:r>
          </a:p>
          <a:p>
            <a:pPr lvl="1"/>
            <a:endParaRPr lang="en-US" altLang="zh-CN" sz="2400" dirty="0"/>
          </a:p>
        </p:txBody>
      </p:sp>
      <p:pic>
        <p:nvPicPr>
          <p:cNvPr id="742404" name="Picture 4" descr="Dz02010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63" y="3321050"/>
            <a:ext cx="7056437" cy="282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42405" name="Object 5"/>
          <p:cNvGraphicFramePr>
            <a:graphicFrameLocks noChangeAspect="1"/>
          </p:cNvGraphicFramePr>
          <p:nvPr/>
        </p:nvGraphicFramePr>
        <p:xfrm>
          <a:off x="3419475" y="2852738"/>
          <a:ext cx="1871663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3" name="公式" r:id="rId5" imgW="888614" imgH="215806" progId="Equation.3">
                  <p:embed/>
                </p:oleObj>
              </mc:Choice>
              <mc:Fallback>
                <p:oleObj name="公式" r:id="rId5" imgW="888614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852738"/>
                        <a:ext cx="1871663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33400" y="4678363"/>
            <a:ext cx="2274888" cy="612775"/>
            <a:chOff x="336" y="2947"/>
            <a:chExt cx="1433" cy="386"/>
          </a:xfrm>
        </p:grpSpPr>
        <p:sp>
          <p:nvSpPr>
            <p:cNvPr id="18445" name="Rectangle 7"/>
            <p:cNvSpPr>
              <a:spLocks noChangeArrowheads="1"/>
            </p:cNvSpPr>
            <p:nvPr/>
          </p:nvSpPr>
          <p:spPr bwMode="auto">
            <a:xfrm>
              <a:off x="336" y="2947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solidFill>
                    <a:srgbClr val="0000FF"/>
                  </a:solidFill>
                </a:rPr>
                <a:t>下限频率</a:t>
              </a:r>
            </a:p>
          </p:txBody>
        </p:sp>
        <p:sp>
          <p:nvSpPr>
            <p:cNvPr id="18446" name="Line 8"/>
            <p:cNvSpPr>
              <a:spLocks noChangeShapeType="1"/>
            </p:cNvSpPr>
            <p:nvPr/>
          </p:nvSpPr>
          <p:spPr bwMode="auto">
            <a:xfrm>
              <a:off x="1224" y="3129"/>
              <a:ext cx="545" cy="20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911975" y="4600575"/>
            <a:ext cx="1655763" cy="690563"/>
            <a:chOff x="4354" y="2898"/>
            <a:chExt cx="1043" cy="435"/>
          </a:xfrm>
        </p:grpSpPr>
        <p:sp>
          <p:nvSpPr>
            <p:cNvPr id="18443" name="Rectangle 10"/>
            <p:cNvSpPr>
              <a:spLocks noChangeArrowheads="1"/>
            </p:cNvSpPr>
            <p:nvPr/>
          </p:nvSpPr>
          <p:spPr bwMode="auto">
            <a:xfrm>
              <a:off x="4509" y="2898"/>
              <a:ext cx="8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solidFill>
                    <a:srgbClr val="0000FF"/>
                  </a:solidFill>
                </a:rPr>
                <a:t>上限频率</a:t>
              </a:r>
            </a:p>
          </p:txBody>
        </p:sp>
        <p:sp>
          <p:nvSpPr>
            <p:cNvPr id="18444" name="Line 11"/>
            <p:cNvSpPr>
              <a:spLocks noChangeShapeType="1"/>
            </p:cNvSpPr>
            <p:nvPr/>
          </p:nvSpPr>
          <p:spPr bwMode="auto">
            <a:xfrm flipH="1">
              <a:off x="4354" y="3197"/>
              <a:ext cx="318" cy="13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 36"/>
          <p:cNvSpPr>
            <a:spLocks noChangeShapeType="1"/>
          </p:cNvSpPr>
          <p:nvPr/>
        </p:nvSpPr>
        <p:spPr bwMode="auto">
          <a:xfrm rot="5400000">
            <a:off x="1471861" y="1921045"/>
            <a:ext cx="0" cy="12885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36"/>
          <p:cNvSpPr>
            <a:spLocks noChangeShapeType="1"/>
          </p:cNvSpPr>
          <p:nvPr/>
        </p:nvSpPr>
        <p:spPr bwMode="auto">
          <a:xfrm>
            <a:off x="2116138" y="2565322"/>
            <a:ext cx="0" cy="1476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C61C8A5-E958-4137-B24E-2DC1D17C7146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2021/12/16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1434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E1C28B1-D3AD-43A8-89DA-AB814E0908AD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输出电阻</a:t>
            </a:r>
          </a:p>
        </p:txBody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8229600" cy="971920"/>
          </a:xfrm>
        </p:spPr>
        <p:txBody>
          <a:bodyPr/>
          <a:lstStyle/>
          <a:p>
            <a:r>
              <a:rPr kumimoji="1" lang="zh-CN" altLang="en-US" sz="2800" dirty="0">
                <a:latin typeface="Times New Roman" panose="02020603050405020304" pitchFamily="18" charset="0"/>
              </a:rPr>
              <a:t>前级电路把信号传给后级电路的能力</a:t>
            </a:r>
          </a:p>
          <a:p>
            <a:pPr lvl="1"/>
            <a:endParaRPr kumimoji="1"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656122" y="3105072"/>
            <a:ext cx="360363" cy="36036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51" name="Line 36"/>
          <p:cNvSpPr>
            <a:spLocks noChangeShapeType="1"/>
          </p:cNvSpPr>
          <p:nvPr/>
        </p:nvSpPr>
        <p:spPr bwMode="auto">
          <a:xfrm flipH="1">
            <a:off x="827583" y="2565322"/>
            <a:ext cx="9514" cy="1729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" name="Text Box 23"/>
          <p:cNvSpPr txBox="1">
            <a:spLocks noChangeArrowheads="1"/>
          </p:cNvSpPr>
          <p:nvPr/>
        </p:nvSpPr>
        <p:spPr bwMode="auto">
          <a:xfrm>
            <a:off x="249236" y="2690494"/>
            <a:ext cx="329774" cy="45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53" name="Text Box 24"/>
          <p:cNvSpPr txBox="1">
            <a:spLocks noChangeArrowheads="1"/>
          </p:cNvSpPr>
          <p:nvPr/>
        </p:nvSpPr>
        <p:spPr bwMode="auto">
          <a:xfrm>
            <a:off x="368551" y="3386527"/>
            <a:ext cx="102744" cy="364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54" name="Text Box 25"/>
          <p:cNvSpPr txBox="1">
            <a:spLocks noChangeArrowheads="1"/>
          </p:cNvSpPr>
          <p:nvPr/>
        </p:nvSpPr>
        <p:spPr bwMode="auto">
          <a:xfrm>
            <a:off x="332094" y="3000395"/>
            <a:ext cx="25167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i="1" dirty="0">
                <a:latin typeface="Times New Roman" panose="02020603050405020304" pitchFamily="18" charset="0"/>
              </a:rPr>
              <a:t>v</a:t>
            </a:r>
            <a:r>
              <a:rPr kumimoji="1" lang="en-US" altLang="zh-CN" sz="2800" baseline="-5000" dirty="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 rot="5400000">
            <a:off x="1422104" y="2310120"/>
            <a:ext cx="180637" cy="510404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lIns="90000" tIns="46800" rIns="90000" bIns="46800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59" name="Rectangle 33"/>
          <p:cNvSpPr>
            <a:spLocks noChangeArrowheads="1"/>
          </p:cNvSpPr>
          <p:nvPr/>
        </p:nvSpPr>
        <p:spPr bwMode="auto">
          <a:xfrm>
            <a:off x="2024794" y="2993986"/>
            <a:ext cx="178973" cy="510424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lIns="90000" tIns="46800" rIns="90000" bIns="46800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63" name="Line 21"/>
          <p:cNvSpPr>
            <a:spLocks noChangeShapeType="1"/>
          </p:cNvSpPr>
          <p:nvPr/>
        </p:nvSpPr>
        <p:spPr bwMode="auto">
          <a:xfrm flipV="1">
            <a:off x="692925" y="4294684"/>
            <a:ext cx="3082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4" name="Line 36"/>
          <p:cNvSpPr>
            <a:spLocks noChangeShapeType="1"/>
          </p:cNvSpPr>
          <p:nvPr/>
        </p:nvSpPr>
        <p:spPr bwMode="auto">
          <a:xfrm rot="5400000">
            <a:off x="1474100" y="3403435"/>
            <a:ext cx="3776" cy="1280300"/>
          </a:xfrm>
          <a:prstGeom prst="line">
            <a:avLst/>
          </a:prstGeom>
          <a:noFill/>
          <a:ln w="28575" cap="rnd">
            <a:solidFill>
              <a:schemeClr val="tx1"/>
            </a:solidFill>
            <a:round/>
            <a:headEnd type="none"/>
            <a:tailEnd type="oval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Text Box 29"/>
          <p:cNvSpPr txBox="1">
            <a:spLocks noChangeArrowheads="1"/>
          </p:cNvSpPr>
          <p:nvPr/>
        </p:nvSpPr>
        <p:spPr bwMode="auto">
          <a:xfrm>
            <a:off x="2434312" y="2594126"/>
            <a:ext cx="172344" cy="364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66" name="Text Box 30"/>
          <p:cNvSpPr txBox="1">
            <a:spLocks noChangeArrowheads="1"/>
          </p:cNvSpPr>
          <p:nvPr/>
        </p:nvSpPr>
        <p:spPr bwMode="auto">
          <a:xfrm>
            <a:off x="2447569" y="3445938"/>
            <a:ext cx="102744" cy="364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67" name="Text Box 31"/>
          <p:cNvSpPr txBox="1">
            <a:spLocks noChangeArrowheads="1"/>
          </p:cNvSpPr>
          <p:nvPr/>
        </p:nvSpPr>
        <p:spPr bwMode="auto">
          <a:xfrm>
            <a:off x="2387912" y="2943800"/>
            <a:ext cx="278402" cy="42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v</a:t>
            </a:r>
            <a:r>
              <a:rPr kumimoji="1" lang="en-US" altLang="zh-CN" sz="2800" baseline="-5000"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1232253" y="2022635"/>
            <a:ext cx="533604" cy="46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R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69" name="Text Box 34"/>
          <p:cNvSpPr txBox="1">
            <a:spLocks noChangeArrowheads="1"/>
          </p:cNvSpPr>
          <p:nvPr/>
        </p:nvSpPr>
        <p:spPr bwMode="auto">
          <a:xfrm>
            <a:off x="1508506" y="3000395"/>
            <a:ext cx="536918" cy="45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R</a:t>
            </a:r>
            <a:r>
              <a:rPr kumimoji="1" lang="en-US" altLang="zh-CN" sz="1600" dirty="0">
                <a:latin typeface="Times New Roman" panose="02020603050405020304" pitchFamily="18" charset="0"/>
              </a:rPr>
              <a:t>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887281" y="5235237"/>
                <a:ext cx="1633203" cy="565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281" y="5235237"/>
                <a:ext cx="1633203" cy="5656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文本框 73"/>
          <p:cNvSpPr txBox="1"/>
          <p:nvPr/>
        </p:nvSpPr>
        <p:spPr>
          <a:xfrm>
            <a:off x="3859994" y="5198262"/>
            <a:ext cx="4902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负载电阻</a:t>
            </a:r>
            <a:r>
              <a:rPr lang="en-US" altLang="zh-CN" dirty="0"/>
              <a:t>R</a:t>
            </a:r>
            <a:r>
              <a:rPr lang="en-US" altLang="zh-CN" baseline="-25000" dirty="0"/>
              <a:t>L </a:t>
            </a:r>
            <a:r>
              <a:rPr lang="zh-CN" altLang="en-US" dirty="0"/>
              <a:t>：</a:t>
            </a:r>
            <a:r>
              <a:rPr lang="en-US" altLang="zh-CN" dirty="0"/>
              <a:t>	</a:t>
            </a:r>
            <a:r>
              <a:rPr lang="zh-CN" altLang="en-US" dirty="0"/>
              <a:t>越大越好，前级负担小</a:t>
            </a:r>
          </a:p>
          <a:p>
            <a:r>
              <a:rPr lang="zh-CN" altLang="en-US" dirty="0"/>
              <a:t>输出电阻</a:t>
            </a:r>
            <a:r>
              <a:rPr lang="en-US" altLang="zh-CN" dirty="0"/>
              <a:t>R</a:t>
            </a:r>
            <a:r>
              <a:rPr lang="en-US" altLang="zh-CN" baseline="-25000" dirty="0"/>
              <a:t>o </a:t>
            </a:r>
            <a:r>
              <a:rPr lang="zh-CN" altLang="en-US" dirty="0"/>
              <a:t>：</a:t>
            </a:r>
            <a:r>
              <a:rPr lang="en-US" altLang="zh-CN" dirty="0"/>
              <a:t>	</a:t>
            </a:r>
            <a:r>
              <a:rPr lang="zh-CN" altLang="en-US" dirty="0"/>
              <a:t>越小越好，输出无内耗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06864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Line 36"/>
          <p:cNvSpPr>
            <a:spLocks noChangeShapeType="1"/>
          </p:cNvSpPr>
          <p:nvPr/>
        </p:nvSpPr>
        <p:spPr bwMode="auto">
          <a:xfrm rot="5400000">
            <a:off x="8092047" y="1817879"/>
            <a:ext cx="3175" cy="15546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" name="Line 36"/>
          <p:cNvSpPr>
            <a:spLocks noChangeShapeType="1"/>
          </p:cNvSpPr>
          <p:nvPr/>
        </p:nvSpPr>
        <p:spPr bwMode="auto">
          <a:xfrm>
            <a:off x="6239749" y="2596776"/>
            <a:ext cx="9513" cy="13801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3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C61C8A5-E958-4137-B24E-2DC1D17C7146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2021/12/16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1434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E1C28B1-D3AD-43A8-89DA-AB814E0908AD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7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输出电阻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035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449388"/>
                <a:ext cx="8229600" cy="971920"/>
              </a:xfrm>
            </p:spPr>
            <p:txBody>
              <a:bodyPr/>
              <a:lstStyle/>
              <a:p>
                <a:r>
                  <a:rPr kumimoji="1" lang="zh-CN" altLang="en-US" sz="2800" dirty="0">
                    <a:latin typeface="Times New Roman" panose="02020603050405020304" pitchFamily="18" charset="0"/>
                  </a:rPr>
                  <a:t>概念扩展 （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b="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2800" dirty="0">
                    <a:latin typeface="Times New Roman" panose="02020603050405020304" pitchFamily="18" charset="0"/>
                  </a:rPr>
                  <a:t>）</a:t>
                </a:r>
                <a:endParaRPr kumimoji="1" lang="zh-CN" altLang="en-US" sz="32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403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49388"/>
                <a:ext cx="8229600" cy="971920"/>
              </a:xfrm>
              <a:blipFill>
                <a:blip r:embed="rId2"/>
                <a:stretch>
                  <a:fillRect l="-1389" t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Oval 32"/>
          <p:cNvSpPr>
            <a:spLocks noChangeArrowheads="1"/>
          </p:cNvSpPr>
          <p:nvPr/>
        </p:nvSpPr>
        <p:spPr bwMode="auto">
          <a:xfrm>
            <a:off x="7144863" y="3136526"/>
            <a:ext cx="360363" cy="36036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51" name="Line 36"/>
          <p:cNvSpPr>
            <a:spLocks noChangeShapeType="1"/>
          </p:cNvSpPr>
          <p:nvPr/>
        </p:nvSpPr>
        <p:spPr bwMode="auto">
          <a:xfrm flipH="1">
            <a:off x="7316324" y="2596776"/>
            <a:ext cx="9514" cy="1729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Rectangle 8"/>
          <p:cNvSpPr>
            <a:spLocks noChangeArrowheads="1"/>
          </p:cNvSpPr>
          <p:nvPr/>
        </p:nvSpPr>
        <p:spPr bwMode="auto">
          <a:xfrm rot="5400000">
            <a:off x="7910845" y="2341574"/>
            <a:ext cx="180637" cy="510404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lIns="90000" tIns="46800" rIns="90000" bIns="46800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59" name="Rectangle 33"/>
          <p:cNvSpPr>
            <a:spLocks noChangeArrowheads="1"/>
          </p:cNvSpPr>
          <p:nvPr/>
        </p:nvSpPr>
        <p:spPr bwMode="auto">
          <a:xfrm>
            <a:off x="6157918" y="2929225"/>
            <a:ext cx="178973" cy="510424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lIns="90000" tIns="46800" rIns="90000" bIns="46800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63" name="Line 21"/>
          <p:cNvSpPr>
            <a:spLocks noChangeShapeType="1"/>
          </p:cNvSpPr>
          <p:nvPr/>
        </p:nvSpPr>
        <p:spPr bwMode="auto">
          <a:xfrm flipV="1">
            <a:off x="7181666" y="4326138"/>
            <a:ext cx="3082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64" name="Line 36"/>
          <p:cNvSpPr>
            <a:spLocks noChangeShapeType="1"/>
          </p:cNvSpPr>
          <p:nvPr/>
        </p:nvSpPr>
        <p:spPr bwMode="auto">
          <a:xfrm rot="5400000" flipV="1">
            <a:off x="6261488" y="2922099"/>
            <a:ext cx="1" cy="2109673"/>
          </a:xfrm>
          <a:prstGeom prst="line">
            <a:avLst/>
          </a:prstGeom>
          <a:noFill/>
          <a:ln w="28575" cap="rnd">
            <a:solidFill>
              <a:schemeClr val="tx1"/>
            </a:solidFill>
            <a:round/>
            <a:headEnd type="none"/>
            <a:tailEnd type="oval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8" name="Text Box 6"/>
          <p:cNvSpPr txBox="1">
            <a:spLocks noChangeArrowheads="1"/>
          </p:cNvSpPr>
          <p:nvPr/>
        </p:nvSpPr>
        <p:spPr bwMode="auto">
          <a:xfrm>
            <a:off x="7666886" y="2054177"/>
            <a:ext cx="641819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R</a:t>
            </a:r>
            <a:r>
              <a:rPr kumimoji="1" lang="en-US" altLang="zh-CN" sz="2000" baseline="-25000" dirty="0">
                <a:latin typeface="Times New Roman" panose="02020603050405020304" pitchFamily="18" charset="0"/>
              </a:rPr>
              <a:t>out</a:t>
            </a:r>
          </a:p>
        </p:txBody>
      </p:sp>
      <p:sp>
        <p:nvSpPr>
          <p:cNvPr id="69" name="Text Box 34"/>
          <p:cNvSpPr txBox="1">
            <a:spLocks noChangeArrowheads="1"/>
          </p:cNvSpPr>
          <p:nvPr/>
        </p:nvSpPr>
        <p:spPr bwMode="auto">
          <a:xfrm>
            <a:off x="5622041" y="2932408"/>
            <a:ext cx="576097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R</a:t>
            </a:r>
            <a:r>
              <a:rPr kumimoji="1" lang="en-US" altLang="zh-CN" sz="1600" dirty="0">
                <a:latin typeface="Times New Roman" panose="02020603050405020304" pitchFamily="18" charset="0"/>
              </a:rPr>
              <a:t>in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59994" y="5198262"/>
            <a:ext cx="4902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输入电阻</a:t>
            </a:r>
            <a:r>
              <a:rPr lang="en-US" altLang="zh-CN" dirty="0"/>
              <a:t>R</a:t>
            </a:r>
            <a:r>
              <a:rPr lang="en-US" altLang="zh-CN" baseline="-25000" dirty="0"/>
              <a:t>in </a:t>
            </a:r>
            <a:r>
              <a:rPr lang="zh-CN" altLang="en-US" dirty="0"/>
              <a:t>：</a:t>
            </a:r>
            <a:r>
              <a:rPr lang="en-US" altLang="zh-CN" dirty="0"/>
              <a:t>	</a:t>
            </a:r>
            <a:r>
              <a:rPr lang="zh-CN" altLang="en-US" dirty="0"/>
              <a:t>越大越好，前级负担小</a:t>
            </a:r>
          </a:p>
          <a:p>
            <a:r>
              <a:rPr lang="zh-CN" altLang="en-US" dirty="0"/>
              <a:t>输出电阻</a:t>
            </a:r>
            <a:r>
              <a:rPr lang="en-US" altLang="zh-CN" dirty="0"/>
              <a:t>R</a:t>
            </a:r>
            <a:r>
              <a:rPr lang="en-US" altLang="zh-CN" baseline="-25000" dirty="0"/>
              <a:t>out </a:t>
            </a:r>
            <a:r>
              <a:rPr lang="zh-CN" altLang="en-US" dirty="0"/>
              <a:t>：</a:t>
            </a:r>
            <a:r>
              <a:rPr lang="en-US" altLang="zh-CN" dirty="0"/>
              <a:t>	</a:t>
            </a:r>
            <a:r>
              <a:rPr lang="zh-CN" altLang="en-US" dirty="0"/>
              <a:t>越小越好，输出无内耗</a:t>
            </a:r>
            <a:endParaRPr lang="en-US" altLang="zh-CN" dirty="0"/>
          </a:p>
        </p:txBody>
      </p:sp>
      <p:sp>
        <p:nvSpPr>
          <p:cNvPr id="25" name="Line 36"/>
          <p:cNvSpPr>
            <a:spLocks noChangeShapeType="1"/>
          </p:cNvSpPr>
          <p:nvPr/>
        </p:nvSpPr>
        <p:spPr bwMode="auto">
          <a:xfrm rot="5400000">
            <a:off x="5723200" y="2080227"/>
            <a:ext cx="0" cy="103309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36"/>
          <p:cNvSpPr>
            <a:spLocks noChangeShapeType="1"/>
          </p:cNvSpPr>
          <p:nvPr/>
        </p:nvSpPr>
        <p:spPr bwMode="auto">
          <a:xfrm rot="5400000">
            <a:off x="8098390" y="3204383"/>
            <a:ext cx="1" cy="154510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Text Box 29"/>
          <p:cNvSpPr txBox="1">
            <a:spLocks noChangeArrowheads="1"/>
          </p:cNvSpPr>
          <p:nvPr/>
        </p:nvSpPr>
        <p:spPr bwMode="auto">
          <a:xfrm>
            <a:off x="6811623" y="2643918"/>
            <a:ext cx="172344" cy="364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43" name="Text Box 30"/>
          <p:cNvSpPr txBox="1">
            <a:spLocks noChangeArrowheads="1"/>
          </p:cNvSpPr>
          <p:nvPr/>
        </p:nvSpPr>
        <p:spPr bwMode="auto">
          <a:xfrm>
            <a:off x="6824880" y="3495730"/>
            <a:ext cx="102744" cy="364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44" name="Text Box 31"/>
          <p:cNvSpPr txBox="1">
            <a:spLocks noChangeArrowheads="1"/>
          </p:cNvSpPr>
          <p:nvPr/>
        </p:nvSpPr>
        <p:spPr bwMode="auto">
          <a:xfrm>
            <a:off x="6765223" y="2991930"/>
            <a:ext cx="30457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i="1" dirty="0">
                <a:latin typeface="Times New Roman" panose="02020603050405020304" pitchFamily="18" charset="0"/>
              </a:rPr>
              <a:t>v</a:t>
            </a:r>
            <a:r>
              <a:rPr kumimoji="1" lang="en-US" altLang="zh-CN" sz="2800" i="1" baseline="-25000" dirty="0">
                <a:latin typeface="Times New Roman" panose="02020603050405020304" pitchFamily="18" charset="0"/>
              </a:rPr>
              <a:t>T</a:t>
            </a:r>
            <a:endParaRPr kumimoji="1" lang="en-US" altLang="zh-CN" sz="2800" baseline="-25000" dirty="0">
              <a:latin typeface="Times New Roman" panose="02020603050405020304" pitchFamily="18" charset="0"/>
            </a:endParaRPr>
          </a:p>
        </p:txBody>
      </p:sp>
      <p:sp>
        <p:nvSpPr>
          <p:cNvPr id="45" name="Text Box 29"/>
          <p:cNvSpPr txBox="1">
            <a:spLocks noChangeArrowheads="1"/>
          </p:cNvSpPr>
          <p:nvPr/>
        </p:nvSpPr>
        <p:spPr bwMode="auto">
          <a:xfrm>
            <a:off x="8662796" y="2693208"/>
            <a:ext cx="172344" cy="364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46" name="Text Box 30"/>
          <p:cNvSpPr txBox="1">
            <a:spLocks noChangeArrowheads="1"/>
          </p:cNvSpPr>
          <p:nvPr/>
        </p:nvSpPr>
        <p:spPr bwMode="auto">
          <a:xfrm>
            <a:off x="8676053" y="3545020"/>
            <a:ext cx="102744" cy="364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47" name="Text Box 31"/>
          <p:cNvSpPr txBox="1">
            <a:spLocks noChangeArrowheads="1"/>
          </p:cNvSpPr>
          <p:nvPr/>
        </p:nvSpPr>
        <p:spPr bwMode="auto">
          <a:xfrm>
            <a:off x="8616396" y="3042882"/>
            <a:ext cx="278402" cy="42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v</a:t>
            </a:r>
            <a:r>
              <a:rPr kumimoji="1" lang="en-US" altLang="zh-CN" sz="2800" baseline="-5000"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48" name="Text Box 23"/>
          <p:cNvSpPr txBox="1">
            <a:spLocks noChangeArrowheads="1"/>
          </p:cNvSpPr>
          <p:nvPr/>
        </p:nvSpPr>
        <p:spPr bwMode="auto">
          <a:xfrm>
            <a:off x="5100381" y="2743351"/>
            <a:ext cx="329774" cy="45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49" name="Text Box 24"/>
          <p:cNvSpPr txBox="1">
            <a:spLocks noChangeArrowheads="1"/>
          </p:cNvSpPr>
          <p:nvPr/>
        </p:nvSpPr>
        <p:spPr bwMode="auto">
          <a:xfrm>
            <a:off x="5219696" y="3439384"/>
            <a:ext cx="102744" cy="364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55" name="Text Box 25"/>
          <p:cNvSpPr txBox="1">
            <a:spLocks noChangeArrowheads="1"/>
          </p:cNvSpPr>
          <p:nvPr/>
        </p:nvSpPr>
        <p:spPr bwMode="auto">
          <a:xfrm>
            <a:off x="5183239" y="3053252"/>
            <a:ext cx="223716" cy="42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i="1" dirty="0">
                <a:latin typeface="Times New Roman" panose="02020603050405020304" pitchFamily="18" charset="0"/>
              </a:rPr>
              <a:t>v</a:t>
            </a:r>
            <a:r>
              <a:rPr kumimoji="1" lang="en-US" altLang="zh-CN" sz="2800" baseline="-5000" dirty="0">
                <a:latin typeface="Times New Roman" panose="02020603050405020304" pitchFamily="18" charset="0"/>
              </a:rPr>
              <a:t>i</a:t>
            </a:r>
          </a:p>
        </p:txBody>
      </p:sp>
      <p:sp>
        <p:nvSpPr>
          <p:cNvPr id="97" name="Line 36"/>
          <p:cNvSpPr>
            <a:spLocks noChangeShapeType="1"/>
          </p:cNvSpPr>
          <p:nvPr/>
        </p:nvSpPr>
        <p:spPr bwMode="auto">
          <a:xfrm rot="5400000">
            <a:off x="1471861" y="1921045"/>
            <a:ext cx="0" cy="12885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Line 36"/>
          <p:cNvSpPr>
            <a:spLocks noChangeShapeType="1"/>
          </p:cNvSpPr>
          <p:nvPr/>
        </p:nvSpPr>
        <p:spPr bwMode="auto">
          <a:xfrm>
            <a:off x="2116138" y="2565322"/>
            <a:ext cx="0" cy="14763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9" name="Oval 32"/>
          <p:cNvSpPr>
            <a:spLocks noChangeArrowheads="1"/>
          </p:cNvSpPr>
          <p:nvPr/>
        </p:nvSpPr>
        <p:spPr bwMode="auto">
          <a:xfrm>
            <a:off x="656122" y="3105072"/>
            <a:ext cx="360363" cy="36036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00" name="Line 36"/>
          <p:cNvSpPr>
            <a:spLocks noChangeShapeType="1"/>
          </p:cNvSpPr>
          <p:nvPr/>
        </p:nvSpPr>
        <p:spPr bwMode="auto">
          <a:xfrm flipH="1">
            <a:off x="827583" y="2565322"/>
            <a:ext cx="9514" cy="1729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Text Box 23"/>
          <p:cNvSpPr txBox="1">
            <a:spLocks noChangeArrowheads="1"/>
          </p:cNvSpPr>
          <p:nvPr/>
        </p:nvSpPr>
        <p:spPr bwMode="auto">
          <a:xfrm>
            <a:off x="249236" y="2690494"/>
            <a:ext cx="329774" cy="45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02" name="Text Box 24"/>
          <p:cNvSpPr txBox="1">
            <a:spLocks noChangeArrowheads="1"/>
          </p:cNvSpPr>
          <p:nvPr/>
        </p:nvSpPr>
        <p:spPr bwMode="auto">
          <a:xfrm>
            <a:off x="368551" y="3386527"/>
            <a:ext cx="102744" cy="364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103" name="Text Box 25"/>
          <p:cNvSpPr txBox="1">
            <a:spLocks noChangeArrowheads="1"/>
          </p:cNvSpPr>
          <p:nvPr/>
        </p:nvSpPr>
        <p:spPr bwMode="auto">
          <a:xfrm>
            <a:off x="332094" y="3000395"/>
            <a:ext cx="25167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i="1" dirty="0">
                <a:latin typeface="Times New Roman" panose="02020603050405020304" pitchFamily="18" charset="0"/>
              </a:rPr>
              <a:t>v</a:t>
            </a:r>
            <a:r>
              <a:rPr kumimoji="1" lang="en-US" altLang="zh-CN" sz="2800" baseline="-5000" dirty="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04" name="Rectangle 8"/>
          <p:cNvSpPr>
            <a:spLocks noChangeArrowheads="1"/>
          </p:cNvSpPr>
          <p:nvPr/>
        </p:nvSpPr>
        <p:spPr bwMode="auto">
          <a:xfrm rot="5400000">
            <a:off x="1422104" y="2310120"/>
            <a:ext cx="180637" cy="510404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lIns="90000" tIns="46800" rIns="90000" bIns="46800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05" name="Rectangle 33"/>
          <p:cNvSpPr>
            <a:spLocks noChangeArrowheads="1"/>
          </p:cNvSpPr>
          <p:nvPr/>
        </p:nvSpPr>
        <p:spPr bwMode="auto">
          <a:xfrm>
            <a:off x="2024794" y="2993986"/>
            <a:ext cx="178973" cy="510424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lIns="90000" tIns="46800" rIns="90000" bIns="46800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06" name="Line 21"/>
          <p:cNvSpPr>
            <a:spLocks noChangeShapeType="1"/>
          </p:cNvSpPr>
          <p:nvPr/>
        </p:nvSpPr>
        <p:spPr bwMode="auto">
          <a:xfrm flipV="1">
            <a:off x="692925" y="4294684"/>
            <a:ext cx="3082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07" name="Line 36"/>
          <p:cNvSpPr>
            <a:spLocks noChangeShapeType="1"/>
          </p:cNvSpPr>
          <p:nvPr/>
        </p:nvSpPr>
        <p:spPr bwMode="auto">
          <a:xfrm rot="5400000">
            <a:off x="1474100" y="3403435"/>
            <a:ext cx="3776" cy="1280300"/>
          </a:xfrm>
          <a:prstGeom prst="line">
            <a:avLst/>
          </a:prstGeom>
          <a:noFill/>
          <a:ln w="28575" cap="rnd">
            <a:solidFill>
              <a:schemeClr val="tx1"/>
            </a:solidFill>
            <a:round/>
            <a:headEnd type="none"/>
            <a:tailEnd type="oval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Text Box 29"/>
          <p:cNvSpPr txBox="1">
            <a:spLocks noChangeArrowheads="1"/>
          </p:cNvSpPr>
          <p:nvPr/>
        </p:nvSpPr>
        <p:spPr bwMode="auto">
          <a:xfrm>
            <a:off x="2434312" y="2594126"/>
            <a:ext cx="172344" cy="364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09" name="Text Box 30"/>
          <p:cNvSpPr txBox="1">
            <a:spLocks noChangeArrowheads="1"/>
          </p:cNvSpPr>
          <p:nvPr/>
        </p:nvSpPr>
        <p:spPr bwMode="auto">
          <a:xfrm>
            <a:off x="2447569" y="3445938"/>
            <a:ext cx="102744" cy="364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110" name="Text Box 31"/>
          <p:cNvSpPr txBox="1">
            <a:spLocks noChangeArrowheads="1"/>
          </p:cNvSpPr>
          <p:nvPr/>
        </p:nvSpPr>
        <p:spPr bwMode="auto">
          <a:xfrm>
            <a:off x="2387912" y="2943800"/>
            <a:ext cx="278402" cy="42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i="1">
                <a:latin typeface="Times New Roman" panose="02020603050405020304" pitchFamily="18" charset="0"/>
              </a:rPr>
              <a:t>v</a:t>
            </a:r>
            <a:r>
              <a:rPr kumimoji="1" lang="en-US" altLang="zh-CN" sz="2800" baseline="-5000"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111" name="Text Box 6"/>
          <p:cNvSpPr txBox="1">
            <a:spLocks noChangeArrowheads="1"/>
          </p:cNvSpPr>
          <p:nvPr/>
        </p:nvSpPr>
        <p:spPr bwMode="auto">
          <a:xfrm>
            <a:off x="1232253" y="2022635"/>
            <a:ext cx="533604" cy="46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R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o</a:t>
            </a:r>
          </a:p>
        </p:txBody>
      </p:sp>
      <p:sp>
        <p:nvSpPr>
          <p:cNvPr id="112" name="Text Box 34"/>
          <p:cNvSpPr txBox="1">
            <a:spLocks noChangeArrowheads="1"/>
          </p:cNvSpPr>
          <p:nvPr/>
        </p:nvSpPr>
        <p:spPr bwMode="auto">
          <a:xfrm>
            <a:off x="1508506" y="3000395"/>
            <a:ext cx="536918" cy="45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R</a:t>
            </a:r>
            <a:r>
              <a:rPr kumimoji="1" lang="en-US" altLang="zh-CN" sz="1600" dirty="0">
                <a:latin typeface="Times New Roman" panose="02020603050405020304" pitchFamily="18" charset="0"/>
              </a:rPr>
              <a:t>L</a:t>
            </a:r>
          </a:p>
        </p:txBody>
      </p:sp>
      <p:sp>
        <p:nvSpPr>
          <p:cNvPr id="113" name="Line 36"/>
          <p:cNvSpPr>
            <a:spLocks noChangeShapeType="1"/>
          </p:cNvSpPr>
          <p:nvPr/>
        </p:nvSpPr>
        <p:spPr bwMode="auto">
          <a:xfrm rot="5400000">
            <a:off x="4099602" y="1889793"/>
            <a:ext cx="0" cy="1288554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" name="Oval 32"/>
          <p:cNvSpPr>
            <a:spLocks noChangeArrowheads="1"/>
          </p:cNvSpPr>
          <p:nvPr/>
        </p:nvSpPr>
        <p:spPr bwMode="auto">
          <a:xfrm>
            <a:off x="3283863" y="3073820"/>
            <a:ext cx="360363" cy="360363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16" name="Line 36"/>
          <p:cNvSpPr>
            <a:spLocks noChangeShapeType="1"/>
          </p:cNvSpPr>
          <p:nvPr/>
        </p:nvSpPr>
        <p:spPr bwMode="auto">
          <a:xfrm flipH="1">
            <a:off x="3455324" y="2534070"/>
            <a:ext cx="9514" cy="1729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7" name="Text Box 23"/>
          <p:cNvSpPr txBox="1">
            <a:spLocks noChangeArrowheads="1"/>
          </p:cNvSpPr>
          <p:nvPr/>
        </p:nvSpPr>
        <p:spPr bwMode="auto">
          <a:xfrm>
            <a:off x="2876977" y="2659242"/>
            <a:ext cx="329774" cy="457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18" name="Text Box 24"/>
          <p:cNvSpPr txBox="1">
            <a:spLocks noChangeArrowheads="1"/>
          </p:cNvSpPr>
          <p:nvPr/>
        </p:nvSpPr>
        <p:spPr bwMode="auto">
          <a:xfrm>
            <a:off x="2996292" y="3355275"/>
            <a:ext cx="102744" cy="364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b="0">
                <a:latin typeface="Times New Roman" panose="02020603050405020304" pitchFamily="18" charset="0"/>
              </a:rPr>
              <a:t>-</a:t>
            </a:r>
          </a:p>
        </p:txBody>
      </p:sp>
      <p:sp>
        <p:nvSpPr>
          <p:cNvPr id="119" name="Text Box 25"/>
          <p:cNvSpPr txBox="1">
            <a:spLocks noChangeArrowheads="1"/>
          </p:cNvSpPr>
          <p:nvPr/>
        </p:nvSpPr>
        <p:spPr bwMode="auto">
          <a:xfrm>
            <a:off x="2959835" y="2969143"/>
            <a:ext cx="25167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800" i="1" dirty="0">
                <a:latin typeface="Times New Roman" panose="02020603050405020304" pitchFamily="18" charset="0"/>
              </a:rPr>
              <a:t>v</a:t>
            </a:r>
            <a:r>
              <a:rPr kumimoji="1" lang="en-US" altLang="zh-CN" sz="2800" baseline="-5000" dirty="0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120" name="Rectangle 8"/>
          <p:cNvSpPr>
            <a:spLocks noChangeArrowheads="1"/>
          </p:cNvSpPr>
          <p:nvPr/>
        </p:nvSpPr>
        <p:spPr bwMode="auto">
          <a:xfrm rot="5400000">
            <a:off x="4049845" y="2278868"/>
            <a:ext cx="180637" cy="510404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lIns="90000" tIns="46800" rIns="90000" bIns="46800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/>
          </a:p>
        </p:txBody>
      </p:sp>
      <p:sp>
        <p:nvSpPr>
          <p:cNvPr id="121" name="Line 21"/>
          <p:cNvSpPr>
            <a:spLocks noChangeShapeType="1"/>
          </p:cNvSpPr>
          <p:nvPr/>
        </p:nvSpPr>
        <p:spPr bwMode="auto">
          <a:xfrm flipV="1">
            <a:off x="3320666" y="4263432"/>
            <a:ext cx="308231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122" name="Line 36"/>
          <p:cNvSpPr>
            <a:spLocks noChangeShapeType="1"/>
          </p:cNvSpPr>
          <p:nvPr/>
        </p:nvSpPr>
        <p:spPr bwMode="auto">
          <a:xfrm rot="5400000">
            <a:off x="4101841" y="3372183"/>
            <a:ext cx="3776" cy="1280300"/>
          </a:xfrm>
          <a:prstGeom prst="line">
            <a:avLst/>
          </a:prstGeom>
          <a:noFill/>
          <a:ln w="28575" cap="rnd">
            <a:solidFill>
              <a:schemeClr val="tx1"/>
            </a:solidFill>
            <a:round/>
            <a:headEnd type="none"/>
            <a:tailEnd type="oval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 Box 6"/>
          <p:cNvSpPr txBox="1">
            <a:spLocks noChangeArrowheads="1"/>
          </p:cNvSpPr>
          <p:nvPr/>
        </p:nvSpPr>
        <p:spPr bwMode="auto">
          <a:xfrm>
            <a:off x="3859994" y="1991383"/>
            <a:ext cx="533604" cy="46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R</a:t>
            </a:r>
            <a:r>
              <a:rPr kumimoji="1" lang="en-US" altLang="zh-CN" sz="2000" dirty="0">
                <a:latin typeface="Times New Roman" panose="02020603050405020304" pitchFamily="18" charset="0"/>
              </a:rPr>
              <a:t>o</a:t>
            </a:r>
          </a:p>
        </p:txBody>
      </p:sp>
      <p:cxnSp>
        <p:nvCxnSpPr>
          <p:cNvPr id="5" name="直接箭头连接符 4"/>
          <p:cNvCxnSpPr>
            <a:stCxn id="113" idx="0"/>
            <a:endCxn id="25" idx="1"/>
          </p:cNvCxnSpPr>
          <p:nvPr/>
        </p:nvCxnSpPr>
        <p:spPr>
          <a:xfrm>
            <a:off x="4743879" y="2534070"/>
            <a:ext cx="462773" cy="62707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/>
          <p:nvPr/>
        </p:nvCxnSpPr>
        <p:spPr>
          <a:xfrm flipV="1">
            <a:off x="4804023" y="3976935"/>
            <a:ext cx="379216" cy="33509"/>
          </a:xfrm>
          <a:prstGeom prst="straightConnector1">
            <a:avLst/>
          </a:prstGeom>
          <a:ln w="28575">
            <a:solidFill>
              <a:srgbClr val="0000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622041" y="2124648"/>
            <a:ext cx="2802387" cy="20604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128639" y="4557617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（电压型、简化）电路输入输出模型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/>
              <p:cNvSpPr txBox="1"/>
              <p:nvPr/>
            </p:nvSpPr>
            <p:spPr>
              <a:xfrm>
                <a:off x="887281" y="5235237"/>
                <a:ext cx="1633203" cy="565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7" name="文本框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281" y="5235237"/>
                <a:ext cx="1633203" cy="5656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760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BA89C14-F62C-420A-9D16-1BAB7703E7B1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2021/12/16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F02DCE4-62A5-49FF-A86C-70D1D0FB2116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8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pic>
        <p:nvPicPr>
          <p:cNvPr id="1639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5" y="2999269"/>
            <a:ext cx="5362575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649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571052"/>
              </p:ext>
            </p:extLst>
          </p:nvPr>
        </p:nvGraphicFramePr>
        <p:xfrm>
          <a:off x="768350" y="3683482"/>
          <a:ext cx="1128712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71" name="公式" r:id="rId5" imgW="469696" imgH="431613" progId="Equation.3">
                  <p:embed/>
                </p:oleObj>
              </mc:Choice>
              <mc:Fallback>
                <p:oleObj name="公式" r:id="rId5" imgW="469696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50" y="3683482"/>
                        <a:ext cx="1128712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8044" y="152400"/>
            <a:ext cx="3944738" cy="16068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647564" y="1952001"/>
            <a:ext cx="496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输入电阻：</a:t>
            </a:r>
            <a:endParaRPr lang="en-US" altLang="zh-CN" b="1" dirty="0"/>
          </a:p>
          <a:p>
            <a:endParaRPr lang="en-US" altLang="zh-CN" dirty="0"/>
          </a:p>
          <a:p>
            <a:r>
              <a:rPr lang="zh-CN" altLang="en-US" dirty="0"/>
              <a:t>后级电路不动，输入电压与输入电流的比值</a:t>
            </a:r>
          </a:p>
        </p:txBody>
      </p:sp>
      <p:sp>
        <p:nvSpPr>
          <p:cNvPr id="15" name="椭圆 14"/>
          <p:cNvSpPr/>
          <p:nvPr/>
        </p:nvSpPr>
        <p:spPr>
          <a:xfrm>
            <a:off x="6737176" y="566700"/>
            <a:ext cx="765349" cy="7287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E805862C-B0F3-994E-A65B-77FC294742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520" y="152400"/>
            <a:ext cx="8229600" cy="1143000"/>
          </a:xfrm>
        </p:spPr>
        <p:txBody>
          <a:bodyPr/>
          <a:lstStyle/>
          <a:p>
            <a:pPr algn="l"/>
            <a:r>
              <a:rPr lang="zh-CN" altLang="en-US" dirty="0"/>
              <a:t>输入电阻的测量</a:t>
            </a:r>
            <a:endParaRPr lang="en-US" altLang="zh-C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BA89C14-F62C-420A-9D16-1BAB7703E7B1}" type="datetime1">
              <a:rPr lang="zh-CN" altLang="en-US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2021/12/16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</a:rPr>
              <a:t>— </a:t>
            </a:r>
            <a:r>
              <a:rPr lang="zh-CN" altLang="en-US" sz="1800" b="0">
                <a:solidFill>
                  <a:srgbClr val="B2B2B2"/>
                </a:solidFill>
              </a:rPr>
              <a:t>基本放大电路</a:t>
            </a:r>
            <a:r>
              <a:rPr lang="en-US" altLang="zh-CN" sz="1800" b="0">
                <a:solidFill>
                  <a:srgbClr val="B2B2B2"/>
                </a:solidFill>
              </a:rPr>
              <a:t>(2)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F02DCE4-62A5-49FF-A86C-70D1D0FB2116}" type="slidenum">
              <a:rPr lang="en-US" altLang="zh-CN" sz="1800" b="0" smtClean="0">
                <a:solidFill>
                  <a:srgbClr val="B2B2B2"/>
                </a:solidFill>
              </a:rPr>
              <a:pPr>
                <a:spcAft>
                  <a:spcPct val="0"/>
                </a:spcAft>
                <a:buFontTx/>
                <a:buNone/>
              </a:pPr>
              <a:t>9</a:t>
            </a:fld>
            <a:endParaRPr lang="en-US" altLang="zh-CN" sz="1800" b="0">
              <a:solidFill>
                <a:srgbClr val="B2B2B2"/>
              </a:solidFill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152400"/>
            <a:ext cx="8229600" cy="1143000"/>
          </a:xfrm>
        </p:spPr>
        <p:txBody>
          <a:bodyPr/>
          <a:lstStyle/>
          <a:p>
            <a:pPr algn="l"/>
            <a:r>
              <a:rPr lang="zh-CN" altLang="en-US" dirty="0"/>
              <a:t>输出电阻的</a:t>
            </a:r>
            <a:r>
              <a:rPr lang="en-US" altLang="zh-CN" dirty="0">
                <a:solidFill>
                  <a:srgbClr val="FF0000"/>
                </a:solidFill>
              </a:rPr>
              <a:t>”</a:t>
            </a:r>
            <a:r>
              <a:rPr lang="zh-CN" altLang="en-US" dirty="0">
                <a:solidFill>
                  <a:srgbClr val="FF0000"/>
                </a:solidFill>
              </a:rPr>
              <a:t>测量</a:t>
            </a:r>
            <a:r>
              <a:rPr lang="en-US" altLang="zh-CN" dirty="0">
                <a:solidFill>
                  <a:srgbClr val="FF0000"/>
                </a:solidFill>
              </a:rPr>
              <a:t>”</a:t>
            </a:r>
          </a:p>
        </p:txBody>
      </p:sp>
      <p:pic>
        <p:nvPicPr>
          <p:cNvPr id="7649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204" y="3684291"/>
            <a:ext cx="5648325" cy="230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649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302012"/>
              </p:ext>
            </p:extLst>
          </p:nvPr>
        </p:nvGraphicFramePr>
        <p:xfrm>
          <a:off x="782741" y="4260553"/>
          <a:ext cx="1249363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9" name="公式" r:id="rId5" imgW="520474" imgH="482391" progId="Equation.3">
                  <p:embed/>
                </p:oleObj>
              </mc:Choice>
              <mc:Fallback>
                <p:oleObj name="公式" r:id="rId5" imgW="520474" imgH="482391" progId="Equation.3">
                  <p:embed/>
                  <p:pic>
                    <p:nvPicPr>
                      <p:cNvPr id="7649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741" y="4260553"/>
                        <a:ext cx="1249363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49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4024023"/>
              </p:ext>
            </p:extLst>
          </p:nvPr>
        </p:nvGraphicFramePr>
        <p:xfrm>
          <a:off x="2043216" y="5189241"/>
          <a:ext cx="820738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0" name="公式" r:id="rId7" imgW="482181" imgH="215713" progId="Equation.3">
                  <p:embed/>
                </p:oleObj>
              </mc:Choice>
              <mc:Fallback>
                <p:oleObj name="公式" r:id="rId7" imgW="482181" imgH="215713" progId="Equation.3">
                  <p:embed/>
                  <p:pic>
                    <p:nvPicPr>
                      <p:cNvPr id="7649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3216" y="5189241"/>
                        <a:ext cx="820738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49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1522529"/>
              </p:ext>
            </p:extLst>
          </p:nvPr>
        </p:nvGraphicFramePr>
        <p:xfrm>
          <a:off x="2089254" y="4870153"/>
          <a:ext cx="798512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11" name="公式" r:id="rId9" imgW="469900" imgH="228600" progId="Equation.3">
                  <p:embed/>
                </p:oleObj>
              </mc:Choice>
              <mc:Fallback>
                <p:oleObj name="公式" r:id="rId9" imgW="469900" imgH="228600" progId="Equation.3">
                  <p:embed/>
                  <p:pic>
                    <p:nvPicPr>
                      <p:cNvPr id="7649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254" y="4870153"/>
                        <a:ext cx="798512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68044" y="152400"/>
            <a:ext cx="3944738" cy="1606847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711721" y="1786994"/>
                <a:ext cx="622869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输出电阻</a:t>
                </a:r>
                <a:r>
                  <a:rPr lang="en-US" altLang="zh-CN" b="1" dirty="0"/>
                  <a:t>:</a:t>
                </a:r>
              </a:p>
              <a:p>
                <a:endParaRPr lang="en-US" altLang="zh-CN" b="1" dirty="0"/>
              </a:p>
              <a:p>
                <a:pPr marL="342900" indent="-342900">
                  <a:buFont typeface="+mj-lt"/>
                  <a:buAutoNum type="alphaLcParenR"/>
                </a:pPr>
                <a:r>
                  <a:rPr lang="zh-CN" altLang="en-US" b="1" dirty="0">
                    <a:solidFill>
                      <a:srgbClr val="FF0000"/>
                    </a:solidFill>
                  </a:rPr>
                  <a:t>假装</a:t>
                </a:r>
                <a:r>
                  <a:rPr lang="zh-CN" altLang="en-US" dirty="0"/>
                  <a:t>没有负载电阻</a:t>
                </a:r>
                <a:r>
                  <a:rPr lang="de-DE" altLang="zh-CN" dirty="0"/>
                  <a:t>R</a:t>
                </a:r>
                <a:r>
                  <a:rPr lang="de-DE" altLang="zh-CN" baseline="-25000" dirty="0"/>
                  <a:t>L</a:t>
                </a:r>
                <a:r>
                  <a:rPr lang="de-DE" altLang="zh-CN" dirty="0"/>
                  <a:t>, </a:t>
                </a:r>
                <a:r>
                  <a:rPr lang="zh-CN" altLang="en-US" dirty="0"/>
                  <a:t>并在其位置上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接测试电压 </a:t>
                </a:r>
                <a:r>
                  <a:rPr lang="en-US" altLang="zh-CN" b="1" dirty="0" err="1">
                    <a:solidFill>
                      <a:srgbClr val="FF0000"/>
                    </a:solidFill>
                  </a:rPr>
                  <a:t>v</a:t>
                </a:r>
                <a:r>
                  <a:rPr lang="en-US" altLang="zh-CN" b="1" baseline="-25000" dirty="0" err="1">
                    <a:solidFill>
                      <a:srgbClr val="FF0000"/>
                    </a:solidFill>
                  </a:rPr>
                  <a:t>t</a:t>
                </a:r>
                <a:endParaRPr lang="en-US" altLang="zh-CN" b="1" baseline="-25000" dirty="0">
                  <a:solidFill>
                    <a:srgbClr val="FF0000"/>
                  </a:solidFill>
                </a:endParaRPr>
              </a:p>
              <a:p>
                <a:pPr marL="342900" indent="-342900">
                  <a:buFont typeface="+mj-lt"/>
                  <a:buAutoNum type="alphaLcParenR"/>
                </a:pPr>
                <a:r>
                  <a:rPr lang="zh-CN" altLang="en-US" dirty="0"/>
                  <a:t>且输入电压</a:t>
                </a:r>
                <a:r>
                  <a:rPr lang="en-US" altLang="zh-CN" dirty="0"/>
                  <a:t>Vs</a:t>
                </a:r>
                <a:r>
                  <a:rPr lang="zh-CN" altLang="en-US" dirty="0"/>
                  <a:t>设置为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 （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altLang="zh-CN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导致</a:t>
                </a:r>
                <a:r>
                  <a:rPr lang="en-US" altLang="zh-CN" dirty="0"/>
                  <a:t>V</a:t>
                </a:r>
                <a:r>
                  <a:rPr lang="en-US" altLang="zh-CN" baseline="-25000" dirty="0"/>
                  <a:t>T</a:t>
                </a:r>
                <a:r>
                  <a:rPr lang="en-US" altLang="zh-CN" dirty="0"/>
                  <a:t>=0</a:t>
                </a:r>
                <a:r>
                  <a:rPr lang="zh-CN" altLang="en-US" dirty="0"/>
                  <a:t>）。</a:t>
                </a:r>
                <a:endParaRPr lang="en-US" altLang="zh-CN" dirty="0"/>
              </a:p>
              <a:p>
                <a:pPr marL="342900" indent="-342900">
                  <a:buFont typeface="+mj-lt"/>
                  <a:buAutoNum type="alphaLcParenR"/>
                </a:pPr>
                <a:endParaRPr lang="en-US" altLang="zh-CN" dirty="0"/>
              </a:p>
              <a:p>
                <a:r>
                  <a:rPr lang="zh-CN" altLang="en-US" dirty="0"/>
                  <a:t>此时，在原本应该输出电压电流的位置上的输入电压电流比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721" y="1786994"/>
                <a:ext cx="6228692" cy="1754326"/>
              </a:xfrm>
              <a:prstGeom prst="rect">
                <a:avLst/>
              </a:prstGeom>
              <a:blipFill>
                <a:blip r:embed="rId12"/>
                <a:stretch>
                  <a:fillRect l="-1018" t="-2158" b="-4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/>
          <p:cNvSpPr/>
          <p:nvPr/>
        </p:nvSpPr>
        <p:spPr>
          <a:xfrm>
            <a:off x="7953032" y="68897"/>
            <a:ext cx="765349" cy="7287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00923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1023</TotalTime>
  <Pages>0</Pages>
  <Words>2502</Words>
  <Characters>0</Characters>
  <Application>Microsoft Macintosh PowerPoint</Application>
  <DocSecurity>0</DocSecurity>
  <PresentationFormat>全屏显示(4:3)</PresentationFormat>
  <Lines>0</Lines>
  <Paragraphs>407</Paragraphs>
  <Slides>34</Slides>
  <Notes>13</Notes>
  <HiddenSlides>10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1" baseType="lpstr">
      <vt:lpstr>黑体</vt:lpstr>
      <vt:lpstr>宋体</vt:lpstr>
      <vt:lpstr>Arial</vt:lpstr>
      <vt:lpstr>Cambria Math</vt:lpstr>
      <vt:lpstr>Times New Roman</vt:lpstr>
      <vt:lpstr>默认设计模板</vt:lpstr>
      <vt:lpstr>公式</vt:lpstr>
      <vt:lpstr>模拟与数字电路 Analog and Digital Circuits</vt:lpstr>
      <vt:lpstr>内容提纲</vt:lpstr>
      <vt:lpstr>放大电路主要性能指标</vt:lpstr>
      <vt:lpstr>放大倍数（增益）A</vt:lpstr>
      <vt:lpstr>通频带</vt:lpstr>
      <vt:lpstr>输入/输出电阻</vt:lpstr>
      <vt:lpstr>输入/输出电阻</vt:lpstr>
      <vt:lpstr>输入电阻的测量</vt:lpstr>
      <vt:lpstr>输出电阻的”测量”</vt:lpstr>
      <vt:lpstr>放大电路模型（电压型）</vt:lpstr>
      <vt:lpstr>（扩展后的）输入电阻</vt:lpstr>
      <vt:lpstr>（扩展后的）输出电阻</vt:lpstr>
      <vt:lpstr>放大电路模型 （电流型）</vt:lpstr>
      <vt:lpstr>BJT的简化小信号模型</vt:lpstr>
      <vt:lpstr>共射极电路动态分析</vt:lpstr>
      <vt:lpstr>理想情况下</vt:lpstr>
      <vt:lpstr>实际情况下</vt:lpstr>
      <vt:lpstr>实际情况下</vt:lpstr>
      <vt:lpstr>补充  正弦波与电容（2） </vt:lpstr>
      <vt:lpstr>通频带</vt:lpstr>
      <vt:lpstr>绝对黑体</vt:lpstr>
      <vt:lpstr>通频带：滤波电路改变信号</vt:lpstr>
      <vt:lpstr>电容容抗</vt:lpstr>
      <vt:lpstr>滤波电路</vt:lpstr>
      <vt:lpstr>滤波电路</vt:lpstr>
      <vt:lpstr>以共射极放大电路为例</vt:lpstr>
      <vt:lpstr>以共射极放大电路为例</vt:lpstr>
      <vt:lpstr>以共射极放大电路为例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</vt:lpstr>
    </vt:vector>
  </TitlesOfParts>
  <Company>ustc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第1章_计算机基础知识_概述</dc:title>
  <dc:creator>张俊霞</dc:creator>
  <cp:lastModifiedBy>Microsoft Office User</cp:lastModifiedBy>
  <cp:revision>367</cp:revision>
  <cp:lastPrinted>1900-01-04T05:08:28Z</cp:lastPrinted>
  <dcterms:created xsi:type="dcterms:W3CDTF">2004-01-05T23:56:53Z</dcterms:created>
  <dcterms:modified xsi:type="dcterms:W3CDTF">2021-12-16T01:59:14Z</dcterms:modified>
  <cp:category>16位微机原理与接口</cp:category>
</cp:coreProperties>
</file>