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27"/>
  </p:handoutMasterIdLst>
  <p:sldIdLst>
    <p:sldId id="256" r:id="rId3"/>
    <p:sldId id="506" r:id="rId5"/>
    <p:sldId id="507" r:id="rId6"/>
    <p:sldId id="509" r:id="rId7"/>
    <p:sldId id="508" r:id="rId8"/>
    <p:sldId id="538" r:id="rId9"/>
    <p:sldId id="536" r:id="rId10"/>
    <p:sldId id="535" r:id="rId11"/>
    <p:sldId id="512" r:id="rId12"/>
    <p:sldId id="513" r:id="rId13"/>
    <p:sldId id="514" r:id="rId14"/>
    <p:sldId id="515" r:id="rId15"/>
    <p:sldId id="543" r:id="rId16"/>
    <p:sldId id="549" r:id="rId17"/>
    <p:sldId id="545" r:id="rId18"/>
    <p:sldId id="539" r:id="rId19"/>
    <p:sldId id="519" r:id="rId20"/>
    <p:sldId id="520" r:id="rId21"/>
    <p:sldId id="546" r:id="rId22"/>
    <p:sldId id="547" r:id="rId23"/>
    <p:sldId id="548" r:id="rId24"/>
    <p:sldId id="542" r:id="rId25"/>
    <p:sldId id="551" r:id="rId26"/>
  </p:sldIdLst>
  <p:sldSz cx="9144000" cy="6858000" type="screen4x3"/>
  <p:notesSz cx="7099300" cy="1023429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00"/>
    <a:srgbClr val="FFFF99"/>
    <a:srgbClr val="B7FFE7"/>
    <a:srgbClr val="CCFFFF"/>
    <a:srgbClr val="66FFFF"/>
    <a:srgbClr val="FFCCCC"/>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40"/>
    <p:restoredTop sz="95288" autoAdjust="0"/>
  </p:normalViewPr>
  <p:slideViewPr>
    <p:cSldViewPr>
      <p:cViewPr varScale="1">
        <p:scale>
          <a:sx n="131" d="100"/>
          <a:sy n="131" d="100"/>
        </p:scale>
        <p:origin x="1280" y="1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2268" y="-90"/>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6.wmf"/><Relationship Id="rId4" Type="http://schemas.openxmlformats.org/officeDocument/2006/relationships/image" Target="../media/image5.wmf"/><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17.wmf"/><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defTabSz="990600" eaLnBrk="1" hangingPunct="1">
              <a:defRPr sz="1300">
                <a:latin typeface="Arial" panose="020B0604020202020204" pitchFamily="34" charset="0"/>
                <a:ea typeface="宋体" panose="02010600030101010101" pitchFamily="2" charset="-122"/>
                <a:cs typeface="宋体" panose="02010600030101010101" pitchFamily="2" charset="-122"/>
              </a:defRPr>
            </a:lvl1pPr>
          </a:lstStyle>
          <a:p>
            <a:pPr>
              <a:defRPr/>
            </a:pPr>
            <a:endParaRPr lang="en-US" altLang="zh-CN"/>
          </a:p>
        </p:txBody>
      </p:sp>
      <p:sp>
        <p:nvSpPr>
          <p:cNvPr id="60419" name="Rectangle 3"/>
          <p:cNvSpPr>
            <a:spLocks noGrp="1" noChangeArrowheads="1"/>
          </p:cNvSpPr>
          <p:nvPr>
            <p:ph type="dt" sz="quarter"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defRPr sz="1300">
                <a:latin typeface="Arial" panose="020B0604020202020204" pitchFamily="34" charset="0"/>
                <a:ea typeface="宋体" panose="02010600030101010101" pitchFamily="2" charset="-122"/>
                <a:cs typeface="宋体" panose="02010600030101010101" pitchFamily="2" charset="-122"/>
              </a:defRPr>
            </a:lvl1pPr>
          </a:lstStyle>
          <a:p>
            <a:pPr>
              <a:defRPr/>
            </a:pPr>
            <a:endParaRPr lang="en-US" altLang="zh-CN"/>
          </a:p>
        </p:txBody>
      </p:sp>
      <p:sp>
        <p:nvSpPr>
          <p:cNvPr id="60420" name="Rectangle 4"/>
          <p:cNvSpPr>
            <a:spLocks noGrp="1" noChangeArrowheads="1"/>
          </p:cNvSpPr>
          <p:nvPr>
            <p:ph type="ftr" sz="quarter" idx="2"/>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defTabSz="990600" eaLnBrk="1" hangingPunct="1">
              <a:defRPr sz="1300">
                <a:latin typeface="Arial" panose="020B0604020202020204" pitchFamily="34" charset="0"/>
                <a:ea typeface="宋体" panose="02010600030101010101" pitchFamily="2" charset="-122"/>
                <a:cs typeface="宋体" panose="02010600030101010101" pitchFamily="2" charset="-122"/>
              </a:defRPr>
            </a:lvl1pPr>
          </a:lstStyle>
          <a:p>
            <a:pPr>
              <a:defRPr/>
            </a:pPr>
            <a:endParaRPr lang="en-US" altLang="zh-CN"/>
          </a:p>
        </p:txBody>
      </p:sp>
      <p:sp>
        <p:nvSpPr>
          <p:cNvPr id="60421" name="Rectangle 5"/>
          <p:cNvSpPr>
            <a:spLocks noGrp="1" noChangeArrowheads="1"/>
          </p:cNvSpPr>
          <p:nvPr>
            <p:ph type="sldNum" sz="quarter" idx="3"/>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a:lvl1pPr>
          </a:lstStyle>
          <a:p>
            <a:pPr>
              <a:defRPr/>
            </a:pPr>
            <a:fld id="{8C09B181-F0E8-43C0-81F3-C3631B8342BA}"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defTabSz="990600" eaLnBrk="1" hangingPunct="1">
              <a:defRPr sz="1300">
                <a:latin typeface="Arial" panose="020B0604020202020204" pitchFamily="34" charset="0"/>
                <a:ea typeface="宋体" panose="02010600030101010101" pitchFamily="2" charset="-122"/>
                <a:cs typeface="宋体" panose="02010600030101010101" pitchFamily="2" charset="-122"/>
              </a:defRPr>
            </a:lvl1pPr>
          </a:lstStyle>
          <a:p>
            <a:pPr>
              <a:defRPr/>
            </a:pPr>
            <a:endParaRPr lang="en-US" altLang="zh-CN"/>
          </a:p>
        </p:txBody>
      </p:sp>
      <p:sp>
        <p:nvSpPr>
          <p:cNvPr id="62467"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defRPr sz="1300">
                <a:latin typeface="Arial" panose="020B0604020202020204" pitchFamily="34" charset="0"/>
                <a:ea typeface="宋体" panose="02010600030101010101" pitchFamily="2" charset="-122"/>
                <a:cs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9"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2470"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defTabSz="990600" eaLnBrk="1" hangingPunct="1">
              <a:defRPr sz="1300">
                <a:latin typeface="Arial" panose="020B0604020202020204" pitchFamily="34" charset="0"/>
                <a:ea typeface="宋体" panose="02010600030101010101" pitchFamily="2" charset="-122"/>
                <a:cs typeface="宋体" panose="02010600030101010101" pitchFamily="2" charset="-122"/>
              </a:defRPr>
            </a:lvl1pPr>
          </a:lstStyle>
          <a:p>
            <a:pPr>
              <a:defRPr/>
            </a:pPr>
            <a:endParaRPr lang="en-US" altLang="zh-CN"/>
          </a:p>
        </p:txBody>
      </p:sp>
      <p:sp>
        <p:nvSpPr>
          <p:cNvPr id="62471"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a:lvl1pPr>
          </a:lstStyle>
          <a:p>
            <a:pPr>
              <a:defRPr/>
            </a:pPr>
            <a:fld id="{202034E7-AC27-4BA1-A5A9-225E34BEE51F}"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8D73779-36E4-4FA7-B0A4-AFEEDBCDBBAA}" type="slidenum">
              <a:rPr lang="en-US" altLang="zh-CN" sz="1300" smtClean="0"/>
            </a:fld>
            <a:endParaRPr lang="en-US" altLang="zh-CN" sz="1300"/>
          </a:p>
        </p:txBody>
      </p:sp>
      <p:sp>
        <p:nvSpPr>
          <p:cNvPr id="5123" name="Rectangle 2"/>
          <p:cNvSpPr>
            <a:spLocks noGrp="1" noRot="1" noChangeAspect="1" noChangeArrowheads="1" noTextEdit="1"/>
          </p:cNvSpPr>
          <p:nvPr>
            <p:ph type="sldImg"/>
          </p:nvPr>
        </p:nvSpPr>
        <p:spPr>
          <a:xfrm>
            <a:off x="992188" y="768350"/>
            <a:ext cx="5114925" cy="3836988"/>
          </a:xfrm>
        </p:spPr>
      </p:sp>
      <p:sp>
        <p:nvSpPr>
          <p:cNvPr id="51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992188" y="768350"/>
            <a:ext cx="5114925" cy="3836988"/>
          </a:xfrm>
        </p:spPr>
      </p:sp>
      <p:sp>
        <p:nvSpPr>
          <p:cNvPr id="235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zh-CN" altLang="en-US" b="1" dirty="0">
                <a:solidFill>
                  <a:srgbClr val="0066FF"/>
                </a:solidFill>
              </a:rPr>
              <a:t>实际上在做一般原理性分析时，产品运算放大器都可以视为理想的。只要实际的运用条件不使运算放大器的某个技术指标明显下降即可。</a:t>
            </a:r>
            <a:endParaRPr lang="zh-CN" altLang="en-US" b="1" dirty="0"/>
          </a:p>
          <a:p>
            <a:pPr eaLnBrk="1" hangingPunct="1">
              <a:lnSpc>
                <a:spcPct val="90000"/>
              </a:lnSpc>
            </a:pPr>
            <a:r>
              <a:rPr lang="zh-CN" altLang="en-US" b="1" dirty="0"/>
              <a:t>理想运算放大器具有“虚短”和“虚断”的特性，这两个特性对分析线性运用的运放电路十分有用。</a:t>
            </a:r>
            <a:r>
              <a:rPr lang="zh-CN" altLang="en-US" b="1" dirty="0">
                <a:solidFill>
                  <a:srgbClr val="FA210A"/>
                </a:solidFill>
              </a:rPr>
              <a:t>为了保证线性运用，运算放大器必须在闭环下工作</a:t>
            </a:r>
            <a:r>
              <a:rPr lang="zh-CN" altLang="en-US" b="1" dirty="0"/>
              <a:t>。</a:t>
            </a:r>
            <a:endParaRPr lang="zh-CN" altLang="en-US" b="1" dirty="0"/>
          </a:p>
          <a:p>
            <a:pPr eaLnBrk="1" hangingPunct="1">
              <a:lnSpc>
                <a:spcPct val="90000"/>
              </a:lnSpc>
            </a:pPr>
            <a:r>
              <a:rPr kumimoji="1" lang="zh-CN" altLang="en-US" dirty="0">
                <a:solidFill>
                  <a:schemeClr val="tx2"/>
                </a:solidFill>
                <a:sym typeface="Symbol" panose="05050102010706020507" pitchFamily="18" charset="2"/>
              </a:rPr>
              <a:t>理想运放具有“虚短”和“虚断”特性</a:t>
            </a:r>
            <a:endParaRPr kumimoji="1" lang="zh-CN" altLang="en-US" dirty="0">
              <a:solidFill>
                <a:schemeClr val="tx2"/>
              </a:solidFill>
              <a:sym typeface="Symbol" panose="05050102010706020507" pitchFamily="18" charset="2"/>
            </a:endParaRPr>
          </a:p>
          <a:p>
            <a:pPr lvl="1" eaLnBrk="1" hangingPunct="1">
              <a:lnSpc>
                <a:spcPct val="90000"/>
              </a:lnSpc>
            </a:pPr>
            <a:r>
              <a:rPr kumimoji="1" lang="zh-CN" altLang="en-US" dirty="0">
                <a:solidFill>
                  <a:schemeClr val="tx2"/>
                </a:solidFill>
                <a:sym typeface="Symbol" panose="05050102010706020507" pitchFamily="18" charset="2"/>
              </a:rPr>
              <a:t>对分析线性运用的运放电路十分有用</a:t>
            </a:r>
            <a:endParaRPr lang="zh-CN" altLang="en-US" b="1" dirty="0"/>
          </a:p>
          <a:p>
            <a:pPr eaLnBrk="1" hangingPunct="1">
              <a:lnSpc>
                <a:spcPct val="90000"/>
              </a:lnSpc>
            </a:pPr>
            <a:r>
              <a:rPr kumimoji="1" lang="zh-CN" altLang="en-US" b="1" dirty="0"/>
              <a:t>因为</a:t>
            </a:r>
            <a:r>
              <a:rPr kumimoji="1" lang="en-US" altLang="zh-CN" b="1" dirty="0" err="1"/>
              <a:t>ro</a:t>
            </a:r>
            <a:r>
              <a:rPr kumimoji="1" lang="en-US" altLang="zh-CN" b="1" dirty="0"/>
              <a:t> </a:t>
            </a:r>
            <a:r>
              <a:rPr kumimoji="1" lang="en-US" altLang="zh-CN" b="1" dirty="0">
                <a:sym typeface="Symbol" panose="05050102010706020507" pitchFamily="18" charset="2"/>
              </a:rPr>
              <a:t>= </a:t>
            </a:r>
            <a:r>
              <a:rPr kumimoji="1" lang="en-US" altLang="zh-CN" b="1" dirty="0"/>
              <a:t>0</a:t>
            </a:r>
            <a:r>
              <a:rPr kumimoji="1" lang="zh-CN" altLang="en-US" b="1" dirty="0"/>
              <a:t>，所以放大倍数与负载无关，放大倍数可以独立计算。</a:t>
            </a:r>
            <a:endParaRPr kumimoji="1" lang="zh-CN" altLang="en-US" b="1" dirty="0"/>
          </a:p>
          <a:p>
            <a:pPr eaLnBrk="1" hangingPunct="1">
              <a:lnSpc>
                <a:spcPct val="90000"/>
              </a:lnSpc>
            </a:pPr>
            <a:endParaRPr kumimoji="1" lang="zh-CN" altLang="en-US" b="1" dirty="0"/>
          </a:p>
          <a:p>
            <a:pPr eaLnBrk="1" hangingPunct="1">
              <a:lnSpc>
                <a:spcPct val="90000"/>
              </a:lnSpc>
            </a:pPr>
            <a:r>
              <a:rPr lang="zh-CN" altLang="en-US" dirty="0"/>
              <a:t>由于运放的电压放大倍数很大，一般通用型运算放大器的开环电压放大倍数都在</a:t>
            </a:r>
            <a:r>
              <a:rPr lang="en-US" altLang="zh-CN" dirty="0"/>
              <a:t>80dB</a:t>
            </a:r>
            <a:r>
              <a:rPr lang="zh-CN" altLang="en-US" dirty="0"/>
              <a:t>以上。而运放的输出电压是有限的，一般在</a:t>
            </a:r>
            <a:r>
              <a:rPr lang="en-US" altLang="zh-CN" dirty="0"/>
              <a:t>10 V</a:t>
            </a:r>
            <a:r>
              <a:rPr lang="zh-CN" altLang="en-US" dirty="0"/>
              <a:t>～</a:t>
            </a:r>
            <a:r>
              <a:rPr lang="en-US" altLang="zh-CN" dirty="0"/>
              <a:t>14 V</a:t>
            </a:r>
            <a:r>
              <a:rPr lang="zh-CN" altLang="en-US" dirty="0"/>
              <a:t>。因此，运放的差模输入电压不足</a:t>
            </a:r>
            <a:r>
              <a:rPr lang="en-US" altLang="zh-CN" dirty="0"/>
              <a:t>1 mV</a:t>
            </a:r>
            <a:r>
              <a:rPr lang="zh-CN" altLang="en-US" dirty="0"/>
              <a:t>，两输入端近似等电位，相当于“短路”。 开环电压放大倍数越大，两输入端的电位越接近相等。</a:t>
            </a:r>
            <a:endParaRPr lang="zh-CN" altLang="en-US" dirty="0"/>
          </a:p>
          <a:p>
            <a:pPr eaLnBrk="1" hangingPunct="1">
              <a:lnSpc>
                <a:spcPct val="90000"/>
              </a:lnSpc>
            </a:pPr>
            <a:r>
              <a:rPr lang="zh-CN" altLang="en-US" dirty="0"/>
              <a:t>    </a:t>
            </a:r>
            <a:r>
              <a:rPr lang="zh-CN" altLang="en-US" dirty="0">
                <a:solidFill>
                  <a:srgbClr val="FA210A"/>
                </a:solidFill>
              </a:rPr>
              <a:t>虚短</a:t>
            </a:r>
            <a:r>
              <a:rPr lang="zh-CN" altLang="en-US" u="sng" dirty="0"/>
              <a:t>是指在分析运算放大器处于线性状态时，可把两输入端视为等电位，这一特性称为虚假短路，简称虚短。显然不能将两输入端真正短路。</a:t>
            </a:r>
            <a:endParaRPr lang="zh-CN" altLang="en-US" u="sng" dirty="0"/>
          </a:p>
          <a:p>
            <a:pPr eaLnBrk="1" hangingPunct="1">
              <a:lnSpc>
                <a:spcPct val="90000"/>
              </a:lnSpc>
            </a:pPr>
            <a:endParaRPr lang="zh-CN" altLang="en-US" u="sng" dirty="0"/>
          </a:p>
          <a:p>
            <a:pPr algn="just">
              <a:lnSpc>
                <a:spcPct val="170000"/>
              </a:lnSpc>
              <a:spcBef>
                <a:spcPct val="0"/>
              </a:spcBef>
            </a:pPr>
            <a:r>
              <a:rPr lang="zh-CN" altLang="en-US" b="1" dirty="0"/>
              <a:t>由于运放的差模输入电阻很大，一般通用型运算放大器的输入电阻都在</a:t>
            </a:r>
            <a:r>
              <a:rPr lang="en-US" altLang="zh-CN" b="1" dirty="0"/>
              <a:t>1 M</a:t>
            </a:r>
            <a:r>
              <a:rPr lang="en-US" altLang="zh-CN" b="1" dirty="0">
                <a:sym typeface="Symbol" panose="05050102010706020507" pitchFamily="18" charset="2"/>
              </a:rPr>
              <a:t></a:t>
            </a:r>
            <a:r>
              <a:rPr lang="zh-CN" altLang="en-US" b="1" dirty="0"/>
              <a:t>以上。因此，流入运放输入端的电流往往不足</a:t>
            </a:r>
            <a:r>
              <a:rPr lang="en-US" altLang="zh-CN" b="1" dirty="0"/>
              <a:t>1 </a:t>
            </a:r>
            <a:r>
              <a:rPr lang="en-US" altLang="zh-CN" b="1" dirty="0">
                <a:sym typeface="Symbol" panose="05050102010706020507" pitchFamily="18" charset="2"/>
              </a:rPr>
              <a:t></a:t>
            </a:r>
            <a:r>
              <a:rPr lang="en-US" altLang="zh-CN" b="1" dirty="0"/>
              <a:t>A</a:t>
            </a:r>
            <a:r>
              <a:rPr lang="zh-CN" altLang="en-US" b="1" dirty="0"/>
              <a:t>，远小于输入端外电路的电流。故通常可把运放的两输入端视为开路，且输入电阻越大，两输入端越接近开路。 </a:t>
            </a:r>
            <a:endParaRPr lang="zh-CN" altLang="en-US" b="1" dirty="0"/>
          </a:p>
          <a:p>
            <a:pPr algn="just">
              <a:lnSpc>
                <a:spcPct val="170000"/>
              </a:lnSpc>
              <a:spcBef>
                <a:spcPct val="0"/>
              </a:spcBef>
            </a:pPr>
            <a:r>
              <a:rPr lang="zh-CN" altLang="en-US" b="1" dirty="0"/>
              <a:t>“</a:t>
            </a:r>
            <a:r>
              <a:rPr lang="zh-CN" altLang="en-US" b="1" dirty="0">
                <a:solidFill>
                  <a:srgbClr val="FA210A"/>
                </a:solidFill>
              </a:rPr>
              <a:t>虚断</a:t>
            </a:r>
            <a:r>
              <a:rPr lang="zh-CN" altLang="en-US" b="1" dirty="0"/>
              <a:t>”</a:t>
            </a:r>
            <a:r>
              <a:rPr lang="zh-CN" altLang="en-US" b="1" u="sng" dirty="0"/>
              <a:t>是指在分析运放时，可以把两输入端视为等效开路，这一特性称为虚假开路，简称虚断。显然不能将两输入端真正断路。</a:t>
            </a:r>
            <a:r>
              <a:rPr lang="zh-CN" altLang="en-US" b="1" dirty="0"/>
              <a:t> </a:t>
            </a:r>
            <a:endParaRPr lang="zh-CN" altLang="en-US" b="1" dirty="0"/>
          </a:p>
          <a:p>
            <a:pPr eaLnBrk="1" hangingPunct="1">
              <a:lnSpc>
                <a:spcPct val="90000"/>
              </a:lnSpc>
            </a:pPr>
            <a:endParaRPr lang="zh-CN" altLang="en-US" u="sng" dirty="0"/>
          </a:p>
          <a:p>
            <a:pPr eaLnBrk="1" hangingPunct="1">
              <a:lnSpc>
                <a:spcPct val="90000"/>
              </a:lnSpc>
            </a:pPr>
            <a:endParaRPr kumimoji="1" lang="zh-CN" altLang="en-US" b="1"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992188" y="768350"/>
            <a:ext cx="5114925" cy="3836988"/>
          </a:xfrm>
        </p:spPr>
      </p:sp>
      <p:sp>
        <p:nvSpPr>
          <p:cNvPr id="2560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判断运放是否工作在线性区，可观察电路是否引入了负反馈。当运放处于开环工作状态或引入了正反馈时，工作在饱和区。</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02034E7-AC27-4BA1-A5A9-225E34BEE51F}"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992188" y="768350"/>
            <a:ext cx="5114925" cy="3836988"/>
          </a:xfrm>
        </p:spPr>
      </p:sp>
      <p:sp>
        <p:nvSpPr>
          <p:cNvPr id="286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110000"/>
              </a:lnSpc>
              <a:spcBef>
                <a:spcPct val="0"/>
              </a:spcBef>
            </a:pPr>
            <a:r>
              <a:rPr kumimoji="1" lang="zh-CN" altLang="en-US" sz="1000">
                <a:latin typeface="Times New Roman" panose="02020603050405020304" pitchFamily="18" charset="0"/>
              </a:rPr>
              <a:t> 直流反馈：</a:t>
            </a:r>
            <a:r>
              <a:rPr kumimoji="1" lang="en-US" altLang="zh-CN" sz="1000" i="1">
                <a:latin typeface="Times New Roman" panose="02020603050405020304" pitchFamily="18" charset="0"/>
              </a:rPr>
              <a:t>x</a:t>
            </a:r>
            <a:r>
              <a:rPr kumimoji="1" lang="en-US" altLang="zh-CN" sz="1000" i="1" baseline="-25000">
                <a:latin typeface="Times New Roman" panose="02020603050405020304" pitchFamily="18" charset="0"/>
              </a:rPr>
              <a:t>f</a:t>
            </a:r>
            <a:r>
              <a:rPr kumimoji="1" lang="en-US" altLang="zh-CN" sz="1000">
                <a:latin typeface="Times New Roman" panose="02020603050405020304" pitchFamily="18" charset="0"/>
              </a:rPr>
              <a:t> </a:t>
            </a:r>
            <a:r>
              <a:rPr kumimoji="1" lang="zh-CN" altLang="en-US" sz="1000">
                <a:latin typeface="Times New Roman" panose="02020603050405020304" pitchFamily="18" charset="0"/>
              </a:rPr>
              <a:t>是静态直流分量</a:t>
            </a:r>
            <a:endParaRPr kumimoji="1" lang="zh-CN" altLang="en-US" sz="1000">
              <a:latin typeface="Times New Roman" panose="02020603050405020304" pitchFamily="18" charset="0"/>
            </a:endParaRPr>
          </a:p>
          <a:p>
            <a:pPr eaLnBrk="1" hangingPunct="1">
              <a:lnSpc>
                <a:spcPct val="130000"/>
              </a:lnSpc>
              <a:spcBef>
                <a:spcPct val="0"/>
              </a:spcBef>
            </a:pPr>
            <a:r>
              <a:rPr kumimoji="1" lang="zh-CN" altLang="en-US" sz="1000">
                <a:latin typeface="Times New Roman" panose="02020603050405020304" pitchFamily="18" charset="0"/>
              </a:rPr>
              <a:t>  交流反馈：</a:t>
            </a:r>
            <a:r>
              <a:rPr kumimoji="1" lang="en-US" altLang="zh-CN" sz="1000" i="1">
                <a:latin typeface="Times New Roman" panose="02020603050405020304" pitchFamily="18" charset="0"/>
              </a:rPr>
              <a:t>x</a:t>
            </a:r>
            <a:r>
              <a:rPr kumimoji="1" lang="en-US" altLang="zh-CN" sz="1000" i="1" baseline="-25000">
                <a:latin typeface="Times New Roman" panose="02020603050405020304" pitchFamily="18" charset="0"/>
              </a:rPr>
              <a:t>f</a:t>
            </a:r>
            <a:r>
              <a:rPr kumimoji="1" lang="en-US" altLang="zh-CN" sz="1000">
                <a:latin typeface="Times New Roman" panose="02020603050405020304" pitchFamily="18" charset="0"/>
              </a:rPr>
              <a:t> </a:t>
            </a:r>
            <a:r>
              <a:rPr kumimoji="1" lang="zh-CN" altLang="en-US" sz="1000">
                <a:latin typeface="Times New Roman" panose="02020603050405020304" pitchFamily="18" charset="0"/>
              </a:rPr>
              <a:t>是动态交流分量</a:t>
            </a:r>
            <a:endParaRPr kumimoji="1" lang="zh-CN" altLang="en-US" sz="100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992188" y="768350"/>
            <a:ext cx="5114925" cy="3836988"/>
          </a:xfrm>
        </p:spPr>
      </p:sp>
      <p:sp>
        <p:nvSpPr>
          <p:cNvPr id="307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b="1">
                <a:solidFill>
                  <a:srgbClr val="FF0000"/>
                </a:solidFill>
              </a:rPr>
              <a:t>以上输入信号和反馈信号的瞬时极性都是指对地而言，这样才有可比性。</a:t>
            </a:r>
            <a:endParaRPr kumimoji="1" lang="zh-CN" altLang="en-US" b="1">
              <a:solidFill>
                <a:srgbClr val="FF0000"/>
              </a:solidFill>
            </a:endParaRPr>
          </a:p>
          <a:p>
            <a:pPr eaLnBrk="1" hangingPunct="1"/>
            <a:r>
              <a:rPr kumimoji="1" lang="zh-CN" altLang="en-US" b="1">
                <a:solidFill>
                  <a:srgbClr val="FFFF00"/>
                </a:solidFill>
              </a:rPr>
              <a:t>瞬时极性法</a:t>
            </a:r>
            <a:endParaRPr kumimoji="1" lang="zh-CN" altLang="en-US" b="1">
              <a:solidFill>
                <a:srgbClr val="FFFF00"/>
              </a:solidFill>
            </a:endParaRPr>
          </a:p>
          <a:p>
            <a:pPr eaLnBrk="1" hangingPunct="1"/>
            <a:r>
              <a:rPr kumimoji="1" lang="zh-CN" altLang="en-US">
                <a:solidFill>
                  <a:srgbClr val="000099"/>
                </a:solidFill>
              </a:rPr>
              <a:t>反馈信号只有交流成分时为交流反馈，反馈信号只有直流成分时为直流反馈，既有交流成分又有直流成分时为交直流反馈。</a:t>
            </a:r>
            <a:endParaRPr kumimoji="1" lang="zh-CN" altLang="en-US">
              <a:solidFill>
                <a:srgbClr val="000099"/>
              </a:solidFill>
            </a:endParaRPr>
          </a:p>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992188" y="768350"/>
            <a:ext cx="5114925" cy="3836988"/>
          </a:xfrm>
        </p:spPr>
      </p:sp>
      <p:sp>
        <p:nvSpPr>
          <p:cNvPr id="327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chemeClr val="accent2"/>
                </a:solidFill>
              </a:rPr>
              <a:t>反馈电路直接从输出端引出的，是电压反馈；反馈电路从负载电阻靠近“地”端引出的，是电流反馈。</a:t>
            </a:r>
            <a:endParaRPr kumimoji="1" lang="zh-CN" altLang="en-US">
              <a:solidFill>
                <a:schemeClr val="accent2"/>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992188" y="768350"/>
            <a:ext cx="5114925" cy="3836988"/>
          </a:xfrm>
        </p:spPr>
      </p:sp>
      <p:sp>
        <p:nvSpPr>
          <p:cNvPr id="348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chemeClr val="accent2"/>
                </a:solidFill>
              </a:rPr>
              <a:t>输入信号和反馈信号分别加在两个输入端，是串联反馈；输入信号和反馈信号分别加在同一输入端的是并联反馈。</a:t>
            </a:r>
            <a:endParaRPr kumimoji="1" lang="zh-CN" altLang="en-US"/>
          </a:p>
          <a:p>
            <a:pPr eaLnBrk="1" hangingPunct="1"/>
            <a:r>
              <a:rPr kumimoji="1" lang="zh-CN" altLang="en-US"/>
              <a:t>对于三极管来说，反馈信号与输入信号同时加在三极管的基极或发射极，为</a:t>
            </a:r>
            <a:r>
              <a:rPr kumimoji="1" lang="zh-CN" altLang="en-US">
                <a:solidFill>
                  <a:srgbClr val="FF0000"/>
                </a:solidFill>
              </a:rPr>
              <a:t>并联反馈</a:t>
            </a:r>
            <a:r>
              <a:rPr kumimoji="1" lang="zh-CN" altLang="en-US"/>
              <a:t>；一个加在基极一个加在发射极则为</a:t>
            </a:r>
            <a:r>
              <a:rPr kumimoji="1" lang="zh-CN" altLang="en-US">
                <a:solidFill>
                  <a:srgbClr val="FF0000"/>
                </a:solidFill>
              </a:rPr>
              <a:t>串联反馈</a:t>
            </a:r>
            <a:endParaRPr kumimoji="1" lang="zh-CN" altLang="en-US">
              <a:solidFill>
                <a:srgbClr val="FF0000"/>
              </a:solidFill>
            </a:endParaRPr>
          </a:p>
          <a:p>
            <a:pPr eaLnBrk="1" hangingPunct="1"/>
            <a:r>
              <a:rPr kumimoji="1" lang="zh-CN" altLang="en-US"/>
              <a:t>对于运算放大器来说，反馈信号与输入信号同时加在同相输入端或反相输入端，则为并联反馈；一个加在同相输入端一个加在反相输入端则为串联反馈</a:t>
            </a:r>
            <a:r>
              <a:rPr kumimoji="1" lang="zh-CN" altLang="en-US">
                <a:solidFill>
                  <a:schemeClr val="bg2"/>
                </a:solidFill>
              </a:rPr>
              <a:t>。</a:t>
            </a:r>
            <a:endParaRPr kumimoji="1" lang="zh-CN" altLang="en-US">
              <a:solidFill>
                <a:schemeClr val="bg2"/>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lienbildplatzhalter 1"/>
          <p:cNvSpPr>
            <a:spLocks noGrp="1" noRot="1" noChangeAspect="1" noTextEdit="1"/>
          </p:cNvSpPr>
          <p:nvPr>
            <p:ph type="sldImg"/>
          </p:nvPr>
        </p:nvSpPr>
        <p:spPr>
          <a:xfrm>
            <a:off x="992188" y="768350"/>
            <a:ext cx="5114925" cy="3836988"/>
          </a:xfrm>
        </p:spPr>
      </p:sp>
      <p:sp>
        <p:nvSpPr>
          <p:cNvPr id="36867" name="Notizenplatzhalt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正</a:t>
            </a:r>
            <a:r>
              <a:rPr lang="en-US" altLang="zh-CN"/>
              <a:t> </a:t>
            </a:r>
            <a:r>
              <a:rPr lang="en-US" altLang="ja-JP"/>
              <a:t>/ </a:t>
            </a:r>
            <a:r>
              <a:rPr lang="zh-CN" altLang="en-US"/>
              <a:t>负反馈：采用瞬时极性法判断</a:t>
            </a:r>
            <a:endParaRPr lang="en-US" altLang="ja-JP"/>
          </a:p>
          <a:p>
            <a:r>
              <a:rPr lang="zh-CN" altLang="en-US"/>
              <a:t>电压</a:t>
            </a:r>
            <a:r>
              <a:rPr lang="en-US" altLang="zh-CN"/>
              <a:t> </a:t>
            </a:r>
            <a:r>
              <a:rPr lang="en-US" altLang="ja-JP"/>
              <a:t>/ </a:t>
            </a:r>
            <a:r>
              <a:rPr lang="zh-CN" altLang="en-US"/>
              <a:t>电流反馈：反馈信号大小与输出电压成比例，直接从输出端引出，为电压反馈；反馈信号大小与输出电流成比例，从负载电阻靠“地”引出，为电流反馈；</a:t>
            </a:r>
            <a:endParaRPr lang="en-US" altLang="ja-JP"/>
          </a:p>
          <a:p>
            <a:r>
              <a:rPr lang="zh-CN" altLang="en-US"/>
              <a:t>串／并联反馈：反馈与输入信号在两个电极上，电压加减为串联反馈；反馈与输入信号在同一电极上，电流加减为并联反馈</a:t>
            </a:r>
            <a:endParaRPr lang="en-US" altLang="ja-JP"/>
          </a:p>
          <a:p>
            <a:endParaRPr lang="en-US" altLang="zh-CN"/>
          </a:p>
        </p:txBody>
      </p:sp>
      <p:sp>
        <p:nvSpPr>
          <p:cNvPr id="36868" name="Foliennummernplatzhalt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9F81B46-6027-4A68-AE13-9BD5D8CF863D}" type="slidenum">
              <a:rPr lang="en-US" altLang="zh-CN" sz="1300" smtClean="0"/>
            </a:fld>
            <a:endParaRPr lang="en-US" altLang="zh-CN" sz="13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lienbildplatzhalter 1"/>
          <p:cNvSpPr>
            <a:spLocks noGrp="1" noRot="1" noChangeAspect="1" noTextEdit="1"/>
          </p:cNvSpPr>
          <p:nvPr>
            <p:ph type="sldImg"/>
          </p:nvPr>
        </p:nvSpPr>
        <p:spPr>
          <a:xfrm>
            <a:off x="992188" y="768350"/>
            <a:ext cx="5114925" cy="3836988"/>
          </a:xfrm>
        </p:spPr>
      </p:sp>
      <p:sp>
        <p:nvSpPr>
          <p:cNvPr id="36867" name="Notizenplatzhalt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正</a:t>
            </a:r>
            <a:r>
              <a:rPr lang="en-US" altLang="zh-CN"/>
              <a:t> </a:t>
            </a:r>
            <a:r>
              <a:rPr lang="en-US" altLang="ja-JP"/>
              <a:t>/ </a:t>
            </a:r>
            <a:r>
              <a:rPr lang="zh-CN" altLang="en-US"/>
              <a:t>负反馈：采用瞬时极性法判断</a:t>
            </a:r>
            <a:endParaRPr lang="en-US" altLang="ja-JP"/>
          </a:p>
          <a:p>
            <a:r>
              <a:rPr lang="zh-CN" altLang="en-US"/>
              <a:t>电压</a:t>
            </a:r>
            <a:r>
              <a:rPr lang="en-US" altLang="zh-CN"/>
              <a:t> </a:t>
            </a:r>
            <a:r>
              <a:rPr lang="en-US" altLang="ja-JP"/>
              <a:t>/ </a:t>
            </a:r>
            <a:r>
              <a:rPr lang="zh-CN" altLang="en-US"/>
              <a:t>电流反馈：反馈信号大小与输出电压成比例，直接从输出端引出，为电压反馈；反馈信号大小与输出电流成比例，从负载电阻靠“地”引出，为电流反馈；</a:t>
            </a:r>
            <a:endParaRPr lang="en-US" altLang="ja-JP"/>
          </a:p>
          <a:p>
            <a:r>
              <a:rPr lang="zh-CN" altLang="en-US"/>
              <a:t>串／并联反馈：反馈与输入信号在两个电极上，电压加减为串联反馈；反馈与输入信号在同一电极上，电流加减为并联反馈</a:t>
            </a:r>
            <a:endParaRPr lang="en-US" altLang="ja-JP"/>
          </a:p>
          <a:p>
            <a:endParaRPr lang="en-US" altLang="zh-CN"/>
          </a:p>
        </p:txBody>
      </p:sp>
      <p:sp>
        <p:nvSpPr>
          <p:cNvPr id="36868" name="Foliennummernplatzhalt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9F81B46-6027-4A68-AE13-9BD5D8CF863D}" type="slidenum">
              <a:rPr lang="en-US" altLang="zh-CN" sz="1300" smtClean="0"/>
            </a:fld>
            <a:endParaRPr lang="en-US" altLang="zh-CN" sz="13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lienbildplatzhalter 1"/>
          <p:cNvSpPr>
            <a:spLocks noGrp="1" noRot="1" noChangeAspect="1" noTextEdit="1"/>
          </p:cNvSpPr>
          <p:nvPr>
            <p:ph type="sldImg"/>
          </p:nvPr>
        </p:nvSpPr>
        <p:spPr>
          <a:xfrm>
            <a:off x="992188" y="768350"/>
            <a:ext cx="5114925" cy="3836988"/>
          </a:xfrm>
        </p:spPr>
      </p:sp>
      <p:sp>
        <p:nvSpPr>
          <p:cNvPr id="36867" name="Notizenplatzhalt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正</a:t>
            </a:r>
            <a:r>
              <a:rPr lang="en-US" altLang="zh-CN"/>
              <a:t> </a:t>
            </a:r>
            <a:r>
              <a:rPr lang="en-US" altLang="ja-JP"/>
              <a:t>/ </a:t>
            </a:r>
            <a:r>
              <a:rPr lang="zh-CN" altLang="en-US"/>
              <a:t>负反馈：采用瞬时极性法判断</a:t>
            </a:r>
            <a:endParaRPr lang="en-US" altLang="ja-JP"/>
          </a:p>
          <a:p>
            <a:r>
              <a:rPr lang="zh-CN" altLang="en-US"/>
              <a:t>电压</a:t>
            </a:r>
            <a:r>
              <a:rPr lang="en-US" altLang="zh-CN"/>
              <a:t> </a:t>
            </a:r>
            <a:r>
              <a:rPr lang="en-US" altLang="ja-JP"/>
              <a:t>/ </a:t>
            </a:r>
            <a:r>
              <a:rPr lang="zh-CN" altLang="en-US"/>
              <a:t>电流反馈：反馈信号大小与输出电压成比例，直接从输出端引出，为电压反馈；反馈信号大小与输出电流成比例，从负载电阻靠“地”引出，为电流反馈；</a:t>
            </a:r>
            <a:endParaRPr lang="en-US" altLang="ja-JP"/>
          </a:p>
          <a:p>
            <a:r>
              <a:rPr lang="zh-CN" altLang="en-US"/>
              <a:t>串／并联反馈：反馈与输入信号在两个电极上，电压加减为串联反馈；反馈与输入信号在同一电极上，电流加减为并联反馈</a:t>
            </a:r>
            <a:endParaRPr lang="en-US" altLang="ja-JP"/>
          </a:p>
          <a:p>
            <a:endParaRPr lang="en-US" altLang="zh-CN"/>
          </a:p>
        </p:txBody>
      </p:sp>
      <p:sp>
        <p:nvSpPr>
          <p:cNvPr id="36868" name="Foliennummernplatzhalt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9F81B46-6027-4A68-AE13-9BD5D8CF863D}" type="slidenum">
              <a:rPr lang="en-US" altLang="zh-CN" sz="1300" smtClean="0"/>
            </a:fld>
            <a:endParaRPr lang="en-US" altLang="zh-CN"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769F5457-2574-4311-BB9B-53A3B5711291}" type="slidenum">
              <a:rPr lang="en-US" altLang="zh-CN" sz="1300"/>
            </a:fld>
            <a:endParaRPr lang="en-US" altLang="zh-CN" sz="1300"/>
          </a:p>
        </p:txBody>
      </p:sp>
      <p:sp>
        <p:nvSpPr>
          <p:cNvPr id="7171" name="Rectangle 2"/>
          <p:cNvSpPr>
            <a:spLocks noGrp="1" noRot="1" noChangeAspect="1" noChangeArrowheads="1" noTextEdit="1"/>
          </p:cNvSpPr>
          <p:nvPr>
            <p:ph type="sldImg"/>
          </p:nvPr>
        </p:nvSpPr>
        <p:spPr>
          <a:xfrm>
            <a:off x="992188" y="768350"/>
            <a:ext cx="5114925" cy="3836988"/>
          </a:xfrm>
        </p:spPr>
      </p:sp>
      <p:sp>
        <p:nvSpPr>
          <p:cNvPr id="7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en-US" altLang="zh-CN">
              <a:solidFill>
                <a:srgbClr val="FF505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992188" y="768350"/>
            <a:ext cx="5114925" cy="3836988"/>
          </a:xfrm>
        </p:spPr>
      </p:sp>
      <p:sp>
        <p:nvSpPr>
          <p:cNvPr id="92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rgbClr val="000000"/>
                </a:solidFill>
              </a:rPr>
              <a:t>     前面介绍的电路都是由三极管、场效应管、电阻、电容等元器件根据不同的连接方式组成的，这种电路称为分立电路。随着电子技术的发展，目前的半导体器件制造工艺可实现将分立元件组成的完整电路制作在同一块硅片上而组成集成电路。</a:t>
            </a:r>
            <a:r>
              <a:rPr kumimoji="1" lang="zh-CN" altLang="en-US"/>
              <a:t>与分立电路相比，具有体积小、质量轻、功耗低、工作可靠、安装方便、价格便宜等特点。 </a:t>
            </a:r>
            <a:r>
              <a:rPr kumimoji="1" lang="zh-CN" altLang="en-US">
                <a:solidFill>
                  <a:srgbClr val="000000"/>
                </a:solidFill>
              </a:rPr>
              <a:t>集成电路的出现，使电子技术发生了一次革命性的飞跃。集成电路常誉为继电子管和晶体管之后的第三代电子器件。</a:t>
            </a:r>
            <a:endParaRPr kumimoji="1" lang="zh-CN" altLang="en-US">
              <a:solidFill>
                <a:srgbClr val="000000"/>
              </a:solidFill>
            </a:endParaRPr>
          </a:p>
          <a:p>
            <a:pPr eaLnBrk="1" hangingPunct="1"/>
            <a:r>
              <a:rPr kumimoji="1" lang="zh-CN" altLang="en-US">
                <a:solidFill>
                  <a:srgbClr val="000000"/>
                </a:solidFill>
              </a:rPr>
              <a:t>    模拟集成电路按其功能可划分为集成运算放大器、集成功率放大器、集成高频放大器、集成中频放大器、集成比较器、集成乘法器、集成稳压器、集成数</a:t>
            </a:r>
            <a:r>
              <a:rPr kumimoji="1" lang="en-US" altLang="zh-CN">
                <a:solidFill>
                  <a:srgbClr val="000000"/>
                </a:solidFill>
              </a:rPr>
              <a:t>/</a:t>
            </a:r>
            <a:r>
              <a:rPr kumimoji="1" lang="zh-CN" altLang="en-US">
                <a:solidFill>
                  <a:srgbClr val="000000"/>
                </a:solidFill>
              </a:rPr>
              <a:t>模和模</a:t>
            </a:r>
            <a:r>
              <a:rPr kumimoji="1" lang="en-US" altLang="zh-CN">
                <a:solidFill>
                  <a:srgbClr val="000000"/>
                </a:solidFill>
              </a:rPr>
              <a:t>/</a:t>
            </a:r>
            <a:r>
              <a:rPr kumimoji="1" lang="zh-CN" altLang="en-US">
                <a:solidFill>
                  <a:srgbClr val="000000"/>
                </a:solidFill>
              </a:rPr>
              <a:t>数转换器、集成锁相环等若干类型。</a:t>
            </a:r>
            <a:endParaRPr kumimoji="1" lang="zh-CN" altLang="en-US">
              <a:solidFill>
                <a:srgbClr val="000000"/>
              </a:solidFill>
            </a:endParaRPr>
          </a:p>
          <a:p>
            <a:pPr eaLnBrk="1" hangingPunct="1"/>
            <a:endParaRPr kumimoji="1" lang="zh-CN" altLang="en-US">
              <a:solidFill>
                <a:srgbClr val="000000"/>
              </a:solidFill>
            </a:endParaRPr>
          </a:p>
          <a:p>
            <a:pPr eaLnBrk="1" hangingPunct="1"/>
            <a:endParaRPr kumimoji="1" lang="zh-CN" altLang="en-US">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992188" y="768350"/>
            <a:ext cx="5114925" cy="3836988"/>
          </a:xfrm>
        </p:spPr>
      </p:sp>
      <p:sp>
        <p:nvSpPr>
          <p:cNvPr id="112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t>自从</a:t>
            </a:r>
            <a:r>
              <a:rPr kumimoji="1" lang="en-US" altLang="zh-CN"/>
              <a:t>1964</a:t>
            </a:r>
            <a:r>
              <a:rPr kumimoji="1" lang="zh-CN" altLang="en-US"/>
              <a:t>年美国仙童公司研制出第一个单片集成运算放大器</a:t>
            </a:r>
            <a:r>
              <a:rPr kumimoji="1" lang="en-US" altLang="zh-CN"/>
              <a:t>μA702</a:t>
            </a:r>
            <a:r>
              <a:rPr kumimoji="1" lang="zh-CN" altLang="en-US"/>
              <a:t>以来，集成运算放大器得到了广泛的应用，目前它已成为线性集成电路中品种和数量最多的一类。 </a:t>
            </a:r>
            <a:endParaRPr kumimoji="1" lang="zh-CN" altLang="en-US"/>
          </a:p>
          <a:p>
            <a:pPr eaLnBrk="1" hangingPunct="1"/>
            <a:r>
              <a:rPr kumimoji="1" lang="zh-CN" altLang="en-US">
                <a:solidFill>
                  <a:srgbClr val="000000"/>
                </a:solidFill>
              </a:rPr>
              <a:t>由于发展初期主要用在模拟计算机中进行数学运算，所以称为运算放大器。现代集成运放的应用，早已超出了“运算”的范围，在信号处理、信号测量及自动控制等方面，都得到了广泛应用。</a:t>
            </a:r>
            <a:endParaRPr kumimoji="1" lang="zh-CN" altLang="en-US">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992188" y="768350"/>
            <a:ext cx="5114925" cy="3836988"/>
          </a:xfrm>
        </p:spPr>
      </p:sp>
      <p:sp>
        <p:nvSpPr>
          <p:cNvPr id="133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rgbClr val="000000"/>
                </a:solidFill>
              </a:rPr>
              <a:t>集成运放内部电路由输入级、中间级、输出级和偏置电路四部分组成。</a:t>
            </a:r>
            <a:endParaRPr kumimoji="1" lang="zh-CN" altLang="en-US">
              <a:solidFill>
                <a:srgbClr val="000000"/>
              </a:solidFill>
            </a:endParaRPr>
          </a:p>
          <a:p>
            <a:pPr eaLnBrk="1" hangingPunct="1"/>
            <a:r>
              <a:rPr kumimoji="1" lang="zh-CN" altLang="en-US">
                <a:solidFill>
                  <a:srgbClr val="FF33CC"/>
                </a:solidFill>
              </a:rPr>
              <a:t>输入级</a:t>
            </a:r>
            <a:r>
              <a:rPr kumimoji="1" lang="zh-CN" altLang="en-US"/>
              <a:t>：使用高性能的差分放大电路，它必须对共模信号有很强的抑制力，而且采用双端输入双端输出的形式。</a:t>
            </a:r>
            <a:endParaRPr kumimoji="1" lang="zh-CN" altLang="en-US"/>
          </a:p>
          <a:p>
            <a:pPr eaLnBrk="1" hangingPunct="1"/>
            <a:r>
              <a:rPr kumimoji="1" lang="zh-CN" altLang="en-US"/>
              <a:t>中间级</a:t>
            </a:r>
            <a:r>
              <a:rPr kumimoji="1" lang="zh-CN" altLang="en-US">
                <a:solidFill>
                  <a:srgbClr val="FF33CC"/>
                </a:solidFill>
              </a:rPr>
              <a:t>：</a:t>
            </a:r>
            <a:r>
              <a:rPr kumimoji="1" lang="zh-CN" altLang="en-US"/>
              <a:t>提供高的电压增益，以保证运放的运算精度。中间级的电路形式多为差分电路和带有源负载的高增益放大器。</a:t>
            </a:r>
            <a:endParaRPr kumimoji="1" lang="zh-CN" altLang="en-US"/>
          </a:p>
          <a:p>
            <a:pPr eaLnBrk="1" hangingPunct="1"/>
            <a:r>
              <a:rPr kumimoji="1" lang="zh-CN" altLang="en-US">
                <a:solidFill>
                  <a:srgbClr val="FF33CC"/>
                </a:solidFill>
              </a:rPr>
              <a:t>输出级：</a:t>
            </a:r>
            <a:r>
              <a:rPr kumimoji="1" lang="zh-CN" altLang="en-US"/>
              <a:t>由</a:t>
            </a:r>
            <a:r>
              <a:rPr kumimoji="1" lang="en-US" altLang="zh-CN">
                <a:solidFill>
                  <a:srgbClr val="FF3300"/>
                </a:solidFill>
              </a:rPr>
              <a:t>PNP</a:t>
            </a:r>
            <a:r>
              <a:rPr kumimoji="1" lang="zh-CN" altLang="en-US"/>
              <a:t>和</a:t>
            </a:r>
            <a:r>
              <a:rPr kumimoji="1" lang="en-US" altLang="zh-CN">
                <a:solidFill>
                  <a:srgbClr val="FF3300"/>
                </a:solidFill>
              </a:rPr>
              <a:t>NPN</a:t>
            </a:r>
            <a:r>
              <a:rPr kumimoji="1" lang="zh-CN" altLang="en-US"/>
              <a:t>两种极性的三极管或复合管组成，以获得正负两个极性的输出电压或电流。具体电路参阅功率放大器。</a:t>
            </a:r>
            <a:endParaRPr kumimoji="1" lang="zh-CN" altLang="en-US"/>
          </a:p>
          <a:p>
            <a:pPr eaLnBrk="1" hangingPunct="1"/>
            <a:r>
              <a:rPr kumimoji="1" lang="zh-CN" altLang="en-US">
                <a:solidFill>
                  <a:srgbClr val="FF33CC"/>
                </a:solidFill>
              </a:rPr>
              <a:t>偏置电路：</a:t>
            </a:r>
            <a:r>
              <a:rPr kumimoji="1" lang="zh-CN" altLang="en-US"/>
              <a:t>提供稳定的几乎不随温度而变化的偏置电流，以稳定工作点。</a:t>
            </a:r>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992188" y="768350"/>
            <a:ext cx="5114925" cy="3836988"/>
          </a:xfrm>
        </p:spPr>
      </p:sp>
      <p:sp>
        <p:nvSpPr>
          <p:cNvPr id="163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dirty="0">
                <a:solidFill>
                  <a:srgbClr val="000000"/>
                </a:solidFill>
              </a:rPr>
              <a:t>为了分析简便，通常把实际的集成运放理想化。</a:t>
            </a:r>
            <a:endParaRPr kumimoji="1" lang="zh-CN" altLang="en-US" dirty="0">
              <a:solidFill>
                <a:srgbClr val="000000"/>
              </a:solidFill>
            </a:endParaRPr>
          </a:p>
          <a:p>
            <a:pPr eaLnBrk="1" hangingPunct="1"/>
            <a:r>
              <a:rPr kumimoji="1" lang="zh-CN" altLang="en-US" dirty="0">
                <a:solidFill>
                  <a:srgbClr val="000000"/>
                </a:solidFill>
              </a:rPr>
              <a:t>满足理想化条件的集成运放应具有无限大的差模输入电阻、趋于零的输出电阻、无限大的差模电压增益和共模抑制比、无限大的频带宽度以及趋于零的失调和漂移。</a:t>
            </a:r>
            <a:endParaRPr kumimoji="1" lang="zh-CN" altLang="en-US" dirty="0">
              <a:solidFill>
                <a:srgbClr val="000000"/>
              </a:solidFill>
            </a:endParaRPr>
          </a:p>
          <a:p>
            <a:pPr eaLnBrk="1" hangingPunct="1"/>
            <a:r>
              <a:rPr kumimoji="1" lang="zh-CN" altLang="en-US" dirty="0">
                <a:solidFill>
                  <a:srgbClr val="000000"/>
                </a:solidFill>
              </a:rPr>
              <a:t>    虽然实际集成运放不可能具有上述理想特性，但是在低频工作时，它的特性是接近理想的。</a:t>
            </a:r>
            <a:endParaRPr kumimoji="1" lang="zh-CN" altLang="en-US" dirty="0">
              <a:solidFill>
                <a:srgbClr val="000000"/>
              </a:solidFill>
            </a:endParaRPr>
          </a:p>
          <a:p>
            <a:pPr eaLnBrk="1" hangingPunct="1"/>
            <a:r>
              <a:rPr kumimoji="1" lang="zh-CN" altLang="en-US" dirty="0">
                <a:solidFill>
                  <a:srgbClr val="000000"/>
                </a:solidFill>
              </a:rPr>
              <a:t>共模抑制比：</a:t>
            </a:r>
            <a:r>
              <a:rPr lang="en-US" altLang="zh-CN" sz="12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Common Mode Rejection Ratio</a:t>
            </a:r>
            <a:endParaRPr kumimoji="1" lang="zh-CN" altLang="en-US" dirty="0">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992188" y="768350"/>
            <a:ext cx="5114925" cy="3836988"/>
          </a:xfrm>
        </p:spPr>
      </p:sp>
      <p:sp>
        <p:nvSpPr>
          <p:cNvPr id="184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rgbClr val="000000"/>
                </a:solidFill>
              </a:rPr>
              <a:t>集成运放的种类很多，根据它们的性能、特点和用途，可大致分为通用型和专用型两大类。</a:t>
            </a:r>
            <a:endParaRPr kumimoji="1" lang="zh-CN" altLang="en-US">
              <a:solidFill>
                <a:srgbClr val="000000"/>
              </a:solidFill>
            </a:endParaRPr>
          </a:p>
          <a:p>
            <a:pPr eaLnBrk="1" hangingPunct="1"/>
            <a:r>
              <a:rPr kumimoji="1" lang="zh-CN" altLang="en-US">
                <a:solidFill>
                  <a:srgbClr val="000000"/>
                </a:solidFill>
              </a:rPr>
              <a:t>    通用型的指标比较均衡全面，目前已臻理想。</a:t>
            </a:r>
            <a:endParaRPr kumimoji="1" lang="zh-CN" altLang="en-US">
              <a:solidFill>
                <a:srgbClr val="000000"/>
              </a:solidFill>
            </a:endParaRPr>
          </a:p>
          <a:p>
            <a:pPr eaLnBrk="1" hangingPunct="1"/>
            <a:r>
              <a:rPr kumimoji="1" lang="zh-CN" altLang="en-US">
                <a:solidFill>
                  <a:srgbClr val="000000"/>
                </a:solidFill>
              </a:rPr>
              <a:t>    专用型是为适应某些特殊要求而设计的，它的指标一般有一项十分突出，如低功耗型、低漂移型、高精度型等，目前仍在发展之中。</a:t>
            </a:r>
            <a:endParaRPr kumimoji="1" lang="zh-CN" altLang="en-US">
              <a:solidFill>
                <a:srgbClr val="000000"/>
              </a:solidFill>
            </a:endParaRPr>
          </a:p>
          <a:p>
            <a:pPr eaLnBrk="1" hangingPunct="1"/>
            <a:r>
              <a:rPr kumimoji="1" lang="zh-CN" altLang="en-US">
                <a:solidFill>
                  <a:srgbClr val="000000"/>
                </a:solidFill>
              </a:rPr>
              <a:t>集成运放的技术参数是衡量运算放大器性能的指标，也是电路设计者选用集成运放的依据。</a:t>
            </a:r>
            <a:endParaRPr kumimoji="1" lang="en-US" altLang="zh-CN" i="1"/>
          </a:p>
          <a:p>
            <a:pPr eaLnBrk="1" hangingPunct="1"/>
            <a:r>
              <a:rPr lang="zh-CN" altLang="en-US"/>
              <a:t>共模抑制比</a:t>
            </a:r>
            <a:r>
              <a:rPr lang="en-US" altLang="zh-CN"/>
              <a:t>(Common  Mode  Rejection  Ratio) </a:t>
            </a:r>
            <a:r>
              <a:rPr lang="en-US" altLang="zh-CN" i="1"/>
              <a:t>K</a:t>
            </a:r>
            <a:r>
              <a:rPr lang="en-US" altLang="zh-CN" i="1" baseline="-15000"/>
              <a:t>CMRR</a:t>
            </a:r>
            <a:endParaRPr kumimoji="1" lang="zh-CN" altLang="en-US" b="1"/>
          </a:p>
          <a:p>
            <a:pPr eaLnBrk="1" hangingPunct="1"/>
            <a:r>
              <a:rPr kumimoji="1" lang="zh-CN" altLang="en-US">
                <a:solidFill>
                  <a:srgbClr val="000000"/>
                </a:solidFill>
              </a:rPr>
              <a:t>输入失调电压：使输出电压为零的外加差模输入电压值，用</a:t>
            </a:r>
            <a:r>
              <a:rPr kumimoji="1" lang="en-US" altLang="zh-CN">
                <a:solidFill>
                  <a:srgbClr val="000000"/>
                </a:solidFill>
              </a:rPr>
              <a:t>Uio</a:t>
            </a:r>
            <a:r>
              <a:rPr kumimoji="1" lang="zh-CN" altLang="en-US">
                <a:solidFill>
                  <a:srgbClr val="000000"/>
                </a:solidFill>
              </a:rPr>
              <a:t>表示。</a:t>
            </a:r>
            <a:endParaRPr kumimoji="1" lang="en-US" altLang="zh-CN">
              <a:solidFill>
                <a:srgbClr val="FF0066"/>
              </a:solidFill>
            </a:endParaRPr>
          </a:p>
          <a:p>
            <a:pPr eaLnBrk="1" hangingPunct="1"/>
            <a:r>
              <a:rPr kumimoji="1" lang="en-US" altLang="en-US">
                <a:solidFill>
                  <a:srgbClr val="FF0066"/>
                </a:solidFill>
              </a:rPr>
              <a:t>最大差模输入电压</a:t>
            </a:r>
            <a:r>
              <a:rPr kumimoji="1" lang="en-US" altLang="zh-CN">
                <a:solidFill>
                  <a:srgbClr val="FF0066"/>
                </a:solidFill>
              </a:rPr>
              <a:t>UidM</a:t>
            </a:r>
            <a:r>
              <a:rPr kumimoji="1" lang="zh-CN" altLang="en-US">
                <a:solidFill>
                  <a:srgbClr val="FF0066"/>
                </a:solidFill>
              </a:rPr>
              <a:t>：</a:t>
            </a:r>
            <a:r>
              <a:rPr kumimoji="1" lang="zh-CN" altLang="en-US">
                <a:solidFill>
                  <a:srgbClr val="000000"/>
                </a:solidFill>
              </a:rPr>
              <a:t>集成运放的反相和同相输入端所能承受的最大电压值。</a:t>
            </a:r>
            <a:r>
              <a:rPr kumimoji="1" lang="zh-CN" altLang="en-US"/>
              <a:t> </a:t>
            </a:r>
            <a:endParaRPr kumimoji="1" lang="zh-CN" altLang="en-US">
              <a:solidFill>
                <a:srgbClr val="FF0066"/>
              </a:solidFill>
            </a:endParaRPr>
          </a:p>
          <a:p>
            <a:pPr eaLnBrk="1" hangingPunct="1"/>
            <a:r>
              <a:rPr kumimoji="1" lang="en-US" altLang="en-US">
                <a:solidFill>
                  <a:srgbClr val="FF0066"/>
                </a:solidFill>
              </a:rPr>
              <a:t>最大共模输入电压</a:t>
            </a:r>
            <a:r>
              <a:rPr kumimoji="1" lang="en-US" altLang="zh-CN">
                <a:solidFill>
                  <a:srgbClr val="FF0066"/>
                </a:solidFill>
              </a:rPr>
              <a:t>UiCM</a:t>
            </a:r>
            <a:r>
              <a:rPr kumimoji="1" lang="zh-CN" altLang="en-US">
                <a:solidFill>
                  <a:srgbClr val="FF0066"/>
                </a:solidFill>
              </a:rPr>
              <a:t>：</a:t>
            </a:r>
            <a:r>
              <a:rPr kumimoji="1" lang="zh-CN" altLang="en-US">
                <a:solidFill>
                  <a:srgbClr val="000000"/>
                </a:solidFill>
              </a:rPr>
              <a:t>共模抑制比由正常值下降</a:t>
            </a:r>
            <a:r>
              <a:rPr kumimoji="1" lang="en-US" altLang="zh-CN">
                <a:solidFill>
                  <a:srgbClr val="000000"/>
                </a:solidFill>
              </a:rPr>
              <a:t>6dB</a:t>
            </a:r>
            <a:r>
              <a:rPr kumimoji="1" lang="zh-CN" altLang="en-US">
                <a:solidFill>
                  <a:srgbClr val="000000"/>
                </a:solidFill>
              </a:rPr>
              <a:t>时，所加的共模输入电压值。</a:t>
            </a:r>
            <a:endParaRPr kumimoji="1" lang="zh-CN" altLang="en-US">
              <a:solidFill>
                <a:srgbClr val="000000"/>
              </a:solidFill>
            </a:endParaRPr>
          </a:p>
          <a:p>
            <a:pPr eaLnBrk="1" hangingPunct="1"/>
            <a:r>
              <a:rPr kumimoji="1" lang="zh-CN" altLang="en-US">
                <a:solidFill>
                  <a:srgbClr val="000000"/>
                </a:solidFill>
              </a:rPr>
              <a:t>集成运放在大幅度阶跃信号作用下，输出电压随时间的最大变化率称为转换速率，用</a:t>
            </a:r>
            <a:r>
              <a:rPr kumimoji="1" lang="en-US" altLang="zh-CN">
                <a:solidFill>
                  <a:srgbClr val="000000"/>
                </a:solidFill>
              </a:rPr>
              <a:t>SR</a:t>
            </a:r>
            <a:r>
              <a:rPr kumimoji="1" lang="zh-CN" altLang="en-US">
                <a:solidFill>
                  <a:srgbClr val="000000"/>
                </a:solidFill>
              </a:rPr>
              <a:t>表示。</a:t>
            </a:r>
            <a:endParaRPr kumimoji="1" lang="zh-CN" altLang="en-US">
              <a:solidFill>
                <a:srgbClr val="000000"/>
              </a:solidFill>
            </a:endParaRPr>
          </a:p>
          <a:p>
            <a:pPr eaLnBrk="1" hangingPunct="1"/>
            <a:r>
              <a:rPr kumimoji="1" lang="en-US" altLang="en-US">
                <a:solidFill>
                  <a:srgbClr val="FF0066"/>
                </a:solidFill>
              </a:rPr>
              <a:t>开环带宽</a:t>
            </a:r>
            <a:r>
              <a:rPr kumimoji="1" lang="en-US" altLang="zh-CN">
                <a:solidFill>
                  <a:srgbClr val="FF0066"/>
                </a:solidFill>
              </a:rPr>
              <a:t>BW</a:t>
            </a:r>
            <a:r>
              <a:rPr kumimoji="1" lang="zh-CN" altLang="en-US">
                <a:solidFill>
                  <a:srgbClr val="FF0066"/>
                </a:solidFill>
              </a:rPr>
              <a:t>：</a:t>
            </a:r>
            <a:r>
              <a:rPr kumimoji="1" lang="zh-CN" altLang="en-US">
                <a:solidFill>
                  <a:srgbClr val="000000"/>
                </a:solidFill>
              </a:rPr>
              <a:t>开环差模电压增益下降</a:t>
            </a:r>
            <a:r>
              <a:rPr kumimoji="1" lang="en-US" altLang="zh-CN">
                <a:solidFill>
                  <a:srgbClr val="000000"/>
                </a:solidFill>
              </a:rPr>
              <a:t>3dB</a:t>
            </a:r>
            <a:r>
              <a:rPr kumimoji="1" lang="zh-CN" altLang="en-US">
                <a:solidFill>
                  <a:srgbClr val="000000"/>
                </a:solidFill>
              </a:rPr>
              <a:t>时，所对应的频率。</a:t>
            </a:r>
            <a:r>
              <a:rPr kumimoji="1" lang="zh-CN" altLang="en-US"/>
              <a:t> </a:t>
            </a:r>
            <a:endParaRPr kumimoji="1" lang="zh-CN" altLang="en-US"/>
          </a:p>
          <a:p>
            <a:pPr eaLnBrk="1" hangingPunct="1"/>
            <a:r>
              <a:rPr kumimoji="1" lang="en-US" altLang="en-US">
                <a:solidFill>
                  <a:srgbClr val="FF0066"/>
                </a:solidFill>
              </a:rPr>
              <a:t>单位增益带宽</a:t>
            </a:r>
            <a:r>
              <a:rPr kumimoji="1" lang="en-US" altLang="zh-CN">
                <a:solidFill>
                  <a:srgbClr val="FF0066"/>
                </a:solidFill>
              </a:rPr>
              <a:t>BWG</a:t>
            </a:r>
            <a:r>
              <a:rPr kumimoji="1" lang="zh-CN" altLang="en-US">
                <a:solidFill>
                  <a:srgbClr val="FF0066"/>
                </a:solidFill>
              </a:rPr>
              <a:t>：</a:t>
            </a:r>
            <a:r>
              <a:rPr kumimoji="1" lang="zh-CN" altLang="en-US">
                <a:solidFill>
                  <a:srgbClr val="000000"/>
                </a:solidFill>
              </a:rPr>
              <a:t>运算放大器开环差模电压增益下降到</a:t>
            </a:r>
            <a:r>
              <a:rPr kumimoji="1" lang="en-US" altLang="zh-CN">
                <a:solidFill>
                  <a:srgbClr val="000000"/>
                </a:solidFill>
              </a:rPr>
              <a:t>0dB</a:t>
            </a:r>
            <a:r>
              <a:rPr kumimoji="1" lang="zh-CN" altLang="en-US">
                <a:solidFill>
                  <a:srgbClr val="000000"/>
                </a:solidFill>
              </a:rPr>
              <a:t>时，所对应的频率。</a:t>
            </a:r>
            <a:endParaRPr kumimoji="1" lang="zh-CN" altLang="en-US">
              <a:solidFill>
                <a:srgbClr val="000000"/>
              </a:solidFill>
            </a:endParaRPr>
          </a:p>
          <a:p>
            <a:pPr eaLnBrk="1" hangingPunct="1"/>
            <a:r>
              <a:rPr kumimoji="1" lang="zh-CN" altLang="en-US">
                <a:solidFill>
                  <a:srgbClr val="000000"/>
                </a:solidFill>
              </a:rPr>
              <a:t>除以上参数外，还有差模电压增益</a:t>
            </a:r>
            <a:r>
              <a:rPr kumimoji="1" lang="en-US" altLang="zh-CN">
                <a:solidFill>
                  <a:srgbClr val="000000"/>
                </a:solidFill>
              </a:rPr>
              <a:t>Ad</a:t>
            </a:r>
            <a:r>
              <a:rPr kumimoji="1" lang="zh-CN" altLang="en-US">
                <a:solidFill>
                  <a:srgbClr val="000000"/>
                </a:solidFill>
              </a:rPr>
              <a:t>、共模电压增益</a:t>
            </a:r>
            <a:r>
              <a:rPr kumimoji="1" lang="en-US" altLang="zh-CN">
                <a:solidFill>
                  <a:srgbClr val="000000"/>
                </a:solidFill>
              </a:rPr>
              <a:t>AC</a:t>
            </a:r>
            <a:r>
              <a:rPr kumimoji="1" lang="zh-CN" altLang="en-US">
                <a:solidFill>
                  <a:srgbClr val="000000"/>
                </a:solidFill>
              </a:rPr>
              <a:t>、共模抑制比</a:t>
            </a:r>
            <a:r>
              <a:rPr kumimoji="1" lang="en-US" altLang="zh-CN">
                <a:solidFill>
                  <a:srgbClr val="000000"/>
                </a:solidFill>
              </a:rPr>
              <a:t>KCMR</a:t>
            </a:r>
            <a:r>
              <a:rPr kumimoji="1" lang="zh-CN" altLang="en-US">
                <a:solidFill>
                  <a:srgbClr val="000000"/>
                </a:solidFill>
              </a:rPr>
              <a:t>、输入电阻、输出电阻等。</a:t>
            </a:r>
            <a:endParaRPr kumimoji="1" lang="zh-CN" altLang="en-US">
              <a:solidFill>
                <a:srgbClr val="000000"/>
              </a:solidFill>
            </a:endParaRPr>
          </a:p>
          <a:p>
            <a:pPr eaLnBrk="1" hangingPunct="1"/>
            <a:r>
              <a:rPr kumimoji="1" lang="zh-CN" altLang="en-US">
                <a:solidFill>
                  <a:srgbClr val="000000"/>
                </a:solidFill>
              </a:rPr>
              <a:t> </a:t>
            </a:r>
            <a:endParaRPr kumimoji="1" lang="zh-CN" altLang="en-US">
              <a:solidFill>
                <a:srgbClr val="000000"/>
              </a:solidFill>
            </a:endParaRPr>
          </a:p>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992188" y="768350"/>
            <a:ext cx="5114925" cy="3836988"/>
          </a:xfrm>
        </p:spPr>
      </p:sp>
      <p:sp>
        <p:nvSpPr>
          <p:cNvPr id="204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线性区很窄，所以要使运放工作在线性区，必须引入电压负反馈。</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增益的</a:t>
            </a:r>
            <a:r>
              <a:rPr lang="en-US" altLang="zh-CN" dirty="0"/>
              <a:t>dB</a:t>
            </a:r>
            <a:r>
              <a:rPr lang="zh-CN" altLang="en-US" dirty="0"/>
              <a:t>定义 </a:t>
            </a:r>
            <a:r>
              <a:rPr lang="en-US" altLang="zh-CN" dirty="0"/>
              <a:t>20 log10</a:t>
            </a:r>
            <a:r>
              <a:rPr lang="zh-CN" altLang="en-US" dirty="0"/>
              <a:t>（</a:t>
            </a:r>
            <a:r>
              <a:rPr lang="en-US" altLang="zh-CN" dirty="0"/>
              <a:t>Vo/Vi</a:t>
            </a:r>
            <a:r>
              <a:rPr lang="zh-CN" altLang="en-US" dirty="0"/>
              <a:t>）</a:t>
            </a:r>
            <a:endParaRPr lang="zh-CN" altLang="en-US" dirty="0"/>
          </a:p>
        </p:txBody>
      </p:sp>
      <p:sp>
        <p:nvSpPr>
          <p:cNvPr id="4" name="灯片编号占位符 3"/>
          <p:cNvSpPr>
            <a:spLocks noGrp="1"/>
          </p:cNvSpPr>
          <p:nvPr>
            <p:ph type="sldNum" sz="quarter" idx="10"/>
          </p:nvPr>
        </p:nvSpPr>
        <p:spPr/>
        <p:txBody>
          <a:bodyPr/>
          <a:lstStyle/>
          <a:p>
            <a:pPr>
              <a:defRPr/>
            </a:pPr>
            <a:fld id="{202034E7-AC27-4BA1-A5A9-225E34BEE51F}"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7EB07088-3630-47EA-A5EA-E0A02914A9B3}"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模拟与数字电路 </a:t>
            </a:r>
            <a:r>
              <a:rPr lang="en-US" altLang="zh-CN"/>
              <a:t>— </a:t>
            </a:r>
            <a:r>
              <a:rPr lang="zh-CN" altLang="en-US"/>
              <a:t>集成运算放大器 </a:t>
            </a:r>
            <a:r>
              <a:rPr lang="en-US" altLang="zh-CN"/>
              <a:t>(1)</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81C7188-5841-4304-8C6A-3EB04D542265}"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F078351D-6271-4F72-A0C6-E6267710FD2D}"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模拟与数字电路 </a:t>
            </a:r>
            <a:r>
              <a:rPr lang="en-US" altLang="zh-CN"/>
              <a:t>— </a:t>
            </a:r>
            <a:r>
              <a:rPr lang="zh-CN" altLang="en-US"/>
              <a:t>集成运算放大器 </a:t>
            </a:r>
            <a:r>
              <a:rPr lang="en-US" altLang="zh-CN"/>
              <a:t>(1)</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FAA35D5-27E7-4168-98D1-2E6B630BB1E5}"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53EAF380-A3B2-4B1C-95C0-49B08C56DFA2}"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模拟与数字电路 </a:t>
            </a:r>
            <a:r>
              <a:rPr lang="en-US" altLang="zh-CN"/>
              <a:t>— </a:t>
            </a:r>
            <a:r>
              <a:rPr lang="zh-CN" altLang="en-US"/>
              <a:t>集成运算放大器 </a:t>
            </a:r>
            <a:r>
              <a:rPr lang="en-US" altLang="zh-CN"/>
              <a:t>(1)</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A01C44D8-C538-421D-847E-F7BA7B3ECC8C}"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57200" y="1600200"/>
            <a:ext cx="8229600" cy="4781550"/>
          </a:xfrm>
        </p:spPr>
        <p:txBody>
          <a:bodyPr/>
          <a:lstStyle/>
          <a:p>
            <a:pPr lvl="0"/>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fld id="{FA54CAEC-56ED-4AE6-B995-6784BB35C9C1}"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模拟与数字电路 </a:t>
            </a:r>
            <a:r>
              <a:rPr lang="en-US" altLang="zh-CN"/>
              <a:t>— </a:t>
            </a:r>
            <a:r>
              <a:rPr lang="zh-CN" altLang="en-US"/>
              <a:t>集成运算放大器 </a:t>
            </a:r>
            <a:r>
              <a:rPr lang="en-US" altLang="zh-CN"/>
              <a:t>(1)</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9C3ACEF-ECB4-411A-B17B-B3666F7FFB65}"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4038600" cy="47815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7815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36B2A53E-0192-4384-ABDA-3EB15CCACDFC}"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zh-CN" altLang="en-US"/>
              <a:t>模拟与数字电路 </a:t>
            </a:r>
            <a:r>
              <a:rPr lang="en-US" altLang="zh-CN"/>
              <a:t>— </a:t>
            </a:r>
            <a:r>
              <a:rPr lang="zh-CN" altLang="en-US"/>
              <a:t>集成运算放大器 </a:t>
            </a:r>
            <a:r>
              <a:rPr lang="en-US" altLang="zh-CN"/>
              <a:t>(1)</a:t>
            </a: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70D8BC9D-728F-47C8-AB45-2C785592C3B1}"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57200" y="1600200"/>
            <a:ext cx="8229600" cy="4781550"/>
          </a:xfrm>
        </p:spPr>
        <p:txBody>
          <a:bodyPr/>
          <a:lstStyle/>
          <a:p>
            <a:pPr lvl="0"/>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fld id="{CB1AFD98-3D29-4C63-8625-E8621E3C267F}"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模拟与数字电路 </a:t>
            </a:r>
            <a:r>
              <a:rPr lang="en-US" altLang="zh-CN"/>
              <a:t>— </a:t>
            </a:r>
            <a:r>
              <a:rPr lang="zh-CN" altLang="en-US"/>
              <a:t>集成运算放大器 </a:t>
            </a:r>
            <a:r>
              <a:rPr lang="en-US" altLang="zh-CN"/>
              <a:t>(1)</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49302DF-9BE7-4301-A499-8F5996D2AB62}"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624D41DC-5F5F-490E-8E1B-FC2B88D38A62}"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模拟与数字电路 </a:t>
            </a:r>
            <a:r>
              <a:rPr lang="en-US" altLang="zh-CN"/>
              <a:t>— </a:t>
            </a:r>
            <a:r>
              <a:rPr lang="zh-CN" altLang="en-US"/>
              <a:t>集成运算放大器 </a:t>
            </a:r>
            <a:r>
              <a:rPr lang="en-US" altLang="zh-CN"/>
              <a:t>(1)</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23D884D2-AC5B-41E5-9428-B35BA85484EC}"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54F724BF-E11B-48FE-B24F-B7A831882142}"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模拟与数字电路 </a:t>
            </a:r>
            <a:r>
              <a:rPr lang="en-US" altLang="zh-CN"/>
              <a:t>— </a:t>
            </a:r>
            <a:r>
              <a:rPr lang="zh-CN" altLang="en-US"/>
              <a:t>集成运算放大器 </a:t>
            </a:r>
            <a:r>
              <a:rPr lang="en-US" altLang="zh-CN"/>
              <a:t>(1)</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7D15B19-42BC-443D-A0D5-D5775315A6C0}"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B0C7DBD1-91C3-4A6B-BB70-53A18455DB8E}"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zh-CN" altLang="en-US"/>
              <a:t>模拟与数字电路 </a:t>
            </a:r>
            <a:r>
              <a:rPr lang="en-US" altLang="zh-CN"/>
              <a:t>— </a:t>
            </a:r>
            <a:r>
              <a:rPr lang="zh-CN" altLang="en-US"/>
              <a:t>集成运算放大器 </a:t>
            </a:r>
            <a:r>
              <a:rPr lang="en-US" altLang="zh-CN"/>
              <a:t>(1)</a:t>
            </a: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72D870B2-3DC4-440D-B94D-2834FAF53F87}"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6F2E6957-09E2-41F0-A468-6D9A402C68C7}" type="datetime1">
              <a:rPr lang="zh-CN" altLang="en-US"/>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r>
              <a:rPr lang="zh-CN" altLang="en-US"/>
              <a:t>模拟与数字电路 </a:t>
            </a:r>
            <a:r>
              <a:rPr lang="en-US" altLang="zh-CN"/>
              <a:t>— </a:t>
            </a:r>
            <a:r>
              <a:rPr lang="zh-CN" altLang="en-US"/>
              <a:t>集成运算放大器 </a:t>
            </a:r>
            <a:r>
              <a:rPr lang="en-US" altLang="zh-CN"/>
              <a:t>(1)</a:t>
            </a: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81554CB5-E0FB-4005-8B36-B548F2B50748}"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B89D8AED-FA6E-4133-90C2-04AE62F049EC}" type="datetime1">
              <a:rPr lang="zh-CN" altLang="en-US"/>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r>
              <a:rPr lang="zh-CN" altLang="en-US"/>
              <a:t>模拟与数字电路 </a:t>
            </a:r>
            <a:r>
              <a:rPr lang="en-US" altLang="zh-CN"/>
              <a:t>— </a:t>
            </a:r>
            <a:r>
              <a:rPr lang="zh-CN" altLang="en-US"/>
              <a:t>集成运算放大器 </a:t>
            </a:r>
            <a:r>
              <a:rPr lang="en-US" altLang="zh-CN"/>
              <a:t>(1)</a:t>
            </a: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FE1A3DE0-1424-43A3-897A-EBD39DBEA064}"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EE6BE46E-E8DD-462B-9324-110AB8FC469F}" type="datetime1">
              <a:rPr lang="zh-CN" altLang="en-US"/>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r>
              <a:rPr lang="zh-CN" altLang="en-US"/>
              <a:t>模拟与数字电路 </a:t>
            </a:r>
            <a:r>
              <a:rPr lang="en-US" altLang="zh-CN"/>
              <a:t>— </a:t>
            </a:r>
            <a:r>
              <a:rPr lang="zh-CN" altLang="en-US"/>
              <a:t>集成运算放大器 </a:t>
            </a:r>
            <a:r>
              <a:rPr lang="en-US" altLang="zh-CN"/>
              <a:t>(1)</a:t>
            </a: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BCC0035B-40E6-4FAC-91C8-C85D5D1143B2}"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A509ADA0-A7BF-450B-8F05-FB1936041DEB}"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zh-CN" altLang="en-US"/>
              <a:t>模拟与数字电路 </a:t>
            </a:r>
            <a:r>
              <a:rPr lang="en-US" altLang="zh-CN"/>
              <a:t>— </a:t>
            </a:r>
            <a:r>
              <a:rPr lang="zh-CN" altLang="en-US"/>
              <a:t>集成运算放大器 </a:t>
            </a:r>
            <a:r>
              <a:rPr lang="en-US" altLang="zh-CN"/>
              <a:t>(1)</a:t>
            </a: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E153514-2BA6-474B-BB8A-0CF876AF429C}"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50762A00-015A-4FCC-96E1-378D677A0261}"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zh-CN" altLang="en-US"/>
              <a:t>模拟与数字电路 </a:t>
            </a:r>
            <a:r>
              <a:rPr lang="en-US" altLang="zh-CN"/>
              <a:t>— </a:t>
            </a:r>
            <a:r>
              <a:rPr lang="zh-CN" altLang="en-US"/>
              <a:t>集成运算放大器 </a:t>
            </a:r>
            <a:r>
              <a:rPr lang="en-US" altLang="zh-CN"/>
              <a:t>(1)</a:t>
            </a: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171BEC8C-0B7A-492A-B2A5-65372ADFFCFE}"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449388"/>
            <a:ext cx="822960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395288" y="6453188"/>
            <a:ext cx="1720850" cy="404812"/>
          </a:xfrm>
          <a:prstGeom prst="rect">
            <a:avLst/>
          </a:prstGeom>
          <a:noFill/>
          <a:ln w="9525">
            <a:noFill/>
            <a:miter lim="800000"/>
          </a:ln>
        </p:spPr>
        <p:txBody>
          <a:bodyPr vert="horz" wrap="square" lIns="91440" tIns="45720" rIns="91440" bIns="45720" numCol="1" anchor="t" anchorCtr="0" compatLnSpc="1"/>
          <a:lstStyle>
            <a:lvl1pPr eaLnBrk="1" hangingPunct="1">
              <a:defRPr>
                <a:solidFill>
                  <a:srgbClr val="B2B2B2"/>
                </a:solidFill>
              </a:defRPr>
            </a:lvl1pPr>
          </a:lstStyle>
          <a:p>
            <a:pPr>
              <a:defRPr/>
            </a:pPr>
            <a:fld id="{560B16A9-3C6B-4B86-B834-EF98D59909F5}" type="datetime1">
              <a:rPr lang="zh-CN" altLang="en-US"/>
            </a:fld>
            <a:endParaRPr lang="en-US" altLang="zh-CN"/>
          </a:p>
        </p:txBody>
      </p:sp>
      <p:sp>
        <p:nvSpPr>
          <p:cNvPr id="1029" name="Rectangle 5"/>
          <p:cNvSpPr>
            <a:spLocks noGrp="1" noChangeArrowheads="1"/>
          </p:cNvSpPr>
          <p:nvPr>
            <p:ph type="ftr" sz="quarter" idx="3"/>
          </p:nvPr>
        </p:nvSpPr>
        <p:spPr bwMode="auto">
          <a:xfrm>
            <a:off x="2281238" y="6453188"/>
            <a:ext cx="4903787" cy="404812"/>
          </a:xfrm>
          <a:prstGeom prst="rect">
            <a:avLst/>
          </a:prstGeom>
          <a:noFill/>
          <a:ln w="9525">
            <a:noFill/>
            <a:miter lim="800000"/>
          </a:ln>
        </p:spPr>
        <p:txBody>
          <a:bodyPr vert="horz" wrap="square" lIns="91440" tIns="45720" rIns="91440" bIns="45720" numCol="1" anchor="t" anchorCtr="0" compatLnSpc="1"/>
          <a:lstStyle>
            <a:lvl1pPr algn="ctr" eaLnBrk="1" hangingPunct="1">
              <a:defRPr>
                <a:solidFill>
                  <a:srgbClr val="B2B2B2"/>
                </a:solidFill>
                <a:latin typeface="Times New Roman" panose="02020603050405020304" pitchFamily="18" charset="0"/>
              </a:defRPr>
            </a:lvl1pPr>
          </a:lstStyle>
          <a:p>
            <a:pPr>
              <a:defRPr/>
            </a:pPr>
            <a:r>
              <a:rPr lang="zh-CN" altLang="en-US"/>
              <a:t>模拟与数字电路 </a:t>
            </a:r>
            <a:r>
              <a:rPr lang="en-US" altLang="zh-CN"/>
              <a:t>— </a:t>
            </a:r>
            <a:r>
              <a:rPr lang="zh-CN" altLang="en-US"/>
              <a:t>集成运算放大器 </a:t>
            </a:r>
            <a:r>
              <a:rPr lang="en-US" altLang="zh-CN"/>
              <a:t>(1)</a:t>
            </a:r>
            <a:endParaRPr lang="en-US" altLang="zh-CN"/>
          </a:p>
        </p:txBody>
      </p:sp>
      <p:sp>
        <p:nvSpPr>
          <p:cNvPr id="1030" name="Rectangle 6"/>
          <p:cNvSpPr>
            <a:spLocks noGrp="1" noChangeArrowheads="1"/>
          </p:cNvSpPr>
          <p:nvPr>
            <p:ph type="sldNum" sz="quarter" idx="4"/>
          </p:nvPr>
        </p:nvSpPr>
        <p:spPr bwMode="auto">
          <a:xfrm>
            <a:off x="7502525" y="6453188"/>
            <a:ext cx="1219200" cy="404812"/>
          </a:xfrm>
          <a:prstGeom prst="rect">
            <a:avLst/>
          </a:prstGeom>
          <a:noFill/>
          <a:ln w="9525">
            <a:noFill/>
            <a:miter lim="800000"/>
          </a:ln>
        </p:spPr>
        <p:txBody>
          <a:bodyPr vert="horz" wrap="square" lIns="91440" tIns="45720" rIns="91440" bIns="45720" numCol="1" anchor="t" anchorCtr="0" compatLnSpc="1"/>
          <a:lstStyle>
            <a:lvl1pPr algn="r" eaLnBrk="1" hangingPunct="1">
              <a:defRPr>
                <a:solidFill>
                  <a:srgbClr val="B2B2B2"/>
                </a:solidFill>
              </a:defRPr>
            </a:lvl1pPr>
          </a:lstStyle>
          <a:p>
            <a:pPr>
              <a:defRPr/>
            </a:pPr>
            <a:fld id="{5C5492BF-7BD9-40A4-841C-953794811B02}" type="slidenum">
              <a:rPr lang="en-US" altLang="zh-CN"/>
            </a:fld>
            <a:endParaRPr lang="en-US" altLang="zh-CN"/>
          </a:p>
        </p:txBody>
      </p:sp>
      <p:sp>
        <p:nvSpPr>
          <p:cNvPr id="1031" name="Line 7"/>
          <p:cNvSpPr>
            <a:spLocks noChangeShapeType="1"/>
          </p:cNvSpPr>
          <p:nvPr/>
        </p:nvSpPr>
        <p:spPr bwMode="auto">
          <a:xfrm>
            <a:off x="395288" y="6453188"/>
            <a:ext cx="8353425" cy="0"/>
          </a:xfrm>
          <a:prstGeom prst="line">
            <a:avLst/>
          </a:prstGeom>
          <a:noFill/>
          <a:ln w="9525">
            <a:solidFill>
              <a:srgbClr val="B2B2B2"/>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ctr" rtl="0" eaLnBrk="0" fontAlgn="base" hangingPunct="0">
        <a:spcBef>
          <a:spcPct val="0"/>
        </a:spcBef>
        <a:spcAft>
          <a:spcPct val="0"/>
        </a:spcAft>
        <a:defRPr sz="4400" b="1">
          <a:solidFill>
            <a:schemeClr val="tx2"/>
          </a:solidFill>
          <a:latin typeface="+mj-lt"/>
          <a:ea typeface="+mj-ea"/>
          <a:cs typeface="宋体" panose="02010600030101010101" pitchFamily="2" charset="-122"/>
        </a:defRPr>
      </a:lvl1pPr>
      <a:lvl2pPr algn="ctr"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cs typeface="宋体"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0"/>
        </a:spcBef>
        <a:spcAft>
          <a:spcPct val="20000"/>
        </a:spcAft>
        <a:buChar char="•"/>
        <a:defRPr sz="3200" b="1">
          <a:solidFill>
            <a:schemeClr val="tx1"/>
          </a:solidFill>
          <a:latin typeface="+mn-lt"/>
          <a:ea typeface="+mn-ea"/>
          <a:cs typeface="宋体" panose="02010600030101010101" pitchFamily="2" charset="-122"/>
        </a:defRPr>
      </a:lvl1pPr>
      <a:lvl2pPr marL="742950" indent="-285750" algn="l" rtl="0" eaLnBrk="0" fontAlgn="base" hangingPunct="0">
        <a:spcBef>
          <a:spcPct val="0"/>
        </a:spcBef>
        <a:spcAft>
          <a:spcPct val="20000"/>
        </a:spcAft>
        <a:buChar char="–"/>
        <a:defRPr sz="2800">
          <a:solidFill>
            <a:schemeClr val="tx1"/>
          </a:solidFill>
          <a:latin typeface="+mn-lt"/>
          <a:ea typeface="+mn-ea"/>
          <a:cs typeface="宋体" panose="02010600030101010101" pitchFamily="2" charset="-122"/>
        </a:defRPr>
      </a:lvl2pPr>
      <a:lvl3pPr marL="1143000" indent="-228600" algn="l" rtl="0" eaLnBrk="0" fontAlgn="base" hangingPunct="0">
        <a:spcBef>
          <a:spcPct val="0"/>
        </a:spcBef>
        <a:spcAft>
          <a:spcPct val="20000"/>
        </a:spcAft>
        <a:buChar char="•"/>
        <a:defRPr sz="2400">
          <a:solidFill>
            <a:schemeClr val="tx1"/>
          </a:solidFill>
          <a:latin typeface="+mn-lt"/>
          <a:ea typeface="+mn-ea"/>
          <a:cs typeface="宋体" panose="02010600030101010101" pitchFamily="2" charset="-122"/>
        </a:defRPr>
      </a:lvl3pPr>
      <a:lvl4pPr marL="1600200" indent="-228600" algn="l" rtl="0" eaLnBrk="0" fontAlgn="base" hangingPunct="0">
        <a:spcBef>
          <a:spcPct val="0"/>
        </a:spcBef>
        <a:spcAft>
          <a:spcPct val="20000"/>
        </a:spcAft>
        <a:buChar char="–"/>
        <a:defRPr sz="2000">
          <a:solidFill>
            <a:schemeClr val="tx1"/>
          </a:solidFill>
          <a:latin typeface="+mn-lt"/>
          <a:ea typeface="+mn-ea"/>
          <a:cs typeface="宋体" panose="02010600030101010101" pitchFamily="2" charset="-122"/>
        </a:defRPr>
      </a:lvl4pPr>
      <a:lvl5pPr marL="2057400" indent="-228600" algn="l" rtl="0" eaLnBrk="0" fontAlgn="base" hangingPunct="0">
        <a:spcBef>
          <a:spcPct val="0"/>
        </a:spcBef>
        <a:spcAft>
          <a:spcPct val="20000"/>
        </a:spcAft>
        <a:buChar char="»"/>
        <a:defRPr sz="2000">
          <a:solidFill>
            <a:schemeClr val="tx1"/>
          </a:solidFill>
          <a:latin typeface="+mn-lt"/>
          <a:ea typeface="+mn-ea"/>
          <a:cs typeface="宋体" panose="02010600030101010101"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7.wmf"/><Relationship Id="rId7" Type="http://schemas.openxmlformats.org/officeDocument/2006/relationships/oleObject" Target="../embeddings/oleObject15.bin"/><Relationship Id="rId6" Type="http://schemas.openxmlformats.org/officeDocument/2006/relationships/image" Target="../media/image16.wmf"/><Relationship Id="rId5" Type="http://schemas.openxmlformats.org/officeDocument/2006/relationships/oleObject" Target="../embeddings/oleObject14.bin"/><Relationship Id="rId4" Type="http://schemas.openxmlformats.org/officeDocument/2006/relationships/image" Target="../media/image15.wmf"/><Relationship Id="rId3" Type="http://schemas.openxmlformats.org/officeDocument/2006/relationships/oleObject" Target="../embeddings/oleObject13.bin"/><Relationship Id="rId2" Type="http://schemas.openxmlformats.org/officeDocument/2006/relationships/image" Target="../media/image14.wmf"/><Relationship Id="rId11" Type="http://schemas.openxmlformats.org/officeDocument/2006/relationships/notesSlide" Target="../notesSlides/notesSlide9.xml"/><Relationship Id="rId10" Type="http://schemas.openxmlformats.org/officeDocument/2006/relationships/vmlDrawing" Target="../drawings/vmlDrawing3.vml"/><Relationship Id="rId1"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5.wmf"/><Relationship Id="rId7" Type="http://schemas.openxmlformats.org/officeDocument/2006/relationships/oleObject" Target="../embeddings/oleObject4.bin"/><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2" Type="http://schemas.openxmlformats.org/officeDocument/2006/relationships/vmlDrawing" Target="../drawings/vmlDrawing1.vml"/><Relationship Id="rId11" Type="http://schemas.openxmlformats.org/officeDocument/2006/relationships/slideLayout" Target="../slideLayouts/slideLayout2.xml"/><Relationship Id="rId10" Type="http://schemas.openxmlformats.org/officeDocument/2006/relationships/image" Target="../media/image6.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10.bin"/><Relationship Id="rId8" Type="http://schemas.openxmlformats.org/officeDocument/2006/relationships/image" Target="../media/image10.wmf"/><Relationship Id="rId7" Type="http://schemas.openxmlformats.org/officeDocument/2006/relationships/oleObject" Target="../embeddings/oleObject9.bin"/><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 Id="rId3" Type="http://schemas.openxmlformats.org/officeDocument/2006/relationships/oleObject" Target="../embeddings/oleObject7.bin"/><Relationship Id="rId2" Type="http://schemas.openxmlformats.org/officeDocument/2006/relationships/image" Target="../media/image7.wmf"/><Relationship Id="rId15" Type="http://schemas.openxmlformats.org/officeDocument/2006/relationships/notesSlide" Target="../notesSlides/notesSlide6.xml"/><Relationship Id="rId14" Type="http://schemas.openxmlformats.org/officeDocument/2006/relationships/vmlDrawing" Target="../drawings/vmlDrawing2.vml"/><Relationship Id="rId13" Type="http://schemas.openxmlformats.org/officeDocument/2006/relationships/slideLayout" Target="../slideLayouts/slideLayout2.xml"/><Relationship Id="rId12" Type="http://schemas.openxmlformats.org/officeDocument/2006/relationships/image" Target="../media/image12.wmf"/><Relationship Id="rId11" Type="http://schemas.openxmlformats.org/officeDocument/2006/relationships/oleObject" Target="../embeddings/oleObject11.bin"/><Relationship Id="rId10" Type="http://schemas.openxmlformats.org/officeDocument/2006/relationships/image" Target="../media/image11.wmf"/><Relationship Id="rId1"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00113" y="1628775"/>
            <a:ext cx="7335837" cy="1728788"/>
          </a:xfrm>
        </p:spPr>
        <p:txBody>
          <a:bodyPr/>
          <a:lstStyle/>
          <a:p>
            <a:pPr eaLnBrk="1" hangingPunct="1">
              <a:lnSpc>
                <a:spcPct val="120000"/>
              </a:lnSpc>
            </a:pPr>
            <a:r>
              <a:rPr lang="zh-CN" altLang="en-US"/>
              <a:t>模拟与数字电路</a:t>
            </a:r>
            <a:br>
              <a:rPr lang="zh-CN" altLang="en-US"/>
            </a:br>
            <a:r>
              <a:rPr lang="en-US" altLang="zh-CN" sz="2800" b="0"/>
              <a:t>Analog and Digital Circuits</a:t>
            </a:r>
            <a:endParaRPr lang="zh-CN" altLang="en-US" sz="2800" b="0"/>
          </a:p>
        </p:txBody>
      </p:sp>
      <p:sp>
        <p:nvSpPr>
          <p:cNvPr id="4099" name="Text Box 4"/>
          <p:cNvSpPr txBox="1">
            <a:spLocks noChangeArrowheads="1"/>
          </p:cNvSpPr>
          <p:nvPr/>
        </p:nvSpPr>
        <p:spPr bwMode="auto">
          <a:xfrm>
            <a:off x="863600" y="3933825"/>
            <a:ext cx="741680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dirty="0">
                <a:latin typeface="Times New Roman" panose="02020603050405020304" pitchFamily="18" charset="0"/>
              </a:rPr>
              <a:t>28_</a:t>
            </a:r>
            <a:r>
              <a:rPr lang="zh-CN" altLang="en-US" dirty="0">
                <a:latin typeface="Times New Roman" panose="02020603050405020304" pitchFamily="18" charset="0"/>
              </a:rPr>
              <a:t>集成运算放大器 </a:t>
            </a:r>
            <a:r>
              <a:rPr lang="en-US" altLang="zh-CN" dirty="0">
                <a:latin typeface="Times New Roman" panose="02020603050405020304" pitchFamily="18" charset="0"/>
              </a:rPr>
              <a:t>(1)</a:t>
            </a:r>
            <a:endParaRPr lang="en-US" altLang="zh-CN" dirty="0">
              <a:latin typeface="Times New Roman" panose="02020603050405020304" pitchFamily="18" charset="0"/>
            </a:endParaRPr>
          </a:p>
          <a:p>
            <a:pPr algn="ctr" eaLnBrk="1" hangingPunct="1">
              <a:spcAft>
                <a:spcPct val="0"/>
              </a:spcAft>
              <a:buFontTx/>
              <a:buNone/>
            </a:pPr>
            <a:r>
              <a:rPr lang="zh-CN" altLang="en-US" sz="2000" dirty="0">
                <a:latin typeface="Times New Roman" panose="02020603050405020304" pitchFamily="18" charset="0"/>
              </a:rPr>
              <a:t>（模电</a:t>
            </a:r>
            <a:r>
              <a:rPr lang="en-US" altLang="zh-CN" sz="2000" dirty="0">
                <a:latin typeface="Times New Roman" panose="02020603050405020304" pitchFamily="18" charset="0"/>
              </a:rPr>
              <a:t>P18-24</a:t>
            </a:r>
            <a:r>
              <a:rPr lang="zh-CN" altLang="en-US" sz="2000" dirty="0">
                <a:latin typeface="Times New Roman" panose="02020603050405020304" pitchFamily="18" charset="0"/>
              </a:rPr>
              <a:t>，</a:t>
            </a:r>
            <a:r>
              <a:rPr lang="en-US" altLang="zh-CN" sz="2000" dirty="0">
                <a:latin typeface="Times New Roman" panose="02020603050405020304" pitchFamily="18" charset="0"/>
              </a:rPr>
              <a:t>P302-314</a:t>
            </a:r>
            <a:r>
              <a:rPr lang="zh-CN" altLang="en-US" sz="2000" dirty="0">
                <a:latin typeface="Times New Roman" panose="02020603050405020304" pitchFamily="18" charset="0"/>
              </a:rPr>
              <a:t>）</a:t>
            </a:r>
            <a:endParaRPr lang="en-US" altLang="zh-CN" sz="2000" dirty="0">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8F91AAE5-7A87-4ED4-9A37-8AAB3BDBD341}" type="datetime1">
              <a:rPr lang="zh-CN" altLang="en-US" sz="1800" b="0" smtClean="0">
                <a:solidFill>
                  <a:srgbClr val="B2B2B2"/>
                </a:solidFill>
              </a:rPr>
            </a:fld>
            <a:endParaRPr lang="en-US" altLang="zh-CN" sz="1800" b="0">
              <a:solidFill>
                <a:srgbClr val="B2B2B2"/>
              </a:solidFill>
            </a:endParaRPr>
          </a:p>
        </p:txBody>
      </p:sp>
      <p:sp>
        <p:nvSpPr>
          <p:cNvPr id="21507"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endParaRPr lang="en-US" altLang="zh-CN" sz="1800" b="0">
              <a:solidFill>
                <a:srgbClr val="B2B2B2"/>
              </a:solidFill>
              <a:latin typeface="Times New Roman" panose="02020603050405020304" pitchFamily="18" charset="0"/>
            </a:endParaRPr>
          </a:p>
        </p:txBody>
      </p:sp>
      <p:sp>
        <p:nvSpPr>
          <p:cNvPr id="21508"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8D40FE70-3E47-4EB8-A619-BC4E47904CA6}" type="slidenum">
              <a:rPr lang="en-US" altLang="zh-CN" sz="1800" b="0" smtClean="0">
                <a:solidFill>
                  <a:srgbClr val="B2B2B2"/>
                </a:solidFill>
              </a:rPr>
            </a:fld>
            <a:endParaRPr lang="en-US" altLang="zh-CN" sz="1800" b="0">
              <a:solidFill>
                <a:srgbClr val="B2B2B2"/>
              </a:solidFill>
            </a:endParaRPr>
          </a:p>
        </p:txBody>
      </p:sp>
      <p:sp>
        <p:nvSpPr>
          <p:cNvPr id="21509" name="Rectangle 2"/>
          <p:cNvSpPr>
            <a:spLocks noGrp="1" noChangeArrowheads="1"/>
          </p:cNvSpPr>
          <p:nvPr>
            <p:ph type="title"/>
          </p:nvPr>
        </p:nvSpPr>
        <p:spPr/>
        <p:txBody>
          <a:bodyPr/>
          <a:lstStyle/>
          <a:p>
            <a:r>
              <a:rPr lang="zh-CN" altLang="en-US"/>
              <a:t>示例</a:t>
            </a:r>
            <a:r>
              <a:rPr lang="en-US" altLang="zh-CN"/>
              <a:t>—</a:t>
            </a:r>
            <a:r>
              <a:rPr lang="zh-CN" altLang="en-US"/>
              <a:t>判断运放工作区</a:t>
            </a:r>
            <a:endParaRPr lang="zh-CN" altLang="en-US"/>
          </a:p>
        </p:txBody>
      </p:sp>
      <p:sp>
        <p:nvSpPr>
          <p:cNvPr id="21510" name="Rectangle 3"/>
          <p:cNvSpPr>
            <a:spLocks noGrp="1" noChangeArrowheads="1"/>
          </p:cNvSpPr>
          <p:nvPr>
            <p:ph type="body" idx="1"/>
          </p:nvPr>
        </p:nvSpPr>
        <p:spPr>
          <a:xfrm>
            <a:off x="457200" y="1304925"/>
            <a:ext cx="8229600" cy="5076825"/>
          </a:xfrm>
        </p:spPr>
        <p:txBody>
          <a:bodyPr/>
          <a:lstStyle/>
          <a:p>
            <a:r>
              <a:rPr lang="zh-CN" altLang="en-US" sz="2400" dirty="0">
                <a:latin typeface="Times New Roman" panose="02020603050405020304" pitchFamily="18" charset="0"/>
              </a:rPr>
              <a:t>设运算放大器供电的正、负电源电压为</a:t>
            </a:r>
            <a:r>
              <a:rPr lang="en-US" altLang="zh-CN" sz="2400" dirty="0">
                <a:latin typeface="Times New Roman" panose="02020603050405020304" pitchFamily="18" charset="0"/>
              </a:rPr>
              <a:t>±15V</a:t>
            </a:r>
            <a:r>
              <a:rPr lang="zh-CN" altLang="en-US" sz="2400" dirty="0">
                <a:latin typeface="Times New Roman" panose="02020603050405020304" pitchFamily="18" charset="0"/>
              </a:rPr>
              <a:t>，开环差模电压增益</a:t>
            </a:r>
            <a:r>
              <a:rPr lang="en-US" altLang="zh-CN" sz="2400" i="1" dirty="0" err="1">
                <a:latin typeface="Times New Roman" panose="02020603050405020304" pitchFamily="18" charset="0"/>
              </a:rPr>
              <a:t>A</a:t>
            </a:r>
            <a:r>
              <a:rPr lang="en-US" altLang="zh-CN" sz="2400" baseline="-15000" dirty="0" err="1">
                <a:latin typeface="Times New Roman" panose="02020603050405020304" pitchFamily="18" charset="0"/>
              </a:rPr>
              <a:t>vd</a:t>
            </a:r>
            <a:r>
              <a:rPr lang="en-US" altLang="zh-CN" sz="2400" dirty="0">
                <a:latin typeface="Times New Roman" panose="02020603050405020304" pitchFamily="18" charset="0"/>
              </a:rPr>
              <a:t>=100dB</a:t>
            </a:r>
            <a:r>
              <a:rPr lang="zh-CN" altLang="en-US" sz="2400" dirty="0">
                <a:latin typeface="Times New Roman" panose="02020603050405020304" pitchFamily="18" charset="0"/>
              </a:rPr>
              <a:t>，最大输出电压为</a:t>
            </a:r>
            <a:r>
              <a:rPr lang="en-US" altLang="zh-CN" sz="2400" dirty="0">
                <a:latin typeface="Times New Roman" panose="02020603050405020304" pitchFamily="18" charset="0"/>
              </a:rPr>
              <a:t>±13V</a:t>
            </a:r>
            <a:r>
              <a:rPr lang="zh-CN" altLang="en-US" sz="2400" dirty="0">
                <a:latin typeface="Times New Roman" panose="02020603050405020304" pitchFamily="18" charset="0"/>
              </a:rPr>
              <a:t>。在下列输入条件下，判断运放处于何种工作区域，并求出输出电压</a:t>
            </a:r>
            <a:endParaRPr lang="zh-CN" altLang="en-US" sz="2400" dirty="0">
              <a:latin typeface="Times New Roman" panose="02020603050405020304" pitchFamily="18" charset="0"/>
            </a:endParaRPr>
          </a:p>
        </p:txBody>
      </p:sp>
      <p:graphicFrame>
        <p:nvGraphicFramePr>
          <p:cNvPr id="21511" name="Object 4"/>
          <p:cNvGraphicFramePr>
            <a:graphicFrameLocks noChangeAspect="1"/>
          </p:cNvGraphicFramePr>
          <p:nvPr/>
        </p:nvGraphicFramePr>
        <p:xfrm>
          <a:off x="879475" y="3392488"/>
          <a:ext cx="4340225" cy="490537"/>
        </p:xfrm>
        <a:graphic>
          <a:graphicData uri="http://schemas.openxmlformats.org/presentationml/2006/ole">
            <mc:AlternateContent xmlns:mc="http://schemas.openxmlformats.org/markup-compatibility/2006">
              <mc:Choice xmlns:v="urn:schemas-microsoft-com:vml" Requires="v">
                <p:oleObj spid="_x0000_s21823" name="公式" r:id="rId1" imgW="1676400" imgH="203200" progId="Equation.3">
                  <p:embed/>
                </p:oleObj>
              </mc:Choice>
              <mc:Fallback>
                <p:oleObj name="公式" r:id="rId1" imgW="1676400" imgH="2032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475" y="3392488"/>
                        <a:ext cx="43402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49576" name="Text Box 8"/>
          <p:cNvSpPr txBox="1">
            <a:spLocks noChangeArrowheads="1"/>
          </p:cNvSpPr>
          <p:nvPr/>
        </p:nvSpPr>
        <p:spPr bwMode="auto">
          <a:xfrm>
            <a:off x="5867400" y="3357563"/>
            <a:ext cx="2736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solidFill>
                  <a:srgbClr val="0000FF"/>
                </a:solidFill>
                <a:latin typeface="Times New Roman" panose="02020603050405020304" pitchFamily="18" charset="0"/>
              </a:rPr>
              <a:t>线性区，</a:t>
            </a:r>
            <a:r>
              <a:rPr lang="en-US" altLang="zh-CN" sz="2400" i="1">
                <a:solidFill>
                  <a:srgbClr val="0000FF"/>
                </a:solidFill>
                <a:latin typeface="Times New Roman" panose="02020603050405020304" pitchFamily="18" charset="0"/>
              </a:rPr>
              <a:t>v</a:t>
            </a:r>
            <a:r>
              <a:rPr lang="en-US" altLang="zh-CN" sz="2400" baseline="-15000">
                <a:solidFill>
                  <a:srgbClr val="0000FF"/>
                </a:solidFill>
                <a:latin typeface="Times New Roman" panose="02020603050405020304" pitchFamily="18" charset="0"/>
              </a:rPr>
              <a:t>o </a:t>
            </a:r>
            <a:r>
              <a:rPr lang="en-US" altLang="zh-CN" sz="2400">
                <a:solidFill>
                  <a:srgbClr val="0000FF"/>
                </a:solidFill>
                <a:latin typeface="Times New Roman" panose="02020603050405020304" pitchFamily="18" charset="0"/>
              </a:rPr>
              <a:t>= 2.5V</a:t>
            </a:r>
            <a:endParaRPr lang="en-US" altLang="zh-CN" sz="2400">
              <a:solidFill>
                <a:srgbClr val="0000FF"/>
              </a:solidFill>
              <a:latin typeface="Times New Roman" panose="02020603050405020304" pitchFamily="18" charset="0"/>
            </a:endParaRPr>
          </a:p>
        </p:txBody>
      </p:sp>
      <p:sp>
        <p:nvSpPr>
          <p:cNvPr id="749577" name="Text Box 9"/>
          <p:cNvSpPr txBox="1">
            <a:spLocks noChangeArrowheads="1"/>
          </p:cNvSpPr>
          <p:nvPr/>
        </p:nvSpPr>
        <p:spPr bwMode="auto">
          <a:xfrm>
            <a:off x="5873750" y="4078288"/>
            <a:ext cx="2620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solidFill>
                  <a:srgbClr val="0000FF"/>
                </a:solidFill>
                <a:latin typeface="Times New Roman" panose="02020603050405020304" pitchFamily="18" charset="0"/>
              </a:rPr>
              <a:t>线性区，</a:t>
            </a:r>
            <a:r>
              <a:rPr lang="en-US" altLang="zh-CN" sz="2400" i="1">
                <a:solidFill>
                  <a:srgbClr val="0000FF"/>
                </a:solidFill>
                <a:latin typeface="Times New Roman" panose="02020603050405020304" pitchFamily="18" charset="0"/>
              </a:rPr>
              <a:t>v</a:t>
            </a:r>
            <a:r>
              <a:rPr lang="en-US" altLang="zh-CN" sz="2400" baseline="-15000">
                <a:solidFill>
                  <a:srgbClr val="0000FF"/>
                </a:solidFill>
                <a:latin typeface="Times New Roman" panose="02020603050405020304" pitchFamily="18" charset="0"/>
              </a:rPr>
              <a:t>o </a:t>
            </a:r>
            <a:r>
              <a:rPr lang="en-US" altLang="zh-CN" sz="2400">
                <a:solidFill>
                  <a:srgbClr val="0000FF"/>
                </a:solidFill>
                <a:latin typeface="Times New Roman" panose="02020603050405020304" pitchFamily="18" charset="0"/>
              </a:rPr>
              <a:t>= - 8V</a:t>
            </a:r>
            <a:endParaRPr lang="en-US" altLang="zh-CN" sz="2400">
              <a:solidFill>
                <a:srgbClr val="0000FF"/>
              </a:solidFill>
              <a:latin typeface="Times New Roman" panose="02020603050405020304" pitchFamily="18" charset="0"/>
            </a:endParaRPr>
          </a:p>
        </p:txBody>
      </p:sp>
      <p:sp>
        <p:nvSpPr>
          <p:cNvPr id="749578" name="Text Box 10"/>
          <p:cNvSpPr txBox="1">
            <a:spLocks noChangeArrowheads="1"/>
          </p:cNvSpPr>
          <p:nvPr/>
        </p:nvSpPr>
        <p:spPr bwMode="auto">
          <a:xfrm>
            <a:off x="5832475" y="4797425"/>
            <a:ext cx="297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solidFill>
                  <a:srgbClr val="0000FF"/>
                </a:solidFill>
                <a:latin typeface="Times New Roman" panose="02020603050405020304" pitchFamily="18" charset="0"/>
              </a:rPr>
              <a:t>饱和区，</a:t>
            </a:r>
            <a:r>
              <a:rPr lang="en-US" altLang="zh-CN" sz="2400" i="1">
                <a:solidFill>
                  <a:srgbClr val="0000FF"/>
                </a:solidFill>
                <a:latin typeface="Times New Roman" panose="02020603050405020304" pitchFamily="18" charset="0"/>
              </a:rPr>
              <a:t>v</a:t>
            </a:r>
            <a:r>
              <a:rPr lang="en-US" altLang="zh-CN" sz="2400" baseline="-15000">
                <a:solidFill>
                  <a:srgbClr val="0000FF"/>
                </a:solidFill>
                <a:latin typeface="Times New Roman" panose="02020603050405020304" pitchFamily="18" charset="0"/>
              </a:rPr>
              <a:t>o </a:t>
            </a:r>
            <a:r>
              <a:rPr lang="en-US" altLang="zh-CN" sz="2400">
                <a:solidFill>
                  <a:srgbClr val="0000FF"/>
                </a:solidFill>
                <a:latin typeface="Times New Roman" panose="02020603050405020304" pitchFamily="18" charset="0"/>
              </a:rPr>
              <a:t>= - 13V</a:t>
            </a:r>
            <a:endParaRPr lang="en-US" altLang="zh-CN" sz="2400">
              <a:solidFill>
                <a:srgbClr val="0000FF"/>
              </a:solidFill>
              <a:latin typeface="Times New Roman" panose="02020603050405020304" pitchFamily="18" charset="0"/>
            </a:endParaRPr>
          </a:p>
        </p:txBody>
      </p:sp>
      <p:sp>
        <p:nvSpPr>
          <p:cNvPr id="749579" name="Text Box 11"/>
          <p:cNvSpPr txBox="1">
            <a:spLocks noChangeArrowheads="1"/>
          </p:cNvSpPr>
          <p:nvPr/>
        </p:nvSpPr>
        <p:spPr bwMode="auto">
          <a:xfrm>
            <a:off x="5832475" y="5565775"/>
            <a:ext cx="2625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solidFill>
                  <a:srgbClr val="0000FF"/>
                </a:solidFill>
                <a:latin typeface="Times New Roman" panose="02020603050405020304" pitchFamily="18" charset="0"/>
              </a:rPr>
              <a:t>饱和区，</a:t>
            </a:r>
            <a:r>
              <a:rPr lang="en-US" altLang="zh-CN" sz="2400" i="1">
                <a:solidFill>
                  <a:srgbClr val="0000FF"/>
                </a:solidFill>
                <a:latin typeface="Times New Roman" panose="02020603050405020304" pitchFamily="18" charset="0"/>
              </a:rPr>
              <a:t>v</a:t>
            </a:r>
            <a:r>
              <a:rPr lang="en-US" altLang="zh-CN" sz="2400" baseline="-15000">
                <a:solidFill>
                  <a:srgbClr val="0000FF"/>
                </a:solidFill>
                <a:latin typeface="Times New Roman" panose="02020603050405020304" pitchFamily="18" charset="0"/>
              </a:rPr>
              <a:t>o </a:t>
            </a:r>
            <a:r>
              <a:rPr lang="en-US" altLang="zh-CN" sz="2400">
                <a:solidFill>
                  <a:srgbClr val="0000FF"/>
                </a:solidFill>
                <a:latin typeface="Times New Roman" panose="02020603050405020304" pitchFamily="18" charset="0"/>
              </a:rPr>
              <a:t>= 13V</a:t>
            </a:r>
            <a:endParaRPr lang="en-US" altLang="zh-CN" sz="2400">
              <a:solidFill>
                <a:srgbClr val="0000FF"/>
              </a:solidFill>
              <a:latin typeface="Times New Roman" panose="02020603050405020304" pitchFamily="18" charset="0"/>
            </a:endParaRPr>
          </a:p>
        </p:txBody>
      </p:sp>
      <p:graphicFrame>
        <p:nvGraphicFramePr>
          <p:cNvPr id="21516" name="Object 12"/>
          <p:cNvGraphicFramePr>
            <a:graphicFrameLocks noChangeAspect="1"/>
          </p:cNvGraphicFramePr>
          <p:nvPr/>
        </p:nvGraphicFramePr>
        <p:xfrm>
          <a:off x="866775" y="4114800"/>
          <a:ext cx="4340225" cy="490538"/>
        </p:xfrm>
        <a:graphic>
          <a:graphicData uri="http://schemas.openxmlformats.org/presentationml/2006/ole">
            <mc:AlternateContent xmlns:mc="http://schemas.openxmlformats.org/markup-compatibility/2006">
              <mc:Choice xmlns:v="urn:schemas-microsoft-com:vml" Requires="v">
                <p:oleObj spid="_x0000_s21824" name="公式" r:id="rId3" imgW="1676400" imgH="203200" progId="Equation.3">
                  <p:embed/>
                </p:oleObj>
              </mc:Choice>
              <mc:Fallback>
                <p:oleObj name="公式" r:id="rId3" imgW="1676400" imgH="2032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775" y="4114800"/>
                        <a:ext cx="4340225"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517" name="Object 13"/>
          <p:cNvGraphicFramePr>
            <a:graphicFrameLocks noChangeAspect="1"/>
          </p:cNvGraphicFramePr>
          <p:nvPr/>
        </p:nvGraphicFramePr>
        <p:xfrm>
          <a:off x="844550" y="4870450"/>
          <a:ext cx="3619500" cy="490538"/>
        </p:xfrm>
        <a:graphic>
          <a:graphicData uri="http://schemas.openxmlformats.org/presentationml/2006/ole">
            <mc:AlternateContent xmlns:mc="http://schemas.openxmlformats.org/markup-compatibility/2006">
              <mc:Choice xmlns:v="urn:schemas-microsoft-com:vml" Requires="v">
                <p:oleObj spid="_x0000_s21825" name="公式" r:id="rId5" imgW="1396365" imgH="203200" progId="Equation.3">
                  <p:embed/>
                </p:oleObj>
              </mc:Choice>
              <mc:Fallback>
                <p:oleObj name="公式" r:id="rId5" imgW="1396365" imgH="2032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550" y="4870450"/>
                        <a:ext cx="3619500"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518" name="Object 14"/>
          <p:cNvGraphicFramePr>
            <a:graphicFrameLocks noChangeAspect="1"/>
          </p:cNvGraphicFramePr>
          <p:nvPr/>
        </p:nvGraphicFramePr>
        <p:xfrm>
          <a:off x="844550" y="5588000"/>
          <a:ext cx="4341813" cy="490538"/>
        </p:xfrm>
        <a:graphic>
          <a:graphicData uri="http://schemas.openxmlformats.org/presentationml/2006/ole">
            <mc:AlternateContent xmlns:mc="http://schemas.openxmlformats.org/markup-compatibility/2006">
              <mc:Choice xmlns:v="urn:schemas-microsoft-com:vml" Requires="v">
                <p:oleObj spid="_x0000_s21826" name="公式" r:id="rId7" imgW="1676400" imgH="203200" progId="Equation.3">
                  <p:embed/>
                </p:oleObj>
              </mc:Choice>
              <mc:Fallback>
                <p:oleObj name="公式" r:id="rId7" imgW="1676400" imgH="2032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4550" y="5588000"/>
                        <a:ext cx="4341813"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9576"/>
                                        </p:tgtEl>
                                        <p:attrNameLst>
                                          <p:attrName>style.visibility</p:attrName>
                                        </p:attrNameLst>
                                      </p:cBhvr>
                                      <p:to>
                                        <p:strVal val="visible"/>
                                      </p:to>
                                    </p:set>
                                    <p:animEffect transition="in" filter="blinds(horizontal)">
                                      <p:cBhvr>
                                        <p:cTn id="7" dur="500"/>
                                        <p:tgtEl>
                                          <p:spTgt spid="7495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9577"/>
                                        </p:tgtEl>
                                        <p:attrNameLst>
                                          <p:attrName>style.visibility</p:attrName>
                                        </p:attrNameLst>
                                      </p:cBhvr>
                                      <p:to>
                                        <p:strVal val="visible"/>
                                      </p:to>
                                    </p:set>
                                    <p:animEffect transition="in" filter="blinds(horizontal)">
                                      <p:cBhvr>
                                        <p:cTn id="12" dur="500"/>
                                        <p:tgtEl>
                                          <p:spTgt spid="74957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9578"/>
                                        </p:tgtEl>
                                        <p:attrNameLst>
                                          <p:attrName>style.visibility</p:attrName>
                                        </p:attrNameLst>
                                      </p:cBhvr>
                                      <p:to>
                                        <p:strVal val="visible"/>
                                      </p:to>
                                    </p:set>
                                    <p:animEffect transition="in" filter="blinds(horizontal)">
                                      <p:cBhvr>
                                        <p:cTn id="17" dur="500"/>
                                        <p:tgtEl>
                                          <p:spTgt spid="74957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49579"/>
                                        </p:tgtEl>
                                        <p:attrNameLst>
                                          <p:attrName>style.visibility</p:attrName>
                                        </p:attrNameLst>
                                      </p:cBhvr>
                                      <p:to>
                                        <p:strVal val="visible"/>
                                      </p:to>
                                    </p:set>
                                    <p:animEffect transition="in" filter="blinds(horizontal)">
                                      <p:cBhvr>
                                        <p:cTn id="22" dur="500"/>
                                        <p:tgtEl>
                                          <p:spTgt spid="749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6" grpId="0"/>
      <p:bldP spid="749577" grpId="0"/>
      <p:bldP spid="749578" grpId="0"/>
      <p:bldP spid="74957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B3B2CC66-86EC-4A65-8A08-798B2024FB87}" type="datetime1">
              <a:rPr lang="zh-CN" altLang="en-US" sz="1800" b="0" smtClean="0">
                <a:solidFill>
                  <a:srgbClr val="B2B2B2"/>
                </a:solidFill>
              </a:rPr>
            </a:fld>
            <a:endParaRPr lang="en-US" altLang="zh-CN" sz="1800" b="0">
              <a:solidFill>
                <a:srgbClr val="B2B2B2"/>
              </a:solidFill>
            </a:endParaRPr>
          </a:p>
        </p:txBody>
      </p:sp>
      <p:sp>
        <p:nvSpPr>
          <p:cNvPr id="22531"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endParaRPr lang="en-US" altLang="zh-CN" sz="1800" b="0">
              <a:solidFill>
                <a:srgbClr val="B2B2B2"/>
              </a:solidFill>
              <a:latin typeface="Times New Roman" panose="02020603050405020304" pitchFamily="18" charset="0"/>
            </a:endParaRPr>
          </a:p>
        </p:txBody>
      </p:sp>
      <p:sp>
        <p:nvSpPr>
          <p:cNvPr id="22532"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6E379E2A-2D24-4D14-B64B-3E9DDC2E8A28}" type="slidenum">
              <a:rPr lang="en-US" altLang="zh-CN" sz="1800" b="0" smtClean="0">
                <a:solidFill>
                  <a:srgbClr val="B2B2B2"/>
                </a:solidFill>
              </a:rPr>
            </a:fld>
            <a:endParaRPr lang="en-US" altLang="zh-CN" sz="1800" b="0">
              <a:solidFill>
                <a:srgbClr val="B2B2B2"/>
              </a:solidFill>
            </a:endParaRPr>
          </a:p>
        </p:txBody>
      </p:sp>
      <p:sp>
        <p:nvSpPr>
          <p:cNvPr id="22533" name="Rectangle 2"/>
          <p:cNvSpPr>
            <a:spLocks noGrp="1" noChangeArrowheads="1"/>
          </p:cNvSpPr>
          <p:nvPr>
            <p:ph type="title"/>
          </p:nvPr>
        </p:nvSpPr>
        <p:spPr/>
        <p:txBody>
          <a:bodyPr/>
          <a:lstStyle/>
          <a:p>
            <a:r>
              <a:rPr lang="zh-CN" altLang="en-US"/>
              <a:t>运放电路的分析方法</a:t>
            </a:r>
            <a:endParaRPr lang="en-US" altLang="zh-CN"/>
          </a:p>
        </p:txBody>
      </p:sp>
      <mc:AlternateContent xmlns:mc="http://schemas.openxmlformats.org/markup-compatibility/2006">
        <mc:Choice xmlns:a14="http://schemas.microsoft.com/office/drawing/2010/main" Requires="a14">
          <p:sp>
            <p:nvSpPr>
              <p:cNvPr id="22534" name="Rectangle 3"/>
              <p:cNvSpPr>
                <a:spLocks noGrp="1" noChangeArrowheads="1"/>
              </p:cNvSpPr>
              <p:nvPr>
                <p:ph type="body" idx="1"/>
              </p:nvPr>
            </p:nvSpPr>
            <p:spPr>
              <a:xfrm>
                <a:off x="457200" y="1304925"/>
                <a:ext cx="8291513" cy="5076825"/>
              </a:xfrm>
            </p:spPr>
            <p:txBody>
              <a:bodyPr/>
              <a:lstStyle/>
              <a:p>
                <a:pPr marL="0" indent="0">
                  <a:lnSpc>
                    <a:spcPct val="110000"/>
                  </a:lnSpc>
                  <a:buNone/>
                </a:pPr>
                <a:r>
                  <a:rPr lang="zh-CN" altLang="en-US" sz="2800" dirty="0">
                    <a:latin typeface="Times New Roman" panose="02020603050405020304" pitchFamily="18" charset="0"/>
                  </a:rPr>
                  <a:t>将运放视为理想</a:t>
                </a:r>
                <a:endParaRPr lang="zh-CN" altLang="en-US" sz="2800" dirty="0">
                  <a:latin typeface="Times New Roman" panose="02020603050405020304" pitchFamily="18" charset="0"/>
                </a:endParaRPr>
              </a:p>
              <a:p>
                <a:pPr lvl="1">
                  <a:lnSpc>
                    <a:spcPct val="110000"/>
                  </a:lnSpc>
                </a:pPr>
                <a:r>
                  <a:rPr kumimoji="1" lang="zh-CN" altLang="en-US" sz="2400" dirty="0">
                    <a:solidFill>
                      <a:schemeClr val="tx2"/>
                    </a:solidFill>
                    <a:latin typeface="Times New Roman" panose="02020603050405020304" pitchFamily="18" charset="0"/>
                    <a:sym typeface="Symbol" panose="05050102010706020507" pitchFamily="18" charset="2"/>
                  </a:rPr>
                  <a:t>虚短</a:t>
                </a:r>
                <a:r>
                  <a:rPr kumimoji="1" lang="en-US" altLang="zh-CN" sz="2400" dirty="0">
                    <a:solidFill>
                      <a:schemeClr val="tx2"/>
                    </a:solidFill>
                    <a:latin typeface="Times New Roman" panose="02020603050405020304" pitchFamily="18" charset="0"/>
                    <a:sym typeface="Symbol" panose="05050102010706020507" pitchFamily="18" charset="2"/>
                  </a:rPr>
                  <a:t>(</a:t>
                </a:r>
                <a:r>
                  <a:rPr kumimoji="1" lang="zh-CN" altLang="en-US" sz="2400" dirty="0">
                    <a:solidFill>
                      <a:schemeClr val="tx2"/>
                    </a:solidFill>
                    <a:latin typeface="Times New Roman" panose="02020603050405020304" pitchFamily="18" charset="0"/>
                    <a:sym typeface="Symbol" panose="05050102010706020507" pitchFamily="18" charset="2"/>
                  </a:rPr>
                  <a:t>工作在线性区</a:t>
                </a:r>
                <a:r>
                  <a:rPr kumimoji="1" lang="en-US" altLang="zh-CN" sz="2400" dirty="0">
                    <a:solidFill>
                      <a:schemeClr val="tx2"/>
                    </a:solidFill>
                    <a:latin typeface="Times New Roman" panose="02020603050405020304" pitchFamily="18" charset="0"/>
                    <a:sym typeface="Symbol" panose="05050102010706020507" pitchFamily="18" charset="2"/>
                  </a:rPr>
                  <a:t>)</a:t>
                </a:r>
                <a:endParaRPr kumimoji="1" lang="en-US" altLang="zh-CN" sz="2400" dirty="0">
                  <a:solidFill>
                    <a:schemeClr val="tx2"/>
                  </a:solidFill>
                  <a:latin typeface="Times New Roman" panose="02020603050405020304" pitchFamily="18" charset="0"/>
                  <a:sym typeface="Symbol" panose="05050102010706020507" pitchFamily="18" charset="2"/>
                </a:endParaRPr>
              </a:p>
              <a:p>
                <a:pPr lvl="2">
                  <a:lnSpc>
                    <a:spcPct val="110000"/>
                  </a:lnSpc>
                </a:pPr>
                <a14:m>
                  <m:oMath xmlns:m="http://schemas.openxmlformats.org/officeDocument/2006/math">
                    <m:sSub>
                      <m:sSubPr>
                        <m:ctrlPr>
                          <a:rPr kumimoji="1" lang="en-US" altLang="zh-CN" sz="2000" i="1">
                            <a:solidFill>
                              <a:schemeClr val="tx2"/>
                            </a:solidFill>
                            <a:latin typeface="Cambria Math" panose="02040503050406030204" pitchFamily="18" charset="0"/>
                            <a:sym typeface="Symbol" panose="05050102010706020507" pitchFamily="18" charset="2"/>
                          </a:rPr>
                        </m:ctrlPr>
                      </m:sSubPr>
                      <m:e>
                        <m:r>
                          <a:rPr kumimoji="1" lang="en-US" altLang="zh-CN" sz="2000" i="1">
                            <a:solidFill>
                              <a:schemeClr val="tx2"/>
                            </a:solidFill>
                            <a:latin typeface="Cambria Math" panose="02040503050406030204" pitchFamily="18" charset="0"/>
                            <a:sym typeface="Symbol" panose="05050102010706020507" pitchFamily="18" charset="2"/>
                          </a:rPr>
                          <m:t>𝑣</m:t>
                        </m:r>
                      </m:e>
                      <m:sub>
                        <m:r>
                          <a:rPr kumimoji="1" lang="en-US" altLang="zh-CN" sz="2000" i="1">
                            <a:solidFill>
                              <a:schemeClr val="tx2"/>
                            </a:solidFill>
                            <a:latin typeface="Cambria Math" panose="02040503050406030204" pitchFamily="18" charset="0"/>
                            <a:sym typeface="Symbol" panose="05050102010706020507" pitchFamily="18" charset="2"/>
                          </a:rPr>
                          <m:t>𝑜</m:t>
                        </m:r>
                      </m:sub>
                    </m:sSub>
                    <m:r>
                      <a:rPr kumimoji="1" lang="en-US" altLang="zh-CN" sz="2000" i="1">
                        <a:solidFill>
                          <a:schemeClr val="tx2"/>
                        </a:solidFill>
                        <a:latin typeface="Cambria Math" panose="02040503050406030204" pitchFamily="18" charset="0"/>
                        <a:sym typeface="Symbol" panose="05050102010706020507" pitchFamily="18" charset="2"/>
                      </a:rPr>
                      <m:t>=</m:t>
                    </m:r>
                    <m:sSub>
                      <m:sSubPr>
                        <m:ctrlPr>
                          <a:rPr kumimoji="1" lang="en-US" altLang="zh-CN" sz="2000" i="1">
                            <a:solidFill>
                              <a:schemeClr val="tx2"/>
                            </a:solidFill>
                            <a:latin typeface="Cambria Math" panose="02040503050406030204" pitchFamily="18" charset="0"/>
                            <a:sym typeface="Symbol" panose="05050102010706020507" pitchFamily="18" charset="2"/>
                          </a:rPr>
                        </m:ctrlPr>
                      </m:sSubPr>
                      <m:e>
                        <m:r>
                          <a:rPr kumimoji="1" lang="en-US" altLang="zh-CN" sz="2000" i="1">
                            <a:solidFill>
                              <a:schemeClr val="tx2"/>
                            </a:solidFill>
                            <a:latin typeface="Cambria Math" panose="02040503050406030204" pitchFamily="18" charset="0"/>
                            <a:sym typeface="Symbol" panose="05050102010706020507" pitchFamily="18" charset="2"/>
                          </a:rPr>
                          <m:t>𝐴</m:t>
                        </m:r>
                      </m:e>
                      <m:sub>
                        <m:r>
                          <a:rPr kumimoji="1" lang="en-US" altLang="zh-CN" sz="2000" i="1">
                            <a:solidFill>
                              <a:schemeClr val="tx2"/>
                            </a:solidFill>
                            <a:latin typeface="Cambria Math" panose="02040503050406030204" pitchFamily="18" charset="0"/>
                            <a:sym typeface="Symbol" panose="05050102010706020507" pitchFamily="18" charset="2"/>
                          </a:rPr>
                          <m:t>𝑣𝑜</m:t>
                        </m:r>
                      </m:sub>
                    </m:sSub>
                    <m:r>
                      <a:rPr kumimoji="1" lang="en-US" altLang="zh-CN" sz="2000" i="1">
                        <a:solidFill>
                          <a:schemeClr val="tx2"/>
                        </a:solidFill>
                        <a:latin typeface="Cambria Math" panose="02040503050406030204" pitchFamily="18" charset="0"/>
                        <a:sym typeface="Symbol" panose="05050102010706020507" pitchFamily="18" charset="2"/>
                      </a:rPr>
                      <m:t>(</m:t>
                    </m:r>
                    <m:sSub>
                      <m:sSubPr>
                        <m:ctrlPr>
                          <a:rPr kumimoji="1" lang="en-US" altLang="zh-CN" sz="2000" i="1">
                            <a:solidFill>
                              <a:schemeClr val="tx2"/>
                            </a:solidFill>
                            <a:latin typeface="Cambria Math" panose="02040503050406030204" pitchFamily="18" charset="0"/>
                            <a:sym typeface="Symbol" panose="05050102010706020507" pitchFamily="18" charset="2"/>
                          </a:rPr>
                        </m:ctrlPr>
                      </m:sSubPr>
                      <m:e>
                        <m:r>
                          <a:rPr kumimoji="1" lang="en-US" altLang="zh-CN" sz="2000" i="1">
                            <a:solidFill>
                              <a:schemeClr val="tx2"/>
                            </a:solidFill>
                            <a:latin typeface="Cambria Math" panose="02040503050406030204" pitchFamily="18" charset="0"/>
                            <a:sym typeface="Symbol" panose="05050102010706020507" pitchFamily="18" charset="2"/>
                          </a:rPr>
                          <m:t>𝑣</m:t>
                        </m:r>
                      </m:e>
                      <m:sub>
                        <m:r>
                          <a:rPr kumimoji="1" lang="en-US" altLang="zh-CN" sz="2000" i="1">
                            <a:solidFill>
                              <a:schemeClr val="tx2"/>
                            </a:solidFill>
                            <a:latin typeface="Cambria Math" panose="02040503050406030204" pitchFamily="18" charset="0"/>
                            <a:sym typeface="Symbol" panose="05050102010706020507" pitchFamily="18" charset="2"/>
                          </a:rPr>
                          <m:t>+</m:t>
                        </m:r>
                      </m:sub>
                    </m:sSub>
                    <m:r>
                      <a:rPr kumimoji="1" lang="en-US" altLang="zh-CN" sz="2000" i="1">
                        <a:solidFill>
                          <a:schemeClr val="tx2"/>
                        </a:solidFill>
                        <a:latin typeface="Cambria Math" panose="02040503050406030204" pitchFamily="18" charset="0"/>
                        <a:sym typeface="Symbol" panose="05050102010706020507" pitchFamily="18" charset="2"/>
                      </a:rPr>
                      <m:t>−</m:t>
                    </m:r>
                    <m:sSub>
                      <m:sSubPr>
                        <m:ctrlPr>
                          <a:rPr kumimoji="1" lang="en-US" altLang="zh-CN" sz="2000" i="1">
                            <a:solidFill>
                              <a:schemeClr val="tx2"/>
                            </a:solidFill>
                            <a:latin typeface="Cambria Math" panose="02040503050406030204" pitchFamily="18" charset="0"/>
                            <a:sym typeface="Symbol" panose="05050102010706020507" pitchFamily="18" charset="2"/>
                          </a:rPr>
                        </m:ctrlPr>
                      </m:sSubPr>
                      <m:e>
                        <m:r>
                          <a:rPr kumimoji="1" lang="en-US" altLang="zh-CN" sz="2000" i="1">
                            <a:solidFill>
                              <a:schemeClr val="tx2"/>
                            </a:solidFill>
                            <a:latin typeface="Cambria Math" panose="02040503050406030204" pitchFamily="18" charset="0"/>
                            <a:sym typeface="Symbol" panose="05050102010706020507" pitchFamily="18" charset="2"/>
                          </a:rPr>
                          <m:t>𝑣</m:t>
                        </m:r>
                      </m:e>
                      <m:sub>
                        <m:r>
                          <a:rPr kumimoji="1" lang="en-US" altLang="zh-CN" sz="2000" i="1">
                            <a:solidFill>
                              <a:schemeClr val="tx2"/>
                            </a:solidFill>
                            <a:latin typeface="Cambria Math" panose="02040503050406030204" pitchFamily="18" charset="0"/>
                            <a:sym typeface="Symbol" panose="05050102010706020507" pitchFamily="18" charset="2"/>
                          </a:rPr>
                          <m:t>−</m:t>
                        </m:r>
                      </m:sub>
                    </m:sSub>
                    <m:r>
                      <a:rPr kumimoji="1" lang="en-US" altLang="zh-CN" sz="2000" i="1">
                        <a:solidFill>
                          <a:schemeClr val="tx2"/>
                        </a:solidFill>
                        <a:latin typeface="Cambria Math" panose="02040503050406030204" pitchFamily="18" charset="0"/>
                        <a:sym typeface="Symbol" panose="05050102010706020507" pitchFamily="18" charset="2"/>
                      </a:rPr>
                      <m:t>)</m:t>
                    </m:r>
                  </m:oMath>
                </a14:m>
                <a:endParaRPr kumimoji="1" lang="en-US" altLang="zh-CN" sz="2000" dirty="0">
                  <a:solidFill>
                    <a:schemeClr val="tx2"/>
                  </a:solidFill>
                  <a:latin typeface="Times New Roman" panose="02020603050405020304" pitchFamily="18" charset="0"/>
                  <a:sym typeface="Symbol" panose="05050102010706020507" pitchFamily="18" charset="2"/>
                </a:endParaRPr>
              </a:p>
              <a:p>
                <a:pPr lvl="2">
                  <a:lnSpc>
                    <a:spcPct val="110000"/>
                  </a:lnSpc>
                </a:pPr>
                <a:r>
                  <a:rPr kumimoji="1" lang="zh-CN" altLang="en-US" sz="2000" dirty="0">
                    <a:solidFill>
                      <a:schemeClr val="tx2"/>
                    </a:solidFill>
                    <a:latin typeface="Times New Roman" panose="02020603050405020304" pitchFamily="18" charset="0"/>
                    <a:sym typeface="Symbol" panose="05050102010706020507" pitchFamily="18" charset="2"/>
                  </a:rPr>
                  <a:t>线性区开环差模</a:t>
                </a:r>
                <a:r>
                  <a:rPr lang="zh-CN" altLang="en-US" sz="2000" dirty="0">
                    <a:solidFill>
                      <a:schemeClr val="tx2"/>
                    </a:solidFill>
                    <a:latin typeface="Times New Roman" panose="02020603050405020304" pitchFamily="18" charset="0"/>
                  </a:rPr>
                  <a:t>电压增益 </a:t>
                </a:r>
                <a14:m>
                  <m:oMath xmlns:m="http://schemas.openxmlformats.org/officeDocument/2006/math">
                    <m:sSub>
                      <m:sSubPr>
                        <m:ctrlPr>
                          <a:rPr kumimoji="1" lang="en-US" altLang="zh-CN" sz="2000" i="1">
                            <a:solidFill>
                              <a:schemeClr val="tx2"/>
                            </a:solidFill>
                            <a:latin typeface="Cambria Math" panose="02040503050406030204" pitchFamily="18" charset="0"/>
                            <a:sym typeface="Symbol" panose="05050102010706020507" pitchFamily="18" charset="2"/>
                          </a:rPr>
                        </m:ctrlPr>
                      </m:sSubPr>
                      <m:e>
                        <m:r>
                          <a:rPr kumimoji="1" lang="en-US" altLang="zh-CN" sz="2000" i="1">
                            <a:solidFill>
                              <a:schemeClr val="tx2"/>
                            </a:solidFill>
                            <a:latin typeface="Cambria Math" panose="02040503050406030204" pitchFamily="18" charset="0"/>
                            <a:sym typeface="Symbol" panose="05050102010706020507" pitchFamily="18" charset="2"/>
                          </a:rPr>
                          <m:t>𝐴</m:t>
                        </m:r>
                      </m:e>
                      <m:sub>
                        <m:r>
                          <a:rPr kumimoji="1" lang="en-US" altLang="zh-CN" sz="2000" i="1" smtClean="0">
                            <a:solidFill>
                              <a:schemeClr val="tx2"/>
                            </a:solidFill>
                            <a:latin typeface="Cambria Math" panose="02040503050406030204" pitchFamily="18" charset="0"/>
                            <a:sym typeface="Symbol" panose="05050102010706020507" pitchFamily="18" charset="2"/>
                          </a:rPr>
                          <m:t>𝑣𝑜</m:t>
                        </m:r>
                      </m:sub>
                    </m:sSub>
                    <m:r>
                      <a:rPr kumimoji="1" lang="en-US" altLang="zh-CN" sz="2000" i="1" smtClean="0">
                        <a:solidFill>
                          <a:schemeClr val="tx2"/>
                        </a:solidFill>
                        <a:latin typeface="Cambria Math" panose="02040503050406030204" pitchFamily="18" charset="0"/>
                        <a:ea typeface="Cambria Math" panose="02040503050406030204" pitchFamily="18" charset="0"/>
                        <a:sym typeface="Symbol" panose="05050102010706020507" pitchFamily="18" charset="2"/>
                      </a:rPr>
                      <m:t>→∞</m:t>
                    </m:r>
                  </m:oMath>
                </a14:m>
                <a:endParaRPr kumimoji="1" lang="en-US" altLang="zh-CN" sz="2000" dirty="0">
                  <a:solidFill>
                    <a:schemeClr val="tx2"/>
                  </a:solidFill>
                  <a:latin typeface="Times New Roman" panose="02020603050405020304" pitchFamily="18" charset="0"/>
                  <a:ea typeface="Cambria Math" panose="02040503050406030204" pitchFamily="18" charset="0"/>
                  <a:sym typeface="Symbol" panose="05050102010706020507" pitchFamily="18" charset="2"/>
                </a:endParaRPr>
              </a:p>
              <a:p>
                <a:pPr lvl="2">
                  <a:lnSpc>
                    <a:spcPct val="110000"/>
                  </a:lnSpc>
                </a:pPr>
                <a:r>
                  <a:rPr kumimoji="1" lang="en-US" altLang="zh-CN" sz="2000" dirty="0">
                    <a:solidFill>
                      <a:schemeClr val="tx2"/>
                    </a:solidFill>
                    <a:sym typeface="Wingdings" panose="05000000000000000000" pitchFamily="2" charset="2"/>
                  </a:rPr>
                  <a:t>  </a:t>
                </a:r>
                <a14:m>
                  <m:oMath xmlns:m="http://schemas.openxmlformats.org/officeDocument/2006/math">
                    <m:sSub>
                      <m:sSubPr>
                        <m:ctrlPr>
                          <a:rPr kumimoji="1" lang="en-US" altLang="zh-CN" sz="2000" i="1">
                            <a:solidFill>
                              <a:schemeClr val="tx2"/>
                            </a:solidFill>
                            <a:latin typeface="Cambria Math" panose="02040503050406030204" pitchFamily="18" charset="0"/>
                            <a:sym typeface="Symbol" panose="05050102010706020507" pitchFamily="18" charset="2"/>
                          </a:rPr>
                        </m:ctrlPr>
                      </m:sSubPr>
                      <m:e>
                        <m:r>
                          <a:rPr kumimoji="1" lang="en-US" altLang="zh-CN" sz="2000" i="1">
                            <a:solidFill>
                              <a:schemeClr val="tx2"/>
                            </a:solidFill>
                            <a:latin typeface="Cambria Math" panose="02040503050406030204" pitchFamily="18" charset="0"/>
                            <a:sym typeface="Symbol" panose="05050102010706020507" pitchFamily="18" charset="2"/>
                          </a:rPr>
                          <m:t>𝑣</m:t>
                        </m:r>
                      </m:e>
                      <m:sub>
                        <m:r>
                          <a:rPr kumimoji="1" lang="en-US" altLang="zh-CN" sz="2000" i="1">
                            <a:solidFill>
                              <a:schemeClr val="tx2"/>
                            </a:solidFill>
                            <a:latin typeface="Cambria Math" panose="02040503050406030204" pitchFamily="18" charset="0"/>
                            <a:sym typeface="Symbol" panose="05050102010706020507" pitchFamily="18" charset="2"/>
                          </a:rPr>
                          <m:t>+</m:t>
                        </m:r>
                      </m:sub>
                    </m:sSub>
                    <m:r>
                      <a:rPr kumimoji="1" lang="en-US" altLang="zh-CN" sz="2000" i="1">
                        <a:solidFill>
                          <a:schemeClr val="tx2"/>
                        </a:solidFill>
                        <a:latin typeface="Cambria Math" panose="02040503050406030204" pitchFamily="18" charset="0"/>
                        <a:ea typeface="Cambria Math" panose="02040503050406030204" pitchFamily="18" charset="0"/>
                        <a:sym typeface="Symbol" panose="05050102010706020507" pitchFamily="18" charset="2"/>
                      </a:rPr>
                      <m:t>≈</m:t>
                    </m:r>
                    <m:sSub>
                      <m:sSubPr>
                        <m:ctrlPr>
                          <a:rPr kumimoji="1" lang="en-US" altLang="zh-CN" sz="2000" i="1">
                            <a:solidFill>
                              <a:schemeClr val="tx2"/>
                            </a:solidFill>
                            <a:latin typeface="Cambria Math" panose="02040503050406030204" pitchFamily="18" charset="0"/>
                            <a:sym typeface="Symbol" panose="05050102010706020507" pitchFamily="18" charset="2"/>
                          </a:rPr>
                        </m:ctrlPr>
                      </m:sSubPr>
                      <m:e>
                        <m:r>
                          <a:rPr kumimoji="1" lang="en-US" altLang="zh-CN" sz="2000" i="1">
                            <a:solidFill>
                              <a:schemeClr val="tx2"/>
                            </a:solidFill>
                            <a:latin typeface="Cambria Math" panose="02040503050406030204" pitchFamily="18" charset="0"/>
                            <a:sym typeface="Symbol" panose="05050102010706020507" pitchFamily="18" charset="2"/>
                          </a:rPr>
                          <m:t>𝑣</m:t>
                        </m:r>
                      </m:e>
                      <m:sub>
                        <m:r>
                          <a:rPr kumimoji="1" lang="en-US" altLang="zh-CN" sz="2000" i="1">
                            <a:solidFill>
                              <a:schemeClr val="tx2"/>
                            </a:solidFill>
                            <a:latin typeface="Cambria Math" panose="02040503050406030204" pitchFamily="18" charset="0"/>
                            <a:sym typeface="Symbol" panose="05050102010706020507" pitchFamily="18" charset="2"/>
                          </a:rPr>
                          <m:t>−</m:t>
                        </m:r>
                      </m:sub>
                    </m:sSub>
                  </m:oMath>
                </a14:m>
                <a:endParaRPr kumimoji="1" lang="zh-CN" altLang="en-US" sz="2000" dirty="0">
                  <a:solidFill>
                    <a:schemeClr val="tx2"/>
                  </a:solidFill>
                  <a:latin typeface="Times New Roman" panose="02020603050405020304" pitchFamily="18" charset="0"/>
                  <a:sym typeface="Symbol" panose="05050102010706020507" pitchFamily="18" charset="2"/>
                </a:endParaRPr>
              </a:p>
              <a:p>
                <a:pPr lvl="1">
                  <a:lnSpc>
                    <a:spcPct val="110000"/>
                  </a:lnSpc>
                </a:pPr>
                <a:r>
                  <a:rPr kumimoji="1" lang="zh-CN" altLang="en-US" sz="2400" dirty="0">
                    <a:solidFill>
                      <a:schemeClr val="tx2"/>
                    </a:solidFill>
                    <a:latin typeface="Times New Roman" panose="02020603050405020304" pitchFamily="18" charset="0"/>
                    <a:sym typeface="Symbol" panose="05050102010706020507" pitchFamily="18" charset="2"/>
                  </a:rPr>
                  <a:t>虚断</a:t>
                </a:r>
                <a:r>
                  <a:rPr kumimoji="1" lang="en-US" altLang="zh-CN" sz="2400" dirty="0">
                    <a:solidFill>
                      <a:schemeClr val="tx2"/>
                    </a:solidFill>
                    <a:latin typeface="Times New Roman" panose="02020603050405020304" pitchFamily="18" charset="0"/>
                    <a:sym typeface="Symbol" panose="05050102010706020507" pitchFamily="18" charset="2"/>
                  </a:rPr>
                  <a:t>(</a:t>
                </a:r>
                <a:r>
                  <a:rPr kumimoji="1" lang="zh-CN" altLang="en-US" sz="2400" dirty="0">
                    <a:solidFill>
                      <a:schemeClr val="tx2"/>
                    </a:solidFill>
                    <a:latin typeface="Times New Roman" panose="02020603050405020304" pitchFamily="18" charset="0"/>
                    <a:sym typeface="Symbol" panose="05050102010706020507" pitchFamily="18" charset="2"/>
                  </a:rPr>
                  <a:t>所有时刻</a:t>
                </a:r>
                <a:r>
                  <a:rPr kumimoji="1" lang="en-US" altLang="zh-CN" sz="2400" dirty="0">
                    <a:solidFill>
                      <a:schemeClr val="tx2"/>
                    </a:solidFill>
                    <a:latin typeface="Times New Roman" panose="02020603050405020304" pitchFamily="18" charset="0"/>
                    <a:sym typeface="Symbol" panose="05050102010706020507" pitchFamily="18" charset="2"/>
                  </a:rPr>
                  <a:t>)</a:t>
                </a:r>
                <a:endParaRPr kumimoji="1" lang="en-US" altLang="zh-CN" sz="2400" dirty="0">
                  <a:solidFill>
                    <a:schemeClr val="tx2"/>
                  </a:solidFill>
                  <a:latin typeface="Times New Roman" panose="02020603050405020304" pitchFamily="18" charset="0"/>
                  <a:sym typeface="Symbol" panose="05050102010706020507" pitchFamily="18" charset="2"/>
                </a:endParaRPr>
              </a:p>
              <a:p>
                <a:pPr lvl="2">
                  <a:lnSpc>
                    <a:spcPct val="110000"/>
                  </a:lnSpc>
                </a:pPr>
                <a:r>
                  <a:rPr kumimoji="1" lang="zh-CN" altLang="en-US" sz="2000" dirty="0">
                    <a:solidFill>
                      <a:schemeClr val="tx2"/>
                    </a:solidFill>
                    <a:latin typeface="Times New Roman" panose="02020603050405020304" pitchFamily="18" charset="0"/>
                    <a:sym typeface="Symbol" panose="05050102010706020507" pitchFamily="18" charset="2"/>
                  </a:rPr>
                  <a:t>输入电阻 </a:t>
                </a:r>
                <a14:m>
                  <m:oMath xmlns:m="http://schemas.openxmlformats.org/officeDocument/2006/math">
                    <m:sSub>
                      <m:sSubPr>
                        <m:ctrlPr>
                          <a:rPr kumimoji="1" lang="en-US" altLang="zh-CN" sz="2000" i="1">
                            <a:solidFill>
                              <a:schemeClr val="tx2"/>
                            </a:solidFill>
                            <a:latin typeface="Cambria Math" panose="02040503050406030204" pitchFamily="18" charset="0"/>
                            <a:sym typeface="Symbol" panose="05050102010706020507" pitchFamily="18" charset="2"/>
                          </a:rPr>
                        </m:ctrlPr>
                      </m:sSubPr>
                      <m:e>
                        <m:r>
                          <a:rPr kumimoji="1" lang="en-US" altLang="zh-CN" sz="2000" b="0" i="1" smtClean="0">
                            <a:solidFill>
                              <a:schemeClr val="tx2"/>
                            </a:solidFill>
                            <a:latin typeface="Cambria Math" panose="02040503050406030204" pitchFamily="18" charset="0"/>
                            <a:sym typeface="Symbol" panose="05050102010706020507" pitchFamily="18" charset="2"/>
                          </a:rPr>
                          <m:t>𝑟</m:t>
                        </m:r>
                      </m:e>
                      <m:sub>
                        <m:r>
                          <a:rPr kumimoji="1" lang="en-US" altLang="zh-CN" sz="2000" b="0" i="1" smtClean="0">
                            <a:solidFill>
                              <a:schemeClr val="tx2"/>
                            </a:solidFill>
                            <a:latin typeface="Cambria Math" panose="02040503050406030204" pitchFamily="18" charset="0"/>
                            <a:sym typeface="Symbol" panose="05050102010706020507" pitchFamily="18" charset="2"/>
                          </a:rPr>
                          <m:t>𝑖</m:t>
                        </m:r>
                      </m:sub>
                    </m:sSub>
                    <m:r>
                      <a:rPr kumimoji="1" lang="en-US" altLang="zh-CN" sz="2000" i="1">
                        <a:solidFill>
                          <a:schemeClr val="tx2"/>
                        </a:solidFill>
                        <a:latin typeface="Cambria Math" panose="02040503050406030204" pitchFamily="18" charset="0"/>
                        <a:ea typeface="Cambria Math" panose="02040503050406030204" pitchFamily="18" charset="0"/>
                        <a:sym typeface="Symbol" panose="05050102010706020507" pitchFamily="18" charset="2"/>
                      </a:rPr>
                      <m:t>→∞</m:t>
                    </m:r>
                  </m:oMath>
                </a14:m>
                <a:endParaRPr kumimoji="1" lang="en-US" altLang="zh-CN" sz="2000" dirty="0">
                  <a:solidFill>
                    <a:schemeClr val="tx2"/>
                  </a:solidFill>
                  <a:latin typeface="Times New Roman" panose="02020603050405020304" pitchFamily="18" charset="0"/>
                  <a:ea typeface="Cambria Math" panose="02040503050406030204" pitchFamily="18" charset="0"/>
                  <a:sym typeface="Symbol" panose="05050102010706020507" pitchFamily="18" charset="2"/>
                </a:endParaRPr>
              </a:p>
              <a:p>
                <a:pPr lvl="2">
                  <a:lnSpc>
                    <a:spcPct val="110000"/>
                  </a:lnSpc>
                </a:pPr>
                <a14:m>
                  <m:oMath xmlns:m="http://schemas.openxmlformats.org/officeDocument/2006/math">
                    <m:sSub>
                      <m:sSubPr>
                        <m:ctrlPr>
                          <a:rPr kumimoji="1" lang="en-US" altLang="zh-CN" sz="2000" i="1">
                            <a:solidFill>
                              <a:schemeClr val="tx2"/>
                            </a:solidFill>
                            <a:latin typeface="Cambria Math" panose="02040503050406030204" pitchFamily="18" charset="0"/>
                            <a:sym typeface="Symbol" panose="05050102010706020507" pitchFamily="18" charset="2"/>
                          </a:rPr>
                        </m:ctrlPr>
                      </m:sSubPr>
                      <m:e>
                        <m:r>
                          <a:rPr kumimoji="1" lang="en-US" altLang="zh-CN" sz="2000" b="0" i="1" smtClean="0">
                            <a:solidFill>
                              <a:schemeClr val="tx2"/>
                            </a:solidFill>
                            <a:latin typeface="Cambria Math" panose="02040503050406030204" pitchFamily="18" charset="0"/>
                            <a:sym typeface="Symbol" panose="05050102010706020507" pitchFamily="18" charset="2"/>
                          </a:rPr>
                          <m:t>𝑖</m:t>
                        </m:r>
                      </m:e>
                      <m:sub>
                        <m:r>
                          <a:rPr kumimoji="1" lang="en-US" altLang="zh-CN" sz="2000" b="0" i="1" smtClean="0">
                            <a:solidFill>
                              <a:schemeClr val="tx2"/>
                            </a:solidFill>
                            <a:latin typeface="Cambria Math" panose="02040503050406030204" pitchFamily="18" charset="0"/>
                            <a:sym typeface="Symbol" panose="05050102010706020507" pitchFamily="18" charset="2"/>
                          </a:rPr>
                          <m:t>+</m:t>
                        </m:r>
                      </m:sub>
                    </m:sSub>
                    <m:r>
                      <a:rPr kumimoji="1" lang="en-US" altLang="zh-CN" sz="2000" i="1">
                        <a:solidFill>
                          <a:schemeClr val="tx2"/>
                        </a:solidFill>
                        <a:latin typeface="Cambria Math" panose="02040503050406030204" pitchFamily="18" charset="0"/>
                        <a:sym typeface="Symbol" panose="05050102010706020507" pitchFamily="18" charset="2"/>
                      </a:rPr>
                      <m:t>=</m:t>
                    </m:r>
                    <m:f>
                      <m:fPr>
                        <m:ctrlPr>
                          <a:rPr kumimoji="1" lang="en-US" altLang="zh-CN" sz="2000" b="0" i="1" smtClean="0">
                            <a:solidFill>
                              <a:schemeClr val="tx2"/>
                            </a:solidFill>
                            <a:latin typeface="Cambria Math" panose="02040503050406030204" pitchFamily="18" charset="0"/>
                            <a:sym typeface="Symbol" panose="05050102010706020507" pitchFamily="18" charset="2"/>
                          </a:rPr>
                        </m:ctrlPr>
                      </m:fPr>
                      <m:num>
                        <m:sSub>
                          <m:sSubPr>
                            <m:ctrlPr>
                              <a:rPr kumimoji="1" lang="en-US" altLang="zh-CN" sz="2000" i="1">
                                <a:solidFill>
                                  <a:schemeClr val="tx2"/>
                                </a:solidFill>
                                <a:latin typeface="Cambria Math" panose="02040503050406030204" pitchFamily="18" charset="0"/>
                                <a:sym typeface="Symbol" panose="05050102010706020507" pitchFamily="18" charset="2"/>
                              </a:rPr>
                            </m:ctrlPr>
                          </m:sSubPr>
                          <m:e>
                            <m:r>
                              <a:rPr kumimoji="1" lang="en-US" altLang="zh-CN" sz="2000" i="1">
                                <a:solidFill>
                                  <a:schemeClr val="tx2"/>
                                </a:solidFill>
                                <a:latin typeface="Cambria Math" panose="02040503050406030204" pitchFamily="18" charset="0"/>
                                <a:sym typeface="Symbol" panose="05050102010706020507" pitchFamily="18" charset="2"/>
                              </a:rPr>
                              <m:t>𝑣</m:t>
                            </m:r>
                          </m:e>
                          <m:sub>
                            <m:r>
                              <a:rPr kumimoji="1" lang="en-US" altLang="zh-CN" sz="2000" i="1">
                                <a:solidFill>
                                  <a:schemeClr val="tx2"/>
                                </a:solidFill>
                                <a:latin typeface="Cambria Math" panose="02040503050406030204" pitchFamily="18" charset="0"/>
                                <a:sym typeface="Symbol" panose="05050102010706020507" pitchFamily="18" charset="2"/>
                              </a:rPr>
                              <m:t>+</m:t>
                            </m:r>
                          </m:sub>
                        </m:sSub>
                      </m:num>
                      <m:den>
                        <m:sSub>
                          <m:sSubPr>
                            <m:ctrlPr>
                              <a:rPr kumimoji="1" lang="en-US" altLang="zh-CN" sz="2000" i="1">
                                <a:solidFill>
                                  <a:schemeClr val="tx2"/>
                                </a:solidFill>
                                <a:latin typeface="Cambria Math" panose="02040503050406030204" pitchFamily="18" charset="0"/>
                                <a:sym typeface="Symbol" panose="05050102010706020507" pitchFamily="18" charset="2"/>
                              </a:rPr>
                            </m:ctrlPr>
                          </m:sSubPr>
                          <m:e>
                            <m:r>
                              <a:rPr kumimoji="1" lang="en-US" altLang="zh-CN" sz="2000" i="1">
                                <a:solidFill>
                                  <a:schemeClr val="tx2"/>
                                </a:solidFill>
                                <a:latin typeface="Cambria Math" panose="02040503050406030204" pitchFamily="18" charset="0"/>
                                <a:sym typeface="Symbol" panose="05050102010706020507" pitchFamily="18" charset="2"/>
                              </a:rPr>
                              <m:t>𝑟</m:t>
                            </m:r>
                          </m:e>
                          <m:sub>
                            <m:r>
                              <a:rPr kumimoji="1" lang="en-US" altLang="zh-CN" sz="2000" i="1">
                                <a:solidFill>
                                  <a:schemeClr val="tx2"/>
                                </a:solidFill>
                                <a:latin typeface="Cambria Math" panose="02040503050406030204" pitchFamily="18" charset="0"/>
                                <a:sym typeface="Symbol" panose="05050102010706020507" pitchFamily="18" charset="2"/>
                              </a:rPr>
                              <m:t>𝑖</m:t>
                            </m:r>
                            <m:r>
                              <a:rPr kumimoji="1" lang="en-US" altLang="zh-CN" sz="2000" b="0" i="1" smtClean="0">
                                <a:solidFill>
                                  <a:schemeClr val="tx2"/>
                                </a:solidFill>
                                <a:latin typeface="Cambria Math" panose="02040503050406030204" pitchFamily="18" charset="0"/>
                                <a:sym typeface="Symbol" panose="05050102010706020507" pitchFamily="18" charset="2"/>
                              </a:rPr>
                              <m:t>+</m:t>
                            </m:r>
                          </m:sub>
                        </m:sSub>
                      </m:den>
                    </m:f>
                  </m:oMath>
                </a14:m>
                <a:r>
                  <a:rPr kumimoji="1" lang="en-US" altLang="zh-CN" sz="2000" dirty="0">
                    <a:solidFill>
                      <a:schemeClr val="tx2"/>
                    </a:solidFill>
                    <a:ea typeface="Cambria Math" panose="02040503050406030204" pitchFamily="18" charset="0"/>
                    <a:sym typeface="Symbol" panose="05050102010706020507" pitchFamily="18" charset="2"/>
                  </a:rPr>
                  <a:t> </a:t>
                </a:r>
                <a14:m>
                  <m:oMath xmlns:m="http://schemas.openxmlformats.org/officeDocument/2006/math">
                    <m:r>
                      <a:rPr kumimoji="1" lang="en-US" altLang="zh-CN" sz="2000" i="1">
                        <a:solidFill>
                          <a:schemeClr val="tx2"/>
                        </a:solidFill>
                        <a:latin typeface="Cambria Math" panose="02040503050406030204" pitchFamily="18" charset="0"/>
                        <a:ea typeface="Cambria Math" panose="02040503050406030204" pitchFamily="18" charset="0"/>
                        <a:sym typeface="Symbol" panose="05050102010706020507" pitchFamily="18" charset="2"/>
                      </a:rPr>
                      <m:t>→</m:t>
                    </m:r>
                    <m:r>
                      <a:rPr kumimoji="1" lang="en-US" altLang="zh-CN" sz="2000" i="1">
                        <a:solidFill>
                          <a:schemeClr val="tx2"/>
                        </a:solidFill>
                        <a:latin typeface="Cambria Math" panose="02040503050406030204" pitchFamily="18" charset="0"/>
                        <a:ea typeface="Cambria Math" panose="02040503050406030204" pitchFamily="18" charset="0"/>
                        <a:sym typeface="Symbol" panose="05050102010706020507" pitchFamily="18" charset="2"/>
                      </a:rPr>
                      <m:t>0</m:t>
                    </m:r>
                  </m:oMath>
                </a14:m>
                <a:r>
                  <a:rPr kumimoji="1" lang="en-US" altLang="zh-CN" sz="2000" dirty="0">
                    <a:solidFill>
                      <a:schemeClr val="tx2"/>
                    </a:solidFill>
                    <a:latin typeface="Times New Roman" panose="02020603050405020304" pitchFamily="18" charset="0"/>
                    <a:sym typeface="Symbol" panose="05050102010706020507" pitchFamily="18" charset="2"/>
                  </a:rPr>
                  <a:t>,</a:t>
                </a:r>
                <a:r>
                  <a:rPr kumimoji="1" lang="en-US" altLang="zh-CN" sz="2000" dirty="0">
                    <a:solidFill>
                      <a:schemeClr val="tx2"/>
                    </a:solidFill>
                    <a:sym typeface="Symbol" panose="05050102010706020507" pitchFamily="18" charset="2"/>
                  </a:rPr>
                  <a:t> </a:t>
                </a:r>
                <a14:m>
                  <m:oMath xmlns:m="http://schemas.openxmlformats.org/officeDocument/2006/math">
                    <m:sSub>
                      <m:sSubPr>
                        <m:ctrlPr>
                          <a:rPr kumimoji="1" lang="en-US" altLang="zh-CN" sz="2000" i="1">
                            <a:solidFill>
                              <a:schemeClr val="tx2"/>
                            </a:solidFill>
                            <a:latin typeface="Cambria Math" panose="02040503050406030204" pitchFamily="18" charset="0"/>
                            <a:sym typeface="Symbol" panose="05050102010706020507" pitchFamily="18" charset="2"/>
                          </a:rPr>
                        </m:ctrlPr>
                      </m:sSubPr>
                      <m:e>
                        <m:r>
                          <a:rPr kumimoji="1" lang="en-US" altLang="zh-CN" sz="2000" i="1">
                            <a:solidFill>
                              <a:schemeClr val="tx2"/>
                            </a:solidFill>
                            <a:latin typeface="Cambria Math" panose="02040503050406030204" pitchFamily="18" charset="0"/>
                            <a:sym typeface="Symbol" panose="05050102010706020507" pitchFamily="18" charset="2"/>
                          </a:rPr>
                          <m:t>𝑖</m:t>
                        </m:r>
                      </m:e>
                      <m:sub>
                        <m:r>
                          <a:rPr kumimoji="1" lang="en-US" altLang="zh-CN" sz="2000" b="0" i="1" smtClean="0">
                            <a:solidFill>
                              <a:schemeClr val="tx2"/>
                            </a:solidFill>
                            <a:latin typeface="Cambria Math" panose="02040503050406030204" pitchFamily="18" charset="0"/>
                            <a:sym typeface="Symbol" panose="05050102010706020507" pitchFamily="18" charset="2"/>
                          </a:rPr>
                          <m:t>−</m:t>
                        </m:r>
                      </m:sub>
                    </m:sSub>
                    <m:r>
                      <a:rPr kumimoji="1" lang="en-US" altLang="zh-CN" sz="2000" i="1">
                        <a:solidFill>
                          <a:schemeClr val="tx2"/>
                        </a:solidFill>
                        <a:latin typeface="Cambria Math" panose="02040503050406030204" pitchFamily="18" charset="0"/>
                        <a:sym typeface="Symbol" panose="05050102010706020507" pitchFamily="18" charset="2"/>
                      </a:rPr>
                      <m:t>=</m:t>
                    </m:r>
                    <m:f>
                      <m:fPr>
                        <m:ctrlPr>
                          <a:rPr kumimoji="1" lang="en-US" altLang="zh-CN" sz="2000" i="1">
                            <a:solidFill>
                              <a:schemeClr val="tx2"/>
                            </a:solidFill>
                            <a:latin typeface="Cambria Math" panose="02040503050406030204" pitchFamily="18" charset="0"/>
                            <a:sym typeface="Symbol" panose="05050102010706020507" pitchFamily="18" charset="2"/>
                          </a:rPr>
                        </m:ctrlPr>
                      </m:fPr>
                      <m:num>
                        <m:sSub>
                          <m:sSubPr>
                            <m:ctrlPr>
                              <a:rPr kumimoji="1" lang="en-US" altLang="zh-CN" sz="2000" i="1">
                                <a:solidFill>
                                  <a:schemeClr val="tx2"/>
                                </a:solidFill>
                                <a:latin typeface="Cambria Math" panose="02040503050406030204" pitchFamily="18" charset="0"/>
                                <a:sym typeface="Symbol" panose="05050102010706020507" pitchFamily="18" charset="2"/>
                              </a:rPr>
                            </m:ctrlPr>
                          </m:sSubPr>
                          <m:e>
                            <m:r>
                              <a:rPr kumimoji="1" lang="en-US" altLang="zh-CN" sz="2000" i="1">
                                <a:solidFill>
                                  <a:schemeClr val="tx2"/>
                                </a:solidFill>
                                <a:latin typeface="Cambria Math" panose="02040503050406030204" pitchFamily="18" charset="0"/>
                                <a:sym typeface="Symbol" panose="05050102010706020507" pitchFamily="18" charset="2"/>
                              </a:rPr>
                              <m:t>𝑣</m:t>
                            </m:r>
                          </m:e>
                          <m:sub>
                            <m:r>
                              <a:rPr kumimoji="1" lang="en-US" altLang="zh-CN" sz="2000" b="0" i="1" smtClean="0">
                                <a:solidFill>
                                  <a:schemeClr val="tx2"/>
                                </a:solidFill>
                                <a:latin typeface="Cambria Math" panose="02040503050406030204" pitchFamily="18" charset="0"/>
                                <a:sym typeface="Symbol" panose="05050102010706020507" pitchFamily="18" charset="2"/>
                              </a:rPr>
                              <m:t>−</m:t>
                            </m:r>
                          </m:sub>
                        </m:sSub>
                      </m:num>
                      <m:den>
                        <m:sSub>
                          <m:sSubPr>
                            <m:ctrlPr>
                              <a:rPr kumimoji="1" lang="en-US" altLang="zh-CN" sz="2000" i="1" smtClean="0">
                                <a:solidFill>
                                  <a:schemeClr val="tx2"/>
                                </a:solidFill>
                                <a:latin typeface="Cambria Math" panose="02040503050406030204" pitchFamily="18" charset="0"/>
                                <a:sym typeface="Symbol" panose="05050102010706020507" pitchFamily="18" charset="2"/>
                              </a:rPr>
                            </m:ctrlPr>
                          </m:sSubPr>
                          <m:e>
                            <m:r>
                              <a:rPr kumimoji="1" lang="en-US" altLang="zh-CN" sz="2000" i="1">
                                <a:solidFill>
                                  <a:schemeClr val="tx2"/>
                                </a:solidFill>
                                <a:latin typeface="Cambria Math" panose="02040503050406030204" pitchFamily="18" charset="0"/>
                                <a:sym typeface="Symbol" panose="05050102010706020507" pitchFamily="18" charset="2"/>
                              </a:rPr>
                              <m:t>𝑟</m:t>
                            </m:r>
                          </m:e>
                          <m:sub>
                            <m:r>
                              <a:rPr kumimoji="1" lang="en-US" altLang="zh-CN" sz="2000" i="1">
                                <a:solidFill>
                                  <a:schemeClr val="tx2"/>
                                </a:solidFill>
                                <a:latin typeface="Cambria Math" panose="02040503050406030204" pitchFamily="18" charset="0"/>
                                <a:sym typeface="Symbol" panose="05050102010706020507" pitchFamily="18" charset="2"/>
                              </a:rPr>
                              <m:t>𝑖</m:t>
                            </m:r>
                            <m:r>
                              <a:rPr kumimoji="1" lang="en-US" altLang="zh-CN" sz="2000" b="0" i="1" smtClean="0">
                                <a:solidFill>
                                  <a:schemeClr val="tx2"/>
                                </a:solidFill>
                                <a:latin typeface="Cambria Math" panose="02040503050406030204" pitchFamily="18" charset="0"/>
                                <a:sym typeface="Symbol" panose="05050102010706020507" pitchFamily="18" charset="2"/>
                              </a:rPr>
                              <m:t>−</m:t>
                            </m:r>
                          </m:sub>
                        </m:sSub>
                      </m:den>
                    </m:f>
                  </m:oMath>
                </a14:m>
                <a:r>
                  <a:rPr kumimoji="1" lang="en-US" altLang="zh-CN" sz="2000" dirty="0">
                    <a:solidFill>
                      <a:schemeClr val="tx2"/>
                    </a:solidFill>
                    <a:ea typeface="Cambria Math" panose="02040503050406030204" pitchFamily="18" charset="0"/>
                    <a:sym typeface="Symbol" panose="05050102010706020507" pitchFamily="18" charset="2"/>
                  </a:rPr>
                  <a:t> </a:t>
                </a:r>
                <a14:m>
                  <m:oMath xmlns:m="http://schemas.openxmlformats.org/officeDocument/2006/math">
                    <m:r>
                      <a:rPr kumimoji="1" lang="en-US" altLang="zh-CN" sz="2000" i="1">
                        <a:solidFill>
                          <a:schemeClr val="tx2"/>
                        </a:solidFill>
                        <a:latin typeface="Cambria Math" panose="02040503050406030204" pitchFamily="18" charset="0"/>
                        <a:ea typeface="Cambria Math" panose="02040503050406030204" pitchFamily="18" charset="0"/>
                        <a:sym typeface="Symbol" panose="05050102010706020507" pitchFamily="18" charset="2"/>
                      </a:rPr>
                      <m:t>→</m:t>
                    </m:r>
                    <m:r>
                      <a:rPr kumimoji="1" lang="en-US" altLang="zh-CN" sz="2000" i="1">
                        <a:solidFill>
                          <a:schemeClr val="tx2"/>
                        </a:solidFill>
                        <a:latin typeface="Cambria Math" panose="02040503050406030204" pitchFamily="18" charset="0"/>
                        <a:ea typeface="Cambria Math" panose="02040503050406030204" pitchFamily="18" charset="0"/>
                        <a:sym typeface="Symbol" panose="05050102010706020507" pitchFamily="18" charset="2"/>
                      </a:rPr>
                      <m:t>0</m:t>
                    </m:r>
                  </m:oMath>
                </a14:m>
                <a:endParaRPr kumimoji="1" lang="en-US" altLang="zh-CN" sz="2000" dirty="0">
                  <a:solidFill>
                    <a:schemeClr val="tx2"/>
                  </a:solidFill>
                  <a:latin typeface="Times New Roman" panose="02020603050405020304" pitchFamily="18" charset="0"/>
                  <a:sym typeface="Symbol" panose="05050102010706020507" pitchFamily="18" charset="2"/>
                </a:endParaRPr>
              </a:p>
              <a:p>
                <a:pPr lvl="1">
                  <a:lnSpc>
                    <a:spcPct val="110000"/>
                  </a:lnSpc>
                </a:pPr>
                <a:r>
                  <a:rPr kumimoji="1" lang="zh-CN" altLang="en-US" sz="2400" dirty="0">
                    <a:solidFill>
                      <a:schemeClr val="tx2"/>
                    </a:solidFill>
                    <a:latin typeface="Times New Roman" panose="02020603050405020304" pitchFamily="18" charset="0"/>
                    <a:sym typeface="Symbol" panose="05050102010706020507" pitchFamily="18" charset="2"/>
                  </a:rPr>
                  <a:t>放大倍数恒定</a:t>
                </a:r>
                <a:endParaRPr kumimoji="1" lang="en-US" altLang="zh-CN" sz="2400" dirty="0">
                  <a:solidFill>
                    <a:schemeClr val="tx2"/>
                  </a:solidFill>
                  <a:latin typeface="Times New Roman" panose="02020603050405020304" pitchFamily="18" charset="0"/>
                  <a:sym typeface="Symbol" panose="05050102010706020507" pitchFamily="18" charset="2"/>
                </a:endParaRPr>
              </a:p>
              <a:p>
                <a:pPr lvl="2">
                  <a:lnSpc>
                    <a:spcPct val="110000"/>
                  </a:lnSpc>
                </a:pPr>
                <a14:m>
                  <m:oMath xmlns:m="http://schemas.openxmlformats.org/officeDocument/2006/math">
                    <m:sSub>
                      <m:sSubPr>
                        <m:ctrlPr>
                          <a:rPr kumimoji="1" lang="en-US" altLang="zh-CN" sz="2000" i="1">
                            <a:solidFill>
                              <a:schemeClr val="tx2"/>
                            </a:solidFill>
                            <a:latin typeface="Cambria Math" panose="02040503050406030204" pitchFamily="18" charset="0"/>
                            <a:sym typeface="Symbol" panose="05050102010706020507" pitchFamily="18" charset="2"/>
                          </a:rPr>
                        </m:ctrlPr>
                      </m:sSubPr>
                      <m:e>
                        <m:r>
                          <a:rPr kumimoji="1" lang="en-US" altLang="zh-CN" sz="2000" i="1">
                            <a:solidFill>
                              <a:schemeClr val="tx2"/>
                            </a:solidFill>
                            <a:latin typeface="Cambria Math" panose="02040503050406030204" pitchFamily="18" charset="0"/>
                            <a:sym typeface="Symbol" panose="05050102010706020507" pitchFamily="18" charset="2"/>
                          </a:rPr>
                          <m:t>𝑣</m:t>
                        </m:r>
                      </m:e>
                      <m:sub>
                        <m:r>
                          <a:rPr kumimoji="1" lang="en-US" altLang="zh-CN" sz="2000" b="0" i="1" smtClean="0">
                            <a:solidFill>
                              <a:schemeClr val="tx2"/>
                            </a:solidFill>
                            <a:latin typeface="Cambria Math" panose="02040503050406030204" pitchFamily="18" charset="0"/>
                            <a:sym typeface="Symbol" panose="05050102010706020507" pitchFamily="18" charset="2"/>
                          </a:rPr>
                          <m:t>𝐿</m:t>
                        </m:r>
                      </m:sub>
                    </m:sSub>
                    <m:r>
                      <a:rPr kumimoji="1" lang="en-US" altLang="zh-CN" sz="2000" i="1">
                        <a:solidFill>
                          <a:schemeClr val="tx2"/>
                        </a:solidFill>
                        <a:latin typeface="Cambria Math" panose="02040503050406030204" pitchFamily="18" charset="0"/>
                        <a:sym typeface="Symbol" panose="05050102010706020507" pitchFamily="18" charset="2"/>
                      </a:rPr>
                      <m:t>=</m:t>
                    </m:r>
                    <m:f>
                      <m:fPr>
                        <m:ctrlPr>
                          <a:rPr kumimoji="1" lang="en-US" altLang="zh-CN" sz="2000" i="1" smtClean="0">
                            <a:solidFill>
                              <a:schemeClr val="tx2"/>
                            </a:solidFill>
                            <a:latin typeface="Cambria Math" panose="02040503050406030204" pitchFamily="18" charset="0"/>
                            <a:sym typeface="Symbol" panose="05050102010706020507" pitchFamily="18" charset="2"/>
                          </a:rPr>
                        </m:ctrlPr>
                      </m:fPr>
                      <m:num>
                        <m:sSub>
                          <m:sSubPr>
                            <m:ctrlPr>
                              <a:rPr kumimoji="1" lang="en-US" altLang="zh-CN" sz="2000" i="1" smtClean="0">
                                <a:solidFill>
                                  <a:schemeClr val="tx2"/>
                                </a:solidFill>
                                <a:latin typeface="Cambria Math" panose="02040503050406030204" pitchFamily="18" charset="0"/>
                                <a:sym typeface="Symbol" panose="05050102010706020507" pitchFamily="18" charset="2"/>
                              </a:rPr>
                            </m:ctrlPr>
                          </m:sSubPr>
                          <m:e>
                            <m:r>
                              <a:rPr kumimoji="1" lang="en-US" altLang="zh-CN" sz="2000" b="0" i="1" smtClean="0">
                                <a:solidFill>
                                  <a:schemeClr val="tx2"/>
                                </a:solidFill>
                                <a:latin typeface="Cambria Math" panose="02040503050406030204" pitchFamily="18" charset="0"/>
                                <a:sym typeface="Symbol" panose="05050102010706020507" pitchFamily="18" charset="2"/>
                              </a:rPr>
                              <m:t>𝑅</m:t>
                            </m:r>
                          </m:e>
                          <m:sub>
                            <m:r>
                              <a:rPr kumimoji="1" lang="en-US" altLang="zh-CN" sz="2000" b="0" i="1" smtClean="0">
                                <a:solidFill>
                                  <a:schemeClr val="tx2"/>
                                </a:solidFill>
                                <a:latin typeface="Cambria Math" panose="02040503050406030204" pitchFamily="18" charset="0"/>
                                <a:sym typeface="Symbol" panose="05050102010706020507" pitchFamily="18" charset="2"/>
                              </a:rPr>
                              <m:t>𝐿</m:t>
                            </m:r>
                          </m:sub>
                        </m:sSub>
                      </m:num>
                      <m:den>
                        <m:sSub>
                          <m:sSubPr>
                            <m:ctrlPr>
                              <a:rPr kumimoji="1" lang="en-US" altLang="zh-CN" sz="2000" b="0" i="1" smtClean="0">
                                <a:solidFill>
                                  <a:schemeClr val="tx2"/>
                                </a:solidFill>
                                <a:latin typeface="Cambria Math" panose="02040503050406030204" pitchFamily="18" charset="0"/>
                                <a:sym typeface="Symbol" panose="05050102010706020507" pitchFamily="18" charset="2"/>
                              </a:rPr>
                            </m:ctrlPr>
                          </m:sSubPr>
                          <m:e>
                            <m:r>
                              <a:rPr kumimoji="1" lang="en-US" altLang="zh-CN" sz="2000" b="0" i="1" smtClean="0">
                                <a:solidFill>
                                  <a:schemeClr val="tx2"/>
                                </a:solidFill>
                                <a:latin typeface="Cambria Math" panose="02040503050406030204" pitchFamily="18" charset="0"/>
                                <a:sym typeface="Symbol" panose="05050102010706020507" pitchFamily="18" charset="2"/>
                              </a:rPr>
                              <m:t>𝑅</m:t>
                            </m:r>
                          </m:e>
                          <m:sub>
                            <m:r>
                              <a:rPr kumimoji="1" lang="en-US" altLang="zh-CN" sz="2000" b="0" i="1" smtClean="0">
                                <a:solidFill>
                                  <a:schemeClr val="tx2"/>
                                </a:solidFill>
                                <a:latin typeface="Cambria Math" panose="02040503050406030204" pitchFamily="18" charset="0"/>
                                <a:sym typeface="Symbol" panose="05050102010706020507" pitchFamily="18" charset="2"/>
                              </a:rPr>
                              <m:t>𝑜</m:t>
                            </m:r>
                          </m:sub>
                        </m:sSub>
                        <m:r>
                          <a:rPr kumimoji="1" lang="en-US" altLang="zh-CN" sz="2000" b="0" i="1" smtClean="0">
                            <a:solidFill>
                              <a:schemeClr val="tx2"/>
                            </a:solidFill>
                            <a:latin typeface="Cambria Math" panose="02040503050406030204" pitchFamily="18" charset="0"/>
                            <a:sym typeface="Symbol" panose="05050102010706020507" pitchFamily="18" charset="2"/>
                          </a:rPr>
                          <m:t>+</m:t>
                        </m:r>
                        <m:sSub>
                          <m:sSubPr>
                            <m:ctrlPr>
                              <a:rPr kumimoji="1" lang="en-US" altLang="zh-CN" sz="2000" i="1">
                                <a:solidFill>
                                  <a:schemeClr val="tx2"/>
                                </a:solidFill>
                                <a:latin typeface="Cambria Math" panose="02040503050406030204" pitchFamily="18" charset="0"/>
                                <a:sym typeface="Symbol" panose="05050102010706020507" pitchFamily="18" charset="2"/>
                              </a:rPr>
                            </m:ctrlPr>
                          </m:sSubPr>
                          <m:e>
                            <m:r>
                              <a:rPr kumimoji="1" lang="en-US" altLang="zh-CN" sz="2000" i="1">
                                <a:solidFill>
                                  <a:schemeClr val="tx2"/>
                                </a:solidFill>
                                <a:latin typeface="Cambria Math" panose="02040503050406030204" pitchFamily="18" charset="0"/>
                                <a:sym typeface="Symbol" panose="05050102010706020507" pitchFamily="18" charset="2"/>
                              </a:rPr>
                              <m:t>𝑅</m:t>
                            </m:r>
                          </m:e>
                          <m:sub>
                            <m:r>
                              <a:rPr kumimoji="1" lang="en-US" altLang="zh-CN" sz="2000" i="1">
                                <a:solidFill>
                                  <a:schemeClr val="tx2"/>
                                </a:solidFill>
                                <a:latin typeface="Cambria Math" panose="02040503050406030204" pitchFamily="18" charset="0"/>
                                <a:sym typeface="Symbol" panose="05050102010706020507" pitchFamily="18" charset="2"/>
                              </a:rPr>
                              <m:t>𝐿</m:t>
                            </m:r>
                          </m:sub>
                        </m:sSub>
                      </m:den>
                    </m:f>
                    <m:sSub>
                      <m:sSubPr>
                        <m:ctrlPr>
                          <a:rPr kumimoji="1" lang="en-US" altLang="zh-CN" sz="2000" i="1">
                            <a:solidFill>
                              <a:schemeClr val="tx2"/>
                            </a:solidFill>
                            <a:latin typeface="Cambria Math" panose="02040503050406030204" pitchFamily="18" charset="0"/>
                            <a:sym typeface="Symbol" panose="05050102010706020507" pitchFamily="18" charset="2"/>
                          </a:rPr>
                        </m:ctrlPr>
                      </m:sSubPr>
                      <m:e>
                        <m:r>
                          <a:rPr kumimoji="1" lang="en-US" altLang="zh-CN" sz="2000" i="1">
                            <a:solidFill>
                              <a:schemeClr val="tx2"/>
                            </a:solidFill>
                            <a:latin typeface="Cambria Math" panose="02040503050406030204" pitchFamily="18" charset="0"/>
                            <a:sym typeface="Symbol" panose="05050102010706020507" pitchFamily="18" charset="2"/>
                          </a:rPr>
                          <m:t>𝑣</m:t>
                        </m:r>
                      </m:e>
                      <m:sub>
                        <m:r>
                          <a:rPr kumimoji="1" lang="en-US" altLang="zh-CN" sz="2000" i="1">
                            <a:solidFill>
                              <a:schemeClr val="tx2"/>
                            </a:solidFill>
                            <a:latin typeface="Cambria Math" panose="02040503050406030204" pitchFamily="18" charset="0"/>
                            <a:sym typeface="Symbol" panose="05050102010706020507" pitchFamily="18" charset="2"/>
                          </a:rPr>
                          <m:t>𝑜</m:t>
                        </m:r>
                      </m:sub>
                    </m:sSub>
                    <m:groupChr>
                      <m:groupChrPr>
                        <m:chr m:val="→"/>
                        <m:vertJc m:val="bot"/>
                        <m:ctrlPr>
                          <a:rPr kumimoji="1" lang="en-US" altLang="zh-CN" sz="2000" i="1" smtClean="0">
                            <a:solidFill>
                              <a:schemeClr val="tx2"/>
                            </a:solidFill>
                            <a:latin typeface="Cambria Math" panose="02040503050406030204" pitchFamily="18" charset="0"/>
                            <a:sym typeface="Symbol" panose="05050102010706020507" pitchFamily="18" charset="2"/>
                          </a:rPr>
                        </m:ctrlPr>
                      </m:groupChrPr>
                      <m:e>
                        <m:sSub>
                          <m:sSubPr>
                            <m:ctrlPr>
                              <a:rPr kumimoji="1" lang="en-US" altLang="zh-CN" sz="2000" i="1" smtClean="0">
                                <a:solidFill>
                                  <a:schemeClr val="tx2"/>
                                </a:solidFill>
                                <a:latin typeface="Cambria Math" panose="02040503050406030204" pitchFamily="18" charset="0"/>
                                <a:sym typeface="Symbol" panose="05050102010706020507" pitchFamily="18" charset="2"/>
                              </a:rPr>
                            </m:ctrlPr>
                          </m:sSubPr>
                          <m:e>
                            <m:r>
                              <a:rPr kumimoji="1" lang="en-US" altLang="zh-CN" sz="2000" b="0" i="1" smtClean="0">
                                <a:solidFill>
                                  <a:schemeClr val="tx2"/>
                                </a:solidFill>
                                <a:latin typeface="Cambria Math" panose="02040503050406030204" pitchFamily="18" charset="0"/>
                                <a:sym typeface="Symbol" panose="05050102010706020507" pitchFamily="18" charset="2"/>
                              </a:rPr>
                              <m:t>𝑅</m:t>
                            </m:r>
                          </m:e>
                          <m:sub>
                            <m:r>
                              <a:rPr kumimoji="1" lang="en-US" altLang="zh-CN" sz="2000" b="0" i="1" smtClean="0">
                                <a:solidFill>
                                  <a:schemeClr val="tx2"/>
                                </a:solidFill>
                                <a:latin typeface="Cambria Math" panose="02040503050406030204" pitchFamily="18" charset="0"/>
                                <a:sym typeface="Symbol" panose="05050102010706020507" pitchFamily="18" charset="2"/>
                              </a:rPr>
                              <m:t>𝑜</m:t>
                            </m:r>
                          </m:sub>
                        </m:sSub>
                        <m:r>
                          <m:rPr>
                            <m:brk m:alnAt="2"/>
                          </m:rPr>
                          <a:rPr kumimoji="1" lang="en-US" altLang="zh-CN" sz="2000" b="0" i="1" smtClean="0">
                            <a:solidFill>
                              <a:schemeClr val="tx2"/>
                            </a:solidFill>
                            <a:latin typeface="Cambria Math" panose="02040503050406030204" pitchFamily="18" charset="0"/>
                            <a:sym typeface="Symbol" panose="05050102010706020507" pitchFamily="18" charset="2"/>
                          </a:rPr>
                          <m:t>=</m:t>
                        </m:r>
                        <m:r>
                          <a:rPr kumimoji="1" lang="en-US" altLang="zh-CN" sz="2000" b="0" i="1" smtClean="0">
                            <a:solidFill>
                              <a:schemeClr val="tx2"/>
                            </a:solidFill>
                            <a:latin typeface="Cambria Math" panose="02040503050406030204" pitchFamily="18" charset="0"/>
                            <a:sym typeface="Symbol" panose="05050102010706020507" pitchFamily="18" charset="2"/>
                          </a:rPr>
                          <m:t>0</m:t>
                        </m:r>
                      </m:e>
                    </m:groupChr>
                    <m:sSub>
                      <m:sSubPr>
                        <m:ctrlPr>
                          <a:rPr kumimoji="1" lang="en-US" altLang="zh-CN" sz="2000" i="1">
                            <a:solidFill>
                              <a:schemeClr val="tx2"/>
                            </a:solidFill>
                            <a:latin typeface="Cambria Math" panose="02040503050406030204" pitchFamily="18" charset="0"/>
                            <a:sym typeface="Symbol" panose="05050102010706020507" pitchFamily="18" charset="2"/>
                          </a:rPr>
                        </m:ctrlPr>
                      </m:sSubPr>
                      <m:e>
                        <m:r>
                          <a:rPr kumimoji="1" lang="en-US" altLang="zh-CN" sz="2000" i="1">
                            <a:solidFill>
                              <a:schemeClr val="tx2"/>
                            </a:solidFill>
                            <a:latin typeface="Cambria Math" panose="02040503050406030204" pitchFamily="18" charset="0"/>
                            <a:sym typeface="Symbol" panose="05050102010706020507" pitchFamily="18" charset="2"/>
                          </a:rPr>
                          <m:t>𝑣</m:t>
                        </m:r>
                      </m:e>
                      <m:sub>
                        <m:r>
                          <a:rPr kumimoji="1" lang="en-US" altLang="zh-CN" sz="2000" i="1">
                            <a:solidFill>
                              <a:schemeClr val="tx2"/>
                            </a:solidFill>
                            <a:latin typeface="Cambria Math" panose="02040503050406030204" pitchFamily="18" charset="0"/>
                            <a:sym typeface="Symbol" panose="05050102010706020507" pitchFamily="18" charset="2"/>
                          </a:rPr>
                          <m:t>𝑜</m:t>
                        </m:r>
                      </m:sub>
                    </m:sSub>
                  </m:oMath>
                </a14:m>
                <a:endParaRPr kumimoji="1" lang="en-US" altLang="zh-CN" sz="2000" dirty="0">
                  <a:solidFill>
                    <a:schemeClr val="tx2"/>
                  </a:solidFill>
                  <a:latin typeface="Times New Roman" panose="02020603050405020304" pitchFamily="18" charset="0"/>
                  <a:sym typeface="Symbol" panose="05050102010706020507" pitchFamily="18" charset="2"/>
                </a:endParaRPr>
              </a:p>
            </p:txBody>
          </p:sp>
        </mc:Choice>
        <mc:Fallback>
          <p:sp>
            <p:nvSpPr>
              <p:cNvPr id="22534" name="Rectangle 3"/>
              <p:cNvSpPr>
                <a:spLocks noRot="1" noChangeAspect="1" noMove="1" noResize="1" noEditPoints="1" noAdjustHandles="1" noChangeArrowheads="1" noChangeShapeType="1" noTextEdit="1"/>
              </p:cNvSpPr>
              <p:nvPr>
                <p:ph type="body" idx="1"/>
              </p:nvPr>
            </p:nvSpPr>
            <p:spPr>
              <a:xfrm>
                <a:off x="457200" y="1304925"/>
                <a:ext cx="8291513" cy="5076825"/>
              </a:xfrm>
              <a:blipFill rotWithShape="1">
                <a:blip r:embed="rId1"/>
                <a:stretch>
                  <a:fillRect r="4"/>
                </a:stretch>
              </a:blipFill>
            </p:spPr>
            <p:txBody>
              <a:bodyPr/>
              <a:lstStyle/>
              <a:p>
                <a:r>
                  <a:rPr lang="zh-CN" alt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FD9FBEB-557F-40BA-93AC-9A7D22649059}" type="datetime1">
              <a:rPr lang="zh-CN" altLang="en-US" sz="1800" b="0" smtClean="0">
                <a:solidFill>
                  <a:srgbClr val="B2B2B2"/>
                </a:solidFill>
              </a:rPr>
            </a:fld>
            <a:endParaRPr lang="en-US" altLang="zh-CN" sz="1800" b="0">
              <a:solidFill>
                <a:srgbClr val="B2B2B2"/>
              </a:solidFill>
            </a:endParaRPr>
          </a:p>
        </p:txBody>
      </p:sp>
      <p:sp>
        <p:nvSpPr>
          <p:cNvPr id="24579"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endParaRPr lang="en-US" altLang="zh-CN" sz="1800" b="0">
              <a:solidFill>
                <a:srgbClr val="B2B2B2"/>
              </a:solidFill>
              <a:latin typeface="Times New Roman" panose="02020603050405020304" pitchFamily="18" charset="0"/>
            </a:endParaRPr>
          </a:p>
        </p:txBody>
      </p:sp>
      <p:sp>
        <p:nvSpPr>
          <p:cNvPr id="24580"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ADF6B0D-37B1-4D5B-A2FF-AC443C46AD1E}" type="slidenum">
              <a:rPr lang="en-US" altLang="zh-CN" sz="1800" b="0" smtClean="0">
                <a:solidFill>
                  <a:srgbClr val="B2B2B2"/>
                </a:solidFill>
              </a:rPr>
            </a:fld>
            <a:endParaRPr lang="en-US" altLang="zh-CN" sz="1800" b="0">
              <a:solidFill>
                <a:srgbClr val="B2B2B2"/>
              </a:solidFill>
            </a:endParaRPr>
          </a:p>
        </p:txBody>
      </p:sp>
      <p:sp>
        <p:nvSpPr>
          <p:cNvPr id="24581" name="Rectangle 2"/>
          <p:cNvSpPr>
            <a:spLocks noGrp="1" noChangeArrowheads="1"/>
          </p:cNvSpPr>
          <p:nvPr>
            <p:ph type="title"/>
          </p:nvPr>
        </p:nvSpPr>
        <p:spPr/>
        <p:txBody>
          <a:bodyPr/>
          <a:lstStyle/>
          <a:p>
            <a:r>
              <a:rPr lang="zh-CN" altLang="en-US"/>
              <a:t>运放工作在线性区的条件</a:t>
            </a:r>
            <a:endParaRPr lang="zh-CN" altLang="en-US"/>
          </a:p>
        </p:txBody>
      </p:sp>
      <mc:AlternateContent xmlns:mc="http://schemas.openxmlformats.org/markup-compatibility/2006">
        <mc:Choice xmlns:a14="http://schemas.microsoft.com/office/drawing/2010/main" Requires="a14">
          <p:sp>
            <p:nvSpPr>
              <p:cNvPr id="752643" name="Rectangle 3"/>
              <p:cNvSpPr>
                <a:spLocks noGrp="1" noChangeArrowheads="1"/>
              </p:cNvSpPr>
              <p:nvPr>
                <p:ph type="body" idx="1"/>
              </p:nvPr>
            </p:nvSpPr>
            <p:spPr>
              <a:xfrm>
                <a:off x="457200" y="1304925"/>
                <a:ext cx="8229600" cy="5076825"/>
              </a:xfrm>
            </p:spPr>
            <p:txBody>
              <a:bodyPr/>
              <a:lstStyle/>
              <a:p>
                <a:pPr>
                  <a:lnSpc>
                    <a:spcPct val="120000"/>
                  </a:lnSpc>
                </a:pPr>
                <a:r>
                  <a:rPr lang="zh-CN" altLang="en-US" sz="2400" dirty="0">
                    <a:latin typeface="Times New Roman" panose="02020603050405020304" pitchFamily="18" charset="0"/>
                  </a:rPr>
                  <a:t>要使运放稳定工作在线性区，必须引入负反馈</a:t>
                </a:r>
                <a:endParaRPr lang="en-US" altLang="zh-CN" sz="2400" dirty="0">
                  <a:latin typeface="Times New Roman" panose="02020603050405020304" pitchFamily="18" charset="0"/>
                </a:endParaRPr>
              </a:p>
              <a:p>
                <a:pPr>
                  <a:lnSpc>
                    <a:spcPct val="120000"/>
                  </a:lnSpc>
                </a:pPr>
                <a:endParaRPr lang="zh-CN" altLang="en-US" sz="2400" dirty="0">
                  <a:latin typeface="Times New Roman" panose="02020603050405020304" pitchFamily="18" charset="0"/>
                </a:endParaRPr>
              </a:p>
              <a:p>
                <a:pPr>
                  <a:lnSpc>
                    <a:spcPct val="120000"/>
                  </a:lnSpc>
                </a:pPr>
                <a:r>
                  <a:rPr lang="zh-CN" altLang="en-US" sz="2400" dirty="0">
                    <a:latin typeface="Times New Roman" panose="02020603050405020304" pitchFamily="18" charset="0"/>
                  </a:rPr>
                  <a:t>在开环情况下，输入直接加到运放的输入端，由于</a:t>
                </a:r>
                <a:r>
                  <a:rPr lang="en-US" altLang="zh-CN" sz="2400" i="1" dirty="0" err="1">
                    <a:latin typeface="Times New Roman" panose="02020603050405020304" pitchFamily="18" charset="0"/>
                  </a:rPr>
                  <a:t>A</a:t>
                </a:r>
                <a:r>
                  <a:rPr lang="en-US" altLang="zh-CN" sz="2400" baseline="-15000" dirty="0" err="1">
                    <a:latin typeface="Times New Roman" panose="02020603050405020304" pitchFamily="18" charset="0"/>
                  </a:rPr>
                  <a:t>vo</a:t>
                </a:r>
                <a:r>
                  <a:rPr lang="zh-CN" altLang="en-US" sz="2400" dirty="0">
                    <a:latin typeface="Times New Roman" panose="02020603050405020304" pitchFamily="18" charset="0"/>
                  </a:rPr>
                  <a:t>很大，使运放工作在线性区的输入范围很小，加上干扰的影响，因此很难实现</a:t>
                </a:r>
                <a:endParaRPr lang="en-US" altLang="zh-CN" sz="2400" dirty="0">
                  <a:latin typeface="Times New Roman" panose="02020603050405020304" pitchFamily="18" charset="0"/>
                </a:endParaRPr>
              </a:p>
              <a:p>
                <a:pPr>
                  <a:lnSpc>
                    <a:spcPct val="120000"/>
                  </a:lnSpc>
                </a:pPr>
                <a:endParaRPr lang="zh-CN" altLang="en-US" sz="2400" dirty="0">
                  <a:latin typeface="Times New Roman" panose="02020603050405020304" pitchFamily="18" charset="0"/>
                </a:endParaRPr>
              </a:p>
              <a:p>
                <a:pPr>
                  <a:lnSpc>
                    <a:spcPct val="120000"/>
                  </a:lnSpc>
                </a:pPr>
                <a:r>
                  <a:rPr lang="zh-CN" altLang="en-US" sz="2400" dirty="0">
                    <a:latin typeface="Times New Roman" panose="02020603050405020304" pitchFamily="18" charset="0"/>
                  </a:rPr>
                  <a:t>引入负反馈后，减少净输入电压</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m:t>
                        </m:r>
                      </m:sub>
                    </m:sSub>
                    <m:r>
                      <a:rPr lang="en-US" altLang="zh-CN" sz="2400" b="0" i="1" smtClean="0">
                        <a:latin typeface="Cambria Math" panose="02040503050406030204" pitchFamily="18" charset="0"/>
                      </a:rPr>
                      <m:t>−</m:t>
                    </m:r>
                    <m:sSub>
                      <m:sSubPr>
                        <m:ctrlPr>
                          <a:rPr lang="en-US" altLang="zh-CN" sz="2400" b="0" i="1">
                            <a:latin typeface="Cambria Math" panose="02040503050406030204" pitchFamily="18" charset="0"/>
                          </a:rPr>
                        </m:ctrlPr>
                      </m:sSubPr>
                      <m:e>
                        <m:r>
                          <a:rPr lang="en-US" altLang="zh-CN" sz="2400" b="0" i="1">
                            <a:latin typeface="Cambria Math" panose="02040503050406030204" pitchFamily="18" charset="0"/>
                          </a:rPr>
                          <m:t>𝑣</m:t>
                        </m:r>
                      </m:e>
                      <m:sub>
                        <m:r>
                          <a:rPr lang="en-US" altLang="zh-CN" sz="2400" b="0" i="1" smtClean="0">
                            <a:latin typeface="Cambria Math" panose="02040503050406030204" pitchFamily="18" charset="0"/>
                          </a:rPr>
                          <m:t>−</m:t>
                        </m:r>
                      </m:sub>
                    </m:sSub>
                  </m:oMath>
                </a14:m>
                <a:r>
                  <a:rPr lang="zh-CN" altLang="en-US" sz="2400" dirty="0">
                    <a:latin typeface="Times New Roman" panose="02020603050405020304" pitchFamily="18" charset="0"/>
                  </a:rPr>
                  <a:t>，使运放得以工作在线性区</a:t>
                </a:r>
                <a:endParaRPr kumimoji="1" lang="zh-CN" altLang="en-US" sz="2400" dirty="0">
                  <a:latin typeface="Times New Roman" panose="02020603050405020304" pitchFamily="18" charset="0"/>
                  <a:ea typeface="创艺繁标宋" pitchFamily="2" charset="-122"/>
                  <a:sym typeface="Symbol" panose="05050102010706020507" pitchFamily="18" charset="2"/>
                </a:endParaRPr>
              </a:p>
            </p:txBody>
          </p:sp>
        </mc:Choice>
        <mc:Fallback>
          <p:sp>
            <p:nvSpPr>
              <p:cNvPr id="752643" name="Rectangle 3"/>
              <p:cNvSpPr>
                <a:spLocks noRot="1" noChangeAspect="1" noMove="1" noResize="1" noEditPoints="1" noAdjustHandles="1" noChangeArrowheads="1" noChangeShapeType="1" noTextEdit="1"/>
              </p:cNvSpPr>
              <p:nvPr>
                <p:ph type="body" idx="1"/>
              </p:nvPr>
            </p:nvSpPr>
            <p:spPr>
              <a:xfrm>
                <a:off x="457200" y="1304925"/>
                <a:ext cx="8229600" cy="5076825"/>
              </a:xfrm>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78AC3E9-664B-4BBE-B4D5-49C3CC8F8DD6}" type="datetime1">
              <a:rPr lang="zh-CN" altLang="en-US" sz="1800" b="0" smtClean="0">
                <a:solidFill>
                  <a:srgbClr val="B2B2B2"/>
                </a:solidFill>
              </a:rPr>
            </a:fld>
            <a:endParaRPr lang="en-US" altLang="zh-CN" sz="1800" b="0">
              <a:solidFill>
                <a:srgbClr val="B2B2B2"/>
              </a:solidFill>
            </a:endParaRPr>
          </a:p>
        </p:txBody>
      </p:sp>
      <p:sp>
        <p:nvSpPr>
          <p:cNvPr id="26627"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endParaRPr lang="en-US" altLang="zh-CN" sz="1800" b="0">
              <a:solidFill>
                <a:srgbClr val="B2B2B2"/>
              </a:solidFill>
              <a:latin typeface="Times New Roman" panose="02020603050405020304" pitchFamily="18" charset="0"/>
            </a:endParaRPr>
          </a:p>
        </p:txBody>
      </p:sp>
      <p:sp>
        <p:nvSpPr>
          <p:cNvPr id="26628"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8B1C0FC0-EB96-4B96-A42D-598312011498}" type="slidenum">
              <a:rPr lang="en-US" altLang="zh-CN" sz="1800" b="0" smtClean="0">
                <a:solidFill>
                  <a:srgbClr val="B2B2B2"/>
                </a:solidFill>
              </a:rPr>
            </a:fld>
            <a:endParaRPr lang="en-US" altLang="zh-CN" sz="1800" b="0">
              <a:solidFill>
                <a:srgbClr val="B2B2B2"/>
              </a:solidFill>
            </a:endParaRPr>
          </a:p>
        </p:txBody>
      </p:sp>
      <p:sp>
        <p:nvSpPr>
          <p:cNvPr id="26629" name="Rectangle 2"/>
          <p:cNvSpPr>
            <a:spLocks noGrp="1" noChangeArrowheads="1"/>
          </p:cNvSpPr>
          <p:nvPr>
            <p:ph type="title"/>
          </p:nvPr>
        </p:nvSpPr>
        <p:spPr/>
        <p:txBody>
          <a:bodyPr/>
          <a:lstStyle/>
          <a:p>
            <a:r>
              <a:rPr lang="zh-CN" altLang="en-US"/>
              <a:t>放大电路中的反馈</a:t>
            </a:r>
            <a:endParaRPr lang="zh-CN" altLang="en-US"/>
          </a:p>
        </p:txBody>
      </p:sp>
      <p:sp>
        <p:nvSpPr>
          <p:cNvPr id="26630" name="Rectangle 3"/>
          <p:cNvSpPr>
            <a:spLocks noGrp="1" noChangeArrowheads="1"/>
          </p:cNvSpPr>
          <p:nvPr>
            <p:ph type="body" idx="1"/>
          </p:nvPr>
        </p:nvSpPr>
        <p:spPr>
          <a:xfrm>
            <a:off x="457200" y="1268413"/>
            <a:ext cx="8229600" cy="1008062"/>
          </a:xfrm>
        </p:spPr>
        <p:txBody>
          <a:bodyPr/>
          <a:lstStyle/>
          <a:p>
            <a:r>
              <a:rPr lang="zh-CN" altLang="en-US" sz="2000" dirty="0"/>
              <a:t>将放大电路输出信号的一部分或全部通过某种电路引回到输入回路，称为反馈</a:t>
            </a:r>
            <a:endParaRPr lang="zh-CN" altLang="en-US" sz="2000" dirty="0"/>
          </a:p>
        </p:txBody>
      </p:sp>
      <mc:AlternateContent xmlns:mc="http://schemas.openxmlformats.org/markup-compatibility/2006">
        <mc:Choice xmlns:a14="http://schemas.microsoft.com/office/drawing/2010/main" Requires="a14">
          <p:sp>
            <p:nvSpPr>
              <p:cNvPr id="754713" name="Rectangle 25"/>
              <p:cNvSpPr>
                <a:spLocks noChangeArrowheads="1"/>
              </p:cNvSpPr>
              <p:nvPr/>
            </p:nvSpPr>
            <p:spPr bwMode="auto">
              <a:xfrm>
                <a:off x="1877501" y="4786907"/>
                <a:ext cx="5831533" cy="1259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None/>
                </a:pPr>
                <a:r>
                  <a:rPr kumimoji="1" lang="zh-CN" altLang="en-US" sz="2400" dirty="0">
                    <a:latin typeface="Times New Roman" panose="02020603050405020304" pitchFamily="18" charset="0"/>
                  </a:rPr>
                  <a:t>闭环放大倍数：</a:t>
                </a:r>
                <a:endParaRPr kumimoji="1" lang="en-US" altLang="zh-CN" sz="2400" b="0" i="1" dirty="0">
                  <a:latin typeface="Cambria Math" panose="02040503050406030204" pitchFamily="18" charset="0"/>
                </a:endParaRPr>
              </a:p>
              <a:p>
                <a:pPr algn="ctr" eaLnBrk="1" hangingPunct="1">
                  <a:spcBef>
                    <a:spcPct val="50000"/>
                  </a:spcBef>
                  <a:spcAft>
                    <a:spcPct val="0"/>
                  </a:spcAft>
                  <a:buNone/>
                </a:pPr>
                <a14:m>
                  <m:oMathPara xmlns:m="http://schemas.openxmlformats.org/officeDocument/2006/math">
                    <m:oMathParaPr>
                      <m:jc m:val="centerGroup"/>
                    </m:oMathParaPr>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𝐴</m:t>
                          </m:r>
                        </m:e>
                        <m:sub>
                          <m:r>
                            <a:rPr kumimoji="1" lang="en-US" altLang="zh-CN" sz="2400" b="0" i="1" smtClean="0">
                              <a:latin typeface="Cambria Math" panose="02040503050406030204" pitchFamily="18" charset="0"/>
                            </a:rPr>
                            <m:t>𝑓</m:t>
                          </m:r>
                        </m:sub>
                      </m:sSub>
                      <m:r>
                        <a:rPr kumimoji="1" lang="en-US" altLang="zh-CN" sz="2400" b="0" i="1" smtClean="0">
                          <a:latin typeface="Cambria Math" panose="02040503050406030204" pitchFamily="18" charset="0"/>
                        </a:rPr>
                        <m:t>=</m:t>
                      </m:r>
                      <m:f>
                        <m:fPr>
                          <m:ctrlPr>
                            <a:rPr kumimoji="1" lang="en-US" altLang="zh-CN" sz="2400" b="0" i="1" smtClean="0">
                              <a:latin typeface="Cambria Math" panose="02040503050406030204" pitchFamily="18" charset="0"/>
                            </a:rPr>
                          </m:ctrlPr>
                        </m:fPr>
                        <m:num>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𝑥</m:t>
                              </m:r>
                            </m:e>
                            <m:sub>
                              <m:r>
                                <a:rPr kumimoji="1" lang="en-US" altLang="zh-CN" sz="2400" b="0" i="1" smtClean="0">
                                  <a:latin typeface="Cambria Math" panose="02040503050406030204" pitchFamily="18" charset="0"/>
                                </a:rPr>
                                <m:t>𝑜</m:t>
                              </m:r>
                            </m:sub>
                          </m:sSub>
                        </m:num>
                        <m:den>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𝑥</m:t>
                              </m:r>
                            </m:e>
                            <m:sub>
                              <m:r>
                                <a:rPr kumimoji="1" lang="en-US" altLang="zh-CN" sz="2400" b="0" i="1" smtClean="0">
                                  <a:latin typeface="Cambria Math" panose="02040503050406030204" pitchFamily="18" charset="0"/>
                                </a:rPr>
                                <m:t>𝑖</m:t>
                              </m:r>
                            </m:sub>
                          </m:sSub>
                        </m:den>
                      </m:f>
                      <m:r>
                        <a:rPr kumimoji="1" lang="en-US" altLang="zh-CN" sz="2400" b="0" i="1" smtClean="0">
                          <a:latin typeface="Cambria Math" panose="02040503050406030204" pitchFamily="18" charset="0"/>
                        </a:rPr>
                        <m:t>=</m:t>
                      </m:r>
                      <m:f>
                        <m:fPr>
                          <m:ctrlPr>
                            <a:rPr kumimoji="1" lang="en-US" altLang="zh-CN" sz="2400" b="0" i="1" smtClean="0">
                              <a:latin typeface="Cambria Math" panose="02040503050406030204" pitchFamily="18" charset="0"/>
                            </a:rPr>
                          </m:ctrlPr>
                        </m:fPr>
                        <m:num>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𝐴</m:t>
                              </m:r>
                              <m:r>
                                <a:rPr kumimoji="1" lang="en-US" altLang="zh-CN" sz="2400" b="0" i="1">
                                  <a:latin typeface="Cambria Math" panose="02040503050406030204" pitchFamily="18" charset="0"/>
                                </a:rPr>
                                <m:t>𝑥</m:t>
                              </m:r>
                            </m:e>
                            <m:sub>
                              <m:r>
                                <a:rPr kumimoji="1" lang="en-US" altLang="zh-CN" sz="2400" b="0" i="1" smtClean="0">
                                  <a:latin typeface="Cambria Math" panose="02040503050406030204" pitchFamily="18" charset="0"/>
                                </a:rPr>
                                <m:t>𝑑</m:t>
                              </m:r>
                            </m:sub>
                          </m:sSub>
                        </m:num>
                        <m:den>
                          <m:sSub>
                            <m:sSubPr>
                              <m:ctrlPr>
                                <a:rPr kumimoji="1" lang="en-US" altLang="zh-CN" sz="2400" b="0" i="1" smtClean="0">
                                  <a:latin typeface="Cambria Math" panose="02040503050406030204" pitchFamily="18" charset="0"/>
                                </a:rPr>
                              </m:ctrlPr>
                            </m:sSubPr>
                            <m:e>
                              <m:r>
                                <a:rPr kumimoji="1" lang="en-US" altLang="zh-CN" sz="2400" b="0" i="1">
                                  <a:latin typeface="Cambria Math" panose="02040503050406030204" pitchFamily="18" charset="0"/>
                                </a:rPr>
                                <m:t>𝑥</m:t>
                              </m:r>
                            </m:e>
                            <m:sub>
                              <m:r>
                                <a:rPr kumimoji="1" lang="en-US" altLang="zh-CN" sz="2400" b="0" i="1" smtClean="0">
                                  <a:latin typeface="Cambria Math" panose="02040503050406030204" pitchFamily="18" charset="0"/>
                                </a:rPr>
                                <m:t>𝑑</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a:latin typeface="Cambria Math" panose="02040503050406030204" pitchFamily="18" charset="0"/>
                                </a:rPr>
                                <m:t>𝑥</m:t>
                              </m:r>
                            </m:e>
                            <m:sub>
                              <m:r>
                                <a:rPr kumimoji="1" lang="en-US" altLang="zh-CN" sz="2400" b="0" i="1" smtClean="0">
                                  <a:latin typeface="Cambria Math" panose="02040503050406030204" pitchFamily="18" charset="0"/>
                                </a:rPr>
                                <m:t>𝑓</m:t>
                              </m:r>
                            </m:sub>
                          </m:sSub>
                        </m:den>
                      </m:f>
                      <m:r>
                        <a:rPr kumimoji="1" lang="en-US" altLang="zh-CN" sz="2400" b="0" i="1" smtClean="0">
                          <a:latin typeface="Cambria Math" panose="02040503050406030204" pitchFamily="18" charset="0"/>
                        </a:rPr>
                        <m:t>=</m:t>
                      </m:r>
                      <m:f>
                        <m:fPr>
                          <m:ctrlPr>
                            <a:rPr kumimoji="1" lang="en-US" altLang="zh-CN" sz="2400" b="0" i="1" smtClean="0">
                              <a:latin typeface="Cambria Math" panose="02040503050406030204" pitchFamily="18" charset="0"/>
                            </a:rPr>
                          </m:ctrlPr>
                        </m:fPr>
                        <m:num>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𝐴</m:t>
                              </m:r>
                              <m:r>
                                <a:rPr kumimoji="1" lang="en-US" altLang="zh-CN" sz="2400" b="0" i="1">
                                  <a:latin typeface="Cambria Math" panose="02040503050406030204" pitchFamily="18" charset="0"/>
                                </a:rPr>
                                <m:t>𝑥</m:t>
                              </m:r>
                            </m:e>
                            <m:sub>
                              <m:r>
                                <a:rPr kumimoji="1" lang="en-US" altLang="zh-CN" sz="2400" b="0" i="1" smtClean="0">
                                  <a:latin typeface="Cambria Math" panose="02040503050406030204" pitchFamily="18" charset="0"/>
                                </a:rPr>
                                <m:t>𝑑</m:t>
                              </m:r>
                            </m:sub>
                          </m:sSub>
                        </m:num>
                        <m:den>
                          <m:sSub>
                            <m:sSubPr>
                              <m:ctrlPr>
                                <a:rPr kumimoji="1" lang="en-US" altLang="zh-CN" sz="2400" b="0" i="1" smtClean="0">
                                  <a:latin typeface="Cambria Math" panose="02040503050406030204" pitchFamily="18" charset="0"/>
                                </a:rPr>
                              </m:ctrlPr>
                            </m:sSubPr>
                            <m:e>
                              <m:r>
                                <a:rPr kumimoji="1" lang="en-US" altLang="zh-CN" sz="2400" b="0" i="1">
                                  <a:latin typeface="Cambria Math" panose="02040503050406030204" pitchFamily="18" charset="0"/>
                                </a:rPr>
                                <m:t>𝑥</m:t>
                              </m:r>
                            </m:e>
                            <m:sub>
                              <m:r>
                                <a:rPr kumimoji="1" lang="en-US" altLang="zh-CN" sz="2400" b="0" i="1" smtClean="0">
                                  <a:latin typeface="Cambria Math" panose="02040503050406030204" pitchFamily="18" charset="0"/>
                                </a:rPr>
                                <m:t>𝑑</m:t>
                              </m:r>
                            </m:sub>
                          </m:sSub>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𝐹</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𝐴</m:t>
                              </m:r>
                              <m:r>
                                <a:rPr kumimoji="1" lang="en-US" altLang="zh-CN" sz="2400" b="0" i="1">
                                  <a:latin typeface="Cambria Math" panose="02040503050406030204" pitchFamily="18" charset="0"/>
                                </a:rPr>
                                <m:t>𝑥</m:t>
                              </m:r>
                            </m:e>
                            <m:sub>
                              <m:r>
                                <a:rPr kumimoji="1" lang="en-US" altLang="zh-CN" sz="2400" b="0" i="1" smtClean="0">
                                  <a:latin typeface="Cambria Math" panose="02040503050406030204" pitchFamily="18" charset="0"/>
                                </a:rPr>
                                <m:t>𝑑</m:t>
                              </m:r>
                            </m:sub>
                          </m:sSub>
                        </m:den>
                      </m:f>
                      <m:r>
                        <a:rPr kumimoji="1" lang="en-US" altLang="zh-CN" sz="2400" b="0" i="1" smtClean="0">
                          <a:latin typeface="Cambria Math" panose="02040503050406030204" pitchFamily="18" charset="0"/>
                        </a:rPr>
                        <m:t>=</m:t>
                      </m:r>
                      <m:f>
                        <m:fPr>
                          <m:ctrlPr>
                            <a:rPr kumimoji="1" lang="en-US" altLang="zh-CN" sz="2400" b="0" i="1" smtClean="0">
                              <a:latin typeface="Cambria Math" panose="02040503050406030204" pitchFamily="18" charset="0"/>
                            </a:rPr>
                          </m:ctrlPr>
                        </m:fPr>
                        <m:num>
                          <m:r>
                            <a:rPr kumimoji="1" lang="en-US" altLang="zh-CN" sz="2400" b="0" i="1" smtClean="0">
                              <a:latin typeface="Cambria Math" panose="02040503050406030204" pitchFamily="18" charset="0"/>
                            </a:rPr>
                            <m:t>𝐴</m:t>
                          </m:r>
                        </m:num>
                        <m:den>
                          <m:r>
                            <a:rPr kumimoji="1" lang="en-US" altLang="zh-CN" sz="2400" b="0" i="1" smtClean="0">
                              <a:latin typeface="Cambria Math" panose="02040503050406030204" pitchFamily="18" charset="0"/>
                            </a:rPr>
                            <m:t>1</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𝐴𝐹</m:t>
                          </m:r>
                        </m:den>
                      </m:f>
                    </m:oMath>
                  </m:oMathPara>
                </a14:m>
                <a:endParaRPr kumimoji="1" lang="en-US" altLang="zh-CN" sz="2400" b="0" dirty="0">
                  <a:latin typeface="Times New Roman" panose="02020603050405020304" pitchFamily="18" charset="0"/>
                  <a:ea typeface="楷体_GB2312" pitchFamily="49" charset="-122"/>
                </a:endParaRPr>
              </a:p>
            </p:txBody>
          </p:sp>
        </mc:Choice>
        <mc:Fallback>
          <p:sp>
            <p:nvSpPr>
              <p:cNvPr id="754713" name="Rectangle 25"/>
              <p:cNvSpPr>
                <a:spLocks noRot="1" noChangeAspect="1" noMove="1" noResize="1" noEditPoints="1" noAdjustHandles="1" noChangeArrowheads="1" noChangeShapeType="1" noTextEdit="1"/>
              </p:cNvSpPr>
              <p:nvPr/>
            </p:nvSpPr>
            <p:spPr bwMode="auto">
              <a:xfrm>
                <a:off x="1877501" y="4786907"/>
                <a:ext cx="5831533" cy="1259640"/>
              </a:xfrm>
              <a:prstGeom prst="rect">
                <a:avLst/>
              </a:prstGeom>
              <a:blipFill rotWithShape="1">
                <a:blip r:embed="rId1"/>
                <a:stretch>
                  <a:fillRect l="-8" t="-22" r="2" b="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54725" name="Text Box 37"/>
              <p:cNvSpPr txBox="1">
                <a:spLocks noChangeArrowheads="1"/>
              </p:cNvSpPr>
              <p:nvPr/>
            </p:nvSpPr>
            <p:spPr bwMode="auto">
              <a:xfrm>
                <a:off x="5874382" y="2493448"/>
                <a:ext cx="3486150" cy="49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spcAft>
                    <a:spcPct val="0"/>
                  </a:spcAft>
                  <a:buFontTx/>
                  <a:buNone/>
                </a:pPr>
                <a:r>
                  <a:rPr kumimoji="1" lang="zh-CN" altLang="en-US" sz="2000" dirty="0">
                    <a:latin typeface="Times New Roman" panose="02020603050405020304" pitchFamily="18" charset="0"/>
                  </a:rPr>
                  <a:t>净输入信号：</a:t>
                </a:r>
                <a14:m>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𝑥</m:t>
                        </m:r>
                      </m:e>
                      <m:sub>
                        <m:r>
                          <a:rPr kumimoji="1" lang="en-US" altLang="zh-CN" sz="2400" b="0" i="1" smtClean="0">
                            <a:latin typeface="Cambria Math" panose="02040503050406030204" pitchFamily="18" charset="0"/>
                          </a:rPr>
                          <m:t>𝑑</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a:latin typeface="Cambria Math" panose="02040503050406030204" pitchFamily="18" charset="0"/>
                          </a:rPr>
                          <m:t>𝑥</m:t>
                        </m:r>
                      </m:e>
                      <m:sub>
                        <m:r>
                          <a:rPr kumimoji="1" lang="en-US" altLang="zh-CN" sz="2400" b="0" i="1" smtClean="0">
                            <a:latin typeface="Cambria Math" panose="02040503050406030204" pitchFamily="18" charset="0"/>
                          </a:rPr>
                          <m:t>𝑖</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a:latin typeface="Cambria Math" panose="02040503050406030204" pitchFamily="18" charset="0"/>
                          </a:rPr>
                          <m:t>𝑥</m:t>
                        </m:r>
                      </m:e>
                      <m:sub>
                        <m:r>
                          <a:rPr kumimoji="1" lang="en-US" altLang="zh-CN" sz="2400" b="0" i="1" smtClean="0">
                            <a:latin typeface="Cambria Math" panose="02040503050406030204" pitchFamily="18" charset="0"/>
                          </a:rPr>
                          <m:t>𝑓</m:t>
                        </m:r>
                      </m:sub>
                    </m:sSub>
                  </m:oMath>
                </a14:m>
                <a:endParaRPr kumimoji="1" lang="en-US" altLang="zh-CN" sz="2400" b="0" dirty="0">
                  <a:latin typeface="Times New Roman" panose="02020603050405020304" pitchFamily="18" charset="0"/>
                  <a:ea typeface="楷体_GB2312" pitchFamily="49" charset="-122"/>
                </a:endParaRPr>
              </a:p>
            </p:txBody>
          </p:sp>
        </mc:Choice>
        <mc:Fallback>
          <p:sp>
            <p:nvSpPr>
              <p:cNvPr id="754725" name="Text Box 37"/>
              <p:cNvSpPr txBox="1">
                <a:spLocks noRot="1" noChangeAspect="1" noMove="1" noResize="1" noEditPoints="1" noAdjustHandles="1" noChangeArrowheads="1" noChangeShapeType="1" noTextEdit="1"/>
              </p:cNvSpPr>
              <p:nvPr/>
            </p:nvSpPr>
            <p:spPr bwMode="auto">
              <a:xfrm>
                <a:off x="5874382" y="2493448"/>
                <a:ext cx="3486150" cy="491288"/>
              </a:xfrm>
              <a:prstGeom prst="rect">
                <a:avLst/>
              </a:prstGeom>
              <a:blipFill rotWithShape="1">
                <a:blip r:embed="rId2"/>
                <a:stretch>
                  <a:fillRect l="-18" t="-89" r="18" b="4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r>
                  <a:rPr lang="zh-CN" altLang="en-US">
                    <a:noFill/>
                  </a:rPr>
                  <a:t> </a:t>
                </a:r>
              </a:p>
            </p:txBody>
          </p:sp>
        </mc:Fallback>
      </mc:AlternateContent>
      <p:grpSp>
        <p:nvGrpSpPr>
          <p:cNvPr id="6" name="Group 47"/>
          <p:cNvGrpSpPr/>
          <p:nvPr/>
        </p:nvGrpSpPr>
        <p:grpSpPr bwMode="auto">
          <a:xfrm>
            <a:off x="107504" y="2096094"/>
            <a:ext cx="5602288" cy="2347913"/>
            <a:chOff x="781" y="1535"/>
            <a:chExt cx="3529" cy="1479"/>
          </a:xfrm>
        </p:grpSpPr>
        <p:grpSp>
          <p:nvGrpSpPr>
            <p:cNvPr id="26640" name="Group 4"/>
            <p:cNvGrpSpPr/>
            <p:nvPr/>
          </p:nvGrpSpPr>
          <p:grpSpPr bwMode="auto">
            <a:xfrm>
              <a:off x="1992" y="1768"/>
              <a:ext cx="2318" cy="447"/>
              <a:chOff x="1863" y="1352"/>
              <a:chExt cx="2318" cy="447"/>
            </a:xfrm>
          </p:grpSpPr>
          <p:sp>
            <p:nvSpPr>
              <p:cNvPr id="26656" name="Rectangle 5"/>
              <p:cNvSpPr>
                <a:spLocks noChangeArrowheads="1"/>
              </p:cNvSpPr>
              <p:nvPr/>
            </p:nvSpPr>
            <p:spPr bwMode="auto">
              <a:xfrm>
                <a:off x="2451" y="1352"/>
                <a:ext cx="810" cy="447"/>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000" dirty="0">
                    <a:latin typeface="Times New Roman" panose="02020603050405020304" pitchFamily="18" charset="0"/>
                  </a:rPr>
                  <a:t>放大电路</a:t>
                </a:r>
                <a:endParaRPr kumimoji="1" lang="zh-CN" altLang="en-US" sz="2000" dirty="0">
                  <a:latin typeface="Times New Roman" panose="02020603050405020304" pitchFamily="18" charset="0"/>
                </a:endParaRPr>
              </a:p>
              <a:p>
                <a:pPr algn="ctr" eaLnBrk="1" hangingPunct="1">
                  <a:spcAft>
                    <a:spcPct val="0"/>
                  </a:spcAft>
                  <a:buFontTx/>
                  <a:buNone/>
                </a:pPr>
                <a:r>
                  <a:rPr kumimoji="1" lang="en-US" altLang="zh-CN" sz="2000" i="1" dirty="0">
                    <a:latin typeface="Times New Roman" panose="02020603050405020304" pitchFamily="18" charset="0"/>
                  </a:rPr>
                  <a:t>A</a:t>
                </a:r>
                <a:endParaRPr kumimoji="1" lang="en-US" altLang="zh-CN" sz="2000" dirty="0">
                  <a:latin typeface="Times New Roman" panose="02020603050405020304" pitchFamily="18" charset="0"/>
                </a:endParaRPr>
              </a:p>
            </p:txBody>
          </p:sp>
          <p:sp>
            <p:nvSpPr>
              <p:cNvPr id="26657" name="Line 6"/>
              <p:cNvSpPr>
                <a:spLocks noChangeShapeType="1"/>
              </p:cNvSpPr>
              <p:nvPr/>
            </p:nvSpPr>
            <p:spPr bwMode="auto">
              <a:xfrm>
                <a:off x="1863" y="1577"/>
                <a:ext cx="582" cy="6"/>
              </a:xfrm>
              <a:prstGeom prst="line">
                <a:avLst/>
              </a:prstGeom>
              <a:noFill/>
              <a:ln w="38100">
                <a:solidFill>
                  <a:schemeClr val="tx1"/>
                </a:solidFill>
                <a:round/>
                <a:tailEnd type="triangle" w="sm"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6658" name="Line 7"/>
              <p:cNvSpPr>
                <a:spLocks noChangeShapeType="1"/>
              </p:cNvSpPr>
              <p:nvPr/>
            </p:nvSpPr>
            <p:spPr bwMode="auto">
              <a:xfrm flipV="1">
                <a:off x="3267" y="1582"/>
                <a:ext cx="914" cy="10"/>
              </a:xfrm>
              <a:prstGeom prst="line">
                <a:avLst/>
              </a:prstGeom>
              <a:noFill/>
              <a:ln w="3810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641" name="Line 9"/>
            <p:cNvSpPr>
              <a:spLocks noChangeShapeType="1"/>
            </p:cNvSpPr>
            <p:nvPr/>
          </p:nvSpPr>
          <p:spPr bwMode="auto">
            <a:xfrm>
              <a:off x="1812" y="2775"/>
              <a:ext cx="78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6642" name="Rectangle 10"/>
            <p:cNvSpPr>
              <a:spLocks noChangeArrowheads="1"/>
            </p:cNvSpPr>
            <p:nvPr/>
          </p:nvSpPr>
          <p:spPr bwMode="auto">
            <a:xfrm>
              <a:off x="2586" y="2550"/>
              <a:ext cx="805" cy="447"/>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000" dirty="0">
                  <a:latin typeface="Times New Roman" panose="02020603050405020304" pitchFamily="18" charset="0"/>
                </a:rPr>
                <a:t>反馈电路</a:t>
              </a:r>
              <a:endParaRPr kumimoji="1" lang="zh-CN" altLang="en-US" sz="2000" dirty="0">
                <a:latin typeface="Times New Roman" panose="02020603050405020304" pitchFamily="18" charset="0"/>
              </a:endParaRPr>
            </a:p>
            <a:p>
              <a:pPr algn="ctr" eaLnBrk="1" hangingPunct="1">
                <a:spcAft>
                  <a:spcPct val="0"/>
                </a:spcAft>
                <a:buFontTx/>
                <a:buNone/>
              </a:pPr>
              <a:r>
                <a:rPr kumimoji="1" lang="en-US" altLang="zh-CN" sz="2000" i="1" dirty="0">
                  <a:latin typeface="Times New Roman" panose="02020603050405020304" pitchFamily="18" charset="0"/>
                </a:rPr>
                <a:t>F</a:t>
              </a:r>
              <a:endParaRPr kumimoji="1" lang="en-US" altLang="zh-CN" sz="2000" dirty="0">
                <a:latin typeface="Times New Roman" panose="02020603050405020304" pitchFamily="18" charset="0"/>
              </a:endParaRPr>
            </a:p>
          </p:txBody>
        </p:sp>
        <p:sp>
          <p:nvSpPr>
            <p:cNvPr id="26643" name="Line 11"/>
            <p:cNvSpPr>
              <a:spLocks noChangeShapeType="1"/>
            </p:cNvSpPr>
            <p:nvPr/>
          </p:nvSpPr>
          <p:spPr bwMode="auto">
            <a:xfrm flipV="1">
              <a:off x="3396" y="2775"/>
              <a:ext cx="385" cy="0"/>
            </a:xfrm>
            <a:prstGeom prst="line">
              <a:avLst/>
            </a:prstGeom>
            <a:noFill/>
            <a:ln w="38100">
              <a:solidFill>
                <a:schemeClr val="tx1"/>
              </a:solidFill>
              <a:round/>
              <a:headEnd type="triangle" w="sm" len="lg"/>
            </a:ln>
            <a:extLst>
              <a:ext uri="{909E8E84-426E-40DD-AFC4-6F175D3DCCD1}">
                <a14:hiddenFill xmlns:a14="http://schemas.microsoft.com/office/drawing/2010/main">
                  <a:noFill/>
                </a14:hiddenFill>
              </a:ext>
            </a:extLst>
          </p:spPr>
          <p:txBody>
            <a:bodyPr wrap="square" lIns="90000" tIns="46800" rIns="90000" bIns="46800" anchor="ctr">
              <a:spAutoFit/>
            </a:bodyPr>
            <a:lstStyle/>
            <a:p>
              <a:endParaRPr lang="zh-CN" altLang="en-US"/>
            </a:p>
          </p:txBody>
        </p:sp>
        <p:sp>
          <p:nvSpPr>
            <p:cNvPr id="26644" name="Line 12"/>
            <p:cNvSpPr>
              <a:spLocks noChangeShapeType="1"/>
            </p:cNvSpPr>
            <p:nvPr/>
          </p:nvSpPr>
          <p:spPr bwMode="auto">
            <a:xfrm flipV="1">
              <a:off x="3769" y="1991"/>
              <a:ext cx="0" cy="792"/>
            </a:xfrm>
            <a:prstGeom prst="line">
              <a:avLst/>
            </a:prstGeom>
            <a:noFill/>
            <a:ln w="38100">
              <a:solidFill>
                <a:schemeClr val="tx1"/>
              </a:solidFill>
              <a:round/>
              <a:tailEnd type="oval"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6645" name="Line 13"/>
            <p:cNvSpPr>
              <a:spLocks noChangeShapeType="1"/>
            </p:cNvSpPr>
            <p:nvPr/>
          </p:nvSpPr>
          <p:spPr bwMode="auto">
            <a:xfrm>
              <a:off x="1824" y="2173"/>
              <a:ext cx="0" cy="606"/>
            </a:xfrm>
            <a:prstGeom prst="line">
              <a:avLst/>
            </a:prstGeom>
            <a:noFill/>
            <a:ln w="38100">
              <a:solidFill>
                <a:schemeClr val="tx1"/>
              </a:solidFill>
              <a:round/>
              <a:headEnd type="triangle" w="sm"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6646" name="Line 15"/>
            <p:cNvSpPr>
              <a:spLocks noChangeShapeType="1"/>
            </p:cNvSpPr>
            <p:nvPr/>
          </p:nvSpPr>
          <p:spPr bwMode="auto">
            <a:xfrm>
              <a:off x="839" y="2008"/>
              <a:ext cx="811" cy="0"/>
            </a:xfrm>
            <a:prstGeom prst="line">
              <a:avLst/>
            </a:prstGeom>
            <a:noFill/>
            <a:ln w="3810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7" name="Text Box 16"/>
            <p:cNvSpPr txBox="1">
              <a:spLocks noChangeArrowheads="1"/>
            </p:cNvSpPr>
            <p:nvPr/>
          </p:nvSpPr>
          <p:spPr bwMode="auto">
            <a:xfrm>
              <a:off x="781" y="1751"/>
              <a:ext cx="906"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spcAft>
                  <a:spcPct val="0"/>
                </a:spcAft>
                <a:buFontTx/>
                <a:buNone/>
              </a:pPr>
              <a:r>
                <a:rPr kumimoji="1" lang="zh-CN" altLang="en-US" sz="2000" dirty="0">
                  <a:latin typeface="Times New Roman" panose="02020603050405020304" pitchFamily="18" charset="0"/>
                </a:rPr>
                <a:t>输入信号</a:t>
              </a:r>
              <a:endParaRPr kumimoji="1" lang="zh-CN" altLang="en-US" sz="2000" dirty="0">
                <a:latin typeface="Times New Roman" panose="02020603050405020304" pitchFamily="18" charset="0"/>
              </a:endParaRPr>
            </a:p>
            <a:p>
              <a:pPr eaLnBrk="1" hangingPunct="1">
                <a:spcBef>
                  <a:spcPct val="10000"/>
                </a:spcBef>
                <a:spcAft>
                  <a:spcPct val="0"/>
                </a:spcAft>
                <a:buFontTx/>
                <a:buNone/>
              </a:pPr>
              <a:r>
                <a:rPr kumimoji="1" lang="en-US" altLang="zh-CN" sz="2000" i="1" dirty="0">
                  <a:latin typeface="Times New Roman" panose="02020603050405020304" pitchFamily="18" charset="0"/>
                </a:rPr>
                <a:t>x</a:t>
              </a:r>
              <a:r>
                <a:rPr kumimoji="1" lang="en-US" altLang="zh-CN" sz="2000" baseline="-25000" dirty="0">
                  <a:latin typeface="Times New Roman" panose="02020603050405020304" pitchFamily="18" charset="0"/>
                </a:rPr>
                <a:t>i</a:t>
              </a:r>
              <a:endParaRPr kumimoji="1" lang="en-US" altLang="zh-CN" sz="2000" baseline="-25000" dirty="0">
                <a:latin typeface="Times New Roman" panose="02020603050405020304" pitchFamily="18" charset="0"/>
              </a:endParaRPr>
            </a:p>
          </p:txBody>
        </p:sp>
        <p:sp>
          <p:nvSpPr>
            <p:cNvPr id="26648" name="Text Box 17"/>
            <p:cNvSpPr txBox="1">
              <a:spLocks noChangeArrowheads="1"/>
            </p:cNvSpPr>
            <p:nvPr/>
          </p:nvSpPr>
          <p:spPr bwMode="auto">
            <a:xfrm>
              <a:off x="1850" y="1535"/>
              <a:ext cx="723"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10000"/>
                </a:spcBef>
                <a:spcAft>
                  <a:spcPct val="0"/>
                </a:spcAft>
                <a:buFontTx/>
                <a:buNone/>
              </a:pPr>
              <a:r>
                <a:rPr kumimoji="1" lang="zh-CN" altLang="en-US" sz="2000" dirty="0">
                  <a:latin typeface="Times New Roman" panose="02020603050405020304" pitchFamily="18" charset="0"/>
                </a:rPr>
                <a:t>净输入 信号</a:t>
              </a:r>
              <a:endParaRPr kumimoji="1" lang="zh-CN" altLang="en-US" sz="2000" dirty="0">
                <a:latin typeface="Times New Roman" panose="02020603050405020304" pitchFamily="18" charset="0"/>
              </a:endParaRPr>
            </a:p>
            <a:p>
              <a:pPr algn="ctr" eaLnBrk="1" hangingPunct="1">
                <a:spcBef>
                  <a:spcPct val="10000"/>
                </a:spcBef>
                <a:spcAft>
                  <a:spcPct val="0"/>
                </a:spcAft>
                <a:buFontTx/>
                <a:buNone/>
              </a:pPr>
              <a:r>
                <a:rPr kumimoji="1" lang="en-US" altLang="zh-CN" sz="2400" i="1" dirty="0" err="1">
                  <a:latin typeface="Times New Roman" panose="02020603050405020304" pitchFamily="18" charset="0"/>
                  <a:ea typeface="楷体_GB2312" pitchFamily="49" charset="-122"/>
                </a:rPr>
                <a:t>x</a:t>
              </a:r>
              <a:r>
                <a:rPr kumimoji="1" lang="en-US" altLang="zh-CN" sz="2400" baseline="-25000" dirty="0" err="1">
                  <a:latin typeface="Times New Roman" panose="02020603050405020304" pitchFamily="18" charset="0"/>
                  <a:ea typeface="楷体_GB2312" pitchFamily="49" charset="-122"/>
                </a:rPr>
                <a:t>d</a:t>
              </a:r>
              <a:endParaRPr kumimoji="1" lang="en-US" altLang="zh-CN" sz="2400" baseline="-25000" dirty="0">
                <a:latin typeface="Times New Roman" panose="02020603050405020304" pitchFamily="18" charset="0"/>
                <a:ea typeface="楷体_GB2312" pitchFamily="49" charset="-122"/>
              </a:endParaRPr>
            </a:p>
          </p:txBody>
        </p:sp>
        <p:sp>
          <p:nvSpPr>
            <p:cNvPr id="26649" name="Text Box 18"/>
            <p:cNvSpPr txBox="1">
              <a:spLocks noChangeArrowheads="1"/>
            </p:cNvSpPr>
            <p:nvPr/>
          </p:nvSpPr>
          <p:spPr bwMode="auto">
            <a:xfrm>
              <a:off x="3370" y="1698"/>
              <a:ext cx="93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spcAft>
                  <a:spcPct val="0"/>
                </a:spcAft>
                <a:buFontTx/>
                <a:buNone/>
              </a:pPr>
              <a:r>
                <a:rPr kumimoji="1" lang="zh-CN" altLang="en-US" sz="2000" dirty="0">
                  <a:latin typeface="Times New Roman" panose="02020603050405020304" pitchFamily="18" charset="0"/>
                </a:rPr>
                <a:t>输出信号</a:t>
              </a:r>
              <a:r>
                <a:rPr kumimoji="1" lang="en-US" altLang="zh-CN" sz="2400" i="1" dirty="0">
                  <a:latin typeface="Times New Roman" panose="02020603050405020304" pitchFamily="18" charset="0"/>
                </a:rPr>
                <a:t>x</a:t>
              </a:r>
              <a:r>
                <a:rPr kumimoji="1" lang="en-US" altLang="zh-CN" sz="2400" baseline="-25000" dirty="0">
                  <a:latin typeface="Times New Roman" panose="02020603050405020304" pitchFamily="18" charset="0"/>
                </a:rPr>
                <a:t>o</a:t>
              </a:r>
              <a:endParaRPr kumimoji="1" lang="en-US" altLang="zh-CN" sz="2400" baseline="-25000" dirty="0">
                <a:latin typeface="Times New Roman" panose="02020603050405020304" pitchFamily="18" charset="0"/>
              </a:endParaRPr>
            </a:p>
          </p:txBody>
        </p:sp>
        <p:sp>
          <p:nvSpPr>
            <p:cNvPr id="26650" name="Text Box 19"/>
            <p:cNvSpPr txBox="1">
              <a:spLocks noChangeArrowheads="1"/>
            </p:cNvSpPr>
            <p:nvPr/>
          </p:nvSpPr>
          <p:spPr bwMode="auto">
            <a:xfrm>
              <a:off x="1678" y="2432"/>
              <a:ext cx="930"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30000"/>
                </a:spcBef>
                <a:spcAft>
                  <a:spcPct val="0"/>
                </a:spcAft>
                <a:buFontTx/>
                <a:buNone/>
              </a:pPr>
              <a:r>
                <a:rPr kumimoji="1" lang="zh-CN" altLang="en-US" sz="2800" i="1" dirty="0">
                  <a:latin typeface="Times New Roman" panose="02020603050405020304" pitchFamily="18" charset="0"/>
                </a:rPr>
                <a:t> </a:t>
              </a:r>
              <a:r>
                <a:rPr kumimoji="1" lang="en-US" altLang="zh-CN" sz="2400" i="1" dirty="0" err="1">
                  <a:latin typeface="Times New Roman" panose="02020603050405020304" pitchFamily="18" charset="0"/>
                </a:rPr>
                <a:t>x</a:t>
              </a:r>
              <a:r>
                <a:rPr kumimoji="1" lang="en-US" altLang="zh-CN" sz="2400" baseline="-25000" dirty="0" err="1">
                  <a:latin typeface="Times New Roman" panose="02020603050405020304" pitchFamily="18" charset="0"/>
                </a:rPr>
                <a:t>f</a:t>
              </a:r>
              <a:endParaRPr kumimoji="1" lang="en-US" altLang="zh-CN" sz="2000" dirty="0">
                <a:latin typeface="Times New Roman" panose="02020603050405020304" pitchFamily="18" charset="0"/>
              </a:endParaRPr>
            </a:p>
            <a:p>
              <a:pPr eaLnBrk="1" hangingPunct="1">
                <a:spcBef>
                  <a:spcPct val="30000"/>
                </a:spcBef>
                <a:spcAft>
                  <a:spcPct val="0"/>
                </a:spcAft>
                <a:buFontTx/>
                <a:buNone/>
              </a:pPr>
              <a:r>
                <a:rPr kumimoji="1" lang="zh-CN" altLang="en-US" sz="2000" dirty="0">
                  <a:latin typeface="Times New Roman" panose="02020603050405020304" pitchFamily="18" charset="0"/>
                </a:rPr>
                <a:t>反馈信号</a:t>
              </a:r>
              <a:endParaRPr kumimoji="1" lang="zh-CN" altLang="en-US" sz="2000" dirty="0">
                <a:latin typeface="Times New Roman" panose="02020603050405020304" pitchFamily="18" charset="0"/>
              </a:endParaRPr>
            </a:p>
          </p:txBody>
        </p:sp>
        <p:sp>
          <p:nvSpPr>
            <p:cNvPr id="26651" name="Text Box 35"/>
            <p:cNvSpPr txBox="1">
              <a:spLocks noChangeArrowheads="1"/>
            </p:cNvSpPr>
            <p:nvPr/>
          </p:nvSpPr>
          <p:spPr bwMode="auto">
            <a:xfrm>
              <a:off x="1383" y="1969"/>
              <a:ext cx="2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2800" b="0"/>
                <a:t>+</a:t>
              </a:r>
              <a:endParaRPr lang="en-US" altLang="zh-CN" sz="2800" b="0"/>
            </a:p>
          </p:txBody>
        </p:sp>
        <p:sp>
          <p:nvSpPr>
            <p:cNvPr id="26652" name="Text Box 36"/>
            <p:cNvSpPr txBox="1">
              <a:spLocks noChangeArrowheads="1"/>
            </p:cNvSpPr>
            <p:nvPr/>
          </p:nvSpPr>
          <p:spPr bwMode="auto">
            <a:xfrm>
              <a:off x="1587" y="2069"/>
              <a:ext cx="22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4000" b="0"/>
                <a:t>-</a:t>
              </a:r>
              <a:endParaRPr lang="en-US" altLang="zh-CN" sz="4000" b="0"/>
            </a:p>
          </p:txBody>
        </p:sp>
        <p:grpSp>
          <p:nvGrpSpPr>
            <p:cNvPr id="26653" name="Group 46"/>
            <p:cNvGrpSpPr/>
            <p:nvPr/>
          </p:nvGrpSpPr>
          <p:grpSpPr bwMode="auto">
            <a:xfrm>
              <a:off x="1633" y="1820"/>
              <a:ext cx="363" cy="363"/>
              <a:chOff x="1633" y="1820"/>
              <a:chExt cx="363" cy="363"/>
            </a:xfrm>
          </p:grpSpPr>
          <p:sp>
            <p:nvSpPr>
              <p:cNvPr id="26654" name="Oval 43"/>
              <p:cNvSpPr>
                <a:spLocks noChangeArrowheads="1"/>
              </p:cNvSpPr>
              <p:nvPr/>
            </p:nvSpPr>
            <p:spPr bwMode="auto">
              <a:xfrm>
                <a:off x="1633" y="1820"/>
                <a:ext cx="363" cy="363"/>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6655" name="Rectangle 44"/>
              <p:cNvSpPr>
                <a:spLocks noChangeArrowheads="1"/>
              </p:cNvSpPr>
              <p:nvPr/>
            </p:nvSpPr>
            <p:spPr bwMode="auto">
              <a:xfrm>
                <a:off x="1712" y="1865"/>
                <a:ext cx="1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t>∑</a:t>
                </a:r>
                <a:endParaRPr lang="zh-CN" altLang="en-US" sz="2400"/>
              </a:p>
            </p:txBody>
          </p:sp>
        </p:grpSp>
      </p:grpSp>
      <mc:AlternateContent xmlns:mc="http://schemas.openxmlformats.org/markup-compatibility/2006">
        <mc:Choice xmlns:a14="http://schemas.microsoft.com/office/drawing/2010/main" Requires="a14">
          <p:sp>
            <p:nvSpPr>
              <p:cNvPr id="47" name="Text Box 37"/>
              <p:cNvSpPr txBox="1">
                <a:spLocks noChangeArrowheads="1"/>
              </p:cNvSpPr>
              <p:nvPr/>
            </p:nvSpPr>
            <p:spPr bwMode="auto">
              <a:xfrm>
                <a:off x="5874793" y="2960750"/>
                <a:ext cx="31256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spcAft>
                    <a:spcPct val="0"/>
                  </a:spcAft>
                  <a:buFontTx/>
                  <a:buNone/>
                </a:pPr>
                <a:r>
                  <a:rPr kumimoji="1" lang="zh-CN" altLang="en-US" sz="2000" dirty="0">
                    <a:latin typeface="Times New Roman" panose="02020603050405020304" pitchFamily="18" charset="0"/>
                  </a:rPr>
                  <a:t>开环放大：</a:t>
                </a:r>
                <a14:m>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𝑥</m:t>
                        </m:r>
                      </m:e>
                      <m:sub>
                        <m:r>
                          <a:rPr kumimoji="1" lang="en-US" altLang="zh-CN" sz="2400" b="0" i="1" smtClean="0">
                            <a:latin typeface="Cambria Math" panose="02040503050406030204" pitchFamily="18" charset="0"/>
                          </a:rPr>
                          <m:t>𝑜</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𝐴</m:t>
                        </m:r>
                        <m:r>
                          <a:rPr kumimoji="1" lang="en-US" altLang="zh-CN" sz="2400" b="0" i="1">
                            <a:latin typeface="Cambria Math" panose="02040503050406030204" pitchFamily="18" charset="0"/>
                          </a:rPr>
                          <m:t>𝑥</m:t>
                        </m:r>
                      </m:e>
                      <m:sub>
                        <m:r>
                          <a:rPr kumimoji="1" lang="en-US" altLang="zh-CN" sz="2400" b="0" i="1" smtClean="0">
                            <a:latin typeface="Cambria Math" panose="02040503050406030204" pitchFamily="18" charset="0"/>
                          </a:rPr>
                          <m:t>𝑑</m:t>
                        </m:r>
                      </m:sub>
                    </m:sSub>
                  </m:oMath>
                </a14:m>
                <a:endParaRPr kumimoji="1" lang="en-US" altLang="zh-CN" sz="2400" b="0" dirty="0">
                  <a:latin typeface="Times New Roman" panose="02020603050405020304" pitchFamily="18" charset="0"/>
                  <a:ea typeface="楷体_GB2312" pitchFamily="49" charset="-122"/>
                </a:endParaRPr>
              </a:p>
            </p:txBody>
          </p:sp>
        </mc:Choice>
        <mc:Fallback>
          <p:sp>
            <p:nvSpPr>
              <p:cNvPr id="47" name="Text Box 37"/>
              <p:cNvSpPr txBox="1">
                <a:spLocks noRot="1" noChangeAspect="1" noMove="1" noResize="1" noEditPoints="1" noAdjustHandles="1" noChangeArrowheads="1" noChangeShapeType="1" noTextEdit="1"/>
              </p:cNvSpPr>
              <p:nvPr/>
            </p:nvSpPr>
            <p:spPr bwMode="auto">
              <a:xfrm>
                <a:off x="5874793" y="2960750"/>
                <a:ext cx="3125699" cy="461665"/>
              </a:xfrm>
              <a:prstGeom prst="rect">
                <a:avLst/>
              </a:prstGeom>
              <a:blipFill rotWithShape="1">
                <a:blip r:embed="rId3"/>
                <a:stretch>
                  <a:fillRect l="-13" t="-82" b="8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Text Box 37"/>
              <p:cNvSpPr txBox="1">
                <a:spLocks noChangeArrowheads="1"/>
              </p:cNvSpPr>
              <p:nvPr/>
            </p:nvSpPr>
            <p:spPr bwMode="auto">
              <a:xfrm>
                <a:off x="5874382" y="3441768"/>
                <a:ext cx="3269618" cy="49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spcAft>
                    <a:spcPct val="0"/>
                  </a:spcAft>
                  <a:buFontTx/>
                  <a:buNone/>
                </a:pPr>
                <a:r>
                  <a:rPr kumimoji="1" lang="zh-CN" altLang="en-US" sz="2000" dirty="0">
                    <a:latin typeface="Times New Roman" panose="02020603050405020304" pitchFamily="18" charset="0"/>
                  </a:rPr>
                  <a:t>反馈：</a:t>
                </a:r>
                <a14:m>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𝑥</m:t>
                        </m:r>
                      </m:e>
                      <m:sub>
                        <m:r>
                          <a:rPr kumimoji="1" lang="en-US" altLang="zh-CN" sz="2400" b="0" i="1" smtClean="0">
                            <a:latin typeface="Cambria Math" panose="02040503050406030204" pitchFamily="18" charset="0"/>
                          </a:rPr>
                          <m:t>𝑓</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𝐹</m:t>
                        </m:r>
                        <m:r>
                          <a:rPr kumimoji="1" lang="en-US" altLang="zh-CN" sz="2400" b="0" i="1">
                            <a:latin typeface="Cambria Math" panose="02040503050406030204" pitchFamily="18" charset="0"/>
                          </a:rPr>
                          <m:t>𝑥</m:t>
                        </m:r>
                      </m:e>
                      <m:sub>
                        <m:r>
                          <a:rPr kumimoji="1" lang="en-US" altLang="zh-CN" sz="2400" b="0" i="1" smtClean="0">
                            <a:latin typeface="Cambria Math" panose="02040503050406030204" pitchFamily="18" charset="0"/>
                          </a:rPr>
                          <m:t>𝑜</m:t>
                        </m:r>
                      </m:sub>
                    </m:sSub>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𝐹</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𝐴</m:t>
                        </m:r>
                        <m:r>
                          <a:rPr kumimoji="1" lang="en-US" altLang="zh-CN" sz="2400" b="0" i="1">
                            <a:latin typeface="Cambria Math" panose="02040503050406030204" pitchFamily="18" charset="0"/>
                          </a:rPr>
                          <m:t>𝑥</m:t>
                        </m:r>
                      </m:e>
                      <m:sub>
                        <m:r>
                          <a:rPr kumimoji="1" lang="en-US" altLang="zh-CN" sz="2400" b="0" i="1" smtClean="0">
                            <a:latin typeface="Cambria Math" panose="02040503050406030204" pitchFamily="18" charset="0"/>
                          </a:rPr>
                          <m:t>𝑑</m:t>
                        </m:r>
                      </m:sub>
                    </m:sSub>
                  </m:oMath>
                </a14:m>
                <a:endParaRPr kumimoji="1" lang="en-US" altLang="zh-CN" sz="2400" b="0" dirty="0">
                  <a:latin typeface="Times New Roman" panose="02020603050405020304" pitchFamily="18" charset="0"/>
                  <a:ea typeface="楷体_GB2312" pitchFamily="49" charset="-122"/>
                </a:endParaRPr>
              </a:p>
            </p:txBody>
          </p:sp>
        </mc:Choice>
        <mc:Fallback>
          <p:sp>
            <p:nvSpPr>
              <p:cNvPr id="48" name="Text Box 37"/>
              <p:cNvSpPr txBox="1">
                <a:spLocks noRot="1" noChangeAspect="1" noMove="1" noResize="1" noEditPoints="1" noAdjustHandles="1" noChangeArrowheads="1" noChangeShapeType="1" noTextEdit="1"/>
              </p:cNvSpPr>
              <p:nvPr/>
            </p:nvSpPr>
            <p:spPr bwMode="auto">
              <a:xfrm>
                <a:off x="5874382" y="3441768"/>
                <a:ext cx="3269618" cy="491288"/>
              </a:xfrm>
              <a:prstGeom prst="rect">
                <a:avLst/>
              </a:prstGeom>
              <a:blipFill rotWithShape="1">
                <a:blip r:embed="rId4"/>
                <a:stretch>
                  <a:fillRect l="-19" t="-14" b="10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47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47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713" grpId="0"/>
      <p:bldP spid="754725" grpId="0"/>
      <p:bldP spid="47" grpId="0"/>
      <p:bldP spid="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琼瑶</a:t>
            </a:r>
            <a:r>
              <a:rPr lang="zh-CN" altLang="en-US" dirty="0"/>
              <a:t>：</a:t>
            </a:r>
            <a:r>
              <a:rPr lang="en-US" altLang="zh-CN" dirty="0"/>
              <a:t>《</a:t>
            </a:r>
            <a:r>
              <a:rPr lang="en-US" dirty="0" err="1"/>
              <a:t>情深深雨蒙蒙</a:t>
            </a:r>
            <a:r>
              <a:rPr lang="en-US" dirty="0"/>
              <a:t>》</a:t>
            </a:r>
            <a:endParaRPr lang="en-US" dirty="0"/>
          </a:p>
        </p:txBody>
      </p:sp>
      <p:sp>
        <p:nvSpPr>
          <p:cNvPr id="3" name="Content Placeholder 2"/>
          <p:cNvSpPr>
            <a:spLocks noGrp="1"/>
          </p:cNvSpPr>
          <p:nvPr>
            <p:ph idx="1"/>
          </p:nvPr>
        </p:nvSpPr>
        <p:spPr>
          <a:xfrm>
            <a:off x="457200" y="1449388"/>
            <a:ext cx="8543292" cy="4932362"/>
          </a:xfrm>
        </p:spPr>
        <p:txBody>
          <a:bodyPr/>
          <a:lstStyle/>
          <a:p>
            <a:pPr marL="0" indent="0">
              <a:buNone/>
            </a:pPr>
            <a:r>
              <a:rPr lang="zh-CN" altLang="en-US" sz="2000" dirty="0"/>
              <a:t>男</a:t>
            </a:r>
            <a:r>
              <a:rPr lang="zh-CN" altLang="en-US" sz="2000" b="0" dirty="0"/>
              <a:t>：对，你无情 ，你残酷 ，你无理取闹！</a:t>
            </a:r>
            <a:endParaRPr lang="zh-CN" altLang="en-US" sz="2000" b="0" dirty="0"/>
          </a:p>
          <a:p>
            <a:pPr marL="0" indent="0">
              <a:buNone/>
            </a:pPr>
            <a:r>
              <a:rPr lang="zh-CN" altLang="en-US" sz="2000" dirty="0"/>
              <a:t>女</a:t>
            </a:r>
            <a:r>
              <a:rPr lang="zh-CN" altLang="en-US" sz="2000" b="0" dirty="0"/>
              <a:t>：那你就不无情？不残酷？不无理取闹？</a:t>
            </a:r>
            <a:endParaRPr lang="zh-CN" altLang="en-US" sz="2000" b="0" dirty="0"/>
          </a:p>
          <a:p>
            <a:pPr marL="0" indent="0">
              <a:buNone/>
            </a:pPr>
            <a:r>
              <a:rPr lang="zh-CN" altLang="en-US" sz="2000" dirty="0"/>
              <a:t>男</a:t>
            </a:r>
            <a:r>
              <a:rPr lang="zh-CN" altLang="en-US" sz="2000" b="0" dirty="0"/>
              <a:t>：我哪里无情？哪里残酷？哪里无理取闹？</a:t>
            </a:r>
            <a:endParaRPr lang="zh-CN" altLang="en-US" sz="2000" b="0" dirty="0"/>
          </a:p>
          <a:p>
            <a:pPr marL="0" indent="0">
              <a:buNone/>
            </a:pPr>
            <a:r>
              <a:rPr lang="zh-CN" altLang="en-US" sz="2000" dirty="0"/>
              <a:t>女</a:t>
            </a:r>
            <a:r>
              <a:rPr lang="zh-CN" altLang="en-US" sz="2000" b="0" dirty="0"/>
              <a:t>：你哪里不无情？哪里不残酷？哪里不无理取闹？</a:t>
            </a:r>
            <a:endParaRPr lang="zh-CN" altLang="en-US" sz="2000" b="0" dirty="0"/>
          </a:p>
          <a:p>
            <a:pPr marL="0" indent="0">
              <a:buNone/>
            </a:pPr>
            <a:r>
              <a:rPr lang="zh-CN" altLang="en-US" sz="2000" dirty="0"/>
              <a:t>男</a:t>
            </a:r>
            <a:r>
              <a:rPr lang="zh-CN" altLang="en-US" sz="2000" b="0" dirty="0"/>
              <a:t>：我就算在怎么无情 ，再怎么残酷， 再怎么无理取闹也不会比你更无情 ，更残酷 ，更无理取闹！</a:t>
            </a:r>
            <a:endParaRPr lang="zh-CN" altLang="en-US" sz="2000" b="0" dirty="0"/>
          </a:p>
          <a:p>
            <a:pPr marL="0" indent="0">
              <a:buNone/>
            </a:pPr>
            <a:r>
              <a:rPr lang="zh-CN" altLang="en-US" sz="2000" dirty="0"/>
              <a:t>女</a:t>
            </a:r>
            <a:r>
              <a:rPr lang="zh-CN" altLang="en-US" sz="2000" b="0" dirty="0"/>
              <a:t>：我会比你无情？比你残酷？比你无理取闹？你才是我见过最无情 ，最残酷 ，最无理取闹的人！</a:t>
            </a:r>
            <a:endParaRPr lang="zh-CN" altLang="en-US" sz="2000" b="0" dirty="0"/>
          </a:p>
          <a:p>
            <a:pPr marL="0" indent="0">
              <a:buNone/>
            </a:pPr>
            <a:r>
              <a:rPr lang="zh-CN" altLang="en-US" sz="2000" dirty="0"/>
              <a:t>男</a:t>
            </a:r>
            <a:r>
              <a:rPr lang="zh-CN" altLang="en-US" sz="2000" b="0" dirty="0"/>
              <a:t>：哼 ，我绝对没你无情 ，没你残酷 ，没你无理取闹。</a:t>
            </a:r>
            <a:endParaRPr lang="zh-CN" altLang="en-US" sz="2000" b="0" dirty="0"/>
          </a:p>
          <a:p>
            <a:pPr marL="0" indent="0">
              <a:buNone/>
            </a:pPr>
            <a:r>
              <a:rPr lang="zh-CN" altLang="en-US" sz="2000" dirty="0"/>
              <a:t>女</a:t>
            </a:r>
            <a:r>
              <a:rPr lang="zh-CN" altLang="en-US" sz="2000" b="0" dirty="0"/>
              <a:t>：好 ，既然你说我无情， 我残酷 ，我无理取闹，我就无情给你看 ，残酷给你看 ，无理取闹给你看！</a:t>
            </a:r>
            <a:endParaRPr lang="zh-CN" altLang="en-US" sz="2000" b="0" dirty="0"/>
          </a:p>
          <a:p>
            <a:pPr marL="0" indent="0">
              <a:buNone/>
            </a:pPr>
            <a:r>
              <a:rPr lang="zh-CN" altLang="en-US" sz="2000" dirty="0"/>
              <a:t>男</a:t>
            </a:r>
            <a:r>
              <a:rPr lang="zh-CN" altLang="en-US" sz="2000" b="0" dirty="0"/>
              <a:t>：看吧， 还说你不无情 ，不残酷 ，不无理取闹现在完全展现你无情， 残酷， 无理取闹的一面了吧！</a:t>
            </a:r>
            <a:endParaRPr lang="en-US" sz="2000" b="0" dirty="0"/>
          </a:p>
        </p:txBody>
      </p:sp>
      <p:sp>
        <p:nvSpPr>
          <p:cNvPr id="4" name="Date Placeholder 3"/>
          <p:cNvSpPr>
            <a:spLocks noGrp="1"/>
          </p:cNvSpPr>
          <p:nvPr>
            <p:ph type="dt" sz="half" idx="10"/>
          </p:nvPr>
        </p:nvSpPr>
        <p:spPr/>
        <p:txBody>
          <a:bodyPr/>
          <a:lstStyle/>
          <a:p>
            <a:pPr>
              <a:defRPr/>
            </a:pPr>
            <a:fld id="{624D41DC-5F5F-490E-8E1B-FC2B88D38A62}" type="datetime1">
              <a:rPr lang="zh-CN" altLang="en-US" smtClean="0"/>
            </a:fld>
            <a:endParaRPr lang="en-US" altLang="zh-CN"/>
          </a:p>
        </p:txBody>
      </p:sp>
      <p:sp>
        <p:nvSpPr>
          <p:cNvPr id="5" name="Footer Placeholder 4"/>
          <p:cNvSpPr>
            <a:spLocks noGrp="1"/>
          </p:cNvSpPr>
          <p:nvPr>
            <p:ph type="ftr" sz="quarter" idx="11"/>
          </p:nvPr>
        </p:nvSpPr>
        <p:spPr/>
        <p:txBody>
          <a:bodyPr/>
          <a:lstStyle/>
          <a:p>
            <a:pPr>
              <a:defRPr/>
            </a:pPr>
            <a:r>
              <a:rPr lang="zh-CN" altLang="en-US"/>
              <a:t>模拟与数字电路 </a:t>
            </a:r>
            <a:r>
              <a:rPr lang="en-US" altLang="zh-CN"/>
              <a:t>— </a:t>
            </a:r>
            <a:r>
              <a:rPr lang="zh-CN" altLang="en-US"/>
              <a:t>集成运算放大器 </a:t>
            </a:r>
            <a:r>
              <a:rPr lang="en-US" altLang="zh-CN"/>
              <a:t>(1)</a:t>
            </a:r>
            <a:endParaRPr lang="en-US" altLang="zh-CN"/>
          </a:p>
        </p:txBody>
      </p:sp>
      <p:sp>
        <p:nvSpPr>
          <p:cNvPr id="6" name="Slide Number Placeholder 5"/>
          <p:cNvSpPr>
            <a:spLocks noGrp="1"/>
          </p:cNvSpPr>
          <p:nvPr>
            <p:ph type="sldNum" sz="quarter" idx="12"/>
          </p:nvPr>
        </p:nvSpPr>
        <p:spPr/>
        <p:txBody>
          <a:bodyPr/>
          <a:lstStyle/>
          <a:p>
            <a:pPr>
              <a:defRPr/>
            </a:pPr>
            <a:fld id="{23D884D2-AC5B-41E5-9428-B35BA85484EC}" type="slidenum">
              <a:rPr lang="en-US" altLang="zh-CN" smtClean="0"/>
            </a:fld>
            <a:endParaRPr lang="en-US" altLang="zh-CN"/>
          </a:p>
        </p:txBody>
      </p:sp>
      <p:sp>
        <p:nvSpPr>
          <p:cNvPr id="7" name="Rectangle 6"/>
          <p:cNvSpPr/>
          <p:nvPr/>
        </p:nvSpPr>
        <p:spPr>
          <a:xfrm>
            <a:off x="6172674" y="1449388"/>
            <a:ext cx="2659702" cy="461665"/>
          </a:xfrm>
          <a:prstGeom prst="rect">
            <a:avLst/>
          </a:prstGeom>
          <a:ln>
            <a:solidFill>
              <a:schemeClr val="tx1"/>
            </a:solidFill>
          </a:ln>
        </p:spPr>
        <p:txBody>
          <a:bodyPr wrap="none">
            <a:spAutoFit/>
          </a:bodyPr>
          <a:lstStyle/>
          <a:p>
            <a:r>
              <a:rPr lang="zh-CN" altLang="en-US" sz="2400" b="1" dirty="0">
                <a:solidFill>
                  <a:srgbClr val="FF0000"/>
                </a:solidFill>
              </a:rPr>
              <a:t>千万当心正反馈！</a:t>
            </a:r>
            <a:endParaRPr lang="en-US"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54D2B718-8C00-4695-B105-F105494FFD7F}" type="datetime1">
              <a:rPr lang="zh-CN" altLang="en-US" sz="1800" b="0" smtClean="0">
                <a:solidFill>
                  <a:srgbClr val="B2B2B2"/>
                </a:solidFill>
              </a:rPr>
            </a:fld>
            <a:endParaRPr lang="en-US" altLang="zh-CN" sz="1800" b="0">
              <a:solidFill>
                <a:srgbClr val="B2B2B2"/>
              </a:solidFill>
            </a:endParaRPr>
          </a:p>
        </p:txBody>
      </p:sp>
      <p:sp>
        <p:nvSpPr>
          <p:cNvPr id="27651"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endParaRPr lang="en-US" altLang="zh-CN" sz="1800" b="0">
              <a:solidFill>
                <a:srgbClr val="B2B2B2"/>
              </a:solidFill>
              <a:latin typeface="Times New Roman" panose="02020603050405020304" pitchFamily="18" charset="0"/>
            </a:endParaRPr>
          </a:p>
        </p:txBody>
      </p:sp>
      <p:sp>
        <p:nvSpPr>
          <p:cNvPr id="27652"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1CCD98E-D32A-404F-A35E-1470FF07B653}" type="slidenum">
              <a:rPr lang="en-US" altLang="zh-CN" sz="1800" b="0" smtClean="0">
                <a:solidFill>
                  <a:srgbClr val="B2B2B2"/>
                </a:solidFill>
              </a:rPr>
            </a:fld>
            <a:endParaRPr lang="en-US" altLang="zh-CN" sz="1800" b="0">
              <a:solidFill>
                <a:srgbClr val="B2B2B2"/>
              </a:solidFill>
            </a:endParaRPr>
          </a:p>
        </p:txBody>
      </p:sp>
      <p:sp>
        <p:nvSpPr>
          <p:cNvPr id="27653" name="Text Box 19"/>
          <p:cNvSpPr txBox="1">
            <a:spLocks noChangeArrowheads="1"/>
          </p:cNvSpPr>
          <p:nvPr/>
        </p:nvSpPr>
        <p:spPr bwMode="auto">
          <a:xfrm>
            <a:off x="5854907" y="4642216"/>
            <a:ext cx="3540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4000" b="0"/>
              <a:t>-</a:t>
            </a:r>
            <a:endParaRPr lang="en-US" altLang="zh-CN" sz="4000" b="0"/>
          </a:p>
        </p:txBody>
      </p:sp>
      <p:sp>
        <p:nvSpPr>
          <p:cNvPr id="27654" name="Rectangle 2"/>
          <p:cNvSpPr>
            <a:spLocks noGrp="1" noChangeArrowheads="1"/>
          </p:cNvSpPr>
          <p:nvPr>
            <p:ph type="title"/>
          </p:nvPr>
        </p:nvSpPr>
        <p:spPr>
          <a:xfrm>
            <a:off x="457200" y="152400"/>
            <a:ext cx="8218488" cy="1143000"/>
          </a:xfrm>
        </p:spPr>
        <p:txBody>
          <a:bodyPr/>
          <a:lstStyle/>
          <a:p>
            <a:r>
              <a:rPr lang="zh-CN" altLang="en-US"/>
              <a:t>反馈类型</a:t>
            </a:r>
            <a:endParaRPr lang="zh-CN" altLang="en-US"/>
          </a:p>
        </p:txBody>
      </p:sp>
      <p:sp>
        <p:nvSpPr>
          <p:cNvPr id="27656" name="Rectangle 5"/>
          <p:cNvSpPr>
            <a:spLocks noChangeArrowheads="1"/>
          </p:cNvSpPr>
          <p:nvPr/>
        </p:nvSpPr>
        <p:spPr bwMode="auto">
          <a:xfrm>
            <a:off x="6993144" y="4381866"/>
            <a:ext cx="857250" cy="55721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800" i="1">
                <a:latin typeface="Times New Roman" panose="02020603050405020304" pitchFamily="18" charset="0"/>
                <a:ea typeface="楷体_GB2312" pitchFamily="49" charset="-122"/>
              </a:rPr>
              <a:t>A</a:t>
            </a:r>
            <a:endParaRPr kumimoji="1" lang="en-US" altLang="zh-CN" sz="2800">
              <a:latin typeface="Times New Roman" panose="02020603050405020304" pitchFamily="18" charset="0"/>
              <a:ea typeface="楷体_GB2312" pitchFamily="49" charset="-122"/>
            </a:endParaRPr>
          </a:p>
        </p:txBody>
      </p:sp>
      <p:sp>
        <p:nvSpPr>
          <p:cNvPr id="27657" name="Line 6"/>
          <p:cNvSpPr>
            <a:spLocks noChangeShapeType="1"/>
          </p:cNvSpPr>
          <p:nvPr/>
        </p:nvSpPr>
        <p:spPr bwMode="auto">
          <a:xfrm>
            <a:off x="6450219" y="4662853"/>
            <a:ext cx="536575" cy="4763"/>
          </a:xfrm>
          <a:prstGeom prst="line">
            <a:avLst/>
          </a:prstGeom>
          <a:noFill/>
          <a:ln w="38100">
            <a:solidFill>
              <a:schemeClr val="tx1"/>
            </a:solidFill>
            <a:round/>
            <a:tailEnd type="triangle" w="sm"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7658" name="Line 7"/>
          <p:cNvSpPr>
            <a:spLocks noChangeShapeType="1"/>
          </p:cNvSpPr>
          <p:nvPr/>
        </p:nvSpPr>
        <p:spPr bwMode="auto">
          <a:xfrm>
            <a:off x="7867857" y="4666028"/>
            <a:ext cx="1136650" cy="0"/>
          </a:xfrm>
          <a:prstGeom prst="line">
            <a:avLst/>
          </a:prstGeom>
          <a:noFill/>
          <a:ln w="3810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9" name="Line 8"/>
          <p:cNvSpPr>
            <a:spLocks noChangeShapeType="1"/>
          </p:cNvSpPr>
          <p:nvPr/>
        </p:nvSpPr>
        <p:spPr bwMode="auto">
          <a:xfrm>
            <a:off x="6250194" y="5526453"/>
            <a:ext cx="75565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7660" name="Rectangle 9"/>
          <p:cNvSpPr>
            <a:spLocks noChangeArrowheads="1"/>
          </p:cNvSpPr>
          <p:nvPr/>
        </p:nvSpPr>
        <p:spPr bwMode="auto">
          <a:xfrm>
            <a:off x="6999494" y="5247053"/>
            <a:ext cx="854075" cy="557213"/>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800" i="1">
                <a:latin typeface="Times New Roman" panose="02020603050405020304" pitchFamily="18" charset="0"/>
                <a:ea typeface="楷体_GB2312" pitchFamily="49" charset="-122"/>
              </a:rPr>
              <a:t>F</a:t>
            </a:r>
            <a:endParaRPr kumimoji="1" lang="en-US" altLang="zh-CN" sz="2800">
              <a:latin typeface="Times New Roman" panose="02020603050405020304" pitchFamily="18" charset="0"/>
              <a:ea typeface="楷体_GB2312" pitchFamily="49" charset="-122"/>
            </a:endParaRPr>
          </a:p>
        </p:txBody>
      </p:sp>
      <p:sp>
        <p:nvSpPr>
          <p:cNvPr id="27661" name="Line 10"/>
          <p:cNvSpPr>
            <a:spLocks noChangeShapeType="1"/>
          </p:cNvSpPr>
          <p:nvPr/>
        </p:nvSpPr>
        <p:spPr bwMode="auto">
          <a:xfrm flipV="1">
            <a:off x="7847219" y="5526453"/>
            <a:ext cx="571500" cy="0"/>
          </a:xfrm>
          <a:prstGeom prst="line">
            <a:avLst/>
          </a:prstGeom>
          <a:noFill/>
          <a:ln w="38100">
            <a:solidFill>
              <a:schemeClr val="tx1"/>
            </a:solidFill>
            <a:round/>
            <a:headEnd type="triangle" w="sm"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7662" name="Line 11"/>
          <p:cNvSpPr>
            <a:spLocks noChangeShapeType="1"/>
          </p:cNvSpPr>
          <p:nvPr/>
        </p:nvSpPr>
        <p:spPr bwMode="auto">
          <a:xfrm flipV="1">
            <a:off x="8406019" y="4658091"/>
            <a:ext cx="0" cy="876300"/>
          </a:xfrm>
          <a:prstGeom prst="line">
            <a:avLst/>
          </a:prstGeom>
          <a:noFill/>
          <a:ln w="38100">
            <a:solidFill>
              <a:schemeClr val="tx1"/>
            </a:solidFill>
            <a:round/>
            <a:tailEnd type="oval"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7663" name="Line 12"/>
          <p:cNvSpPr>
            <a:spLocks noChangeShapeType="1"/>
          </p:cNvSpPr>
          <p:nvPr/>
        </p:nvSpPr>
        <p:spPr bwMode="auto">
          <a:xfrm>
            <a:off x="6243844" y="4859703"/>
            <a:ext cx="0" cy="669925"/>
          </a:xfrm>
          <a:prstGeom prst="line">
            <a:avLst/>
          </a:prstGeom>
          <a:noFill/>
          <a:ln w="38100">
            <a:solidFill>
              <a:schemeClr val="tx1"/>
            </a:solidFill>
            <a:round/>
            <a:headEnd type="triangle" w="sm"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7664" name="Line 14"/>
          <p:cNvSpPr>
            <a:spLocks noChangeShapeType="1"/>
          </p:cNvSpPr>
          <p:nvPr/>
        </p:nvSpPr>
        <p:spPr bwMode="auto">
          <a:xfrm>
            <a:off x="5423107" y="4677141"/>
            <a:ext cx="628650" cy="0"/>
          </a:xfrm>
          <a:prstGeom prst="line">
            <a:avLst/>
          </a:prstGeom>
          <a:noFill/>
          <a:ln w="3810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5" name="Rectangle 15"/>
          <p:cNvSpPr>
            <a:spLocks noChangeArrowheads="1"/>
          </p:cNvSpPr>
          <p:nvPr/>
        </p:nvSpPr>
        <p:spPr bwMode="auto">
          <a:xfrm>
            <a:off x="5315157" y="4102466"/>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800" i="1">
                <a:latin typeface="Times New Roman" panose="02020603050405020304" pitchFamily="18" charset="0"/>
                <a:ea typeface="楷体_GB2312" pitchFamily="49" charset="-122"/>
              </a:rPr>
              <a:t>x</a:t>
            </a:r>
            <a:r>
              <a:rPr kumimoji="1" lang="en-US" altLang="zh-CN" baseline="-25000">
                <a:latin typeface="Times New Roman" panose="02020603050405020304" pitchFamily="18" charset="0"/>
                <a:ea typeface="楷体_GB2312" pitchFamily="49" charset="-122"/>
              </a:rPr>
              <a:t>i           </a:t>
            </a:r>
            <a:r>
              <a:rPr kumimoji="1" lang="en-US" altLang="zh-CN" sz="2800">
                <a:latin typeface="Times New Roman" panose="02020603050405020304" pitchFamily="18" charset="0"/>
                <a:ea typeface="楷体_GB2312" pitchFamily="49" charset="-122"/>
              </a:rPr>
              <a:t> </a:t>
            </a:r>
            <a:r>
              <a:rPr kumimoji="1" lang="en-US" altLang="zh-CN" sz="2800" i="1">
                <a:latin typeface="Times New Roman" panose="02020603050405020304" pitchFamily="18" charset="0"/>
                <a:ea typeface="楷体_GB2312" pitchFamily="49" charset="-122"/>
              </a:rPr>
              <a:t>x</a:t>
            </a:r>
            <a:r>
              <a:rPr kumimoji="1" lang="en-US" altLang="zh-CN" baseline="-25000">
                <a:latin typeface="Times New Roman" panose="02020603050405020304" pitchFamily="18" charset="0"/>
                <a:ea typeface="楷体_GB2312" pitchFamily="49" charset="-122"/>
              </a:rPr>
              <a:t>d</a:t>
            </a:r>
            <a:endParaRPr kumimoji="1" lang="en-US" altLang="zh-CN" baseline="-25000">
              <a:latin typeface="Times New Roman" panose="02020603050405020304" pitchFamily="18" charset="0"/>
              <a:ea typeface="楷体_GB2312" pitchFamily="49" charset="-122"/>
            </a:endParaRPr>
          </a:p>
        </p:txBody>
      </p:sp>
      <p:sp>
        <p:nvSpPr>
          <p:cNvPr id="27666" name="Rectangle 16"/>
          <p:cNvSpPr>
            <a:spLocks noChangeArrowheads="1"/>
          </p:cNvSpPr>
          <p:nvPr/>
        </p:nvSpPr>
        <p:spPr bwMode="auto">
          <a:xfrm>
            <a:off x="6169232" y="4981941"/>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zh-CN" altLang="en-US" baseline="-25000">
                <a:latin typeface="Times New Roman" panose="02020603050405020304" pitchFamily="18" charset="0"/>
                <a:ea typeface="楷体_GB2312" pitchFamily="49" charset="-122"/>
              </a:rPr>
              <a:t> </a:t>
            </a:r>
            <a:r>
              <a:rPr kumimoji="1" lang="en-US" altLang="zh-CN" sz="2800" i="1">
                <a:latin typeface="Times New Roman" panose="02020603050405020304" pitchFamily="18" charset="0"/>
                <a:ea typeface="楷体_GB2312" pitchFamily="49" charset="-122"/>
              </a:rPr>
              <a:t>x</a:t>
            </a:r>
            <a:r>
              <a:rPr kumimoji="1" lang="en-US" altLang="zh-CN" baseline="-25000">
                <a:latin typeface="Times New Roman" panose="02020603050405020304" pitchFamily="18" charset="0"/>
                <a:ea typeface="楷体_GB2312" pitchFamily="49" charset="-122"/>
              </a:rPr>
              <a:t>f</a:t>
            </a:r>
            <a:endParaRPr kumimoji="1" lang="en-US" altLang="zh-CN" baseline="-25000">
              <a:latin typeface="Times New Roman" panose="02020603050405020304" pitchFamily="18" charset="0"/>
              <a:ea typeface="楷体_GB2312" pitchFamily="49" charset="-122"/>
            </a:endParaRPr>
          </a:p>
        </p:txBody>
      </p:sp>
      <p:sp>
        <p:nvSpPr>
          <p:cNvPr id="27667" name="Rectangle 17"/>
          <p:cNvSpPr>
            <a:spLocks noChangeArrowheads="1"/>
          </p:cNvSpPr>
          <p:nvPr/>
        </p:nvSpPr>
        <p:spPr bwMode="auto">
          <a:xfrm>
            <a:off x="8267907" y="4102466"/>
            <a:ext cx="561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zh-CN" altLang="en-US" baseline="-25000">
                <a:latin typeface="Times New Roman" panose="02020603050405020304" pitchFamily="18" charset="0"/>
                <a:ea typeface="楷体_GB2312" pitchFamily="49" charset="-122"/>
              </a:rPr>
              <a:t> </a:t>
            </a:r>
            <a:r>
              <a:rPr kumimoji="1" lang="en-US" altLang="zh-CN" sz="2800" i="1">
                <a:latin typeface="Times New Roman" panose="02020603050405020304" pitchFamily="18" charset="0"/>
                <a:ea typeface="楷体_GB2312" pitchFamily="49" charset="-122"/>
              </a:rPr>
              <a:t>x</a:t>
            </a:r>
            <a:r>
              <a:rPr kumimoji="1" lang="en-US" altLang="zh-CN" baseline="-25000">
                <a:latin typeface="Times New Roman" panose="02020603050405020304" pitchFamily="18" charset="0"/>
                <a:ea typeface="楷体_GB2312" pitchFamily="49" charset="-122"/>
              </a:rPr>
              <a:t>o</a:t>
            </a:r>
            <a:endParaRPr kumimoji="1" lang="en-US" altLang="zh-CN" baseline="-25000">
              <a:latin typeface="Times New Roman" panose="02020603050405020304" pitchFamily="18" charset="0"/>
              <a:ea typeface="楷体_GB2312" pitchFamily="49" charset="-122"/>
            </a:endParaRPr>
          </a:p>
        </p:txBody>
      </p:sp>
      <p:sp>
        <p:nvSpPr>
          <p:cNvPr id="27668" name="Text Box 18"/>
          <p:cNvSpPr txBox="1">
            <a:spLocks noChangeArrowheads="1"/>
          </p:cNvSpPr>
          <p:nvPr/>
        </p:nvSpPr>
        <p:spPr bwMode="auto">
          <a:xfrm>
            <a:off x="5642182" y="4175491"/>
            <a:ext cx="3921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2800" b="0"/>
              <a:t>+</a:t>
            </a:r>
            <a:endParaRPr lang="en-US" altLang="zh-CN" sz="2800" b="0"/>
          </a:p>
        </p:txBody>
      </p:sp>
      <p:grpSp>
        <p:nvGrpSpPr>
          <p:cNvPr id="27669" name="Group 20"/>
          <p:cNvGrpSpPr/>
          <p:nvPr/>
        </p:nvGrpSpPr>
        <p:grpSpPr bwMode="auto">
          <a:xfrm>
            <a:off x="6034294" y="4426316"/>
            <a:ext cx="431800" cy="431800"/>
            <a:chOff x="1633" y="1820"/>
            <a:chExt cx="363" cy="363"/>
          </a:xfrm>
        </p:grpSpPr>
        <p:sp>
          <p:nvSpPr>
            <p:cNvPr id="27670" name="Oval 21"/>
            <p:cNvSpPr>
              <a:spLocks noChangeArrowheads="1"/>
            </p:cNvSpPr>
            <p:nvPr/>
          </p:nvSpPr>
          <p:spPr bwMode="auto">
            <a:xfrm>
              <a:off x="1633" y="1820"/>
              <a:ext cx="363" cy="363"/>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7671" name="Rectangle 22"/>
            <p:cNvSpPr>
              <a:spLocks noChangeArrowheads="1"/>
            </p:cNvSpPr>
            <p:nvPr/>
          </p:nvSpPr>
          <p:spPr bwMode="auto">
            <a:xfrm>
              <a:off x="1712" y="1852"/>
              <a:ext cx="193"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000"/>
                <a:t>∑</a:t>
              </a:r>
              <a:endParaRPr lang="zh-CN" altLang="en-US" sz="2000"/>
            </a:p>
          </p:txBody>
        </p:sp>
      </p:grpSp>
      <p:sp>
        <p:nvSpPr>
          <p:cNvPr id="5" name="圆角矩形 4"/>
          <p:cNvSpPr/>
          <p:nvPr/>
        </p:nvSpPr>
        <p:spPr>
          <a:xfrm>
            <a:off x="638488" y="1540303"/>
            <a:ext cx="1981186" cy="68262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反馈使输出</a:t>
            </a:r>
            <a:endParaRPr lang="zh-CN" altLang="en-US" dirty="0">
              <a:solidFill>
                <a:schemeClr val="tx1"/>
              </a:solidFill>
            </a:endParaRPr>
          </a:p>
        </p:txBody>
      </p:sp>
      <p:cxnSp>
        <p:nvCxnSpPr>
          <p:cNvPr id="7" name="直接箭头连接符 6"/>
          <p:cNvCxnSpPr/>
          <p:nvPr/>
        </p:nvCxnSpPr>
        <p:spPr>
          <a:xfrm flipH="1">
            <a:off x="1119067" y="2222928"/>
            <a:ext cx="275504" cy="6440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530475" y="2867022"/>
            <a:ext cx="1056643" cy="42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正</a:t>
            </a:r>
            <a:endParaRPr lang="zh-CN" altLang="en-US" dirty="0">
              <a:solidFill>
                <a:schemeClr val="tx1"/>
              </a:solidFill>
            </a:endParaRPr>
          </a:p>
        </p:txBody>
      </p:sp>
      <p:sp>
        <p:nvSpPr>
          <p:cNvPr id="31" name="椭圆 30"/>
          <p:cNvSpPr/>
          <p:nvPr/>
        </p:nvSpPr>
        <p:spPr>
          <a:xfrm>
            <a:off x="1768105" y="2867022"/>
            <a:ext cx="1061968" cy="42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负</a:t>
            </a:r>
            <a:endParaRPr lang="zh-CN" altLang="en-US" dirty="0">
              <a:solidFill>
                <a:schemeClr val="tx1"/>
              </a:solidFill>
            </a:endParaRPr>
          </a:p>
        </p:txBody>
      </p:sp>
      <p:cxnSp>
        <p:nvCxnSpPr>
          <p:cNvPr id="32" name="直接箭头连接符 31"/>
          <p:cNvCxnSpPr>
            <a:endCxn id="31" idx="0"/>
          </p:cNvCxnSpPr>
          <p:nvPr/>
        </p:nvCxnSpPr>
        <p:spPr>
          <a:xfrm>
            <a:off x="1905306" y="2222928"/>
            <a:ext cx="393783" cy="6440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31499" y="2338609"/>
            <a:ext cx="775376" cy="369332"/>
          </a:xfrm>
          <a:prstGeom prst="rect">
            <a:avLst/>
          </a:prstGeom>
          <a:noFill/>
        </p:spPr>
        <p:txBody>
          <a:bodyPr wrap="square" rtlCol="0">
            <a:spAutoFit/>
          </a:bodyPr>
          <a:lstStyle/>
          <a:p>
            <a:r>
              <a:rPr lang="zh-CN" altLang="en-US" i="1" dirty="0">
                <a:solidFill>
                  <a:srgbClr val="0000FF"/>
                </a:solidFill>
              </a:rPr>
              <a:t>增加</a:t>
            </a:r>
            <a:endParaRPr lang="zh-CN" altLang="en-US" i="1" dirty="0">
              <a:solidFill>
                <a:srgbClr val="0000FF"/>
              </a:solidFill>
            </a:endParaRPr>
          </a:p>
        </p:txBody>
      </p:sp>
      <p:sp>
        <p:nvSpPr>
          <p:cNvPr id="44" name="文本框 43"/>
          <p:cNvSpPr txBox="1"/>
          <p:nvPr/>
        </p:nvSpPr>
        <p:spPr>
          <a:xfrm>
            <a:off x="2087970" y="2338609"/>
            <a:ext cx="775376" cy="369332"/>
          </a:xfrm>
          <a:prstGeom prst="rect">
            <a:avLst/>
          </a:prstGeom>
          <a:noFill/>
        </p:spPr>
        <p:txBody>
          <a:bodyPr wrap="square" rtlCol="0">
            <a:spAutoFit/>
          </a:bodyPr>
          <a:lstStyle/>
          <a:p>
            <a:r>
              <a:rPr lang="zh-CN" altLang="en-US" i="1" dirty="0">
                <a:solidFill>
                  <a:srgbClr val="0000FF"/>
                </a:solidFill>
              </a:rPr>
              <a:t>减小</a:t>
            </a:r>
            <a:endParaRPr lang="zh-CN" altLang="en-US" i="1" dirty="0">
              <a:solidFill>
                <a:srgbClr val="0000FF"/>
              </a:solidFill>
            </a:endParaRPr>
          </a:p>
        </p:txBody>
      </p:sp>
      <p:sp>
        <p:nvSpPr>
          <p:cNvPr id="45" name="圆角矩形 44"/>
          <p:cNvSpPr/>
          <p:nvPr/>
        </p:nvSpPr>
        <p:spPr>
          <a:xfrm>
            <a:off x="3458050" y="1540303"/>
            <a:ext cx="1981186" cy="68262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反馈与输出关系</a:t>
            </a:r>
            <a:endParaRPr lang="zh-CN" altLang="en-US" dirty="0">
              <a:solidFill>
                <a:schemeClr val="tx1"/>
              </a:solidFill>
            </a:endParaRPr>
          </a:p>
        </p:txBody>
      </p:sp>
      <p:cxnSp>
        <p:nvCxnSpPr>
          <p:cNvPr id="46" name="直接箭头连接符 45"/>
          <p:cNvCxnSpPr/>
          <p:nvPr/>
        </p:nvCxnSpPr>
        <p:spPr>
          <a:xfrm flipH="1">
            <a:off x="3938629" y="2222928"/>
            <a:ext cx="275504" cy="6440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椭圆 46"/>
          <p:cNvSpPr/>
          <p:nvPr/>
        </p:nvSpPr>
        <p:spPr>
          <a:xfrm>
            <a:off x="3374791" y="2867022"/>
            <a:ext cx="1056643" cy="42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电压</a:t>
            </a:r>
            <a:endParaRPr lang="zh-CN" altLang="en-US" dirty="0">
              <a:solidFill>
                <a:schemeClr val="tx1"/>
              </a:solidFill>
            </a:endParaRPr>
          </a:p>
        </p:txBody>
      </p:sp>
      <p:sp>
        <p:nvSpPr>
          <p:cNvPr id="48" name="椭圆 47"/>
          <p:cNvSpPr/>
          <p:nvPr/>
        </p:nvSpPr>
        <p:spPr>
          <a:xfrm>
            <a:off x="4587666" y="2867022"/>
            <a:ext cx="1056643" cy="42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电流</a:t>
            </a:r>
            <a:endParaRPr lang="zh-CN" altLang="en-US" dirty="0">
              <a:solidFill>
                <a:schemeClr val="tx1"/>
              </a:solidFill>
            </a:endParaRPr>
          </a:p>
        </p:txBody>
      </p:sp>
      <p:cxnSp>
        <p:nvCxnSpPr>
          <p:cNvPr id="49" name="直接箭头连接符 48"/>
          <p:cNvCxnSpPr>
            <a:endCxn id="48" idx="0"/>
          </p:cNvCxnSpPr>
          <p:nvPr/>
        </p:nvCxnSpPr>
        <p:spPr>
          <a:xfrm>
            <a:off x="4724868" y="2222928"/>
            <a:ext cx="391120" cy="6440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3043730" y="2338609"/>
            <a:ext cx="1136606" cy="369332"/>
          </a:xfrm>
          <a:prstGeom prst="rect">
            <a:avLst/>
          </a:prstGeom>
          <a:noFill/>
        </p:spPr>
        <p:txBody>
          <a:bodyPr wrap="square" rtlCol="0">
            <a:spAutoFit/>
          </a:bodyPr>
          <a:lstStyle/>
          <a:p>
            <a:r>
              <a:rPr lang="zh-CN" altLang="en-US" i="1" dirty="0">
                <a:solidFill>
                  <a:srgbClr val="0000FF"/>
                </a:solidFill>
              </a:rPr>
              <a:t>电压正比</a:t>
            </a:r>
            <a:endParaRPr lang="zh-CN" altLang="en-US" i="1" dirty="0">
              <a:solidFill>
                <a:srgbClr val="0000FF"/>
              </a:solidFill>
            </a:endParaRPr>
          </a:p>
        </p:txBody>
      </p:sp>
      <p:sp>
        <p:nvSpPr>
          <p:cNvPr id="51" name="文本框 50"/>
          <p:cNvSpPr txBox="1"/>
          <p:nvPr/>
        </p:nvSpPr>
        <p:spPr>
          <a:xfrm>
            <a:off x="4814951" y="2338609"/>
            <a:ext cx="1194770" cy="369332"/>
          </a:xfrm>
          <a:prstGeom prst="rect">
            <a:avLst/>
          </a:prstGeom>
          <a:noFill/>
        </p:spPr>
        <p:txBody>
          <a:bodyPr wrap="square" rtlCol="0">
            <a:spAutoFit/>
          </a:bodyPr>
          <a:lstStyle/>
          <a:p>
            <a:r>
              <a:rPr lang="zh-CN" altLang="en-US" i="1" dirty="0">
                <a:solidFill>
                  <a:srgbClr val="0000FF"/>
                </a:solidFill>
              </a:rPr>
              <a:t>电流正比</a:t>
            </a:r>
            <a:endParaRPr lang="zh-CN" altLang="en-US" i="1" dirty="0">
              <a:solidFill>
                <a:srgbClr val="0000FF"/>
              </a:solidFill>
            </a:endParaRPr>
          </a:p>
        </p:txBody>
      </p:sp>
      <p:sp>
        <p:nvSpPr>
          <p:cNvPr id="56" name="圆角矩形 55"/>
          <p:cNvSpPr/>
          <p:nvPr/>
        </p:nvSpPr>
        <p:spPr>
          <a:xfrm>
            <a:off x="6381163" y="1538056"/>
            <a:ext cx="1981186" cy="68262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反馈与输入位置</a:t>
            </a:r>
            <a:endParaRPr lang="zh-CN" altLang="en-US" dirty="0">
              <a:solidFill>
                <a:schemeClr val="tx1"/>
              </a:solidFill>
            </a:endParaRPr>
          </a:p>
        </p:txBody>
      </p:sp>
      <p:cxnSp>
        <p:nvCxnSpPr>
          <p:cNvPr id="57" name="直接箭头连接符 56"/>
          <p:cNvCxnSpPr/>
          <p:nvPr/>
        </p:nvCxnSpPr>
        <p:spPr>
          <a:xfrm flipH="1">
            <a:off x="6861742" y="2220681"/>
            <a:ext cx="275504" cy="6440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6297904" y="2864775"/>
            <a:ext cx="1056643" cy="42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并联</a:t>
            </a:r>
            <a:endParaRPr lang="zh-CN" altLang="en-US" dirty="0">
              <a:solidFill>
                <a:schemeClr val="tx1"/>
              </a:solidFill>
            </a:endParaRPr>
          </a:p>
        </p:txBody>
      </p:sp>
      <p:sp>
        <p:nvSpPr>
          <p:cNvPr id="59" name="椭圆 58"/>
          <p:cNvSpPr/>
          <p:nvPr/>
        </p:nvSpPr>
        <p:spPr>
          <a:xfrm>
            <a:off x="7510779" y="2864775"/>
            <a:ext cx="1056643" cy="42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串联</a:t>
            </a:r>
            <a:endParaRPr lang="zh-CN" altLang="en-US" dirty="0">
              <a:solidFill>
                <a:schemeClr val="tx1"/>
              </a:solidFill>
            </a:endParaRPr>
          </a:p>
        </p:txBody>
      </p:sp>
      <p:cxnSp>
        <p:nvCxnSpPr>
          <p:cNvPr id="60" name="直接箭头连接符 59"/>
          <p:cNvCxnSpPr>
            <a:endCxn id="59" idx="0"/>
          </p:cNvCxnSpPr>
          <p:nvPr/>
        </p:nvCxnSpPr>
        <p:spPr>
          <a:xfrm>
            <a:off x="7647981" y="2220681"/>
            <a:ext cx="391120" cy="6440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5966843" y="2336362"/>
            <a:ext cx="1136606" cy="369332"/>
          </a:xfrm>
          <a:prstGeom prst="rect">
            <a:avLst/>
          </a:prstGeom>
          <a:noFill/>
        </p:spPr>
        <p:txBody>
          <a:bodyPr wrap="square" rtlCol="0">
            <a:spAutoFit/>
          </a:bodyPr>
          <a:lstStyle/>
          <a:p>
            <a:r>
              <a:rPr lang="zh-CN" altLang="en-US" i="1" dirty="0">
                <a:solidFill>
                  <a:srgbClr val="0000FF"/>
                </a:solidFill>
              </a:rPr>
              <a:t>同一电极</a:t>
            </a:r>
            <a:endParaRPr lang="zh-CN" altLang="en-US" i="1" dirty="0">
              <a:solidFill>
                <a:srgbClr val="0000FF"/>
              </a:solidFill>
            </a:endParaRPr>
          </a:p>
        </p:txBody>
      </p:sp>
      <p:sp>
        <p:nvSpPr>
          <p:cNvPr id="62" name="文本框 61"/>
          <p:cNvSpPr txBox="1"/>
          <p:nvPr/>
        </p:nvSpPr>
        <p:spPr>
          <a:xfrm>
            <a:off x="7738064" y="2336362"/>
            <a:ext cx="1194770" cy="369332"/>
          </a:xfrm>
          <a:prstGeom prst="rect">
            <a:avLst/>
          </a:prstGeom>
          <a:noFill/>
        </p:spPr>
        <p:txBody>
          <a:bodyPr wrap="square" rtlCol="0">
            <a:spAutoFit/>
          </a:bodyPr>
          <a:lstStyle/>
          <a:p>
            <a:r>
              <a:rPr lang="zh-CN" altLang="en-US" i="1" dirty="0">
                <a:solidFill>
                  <a:srgbClr val="0000FF"/>
                </a:solidFill>
              </a:rPr>
              <a:t>两个电极</a:t>
            </a:r>
            <a:endParaRPr lang="zh-CN" altLang="en-US" i="1" dirty="0">
              <a:solidFill>
                <a:srgbClr val="0000FF"/>
              </a:solidFill>
            </a:endParaRPr>
          </a:p>
        </p:txBody>
      </p:sp>
      <p:sp>
        <p:nvSpPr>
          <p:cNvPr id="63" name="圆角矩形 62"/>
          <p:cNvSpPr/>
          <p:nvPr/>
        </p:nvSpPr>
        <p:spPr>
          <a:xfrm>
            <a:off x="541998" y="4014428"/>
            <a:ext cx="2186259" cy="68262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何种通路存在反馈</a:t>
            </a:r>
            <a:endParaRPr lang="zh-CN" altLang="en-US" dirty="0">
              <a:solidFill>
                <a:schemeClr val="tx1"/>
              </a:solidFill>
            </a:endParaRPr>
          </a:p>
        </p:txBody>
      </p:sp>
      <p:cxnSp>
        <p:nvCxnSpPr>
          <p:cNvPr id="64" name="直接箭头连接符 63"/>
          <p:cNvCxnSpPr/>
          <p:nvPr/>
        </p:nvCxnSpPr>
        <p:spPr>
          <a:xfrm flipH="1">
            <a:off x="1077104" y="4715353"/>
            <a:ext cx="275504" cy="6440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513266" y="5359447"/>
            <a:ext cx="1056643" cy="42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直流</a:t>
            </a:r>
            <a:endParaRPr lang="zh-CN" altLang="en-US" dirty="0">
              <a:solidFill>
                <a:schemeClr val="tx1"/>
              </a:solidFill>
            </a:endParaRPr>
          </a:p>
        </p:txBody>
      </p:sp>
      <p:sp>
        <p:nvSpPr>
          <p:cNvPr id="66" name="椭圆 65"/>
          <p:cNvSpPr/>
          <p:nvPr/>
        </p:nvSpPr>
        <p:spPr>
          <a:xfrm>
            <a:off x="1726141" y="5359447"/>
            <a:ext cx="1056643" cy="42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交流</a:t>
            </a:r>
            <a:endParaRPr lang="zh-CN" altLang="en-US" dirty="0">
              <a:solidFill>
                <a:schemeClr val="tx1"/>
              </a:solidFill>
            </a:endParaRPr>
          </a:p>
        </p:txBody>
      </p:sp>
      <p:cxnSp>
        <p:nvCxnSpPr>
          <p:cNvPr id="67" name="直接箭头连接符 66"/>
          <p:cNvCxnSpPr>
            <a:endCxn id="66" idx="0"/>
          </p:cNvCxnSpPr>
          <p:nvPr/>
        </p:nvCxnSpPr>
        <p:spPr>
          <a:xfrm>
            <a:off x="1863343" y="4715353"/>
            <a:ext cx="391120" cy="6440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182205" y="4831034"/>
            <a:ext cx="1136606" cy="369332"/>
          </a:xfrm>
          <a:prstGeom prst="rect">
            <a:avLst/>
          </a:prstGeom>
          <a:noFill/>
        </p:spPr>
        <p:txBody>
          <a:bodyPr wrap="square" rtlCol="0">
            <a:spAutoFit/>
          </a:bodyPr>
          <a:lstStyle/>
          <a:p>
            <a:r>
              <a:rPr lang="zh-CN" altLang="en-US" i="1" dirty="0">
                <a:solidFill>
                  <a:srgbClr val="0000FF"/>
                </a:solidFill>
              </a:rPr>
              <a:t>直流通路</a:t>
            </a:r>
            <a:endParaRPr lang="zh-CN" altLang="en-US" i="1" dirty="0">
              <a:solidFill>
                <a:srgbClr val="0000FF"/>
              </a:solidFill>
            </a:endParaRPr>
          </a:p>
        </p:txBody>
      </p:sp>
      <p:sp>
        <p:nvSpPr>
          <p:cNvPr id="69" name="文本框 68"/>
          <p:cNvSpPr txBox="1"/>
          <p:nvPr/>
        </p:nvSpPr>
        <p:spPr>
          <a:xfrm>
            <a:off x="1953426" y="4831034"/>
            <a:ext cx="1194770" cy="369332"/>
          </a:xfrm>
          <a:prstGeom prst="rect">
            <a:avLst/>
          </a:prstGeom>
          <a:noFill/>
        </p:spPr>
        <p:txBody>
          <a:bodyPr wrap="square" rtlCol="0">
            <a:spAutoFit/>
          </a:bodyPr>
          <a:lstStyle/>
          <a:p>
            <a:r>
              <a:rPr lang="zh-CN" altLang="en-US" i="1" dirty="0">
                <a:solidFill>
                  <a:srgbClr val="0000FF"/>
                </a:solidFill>
              </a:rPr>
              <a:t>交流通路</a:t>
            </a:r>
            <a:endParaRPr lang="zh-CN" altLang="en-US" i="1" dirty="0">
              <a:solidFill>
                <a:srgbClr val="0000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3C21276-4953-406D-B06B-D96E53D68655}" type="datetime1">
              <a:rPr lang="zh-CN" altLang="en-US" sz="1800" b="0" smtClean="0">
                <a:solidFill>
                  <a:srgbClr val="B2B2B2"/>
                </a:solidFill>
              </a:rPr>
            </a:fld>
            <a:endParaRPr lang="en-US" altLang="zh-CN" sz="1800" b="0">
              <a:solidFill>
                <a:srgbClr val="B2B2B2"/>
              </a:solidFill>
            </a:endParaRPr>
          </a:p>
        </p:txBody>
      </p:sp>
      <p:sp>
        <p:nvSpPr>
          <p:cNvPr id="29699"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endParaRPr lang="en-US" altLang="zh-CN" sz="1800" b="0">
              <a:solidFill>
                <a:srgbClr val="B2B2B2"/>
              </a:solidFill>
              <a:latin typeface="Times New Roman" panose="02020603050405020304" pitchFamily="18" charset="0"/>
            </a:endParaRPr>
          </a:p>
        </p:txBody>
      </p:sp>
      <p:sp>
        <p:nvSpPr>
          <p:cNvPr id="29700"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9FF3D0FA-302D-4C9C-BC7D-CCA430E2DEB0}" type="slidenum">
              <a:rPr lang="en-US" altLang="zh-CN" sz="1800" b="0" smtClean="0">
                <a:solidFill>
                  <a:srgbClr val="B2B2B2"/>
                </a:solidFill>
              </a:rPr>
            </a:fld>
            <a:endParaRPr lang="en-US" altLang="zh-CN" sz="1800" b="0">
              <a:solidFill>
                <a:srgbClr val="B2B2B2"/>
              </a:solidFill>
            </a:endParaRPr>
          </a:p>
        </p:txBody>
      </p:sp>
      <p:sp>
        <p:nvSpPr>
          <p:cNvPr id="29701" name="Rectangle 2"/>
          <p:cNvSpPr>
            <a:spLocks noGrp="1" noChangeArrowheads="1"/>
          </p:cNvSpPr>
          <p:nvPr>
            <p:ph type="title"/>
          </p:nvPr>
        </p:nvSpPr>
        <p:spPr/>
        <p:txBody>
          <a:bodyPr/>
          <a:lstStyle/>
          <a:p>
            <a:r>
              <a:rPr lang="zh-CN" altLang="en-US" dirty="0"/>
              <a:t>正</a:t>
            </a:r>
            <a:r>
              <a:rPr lang="en-US" altLang="zh-CN" dirty="0"/>
              <a:t>/</a:t>
            </a:r>
            <a:r>
              <a:rPr lang="zh-CN" altLang="en-US" dirty="0"/>
              <a:t>负反馈</a:t>
            </a:r>
            <a:endParaRPr lang="zh-CN" altLang="en-US" dirty="0"/>
          </a:p>
        </p:txBody>
      </p:sp>
      <p:sp>
        <p:nvSpPr>
          <p:cNvPr id="793603" name="Rectangle 3"/>
          <p:cNvSpPr>
            <a:spLocks noGrp="1" noChangeArrowheads="1"/>
          </p:cNvSpPr>
          <p:nvPr>
            <p:ph type="body" idx="1"/>
          </p:nvPr>
        </p:nvSpPr>
        <p:spPr/>
        <p:txBody>
          <a:bodyPr/>
          <a:lstStyle/>
          <a:p>
            <a:pPr>
              <a:spcBef>
                <a:spcPct val="10000"/>
              </a:spcBef>
            </a:pPr>
            <a:r>
              <a:rPr lang="zh-CN" altLang="en-US" sz="2400" dirty="0"/>
              <a:t>瞬时极性法</a:t>
            </a:r>
            <a:endParaRPr lang="en-US" altLang="zh-CN" sz="2400" dirty="0"/>
          </a:p>
          <a:p>
            <a:pPr lvl="1">
              <a:spcBef>
                <a:spcPct val="10000"/>
              </a:spcBef>
            </a:pPr>
            <a:r>
              <a:rPr lang="zh-CN" altLang="en-US" sz="2000" dirty="0"/>
              <a:t>假定输入信号的对地极性，按信号传输方向依次判断相关点的瞬时极性，直至判断出反馈信号的瞬时极性</a:t>
            </a:r>
            <a:endParaRPr lang="en-US" altLang="zh-CN" sz="2000" dirty="0"/>
          </a:p>
          <a:p>
            <a:pPr>
              <a:spcBef>
                <a:spcPct val="10000"/>
              </a:spcBef>
            </a:pPr>
            <a:endParaRPr lang="zh-CN" altLang="en-US" sz="2400" dirty="0"/>
          </a:p>
          <a:p>
            <a:pPr>
              <a:spcBef>
                <a:spcPct val="10000"/>
              </a:spcBef>
            </a:pPr>
            <a:r>
              <a:rPr lang="zh-CN" altLang="en-US" sz="2400" dirty="0"/>
              <a:t>正反馈</a:t>
            </a:r>
            <a:endParaRPr lang="en-US" altLang="zh-CN" sz="2400" dirty="0"/>
          </a:p>
          <a:p>
            <a:pPr lvl="1">
              <a:spcBef>
                <a:spcPct val="10000"/>
              </a:spcBef>
            </a:pPr>
            <a:r>
              <a:rPr lang="zh-CN" altLang="en-US" sz="2000" dirty="0"/>
              <a:t>反馈信号的瞬时极性使净输入增加</a:t>
            </a:r>
            <a:endParaRPr lang="en-US" altLang="zh-CN" sz="2000" dirty="0"/>
          </a:p>
          <a:p>
            <a:pPr>
              <a:spcBef>
                <a:spcPct val="10000"/>
              </a:spcBef>
            </a:pPr>
            <a:r>
              <a:rPr lang="zh-CN" altLang="en-US" sz="2400" dirty="0"/>
              <a:t>负反馈</a:t>
            </a:r>
            <a:endParaRPr lang="en-US" altLang="zh-CN" sz="2400" dirty="0"/>
          </a:p>
          <a:p>
            <a:pPr lvl="1">
              <a:spcBef>
                <a:spcPct val="10000"/>
              </a:spcBef>
            </a:pPr>
            <a:r>
              <a:rPr lang="zh-CN" altLang="en-US" sz="2000" dirty="0"/>
              <a:t>反馈信号的瞬时极性使净输入减小</a:t>
            </a:r>
            <a:endParaRPr lang="en-US" altLang="zh-CN" sz="2000" dirty="0"/>
          </a:p>
          <a:p>
            <a:endParaRPr lang="zh-CN" altLang="en-US" sz="2800" dirty="0"/>
          </a:p>
        </p:txBody>
      </p:sp>
      <p:sp>
        <p:nvSpPr>
          <p:cNvPr id="7" name="圆角矩形 6"/>
          <p:cNvSpPr/>
          <p:nvPr/>
        </p:nvSpPr>
        <p:spPr>
          <a:xfrm>
            <a:off x="6194432" y="3140968"/>
            <a:ext cx="1981186" cy="68262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反馈使输出</a:t>
            </a:r>
            <a:endParaRPr lang="zh-CN" altLang="en-US" dirty="0">
              <a:solidFill>
                <a:schemeClr val="tx1"/>
              </a:solidFill>
            </a:endParaRPr>
          </a:p>
        </p:txBody>
      </p:sp>
      <p:cxnSp>
        <p:nvCxnSpPr>
          <p:cNvPr id="8" name="直接箭头连接符 7"/>
          <p:cNvCxnSpPr/>
          <p:nvPr/>
        </p:nvCxnSpPr>
        <p:spPr>
          <a:xfrm flipH="1">
            <a:off x="6675011" y="3823593"/>
            <a:ext cx="275504" cy="6440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6086419" y="4467687"/>
            <a:ext cx="1056643" cy="42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正</a:t>
            </a:r>
            <a:endParaRPr lang="zh-CN" altLang="en-US" dirty="0">
              <a:solidFill>
                <a:schemeClr val="tx1"/>
              </a:solidFill>
            </a:endParaRPr>
          </a:p>
        </p:txBody>
      </p:sp>
      <p:sp>
        <p:nvSpPr>
          <p:cNvPr id="10" name="椭圆 9"/>
          <p:cNvSpPr/>
          <p:nvPr/>
        </p:nvSpPr>
        <p:spPr>
          <a:xfrm>
            <a:off x="7324049" y="4467687"/>
            <a:ext cx="1061968" cy="42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负</a:t>
            </a:r>
            <a:endParaRPr lang="zh-CN" altLang="en-US" dirty="0">
              <a:solidFill>
                <a:schemeClr val="tx1"/>
              </a:solidFill>
            </a:endParaRPr>
          </a:p>
        </p:txBody>
      </p:sp>
      <p:cxnSp>
        <p:nvCxnSpPr>
          <p:cNvPr id="11" name="直接箭头连接符 10"/>
          <p:cNvCxnSpPr>
            <a:endCxn id="10" idx="0"/>
          </p:cNvCxnSpPr>
          <p:nvPr/>
        </p:nvCxnSpPr>
        <p:spPr>
          <a:xfrm>
            <a:off x="7461250" y="3823593"/>
            <a:ext cx="393783" cy="6440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187443" y="3939274"/>
            <a:ext cx="775376" cy="369332"/>
          </a:xfrm>
          <a:prstGeom prst="rect">
            <a:avLst/>
          </a:prstGeom>
          <a:noFill/>
        </p:spPr>
        <p:txBody>
          <a:bodyPr wrap="square" rtlCol="0">
            <a:spAutoFit/>
          </a:bodyPr>
          <a:lstStyle/>
          <a:p>
            <a:r>
              <a:rPr lang="zh-CN" altLang="en-US" i="1" dirty="0">
                <a:solidFill>
                  <a:srgbClr val="0000FF"/>
                </a:solidFill>
              </a:rPr>
              <a:t>增加</a:t>
            </a:r>
            <a:endParaRPr lang="zh-CN" altLang="en-US" i="1" dirty="0">
              <a:solidFill>
                <a:srgbClr val="0000FF"/>
              </a:solidFill>
            </a:endParaRPr>
          </a:p>
        </p:txBody>
      </p:sp>
      <p:sp>
        <p:nvSpPr>
          <p:cNvPr id="13" name="文本框 12"/>
          <p:cNvSpPr txBox="1"/>
          <p:nvPr/>
        </p:nvSpPr>
        <p:spPr>
          <a:xfrm>
            <a:off x="7643914" y="3939274"/>
            <a:ext cx="775376" cy="369332"/>
          </a:xfrm>
          <a:prstGeom prst="rect">
            <a:avLst/>
          </a:prstGeom>
          <a:noFill/>
        </p:spPr>
        <p:txBody>
          <a:bodyPr wrap="square" rtlCol="0">
            <a:spAutoFit/>
          </a:bodyPr>
          <a:lstStyle/>
          <a:p>
            <a:r>
              <a:rPr lang="zh-CN" altLang="en-US" i="1" dirty="0">
                <a:solidFill>
                  <a:srgbClr val="0000FF"/>
                </a:solidFill>
              </a:rPr>
              <a:t>减小</a:t>
            </a:r>
            <a:endParaRPr lang="zh-CN" altLang="en-US" i="1" dirty="0">
              <a:solidFill>
                <a:srgbClr val="0000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21776FC-A5FD-4B27-8C6C-27AD22EE82B5}" type="datetime1">
              <a:rPr lang="zh-CN" altLang="en-US" sz="1800" b="0" smtClean="0">
                <a:solidFill>
                  <a:srgbClr val="B2B2B2"/>
                </a:solidFill>
              </a:rPr>
            </a:fld>
            <a:endParaRPr lang="en-US" altLang="zh-CN" sz="1800" b="0">
              <a:solidFill>
                <a:srgbClr val="B2B2B2"/>
              </a:solidFill>
            </a:endParaRPr>
          </a:p>
        </p:txBody>
      </p:sp>
      <p:sp>
        <p:nvSpPr>
          <p:cNvPr id="31747"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endParaRPr lang="en-US" altLang="zh-CN" sz="1800" b="0">
              <a:solidFill>
                <a:srgbClr val="B2B2B2"/>
              </a:solidFill>
              <a:latin typeface="Times New Roman" panose="02020603050405020304" pitchFamily="18" charset="0"/>
            </a:endParaRPr>
          </a:p>
        </p:txBody>
      </p:sp>
      <p:sp>
        <p:nvSpPr>
          <p:cNvPr id="31748"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8EAD2C0-ADBF-4032-AE65-B98FEDE3C315}" type="slidenum">
              <a:rPr lang="en-US" altLang="zh-CN" sz="1800" b="0" smtClean="0">
                <a:solidFill>
                  <a:srgbClr val="B2B2B2"/>
                </a:solidFill>
              </a:rPr>
            </a:fld>
            <a:endParaRPr lang="en-US" altLang="zh-CN" sz="1800" b="0">
              <a:solidFill>
                <a:srgbClr val="B2B2B2"/>
              </a:solidFill>
            </a:endParaRPr>
          </a:p>
        </p:txBody>
      </p:sp>
      <p:sp>
        <p:nvSpPr>
          <p:cNvPr id="31749" name="Rectangle 2"/>
          <p:cNvSpPr>
            <a:spLocks noGrp="1" noChangeArrowheads="1"/>
          </p:cNvSpPr>
          <p:nvPr>
            <p:ph type="title"/>
          </p:nvPr>
        </p:nvSpPr>
        <p:spPr/>
        <p:txBody>
          <a:bodyPr/>
          <a:lstStyle/>
          <a:p>
            <a:r>
              <a:rPr kumimoji="1" lang="zh-CN" altLang="en-US" dirty="0">
                <a:solidFill>
                  <a:schemeClr val="tx1"/>
                </a:solidFill>
              </a:rPr>
              <a:t>电压</a:t>
            </a:r>
            <a:r>
              <a:rPr kumimoji="1" lang="en-US" altLang="zh-CN" dirty="0">
                <a:solidFill>
                  <a:schemeClr val="tx1"/>
                </a:solidFill>
              </a:rPr>
              <a:t>/</a:t>
            </a:r>
            <a:r>
              <a:rPr kumimoji="1" lang="zh-CN" altLang="en-US" dirty="0">
                <a:solidFill>
                  <a:schemeClr val="tx1"/>
                </a:solidFill>
              </a:rPr>
              <a:t>电流反馈</a:t>
            </a:r>
            <a:endParaRPr kumimoji="1" lang="zh-CN" altLang="en-US" dirty="0">
              <a:solidFill>
                <a:schemeClr val="tx1"/>
              </a:solidFill>
            </a:endParaRPr>
          </a:p>
        </p:txBody>
      </p:sp>
      <p:sp>
        <p:nvSpPr>
          <p:cNvPr id="759811" name="Rectangle 3"/>
          <p:cNvSpPr>
            <a:spLocks noGrp="1" noChangeArrowheads="1"/>
          </p:cNvSpPr>
          <p:nvPr>
            <p:ph type="body" idx="1"/>
          </p:nvPr>
        </p:nvSpPr>
        <p:spPr/>
        <p:txBody>
          <a:bodyPr/>
          <a:lstStyle/>
          <a:p>
            <a:pPr>
              <a:lnSpc>
                <a:spcPct val="110000"/>
              </a:lnSpc>
            </a:pPr>
            <a:r>
              <a:rPr lang="zh-CN" altLang="en-US" sz="2400" dirty="0"/>
              <a:t>电压反馈</a:t>
            </a:r>
            <a:endParaRPr lang="en-US" altLang="zh-CN" sz="2400" dirty="0"/>
          </a:p>
          <a:p>
            <a:pPr lvl="1">
              <a:lnSpc>
                <a:spcPct val="110000"/>
              </a:lnSpc>
            </a:pPr>
            <a:r>
              <a:rPr lang="zh-CN" altLang="en-US" sz="2000" dirty="0"/>
              <a:t>反馈信号的大小与输出电压成比例</a:t>
            </a:r>
            <a:endParaRPr lang="en-US" altLang="zh-CN" sz="2000" dirty="0"/>
          </a:p>
          <a:p>
            <a:pPr lvl="1">
              <a:lnSpc>
                <a:spcPct val="110000"/>
              </a:lnSpc>
            </a:pPr>
            <a:r>
              <a:rPr lang="zh-CN" altLang="en-US" sz="2000" dirty="0"/>
              <a:t>反馈电路直接从输出端引出</a:t>
            </a:r>
            <a:endParaRPr lang="en-US" altLang="zh-CN" sz="2000" dirty="0"/>
          </a:p>
          <a:p>
            <a:pPr lvl="1">
              <a:lnSpc>
                <a:spcPct val="110000"/>
              </a:lnSpc>
            </a:pPr>
            <a:r>
              <a:rPr lang="zh-CN" altLang="en-US" sz="2000" dirty="0"/>
              <a:t>将输出电压“短路</a:t>
            </a:r>
            <a:r>
              <a:rPr lang="en-US" altLang="zh-CN" sz="2000" dirty="0"/>
              <a:t>”</a:t>
            </a:r>
            <a:r>
              <a:rPr lang="zh-CN" altLang="en-US" sz="2000" dirty="0"/>
              <a:t>，若反馈信号为零</a:t>
            </a:r>
            <a:endParaRPr lang="en-US" altLang="zh-CN" sz="2000" dirty="0"/>
          </a:p>
          <a:p>
            <a:pPr lvl="1">
              <a:lnSpc>
                <a:spcPct val="110000"/>
              </a:lnSpc>
            </a:pPr>
            <a:endParaRPr lang="zh-CN" altLang="en-US" sz="2000" dirty="0"/>
          </a:p>
          <a:p>
            <a:pPr>
              <a:lnSpc>
                <a:spcPct val="110000"/>
              </a:lnSpc>
            </a:pPr>
            <a:r>
              <a:rPr lang="zh-CN" altLang="en-US" sz="2400" dirty="0"/>
              <a:t>电流反馈</a:t>
            </a:r>
            <a:endParaRPr lang="en-US" altLang="zh-CN" sz="2400" dirty="0"/>
          </a:p>
          <a:p>
            <a:pPr lvl="1">
              <a:lnSpc>
                <a:spcPct val="110000"/>
              </a:lnSpc>
            </a:pPr>
            <a:r>
              <a:rPr lang="zh-CN" altLang="en-US" sz="2000" dirty="0"/>
              <a:t>反馈信号的大小与输出电流成比例</a:t>
            </a:r>
            <a:endParaRPr lang="en-US" altLang="zh-CN" sz="2000" dirty="0"/>
          </a:p>
          <a:p>
            <a:pPr lvl="1">
              <a:lnSpc>
                <a:spcPct val="110000"/>
              </a:lnSpc>
            </a:pPr>
            <a:r>
              <a:rPr lang="zh-CN" altLang="en-US" sz="2000" dirty="0"/>
              <a:t>反馈电路从负载电阻靠“地”端引出</a:t>
            </a:r>
            <a:endParaRPr lang="en-US" altLang="zh-CN" sz="2000" dirty="0"/>
          </a:p>
          <a:p>
            <a:pPr lvl="1">
              <a:lnSpc>
                <a:spcPct val="110000"/>
              </a:lnSpc>
            </a:pPr>
            <a:r>
              <a:rPr lang="zh-CN" altLang="en-US" sz="2000" dirty="0"/>
              <a:t>将输出电压“短路</a:t>
            </a:r>
            <a:r>
              <a:rPr lang="en-US" altLang="zh-CN" sz="2000" dirty="0"/>
              <a:t>”</a:t>
            </a:r>
            <a:r>
              <a:rPr lang="zh-CN" altLang="en-US" sz="2000" dirty="0"/>
              <a:t>，反馈信号仍然存在</a:t>
            </a:r>
            <a:endParaRPr lang="en-US" altLang="zh-CN" sz="2000" dirty="0"/>
          </a:p>
          <a:p>
            <a:pPr>
              <a:lnSpc>
                <a:spcPct val="110000"/>
              </a:lnSpc>
            </a:pPr>
            <a:endParaRPr lang="zh-CN" altLang="en-US" sz="2400" dirty="0"/>
          </a:p>
        </p:txBody>
      </p:sp>
      <p:sp>
        <p:nvSpPr>
          <p:cNvPr id="7" name="圆角矩形 6"/>
          <p:cNvSpPr/>
          <p:nvPr/>
        </p:nvSpPr>
        <p:spPr>
          <a:xfrm>
            <a:off x="6511932" y="1668236"/>
            <a:ext cx="1981186" cy="68262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反馈与输出关系</a:t>
            </a:r>
            <a:endParaRPr lang="zh-CN" altLang="en-US" dirty="0">
              <a:solidFill>
                <a:schemeClr val="tx1"/>
              </a:solidFill>
            </a:endParaRPr>
          </a:p>
        </p:txBody>
      </p:sp>
      <p:cxnSp>
        <p:nvCxnSpPr>
          <p:cNvPr id="8" name="直接箭头连接符 7"/>
          <p:cNvCxnSpPr/>
          <p:nvPr/>
        </p:nvCxnSpPr>
        <p:spPr>
          <a:xfrm flipH="1">
            <a:off x="6992511" y="2350861"/>
            <a:ext cx="275504" cy="6440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6428673" y="2994955"/>
            <a:ext cx="1056643" cy="42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电压</a:t>
            </a:r>
            <a:endParaRPr lang="zh-CN" altLang="en-US" dirty="0">
              <a:solidFill>
                <a:schemeClr val="tx1"/>
              </a:solidFill>
            </a:endParaRPr>
          </a:p>
        </p:txBody>
      </p:sp>
      <p:sp>
        <p:nvSpPr>
          <p:cNvPr id="10" name="椭圆 9"/>
          <p:cNvSpPr/>
          <p:nvPr/>
        </p:nvSpPr>
        <p:spPr>
          <a:xfrm>
            <a:off x="7641548" y="2994955"/>
            <a:ext cx="1056643" cy="42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电流</a:t>
            </a:r>
            <a:endParaRPr lang="zh-CN" altLang="en-US" dirty="0">
              <a:solidFill>
                <a:schemeClr val="tx1"/>
              </a:solidFill>
            </a:endParaRPr>
          </a:p>
        </p:txBody>
      </p:sp>
      <p:cxnSp>
        <p:nvCxnSpPr>
          <p:cNvPr id="11" name="直接箭头连接符 10"/>
          <p:cNvCxnSpPr>
            <a:endCxn id="10" idx="0"/>
          </p:cNvCxnSpPr>
          <p:nvPr/>
        </p:nvCxnSpPr>
        <p:spPr>
          <a:xfrm>
            <a:off x="7778750" y="2350861"/>
            <a:ext cx="391120" cy="6440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097612" y="2466542"/>
            <a:ext cx="1136606" cy="369332"/>
          </a:xfrm>
          <a:prstGeom prst="rect">
            <a:avLst/>
          </a:prstGeom>
          <a:noFill/>
        </p:spPr>
        <p:txBody>
          <a:bodyPr wrap="square" rtlCol="0">
            <a:spAutoFit/>
          </a:bodyPr>
          <a:lstStyle/>
          <a:p>
            <a:r>
              <a:rPr lang="zh-CN" altLang="en-US" i="1" dirty="0">
                <a:solidFill>
                  <a:srgbClr val="0000FF"/>
                </a:solidFill>
              </a:rPr>
              <a:t>电压正比</a:t>
            </a:r>
            <a:endParaRPr lang="zh-CN" altLang="en-US" i="1" dirty="0">
              <a:solidFill>
                <a:srgbClr val="0000FF"/>
              </a:solidFill>
            </a:endParaRPr>
          </a:p>
        </p:txBody>
      </p:sp>
      <p:sp>
        <p:nvSpPr>
          <p:cNvPr id="13" name="文本框 12"/>
          <p:cNvSpPr txBox="1"/>
          <p:nvPr/>
        </p:nvSpPr>
        <p:spPr>
          <a:xfrm>
            <a:off x="7868833" y="2466542"/>
            <a:ext cx="1194770" cy="369332"/>
          </a:xfrm>
          <a:prstGeom prst="rect">
            <a:avLst/>
          </a:prstGeom>
          <a:noFill/>
        </p:spPr>
        <p:txBody>
          <a:bodyPr wrap="square" rtlCol="0">
            <a:spAutoFit/>
          </a:bodyPr>
          <a:lstStyle/>
          <a:p>
            <a:r>
              <a:rPr lang="zh-CN" altLang="en-US" i="1" dirty="0">
                <a:solidFill>
                  <a:srgbClr val="0000FF"/>
                </a:solidFill>
              </a:rPr>
              <a:t>电流正比</a:t>
            </a:r>
            <a:endParaRPr lang="zh-CN" altLang="en-US" i="1" dirty="0">
              <a:solidFill>
                <a:srgbClr val="0000FF"/>
              </a:solidFill>
            </a:endParaRPr>
          </a:p>
        </p:txBody>
      </p:sp>
      <p:sp>
        <p:nvSpPr>
          <p:cNvPr id="15" name="圆角矩形 14"/>
          <p:cNvSpPr/>
          <p:nvPr/>
        </p:nvSpPr>
        <p:spPr>
          <a:xfrm>
            <a:off x="6511932" y="3647603"/>
            <a:ext cx="1981186" cy="68262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输出电压短路</a:t>
            </a:r>
            <a:endParaRPr lang="zh-CN" altLang="en-US" dirty="0">
              <a:solidFill>
                <a:schemeClr val="tx1"/>
              </a:solidFill>
            </a:endParaRPr>
          </a:p>
        </p:txBody>
      </p:sp>
      <p:cxnSp>
        <p:nvCxnSpPr>
          <p:cNvPr id="16" name="直接箭头连接符 15"/>
          <p:cNvCxnSpPr/>
          <p:nvPr/>
        </p:nvCxnSpPr>
        <p:spPr>
          <a:xfrm flipH="1">
            <a:off x="6992511" y="4330228"/>
            <a:ext cx="275504" cy="6440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6428673" y="4974322"/>
            <a:ext cx="1056643" cy="42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电压</a:t>
            </a:r>
            <a:endParaRPr lang="zh-CN" altLang="en-US" dirty="0">
              <a:solidFill>
                <a:schemeClr val="tx1"/>
              </a:solidFill>
            </a:endParaRPr>
          </a:p>
        </p:txBody>
      </p:sp>
      <p:sp>
        <p:nvSpPr>
          <p:cNvPr id="18" name="椭圆 17"/>
          <p:cNvSpPr/>
          <p:nvPr/>
        </p:nvSpPr>
        <p:spPr>
          <a:xfrm>
            <a:off x="7641548" y="4974322"/>
            <a:ext cx="1056643" cy="42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电流</a:t>
            </a:r>
            <a:endParaRPr lang="zh-CN" altLang="en-US" dirty="0">
              <a:solidFill>
                <a:schemeClr val="tx1"/>
              </a:solidFill>
            </a:endParaRPr>
          </a:p>
        </p:txBody>
      </p:sp>
      <p:cxnSp>
        <p:nvCxnSpPr>
          <p:cNvPr id="19" name="直接箭头连接符 18"/>
          <p:cNvCxnSpPr>
            <a:endCxn id="18" idx="0"/>
          </p:cNvCxnSpPr>
          <p:nvPr/>
        </p:nvCxnSpPr>
        <p:spPr>
          <a:xfrm>
            <a:off x="7778750" y="4330228"/>
            <a:ext cx="391120" cy="6440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6097612" y="4445909"/>
            <a:ext cx="1136606" cy="369332"/>
          </a:xfrm>
          <a:prstGeom prst="rect">
            <a:avLst/>
          </a:prstGeom>
          <a:noFill/>
        </p:spPr>
        <p:txBody>
          <a:bodyPr wrap="square" rtlCol="0">
            <a:spAutoFit/>
          </a:bodyPr>
          <a:lstStyle/>
          <a:p>
            <a:r>
              <a:rPr lang="zh-CN" altLang="en-US" i="1" dirty="0">
                <a:solidFill>
                  <a:srgbClr val="0000FF"/>
                </a:solidFill>
              </a:rPr>
              <a:t>反馈为零</a:t>
            </a:r>
            <a:endParaRPr lang="zh-CN" altLang="en-US" i="1" dirty="0">
              <a:solidFill>
                <a:srgbClr val="0000FF"/>
              </a:solidFill>
            </a:endParaRPr>
          </a:p>
        </p:txBody>
      </p:sp>
      <p:sp>
        <p:nvSpPr>
          <p:cNvPr id="21" name="文本框 20"/>
          <p:cNvSpPr txBox="1"/>
          <p:nvPr/>
        </p:nvSpPr>
        <p:spPr>
          <a:xfrm>
            <a:off x="7868833" y="4445909"/>
            <a:ext cx="1194770" cy="369332"/>
          </a:xfrm>
          <a:prstGeom prst="rect">
            <a:avLst/>
          </a:prstGeom>
          <a:noFill/>
        </p:spPr>
        <p:txBody>
          <a:bodyPr wrap="square" rtlCol="0">
            <a:spAutoFit/>
          </a:bodyPr>
          <a:lstStyle/>
          <a:p>
            <a:r>
              <a:rPr lang="zh-CN" altLang="en-US" i="1" dirty="0">
                <a:solidFill>
                  <a:srgbClr val="0000FF"/>
                </a:solidFill>
              </a:rPr>
              <a:t>反馈仍在</a:t>
            </a:r>
            <a:endParaRPr lang="zh-CN" altLang="en-US" i="1" dirty="0">
              <a:solidFill>
                <a:srgbClr val="0000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34607FE-B99B-4E97-86E3-95E997E69D51}" type="datetime1">
              <a:rPr lang="zh-CN" altLang="en-US" sz="1800" b="0" smtClean="0">
                <a:solidFill>
                  <a:srgbClr val="B2B2B2"/>
                </a:solidFill>
              </a:rPr>
            </a:fld>
            <a:endParaRPr lang="en-US" altLang="zh-CN" sz="1800" b="0">
              <a:solidFill>
                <a:srgbClr val="B2B2B2"/>
              </a:solidFill>
            </a:endParaRPr>
          </a:p>
        </p:txBody>
      </p:sp>
      <p:sp>
        <p:nvSpPr>
          <p:cNvPr id="33795"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endParaRPr lang="en-US" altLang="zh-CN" sz="1800" b="0">
              <a:solidFill>
                <a:srgbClr val="B2B2B2"/>
              </a:solidFill>
              <a:latin typeface="Times New Roman" panose="02020603050405020304" pitchFamily="18" charset="0"/>
            </a:endParaRPr>
          </a:p>
        </p:txBody>
      </p:sp>
      <p:sp>
        <p:nvSpPr>
          <p:cNvPr id="33796"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C124E90-F8A5-497D-8B0C-FF5A6744EDAE}" type="slidenum">
              <a:rPr lang="en-US" altLang="zh-CN" sz="1800" b="0" smtClean="0">
                <a:solidFill>
                  <a:srgbClr val="B2B2B2"/>
                </a:solidFill>
              </a:rPr>
            </a:fld>
            <a:endParaRPr lang="en-US" altLang="zh-CN" sz="1800" b="0">
              <a:solidFill>
                <a:srgbClr val="B2B2B2"/>
              </a:solidFill>
            </a:endParaRPr>
          </a:p>
        </p:txBody>
      </p:sp>
      <p:sp>
        <p:nvSpPr>
          <p:cNvPr id="33797" name="Rectangle 2"/>
          <p:cNvSpPr>
            <a:spLocks noGrp="1" noChangeArrowheads="1"/>
          </p:cNvSpPr>
          <p:nvPr>
            <p:ph type="title"/>
          </p:nvPr>
        </p:nvSpPr>
        <p:spPr/>
        <p:txBody>
          <a:bodyPr/>
          <a:lstStyle/>
          <a:p>
            <a:r>
              <a:rPr lang="zh-CN" altLang="en-US" dirty="0"/>
              <a:t>串联</a:t>
            </a:r>
            <a:r>
              <a:rPr lang="en-US" altLang="zh-CN" dirty="0"/>
              <a:t>/</a:t>
            </a:r>
            <a:r>
              <a:rPr lang="zh-CN" altLang="en-US" dirty="0"/>
              <a:t>并联反馈</a:t>
            </a:r>
            <a:endParaRPr kumimoji="1" lang="zh-CN" altLang="en-US" dirty="0">
              <a:solidFill>
                <a:schemeClr val="tx1"/>
              </a:solidFill>
            </a:endParaRPr>
          </a:p>
        </p:txBody>
      </p:sp>
      <p:sp>
        <p:nvSpPr>
          <p:cNvPr id="761859" name="Rectangle 3"/>
          <p:cNvSpPr>
            <a:spLocks noGrp="1" noChangeArrowheads="1"/>
          </p:cNvSpPr>
          <p:nvPr>
            <p:ph type="body" idx="1"/>
          </p:nvPr>
        </p:nvSpPr>
        <p:spPr>
          <a:xfrm>
            <a:off x="457200" y="1304925"/>
            <a:ext cx="8229600" cy="2844800"/>
          </a:xfrm>
        </p:spPr>
        <p:txBody>
          <a:bodyPr/>
          <a:lstStyle/>
          <a:p>
            <a:r>
              <a:rPr lang="zh-CN" altLang="en-US" sz="2400" dirty="0"/>
              <a:t>并联反馈</a:t>
            </a:r>
            <a:endParaRPr lang="en-US" altLang="zh-CN" sz="2400" dirty="0"/>
          </a:p>
          <a:p>
            <a:pPr lvl="1"/>
            <a:r>
              <a:rPr lang="zh-CN" altLang="en-US" sz="2000" dirty="0"/>
              <a:t>反馈与输入信号加在输入回路的同一个电极上</a:t>
            </a:r>
            <a:endParaRPr lang="en-US" altLang="zh-CN" sz="2000" dirty="0"/>
          </a:p>
          <a:p>
            <a:pPr lvl="1"/>
            <a:r>
              <a:rPr lang="zh-CN" altLang="en-US" sz="2000" dirty="0"/>
              <a:t>反馈与输入信号是电流相加减的关系</a:t>
            </a:r>
            <a:endParaRPr lang="en-US" altLang="zh-CN" sz="2000" dirty="0"/>
          </a:p>
          <a:p>
            <a:endParaRPr lang="zh-CN" altLang="en-US" sz="1100" dirty="0"/>
          </a:p>
          <a:p>
            <a:r>
              <a:rPr lang="zh-CN" altLang="en-US" sz="2400" dirty="0"/>
              <a:t>串联反馈</a:t>
            </a:r>
            <a:endParaRPr lang="en-US" altLang="zh-CN" sz="2400" dirty="0"/>
          </a:p>
          <a:p>
            <a:pPr lvl="1"/>
            <a:r>
              <a:rPr lang="zh-CN" altLang="en-US" sz="2000" dirty="0"/>
              <a:t>反馈与输入信号加在输入回路的两个电极上</a:t>
            </a:r>
            <a:endParaRPr lang="en-US" altLang="zh-CN" sz="2000" dirty="0"/>
          </a:p>
          <a:p>
            <a:pPr lvl="1"/>
            <a:r>
              <a:rPr lang="zh-CN" altLang="en-US" sz="2000" dirty="0"/>
              <a:t>反馈与输入信号是电压相加减的关系</a:t>
            </a:r>
            <a:endParaRPr lang="zh-CN" altLang="en-US" sz="2000" dirty="0"/>
          </a:p>
        </p:txBody>
      </p:sp>
      <p:sp>
        <p:nvSpPr>
          <p:cNvPr id="33799" name="Text Box 30"/>
          <p:cNvSpPr txBox="1">
            <a:spLocks noChangeArrowheads="1"/>
          </p:cNvSpPr>
          <p:nvPr/>
        </p:nvSpPr>
        <p:spPr bwMode="auto">
          <a:xfrm>
            <a:off x="3187700" y="5214938"/>
            <a:ext cx="561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zh-CN" altLang="en-US" sz="2400">
                <a:latin typeface="Times New Roman" panose="02020603050405020304" pitchFamily="18" charset="0"/>
                <a:ea typeface="楷体_GB2312" pitchFamily="49" charset="-122"/>
              </a:rPr>
              <a:t>＋</a:t>
            </a:r>
            <a:endParaRPr kumimoji="1" lang="zh-CN" altLang="en-US" sz="2400">
              <a:latin typeface="Times New Roman" panose="02020603050405020304" pitchFamily="18" charset="0"/>
              <a:ea typeface="楷体_GB2312" pitchFamily="49" charset="-122"/>
            </a:endParaRPr>
          </a:p>
        </p:txBody>
      </p:sp>
      <p:sp>
        <p:nvSpPr>
          <p:cNvPr id="33800" name="Line 31"/>
          <p:cNvSpPr>
            <a:spLocks noChangeShapeType="1"/>
          </p:cNvSpPr>
          <p:nvPr/>
        </p:nvSpPr>
        <p:spPr bwMode="auto">
          <a:xfrm>
            <a:off x="2665413" y="5072063"/>
            <a:ext cx="62865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1" name="Line 32"/>
          <p:cNvSpPr>
            <a:spLocks noChangeShapeType="1"/>
          </p:cNvSpPr>
          <p:nvPr/>
        </p:nvSpPr>
        <p:spPr bwMode="auto">
          <a:xfrm>
            <a:off x="2665413" y="5467350"/>
            <a:ext cx="62865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2" name="Text Box 33"/>
          <p:cNvSpPr txBox="1">
            <a:spLocks noChangeArrowheads="1"/>
          </p:cNvSpPr>
          <p:nvPr/>
        </p:nvSpPr>
        <p:spPr bwMode="auto">
          <a:xfrm>
            <a:off x="3195638" y="4830763"/>
            <a:ext cx="498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zh-CN" altLang="en-US" sz="2400">
                <a:latin typeface="Times New Roman" panose="02020603050405020304" pitchFamily="18" charset="0"/>
                <a:ea typeface="楷体_GB2312" pitchFamily="49" charset="-122"/>
              </a:rPr>
              <a:t>－</a:t>
            </a:r>
            <a:endParaRPr kumimoji="1" lang="zh-CN" altLang="en-US" sz="2400">
              <a:latin typeface="Times New Roman" panose="02020603050405020304" pitchFamily="18" charset="0"/>
              <a:ea typeface="楷体_GB2312" pitchFamily="49" charset="-122"/>
            </a:endParaRPr>
          </a:p>
        </p:txBody>
      </p:sp>
      <p:sp>
        <p:nvSpPr>
          <p:cNvPr id="33803" name="Line 34"/>
          <p:cNvSpPr>
            <a:spLocks noChangeShapeType="1"/>
          </p:cNvSpPr>
          <p:nvPr/>
        </p:nvSpPr>
        <p:spPr bwMode="auto">
          <a:xfrm>
            <a:off x="4035425" y="5260975"/>
            <a:ext cx="37465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4" name="AutoShape 35"/>
          <p:cNvSpPr>
            <a:spLocks noChangeAspect="1" noChangeArrowheads="1"/>
          </p:cNvSpPr>
          <p:nvPr/>
        </p:nvSpPr>
        <p:spPr bwMode="auto">
          <a:xfrm rot="5400000">
            <a:off x="3186112" y="4876801"/>
            <a:ext cx="942975" cy="755650"/>
          </a:xfrm>
          <a:prstGeom prst="triangle">
            <a:avLst>
              <a:gd name="adj" fmla="val 50000"/>
            </a:avLst>
          </a:prstGeom>
          <a:noFill/>
          <a:ln w="38100">
            <a:solidFill>
              <a:srgbClr val="000000"/>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3805" name="Text Box 43"/>
          <p:cNvSpPr txBox="1">
            <a:spLocks noChangeArrowheads="1"/>
          </p:cNvSpPr>
          <p:nvPr/>
        </p:nvSpPr>
        <p:spPr bwMode="auto">
          <a:xfrm>
            <a:off x="2162175" y="4746625"/>
            <a:ext cx="4365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i="1">
                <a:latin typeface="Times New Roman" panose="02020603050405020304" pitchFamily="18" charset="0"/>
                <a:ea typeface="楷体_GB2312" pitchFamily="49" charset="-122"/>
              </a:rPr>
              <a:t>x</a:t>
            </a:r>
            <a:r>
              <a:rPr kumimoji="1" lang="en-US" altLang="zh-CN" baseline="-25000">
                <a:latin typeface="Times New Roman" panose="02020603050405020304" pitchFamily="18" charset="0"/>
                <a:ea typeface="楷体_GB2312" pitchFamily="49" charset="-122"/>
              </a:rPr>
              <a:t>i</a:t>
            </a:r>
            <a:endParaRPr kumimoji="1" lang="en-US" altLang="zh-CN" baseline="-25000">
              <a:latin typeface="Times New Roman" panose="02020603050405020304" pitchFamily="18" charset="0"/>
              <a:ea typeface="楷体_GB2312" pitchFamily="49" charset="-122"/>
            </a:endParaRPr>
          </a:p>
        </p:txBody>
      </p:sp>
      <p:sp>
        <p:nvSpPr>
          <p:cNvPr id="761900" name="Line 44"/>
          <p:cNvSpPr>
            <a:spLocks noChangeShapeType="1"/>
          </p:cNvSpPr>
          <p:nvPr/>
        </p:nvSpPr>
        <p:spPr bwMode="auto">
          <a:xfrm flipV="1">
            <a:off x="2938463" y="4710113"/>
            <a:ext cx="0" cy="358775"/>
          </a:xfrm>
          <a:prstGeom prst="line">
            <a:avLst/>
          </a:prstGeom>
          <a:noFill/>
          <a:ln w="28575">
            <a:solidFill>
              <a:srgbClr val="0000FF"/>
            </a:solidFill>
            <a:round/>
            <a:head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761901" name="Text Box 45"/>
          <p:cNvSpPr txBox="1">
            <a:spLocks noChangeArrowheads="1"/>
          </p:cNvSpPr>
          <p:nvPr/>
        </p:nvSpPr>
        <p:spPr bwMode="auto">
          <a:xfrm>
            <a:off x="2341563" y="4133850"/>
            <a:ext cx="8334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a:solidFill>
                  <a:srgbClr val="0000FF"/>
                </a:solidFill>
                <a:latin typeface="Times New Roman" panose="02020603050405020304" pitchFamily="18" charset="0"/>
              </a:rPr>
              <a:t>并 </a:t>
            </a:r>
            <a:r>
              <a:rPr kumimoji="1" lang="en-US" altLang="zh-CN" sz="2800" i="1">
                <a:solidFill>
                  <a:srgbClr val="0000FF"/>
                </a:solidFill>
                <a:latin typeface="Times New Roman" panose="02020603050405020304" pitchFamily="18" charset="0"/>
                <a:ea typeface="楷体_GB2312" pitchFamily="49" charset="-122"/>
              </a:rPr>
              <a:t>x</a:t>
            </a:r>
            <a:r>
              <a:rPr kumimoji="1" lang="en-US" altLang="zh-CN" baseline="-25000">
                <a:solidFill>
                  <a:srgbClr val="0000FF"/>
                </a:solidFill>
                <a:latin typeface="Times New Roman" panose="02020603050405020304" pitchFamily="18" charset="0"/>
                <a:ea typeface="楷体_GB2312" pitchFamily="49" charset="-122"/>
              </a:rPr>
              <a:t>f</a:t>
            </a:r>
            <a:endParaRPr kumimoji="1" lang="en-US" altLang="zh-CN" baseline="-25000">
              <a:solidFill>
                <a:srgbClr val="0000FF"/>
              </a:solidFill>
              <a:latin typeface="Times New Roman" panose="02020603050405020304" pitchFamily="18" charset="0"/>
              <a:ea typeface="楷体_GB2312" pitchFamily="49" charset="-122"/>
            </a:endParaRPr>
          </a:p>
        </p:txBody>
      </p:sp>
      <p:sp>
        <p:nvSpPr>
          <p:cNvPr id="761902" name="Line 46"/>
          <p:cNvSpPr>
            <a:spLocks noChangeShapeType="1"/>
          </p:cNvSpPr>
          <p:nvPr/>
        </p:nvSpPr>
        <p:spPr bwMode="auto">
          <a:xfrm>
            <a:off x="2936875" y="5465763"/>
            <a:ext cx="0" cy="254000"/>
          </a:xfrm>
          <a:prstGeom prst="line">
            <a:avLst/>
          </a:prstGeom>
          <a:noFill/>
          <a:ln w="28575">
            <a:solidFill>
              <a:srgbClr val="CC3300"/>
            </a:solidFill>
            <a:round/>
            <a:head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761903" name="Text Box 47"/>
          <p:cNvSpPr txBox="1">
            <a:spLocks noChangeArrowheads="1"/>
          </p:cNvSpPr>
          <p:nvPr/>
        </p:nvSpPr>
        <p:spPr bwMode="auto">
          <a:xfrm>
            <a:off x="2336800" y="5646738"/>
            <a:ext cx="8334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a:solidFill>
                  <a:srgbClr val="CC3300"/>
                </a:solidFill>
                <a:latin typeface="Times New Roman" panose="02020603050405020304" pitchFamily="18" charset="0"/>
              </a:rPr>
              <a:t>串 </a:t>
            </a:r>
            <a:r>
              <a:rPr kumimoji="1" lang="en-US" altLang="zh-CN" sz="2800" i="1">
                <a:solidFill>
                  <a:srgbClr val="CC3300"/>
                </a:solidFill>
                <a:latin typeface="Times New Roman" panose="02020603050405020304" pitchFamily="18" charset="0"/>
                <a:ea typeface="楷体_GB2312" pitchFamily="49" charset="-122"/>
              </a:rPr>
              <a:t>x</a:t>
            </a:r>
            <a:r>
              <a:rPr kumimoji="1" lang="en-US" altLang="zh-CN" baseline="-25000">
                <a:solidFill>
                  <a:srgbClr val="CC3300"/>
                </a:solidFill>
                <a:latin typeface="Times New Roman" panose="02020603050405020304" pitchFamily="18" charset="0"/>
                <a:ea typeface="楷体_GB2312" pitchFamily="49" charset="-122"/>
              </a:rPr>
              <a:t>f</a:t>
            </a:r>
            <a:endParaRPr kumimoji="1" lang="en-US" altLang="zh-CN" baseline="-25000">
              <a:solidFill>
                <a:srgbClr val="CC3300"/>
              </a:solidFill>
              <a:latin typeface="Times New Roman" panose="02020603050405020304" pitchFamily="18" charset="0"/>
              <a:ea typeface="楷体_GB2312" pitchFamily="49" charset="-122"/>
            </a:endParaRPr>
          </a:p>
        </p:txBody>
      </p:sp>
      <p:sp>
        <p:nvSpPr>
          <p:cNvPr id="33810" name="Text Box 48"/>
          <p:cNvSpPr txBox="1">
            <a:spLocks noChangeArrowheads="1"/>
          </p:cNvSpPr>
          <p:nvPr/>
        </p:nvSpPr>
        <p:spPr bwMode="auto">
          <a:xfrm>
            <a:off x="6221413" y="5214938"/>
            <a:ext cx="561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zh-CN" altLang="en-US" sz="2400">
                <a:latin typeface="Times New Roman" panose="02020603050405020304" pitchFamily="18" charset="0"/>
                <a:ea typeface="楷体_GB2312" pitchFamily="49" charset="-122"/>
              </a:rPr>
              <a:t>＋</a:t>
            </a:r>
            <a:endParaRPr kumimoji="1" lang="zh-CN" altLang="en-US" sz="2400">
              <a:latin typeface="Times New Roman" panose="02020603050405020304" pitchFamily="18" charset="0"/>
              <a:ea typeface="楷体_GB2312" pitchFamily="49" charset="-122"/>
            </a:endParaRPr>
          </a:p>
        </p:txBody>
      </p:sp>
      <p:sp>
        <p:nvSpPr>
          <p:cNvPr id="33811" name="Line 49"/>
          <p:cNvSpPr>
            <a:spLocks noChangeShapeType="1"/>
          </p:cNvSpPr>
          <p:nvPr/>
        </p:nvSpPr>
        <p:spPr bwMode="auto">
          <a:xfrm>
            <a:off x="5699125" y="5072063"/>
            <a:ext cx="62865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2" name="Line 50"/>
          <p:cNvSpPr>
            <a:spLocks noChangeShapeType="1"/>
          </p:cNvSpPr>
          <p:nvPr/>
        </p:nvSpPr>
        <p:spPr bwMode="auto">
          <a:xfrm>
            <a:off x="5699125" y="5467350"/>
            <a:ext cx="62865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3" name="Text Box 51"/>
          <p:cNvSpPr txBox="1">
            <a:spLocks noChangeArrowheads="1"/>
          </p:cNvSpPr>
          <p:nvPr/>
        </p:nvSpPr>
        <p:spPr bwMode="auto">
          <a:xfrm>
            <a:off x="6229350" y="4830763"/>
            <a:ext cx="498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zh-CN" altLang="en-US" sz="2400">
                <a:latin typeface="Times New Roman" panose="02020603050405020304" pitchFamily="18" charset="0"/>
                <a:ea typeface="楷体_GB2312" pitchFamily="49" charset="-122"/>
              </a:rPr>
              <a:t>－</a:t>
            </a:r>
            <a:endParaRPr kumimoji="1" lang="zh-CN" altLang="en-US" sz="2400">
              <a:latin typeface="Times New Roman" panose="02020603050405020304" pitchFamily="18" charset="0"/>
              <a:ea typeface="楷体_GB2312" pitchFamily="49" charset="-122"/>
            </a:endParaRPr>
          </a:p>
        </p:txBody>
      </p:sp>
      <p:sp>
        <p:nvSpPr>
          <p:cNvPr id="33814" name="Line 52"/>
          <p:cNvSpPr>
            <a:spLocks noChangeShapeType="1"/>
          </p:cNvSpPr>
          <p:nvPr/>
        </p:nvSpPr>
        <p:spPr bwMode="auto">
          <a:xfrm>
            <a:off x="7069138" y="5260975"/>
            <a:ext cx="37465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5" name="AutoShape 53"/>
          <p:cNvSpPr>
            <a:spLocks noChangeAspect="1" noChangeArrowheads="1"/>
          </p:cNvSpPr>
          <p:nvPr/>
        </p:nvSpPr>
        <p:spPr bwMode="auto">
          <a:xfrm rot="5400000">
            <a:off x="6219825" y="4876801"/>
            <a:ext cx="942975" cy="755650"/>
          </a:xfrm>
          <a:prstGeom prst="triangle">
            <a:avLst>
              <a:gd name="adj" fmla="val 50000"/>
            </a:avLst>
          </a:prstGeom>
          <a:noFill/>
          <a:ln w="38100">
            <a:solidFill>
              <a:srgbClr val="000000"/>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3816" name="Text Box 54"/>
          <p:cNvSpPr txBox="1">
            <a:spLocks noChangeArrowheads="1"/>
          </p:cNvSpPr>
          <p:nvPr/>
        </p:nvSpPr>
        <p:spPr bwMode="auto">
          <a:xfrm>
            <a:off x="5192713" y="5200650"/>
            <a:ext cx="4365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i="1">
                <a:latin typeface="Times New Roman" panose="02020603050405020304" pitchFamily="18" charset="0"/>
                <a:ea typeface="楷体_GB2312" pitchFamily="49" charset="-122"/>
              </a:rPr>
              <a:t>x</a:t>
            </a:r>
            <a:r>
              <a:rPr kumimoji="1" lang="en-US" altLang="zh-CN" baseline="-25000">
                <a:latin typeface="Times New Roman" panose="02020603050405020304" pitchFamily="18" charset="0"/>
                <a:ea typeface="楷体_GB2312" pitchFamily="49" charset="-122"/>
              </a:rPr>
              <a:t>i</a:t>
            </a:r>
            <a:endParaRPr kumimoji="1" lang="en-US" altLang="zh-CN" baseline="-25000">
              <a:latin typeface="Times New Roman" panose="02020603050405020304" pitchFamily="18" charset="0"/>
              <a:ea typeface="楷体_GB2312" pitchFamily="49" charset="-122"/>
            </a:endParaRPr>
          </a:p>
        </p:txBody>
      </p:sp>
      <p:sp>
        <p:nvSpPr>
          <p:cNvPr id="761911" name="Line 55"/>
          <p:cNvSpPr>
            <a:spLocks noChangeShapeType="1"/>
          </p:cNvSpPr>
          <p:nvPr/>
        </p:nvSpPr>
        <p:spPr bwMode="auto">
          <a:xfrm flipV="1">
            <a:off x="5972175" y="4710113"/>
            <a:ext cx="0" cy="358775"/>
          </a:xfrm>
          <a:prstGeom prst="line">
            <a:avLst/>
          </a:prstGeom>
          <a:noFill/>
          <a:ln w="28575">
            <a:solidFill>
              <a:srgbClr val="CC3300"/>
            </a:solidFill>
            <a:round/>
            <a:head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761912" name="Text Box 56"/>
          <p:cNvSpPr txBox="1">
            <a:spLocks noChangeArrowheads="1"/>
          </p:cNvSpPr>
          <p:nvPr/>
        </p:nvSpPr>
        <p:spPr bwMode="auto">
          <a:xfrm>
            <a:off x="5375275" y="5646738"/>
            <a:ext cx="8334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a:solidFill>
                  <a:srgbClr val="0000FF"/>
                </a:solidFill>
                <a:latin typeface="Times New Roman" panose="02020603050405020304" pitchFamily="18" charset="0"/>
              </a:rPr>
              <a:t>并 </a:t>
            </a:r>
            <a:r>
              <a:rPr kumimoji="1" lang="en-US" altLang="zh-CN" sz="2800" i="1">
                <a:solidFill>
                  <a:srgbClr val="0000FF"/>
                </a:solidFill>
                <a:latin typeface="Times New Roman" panose="02020603050405020304" pitchFamily="18" charset="0"/>
                <a:ea typeface="楷体_GB2312" pitchFamily="49" charset="-122"/>
              </a:rPr>
              <a:t>x</a:t>
            </a:r>
            <a:r>
              <a:rPr kumimoji="1" lang="en-US" altLang="zh-CN" baseline="-25000">
                <a:solidFill>
                  <a:srgbClr val="0000FF"/>
                </a:solidFill>
                <a:latin typeface="Times New Roman" panose="02020603050405020304" pitchFamily="18" charset="0"/>
                <a:ea typeface="楷体_GB2312" pitchFamily="49" charset="-122"/>
              </a:rPr>
              <a:t>f</a:t>
            </a:r>
            <a:endParaRPr kumimoji="1" lang="en-US" altLang="zh-CN" baseline="-25000">
              <a:solidFill>
                <a:srgbClr val="0000FF"/>
              </a:solidFill>
              <a:latin typeface="Times New Roman" panose="02020603050405020304" pitchFamily="18" charset="0"/>
              <a:ea typeface="楷体_GB2312" pitchFamily="49" charset="-122"/>
            </a:endParaRPr>
          </a:p>
        </p:txBody>
      </p:sp>
      <p:sp>
        <p:nvSpPr>
          <p:cNvPr id="761913" name="Line 57"/>
          <p:cNvSpPr>
            <a:spLocks noChangeShapeType="1"/>
          </p:cNvSpPr>
          <p:nvPr/>
        </p:nvSpPr>
        <p:spPr bwMode="auto">
          <a:xfrm>
            <a:off x="5970588" y="5465763"/>
            <a:ext cx="0" cy="254000"/>
          </a:xfrm>
          <a:prstGeom prst="line">
            <a:avLst/>
          </a:prstGeom>
          <a:noFill/>
          <a:ln w="28575">
            <a:solidFill>
              <a:srgbClr val="0000FF"/>
            </a:solidFill>
            <a:round/>
            <a:head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761914" name="Text Box 58"/>
          <p:cNvSpPr txBox="1">
            <a:spLocks noChangeArrowheads="1"/>
          </p:cNvSpPr>
          <p:nvPr/>
        </p:nvSpPr>
        <p:spPr bwMode="auto">
          <a:xfrm>
            <a:off x="5370513" y="4156075"/>
            <a:ext cx="8334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a:solidFill>
                  <a:srgbClr val="CC3300"/>
                </a:solidFill>
                <a:latin typeface="Times New Roman" panose="02020603050405020304" pitchFamily="18" charset="0"/>
              </a:rPr>
              <a:t>串 </a:t>
            </a:r>
            <a:r>
              <a:rPr kumimoji="1" lang="en-US" altLang="zh-CN" sz="2800" i="1">
                <a:solidFill>
                  <a:srgbClr val="CC3300"/>
                </a:solidFill>
                <a:latin typeface="Times New Roman" panose="02020603050405020304" pitchFamily="18" charset="0"/>
                <a:ea typeface="楷体_GB2312" pitchFamily="49" charset="-122"/>
              </a:rPr>
              <a:t>x</a:t>
            </a:r>
            <a:r>
              <a:rPr kumimoji="1" lang="en-US" altLang="zh-CN" baseline="-25000">
                <a:solidFill>
                  <a:srgbClr val="CC3300"/>
                </a:solidFill>
                <a:latin typeface="Times New Roman" panose="02020603050405020304" pitchFamily="18" charset="0"/>
                <a:ea typeface="楷体_GB2312" pitchFamily="49" charset="-122"/>
              </a:rPr>
              <a:t>f</a:t>
            </a:r>
            <a:endParaRPr kumimoji="1" lang="en-US" altLang="zh-CN" baseline="-25000">
              <a:solidFill>
                <a:srgbClr val="CC3300"/>
              </a:solidFill>
              <a:latin typeface="Times New Roman" panose="02020603050405020304" pitchFamily="18" charset="0"/>
              <a:ea typeface="楷体_GB2312" pitchFamily="49" charset="-122"/>
            </a:endParaRPr>
          </a:p>
        </p:txBody>
      </p:sp>
      <p:sp>
        <p:nvSpPr>
          <p:cNvPr id="29" name="圆角矩形 28"/>
          <p:cNvSpPr/>
          <p:nvPr/>
        </p:nvSpPr>
        <p:spPr>
          <a:xfrm>
            <a:off x="6700947" y="1939924"/>
            <a:ext cx="1981186" cy="68262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反馈与输入位置</a:t>
            </a:r>
            <a:endParaRPr lang="zh-CN" altLang="en-US" dirty="0">
              <a:solidFill>
                <a:schemeClr val="tx1"/>
              </a:solidFill>
            </a:endParaRPr>
          </a:p>
        </p:txBody>
      </p:sp>
      <p:cxnSp>
        <p:nvCxnSpPr>
          <p:cNvPr id="30" name="直接箭头连接符 29"/>
          <p:cNvCxnSpPr/>
          <p:nvPr/>
        </p:nvCxnSpPr>
        <p:spPr>
          <a:xfrm flipH="1">
            <a:off x="7181526" y="2622549"/>
            <a:ext cx="275504" cy="6440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6617688" y="3266643"/>
            <a:ext cx="1056643" cy="42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并联</a:t>
            </a:r>
            <a:endParaRPr lang="zh-CN" altLang="en-US" dirty="0">
              <a:solidFill>
                <a:schemeClr val="tx1"/>
              </a:solidFill>
            </a:endParaRPr>
          </a:p>
        </p:txBody>
      </p:sp>
      <p:sp>
        <p:nvSpPr>
          <p:cNvPr id="32" name="椭圆 31"/>
          <p:cNvSpPr/>
          <p:nvPr/>
        </p:nvSpPr>
        <p:spPr>
          <a:xfrm>
            <a:off x="7830563" y="3266643"/>
            <a:ext cx="1056643" cy="42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串联</a:t>
            </a:r>
            <a:endParaRPr lang="zh-CN" altLang="en-US" dirty="0">
              <a:solidFill>
                <a:schemeClr val="tx1"/>
              </a:solidFill>
            </a:endParaRPr>
          </a:p>
        </p:txBody>
      </p:sp>
      <p:cxnSp>
        <p:nvCxnSpPr>
          <p:cNvPr id="33" name="直接箭头连接符 32"/>
          <p:cNvCxnSpPr>
            <a:endCxn id="32" idx="0"/>
          </p:cNvCxnSpPr>
          <p:nvPr/>
        </p:nvCxnSpPr>
        <p:spPr>
          <a:xfrm>
            <a:off x="7967765" y="2622549"/>
            <a:ext cx="391120" cy="6440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6286627" y="2738230"/>
            <a:ext cx="1136606" cy="369332"/>
          </a:xfrm>
          <a:prstGeom prst="rect">
            <a:avLst/>
          </a:prstGeom>
          <a:noFill/>
        </p:spPr>
        <p:txBody>
          <a:bodyPr wrap="square" rtlCol="0">
            <a:spAutoFit/>
          </a:bodyPr>
          <a:lstStyle/>
          <a:p>
            <a:r>
              <a:rPr lang="zh-CN" altLang="en-US" i="1" dirty="0">
                <a:solidFill>
                  <a:srgbClr val="0000FF"/>
                </a:solidFill>
              </a:rPr>
              <a:t>同一电极</a:t>
            </a:r>
            <a:endParaRPr lang="zh-CN" altLang="en-US" i="1" dirty="0">
              <a:solidFill>
                <a:srgbClr val="0000FF"/>
              </a:solidFill>
            </a:endParaRPr>
          </a:p>
        </p:txBody>
      </p:sp>
      <p:sp>
        <p:nvSpPr>
          <p:cNvPr id="35" name="文本框 34"/>
          <p:cNvSpPr txBox="1"/>
          <p:nvPr/>
        </p:nvSpPr>
        <p:spPr>
          <a:xfrm>
            <a:off x="8057848" y="2738230"/>
            <a:ext cx="1194770" cy="369332"/>
          </a:xfrm>
          <a:prstGeom prst="rect">
            <a:avLst/>
          </a:prstGeom>
          <a:noFill/>
        </p:spPr>
        <p:txBody>
          <a:bodyPr wrap="square" rtlCol="0">
            <a:spAutoFit/>
          </a:bodyPr>
          <a:lstStyle/>
          <a:p>
            <a:r>
              <a:rPr lang="zh-CN" altLang="en-US" i="1" dirty="0">
                <a:solidFill>
                  <a:srgbClr val="0000FF"/>
                </a:solidFill>
              </a:rPr>
              <a:t>两个电极</a:t>
            </a:r>
            <a:endParaRPr lang="zh-CN" altLang="en-US" i="1" dirty="0">
              <a:solidFill>
                <a:srgbClr val="0000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A1653B94-8AFA-46C8-90D5-31177343111B}" type="datetime1">
              <a:rPr lang="zh-CN" altLang="en-US" sz="1800" b="0" smtClean="0">
                <a:solidFill>
                  <a:srgbClr val="B2B2B2"/>
                </a:solidFill>
              </a:rPr>
            </a:fld>
            <a:endParaRPr lang="en-US" altLang="zh-CN" sz="1800" b="0">
              <a:solidFill>
                <a:srgbClr val="B2B2B2"/>
              </a:solidFill>
            </a:endParaRPr>
          </a:p>
        </p:txBody>
      </p:sp>
      <p:sp>
        <p:nvSpPr>
          <p:cNvPr id="35843"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endParaRPr lang="en-US" altLang="zh-CN" sz="1800" b="0">
              <a:solidFill>
                <a:srgbClr val="B2B2B2"/>
              </a:solidFill>
              <a:latin typeface="Times New Roman" panose="02020603050405020304" pitchFamily="18" charset="0"/>
            </a:endParaRPr>
          </a:p>
        </p:txBody>
      </p:sp>
      <p:sp>
        <p:nvSpPr>
          <p:cNvPr id="3584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7FA3C3BA-F935-47DB-A717-7465FB27AB7F}" type="slidenum">
              <a:rPr lang="en-US" altLang="zh-CN" sz="1800" b="0" smtClean="0">
                <a:solidFill>
                  <a:srgbClr val="B2B2B2"/>
                </a:solidFill>
              </a:rPr>
            </a:fld>
            <a:endParaRPr lang="en-US" altLang="zh-CN" sz="1800" b="0">
              <a:solidFill>
                <a:srgbClr val="B2B2B2"/>
              </a:solidFill>
            </a:endParaRPr>
          </a:p>
        </p:txBody>
      </p:sp>
      <p:sp>
        <p:nvSpPr>
          <p:cNvPr id="35845" name="Rectangle 2"/>
          <p:cNvSpPr>
            <a:spLocks noGrp="1" noChangeArrowheads="1"/>
          </p:cNvSpPr>
          <p:nvPr>
            <p:ph type="title"/>
          </p:nvPr>
        </p:nvSpPr>
        <p:spPr/>
        <p:txBody>
          <a:bodyPr/>
          <a:lstStyle/>
          <a:p>
            <a:r>
              <a:rPr lang="zh-CN" altLang="en-US">
                <a:latin typeface="Times New Roman" panose="02020603050405020304" pitchFamily="18" charset="0"/>
              </a:rPr>
              <a:t>示例</a:t>
            </a:r>
            <a:r>
              <a:rPr lang="en-US" altLang="zh-CN">
                <a:latin typeface="Times New Roman" panose="02020603050405020304" pitchFamily="18" charset="0"/>
              </a:rPr>
              <a:t>—</a:t>
            </a:r>
            <a:r>
              <a:rPr lang="zh-CN" altLang="en-US">
                <a:latin typeface="Times New Roman" panose="02020603050405020304" pitchFamily="18" charset="0"/>
              </a:rPr>
              <a:t>反馈类型</a:t>
            </a:r>
            <a:endParaRPr lang="en-US" altLang="zh-CN">
              <a:latin typeface="Times New Roman" panose="02020603050405020304" pitchFamily="18" charset="0"/>
            </a:endParaRPr>
          </a:p>
        </p:txBody>
      </p:sp>
      <p:sp>
        <p:nvSpPr>
          <p:cNvPr id="35846" name="Line 4"/>
          <p:cNvSpPr>
            <a:spLocks noChangeShapeType="1"/>
          </p:cNvSpPr>
          <p:nvPr/>
        </p:nvSpPr>
        <p:spPr bwMode="auto">
          <a:xfrm>
            <a:off x="1878013" y="2576513"/>
            <a:ext cx="542925" cy="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7" name="Line 11"/>
          <p:cNvSpPr>
            <a:spLocks noChangeShapeType="1"/>
          </p:cNvSpPr>
          <p:nvPr/>
        </p:nvSpPr>
        <p:spPr bwMode="auto">
          <a:xfrm>
            <a:off x="815975" y="2574925"/>
            <a:ext cx="110013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8" name="Line 12"/>
          <p:cNvSpPr>
            <a:spLocks noChangeShapeType="1"/>
          </p:cNvSpPr>
          <p:nvPr/>
        </p:nvSpPr>
        <p:spPr bwMode="auto">
          <a:xfrm>
            <a:off x="809625" y="3155950"/>
            <a:ext cx="1592263" cy="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9" name="Line 13"/>
          <p:cNvSpPr>
            <a:spLocks noChangeShapeType="1"/>
          </p:cNvSpPr>
          <p:nvPr/>
        </p:nvSpPr>
        <p:spPr bwMode="auto">
          <a:xfrm>
            <a:off x="3352800" y="2852738"/>
            <a:ext cx="723900" cy="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0" name="Oval 14"/>
          <p:cNvSpPr>
            <a:spLocks noChangeArrowheads="1"/>
          </p:cNvSpPr>
          <p:nvPr/>
        </p:nvSpPr>
        <p:spPr bwMode="auto">
          <a:xfrm>
            <a:off x="801688" y="3108325"/>
            <a:ext cx="74612" cy="74613"/>
          </a:xfrm>
          <a:prstGeom prst="ellipse">
            <a:avLst/>
          </a:prstGeom>
          <a:solidFill>
            <a:srgbClr val="FFFFFF"/>
          </a:solidFill>
          <a:ln w="38100">
            <a:solidFill>
              <a:srgbClr val="000000"/>
            </a:solidFill>
            <a:rou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5851" name="Oval 15"/>
          <p:cNvSpPr>
            <a:spLocks noChangeArrowheads="1"/>
          </p:cNvSpPr>
          <p:nvPr/>
        </p:nvSpPr>
        <p:spPr bwMode="auto">
          <a:xfrm>
            <a:off x="4071938" y="2817813"/>
            <a:ext cx="74612" cy="74612"/>
          </a:xfrm>
          <a:prstGeom prst="ellipse">
            <a:avLst/>
          </a:prstGeom>
          <a:solidFill>
            <a:srgbClr val="FFFFFF"/>
          </a:solidFill>
          <a:ln w="38100">
            <a:solidFill>
              <a:srgbClr val="000000"/>
            </a:solidFill>
            <a:rou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5852" name="Text Box 16"/>
          <p:cNvSpPr txBox="1">
            <a:spLocks noChangeArrowheads="1"/>
          </p:cNvSpPr>
          <p:nvPr/>
        </p:nvSpPr>
        <p:spPr bwMode="auto">
          <a:xfrm>
            <a:off x="615950" y="3054350"/>
            <a:ext cx="542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800" i="1">
                <a:solidFill>
                  <a:srgbClr val="0000FF"/>
                </a:solidFill>
                <a:latin typeface="Times New Roman" panose="02020603050405020304" pitchFamily="18" charset="0"/>
                <a:ea typeface="楷体_GB2312" pitchFamily="49" charset="-122"/>
              </a:rPr>
              <a:t>v</a:t>
            </a:r>
            <a:r>
              <a:rPr kumimoji="1" lang="en-US" altLang="zh-CN" sz="2800" baseline="-25000">
                <a:solidFill>
                  <a:srgbClr val="0000FF"/>
                </a:solidFill>
                <a:latin typeface="Times New Roman" panose="02020603050405020304" pitchFamily="18" charset="0"/>
                <a:ea typeface="楷体_GB2312" pitchFamily="49" charset="-122"/>
              </a:rPr>
              <a:t>i</a:t>
            </a:r>
            <a:endParaRPr kumimoji="1" lang="en-US" altLang="zh-CN">
              <a:solidFill>
                <a:srgbClr val="0000FF"/>
              </a:solidFill>
              <a:latin typeface="Times New Roman" panose="02020603050405020304" pitchFamily="18" charset="0"/>
              <a:ea typeface="楷体_GB2312" pitchFamily="49" charset="-122"/>
            </a:endParaRPr>
          </a:p>
        </p:txBody>
      </p:sp>
      <p:sp>
        <p:nvSpPr>
          <p:cNvPr id="35853" name="Text Box 17"/>
          <p:cNvSpPr txBox="1">
            <a:spLocks noChangeArrowheads="1"/>
          </p:cNvSpPr>
          <p:nvPr/>
        </p:nvSpPr>
        <p:spPr bwMode="auto">
          <a:xfrm>
            <a:off x="3810000" y="2205038"/>
            <a:ext cx="6905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800" i="1">
                <a:solidFill>
                  <a:srgbClr val="0000FF"/>
                </a:solidFill>
                <a:latin typeface="Times New Roman" panose="02020603050405020304" pitchFamily="18" charset="0"/>
                <a:ea typeface="楷体_GB2312" pitchFamily="49" charset="-122"/>
              </a:rPr>
              <a:t>v</a:t>
            </a:r>
            <a:r>
              <a:rPr kumimoji="1" lang="en-US" altLang="zh-CN" sz="2800" baseline="-25000">
                <a:solidFill>
                  <a:srgbClr val="0000FF"/>
                </a:solidFill>
                <a:latin typeface="Times New Roman" panose="02020603050405020304" pitchFamily="18" charset="0"/>
                <a:ea typeface="楷体_GB2312" pitchFamily="49" charset="-122"/>
              </a:rPr>
              <a:t>o</a:t>
            </a:r>
            <a:endParaRPr kumimoji="1" lang="en-US" altLang="zh-CN">
              <a:solidFill>
                <a:srgbClr val="0000FF"/>
              </a:solidFill>
              <a:latin typeface="Times New Roman" panose="02020603050405020304" pitchFamily="18" charset="0"/>
              <a:ea typeface="楷体_GB2312" pitchFamily="49" charset="-122"/>
            </a:endParaRPr>
          </a:p>
        </p:txBody>
      </p:sp>
      <p:sp>
        <p:nvSpPr>
          <p:cNvPr id="35854" name="Rectangle 18"/>
          <p:cNvSpPr>
            <a:spLocks noChangeArrowheads="1"/>
          </p:cNvSpPr>
          <p:nvPr/>
        </p:nvSpPr>
        <p:spPr bwMode="auto">
          <a:xfrm>
            <a:off x="1257300" y="3081338"/>
            <a:ext cx="346075" cy="163512"/>
          </a:xfrm>
          <a:prstGeom prst="rect">
            <a:avLst/>
          </a:prstGeom>
          <a:solidFill>
            <a:schemeClr val="bg1"/>
          </a:solidFill>
          <a:ln w="38100">
            <a:solidFill>
              <a:srgbClr val="000000"/>
            </a:solidFill>
            <a:miter lim="800000"/>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5855" name="Line 19"/>
          <p:cNvSpPr>
            <a:spLocks noChangeShapeType="1"/>
          </p:cNvSpPr>
          <p:nvPr/>
        </p:nvSpPr>
        <p:spPr bwMode="auto">
          <a:xfrm>
            <a:off x="682625" y="2782888"/>
            <a:ext cx="261938" cy="0"/>
          </a:xfrm>
          <a:prstGeom prst="line">
            <a:avLst/>
          </a:prstGeom>
          <a:noFill/>
          <a:ln w="5715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6" name="Text Box 20"/>
          <p:cNvSpPr txBox="1">
            <a:spLocks noChangeArrowheads="1"/>
          </p:cNvSpPr>
          <p:nvPr/>
        </p:nvSpPr>
        <p:spPr bwMode="auto">
          <a:xfrm>
            <a:off x="1203325" y="3208338"/>
            <a:ext cx="542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i="1">
                <a:latin typeface="Times New Roman" panose="02020603050405020304" pitchFamily="18" charset="0"/>
                <a:ea typeface="楷体_GB2312" pitchFamily="49" charset="-122"/>
              </a:rPr>
              <a:t>R</a:t>
            </a:r>
            <a:r>
              <a:rPr kumimoji="1" lang="en-US" altLang="zh-CN" sz="2400" baseline="-25000">
                <a:latin typeface="Times New Roman" panose="02020603050405020304" pitchFamily="18" charset="0"/>
                <a:ea typeface="楷体_GB2312" pitchFamily="49" charset="-122"/>
              </a:rPr>
              <a:t>2</a:t>
            </a:r>
            <a:endParaRPr kumimoji="1" lang="en-US" altLang="zh-CN" sz="2400" b="0">
              <a:latin typeface="Times New Roman" panose="02020603050405020304" pitchFamily="18" charset="0"/>
              <a:ea typeface="楷体_GB2312" pitchFamily="49" charset="-122"/>
            </a:endParaRPr>
          </a:p>
        </p:txBody>
      </p:sp>
      <p:sp>
        <p:nvSpPr>
          <p:cNvPr id="35857" name="Line 21"/>
          <p:cNvSpPr>
            <a:spLocks noChangeShapeType="1"/>
          </p:cNvSpPr>
          <p:nvPr/>
        </p:nvSpPr>
        <p:spPr bwMode="auto">
          <a:xfrm>
            <a:off x="808038" y="2555875"/>
            <a:ext cx="0" cy="24765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8" name="Text Box 23"/>
          <p:cNvSpPr txBox="1">
            <a:spLocks noChangeArrowheads="1"/>
          </p:cNvSpPr>
          <p:nvPr/>
        </p:nvSpPr>
        <p:spPr bwMode="auto">
          <a:xfrm>
            <a:off x="1212850" y="2582863"/>
            <a:ext cx="542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i="1">
                <a:solidFill>
                  <a:srgbClr val="000099"/>
                </a:solidFill>
                <a:latin typeface="Times New Roman" panose="02020603050405020304" pitchFamily="18" charset="0"/>
                <a:ea typeface="楷体_GB2312" pitchFamily="49" charset="-122"/>
              </a:rPr>
              <a:t>R</a:t>
            </a:r>
            <a:r>
              <a:rPr kumimoji="1" lang="en-US" altLang="zh-CN" sz="2400" baseline="-25000">
                <a:solidFill>
                  <a:srgbClr val="000099"/>
                </a:solidFill>
                <a:latin typeface="Times New Roman" panose="02020603050405020304" pitchFamily="18" charset="0"/>
                <a:ea typeface="楷体_GB2312" pitchFamily="49" charset="-122"/>
              </a:rPr>
              <a:t>1</a:t>
            </a:r>
            <a:endParaRPr kumimoji="1" lang="en-US" altLang="zh-CN" sz="2400">
              <a:solidFill>
                <a:srgbClr val="000099"/>
              </a:solidFill>
              <a:latin typeface="Times New Roman" panose="02020603050405020304" pitchFamily="18" charset="0"/>
              <a:ea typeface="楷体_GB2312" pitchFamily="49" charset="-122"/>
            </a:endParaRPr>
          </a:p>
        </p:txBody>
      </p:sp>
      <p:sp>
        <p:nvSpPr>
          <p:cNvPr id="35859" name="Rectangle 24"/>
          <p:cNvSpPr>
            <a:spLocks noChangeArrowheads="1"/>
          </p:cNvSpPr>
          <p:nvPr/>
        </p:nvSpPr>
        <p:spPr bwMode="auto">
          <a:xfrm>
            <a:off x="1254125" y="2486025"/>
            <a:ext cx="346075" cy="163513"/>
          </a:xfrm>
          <a:prstGeom prst="rect">
            <a:avLst/>
          </a:prstGeom>
          <a:solidFill>
            <a:schemeClr val="bg1"/>
          </a:solidFill>
          <a:ln w="38100">
            <a:solidFill>
              <a:srgbClr val="000000"/>
            </a:solidFill>
            <a:miter lim="800000"/>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5860" name="Line 25"/>
          <p:cNvSpPr>
            <a:spLocks noChangeShapeType="1"/>
          </p:cNvSpPr>
          <p:nvPr/>
        </p:nvSpPr>
        <p:spPr bwMode="auto">
          <a:xfrm>
            <a:off x="1911350" y="1881188"/>
            <a:ext cx="0" cy="703262"/>
          </a:xfrm>
          <a:prstGeom prst="line">
            <a:avLst/>
          </a:prstGeom>
          <a:noFill/>
          <a:ln w="38100">
            <a:solidFill>
              <a:srgbClr val="0000FF"/>
            </a:solidFill>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1" name="Line 26"/>
          <p:cNvSpPr>
            <a:spLocks noChangeShapeType="1"/>
          </p:cNvSpPr>
          <p:nvPr/>
        </p:nvSpPr>
        <p:spPr bwMode="auto">
          <a:xfrm>
            <a:off x="3676650" y="1844675"/>
            <a:ext cx="0" cy="1008063"/>
          </a:xfrm>
          <a:prstGeom prst="line">
            <a:avLst/>
          </a:prstGeom>
          <a:noFill/>
          <a:ln w="38100">
            <a:solidFill>
              <a:srgbClr val="0000FF"/>
            </a:solidFill>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2" name="Line 27"/>
          <p:cNvSpPr>
            <a:spLocks noChangeShapeType="1"/>
          </p:cNvSpPr>
          <p:nvPr/>
        </p:nvSpPr>
        <p:spPr bwMode="auto">
          <a:xfrm>
            <a:off x="1895475" y="1866900"/>
            <a:ext cx="1781175" cy="0"/>
          </a:xfrm>
          <a:prstGeom prst="line">
            <a:avLst/>
          </a:prstGeom>
          <a:noFill/>
          <a:ln w="381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3" name="Rectangle 28"/>
          <p:cNvSpPr>
            <a:spLocks noChangeArrowheads="1"/>
          </p:cNvSpPr>
          <p:nvPr/>
        </p:nvSpPr>
        <p:spPr bwMode="auto">
          <a:xfrm>
            <a:off x="2646363" y="1789113"/>
            <a:ext cx="346075" cy="163512"/>
          </a:xfrm>
          <a:prstGeom prst="rect">
            <a:avLst/>
          </a:prstGeom>
          <a:solidFill>
            <a:schemeClr val="bg1"/>
          </a:solidFill>
          <a:ln w="38100">
            <a:solidFill>
              <a:srgbClr val="0000FF"/>
            </a:solidFill>
            <a:miter lim="800000"/>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5864" name="Text Box 29"/>
          <p:cNvSpPr txBox="1">
            <a:spLocks noChangeArrowheads="1"/>
          </p:cNvSpPr>
          <p:nvPr/>
        </p:nvSpPr>
        <p:spPr bwMode="auto">
          <a:xfrm>
            <a:off x="2593975" y="1300163"/>
            <a:ext cx="542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i="1">
                <a:solidFill>
                  <a:srgbClr val="0000FF"/>
                </a:solidFill>
                <a:latin typeface="Times New Roman" panose="02020603050405020304" pitchFamily="18" charset="0"/>
                <a:ea typeface="楷体_GB2312" pitchFamily="49" charset="-122"/>
              </a:rPr>
              <a:t>R</a:t>
            </a:r>
            <a:r>
              <a:rPr kumimoji="1" lang="en-US" altLang="zh-CN" sz="2400" baseline="-25000">
                <a:solidFill>
                  <a:srgbClr val="0000FF"/>
                </a:solidFill>
                <a:latin typeface="Times New Roman" panose="02020603050405020304" pitchFamily="18" charset="0"/>
                <a:ea typeface="楷体_GB2312" pitchFamily="49" charset="-122"/>
              </a:rPr>
              <a:t>f</a:t>
            </a:r>
            <a:endParaRPr kumimoji="1" lang="en-US" altLang="zh-CN" sz="2400">
              <a:solidFill>
                <a:srgbClr val="0000FF"/>
              </a:solidFill>
              <a:latin typeface="Times New Roman" panose="02020603050405020304" pitchFamily="18" charset="0"/>
              <a:ea typeface="楷体_GB2312" pitchFamily="49" charset="-122"/>
            </a:endParaRPr>
          </a:p>
        </p:txBody>
      </p:sp>
      <p:sp>
        <p:nvSpPr>
          <p:cNvPr id="764020" name="Text Box 116"/>
          <p:cNvSpPr txBox="1">
            <a:spLocks noChangeArrowheads="1"/>
          </p:cNvSpPr>
          <p:nvPr/>
        </p:nvSpPr>
        <p:spPr bwMode="auto">
          <a:xfrm>
            <a:off x="1697038" y="314166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zh-CN" altLang="en-US" sz="2400">
                <a:solidFill>
                  <a:srgbClr val="FF0066"/>
                </a:solidFill>
                <a:latin typeface="Times New Roman" panose="02020603050405020304" pitchFamily="18" charset="0"/>
                <a:sym typeface="Symbol" panose="05050102010706020507" pitchFamily="18" charset="2"/>
              </a:rPr>
              <a:t></a:t>
            </a:r>
            <a:endParaRPr kumimoji="1" lang="zh-CN" altLang="en-US" sz="2400">
              <a:solidFill>
                <a:srgbClr val="FF0066"/>
              </a:solidFill>
              <a:latin typeface="Times New Roman" panose="02020603050405020304" pitchFamily="18" charset="0"/>
            </a:endParaRPr>
          </a:p>
        </p:txBody>
      </p:sp>
      <p:sp>
        <p:nvSpPr>
          <p:cNvPr id="764022" name="Text Box 118"/>
          <p:cNvSpPr txBox="1">
            <a:spLocks noChangeArrowheads="1"/>
          </p:cNvSpPr>
          <p:nvPr/>
        </p:nvSpPr>
        <p:spPr bwMode="auto">
          <a:xfrm>
            <a:off x="3748088" y="285273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zh-CN" altLang="en-US" sz="2400">
                <a:solidFill>
                  <a:srgbClr val="CC3300"/>
                </a:solidFill>
                <a:latin typeface="Times New Roman" panose="02020603050405020304" pitchFamily="18" charset="0"/>
                <a:sym typeface="Symbol" panose="05050102010706020507" pitchFamily="18" charset="2"/>
              </a:rPr>
              <a:t></a:t>
            </a:r>
            <a:endParaRPr kumimoji="1" lang="zh-CN" altLang="en-US" sz="2400">
              <a:solidFill>
                <a:srgbClr val="CC3300"/>
              </a:solidFill>
              <a:latin typeface="Times New Roman" panose="02020603050405020304" pitchFamily="18" charset="0"/>
            </a:endParaRPr>
          </a:p>
        </p:txBody>
      </p:sp>
      <p:sp>
        <p:nvSpPr>
          <p:cNvPr id="764023" name="Text Box 119"/>
          <p:cNvSpPr txBox="1">
            <a:spLocks noChangeArrowheads="1"/>
          </p:cNvSpPr>
          <p:nvPr/>
        </p:nvSpPr>
        <p:spPr bwMode="auto">
          <a:xfrm>
            <a:off x="1697038" y="25765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zh-CN" altLang="en-US" sz="2400">
                <a:solidFill>
                  <a:srgbClr val="FF0066"/>
                </a:solidFill>
                <a:latin typeface="Times New Roman" panose="02020603050405020304" pitchFamily="18" charset="0"/>
                <a:sym typeface="Symbol" panose="05050102010706020507" pitchFamily="18" charset="2"/>
              </a:rPr>
              <a:t></a:t>
            </a:r>
            <a:endParaRPr kumimoji="1" lang="zh-CN" altLang="en-US" sz="2400">
              <a:solidFill>
                <a:srgbClr val="FF0066"/>
              </a:solidFill>
              <a:latin typeface="Times New Roman" panose="02020603050405020304" pitchFamily="18" charset="0"/>
            </a:endParaRPr>
          </a:p>
        </p:txBody>
      </p:sp>
      <p:sp>
        <p:nvSpPr>
          <p:cNvPr id="764031" name="Text Box 127"/>
          <p:cNvSpPr txBox="1">
            <a:spLocks noChangeArrowheads="1"/>
          </p:cNvSpPr>
          <p:nvPr/>
        </p:nvSpPr>
        <p:spPr bwMode="auto">
          <a:xfrm>
            <a:off x="5239316" y="2113692"/>
            <a:ext cx="31491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sz="2800" dirty="0"/>
              <a:t>电压 串联 负 反馈</a:t>
            </a:r>
            <a:endParaRPr lang="zh-CN" altLang="en-US" sz="2800" dirty="0"/>
          </a:p>
        </p:txBody>
      </p:sp>
      <p:grpSp>
        <p:nvGrpSpPr>
          <p:cNvPr id="35943" name="Group 142"/>
          <p:cNvGrpSpPr/>
          <p:nvPr/>
        </p:nvGrpSpPr>
        <p:grpSpPr bwMode="auto">
          <a:xfrm>
            <a:off x="2416175" y="2289175"/>
            <a:ext cx="931863" cy="1103313"/>
            <a:chOff x="5944" y="3166"/>
            <a:chExt cx="587" cy="695"/>
          </a:xfrm>
        </p:grpSpPr>
        <p:sp>
          <p:nvSpPr>
            <p:cNvPr id="35959" name="Text Box 132"/>
            <p:cNvSpPr txBox="1">
              <a:spLocks noChangeArrowheads="1"/>
            </p:cNvSpPr>
            <p:nvPr/>
          </p:nvSpPr>
          <p:spPr bwMode="auto">
            <a:xfrm>
              <a:off x="6007" y="3513"/>
              <a:ext cx="11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kumimoji="1" lang="en-US" altLang="zh-CN" sz="2400" b="0"/>
                <a:t>+</a:t>
              </a:r>
              <a:endParaRPr kumimoji="1" lang="en-US" altLang="zh-CN" sz="2400" b="0">
                <a:ea typeface="楷体_GB2312" pitchFamily="49" charset="-122"/>
              </a:endParaRPr>
            </a:p>
          </p:txBody>
        </p:sp>
        <p:sp>
          <p:nvSpPr>
            <p:cNvPr id="35960" name="Text Box 135"/>
            <p:cNvSpPr txBox="1">
              <a:spLocks noChangeArrowheads="1"/>
            </p:cNvSpPr>
            <p:nvPr/>
          </p:nvSpPr>
          <p:spPr bwMode="auto">
            <a:xfrm>
              <a:off x="6008" y="3280"/>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800"/>
                <a:t>–</a:t>
              </a:r>
              <a:endParaRPr kumimoji="1" lang="en-US" altLang="zh-CN" sz="1600">
                <a:ea typeface="黑体" panose="02010609060101010101" pitchFamily="49" charset="-122"/>
              </a:endParaRPr>
            </a:p>
          </p:txBody>
        </p:sp>
        <p:sp>
          <p:nvSpPr>
            <p:cNvPr id="35961" name="AutoShape 137"/>
            <p:cNvSpPr>
              <a:spLocks noChangeAspect="1" noChangeArrowheads="1"/>
            </p:cNvSpPr>
            <p:nvPr/>
          </p:nvSpPr>
          <p:spPr bwMode="auto">
            <a:xfrm rot="5400000">
              <a:off x="5890" y="3220"/>
              <a:ext cx="695" cy="587"/>
            </a:xfrm>
            <a:prstGeom prst="triangle">
              <a:avLst>
                <a:gd name="adj" fmla="val 50000"/>
              </a:avLst>
            </a:prstGeom>
            <a:noFill/>
            <a:ln w="38100">
              <a:solidFill>
                <a:srgbClr val="000000"/>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5962" name="Text Box 141"/>
            <p:cNvSpPr txBox="1">
              <a:spLocks noChangeArrowheads="1"/>
            </p:cNvSpPr>
            <p:nvPr/>
          </p:nvSpPr>
          <p:spPr bwMode="auto">
            <a:xfrm>
              <a:off x="6202" y="3385"/>
              <a:ext cx="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endParaRPr kumimoji="1" lang="en-US" altLang="zh-CN" sz="2400" b="0">
                <a:latin typeface="Times New Roman" panose="02020603050405020304" pitchFamily="18" charset="0"/>
                <a:ea typeface="楷体_GB2312" pitchFamily="49" charset="-122"/>
              </a:endParaRPr>
            </a:p>
          </p:txBody>
        </p:sp>
      </p:grpSp>
      <p:sp>
        <p:nvSpPr>
          <p:cNvPr id="126" name="圆角矩形 125"/>
          <p:cNvSpPr/>
          <p:nvPr/>
        </p:nvSpPr>
        <p:spPr>
          <a:xfrm>
            <a:off x="6631618" y="4545124"/>
            <a:ext cx="1981186" cy="68262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反馈使输出</a:t>
            </a:r>
            <a:endParaRPr lang="zh-CN" altLang="en-US" dirty="0">
              <a:solidFill>
                <a:schemeClr val="tx1"/>
              </a:solidFill>
            </a:endParaRPr>
          </a:p>
        </p:txBody>
      </p:sp>
      <p:cxnSp>
        <p:nvCxnSpPr>
          <p:cNvPr id="127" name="直接箭头连接符 126"/>
          <p:cNvCxnSpPr/>
          <p:nvPr/>
        </p:nvCxnSpPr>
        <p:spPr>
          <a:xfrm flipH="1">
            <a:off x="7112197" y="5227749"/>
            <a:ext cx="275504" cy="6440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椭圆 127"/>
          <p:cNvSpPr/>
          <p:nvPr/>
        </p:nvSpPr>
        <p:spPr>
          <a:xfrm>
            <a:off x="6523605" y="5871843"/>
            <a:ext cx="1056643" cy="42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正</a:t>
            </a:r>
            <a:endParaRPr lang="zh-CN" altLang="en-US" dirty="0">
              <a:solidFill>
                <a:schemeClr val="tx1"/>
              </a:solidFill>
            </a:endParaRPr>
          </a:p>
        </p:txBody>
      </p:sp>
      <p:sp>
        <p:nvSpPr>
          <p:cNvPr id="129" name="椭圆 128"/>
          <p:cNvSpPr/>
          <p:nvPr/>
        </p:nvSpPr>
        <p:spPr>
          <a:xfrm>
            <a:off x="7761235" y="5871843"/>
            <a:ext cx="1061968" cy="42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B050"/>
                </a:solidFill>
              </a:rPr>
              <a:t>负</a:t>
            </a:r>
            <a:endParaRPr lang="zh-CN" altLang="en-US" b="1" dirty="0">
              <a:solidFill>
                <a:srgbClr val="00B050"/>
              </a:solidFill>
            </a:endParaRPr>
          </a:p>
        </p:txBody>
      </p:sp>
      <p:cxnSp>
        <p:nvCxnSpPr>
          <p:cNvPr id="130" name="直接箭头连接符 129"/>
          <p:cNvCxnSpPr>
            <a:endCxn id="129" idx="0"/>
          </p:cNvCxnSpPr>
          <p:nvPr/>
        </p:nvCxnSpPr>
        <p:spPr>
          <a:xfrm>
            <a:off x="7898436" y="5227749"/>
            <a:ext cx="393783" cy="6440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文本框 130"/>
          <p:cNvSpPr txBox="1"/>
          <p:nvPr/>
        </p:nvSpPr>
        <p:spPr>
          <a:xfrm>
            <a:off x="6624629" y="5343430"/>
            <a:ext cx="775376" cy="369332"/>
          </a:xfrm>
          <a:prstGeom prst="rect">
            <a:avLst/>
          </a:prstGeom>
          <a:noFill/>
        </p:spPr>
        <p:txBody>
          <a:bodyPr wrap="square" rtlCol="0">
            <a:spAutoFit/>
          </a:bodyPr>
          <a:lstStyle/>
          <a:p>
            <a:r>
              <a:rPr lang="zh-CN" altLang="en-US" i="1" dirty="0">
                <a:solidFill>
                  <a:srgbClr val="0000FF"/>
                </a:solidFill>
              </a:rPr>
              <a:t>增加</a:t>
            </a:r>
            <a:endParaRPr lang="zh-CN" altLang="en-US" i="1" dirty="0">
              <a:solidFill>
                <a:srgbClr val="0000FF"/>
              </a:solidFill>
            </a:endParaRPr>
          </a:p>
        </p:txBody>
      </p:sp>
      <p:sp>
        <p:nvSpPr>
          <p:cNvPr id="132" name="文本框 131"/>
          <p:cNvSpPr txBox="1"/>
          <p:nvPr/>
        </p:nvSpPr>
        <p:spPr>
          <a:xfrm>
            <a:off x="8081100" y="5343430"/>
            <a:ext cx="775376" cy="369332"/>
          </a:xfrm>
          <a:prstGeom prst="rect">
            <a:avLst/>
          </a:prstGeom>
          <a:noFill/>
        </p:spPr>
        <p:txBody>
          <a:bodyPr wrap="square" rtlCol="0">
            <a:spAutoFit/>
          </a:bodyPr>
          <a:lstStyle/>
          <a:p>
            <a:r>
              <a:rPr lang="zh-CN" altLang="en-US" b="1" i="1" dirty="0">
                <a:solidFill>
                  <a:srgbClr val="00B050"/>
                </a:solidFill>
              </a:rPr>
              <a:t>减小</a:t>
            </a:r>
            <a:endParaRPr lang="zh-CN" altLang="en-US" b="1" i="1" dirty="0">
              <a:solidFill>
                <a:srgbClr val="00B050"/>
              </a:solidFill>
            </a:endParaRPr>
          </a:p>
        </p:txBody>
      </p:sp>
      <p:sp>
        <p:nvSpPr>
          <p:cNvPr id="140" name="圆角矩形 139"/>
          <p:cNvSpPr/>
          <p:nvPr/>
        </p:nvSpPr>
        <p:spPr>
          <a:xfrm>
            <a:off x="3593838" y="4545124"/>
            <a:ext cx="1981186" cy="68262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反馈与输入位置</a:t>
            </a:r>
            <a:endParaRPr lang="zh-CN" altLang="en-US" dirty="0">
              <a:solidFill>
                <a:schemeClr val="tx1"/>
              </a:solidFill>
            </a:endParaRPr>
          </a:p>
        </p:txBody>
      </p:sp>
      <p:cxnSp>
        <p:nvCxnSpPr>
          <p:cNvPr id="141" name="直接箭头连接符 140"/>
          <p:cNvCxnSpPr/>
          <p:nvPr/>
        </p:nvCxnSpPr>
        <p:spPr>
          <a:xfrm flipH="1">
            <a:off x="4074417" y="5227749"/>
            <a:ext cx="275504" cy="6440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椭圆 141"/>
          <p:cNvSpPr/>
          <p:nvPr/>
        </p:nvSpPr>
        <p:spPr>
          <a:xfrm>
            <a:off x="3510579" y="5871843"/>
            <a:ext cx="1056643" cy="42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并联</a:t>
            </a:r>
            <a:endParaRPr lang="zh-CN" altLang="en-US" dirty="0">
              <a:solidFill>
                <a:schemeClr val="tx1"/>
              </a:solidFill>
            </a:endParaRPr>
          </a:p>
        </p:txBody>
      </p:sp>
      <p:sp>
        <p:nvSpPr>
          <p:cNvPr id="143" name="椭圆 142"/>
          <p:cNvSpPr/>
          <p:nvPr/>
        </p:nvSpPr>
        <p:spPr>
          <a:xfrm>
            <a:off x="4723454" y="5871843"/>
            <a:ext cx="1056643" cy="42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B050"/>
                </a:solidFill>
              </a:rPr>
              <a:t>串联</a:t>
            </a:r>
            <a:endParaRPr lang="zh-CN" altLang="en-US" b="1" dirty="0">
              <a:solidFill>
                <a:srgbClr val="00B050"/>
              </a:solidFill>
            </a:endParaRPr>
          </a:p>
        </p:txBody>
      </p:sp>
      <p:cxnSp>
        <p:nvCxnSpPr>
          <p:cNvPr id="144" name="直接箭头连接符 143"/>
          <p:cNvCxnSpPr>
            <a:endCxn id="143" idx="0"/>
          </p:cNvCxnSpPr>
          <p:nvPr/>
        </p:nvCxnSpPr>
        <p:spPr>
          <a:xfrm>
            <a:off x="4860656" y="5227749"/>
            <a:ext cx="391120" cy="6440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文本框 144"/>
          <p:cNvSpPr txBox="1"/>
          <p:nvPr/>
        </p:nvSpPr>
        <p:spPr>
          <a:xfrm>
            <a:off x="3179518" y="5343430"/>
            <a:ext cx="1136606" cy="369332"/>
          </a:xfrm>
          <a:prstGeom prst="rect">
            <a:avLst/>
          </a:prstGeom>
          <a:noFill/>
        </p:spPr>
        <p:txBody>
          <a:bodyPr wrap="square" rtlCol="0">
            <a:spAutoFit/>
          </a:bodyPr>
          <a:lstStyle/>
          <a:p>
            <a:r>
              <a:rPr lang="zh-CN" altLang="en-US" i="1" dirty="0">
                <a:solidFill>
                  <a:srgbClr val="0000FF"/>
                </a:solidFill>
              </a:rPr>
              <a:t>同一电极</a:t>
            </a:r>
            <a:endParaRPr lang="zh-CN" altLang="en-US" i="1" dirty="0">
              <a:solidFill>
                <a:srgbClr val="0000FF"/>
              </a:solidFill>
            </a:endParaRPr>
          </a:p>
        </p:txBody>
      </p:sp>
      <p:sp>
        <p:nvSpPr>
          <p:cNvPr id="146" name="文本框 145"/>
          <p:cNvSpPr txBox="1"/>
          <p:nvPr/>
        </p:nvSpPr>
        <p:spPr>
          <a:xfrm>
            <a:off x="4950739" y="5343430"/>
            <a:ext cx="1194770" cy="369332"/>
          </a:xfrm>
          <a:prstGeom prst="rect">
            <a:avLst/>
          </a:prstGeom>
          <a:noFill/>
        </p:spPr>
        <p:txBody>
          <a:bodyPr wrap="square" rtlCol="0">
            <a:spAutoFit/>
          </a:bodyPr>
          <a:lstStyle/>
          <a:p>
            <a:r>
              <a:rPr lang="zh-CN" altLang="en-US" b="1" i="1" dirty="0">
                <a:solidFill>
                  <a:srgbClr val="00B050"/>
                </a:solidFill>
              </a:rPr>
              <a:t>两个电极</a:t>
            </a:r>
            <a:endParaRPr lang="zh-CN" altLang="en-US" b="1" i="1" dirty="0">
              <a:solidFill>
                <a:srgbClr val="00B050"/>
              </a:solidFill>
            </a:endParaRPr>
          </a:p>
        </p:txBody>
      </p:sp>
      <p:sp>
        <p:nvSpPr>
          <p:cNvPr id="147" name="圆角矩形 146"/>
          <p:cNvSpPr/>
          <p:nvPr/>
        </p:nvSpPr>
        <p:spPr>
          <a:xfrm>
            <a:off x="537406" y="4545124"/>
            <a:ext cx="1981186" cy="68262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输出电压短路</a:t>
            </a:r>
            <a:endParaRPr lang="zh-CN" altLang="en-US" dirty="0">
              <a:solidFill>
                <a:schemeClr val="tx1"/>
              </a:solidFill>
            </a:endParaRPr>
          </a:p>
        </p:txBody>
      </p:sp>
      <p:cxnSp>
        <p:nvCxnSpPr>
          <p:cNvPr id="148" name="直接箭头连接符 147"/>
          <p:cNvCxnSpPr/>
          <p:nvPr/>
        </p:nvCxnSpPr>
        <p:spPr>
          <a:xfrm flipH="1">
            <a:off x="1017985" y="5227749"/>
            <a:ext cx="275504" cy="6440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a:off x="454147" y="5871843"/>
            <a:ext cx="1056643" cy="42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B050"/>
                </a:solidFill>
              </a:rPr>
              <a:t>电压</a:t>
            </a:r>
            <a:endParaRPr lang="zh-CN" altLang="en-US" b="1" dirty="0">
              <a:solidFill>
                <a:srgbClr val="00B050"/>
              </a:solidFill>
            </a:endParaRPr>
          </a:p>
        </p:txBody>
      </p:sp>
      <p:sp>
        <p:nvSpPr>
          <p:cNvPr id="150" name="椭圆 149"/>
          <p:cNvSpPr/>
          <p:nvPr/>
        </p:nvSpPr>
        <p:spPr>
          <a:xfrm>
            <a:off x="1667022" y="5871843"/>
            <a:ext cx="1056643" cy="42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电流</a:t>
            </a:r>
            <a:endParaRPr lang="zh-CN" altLang="en-US" dirty="0">
              <a:solidFill>
                <a:schemeClr val="tx1"/>
              </a:solidFill>
            </a:endParaRPr>
          </a:p>
        </p:txBody>
      </p:sp>
      <p:cxnSp>
        <p:nvCxnSpPr>
          <p:cNvPr id="151" name="直接箭头连接符 150"/>
          <p:cNvCxnSpPr>
            <a:endCxn id="150" idx="0"/>
          </p:cNvCxnSpPr>
          <p:nvPr/>
        </p:nvCxnSpPr>
        <p:spPr>
          <a:xfrm>
            <a:off x="1804224" y="5227749"/>
            <a:ext cx="391120" cy="6440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文本框 151"/>
          <p:cNvSpPr txBox="1"/>
          <p:nvPr/>
        </p:nvSpPr>
        <p:spPr>
          <a:xfrm>
            <a:off x="123086" y="5343430"/>
            <a:ext cx="1136606" cy="369332"/>
          </a:xfrm>
          <a:prstGeom prst="rect">
            <a:avLst/>
          </a:prstGeom>
          <a:noFill/>
        </p:spPr>
        <p:txBody>
          <a:bodyPr wrap="square" rtlCol="0">
            <a:spAutoFit/>
          </a:bodyPr>
          <a:lstStyle/>
          <a:p>
            <a:r>
              <a:rPr lang="zh-CN" altLang="en-US" b="1" i="1" dirty="0">
                <a:solidFill>
                  <a:srgbClr val="00B050"/>
                </a:solidFill>
              </a:rPr>
              <a:t>反馈为零</a:t>
            </a:r>
            <a:endParaRPr lang="zh-CN" altLang="en-US" b="1" i="1" dirty="0">
              <a:solidFill>
                <a:srgbClr val="00B050"/>
              </a:solidFill>
            </a:endParaRPr>
          </a:p>
        </p:txBody>
      </p:sp>
      <p:sp>
        <p:nvSpPr>
          <p:cNvPr id="153" name="文本框 152"/>
          <p:cNvSpPr txBox="1"/>
          <p:nvPr/>
        </p:nvSpPr>
        <p:spPr>
          <a:xfrm>
            <a:off x="1894307" y="5343430"/>
            <a:ext cx="1194770" cy="369332"/>
          </a:xfrm>
          <a:prstGeom prst="rect">
            <a:avLst/>
          </a:prstGeom>
          <a:noFill/>
        </p:spPr>
        <p:txBody>
          <a:bodyPr wrap="square" rtlCol="0">
            <a:spAutoFit/>
          </a:bodyPr>
          <a:lstStyle/>
          <a:p>
            <a:r>
              <a:rPr lang="zh-CN" altLang="en-US" i="1" dirty="0">
                <a:solidFill>
                  <a:srgbClr val="0000FF"/>
                </a:solidFill>
              </a:rPr>
              <a:t>反馈仍在</a:t>
            </a:r>
            <a:endParaRPr lang="zh-CN" altLang="en-US" i="1"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40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40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40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020" grpId="0"/>
      <p:bldP spid="764022" grpId="0"/>
      <p:bldP spid="7640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F1BF2CF-1178-47D7-874B-B549CE7F4CC5}" type="datetime1">
              <a:rPr lang="zh-CN" altLang="en-US" sz="1800" b="0" smtClean="0">
                <a:solidFill>
                  <a:srgbClr val="B2B2B2"/>
                </a:solidFill>
              </a:rPr>
            </a:fld>
            <a:endParaRPr lang="en-US" altLang="zh-CN" sz="1800" b="0">
              <a:solidFill>
                <a:srgbClr val="B2B2B2"/>
              </a:solidFill>
            </a:endParaRPr>
          </a:p>
        </p:txBody>
      </p:sp>
      <p:sp>
        <p:nvSpPr>
          <p:cNvPr id="6147"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endParaRPr lang="en-US" altLang="zh-CN" sz="1800" b="0">
              <a:solidFill>
                <a:srgbClr val="B2B2B2"/>
              </a:solidFill>
              <a:latin typeface="Times New Roman" panose="02020603050405020304" pitchFamily="18" charset="0"/>
            </a:endParaRPr>
          </a:p>
        </p:txBody>
      </p:sp>
      <p:sp>
        <p:nvSpPr>
          <p:cNvPr id="6148"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8FC872E4-5189-4A99-A360-451F493E996D}" type="slidenum">
              <a:rPr lang="en-US" altLang="zh-CN" sz="1800" b="0" smtClean="0">
                <a:solidFill>
                  <a:srgbClr val="B2B2B2"/>
                </a:solidFill>
              </a:rPr>
            </a:fld>
            <a:endParaRPr lang="en-US" altLang="zh-CN" sz="1800" b="0">
              <a:solidFill>
                <a:srgbClr val="B2B2B2"/>
              </a:solidFill>
            </a:endParaRPr>
          </a:p>
        </p:txBody>
      </p:sp>
      <p:sp>
        <p:nvSpPr>
          <p:cNvPr id="6149" name="灯片编号占位符 5"/>
          <p:cNvSpPr txBox="1">
            <a:spLocks noGrp="1"/>
          </p:cNvSpPr>
          <p:nvPr/>
        </p:nvSpPr>
        <p:spPr bwMode="auto">
          <a:xfrm>
            <a:off x="7502525" y="6453188"/>
            <a:ext cx="1219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Aft>
                <a:spcPct val="0"/>
              </a:spcAft>
              <a:buFontTx/>
              <a:buNone/>
            </a:pPr>
            <a:fld id="{3B412B83-4C7A-4C86-9F3B-03962411087D}" type="slidenum">
              <a:rPr lang="en-US" altLang="zh-CN" sz="1800" b="0">
                <a:solidFill>
                  <a:srgbClr val="B2B2B2"/>
                </a:solidFill>
              </a:rPr>
            </a:fld>
            <a:endParaRPr lang="en-US" altLang="zh-CN" sz="1800" b="0">
              <a:solidFill>
                <a:srgbClr val="B2B2B2"/>
              </a:solidFill>
            </a:endParaRPr>
          </a:p>
        </p:txBody>
      </p:sp>
      <p:sp>
        <p:nvSpPr>
          <p:cNvPr id="6150" name="Rectangle 2"/>
          <p:cNvSpPr>
            <a:spLocks noGrp="1" noChangeArrowheads="1"/>
          </p:cNvSpPr>
          <p:nvPr>
            <p:ph type="title" idx="4294967295"/>
          </p:nvPr>
        </p:nvSpPr>
        <p:spPr>
          <a:xfrm>
            <a:off x="457200" y="341313"/>
            <a:ext cx="8229600" cy="1143000"/>
          </a:xfrm>
        </p:spPr>
        <p:txBody>
          <a:bodyPr/>
          <a:lstStyle/>
          <a:p>
            <a:pPr eaLnBrk="1" hangingPunct="1"/>
            <a:r>
              <a:rPr lang="zh-CN" altLang="en-US"/>
              <a:t>内容提纲</a:t>
            </a:r>
            <a:endParaRPr lang="zh-CN" altLang="en-US"/>
          </a:p>
        </p:txBody>
      </p:sp>
      <p:sp>
        <p:nvSpPr>
          <p:cNvPr id="6151" name="Rectangle 3"/>
          <p:cNvSpPr>
            <a:spLocks noGrp="1" noChangeArrowheads="1"/>
          </p:cNvSpPr>
          <p:nvPr>
            <p:ph type="body" idx="4294967295"/>
          </p:nvPr>
        </p:nvSpPr>
        <p:spPr>
          <a:xfrm>
            <a:off x="468313" y="1628775"/>
            <a:ext cx="8229600" cy="4525963"/>
          </a:xfrm>
        </p:spPr>
        <p:txBody>
          <a:bodyPr/>
          <a:lstStyle/>
          <a:p>
            <a:r>
              <a:rPr lang="zh-CN" altLang="en-US"/>
              <a:t>集成运放的主要参数</a:t>
            </a:r>
            <a:endParaRPr lang="zh-CN" altLang="en-US"/>
          </a:p>
          <a:p>
            <a:r>
              <a:rPr lang="zh-CN" altLang="en-US"/>
              <a:t>集成运放的电压传输特性</a:t>
            </a:r>
            <a:endParaRPr lang="zh-CN" altLang="en-US"/>
          </a:p>
          <a:p>
            <a:r>
              <a:rPr lang="zh-CN" altLang="en-US"/>
              <a:t>集成运放电路的分析方法</a:t>
            </a:r>
            <a:endParaRPr lang="en-US" altLang="zh-CN" sz="2800"/>
          </a:p>
          <a:p>
            <a:r>
              <a:rPr lang="zh-CN" altLang="en-US"/>
              <a:t>放大电路中反馈类型及其判断</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A1653B94-8AFA-46C8-90D5-31177343111B}" type="datetime1">
              <a:rPr lang="zh-CN" altLang="en-US" sz="1800" b="0" smtClean="0">
                <a:solidFill>
                  <a:srgbClr val="B2B2B2"/>
                </a:solidFill>
              </a:rPr>
            </a:fld>
            <a:endParaRPr lang="en-US" altLang="zh-CN" sz="1800" b="0">
              <a:solidFill>
                <a:srgbClr val="B2B2B2"/>
              </a:solidFill>
            </a:endParaRPr>
          </a:p>
        </p:txBody>
      </p:sp>
      <p:sp>
        <p:nvSpPr>
          <p:cNvPr id="35843"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endParaRPr lang="en-US" altLang="zh-CN" sz="1800" b="0">
              <a:solidFill>
                <a:srgbClr val="B2B2B2"/>
              </a:solidFill>
              <a:latin typeface="Times New Roman" panose="02020603050405020304" pitchFamily="18" charset="0"/>
            </a:endParaRPr>
          </a:p>
        </p:txBody>
      </p:sp>
      <p:sp>
        <p:nvSpPr>
          <p:cNvPr id="3584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7FA3C3BA-F935-47DB-A717-7465FB27AB7F}" type="slidenum">
              <a:rPr lang="en-US" altLang="zh-CN" sz="1800" b="0" smtClean="0">
                <a:solidFill>
                  <a:srgbClr val="B2B2B2"/>
                </a:solidFill>
              </a:rPr>
            </a:fld>
            <a:endParaRPr lang="en-US" altLang="zh-CN" sz="1800" b="0">
              <a:solidFill>
                <a:srgbClr val="B2B2B2"/>
              </a:solidFill>
            </a:endParaRPr>
          </a:p>
        </p:txBody>
      </p:sp>
      <p:sp>
        <p:nvSpPr>
          <p:cNvPr id="35845" name="Rectangle 2"/>
          <p:cNvSpPr>
            <a:spLocks noGrp="1" noChangeArrowheads="1"/>
          </p:cNvSpPr>
          <p:nvPr>
            <p:ph type="title"/>
          </p:nvPr>
        </p:nvSpPr>
        <p:spPr/>
        <p:txBody>
          <a:bodyPr/>
          <a:lstStyle/>
          <a:p>
            <a:r>
              <a:rPr lang="zh-CN" altLang="en-US">
                <a:latin typeface="Times New Roman" panose="02020603050405020304" pitchFamily="18" charset="0"/>
              </a:rPr>
              <a:t>示例</a:t>
            </a:r>
            <a:r>
              <a:rPr lang="en-US" altLang="zh-CN">
                <a:latin typeface="Times New Roman" panose="02020603050405020304" pitchFamily="18" charset="0"/>
              </a:rPr>
              <a:t>—</a:t>
            </a:r>
            <a:r>
              <a:rPr lang="zh-CN" altLang="en-US">
                <a:latin typeface="Times New Roman" panose="02020603050405020304" pitchFamily="18" charset="0"/>
              </a:rPr>
              <a:t>反馈类型</a:t>
            </a:r>
            <a:endParaRPr lang="en-US" altLang="zh-CN">
              <a:latin typeface="Times New Roman" panose="02020603050405020304" pitchFamily="18" charset="0"/>
            </a:endParaRPr>
          </a:p>
        </p:txBody>
      </p:sp>
      <p:sp>
        <p:nvSpPr>
          <p:cNvPr id="764031" name="Text Box 127"/>
          <p:cNvSpPr txBox="1">
            <a:spLocks noChangeArrowheads="1"/>
          </p:cNvSpPr>
          <p:nvPr/>
        </p:nvSpPr>
        <p:spPr bwMode="auto">
          <a:xfrm>
            <a:off x="5239316" y="2113692"/>
            <a:ext cx="314910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sz="2800" dirty="0"/>
              <a:t>电流 并联 负 反馈</a:t>
            </a:r>
            <a:endParaRPr lang="zh-CN" altLang="en-US" sz="2800" dirty="0"/>
          </a:p>
          <a:p>
            <a:pPr algn="ctr" eaLnBrk="1" hangingPunct="1">
              <a:spcAft>
                <a:spcPct val="0"/>
              </a:spcAft>
              <a:buFontTx/>
              <a:buNone/>
            </a:pPr>
            <a:endParaRPr lang="zh-CN" altLang="en-US" sz="2800" dirty="0"/>
          </a:p>
        </p:txBody>
      </p:sp>
      <p:sp>
        <p:nvSpPr>
          <p:cNvPr id="55" name="Line 38"/>
          <p:cNvSpPr>
            <a:spLocks noChangeShapeType="1"/>
          </p:cNvSpPr>
          <p:nvPr/>
        </p:nvSpPr>
        <p:spPr bwMode="auto">
          <a:xfrm>
            <a:off x="1009328" y="2998056"/>
            <a:ext cx="1474787" cy="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39"/>
          <p:cNvSpPr>
            <a:spLocks noChangeShapeType="1"/>
          </p:cNvSpPr>
          <p:nvPr/>
        </p:nvSpPr>
        <p:spPr bwMode="auto">
          <a:xfrm>
            <a:off x="3420740" y="2686906"/>
            <a:ext cx="835025" cy="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Oval 40"/>
          <p:cNvSpPr>
            <a:spLocks noChangeArrowheads="1"/>
          </p:cNvSpPr>
          <p:nvPr/>
        </p:nvSpPr>
        <p:spPr bwMode="auto">
          <a:xfrm>
            <a:off x="933128" y="2359881"/>
            <a:ext cx="74612" cy="74612"/>
          </a:xfrm>
          <a:prstGeom prst="ellipse">
            <a:avLst/>
          </a:prstGeom>
          <a:solidFill>
            <a:srgbClr val="FFFFFF"/>
          </a:solidFill>
          <a:ln w="38100">
            <a:solidFill>
              <a:srgbClr val="000000"/>
            </a:solidFill>
            <a:rou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58" name="Oval 41"/>
          <p:cNvSpPr>
            <a:spLocks noChangeArrowheads="1"/>
          </p:cNvSpPr>
          <p:nvPr/>
        </p:nvSpPr>
        <p:spPr bwMode="auto">
          <a:xfrm>
            <a:off x="4263703" y="2640868"/>
            <a:ext cx="74612" cy="74613"/>
          </a:xfrm>
          <a:prstGeom prst="ellipse">
            <a:avLst/>
          </a:prstGeom>
          <a:solidFill>
            <a:srgbClr val="FFFFFF"/>
          </a:solidFill>
          <a:ln w="38100">
            <a:solidFill>
              <a:srgbClr val="000000"/>
            </a:solidFill>
            <a:rou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59" name="Text Box 42"/>
          <p:cNvSpPr txBox="1">
            <a:spLocks noChangeArrowheads="1"/>
          </p:cNvSpPr>
          <p:nvPr/>
        </p:nvSpPr>
        <p:spPr bwMode="auto">
          <a:xfrm>
            <a:off x="547365" y="2240818"/>
            <a:ext cx="542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800" i="1">
                <a:solidFill>
                  <a:srgbClr val="000099"/>
                </a:solidFill>
                <a:latin typeface="Times New Roman" panose="02020603050405020304" pitchFamily="18" charset="0"/>
                <a:ea typeface="楷体_GB2312" pitchFamily="49" charset="-122"/>
              </a:rPr>
              <a:t>v</a:t>
            </a:r>
            <a:r>
              <a:rPr kumimoji="1" lang="en-US" altLang="zh-CN" sz="2800" baseline="-25000">
                <a:solidFill>
                  <a:srgbClr val="000099"/>
                </a:solidFill>
                <a:latin typeface="Times New Roman" panose="02020603050405020304" pitchFamily="18" charset="0"/>
                <a:ea typeface="楷体_GB2312" pitchFamily="49" charset="-122"/>
              </a:rPr>
              <a:t>i</a:t>
            </a:r>
            <a:endParaRPr kumimoji="1" lang="en-US" altLang="zh-CN" sz="2800">
              <a:solidFill>
                <a:srgbClr val="000099"/>
              </a:solidFill>
              <a:latin typeface="Times New Roman" panose="02020603050405020304" pitchFamily="18" charset="0"/>
              <a:ea typeface="楷体_GB2312" pitchFamily="49" charset="-122"/>
            </a:endParaRPr>
          </a:p>
        </p:txBody>
      </p:sp>
      <p:sp>
        <p:nvSpPr>
          <p:cNvPr id="60" name="Rectangle 43"/>
          <p:cNvSpPr>
            <a:spLocks noChangeArrowheads="1"/>
          </p:cNvSpPr>
          <p:nvPr/>
        </p:nvSpPr>
        <p:spPr bwMode="auto">
          <a:xfrm>
            <a:off x="1457003" y="2905981"/>
            <a:ext cx="346075" cy="163512"/>
          </a:xfrm>
          <a:prstGeom prst="rect">
            <a:avLst/>
          </a:prstGeom>
          <a:solidFill>
            <a:schemeClr val="bg1"/>
          </a:solidFill>
          <a:ln w="38100">
            <a:solidFill>
              <a:srgbClr val="000000"/>
            </a:solidFill>
            <a:miter lim="800000"/>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61" name="Line 44"/>
          <p:cNvSpPr>
            <a:spLocks noChangeShapeType="1"/>
          </p:cNvSpPr>
          <p:nvPr/>
        </p:nvSpPr>
        <p:spPr bwMode="auto">
          <a:xfrm>
            <a:off x="1012503" y="2980593"/>
            <a:ext cx="0" cy="263525"/>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45"/>
          <p:cNvSpPr>
            <a:spLocks noChangeShapeType="1"/>
          </p:cNvSpPr>
          <p:nvPr/>
        </p:nvSpPr>
        <p:spPr bwMode="auto">
          <a:xfrm>
            <a:off x="879153" y="3212368"/>
            <a:ext cx="261937" cy="15875"/>
          </a:xfrm>
          <a:prstGeom prst="line">
            <a:avLst/>
          </a:prstGeom>
          <a:noFill/>
          <a:ln w="5715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Text Box 46"/>
          <p:cNvSpPr txBox="1">
            <a:spLocks noChangeArrowheads="1"/>
          </p:cNvSpPr>
          <p:nvPr/>
        </p:nvSpPr>
        <p:spPr bwMode="auto">
          <a:xfrm>
            <a:off x="1403028" y="3050443"/>
            <a:ext cx="542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i="1">
                <a:latin typeface="Times New Roman" panose="02020603050405020304" pitchFamily="18" charset="0"/>
                <a:ea typeface="楷体_GB2312" pitchFamily="49" charset="-122"/>
              </a:rPr>
              <a:t>R</a:t>
            </a:r>
            <a:r>
              <a:rPr kumimoji="1" lang="en-US" altLang="zh-CN" sz="2400" baseline="-25000">
                <a:latin typeface="Times New Roman" panose="02020603050405020304" pitchFamily="18" charset="0"/>
                <a:ea typeface="楷体_GB2312" pitchFamily="49" charset="-122"/>
              </a:rPr>
              <a:t>2</a:t>
            </a:r>
            <a:endParaRPr kumimoji="1" lang="en-US" altLang="zh-CN" sz="2400">
              <a:latin typeface="Times New Roman" panose="02020603050405020304" pitchFamily="18" charset="0"/>
              <a:ea typeface="楷体_GB2312" pitchFamily="49" charset="-122"/>
            </a:endParaRPr>
          </a:p>
        </p:txBody>
      </p:sp>
      <p:sp>
        <p:nvSpPr>
          <p:cNvPr id="64" name="Line 47"/>
          <p:cNvSpPr>
            <a:spLocks noChangeShapeType="1"/>
          </p:cNvSpPr>
          <p:nvPr/>
        </p:nvSpPr>
        <p:spPr bwMode="auto">
          <a:xfrm>
            <a:off x="993453" y="2393218"/>
            <a:ext cx="1490662" cy="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Text Box 48"/>
          <p:cNvSpPr txBox="1">
            <a:spLocks noChangeArrowheads="1"/>
          </p:cNvSpPr>
          <p:nvPr/>
        </p:nvSpPr>
        <p:spPr bwMode="auto">
          <a:xfrm>
            <a:off x="1412553" y="2424968"/>
            <a:ext cx="542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i="1">
                <a:latin typeface="Times New Roman" panose="02020603050405020304" pitchFamily="18" charset="0"/>
                <a:ea typeface="楷体_GB2312" pitchFamily="49" charset="-122"/>
              </a:rPr>
              <a:t>R</a:t>
            </a:r>
            <a:r>
              <a:rPr kumimoji="1" lang="en-US" altLang="zh-CN" sz="2400" baseline="-25000">
                <a:latin typeface="Times New Roman" panose="02020603050405020304" pitchFamily="18" charset="0"/>
                <a:ea typeface="楷体_GB2312" pitchFamily="49" charset="-122"/>
              </a:rPr>
              <a:t>1</a:t>
            </a:r>
            <a:endParaRPr kumimoji="1" lang="en-US" altLang="zh-CN" sz="2400">
              <a:solidFill>
                <a:schemeClr val="accent2"/>
              </a:solidFill>
              <a:latin typeface="Times New Roman" panose="02020603050405020304" pitchFamily="18" charset="0"/>
              <a:ea typeface="楷体_GB2312" pitchFamily="49" charset="-122"/>
            </a:endParaRPr>
          </a:p>
        </p:txBody>
      </p:sp>
      <p:sp>
        <p:nvSpPr>
          <p:cNvPr id="66" name="Rectangle 49"/>
          <p:cNvSpPr>
            <a:spLocks noChangeArrowheads="1"/>
          </p:cNvSpPr>
          <p:nvPr/>
        </p:nvSpPr>
        <p:spPr bwMode="auto">
          <a:xfrm>
            <a:off x="1453828" y="2310668"/>
            <a:ext cx="346075" cy="163513"/>
          </a:xfrm>
          <a:prstGeom prst="rect">
            <a:avLst/>
          </a:prstGeom>
          <a:solidFill>
            <a:schemeClr val="bg1"/>
          </a:solidFill>
          <a:ln w="38100">
            <a:solidFill>
              <a:srgbClr val="000000"/>
            </a:solidFill>
            <a:miter lim="800000"/>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67" name="Line 50"/>
          <p:cNvSpPr>
            <a:spLocks noChangeShapeType="1"/>
          </p:cNvSpPr>
          <p:nvPr/>
        </p:nvSpPr>
        <p:spPr bwMode="auto">
          <a:xfrm>
            <a:off x="4285928" y="2718656"/>
            <a:ext cx="0" cy="1570037"/>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Line 51"/>
          <p:cNvSpPr>
            <a:spLocks noChangeShapeType="1"/>
          </p:cNvSpPr>
          <p:nvPr/>
        </p:nvSpPr>
        <p:spPr bwMode="auto">
          <a:xfrm>
            <a:off x="4146228" y="4271231"/>
            <a:ext cx="266700" cy="1587"/>
          </a:xfrm>
          <a:prstGeom prst="line">
            <a:avLst/>
          </a:prstGeom>
          <a:noFill/>
          <a:ln w="5715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 name="Rectangle 52"/>
          <p:cNvSpPr>
            <a:spLocks noChangeArrowheads="1"/>
          </p:cNvSpPr>
          <p:nvPr/>
        </p:nvSpPr>
        <p:spPr bwMode="auto">
          <a:xfrm>
            <a:off x="4214490" y="3726718"/>
            <a:ext cx="131763" cy="328613"/>
          </a:xfrm>
          <a:prstGeom prst="rect">
            <a:avLst/>
          </a:prstGeom>
          <a:solidFill>
            <a:schemeClr val="bg1"/>
          </a:solidFill>
          <a:ln w="38100">
            <a:solidFill>
              <a:srgbClr val="000000"/>
            </a:solidFill>
            <a:miter lim="800000"/>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70" name="Oval 53"/>
          <p:cNvSpPr>
            <a:spLocks noChangeArrowheads="1"/>
          </p:cNvSpPr>
          <p:nvPr/>
        </p:nvSpPr>
        <p:spPr bwMode="auto">
          <a:xfrm>
            <a:off x="4252590" y="3466368"/>
            <a:ext cx="74613" cy="74613"/>
          </a:xfrm>
          <a:prstGeom prst="ellipse">
            <a:avLst/>
          </a:prstGeom>
          <a:solidFill>
            <a:srgbClr val="FFFFFF"/>
          </a:solidFill>
          <a:ln w="38100">
            <a:solidFill>
              <a:srgbClr val="000000"/>
            </a:solidFill>
            <a:rou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71" name="Text Box 54"/>
          <p:cNvSpPr txBox="1">
            <a:spLocks noChangeArrowheads="1"/>
          </p:cNvSpPr>
          <p:nvPr/>
        </p:nvSpPr>
        <p:spPr bwMode="auto">
          <a:xfrm>
            <a:off x="3735065" y="2821843"/>
            <a:ext cx="542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i="1">
                <a:latin typeface="Times New Roman" panose="02020603050405020304" pitchFamily="18" charset="0"/>
                <a:ea typeface="楷体_GB2312" pitchFamily="49" charset="-122"/>
              </a:rPr>
              <a:t>R</a:t>
            </a:r>
            <a:r>
              <a:rPr kumimoji="1" lang="en-US" altLang="zh-CN" sz="2400" baseline="-25000">
                <a:latin typeface="Times New Roman" panose="02020603050405020304" pitchFamily="18" charset="0"/>
                <a:ea typeface="楷体_GB2312" pitchFamily="49" charset="-122"/>
              </a:rPr>
              <a:t>L</a:t>
            </a:r>
            <a:endParaRPr kumimoji="1" lang="en-US" altLang="zh-CN" sz="2400">
              <a:latin typeface="Times New Roman" panose="02020603050405020304" pitchFamily="18" charset="0"/>
              <a:ea typeface="楷体_GB2312" pitchFamily="49" charset="-122"/>
            </a:endParaRPr>
          </a:p>
        </p:txBody>
      </p:sp>
      <p:sp>
        <p:nvSpPr>
          <p:cNvPr id="72" name="Text Box 55"/>
          <p:cNvSpPr txBox="1">
            <a:spLocks noChangeArrowheads="1"/>
          </p:cNvSpPr>
          <p:nvPr/>
        </p:nvSpPr>
        <p:spPr bwMode="auto">
          <a:xfrm>
            <a:off x="3793803" y="3637818"/>
            <a:ext cx="477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i="1">
                <a:latin typeface="Times New Roman" panose="02020603050405020304" pitchFamily="18" charset="0"/>
                <a:ea typeface="楷体_GB2312" pitchFamily="49" charset="-122"/>
              </a:rPr>
              <a:t>R</a:t>
            </a:r>
            <a:endParaRPr kumimoji="1" lang="en-US" altLang="zh-CN" sz="2400">
              <a:latin typeface="Times New Roman" panose="02020603050405020304" pitchFamily="18" charset="0"/>
              <a:ea typeface="楷体_GB2312" pitchFamily="49" charset="-122"/>
            </a:endParaRPr>
          </a:p>
        </p:txBody>
      </p:sp>
      <p:sp>
        <p:nvSpPr>
          <p:cNvPr id="73" name="Rectangle 56"/>
          <p:cNvSpPr>
            <a:spLocks noChangeArrowheads="1"/>
          </p:cNvSpPr>
          <p:nvPr/>
        </p:nvSpPr>
        <p:spPr bwMode="auto">
          <a:xfrm>
            <a:off x="4209728" y="2918681"/>
            <a:ext cx="131762" cy="328612"/>
          </a:xfrm>
          <a:prstGeom prst="rect">
            <a:avLst/>
          </a:prstGeom>
          <a:solidFill>
            <a:schemeClr val="bg1"/>
          </a:solidFill>
          <a:ln w="38100">
            <a:solidFill>
              <a:srgbClr val="000000"/>
            </a:solidFill>
            <a:miter lim="800000"/>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74" name="Group 57"/>
          <p:cNvGrpSpPr/>
          <p:nvPr/>
        </p:nvGrpSpPr>
        <p:grpSpPr bwMode="auto">
          <a:xfrm>
            <a:off x="4270053" y="2451956"/>
            <a:ext cx="661987" cy="1262062"/>
            <a:chOff x="2483" y="1425"/>
            <a:chExt cx="417" cy="795"/>
          </a:xfrm>
        </p:grpSpPr>
        <p:sp>
          <p:nvSpPr>
            <p:cNvPr id="75" name="Text Box 58"/>
            <p:cNvSpPr txBox="1">
              <a:spLocks noChangeArrowheads="1"/>
            </p:cNvSpPr>
            <p:nvPr/>
          </p:nvSpPr>
          <p:spPr bwMode="auto">
            <a:xfrm>
              <a:off x="2538" y="1620"/>
              <a:ext cx="36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800" i="1">
                  <a:solidFill>
                    <a:srgbClr val="0000FF"/>
                  </a:solidFill>
                  <a:latin typeface="Times New Roman" panose="02020603050405020304" pitchFamily="18" charset="0"/>
                  <a:ea typeface="楷体_GB2312" pitchFamily="49" charset="-122"/>
                </a:rPr>
                <a:t>v</a:t>
              </a:r>
              <a:r>
                <a:rPr kumimoji="1" lang="en-US" altLang="zh-CN" sz="2800" baseline="-25000">
                  <a:solidFill>
                    <a:srgbClr val="0000FF"/>
                  </a:solidFill>
                  <a:latin typeface="Times New Roman" panose="02020603050405020304" pitchFamily="18" charset="0"/>
                  <a:ea typeface="楷体_GB2312" pitchFamily="49" charset="-122"/>
                </a:rPr>
                <a:t>o</a:t>
              </a:r>
              <a:endParaRPr kumimoji="1" lang="en-US" altLang="zh-CN">
                <a:solidFill>
                  <a:srgbClr val="0000FF"/>
                </a:solidFill>
                <a:latin typeface="Times New Roman" panose="02020603050405020304" pitchFamily="18" charset="0"/>
                <a:ea typeface="楷体_GB2312" pitchFamily="49" charset="-122"/>
              </a:endParaRPr>
            </a:p>
          </p:txBody>
        </p:sp>
        <p:sp>
          <p:nvSpPr>
            <p:cNvPr id="76" name="Text Box 59"/>
            <p:cNvSpPr txBox="1">
              <a:spLocks noChangeArrowheads="1"/>
            </p:cNvSpPr>
            <p:nvPr/>
          </p:nvSpPr>
          <p:spPr bwMode="auto">
            <a:xfrm>
              <a:off x="2517" y="1425"/>
              <a:ext cx="1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solidFill>
                    <a:srgbClr val="993300"/>
                  </a:solidFill>
                  <a:latin typeface="Times New Roman" panose="02020603050405020304" pitchFamily="18" charset="0"/>
                  <a:ea typeface="楷体_GB2312" pitchFamily="49" charset="-122"/>
                </a:rPr>
                <a:t>+</a:t>
              </a:r>
              <a:endParaRPr kumimoji="1" lang="en-US" altLang="zh-CN" sz="2400">
                <a:latin typeface="Times New Roman" panose="02020603050405020304" pitchFamily="18" charset="0"/>
                <a:ea typeface="楷体_GB2312" pitchFamily="49" charset="-122"/>
              </a:endParaRPr>
            </a:p>
          </p:txBody>
        </p:sp>
        <p:sp>
          <p:nvSpPr>
            <p:cNvPr id="77" name="Text Box 60"/>
            <p:cNvSpPr txBox="1">
              <a:spLocks noChangeArrowheads="1"/>
            </p:cNvSpPr>
            <p:nvPr/>
          </p:nvSpPr>
          <p:spPr bwMode="auto">
            <a:xfrm>
              <a:off x="2483" y="1932"/>
              <a:ext cx="2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zh-CN" altLang="en-US" sz="2400">
                  <a:solidFill>
                    <a:srgbClr val="993300"/>
                  </a:solidFill>
                  <a:latin typeface="Times New Roman" panose="02020603050405020304" pitchFamily="18" charset="0"/>
                  <a:ea typeface="楷体_GB2312" pitchFamily="49" charset="-122"/>
                </a:rPr>
                <a:t>－</a:t>
              </a:r>
              <a:endParaRPr kumimoji="1" lang="zh-CN" altLang="en-US" sz="2400">
                <a:solidFill>
                  <a:srgbClr val="993300"/>
                </a:solidFill>
                <a:latin typeface="Times New Roman" panose="02020603050405020304" pitchFamily="18" charset="0"/>
                <a:ea typeface="楷体_GB2312" pitchFamily="49" charset="-122"/>
              </a:endParaRPr>
            </a:p>
          </p:txBody>
        </p:sp>
      </p:grpSp>
      <p:sp>
        <p:nvSpPr>
          <p:cNvPr id="78" name="Line 62"/>
          <p:cNvSpPr>
            <a:spLocks noChangeShapeType="1"/>
          </p:cNvSpPr>
          <p:nvPr/>
        </p:nvSpPr>
        <p:spPr bwMode="auto">
          <a:xfrm>
            <a:off x="2111053" y="1745518"/>
            <a:ext cx="0" cy="647700"/>
          </a:xfrm>
          <a:prstGeom prst="line">
            <a:avLst/>
          </a:prstGeom>
          <a:noFill/>
          <a:ln w="38100">
            <a:solidFill>
              <a:srgbClr val="0000FF"/>
            </a:solidFill>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Line 63"/>
          <p:cNvSpPr>
            <a:spLocks noChangeShapeType="1"/>
          </p:cNvSpPr>
          <p:nvPr/>
        </p:nvSpPr>
        <p:spPr bwMode="auto">
          <a:xfrm>
            <a:off x="3708078" y="1745518"/>
            <a:ext cx="0" cy="1766888"/>
          </a:xfrm>
          <a:prstGeom prst="line">
            <a:avLst/>
          </a:prstGeom>
          <a:noFill/>
          <a:ln w="381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Line 64"/>
          <p:cNvSpPr>
            <a:spLocks noChangeShapeType="1"/>
          </p:cNvSpPr>
          <p:nvPr/>
        </p:nvSpPr>
        <p:spPr bwMode="auto">
          <a:xfrm>
            <a:off x="2095178" y="1767743"/>
            <a:ext cx="1612900" cy="0"/>
          </a:xfrm>
          <a:prstGeom prst="line">
            <a:avLst/>
          </a:prstGeom>
          <a:noFill/>
          <a:ln w="381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 name="Rectangle 65"/>
          <p:cNvSpPr>
            <a:spLocks noChangeArrowheads="1"/>
          </p:cNvSpPr>
          <p:nvPr/>
        </p:nvSpPr>
        <p:spPr bwMode="auto">
          <a:xfrm>
            <a:off x="2715890" y="1689956"/>
            <a:ext cx="346075" cy="163512"/>
          </a:xfrm>
          <a:prstGeom prst="rect">
            <a:avLst/>
          </a:prstGeom>
          <a:solidFill>
            <a:schemeClr val="bg1"/>
          </a:solidFill>
          <a:ln w="38100">
            <a:solidFill>
              <a:srgbClr val="0000FF"/>
            </a:solidFill>
            <a:miter lim="800000"/>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82" name="Text Box 66"/>
          <p:cNvSpPr txBox="1">
            <a:spLocks noChangeArrowheads="1"/>
          </p:cNvSpPr>
          <p:nvPr/>
        </p:nvSpPr>
        <p:spPr bwMode="auto">
          <a:xfrm>
            <a:off x="2663503" y="1232756"/>
            <a:ext cx="542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i="1" dirty="0" err="1">
                <a:solidFill>
                  <a:srgbClr val="0000FF"/>
                </a:solidFill>
                <a:latin typeface="Times New Roman" panose="02020603050405020304" pitchFamily="18" charset="0"/>
                <a:ea typeface="楷体_GB2312" pitchFamily="49" charset="-122"/>
              </a:rPr>
              <a:t>R</a:t>
            </a:r>
            <a:r>
              <a:rPr kumimoji="1" lang="en-US" altLang="zh-CN" sz="2400" baseline="-25000" dirty="0" err="1">
                <a:solidFill>
                  <a:srgbClr val="0000FF"/>
                </a:solidFill>
                <a:latin typeface="Times New Roman" panose="02020603050405020304" pitchFamily="18" charset="0"/>
                <a:ea typeface="楷体_GB2312" pitchFamily="49" charset="-122"/>
              </a:rPr>
              <a:t>f</a:t>
            </a:r>
            <a:endParaRPr kumimoji="1" lang="en-US" altLang="zh-CN" sz="2400" dirty="0">
              <a:solidFill>
                <a:srgbClr val="0000FF"/>
              </a:solidFill>
              <a:latin typeface="Times New Roman" panose="02020603050405020304" pitchFamily="18" charset="0"/>
              <a:ea typeface="楷体_GB2312" pitchFamily="49" charset="-122"/>
            </a:endParaRPr>
          </a:p>
        </p:txBody>
      </p:sp>
      <p:sp>
        <p:nvSpPr>
          <p:cNvPr id="83" name="Line 67"/>
          <p:cNvSpPr>
            <a:spLocks noChangeShapeType="1"/>
          </p:cNvSpPr>
          <p:nvPr/>
        </p:nvSpPr>
        <p:spPr bwMode="auto">
          <a:xfrm>
            <a:off x="3708078" y="3507643"/>
            <a:ext cx="560387" cy="0"/>
          </a:xfrm>
          <a:prstGeom prst="line">
            <a:avLst/>
          </a:prstGeom>
          <a:noFill/>
          <a:ln w="38100">
            <a:solidFill>
              <a:srgbClr val="0000FF"/>
            </a:solidFill>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Text Box 120"/>
          <p:cNvSpPr txBox="1">
            <a:spLocks noChangeArrowheads="1"/>
          </p:cNvSpPr>
          <p:nvPr/>
        </p:nvSpPr>
        <p:spPr bwMode="auto">
          <a:xfrm>
            <a:off x="1007740" y="236781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zh-CN" altLang="en-US" sz="2400">
                <a:solidFill>
                  <a:srgbClr val="FF0066"/>
                </a:solidFill>
                <a:latin typeface="Times New Roman" panose="02020603050405020304" pitchFamily="18" charset="0"/>
                <a:sym typeface="Symbol" panose="05050102010706020507" pitchFamily="18" charset="2"/>
              </a:rPr>
              <a:t></a:t>
            </a:r>
            <a:endParaRPr kumimoji="1" lang="zh-CN" altLang="en-US" sz="2400">
              <a:solidFill>
                <a:srgbClr val="FF0066"/>
              </a:solidFill>
              <a:latin typeface="Times New Roman" panose="02020603050405020304" pitchFamily="18" charset="0"/>
            </a:endParaRPr>
          </a:p>
        </p:txBody>
      </p:sp>
      <p:pic>
        <p:nvPicPr>
          <p:cNvPr id="86" name="Picture 12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97003" y="2270981"/>
            <a:ext cx="2762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12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28690" y="3545743"/>
            <a:ext cx="2762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12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63390" y="1816956"/>
            <a:ext cx="2762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0" name="Group 143"/>
          <p:cNvGrpSpPr/>
          <p:nvPr/>
        </p:nvGrpSpPr>
        <p:grpSpPr bwMode="auto">
          <a:xfrm>
            <a:off x="2484115" y="2140806"/>
            <a:ext cx="931863" cy="1103312"/>
            <a:chOff x="5944" y="3166"/>
            <a:chExt cx="587" cy="695"/>
          </a:xfrm>
        </p:grpSpPr>
        <p:sp>
          <p:nvSpPr>
            <p:cNvPr id="91" name="Text Box 144"/>
            <p:cNvSpPr txBox="1">
              <a:spLocks noChangeArrowheads="1"/>
            </p:cNvSpPr>
            <p:nvPr/>
          </p:nvSpPr>
          <p:spPr bwMode="auto">
            <a:xfrm>
              <a:off x="6007" y="3513"/>
              <a:ext cx="11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kumimoji="1" lang="en-US" altLang="zh-CN" sz="2400" b="0"/>
                <a:t>+</a:t>
              </a:r>
              <a:endParaRPr kumimoji="1" lang="en-US" altLang="zh-CN" sz="2400" b="0">
                <a:ea typeface="楷体_GB2312" pitchFamily="49" charset="-122"/>
              </a:endParaRPr>
            </a:p>
          </p:txBody>
        </p:sp>
        <p:sp>
          <p:nvSpPr>
            <p:cNvPr id="92" name="Text Box 145"/>
            <p:cNvSpPr txBox="1">
              <a:spLocks noChangeArrowheads="1"/>
            </p:cNvSpPr>
            <p:nvPr/>
          </p:nvSpPr>
          <p:spPr bwMode="auto">
            <a:xfrm>
              <a:off x="6008" y="3280"/>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800"/>
                <a:t>–</a:t>
              </a:r>
              <a:endParaRPr kumimoji="1" lang="en-US" altLang="zh-CN" sz="1600">
                <a:ea typeface="黑体" panose="02010609060101010101" pitchFamily="49" charset="-122"/>
              </a:endParaRPr>
            </a:p>
          </p:txBody>
        </p:sp>
        <p:sp>
          <p:nvSpPr>
            <p:cNvPr id="93" name="AutoShape 146"/>
            <p:cNvSpPr>
              <a:spLocks noChangeAspect="1" noChangeArrowheads="1"/>
            </p:cNvSpPr>
            <p:nvPr/>
          </p:nvSpPr>
          <p:spPr bwMode="auto">
            <a:xfrm rot="5400000">
              <a:off x="5890" y="3220"/>
              <a:ext cx="695" cy="587"/>
            </a:xfrm>
            <a:prstGeom prst="triangle">
              <a:avLst>
                <a:gd name="adj" fmla="val 50000"/>
              </a:avLst>
            </a:prstGeom>
            <a:noFill/>
            <a:ln w="38100">
              <a:solidFill>
                <a:srgbClr val="000000"/>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94" name="Text Box 147"/>
            <p:cNvSpPr txBox="1">
              <a:spLocks noChangeArrowheads="1"/>
            </p:cNvSpPr>
            <p:nvPr/>
          </p:nvSpPr>
          <p:spPr bwMode="auto">
            <a:xfrm>
              <a:off x="6202" y="3385"/>
              <a:ext cx="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endParaRPr kumimoji="1" lang="en-US" altLang="zh-CN" sz="2400" b="0">
                <a:latin typeface="Times New Roman" panose="02020603050405020304" pitchFamily="18" charset="0"/>
                <a:ea typeface="楷体_GB2312" pitchFamily="49" charset="-122"/>
              </a:endParaRPr>
            </a:p>
          </p:txBody>
        </p:sp>
      </p:grpSp>
      <p:sp>
        <p:nvSpPr>
          <p:cNvPr id="95" name="圆角矩形 94"/>
          <p:cNvSpPr/>
          <p:nvPr/>
        </p:nvSpPr>
        <p:spPr>
          <a:xfrm>
            <a:off x="6631618" y="4545124"/>
            <a:ext cx="1981186" cy="68262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反馈使输出</a:t>
            </a:r>
            <a:endParaRPr lang="zh-CN" altLang="en-US" dirty="0">
              <a:solidFill>
                <a:schemeClr val="tx1"/>
              </a:solidFill>
            </a:endParaRPr>
          </a:p>
        </p:txBody>
      </p:sp>
      <p:cxnSp>
        <p:nvCxnSpPr>
          <p:cNvPr id="96" name="直接箭头连接符 95"/>
          <p:cNvCxnSpPr/>
          <p:nvPr/>
        </p:nvCxnSpPr>
        <p:spPr>
          <a:xfrm flipH="1">
            <a:off x="7112197" y="5227749"/>
            <a:ext cx="275504" cy="6440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椭圆 96"/>
          <p:cNvSpPr/>
          <p:nvPr/>
        </p:nvSpPr>
        <p:spPr>
          <a:xfrm>
            <a:off x="6523605" y="5871843"/>
            <a:ext cx="1056643" cy="42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正</a:t>
            </a:r>
            <a:endParaRPr lang="zh-CN" altLang="en-US" dirty="0">
              <a:solidFill>
                <a:schemeClr val="tx1"/>
              </a:solidFill>
            </a:endParaRPr>
          </a:p>
        </p:txBody>
      </p:sp>
      <p:sp>
        <p:nvSpPr>
          <p:cNvPr id="98" name="椭圆 97"/>
          <p:cNvSpPr/>
          <p:nvPr/>
        </p:nvSpPr>
        <p:spPr>
          <a:xfrm>
            <a:off x="7761235" y="5871843"/>
            <a:ext cx="1061968" cy="42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B050"/>
                </a:solidFill>
              </a:rPr>
              <a:t>负</a:t>
            </a:r>
            <a:endParaRPr lang="zh-CN" altLang="en-US" b="1" dirty="0">
              <a:solidFill>
                <a:srgbClr val="00B050"/>
              </a:solidFill>
            </a:endParaRPr>
          </a:p>
        </p:txBody>
      </p:sp>
      <p:cxnSp>
        <p:nvCxnSpPr>
          <p:cNvPr id="99" name="直接箭头连接符 98"/>
          <p:cNvCxnSpPr>
            <a:endCxn id="98" idx="0"/>
          </p:cNvCxnSpPr>
          <p:nvPr/>
        </p:nvCxnSpPr>
        <p:spPr>
          <a:xfrm>
            <a:off x="7898436" y="5227749"/>
            <a:ext cx="393783" cy="6440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6624629" y="5343430"/>
            <a:ext cx="775376" cy="369332"/>
          </a:xfrm>
          <a:prstGeom prst="rect">
            <a:avLst/>
          </a:prstGeom>
          <a:noFill/>
        </p:spPr>
        <p:txBody>
          <a:bodyPr wrap="square" rtlCol="0">
            <a:spAutoFit/>
          </a:bodyPr>
          <a:lstStyle/>
          <a:p>
            <a:r>
              <a:rPr lang="zh-CN" altLang="en-US" i="1" dirty="0">
                <a:solidFill>
                  <a:srgbClr val="0000FF"/>
                </a:solidFill>
              </a:rPr>
              <a:t>增加</a:t>
            </a:r>
            <a:endParaRPr lang="zh-CN" altLang="en-US" i="1" dirty="0">
              <a:solidFill>
                <a:srgbClr val="0000FF"/>
              </a:solidFill>
            </a:endParaRPr>
          </a:p>
        </p:txBody>
      </p:sp>
      <p:sp>
        <p:nvSpPr>
          <p:cNvPr id="101" name="文本框 100"/>
          <p:cNvSpPr txBox="1"/>
          <p:nvPr/>
        </p:nvSpPr>
        <p:spPr>
          <a:xfrm>
            <a:off x="8081100" y="5343430"/>
            <a:ext cx="775376" cy="369332"/>
          </a:xfrm>
          <a:prstGeom prst="rect">
            <a:avLst/>
          </a:prstGeom>
          <a:noFill/>
        </p:spPr>
        <p:txBody>
          <a:bodyPr wrap="square" rtlCol="0">
            <a:spAutoFit/>
          </a:bodyPr>
          <a:lstStyle/>
          <a:p>
            <a:r>
              <a:rPr lang="zh-CN" altLang="en-US" b="1" i="1" dirty="0">
                <a:solidFill>
                  <a:srgbClr val="00B050"/>
                </a:solidFill>
              </a:rPr>
              <a:t>减小</a:t>
            </a:r>
            <a:endParaRPr lang="zh-CN" altLang="en-US" b="1" i="1" dirty="0">
              <a:solidFill>
                <a:srgbClr val="00B050"/>
              </a:solidFill>
            </a:endParaRPr>
          </a:p>
        </p:txBody>
      </p:sp>
      <p:sp>
        <p:nvSpPr>
          <p:cNvPr id="102" name="圆角矩形 101"/>
          <p:cNvSpPr/>
          <p:nvPr/>
        </p:nvSpPr>
        <p:spPr>
          <a:xfrm>
            <a:off x="3593838" y="4545124"/>
            <a:ext cx="1981186" cy="68262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反馈与输入位置</a:t>
            </a:r>
            <a:endParaRPr lang="zh-CN" altLang="en-US" dirty="0">
              <a:solidFill>
                <a:schemeClr val="tx1"/>
              </a:solidFill>
            </a:endParaRPr>
          </a:p>
        </p:txBody>
      </p:sp>
      <p:cxnSp>
        <p:nvCxnSpPr>
          <p:cNvPr id="103" name="直接箭头连接符 102"/>
          <p:cNvCxnSpPr/>
          <p:nvPr/>
        </p:nvCxnSpPr>
        <p:spPr>
          <a:xfrm flipH="1">
            <a:off x="4074417" y="5227749"/>
            <a:ext cx="275504" cy="6440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椭圆 103"/>
          <p:cNvSpPr/>
          <p:nvPr/>
        </p:nvSpPr>
        <p:spPr>
          <a:xfrm>
            <a:off x="3510579" y="5871843"/>
            <a:ext cx="1056643" cy="42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B050"/>
                </a:solidFill>
              </a:rPr>
              <a:t>并联</a:t>
            </a:r>
            <a:endParaRPr lang="zh-CN" altLang="en-US" b="1" dirty="0">
              <a:solidFill>
                <a:srgbClr val="00B050"/>
              </a:solidFill>
            </a:endParaRPr>
          </a:p>
        </p:txBody>
      </p:sp>
      <p:sp>
        <p:nvSpPr>
          <p:cNvPr id="105" name="椭圆 104"/>
          <p:cNvSpPr/>
          <p:nvPr/>
        </p:nvSpPr>
        <p:spPr>
          <a:xfrm>
            <a:off x="4723454" y="5871843"/>
            <a:ext cx="1056643" cy="42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串联</a:t>
            </a:r>
            <a:endParaRPr lang="zh-CN" altLang="en-US" dirty="0">
              <a:solidFill>
                <a:schemeClr val="tx1"/>
              </a:solidFill>
            </a:endParaRPr>
          </a:p>
        </p:txBody>
      </p:sp>
      <p:cxnSp>
        <p:nvCxnSpPr>
          <p:cNvPr id="106" name="直接箭头连接符 105"/>
          <p:cNvCxnSpPr>
            <a:endCxn id="105" idx="0"/>
          </p:cNvCxnSpPr>
          <p:nvPr/>
        </p:nvCxnSpPr>
        <p:spPr>
          <a:xfrm>
            <a:off x="4860656" y="5227749"/>
            <a:ext cx="391120" cy="6440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本框 106"/>
          <p:cNvSpPr txBox="1"/>
          <p:nvPr/>
        </p:nvSpPr>
        <p:spPr>
          <a:xfrm>
            <a:off x="3179518" y="5343430"/>
            <a:ext cx="1136606" cy="369332"/>
          </a:xfrm>
          <a:prstGeom prst="rect">
            <a:avLst/>
          </a:prstGeom>
          <a:noFill/>
        </p:spPr>
        <p:txBody>
          <a:bodyPr wrap="square" rtlCol="0">
            <a:spAutoFit/>
          </a:bodyPr>
          <a:lstStyle/>
          <a:p>
            <a:r>
              <a:rPr lang="zh-CN" altLang="en-US" b="1" i="1" dirty="0">
                <a:solidFill>
                  <a:srgbClr val="00B050"/>
                </a:solidFill>
              </a:rPr>
              <a:t>同一电极</a:t>
            </a:r>
            <a:endParaRPr lang="zh-CN" altLang="en-US" b="1" i="1" dirty="0">
              <a:solidFill>
                <a:srgbClr val="00B050"/>
              </a:solidFill>
            </a:endParaRPr>
          </a:p>
        </p:txBody>
      </p:sp>
      <p:sp>
        <p:nvSpPr>
          <p:cNvPr id="108" name="文本框 107"/>
          <p:cNvSpPr txBox="1"/>
          <p:nvPr/>
        </p:nvSpPr>
        <p:spPr>
          <a:xfrm>
            <a:off x="4950739" y="5343430"/>
            <a:ext cx="1194770" cy="369332"/>
          </a:xfrm>
          <a:prstGeom prst="rect">
            <a:avLst/>
          </a:prstGeom>
          <a:noFill/>
        </p:spPr>
        <p:txBody>
          <a:bodyPr wrap="square" rtlCol="0">
            <a:spAutoFit/>
          </a:bodyPr>
          <a:lstStyle/>
          <a:p>
            <a:r>
              <a:rPr lang="zh-CN" altLang="en-US" i="1" dirty="0">
                <a:solidFill>
                  <a:srgbClr val="0000FF"/>
                </a:solidFill>
              </a:rPr>
              <a:t>两个电极</a:t>
            </a:r>
            <a:endParaRPr lang="zh-CN" altLang="en-US" i="1" dirty="0">
              <a:solidFill>
                <a:srgbClr val="0000FF"/>
              </a:solidFill>
            </a:endParaRPr>
          </a:p>
        </p:txBody>
      </p:sp>
      <p:sp>
        <p:nvSpPr>
          <p:cNvPr id="109" name="圆角矩形 108"/>
          <p:cNvSpPr/>
          <p:nvPr/>
        </p:nvSpPr>
        <p:spPr>
          <a:xfrm>
            <a:off x="537406" y="4545124"/>
            <a:ext cx="1981186" cy="68262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输出电压短路</a:t>
            </a:r>
            <a:endParaRPr lang="zh-CN" altLang="en-US" dirty="0">
              <a:solidFill>
                <a:schemeClr val="tx1"/>
              </a:solidFill>
            </a:endParaRPr>
          </a:p>
        </p:txBody>
      </p:sp>
      <p:cxnSp>
        <p:nvCxnSpPr>
          <p:cNvPr id="110" name="直接箭头连接符 109"/>
          <p:cNvCxnSpPr/>
          <p:nvPr/>
        </p:nvCxnSpPr>
        <p:spPr>
          <a:xfrm flipH="1">
            <a:off x="1017985" y="5227749"/>
            <a:ext cx="275504" cy="6440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椭圆 110"/>
          <p:cNvSpPr/>
          <p:nvPr/>
        </p:nvSpPr>
        <p:spPr>
          <a:xfrm>
            <a:off x="454147" y="5871843"/>
            <a:ext cx="1056643" cy="42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电压</a:t>
            </a:r>
            <a:endParaRPr lang="zh-CN" altLang="en-US" dirty="0">
              <a:solidFill>
                <a:schemeClr val="tx1"/>
              </a:solidFill>
            </a:endParaRPr>
          </a:p>
        </p:txBody>
      </p:sp>
      <p:sp>
        <p:nvSpPr>
          <p:cNvPr id="112" name="椭圆 111"/>
          <p:cNvSpPr/>
          <p:nvPr/>
        </p:nvSpPr>
        <p:spPr>
          <a:xfrm>
            <a:off x="1667022" y="5871843"/>
            <a:ext cx="1056643" cy="42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B050"/>
                </a:solidFill>
              </a:rPr>
              <a:t>电流</a:t>
            </a:r>
            <a:endParaRPr lang="zh-CN" altLang="en-US" b="1" dirty="0">
              <a:solidFill>
                <a:srgbClr val="00B050"/>
              </a:solidFill>
            </a:endParaRPr>
          </a:p>
        </p:txBody>
      </p:sp>
      <p:cxnSp>
        <p:nvCxnSpPr>
          <p:cNvPr id="113" name="直接箭头连接符 112"/>
          <p:cNvCxnSpPr>
            <a:endCxn id="112" idx="0"/>
          </p:cNvCxnSpPr>
          <p:nvPr/>
        </p:nvCxnSpPr>
        <p:spPr>
          <a:xfrm>
            <a:off x="1804224" y="5227749"/>
            <a:ext cx="391120" cy="6440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文本框 113"/>
          <p:cNvSpPr txBox="1"/>
          <p:nvPr/>
        </p:nvSpPr>
        <p:spPr>
          <a:xfrm>
            <a:off x="123086" y="5343430"/>
            <a:ext cx="1136606" cy="369332"/>
          </a:xfrm>
          <a:prstGeom prst="rect">
            <a:avLst/>
          </a:prstGeom>
          <a:noFill/>
        </p:spPr>
        <p:txBody>
          <a:bodyPr wrap="square" rtlCol="0">
            <a:spAutoFit/>
          </a:bodyPr>
          <a:lstStyle/>
          <a:p>
            <a:r>
              <a:rPr lang="zh-CN" altLang="en-US" i="1" dirty="0">
                <a:solidFill>
                  <a:srgbClr val="0000FF"/>
                </a:solidFill>
              </a:rPr>
              <a:t>反馈为零</a:t>
            </a:r>
            <a:endParaRPr lang="zh-CN" altLang="en-US" i="1" dirty="0">
              <a:solidFill>
                <a:srgbClr val="0000FF"/>
              </a:solidFill>
            </a:endParaRPr>
          </a:p>
        </p:txBody>
      </p:sp>
      <p:sp>
        <p:nvSpPr>
          <p:cNvPr id="115" name="文本框 114"/>
          <p:cNvSpPr txBox="1"/>
          <p:nvPr/>
        </p:nvSpPr>
        <p:spPr>
          <a:xfrm>
            <a:off x="1894307" y="5343430"/>
            <a:ext cx="1194770" cy="369332"/>
          </a:xfrm>
          <a:prstGeom prst="rect">
            <a:avLst/>
          </a:prstGeom>
          <a:noFill/>
        </p:spPr>
        <p:txBody>
          <a:bodyPr wrap="square" rtlCol="0">
            <a:spAutoFit/>
          </a:bodyPr>
          <a:lstStyle/>
          <a:p>
            <a:r>
              <a:rPr lang="zh-CN" altLang="en-US" b="1" i="1" dirty="0">
                <a:solidFill>
                  <a:srgbClr val="00B050"/>
                </a:solidFill>
              </a:rPr>
              <a:t>反馈仍在</a:t>
            </a:r>
            <a:endParaRPr lang="zh-CN" altLang="en-US" b="1" i="1"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blinds(horizontal)">
                                      <p:cBhvr>
                                        <p:cTn id="7" dur="500"/>
                                        <p:tgtEl>
                                          <p:spTgt spid="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blinds(horizontal)">
                                      <p:cBhvr>
                                        <p:cTn id="12" dur="500"/>
                                        <p:tgtEl>
                                          <p:spTgt spid="8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7"/>
                                        </p:tgtEl>
                                        <p:attrNameLst>
                                          <p:attrName>style.visibility</p:attrName>
                                        </p:attrNameLst>
                                      </p:cBhvr>
                                      <p:to>
                                        <p:strVal val="visible"/>
                                      </p:to>
                                    </p:set>
                                    <p:animEffect transition="in" filter="blinds(horizontal)">
                                      <p:cBhvr>
                                        <p:cTn id="17" dur="500"/>
                                        <p:tgtEl>
                                          <p:spTgt spid="8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blinds(horizontal)">
                                      <p:cBhvr>
                                        <p:cTn id="22"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A1653B94-8AFA-46C8-90D5-31177343111B}" type="datetime1">
              <a:rPr lang="zh-CN" altLang="en-US" sz="1800" b="0" smtClean="0">
                <a:solidFill>
                  <a:srgbClr val="B2B2B2"/>
                </a:solidFill>
              </a:rPr>
            </a:fld>
            <a:endParaRPr lang="en-US" altLang="zh-CN" sz="1800" b="0">
              <a:solidFill>
                <a:srgbClr val="B2B2B2"/>
              </a:solidFill>
            </a:endParaRPr>
          </a:p>
        </p:txBody>
      </p:sp>
      <p:sp>
        <p:nvSpPr>
          <p:cNvPr id="35843"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endParaRPr lang="en-US" altLang="zh-CN" sz="1800" b="0">
              <a:solidFill>
                <a:srgbClr val="B2B2B2"/>
              </a:solidFill>
              <a:latin typeface="Times New Roman" panose="02020603050405020304" pitchFamily="18" charset="0"/>
            </a:endParaRPr>
          </a:p>
        </p:txBody>
      </p:sp>
      <p:sp>
        <p:nvSpPr>
          <p:cNvPr id="3584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7FA3C3BA-F935-47DB-A717-7465FB27AB7F}" type="slidenum">
              <a:rPr lang="en-US" altLang="zh-CN" sz="1800" b="0" smtClean="0">
                <a:solidFill>
                  <a:srgbClr val="B2B2B2"/>
                </a:solidFill>
              </a:rPr>
            </a:fld>
            <a:endParaRPr lang="en-US" altLang="zh-CN" sz="1800" b="0">
              <a:solidFill>
                <a:srgbClr val="B2B2B2"/>
              </a:solidFill>
            </a:endParaRPr>
          </a:p>
        </p:txBody>
      </p:sp>
      <p:sp>
        <p:nvSpPr>
          <p:cNvPr id="35845" name="Rectangle 2"/>
          <p:cNvSpPr>
            <a:spLocks noGrp="1" noChangeArrowheads="1"/>
          </p:cNvSpPr>
          <p:nvPr>
            <p:ph type="title"/>
          </p:nvPr>
        </p:nvSpPr>
        <p:spPr/>
        <p:txBody>
          <a:bodyPr/>
          <a:lstStyle/>
          <a:p>
            <a:r>
              <a:rPr lang="zh-CN" altLang="en-US" dirty="0">
                <a:latin typeface="Times New Roman" panose="02020603050405020304" pitchFamily="18" charset="0"/>
              </a:rPr>
              <a:t>示例</a:t>
            </a:r>
            <a:r>
              <a:rPr lang="en-US" altLang="zh-CN" dirty="0">
                <a:latin typeface="Times New Roman" panose="02020603050405020304" pitchFamily="18" charset="0"/>
              </a:rPr>
              <a:t>—</a:t>
            </a:r>
            <a:r>
              <a:rPr lang="zh-CN" altLang="en-US" dirty="0">
                <a:latin typeface="Times New Roman" panose="02020603050405020304" pitchFamily="18" charset="0"/>
              </a:rPr>
              <a:t>反馈类型（</a:t>
            </a:r>
            <a:r>
              <a:rPr lang="en-US" altLang="zh-CN" dirty="0" err="1">
                <a:latin typeface="Times New Roman" panose="02020603050405020304" pitchFamily="18" charset="0"/>
              </a:rPr>
              <a:t>R</a:t>
            </a:r>
            <a:r>
              <a:rPr lang="en-US" altLang="zh-CN" baseline="-25000" dirty="0" err="1">
                <a:latin typeface="Times New Roman" panose="02020603050405020304" pitchFamily="18" charset="0"/>
              </a:rPr>
              <a:t>f</a:t>
            </a:r>
            <a:r>
              <a:rPr lang="zh-CN" altLang="en-US" dirty="0">
                <a:latin typeface="Times New Roman" panose="02020603050405020304" pitchFamily="18" charset="0"/>
              </a:rPr>
              <a:t>）</a:t>
            </a:r>
            <a:endParaRPr lang="en-US" altLang="zh-CN" dirty="0">
              <a:latin typeface="Times New Roman" panose="02020603050405020304" pitchFamily="18" charset="0"/>
            </a:endParaRPr>
          </a:p>
        </p:txBody>
      </p:sp>
      <p:sp>
        <p:nvSpPr>
          <p:cNvPr id="126" name="圆角矩形 125"/>
          <p:cNvSpPr/>
          <p:nvPr/>
        </p:nvSpPr>
        <p:spPr>
          <a:xfrm>
            <a:off x="6631618" y="4545124"/>
            <a:ext cx="1981186" cy="68262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反馈使输出</a:t>
            </a:r>
            <a:endParaRPr lang="zh-CN" altLang="en-US" dirty="0">
              <a:solidFill>
                <a:schemeClr val="tx1"/>
              </a:solidFill>
            </a:endParaRPr>
          </a:p>
        </p:txBody>
      </p:sp>
      <p:cxnSp>
        <p:nvCxnSpPr>
          <p:cNvPr id="127" name="直接箭头连接符 126"/>
          <p:cNvCxnSpPr/>
          <p:nvPr/>
        </p:nvCxnSpPr>
        <p:spPr>
          <a:xfrm flipH="1">
            <a:off x="7112197" y="5227749"/>
            <a:ext cx="275504" cy="6440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椭圆 127"/>
          <p:cNvSpPr/>
          <p:nvPr/>
        </p:nvSpPr>
        <p:spPr>
          <a:xfrm>
            <a:off x="6523605" y="5871843"/>
            <a:ext cx="1056643" cy="42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B050"/>
                </a:solidFill>
              </a:rPr>
              <a:t>正</a:t>
            </a:r>
            <a:endParaRPr lang="zh-CN" altLang="en-US" b="1" dirty="0">
              <a:solidFill>
                <a:srgbClr val="00B050"/>
              </a:solidFill>
            </a:endParaRPr>
          </a:p>
        </p:txBody>
      </p:sp>
      <p:sp>
        <p:nvSpPr>
          <p:cNvPr id="129" name="椭圆 128"/>
          <p:cNvSpPr/>
          <p:nvPr/>
        </p:nvSpPr>
        <p:spPr>
          <a:xfrm>
            <a:off x="7761235" y="5871843"/>
            <a:ext cx="1061968" cy="42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负</a:t>
            </a:r>
            <a:endParaRPr lang="zh-CN" altLang="en-US" dirty="0">
              <a:solidFill>
                <a:schemeClr val="tx1"/>
              </a:solidFill>
            </a:endParaRPr>
          </a:p>
        </p:txBody>
      </p:sp>
      <p:cxnSp>
        <p:nvCxnSpPr>
          <p:cNvPr id="130" name="直接箭头连接符 129"/>
          <p:cNvCxnSpPr>
            <a:endCxn id="129" idx="0"/>
          </p:cNvCxnSpPr>
          <p:nvPr/>
        </p:nvCxnSpPr>
        <p:spPr>
          <a:xfrm>
            <a:off x="7898436" y="5227749"/>
            <a:ext cx="393783" cy="6440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文本框 130"/>
          <p:cNvSpPr txBox="1"/>
          <p:nvPr/>
        </p:nvSpPr>
        <p:spPr>
          <a:xfrm>
            <a:off x="6624629" y="5343430"/>
            <a:ext cx="775376" cy="369332"/>
          </a:xfrm>
          <a:prstGeom prst="rect">
            <a:avLst/>
          </a:prstGeom>
          <a:noFill/>
        </p:spPr>
        <p:txBody>
          <a:bodyPr wrap="square" rtlCol="0">
            <a:spAutoFit/>
          </a:bodyPr>
          <a:lstStyle/>
          <a:p>
            <a:r>
              <a:rPr lang="zh-CN" altLang="en-US" b="1" i="1" dirty="0">
                <a:solidFill>
                  <a:srgbClr val="00B050"/>
                </a:solidFill>
              </a:rPr>
              <a:t>增加</a:t>
            </a:r>
            <a:endParaRPr lang="zh-CN" altLang="en-US" b="1" i="1" dirty="0">
              <a:solidFill>
                <a:srgbClr val="00B050"/>
              </a:solidFill>
            </a:endParaRPr>
          </a:p>
        </p:txBody>
      </p:sp>
      <p:sp>
        <p:nvSpPr>
          <p:cNvPr id="132" name="文本框 131"/>
          <p:cNvSpPr txBox="1"/>
          <p:nvPr/>
        </p:nvSpPr>
        <p:spPr>
          <a:xfrm>
            <a:off x="8081100" y="5343430"/>
            <a:ext cx="775376" cy="369332"/>
          </a:xfrm>
          <a:prstGeom prst="rect">
            <a:avLst/>
          </a:prstGeom>
          <a:noFill/>
        </p:spPr>
        <p:txBody>
          <a:bodyPr wrap="square" rtlCol="0">
            <a:spAutoFit/>
          </a:bodyPr>
          <a:lstStyle/>
          <a:p>
            <a:r>
              <a:rPr lang="zh-CN" altLang="en-US" i="1" dirty="0">
                <a:solidFill>
                  <a:srgbClr val="0000FF"/>
                </a:solidFill>
              </a:rPr>
              <a:t>减小</a:t>
            </a:r>
            <a:endParaRPr lang="zh-CN" altLang="en-US" i="1" dirty="0">
              <a:solidFill>
                <a:srgbClr val="0000FF"/>
              </a:solidFill>
            </a:endParaRPr>
          </a:p>
        </p:txBody>
      </p:sp>
      <p:sp>
        <p:nvSpPr>
          <p:cNvPr id="140" name="圆角矩形 139"/>
          <p:cNvSpPr/>
          <p:nvPr/>
        </p:nvSpPr>
        <p:spPr>
          <a:xfrm>
            <a:off x="3593838" y="4545124"/>
            <a:ext cx="1981186" cy="68262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反馈与输入位置</a:t>
            </a:r>
            <a:endParaRPr lang="zh-CN" altLang="en-US" dirty="0">
              <a:solidFill>
                <a:schemeClr val="tx1"/>
              </a:solidFill>
            </a:endParaRPr>
          </a:p>
        </p:txBody>
      </p:sp>
      <p:cxnSp>
        <p:nvCxnSpPr>
          <p:cNvPr id="141" name="直接箭头连接符 140"/>
          <p:cNvCxnSpPr/>
          <p:nvPr/>
        </p:nvCxnSpPr>
        <p:spPr>
          <a:xfrm flipH="1">
            <a:off x="4074417" y="5227749"/>
            <a:ext cx="275504" cy="6440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椭圆 141"/>
          <p:cNvSpPr/>
          <p:nvPr/>
        </p:nvSpPr>
        <p:spPr>
          <a:xfrm>
            <a:off x="3510579" y="5871843"/>
            <a:ext cx="1056643" cy="42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并联</a:t>
            </a:r>
            <a:endParaRPr lang="zh-CN" altLang="en-US" dirty="0">
              <a:solidFill>
                <a:schemeClr val="tx1"/>
              </a:solidFill>
            </a:endParaRPr>
          </a:p>
        </p:txBody>
      </p:sp>
      <p:sp>
        <p:nvSpPr>
          <p:cNvPr id="143" name="椭圆 142"/>
          <p:cNvSpPr/>
          <p:nvPr/>
        </p:nvSpPr>
        <p:spPr>
          <a:xfrm>
            <a:off x="4723454" y="5871843"/>
            <a:ext cx="1056643" cy="42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B050"/>
                </a:solidFill>
              </a:rPr>
              <a:t>串联</a:t>
            </a:r>
            <a:endParaRPr lang="zh-CN" altLang="en-US" b="1" dirty="0">
              <a:solidFill>
                <a:srgbClr val="00B050"/>
              </a:solidFill>
            </a:endParaRPr>
          </a:p>
        </p:txBody>
      </p:sp>
      <p:cxnSp>
        <p:nvCxnSpPr>
          <p:cNvPr id="144" name="直接箭头连接符 143"/>
          <p:cNvCxnSpPr>
            <a:endCxn id="143" idx="0"/>
          </p:cNvCxnSpPr>
          <p:nvPr/>
        </p:nvCxnSpPr>
        <p:spPr>
          <a:xfrm>
            <a:off x="4860656" y="5227749"/>
            <a:ext cx="391120" cy="6440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文本框 144"/>
          <p:cNvSpPr txBox="1"/>
          <p:nvPr/>
        </p:nvSpPr>
        <p:spPr>
          <a:xfrm>
            <a:off x="3179518" y="5343430"/>
            <a:ext cx="1136606" cy="369332"/>
          </a:xfrm>
          <a:prstGeom prst="rect">
            <a:avLst/>
          </a:prstGeom>
          <a:noFill/>
        </p:spPr>
        <p:txBody>
          <a:bodyPr wrap="square" rtlCol="0">
            <a:spAutoFit/>
          </a:bodyPr>
          <a:lstStyle/>
          <a:p>
            <a:r>
              <a:rPr lang="zh-CN" altLang="en-US" i="1" dirty="0">
                <a:solidFill>
                  <a:srgbClr val="0000FF"/>
                </a:solidFill>
              </a:rPr>
              <a:t>同一电极</a:t>
            </a:r>
            <a:endParaRPr lang="zh-CN" altLang="en-US" i="1" dirty="0">
              <a:solidFill>
                <a:srgbClr val="0000FF"/>
              </a:solidFill>
            </a:endParaRPr>
          </a:p>
        </p:txBody>
      </p:sp>
      <p:sp>
        <p:nvSpPr>
          <p:cNvPr id="146" name="文本框 145"/>
          <p:cNvSpPr txBox="1"/>
          <p:nvPr/>
        </p:nvSpPr>
        <p:spPr>
          <a:xfrm>
            <a:off x="4950739" y="5343430"/>
            <a:ext cx="1194770" cy="369332"/>
          </a:xfrm>
          <a:prstGeom prst="rect">
            <a:avLst/>
          </a:prstGeom>
          <a:noFill/>
        </p:spPr>
        <p:txBody>
          <a:bodyPr wrap="square" rtlCol="0">
            <a:spAutoFit/>
          </a:bodyPr>
          <a:lstStyle/>
          <a:p>
            <a:r>
              <a:rPr lang="zh-CN" altLang="en-US" b="1" i="1" dirty="0">
                <a:solidFill>
                  <a:srgbClr val="00B050"/>
                </a:solidFill>
              </a:rPr>
              <a:t>两个电极</a:t>
            </a:r>
            <a:endParaRPr lang="zh-CN" altLang="en-US" b="1" i="1" dirty="0">
              <a:solidFill>
                <a:srgbClr val="00B050"/>
              </a:solidFill>
            </a:endParaRPr>
          </a:p>
        </p:txBody>
      </p:sp>
      <p:sp>
        <p:nvSpPr>
          <p:cNvPr id="147" name="圆角矩形 146"/>
          <p:cNvSpPr/>
          <p:nvPr/>
        </p:nvSpPr>
        <p:spPr>
          <a:xfrm>
            <a:off x="537406" y="4545124"/>
            <a:ext cx="1981186" cy="68262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输出电压短路</a:t>
            </a:r>
            <a:endParaRPr lang="zh-CN" altLang="en-US" dirty="0">
              <a:solidFill>
                <a:schemeClr val="tx1"/>
              </a:solidFill>
            </a:endParaRPr>
          </a:p>
        </p:txBody>
      </p:sp>
      <p:cxnSp>
        <p:nvCxnSpPr>
          <p:cNvPr id="148" name="直接箭头连接符 147"/>
          <p:cNvCxnSpPr/>
          <p:nvPr/>
        </p:nvCxnSpPr>
        <p:spPr>
          <a:xfrm flipH="1">
            <a:off x="1017985" y="5227749"/>
            <a:ext cx="275504" cy="6440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a:off x="454147" y="5871843"/>
            <a:ext cx="1056643" cy="42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B050"/>
                </a:solidFill>
              </a:rPr>
              <a:t>电压</a:t>
            </a:r>
            <a:endParaRPr lang="zh-CN" altLang="en-US" b="1" dirty="0">
              <a:solidFill>
                <a:srgbClr val="00B050"/>
              </a:solidFill>
            </a:endParaRPr>
          </a:p>
        </p:txBody>
      </p:sp>
      <p:sp>
        <p:nvSpPr>
          <p:cNvPr id="150" name="椭圆 149"/>
          <p:cNvSpPr/>
          <p:nvPr/>
        </p:nvSpPr>
        <p:spPr>
          <a:xfrm>
            <a:off x="1667022" y="5871843"/>
            <a:ext cx="1056643" cy="42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电流</a:t>
            </a:r>
            <a:endParaRPr lang="zh-CN" altLang="en-US" dirty="0">
              <a:solidFill>
                <a:schemeClr val="tx1"/>
              </a:solidFill>
            </a:endParaRPr>
          </a:p>
        </p:txBody>
      </p:sp>
      <p:cxnSp>
        <p:nvCxnSpPr>
          <p:cNvPr id="151" name="直接箭头连接符 150"/>
          <p:cNvCxnSpPr>
            <a:endCxn id="150" idx="0"/>
          </p:cNvCxnSpPr>
          <p:nvPr/>
        </p:nvCxnSpPr>
        <p:spPr>
          <a:xfrm>
            <a:off x="1804224" y="5227749"/>
            <a:ext cx="391120" cy="6440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文本框 151"/>
          <p:cNvSpPr txBox="1"/>
          <p:nvPr/>
        </p:nvSpPr>
        <p:spPr>
          <a:xfrm>
            <a:off x="123086" y="5343430"/>
            <a:ext cx="1136606" cy="369332"/>
          </a:xfrm>
          <a:prstGeom prst="rect">
            <a:avLst/>
          </a:prstGeom>
          <a:noFill/>
        </p:spPr>
        <p:txBody>
          <a:bodyPr wrap="square" rtlCol="0">
            <a:spAutoFit/>
          </a:bodyPr>
          <a:lstStyle/>
          <a:p>
            <a:r>
              <a:rPr lang="zh-CN" altLang="en-US" b="1" i="1" dirty="0">
                <a:solidFill>
                  <a:srgbClr val="00B050"/>
                </a:solidFill>
              </a:rPr>
              <a:t>反馈为零</a:t>
            </a:r>
            <a:endParaRPr lang="zh-CN" altLang="en-US" b="1" i="1" dirty="0">
              <a:solidFill>
                <a:srgbClr val="00B050"/>
              </a:solidFill>
            </a:endParaRPr>
          </a:p>
        </p:txBody>
      </p:sp>
      <p:sp>
        <p:nvSpPr>
          <p:cNvPr id="153" name="文本框 152"/>
          <p:cNvSpPr txBox="1"/>
          <p:nvPr/>
        </p:nvSpPr>
        <p:spPr>
          <a:xfrm>
            <a:off x="1894307" y="5343430"/>
            <a:ext cx="1194770" cy="369332"/>
          </a:xfrm>
          <a:prstGeom prst="rect">
            <a:avLst/>
          </a:prstGeom>
          <a:noFill/>
        </p:spPr>
        <p:txBody>
          <a:bodyPr wrap="square" rtlCol="0">
            <a:spAutoFit/>
          </a:bodyPr>
          <a:lstStyle/>
          <a:p>
            <a:r>
              <a:rPr lang="zh-CN" altLang="en-US" i="1" dirty="0">
                <a:solidFill>
                  <a:srgbClr val="0000FF"/>
                </a:solidFill>
              </a:rPr>
              <a:t>反馈仍在</a:t>
            </a:r>
            <a:endParaRPr lang="zh-CN" altLang="en-US" i="1" dirty="0">
              <a:solidFill>
                <a:srgbClr val="0000FF"/>
              </a:solidFill>
            </a:endParaRPr>
          </a:p>
        </p:txBody>
      </p:sp>
      <p:sp>
        <p:nvSpPr>
          <p:cNvPr id="55" name="Text Box 68"/>
          <p:cNvSpPr txBox="1">
            <a:spLocks noChangeArrowheads="1"/>
          </p:cNvSpPr>
          <p:nvPr/>
        </p:nvSpPr>
        <p:spPr bwMode="auto">
          <a:xfrm>
            <a:off x="4267868" y="2796818"/>
            <a:ext cx="720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30000"/>
              </a:spcBef>
              <a:spcAft>
                <a:spcPct val="0"/>
              </a:spcAft>
              <a:buFontTx/>
              <a:buNone/>
            </a:pPr>
            <a:r>
              <a:rPr kumimoji="1" lang="en-US" altLang="zh-CN" sz="2800" i="1">
                <a:latin typeface="Times New Roman" panose="02020603050405020304" pitchFamily="18" charset="0"/>
                <a:ea typeface="楷体_GB2312" pitchFamily="49" charset="-122"/>
              </a:rPr>
              <a:t>u</a:t>
            </a:r>
            <a:r>
              <a:rPr kumimoji="1" lang="en-US" altLang="zh-CN" sz="2800" baseline="-25000">
                <a:latin typeface="Times New Roman" panose="02020603050405020304" pitchFamily="18" charset="0"/>
                <a:ea typeface="楷体_GB2312" pitchFamily="49" charset="-122"/>
              </a:rPr>
              <a:t>o1</a:t>
            </a:r>
            <a:endParaRPr kumimoji="1" lang="en-US" altLang="zh-CN" sz="2800" i="1">
              <a:latin typeface="Times New Roman" panose="02020603050405020304" pitchFamily="18" charset="0"/>
              <a:ea typeface="楷体_GB2312" pitchFamily="49" charset="-122"/>
            </a:endParaRPr>
          </a:p>
        </p:txBody>
      </p:sp>
      <p:sp>
        <p:nvSpPr>
          <p:cNvPr id="56" name="Line 73"/>
          <p:cNvSpPr>
            <a:spLocks noChangeShapeType="1"/>
          </p:cNvSpPr>
          <p:nvPr/>
        </p:nvSpPr>
        <p:spPr bwMode="auto">
          <a:xfrm>
            <a:off x="1792955" y="2836506"/>
            <a:ext cx="1395413" cy="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74"/>
          <p:cNvSpPr>
            <a:spLocks noChangeShapeType="1"/>
          </p:cNvSpPr>
          <p:nvPr/>
        </p:nvSpPr>
        <p:spPr bwMode="auto">
          <a:xfrm>
            <a:off x="1805655" y="3434993"/>
            <a:ext cx="1403350" cy="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75"/>
          <p:cNvSpPr>
            <a:spLocks noChangeShapeType="1"/>
          </p:cNvSpPr>
          <p:nvPr/>
        </p:nvSpPr>
        <p:spPr bwMode="auto">
          <a:xfrm>
            <a:off x="4088480" y="3107968"/>
            <a:ext cx="228600" cy="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Oval 76"/>
          <p:cNvSpPr>
            <a:spLocks noChangeArrowheads="1"/>
          </p:cNvSpPr>
          <p:nvPr/>
        </p:nvSpPr>
        <p:spPr bwMode="auto">
          <a:xfrm>
            <a:off x="1764380" y="3395306"/>
            <a:ext cx="74613" cy="74612"/>
          </a:xfrm>
          <a:prstGeom prst="ellipse">
            <a:avLst/>
          </a:prstGeom>
          <a:solidFill>
            <a:srgbClr val="FFFFFF"/>
          </a:solidFill>
          <a:ln w="28575">
            <a:solidFill>
              <a:srgbClr val="000000"/>
            </a:solidFill>
            <a:rou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60" name="Text Box 78"/>
          <p:cNvSpPr txBox="1">
            <a:spLocks noChangeArrowheads="1"/>
          </p:cNvSpPr>
          <p:nvPr/>
        </p:nvSpPr>
        <p:spPr bwMode="auto">
          <a:xfrm>
            <a:off x="2016793" y="2823806"/>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i="1">
                <a:latin typeface="Times New Roman" panose="02020603050405020304" pitchFamily="18" charset="0"/>
                <a:ea typeface="楷体_GB2312" pitchFamily="49" charset="-122"/>
              </a:rPr>
              <a:t>R</a:t>
            </a:r>
            <a:r>
              <a:rPr kumimoji="1" lang="en-US" altLang="zh-CN" sz="2400" baseline="-25000">
                <a:latin typeface="Times New Roman" panose="02020603050405020304" pitchFamily="18" charset="0"/>
                <a:ea typeface="楷体_GB2312" pitchFamily="49" charset="-122"/>
              </a:rPr>
              <a:t>11</a:t>
            </a:r>
            <a:endParaRPr kumimoji="1" lang="en-US" altLang="zh-CN" sz="2400">
              <a:latin typeface="Times New Roman" panose="02020603050405020304" pitchFamily="18" charset="0"/>
              <a:ea typeface="楷体_GB2312" pitchFamily="49" charset="-122"/>
            </a:endParaRPr>
          </a:p>
        </p:txBody>
      </p:sp>
      <p:sp>
        <p:nvSpPr>
          <p:cNvPr id="61" name="Rectangle 79"/>
          <p:cNvSpPr>
            <a:spLocks noChangeArrowheads="1"/>
          </p:cNvSpPr>
          <p:nvPr/>
        </p:nvSpPr>
        <p:spPr bwMode="auto">
          <a:xfrm>
            <a:off x="2118393" y="2750781"/>
            <a:ext cx="409575" cy="160337"/>
          </a:xfrm>
          <a:prstGeom prst="rect">
            <a:avLst/>
          </a:prstGeom>
          <a:solidFill>
            <a:schemeClr val="bg1"/>
          </a:solidFill>
          <a:ln w="38100">
            <a:solidFill>
              <a:schemeClr val="tx1"/>
            </a:solidFill>
            <a:miter lim="800000"/>
          </a:ln>
        </p:spPr>
        <p:txBody>
          <a:bodyPr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62" name="Line 80"/>
          <p:cNvSpPr>
            <a:spLocks noChangeShapeType="1"/>
          </p:cNvSpPr>
          <p:nvPr/>
        </p:nvSpPr>
        <p:spPr bwMode="auto">
          <a:xfrm flipH="1">
            <a:off x="4301205" y="2344381"/>
            <a:ext cx="0" cy="75882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3" name="Line 81"/>
          <p:cNvSpPr>
            <a:spLocks noChangeShapeType="1"/>
          </p:cNvSpPr>
          <p:nvPr/>
        </p:nvSpPr>
        <p:spPr bwMode="auto">
          <a:xfrm>
            <a:off x="2899443" y="2258656"/>
            <a:ext cx="0" cy="566737"/>
          </a:xfrm>
          <a:prstGeom prst="line">
            <a:avLst/>
          </a:prstGeom>
          <a:noFill/>
          <a:ln w="38100">
            <a:solidFill>
              <a:schemeClr val="tx1"/>
            </a:solidFill>
            <a:round/>
            <a:tailEnd type="oval"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4" name="Text Box 82"/>
          <p:cNvSpPr txBox="1">
            <a:spLocks noChangeArrowheads="1"/>
          </p:cNvSpPr>
          <p:nvPr/>
        </p:nvSpPr>
        <p:spPr bwMode="auto">
          <a:xfrm>
            <a:off x="3328068" y="1709381"/>
            <a:ext cx="561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i="1">
                <a:latin typeface="Times New Roman" panose="02020603050405020304" pitchFamily="18" charset="0"/>
                <a:ea typeface="楷体_GB2312" pitchFamily="49" charset="-122"/>
              </a:rPr>
              <a:t>R</a:t>
            </a:r>
            <a:r>
              <a:rPr kumimoji="1" lang="en-US" altLang="zh-CN" sz="2400" baseline="-25000">
                <a:latin typeface="Times New Roman" panose="02020603050405020304" pitchFamily="18" charset="0"/>
                <a:ea typeface="楷体_GB2312" pitchFamily="49" charset="-122"/>
              </a:rPr>
              <a:t>f1</a:t>
            </a:r>
            <a:endParaRPr kumimoji="1" lang="en-US" altLang="zh-CN" sz="2400">
              <a:latin typeface="Times New Roman" panose="02020603050405020304" pitchFamily="18" charset="0"/>
              <a:ea typeface="楷体_GB2312" pitchFamily="49" charset="-122"/>
            </a:endParaRPr>
          </a:p>
        </p:txBody>
      </p:sp>
      <p:sp>
        <p:nvSpPr>
          <p:cNvPr id="65" name="Text Box 83"/>
          <p:cNvSpPr txBox="1">
            <a:spLocks noChangeArrowheads="1"/>
          </p:cNvSpPr>
          <p:nvPr/>
        </p:nvSpPr>
        <p:spPr bwMode="auto">
          <a:xfrm>
            <a:off x="2072355" y="3431818"/>
            <a:ext cx="614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i="1">
                <a:latin typeface="Times New Roman" panose="02020603050405020304" pitchFamily="18" charset="0"/>
                <a:ea typeface="楷体_GB2312" pitchFamily="49" charset="-122"/>
              </a:rPr>
              <a:t>R</a:t>
            </a:r>
            <a:r>
              <a:rPr kumimoji="1" lang="en-US" altLang="zh-CN" sz="2400" baseline="-25000">
                <a:latin typeface="Times New Roman" panose="02020603050405020304" pitchFamily="18" charset="0"/>
                <a:ea typeface="楷体_GB2312" pitchFamily="49" charset="-122"/>
              </a:rPr>
              <a:t>12</a:t>
            </a:r>
            <a:endParaRPr kumimoji="1" lang="en-US" altLang="zh-CN" sz="2400">
              <a:latin typeface="Times New Roman" panose="02020603050405020304" pitchFamily="18" charset="0"/>
              <a:ea typeface="楷体_GB2312" pitchFamily="49" charset="-122"/>
            </a:endParaRPr>
          </a:p>
        </p:txBody>
      </p:sp>
      <p:sp>
        <p:nvSpPr>
          <p:cNvPr id="66" name="Rectangle 84"/>
          <p:cNvSpPr>
            <a:spLocks noChangeArrowheads="1"/>
          </p:cNvSpPr>
          <p:nvPr/>
        </p:nvSpPr>
        <p:spPr bwMode="auto">
          <a:xfrm>
            <a:off x="2175543" y="3355618"/>
            <a:ext cx="409575" cy="160338"/>
          </a:xfrm>
          <a:prstGeom prst="rect">
            <a:avLst/>
          </a:prstGeom>
          <a:solidFill>
            <a:schemeClr val="bg1"/>
          </a:solidFill>
          <a:ln w="38100">
            <a:solidFill>
              <a:schemeClr val="tx1"/>
            </a:solidFill>
            <a:miter lim="800000"/>
          </a:ln>
        </p:spPr>
        <p:txBody>
          <a:bodyPr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67" name="Line 85"/>
          <p:cNvSpPr>
            <a:spLocks noChangeShapeType="1"/>
          </p:cNvSpPr>
          <p:nvPr/>
        </p:nvSpPr>
        <p:spPr bwMode="auto">
          <a:xfrm>
            <a:off x="1799305" y="2833331"/>
            <a:ext cx="0" cy="300037"/>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8" name="Line 86"/>
          <p:cNvSpPr>
            <a:spLocks noChangeShapeType="1"/>
          </p:cNvSpPr>
          <p:nvPr/>
        </p:nvSpPr>
        <p:spPr bwMode="auto">
          <a:xfrm>
            <a:off x="1650080" y="3123843"/>
            <a:ext cx="290513" cy="0"/>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9" name="Line 87"/>
          <p:cNvSpPr>
            <a:spLocks noChangeShapeType="1"/>
          </p:cNvSpPr>
          <p:nvPr/>
        </p:nvSpPr>
        <p:spPr bwMode="auto">
          <a:xfrm>
            <a:off x="2899443" y="2345968"/>
            <a:ext cx="1408112" cy="0"/>
          </a:xfrm>
          <a:prstGeom prst="line">
            <a:avLst/>
          </a:prstGeom>
          <a:noFill/>
          <a:ln w="38100">
            <a:solidFill>
              <a:srgbClr val="000000"/>
            </a:solidFill>
            <a:round/>
            <a:head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Text Box 88"/>
          <p:cNvSpPr txBox="1">
            <a:spLocks noChangeArrowheads="1"/>
          </p:cNvSpPr>
          <p:nvPr/>
        </p:nvSpPr>
        <p:spPr bwMode="auto">
          <a:xfrm>
            <a:off x="1280193" y="3095268"/>
            <a:ext cx="50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30000"/>
              </a:spcBef>
              <a:spcAft>
                <a:spcPct val="0"/>
              </a:spcAft>
              <a:buFontTx/>
              <a:buNone/>
            </a:pPr>
            <a:r>
              <a:rPr kumimoji="1" lang="en-US" altLang="zh-CN" sz="2800" i="1">
                <a:solidFill>
                  <a:srgbClr val="0000FF"/>
                </a:solidFill>
                <a:latin typeface="Times New Roman" panose="02020603050405020304" pitchFamily="18" charset="0"/>
                <a:ea typeface="楷体_GB2312" pitchFamily="49" charset="-122"/>
              </a:rPr>
              <a:t>v</a:t>
            </a:r>
            <a:r>
              <a:rPr kumimoji="1" lang="en-US" altLang="zh-CN" sz="2800" baseline="-25000">
                <a:solidFill>
                  <a:srgbClr val="0000FF"/>
                </a:solidFill>
                <a:latin typeface="Times New Roman" panose="02020603050405020304" pitchFamily="18" charset="0"/>
                <a:ea typeface="楷体_GB2312" pitchFamily="49" charset="-122"/>
              </a:rPr>
              <a:t>i</a:t>
            </a:r>
            <a:endParaRPr kumimoji="1" lang="en-US" altLang="zh-CN" sz="2800" baseline="-25000">
              <a:solidFill>
                <a:srgbClr val="0000FF"/>
              </a:solidFill>
              <a:latin typeface="Times New Roman" panose="02020603050405020304" pitchFamily="18" charset="0"/>
              <a:ea typeface="楷体_GB2312" pitchFamily="49" charset="-122"/>
            </a:endParaRPr>
          </a:p>
        </p:txBody>
      </p:sp>
      <p:sp>
        <p:nvSpPr>
          <p:cNvPr id="71" name="Line 89"/>
          <p:cNvSpPr>
            <a:spLocks noChangeShapeType="1"/>
          </p:cNvSpPr>
          <p:nvPr/>
        </p:nvSpPr>
        <p:spPr bwMode="auto">
          <a:xfrm>
            <a:off x="4779043" y="3698518"/>
            <a:ext cx="325437" cy="0"/>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2" name="Line 90"/>
          <p:cNvSpPr>
            <a:spLocks noChangeShapeType="1"/>
          </p:cNvSpPr>
          <p:nvPr/>
        </p:nvSpPr>
        <p:spPr bwMode="auto">
          <a:xfrm>
            <a:off x="4955255" y="3441343"/>
            <a:ext cx="0" cy="24765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95"/>
          <p:cNvSpPr>
            <a:spLocks noChangeShapeType="1"/>
          </p:cNvSpPr>
          <p:nvPr/>
        </p:nvSpPr>
        <p:spPr bwMode="auto">
          <a:xfrm>
            <a:off x="4298030" y="2836506"/>
            <a:ext cx="1927225" cy="0"/>
          </a:xfrm>
          <a:prstGeom prst="line">
            <a:avLst/>
          </a:prstGeom>
          <a:noFill/>
          <a:ln w="38100">
            <a:solidFill>
              <a:srgbClr val="000000"/>
            </a:solidFill>
            <a:round/>
            <a:head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Line 96"/>
          <p:cNvSpPr>
            <a:spLocks noChangeShapeType="1"/>
          </p:cNvSpPr>
          <p:nvPr/>
        </p:nvSpPr>
        <p:spPr bwMode="auto">
          <a:xfrm>
            <a:off x="4948905" y="3452456"/>
            <a:ext cx="1270000" cy="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97"/>
          <p:cNvSpPr>
            <a:spLocks noChangeShapeType="1"/>
          </p:cNvSpPr>
          <p:nvPr/>
        </p:nvSpPr>
        <p:spPr bwMode="auto">
          <a:xfrm>
            <a:off x="7128543" y="3146068"/>
            <a:ext cx="739775" cy="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Oval 99"/>
          <p:cNvSpPr>
            <a:spLocks noChangeArrowheads="1"/>
          </p:cNvSpPr>
          <p:nvPr/>
        </p:nvSpPr>
        <p:spPr bwMode="auto">
          <a:xfrm>
            <a:off x="7855618" y="3115906"/>
            <a:ext cx="74612" cy="74612"/>
          </a:xfrm>
          <a:prstGeom prst="ellipse">
            <a:avLst/>
          </a:prstGeom>
          <a:solidFill>
            <a:srgbClr val="FFFFFF"/>
          </a:solidFill>
          <a:ln w="28575">
            <a:solidFill>
              <a:srgbClr val="000000"/>
            </a:solidFill>
            <a:rou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77" name="Text Box 100"/>
          <p:cNvSpPr txBox="1">
            <a:spLocks noChangeArrowheads="1"/>
          </p:cNvSpPr>
          <p:nvPr/>
        </p:nvSpPr>
        <p:spPr bwMode="auto">
          <a:xfrm>
            <a:off x="5028280" y="2234843"/>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i="1">
                <a:latin typeface="Times New Roman" panose="02020603050405020304" pitchFamily="18" charset="0"/>
                <a:ea typeface="楷体_GB2312" pitchFamily="49" charset="-122"/>
              </a:rPr>
              <a:t>R</a:t>
            </a:r>
            <a:r>
              <a:rPr kumimoji="1" lang="en-US" altLang="zh-CN" sz="2400" baseline="-25000">
                <a:latin typeface="Times New Roman" panose="02020603050405020304" pitchFamily="18" charset="0"/>
                <a:ea typeface="楷体_GB2312" pitchFamily="49" charset="-122"/>
              </a:rPr>
              <a:t>21</a:t>
            </a:r>
            <a:endParaRPr kumimoji="1" lang="en-US" altLang="zh-CN" sz="2400">
              <a:latin typeface="Times New Roman" panose="02020603050405020304" pitchFamily="18" charset="0"/>
              <a:ea typeface="楷体_GB2312" pitchFamily="49" charset="-122"/>
            </a:endParaRPr>
          </a:p>
        </p:txBody>
      </p:sp>
      <p:sp>
        <p:nvSpPr>
          <p:cNvPr id="78" name="Rectangle 101"/>
          <p:cNvSpPr>
            <a:spLocks noChangeArrowheads="1"/>
          </p:cNvSpPr>
          <p:nvPr/>
        </p:nvSpPr>
        <p:spPr bwMode="auto">
          <a:xfrm>
            <a:off x="5128293" y="2750781"/>
            <a:ext cx="409575" cy="160337"/>
          </a:xfrm>
          <a:prstGeom prst="rect">
            <a:avLst/>
          </a:prstGeom>
          <a:solidFill>
            <a:schemeClr val="bg1"/>
          </a:solidFill>
          <a:ln w="38100">
            <a:solidFill>
              <a:schemeClr val="tx1"/>
            </a:solidFill>
            <a:miter lim="800000"/>
          </a:ln>
        </p:spPr>
        <p:txBody>
          <a:bodyPr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79" name="Line 102"/>
          <p:cNvSpPr>
            <a:spLocks noChangeShapeType="1"/>
          </p:cNvSpPr>
          <p:nvPr/>
        </p:nvSpPr>
        <p:spPr bwMode="auto">
          <a:xfrm>
            <a:off x="5901405" y="2325331"/>
            <a:ext cx="1498600" cy="0"/>
          </a:xfrm>
          <a:prstGeom prst="line">
            <a:avLst/>
          </a:prstGeom>
          <a:noFill/>
          <a:ln w="38100">
            <a:solidFill>
              <a:schemeClr val="tx1"/>
            </a:solidFill>
            <a:round/>
            <a:tailEnd type="oval"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0" name="Line 103"/>
          <p:cNvSpPr>
            <a:spLocks noChangeShapeType="1"/>
          </p:cNvSpPr>
          <p:nvPr/>
        </p:nvSpPr>
        <p:spPr bwMode="auto">
          <a:xfrm flipH="1">
            <a:off x="7400005" y="2239606"/>
            <a:ext cx="0" cy="895350"/>
          </a:xfrm>
          <a:prstGeom prst="line">
            <a:avLst/>
          </a:prstGeom>
          <a:noFill/>
          <a:ln w="38100">
            <a:solidFill>
              <a:schemeClr val="tx1"/>
            </a:solidFill>
            <a:round/>
            <a:tailEnd type="oval"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1" name="Line 104"/>
          <p:cNvSpPr>
            <a:spLocks noChangeShapeType="1"/>
          </p:cNvSpPr>
          <p:nvPr/>
        </p:nvSpPr>
        <p:spPr bwMode="auto">
          <a:xfrm>
            <a:off x="5918868" y="2307868"/>
            <a:ext cx="0" cy="517525"/>
          </a:xfrm>
          <a:prstGeom prst="line">
            <a:avLst/>
          </a:prstGeom>
          <a:noFill/>
          <a:ln w="38100">
            <a:solidFill>
              <a:schemeClr val="tx1"/>
            </a:solidFill>
            <a:round/>
            <a:tailEnd type="oval"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2" name="Text Box 105"/>
          <p:cNvSpPr txBox="1">
            <a:spLocks noChangeArrowheads="1"/>
          </p:cNvSpPr>
          <p:nvPr/>
        </p:nvSpPr>
        <p:spPr bwMode="auto">
          <a:xfrm>
            <a:off x="6333205" y="1703031"/>
            <a:ext cx="561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i="1">
                <a:latin typeface="Times New Roman" panose="02020603050405020304" pitchFamily="18" charset="0"/>
                <a:ea typeface="楷体_GB2312" pitchFamily="49" charset="-122"/>
              </a:rPr>
              <a:t>R</a:t>
            </a:r>
            <a:r>
              <a:rPr kumimoji="1" lang="en-US" altLang="zh-CN" sz="2400" baseline="-25000">
                <a:latin typeface="Times New Roman" panose="02020603050405020304" pitchFamily="18" charset="0"/>
                <a:ea typeface="楷体_GB2312" pitchFamily="49" charset="-122"/>
              </a:rPr>
              <a:t>f2</a:t>
            </a:r>
            <a:endParaRPr kumimoji="1" lang="en-US" altLang="zh-CN" sz="2400">
              <a:latin typeface="Times New Roman" panose="02020603050405020304" pitchFamily="18" charset="0"/>
              <a:ea typeface="楷体_GB2312" pitchFamily="49" charset="-122"/>
            </a:endParaRPr>
          </a:p>
        </p:txBody>
      </p:sp>
      <p:sp>
        <p:nvSpPr>
          <p:cNvPr id="83" name="Rectangle 106"/>
          <p:cNvSpPr>
            <a:spLocks noChangeArrowheads="1"/>
          </p:cNvSpPr>
          <p:nvPr/>
        </p:nvSpPr>
        <p:spPr bwMode="auto">
          <a:xfrm>
            <a:off x="6404643" y="2231668"/>
            <a:ext cx="409575" cy="160338"/>
          </a:xfrm>
          <a:prstGeom prst="rect">
            <a:avLst/>
          </a:prstGeom>
          <a:solidFill>
            <a:schemeClr val="bg1"/>
          </a:solidFill>
          <a:ln w="38100">
            <a:solidFill>
              <a:schemeClr val="tx1"/>
            </a:solidFill>
            <a:miter lim="800000"/>
          </a:ln>
        </p:spPr>
        <p:txBody>
          <a:bodyPr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84" name="Text Box 107"/>
          <p:cNvSpPr txBox="1">
            <a:spLocks noChangeArrowheads="1"/>
          </p:cNvSpPr>
          <p:nvPr/>
        </p:nvSpPr>
        <p:spPr bwMode="auto">
          <a:xfrm>
            <a:off x="5253705" y="2884131"/>
            <a:ext cx="614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i="1">
                <a:latin typeface="Times New Roman" panose="02020603050405020304" pitchFamily="18" charset="0"/>
                <a:ea typeface="楷体_GB2312" pitchFamily="49" charset="-122"/>
              </a:rPr>
              <a:t>R</a:t>
            </a:r>
            <a:r>
              <a:rPr kumimoji="1" lang="en-US" altLang="zh-CN" sz="2400" baseline="-25000">
                <a:latin typeface="Times New Roman" panose="02020603050405020304" pitchFamily="18" charset="0"/>
                <a:ea typeface="楷体_GB2312" pitchFamily="49" charset="-122"/>
              </a:rPr>
              <a:t>22</a:t>
            </a:r>
            <a:endParaRPr kumimoji="1" lang="en-US" altLang="zh-CN" sz="2400">
              <a:latin typeface="Times New Roman" panose="02020603050405020304" pitchFamily="18" charset="0"/>
              <a:ea typeface="楷体_GB2312" pitchFamily="49" charset="-122"/>
            </a:endParaRPr>
          </a:p>
        </p:txBody>
      </p:sp>
      <p:sp>
        <p:nvSpPr>
          <p:cNvPr id="85" name="Rectangle 108"/>
          <p:cNvSpPr>
            <a:spLocks noChangeArrowheads="1"/>
          </p:cNvSpPr>
          <p:nvPr/>
        </p:nvSpPr>
        <p:spPr bwMode="auto">
          <a:xfrm>
            <a:off x="5356893" y="3373081"/>
            <a:ext cx="409575" cy="160337"/>
          </a:xfrm>
          <a:prstGeom prst="rect">
            <a:avLst/>
          </a:prstGeom>
          <a:solidFill>
            <a:schemeClr val="bg1"/>
          </a:solidFill>
          <a:ln w="38100">
            <a:solidFill>
              <a:schemeClr val="tx1"/>
            </a:solidFill>
            <a:miter lim="800000"/>
          </a:ln>
        </p:spPr>
        <p:txBody>
          <a:bodyPr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86" name="Rectangle 109"/>
          <p:cNvSpPr>
            <a:spLocks noChangeArrowheads="1"/>
          </p:cNvSpPr>
          <p:nvPr/>
        </p:nvSpPr>
        <p:spPr bwMode="auto">
          <a:xfrm>
            <a:off x="3394743" y="2255481"/>
            <a:ext cx="409575" cy="160337"/>
          </a:xfrm>
          <a:prstGeom prst="rect">
            <a:avLst/>
          </a:prstGeom>
          <a:solidFill>
            <a:schemeClr val="bg1"/>
          </a:solidFill>
          <a:ln w="38100">
            <a:solidFill>
              <a:schemeClr val="tx1"/>
            </a:solidFill>
            <a:miter lim="800000"/>
          </a:ln>
        </p:spPr>
        <p:txBody>
          <a:bodyPr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87" name="Line 110"/>
          <p:cNvSpPr>
            <a:spLocks noChangeShapeType="1"/>
          </p:cNvSpPr>
          <p:nvPr/>
        </p:nvSpPr>
        <p:spPr bwMode="auto">
          <a:xfrm>
            <a:off x="7400005" y="1730018"/>
            <a:ext cx="0" cy="509588"/>
          </a:xfrm>
          <a:prstGeom prst="line">
            <a:avLst/>
          </a:prstGeom>
          <a:noFill/>
          <a:ln w="38100">
            <a:solidFill>
              <a:srgbClr val="0000FF"/>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8" name="Rectangle 111"/>
          <p:cNvSpPr>
            <a:spLocks noChangeArrowheads="1"/>
          </p:cNvSpPr>
          <p:nvPr/>
        </p:nvSpPr>
        <p:spPr bwMode="auto">
          <a:xfrm>
            <a:off x="7617493" y="3098443"/>
            <a:ext cx="5397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Aft>
                <a:spcPct val="0"/>
              </a:spcAft>
              <a:buFontTx/>
              <a:buNone/>
            </a:pPr>
            <a:r>
              <a:rPr kumimoji="1" lang="en-US" altLang="zh-CN" sz="2800" i="1">
                <a:solidFill>
                  <a:srgbClr val="0000FF"/>
                </a:solidFill>
                <a:latin typeface="Times New Roman" panose="02020603050405020304" pitchFamily="18" charset="0"/>
                <a:ea typeface="楷体_GB2312" pitchFamily="49" charset="-122"/>
              </a:rPr>
              <a:t>v</a:t>
            </a:r>
            <a:r>
              <a:rPr kumimoji="1" lang="en-US" altLang="zh-CN" sz="2800" baseline="-25000">
                <a:solidFill>
                  <a:srgbClr val="0000FF"/>
                </a:solidFill>
                <a:latin typeface="Times New Roman" panose="02020603050405020304" pitchFamily="18" charset="0"/>
                <a:ea typeface="楷体_GB2312" pitchFamily="49" charset="-122"/>
              </a:rPr>
              <a:t>o</a:t>
            </a:r>
            <a:endParaRPr kumimoji="1" lang="en-US" altLang="zh-CN" sz="2400">
              <a:solidFill>
                <a:srgbClr val="0000FF"/>
              </a:solidFill>
              <a:latin typeface="Times New Roman" panose="02020603050405020304" pitchFamily="18" charset="0"/>
              <a:ea typeface="楷体_GB2312" pitchFamily="49" charset="-122"/>
            </a:endParaRPr>
          </a:p>
        </p:txBody>
      </p:sp>
      <p:sp>
        <p:nvSpPr>
          <p:cNvPr id="89" name="Line 112"/>
          <p:cNvSpPr>
            <a:spLocks noChangeShapeType="1"/>
          </p:cNvSpPr>
          <p:nvPr/>
        </p:nvSpPr>
        <p:spPr bwMode="auto">
          <a:xfrm>
            <a:off x="2899443" y="1734781"/>
            <a:ext cx="0" cy="519112"/>
          </a:xfrm>
          <a:prstGeom prst="line">
            <a:avLst/>
          </a:prstGeom>
          <a:noFill/>
          <a:ln w="38100">
            <a:solidFill>
              <a:srgbClr val="0000FF"/>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0" name="Text Box 113"/>
          <p:cNvSpPr txBox="1">
            <a:spLocks noChangeArrowheads="1"/>
          </p:cNvSpPr>
          <p:nvPr/>
        </p:nvSpPr>
        <p:spPr bwMode="auto">
          <a:xfrm>
            <a:off x="4947318" y="1728431"/>
            <a:ext cx="561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i="1">
                <a:solidFill>
                  <a:srgbClr val="0000FF"/>
                </a:solidFill>
                <a:latin typeface="Times New Roman" panose="02020603050405020304" pitchFamily="18" charset="0"/>
                <a:ea typeface="楷体_GB2312" pitchFamily="49" charset="-122"/>
              </a:rPr>
              <a:t>R</a:t>
            </a:r>
            <a:r>
              <a:rPr kumimoji="1" lang="en-US" altLang="zh-CN" sz="2400" baseline="-25000">
                <a:solidFill>
                  <a:srgbClr val="0000FF"/>
                </a:solidFill>
                <a:latin typeface="Times New Roman" panose="02020603050405020304" pitchFamily="18" charset="0"/>
                <a:ea typeface="楷体_GB2312" pitchFamily="49" charset="-122"/>
              </a:rPr>
              <a:t>f</a:t>
            </a:r>
            <a:endParaRPr kumimoji="1" lang="en-US" altLang="zh-CN" sz="2400">
              <a:solidFill>
                <a:srgbClr val="0000FF"/>
              </a:solidFill>
              <a:latin typeface="Times New Roman" panose="02020603050405020304" pitchFamily="18" charset="0"/>
              <a:ea typeface="楷体_GB2312" pitchFamily="49" charset="-122"/>
            </a:endParaRPr>
          </a:p>
        </p:txBody>
      </p:sp>
      <p:sp>
        <p:nvSpPr>
          <p:cNvPr id="91" name="Line 114"/>
          <p:cNvSpPr>
            <a:spLocks noChangeShapeType="1"/>
          </p:cNvSpPr>
          <p:nvPr/>
        </p:nvSpPr>
        <p:spPr bwMode="auto">
          <a:xfrm>
            <a:off x="2907380" y="1741131"/>
            <a:ext cx="4492625" cy="0"/>
          </a:xfrm>
          <a:prstGeom prst="line">
            <a:avLst/>
          </a:prstGeom>
          <a:noFill/>
          <a:ln w="381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 name="Rectangle 115"/>
          <p:cNvSpPr>
            <a:spLocks noChangeArrowheads="1"/>
          </p:cNvSpPr>
          <p:nvPr/>
        </p:nvSpPr>
        <p:spPr bwMode="auto">
          <a:xfrm>
            <a:off x="5004468" y="1660168"/>
            <a:ext cx="409575" cy="160338"/>
          </a:xfrm>
          <a:prstGeom prst="rect">
            <a:avLst/>
          </a:prstGeom>
          <a:solidFill>
            <a:schemeClr val="bg1"/>
          </a:solidFill>
          <a:ln w="38100">
            <a:solidFill>
              <a:srgbClr val="0000FF"/>
            </a:solidFill>
            <a:miter lim="800000"/>
          </a:ln>
        </p:spPr>
        <p:txBody>
          <a:bodyPr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pic>
        <p:nvPicPr>
          <p:cNvPr id="93" name="Picture 1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67680" y="2955568"/>
            <a:ext cx="2762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Text Box 124"/>
          <p:cNvSpPr txBox="1">
            <a:spLocks noChangeArrowheads="1"/>
          </p:cNvSpPr>
          <p:nvPr/>
        </p:nvSpPr>
        <p:spPr bwMode="auto">
          <a:xfrm>
            <a:off x="2694655" y="338736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zh-CN" altLang="en-US" sz="2400">
                <a:solidFill>
                  <a:srgbClr val="FF0066"/>
                </a:solidFill>
                <a:latin typeface="Times New Roman" panose="02020603050405020304" pitchFamily="18" charset="0"/>
                <a:sym typeface="Symbol" panose="05050102010706020507" pitchFamily="18" charset="2"/>
              </a:rPr>
              <a:t></a:t>
            </a:r>
            <a:endParaRPr kumimoji="1" lang="zh-CN" altLang="en-US" sz="2400">
              <a:solidFill>
                <a:srgbClr val="FF0066"/>
              </a:solidFill>
              <a:latin typeface="Times New Roman" panose="02020603050405020304" pitchFamily="18" charset="0"/>
            </a:endParaRPr>
          </a:p>
        </p:txBody>
      </p:sp>
      <p:sp>
        <p:nvSpPr>
          <p:cNvPr id="95" name="Text Box 125"/>
          <p:cNvSpPr txBox="1">
            <a:spLocks noChangeArrowheads="1"/>
          </p:cNvSpPr>
          <p:nvPr/>
        </p:nvSpPr>
        <p:spPr bwMode="auto">
          <a:xfrm>
            <a:off x="4375818" y="235390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zh-CN" altLang="en-US" sz="2400">
                <a:solidFill>
                  <a:srgbClr val="FF0066"/>
                </a:solidFill>
                <a:latin typeface="Times New Roman" panose="02020603050405020304" pitchFamily="18" charset="0"/>
                <a:sym typeface="Symbol" panose="05050102010706020507" pitchFamily="18" charset="2"/>
              </a:rPr>
              <a:t></a:t>
            </a:r>
            <a:endParaRPr kumimoji="1" lang="zh-CN" altLang="en-US" sz="2400">
              <a:solidFill>
                <a:srgbClr val="FF0066"/>
              </a:solidFill>
              <a:latin typeface="Times New Roman" panose="02020603050405020304" pitchFamily="18" charset="0"/>
            </a:endParaRPr>
          </a:p>
        </p:txBody>
      </p:sp>
      <p:pic>
        <p:nvPicPr>
          <p:cNvPr id="96" name="Picture 12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31768" y="2795231"/>
            <a:ext cx="2762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 name="Text Box 129"/>
          <p:cNvSpPr txBox="1">
            <a:spLocks noChangeArrowheads="1"/>
          </p:cNvSpPr>
          <p:nvPr/>
        </p:nvSpPr>
        <p:spPr bwMode="auto">
          <a:xfrm>
            <a:off x="919830" y="1731606"/>
            <a:ext cx="14049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sz="2000" dirty="0"/>
              <a:t>电压串联</a:t>
            </a:r>
            <a:endParaRPr lang="zh-CN" altLang="en-US" sz="2000" dirty="0"/>
          </a:p>
          <a:p>
            <a:pPr algn="ctr" eaLnBrk="1" hangingPunct="1">
              <a:spcAft>
                <a:spcPct val="0"/>
              </a:spcAft>
              <a:buFontTx/>
              <a:buNone/>
            </a:pPr>
            <a:r>
              <a:rPr lang="zh-CN" altLang="en-US" sz="2000" dirty="0"/>
              <a:t>正反馈</a:t>
            </a:r>
            <a:endParaRPr lang="zh-CN" altLang="en-US" sz="2000" dirty="0"/>
          </a:p>
        </p:txBody>
      </p:sp>
      <p:grpSp>
        <p:nvGrpSpPr>
          <p:cNvPr id="98" name="Group 148"/>
          <p:cNvGrpSpPr/>
          <p:nvPr/>
        </p:nvGrpSpPr>
        <p:grpSpPr bwMode="auto">
          <a:xfrm>
            <a:off x="3188368" y="2560281"/>
            <a:ext cx="931862" cy="1103312"/>
            <a:chOff x="5944" y="3166"/>
            <a:chExt cx="587" cy="695"/>
          </a:xfrm>
        </p:grpSpPr>
        <p:sp>
          <p:nvSpPr>
            <p:cNvPr id="99" name="Text Box 149"/>
            <p:cNvSpPr txBox="1">
              <a:spLocks noChangeArrowheads="1"/>
            </p:cNvSpPr>
            <p:nvPr/>
          </p:nvSpPr>
          <p:spPr bwMode="auto">
            <a:xfrm>
              <a:off x="6007" y="3513"/>
              <a:ext cx="11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kumimoji="1" lang="en-US" altLang="zh-CN" sz="2400" b="0"/>
                <a:t>+</a:t>
              </a:r>
              <a:endParaRPr kumimoji="1" lang="en-US" altLang="zh-CN" sz="2400" b="0">
                <a:ea typeface="楷体_GB2312" pitchFamily="49" charset="-122"/>
              </a:endParaRPr>
            </a:p>
          </p:txBody>
        </p:sp>
        <p:sp>
          <p:nvSpPr>
            <p:cNvPr id="100" name="Text Box 150"/>
            <p:cNvSpPr txBox="1">
              <a:spLocks noChangeArrowheads="1"/>
            </p:cNvSpPr>
            <p:nvPr/>
          </p:nvSpPr>
          <p:spPr bwMode="auto">
            <a:xfrm>
              <a:off x="6008" y="3280"/>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800"/>
                <a:t>–</a:t>
              </a:r>
              <a:endParaRPr kumimoji="1" lang="en-US" altLang="zh-CN" sz="1600">
                <a:ea typeface="黑体" panose="02010609060101010101" pitchFamily="49" charset="-122"/>
              </a:endParaRPr>
            </a:p>
          </p:txBody>
        </p:sp>
        <p:sp>
          <p:nvSpPr>
            <p:cNvPr id="101" name="AutoShape 151"/>
            <p:cNvSpPr>
              <a:spLocks noChangeAspect="1" noChangeArrowheads="1"/>
            </p:cNvSpPr>
            <p:nvPr/>
          </p:nvSpPr>
          <p:spPr bwMode="auto">
            <a:xfrm rot="5400000">
              <a:off x="5890" y="3220"/>
              <a:ext cx="695" cy="587"/>
            </a:xfrm>
            <a:prstGeom prst="triangle">
              <a:avLst>
                <a:gd name="adj" fmla="val 50000"/>
              </a:avLst>
            </a:prstGeom>
            <a:noFill/>
            <a:ln w="38100">
              <a:solidFill>
                <a:srgbClr val="000000"/>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02" name="Text Box 152"/>
            <p:cNvSpPr txBox="1">
              <a:spLocks noChangeArrowheads="1"/>
            </p:cNvSpPr>
            <p:nvPr/>
          </p:nvSpPr>
          <p:spPr bwMode="auto">
            <a:xfrm>
              <a:off x="6097" y="3385"/>
              <a:ext cx="21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kumimoji="1" lang="en-US" altLang="zh-CN" sz="2400" b="0">
                  <a:latin typeface="Times New Roman" panose="02020603050405020304" pitchFamily="18" charset="0"/>
                </a:rPr>
                <a:t>A</a:t>
              </a:r>
              <a:r>
                <a:rPr kumimoji="1" lang="en-US" altLang="zh-CN" sz="1800" b="0">
                  <a:latin typeface="Times New Roman" panose="02020603050405020304" pitchFamily="18" charset="0"/>
                </a:rPr>
                <a:t>1</a:t>
              </a:r>
              <a:endParaRPr kumimoji="1" lang="en-US" altLang="zh-CN" sz="1800" b="0">
                <a:latin typeface="Times New Roman" panose="02020603050405020304" pitchFamily="18" charset="0"/>
                <a:ea typeface="楷体_GB2312" pitchFamily="49" charset="-122"/>
              </a:endParaRPr>
            </a:p>
          </p:txBody>
        </p:sp>
      </p:grpSp>
      <p:grpSp>
        <p:nvGrpSpPr>
          <p:cNvPr id="103" name="Group 153"/>
          <p:cNvGrpSpPr/>
          <p:nvPr/>
        </p:nvGrpSpPr>
        <p:grpSpPr bwMode="auto">
          <a:xfrm>
            <a:off x="6217318" y="2595206"/>
            <a:ext cx="931862" cy="1103312"/>
            <a:chOff x="5944" y="3166"/>
            <a:chExt cx="587" cy="695"/>
          </a:xfrm>
        </p:grpSpPr>
        <p:sp>
          <p:nvSpPr>
            <p:cNvPr id="104" name="Text Box 154"/>
            <p:cNvSpPr txBox="1">
              <a:spLocks noChangeArrowheads="1"/>
            </p:cNvSpPr>
            <p:nvPr/>
          </p:nvSpPr>
          <p:spPr bwMode="auto">
            <a:xfrm>
              <a:off x="6007" y="3513"/>
              <a:ext cx="11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kumimoji="1" lang="en-US" altLang="zh-CN" sz="2400" b="0"/>
                <a:t>+</a:t>
              </a:r>
              <a:endParaRPr kumimoji="1" lang="en-US" altLang="zh-CN" sz="2400" b="0">
                <a:ea typeface="楷体_GB2312" pitchFamily="49" charset="-122"/>
              </a:endParaRPr>
            </a:p>
          </p:txBody>
        </p:sp>
        <p:sp>
          <p:nvSpPr>
            <p:cNvPr id="105" name="Text Box 155"/>
            <p:cNvSpPr txBox="1">
              <a:spLocks noChangeArrowheads="1"/>
            </p:cNvSpPr>
            <p:nvPr/>
          </p:nvSpPr>
          <p:spPr bwMode="auto">
            <a:xfrm>
              <a:off x="6008" y="3280"/>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1800"/>
                <a:t>–</a:t>
              </a:r>
              <a:endParaRPr kumimoji="1" lang="en-US" altLang="zh-CN" sz="1600">
                <a:ea typeface="黑体" panose="02010609060101010101" pitchFamily="49" charset="-122"/>
              </a:endParaRPr>
            </a:p>
          </p:txBody>
        </p:sp>
        <p:sp>
          <p:nvSpPr>
            <p:cNvPr id="106" name="AutoShape 156"/>
            <p:cNvSpPr>
              <a:spLocks noChangeAspect="1" noChangeArrowheads="1"/>
            </p:cNvSpPr>
            <p:nvPr/>
          </p:nvSpPr>
          <p:spPr bwMode="auto">
            <a:xfrm rot="5400000">
              <a:off x="5890" y="3220"/>
              <a:ext cx="695" cy="587"/>
            </a:xfrm>
            <a:prstGeom prst="triangle">
              <a:avLst>
                <a:gd name="adj" fmla="val 50000"/>
              </a:avLst>
            </a:prstGeom>
            <a:noFill/>
            <a:ln w="38100">
              <a:solidFill>
                <a:srgbClr val="000000"/>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07" name="Text Box 157"/>
            <p:cNvSpPr txBox="1">
              <a:spLocks noChangeArrowheads="1"/>
            </p:cNvSpPr>
            <p:nvPr/>
          </p:nvSpPr>
          <p:spPr bwMode="auto">
            <a:xfrm>
              <a:off x="6097" y="3385"/>
              <a:ext cx="21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kumimoji="1" lang="en-US" altLang="zh-CN" sz="2400" b="0">
                  <a:latin typeface="Times New Roman" panose="02020603050405020304" pitchFamily="18" charset="0"/>
                </a:rPr>
                <a:t>A</a:t>
              </a:r>
              <a:r>
                <a:rPr kumimoji="1" lang="en-US" altLang="zh-CN" sz="1800" b="0">
                  <a:latin typeface="Times New Roman" panose="02020603050405020304" pitchFamily="18" charset="0"/>
                </a:rPr>
                <a:t>2</a:t>
              </a:r>
              <a:endParaRPr kumimoji="1" lang="en-US" altLang="zh-CN" sz="1800" b="0">
                <a:latin typeface="Times New Roman" panose="02020603050405020304" pitchFamily="18" charset="0"/>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pPr>
              <a:defRPr/>
            </a:pPr>
            <a:r>
              <a:rPr lang="zh-CN" altLang="en-US" dirty="0">
                <a:latin typeface="+mn-ea"/>
                <a:ea typeface="+mn-ea"/>
                <a:cs typeface="宋体" panose="02010600030101010101" pitchFamily="2" charset="-122"/>
              </a:rPr>
              <a:t>作业</a:t>
            </a:r>
            <a:endParaRPr lang="zh-CN" altLang="en-US" dirty="0">
              <a:latin typeface="+mn-ea"/>
              <a:ea typeface="+mn-ea"/>
              <a:cs typeface="宋体" panose="02010600030101010101" pitchFamily="2" charset="-122"/>
            </a:endParaRPr>
          </a:p>
        </p:txBody>
      </p:sp>
      <p:sp>
        <p:nvSpPr>
          <p:cNvPr id="37891"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0E0FFB28-F6E6-4A35-94D1-B44E15BDE1B4}" type="datetime1">
              <a:rPr lang="zh-CN" altLang="en-US" sz="1800" b="0" smtClean="0">
                <a:solidFill>
                  <a:srgbClr val="B2B2B2"/>
                </a:solidFill>
              </a:rPr>
            </a:fld>
            <a:endParaRPr lang="en-US" altLang="zh-CN" sz="1800" b="0">
              <a:solidFill>
                <a:srgbClr val="B2B2B2"/>
              </a:solidFill>
            </a:endParaRPr>
          </a:p>
        </p:txBody>
      </p:sp>
      <p:sp>
        <p:nvSpPr>
          <p:cNvPr id="37892" name="页脚占位符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数制与代码</a:t>
            </a:r>
            <a:endParaRPr lang="en-US" altLang="zh-CN" sz="1800" b="0">
              <a:solidFill>
                <a:srgbClr val="B2B2B2"/>
              </a:solidFill>
            </a:endParaRPr>
          </a:p>
        </p:txBody>
      </p:sp>
      <p:sp>
        <p:nvSpPr>
          <p:cNvPr id="37893"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932ACB3D-A31E-4A34-A0D0-53ACD9DC545F}" type="slidenum">
              <a:rPr lang="en-US" altLang="zh-CN" sz="1800" b="0" smtClean="0">
                <a:solidFill>
                  <a:srgbClr val="B2B2B2"/>
                </a:solidFill>
              </a:rPr>
            </a:fld>
            <a:endParaRPr lang="en-US" altLang="zh-CN" sz="1800" b="0">
              <a:solidFill>
                <a:srgbClr val="B2B2B2"/>
              </a:solidFill>
            </a:endParaRPr>
          </a:p>
        </p:txBody>
      </p:sp>
      <p:sp>
        <p:nvSpPr>
          <p:cNvPr id="9" name="Rectangle 3"/>
          <p:cNvSpPr txBox="1">
            <a:spLocks noChangeArrowheads="1"/>
          </p:cNvSpPr>
          <p:nvPr/>
        </p:nvSpPr>
        <p:spPr bwMode="auto">
          <a:xfrm>
            <a:off x="457200" y="1449388"/>
            <a:ext cx="814705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0"/>
              </a:spcBef>
              <a:spcAft>
                <a:spcPct val="20000"/>
              </a:spcAft>
              <a:buChar char="•"/>
              <a:defRPr sz="3200" b="1">
                <a:solidFill>
                  <a:schemeClr val="tx1"/>
                </a:solidFill>
                <a:latin typeface="+mn-lt"/>
                <a:ea typeface="+mn-ea"/>
                <a:cs typeface="宋体" panose="02010600030101010101" pitchFamily="2" charset="-122"/>
              </a:defRPr>
            </a:lvl1pPr>
            <a:lvl2pPr marL="742950" indent="-285750" algn="l" rtl="0" eaLnBrk="0" fontAlgn="base" hangingPunct="0">
              <a:spcBef>
                <a:spcPct val="0"/>
              </a:spcBef>
              <a:spcAft>
                <a:spcPct val="20000"/>
              </a:spcAft>
              <a:buChar char="–"/>
              <a:defRPr sz="2800">
                <a:solidFill>
                  <a:schemeClr val="tx1"/>
                </a:solidFill>
                <a:latin typeface="+mn-lt"/>
                <a:ea typeface="+mn-ea"/>
                <a:cs typeface="宋体" panose="02010600030101010101" pitchFamily="2" charset="-122"/>
              </a:defRPr>
            </a:lvl2pPr>
            <a:lvl3pPr marL="1143000" indent="-228600" algn="l" rtl="0" eaLnBrk="0" fontAlgn="base" hangingPunct="0">
              <a:spcBef>
                <a:spcPct val="0"/>
              </a:spcBef>
              <a:spcAft>
                <a:spcPct val="20000"/>
              </a:spcAft>
              <a:buChar char="•"/>
              <a:defRPr sz="2400">
                <a:solidFill>
                  <a:schemeClr val="tx1"/>
                </a:solidFill>
                <a:latin typeface="+mn-lt"/>
                <a:ea typeface="+mn-ea"/>
                <a:cs typeface="宋体" panose="02010600030101010101" pitchFamily="2" charset="-122"/>
              </a:defRPr>
            </a:lvl3pPr>
            <a:lvl4pPr marL="1600200" indent="-228600" algn="l" rtl="0" eaLnBrk="0" fontAlgn="base" hangingPunct="0">
              <a:spcBef>
                <a:spcPct val="0"/>
              </a:spcBef>
              <a:spcAft>
                <a:spcPct val="20000"/>
              </a:spcAft>
              <a:buChar char="–"/>
              <a:defRPr sz="2000">
                <a:solidFill>
                  <a:schemeClr val="tx1"/>
                </a:solidFill>
                <a:latin typeface="+mn-lt"/>
                <a:ea typeface="+mn-ea"/>
                <a:cs typeface="宋体" panose="02010600030101010101" pitchFamily="2" charset="-122"/>
              </a:defRPr>
            </a:lvl4pPr>
            <a:lvl5pPr marL="2057400" indent="-228600" algn="l" rtl="0" eaLnBrk="0" fontAlgn="base" hangingPunct="0">
              <a:spcBef>
                <a:spcPct val="0"/>
              </a:spcBef>
              <a:spcAft>
                <a:spcPct val="20000"/>
              </a:spcAft>
              <a:buChar char="»"/>
              <a:defRPr sz="2000">
                <a:solidFill>
                  <a:schemeClr val="tx1"/>
                </a:solidFill>
                <a:latin typeface="+mn-lt"/>
                <a:ea typeface="+mn-ea"/>
                <a:cs typeface="宋体" panose="02010600030101010101"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ct val="110000"/>
              </a:lnSpc>
              <a:spcAft>
                <a:spcPct val="30000"/>
              </a:spcAft>
              <a:defRPr/>
            </a:pPr>
            <a:r>
              <a:rPr lang="zh-CN" altLang="en-US" sz="2800" kern="0" dirty="0">
                <a:latin typeface="Times New Roman" panose="02020603050405020304" pitchFamily="18" charset="0"/>
              </a:rPr>
              <a:t>电子技术基础</a:t>
            </a:r>
            <a:r>
              <a:rPr lang="en-US" altLang="zh-CN" sz="2800" kern="0" dirty="0">
                <a:latin typeface="Times New Roman" panose="02020603050405020304" pitchFamily="18" charset="0"/>
              </a:rPr>
              <a:t>-</a:t>
            </a:r>
            <a:r>
              <a:rPr lang="zh-CN" altLang="en-US" sz="2800" kern="0" dirty="0">
                <a:latin typeface="Times New Roman" panose="02020603050405020304" pitchFamily="18" charset="0"/>
              </a:rPr>
              <a:t>模拟部分</a:t>
            </a:r>
            <a:endParaRPr lang="en-US" altLang="zh-CN" sz="2800" kern="0" dirty="0">
              <a:latin typeface="Times New Roman" panose="02020603050405020304" pitchFamily="18" charset="0"/>
            </a:endParaRPr>
          </a:p>
          <a:p>
            <a:pPr>
              <a:lnSpc>
                <a:spcPct val="110000"/>
              </a:lnSpc>
              <a:spcAft>
                <a:spcPct val="30000"/>
              </a:spcAft>
              <a:defRPr/>
            </a:pPr>
            <a:r>
              <a:rPr lang="en-US" altLang="zh-CN" sz="2800" kern="0" dirty="0">
                <a:latin typeface="Times New Roman" panose="02020603050405020304" pitchFamily="18" charset="0"/>
              </a:rPr>
              <a:t>P17</a:t>
            </a:r>
            <a:endParaRPr lang="en-US" altLang="zh-CN" sz="2800" kern="0" dirty="0">
              <a:latin typeface="Times New Roman" panose="02020603050405020304" pitchFamily="18" charset="0"/>
            </a:endParaRPr>
          </a:p>
          <a:p>
            <a:pPr lvl="1">
              <a:lnSpc>
                <a:spcPct val="110000"/>
              </a:lnSpc>
              <a:spcAft>
                <a:spcPct val="30000"/>
              </a:spcAft>
              <a:defRPr/>
            </a:pPr>
            <a:r>
              <a:rPr lang="en-US" altLang="zh-CN" sz="2400" kern="0" dirty="0">
                <a:latin typeface="Times New Roman" panose="02020603050405020304" pitchFamily="18" charset="0"/>
              </a:rPr>
              <a:t>1.4.1</a:t>
            </a:r>
            <a:endParaRPr lang="en-US" altLang="zh-CN" sz="2400" kern="0" dirty="0">
              <a:latin typeface="Times New Roman" panose="02020603050405020304" pitchFamily="18" charset="0"/>
            </a:endParaRPr>
          </a:p>
          <a:p>
            <a:pPr>
              <a:lnSpc>
                <a:spcPct val="110000"/>
              </a:lnSpc>
              <a:spcAft>
                <a:spcPct val="30000"/>
              </a:spcAft>
              <a:defRPr/>
            </a:pPr>
            <a:r>
              <a:rPr lang="en-US" altLang="zh-CN" sz="2800" kern="0" dirty="0">
                <a:latin typeface="Times New Roman" panose="02020603050405020304" pitchFamily="18" charset="0"/>
              </a:rPr>
              <a:t>P43-44</a:t>
            </a:r>
            <a:endParaRPr lang="en-US" altLang="zh-CN" sz="2800" kern="0" dirty="0">
              <a:latin typeface="Times New Roman" panose="02020603050405020304" pitchFamily="18" charset="0"/>
            </a:endParaRPr>
          </a:p>
          <a:p>
            <a:pPr lvl="1">
              <a:lnSpc>
                <a:spcPct val="110000"/>
              </a:lnSpc>
              <a:spcAft>
                <a:spcPct val="30000"/>
              </a:spcAft>
              <a:defRPr/>
            </a:pPr>
            <a:r>
              <a:rPr lang="en-US" altLang="zh-CN" sz="2400" kern="0">
                <a:latin typeface="Times New Roman" panose="02020603050405020304" pitchFamily="18" charset="0"/>
              </a:rPr>
              <a:t>2.1.1, 2.1.3</a:t>
            </a:r>
            <a:endParaRPr lang="en-US" altLang="zh-CN" sz="2400" kern="0" dirty="0">
              <a:latin typeface="Times New Roman" panose="02020603050405020304" pitchFamily="18" charset="0"/>
            </a:endParaRPr>
          </a:p>
          <a:p>
            <a:pPr>
              <a:lnSpc>
                <a:spcPct val="110000"/>
              </a:lnSpc>
              <a:spcAft>
                <a:spcPct val="30000"/>
              </a:spcAft>
              <a:defRPr/>
            </a:pPr>
            <a:r>
              <a:rPr lang="en-US" altLang="zh-CN" sz="2800" kern="0" dirty="0">
                <a:latin typeface="Times New Roman" panose="02020603050405020304" pitchFamily="18" charset="0"/>
              </a:rPr>
              <a:t>P348</a:t>
            </a:r>
            <a:r>
              <a:rPr lang="zh-CN" altLang="en-US" sz="2800" kern="0" dirty="0">
                <a:latin typeface="Times New Roman" panose="02020603050405020304" pitchFamily="18" charset="0"/>
              </a:rPr>
              <a:t> </a:t>
            </a:r>
            <a:endParaRPr lang="en-US" altLang="zh-CN" sz="2800" kern="0" dirty="0">
              <a:latin typeface="Times New Roman" panose="02020603050405020304" pitchFamily="18" charset="0"/>
            </a:endParaRPr>
          </a:p>
          <a:p>
            <a:pPr lvl="1">
              <a:lnSpc>
                <a:spcPct val="110000"/>
              </a:lnSpc>
              <a:spcAft>
                <a:spcPct val="30000"/>
              </a:spcAft>
              <a:defRPr/>
            </a:pPr>
            <a:r>
              <a:rPr lang="en-US" altLang="zh-CN" sz="2400" kern="0" dirty="0">
                <a:latin typeface="Times New Roman" panose="02020603050405020304" pitchFamily="18" charset="0"/>
              </a:rPr>
              <a:t>8.1.1(c)</a:t>
            </a:r>
            <a:endParaRPr lang="en-US" altLang="zh-CN" sz="2400" kern="0" dirty="0">
              <a:latin typeface="Times New Roman" panose="02020603050405020304" pitchFamily="18" charset="0"/>
            </a:endParaRPr>
          </a:p>
          <a:p>
            <a:pPr lvl="1">
              <a:lnSpc>
                <a:spcPct val="110000"/>
              </a:lnSpc>
              <a:spcAft>
                <a:spcPct val="30000"/>
              </a:spcAft>
              <a:defRPr/>
            </a:pPr>
            <a:endParaRPr lang="en-US" altLang="zh-CN" sz="2400" kern="0" dirty="0">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随堂小考（点名）</a:t>
            </a:r>
            <a:endParaRPr lang="en-US" dirty="0"/>
          </a:p>
        </p:txBody>
      </p:sp>
      <p:sp>
        <p:nvSpPr>
          <p:cNvPr id="4" name="Date Placeholder 3"/>
          <p:cNvSpPr>
            <a:spLocks noGrp="1"/>
          </p:cNvSpPr>
          <p:nvPr>
            <p:ph type="dt" sz="half" idx="10"/>
          </p:nvPr>
        </p:nvSpPr>
        <p:spPr/>
        <p:txBody>
          <a:bodyPr/>
          <a:lstStyle/>
          <a:p>
            <a:pPr>
              <a:defRPr/>
            </a:pPr>
            <a:fld id="{FA54CAEC-56ED-4AE6-B995-6784BB35C9C1}" type="datetime1">
              <a:rPr lang="zh-CN" altLang="en-US" smtClean="0"/>
            </a:fld>
            <a:endParaRPr lang="en-US" altLang="zh-CN"/>
          </a:p>
        </p:txBody>
      </p:sp>
      <p:sp>
        <p:nvSpPr>
          <p:cNvPr id="5" name="Footer Placeholder 4"/>
          <p:cNvSpPr>
            <a:spLocks noGrp="1"/>
          </p:cNvSpPr>
          <p:nvPr>
            <p:ph type="ftr" sz="quarter" idx="11"/>
          </p:nvPr>
        </p:nvSpPr>
        <p:spPr/>
        <p:txBody>
          <a:bodyPr/>
          <a:lstStyle/>
          <a:p>
            <a:pPr>
              <a:defRPr/>
            </a:pPr>
            <a:r>
              <a:rPr lang="zh-CN" altLang="en-US"/>
              <a:t>模拟与数字电路 </a:t>
            </a:r>
            <a:r>
              <a:rPr lang="en-US" altLang="zh-CN"/>
              <a:t>— </a:t>
            </a:r>
            <a:r>
              <a:rPr lang="zh-CN" altLang="en-US"/>
              <a:t>集成运算放大器 </a:t>
            </a:r>
            <a:r>
              <a:rPr lang="en-US" altLang="zh-CN"/>
              <a:t>(1)</a:t>
            </a:r>
            <a:endParaRPr lang="en-US" altLang="zh-CN"/>
          </a:p>
        </p:txBody>
      </p:sp>
      <p:sp>
        <p:nvSpPr>
          <p:cNvPr id="6" name="Slide Number Placeholder 5"/>
          <p:cNvSpPr>
            <a:spLocks noGrp="1"/>
          </p:cNvSpPr>
          <p:nvPr>
            <p:ph type="sldNum" sz="quarter" idx="12"/>
          </p:nvPr>
        </p:nvSpPr>
        <p:spPr/>
        <p:txBody>
          <a:bodyPr/>
          <a:lstStyle/>
          <a:p>
            <a:pPr>
              <a:defRPr/>
            </a:pPr>
            <a:fld id="{59C3ACEF-ECB4-411A-B17B-B3666F7FFB65}" type="slidenum">
              <a:rPr lang="en-US" altLang="zh-CN" smtClean="0"/>
            </a:fld>
            <a:endParaRPr lang="en-US" altLang="zh-CN"/>
          </a:p>
        </p:txBody>
      </p:sp>
      <mc:AlternateContent xmlns:mc="http://schemas.openxmlformats.org/markup-compatibility/2006">
        <mc:Choice xmlns:a14="http://schemas.microsoft.com/office/drawing/2010/main" Requires="a14">
          <p:sp>
            <p:nvSpPr>
              <p:cNvPr id="7" name="TextBox 6"/>
              <p:cNvSpPr txBox="1"/>
              <p:nvPr/>
            </p:nvSpPr>
            <p:spPr>
              <a:xfrm>
                <a:off x="395288" y="1772816"/>
                <a:ext cx="8497192" cy="3139321"/>
              </a:xfrm>
              <a:prstGeom prst="rect">
                <a:avLst/>
              </a:prstGeom>
              <a:noFill/>
            </p:spPr>
            <p:txBody>
              <a:bodyPr wrap="square" rtlCol="0">
                <a:spAutoFit/>
              </a:bodyPr>
              <a:lstStyle/>
              <a:p>
                <a:r>
                  <a:rPr lang="zh-CN" altLang="en-US" dirty="0"/>
                  <a:t>设：</a:t>
                </a:r>
                <a:endParaRPr lang="en-US" altLang="zh-CN" dirty="0"/>
              </a:p>
              <a:p>
                <a:r>
                  <a:rPr lang="zh-CN" altLang="en-US" dirty="0"/>
                  <a:t>电压放大型电路，放大倍数（增益）</a:t>
                </a:r>
                <a:r>
                  <a:rPr lang="en-US" altLang="zh-CN" dirty="0"/>
                  <a:t>A</a:t>
                </a:r>
                <a:r>
                  <a:rPr lang="en-US" altLang="zh-CN" baseline="-25000" dirty="0"/>
                  <a:t>v</a:t>
                </a:r>
                <a:r>
                  <a:rPr lang="en-US" altLang="zh-CN" dirty="0"/>
                  <a:t>=100</a:t>
                </a:r>
                <a:r>
                  <a:rPr lang="zh-CN" altLang="en-US" dirty="0"/>
                  <a:t>，输入电阻</a:t>
                </a:r>
                <a:r>
                  <a:rPr lang="en-US" altLang="zh-CN" dirty="0"/>
                  <a:t>R</a:t>
                </a:r>
                <a:r>
                  <a:rPr lang="en-US" altLang="zh-CN" baseline="-25000" dirty="0"/>
                  <a:t>i</a:t>
                </a:r>
                <a:r>
                  <a:rPr lang="en-US" altLang="zh-CN" dirty="0"/>
                  <a:t>=1K</a:t>
                </a:r>
                <a:r>
                  <a:rPr lang="el-GR" altLang="zh-CN" dirty="0">
                    <a:ea typeface="Cambria Math" panose="02040503050406030204" pitchFamily="18" charset="0"/>
                  </a:rPr>
                  <a:t> </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Ω</m:t>
                    </m:r>
                    <m:r>
                      <a:rPr lang="el-GR" altLang="zh-CN" i="1">
                        <a:latin typeface="Cambria Math" panose="02040503050406030204" pitchFamily="18" charset="0"/>
                        <a:ea typeface="Cambria Math" panose="02040503050406030204" pitchFamily="18" charset="0"/>
                      </a:rPr>
                      <m:t> </m:t>
                    </m:r>
                  </m:oMath>
                </a14:m>
                <a:r>
                  <a:rPr lang="zh-CN" altLang="en-US" dirty="0"/>
                  <a:t>，输出电阻</a:t>
                </a:r>
                <a:r>
                  <a:rPr lang="en-US" altLang="zh-CN" dirty="0"/>
                  <a:t>R</a:t>
                </a:r>
                <a:r>
                  <a:rPr lang="en-US" altLang="zh-CN" baseline="-25000" dirty="0"/>
                  <a:t>o</a:t>
                </a:r>
                <a:r>
                  <a:rPr lang="en-US" altLang="zh-CN" dirty="0"/>
                  <a:t>=2K</a:t>
                </a:r>
                <a:r>
                  <a:rPr lang="el-GR" altLang="zh-CN" dirty="0">
                    <a:ea typeface="Cambria Math" panose="02040503050406030204" pitchFamily="18" charset="0"/>
                  </a:rPr>
                  <a:t> </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Ω</m:t>
                    </m:r>
                    <m:r>
                      <a:rPr lang="el-GR" altLang="zh-CN" i="1">
                        <a:latin typeface="Cambria Math" panose="02040503050406030204" pitchFamily="18" charset="0"/>
                        <a:ea typeface="Cambria Math" panose="02040503050406030204" pitchFamily="18" charset="0"/>
                      </a:rPr>
                      <m:t> </m:t>
                    </m:r>
                  </m:oMath>
                </a14:m>
                <a:endParaRPr lang="en-US" altLang="zh-CN" dirty="0">
                  <a:ea typeface="Cambria Math" panose="02040503050406030204" pitchFamily="18" charset="0"/>
                </a:endParaRPr>
              </a:p>
              <a:p>
                <a:r>
                  <a:rPr lang="zh-CN" altLang="en-US" dirty="0"/>
                  <a:t>输出负载电阻</a:t>
                </a:r>
                <a:r>
                  <a:rPr lang="en-US" altLang="zh-CN" dirty="0"/>
                  <a:t>R</a:t>
                </a:r>
                <a:r>
                  <a:rPr lang="en-US" altLang="zh-CN" baseline="-25000" dirty="0"/>
                  <a:t>L</a:t>
                </a:r>
                <a:r>
                  <a:rPr lang="en-US" altLang="zh-CN" dirty="0"/>
                  <a:t>=3K</a:t>
                </a:r>
                <a:r>
                  <a:rPr lang="el-GR" altLang="zh-CN" dirty="0">
                    <a:ea typeface="Cambria Math" panose="02040503050406030204" pitchFamily="18" charset="0"/>
                  </a:rPr>
                  <a:t> </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Ω</m:t>
                    </m:r>
                  </m:oMath>
                </a14:m>
                <a:endParaRPr lang="en-US" altLang="zh-CN" dirty="0"/>
              </a:p>
              <a:p>
                <a:r>
                  <a:rPr lang="zh-CN" altLang="en-US" dirty="0"/>
                  <a:t>输入电压源为幅度为</a:t>
                </a:r>
                <a:r>
                  <a:rPr lang="en-US" altLang="zh-CN" dirty="0"/>
                  <a:t>1V</a:t>
                </a:r>
                <a:r>
                  <a:rPr lang="zh-CN" altLang="en-US" dirty="0"/>
                  <a:t>的正弦信号，电压源内阻为</a:t>
                </a:r>
                <a:r>
                  <a:rPr lang="en-US" altLang="zh-CN" dirty="0"/>
                  <a:t>1.5K</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Ω</m:t>
                    </m:r>
                  </m:oMath>
                </a14:m>
                <a:endParaRPr lang="en-US" altLang="zh-CN" dirty="0"/>
              </a:p>
              <a:p>
                <a:endParaRPr lang="en-US" altLang="zh-CN" dirty="0"/>
              </a:p>
              <a:p>
                <a:r>
                  <a:rPr lang="zh-CN" altLang="en-US" dirty="0"/>
                  <a:t>求：负载电阻上的电压幅度。</a:t>
                </a:r>
                <a:endParaRPr lang="en-US" altLang="zh-CN" dirty="0"/>
              </a:p>
              <a:p>
                <a:endParaRPr lang="en-US" dirty="0"/>
              </a:p>
              <a:p>
                <a:endParaRPr lang="en-US" dirty="0"/>
              </a:p>
              <a:p>
                <a:endParaRPr lang="en-US" dirty="0"/>
              </a:p>
              <a:p>
                <a:r>
                  <a:rPr lang="zh-CN" altLang="en-US" dirty="0"/>
                  <a:t>请写上姓名学号，助教三分钟后收集。</a:t>
                </a:r>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395288" y="1772816"/>
                <a:ext cx="8497192" cy="3139321"/>
              </a:xfrm>
              <a:prstGeom prst="rect">
                <a:avLst/>
              </a:prstGeom>
              <a:blipFill rotWithShape="1">
                <a:blip r:embed="rId1"/>
                <a:stretch>
                  <a:fillRect l="-4" t="-17" r="7" b="13"/>
                </a:stretch>
              </a:blipFill>
            </p:spPr>
            <p:txBody>
              <a:bodyPr/>
              <a:lstStyle/>
              <a:p>
                <a:r>
                  <a:rPr lang="zh-CN" altLang="en-US">
                    <a:noFill/>
                  </a:rPr>
                  <a:t> </a:t>
                </a:r>
              </a:p>
            </p:txBody>
          </p:sp>
        </mc:Fallback>
      </mc:AlternateContent>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EC6D651-3939-4CF1-ACB5-FA1B4D3FADAE}" type="datetime1">
              <a:rPr lang="zh-CN" altLang="en-US" sz="1800" b="0" smtClean="0">
                <a:solidFill>
                  <a:srgbClr val="B2B2B2"/>
                </a:solidFill>
              </a:rPr>
            </a:fld>
            <a:endParaRPr lang="en-US" altLang="zh-CN" sz="1800" b="0">
              <a:solidFill>
                <a:srgbClr val="B2B2B2"/>
              </a:solidFill>
            </a:endParaRPr>
          </a:p>
        </p:txBody>
      </p:sp>
      <p:sp>
        <p:nvSpPr>
          <p:cNvPr id="8195"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endParaRPr lang="en-US" altLang="zh-CN" sz="1800" b="0">
              <a:solidFill>
                <a:srgbClr val="B2B2B2"/>
              </a:solidFill>
              <a:latin typeface="Times New Roman" panose="02020603050405020304" pitchFamily="18" charset="0"/>
            </a:endParaRPr>
          </a:p>
        </p:txBody>
      </p:sp>
      <p:sp>
        <p:nvSpPr>
          <p:cNvPr id="8196"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FD8A9C2-5569-4735-B935-5323D33813F3}" type="slidenum">
              <a:rPr lang="en-US" altLang="zh-CN" sz="1800" b="0" smtClean="0">
                <a:solidFill>
                  <a:srgbClr val="B2B2B2"/>
                </a:solidFill>
              </a:rPr>
            </a:fld>
            <a:endParaRPr lang="en-US" altLang="zh-CN" sz="1800" b="0">
              <a:solidFill>
                <a:srgbClr val="B2B2B2"/>
              </a:solidFill>
            </a:endParaRPr>
          </a:p>
        </p:txBody>
      </p:sp>
      <p:sp>
        <p:nvSpPr>
          <p:cNvPr id="8197" name="Rectangle 2"/>
          <p:cNvSpPr>
            <a:spLocks noGrp="1" noChangeArrowheads="1"/>
          </p:cNvSpPr>
          <p:nvPr>
            <p:ph type="title"/>
          </p:nvPr>
        </p:nvSpPr>
        <p:spPr/>
        <p:txBody>
          <a:bodyPr/>
          <a:lstStyle/>
          <a:p>
            <a:r>
              <a:rPr kumimoji="1" lang="zh-CN" altLang="en-US">
                <a:solidFill>
                  <a:srgbClr val="000000"/>
                </a:solidFill>
                <a:latin typeface="Times New Roman" panose="02020603050405020304" pitchFamily="18" charset="0"/>
              </a:rPr>
              <a:t>集成电路</a:t>
            </a:r>
            <a:endParaRPr kumimoji="1" lang="zh-CN" altLang="en-US">
              <a:solidFill>
                <a:srgbClr val="000000"/>
              </a:solidFill>
              <a:latin typeface="Times New Roman" panose="02020603050405020304" pitchFamily="18" charset="0"/>
            </a:endParaRPr>
          </a:p>
        </p:txBody>
      </p:sp>
      <p:sp>
        <p:nvSpPr>
          <p:cNvPr id="737283" name="Rectangle 3"/>
          <p:cNvSpPr>
            <a:spLocks noGrp="1" noChangeArrowheads="1"/>
          </p:cNvSpPr>
          <p:nvPr>
            <p:ph type="body" idx="1"/>
          </p:nvPr>
        </p:nvSpPr>
        <p:spPr/>
        <p:txBody>
          <a:bodyPr/>
          <a:lstStyle/>
          <a:p>
            <a:r>
              <a:rPr kumimoji="1" lang="zh-CN" altLang="en-US" sz="2400" dirty="0">
                <a:solidFill>
                  <a:srgbClr val="000000"/>
                </a:solidFill>
                <a:latin typeface="Times New Roman" panose="02020603050405020304" pitchFamily="18" charset="0"/>
              </a:rPr>
              <a:t>分立电路：由结构上各自独立的电阻、电容、晶体管等元器件，借助导线或印制电路板</a:t>
            </a:r>
            <a:r>
              <a:rPr kumimoji="1" lang="en-US" altLang="zh-CN" sz="2400" dirty="0">
                <a:solidFill>
                  <a:srgbClr val="000000"/>
                </a:solidFill>
                <a:latin typeface="Times New Roman" panose="02020603050405020304" pitchFamily="18" charset="0"/>
              </a:rPr>
              <a:t>(PCB)</a:t>
            </a:r>
            <a:r>
              <a:rPr kumimoji="1" lang="zh-CN" altLang="en-US" sz="2400" dirty="0">
                <a:solidFill>
                  <a:srgbClr val="000000"/>
                </a:solidFill>
                <a:latin typeface="Times New Roman" panose="02020603050405020304" pitchFamily="18" charset="0"/>
              </a:rPr>
              <a:t>连接而成的电路</a:t>
            </a:r>
            <a:endParaRPr kumimoji="1" lang="en-US" altLang="zh-CN" sz="2400" dirty="0">
              <a:solidFill>
                <a:srgbClr val="000000"/>
              </a:solidFill>
              <a:latin typeface="Times New Roman" panose="02020603050405020304" pitchFamily="18" charset="0"/>
            </a:endParaRPr>
          </a:p>
          <a:p>
            <a:endParaRPr kumimoji="1" lang="zh-CN" altLang="en-US" sz="2400" dirty="0">
              <a:solidFill>
                <a:srgbClr val="000000"/>
              </a:solidFill>
              <a:latin typeface="Times New Roman" panose="02020603050405020304" pitchFamily="18" charset="0"/>
            </a:endParaRPr>
          </a:p>
          <a:p>
            <a:r>
              <a:rPr kumimoji="1" lang="zh-CN" altLang="en-US" sz="2400" dirty="0">
                <a:solidFill>
                  <a:srgbClr val="000000"/>
                </a:solidFill>
                <a:latin typeface="Times New Roman" panose="02020603050405020304" pitchFamily="18" charset="0"/>
              </a:rPr>
              <a:t>集成电路：</a:t>
            </a:r>
            <a:r>
              <a:rPr kumimoji="1" lang="en-US" altLang="zh-CN" sz="2400" dirty="0">
                <a:solidFill>
                  <a:srgbClr val="000000"/>
                </a:solidFill>
                <a:latin typeface="Times New Roman" panose="02020603050405020304" pitchFamily="18" charset="0"/>
              </a:rPr>
              <a:t>Integrated Circuit</a:t>
            </a:r>
            <a:r>
              <a:rPr kumimoji="1" lang="zh-CN" altLang="en-US" sz="2400" dirty="0">
                <a:solidFill>
                  <a:srgbClr val="000000"/>
                </a:solidFill>
                <a:latin typeface="Times New Roman" panose="02020603050405020304" pitchFamily="18" charset="0"/>
              </a:rPr>
              <a:t>，简称</a:t>
            </a:r>
            <a:r>
              <a:rPr kumimoji="1" lang="en-US" altLang="zh-CN" sz="2400" dirty="0">
                <a:solidFill>
                  <a:srgbClr val="000000"/>
                </a:solidFill>
                <a:latin typeface="Times New Roman" panose="02020603050405020304" pitchFamily="18" charset="0"/>
              </a:rPr>
              <a:t>IC</a:t>
            </a:r>
            <a:r>
              <a:rPr kumimoji="1" lang="zh-CN" altLang="en-US" sz="2400" dirty="0">
                <a:solidFill>
                  <a:srgbClr val="000000"/>
                </a:solidFill>
                <a:latin typeface="Times New Roman" panose="02020603050405020304" pitchFamily="18" charset="0"/>
              </a:rPr>
              <a:t>或芯片，将构成电路所需的所有元器件以及它们之间的连接导线全部制作在一块</a:t>
            </a:r>
            <a:r>
              <a:rPr kumimoji="1" lang="zh-CN" altLang="en-US" sz="2400" dirty="0"/>
              <a:t>半导体基片</a:t>
            </a:r>
            <a:r>
              <a:rPr kumimoji="1" lang="zh-CN" altLang="en-US" sz="2400" dirty="0">
                <a:solidFill>
                  <a:srgbClr val="000000"/>
                </a:solidFill>
                <a:latin typeface="Times New Roman" panose="02020603050405020304" pitchFamily="18" charset="0"/>
              </a:rPr>
              <a:t>上，然后封装形成的电子器件</a:t>
            </a:r>
            <a:endParaRPr kumimoji="1" lang="en-US" altLang="zh-CN" sz="2400" dirty="0">
              <a:solidFill>
                <a:srgbClr val="000000"/>
              </a:solidFill>
              <a:latin typeface="Times New Roman" panose="02020603050405020304" pitchFamily="18" charset="0"/>
            </a:endParaRPr>
          </a:p>
          <a:p>
            <a:endParaRPr kumimoji="1" lang="en-US" altLang="zh-CN" sz="2400" dirty="0">
              <a:solidFill>
                <a:srgbClr val="000000"/>
              </a:solidFill>
              <a:latin typeface="Times New Roman" panose="02020603050405020304" pitchFamily="18" charset="0"/>
            </a:endParaRPr>
          </a:p>
          <a:p>
            <a:r>
              <a:rPr kumimoji="1" lang="zh-CN" altLang="en-US" sz="2400" dirty="0">
                <a:solidFill>
                  <a:srgbClr val="000000"/>
                </a:solidFill>
                <a:latin typeface="Times New Roman" panose="02020603050405020304" pitchFamily="18" charset="0"/>
              </a:rPr>
              <a:t>集成电路分类：模拟集成电路和数字集成电路</a:t>
            </a:r>
            <a:endParaRPr kumimoji="1" lang="en-US" altLang="zh-CN" sz="2400" dirty="0">
              <a:solidFill>
                <a:srgbClr val="000000"/>
              </a:solidFill>
              <a:latin typeface="Times New Roman" panose="02020603050405020304" pitchFamily="18" charset="0"/>
            </a:endParaRPr>
          </a:p>
          <a:p>
            <a:endParaRPr kumimoji="1" lang="zh-CN" altLang="en-US" sz="2400" dirty="0">
              <a:solidFill>
                <a:srgbClr val="000000"/>
              </a:solidFill>
              <a:latin typeface="Times New Roman" panose="02020603050405020304" pitchFamily="18" charset="0"/>
            </a:endParaRPr>
          </a:p>
          <a:p>
            <a:r>
              <a:rPr kumimoji="1" lang="zh-CN" altLang="en-US" sz="2400" dirty="0">
                <a:solidFill>
                  <a:srgbClr val="000000"/>
                </a:solidFill>
                <a:latin typeface="Times New Roman" panose="02020603050405020304" pitchFamily="18" charset="0"/>
              </a:rPr>
              <a:t>模拟集成电路分类：集成运算放大器、集成功率放大器、集成比较器、集成稳压器等</a:t>
            </a:r>
            <a:endParaRPr kumimoji="1" lang="zh-CN" altLang="en-US" sz="2400" dirty="0">
              <a:solidFill>
                <a:srgbClr val="000000"/>
              </a:solidFill>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BD18BBEB-FCF0-4D0A-873C-3448BB740987}" type="datetime1">
              <a:rPr lang="zh-CN" altLang="en-US" sz="1800" b="0" smtClean="0">
                <a:solidFill>
                  <a:srgbClr val="B2B2B2"/>
                </a:solidFill>
              </a:rPr>
            </a:fld>
            <a:endParaRPr lang="en-US" altLang="zh-CN" sz="1800" b="0">
              <a:solidFill>
                <a:srgbClr val="B2B2B2"/>
              </a:solidFill>
            </a:endParaRPr>
          </a:p>
        </p:txBody>
      </p:sp>
      <p:sp>
        <p:nvSpPr>
          <p:cNvPr id="10243"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endParaRPr lang="en-US" altLang="zh-CN" sz="1800" b="0">
              <a:solidFill>
                <a:srgbClr val="B2B2B2"/>
              </a:solidFill>
              <a:latin typeface="Times New Roman" panose="02020603050405020304" pitchFamily="18" charset="0"/>
            </a:endParaRPr>
          </a:p>
        </p:txBody>
      </p:sp>
      <p:sp>
        <p:nvSpPr>
          <p:cNvPr id="1024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AB278A5A-6392-45A8-B491-B6E7C03F8EC2}" type="slidenum">
              <a:rPr lang="en-US" altLang="zh-CN" sz="1800" b="0" smtClean="0">
                <a:solidFill>
                  <a:srgbClr val="B2B2B2"/>
                </a:solidFill>
              </a:rPr>
            </a:fld>
            <a:endParaRPr lang="en-US" altLang="zh-CN" sz="1800" b="0">
              <a:solidFill>
                <a:srgbClr val="B2B2B2"/>
              </a:solidFill>
            </a:endParaRPr>
          </a:p>
        </p:txBody>
      </p:sp>
      <p:sp>
        <p:nvSpPr>
          <p:cNvPr id="10245" name="Rectangle 2"/>
          <p:cNvSpPr>
            <a:spLocks noGrp="1" noChangeArrowheads="1"/>
          </p:cNvSpPr>
          <p:nvPr>
            <p:ph type="title"/>
          </p:nvPr>
        </p:nvSpPr>
        <p:spPr/>
        <p:txBody>
          <a:bodyPr/>
          <a:lstStyle/>
          <a:p>
            <a:r>
              <a:rPr kumimoji="1" lang="zh-CN" altLang="en-US">
                <a:solidFill>
                  <a:srgbClr val="000000"/>
                </a:solidFill>
                <a:latin typeface="Times New Roman" panose="02020603050405020304" pitchFamily="18" charset="0"/>
              </a:rPr>
              <a:t>集成运算放大器</a:t>
            </a:r>
            <a:endParaRPr kumimoji="1" lang="en-US" altLang="zh-CN">
              <a:solidFill>
                <a:srgbClr val="000000"/>
              </a:solidFill>
              <a:latin typeface="Times New Roman" panose="02020603050405020304" pitchFamily="18" charset="0"/>
            </a:endParaRPr>
          </a:p>
        </p:txBody>
      </p:sp>
      <p:sp>
        <p:nvSpPr>
          <p:cNvPr id="10246" name="Rectangle 3"/>
          <p:cNvSpPr>
            <a:spLocks noGrp="1" noChangeArrowheads="1"/>
          </p:cNvSpPr>
          <p:nvPr>
            <p:ph type="body" idx="1"/>
          </p:nvPr>
        </p:nvSpPr>
        <p:spPr>
          <a:xfrm>
            <a:off x="457200" y="1449388"/>
            <a:ext cx="8229600" cy="1511300"/>
          </a:xfrm>
        </p:spPr>
        <p:txBody>
          <a:bodyPr/>
          <a:lstStyle/>
          <a:p>
            <a:pPr>
              <a:lnSpc>
                <a:spcPct val="105000"/>
              </a:lnSpc>
            </a:pPr>
            <a:r>
              <a:rPr kumimoji="1" lang="zh-CN" altLang="en-US" sz="2400" dirty="0"/>
              <a:t>一种具有很高放大倍数的多级直接耦合放大电路，因最初用于信号运算而得名，简称集成运放或运放</a:t>
            </a:r>
            <a:endParaRPr kumimoji="1" lang="en-US" altLang="zh-CN" sz="2400" dirty="0"/>
          </a:p>
        </p:txBody>
      </p:sp>
      <p:sp>
        <p:nvSpPr>
          <p:cNvPr id="741391" name="Rectangle 15"/>
          <p:cNvSpPr>
            <a:spLocks noChangeArrowheads="1"/>
          </p:cNvSpPr>
          <p:nvPr/>
        </p:nvSpPr>
        <p:spPr bwMode="auto">
          <a:xfrm>
            <a:off x="5983288" y="5626100"/>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sz="2400" b="0"/>
              <a:t>电路符号</a:t>
            </a:r>
            <a:endParaRPr lang="zh-CN" altLang="en-US" sz="2400" b="0"/>
          </a:p>
        </p:txBody>
      </p:sp>
      <p:grpSp>
        <p:nvGrpSpPr>
          <p:cNvPr id="2" name="Group 39"/>
          <p:cNvGrpSpPr/>
          <p:nvPr/>
        </p:nvGrpSpPr>
        <p:grpSpPr bwMode="auto">
          <a:xfrm>
            <a:off x="5445125" y="3494088"/>
            <a:ext cx="2813050" cy="1265237"/>
            <a:chOff x="3430" y="2201"/>
            <a:chExt cx="1772" cy="797"/>
          </a:xfrm>
        </p:grpSpPr>
        <p:sp>
          <p:nvSpPr>
            <p:cNvPr id="10253" name="Text Box 12"/>
            <p:cNvSpPr txBox="1">
              <a:spLocks noChangeArrowheads="1"/>
            </p:cNvSpPr>
            <p:nvPr/>
          </p:nvSpPr>
          <p:spPr bwMode="auto">
            <a:xfrm>
              <a:off x="3430" y="2274"/>
              <a:ext cx="187"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zh-CN" altLang="en-US" sz="2400" b="0">
                  <a:latin typeface="Times New Roman" panose="02020603050405020304" pitchFamily="18" charset="0"/>
                  <a:ea typeface="楷体_GB2312" pitchFamily="49" charset="-122"/>
                </a:rPr>
                <a:t> </a:t>
              </a:r>
              <a:r>
                <a:rPr kumimoji="1" lang="en-US" altLang="zh-CN" sz="2400" b="0">
                  <a:latin typeface="Times New Roman" panose="02020603050405020304" pitchFamily="18" charset="0"/>
                  <a:ea typeface="楷体_GB2312" pitchFamily="49" charset="-122"/>
                </a:rPr>
                <a:t>N</a:t>
              </a:r>
              <a:endParaRPr kumimoji="1" lang="en-US" altLang="zh-CN" sz="2400" b="0">
                <a:latin typeface="Times New Roman" panose="02020603050405020304" pitchFamily="18" charset="0"/>
                <a:ea typeface="楷体_GB2312" pitchFamily="49" charset="-122"/>
              </a:endParaRPr>
            </a:p>
          </p:txBody>
        </p:sp>
        <p:sp>
          <p:nvSpPr>
            <p:cNvPr id="10254" name="Text Box 13"/>
            <p:cNvSpPr txBox="1">
              <a:spLocks noChangeArrowheads="1"/>
            </p:cNvSpPr>
            <p:nvPr/>
          </p:nvSpPr>
          <p:spPr bwMode="auto">
            <a:xfrm>
              <a:off x="3435" y="2632"/>
              <a:ext cx="155"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zh-CN" altLang="en-US" sz="2400" b="0">
                  <a:latin typeface="Times New Roman" panose="02020603050405020304" pitchFamily="18" charset="0"/>
                  <a:ea typeface="楷体_GB2312" pitchFamily="49" charset="-122"/>
                </a:rPr>
                <a:t> </a:t>
              </a:r>
              <a:r>
                <a:rPr kumimoji="1" lang="en-US" altLang="zh-CN" sz="2400" b="0">
                  <a:latin typeface="Times New Roman" panose="02020603050405020304" pitchFamily="18" charset="0"/>
                  <a:ea typeface="楷体_GB2312" pitchFamily="49" charset="-122"/>
                </a:rPr>
                <a:t>P</a:t>
              </a:r>
              <a:endParaRPr kumimoji="1" lang="en-US" altLang="zh-CN" sz="2400" b="0" baseline="-15000">
                <a:latin typeface="Times New Roman" panose="02020603050405020304" pitchFamily="18" charset="0"/>
                <a:ea typeface="楷体_GB2312" pitchFamily="49" charset="-122"/>
              </a:endParaRPr>
            </a:p>
          </p:txBody>
        </p:sp>
        <p:sp>
          <p:nvSpPr>
            <p:cNvPr id="10255" name="Text Box 14"/>
            <p:cNvSpPr txBox="1">
              <a:spLocks noChangeArrowheads="1"/>
            </p:cNvSpPr>
            <p:nvPr/>
          </p:nvSpPr>
          <p:spPr bwMode="auto">
            <a:xfrm>
              <a:off x="5063" y="2456"/>
              <a:ext cx="139"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sz="2400" b="0">
                  <a:latin typeface="Times New Roman" panose="02020603050405020304" pitchFamily="18" charset="0"/>
                  <a:ea typeface="楷体_GB2312" pitchFamily="49" charset="-122"/>
                </a:rPr>
                <a:t>O</a:t>
              </a:r>
              <a:endParaRPr kumimoji="1" lang="en-US" altLang="zh-CN" sz="2400" b="0">
                <a:latin typeface="Times New Roman" panose="02020603050405020304" pitchFamily="18" charset="0"/>
                <a:ea typeface="楷体_GB2312" pitchFamily="49" charset="-122"/>
              </a:endParaRPr>
            </a:p>
          </p:txBody>
        </p:sp>
        <p:sp>
          <p:nvSpPr>
            <p:cNvPr id="10256" name="Text Box 6"/>
            <p:cNvSpPr txBox="1">
              <a:spLocks noChangeArrowheads="1"/>
            </p:cNvSpPr>
            <p:nvPr/>
          </p:nvSpPr>
          <p:spPr bwMode="auto">
            <a:xfrm>
              <a:off x="3951" y="2597"/>
              <a:ext cx="4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kumimoji="1" lang="zh-CN" altLang="en-US" sz="2400">
                  <a:latin typeface="Times New Roman" panose="02020603050405020304" pitchFamily="18" charset="0"/>
                  <a:ea typeface="楷体_GB2312" pitchFamily="49" charset="-122"/>
                </a:rPr>
                <a:t>＋</a:t>
              </a:r>
              <a:endParaRPr kumimoji="1" lang="zh-CN" altLang="en-US" sz="2400">
                <a:latin typeface="Times New Roman" panose="02020603050405020304" pitchFamily="18" charset="0"/>
                <a:ea typeface="楷体_GB2312" pitchFamily="49" charset="-122"/>
              </a:endParaRPr>
            </a:p>
          </p:txBody>
        </p:sp>
        <p:sp>
          <p:nvSpPr>
            <p:cNvPr id="10257" name="Line 7"/>
            <p:cNvSpPr>
              <a:spLocks noChangeShapeType="1"/>
            </p:cNvSpPr>
            <p:nvPr/>
          </p:nvSpPr>
          <p:spPr bwMode="auto">
            <a:xfrm>
              <a:off x="3770" y="2445"/>
              <a:ext cx="314"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8" name="Line 8"/>
            <p:cNvSpPr>
              <a:spLocks noChangeShapeType="1"/>
            </p:cNvSpPr>
            <p:nvPr/>
          </p:nvSpPr>
          <p:spPr bwMode="auto">
            <a:xfrm>
              <a:off x="3770" y="2779"/>
              <a:ext cx="314"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9" name="Text Box 9"/>
            <p:cNvSpPr txBox="1">
              <a:spLocks noChangeArrowheads="1"/>
            </p:cNvSpPr>
            <p:nvPr/>
          </p:nvSpPr>
          <p:spPr bwMode="auto">
            <a:xfrm>
              <a:off x="3974" y="2272"/>
              <a:ext cx="4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kumimoji="1" lang="zh-CN" altLang="en-US" sz="2400">
                  <a:latin typeface="Times New Roman" panose="02020603050405020304" pitchFamily="18" charset="0"/>
                  <a:ea typeface="楷体_GB2312" pitchFamily="49" charset="-122"/>
                </a:rPr>
                <a:t>－</a:t>
              </a:r>
              <a:endParaRPr kumimoji="1" lang="zh-CN" altLang="en-US" sz="2400">
                <a:latin typeface="Times New Roman" panose="02020603050405020304" pitchFamily="18" charset="0"/>
                <a:ea typeface="楷体_GB2312" pitchFamily="49" charset="-122"/>
              </a:endParaRPr>
            </a:p>
          </p:txBody>
        </p:sp>
        <p:sp>
          <p:nvSpPr>
            <p:cNvPr id="10260" name="Line 10"/>
            <p:cNvSpPr>
              <a:spLocks noChangeShapeType="1"/>
            </p:cNvSpPr>
            <p:nvPr/>
          </p:nvSpPr>
          <p:spPr bwMode="auto">
            <a:xfrm>
              <a:off x="4704" y="2605"/>
              <a:ext cx="245"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1" name="AutoShape 11"/>
            <p:cNvSpPr>
              <a:spLocks noChangeAspect="1" noChangeArrowheads="1"/>
            </p:cNvSpPr>
            <p:nvPr/>
          </p:nvSpPr>
          <p:spPr bwMode="auto">
            <a:xfrm rot="5400000">
              <a:off x="3989" y="2284"/>
              <a:ext cx="797" cy="632"/>
            </a:xfrm>
            <a:prstGeom prst="triangle">
              <a:avLst>
                <a:gd name="adj" fmla="val 50000"/>
              </a:avLst>
            </a:prstGeom>
            <a:noFill/>
            <a:ln w="38100">
              <a:solidFill>
                <a:srgbClr val="000000"/>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sp>
        <p:nvSpPr>
          <p:cNvPr id="741404" name="Rectangle 28"/>
          <p:cNvSpPr>
            <a:spLocks noChangeArrowheads="1"/>
          </p:cNvSpPr>
          <p:nvPr/>
        </p:nvSpPr>
        <p:spPr bwMode="auto">
          <a:xfrm>
            <a:off x="4716463" y="4735513"/>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sz="2400" b="0"/>
              <a:t>同相输入端</a:t>
            </a:r>
            <a:endParaRPr lang="zh-CN" altLang="en-US" sz="2400" b="0"/>
          </a:p>
        </p:txBody>
      </p:sp>
      <p:sp>
        <p:nvSpPr>
          <p:cNvPr id="741405" name="Rectangle 29"/>
          <p:cNvSpPr>
            <a:spLocks noChangeArrowheads="1"/>
          </p:cNvSpPr>
          <p:nvPr/>
        </p:nvSpPr>
        <p:spPr bwMode="auto">
          <a:xfrm>
            <a:off x="4679950" y="3105150"/>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sz="2400" b="0"/>
              <a:t>反相输入端</a:t>
            </a:r>
            <a:endParaRPr lang="en-US" altLang="zh-CN" sz="2400" b="0"/>
          </a:p>
        </p:txBody>
      </p:sp>
      <p:sp>
        <p:nvSpPr>
          <p:cNvPr id="741406" name="Rectangle 30"/>
          <p:cNvSpPr>
            <a:spLocks noChangeArrowheads="1"/>
          </p:cNvSpPr>
          <p:nvPr/>
        </p:nvSpPr>
        <p:spPr bwMode="auto">
          <a:xfrm>
            <a:off x="7558088" y="3440113"/>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sz="2400" b="0"/>
              <a:t>输出端</a:t>
            </a:r>
            <a:endParaRPr lang="zh-CN" altLang="en-US" sz="2400" b="0"/>
          </a:p>
        </p:txBody>
      </p:sp>
      <p:sp>
        <p:nvSpPr>
          <p:cNvPr id="741413" name="Rectangle 37"/>
          <p:cNvSpPr>
            <a:spLocks noChangeArrowheads="1"/>
          </p:cNvSpPr>
          <p:nvPr/>
        </p:nvSpPr>
        <p:spPr bwMode="auto">
          <a:xfrm>
            <a:off x="446088" y="2960688"/>
            <a:ext cx="4141787" cy="342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t>模拟集成电路中的典型组件，是发展最快、品种最多、应用最广的一种</a:t>
            </a:r>
            <a:endParaRPr kumimoji="1" lang="zh-CN" altLang="en-US" sz="2400" dirty="0"/>
          </a:p>
          <a:p>
            <a:pPr lvl="1">
              <a:lnSpc>
                <a:spcPct val="110000"/>
              </a:lnSpc>
            </a:pPr>
            <a:r>
              <a:rPr kumimoji="1" lang="zh-CN" altLang="en-US" sz="2400" dirty="0">
                <a:solidFill>
                  <a:srgbClr val="000000"/>
                </a:solidFill>
              </a:rPr>
              <a:t>信号运算、信号处理、信号发生、信号变换等</a:t>
            </a:r>
            <a:endParaRPr kumimoji="1" lang="en-US" altLang="zh-CN" sz="2400" dirty="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11C910E-AFAF-46DE-BA95-2F0D9ECF0FFD}" type="datetime1">
              <a:rPr lang="zh-CN" altLang="en-US" sz="1800" b="0" smtClean="0">
                <a:solidFill>
                  <a:srgbClr val="B2B2B2"/>
                </a:solidFill>
              </a:rPr>
            </a:fld>
            <a:endParaRPr lang="en-US" altLang="zh-CN" sz="1800" b="0">
              <a:solidFill>
                <a:srgbClr val="B2B2B2"/>
              </a:solidFill>
            </a:endParaRPr>
          </a:p>
        </p:txBody>
      </p:sp>
      <p:sp>
        <p:nvSpPr>
          <p:cNvPr id="12291"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endParaRPr lang="en-US" altLang="zh-CN" sz="1800" b="0">
              <a:solidFill>
                <a:srgbClr val="B2B2B2"/>
              </a:solidFill>
              <a:latin typeface="Times New Roman" panose="02020603050405020304" pitchFamily="18" charset="0"/>
            </a:endParaRPr>
          </a:p>
        </p:txBody>
      </p:sp>
      <p:sp>
        <p:nvSpPr>
          <p:cNvPr id="12292"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21B5E050-71E3-4079-B083-86C6559E7780}" type="slidenum">
              <a:rPr lang="en-US" altLang="zh-CN" sz="1800" b="0" smtClean="0">
                <a:solidFill>
                  <a:srgbClr val="B2B2B2"/>
                </a:solidFill>
              </a:rPr>
            </a:fld>
            <a:endParaRPr lang="en-US" altLang="zh-CN" sz="1800" b="0">
              <a:solidFill>
                <a:srgbClr val="B2B2B2"/>
              </a:solidFill>
            </a:endParaRPr>
          </a:p>
        </p:txBody>
      </p:sp>
      <p:sp>
        <p:nvSpPr>
          <p:cNvPr id="12293" name="Rectangle 2"/>
          <p:cNvSpPr>
            <a:spLocks noGrp="1" noChangeArrowheads="1"/>
          </p:cNvSpPr>
          <p:nvPr>
            <p:ph type="title"/>
          </p:nvPr>
        </p:nvSpPr>
        <p:spPr/>
        <p:txBody>
          <a:bodyPr/>
          <a:lstStyle/>
          <a:p>
            <a:r>
              <a:rPr lang="zh-CN" altLang="en-US"/>
              <a:t>集成运放电路组成</a:t>
            </a:r>
            <a:endParaRPr lang="zh-CN" altLang="en-US"/>
          </a:p>
        </p:txBody>
      </p:sp>
      <p:pic>
        <p:nvPicPr>
          <p:cNvPr id="12294" name="Picture 4" descr="o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3238" y="1341438"/>
            <a:ext cx="8208962" cy="499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33E17A4-2507-407A-A606-DBDEA9B07EC2}" type="datetime1">
              <a:rPr lang="zh-CN" altLang="en-US" sz="1800" b="0" smtClean="0">
                <a:solidFill>
                  <a:srgbClr val="B2B2B2"/>
                </a:solidFill>
              </a:rPr>
            </a:fld>
            <a:endParaRPr lang="en-US" altLang="zh-CN" sz="1800" b="0">
              <a:solidFill>
                <a:srgbClr val="B2B2B2"/>
              </a:solidFill>
            </a:endParaRPr>
          </a:p>
        </p:txBody>
      </p:sp>
      <p:sp>
        <p:nvSpPr>
          <p:cNvPr id="14339"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endParaRPr lang="en-US" altLang="zh-CN" sz="1800" b="0">
              <a:solidFill>
                <a:srgbClr val="B2B2B2"/>
              </a:solidFill>
              <a:latin typeface="Times New Roman" panose="02020603050405020304" pitchFamily="18" charset="0"/>
            </a:endParaRPr>
          </a:p>
        </p:txBody>
      </p:sp>
      <p:sp>
        <p:nvSpPr>
          <p:cNvPr id="14340"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6CD0511E-6382-4865-9805-8A6F19030BA4}" type="slidenum">
              <a:rPr lang="en-US" altLang="zh-CN" sz="1800" b="0" smtClean="0">
                <a:solidFill>
                  <a:srgbClr val="B2B2B2"/>
                </a:solidFill>
              </a:rPr>
            </a:fld>
            <a:endParaRPr lang="en-US" altLang="zh-CN" sz="1800" b="0">
              <a:solidFill>
                <a:srgbClr val="B2B2B2"/>
              </a:solidFill>
            </a:endParaRPr>
          </a:p>
        </p:txBody>
      </p:sp>
      <p:sp>
        <p:nvSpPr>
          <p:cNvPr id="14341" name="Text Box 2"/>
          <p:cNvSpPr txBox="1">
            <a:spLocks noChangeArrowheads="1"/>
          </p:cNvSpPr>
          <p:nvPr/>
        </p:nvSpPr>
        <p:spPr bwMode="auto">
          <a:xfrm>
            <a:off x="6380163" y="2325688"/>
            <a:ext cx="3286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i="1">
                <a:latin typeface="Times New Roman" panose="02020603050405020304" pitchFamily="18" charset="0"/>
                <a:ea typeface="楷体_GB2312" pitchFamily="49" charset="-122"/>
              </a:rPr>
              <a:t>v</a:t>
            </a:r>
            <a:r>
              <a:rPr kumimoji="1" lang="en-US" altLang="zh-CN" baseline="-25000">
                <a:latin typeface="Times New Roman" panose="02020603050405020304" pitchFamily="18" charset="0"/>
                <a:ea typeface="楷体_GB2312" pitchFamily="49" charset="-122"/>
              </a:rPr>
              <a:t>p</a:t>
            </a:r>
            <a:endParaRPr kumimoji="1" lang="en-US" altLang="zh-CN">
              <a:latin typeface="Times New Roman" panose="02020603050405020304" pitchFamily="18" charset="0"/>
              <a:ea typeface="楷体_GB2312" pitchFamily="49" charset="-122"/>
            </a:endParaRPr>
          </a:p>
        </p:txBody>
      </p:sp>
      <p:sp>
        <p:nvSpPr>
          <p:cNvPr id="14342" name="Rectangle 7"/>
          <p:cNvSpPr>
            <a:spLocks noGrp="1" noChangeArrowheads="1"/>
          </p:cNvSpPr>
          <p:nvPr>
            <p:ph type="title"/>
          </p:nvPr>
        </p:nvSpPr>
        <p:spPr/>
        <p:txBody>
          <a:bodyPr/>
          <a:lstStyle/>
          <a:p>
            <a:r>
              <a:rPr kumimoji="1" lang="zh-CN" altLang="en-US">
                <a:solidFill>
                  <a:schemeClr val="tx1"/>
                </a:solidFill>
                <a:latin typeface="Times New Roman" panose="02020603050405020304" pitchFamily="18" charset="0"/>
              </a:rPr>
              <a:t>差模信号和共模信号</a:t>
            </a:r>
            <a:endParaRPr kumimoji="1" lang="zh-CN" altLang="en-US">
              <a:solidFill>
                <a:schemeClr val="tx1"/>
              </a:solidFill>
              <a:latin typeface="Times New Roman" panose="02020603050405020304" pitchFamily="18" charset="0"/>
            </a:endParaRPr>
          </a:p>
        </p:txBody>
      </p:sp>
      <p:sp>
        <p:nvSpPr>
          <p:cNvPr id="791560" name="Text Box 8"/>
          <p:cNvSpPr txBox="1">
            <a:spLocks noChangeArrowheads="1"/>
          </p:cNvSpPr>
          <p:nvPr/>
        </p:nvSpPr>
        <p:spPr bwMode="auto">
          <a:xfrm>
            <a:off x="452438" y="1582738"/>
            <a:ext cx="18430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600">
                <a:latin typeface="Times New Roman" panose="02020603050405020304" pitchFamily="18" charset="0"/>
              </a:rPr>
              <a:t>差模信号：</a:t>
            </a:r>
            <a:endParaRPr kumimoji="1" lang="zh-CN" altLang="en-US" sz="2600">
              <a:latin typeface="Times New Roman" panose="02020603050405020304" pitchFamily="18" charset="0"/>
            </a:endParaRPr>
          </a:p>
        </p:txBody>
      </p:sp>
      <p:sp>
        <p:nvSpPr>
          <p:cNvPr id="791561" name="Text Box 9"/>
          <p:cNvSpPr txBox="1">
            <a:spLocks noChangeArrowheads="1"/>
          </p:cNvSpPr>
          <p:nvPr/>
        </p:nvSpPr>
        <p:spPr bwMode="auto">
          <a:xfrm>
            <a:off x="452438" y="2309813"/>
            <a:ext cx="18430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600">
                <a:latin typeface="Times New Roman" panose="02020603050405020304" pitchFamily="18" charset="0"/>
              </a:rPr>
              <a:t>共模信号：</a:t>
            </a:r>
            <a:endParaRPr kumimoji="1" lang="zh-CN" altLang="en-US" sz="2600">
              <a:latin typeface="Times New Roman" panose="02020603050405020304" pitchFamily="18" charset="0"/>
            </a:endParaRPr>
          </a:p>
        </p:txBody>
      </p:sp>
      <p:sp>
        <p:nvSpPr>
          <p:cNvPr id="14345" name="Text Box 10"/>
          <p:cNvSpPr txBox="1">
            <a:spLocks noChangeArrowheads="1"/>
          </p:cNvSpPr>
          <p:nvPr/>
        </p:nvSpPr>
        <p:spPr bwMode="auto">
          <a:xfrm>
            <a:off x="5580063" y="2089150"/>
            <a:ext cx="4302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zh-CN" altLang="en-US">
                <a:latin typeface="Times New Roman" panose="02020603050405020304" pitchFamily="18" charset="0"/>
                <a:ea typeface="楷体_GB2312" pitchFamily="49" charset="-122"/>
              </a:rPr>
              <a:t> </a:t>
            </a:r>
            <a:r>
              <a:rPr kumimoji="1" lang="en-US" altLang="zh-CN" i="1">
                <a:latin typeface="Times New Roman" panose="02020603050405020304" pitchFamily="18" charset="0"/>
                <a:ea typeface="楷体_GB2312" pitchFamily="49" charset="-122"/>
              </a:rPr>
              <a:t>v</a:t>
            </a:r>
            <a:r>
              <a:rPr kumimoji="1" lang="en-US" altLang="zh-CN" baseline="-15000">
                <a:latin typeface="Times New Roman" panose="02020603050405020304" pitchFamily="18" charset="0"/>
                <a:ea typeface="楷体_GB2312" pitchFamily="49" charset="-122"/>
              </a:rPr>
              <a:t>n</a:t>
            </a:r>
            <a:endParaRPr kumimoji="1" lang="zh-CN" altLang="en-US">
              <a:latin typeface="Times New Roman" panose="02020603050405020304" pitchFamily="18" charset="0"/>
              <a:ea typeface="楷体_GB2312" pitchFamily="49" charset="-122"/>
            </a:endParaRPr>
          </a:p>
        </p:txBody>
      </p:sp>
      <p:grpSp>
        <p:nvGrpSpPr>
          <p:cNvPr id="2" name="Group 91"/>
          <p:cNvGrpSpPr/>
          <p:nvPr/>
        </p:nvGrpSpPr>
        <p:grpSpPr bwMode="auto">
          <a:xfrm>
            <a:off x="5184775" y="4473575"/>
            <a:ext cx="2840038" cy="1908175"/>
            <a:chOff x="3538" y="2772"/>
            <a:chExt cx="1789" cy="1202"/>
          </a:xfrm>
        </p:grpSpPr>
        <p:sp>
          <p:nvSpPr>
            <p:cNvPr id="14398" name="Text Box 4"/>
            <p:cNvSpPr txBox="1">
              <a:spLocks noChangeArrowheads="1"/>
            </p:cNvSpPr>
            <p:nvPr/>
          </p:nvSpPr>
          <p:spPr bwMode="auto">
            <a:xfrm>
              <a:off x="5066" y="353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1800" b="0">
                  <a:cs typeface="Arial" panose="020B0604020202020204" pitchFamily="34" charset="0"/>
                </a:rPr>
                <a:t>–</a:t>
              </a:r>
              <a:endParaRPr lang="en-US" altLang="zh-CN" sz="1800" b="0">
                <a:cs typeface="Arial" panose="020B0604020202020204" pitchFamily="34" charset="0"/>
              </a:endParaRPr>
            </a:p>
          </p:txBody>
        </p:sp>
        <p:sp>
          <p:nvSpPr>
            <p:cNvPr id="14399" name="Text Box 5"/>
            <p:cNvSpPr txBox="1">
              <a:spLocks noChangeArrowheads="1"/>
            </p:cNvSpPr>
            <p:nvPr/>
          </p:nvSpPr>
          <p:spPr bwMode="auto">
            <a:xfrm>
              <a:off x="3584" y="3334"/>
              <a:ext cx="18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i="1">
                  <a:latin typeface="Times New Roman" panose="02020603050405020304" pitchFamily="18" charset="0"/>
                  <a:ea typeface="楷体_GB2312" pitchFamily="49" charset="-122"/>
                </a:rPr>
                <a:t>v</a:t>
              </a:r>
              <a:r>
                <a:rPr kumimoji="1" lang="en-US" altLang="zh-CN" baseline="-25000">
                  <a:latin typeface="Times New Roman" panose="02020603050405020304" pitchFamily="18" charset="0"/>
                  <a:ea typeface="楷体_GB2312" pitchFamily="49" charset="-122"/>
                </a:rPr>
                <a:t>c</a:t>
              </a:r>
              <a:endParaRPr kumimoji="1" lang="en-US" altLang="zh-CN">
                <a:latin typeface="Times New Roman" panose="02020603050405020304" pitchFamily="18" charset="0"/>
                <a:ea typeface="楷体_GB2312" pitchFamily="49" charset="-122"/>
              </a:endParaRPr>
            </a:p>
          </p:txBody>
        </p:sp>
        <p:sp>
          <p:nvSpPr>
            <p:cNvPr id="14400" name="Text Box 11"/>
            <p:cNvSpPr txBox="1">
              <a:spLocks noChangeArrowheads="1"/>
            </p:cNvSpPr>
            <p:nvPr/>
          </p:nvSpPr>
          <p:spPr bwMode="auto">
            <a:xfrm>
              <a:off x="5054" y="3248"/>
              <a:ext cx="273"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i="1">
                  <a:latin typeface="Times New Roman" panose="02020603050405020304" pitchFamily="18" charset="0"/>
                  <a:ea typeface="楷体_GB2312" pitchFamily="49" charset="-122"/>
                </a:rPr>
                <a:t>v</a:t>
              </a:r>
              <a:r>
                <a:rPr kumimoji="1" lang="en-US" altLang="zh-CN" baseline="-25000">
                  <a:latin typeface="Times New Roman" panose="02020603050405020304" pitchFamily="18" charset="0"/>
                  <a:ea typeface="楷体_GB2312" pitchFamily="49" charset="-122"/>
                </a:rPr>
                <a:t>oc</a:t>
              </a:r>
              <a:endParaRPr kumimoji="1" lang="en-US" altLang="zh-CN">
                <a:latin typeface="Times New Roman" panose="02020603050405020304" pitchFamily="18" charset="0"/>
                <a:ea typeface="楷体_GB2312" pitchFamily="49" charset="-122"/>
              </a:endParaRPr>
            </a:p>
          </p:txBody>
        </p:sp>
        <p:sp>
          <p:nvSpPr>
            <p:cNvPr id="14401" name="Text Box 12"/>
            <p:cNvSpPr txBox="1">
              <a:spLocks noChangeArrowheads="1"/>
            </p:cNvSpPr>
            <p:nvPr/>
          </p:nvSpPr>
          <p:spPr bwMode="auto">
            <a:xfrm>
              <a:off x="4166" y="3168"/>
              <a:ext cx="4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kumimoji="1" lang="zh-CN" altLang="en-US" sz="2400">
                  <a:latin typeface="Times New Roman" panose="02020603050405020304" pitchFamily="18" charset="0"/>
                  <a:ea typeface="楷体_GB2312" pitchFamily="49" charset="-122"/>
                </a:rPr>
                <a:t>＋</a:t>
              </a:r>
              <a:endParaRPr kumimoji="1" lang="zh-CN" altLang="en-US" sz="2400">
                <a:latin typeface="Times New Roman" panose="02020603050405020304" pitchFamily="18" charset="0"/>
                <a:ea typeface="楷体_GB2312" pitchFamily="49" charset="-122"/>
              </a:endParaRPr>
            </a:p>
          </p:txBody>
        </p:sp>
        <p:sp>
          <p:nvSpPr>
            <p:cNvPr id="14402" name="Line 13"/>
            <p:cNvSpPr>
              <a:spLocks noChangeShapeType="1"/>
            </p:cNvSpPr>
            <p:nvPr/>
          </p:nvSpPr>
          <p:spPr bwMode="auto">
            <a:xfrm>
              <a:off x="3985" y="3021"/>
              <a:ext cx="31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03" name="Line 14"/>
            <p:cNvSpPr>
              <a:spLocks noChangeShapeType="1"/>
            </p:cNvSpPr>
            <p:nvPr/>
          </p:nvSpPr>
          <p:spPr bwMode="auto">
            <a:xfrm>
              <a:off x="3833" y="3362"/>
              <a:ext cx="46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04" name="Text Box 15"/>
            <p:cNvSpPr txBox="1">
              <a:spLocks noChangeArrowheads="1"/>
            </p:cNvSpPr>
            <p:nvPr/>
          </p:nvSpPr>
          <p:spPr bwMode="auto">
            <a:xfrm>
              <a:off x="4189" y="2843"/>
              <a:ext cx="4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kumimoji="1" lang="zh-CN" altLang="en-US" sz="2400">
                  <a:latin typeface="Times New Roman" panose="02020603050405020304" pitchFamily="18" charset="0"/>
                  <a:ea typeface="楷体_GB2312" pitchFamily="49" charset="-122"/>
                </a:rPr>
                <a:t>－</a:t>
              </a:r>
              <a:endParaRPr kumimoji="1" lang="zh-CN" altLang="en-US" sz="2400">
                <a:latin typeface="Times New Roman" panose="02020603050405020304" pitchFamily="18" charset="0"/>
                <a:ea typeface="楷体_GB2312" pitchFamily="49" charset="-122"/>
              </a:endParaRPr>
            </a:p>
          </p:txBody>
        </p:sp>
        <p:sp>
          <p:nvSpPr>
            <p:cNvPr id="14405" name="Line 16"/>
            <p:cNvSpPr>
              <a:spLocks noChangeShapeType="1"/>
            </p:cNvSpPr>
            <p:nvPr/>
          </p:nvSpPr>
          <p:spPr bwMode="auto">
            <a:xfrm>
              <a:off x="4919" y="3176"/>
              <a:ext cx="24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06" name="AutoShape 17"/>
            <p:cNvSpPr>
              <a:spLocks noChangeAspect="1" noChangeArrowheads="1"/>
            </p:cNvSpPr>
            <p:nvPr/>
          </p:nvSpPr>
          <p:spPr bwMode="auto">
            <a:xfrm rot="5400000">
              <a:off x="4204" y="2855"/>
              <a:ext cx="797" cy="632"/>
            </a:xfrm>
            <a:prstGeom prst="triangle">
              <a:avLst>
                <a:gd name="adj" fmla="val 50000"/>
              </a:avLst>
            </a:prstGeom>
            <a:noFill/>
            <a:ln w="38100">
              <a:solidFill>
                <a:srgbClr val="000000"/>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4407" name="Text Box 18"/>
            <p:cNvSpPr txBox="1">
              <a:spLocks noChangeArrowheads="1"/>
            </p:cNvSpPr>
            <p:nvPr/>
          </p:nvSpPr>
          <p:spPr bwMode="auto">
            <a:xfrm>
              <a:off x="4467" y="2991"/>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en-US" altLang="zh-CN" sz="2400" b="0"/>
            </a:p>
          </p:txBody>
        </p:sp>
        <p:sp>
          <p:nvSpPr>
            <p:cNvPr id="14408" name="Line 19"/>
            <p:cNvSpPr>
              <a:spLocks noChangeShapeType="1"/>
            </p:cNvSpPr>
            <p:nvPr/>
          </p:nvSpPr>
          <p:spPr bwMode="auto">
            <a:xfrm>
              <a:off x="3833" y="3815"/>
              <a:ext cx="133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409" name="Line 20"/>
            <p:cNvSpPr>
              <a:spLocks noChangeShapeType="1"/>
            </p:cNvSpPr>
            <p:nvPr/>
          </p:nvSpPr>
          <p:spPr bwMode="auto">
            <a:xfrm>
              <a:off x="4499" y="3815"/>
              <a:ext cx="0" cy="159"/>
            </a:xfrm>
            <a:prstGeom prst="line">
              <a:avLst/>
            </a:prstGeom>
            <a:noFill/>
            <a:ln w="28575">
              <a:solidFill>
                <a:schemeClr val="tx1"/>
              </a:solidFill>
              <a:round/>
              <a:head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4410" name="Line 21"/>
            <p:cNvSpPr>
              <a:spLocks noChangeShapeType="1"/>
            </p:cNvSpPr>
            <p:nvPr/>
          </p:nvSpPr>
          <p:spPr bwMode="auto">
            <a:xfrm>
              <a:off x="4399" y="3974"/>
              <a:ext cx="205"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411" name="Oval 22"/>
            <p:cNvSpPr>
              <a:spLocks noChangeArrowheads="1"/>
            </p:cNvSpPr>
            <p:nvPr/>
          </p:nvSpPr>
          <p:spPr bwMode="auto">
            <a:xfrm>
              <a:off x="5127" y="3778"/>
              <a:ext cx="68" cy="68"/>
            </a:xfrm>
            <a:prstGeom prst="ellipse">
              <a:avLst/>
            </a:prstGeom>
            <a:solidFill>
              <a:schemeClr val="bg1"/>
            </a:solidFill>
            <a:ln w="28575">
              <a:solidFill>
                <a:schemeClr val="tx1"/>
              </a:solidFill>
              <a:rou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4412" name="Oval 23"/>
            <p:cNvSpPr>
              <a:spLocks noChangeArrowheads="1"/>
            </p:cNvSpPr>
            <p:nvPr/>
          </p:nvSpPr>
          <p:spPr bwMode="auto">
            <a:xfrm>
              <a:off x="5126" y="3143"/>
              <a:ext cx="68" cy="68"/>
            </a:xfrm>
            <a:prstGeom prst="ellipse">
              <a:avLst/>
            </a:prstGeom>
            <a:solidFill>
              <a:schemeClr val="bg1"/>
            </a:solidFill>
            <a:ln w="28575">
              <a:solidFill>
                <a:schemeClr val="tx1"/>
              </a:solidFill>
              <a:rou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4413" name="Text Box 24"/>
            <p:cNvSpPr txBox="1">
              <a:spLocks noChangeArrowheads="1"/>
            </p:cNvSpPr>
            <p:nvPr/>
          </p:nvSpPr>
          <p:spPr bwMode="auto">
            <a:xfrm>
              <a:off x="5062" y="3203"/>
              <a:ext cx="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1800" b="0"/>
                <a:t>+</a:t>
              </a:r>
              <a:endParaRPr lang="en-US" altLang="zh-CN" sz="1800" b="0"/>
            </a:p>
          </p:txBody>
        </p:sp>
        <p:sp>
          <p:nvSpPr>
            <p:cNvPr id="14414" name="Line 25"/>
            <p:cNvSpPr>
              <a:spLocks noChangeShapeType="1"/>
            </p:cNvSpPr>
            <p:nvPr/>
          </p:nvSpPr>
          <p:spPr bwMode="auto">
            <a:xfrm>
              <a:off x="3992" y="3021"/>
              <a:ext cx="0" cy="341"/>
            </a:xfrm>
            <a:prstGeom prst="line">
              <a:avLst/>
            </a:prstGeom>
            <a:noFill/>
            <a:ln w="28575">
              <a:solidFill>
                <a:schemeClr val="tx1"/>
              </a:solidFill>
              <a:rou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4415" name="Oval 26"/>
            <p:cNvSpPr>
              <a:spLocks noChangeArrowheads="1"/>
            </p:cNvSpPr>
            <p:nvPr/>
          </p:nvSpPr>
          <p:spPr bwMode="auto">
            <a:xfrm>
              <a:off x="3765" y="3324"/>
              <a:ext cx="68" cy="68"/>
            </a:xfrm>
            <a:prstGeom prst="ellipse">
              <a:avLst/>
            </a:prstGeom>
            <a:solidFill>
              <a:schemeClr val="bg1"/>
            </a:solidFill>
            <a:ln w="28575">
              <a:solidFill>
                <a:schemeClr val="tx1"/>
              </a:solidFill>
              <a:rou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4416" name="Oval 27"/>
            <p:cNvSpPr>
              <a:spLocks noChangeArrowheads="1"/>
            </p:cNvSpPr>
            <p:nvPr/>
          </p:nvSpPr>
          <p:spPr bwMode="auto">
            <a:xfrm>
              <a:off x="3765" y="3785"/>
              <a:ext cx="68" cy="68"/>
            </a:xfrm>
            <a:prstGeom prst="ellipse">
              <a:avLst/>
            </a:prstGeom>
            <a:solidFill>
              <a:schemeClr val="bg1"/>
            </a:solidFill>
            <a:ln w="28575">
              <a:solidFill>
                <a:schemeClr val="tx1"/>
              </a:solidFill>
              <a:rou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4417" name="Text Box 28"/>
            <p:cNvSpPr txBox="1">
              <a:spLocks noChangeArrowheads="1"/>
            </p:cNvSpPr>
            <p:nvPr/>
          </p:nvSpPr>
          <p:spPr bwMode="auto">
            <a:xfrm>
              <a:off x="3538" y="3226"/>
              <a:ext cx="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1800" b="0"/>
                <a:t>+</a:t>
              </a:r>
              <a:endParaRPr lang="en-US" altLang="zh-CN" sz="1800" b="0"/>
            </a:p>
          </p:txBody>
        </p:sp>
        <p:sp>
          <p:nvSpPr>
            <p:cNvPr id="14418" name="Text Box 29"/>
            <p:cNvSpPr txBox="1">
              <a:spLocks noChangeArrowheads="1"/>
            </p:cNvSpPr>
            <p:nvPr/>
          </p:nvSpPr>
          <p:spPr bwMode="auto">
            <a:xfrm>
              <a:off x="3538" y="369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1800" b="0">
                  <a:cs typeface="Arial" panose="020B0604020202020204" pitchFamily="34" charset="0"/>
                </a:rPr>
                <a:t>–</a:t>
              </a:r>
              <a:endParaRPr lang="en-US" altLang="zh-CN" sz="1800" b="0">
                <a:cs typeface="Arial" panose="020B0604020202020204" pitchFamily="34" charset="0"/>
              </a:endParaRPr>
            </a:p>
          </p:txBody>
        </p:sp>
      </p:grpSp>
      <p:sp>
        <p:nvSpPr>
          <p:cNvPr id="14347" name="Text Box 50"/>
          <p:cNvSpPr txBox="1">
            <a:spLocks noChangeArrowheads="1"/>
          </p:cNvSpPr>
          <p:nvPr/>
        </p:nvSpPr>
        <p:spPr bwMode="auto">
          <a:xfrm>
            <a:off x="8105775" y="2205038"/>
            <a:ext cx="314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i="1">
                <a:latin typeface="Times New Roman" panose="02020603050405020304" pitchFamily="18" charset="0"/>
                <a:ea typeface="楷体_GB2312" pitchFamily="49" charset="-122"/>
              </a:rPr>
              <a:t>v</a:t>
            </a:r>
            <a:r>
              <a:rPr kumimoji="1" lang="en-US" altLang="zh-CN" baseline="-25000">
                <a:latin typeface="Times New Roman" panose="02020603050405020304" pitchFamily="18" charset="0"/>
                <a:ea typeface="楷体_GB2312" pitchFamily="49" charset="-122"/>
              </a:rPr>
              <a:t>o</a:t>
            </a:r>
            <a:endParaRPr kumimoji="1" lang="en-US" altLang="zh-CN">
              <a:latin typeface="Times New Roman" panose="02020603050405020304" pitchFamily="18" charset="0"/>
              <a:ea typeface="楷体_GB2312" pitchFamily="49" charset="-122"/>
            </a:endParaRPr>
          </a:p>
        </p:txBody>
      </p:sp>
      <p:sp>
        <p:nvSpPr>
          <p:cNvPr id="14348" name="Text Box 51"/>
          <p:cNvSpPr txBox="1">
            <a:spLocks noChangeArrowheads="1"/>
          </p:cNvSpPr>
          <p:nvPr/>
        </p:nvSpPr>
        <p:spPr bwMode="auto">
          <a:xfrm>
            <a:off x="6667500" y="2078038"/>
            <a:ext cx="744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kumimoji="1" lang="zh-CN" altLang="en-US" sz="2400">
                <a:latin typeface="Times New Roman" panose="02020603050405020304" pitchFamily="18" charset="0"/>
                <a:ea typeface="楷体_GB2312" pitchFamily="49" charset="-122"/>
              </a:rPr>
              <a:t>＋</a:t>
            </a:r>
            <a:endParaRPr kumimoji="1" lang="zh-CN" altLang="en-US" sz="2400">
              <a:latin typeface="Times New Roman" panose="02020603050405020304" pitchFamily="18" charset="0"/>
              <a:ea typeface="楷体_GB2312" pitchFamily="49" charset="-122"/>
            </a:endParaRPr>
          </a:p>
        </p:txBody>
      </p:sp>
      <p:sp>
        <p:nvSpPr>
          <p:cNvPr id="14349" name="Line 52"/>
          <p:cNvSpPr>
            <a:spLocks noChangeShapeType="1"/>
          </p:cNvSpPr>
          <p:nvPr/>
        </p:nvSpPr>
        <p:spPr bwMode="auto">
          <a:xfrm>
            <a:off x="5903913" y="1844675"/>
            <a:ext cx="97472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0" name="Line 53"/>
          <p:cNvSpPr>
            <a:spLocks noChangeShapeType="1"/>
          </p:cNvSpPr>
          <p:nvPr/>
        </p:nvSpPr>
        <p:spPr bwMode="auto">
          <a:xfrm>
            <a:off x="6521450" y="2386013"/>
            <a:ext cx="35718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1" name="Text Box 54"/>
          <p:cNvSpPr txBox="1">
            <a:spLocks noChangeArrowheads="1"/>
          </p:cNvSpPr>
          <p:nvPr/>
        </p:nvSpPr>
        <p:spPr bwMode="auto">
          <a:xfrm>
            <a:off x="6704013" y="1562100"/>
            <a:ext cx="661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kumimoji="1" lang="zh-CN" altLang="en-US" sz="2400">
                <a:latin typeface="Times New Roman" panose="02020603050405020304" pitchFamily="18" charset="0"/>
                <a:ea typeface="楷体_GB2312" pitchFamily="49" charset="-122"/>
              </a:rPr>
              <a:t>－</a:t>
            </a:r>
            <a:endParaRPr kumimoji="1" lang="zh-CN" altLang="en-US" sz="2400">
              <a:latin typeface="Times New Roman" panose="02020603050405020304" pitchFamily="18" charset="0"/>
              <a:ea typeface="楷体_GB2312" pitchFamily="49" charset="-122"/>
            </a:endParaRPr>
          </a:p>
        </p:txBody>
      </p:sp>
      <p:sp>
        <p:nvSpPr>
          <p:cNvPr id="14352" name="Line 55"/>
          <p:cNvSpPr>
            <a:spLocks noChangeShapeType="1"/>
          </p:cNvSpPr>
          <p:nvPr/>
        </p:nvSpPr>
        <p:spPr bwMode="auto">
          <a:xfrm>
            <a:off x="7862888" y="2090738"/>
            <a:ext cx="388937"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3" name="AutoShape 56"/>
          <p:cNvSpPr>
            <a:spLocks noChangeAspect="1" noChangeArrowheads="1"/>
          </p:cNvSpPr>
          <p:nvPr/>
        </p:nvSpPr>
        <p:spPr bwMode="auto">
          <a:xfrm rot="5400000">
            <a:off x="6728619" y="1580357"/>
            <a:ext cx="1265237" cy="1003300"/>
          </a:xfrm>
          <a:prstGeom prst="triangle">
            <a:avLst>
              <a:gd name="adj" fmla="val 50000"/>
            </a:avLst>
          </a:prstGeom>
          <a:noFill/>
          <a:ln w="38100">
            <a:solidFill>
              <a:srgbClr val="000000"/>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4354" name="Oval 62"/>
          <p:cNvSpPr>
            <a:spLocks noChangeArrowheads="1"/>
          </p:cNvSpPr>
          <p:nvPr/>
        </p:nvSpPr>
        <p:spPr bwMode="auto">
          <a:xfrm>
            <a:off x="8191500" y="2038350"/>
            <a:ext cx="107950" cy="107950"/>
          </a:xfrm>
          <a:prstGeom prst="ellipse">
            <a:avLst/>
          </a:prstGeom>
          <a:solidFill>
            <a:schemeClr val="bg1"/>
          </a:solidFill>
          <a:ln w="28575">
            <a:solidFill>
              <a:schemeClr val="tx1"/>
            </a:solidFill>
            <a:rou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4355" name="Oval 64"/>
          <p:cNvSpPr>
            <a:spLocks noChangeArrowheads="1"/>
          </p:cNvSpPr>
          <p:nvPr/>
        </p:nvSpPr>
        <p:spPr bwMode="auto">
          <a:xfrm>
            <a:off x="6416675" y="2325688"/>
            <a:ext cx="107950" cy="107950"/>
          </a:xfrm>
          <a:prstGeom prst="ellipse">
            <a:avLst/>
          </a:prstGeom>
          <a:solidFill>
            <a:schemeClr val="bg1"/>
          </a:solidFill>
          <a:ln w="28575">
            <a:solidFill>
              <a:schemeClr val="tx1"/>
            </a:solidFill>
            <a:rou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4356" name="Oval 67"/>
          <p:cNvSpPr>
            <a:spLocks noChangeArrowheads="1"/>
          </p:cNvSpPr>
          <p:nvPr/>
        </p:nvSpPr>
        <p:spPr bwMode="auto">
          <a:xfrm>
            <a:off x="5794375" y="1781175"/>
            <a:ext cx="107950" cy="107950"/>
          </a:xfrm>
          <a:prstGeom prst="ellipse">
            <a:avLst/>
          </a:prstGeom>
          <a:solidFill>
            <a:schemeClr val="bg1"/>
          </a:solidFill>
          <a:ln w="28575">
            <a:solidFill>
              <a:schemeClr val="tx1"/>
            </a:solidFill>
            <a:rou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14357" name="Group 89"/>
          <p:cNvGrpSpPr/>
          <p:nvPr/>
        </p:nvGrpSpPr>
        <p:grpSpPr bwMode="auto">
          <a:xfrm>
            <a:off x="5675313" y="1879600"/>
            <a:ext cx="2732087" cy="1477963"/>
            <a:chOff x="3550" y="1161"/>
            <a:chExt cx="1721" cy="931"/>
          </a:xfrm>
        </p:grpSpPr>
        <p:sp>
          <p:nvSpPr>
            <p:cNvPr id="14387" name="Text Box 3"/>
            <p:cNvSpPr txBox="1">
              <a:spLocks noChangeArrowheads="1"/>
            </p:cNvSpPr>
            <p:nvPr/>
          </p:nvSpPr>
          <p:spPr bwMode="auto">
            <a:xfrm>
              <a:off x="3820" y="1371"/>
              <a:ext cx="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1800" b="0"/>
                <a:t>+</a:t>
              </a:r>
              <a:endParaRPr lang="en-US" altLang="zh-CN" sz="1800" b="0"/>
            </a:p>
          </p:txBody>
        </p:sp>
        <p:sp>
          <p:nvSpPr>
            <p:cNvPr id="14388" name="Text Box 49"/>
            <p:cNvSpPr txBox="1">
              <a:spLocks noChangeArrowheads="1"/>
            </p:cNvSpPr>
            <p:nvPr/>
          </p:nvSpPr>
          <p:spPr bwMode="auto">
            <a:xfrm>
              <a:off x="5075" y="165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1800" b="0">
                  <a:cs typeface="Arial" panose="020B0604020202020204" pitchFamily="34" charset="0"/>
                </a:rPr>
                <a:t>–</a:t>
              </a:r>
              <a:endParaRPr lang="en-US" altLang="zh-CN" sz="1800" b="0">
                <a:cs typeface="Arial" panose="020B0604020202020204" pitchFamily="34" charset="0"/>
              </a:endParaRPr>
            </a:p>
          </p:txBody>
        </p:sp>
        <p:sp>
          <p:nvSpPr>
            <p:cNvPr id="14389" name="Line 58"/>
            <p:cNvSpPr>
              <a:spLocks noChangeShapeType="1"/>
            </p:cNvSpPr>
            <p:nvPr/>
          </p:nvSpPr>
          <p:spPr bwMode="auto">
            <a:xfrm>
              <a:off x="3696" y="1933"/>
              <a:ext cx="148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90" name="Line 59"/>
            <p:cNvSpPr>
              <a:spLocks noChangeShapeType="1"/>
            </p:cNvSpPr>
            <p:nvPr/>
          </p:nvSpPr>
          <p:spPr bwMode="auto">
            <a:xfrm>
              <a:off x="4508" y="1933"/>
              <a:ext cx="0" cy="159"/>
            </a:xfrm>
            <a:prstGeom prst="line">
              <a:avLst/>
            </a:prstGeom>
            <a:noFill/>
            <a:ln w="28575">
              <a:solidFill>
                <a:schemeClr val="tx1"/>
              </a:solidFill>
              <a:round/>
              <a:head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4391" name="Line 60"/>
            <p:cNvSpPr>
              <a:spLocks noChangeShapeType="1"/>
            </p:cNvSpPr>
            <p:nvPr/>
          </p:nvSpPr>
          <p:spPr bwMode="auto">
            <a:xfrm>
              <a:off x="4408" y="2092"/>
              <a:ext cx="205"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92" name="Oval 61"/>
            <p:cNvSpPr>
              <a:spLocks noChangeArrowheads="1"/>
            </p:cNvSpPr>
            <p:nvPr/>
          </p:nvSpPr>
          <p:spPr bwMode="auto">
            <a:xfrm>
              <a:off x="5136" y="1896"/>
              <a:ext cx="68" cy="68"/>
            </a:xfrm>
            <a:prstGeom prst="ellipse">
              <a:avLst/>
            </a:prstGeom>
            <a:solidFill>
              <a:schemeClr val="bg1"/>
            </a:solidFill>
            <a:ln w="28575">
              <a:solidFill>
                <a:schemeClr val="tx1"/>
              </a:solidFill>
              <a:rou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4393" name="Text Box 63"/>
            <p:cNvSpPr txBox="1">
              <a:spLocks noChangeArrowheads="1"/>
            </p:cNvSpPr>
            <p:nvPr/>
          </p:nvSpPr>
          <p:spPr bwMode="auto">
            <a:xfrm>
              <a:off x="5071" y="1321"/>
              <a:ext cx="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1800" b="0"/>
                <a:t>+</a:t>
              </a:r>
              <a:endParaRPr lang="en-US" altLang="zh-CN" sz="1800" b="0"/>
            </a:p>
          </p:txBody>
        </p:sp>
        <p:sp>
          <p:nvSpPr>
            <p:cNvPr id="14394" name="Oval 65"/>
            <p:cNvSpPr>
              <a:spLocks noChangeArrowheads="1"/>
            </p:cNvSpPr>
            <p:nvPr/>
          </p:nvSpPr>
          <p:spPr bwMode="auto">
            <a:xfrm>
              <a:off x="3621" y="1903"/>
              <a:ext cx="68" cy="68"/>
            </a:xfrm>
            <a:prstGeom prst="ellipse">
              <a:avLst/>
            </a:prstGeom>
            <a:solidFill>
              <a:schemeClr val="bg1"/>
            </a:solidFill>
            <a:ln w="28575">
              <a:solidFill>
                <a:schemeClr val="tx1"/>
              </a:solidFill>
              <a:rou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4395" name="Text Box 66"/>
            <p:cNvSpPr txBox="1">
              <a:spLocks noChangeArrowheads="1"/>
            </p:cNvSpPr>
            <p:nvPr/>
          </p:nvSpPr>
          <p:spPr bwMode="auto">
            <a:xfrm>
              <a:off x="3550" y="167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1800" b="0">
                  <a:cs typeface="Arial" panose="020B0604020202020204" pitchFamily="34" charset="0"/>
                </a:rPr>
                <a:t>–</a:t>
              </a:r>
              <a:endParaRPr lang="en-US" altLang="zh-CN" sz="1800" b="0">
                <a:cs typeface="Arial" panose="020B0604020202020204" pitchFamily="34" charset="0"/>
              </a:endParaRPr>
            </a:p>
          </p:txBody>
        </p:sp>
        <p:sp>
          <p:nvSpPr>
            <p:cNvPr id="14396" name="Text Box 68"/>
            <p:cNvSpPr txBox="1">
              <a:spLocks noChangeArrowheads="1"/>
            </p:cNvSpPr>
            <p:nvPr/>
          </p:nvSpPr>
          <p:spPr bwMode="auto">
            <a:xfrm>
              <a:off x="3558" y="1161"/>
              <a:ext cx="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1800" b="0"/>
                <a:t>+</a:t>
              </a:r>
              <a:endParaRPr lang="en-US" altLang="zh-CN" sz="1800" b="0"/>
            </a:p>
          </p:txBody>
        </p:sp>
        <p:sp>
          <p:nvSpPr>
            <p:cNvPr id="14397" name="Text Box 69"/>
            <p:cNvSpPr txBox="1">
              <a:spLocks noChangeArrowheads="1"/>
            </p:cNvSpPr>
            <p:nvPr/>
          </p:nvSpPr>
          <p:spPr bwMode="auto">
            <a:xfrm>
              <a:off x="3826" y="171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1800" b="0">
                  <a:cs typeface="Arial" panose="020B0604020202020204" pitchFamily="34" charset="0"/>
                </a:rPr>
                <a:t>–</a:t>
              </a:r>
              <a:endParaRPr lang="en-US" altLang="zh-CN" sz="1800" b="0">
                <a:cs typeface="Arial" panose="020B0604020202020204" pitchFamily="34" charset="0"/>
              </a:endParaRPr>
            </a:p>
          </p:txBody>
        </p:sp>
      </p:grpSp>
      <p:graphicFrame>
        <p:nvGraphicFramePr>
          <p:cNvPr id="791622" name="Object 70"/>
          <p:cNvGraphicFramePr>
            <a:graphicFrameLocks noChangeAspect="1"/>
          </p:cNvGraphicFramePr>
          <p:nvPr/>
        </p:nvGraphicFramePr>
        <p:xfrm>
          <a:off x="2384425" y="1557338"/>
          <a:ext cx="1560513" cy="604837"/>
        </p:xfrm>
        <a:graphic>
          <a:graphicData uri="http://schemas.openxmlformats.org/presentationml/2006/ole">
            <mc:AlternateContent xmlns:mc="http://schemas.openxmlformats.org/markup-compatibility/2006">
              <mc:Choice xmlns:v="urn:schemas-microsoft-com:vml" Requires="v">
                <p:oleObj spid="_x0000_s14799" name="公式" r:id="rId1" imgW="711200" imgH="241300" progId="Equation.3">
                  <p:embed/>
                </p:oleObj>
              </mc:Choice>
              <mc:Fallback>
                <p:oleObj name="公式" r:id="rId1" imgW="711200" imgH="241300" progId="Equation.3">
                  <p:embed/>
                  <p:pic>
                    <p:nvPicPr>
                      <p:cNvPr id="0" name="Object 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4425" y="1557338"/>
                        <a:ext cx="1560513" cy="604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91623" name="Object 71"/>
          <p:cNvGraphicFramePr>
            <a:graphicFrameLocks noChangeAspect="1"/>
          </p:cNvGraphicFramePr>
          <p:nvPr/>
        </p:nvGraphicFramePr>
        <p:xfrm>
          <a:off x="2236788" y="2284413"/>
          <a:ext cx="2090737" cy="604837"/>
        </p:xfrm>
        <a:graphic>
          <a:graphicData uri="http://schemas.openxmlformats.org/presentationml/2006/ole">
            <mc:AlternateContent xmlns:mc="http://schemas.openxmlformats.org/markup-compatibility/2006">
              <mc:Choice xmlns:v="urn:schemas-microsoft-com:vml" Requires="v">
                <p:oleObj spid="_x0000_s14800" name="公式" r:id="rId3" imgW="951865" imgH="241300" progId="Equation.3">
                  <p:embed/>
                </p:oleObj>
              </mc:Choice>
              <mc:Fallback>
                <p:oleObj name="公式" r:id="rId3" imgW="951865" imgH="241300" progId="Equation.3">
                  <p:embed/>
                  <p:pic>
                    <p:nvPicPr>
                      <p:cNvPr id="0" name="Object 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6788" y="2284413"/>
                        <a:ext cx="2090737" cy="604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91624" name="Object 72"/>
          <p:cNvGraphicFramePr>
            <a:graphicFrameLocks noChangeAspect="1"/>
          </p:cNvGraphicFramePr>
          <p:nvPr/>
        </p:nvGraphicFramePr>
        <p:xfrm>
          <a:off x="6975475" y="3681413"/>
          <a:ext cx="1631950" cy="573087"/>
        </p:xfrm>
        <a:graphic>
          <a:graphicData uri="http://schemas.openxmlformats.org/presentationml/2006/ole">
            <mc:AlternateContent xmlns:mc="http://schemas.openxmlformats.org/markup-compatibility/2006">
              <mc:Choice xmlns:v="urn:schemas-microsoft-com:vml" Requires="v">
                <p:oleObj spid="_x0000_s14801" name="公式" r:id="rId5" imgW="761365" imgH="228600" progId="Equation.3">
                  <p:embed/>
                </p:oleObj>
              </mc:Choice>
              <mc:Fallback>
                <p:oleObj name="公式" r:id="rId5" imgW="761365" imgH="228600" progId="Equation.3">
                  <p:embed/>
                  <p:pic>
                    <p:nvPicPr>
                      <p:cNvPr id="0" name="Object 7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75475" y="3681413"/>
                        <a:ext cx="1631950"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91625" name="Object 73"/>
          <p:cNvGraphicFramePr>
            <a:graphicFrameLocks noChangeAspect="1"/>
          </p:cNvGraphicFramePr>
          <p:nvPr/>
        </p:nvGraphicFramePr>
        <p:xfrm>
          <a:off x="2749550" y="3683000"/>
          <a:ext cx="1684338" cy="573088"/>
        </p:xfrm>
        <a:graphic>
          <a:graphicData uri="http://schemas.openxmlformats.org/presentationml/2006/ole">
            <mc:AlternateContent xmlns:mc="http://schemas.openxmlformats.org/markup-compatibility/2006">
              <mc:Choice xmlns:v="urn:schemas-microsoft-com:vml" Requires="v">
                <p:oleObj spid="_x0000_s14802" name="公式" r:id="rId7" imgW="787400" imgH="228600" progId="Equation.3">
                  <p:embed/>
                </p:oleObj>
              </mc:Choice>
              <mc:Fallback>
                <p:oleObj name="公式" r:id="rId7" imgW="787400" imgH="228600" progId="Equation.3">
                  <p:embed/>
                  <p:pic>
                    <p:nvPicPr>
                      <p:cNvPr id="0" name="Object 7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9550" y="3683000"/>
                        <a:ext cx="1684338"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91626" name="Object 74"/>
          <p:cNvGraphicFramePr>
            <a:graphicFrameLocks noChangeAspect="1"/>
          </p:cNvGraphicFramePr>
          <p:nvPr/>
        </p:nvGraphicFramePr>
        <p:xfrm>
          <a:off x="577850" y="2927350"/>
          <a:ext cx="4305300" cy="573088"/>
        </p:xfrm>
        <a:graphic>
          <a:graphicData uri="http://schemas.openxmlformats.org/presentationml/2006/ole">
            <mc:AlternateContent xmlns:mc="http://schemas.openxmlformats.org/markup-compatibility/2006">
              <mc:Choice xmlns:v="urn:schemas-microsoft-com:vml" Requires="v">
                <p:oleObj spid="_x0000_s14803" name="公式" r:id="rId9" imgW="1714500" imgH="228600" progId="Equation.3">
                  <p:embed/>
                </p:oleObj>
              </mc:Choice>
              <mc:Fallback>
                <p:oleObj name="公式" r:id="rId9" imgW="1714500" imgH="228600" progId="Equation.3">
                  <p:embed/>
                  <p:pic>
                    <p:nvPicPr>
                      <p:cNvPr id="0" name="Object 7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7850" y="2927350"/>
                        <a:ext cx="4305300"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91627" name="Rectangle 75"/>
          <p:cNvSpPr>
            <a:spLocks noChangeArrowheads="1"/>
          </p:cNvSpPr>
          <p:nvPr/>
        </p:nvSpPr>
        <p:spPr bwMode="auto">
          <a:xfrm>
            <a:off x="431800" y="3706813"/>
            <a:ext cx="250666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600"/>
              <a:t>差模电压增益：</a:t>
            </a:r>
            <a:endParaRPr lang="zh-CN" altLang="en-US" sz="2600"/>
          </a:p>
        </p:txBody>
      </p:sp>
      <p:sp>
        <p:nvSpPr>
          <p:cNvPr id="791628" name="Rectangle 76"/>
          <p:cNvSpPr>
            <a:spLocks noChangeArrowheads="1"/>
          </p:cNvSpPr>
          <p:nvPr/>
        </p:nvSpPr>
        <p:spPr bwMode="auto">
          <a:xfrm>
            <a:off x="4643438" y="3716338"/>
            <a:ext cx="25066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600"/>
              <a:t>共模电压增益：</a:t>
            </a:r>
            <a:endParaRPr lang="en-US" altLang="zh-CN" sz="2600"/>
          </a:p>
        </p:txBody>
      </p:sp>
      <p:grpSp>
        <p:nvGrpSpPr>
          <p:cNvPr id="4" name="Group 90"/>
          <p:cNvGrpSpPr/>
          <p:nvPr/>
        </p:nvGrpSpPr>
        <p:grpSpPr bwMode="auto">
          <a:xfrm>
            <a:off x="976313" y="4473575"/>
            <a:ext cx="3011487" cy="1909763"/>
            <a:chOff x="930" y="2749"/>
            <a:chExt cx="1897" cy="1203"/>
          </a:xfrm>
        </p:grpSpPr>
        <p:sp>
          <p:nvSpPr>
            <p:cNvPr id="14366" name="Text Box 6"/>
            <p:cNvSpPr txBox="1">
              <a:spLocks noChangeArrowheads="1"/>
            </p:cNvSpPr>
            <p:nvPr/>
          </p:nvSpPr>
          <p:spPr bwMode="auto">
            <a:xfrm>
              <a:off x="930" y="2930"/>
              <a:ext cx="20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i="1">
                  <a:latin typeface="Times New Roman" panose="02020603050405020304" pitchFamily="18" charset="0"/>
                  <a:ea typeface="楷体_GB2312" pitchFamily="49" charset="-122"/>
                </a:rPr>
                <a:t>v</a:t>
              </a:r>
              <a:r>
                <a:rPr kumimoji="1" lang="en-US" altLang="zh-CN" baseline="-25000">
                  <a:latin typeface="Times New Roman" panose="02020603050405020304" pitchFamily="18" charset="0"/>
                  <a:ea typeface="楷体_GB2312" pitchFamily="49" charset="-122"/>
                </a:rPr>
                <a:t>d</a:t>
              </a:r>
              <a:endParaRPr kumimoji="1" lang="en-US" altLang="zh-CN">
                <a:latin typeface="Times New Roman" panose="02020603050405020304" pitchFamily="18" charset="0"/>
                <a:ea typeface="楷体_GB2312" pitchFamily="49" charset="-122"/>
              </a:endParaRPr>
            </a:p>
          </p:txBody>
        </p:sp>
        <p:sp>
          <p:nvSpPr>
            <p:cNvPr id="14367" name="Text Box 30"/>
            <p:cNvSpPr txBox="1">
              <a:spLocks noChangeArrowheads="1"/>
            </p:cNvSpPr>
            <p:nvPr/>
          </p:nvSpPr>
          <p:spPr bwMode="auto">
            <a:xfrm>
              <a:off x="2536" y="3225"/>
              <a:ext cx="29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i="1">
                  <a:latin typeface="Times New Roman" panose="02020603050405020304" pitchFamily="18" charset="0"/>
                  <a:ea typeface="楷体_GB2312" pitchFamily="49" charset="-122"/>
                </a:rPr>
                <a:t>v</a:t>
              </a:r>
              <a:r>
                <a:rPr kumimoji="1" lang="en-US" altLang="zh-CN" baseline="-25000">
                  <a:latin typeface="Times New Roman" panose="02020603050405020304" pitchFamily="18" charset="0"/>
                  <a:ea typeface="楷体_GB2312" pitchFamily="49" charset="-122"/>
                </a:rPr>
                <a:t>od</a:t>
              </a:r>
              <a:endParaRPr kumimoji="1" lang="en-US" altLang="zh-CN">
                <a:latin typeface="Times New Roman" panose="02020603050405020304" pitchFamily="18" charset="0"/>
                <a:ea typeface="楷体_GB2312" pitchFamily="49" charset="-122"/>
              </a:endParaRPr>
            </a:p>
          </p:txBody>
        </p:sp>
        <p:sp>
          <p:nvSpPr>
            <p:cNvPr id="14368" name="Text Box 31"/>
            <p:cNvSpPr txBox="1">
              <a:spLocks noChangeArrowheads="1"/>
            </p:cNvSpPr>
            <p:nvPr/>
          </p:nvSpPr>
          <p:spPr bwMode="auto">
            <a:xfrm>
              <a:off x="1648" y="3145"/>
              <a:ext cx="4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kumimoji="1" lang="zh-CN" altLang="en-US" sz="2400">
                  <a:latin typeface="Times New Roman" panose="02020603050405020304" pitchFamily="18" charset="0"/>
                  <a:ea typeface="楷体_GB2312" pitchFamily="49" charset="-122"/>
                </a:rPr>
                <a:t>＋</a:t>
              </a:r>
              <a:endParaRPr kumimoji="1" lang="zh-CN" altLang="en-US" sz="2400">
                <a:latin typeface="Times New Roman" panose="02020603050405020304" pitchFamily="18" charset="0"/>
                <a:ea typeface="楷体_GB2312" pitchFamily="49" charset="-122"/>
              </a:endParaRPr>
            </a:p>
          </p:txBody>
        </p:sp>
        <p:sp>
          <p:nvSpPr>
            <p:cNvPr id="14369" name="Line 32"/>
            <p:cNvSpPr>
              <a:spLocks noChangeShapeType="1"/>
            </p:cNvSpPr>
            <p:nvPr/>
          </p:nvSpPr>
          <p:spPr bwMode="auto">
            <a:xfrm>
              <a:off x="1429" y="2998"/>
              <a:ext cx="35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0" name="Line 33"/>
            <p:cNvSpPr>
              <a:spLocks noChangeShapeType="1"/>
            </p:cNvSpPr>
            <p:nvPr/>
          </p:nvSpPr>
          <p:spPr bwMode="auto">
            <a:xfrm>
              <a:off x="1452" y="3339"/>
              <a:ext cx="32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1" name="Text Box 34"/>
            <p:cNvSpPr txBox="1">
              <a:spLocks noChangeArrowheads="1"/>
            </p:cNvSpPr>
            <p:nvPr/>
          </p:nvSpPr>
          <p:spPr bwMode="auto">
            <a:xfrm>
              <a:off x="1671" y="2820"/>
              <a:ext cx="4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kumimoji="1" lang="zh-CN" altLang="en-US" sz="2400">
                  <a:latin typeface="Times New Roman" panose="02020603050405020304" pitchFamily="18" charset="0"/>
                  <a:ea typeface="楷体_GB2312" pitchFamily="49" charset="-122"/>
                </a:rPr>
                <a:t>－</a:t>
              </a:r>
              <a:endParaRPr kumimoji="1" lang="zh-CN" altLang="en-US" sz="2400">
                <a:latin typeface="Times New Roman" panose="02020603050405020304" pitchFamily="18" charset="0"/>
                <a:ea typeface="楷体_GB2312" pitchFamily="49" charset="-122"/>
              </a:endParaRPr>
            </a:p>
          </p:txBody>
        </p:sp>
        <p:sp>
          <p:nvSpPr>
            <p:cNvPr id="14372" name="Line 35"/>
            <p:cNvSpPr>
              <a:spLocks noChangeShapeType="1"/>
            </p:cNvSpPr>
            <p:nvPr/>
          </p:nvSpPr>
          <p:spPr bwMode="auto">
            <a:xfrm>
              <a:off x="2401" y="3153"/>
              <a:ext cx="24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3" name="AutoShape 36"/>
            <p:cNvSpPr>
              <a:spLocks noChangeAspect="1" noChangeArrowheads="1"/>
            </p:cNvSpPr>
            <p:nvPr/>
          </p:nvSpPr>
          <p:spPr bwMode="auto">
            <a:xfrm rot="5400000">
              <a:off x="1686" y="2832"/>
              <a:ext cx="797" cy="632"/>
            </a:xfrm>
            <a:prstGeom prst="triangle">
              <a:avLst>
                <a:gd name="adj" fmla="val 50000"/>
              </a:avLst>
            </a:prstGeom>
            <a:noFill/>
            <a:ln w="38100">
              <a:solidFill>
                <a:srgbClr val="000000"/>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4374" name="Text Box 37"/>
            <p:cNvSpPr txBox="1">
              <a:spLocks noChangeArrowheads="1"/>
            </p:cNvSpPr>
            <p:nvPr/>
          </p:nvSpPr>
          <p:spPr bwMode="auto">
            <a:xfrm>
              <a:off x="1949" y="2968"/>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en-US" altLang="zh-CN" sz="2400" b="0"/>
            </a:p>
          </p:txBody>
        </p:sp>
        <p:sp>
          <p:nvSpPr>
            <p:cNvPr id="14375" name="Oval 41"/>
            <p:cNvSpPr>
              <a:spLocks noChangeArrowheads="1"/>
            </p:cNvSpPr>
            <p:nvPr/>
          </p:nvSpPr>
          <p:spPr bwMode="auto">
            <a:xfrm>
              <a:off x="2608" y="3120"/>
              <a:ext cx="68" cy="68"/>
            </a:xfrm>
            <a:prstGeom prst="ellipse">
              <a:avLst/>
            </a:prstGeom>
            <a:solidFill>
              <a:schemeClr val="bg1"/>
            </a:solidFill>
            <a:ln w="28575">
              <a:solidFill>
                <a:schemeClr val="tx1"/>
              </a:solidFill>
              <a:rou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4376" name="Text Box 42"/>
            <p:cNvSpPr txBox="1">
              <a:spLocks noChangeArrowheads="1"/>
            </p:cNvSpPr>
            <p:nvPr/>
          </p:nvSpPr>
          <p:spPr bwMode="auto">
            <a:xfrm>
              <a:off x="2544" y="3180"/>
              <a:ext cx="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1800" b="0"/>
                <a:t>+</a:t>
              </a:r>
              <a:endParaRPr lang="en-US" altLang="zh-CN" sz="1800" b="0"/>
            </a:p>
          </p:txBody>
        </p:sp>
        <p:sp>
          <p:nvSpPr>
            <p:cNvPr id="14377" name="Text Box 43"/>
            <p:cNvSpPr txBox="1">
              <a:spLocks noChangeArrowheads="1"/>
            </p:cNvSpPr>
            <p:nvPr/>
          </p:nvSpPr>
          <p:spPr bwMode="auto">
            <a:xfrm>
              <a:off x="2548" y="351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1800" b="0">
                  <a:cs typeface="Arial" panose="020B0604020202020204" pitchFamily="34" charset="0"/>
                </a:rPr>
                <a:t>–</a:t>
              </a:r>
              <a:endParaRPr lang="en-US" altLang="zh-CN" sz="1800" b="0">
                <a:cs typeface="Arial" panose="020B0604020202020204" pitchFamily="34" charset="0"/>
              </a:endParaRPr>
            </a:p>
          </p:txBody>
        </p:sp>
        <p:sp>
          <p:nvSpPr>
            <p:cNvPr id="14378" name="Oval 44"/>
            <p:cNvSpPr>
              <a:spLocks noChangeArrowheads="1"/>
            </p:cNvSpPr>
            <p:nvPr/>
          </p:nvSpPr>
          <p:spPr bwMode="auto">
            <a:xfrm>
              <a:off x="1384" y="3301"/>
              <a:ext cx="68" cy="68"/>
            </a:xfrm>
            <a:prstGeom prst="ellipse">
              <a:avLst/>
            </a:prstGeom>
            <a:solidFill>
              <a:schemeClr val="bg1"/>
            </a:solidFill>
            <a:ln w="28575">
              <a:solidFill>
                <a:schemeClr val="tx1"/>
              </a:solidFill>
              <a:rou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4379" name="Text Box 45"/>
            <p:cNvSpPr txBox="1">
              <a:spLocks noChangeArrowheads="1"/>
            </p:cNvSpPr>
            <p:nvPr/>
          </p:nvSpPr>
          <p:spPr bwMode="auto">
            <a:xfrm>
              <a:off x="1161" y="3225"/>
              <a:ext cx="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1800" b="0"/>
                <a:t>+</a:t>
              </a:r>
              <a:endParaRPr lang="en-US" altLang="zh-CN" sz="1800" b="0"/>
            </a:p>
          </p:txBody>
        </p:sp>
        <p:sp>
          <p:nvSpPr>
            <p:cNvPr id="14380" name="Text Box 46"/>
            <p:cNvSpPr txBox="1">
              <a:spLocks noChangeArrowheads="1"/>
            </p:cNvSpPr>
            <p:nvPr/>
          </p:nvSpPr>
          <p:spPr bwMode="auto">
            <a:xfrm>
              <a:off x="1165" y="28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1800" b="0">
                  <a:cs typeface="Arial" panose="020B0604020202020204" pitchFamily="34" charset="0"/>
                </a:rPr>
                <a:t>–</a:t>
              </a:r>
              <a:endParaRPr lang="en-US" altLang="zh-CN" sz="1800" b="0">
                <a:cs typeface="Arial" panose="020B0604020202020204" pitchFamily="34" charset="0"/>
              </a:endParaRPr>
            </a:p>
          </p:txBody>
        </p:sp>
        <p:sp>
          <p:nvSpPr>
            <p:cNvPr id="14381" name="Oval 47"/>
            <p:cNvSpPr>
              <a:spLocks noChangeArrowheads="1"/>
            </p:cNvSpPr>
            <p:nvPr/>
          </p:nvSpPr>
          <p:spPr bwMode="auto">
            <a:xfrm>
              <a:off x="1384" y="2968"/>
              <a:ext cx="68" cy="68"/>
            </a:xfrm>
            <a:prstGeom prst="ellipse">
              <a:avLst/>
            </a:prstGeom>
            <a:solidFill>
              <a:schemeClr val="bg1"/>
            </a:solidFill>
            <a:ln w="28575">
              <a:solidFill>
                <a:schemeClr val="tx1"/>
              </a:solidFill>
              <a:rou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4382" name="Line 81"/>
            <p:cNvSpPr>
              <a:spLocks noChangeShapeType="1"/>
            </p:cNvSpPr>
            <p:nvPr/>
          </p:nvSpPr>
          <p:spPr bwMode="auto">
            <a:xfrm>
              <a:off x="1451" y="3793"/>
              <a:ext cx="120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83" name="Line 82"/>
            <p:cNvSpPr>
              <a:spLocks noChangeShapeType="1"/>
            </p:cNvSpPr>
            <p:nvPr/>
          </p:nvSpPr>
          <p:spPr bwMode="auto">
            <a:xfrm>
              <a:off x="1980" y="3793"/>
              <a:ext cx="0" cy="159"/>
            </a:xfrm>
            <a:prstGeom prst="line">
              <a:avLst/>
            </a:prstGeom>
            <a:noFill/>
            <a:ln w="28575">
              <a:solidFill>
                <a:schemeClr val="tx1"/>
              </a:solidFill>
              <a:round/>
              <a:head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4384" name="Line 83"/>
            <p:cNvSpPr>
              <a:spLocks noChangeShapeType="1"/>
            </p:cNvSpPr>
            <p:nvPr/>
          </p:nvSpPr>
          <p:spPr bwMode="auto">
            <a:xfrm>
              <a:off x="1880" y="3952"/>
              <a:ext cx="205"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85" name="Oval 84"/>
            <p:cNvSpPr>
              <a:spLocks noChangeArrowheads="1"/>
            </p:cNvSpPr>
            <p:nvPr/>
          </p:nvSpPr>
          <p:spPr bwMode="auto">
            <a:xfrm>
              <a:off x="2608" y="3756"/>
              <a:ext cx="68" cy="68"/>
            </a:xfrm>
            <a:prstGeom prst="ellipse">
              <a:avLst/>
            </a:prstGeom>
            <a:solidFill>
              <a:schemeClr val="bg1"/>
            </a:solidFill>
            <a:ln w="28575">
              <a:solidFill>
                <a:schemeClr val="tx1"/>
              </a:solidFill>
              <a:rou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4386" name="Oval 85"/>
            <p:cNvSpPr>
              <a:spLocks noChangeArrowheads="1"/>
            </p:cNvSpPr>
            <p:nvPr/>
          </p:nvSpPr>
          <p:spPr bwMode="auto">
            <a:xfrm>
              <a:off x="1383" y="3763"/>
              <a:ext cx="68" cy="68"/>
            </a:xfrm>
            <a:prstGeom prst="ellipse">
              <a:avLst/>
            </a:prstGeom>
            <a:solidFill>
              <a:schemeClr val="bg1"/>
            </a:solidFill>
            <a:ln w="28575">
              <a:solidFill>
                <a:schemeClr val="tx1"/>
              </a:solidFill>
              <a:rou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1627"/>
                                        </p:tgtEl>
                                        <p:attrNameLst>
                                          <p:attrName>style.visibility</p:attrName>
                                        </p:attrNameLst>
                                      </p:cBhvr>
                                      <p:to>
                                        <p:strVal val="visible"/>
                                      </p:to>
                                    </p:set>
                                    <p:animEffect transition="in" filter="blinds(horizontal)">
                                      <p:cBhvr>
                                        <p:cTn id="7" dur="500"/>
                                        <p:tgtEl>
                                          <p:spTgt spid="791627"/>
                                        </p:tgtEl>
                                      </p:cBhvr>
                                    </p:animEffect>
                                  </p:childTnLst>
                                </p:cTn>
                              </p:par>
                              <p:par>
                                <p:cTn id="8" presetID="3" presetClass="entr" presetSubtype="10" fill="hold" nodeType="withEffect">
                                  <p:stCondLst>
                                    <p:cond delay="0"/>
                                  </p:stCondLst>
                                  <p:childTnLst>
                                    <p:set>
                                      <p:cBhvr>
                                        <p:cTn id="9" dur="1" fill="hold">
                                          <p:stCondLst>
                                            <p:cond delay="0"/>
                                          </p:stCondLst>
                                        </p:cTn>
                                        <p:tgtEl>
                                          <p:spTgt spid="791625"/>
                                        </p:tgtEl>
                                        <p:attrNameLst>
                                          <p:attrName>style.visibility</p:attrName>
                                        </p:attrNameLst>
                                      </p:cBhvr>
                                      <p:to>
                                        <p:strVal val="visible"/>
                                      </p:to>
                                    </p:set>
                                    <p:animEffect transition="in" filter="blinds(horizontal)">
                                      <p:cBhvr>
                                        <p:cTn id="10" dur="500"/>
                                        <p:tgtEl>
                                          <p:spTgt spid="791625"/>
                                        </p:tgtEl>
                                      </p:cBhvr>
                                    </p:animEffect>
                                  </p:childTnLst>
                                </p:cTn>
                              </p:par>
                              <p:par>
                                <p:cTn id="11" presetID="3"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par>
                                <p:cTn id="19" presetID="3" presetClass="entr" presetSubtype="10" fill="hold" nodeType="withEffect">
                                  <p:stCondLst>
                                    <p:cond delay="0"/>
                                  </p:stCondLst>
                                  <p:childTnLst>
                                    <p:set>
                                      <p:cBhvr>
                                        <p:cTn id="20" dur="1" fill="hold">
                                          <p:stCondLst>
                                            <p:cond delay="0"/>
                                          </p:stCondLst>
                                        </p:cTn>
                                        <p:tgtEl>
                                          <p:spTgt spid="791624"/>
                                        </p:tgtEl>
                                        <p:attrNameLst>
                                          <p:attrName>style.visibility</p:attrName>
                                        </p:attrNameLst>
                                      </p:cBhvr>
                                      <p:to>
                                        <p:strVal val="visible"/>
                                      </p:to>
                                    </p:set>
                                    <p:animEffect transition="in" filter="blinds(horizontal)">
                                      <p:cBhvr>
                                        <p:cTn id="21" dur="500"/>
                                        <p:tgtEl>
                                          <p:spTgt spid="791624"/>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91628"/>
                                        </p:tgtEl>
                                        <p:attrNameLst>
                                          <p:attrName>style.visibility</p:attrName>
                                        </p:attrNameLst>
                                      </p:cBhvr>
                                      <p:to>
                                        <p:strVal val="visible"/>
                                      </p:to>
                                    </p:set>
                                    <p:animEffect transition="in" filter="blinds(horizontal)">
                                      <p:cBhvr>
                                        <p:cTn id="24" dur="500"/>
                                        <p:tgtEl>
                                          <p:spTgt spid="791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627" grpId="0"/>
      <p:bldP spid="7916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51DB8219-8CD1-4FAB-A76D-D00608DFB3CA}" type="datetime1">
              <a:rPr lang="zh-CN" altLang="en-US" sz="1800" b="0" smtClean="0">
                <a:solidFill>
                  <a:srgbClr val="B2B2B2"/>
                </a:solidFill>
              </a:rPr>
            </a:fld>
            <a:endParaRPr lang="en-US" altLang="zh-CN" sz="1800" b="0">
              <a:solidFill>
                <a:srgbClr val="B2B2B2"/>
              </a:solidFill>
            </a:endParaRPr>
          </a:p>
        </p:txBody>
      </p:sp>
      <p:sp>
        <p:nvSpPr>
          <p:cNvPr id="15363"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endParaRPr lang="en-US" altLang="zh-CN" sz="1800" b="0">
              <a:solidFill>
                <a:srgbClr val="B2B2B2"/>
              </a:solidFill>
              <a:latin typeface="Times New Roman" panose="02020603050405020304" pitchFamily="18" charset="0"/>
            </a:endParaRPr>
          </a:p>
        </p:txBody>
      </p:sp>
      <p:sp>
        <p:nvSpPr>
          <p:cNvPr id="1536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0EF239E0-84D1-4279-86F9-3CC0A459F472}" type="slidenum">
              <a:rPr lang="en-US" altLang="zh-CN" sz="1800" b="0" smtClean="0">
                <a:solidFill>
                  <a:srgbClr val="B2B2B2"/>
                </a:solidFill>
              </a:rPr>
            </a:fld>
            <a:endParaRPr lang="en-US" altLang="zh-CN" sz="1800" b="0">
              <a:solidFill>
                <a:srgbClr val="B2B2B2"/>
              </a:solidFill>
            </a:endParaRPr>
          </a:p>
        </p:txBody>
      </p:sp>
      <p:sp>
        <p:nvSpPr>
          <p:cNvPr id="15365" name="Text Box 43"/>
          <p:cNvSpPr txBox="1">
            <a:spLocks noChangeArrowheads="1"/>
          </p:cNvSpPr>
          <p:nvPr/>
        </p:nvSpPr>
        <p:spPr bwMode="auto">
          <a:xfrm>
            <a:off x="4968875" y="3413125"/>
            <a:ext cx="3286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i="1">
                <a:latin typeface="Times New Roman" panose="02020603050405020304" pitchFamily="18" charset="0"/>
                <a:ea typeface="楷体_GB2312" pitchFamily="49" charset="-122"/>
              </a:rPr>
              <a:t>v</a:t>
            </a:r>
            <a:r>
              <a:rPr kumimoji="1" lang="en-US" altLang="zh-CN" baseline="-25000">
                <a:latin typeface="Times New Roman" panose="02020603050405020304" pitchFamily="18" charset="0"/>
                <a:ea typeface="楷体_GB2312" pitchFamily="49" charset="-122"/>
              </a:rPr>
              <a:t>d</a:t>
            </a:r>
            <a:endParaRPr kumimoji="1" lang="en-US" altLang="zh-CN">
              <a:latin typeface="Times New Roman" panose="02020603050405020304" pitchFamily="18" charset="0"/>
              <a:ea typeface="楷体_GB2312" pitchFamily="49" charset="-122"/>
            </a:endParaRPr>
          </a:p>
        </p:txBody>
      </p:sp>
      <p:sp>
        <p:nvSpPr>
          <p:cNvPr id="15366" name="Rectangle 2"/>
          <p:cNvSpPr>
            <a:spLocks noGrp="1" noChangeArrowheads="1"/>
          </p:cNvSpPr>
          <p:nvPr>
            <p:ph type="title"/>
          </p:nvPr>
        </p:nvSpPr>
        <p:spPr/>
        <p:txBody>
          <a:bodyPr/>
          <a:lstStyle/>
          <a:p>
            <a:r>
              <a:rPr kumimoji="1" lang="zh-CN" altLang="en-US">
                <a:solidFill>
                  <a:srgbClr val="000000"/>
                </a:solidFill>
              </a:rPr>
              <a:t>理想集成运放的</a:t>
            </a:r>
            <a:r>
              <a:rPr lang="zh-CN" altLang="en-US"/>
              <a:t>主要参数</a:t>
            </a:r>
            <a:endParaRPr lang="zh-CN" altLang="en-US"/>
          </a:p>
        </p:txBody>
      </p:sp>
      <p:sp>
        <p:nvSpPr>
          <p:cNvPr id="786435" name="Rectangle 3"/>
          <p:cNvSpPr>
            <a:spLocks noGrp="1" noChangeArrowheads="1"/>
          </p:cNvSpPr>
          <p:nvPr>
            <p:ph type="body" idx="1"/>
          </p:nvPr>
        </p:nvSpPr>
        <p:spPr/>
        <p:txBody>
          <a:bodyPr/>
          <a:lstStyle/>
          <a:p>
            <a:r>
              <a:rPr kumimoji="1" lang="zh-CN" altLang="en-US" sz="2800" dirty="0">
                <a:solidFill>
                  <a:srgbClr val="000000"/>
                </a:solidFill>
                <a:latin typeface="Times New Roman" panose="02020603050405020304" pitchFamily="18" charset="0"/>
              </a:rPr>
              <a:t>开环差模电压增益</a:t>
            </a:r>
            <a:endParaRPr kumimoji="1" lang="zh-CN" altLang="en-US" sz="2800" dirty="0">
              <a:solidFill>
                <a:srgbClr val="000000"/>
              </a:solidFill>
              <a:latin typeface="Times New Roman" panose="02020603050405020304" pitchFamily="18" charset="0"/>
            </a:endParaRPr>
          </a:p>
          <a:p>
            <a:pPr lvl="1"/>
            <a:endParaRPr kumimoji="1" lang="en-US" altLang="zh-CN" sz="2400" i="1" dirty="0">
              <a:solidFill>
                <a:srgbClr val="000000"/>
              </a:solidFill>
              <a:latin typeface="Times New Roman" panose="02020603050405020304" pitchFamily="18" charset="0"/>
            </a:endParaRPr>
          </a:p>
          <a:p>
            <a:pPr lvl="1"/>
            <a:endParaRPr kumimoji="1" lang="en-US" altLang="zh-CN" sz="3200" i="1" dirty="0">
              <a:solidFill>
                <a:srgbClr val="000000"/>
              </a:solidFill>
              <a:latin typeface="Times New Roman" panose="02020603050405020304" pitchFamily="18" charset="0"/>
            </a:endParaRPr>
          </a:p>
          <a:p>
            <a:r>
              <a:rPr kumimoji="1" lang="zh-CN" altLang="en-US" sz="2800" dirty="0">
                <a:solidFill>
                  <a:srgbClr val="000000"/>
                </a:solidFill>
                <a:latin typeface="Times New Roman" panose="02020603050405020304" pitchFamily="18" charset="0"/>
              </a:rPr>
              <a:t>差模输入电阻</a:t>
            </a:r>
            <a:endParaRPr kumimoji="1" lang="zh-CN" altLang="en-US" sz="2800" dirty="0">
              <a:solidFill>
                <a:srgbClr val="000000"/>
              </a:solidFill>
              <a:latin typeface="Times New Roman" panose="02020603050405020304" pitchFamily="18" charset="0"/>
            </a:endParaRPr>
          </a:p>
          <a:p>
            <a:pPr lvl="1"/>
            <a:endParaRPr kumimoji="1" lang="zh-CN" altLang="en-US" sz="2400" dirty="0">
              <a:solidFill>
                <a:srgbClr val="000000"/>
              </a:solidFill>
              <a:latin typeface="Times New Roman" panose="02020603050405020304" pitchFamily="18" charset="0"/>
            </a:endParaRPr>
          </a:p>
          <a:p>
            <a:r>
              <a:rPr kumimoji="1" lang="zh-CN" altLang="en-US" sz="2800" dirty="0">
                <a:solidFill>
                  <a:srgbClr val="000000"/>
                </a:solidFill>
                <a:latin typeface="Times New Roman" panose="02020603050405020304" pitchFamily="18" charset="0"/>
              </a:rPr>
              <a:t>输出电阻</a:t>
            </a:r>
            <a:endParaRPr kumimoji="1" lang="zh-CN" altLang="en-US" sz="2800" dirty="0">
              <a:solidFill>
                <a:srgbClr val="000000"/>
              </a:solidFill>
              <a:latin typeface="Times New Roman" panose="02020603050405020304" pitchFamily="18" charset="0"/>
            </a:endParaRPr>
          </a:p>
          <a:p>
            <a:pPr lvl="1"/>
            <a:endParaRPr kumimoji="1" lang="zh-CN" altLang="en-US" sz="2400" dirty="0">
              <a:solidFill>
                <a:srgbClr val="000000"/>
              </a:solidFill>
              <a:latin typeface="Times New Roman" panose="02020603050405020304" pitchFamily="18" charset="0"/>
            </a:endParaRPr>
          </a:p>
          <a:p>
            <a:r>
              <a:rPr kumimoji="1" lang="zh-CN" altLang="en-US" sz="2800" dirty="0">
                <a:solidFill>
                  <a:srgbClr val="000000"/>
                </a:solidFill>
                <a:latin typeface="Times New Roman" panose="02020603050405020304" pitchFamily="18" charset="0"/>
              </a:rPr>
              <a:t>共模抑制比</a:t>
            </a:r>
            <a:endParaRPr kumimoji="1" lang="zh-CN" altLang="en-US" sz="2800" dirty="0">
              <a:solidFill>
                <a:srgbClr val="000000"/>
              </a:solidFill>
              <a:latin typeface="Times New Roman" panose="02020603050405020304" pitchFamily="18" charset="0"/>
            </a:endParaRPr>
          </a:p>
          <a:p>
            <a:pPr lvl="1"/>
            <a:endParaRPr kumimoji="1" lang="zh-CN" altLang="en-US" sz="2400" dirty="0">
              <a:solidFill>
                <a:srgbClr val="000000"/>
              </a:solidFill>
              <a:latin typeface="Times New Roman" panose="02020603050405020304" pitchFamily="18" charset="0"/>
            </a:endParaRPr>
          </a:p>
          <a:p>
            <a:endParaRPr kumimoji="1" lang="zh-CN" altLang="en-US" sz="2800" dirty="0">
              <a:solidFill>
                <a:srgbClr val="000000"/>
              </a:solidFill>
              <a:latin typeface="Times New Roman" panose="02020603050405020304" pitchFamily="18" charset="0"/>
            </a:endParaRPr>
          </a:p>
        </p:txBody>
      </p:sp>
      <p:sp>
        <p:nvSpPr>
          <p:cNvPr id="15368" name="Text Box 9"/>
          <p:cNvSpPr txBox="1">
            <a:spLocks noChangeArrowheads="1"/>
          </p:cNvSpPr>
          <p:nvPr/>
        </p:nvSpPr>
        <p:spPr bwMode="auto">
          <a:xfrm>
            <a:off x="4357688" y="2736850"/>
            <a:ext cx="3286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i="1">
                <a:latin typeface="Times New Roman" panose="02020603050405020304" pitchFamily="18" charset="0"/>
                <a:ea typeface="楷体_GB2312" pitchFamily="49" charset="-122"/>
              </a:rPr>
              <a:t>v</a:t>
            </a:r>
            <a:r>
              <a:rPr kumimoji="1" lang="en-US" altLang="zh-CN" baseline="-25000">
                <a:latin typeface="Times New Roman" panose="02020603050405020304" pitchFamily="18" charset="0"/>
                <a:ea typeface="楷体_GB2312" pitchFamily="49" charset="-122"/>
              </a:rPr>
              <a:t>n</a:t>
            </a:r>
            <a:endParaRPr kumimoji="1" lang="en-US" altLang="zh-CN">
              <a:latin typeface="Times New Roman" panose="02020603050405020304" pitchFamily="18" charset="0"/>
              <a:ea typeface="楷体_GB2312" pitchFamily="49" charset="-122"/>
            </a:endParaRPr>
          </a:p>
        </p:txBody>
      </p:sp>
      <p:sp>
        <p:nvSpPr>
          <p:cNvPr id="15369" name="Text Box 10"/>
          <p:cNvSpPr txBox="1">
            <a:spLocks noChangeArrowheads="1"/>
          </p:cNvSpPr>
          <p:nvPr/>
        </p:nvSpPr>
        <p:spPr bwMode="auto">
          <a:xfrm>
            <a:off x="8245475" y="2989263"/>
            <a:ext cx="314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i="1">
                <a:latin typeface="Times New Roman" panose="02020603050405020304" pitchFamily="18" charset="0"/>
                <a:ea typeface="楷体_GB2312" pitchFamily="49" charset="-122"/>
              </a:rPr>
              <a:t>v</a:t>
            </a:r>
            <a:r>
              <a:rPr kumimoji="1" lang="en-US" altLang="zh-CN" baseline="-25000">
                <a:latin typeface="Times New Roman" panose="02020603050405020304" pitchFamily="18" charset="0"/>
                <a:ea typeface="楷体_GB2312" pitchFamily="49" charset="-122"/>
              </a:rPr>
              <a:t>o</a:t>
            </a:r>
            <a:endParaRPr kumimoji="1" lang="en-US" altLang="zh-CN">
              <a:latin typeface="Times New Roman" panose="02020603050405020304" pitchFamily="18" charset="0"/>
              <a:ea typeface="楷体_GB2312" pitchFamily="49" charset="-122"/>
            </a:endParaRPr>
          </a:p>
        </p:txBody>
      </p:sp>
      <p:sp>
        <p:nvSpPr>
          <p:cNvPr id="15370" name="Line 13"/>
          <p:cNvSpPr>
            <a:spLocks noChangeShapeType="1"/>
          </p:cNvSpPr>
          <p:nvPr/>
        </p:nvSpPr>
        <p:spPr bwMode="auto">
          <a:xfrm>
            <a:off x="4932363" y="4465638"/>
            <a:ext cx="91916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1" name="Line 15"/>
          <p:cNvSpPr>
            <a:spLocks noChangeShapeType="1"/>
          </p:cNvSpPr>
          <p:nvPr/>
        </p:nvSpPr>
        <p:spPr bwMode="auto">
          <a:xfrm>
            <a:off x="6589713" y="3817938"/>
            <a:ext cx="19431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2" name="AutoShape 16"/>
          <p:cNvSpPr>
            <a:spLocks noChangeAspect="1" noChangeArrowheads="1"/>
          </p:cNvSpPr>
          <p:nvPr/>
        </p:nvSpPr>
        <p:spPr bwMode="auto">
          <a:xfrm rot="5400000">
            <a:off x="5487194" y="2434431"/>
            <a:ext cx="2816225" cy="2773363"/>
          </a:xfrm>
          <a:prstGeom prst="triangle">
            <a:avLst>
              <a:gd name="adj" fmla="val 50000"/>
            </a:avLst>
          </a:prstGeom>
          <a:noFill/>
          <a:ln w="38100">
            <a:solidFill>
              <a:srgbClr val="000000"/>
            </a:solidFill>
            <a:prstDash val="sysDot"/>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5373" name="Oval 18"/>
          <p:cNvSpPr>
            <a:spLocks noChangeArrowheads="1"/>
          </p:cNvSpPr>
          <p:nvPr/>
        </p:nvSpPr>
        <p:spPr bwMode="auto">
          <a:xfrm>
            <a:off x="8532813" y="3765550"/>
            <a:ext cx="107950" cy="107950"/>
          </a:xfrm>
          <a:prstGeom prst="ellipse">
            <a:avLst/>
          </a:prstGeom>
          <a:solidFill>
            <a:schemeClr val="bg1"/>
          </a:solidFill>
          <a:ln w="28575">
            <a:solidFill>
              <a:schemeClr val="tx1"/>
            </a:solidFill>
            <a:rou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5374" name="Text Box 19"/>
          <p:cNvSpPr txBox="1">
            <a:spLocks noChangeArrowheads="1"/>
          </p:cNvSpPr>
          <p:nvPr/>
        </p:nvSpPr>
        <p:spPr bwMode="auto">
          <a:xfrm>
            <a:off x="7307263" y="3781425"/>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a:t>+</a:t>
            </a:r>
            <a:endParaRPr lang="en-US" altLang="zh-CN" sz="2400" b="0"/>
          </a:p>
        </p:txBody>
      </p:sp>
      <p:sp>
        <p:nvSpPr>
          <p:cNvPr id="15375" name="Text Box 20"/>
          <p:cNvSpPr txBox="1">
            <a:spLocks noChangeArrowheads="1"/>
          </p:cNvSpPr>
          <p:nvPr/>
        </p:nvSpPr>
        <p:spPr bwMode="auto">
          <a:xfrm>
            <a:off x="6667500" y="378142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a:cs typeface="Arial" panose="020B0604020202020204" pitchFamily="34" charset="0"/>
              </a:rPr>
              <a:t>–</a:t>
            </a:r>
            <a:endParaRPr lang="en-US" altLang="zh-CN" sz="2400" b="0">
              <a:cs typeface="Arial" panose="020B0604020202020204" pitchFamily="34" charset="0"/>
            </a:endParaRPr>
          </a:p>
        </p:txBody>
      </p:sp>
      <p:sp>
        <p:nvSpPr>
          <p:cNvPr id="15376" name="Oval 21"/>
          <p:cNvSpPr>
            <a:spLocks noChangeArrowheads="1"/>
          </p:cNvSpPr>
          <p:nvPr/>
        </p:nvSpPr>
        <p:spPr bwMode="auto">
          <a:xfrm>
            <a:off x="4860925" y="4405313"/>
            <a:ext cx="107950" cy="107950"/>
          </a:xfrm>
          <a:prstGeom prst="ellipse">
            <a:avLst/>
          </a:prstGeom>
          <a:solidFill>
            <a:schemeClr val="bg1"/>
          </a:solidFill>
          <a:ln w="28575">
            <a:solidFill>
              <a:schemeClr val="tx1"/>
            </a:solidFill>
            <a:rou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5377" name="AutoShape 30"/>
          <p:cNvSpPr>
            <a:spLocks noChangeArrowheads="1"/>
          </p:cNvSpPr>
          <p:nvPr/>
        </p:nvSpPr>
        <p:spPr bwMode="auto">
          <a:xfrm rot="5400000">
            <a:off x="6985001" y="3529012"/>
            <a:ext cx="360362" cy="576263"/>
          </a:xfrm>
          <a:prstGeom prst="diamond">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5378" name="Line 31"/>
          <p:cNvSpPr>
            <a:spLocks noChangeShapeType="1"/>
          </p:cNvSpPr>
          <p:nvPr/>
        </p:nvSpPr>
        <p:spPr bwMode="auto">
          <a:xfrm>
            <a:off x="6602413" y="3817938"/>
            <a:ext cx="0" cy="4318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379" name="Line 32"/>
          <p:cNvSpPr>
            <a:spLocks noChangeShapeType="1"/>
          </p:cNvSpPr>
          <p:nvPr/>
        </p:nvSpPr>
        <p:spPr bwMode="auto">
          <a:xfrm>
            <a:off x="6443663" y="4249738"/>
            <a:ext cx="325437"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380" name="Text Box 33"/>
          <p:cNvSpPr txBox="1">
            <a:spLocks noChangeArrowheads="1"/>
          </p:cNvSpPr>
          <p:nvPr/>
        </p:nvSpPr>
        <p:spPr bwMode="auto">
          <a:xfrm>
            <a:off x="5545138" y="4429125"/>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a:t>+</a:t>
            </a:r>
            <a:endParaRPr lang="en-US" altLang="zh-CN" sz="2400" b="0"/>
          </a:p>
        </p:txBody>
      </p:sp>
      <p:sp>
        <p:nvSpPr>
          <p:cNvPr id="15381" name="Text Box 34"/>
          <p:cNvSpPr txBox="1">
            <a:spLocks noChangeArrowheads="1"/>
          </p:cNvSpPr>
          <p:nvPr/>
        </p:nvSpPr>
        <p:spPr bwMode="auto">
          <a:xfrm>
            <a:off x="5545138" y="270192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a:cs typeface="Arial" panose="020B0604020202020204" pitchFamily="34" charset="0"/>
              </a:rPr>
              <a:t>–</a:t>
            </a:r>
            <a:endParaRPr lang="en-US" altLang="zh-CN" sz="2400" b="0">
              <a:cs typeface="Arial" panose="020B0604020202020204" pitchFamily="34" charset="0"/>
            </a:endParaRPr>
          </a:p>
        </p:txBody>
      </p:sp>
      <p:sp>
        <p:nvSpPr>
          <p:cNvPr id="15382" name="Line 35"/>
          <p:cNvSpPr>
            <a:spLocks noChangeShapeType="1"/>
          </p:cNvSpPr>
          <p:nvPr/>
        </p:nvSpPr>
        <p:spPr bwMode="auto">
          <a:xfrm>
            <a:off x="5832475" y="3133725"/>
            <a:ext cx="0" cy="13208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3" name="Rectangle 36"/>
          <p:cNvSpPr>
            <a:spLocks noChangeArrowheads="1"/>
          </p:cNvSpPr>
          <p:nvPr/>
        </p:nvSpPr>
        <p:spPr bwMode="auto">
          <a:xfrm>
            <a:off x="5738813" y="3565525"/>
            <a:ext cx="188912" cy="463550"/>
          </a:xfrm>
          <a:prstGeom prst="rect">
            <a:avLst/>
          </a:prstGeom>
          <a:solidFill>
            <a:schemeClr val="bg1"/>
          </a:solidFill>
          <a:ln w="38100">
            <a:solidFill>
              <a:schemeClr val="tx1"/>
            </a:solidFill>
            <a:miter lim="800000"/>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aphicFrame>
        <p:nvGraphicFramePr>
          <p:cNvPr id="15384" name="Object 37"/>
          <p:cNvGraphicFramePr>
            <a:graphicFrameLocks noChangeAspect="1"/>
          </p:cNvGraphicFramePr>
          <p:nvPr/>
        </p:nvGraphicFramePr>
        <p:xfrm>
          <a:off x="5976938" y="3549650"/>
          <a:ext cx="331787" cy="469900"/>
        </p:xfrm>
        <a:graphic>
          <a:graphicData uri="http://schemas.openxmlformats.org/presentationml/2006/ole">
            <mc:AlternateContent xmlns:mc="http://schemas.openxmlformats.org/markup-compatibility/2006">
              <mc:Choice xmlns:v="urn:schemas-microsoft-com:vml" Requires="v">
                <p:oleObj spid="_x0000_s15851" name="公式" r:id="rId1" imgW="127000" imgH="215265" progId="Equation.3">
                  <p:embed/>
                </p:oleObj>
              </mc:Choice>
              <mc:Fallback>
                <p:oleObj name="公式" r:id="rId1" imgW="127000" imgH="215265" progId="Equation.3">
                  <p:embed/>
                  <p:pic>
                    <p:nvPicPr>
                      <p:cNvPr id="0" name="Object 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6938" y="3549650"/>
                        <a:ext cx="331787" cy="469900"/>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5385" name="Line 38"/>
          <p:cNvSpPr>
            <a:spLocks noChangeShapeType="1"/>
          </p:cNvSpPr>
          <p:nvPr/>
        </p:nvSpPr>
        <p:spPr bwMode="auto">
          <a:xfrm>
            <a:off x="4932363" y="3133725"/>
            <a:ext cx="91916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6" name="Oval 39"/>
          <p:cNvSpPr>
            <a:spLocks noChangeArrowheads="1"/>
          </p:cNvSpPr>
          <p:nvPr/>
        </p:nvSpPr>
        <p:spPr bwMode="auto">
          <a:xfrm>
            <a:off x="4860925" y="3073400"/>
            <a:ext cx="107950" cy="107950"/>
          </a:xfrm>
          <a:prstGeom prst="ellipse">
            <a:avLst/>
          </a:prstGeom>
          <a:solidFill>
            <a:schemeClr val="bg1"/>
          </a:solidFill>
          <a:ln w="28575">
            <a:solidFill>
              <a:schemeClr val="tx1"/>
            </a:solidFill>
            <a:rou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5387" name="Text Box 40"/>
          <p:cNvSpPr txBox="1">
            <a:spLocks noChangeArrowheads="1"/>
          </p:cNvSpPr>
          <p:nvPr/>
        </p:nvSpPr>
        <p:spPr bwMode="auto">
          <a:xfrm>
            <a:off x="4357688" y="4060825"/>
            <a:ext cx="328612"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i="1">
                <a:latin typeface="Times New Roman" panose="02020603050405020304" pitchFamily="18" charset="0"/>
                <a:ea typeface="楷体_GB2312" pitchFamily="49" charset="-122"/>
              </a:rPr>
              <a:t>v</a:t>
            </a:r>
            <a:r>
              <a:rPr kumimoji="1" lang="en-US" altLang="zh-CN" baseline="-25000">
                <a:latin typeface="Times New Roman" panose="02020603050405020304" pitchFamily="18" charset="0"/>
                <a:ea typeface="楷体_GB2312" pitchFamily="49" charset="-122"/>
              </a:rPr>
              <a:t>p</a:t>
            </a:r>
            <a:endParaRPr kumimoji="1" lang="en-US" altLang="zh-CN">
              <a:latin typeface="Times New Roman" panose="02020603050405020304" pitchFamily="18" charset="0"/>
              <a:ea typeface="楷体_GB2312" pitchFamily="49" charset="-122"/>
            </a:endParaRPr>
          </a:p>
        </p:txBody>
      </p:sp>
      <p:sp>
        <p:nvSpPr>
          <p:cNvPr id="15388" name="Text Box 41"/>
          <p:cNvSpPr txBox="1">
            <a:spLocks noChangeArrowheads="1"/>
          </p:cNvSpPr>
          <p:nvPr/>
        </p:nvSpPr>
        <p:spPr bwMode="auto">
          <a:xfrm>
            <a:off x="5003800" y="4044950"/>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a:t>+</a:t>
            </a:r>
            <a:endParaRPr lang="en-US" altLang="zh-CN" sz="2400" b="0"/>
          </a:p>
        </p:txBody>
      </p:sp>
      <p:sp>
        <p:nvSpPr>
          <p:cNvPr id="15389" name="Text Box 42"/>
          <p:cNvSpPr txBox="1">
            <a:spLocks noChangeArrowheads="1"/>
          </p:cNvSpPr>
          <p:nvPr/>
        </p:nvSpPr>
        <p:spPr bwMode="auto">
          <a:xfrm>
            <a:off x="5040313" y="309721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a:cs typeface="Arial" panose="020B0604020202020204" pitchFamily="34" charset="0"/>
              </a:rPr>
              <a:t>–</a:t>
            </a:r>
            <a:endParaRPr lang="en-US" altLang="zh-CN" sz="2400" b="0">
              <a:cs typeface="Arial" panose="020B0604020202020204" pitchFamily="34" charset="0"/>
            </a:endParaRPr>
          </a:p>
        </p:txBody>
      </p:sp>
      <p:graphicFrame>
        <p:nvGraphicFramePr>
          <p:cNvPr id="15390" name="Object 44"/>
          <p:cNvGraphicFramePr>
            <a:graphicFrameLocks noChangeAspect="1"/>
          </p:cNvGraphicFramePr>
          <p:nvPr/>
        </p:nvGraphicFramePr>
        <p:xfrm>
          <a:off x="6264275" y="3130550"/>
          <a:ext cx="858838" cy="550863"/>
        </p:xfrm>
        <a:graphic>
          <a:graphicData uri="http://schemas.openxmlformats.org/presentationml/2006/ole">
            <mc:AlternateContent xmlns:mc="http://schemas.openxmlformats.org/markup-compatibility/2006">
              <mc:Choice xmlns:v="urn:schemas-microsoft-com:vml" Requires="v">
                <p:oleObj spid="_x0000_s15852" name="公式" r:id="rId3" imgW="355600" imgH="228600" progId="Equation.3">
                  <p:embed/>
                </p:oleObj>
              </mc:Choice>
              <mc:Fallback>
                <p:oleObj name="公式" r:id="rId3" imgW="355600" imgH="228600" progId="Equation.3">
                  <p:embed/>
                  <p:pic>
                    <p:nvPicPr>
                      <p:cNvPr id="0" name="Object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4275" y="3130550"/>
                        <a:ext cx="858838"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86478" name="Object 46"/>
          <p:cNvGraphicFramePr>
            <a:graphicFrameLocks noChangeAspect="1"/>
          </p:cNvGraphicFramePr>
          <p:nvPr/>
        </p:nvGraphicFramePr>
        <p:xfrm>
          <a:off x="863600" y="5337175"/>
          <a:ext cx="3921125" cy="1076325"/>
        </p:xfrm>
        <a:graphic>
          <a:graphicData uri="http://schemas.openxmlformats.org/presentationml/2006/ole">
            <mc:AlternateContent xmlns:mc="http://schemas.openxmlformats.org/markup-compatibility/2006">
              <mc:Choice xmlns:v="urn:schemas-microsoft-com:vml" Requires="v">
                <p:oleObj spid="_x0000_s15853" name="公式" r:id="rId5" imgW="1752600" imgH="482600" progId="Equation.3">
                  <p:embed/>
                </p:oleObj>
              </mc:Choice>
              <mc:Fallback>
                <p:oleObj name="公式" r:id="rId5" imgW="1752600" imgH="482600" progId="Equation.3">
                  <p:embed/>
                  <p:pic>
                    <p:nvPicPr>
                      <p:cNvPr id="0" name="Object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600" y="5337175"/>
                        <a:ext cx="392112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86481" name="Object 49"/>
          <p:cNvGraphicFramePr>
            <a:graphicFrameLocks noChangeAspect="1"/>
          </p:cNvGraphicFramePr>
          <p:nvPr/>
        </p:nvGraphicFramePr>
        <p:xfrm>
          <a:off x="904875" y="1989138"/>
          <a:ext cx="3468688" cy="1076325"/>
        </p:xfrm>
        <a:graphic>
          <a:graphicData uri="http://schemas.openxmlformats.org/presentationml/2006/ole">
            <mc:AlternateContent xmlns:mc="http://schemas.openxmlformats.org/markup-compatibility/2006">
              <mc:Choice xmlns:v="urn:schemas-microsoft-com:vml" Requires="v">
                <p:oleObj spid="_x0000_s15854" name="公式" r:id="rId7" imgW="1548765" imgH="482600" progId="Equation.3">
                  <p:embed/>
                </p:oleObj>
              </mc:Choice>
              <mc:Fallback>
                <p:oleObj name="公式" r:id="rId7" imgW="1548765" imgH="482600" progId="Equation.3">
                  <p:embed/>
                  <p:pic>
                    <p:nvPicPr>
                      <p:cNvPr id="0" name="Object 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875" y="1989138"/>
                        <a:ext cx="3468688"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86482" name="Object 50"/>
          <p:cNvGraphicFramePr>
            <a:graphicFrameLocks noChangeAspect="1"/>
          </p:cNvGraphicFramePr>
          <p:nvPr/>
        </p:nvGraphicFramePr>
        <p:xfrm>
          <a:off x="2416175" y="3552825"/>
          <a:ext cx="1023938" cy="479425"/>
        </p:xfrm>
        <a:graphic>
          <a:graphicData uri="http://schemas.openxmlformats.org/presentationml/2006/ole">
            <mc:AlternateContent xmlns:mc="http://schemas.openxmlformats.org/markup-compatibility/2006">
              <mc:Choice xmlns:v="urn:schemas-microsoft-com:vml" Requires="v">
                <p:oleObj spid="_x0000_s15855" name="公式" r:id="rId9" imgW="457200" imgH="215900" progId="Equation.3">
                  <p:embed/>
                </p:oleObj>
              </mc:Choice>
              <mc:Fallback>
                <p:oleObj name="公式" r:id="rId9" imgW="457200" imgH="215900" progId="Equation.3">
                  <p:embed/>
                  <p:pic>
                    <p:nvPicPr>
                      <p:cNvPr id="0" name="Object 5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6175" y="3552825"/>
                        <a:ext cx="10239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86483" name="Object 51"/>
          <p:cNvGraphicFramePr>
            <a:graphicFrameLocks noChangeAspect="1"/>
          </p:cNvGraphicFramePr>
          <p:nvPr/>
        </p:nvGraphicFramePr>
        <p:xfrm>
          <a:off x="2370138" y="4437063"/>
          <a:ext cx="993775" cy="509587"/>
        </p:xfrm>
        <a:graphic>
          <a:graphicData uri="http://schemas.openxmlformats.org/presentationml/2006/ole">
            <mc:AlternateContent xmlns:mc="http://schemas.openxmlformats.org/markup-compatibility/2006">
              <mc:Choice xmlns:v="urn:schemas-microsoft-com:vml" Requires="v">
                <p:oleObj spid="_x0000_s15856" name="公式" r:id="rId11" imgW="444500" imgH="228600" progId="Equation.3">
                  <p:embed/>
                </p:oleObj>
              </mc:Choice>
              <mc:Fallback>
                <p:oleObj name="公式" r:id="rId11" imgW="444500" imgH="228600" progId="Equation.3">
                  <p:embed/>
                  <p:pic>
                    <p:nvPicPr>
                      <p:cNvPr id="0" name="Object 5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70138" y="4437063"/>
                        <a:ext cx="993775"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E3A5CE5-9F98-4C11-9DC8-D978718EA776}" type="datetime1">
              <a:rPr lang="zh-CN" altLang="en-US" sz="1800" b="0" smtClean="0">
                <a:solidFill>
                  <a:srgbClr val="B2B2B2"/>
                </a:solidFill>
              </a:rPr>
            </a:fld>
            <a:endParaRPr lang="en-US" altLang="zh-CN" sz="1800" b="0">
              <a:solidFill>
                <a:srgbClr val="B2B2B2"/>
              </a:solidFill>
            </a:endParaRPr>
          </a:p>
        </p:txBody>
      </p:sp>
      <p:sp>
        <p:nvSpPr>
          <p:cNvPr id="17411"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endParaRPr lang="en-US" altLang="zh-CN" sz="1800" b="0">
              <a:solidFill>
                <a:srgbClr val="B2B2B2"/>
              </a:solidFill>
              <a:latin typeface="Times New Roman" panose="02020603050405020304" pitchFamily="18" charset="0"/>
            </a:endParaRPr>
          </a:p>
        </p:txBody>
      </p:sp>
      <p:sp>
        <p:nvSpPr>
          <p:cNvPr id="17412"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65C5804-4766-4FCE-A6B8-130E743EDF56}" type="slidenum">
              <a:rPr lang="en-US" altLang="zh-CN" sz="1800" b="0" smtClean="0">
                <a:solidFill>
                  <a:srgbClr val="B2B2B2"/>
                </a:solidFill>
              </a:rPr>
            </a:fld>
            <a:endParaRPr lang="en-US" altLang="zh-CN" sz="1800" b="0">
              <a:solidFill>
                <a:srgbClr val="B2B2B2"/>
              </a:solidFill>
            </a:endParaRPr>
          </a:p>
        </p:txBody>
      </p:sp>
      <p:sp>
        <p:nvSpPr>
          <p:cNvPr id="17413" name="Rectangle 2"/>
          <p:cNvSpPr>
            <a:spLocks noGrp="1" noChangeArrowheads="1"/>
          </p:cNvSpPr>
          <p:nvPr>
            <p:ph type="title"/>
          </p:nvPr>
        </p:nvSpPr>
        <p:spPr/>
        <p:txBody>
          <a:bodyPr/>
          <a:lstStyle/>
          <a:p>
            <a:r>
              <a:rPr lang="zh-CN" altLang="en-US"/>
              <a:t>示例</a:t>
            </a:r>
            <a:r>
              <a:rPr lang="en-US" altLang="zh-CN"/>
              <a:t>—</a:t>
            </a:r>
            <a:r>
              <a:rPr lang="zh-CN" altLang="en-US"/>
              <a:t>实际运放的主要参数</a:t>
            </a:r>
            <a:endParaRPr lang="zh-CN" altLang="en-US"/>
          </a:p>
        </p:txBody>
      </p:sp>
      <p:pic>
        <p:nvPicPr>
          <p:cNvPr id="1741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5288" y="1304925"/>
            <a:ext cx="8351837" cy="502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BF50521-0DAD-4850-AE75-F3AD3B1EB885}" type="datetime1">
              <a:rPr lang="zh-CN" altLang="en-US" sz="1800" b="0" smtClean="0">
                <a:solidFill>
                  <a:srgbClr val="B2B2B2"/>
                </a:solidFill>
              </a:rPr>
            </a:fld>
            <a:endParaRPr lang="en-US" altLang="zh-CN" sz="1800" b="0">
              <a:solidFill>
                <a:srgbClr val="B2B2B2"/>
              </a:solidFill>
            </a:endParaRPr>
          </a:p>
        </p:txBody>
      </p:sp>
      <p:sp>
        <p:nvSpPr>
          <p:cNvPr id="19459"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latin typeface="Times New Roman" panose="02020603050405020304" pitchFamily="18" charset="0"/>
              </a:rPr>
              <a:t>模拟与数字电路 </a:t>
            </a:r>
            <a:r>
              <a:rPr lang="en-US" altLang="zh-CN" sz="1800" b="0">
                <a:solidFill>
                  <a:srgbClr val="B2B2B2"/>
                </a:solidFill>
                <a:latin typeface="Times New Roman" panose="02020603050405020304" pitchFamily="18" charset="0"/>
              </a:rPr>
              <a:t>— </a:t>
            </a:r>
            <a:r>
              <a:rPr lang="zh-CN" altLang="en-US" sz="1800" b="0">
                <a:solidFill>
                  <a:srgbClr val="B2B2B2"/>
                </a:solidFill>
                <a:latin typeface="Times New Roman" panose="02020603050405020304" pitchFamily="18" charset="0"/>
              </a:rPr>
              <a:t>集成运算放大器 </a:t>
            </a:r>
            <a:r>
              <a:rPr lang="en-US" altLang="zh-CN" sz="1800" b="0">
                <a:solidFill>
                  <a:srgbClr val="B2B2B2"/>
                </a:solidFill>
                <a:latin typeface="Times New Roman" panose="02020603050405020304" pitchFamily="18" charset="0"/>
              </a:rPr>
              <a:t>(1)</a:t>
            </a:r>
            <a:endParaRPr lang="en-US" altLang="zh-CN" sz="1800" b="0">
              <a:solidFill>
                <a:srgbClr val="B2B2B2"/>
              </a:solidFill>
              <a:latin typeface="Times New Roman" panose="02020603050405020304" pitchFamily="18" charset="0"/>
            </a:endParaRPr>
          </a:p>
        </p:txBody>
      </p:sp>
      <p:sp>
        <p:nvSpPr>
          <p:cNvPr id="19460"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739AF9F2-4B2D-4750-B468-ECCE3C62830E}" type="slidenum">
              <a:rPr lang="en-US" altLang="zh-CN" sz="1800" b="0" smtClean="0">
                <a:solidFill>
                  <a:srgbClr val="B2B2B2"/>
                </a:solidFill>
              </a:rPr>
            </a:fld>
            <a:endParaRPr lang="en-US" altLang="zh-CN" sz="1800" b="0">
              <a:solidFill>
                <a:srgbClr val="B2B2B2"/>
              </a:solidFill>
            </a:endParaRPr>
          </a:p>
        </p:txBody>
      </p:sp>
      <p:sp>
        <p:nvSpPr>
          <p:cNvPr id="747522" name="Line 2"/>
          <p:cNvSpPr>
            <a:spLocks noChangeShapeType="1"/>
          </p:cNvSpPr>
          <p:nvPr/>
        </p:nvSpPr>
        <p:spPr bwMode="auto">
          <a:xfrm>
            <a:off x="6254750" y="5786438"/>
            <a:ext cx="180975" cy="0"/>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9462" name="Rectangle 3"/>
          <p:cNvSpPr>
            <a:spLocks noGrp="1" noChangeArrowheads="1"/>
          </p:cNvSpPr>
          <p:nvPr>
            <p:ph type="title"/>
          </p:nvPr>
        </p:nvSpPr>
        <p:spPr/>
        <p:txBody>
          <a:bodyPr/>
          <a:lstStyle/>
          <a:p>
            <a:r>
              <a:rPr kumimoji="1" lang="zh-CN" altLang="en-US"/>
              <a:t>集成运放的电压传输特性</a:t>
            </a:r>
            <a:endParaRPr kumimoji="1" lang="zh-CN" altLang="en-US"/>
          </a:p>
        </p:txBody>
      </p:sp>
      <p:sp>
        <p:nvSpPr>
          <p:cNvPr id="747524" name="Rectangle 4"/>
          <p:cNvSpPr>
            <a:spLocks noGrp="1" noChangeArrowheads="1"/>
          </p:cNvSpPr>
          <p:nvPr>
            <p:ph type="body" idx="1"/>
          </p:nvPr>
        </p:nvSpPr>
        <p:spPr>
          <a:xfrm>
            <a:off x="457200" y="1484313"/>
            <a:ext cx="4691063" cy="2305050"/>
          </a:xfrm>
        </p:spPr>
        <p:txBody>
          <a:bodyPr/>
          <a:lstStyle/>
          <a:p>
            <a:pPr>
              <a:lnSpc>
                <a:spcPct val="120000"/>
              </a:lnSpc>
            </a:pPr>
            <a:r>
              <a:rPr kumimoji="1" lang="zh-CN" altLang="en-US" sz="2800"/>
              <a:t>线性区</a:t>
            </a:r>
            <a:r>
              <a:rPr kumimoji="1" lang="zh-CN" altLang="en-US"/>
              <a:t>：</a:t>
            </a:r>
            <a:r>
              <a:rPr kumimoji="1" lang="en-US" altLang="zh-CN" sz="2800"/>
              <a:t>|</a:t>
            </a:r>
            <a:r>
              <a:rPr kumimoji="1" lang="en-US" altLang="zh-CN" sz="2800" i="1">
                <a:latin typeface="Times New Roman" panose="02020603050405020304" pitchFamily="18" charset="0"/>
              </a:rPr>
              <a:t>v</a:t>
            </a:r>
            <a:r>
              <a:rPr kumimoji="1" lang="en-US" altLang="zh-CN" sz="2800" baseline="-25000">
                <a:latin typeface="Times New Roman" panose="02020603050405020304" pitchFamily="18" charset="0"/>
                <a:ea typeface="创艺繁标宋" pitchFamily="2" charset="-122"/>
                <a:sym typeface="Symbol" panose="05050102010706020507" pitchFamily="18" charset="2"/>
              </a:rPr>
              <a:t>i</a:t>
            </a:r>
            <a:r>
              <a:rPr kumimoji="1" lang="en-US" altLang="zh-CN" sz="2800">
                <a:latin typeface="Times New Roman" panose="02020603050405020304" pitchFamily="18" charset="0"/>
                <a:sym typeface="Symbol" panose="05050102010706020507" pitchFamily="18" charset="2"/>
              </a:rPr>
              <a:t>|&lt; </a:t>
            </a:r>
            <a:r>
              <a:rPr kumimoji="1" lang="en-US" altLang="zh-CN" sz="2800" i="1">
                <a:latin typeface="Times New Roman" panose="02020603050405020304" pitchFamily="18" charset="0"/>
                <a:sym typeface="Symbol" panose="05050102010706020507" pitchFamily="18" charset="2"/>
              </a:rPr>
              <a:t>V</a:t>
            </a:r>
            <a:r>
              <a:rPr kumimoji="1" lang="en-US" altLang="zh-CN" sz="2800" baseline="-25000">
                <a:latin typeface="Times New Roman" panose="02020603050405020304" pitchFamily="18" charset="0"/>
                <a:ea typeface="创艺繁标宋" pitchFamily="2" charset="-122"/>
                <a:sym typeface="Symbol" panose="05050102010706020507" pitchFamily="18" charset="2"/>
              </a:rPr>
              <a:t>im</a:t>
            </a:r>
            <a:r>
              <a:rPr kumimoji="1" lang="en-US" altLang="zh-CN" sz="2800">
                <a:latin typeface="Times New Roman" panose="02020603050405020304" pitchFamily="18" charset="0"/>
                <a:ea typeface="创艺繁标宋" pitchFamily="2" charset="-122"/>
                <a:sym typeface="Symbol" panose="05050102010706020507" pitchFamily="18" charset="2"/>
              </a:rPr>
              <a:t> </a:t>
            </a:r>
            <a:endParaRPr kumimoji="1" lang="zh-CN" altLang="en-US" sz="2800"/>
          </a:p>
          <a:p>
            <a:pPr lvl="1">
              <a:lnSpc>
                <a:spcPct val="120000"/>
              </a:lnSpc>
              <a:buFontTx/>
              <a:buNone/>
            </a:pPr>
            <a:r>
              <a:rPr kumimoji="1" lang="en-US" altLang="zh-CN" b="1" i="1">
                <a:latin typeface="Times New Roman" panose="02020603050405020304" pitchFamily="18" charset="0"/>
                <a:ea typeface="创艺繁标宋" pitchFamily="2" charset="-122"/>
                <a:sym typeface="Symbol" panose="05050102010706020507" pitchFamily="18" charset="2"/>
              </a:rPr>
              <a:t>    v</a:t>
            </a:r>
            <a:r>
              <a:rPr kumimoji="1" lang="en-US" altLang="zh-CN" b="1" baseline="-25000">
                <a:latin typeface="Times New Roman" panose="02020603050405020304" pitchFamily="18" charset="0"/>
                <a:ea typeface="创艺繁标宋" pitchFamily="2" charset="-122"/>
                <a:sym typeface="Symbol" panose="05050102010706020507" pitchFamily="18" charset="2"/>
              </a:rPr>
              <a:t>o</a:t>
            </a:r>
            <a:r>
              <a:rPr kumimoji="1" lang="en-US" altLang="zh-CN" b="1" i="1">
                <a:latin typeface="Times New Roman" panose="02020603050405020304" pitchFamily="18" charset="0"/>
                <a:ea typeface="创艺繁标宋" pitchFamily="2" charset="-122"/>
                <a:sym typeface="Symbol" panose="05050102010706020507" pitchFamily="18" charset="2"/>
              </a:rPr>
              <a:t> </a:t>
            </a:r>
            <a:r>
              <a:rPr kumimoji="1" lang="en-US" altLang="zh-CN" b="1">
                <a:latin typeface="Times New Roman" panose="02020603050405020304" pitchFamily="18" charset="0"/>
                <a:ea typeface="创艺繁标宋" pitchFamily="2" charset="-122"/>
                <a:sym typeface="Symbol" panose="05050102010706020507" pitchFamily="18" charset="2"/>
              </a:rPr>
              <a:t>=</a:t>
            </a:r>
            <a:r>
              <a:rPr kumimoji="1" lang="en-US" altLang="zh-CN" b="1" i="1">
                <a:latin typeface="Times New Roman" panose="02020603050405020304" pitchFamily="18" charset="0"/>
                <a:ea typeface="创艺繁标宋" pitchFamily="2" charset="-122"/>
                <a:sym typeface="Symbol" panose="05050102010706020507" pitchFamily="18" charset="2"/>
              </a:rPr>
              <a:t> A</a:t>
            </a:r>
            <a:r>
              <a:rPr kumimoji="1" lang="en-US" altLang="zh-CN" b="1" baseline="-25000">
                <a:latin typeface="Times New Roman" panose="02020603050405020304" pitchFamily="18" charset="0"/>
                <a:ea typeface="创艺繁标宋" pitchFamily="2" charset="-122"/>
                <a:sym typeface="Symbol" panose="05050102010706020507" pitchFamily="18" charset="2"/>
              </a:rPr>
              <a:t>vd</a:t>
            </a:r>
            <a:r>
              <a:rPr kumimoji="1" lang="en-US" altLang="zh-CN" b="1" i="1" baseline="-25000">
                <a:latin typeface="Times New Roman" panose="02020603050405020304" pitchFamily="18" charset="0"/>
                <a:ea typeface="创艺繁标宋" pitchFamily="2" charset="-122"/>
                <a:sym typeface="Symbol" panose="05050102010706020507" pitchFamily="18" charset="2"/>
              </a:rPr>
              <a:t> </a:t>
            </a:r>
            <a:r>
              <a:rPr kumimoji="1" lang="en-US" altLang="zh-CN" b="1" i="1">
                <a:latin typeface="Times New Roman" panose="02020603050405020304" pitchFamily="18" charset="0"/>
                <a:ea typeface="创艺繁标宋" pitchFamily="2" charset="-122"/>
                <a:sym typeface="Symbol" panose="05050102010706020507" pitchFamily="18" charset="2"/>
              </a:rPr>
              <a:t>v</a:t>
            </a:r>
            <a:r>
              <a:rPr kumimoji="1" lang="en-US" altLang="zh-CN" b="1" baseline="-25000">
                <a:latin typeface="Times New Roman" panose="02020603050405020304" pitchFamily="18" charset="0"/>
                <a:ea typeface="创艺繁标宋" pitchFamily="2" charset="-122"/>
                <a:sym typeface="Symbol" panose="05050102010706020507" pitchFamily="18" charset="2"/>
              </a:rPr>
              <a:t>i</a:t>
            </a:r>
            <a:endParaRPr kumimoji="1" lang="zh-CN" altLang="en-US"/>
          </a:p>
          <a:p>
            <a:pPr lvl="1">
              <a:lnSpc>
                <a:spcPct val="120000"/>
              </a:lnSpc>
              <a:spcBef>
                <a:spcPct val="20000"/>
              </a:spcBef>
            </a:pPr>
            <a:r>
              <a:rPr kumimoji="1" lang="zh-CN" altLang="en-US" sz="2400"/>
              <a:t>线性区很窄，即</a:t>
            </a:r>
            <a:r>
              <a:rPr kumimoji="1" lang="en-US" altLang="zh-CN" sz="2400" i="1">
                <a:latin typeface="Times New Roman" panose="02020603050405020304" pitchFamily="18" charset="0"/>
              </a:rPr>
              <a:t>V</a:t>
            </a:r>
            <a:r>
              <a:rPr kumimoji="1" lang="en-US" altLang="zh-CN" b="1" baseline="-25000">
                <a:latin typeface="Times New Roman" panose="02020603050405020304" pitchFamily="18" charset="0"/>
                <a:ea typeface="黑体" panose="02010609060101010101" pitchFamily="49" charset="-122"/>
              </a:rPr>
              <a:t>im</a:t>
            </a:r>
            <a:r>
              <a:rPr kumimoji="1" lang="zh-CN" altLang="en-US" sz="2400"/>
              <a:t>很小</a:t>
            </a:r>
            <a:endParaRPr kumimoji="1" lang="zh-CN" altLang="en-US" sz="2400"/>
          </a:p>
        </p:txBody>
      </p:sp>
      <p:sp>
        <p:nvSpPr>
          <p:cNvPr id="19464" name="Line 5"/>
          <p:cNvSpPr>
            <a:spLocks noChangeShapeType="1"/>
          </p:cNvSpPr>
          <p:nvPr/>
        </p:nvSpPr>
        <p:spPr bwMode="auto">
          <a:xfrm rot="5400000" flipH="1" flipV="1">
            <a:off x="4926012" y="4518026"/>
            <a:ext cx="3006725" cy="0"/>
          </a:xfrm>
          <a:prstGeom prst="line">
            <a:avLst/>
          </a:prstGeom>
          <a:noFill/>
          <a:ln w="28575">
            <a:solidFill>
              <a:schemeClr val="tx1"/>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5" name="Line 6"/>
          <p:cNvSpPr>
            <a:spLocks noChangeShapeType="1"/>
          </p:cNvSpPr>
          <p:nvPr/>
        </p:nvSpPr>
        <p:spPr bwMode="auto">
          <a:xfrm>
            <a:off x="5067300" y="4699000"/>
            <a:ext cx="2752725" cy="0"/>
          </a:xfrm>
          <a:prstGeom prst="line">
            <a:avLst/>
          </a:prstGeom>
          <a:noFill/>
          <a:ln w="28575">
            <a:solidFill>
              <a:schemeClr val="tx1"/>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530" name="Line 10"/>
          <p:cNvSpPr>
            <a:spLocks noChangeShapeType="1"/>
          </p:cNvSpPr>
          <p:nvPr/>
        </p:nvSpPr>
        <p:spPr bwMode="auto">
          <a:xfrm flipH="1">
            <a:off x="6215063" y="3575050"/>
            <a:ext cx="442912" cy="2211388"/>
          </a:xfrm>
          <a:prstGeom prst="line">
            <a:avLst/>
          </a:prstGeom>
          <a:noFill/>
          <a:ln w="381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531" name="Line 11"/>
          <p:cNvSpPr>
            <a:spLocks noChangeShapeType="1"/>
          </p:cNvSpPr>
          <p:nvPr/>
        </p:nvSpPr>
        <p:spPr bwMode="auto">
          <a:xfrm>
            <a:off x="6657975" y="3575050"/>
            <a:ext cx="1143000" cy="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532" name="Line 12"/>
          <p:cNvSpPr>
            <a:spLocks noChangeShapeType="1"/>
          </p:cNvSpPr>
          <p:nvPr/>
        </p:nvSpPr>
        <p:spPr bwMode="auto">
          <a:xfrm>
            <a:off x="5057775" y="5784850"/>
            <a:ext cx="1143000" cy="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 name="Group 47"/>
          <p:cNvGrpSpPr/>
          <p:nvPr/>
        </p:nvGrpSpPr>
        <p:grpSpPr bwMode="auto">
          <a:xfrm>
            <a:off x="5484813" y="3273425"/>
            <a:ext cx="1816100" cy="2717800"/>
            <a:chOff x="3455" y="2062"/>
            <a:chExt cx="1144" cy="1712"/>
          </a:xfrm>
        </p:grpSpPr>
        <p:grpSp>
          <p:nvGrpSpPr>
            <p:cNvPr id="19496" name="Group 7"/>
            <p:cNvGrpSpPr/>
            <p:nvPr/>
          </p:nvGrpSpPr>
          <p:grpSpPr bwMode="auto">
            <a:xfrm>
              <a:off x="3906" y="2252"/>
              <a:ext cx="288" cy="1392"/>
              <a:chOff x="1200" y="1752"/>
              <a:chExt cx="288" cy="1392"/>
            </a:xfrm>
          </p:grpSpPr>
          <p:sp>
            <p:nvSpPr>
              <p:cNvPr id="19501" name="Line 8"/>
              <p:cNvSpPr>
                <a:spLocks noChangeShapeType="1"/>
              </p:cNvSpPr>
              <p:nvPr/>
            </p:nvSpPr>
            <p:spPr bwMode="auto">
              <a:xfrm>
                <a:off x="1200" y="2472"/>
                <a:ext cx="0" cy="672"/>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02" name="Line 9"/>
              <p:cNvSpPr>
                <a:spLocks noChangeShapeType="1"/>
              </p:cNvSpPr>
              <p:nvPr/>
            </p:nvSpPr>
            <p:spPr bwMode="auto">
              <a:xfrm>
                <a:off x="1488" y="1752"/>
                <a:ext cx="0" cy="72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47533" name="Text Box 13"/>
            <p:cNvSpPr txBox="1">
              <a:spLocks noChangeArrowheads="1"/>
            </p:cNvSpPr>
            <p:nvPr/>
          </p:nvSpPr>
          <p:spPr bwMode="auto">
            <a:xfrm>
              <a:off x="3606" y="2062"/>
              <a:ext cx="415" cy="288"/>
            </a:xfrm>
            <a:prstGeom prst="rect">
              <a:avLst/>
            </a:prstGeom>
            <a:noFill/>
            <a:ln w="25400">
              <a:noFill/>
              <a:miter lim="800000"/>
              <a:tailEnd type="none" w="med" len="lg"/>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defRPr/>
              </a:pPr>
              <a:r>
                <a:rPr kumimoji="1" lang="en-US" altLang="zh-CN" sz="2400" b="1" i="1">
                  <a:solidFill>
                    <a:srgbClr val="FF3300"/>
                  </a:solidFill>
                  <a:effectLst>
                    <a:outerShdw blurRad="38100" dist="38100" dir="2700000" algn="tl">
                      <a:srgbClr val="DDDDDD"/>
                    </a:outerShdw>
                  </a:effectLst>
                  <a:latin typeface="Times New Roman" panose="02020603050405020304" pitchFamily="18" charset="0"/>
                </a:rPr>
                <a:t>V</a:t>
              </a:r>
              <a:r>
                <a:rPr kumimoji="1" lang="en-US" altLang="zh-CN" sz="2400" b="1" baseline="-25000">
                  <a:solidFill>
                    <a:srgbClr val="FF3300"/>
                  </a:solidFill>
                  <a:effectLst>
                    <a:outerShdw blurRad="38100" dist="38100" dir="2700000" algn="tl">
                      <a:srgbClr val="DDDDDD"/>
                    </a:outerShdw>
                  </a:effectLst>
                  <a:latin typeface="Times New Roman" panose="02020603050405020304" pitchFamily="18" charset="0"/>
                </a:rPr>
                <a:t>om</a:t>
              </a:r>
              <a:endParaRPr kumimoji="1" lang="en-US" altLang="zh-CN" sz="2400" b="1">
                <a:solidFill>
                  <a:srgbClr val="FF3300"/>
                </a:solidFill>
                <a:effectLst>
                  <a:outerShdw blurRad="38100" dist="38100" dir="2700000" algn="tl">
                    <a:srgbClr val="DDDDDD"/>
                  </a:outerShdw>
                </a:effectLst>
                <a:latin typeface="Times New Roman" panose="02020603050405020304" pitchFamily="18" charset="0"/>
              </a:endParaRPr>
            </a:p>
          </p:txBody>
        </p:sp>
        <p:sp>
          <p:nvSpPr>
            <p:cNvPr id="747534" name="Text Box 14"/>
            <p:cNvSpPr txBox="1">
              <a:spLocks noChangeArrowheads="1"/>
            </p:cNvSpPr>
            <p:nvPr/>
          </p:nvSpPr>
          <p:spPr bwMode="auto">
            <a:xfrm>
              <a:off x="4088" y="3486"/>
              <a:ext cx="511" cy="288"/>
            </a:xfrm>
            <a:prstGeom prst="rect">
              <a:avLst/>
            </a:prstGeom>
            <a:noFill/>
            <a:ln w="25400">
              <a:noFill/>
              <a:miter lim="800000"/>
              <a:tailEnd type="none" w="med" len="lg"/>
            </a:ln>
            <a:effectLst/>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en-US" altLang="zh-CN" b="1" i="1">
                  <a:solidFill>
                    <a:srgbClr val="FF3300"/>
                  </a:solidFill>
                  <a:effectLst>
                    <a:outerShdw blurRad="38100" dist="38100" dir="2700000" algn="tl">
                      <a:srgbClr val="C0C0C0"/>
                    </a:outerShdw>
                  </a:effectLst>
                  <a:latin typeface="Times New Roman" panose="02020603050405020304" pitchFamily="18" charset="0"/>
                </a:rPr>
                <a:t>–V</a:t>
              </a:r>
              <a:r>
                <a:rPr kumimoji="1" lang="en-US" altLang="zh-CN" b="1" baseline="-25000">
                  <a:solidFill>
                    <a:srgbClr val="FF3300"/>
                  </a:solidFill>
                  <a:effectLst>
                    <a:outerShdw blurRad="38100" dist="38100" dir="2700000" algn="tl">
                      <a:srgbClr val="C0C0C0"/>
                    </a:outerShdw>
                  </a:effectLst>
                  <a:latin typeface="Times New Roman" panose="02020603050405020304" pitchFamily="18" charset="0"/>
                </a:rPr>
                <a:t>om</a:t>
              </a:r>
              <a:endParaRPr kumimoji="1" lang="en-US" altLang="zh-CN" b="1">
                <a:solidFill>
                  <a:srgbClr val="FF3300"/>
                </a:solidFill>
                <a:effectLst>
                  <a:outerShdw blurRad="38100" dist="38100" dir="2700000" algn="tl">
                    <a:srgbClr val="C0C0C0"/>
                  </a:outerShdw>
                </a:effectLst>
                <a:latin typeface="Times New Roman" panose="02020603050405020304" pitchFamily="18" charset="0"/>
              </a:endParaRPr>
            </a:p>
          </p:txBody>
        </p:sp>
        <p:sp>
          <p:nvSpPr>
            <p:cNvPr id="747535" name="Text Box 15"/>
            <p:cNvSpPr txBox="1">
              <a:spLocks noChangeArrowheads="1"/>
            </p:cNvSpPr>
            <p:nvPr/>
          </p:nvSpPr>
          <p:spPr bwMode="auto">
            <a:xfrm>
              <a:off x="4076" y="2938"/>
              <a:ext cx="387" cy="288"/>
            </a:xfrm>
            <a:prstGeom prst="rect">
              <a:avLst/>
            </a:prstGeom>
            <a:noFill/>
            <a:ln w="25400">
              <a:noFill/>
              <a:miter lim="800000"/>
              <a:tailEnd type="none" w="med" len="lg"/>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spcBef>
                  <a:spcPct val="50000"/>
                </a:spcBef>
                <a:defRPr/>
              </a:pPr>
              <a:r>
                <a:rPr kumimoji="1" lang="en-US" altLang="zh-CN" sz="2400" b="1" i="1">
                  <a:solidFill>
                    <a:srgbClr val="0000FF"/>
                  </a:solidFill>
                  <a:effectLst>
                    <a:outerShdw blurRad="38100" dist="38100" dir="2700000" algn="tl">
                      <a:srgbClr val="DDDDDD"/>
                    </a:outerShdw>
                  </a:effectLst>
                  <a:latin typeface="Times New Roman" panose="02020603050405020304" pitchFamily="18" charset="0"/>
                </a:rPr>
                <a:t>V</a:t>
              </a:r>
              <a:r>
                <a:rPr kumimoji="1" lang="en-US" altLang="zh-CN" sz="2400" b="1" baseline="-25000">
                  <a:solidFill>
                    <a:srgbClr val="0000FF"/>
                  </a:solidFill>
                  <a:effectLst>
                    <a:outerShdw blurRad="38100" dist="38100" dir="2700000" algn="tl">
                      <a:srgbClr val="DDDDDD"/>
                    </a:outerShdw>
                  </a:effectLst>
                  <a:latin typeface="Times New Roman" panose="02020603050405020304" pitchFamily="18" charset="0"/>
                </a:rPr>
                <a:t>im</a:t>
              </a:r>
              <a:endParaRPr kumimoji="1" lang="en-US" altLang="zh-CN" sz="2400" b="1">
                <a:solidFill>
                  <a:srgbClr val="0000FF"/>
                </a:solidFill>
                <a:effectLst>
                  <a:outerShdw blurRad="38100" dist="38100" dir="2700000" algn="tl">
                    <a:srgbClr val="DDDDDD"/>
                  </a:outerShdw>
                </a:effectLst>
                <a:latin typeface="Times New Roman" panose="02020603050405020304" pitchFamily="18" charset="0"/>
              </a:endParaRPr>
            </a:p>
          </p:txBody>
        </p:sp>
        <p:sp>
          <p:nvSpPr>
            <p:cNvPr id="747536" name="Text Box 16"/>
            <p:cNvSpPr txBox="1">
              <a:spLocks noChangeArrowheads="1"/>
            </p:cNvSpPr>
            <p:nvPr/>
          </p:nvSpPr>
          <p:spPr bwMode="auto">
            <a:xfrm>
              <a:off x="3455" y="2942"/>
              <a:ext cx="483" cy="288"/>
            </a:xfrm>
            <a:prstGeom prst="rect">
              <a:avLst/>
            </a:prstGeom>
            <a:noFill/>
            <a:ln w="25400">
              <a:noFill/>
              <a:miter lim="800000"/>
              <a:tailEnd type="none" w="med" len="lg"/>
            </a:ln>
            <a:effectLst/>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en-US" altLang="zh-CN" b="1" i="1">
                  <a:solidFill>
                    <a:srgbClr val="0000FF"/>
                  </a:solidFill>
                  <a:effectLst>
                    <a:outerShdw blurRad="38100" dist="38100" dir="2700000" algn="tl">
                      <a:srgbClr val="C0C0C0"/>
                    </a:outerShdw>
                  </a:effectLst>
                  <a:latin typeface="Times New Roman" panose="02020603050405020304" pitchFamily="18" charset="0"/>
                </a:rPr>
                <a:t>–V</a:t>
              </a:r>
              <a:r>
                <a:rPr kumimoji="1" lang="en-US" altLang="zh-CN" b="1" baseline="-25000">
                  <a:solidFill>
                    <a:srgbClr val="0000FF"/>
                  </a:solidFill>
                  <a:effectLst>
                    <a:outerShdw blurRad="38100" dist="38100" dir="2700000" algn="tl">
                      <a:srgbClr val="C0C0C0"/>
                    </a:outerShdw>
                  </a:effectLst>
                  <a:latin typeface="Times New Roman" panose="02020603050405020304" pitchFamily="18" charset="0"/>
                </a:rPr>
                <a:t>im</a:t>
              </a:r>
              <a:endParaRPr kumimoji="1" lang="en-US" altLang="zh-CN" b="1">
                <a:solidFill>
                  <a:srgbClr val="0000FF"/>
                </a:solidFill>
                <a:effectLst>
                  <a:outerShdw blurRad="38100" dist="38100" dir="2700000" algn="tl">
                    <a:srgbClr val="C0C0C0"/>
                  </a:outerShdw>
                </a:effectLst>
                <a:latin typeface="Times New Roman" panose="02020603050405020304" pitchFamily="18" charset="0"/>
              </a:endParaRPr>
            </a:p>
          </p:txBody>
        </p:sp>
      </p:grpSp>
      <p:sp>
        <p:nvSpPr>
          <p:cNvPr id="747537" name="AutoShape 17"/>
          <p:cNvSpPr>
            <a:spLocks noChangeArrowheads="1"/>
          </p:cNvSpPr>
          <p:nvPr/>
        </p:nvSpPr>
        <p:spPr bwMode="auto">
          <a:xfrm>
            <a:off x="7091363" y="5124450"/>
            <a:ext cx="1219200" cy="609600"/>
          </a:xfrm>
          <a:prstGeom prst="wedgeRoundRectCallout">
            <a:avLst>
              <a:gd name="adj1" fmla="val -107162"/>
              <a:gd name="adj2" fmla="val -44792"/>
              <a:gd name="adj3" fmla="val 16667"/>
            </a:avLst>
          </a:prstGeom>
          <a:noFill/>
          <a:ln w="19050">
            <a:solidFill>
              <a:schemeClr val="tx1"/>
            </a:solidFill>
            <a:miter lim="800000"/>
            <a:tailEnd type="none" w="sm" len="lg"/>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zh-CN" altLang="en-US" sz="2400">
                <a:latin typeface="Times New Roman" panose="02020603050405020304" pitchFamily="18" charset="0"/>
              </a:rPr>
              <a:t>线性区</a:t>
            </a:r>
            <a:endParaRPr kumimoji="1" lang="zh-CN" altLang="en-US" sz="2400">
              <a:latin typeface="Times New Roman" panose="02020603050405020304" pitchFamily="18" charset="0"/>
            </a:endParaRPr>
          </a:p>
        </p:txBody>
      </p:sp>
      <p:sp>
        <p:nvSpPr>
          <p:cNvPr id="747538" name="AutoShape 18"/>
          <p:cNvSpPr>
            <a:spLocks noChangeArrowheads="1"/>
          </p:cNvSpPr>
          <p:nvPr/>
        </p:nvSpPr>
        <p:spPr bwMode="auto">
          <a:xfrm>
            <a:off x="7272338" y="2816225"/>
            <a:ext cx="1655762" cy="582613"/>
          </a:xfrm>
          <a:prstGeom prst="wedgeRoundRectCallout">
            <a:avLst>
              <a:gd name="adj1" fmla="val -48755"/>
              <a:gd name="adj2" fmla="val 76977"/>
              <a:gd name="adj3" fmla="val 16667"/>
            </a:avLst>
          </a:prstGeom>
          <a:noFill/>
          <a:ln w="19050">
            <a:solidFill>
              <a:schemeClr val="tx1"/>
            </a:solidFill>
            <a:miter lim="800000"/>
            <a:tailEnd type="none" w="sm" len="lg"/>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zh-CN" altLang="en-US" sz="2400">
                <a:latin typeface="Times New Roman" panose="02020603050405020304" pitchFamily="18" charset="0"/>
              </a:rPr>
              <a:t>正饱和区 </a:t>
            </a:r>
            <a:endParaRPr kumimoji="1" lang="zh-CN" altLang="en-US" sz="2400">
              <a:latin typeface="Times New Roman" panose="02020603050405020304" pitchFamily="18" charset="0"/>
            </a:endParaRPr>
          </a:p>
        </p:txBody>
      </p:sp>
      <p:sp>
        <p:nvSpPr>
          <p:cNvPr id="747539" name="AutoShape 19"/>
          <p:cNvSpPr>
            <a:spLocks noChangeArrowheads="1"/>
          </p:cNvSpPr>
          <p:nvPr/>
        </p:nvSpPr>
        <p:spPr bwMode="auto">
          <a:xfrm>
            <a:off x="4319588" y="5913438"/>
            <a:ext cx="1593850" cy="504825"/>
          </a:xfrm>
          <a:prstGeom prst="wedgeRoundRectCallout">
            <a:avLst>
              <a:gd name="adj1" fmla="val 39343"/>
              <a:gd name="adj2" fmla="val -74213"/>
              <a:gd name="adj3" fmla="val 16667"/>
            </a:avLst>
          </a:prstGeom>
          <a:noFill/>
          <a:ln w="19050">
            <a:solidFill>
              <a:schemeClr val="tx1"/>
            </a:solidFill>
            <a:miter lim="800000"/>
            <a:tailEnd type="none" w="sm" len="lg"/>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zh-CN" altLang="en-US" sz="2400">
                <a:latin typeface="Times New Roman" panose="02020603050405020304" pitchFamily="18" charset="0"/>
              </a:rPr>
              <a:t>负饱和区 </a:t>
            </a:r>
            <a:endParaRPr kumimoji="1" lang="zh-CN" altLang="en-US" sz="2400">
              <a:latin typeface="Times New Roman" panose="02020603050405020304" pitchFamily="18" charset="0"/>
            </a:endParaRPr>
          </a:p>
        </p:txBody>
      </p:sp>
      <p:sp>
        <p:nvSpPr>
          <p:cNvPr id="19473" name="Text Box 20"/>
          <p:cNvSpPr txBox="1">
            <a:spLocks noChangeArrowheads="1"/>
          </p:cNvSpPr>
          <p:nvPr/>
        </p:nvSpPr>
        <p:spPr bwMode="auto">
          <a:xfrm>
            <a:off x="7875588" y="4333875"/>
            <a:ext cx="5127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b="0" i="1">
                <a:latin typeface="Times New Roman" panose="02020603050405020304" pitchFamily="18" charset="0"/>
                <a:ea typeface="黑体" panose="02010609060101010101" pitchFamily="49" charset="-122"/>
              </a:rPr>
              <a:t>v</a:t>
            </a:r>
            <a:r>
              <a:rPr kumimoji="1" lang="en-US" altLang="zh-CN" b="0" baseline="-25000">
                <a:latin typeface="Times New Roman" panose="02020603050405020304" pitchFamily="18" charset="0"/>
                <a:ea typeface="黑体" panose="02010609060101010101" pitchFamily="49" charset="-122"/>
              </a:rPr>
              <a:t>i</a:t>
            </a:r>
            <a:endParaRPr kumimoji="1" lang="en-US" altLang="zh-CN" b="0" baseline="-25000">
              <a:latin typeface="Times New Roman" panose="02020603050405020304" pitchFamily="18" charset="0"/>
              <a:ea typeface="黑体" panose="02010609060101010101" pitchFamily="49" charset="-122"/>
            </a:endParaRPr>
          </a:p>
        </p:txBody>
      </p:sp>
      <p:sp>
        <p:nvSpPr>
          <p:cNvPr id="747541" name="Line 21"/>
          <p:cNvSpPr>
            <a:spLocks noChangeShapeType="1"/>
          </p:cNvSpPr>
          <p:nvPr/>
        </p:nvSpPr>
        <p:spPr bwMode="auto">
          <a:xfrm>
            <a:off x="6435725" y="3589338"/>
            <a:ext cx="180975" cy="0"/>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747542" name="Text Box 22"/>
          <p:cNvSpPr txBox="1">
            <a:spLocks noChangeArrowheads="1"/>
          </p:cNvSpPr>
          <p:nvPr/>
        </p:nvSpPr>
        <p:spPr bwMode="auto">
          <a:xfrm>
            <a:off x="1168400" y="3449638"/>
            <a:ext cx="340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zh-CN" altLang="en-US" sz="2400">
                <a:latin typeface="Times New Roman" panose="02020603050405020304" pitchFamily="18" charset="0"/>
              </a:rPr>
              <a:t>例如，若</a:t>
            </a:r>
            <a:r>
              <a:rPr kumimoji="1" lang="en-US" altLang="zh-CN" sz="2400" i="1">
                <a:latin typeface="Times New Roman" panose="02020603050405020304" pitchFamily="18" charset="0"/>
              </a:rPr>
              <a:t>A</a:t>
            </a:r>
            <a:r>
              <a:rPr kumimoji="1" lang="en-US" altLang="zh-CN" sz="2400" baseline="-25000">
                <a:latin typeface="Times New Roman" panose="02020603050405020304" pitchFamily="18" charset="0"/>
              </a:rPr>
              <a:t>vd</a:t>
            </a:r>
            <a:r>
              <a:rPr kumimoji="1" lang="en-US" altLang="zh-CN" sz="2400">
                <a:latin typeface="Times New Roman" panose="02020603050405020304" pitchFamily="18" charset="0"/>
              </a:rPr>
              <a:t> =</a:t>
            </a:r>
            <a:r>
              <a:rPr kumimoji="1" lang="zh-CN" altLang="en-US" sz="2400">
                <a:latin typeface="Times New Roman" panose="02020603050405020304" pitchFamily="18" charset="0"/>
              </a:rPr>
              <a:t> </a:t>
            </a:r>
            <a:r>
              <a:rPr kumimoji="1" lang="en-US" altLang="zh-CN" sz="2400">
                <a:latin typeface="Times New Roman" panose="02020603050405020304" pitchFamily="18" charset="0"/>
              </a:rPr>
              <a:t>10</a:t>
            </a:r>
            <a:r>
              <a:rPr kumimoji="1" lang="en-US" altLang="zh-CN" sz="2400" baseline="30000">
                <a:latin typeface="Times New Roman" panose="02020603050405020304" pitchFamily="18" charset="0"/>
              </a:rPr>
              <a:t>6</a:t>
            </a:r>
            <a:endParaRPr kumimoji="1" lang="en-US" altLang="zh-CN" sz="2400" baseline="30000">
              <a:latin typeface="Times New Roman" panose="02020603050405020304" pitchFamily="18" charset="0"/>
            </a:endParaRPr>
          </a:p>
        </p:txBody>
      </p:sp>
      <p:sp>
        <p:nvSpPr>
          <p:cNvPr id="747543" name="Text Box 23"/>
          <p:cNvSpPr txBox="1">
            <a:spLocks noChangeArrowheads="1"/>
          </p:cNvSpPr>
          <p:nvPr/>
        </p:nvSpPr>
        <p:spPr bwMode="auto">
          <a:xfrm>
            <a:off x="1249363" y="3989388"/>
            <a:ext cx="195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i="1">
                <a:latin typeface="Times New Roman" panose="02020603050405020304" pitchFamily="18" charset="0"/>
              </a:rPr>
              <a:t>V</a:t>
            </a:r>
            <a:r>
              <a:rPr kumimoji="1" lang="en-US" altLang="zh-CN" sz="2400" baseline="-25000">
                <a:latin typeface="Times New Roman" panose="02020603050405020304" pitchFamily="18" charset="0"/>
              </a:rPr>
              <a:t>om</a:t>
            </a:r>
            <a:r>
              <a:rPr kumimoji="1" lang="en-US" altLang="zh-CN" sz="2400">
                <a:latin typeface="Times New Roman" panose="02020603050405020304" pitchFamily="18" charset="0"/>
              </a:rPr>
              <a:t> = 15 V</a:t>
            </a:r>
            <a:r>
              <a:rPr kumimoji="1" lang="zh-CN" altLang="en-US" sz="2400">
                <a:latin typeface="Times New Roman" panose="02020603050405020304" pitchFamily="18" charset="0"/>
              </a:rPr>
              <a:t>则</a:t>
            </a:r>
            <a:endParaRPr kumimoji="1" lang="zh-CN" altLang="en-US" sz="2400">
              <a:latin typeface="Times New Roman" panose="02020603050405020304" pitchFamily="18" charset="0"/>
            </a:endParaRPr>
          </a:p>
        </p:txBody>
      </p:sp>
      <p:sp>
        <p:nvSpPr>
          <p:cNvPr id="747544" name="Text Box 24"/>
          <p:cNvSpPr txBox="1">
            <a:spLocks noChangeArrowheads="1"/>
          </p:cNvSpPr>
          <p:nvPr/>
        </p:nvSpPr>
        <p:spPr bwMode="auto">
          <a:xfrm>
            <a:off x="1271588" y="4519613"/>
            <a:ext cx="18224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Aft>
                <a:spcPct val="0"/>
              </a:spcAft>
              <a:buFontTx/>
              <a:buNone/>
            </a:pPr>
            <a:r>
              <a:rPr kumimoji="1" lang="en-US" altLang="zh-CN" sz="2400" i="1">
                <a:latin typeface="Times New Roman" panose="02020603050405020304" pitchFamily="18" charset="0"/>
              </a:rPr>
              <a:t>V</a:t>
            </a:r>
            <a:r>
              <a:rPr kumimoji="1" lang="en-US" altLang="zh-CN" sz="2400" baseline="-25000">
                <a:latin typeface="Times New Roman" panose="02020603050405020304" pitchFamily="18" charset="0"/>
              </a:rPr>
              <a:t>im </a:t>
            </a:r>
            <a:r>
              <a:rPr kumimoji="1" lang="en-US" altLang="zh-CN" sz="2400">
                <a:latin typeface="Times New Roman" panose="02020603050405020304" pitchFamily="18" charset="0"/>
              </a:rPr>
              <a:t>= 15 </a:t>
            </a:r>
            <a:r>
              <a:rPr kumimoji="1" lang="el-GR" altLang="zh-CN" sz="2400">
                <a:latin typeface="Times New Roman" panose="02020603050405020304" pitchFamily="18" charset="0"/>
                <a:cs typeface="Times New Roman" panose="02020603050405020304" pitchFamily="18" charset="0"/>
              </a:rPr>
              <a:t>μ</a:t>
            </a:r>
            <a:r>
              <a:rPr kumimoji="1" lang="en-US" altLang="zh-CN" sz="2400">
                <a:latin typeface="Times New Roman" panose="02020603050405020304" pitchFamily="18" charset="0"/>
                <a:cs typeface="Times New Roman" panose="02020603050405020304" pitchFamily="18" charset="0"/>
              </a:rPr>
              <a:t>V</a:t>
            </a:r>
            <a:endParaRPr kumimoji="1" lang="en-US" altLang="zh-CN" sz="2400">
              <a:latin typeface="Times New Roman" panose="02020603050405020304" pitchFamily="18" charset="0"/>
              <a:cs typeface="Times New Roman" panose="02020603050405020304" pitchFamily="18" charset="0"/>
            </a:endParaRPr>
          </a:p>
        </p:txBody>
      </p:sp>
      <p:sp>
        <p:nvSpPr>
          <p:cNvPr id="19478" name="Text Box 25"/>
          <p:cNvSpPr txBox="1">
            <a:spLocks noChangeArrowheads="1"/>
          </p:cNvSpPr>
          <p:nvPr/>
        </p:nvSpPr>
        <p:spPr bwMode="auto">
          <a:xfrm>
            <a:off x="6040438" y="431800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000" i="1">
                <a:latin typeface="Times New Roman" panose="02020603050405020304" pitchFamily="18" charset="0"/>
                <a:ea typeface="黑体" panose="02010609060101010101" pitchFamily="49" charset="-122"/>
              </a:rPr>
              <a:t>O</a:t>
            </a:r>
            <a:endParaRPr kumimoji="1" lang="en-US" altLang="zh-CN" sz="2000" b="0" i="1">
              <a:latin typeface="Times New Roman" panose="02020603050405020304" pitchFamily="18" charset="0"/>
              <a:ea typeface="黑体" panose="02010609060101010101" pitchFamily="49" charset="-122"/>
            </a:endParaRPr>
          </a:p>
        </p:txBody>
      </p:sp>
      <p:sp>
        <p:nvSpPr>
          <p:cNvPr id="19479" name="Rectangle 38"/>
          <p:cNvSpPr>
            <a:spLocks noChangeArrowheads="1"/>
          </p:cNvSpPr>
          <p:nvPr/>
        </p:nvSpPr>
        <p:spPr bwMode="auto">
          <a:xfrm>
            <a:off x="6516688" y="2801938"/>
            <a:ext cx="61118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80000"/>
              </a:lnSpc>
              <a:spcBef>
                <a:spcPct val="20000"/>
              </a:spcBef>
              <a:spcAft>
                <a:spcPct val="0"/>
              </a:spcAft>
              <a:buFontTx/>
              <a:buNone/>
            </a:pPr>
            <a:r>
              <a:rPr lang="en-US" altLang="zh-CN" b="0" i="1">
                <a:latin typeface="Times New Roman" panose="02020603050405020304" pitchFamily="18" charset="0"/>
              </a:rPr>
              <a:t>v</a:t>
            </a:r>
            <a:r>
              <a:rPr lang="en-US" altLang="zh-CN" b="0" baseline="-25000">
                <a:latin typeface="Times New Roman" panose="02020603050405020304" pitchFamily="18" charset="0"/>
              </a:rPr>
              <a:t>o</a:t>
            </a:r>
            <a:endParaRPr lang="zh-CN" altLang="en-US" b="0">
              <a:latin typeface="Times New Roman" panose="02020603050405020304" pitchFamily="18" charset="0"/>
            </a:endParaRPr>
          </a:p>
        </p:txBody>
      </p:sp>
      <p:sp>
        <p:nvSpPr>
          <p:cNvPr id="747559" name="Rectangle 39"/>
          <p:cNvSpPr>
            <a:spLocks noChangeArrowheads="1"/>
          </p:cNvSpPr>
          <p:nvPr/>
        </p:nvSpPr>
        <p:spPr bwMode="auto">
          <a:xfrm>
            <a:off x="457200" y="5038725"/>
            <a:ext cx="3683000" cy="130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r>
              <a:rPr kumimoji="1" lang="zh-CN" altLang="en-US" sz="2800"/>
              <a:t>饱和区</a:t>
            </a:r>
            <a:r>
              <a:rPr kumimoji="1" lang="zh-CN" altLang="en-US"/>
              <a:t>：</a:t>
            </a:r>
            <a:r>
              <a:rPr kumimoji="1" lang="en-US" altLang="zh-CN" sz="2800"/>
              <a:t>|</a:t>
            </a:r>
            <a:r>
              <a:rPr kumimoji="1" lang="en-US" altLang="zh-CN" sz="2800" i="1">
                <a:latin typeface="Times New Roman" panose="02020603050405020304" pitchFamily="18" charset="0"/>
                <a:ea typeface="创艺繁标宋" pitchFamily="2" charset="-122"/>
                <a:sym typeface="Symbol" panose="05050102010706020507" pitchFamily="18" charset="2"/>
              </a:rPr>
              <a:t>v</a:t>
            </a:r>
            <a:r>
              <a:rPr kumimoji="1" lang="en-US" altLang="zh-CN" sz="2800" baseline="-25000">
                <a:latin typeface="Times New Roman" panose="02020603050405020304" pitchFamily="18" charset="0"/>
                <a:ea typeface="创艺繁标宋" pitchFamily="2" charset="-122"/>
                <a:sym typeface="Symbol" panose="05050102010706020507" pitchFamily="18" charset="2"/>
              </a:rPr>
              <a:t>i</a:t>
            </a:r>
            <a:r>
              <a:rPr kumimoji="1" lang="en-US" altLang="zh-CN" sz="2800">
                <a:latin typeface="Times New Roman" panose="02020603050405020304" pitchFamily="18" charset="0"/>
                <a:ea typeface="创艺繁标宋" pitchFamily="2" charset="-122"/>
                <a:sym typeface="Symbol" panose="05050102010706020507" pitchFamily="18" charset="2"/>
              </a:rPr>
              <a:t>| &gt; </a:t>
            </a:r>
            <a:r>
              <a:rPr kumimoji="1" lang="en-US" altLang="zh-CN" sz="2800" i="1">
                <a:latin typeface="Times New Roman" panose="02020603050405020304" pitchFamily="18" charset="0"/>
                <a:ea typeface="创艺繁标宋" pitchFamily="2" charset="-122"/>
                <a:sym typeface="Symbol" panose="05050102010706020507" pitchFamily="18" charset="2"/>
              </a:rPr>
              <a:t>V</a:t>
            </a:r>
            <a:r>
              <a:rPr kumimoji="1" lang="en-US" altLang="zh-CN" sz="2800" baseline="-25000">
                <a:latin typeface="Times New Roman" panose="02020603050405020304" pitchFamily="18" charset="0"/>
                <a:ea typeface="创艺繁标宋" pitchFamily="2" charset="-122"/>
                <a:sym typeface="Symbol" panose="05050102010706020507" pitchFamily="18" charset="2"/>
              </a:rPr>
              <a:t>im</a:t>
            </a:r>
            <a:r>
              <a:rPr kumimoji="1" lang="en-US" altLang="zh-CN">
                <a:latin typeface="Times New Roman" panose="02020603050405020304" pitchFamily="18" charset="0"/>
                <a:ea typeface="创艺繁标宋" pitchFamily="2" charset="-122"/>
                <a:sym typeface="Symbol" panose="05050102010706020507" pitchFamily="18" charset="2"/>
              </a:rPr>
              <a:t> </a:t>
            </a:r>
            <a:endParaRPr kumimoji="1" lang="zh-CN" altLang="en-US" sz="2800">
              <a:ea typeface="创艺繁标宋" pitchFamily="2" charset="-122"/>
            </a:endParaRPr>
          </a:p>
          <a:p>
            <a:pPr lvl="1">
              <a:buFontTx/>
              <a:buNone/>
            </a:pPr>
            <a:r>
              <a:rPr kumimoji="1" lang="en-US" altLang="zh-CN" b="1" i="1">
                <a:latin typeface="Times New Roman" panose="02020603050405020304" pitchFamily="18" charset="0"/>
                <a:ea typeface="创艺繁标宋" pitchFamily="2" charset="-122"/>
                <a:sym typeface="Symbol" panose="05050102010706020507" pitchFamily="18" charset="2"/>
              </a:rPr>
              <a:t>   v</a:t>
            </a:r>
            <a:r>
              <a:rPr kumimoji="1" lang="en-US" altLang="zh-CN" b="1" baseline="-25000">
                <a:latin typeface="Times New Roman" panose="02020603050405020304" pitchFamily="18" charset="0"/>
                <a:ea typeface="创艺繁标宋" pitchFamily="2" charset="-122"/>
                <a:sym typeface="Symbol" panose="05050102010706020507" pitchFamily="18" charset="2"/>
              </a:rPr>
              <a:t>o</a:t>
            </a:r>
            <a:r>
              <a:rPr kumimoji="1" lang="en-US" altLang="zh-CN" b="1">
                <a:latin typeface="Times New Roman" panose="02020603050405020304" pitchFamily="18" charset="0"/>
                <a:ea typeface="创艺繁标宋" pitchFamily="2" charset="-122"/>
                <a:sym typeface="Symbol" panose="05050102010706020507" pitchFamily="18" charset="2"/>
              </a:rPr>
              <a:t>= </a:t>
            </a:r>
            <a:r>
              <a:rPr kumimoji="1" lang="en-US" altLang="zh-CN" b="1">
                <a:ea typeface="创艺繁标宋" pitchFamily="2" charset="-122"/>
                <a:sym typeface="Symbol" panose="05050102010706020507" pitchFamily="18" charset="2"/>
              </a:rPr>
              <a:t>±</a:t>
            </a:r>
            <a:r>
              <a:rPr kumimoji="1" lang="en-US" altLang="zh-CN" b="1" i="1">
                <a:latin typeface="Times New Roman" panose="02020603050405020304" pitchFamily="18" charset="0"/>
                <a:ea typeface="创艺繁标宋" pitchFamily="2" charset="-122"/>
                <a:sym typeface="Symbol" panose="05050102010706020507" pitchFamily="18" charset="2"/>
              </a:rPr>
              <a:t>V</a:t>
            </a:r>
            <a:r>
              <a:rPr kumimoji="1" lang="en-US" altLang="zh-CN" b="1" baseline="-25000">
                <a:latin typeface="Times New Roman" panose="02020603050405020304" pitchFamily="18" charset="0"/>
                <a:ea typeface="创艺繁标宋" pitchFamily="2" charset="-122"/>
                <a:sym typeface="Symbol" panose="05050102010706020507" pitchFamily="18" charset="2"/>
              </a:rPr>
              <a:t>om</a:t>
            </a:r>
            <a:endParaRPr kumimoji="1" lang="zh-CN" altLang="en-US" b="1" baseline="-25000">
              <a:latin typeface="Times New Roman" panose="02020603050405020304" pitchFamily="18" charset="0"/>
              <a:ea typeface="创艺繁标宋" pitchFamily="2" charset="-122"/>
              <a:sym typeface="Symbol" panose="05050102010706020507" pitchFamily="18" charset="2"/>
            </a:endParaRPr>
          </a:p>
        </p:txBody>
      </p:sp>
      <p:sp>
        <p:nvSpPr>
          <p:cNvPr id="747560" name="Rectangle 40"/>
          <p:cNvSpPr>
            <a:spLocks noChangeArrowheads="1"/>
          </p:cNvSpPr>
          <p:nvPr/>
        </p:nvSpPr>
        <p:spPr bwMode="auto">
          <a:xfrm>
            <a:off x="3565525" y="1557338"/>
            <a:ext cx="2308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800">
                <a:latin typeface="Times New Roman" panose="02020603050405020304" pitchFamily="18" charset="0"/>
              </a:rPr>
              <a:t>, </a:t>
            </a:r>
            <a:r>
              <a:rPr kumimoji="1" lang="en-US" altLang="zh-CN" sz="2800" i="1">
                <a:latin typeface="Times New Roman" panose="02020603050405020304" pitchFamily="18" charset="0"/>
              </a:rPr>
              <a:t>V</a:t>
            </a:r>
            <a:r>
              <a:rPr kumimoji="1" lang="en-US" altLang="zh-CN" sz="2800" baseline="-25000">
                <a:latin typeface="Times New Roman" panose="02020603050405020304" pitchFamily="18" charset="0"/>
              </a:rPr>
              <a:t>im</a:t>
            </a:r>
            <a:r>
              <a:rPr kumimoji="1" lang="en-US" altLang="zh-CN" sz="2800">
                <a:latin typeface="Times New Roman" panose="02020603050405020304" pitchFamily="18" charset="0"/>
              </a:rPr>
              <a:t>= </a:t>
            </a:r>
            <a:r>
              <a:rPr kumimoji="1" lang="en-US" altLang="zh-CN" sz="2800" i="1">
                <a:latin typeface="Times New Roman" panose="02020603050405020304" pitchFamily="18" charset="0"/>
              </a:rPr>
              <a:t>V</a:t>
            </a:r>
            <a:r>
              <a:rPr kumimoji="1" lang="en-US" altLang="zh-CN" sz="2800" baseline="-25000">
                <a:latin typeface="Times New Roman" panose="02020603050405020304" pitchFamily="18" charset="0"/>
              </a:rPr>
              <a:t>om</a:t>
            </a:r>
            <a:r>
              <a:rPr kumimoji="1" lang="en-US" altLang="zh-CN" sz="2800">
                <a:latin typeface="Times New Roman" panose="02020603050405020304" pitchFamily="18" charset="0"/>
              </a:rPr>
              <a:t>/</a:t>
            </a:r>
            <a:r>
              <a:rPr kumimoji="1" lang="en-US" altLang="zh-CN" sz="2800" i="1">
                <a:latin typeface="Times New Roman" panose="02020603050405020304" pitchFamily="18" charset="0"/>
              </a:rPr>
              <a:t>A</a:t>
            </a:r>
            <a:r>
              <a:rPr kumimoji="1" lang="en-US" altLang="zh-CN" sz="2800" baseline="-25000">
                <a:latin typeface="Times New Roman" panose="02020603050405020304" pitchFamily="18" charset="0"/>
              </a:rPr>
              <a:t>vd</a:t>
            </a:r>
            <a:endParaRPr kumimoji="1" lang="zh-CN" altLang="en-US" sz="2800" baseline="-25000">
              <a:latin typeface="Times New Roman" panose="02020603050405020304" pitchFamily="18" charset="0"/>
            </a:endParaRPr>
          </a:p>
        </p:txBody>
      </p:sp>
      <p:grpSp>
        <p:nvGrpSpPr>
          <p:cNvPr id="19482" name="Group 27"/>
          <p:cNvGrpSpPr/>
          <p:nvPr/>
        </p:nvGrpSpPr>
        <p:grpSpPr bwMode="auto">
          <a:xfrm>
            <a:off x="6894513" y="1592263"/>
            <a:ext cx="1492250" cy="942975"/>
            <a:chOff x="271" y="3135"/>
            <a:chExt cx="940" cy="594"/>
          </a:xfrm>
        </p:grpSpPr>
        <p:sp>
          <p:nvSpPr>
            <p:cNvPr id="19490" name="Text Box 28"/>
            <p:cNvSpPr txBox="1">
              <a:spLocks noChangeArrowheads="1"/>
            </p:cNvSpPr>
            <p:nvPr/>
          </p:nvSpPr>
          <p:spPr bwMode="auto">
            <a:xfrm>
              <a:off x="441" y="3407"/>
              <a:ext cx="3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zh-CN" altLang="en-US" sz="2400">
                  <a:latin typeface="Times New Roman" panose="02020603050405020304" pitchFamily="18" charset="0"/>
                  <a:ea typeface="楷体_GB2312" pitchFamily="49" charset="-122"/>
                </a:rPr>
                <a:t>＋</a:t>
              </a:r>
              <a:endParaRPr kumimoji="1" lang="zh-CN" altLang="en-US" sz="2400">
                <a:latin typeface="Times New Roman" panose="02020603050405020304" pitchFamily="18" charset="0"/>
                <a:ea typeface="楷体_GB2312" pitchFamily="49" charset="-122"/>
              </a:endParaRPr>
            </a:p>
          </p:txBody>
        </p:sp>
        <p:sp>
          <p:nvSpPr>
            <p:cNvPr id="19491" name="Line 29"/>
            <p:cNvSpPr>
              <a:spLocks noChangeShapeType="1"/>
            </p:cNvSpPr>
            <p:nvPr/>
          </p:nvSpPr>
          <p:spPr bwMode="auto">
            <a:xfrm>
              <a:off x="271" y="3317"/>
              <a:ext cx="237"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2" name="Line 30"/>
            <p:cNvSpPr>
              <a:spLocks noChangeShapeType="1"/>
            </p:cNvSpPr>
            <p:nvPr/>
          </p:nvSpPr>
          <p:spPr bwMode="auto">
            <a:xfrm>
              <a:off x="271" y="3566"/>
              <a:ext cx="237"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3" name="Text Box 31"/>
            <p:cNvSpPr txBox="1">
              <a:spLocks noChangeArrowheads="1"/>
            </p:cNvSpPr>
            <p:nvPr/>
          </p:nvSpPr>
          <p:spPr bwMode="auto">
            <a:xfrm>
              <a:off x="446" y="3165"/>
              <a:ext cx="3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zh-CN" altLang="en-US" sz="2400">
                  <a:latin typeface="Times New Roman" panose="02020603050405020304" pitchFamily="18" charset="0"/>
                  <a:ea typeface="楷体_GB2312" pitchFamily="49" charset="-122"/>
                </a:rPr>
                <a:t>－</a:t>
              </a:r>
              <a:endParaRPr kumimoji="1" lang="zh-CN" altLang="en-US" sz="2400">
                <a:latin typeface="Times New Roman" panose="02020603050405020304" pitchFamily="18" charset="0"/>
                <a:ea typeface="楷体_GB2312" pitchFamily="49" charset="-122"/>
              </a:endParaRPr>
            </a:p>
          </p:txBody>
        </p:sp>
        <p:sp>
          <p:nvSpPr>
            <p:cNvPr id="19494" name="Line 32"/>
            <p:cNvSpPr>
              <a:spLocks noChangeShapeType="1"/>
            </p:cNvSpPr>
            <p:nvPr/>
          </p:nvSpPr>
          <p:spPr bwMode="auto">
            <a:xfrm>
              <a:off x="975" y="3436"/>
              <a:ext cx="23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5" name="AutoShape 33"/>
            <p:cNvSpPr>
              <a:spLocks noChangeAspect="1" noChangeArrowheads="1"/>
            </p:cNvSpPr>
            <p:nvPr/>
          </p:nvSpPr>
          <p:spPr bwMode="auto">
            <a:xfrm rot="5400000">
              <a:off x="440" y="3194"/>
              <a:ext cx="594" cy="476"/>
            </a:xfrm>
            <a:prstGeom prst="triangle">
              <a:avLst>
                <a:gd name="adj" fmla="val 50000"/>
              </a:avLst>
            </a:prstGeom>
            <a:noFill/>
            <a:ln w="38100">
              <a:solidFill>
                <a:srgbClr val="000000"/>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sp>
        <p:nvSpPr>
          <p:cNvPr id="19483" name="Text Box 34"/>
          <p:cNvSpPr txBox="1">
            <a:spLocks noChangeArrowheads="1"/>
          </p:cNvSpPr>
          <p:nvPr/>
        </p:nvSpPr>
        <p:spPr bwMode="auto">
          <a:xfrm>
            <a:off x="6289675" y="1736725"/>
            <a:ext cx="357188"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zh-CN" altLang="en-US" b="0">
                <a:latin typeface="Times New Roman" panose="02020603050405020304" pitchFamily="18" charset="0"/>
                <a:ea typeface="楷体_GB2312" pitchFamily="49" charset="-122"/>
              </a:rPr>
              <a:t> </a:t>
            </a:r>
            <a:r>
              <a:rPr kumimoji="1" lang="en-US" altLang="zh-CN" b="0" i="1">
                <a:latin typeface="Times New Roman" panose="02020603050405020304" pitchFamily="18" charset="0"/>
                <a:ea typeface="楷体_GB2312" pitchFamily="49" charset="-122"/>
              </a:rPr>
              <a:t>v</a:t>
            </a:r>
            <a:r>
              <a:rPr kumimoji="1" lang="en-US" altLang="zh-CN" b="0" baseline="-25000">
                <a:latin typeface="Times New Roman" panose="02020603050405020304" pitchFamily="18" charset="0"/>
                <a:ea typeface="楷体_GB2312" pitchFamily="49" charset="-122"/>
              </a:rPr>
              <a:t>i</a:t>
            </a:r>
            <a:endParaRPr kumimoji="1" lang="zh-CN" altLang="en-US" b="0">
              <a:latin typeface="Times New Roman" panose="02020603050405020304" pitchFamily="18" charset="0"/>
              <a:ea typeface="楷体_GB2312" pitchFamily="49" charset="-122"/>
            </a:endParaRPr>
          </a:p>
        </p:txBody>
      </p:sp>
      <p:sp>
        <p:nvSpPr>
          <p:cNvPr id="19484" name="Text Box 36"/>
          <p:cNvSpPr txBox="1">
            <a:spLocks noChangeArrowheads="1"/>
          </p:cNvSpPr>
          <p:nvPr/>
        </p:nvSpPr>
        <p:spPr bwMode="auto">
          <a:xfrm>
            <a:off x="8477250" y="1771650"/>
            <a:ext cx="4159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zh-CN" altLang="en-US" b="0">
                <a:latin typeface="Times New Roman" panose="02020603050405020304" pitchFamily="18" charset="0"/>
                <a:ea typeface="楷体_GB2312" pitchFamily="49" charset="-122"/>
              </a:rPr>
              <a:t> </a:t>
            </a:r>
            <a:r>
              <a:rPr kumimoji="1" lang="en-US" altLang="zh-CN" b="0" i="1">
                <a:latin typeface="Times New Roman" panose="02020603050405020304" pitchFamily="18" charset="0"/>
                <a:ea typeface="楷体_GB2312" pitchFamily="49" charset="-122"/>
              </a:rPr>
              <a:t>v</a:t>
            </a:r>
            <a:r>
              <a:rPr kumimoji="1" lang="en-US" altLang="zh-CN" b="0" baseline="-25000">
                <a:latin typeface="Times New Roman" panose="02020603050405020304" pitchFamily="18" charset="0"/>
                <a:ea typeface="楷体_GB2312" pitchFamily="49" charset="-122"/>
              </a:rPr>
              <a:t>o</a:t>
            </a:r>
            <a:endParaRPr kumimoji="1" lang="en-US" altLang="zh-CN" b="0">
              <a:latin typeface="Times New Roman" panose="02020603050405020304" pitchFamily="18" charset="0"/>
              <a:ea typeface="楷体_GB2312" pitchFamily="49" charset="-122"/>
            </a:endParaRPr>
          </a:p>
        </p:txBody>
      </p:sp>
      <p:sp>
        <p:nvSpPr>
          <p:cNvPr id="19485" name="Text Box 41"/>
          <p:cNvSpPr txBox="1">
            <a:spLocks noChangeArrowheads="1"/>
          </p:cNvSpPr>
          <p:nvPr/>
        </p:nvSpPr>
        <p:spPr bwMode="auto">
          <a:xfrm>
            <a:off x="6361113" y="2179638"/>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a:t>+</a:t>
            </a:r>
            <a:endParaRPr lang="en-US" altLang="zh-CN" sz="2400" b="0"/>
          </a:p>
        </p:txBody>
      </p:sp>
      <p:sp>
        <p:nvSpPr>
          <p:cNvPr id="19486" name="Text Box 42"/>
          <p:cNvSpPr txBox="1">
            <a:spLocks noChangeArrowheads="1"/>
          </p:cNvSpPr>
          <p:nvPr/>
        </p:nvSpPr>
        <p:spPr bwMode="auto">
          <a:xfrm>
            <a:off x="6361113" y="148431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a:cs typeface="Arial" panose="020B0604020202020204" pitchFamily="34" charset="0"/>
              </a:rPr>
              <a:t>–</a:t>
            </a:r>
            <a:endParaRPr lang="en-US" altLang="zh-CN" sz="2400" b="0">
              <a:cs typeface="Arial" panose="020B0604020202020204" pitchFamily="34" charset="0"/>
            </a:endParaRPr>
          </a:p>
        </p:txBody>
      </p:sp>
      <p:sp>
        <p:nvSpPr>
          <p:cNvPr id="19487" name="Oval 44"/>
          <p:cNvSpPr>
            <a:spLocks noChangeArrowheads="1"/>
          </p:cNvSpPr>
          <p:nvPr/>
        </p:nvSpPr>
        <p:spPr bwMode="auto">
          <a:xfrm>
            <a:off x="8388350" y="2011363"/>
            <a:ext cx="107950" cy="107950"/>
          </a:xfrm>
          <a:prstGeom prst="ellipse">
            <a:avLst/>
          </a:prstGeom>
          <a:solidFill>
            <a:schemeClr val="bg1"/>
          </a:solidFill>
          <a:ln w="28575">
            <a:solidFill>
              <a:schemeClr val="tx1"/>
            </a:solidFill>
            <a:rou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9488" name="Oval 45"/>
          <p:cNvSpPr>
            <a:spLocks noChangeArrowheads="1"/>
          </p:cNvSpPr>
          <p:nvPr/>
        </p:nvSpPr>
        <p:spPr bwMode="auto">
          <a:xfrm>
            <a:off x="6778625" y="1827213"/>
            <a:ext cx="107950" cy="107950"/>
          </a:xfrm>
          <a:prstGeom prst="ellipse">
            <a:avLst/>
          </a:prstGeom>
          <a:solidFill>
            <a:schemeClr val="bg1"/>
          </a:solidFill>
          <a:ln w="28575">
            <a:solidFill>
              <a:schemeClr val="tx1"/>
            </a:solidFill>
            <a:rou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9489" name="Oval 46"/>
          <p:cNvSpPr>
            <a:spLocks noChangeArrowheads="1"/>
          </p:cNvSpPr>
          <p:nvPr/>
        </p:nvSpPr>
        <p:spPr bwMode="auto">
          <a:xfrm>
            <a:off x="6784975" y="2222500"/>
            <a:ext cx="107950" cy="107950"/>
          </a:xfrm>
          <a:prstGeom prst="ellipse">
            <a:avLst/>
          </a:prstGeom>
          <a:solidFill>
            <a:schemeClr val="bg1"/>
          </a:solidFill>
          <a:ln w="28575">
            <a:solidFill>
              <a:schemeClr val="tx1"/>
            </a:solidFill>
            <a:rou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0</TotalTime>
  <Words>3264</Words>
  <Application>WPS 演示</Application>
  <PresentationFormat>全屏显示(4:3)</PresentationFormat>
  <Paragraphs>774</Paragraphs>
  <Slides>23</Slides>
  <Notes>19</Notes>
  <HiddenSlides>1</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15</vt:i4>
      </vt:variant>
      <vt:variant>
        <vt:lpstr>幻灯片标题</vt:lpstr>
      </vt:variant>
      <vt:variant>
        <vt:i4>23</vt:i4>
      </vt:variant>
    </vt:vector>
  </HeadingPairs>
  <TitlesOfParts>
    <vt:vector size="51" baseType="lpstr">
      <vt:lpstr>Arial</vt:lpstr>
      <vt:lpstr>宋体</vt:lpstr>
      <vt:lpstr>Wingdings</vt:lpstr>
      <vt:lpstr>Times New Roman</vt:lpstr>
      <vt:lpstr>楷体_GB2312</vt:lpstr>
      <vt:lpstr>新宋体</vt:lpstr>
      <vt:lpstr>创艺繁标宋</vt:lpstr>
      <vt:lpstr>Symbol</vt:lpstr>
      <vt:lpstr>黑体</vt:lpstr>
      <vt:lpstr>微软雅黑</vt:lpstr>
      <vt:lpstr>Arial Unicode MS</vt:lpstr>
      <vt:lpstr>Cambria Math</vt:lpstr>
      <vt:lpstr>默认设计模板</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模拟与数字电路 Analog and Digital Circuits</vt:lpstr>
      <vt:lpstr>内容提纲</vt:lpstr>
      <vt:lpstr>集成电路</vt:lpstr>
      <vt:lpstr>集成运算放大器</vt:lpstr>
      <vt:lpstr>集成运放电路组成</vt:lpstr>
      <vt:lpstr>差模信号和共模信号</vt:lpstr>
      <vt:lpstr>理想集成运放的主要参数</vt:lpstr>
      <vt:lpstr>示例—实际运放的主要参数</vt:lpstr>
      <vt:lpstr>集成运放的电压传输特性</vt:lpstr>
      <vt:lpstr>示例—判断运放工作区</vt:lpstr>
      <vt:lpstr>运放电路的分析方法</vt:lpstr>
      <vt:lpstr>运放工作在线性区的条件</vt:lpstr>
      <vt:lpstr>放大电路中的反馈</vt:lpstr>
      <vt:lpstr>琼瑶：《情深深雨蒙蒙》</vt:lpstr>
      <vt:lpstr>反馈类型</vt:lpstr>
      <vt:lpstr>正/负反馈</vt:lpstr>
      <vt:lpstr>电压/电流反馈</vt:lpstr>
      <vt:lpstr>串联/并联反馈</vt:lpstr>
      <vt:lpstr>示例—反馈类型</vt:lpstr>
      <vt:lpstr>示例—反馈类型</vt:lpstr>
      <vt:lpstr>示例—反馈类型（Rf）</vt:lpstr>
      <vt:lpstr>作业</vt:lpstr>
      <vt:lpstr>随堂小考（点名）</vt:lpstr>
    </vt:vector>
  </TitlesOfParts>
  <Company>ustc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第1章_计算机基础知识_概述</dc:title>
  <dc:creator>张俊霞</dc:creator>
  <cp:category>16位微机原理与接口</cp:category>
  <cp:lastModifiedBy>winter-melon</cp:lastModifiedBy>
  <cp:revision>298</cp:revision>
  <cp:lastPrinted>1900-01-04T05:08:00Z</cp:lastPrinted>
  <dcterms:created xsi:type="dcterms:W3CDTF">2004-01-05T23:56:00Z</dcterms:created>
  <dcterms:modified xsi:type="dcterms:W3CDTF">2022-01-10T04:57:03Z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A59248E84F974CA2AC733EB9E73B94A2</vt:lpwstr>
  </property>
  <property fmtid="{D5CDD505-2E9C-101B-9397-08002B2CF9AE}" pid="3" name="KSOProductBuildVer">
    <vt:lpwstr>2052-11.1.0.11194</vt:lpwstr>
  </property>
</Properties>
</file>