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256" r:id="rId3"/>
    <p:sldId id="506" r:id="rId5"/>
    <p:sldId id="522" r:id="rId6"/>
    <p:sldId id="523" r:id="rId7"/>
    <p:sldId id="524" r:id="rId8"/>
    <p:sldId id="525" r:id="rId9"/>
    <p:sldId id="526" r:id="rId10"/>
    <p:sldId id="555" r:id="rId11"/>
    <p:sldId id="528" r:id="rId12"/>
    <p:sldId id="529" r:id="rId13"/>
    <p:sldId id="557" r:id="rId14"/>
    <p:sldId id="554" r:id="rId15"/>
    <p:sldId id="531" r:id="rId16"/>
    <p:sldId id="540" r:id="rId17"/>
    <p:sldId id="541" r:id="rId18"/>
    <p:sldId id="533" r:id="rId19"/>
    <p:sldId id="542" r:id="rId20"/>
    <p:sldId id="543" r:id="rId21"/>
    <p:sldId id="546" r:id="rId22"/>
    <p:sldId id="548" r:id="rId23"/>
    <p:sldId id="558" r:id="rId24"/>
    <p:sldId id="560" r:id="rId25"/>
    <p:sldId id="561" r:id="rId26"/>
    <p:sldId id="552" r:id="rId27"/>
    <p:sldId id="553" r:id="rId28"/>
    <p:sldId id="566" r:id="rId29"/>
    <p:sldId id="562" r:id="rId30"/>
    <p:sldId id="563" r:id="rId31"/>
    <p:sldId id="565" r:id="rId32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CC"/>
    <a:srgbClr val="FFFF00"/>
    <a:srgbClr val="FFFF99"/>
    <a:srgbClr val="B7FFE7"/>
    <a:srgbClr val="CCFFFF"/>
    <a:srgbClr val="66FFFF"/>
    <a:srgbClr val="0099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57"/>
    <p:restoredTop sz="92647" autoAdjust="0"/>
  </p:normalViewPr>
  <p:slideViewPr>
    <p:cSldViewPr snapToGrid="0">
      <p:cViewPr varScale="1">
        <p:scale>
          <a:sx n="165" d="100"/>
          <a:sy n="165" d="100"/>
        </p:scale>
        <p:origin x="216" y="496"/>
      </p:cViewPr>
      <p:guideLst>
        <p:guide orient="horz" pos="218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2268" y="-90"/>
      </p:cViewPr>
      <p:guideLst>
        <p:guide orient="horz" pos="326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A67AA1B-F8C0-47DC-B96D-FEA040073AD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FEC56A09-423E-4629-9CA9-CCFFC3CEC6D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311371.htm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66E9AC-BC77-4831-A33F-599B497105A4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003300"/>
                </a:solidFill>
              </a:rPr>
              <a:t>集成电压比较器：</a:t>
            </a:r>
            <a:r>
              <a:rPr kumimoji="1" lang="en-US" altLang="zh-CN" dirty="0">
                <a:solidFill>
                  <a:srgbClr val="003300"/>
                </a:solidFill>
              </a:rPr>
              <a:t>LM339, AD790, LT685</a:t>
            </a:r>
            <a:endParaRPr kumimoji="1" lang="zh-CN" altLang="en-US" dirty="0">
              <a:solidFill>
                <a:srgbClr val="003300"/>
              </a:solidFill>
            </a:endParaRPr>
          </a:p>
          <a:p>
            <a:pPr eaLnBrk="1" hangingPunct="1"/>
            <a:r>
              <a:rPr kumimoji="1" lang="en-US" altLang="zh-CN" dirty="0">
                <a:solidFill>
                  <a:schemeClr val="tx2"/>
                </a:solidFill>
              </a:rPr>
              <a:t>1.  </a:t>
            </a:r>
            <a:r>
              <a:rPr kumimoji="1" lang="zh-CN" altLang="en-US" dirty="0">
                <a:solidFill>
                  <a:schemeClr val="tx2"/>
                </a:solidFill>
              </a:rPr>
              <a:t>电压比较器的功能：比较电压的大小。</a:t>
            </a:r>
            <a:endParaRPr kumimoji="1"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    输入电压是模拟信号；输出电压为二值信号，只有高电平和低电平两种情况，表示比较的结果。</a:t>
            </a:r>
            <a:endParaRPr kumimoji="1"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    使输出产生跃变的输入电压称为门限电压或阈值电压</a:t>
            </a:r>
            <a:r>
              <a:rPr kumimoji="1" lang="en-US" altLang="zh-CN" dirty="0">
                <a:solidFill>
                  <a:schemeClr val="tx2"/>
                </a:solidFill>
              </a:rPr>
              <a:t>VT</a:t>
            </a:r>
            <a:r>
              <a:rPr kumimoji="1" lang="zh-CN" altLang="en-US" dirty="0">
                <a:solidFill>
                  <a:schemeClr val="tx2"/>
                </a:solidFill>
              </a:rPr>
              <a:t>。</a:t>
            </a:r>
            <a:endParaRPr kumimoji="1"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    广泛用于各种报警电路，以及模拟与数字的接口电路。</a:t>
            </a:r>
            <a:endParaRPr kumimoji="1" lang="zh-CN" altLang="en-US" dirty="0">
              <a:solidFill>
                <a:schemeClr val="tx2"/>
              </a:solidFill>
            </a:endParaRPr>
          </a:p>
          <a:p>
            <a:pPr eaLnBrk="1" hangingPunct="1">
              <a:spcBef>
                <a:spcPct val="0"/>
              </a:spcBef>
              <a:spcAft>
                <a:spcPct val="20000"/>
              </a:spcAft>
            </a:pPr>
            <a:r>
              <a:rPr kumimoji="1" lang="en-US" altLang="zh-CN" dirty="0">
                <a:solidFill>
                  <a:schemeClr val="tx2"/>
                </a:solidFill>
              </a:rPr>
              <a:t>2.  </a:t>
            </a:r>
            <a:r>
              <a:rPr kumimoji="1" lang="zh-CN" altLang="en-US" dirty="0">
                <a:solidFill>
                  <a:schemeClr val="tx2"/>
                </a:solidFill>
              </a:rPr>
              <a:t>电压比较器的描述方法 </a:t>
            </a:r>
            <a:r>
              <a:rPr kumimoji="1" lang="en-US" altLang="zh-CN" dirty="0">
                <a:solidFill>
                  <a:schemeClr val="tx2"/>
                </a:solidFill>
              </a:rPr>
              <a:t>:</a:t>
            </a:r>
            <a:r>
              <a:rPr kumimoji="1" lang="zh-CN" altLang="en-US" dirty="0">
                <a:solidFill>
                  <a:schemeClr val="tx2"/>
                </a:solidFill>
              </a:rPr>
              <a:t>电压传输特性 </a:t>
            </a:r>
            <a:r>
              <a:rPr kumimoji="1" lang="en-US" altLang="zh-CN" i="1" dirty="0" err="1">
                <a:solidFill>
                  <a:schemeClr val="tx2"/>
                </a:solidFill>
              </a:rPr>
              <a:t>u</a:t>
            </a:r>
            <a:r>
              <a:rPr kumimoji="1" lang="en-US" altLang="zh-CN" dirty="0" err="1">
                <a:solidFill>
                  <a:schemeClr val="tx2"/>
                </a:solidFill>
              </a:rPr>
              <a:t>O</a:t>
            </a:r>
            <a:r>
              <a:rPr kumimoji="1" lang="zh-CN" altLang="en-US" dirty="0">
                <a:solidFill>
                  <a:schemeClr val="tx2"/>
                </a:solidFill>
              </a:rPr>
              <a:t>＝</a:t>
            </a:r>
            <a:r>
              <a:rPr kumimoji="1" lang="en-US" altLang="zh-CN" i="1" dirty="0">
                <a:solidFill>
                  <a:schemeClr val="tx2"/>
                </a:solidFill>
              </a:rPr>
              <a:t>f</a:t>
            </a:r>
            <a:r>
              <a:rPr kumimoji="1" lang="en-US" altLang="zh-CN" dirty="0">
                <a:solidFill>
                  <a:schemeClr val="tx2"/>
                </a:solidFill>
              </a:rPr>
              <a:t>(</a:t>
            </a:r>
            <a:r>
              <a:rPr kumimoji="1" lang="en-US" altLang="zh-CN" i="1" dirty="0" err="1">
                <a:solidFill>
                  <a:schemeClr val="tx2"/>
                </a:solidFill>
              </a:rPr>
              <a:t>u</a:t>
            </a:r>
            <a:r>
              <a:rPr kumimoji="1" lang="en-US" altLang="zh-CN" dirty="0" err="1">
                <a:solidFill>
                  <a:schemeClr val="tx2"/>
                </a:solidFill>
              </a:rPr>
              <a:t>I</a:t>
            </a:r>
            <a:r>
              <a:rPr kumimoji="1" lang="en-US" altLang="zh-CN" dirty="0">
                <a:solidFill>
                  <a:schemeClr val="tx2"/>
                </a:solidFill>
              </a:rPr>
              <a:t>)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kumimoji="1" lang="zh-CN" altLang="en-US" dirty="0">
                <a:solidFill>
                  <a:srgbClr val="A50021"/>
                </a:solidFill>
              </a:rPr>
              <a:t>电压传输特性的三个要素：</a:t>
            </a:r>
            <a:endParaRPr kumimoji="1" lang="zh-CN" altLang="en-US" dirty="0">
              <a:solidFill>
                <a:srgbClr val="A50021"/>
              </a:solidFill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（</a:t>
            </a:r>
            <a:r>
              <a:rPr kumimoji="1" lang="en-US" altLang="zh-CN" dirty="0">
                <a:solidFill>
                  <a:schemeClr val="tx2"/>
                </a:solidFill>
              </a:rPr>
              <a:t>1</a:t>
            </a:r>
            <a:r>
              <a:rPr kumimoji="1" lang="zh-CN" altLang="en-US" dirty="0">
                <a:solidFill>
                  <a:schemeClr val="tx2"/>
                </a:solidFill>
              </a:rPr>
              <a:t>）输出高电平</a:t>
            </a:r>
            <a:r>
              <a:rPr kumimoji="1" lang="en-US" altLang="zh-CN" i="1" dirty="0">
                <a:solidFill>
                  <a:schemeClr val="tx2"/>
                </a:solidFill>
              </a:rPr>
              <a:t>U</a:t>
            </a:r>
            <a:r>
              <a:rPr kumimoji="1" lang="en-US" altLang="zh-CN" dirty="0">
                <a:solidFill>
                  <a:schemeClr val="tx2"/>
                </a:solidFill>
              </a:rPr>
              <a:t>OH</a:t>
            </a:r>
            <a:r>
              <a:rPr kumimoji="1" lang="zh-CN" altLang="en-US" dirty="0">
                <a:solidFill>
                  <a:schemeClr val="tx2"/>
                </a:solidFill>
              </a:rPr>
              <a:t>和输出低电平</a:t>
            </a:r>
            <a:r>
              <a:rPr kumimoji="1" lang="en-US" altLang="zh-CN" i="1" dirty="0">
                <a:solidFill>
                  <a:schemeClr val="tx2"/>
                </a:solidFill>
              </a:rPr>
              <a:t>U</a:t>
            </a:r>
            <a:r>
              <a:rPr kumimoji="1" lang="en-US" altLang="zh-CN" dirty="0">
                <a:solidFill>
                  <a:schemeClr val="tx2"/>
                </a:solidFill>
              </a:rPr>
              <a:t>OL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（</a:t>
            </a:r>
            <a:r>
              <a:rPr kumimoji="1" lang="en-US" altLang="zh-CN" dirty="0">
                <a:solidFill>
                  <a:schemeClr val="tx2"/>
                </a:solidFill>
              </a:rPr>
              <a:t>2</a:t>
            </a:r>
            <a:r>
              <a:rPr kumimoji="1" lang="zh-CN" altLang="en-US" dirty="0">
                <a:solidFill>
                  <a:schemeClr val="tx2"/>
                </a:solidFill>
              </a:rPr>
              <a:t>）阈值电压</a:t>
            </a:r>
            <a:r>
              <a:rPr kumimoji="1" lang="en-US" altLang="zh-CN" i="1" dirty="0">
                <a:solidFill>
                  <a:schemeClr val="tx2"/>
                </a:solidFill>
              </a:rPr>
              <a:t>U</a:t>
            </a:r>
            <a:r>
              <a:rPr kumimoji="1" lang="en-US" altLang="zh-CN" dirty="0">
                <a:solidFill>
                  <a:schemeClr val="tx2"/>
                </a:solidFill>
              </a:rPr>
              <a:t>T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（</a:t>
            </a:r>
            <a:r>
              <a:rPr kumimoji="1" lang="en-US" altLang="zh-CN" dirty="0">
                <a:solidFill>
                  <a:schemeClr val="tx2"/>
                </a:solidFill>
              </a:rPr>
              <a:t>3</a:t>
            </a:r>
            <a:r>
              <a:rPr kumimoji="1" lang="zh-CN" altLang="en-US" dirty="0">
                <a:solidFill>
                  <a:schemeClr val="tx2"/>
                </a:solidFill>
              </a:rPr>
              <a:t>）输入电压过阈值电压时输出电压跃变的方向</a:t>
            </a:r>
            <a:endParaRPr kumimoji="1"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800" dirty="0"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lang="zh-CN" altLang="en-US" sz="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几种常用的电压比较器</a:t>
            </a:r>
            <a:endParaRPr lang="zh-CN" altLang="en-US" sz="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（</a:t>
            </a:r>
            <a:r>
              <a:rPr kumimoji="1" lang="en-US" altLang="zh-CN" dirty="0">
                <a:solidFill>
                  <a:schemeClr val="tx2"/>
                </a:solidFill>
              </a:rPr>
              <a:t>1</a:t>
            </a:r>
            <a:r>
              <a:rPr kumimoji="1" lang="zh-CN" altLang="en-US" dirty="0">
                <a:solidFill>
                  <a:schemeClr val="tx2"/>
                </a:solidFill>
              </a:rPr>
              <a:t>）单限比较器：只有一个阈值电压</a:t>
            </a:r>
            <a:endParaRPr kumimoji="1"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（</a:t>
            </a:r>
            <a:r>
              <a:rPr kumimoji="1" lang="en-US" altLang="zh-CN" dirty="0">
                <a:solidFill>
                  <a:schemeClr val="tx2"/>
                </a:solidFill>
              </a:rPr>
              <a:t>2</a:t>
            </a:r>
            <a:r>
              <a:rPr kumimoji="1" lang="zh-CN" altLang="en-US" dirty="0">
                <a:solidFill>
                  <a:schemeClr val="tx2"/>
                </a:solidFill>
              </a:rPr>
              <a:t>）滞回比较器：具有滞回特性</a:t>
            </a:r>
            <a:endParaRPr kumimoji="1"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    输入电压的变化方向不同，阈值电压也不同，但输入电压单调变化使输出电压只跃变一次。</a:t>
            </a:r>
            <a:endParaRPr kumimoji="1"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（</a:t>
            </a:r>
            <a:r>
              <a:rPr kumimoji="1" lang="en-US" altLang="zh-CN" dirty="0">
                <a:solidFill>
                  <a:schemeClr val="tx2"/>
                </a:solidFill>
              </a:rPr>
              <a:t>3</a:t>
            </a:r>
            <a:r>
              <a:rPr kumimoji="1" lang="zh-CN" altLang="en-US" dirty="0">
                <a:solidFill>
                  <a:schemeClr val="tx2"/>
                </a:solidFill>
              </a:rPr>
              <a:t>）窗口比较器：</a:t>
            </a:r>
            <a:endParaRPr kumimoji="1" lang="zh-CN" altLang="en-US" dirty="0">
              <a:solidFill>
                <a:schemeClr val="tx2"/>
              </a:solidFill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    有两个阈值电压，输入电压单调变化时输出电压跃变两次。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eaLnBrk="1" hangingPunct="1"/>
            <a:endParaRPr kumimoji="1" lang="en-US" altLang="zh-CN" dirty="0">
              <a:solidFill>
                <a:schemeClr val="tx2"/>
              </a:solidFill>
            </a:endParaRPr>
          </a:p>
          <a:p>
            <a:pPr eaLnBrk="1" hangingPunct="1"/>
            <a:endParaRPr kumimoji="1" lang="en-US" altLang="zh-CN" dirty="0">
              <a:solidFill>
                <a:schemeClr val="tx2"/>
              </a:solidFill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</a:rPr>
              <a:t>加入限幅二极管可以加快响应速度原理：保证运放的输入端不进入工作范围边缘，此时放大器内部电路接近饱和，响应速度较低。</a:t>
            </a:r>
            <a:endParaRPr kumimoji="1" lang="zh-CN" altLang="en-US" dirty="0">
              <a:solidFill>
                <a:schemeClr val="tx2"/>
              </a:solidFill>
            </a:endParaRPr>
          </a:p>
          <a:p>
            <a:pPr eaLnBrk="1" hangingPunct="1"/>
            <a:endParaRPr kumimoji="1"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2771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R3</a:t>
            </a:r>
            <a:r>
              <a:rPr lang="zh-CN" altLang="en-US"/>
              <a:t>为了和</a:t>
            </a:r>
            <a:r>
              <a:rPr lang="en-US" altLang="zh-CN"/>
              <a:t>R1R2</a:t>
            </a:r>
            <a:r>
              <a:rPr lang="zh-CN" altLang="en-US"/>
              <a:t>平衡而设置成</a:t>
            </a:r>
            <a:r>
              <a:rPr lang="en-US" altLang="zh-CN"/>
              <a:t>10K</a:t>
            </a:r>
            <a:r>
              <a:rPr lang="zh-CN" altLang="en-US"/>
              <a:t>，当平衡时</a:t>
            </a:r>
            <a:r>
              <a:rPr lang="en-US" altLang="zh-CN"/>
              <a:t>Vi=0,Vo=0</a:t>
            </a:r>
            <a:r>
              <a:rPr lang="zh-CN" altLang="en-US"/>
              <a:t>，此时从</a:t>
            </a:r>
            <a:r>
              <a:rPr lang="en-US" altLang="zh-CN"/>
              <a:t>Vn</a:t>
            </a:r>
            <a:r>
              <a:rPr lang="zh-CN" altLang="en-US"/>
              <a:t>端看负载</a:t>
            </a:r>
            <a:r>
              <a:rPr lang="en-US" altLang="zh-CN"/>
              <a:t>R3</a:t>
            </a:r>
            <a:r>
              <a:rPr lang="zh-CN" altLang="en-US"/>
              <a:t>，从</a:t>
            </a:r>
            <a:r>
              <a:rPr lang="en-US" altLang="zh-CN"/>
              <a:t>Vp</a:t>
            </a:r>
            <a:r>
              <a:rPr lang="zh-CN" altLang="en-US"/>
              <a:t>端看负载</a:t>
            </a:r>
            <a:r>
              <a:rPr lang="en-US" altLang="zh-CN"/>
              <a:t>R1//R2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R4</a:t>
            </a:r>
            <a:r>
              <a:rPr lang="zh-CN" altLang="en-US"/>
              <a:t>是为了提供放大器满幅度输出和限压二极管之间的压降通道（电流</a:t>
            </a:r>
            <a:r>
              <a:rPr lang="en-US" altLang="zh-CN"/>
              <a:t>*R4</a:t>
            </a:r>
            <a:r>
              <a:rPr lang="zh-CN" altLang="en-US"/>
              <a:t>）。</a:t>
            </a:r>
            <a:endParaRPr lang="en-US" altLang="zh-CN"/>
          </a:p>
        </p:txBody>
      </p:sp>
      <p:sp>
        <p:nvSpPr>
          <p:cNvPr id="3277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9B2EAA7-745B-44A2-9D0F-DFAF32FB0EBC}" type="slidenum">
              <a:rPr lang="en-US" altLang="zh-CN" sz="1300" smtClean="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如何调整三角波的幅值和频率？</a:t>
            </a:r>
            <a:endParaRPr lang="zh-CN" altLang="en-US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“理性地调试”：哪些参数与幅值有关？哪些参数与频率有关？先调哪个参数？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1" lang="en-US" altLang="zh-CN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/>
              <a:t>左下角图左右两边伸出的部分仅仅在电路上电时有可能，一旦进入中间的循环框就不会再出来了。</a:t>
            </a:r>
            <a:endParaRPr kumimoji="1"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如何调整三角波的幅值和频率？</a:t>
            </a:r>
            <a:endParaRPr lang="zh-CN" altLang="en-US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“理性地调试”：哪些参数与幅值有关？哪些参数与频率有关？先调哪个参数？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1" lang="en-US" altLang="zh-CN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/>
              <a:t>左下角图左右两边伸出的部分仅仅在电路上电时有可能，一旦进入中间的循环框就不会再出来了。</a:t>
            </a:r>
            <a:endParaRPr kumimoji="1"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如何调整三角波的幅值和频率？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“理性地调试”：哪些参数与幅值有关？哪些参数与频率有关？先调哪个参数？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endParaRPr kumimoji="1" lang="en-US" altLang="zh-CN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dirty="0"/>
              <a:t>左下角图左右两边伸出的部分仅仅在电路上电时有可能，一旦进入中间的循环框就不会再出来了。</a:t>
            </a:r>
            <a:endParaRPr kumimoji="1"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FCB021A-9EAE-44A7-AF8D-D73537299088}" type="slidenum">
              <a:rPr lang="en-US" altLang="zh-CN" sz="1300"/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集成运放的基本</a:t>
            </a:r>
            <a:r>
              <a:rPr lang="zh-CN" altLang="en-US" sz="2800"/>
              <a:t>应用</a:t>
            </a:r>
            <a:endParaRPr lang="en-US" altLang="zh-CN" sz="2800"/>
          </a:p>
          <a:p>
            <a:r>
              <a:rPr lang="zh-CN" altLang="en-US" sz="2800"/>
              <a:t>线性应用</a:t>
            </a:r>
            <a:endParaRPr lang="zh-CN" altLang="en-US" sz="2800"/>
          </a:p>
          <a:p>
            <a:pPr lvl="1"/>
            <a:r>
              <a:rPr lang="zh-CN" altLang="en-US" sz="2400"/>
              <a:t>模拟信号运算，正弦波振荡电路，有源滤波电路等</a:t>
            </a:r>
            <a:endParaRPr lang="zh-CN" altLang="en-US" sz="2400"/>
          </a:p>
          <a:p>
            <a:pPr>
              <a:spcBef>
                <a:spcPct val="10000"/>
              </a:spcBef>
            </a:pPr>
            <a:r>
              <a:rPr lang="zh-CN" altLang="en-US" sz="2800"/>
              <a:t>非线性应用</a:t>
            </a:r>
            <a:endParaRPr lang="en-US" altLang="zh-CN" sz="2800"/>
          </a:p>
          <a:p>
            <a:pPr lvl="1">
              <a:spcBef>
                <a:spcPct val="10000"/>
              </a:spcBef>
            </a:pPr>
            <a:r>
              <a:rPr lang="zh-CN" altLang="en-US" sz="2200">
                <a:solidFill>
                  <a:srgbClr val="0000FF"/>
                </a:solidFill>
              </a:rPr>
              <a:t>非正弦信号产生电路</a:t>
            </a:r>
            <a:endParaRPr lang="zh-CN" altLang="en-US" sz="2200">
              <a:solidFill>
                <a:srgbClr val="0000FF"/>
              </a:solidFill>
            </a:endParaRPr>
          </a:p>
          <a:p>
            <a:pPr eaLnBrk="1" hangingPunct="1"/>
            <a:endParaRPr kumimoji="1" lang="en-US" altLang="zh-CN">
              <a:solidFill>
                <a:srgbClr val="FF505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集成运放是模拟集成电路的组件，只要给集成运放外加合适的反馈网络和必要的辅助电路，就可组成各式各样的电路，以实现所希望的功能，如信号运算电路、信号处理电路、信号发生电路、信号变换电路等。</a:t>
            </a:r>
            <a:endParaRPr kumimoji="1" lang="zh-CN" altLang="en-US">
              <a:solidFill>
                <a:srgbClr val="000000"/>
              </a:solidFill>
            </a:endParaRP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在深度负反馈情况下，集成运放外加合适的反馈网络和必要的辅助电路，就可组成各种运算电路，其输出与输入间的关系，几乎与理想集成运放自身无关。</a:t>
            </a:r>
            <a:endParaRPr kumimoji="1"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注意如果此放大器上</a:t>
            </a:r>
            <a:r>
              <a:rPr kumimoji="1" lang="en-US" altLang="zh-CN" dirty="0"/>
              <a:t>+/-</a:t>
            </a:r>
            <a:r>
              <a:rPr kumimoji="1" lang="zh-CN" altLang="en-US" dirty="0"/>
              <a:t>互换，</a:t>
            </a:r>
            <a:r>
              <a:rPr kumimoji="1" lang="zh-CN" altLang="en-US"/>
              <a:t>则成为正反馈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C56A09-423E-4629-9CA9-CCFFC3CEC6D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电压跟随器常用作中间级，以“隔离”前后级之间的影响，此时称之为缓冲级。基本原理还是利用它的输入阻抗高和输出阻抗低之特点。 </a:t>
            </a:r>
            <a:endParaRPr lang="zh-CN" altLang="en-US" dirty="0"/>
          </a:p>
          <a:p>
            <a:pPr eaLnBrk="1" hangingPunct="1"/>
            <a:r>
              <a:rPr lang="zh-CN" altLang="en-US" dirty="0"/>
              <a:t>电压跟随器的输入阻抗高、输出阻抗低特点，可以极端一点去理解，当输入阻抗很高时，就相当于对前级电路开路；当输出阻抗很低时，对后级电路就相当于一个恒压源，即输出电压不受后级电路阻抗影响。一个对前级电路相当于开路，输出电压又不受后级阻抗影响的电路当然具备</a:t>
            </a:r>
            <a:r>
              <a:rPr lang="zh-CN" altLang="en-US" dirty="0">
                <a:hlinkClick r:id="rId3"/>
              </a:rPr>
              <a:t>隔离作用</a:t>
            </a:r>
            <a:r>
              <a:rPr lang="zh-CN" altLang="en-US" dirty="0"/>
              <a:t>，即使前、后级电路之间互不影响。 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4339" name="Notizenplatzhalt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Ro</a:t>
            </a:r>
            <a:r>
              <a:rPr lang="zh-CN" altLang="en-US" dirty="0"/>
              <a:t>求法参见</a:t>
            </a:r>
            <a:r>
              <a:rPr lang="en-US" altLang="ja-JP" dirty="0"/>
              <a:t>PPT25 P8</a:t>
            </a:r>
            <a:r>
              <a:rPr lang="zh-CN" altLang="en-US" dirty="0"/>
              <a:t>对输出电阻的定义</a:t>
            </a:r>
            <a:r>
              <a:rPr lang="en-US" altLang="ja-JP" dirty="0"/>
              <a:t> </a:t>
            </a:r>
            <a:r>
              <a:rPr lang="zh-CN" altLang="en-US" dirty="0"/>
              <a:t>；相当于</a:t>
            </a:r>
            <a:r>
              <a:rPr lang="en-US" altLang="zh-CN" dirty="0"/>
              <a:t>vi=0</a:t>
            </a:r>
            <a:r>
              <a:rPr lang="zh-CN" altLang="en-US" dirty="0"/>
              <a:t>此时，</a:t>
            </a:r>
            <a:r>
              <a:rPr lang="en-US" altLang="zh-CN" dirty="0"/>
              <a:t>R1,R2,R3</a:t>
            </a:r>
            <a:r>
              <a:rPr lang="zh-CN" altLang="en-US" dirty="0"/>
              <a:t>上电流均为</a:t>
            </a:r>
            <a:r>
              <a:rPr lang="en-US" altLang="zh-CN" dirty="0"/>
              <a:t>0</a:t>
            </a:r>
            <a:r>
              <a:rPr lang="zh-CN" altLang="en-US" dirty="0"/>
              <a:t>，且</a:t>
            </a:r>
            <a:r>
              <a:rPr lang="en-US" altLang="zh-CN" dirty="0"/>
              <a:t>Vo</a:t>
            </a:r>
            <a:r>
              <a:rPr lang="zh-CN" altLang="en-US" dirty="0"/>
              <a:t>处电压与左边负输入端相等，即等于正输入端，即为</a:t>
            </a:r>
            <a:r>
              <a:rPr lang="en-US" altLang="zh-CN" dirty="0"/>
              <a:t>0</a:t>
            </a:r>
            <a:r>
              <a:rPr lang="zh-CN" altLang="en-US" dirty="0"/>
              <a:t>。当输入</a:t>
            </a:r>
            <a:r>
              <a:rPr lang="en-US" altLang="zh-CN" dirty="0"/>
              <a:t>Vo</a:t>
            </a:r>
            <a:r>
              <a:rPr lang="zh-CN" altLang="en-US" dirty="0"/>
              <a:t>接上测试电压</a:t>
            </a:r>
            <a:r>
              <a:rPr lang="en-US" altLang="zh-CN" dirty="0" err="1"/>
              <a:t>Vt</a:t>
            </a:r>
            <a:r>
              <a:rPr lang="zh-CN" altLang="en-US" dirty="0"/>
              <a:t>时，相当于短路，电流无限大，因此相当于输入电阻无限小，即</a:t>
            </a:r>
            <a:r>
              <a:rPr lang="en-US" altLang="zh-CN" dirty="0"/>
              <a:t>Ro=0.</a:t>
            </a:r>
            <a:endParaRPr lang="en-US" altLang="zh-CN" dirty="0"/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/>
          </a:p>
        </p:txBody>
      </p:sp>
      <p:sp>
        <p:nvSpPr>
          <p:cNvPr id="1434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F55F1A-3FB0-4E4C-8497-263B01685733}" type="slidenum">
              <a:rPr lang="en-US" altLang="zh-CN" sz="1300" smtClean="0"/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取关联参考方向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广泛用于各种报警电路，以及模拟与数字的接口电路。</a:t>
            </a:r>
            <a:endParaRPr kumimoji="1"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1000" dirty="0">
                <a:solidFill>
                  <a:schemeClr val="tx2"/>
                </a:solidFill>
                <a:latin typeface="Times New Roman" panose="02020603050405020304" pitchFamily="18" charset="0"/>
              </a:rPr>
              <a:t>描述方法：电压传输特性 </a:t>
            </a:r>
            <a:r>
              <a:rPr kumimoji="1" lang="en-US" altLang="zh-CN" sz="10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0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sz="1000" baseline="-25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1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= f </a:t>
            </a:r>
            <a:r>
              <a:rPr kumimoji="1" lang="en-US" altLang="zh-CN" sz="10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10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1000" baseline="-25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10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800" dirty="0">
                <a:latin typeface="Times New Roman" panose="02020603050405020304" pitchFamily="18" charset="0"/>
                <a:ea typeface="华文行楷" panose="02010800040101010101" pitchFamily="2" charset="-122"/>
              </a:rPr>
              <a:t>几种常用的电压比较器</a:t>
            </a:r>
            <a:endParaRPr lang="zh-CN" altLang="en-US" sz="8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）单限比较器：只有一个阈值电压</a:t>
            </a:r>
            <a:endParaRPr kumimoji="1"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）滞回比较器：具有滞回特性</a:t>
            </a:r>
            <a:endParaRPr kumimoji="1"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    输入电压的变化方向不同，阈值电压也不同，但输入电压单调变化使输出电压只跃变一次。</a:t>
            </a:r>
            <a:endParaRPr kumimoji="1"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）窗口比较器：</a:t>
            </a:r>
            <a:endParaRPr kumimoji="1"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    有两个阈值电压，输入电压单调变化时输出电压跃变两次。</a:t>
            </a:r>
            <a:endParaRPr kumimoji="1"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zh-CN" altLang="en-US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509ED-AB60-402F-A2FD-D41D28C7EABA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D4902-8AE8-4BB4-BA8D-D490F5ADB2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F8EE0-0CCF-4C1F-92E1-F9318E6F3AB2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ECF07-B453-4BCF-95D5-2C6705A91B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53F94-A1FB-4DE7-AFAD-8B4BC715FAA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87D1CF-14EE-4E65-9F06-BEE694542E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9B0AC-ECBB-46F1-AE29-EC7C4700BD69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A9696-17C5-4380-85F1-428BB50DAF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16741-F2F5-4822-A5A0-263020601272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F06C9-E670-442D-9390-E2DC1AAB64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0705B-5FC6-4091-BB30-4542A0AB5C60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6227-4B98-4E7A-A00C-F0F7224A113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D9D36-3483-408C-B33E-A1A2CB09A7F9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42134-DE42-42A7-96F3-4999B37217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964B7-C6E7-46C6-A800-51FCD1A06D2D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D1F13C-A62E-4E2D-B976-AE13478E1F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C1036-D6A3-4D5A-AA51-594622B55A5F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10792-BD9D-470C-878C-13D0BA2150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52238-ACF0-45F5-AA7D-3648017FE49B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562E2-0A46-49FF-9769-8DBA2C4C01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C6ED0-0ABD-465A-97FB-EAA16CC0020E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5E37B-C0E4-4114-BD5C-31CE62165D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6CBB2-46D2-44CD-BB13-6D0E18BCDA80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0E876-FA32-45BD-ADDD-AA6C74DA33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FA70A-D088-4464-ACF1-16108619771F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290EA-6A6C-4E94-A8BE-D692623F62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BEFD1-9636-486C-AAD4-B6DA8A4B0EAD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5FDA5-D5CA-4F87-9049-EA50319AC8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F227E48F-3332-4D02-AF64-BF2586629CFE}" type="datetime1">
              <a:rPr lang="zh-CN" altLang="en-US"/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1BFA6480-095C-4A58-8AAC-42F3D42E11E6}" type="slidenum">
              <a:rPr lang="en-US" altLang="zh-CN"/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3200" b="1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5.wmf"/><Relationship Id="rId10" Type="http://schemas.openxmlformats.org/officeDocument/2006/relationships/notesSlide" Target="../notesSlides/notesSlide7.xml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9.wmf"/><Relationship Id="rId11" Type="http://schemas.openxmlformats.org/officeDocument/2006/relationships/notesSlide" Target="../notesSlides/notesSlide8.xml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oleObject" Target="../embeddings/oleObject19.bin"/><Relationship Id="rId7" Type="http://schemas.openxmlformats.org/officeDocument/2006/relationships/image" Target="../media/image27.png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4.wmf"/><Relationship Id="rId12" Type="http://schemas.openxmlformats.org/officeDocument/2006/relationships/notesSlide" Target="../notesSlides/notesSlide10.xml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8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5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2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oleObject" Target="../embeddings/oleObject36.bin"/><Relationship Id="rId7" Type="http://schemas.openxmlformats.org/officeDocument/2006/relationships/image" Target="../media/image42.wmf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4.bin"/><Relationship Id="rId3" Type="http://schemas.openxmlformats.org/officeDocument/2006/relationships/image" Target="../media/image40.emf"/><Relationship Id="rId2" Type="http://schemas.openxmlformats.org/officeDocument/2006/relationships/oleObject" Target="../embeddings/oleObject33.bin"/><Relationship Id="rId14" Type="http://schemas.openxmlformats.org/officeDocument/2006/relationships/notesSlide" Target="../notesSlides/notesSlide11.xml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4.wmf"/><Relationship Id="rId10" Type="http://schemas.openxmlformats.org/officeDocument/2006/relationships/oleObject" Target="../embeddings/oleObject37.bin"/><Relationship Id="rId1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oleObject" Target="../embeddings/oleObject39.bin"/><Relationship Id="rId7" Type="http://schemas.openxmlformats.org/officeDocument/2006/relationships/image" Target="../media/image50.png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2" Type="http://schemas.openxmlformats.org/officeDocument/2006/relationships/notesSlide" Target="../notesSlides/notesSlide12.xml"/><Relationship Id="rId21" Type="http://schemas.openxmlformats.org/officeDocument/2006/relationships/vmlDrawing" Target="../drawings/vmlDrawing10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45.wmf"/><Relationship Id="rId19" Type="http://schemas.openxmlformats.org/officeDocument/2006/relationships/image" Target="../media/image56.wmf"/><Relationship Id="rId18" Type="http://schemas.openxmlformats.org/officeDocument/2006/relationships/oleObject" Target="../embeddings/oleObject44.bin"/><Relationship Id="rId17" Type="http://schemas.openxmlformats.org/officeDocument/2006/relationships/image" Target="../media/image55.wmf"/><Relationship Id="rId16" Type="http://schemas.openxmlformats.org/officeDocument/2006/relationships/oleObject" Target="../embeddings/oleObject43.bin"/><Relationship Id="rId15" Type="http://schemas.openxmlformats.org/officeDocument/2006/relationships/image" Target="../media/image54.wmf"/><Relationship Id="rId14" Type="http://schemas.openxmlformats.org/officeDocument/2006/relationships/oleObject" Target="../embeddings/oleObject42.bin"/><Relationship Id="rId13" Type="http://schemas.openxmlformats.org/officeDocument/2006/relationships/image" Target="../media/image53.wmf"/><Relationship Id="rId12" Type="http://schemas.openxmlformats.org/officeDocument/2006/relationships/oleObject" Target="../embeddings/oleObject41.bin"/><Relationship Id="rId11" Type="http://schemas.openxmlformats.org/officeDocument/2006/relationships/image" Target="../media/image52.wmf"/><Relationship Id="rId10" Type="http://schemas.openxmlformats.org/officeDocument/2006/relationships/oleObject" Target="../embeddings/oleObject40.bin"/><Relationship Id="rId1" Type="http://schemas.openxmlformats.org/officeDocument/2006/relationships/oleObject" Target="../embeddings/oleObject3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0.png"/><Relationship Id="rId3" Type="http://schemas.openxmlformats.org/officeDocument/2006/relationships/image" Target="../media/image57.png"/><Relationship Id="rId20" Type="http://schemas.openxmlformats.org/officeDocument/2006/relationships/notesSlide" Target="../notesSlides/notesSlide13.xml"/><Relationship Id="rId2" Type="http://schemas.openxmlformats.org/officeDocument/2006/relationships/image" Target="../media/image45.wmf"/><Relationship Id="rId19" Type="http://schemas.openxmlformats.org/officeDocument/2006/relationships/vmlDrawing" Target="../drawings/vmlDrawing11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58.png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image" Target="../media/image59.png"/><Relationship Id="rId6" Type="http://schemas.openxmlformats.org/officeDocument/2006/relationships/image" Target="../media/image58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3.bin"/><Relationship Id="rId3" Type="http://schemas.openxmlformats.org/officeDocument/2006/relationships/image" Target="../media/image53.wmf"/><Relationship Id="rId2" Type="http://schemas.openxmlformats.org/officeDocument/2006/relationships/oleObject" Target="../embeddings/oleObject52.bin"/><Relationship Id="rId17" Type="http://schemas.openxmlformats.org/officeDocument/2006/relationships/notesSlide" Target="../notesSlides/notesSlide14.xml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5.png"/><Relationship Id="rId13" Type="http://schemas.openxmlformats.org/officeDocument/2006/relationships/image" Target="../media/image50.png"/><Relationship Id="rId12" Type="http://schemas.openxmlformats.org/officeDocument/2006/relationships/image" Target="../media/image64.png"/><Relationship Id="rId11" Type="http://schemas.openxmlformats.org/officeDocument/2006/relationships/image" Target="../media/image63.png"/><Relationship Id="rId10" Type="http://schemas.openxmlformats.org/officeDocument/2006/relationships/image" Target="../media/image62.png"/><Relationship Id="rId1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66.wmf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2.png"/><Relationship Id="rId11" Type="http://schemas.openxmlformats.org/officeDocument/2006/relationships/image" Target="../media/image71.png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7.jpeg"/><Relationship Id="rId4" Type="http://schemas.openxmlformats.org/officeDocument/2006/relationships/image" Target="../media/image76.jpeg"/><Relationship Id="rId3" Type="http://schemas.openxmlformats.org/officeDocument/2006/relationships/image" Target="../media/image78.png"/><Relationship Id="rId2" Type="http://schemas.openxmlformats.org/officeDocument/2006/relationships/image" Target="../media/image7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3.png"/><Relationship Id="rId1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800" b="0"/>
              <a:t>Analog and Digital Circvits</a:t>
            </a:r>
            <a:endParaRPr lang="zh-CN" altLang="en-US" sz="2800" b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863600" y="3933825"/>
            <a:ext cx="7416800" cy="89255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29_</a:t>
            </a:r>
            <a:r>
              <a:rPr lang="zh-CN" altLang="en-US" dirty="0">
                <a:latin typeface="Times New Roman" panose="02020603050405020304" pitchFamily="18" charset="0"/>
              </a:rPr>
              <a:t>集成运算放大器 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（模电</a:t>
            </a:r>
            <a:r>
              <a:rPr lang="en-US" altLang="zh-CN" sz="2000" dirty="0">
                <a:latin typeface="Times New Roman" panose="02020603050405020304" pitchFamily="18" charset="0"/>
              </a:rPr>
              <a:t>P24-43, P421-433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A503AE7-1490-4011-B4F9-E9F647F0AE3F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B7C79AF-5F4F-46BD-91D2-6D7958698353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积分运算电路</a:t>
            </a:r>
            <a:endParaRPr lang="zh-CN" altLang="en-US"/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3970339" y="2350202"/>
            <a:ext cx="644525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kumimoji="1"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40" name="Line 9"/>
          <p:cNvSpPr>
            <a:spLocks noChangeShapeType="1"/>
          </p:cNvSpPr>
          <p:nvPr/>
        </p:nvSpPr>
        <p:spPr bwMode="auto">
          <a:xfrm>
            <a:off x="1166814" y="2712152"/>
            <a:ext cx="16129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1370014" y="3313815"/>
            <a:ext cx="1403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3698876" y="3007427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3" name="Oval 12"/>
          <p:cNvSpPr>
            <a:spLocks noChangeArrowheads="1"/>
          </p:cNvSpPr>
          <p:nvPr/>
        </p:nvSpPr>
        <p:spPr bwMode="auto">
          <a:xfrm>
            <a:off x="1100139" y="2670877"/>
            <a:ext cx="74612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44" name="Oval 14"/>
          <p:cNvSpPr>
            <a:spLocks noChangeArrowheads="1"/>
          </p:cNvSpPr>
          <p:nvPr/>
        </p:nvSpPr>
        <p:spPr bwMode="auto">
          <a:xfrm>
            <a:off x="4425951" y="2959802"/>
            <a:ext cx="74613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45" name="Text Box 15"/>
          <p:cNvSpPr txBox="1">
            <a:spLocks noChangeArrowheads="1"/>
          </p:cNvSpPr>
          <p:nvPr/>
        </p:nvSpPr>
        <p:spPr bwMode="auto">
          <a:xfrm>
            <a:off x="2947989" y="1219902"/>
            <a:ext cx="51435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46" name="Text Box 16"/>
          <p:cNvSpPr txBox="1">
            <a:spLocks noChangeArrowheads="1"/>
          </p:cNvSpPr>
          <p:nvPr/>
        </p:nvSpPr>
        <p:spPr bwMode="auto">
          <a:xfrm>
            <a:off x="581026" y="2370840"/>
            <a:ext cx="48260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kumimoji="1"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47" name="Line 17"/>
          <p:cNvSpPr>
            <a:spLocks noChangeShapeType="1"/>
          </p:cNvSpPr>
          <p:nvPr/>
        </p:nvSpPr>
        <p:spPr bwMode="auto">
          <a:xfrm>
            <a:off x="2370139" y="1780290"/>
            <a:ext cx="1597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448" name="Line 18"/>
          <p:cNvSpPr>
            <a:spLocks noChangeShapeType="1"/>
          </p:cNvSpPr>
          <p:nvPr/>
        </p:nvSpPr>
        <p:spPr bwMode="auto">
          <a:xfrm flipH="1">
            <a:off x="3967164" y="1773940"/>
            <a:ext cx="0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oval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449" name="Line 19"/>
          <p:cNvSpPr>
            <a:spLocks noChangeShapeType="1"/>
          </p:cNvSpPr>
          <p:nvPr/>
        </p:nvSpPr>
        <p:spPr bwMode="auto">
          <a:xfrm>
            <a:off x="2378076" y="1772352"/>
            <a:ext cx="0" cy="928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oval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450" name="Text Box 20"/>
          <p:cNvSpPr txBox="1">
            <a:spLocks noChangeArrowheads="1"/>
          </p:cNvSpPr>
          <p:nvPr/>
        </p:nvSpPr>
        <p:spPr bwMode="auto">
          <a:xfrm>
            <a:off x="1581151" y="2110490"/>
            <a:ext cx="5683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1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51" name="Rectangle 21"/>
          <p:cNvSpPr>
            <a:spLocks noChangeArrowheads="1"/>
          </p:cNvSpPr>
          <p:nvPr/>
        </p:nvSpPr>
        <p:spPr bwMode="auto">
          <a:xfrm>
            <a:off x="1587501" y="2618490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52" name="Rectangle 23"/>
          <p:cNvSpPr>
            <a:spLocks noChangeArrowheads="1"/>
          </p:cNvSpPr>
          <p:nvPr/>
        </p:nvSpPr>
        <p:spPr bwMode="auto">
          <a:xfrm>
            <a:off x="1739901" y="3218565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53" name="Line 24"/>
          <p:cNvSpPr>
            <a:spLocks noChangeShapeType="1"/>
          </p:cNvSpPr>
          <p:nvPr/>
        </p:nvSpPr>
        <p:spPr bwMode="auto">
          <a:xfrm>
            <a:off x="1374776" y="3302702"/>
            <a:ext cx="0" cy="442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8454" name="Line 25"/>
          <p:cNvSpPr>
            <a:spLocks noChangeShapeType="1"/>
          </p:cNvSpPr>
          <p:nvPr/>
        </p:nvSpPr>
        <p:spPr bwMode="auto">
          <a:xfrm>
            <a:off x="1243014" y="3736090"/>
            <a:ext cx="2905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8455" name="Rectangle 26"/>
          <p:cNvSpPr>
            <a:spLocks noChangeArrowheads="1"/>
          </p:cNvSpPr>
          <p:nvPr/>
        </p:nvSpPr>
        <p:spPr bwMode="auto">
          <a:xfrm>
            <a:off x="3086101" y="1642177"/>
            <a:ext cx="10795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8456" name="Line 27"/>
          <p:cNvSpPr>
            <a:spLocks noChangeShapeType="1"/>
          </p:cNvSpPr>
          <p:nvPr/>
        </p:nvSpPr>
        <p:spPr bwMode="auto">
          <a:xfrm>
            <a:off x="3076576" y="1651702"/>
            <a:ext cx="0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7" name="Line 28"/>
          <p:cNvSpPr>
            <a:spLocks noChangeShapeType="1"/>
          </p:cNvSpPr>
          <p:nvPr/>
        </p:nvSpPr>
        <p:spPr bwMode="auto">
          <a:xfrm>
            <a:off x="3209926" y="1651702"/>
            <a:ext cx="0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9" name="Text Box 29"/>
          <p:cNvSpPr txBox="1">
            <a:spLocks noChangeArrowheads="1"/>
          </p:cNvSpPr>
          <p:nvPr/>
        </p:nvSpPr>
        <p:spPr bwMode="auto">
          <a:xfrm>
            <a:off x="2417764" y="1205615"/>
            <a:ext cx="53816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c</a:t>
            </a:r>
            <a:endParaRPr kumimoji="1"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18460" name="Line 30"/>
          <p:cNvSpPr>
            <a:spLocks noChangeShapeType="1"/>
          </p:cNvSpPr>
          <p:nvPr/>
        </p:nvSpPr>
        <p:spPr bwMode="auto">
          <a:xfrm>
            <a:off x="2417764" y="167551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61" name="Text Box 31"/>
          <p:cNvSpPr txBox="1">
            <a:spLocks noChangeArrowheads="1"/>
          </p:cNvSpPr>
          <p:nvPr/>
        </p:nvSpPr>
        <p:spPr bwMode="auto">
          <a:xfrm>
            <a:off x="1157289" y="1905702"/>
            <a:ext cx="533400" cy="4587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baseline="-25000">
              <a:latin typeface="Times New Roman" panose="02020603050405020304" pitchFamily="18" charset="0"/>
            </a:endParaRPr>
          </a:p>
        </p:txBody>
      </p:sp>
      <p:sp>
        <p:nvSpPr>
          <p:cNvPr id="18462" name="Line 32"/>
          <p:cNvSpPr>
            <a:spLocks noChangeShapeType="1"/>
          </p:cNvSpPr>
          <p:nvPr/>
        </p:nvSpPr>
        <p:spPr bwMode="auto">
          <a:xfrm>
            <a:off x="1150939" y="2493077"/>
            <a:ext cx="414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60" name="Line 40"/>
          <p:cNvSpPr>
            <a:spLocks noChangeShapeType="1"/>
          </p:cNvSpPr>
          <p:nvPr/>
        </p:nvSpPr>
        <p:spPr bwMode="auto">
          <a:xfrm>
            <a:off x="6102350" y="4760913"/>
            <a:ext cx="1239838" cy="7191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3161" name="Line 41"/>
          <p:cNvSpPr>
            <a:spLocks noChangeShapeType="1"/>
          </p:cNvSpPr>
          <p:nvPr/>
        </p:nvSpPr>
        <p:spPr bwMode="auto">
          <a:xfrm flipV="1">
            <a:off x="7326313" y="5472113"/>
            <a:ext cx="7429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2"/>
          <p:cNvGrpSpPr/>
          <p:nvPr/>
        </p:nvGrpSpPr>
        <p:grpSpPr bwMode="auto">
          <a:xfrm>
            <a:off x="5508625" y="5251450"/>
            <a:ext cx="1817688" cy="431800"/>
            <a:chOff x="3470" y="3271"/>
            <a:chExt cx="1145" cy="327"/>
          </a:xfrm>
        </p:grpSpPr>
        <p:sp>
          <p:nvSpPr>
            <p:cNvPr id="18495" name="Line 43"/>
            <p:cNvSpPr>
              <a:spLocks noChangeShapeType="1"/>
            </p:cNvSpPr>
            <p:nvPr/>
          </p:nvSpPr>
          <p:spPr bwMode="auto">
            <a:xfrm flipH="1" flipV="1">
              <a:off x="3835" y="3447"/>
              <a:ext cx="7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96" name="Object 44"/>
            <p:cNvGraphicFramePr>
              <a:graphicFrameLocks noChangeAspect="1"/>
            </p:cNvGraphicFramePr>
            <p:nvPr/>
          </p:nvGraphicFramePr>
          <p:xfrm>
            <a:off x="3470" y="3271"/>
            <a:ext cx="38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29" name="公式" r:id="rId1" imgW="241300" imgH="228600" progId="Equation.3">
                    <p:embed/>
                  </p:oleObj>
                </mc:Choice>
                <mc:Fallback>
                  <p:oleObj name="公式" r:id="rId1" imgW="241300" imgH="2286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271"/>
                          <a:ext cx="387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5"/>
          <p:cNvGrpSpPr/>
          <p:nvPr/>
        </p:nvGrpSpPr>
        <p:grpSpPr bwMode="auto">
          <a:xfrm>
            <a:off x="5797550" y="3825875"/>
            <a:ext cx="2436813" cy="1782763"/>
            <a:chOff x="3652" y="2410"/>
            <a:chExt cx="1535" cy="1123"/>
          </a:xfrm>
        </p:grpSpPr>
        <p:sp>
          <p:nvSpPr>
            <p:cNvPr id="18490" name="Line 46"/>
            <p:cNvSpPr>
              <a:spLocks noChangeShapeType="1"/>
            </p:cNvSpPr>
            <p:nvPr/>
          </p:nvSpPr>
          <p:spPr bwMode="auto">
            <a:xfrm flipV="1">
              <a:off x="3835" y="2741"/>
              <a:ext cx="0" cy="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1" name="Line 47"/>
            <p:cNvSpPr>
              <a:spLocks noChangeShapeType="1"/>
            </p:cNvSpPr>
            <p:nvPr/>
          </p:nvSpPr>
          <p:spPr bwMode="auto">
            <a:xfrm>
              <a:off x="3835" y="2999"/>
              <a:ext cx="1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92" name="Object 48"/>
            <p:cNvGraphicFramePr>
              <a:graphicFrameLocks noChangeAspect="1"/>
            </p:cNvGraphicFramePr>
            <p:nvPr/>
          </p:nvGraphicFramePr>
          <p:xfrm>
            <a:off x="3728" y="2410"/>
            <a:ext cx="28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30" name="公式" r:id="rId3" imgW="165100" imgH="228600" progId="Equation.3">
                    <p:embed/>
                  </p:oleObj>
                </mc:Choice>
                <mc:Fallback>
                  <p:oleObj name="公式" r:id="rId3" imgW="165100" imgH="2286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2410"/>
                          <a:ext cx="287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93" name="Rectangle 49"/>
            <p:cNvSpPr>
              <a:spLocks noChangeArrowheads="1"/>
            </p:cNvSpPr>
            <p:nvPr/>
          </p:nvSpPr>
          <p:spPr bwMode="auto">
            <a:xfrm>
              <a:off x="3652" y="2908"/>
              <a:ext cx="104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18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94" name="Rectangle 50"/>
            <p:cNvSpPr>
              <a:spLocks noChangeArrowheads="1"/>
            </p:cNvSpPr>
            <p:nvPr/>
          </p:nvSpPr>
          <p:spPr bwMode="auto">
            <a:xfrm>
              <a:off x="5046" y="2727"/>
              <a:ext cx="79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73171" name="AutoShape 51"/>
          <p:cNvSpPr>
            <a:spLocks noChangeArrowheads="1"/>
          </p:cNvSpPr>
          <p:nvPr/>
        </p:nvSpPr>
        <p:spPr bwMode="auto">
          <a:xfrm>
            <a:off x="6805613" y="1484313"/>
            <a:ext cx="1116012" cy="792162"/>
          </a:xfrm>
          <a:prstGeom prst="wedgeRoundRectCallout">
            <a:avLst>
              <a:gd name="adj1" fmla="val -47722"/>
              <a:gd name="adj2" fmla="val 7505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输入阶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跃电压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73172" name="AutoShape 52"/>
          <p:cNvSpPr>
            <a:spLocks noChangeArrowheads="1"/>
          </p:cNvSpPr>
          <p:nvPr/>
        </p:nvSpPr>
        <p:spPr bwMode="auto">
          <a:xfrm>
            <a:off x="6516688" y="3644900"/>
            <a:ext cx="1439862" cy="741363"/>
          </a:xfrm>
          <a:prstGeom prst="wedgeRoundRectCallout">
            <a:avLst>
              <a:gd name="adj1" fmla="val -41731"/>
              <a:gd name="adj2" fmla="val 13865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随时间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线性下降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73173" name="AutoShape 53"/>
          <p:cNvSpPr>
            <a:spLocks noChangeArrowheads="1"/>
          </p:cNvSpPr>
          <p:nvPr/>
        </p:nvSpPr>
        <p:spPr bwMode="auto">
          <a:xfrm>
            <a:off x="7308850" y="4905375"/>
            <a:ext cx="1331913" cy="415925"/>
          </a:xfrm>
          <a:prstGeom prst="wedgeRoundRectCallout">
            <a:avLst>
              <a:gd name="adj1" fmla="val -36176"/>
              <a:gd name="adj2" fmla="val 8015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输出饱和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773174" name="Rectangle 54"/>
          <p:cNvSpPr>
            <a:spLocks noChangeArrowheads="1"/>
          </p:cNvSpPr>
          <p:nvPr/>
        </p:nvSpPr>
        <p:spPr bwMode="auto">
          <a:xfrm>
            <a:off x="5976938" y="5842000"/>
            <a:ext cx="2447925" cy="30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latin typeface="宋体" panose="02010600030101010101" pitchFamily="2" charset="-122"/>
              </a:rPr>
              <a:t>积分电路的阶跃响应 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  <p:grpSp>
        <p:nvGrpSpPr>
          <p:cNvPr id="4" name="Group 55"/>
          <p:cNvGrpSpPr/>
          <p:nvPr/>
        </p:nvGrpSpPr>
        <p:grpSpPr bwMode="auto">
          <a:xfrm>
            <a:off x="5775325" y="1665288"/>
            <a:ext cx="2446338" cy="1620837"/>
            <a:chOff x="3638" y="1049"/>
            <a:chExt cx="1541" cy="1021"/>
          </a:xfrm>
        </p:grpSpPr>
        <p:sp>
          <p:nvSpPr>
            <p:cNvPr id="18481" name="Line 56"/>
            <p:cNvSpPr>
              <a:spLocks noChangeShapeType="1"/>
            </p:cNvSpPr>
            <p:nvPr/>
          </p:nvSpPr>
          <p:spPr bwMode="auto">
            <a:xfrm flipV="1">
              <a:off x="3827" y="1344"/>
              <a:ext cx="0" cy="6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Line 57"/>
            <p:cNvSpPr>
              <a:spLocks noChangeShapeType="1"/>
            </p:cNvSpPr>
            <p:nvPr/>
          </p:nvSpPr>
          <p:spPr bwMode="auto">
            <a:xfrm>
              <a:off x="3827" y="1981"/>
              <a:ext cx="13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83" name="Group 58"/>
            <p:cNvGrpSpPr/>
            <p:nvPr/>
          </p:nvGrpSpPr>
          <p:grpSpPr bwMode="auto">
            <a:xfrm>
              <a:off x="3827" y="1571"/>
              <a:ext cx="1248" cy="410"/>
              <a:chOff x="653" y="1464"/>
              <a:chExt cx="1248" cy="576"/>
            </a:xfrm>
          </p:grpSpPr>
          <p:sp>
            <p:nvSpPr>
              <p:cNvPr id="18488" name="Line 59"/>
              <p:cNvSpPr>
                <a:spLocks noChangeShapeType="1"/>
              </p:cNvSpPr>
              <p:nvPr/>
            </p:nvSpPr>
            <p:spPr bwMode="auto">
              <a:xfrm>
                <a:off x="653" y="1464"/>
                <a:ext cx="1248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9" name="Line 60"/>
              <p:cNvSpPr>
                <a:spLocks noChangeShapeType="1"/>
              </p:cNvSpPr>
              <p:nvPr/>
            </p:nvSpPr>
            <p:spPr bwMode="auto">
              <a:xfrm flipH="1">
                <a:off x="653" y="146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8484" name="Object 61"/>
            <p:cNvGraphicFramePr>
              <a:graphicFrameLocks noChangeAspect="1"/>
            </p:cNvGraphicFramePr>
            <p:nvPr/>
          </p:nvGraphicFramePr>
          <p:xfrm>
            <a:off x="3728" y="1049"/>
            <a:ext cx="23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31" name="公式" r:id="rId5" imgW="139700" imgH="215900" progId="Equation.3">
                    <p:embed/>
                  </p:oleObj>
                </mc:Choice>
                <mc:Fallback>
                  <p:oleObj name="公式" r:id="rId5" imgW="139700" imgH="2159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1049"/>
                          <a:ext cx="23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85" name="Rectangle 62"/>
            <p:cNvSpPr>
              <a:spLocks noChangeArrowheads="1"/>
            </p:cNvSpPr>
            <p:nvPr/>
          </p:nvSpPr>
          <p:spPr bwMode="auto">
            <a:xfrm>
              <a:off x="3650" y="1897"/>
              <a:ext cx="104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18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86" name="Rectangle 63"/>
            <p:cNvSpPr>
              <a:spLocks noChangeArrowheads="1"/>
            </p:cNvSpPr>
            <p:nvPr/>
          </p:nvSpPr>
          <p:spPr bwMode="auto">
            <a:xfrm>
              <a:off x="5056" y="1693"/>
              <a:ext cx="79" cy="23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87" name="Rectangle 64"/>
            <p:cNvSpPr>
              <a:spLocks noChangeArrowheads="1"/>
            </p:cNvSpPr>
            <p:nvPr/>
          </p:nvSpPr>
          <p:spPr bwMode="auto">
            <a:xfrm>
              <a:off x="3638" y="1488"/>
              <a:ext cx="178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7200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Aft>
                  <a:spcPct val="0"/>
                </a:spcAft>
                <a:buFontTx/>
                <a:buNone/>
              </a:pPr>
              <a:r>
                <a:rPr lang="en-US" altLang="zh-CN" sz="180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1800" baseline="-1500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sz="1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473" name="Group 65"/>
          <p:cNvGrpSpPr/>
          <p:nvPr/>
        </p:nvGrpSpPr>
        <p:grpSpPr bwMode="auto">
          <a:xfrm>
            <a:off x="2778126" y="2458152"/>
            <a:ext cx="931863" cy="1103313"/>
            <a:chOff x="5944" y="3166"/>
            <a:chExt cx="587" cy="695"/>
          </a:xfrm>
        </p:grpSpPr>
        <p:sp>
          <p:nvSpPr>
            <p:cNvPr id="18477" name="Text Box 66"/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18478" name="Text Box 67"/>
            <p:cNvSpPr txBox="1">
              <a:spLocks noChangeArrowheads="1"/>
            </p:cNvSpPr>
            <p:nvPr/>
          </p:nvSpPr>
          <p:spPr bwMode="auto">
            <a:xfrm>
              <a:off x="5995" y="3280"/>
              <a:ext cx="107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200"/>
                <a:t> </a:t>
              </a:r>
              <a:r>
                <a:rPr kumimoji="1" lang="en-US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8479" name="AutoShape 68"/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8480" name="Text Box 69"/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8476" name="Text Box 77"/>
          <p:cNvSpPr txBox="1">
            <a:spLocks noChangeArrowheads="1"/>
          </p:cNvSpPr>
          <p:nvPr/>
        </p:nvSpPr>
        <p:spPr bwMode="auto">
          <a:xfrm>
            <a:off x="1722439" y="3370965"/>
            <a:ext cx="5683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1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33083" y="4345848"/>
                <a:ext cx="4697504" cy="1678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3" y="4345848"/>
                <a:ext cx="4697504" cy="1678986"/>
              </a:xfrm>
              <a:prstGeom prst="rect">
                <a:avLst/>
              </a:prstGeom>
              <a:blipFill rotWithShape="1">
                <a:blip r:embed="rId7"/>
                <a:stretch>
                  <a:fillRect l="-7" t="-32" r="2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AFDC6B8-CA83-4F44-B967-523282D5128D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1E6616C-389B-43FF-84B0-9AB6381098C5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微分运算电路</a:t>
            </a:r>
            <a:endParaRPr lang="zh-CN" altLang="en-US"/>
          </a:p>
        </p:txBody>
      </p:sp>
      <p:sp>
        <p:nvSpPr>
          <p:cNvPr id="21513" name="Line 6"/>
          <p:cNvSpPr>
            <a:spLocks noChangeShapeType="1"/>
          </p:cNvSpPr>
          <p:nvPr/>
        </p:nvSpPr>
        <p:spPr bwMode="auto">
          <a:xfrm flipV="1">
            <a:off x="6075363" y="2133600"/>
            <a:ext cx="0" cy="1011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7"/>
          <p:cNvSpPr>
            <a:spLocks noChangeShapeType="1"/>
          </p:cNvSpPr>
          <p:nvPr/>
        </p:nvSpPr>
        <p:spPr bwMode="auto">
          <a:xfrm>
            <a:off x="6075363" y="3144838"/>
            <a:ext cx="2146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1515" name="Group 8"/>
          <p:cNvGrpSpPr/>
          <p:nvPr/>
        </p:nvGrpSpPr>
        <p:grpSpPr bwMode="auto">
          <a:xfrm>
            <a:off x="6075363" y="2493963"/>
            <a:ext cx="1773237" cy="650875"/>
            <a:chOff x="653" y="1464"/>
            <a:chExt cx="1248" cy="576"/>
          </a:xfrm>
        </p:grpSpPr>
        <p:sp>
          <p:nvSpPr>
            <p:cNvPr id="21560" name="Line 9"/>
            <p:cNvSpPr>
              <a:spLocks noChangeShapeType="1"/>
            </p:cNvSpPr>
            <p:nvPr/>
          </p:nvSpPr>
          <p:spPr bwMode="auto">
            <a:xfrm>
              <a:off x="653" y="1464"/>
              <a:ext cx="124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1" name="Line 10"/>
            <p:cNvSpPr>
              <a:spLocks noChangeShapeType="1"/>
            </p:cNvSpPr>
            <p:nvPr/>
          </p:nvSpPr>
          <p:spPr bwMode="auto">
            <a:xfrm flipH="1">
              <a:off x="653" y="1464"/>
              <a:ext cx="0" cy="57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516" name="Object 11"/>
          <p:cNvGraphicFramePr>
            <a:graphicFrameLocks noChangeAspect="1"/>
          </p:cNvGraphicFramePr>
          <p:nvPr/>
        </p:nvGraphicFramePr>
        <p:xfrm>
          <a:off x="5918200" y="1665288"/>
          <a:ext cx="3651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5" name="公式" r:id="rId1" imgW="139700" imgH="215900" progId="Equation.3">
                  <p:embed/>
                </p:oleObj>
              </mc:Choice>
              <mc:Fallback>
                <p:oleObj name="公式" r:id="rId1" imgW="139700" imgH="215900" progId="Equation.3">
                  <p:embed/>
                  <p:pic>
                    <p:nvPicPr>
                      <p:cNvPr id="0" name="图片 37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1665288"/>
                        <a:ext cx="3651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Line 12"/>
          <p:cNvSpPr>
            <a:spLocks noChangeShapeType="1"/>
          </p:cNvSpPr>
          <p:nvPr/>
        </p:nvSpPr>
        <p:spPr bwMode="auto">
          <a:xfrm flipV="1">
            <a:off x="6084888" y="4351338"/>
            <a:ext cx="0" cy="1257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8" name="Line 13"/>
          <p:cNvSpPr>
            <a:spLocks noChangeShapeType="1"/>
          </p:cNvSpPr>
          <p:nvPr/>
        </p:nvSpPr>
        <p:spPr bwMode="auto">
          <a:xfrm>
            <a:off x="6088063" y="4760913"/>
            <a:ext cx="2146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19" name="Object 14"/>
          <p:cNvGraphicFramePr>
            <a:graphicFrameLocks noChangeAspect="1"/>
          </p:cNvGraphicFramePr>
          <p:nvPr/>
        </p:nvGraphicFramePr>
        <p:xfrm>
          <a:off x="5918200" y="3825875"/>
          <a:ext cx="4556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6" name="公式" r:id="rId3" imgW="165100" imgH="228600" progId="Equation.3">
                  <p:embed/>
                </p:oleObj>
              </mc:Choice>
              <mc:Fallback>
                <p:oleObj name="公式" r:id="rId3" imgW="165100" imgH="228600" progId="Equation.3">
                  <p:embed/>
                  <p:pic>
                    <p:nvPicPr>
                      <p:cNvPr id="0" name="图片 37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3825875"/>
                        <a:ext cx="4556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Rectangle 15"/>
          <p:cNvSpPr>
            <a:spLocks noChangeArrowheads="1"/>
          </p:cNvSpPr>
          <p:nvPr/>
        </p:nvSpPr>
        <p:spPr bwMode="auto">
          <a:xfrm>
            <a:off x="5794375" y="3011488"/>
            <a:ext cx="165100" cy="2746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lang="en-US" altLang="zh-CN" sz="18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21" name="Rectangle 16"/>
          <p:cNvSpPr>
            <a:spLocks noChangeArrowheads="1"/>
          </p:cNvSpPr>
          <p:nvPr/>
        </p:nvSpPr>
        <p:spPr bwMode="auto">
          <a:xfrm>
            <a:off x="5797550" y="4616450"/>
            <a:ext cx="165100" cy="2746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lang="en-US" altLang="zh-CN" sz="18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22" name="Rectangle 17"/>
          <p:cNvSpPr>
            <a:spLocks noChangeArrowheads="1"/>
          </p:cNvSpPr>
          <p:nvPr/>
        </p:nvSpPr>
        <p:spPr bwMode="auto">
          <a:xfrm>
            <a:off x="8026400" y="2687638"/>
            <a:ext cx="125413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23" name="Rectangle 18"/>
          <p:cNvSpPr>
            <a:spLocks noChangeArrowheads="1"/>
          </p:cNvSpPr>
          <p:nvPr/>
        </p:nvSpPr>
        <p:spPr bwMode="auto">
          <a:xfrm>
            <a:off x="8010525" y="4329113"/>
            <a:ext cx="125413" cy="3651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endParaRPr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24" name="AutoShape 19"/>
          <p:cNvSpPr>
            <a:spLocks noChangeArrowheads="1"/>
          </p:cNvSpPr>
          <p:nvPr/>
        </p:nvSpPr>
        <p:spPr bwMode="auto">
          <a:xfrm>
            <a:off x="6805613" y="1484313"/>
            <a:ext cx="1116012" cy="792162"/>
          </a:xfrm>
          <a:prstGeom prst="wedgeRoundRectCallout">
            <a:avLst>
              <a:gd name="adj1" fmla="val -47722"/>
              <a:gd name="adj2" fmla="val 7505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输入阶</a:t>
            </a:r>
            <a:endParaRPr lang="zh-CN" altLang="en-US" sz="2000">
              <a:latin typeface="Times New Roman" panose="02020603050405020304" pitchFamily="18" charset="0"/>
            </a:endParaRPr>
          </a:p>
          <a:p>
            <a:pPr algn="ctr">
              <a:spcAft>
                <a:spcPct val="0"/>
              </a:spcAft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跃电压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1525" name="Text Box 20"/>
          <p:cNvSpPr txBox="1">
            <a:spLocks noChangeArrowheads="1"/>
          </p:cNvSpPr>
          <p:nvPr/>
        </p:nvSpPr>
        <p:spPr bwMode="auto">
          <a:xfrm>
            <a:off x="3833811" y="2237013"/>
            <a:ext cx="644525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kumimoji="1"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26" name="Line 24"/>
          <p:cNvSpPr>
            <a:spLocks noChangeShapeType="1"/>
          </p:cNvSpPr>
          <p:nvPr/>
        </p:nvSpPr>
        <p:spPr bwMode="auto">
          <a:xfrm>
            <a:off x="1020761" y="2571976"/>
            <a:ext cx="16129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7" name="Line 25"/>
          <p:cNvSpPr>
            <a:spLocks noChangeShapeType="1"/>
          </p:cNvSpPr>
          <p:nvPr/>
        </p:nvSpPr>
        <p:spPr bwMode="auto">
          <a:xfrm>
            <a:off x="1223961" y="3240313"/>
            <a:ext cx="1403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8" name="Line 26"/>
          <p:cNvSpPr>
            <a:spLocks noChangeShapeType="1"/>
          </p:cNvSpPr>
          <p:nvPr/>
        </p:nvSpPr>
        <p:spPr bwMode="auto">
          <a:xfrm>
            <a:off x="3552824" y="2881538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9" name="Oval 27"/>
          <p:cNvSpPr>
            <a:spLocks noChangeArrowheads="1"/>
          </p:cNvSpPr>
          <p:nvPr/>
        </p:nvSpPr>
        <p:spPr bwMode="auto">
          <a:xfrm>
            <a:off x="954086" y="2530701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1530" name="Oval 29"/>
          <p:cNvSpPr>
            <a:spLocks noChangeArrowheads="1"/>
          </p:cNvSpPr>
          <p:nvPr/>
        </p:nvSpPr>
        <p:spPr bwMode="auto">
          <a:xfrm>
            <a:off x="4279899" y="2833913"/>
            <a:ext cx="74612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1531" name="Text Box 30"/>
          <p:cNvSpPr txBox="1">
            <a:spLocks noChangeArrowheads="1"/>
          </p:cNvSpPr>
          <p:nvPr/>
        </p:nvSpPr>
        <p:spPr bwMode="auto">
          <a:xfrm>
            <a:off x="1527174" y="1978251"/>
            <a:ext cx="51435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32" name="Text Box 31"/>
          <p:cNvSpPr txBox="1">
            <a:spLocks noChangeArrowheads="1"/>
          </p:cNvSpPr>
          <p:nvPr/>
        </p:nvSpPr>
        <p:spPr bwMode="auto">
          <a:xfrm>
            <a:off x="457199" y="2240188"/>
            <a:ext cx="4826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kumimoji="1"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33" name="Line 32"/>
          <p:cNvSpPr>
            <a:spLocks noChangeShapeType="1"/>
          </p:cNvSpPr>
          <p:nvPr/>
        </p:nvSpPr>
        <p:spPr bwMode="auto">
          <a:xfrm>
            <a:off x="2224086" y="1817913"/>
            <a:ext cx="16176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34" name="Line 33"/>
          <p:cNvSpPr>
            <a:spLocks noChangeShapeType="1"/>
          </p:cNvSpPr>
          <p:nvPr/>
        </p:nvSpPr>
        <p:spPr bwMode="auto">
          <a:xfrm flipH="1">
            <a:off x="3841749" y="1805213"/>
            <a:ext cx="0" cy="1081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oval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35" name="Line 34"/>
          <p:cNvSpPr>
            <a:spLocks noChangeShapeType="1"/>
          </p:cNvSpPr>
          <p:nvPr/>
        </p:nvSpPr>
        <p:spPr bwMode="auto">
          <a:xfrm>
            <a:off x="2232024" y="1803626"/>
            <a:ext cx="0" cy="757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oval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36" name="Rectangle 35"/>
          <p:cNvSpPr>
            <a:spLocks noChangeArrowheads="1"/>
          </p:cNvSpPr>
          <p:nvPr/>
        </p:nvSpPr>
        <p:spPr bwMode="auto">
          <a:xfrm>
            <a:off x="2813049" y="1724251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1537" name="Text Box 36"/>
          <p:cNvSpPr txBox="1">
            <a:spLocks noChangeArrowheads="1"/>
          </p:cNvSpPr>
          <p:nvPr/>
        </p:nvSpPr>
        <p:spPr bwMode="auto">
          <a:xfrm>
            <a:off x="1574799" y="3321276"/>
            <a:ext cx="614362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38" name="Rectangle 37"/>
          <p:cNvSpPr>
            <a:spLocks noChangeArrowheads="1"/>
          </p:cNvSpPr>
          <p:nvPr/>
        </p:nvSpPr>
        <p:spPr bwMode="auto">
          <a:xfrm>
            <a:off x="1593849" y="3179988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1539" name="Line 38"/>
          <p:cNvSpPr>
            <a:spLocks noChangeShapeType="1"/>
          </p:cNvSpPr>
          <p:nvPr/>
        </p:nvSpPr>
        <p:spPr bwMode="auto">
          <a:xfrm>
            <a:off x="1211261" y="3221263"/>
            <a:ext cx="0" cy="414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540" name="Line 39"/>
          <p:cNvSpPr>
            <a:spLocks noChangeShapeType="1"/>
          </p:cNvSpPr>
          <p:nvPr/>
        </p:nvSpPr>
        <p:spPr bwMode="auto">
          <a:xfrm>
            <a:off x="1071561" y="3626076"/>
            <a:ext cx="2905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541" name="Rectangle 40"/>
          <p:cNvSpPr>
            <a:spLocks noChangeArrowheads="1"/>
          </p:cNvSpPr>
          <p:nvPr/>
        </p:nvSpPr>
        <p:spPr bwMode="auto">
          <a:xfrm>
            <a:off x="1663699" y="2425926"/>
            <a:ext cx="107950" cy="28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1542" name="Line 41"/>
          <p:cNvSpPr>
            <a:spLocks noChangeShapeType="1"/>
          </p:cNvSpPr>
          <p:nvPr/>
        </p:nvSpPr>
        <p:spPr bwMode="auto">
          <a:xfrm>
            <a:off x="1652586" y="2435451"/>
            <a:ext cx="0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43" name="Line 42"/>
          <p:cNvSpPr>
            <a:spLocks noChangeShapeType="1"/>
          </p:cNvSpPr>
          <p:nvPr/>
        </p:nvSpPr>
        <p:spPr bwMode="auto">
          <a:xfrm>
            <a:off x="1785936" y="2435451"/>
            <a:ext cx="0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44" name="Text Box 43"/>
          <p:cNvSpPr txBox="1">
            <a:spLocks noChangeArrowheads="1"/>
          </p:cNvSpPr>
          <p:nvPr/>
        </p:nvSpPr>
        <p:spPr bwMode="auto">
          <a:xfrm>
            <a:off x="2760661" y="1255713"/>
            <a:ext cx="56197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45" name="Arc 46"/>
          <p:cNvSpPr/>
          <p:nvPr/>
        </p:nvSpPr>
        <p:spPr bwMode="auto">
          <a:xfrm rot="5400000" flipH="1" flipV="1">
            <a:off x="5998369" y="4855369"/>
            <a:ext cx="720725" cy="531813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46" name="Line 47"/>
          <p:cNvSpPr>
            <a:spLocks noChangeShapeType="1"/>
          </p:cNvSpPr>
          <p:nvPr/>
        </p:nvSpPr>
        <p:spPr bwMode="auto">
          <a:xfrm>
            <a:off x="6624638" y="4760913"/>
            <a:ext cx="11874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47" name="Line 48"/>
          <p:cNvSpPr>
            <a:spLocks noChangeShapeType="1"/>
          </p:cNvSpPr>
          <p:nvPr/>
        </p:nvSpPr>
        <p:spPr bwMode="auto">
          <a:xfrm flipH="1">
            <a:off x="6084888" y="4760913"/>
            <a:ext cx="0" cy="7207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48" name="Rectangle 49"/>
          <p:cNvSpPr>
            <a:spLocks noChangeArrowheads="1"/>
          </p:cNvSpPr>
          <p:nvPr/>
        </p:nvSpPr>
        <p:spPr bwMode="auto">
          <a:xfrm>
            <a:off x="5976938" y="5842000"/>
            <a:ext cx="2447925" cy="30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latin typeface="宋体" panose="02010600030101010101" pitchFamily="2" charset="-122"/>
              </a:rPr>
              <a:t>微分电路的阶跃响应 </a:t>
            </a:r>
            <a:endParaRPr kumimoji="1" lang="zh-CN" altLang="en-US" sz="2000">
              <a:latin typeface="宋体" panose="02010600030101010101" pitchFamily="2" charset="-122"/>
            </a:endParaRPr>
          </a:p>
        </p:txBody>
      </p:sp>
      <p:sp>
        <p:nvSpPr>
          <p:cNvPr id="21549" name="Text Box 50"/>
          <p:cNvSpPr txBox="1">
            <a:spLocks noChangeArrowheads="1"/>
          </p:cNvSpPr>
          <p:nvPr/>
        </p:nvSpPr>
        <p:spPr bwMode="auto">
          <a:xfrm>
            <a:off x="2293936" y="1246188"/>
            <a:ext cx="53816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21550" name="Line 51"/>
          <p:cNvSpPr>
            <a:spLocks noChangeShapeType="1"/>
          </p:cNvSpPr>
          <p:nvPr/>
        </p:nvSpPr>
        <p:spPr bwMode="auto">
          <a:xfrm>
            <a:off x="2257424" y="1697263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51" name="Text Box 52"/>
          <p:cNvSpPr txBox="1">
            <a:spLocks noChangeArrowheads="1"/>
          </p:cNvSpPr>
          <p:nvPr/>
        </p:nvSpPr>
        <p:spPr bwMode="auto">
          <a:xfrm>
            <a:off x="1109661" y="1887763"/>
            <a:ext cx="3905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c</a:t>
            </a:r>
            <a:endParaRPr kumimoji="1" lang="en-US" altLang="zh-CN" sz="2400" baseline="-25000">
              <a:latin typeface="Times New Roman" panose="02020603050405020304" pitchFamily="18" charset="0"/>
            </a:endParaRPr>
          </a:p>
        </p:txBody>
      </p:sp>
      <p:sp>
        <p:nvSpPr>
          <p:cNvPr id="21552" name="Line 53"/>
          <p:cNvSpPr>
            <a:spLocks noChangeShapeType="1"/>
          </p:cNvSpPr>
          <p:nvPr/>
        </p:nvSpPr>
        <p:spPr bwMode="auto">
          <a:xfrm>
            <a:off x="1085849" y="2452913"/>
            <a:ext cx="414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53" name="Object 54"/>
          <p:cNvGraphicFramePr>
            <a:graphicFrameLocks noChangeAspect="1"/>
          </p:cNvGraphicFramePr>
          <p:nvPr/>
        </p:nvGraphicFramePr>
        <p:xfrm>
          <a:off x="5508625" y="5265738"/>
          <a:ext cx="6143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27" name="公式" r:id="rId5" imgW="241300" imgH="228600" progId="Equation.3">
                  <p:embed/>
                </p:oleObj>
              </mc:Choice>
              <mc:Fallback>
                <p:oleObj name="公式" r:id="rId5" imgW="241300" imgH="228600" progId="Equation.3">
                  <p:embed/>
                  <p:pic>
                    <p:nvPicPr>
                      <p:cNvPr id="0" name="图片 37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265738"/>
                        <a:ext cx="6143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4" name="Rectangle 55"/>
          <p:cNvSpPr>
            <a:spLocks noChangeArrowheads="1"/>
          </p:cNvSpPr>
          <p:nvPr/>
        </p:nvSpPr>
        <p:spPr bwMode="auto">
          <a:xfrm>
            <a:off x="5724525" y="2362200"/>
            <a:ext cx="211138" cy="2746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1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lang="en-US" altLang="zh-CN" sz="1800" baseline="-1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lang="en-US" altLang="zh-CN" sz="1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1555" name="Group 56"/>
          <p:cNvGrpSpPr/>
          <p:nvPr/>
        </p:nvGrpSpPr>
        <p:grpSpPr bwMode="auto">
          <a:xfrm>
            <a:off x="2616199" y="2322738"/>
            <a:ext cx="931862" cy="1103313"/>
            <a:chOff x="5944" y="3166"/>
            <a:chExt cx="587" cy="695"/>
          </a:xfrm>
        </p:grpSpPr>
        <p:sp>
          <p:nvSpPr>
            <p:cNvPr id="21556" name="Text Box 57"/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21557" name="Text Box 58"/>
            <p:cNvSpPr txBox="1">
              <a:spLocks noChangeArrowheads="1"/>
            </p:cNvSpPr>
            <p:nvPr/>
          </p:nvSpPr>
          <p:spPr bwMode="auto">
            <a:xfrm>
              <a:off x="6008" y="3280"/>
              <a:ext cx="80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21558" name="AutoShape 59"/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1559" name="Text Box 60"/>
            <p:cNvSpPr txBox="1">
              <a:spLocks noChangeArrowheads="1"/>
            </p:cNvSpPr>
            <p:nvPr/>
          </p:nvSpPr>
          <p:spPr bwMode="auto">
            <a:xfrm>
              <a:off x="6133" y="3385"/>
              <a:ext cx="139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latin typeface="Times New Roman" panose="02020603050405020304" pitchFamily="18" charset="0"/>
                </a:rPr>
                <a:t>A</a:t>
              </a:r>
              <a:endParaRPr kumimoji="1"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483665" y="3828642"/>
                <a:ext cx="3309046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5" y="3828642"/>
                <a:ext cx="3309046" cy="525913"/>
              </a:xfrm>
              <a:prstGeom prst="rect">
                <a:avLst/>
              </a:prstGeom>
              <a:blipFill rotWithShape="1">
                <a:blip r:embed="rId7"/>
                <a:stretch>
                  <a:fillRect l="-13" t="-43" r="-6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46116" y="4543433"/>
                <a:ext cx="4971965" cy="1637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zh-CN" altLang="en-US" dirty="0"/>
                  <a:t>由于输入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具有输出内阻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dirty="0"/>
                  <a:t>，因此在阶跃信号边沿到达时，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无法</m:t>
                    </m:r>
                  </m:oMath>
                </a14:m>
                <a:r>
                  <a:rPr lang="zh-CN" altLang="en-US" dirty="0"/>
                  <a:t>达到负无穷，只能达到约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瞬间</m:t>
                    </m:r>
                  </m:oMath>
                </a14:m>
                <a:r>
                  <a:rPr lang="zh-CN" altLang="en-US" dirty="0"/>
                  <a:t>相当于电容短路）</a:t>
                </a:r>
                <a:r>
                  <a:rPr lang="en-US" altLang="zh-CN" dirty="0"/>
                  <a:t>; </a:t>
                </a:r>
                <a:endParaRPr lang="en-US" altLang="zh-CN" dirty="0"/>
              </a:p>
              <a:p>
                <a:pPr eaLnBrk="1" hangingPunct="1"/>
                <a:r>
                  <a:rPr lang="zh-CN" altLang="en-US" dirty="0"/>
                  <a:t>当边沿过去后，相当于一个高通电路（时间常数为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）的电流被放大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16" y="4543433"/>
                <a:ext cx="4971965" cy="1637564"/>
              </a:xfrm>
              <a:prstGeom prst="rect">
                <a:avLst/>
              </a:prstGeom>
              <a:blipFill rotWithShape="1">
                <a:blip r:embed="rId8"/>
                <a:stretch>
                  <a:fillRect l="-1" r="12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  <a:cs typeface="宋体" panose="02010600030101010101" pitchFamily="2" charset="-122"/>
              </a:rPr>
              <a:t>作业</a:t>
            </a:r>
            <a:endParaRPr lang="zh-CN" altLang="en-US" dirty="0">
              <a:latin typeface="+mn-ea"/>
              <a:ea typeface="+mn-ea"/>
              <a:cs typeface="宋体" panose="02010600030101010101" pitchFamily="2" charset="-122"/>
            </a:endParaRPr>
          </a:p>
        </p:txBody>
      </p:sp>
      <p:sp>
        <p:nvSpPr>
          <p:cNvPr id="3686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9078893-4BED-4BAE-8C43-6FEA77C8A395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A61DD4D-68B6-4C8A-8DB3-C649CCF50717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9388"/>
            <a:ext cx="8147050" cy="49323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电子技术基础</a:t>
            </a:r>
            <a:r>
              <a:rPr lang="en-US" altLang="zh-CN" sz="2800" kern="0" dirty="0">
                <a:latin typeface="Times New Roman" panose="02020603050405020304" pitchFamily="18" charset="0"/>
              </a:rPr>
              <a:t>-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模拟部分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P44-47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2.3.1-2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2.3.4(1)</a:t>
            </a:r>
            <a:r>
              <a:rPr lang="zh-CN" altLang="en-US" sz="2400" kern="0" dirty="0">
                <a:latin typeface="Times New Roman" panose="02020603050405020304" pitchFamily="18" charset="0"/>
              </a:rPr>
              <a:t> 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2.3.7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2.4.5</a:t>
            </a:r>
            <a:r>
              <a:rPr lang="zh-CN" altLang="en-US" sz="2400" kern="0" dirty="0">
                <a:latin typeface="Times New Roman" panose="02020603050405020304" pitchFamily="18" charset="0"/>
              </a:rPr>
              <a:t> 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2.4.7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请画出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PPT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第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10/11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页的微分和积分电路在输入为正弦波时的输出信号（如有余力，请再考虑输入为方波的情况）</a:t>
            </a: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B9D5E8B-B4FF-40E2-B408-481F8E871F0B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7F8C0E2-46ED-4D0E-804B-5DBCB2D221BB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集成</a:t>
            </a:r>
            <a:r>
              <a:rPr lang="zh-CN" altLang="en-US" dirty="0"/>
              <a:t>运放的非线性应用</a:t>
            </a:r>
            <a:endParaRPr lang="zh-CN" altLang="en-US" dirty="0"/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91513" cy="4968875"/>
          </a:xfrm>
        </p:spPr>
        <p:txBody>
          <a:bodyPr/>
          <a:lstStyle/>
          <a:p>
            <a:pPr marL="0" indent="0">
              <a:spcAft>
                <a:spcPct val="30000"/>
              </a:spcAft>
              <a:buNone/>
            </a:pPr>
            <a:r>
              <a:rPr lang="zh-CN" altLang="en-US" sz="2800"/>
              <a:t>运放以开环或正反馈方式工作，进入饱和区</a:t>
            </a:r>
            <a:endParaRPr lang="zh-CN" altLang="en-US" sz="2800"/>
          </a:p>
          <a:p>
            <a:pPr lvl="1">
              <a:spcAft>
                <a:spcPct val="30000"/>
              </a:spcAft>
            </a:pPr>
            <a:r>
              <a:rPr lang="zh-CN" altLang="en-US" sz="2400"/>
              <a:t>“虚断”仍然适用</a:t>
            </a:r>
            <a:endParaRPr lang="zh-CN" altLang="en-US" sz="2400"/>
          </a:p>
          <a:p>
            <a:pPr lvl="1">
              <a:spcAft>
                <a:spcPct val="30000"/>
              </a:spcAft>
              <a:buFontTx/>
              <a:buNone/>
            </a:pPr>
            <a:r>
              <a:rPr lang="zh-CN" altLang="en-US" sz="2400"/>
              <a:t>	即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 </a:t>
            </a:r>
            <a:r>
              <a:rPr lang="en-US" altLang="zh-CN">
                <a:cs typeface="Arial" panose="020B0604020202020204" pitchFamily="34" charset="0"/>
              </a:rPr>
              <a:t>=</a:t>
            </a:r>
            <a:r>
              <a:rPr lang="en-US" altLang="zh-CN" sz="2400">
                <a:cs typeface="Arial" panose="020B0604020202020204" pitchFamily="34" charset="0"/>
              </a:rPr>
              <a:t>0</a:t>
            </a:r>
            <a:r>
              <a:rPr lang="zh-CN" altLang="en-US">
                <a:ea typeface="MS PGothic" panose="020B0600070205080204" pitchFamily="34" charset="-128"/>
              </a:rPr>
              <a:t>，</a:t>
            </a:r>
            <a:r>
              <a:rPr lang="zh-CN" altLang="en-US"/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p </a:t>
            </a:r>
            <a:r>
              <a:rPr lang="en-US" altLang="zh-CN">
                <a:ea typeface="MS PGothic" panose="020B0600070205080204" pitchFamily="34" charset="-128"/>
                <a:cs typeface="Arial" panose="020B0604020202020204" pitchFamily="34" charset="0"/>
              </a:rPr>
              <a:t>=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2400"/>
              <a:t>0</a:t>
            </a:r>
            <a:endParaRPr lang="en-US" altLang="zh-CN" sz="2400"/>
          </a:p>
          <a:p>
            <a:pPr lvl="1">
              <a:spcAft>
                <a:spcPct val="30000"/>
              </a:spcAft>
            </a:pPr>
            <a:r>
              <a:rPr lang="zh-CN" altLang="en-US" sz="2400"/>
              <a:t>“虚短”不再适用</a:t>
            </a:r>
            <a:endParaRPr lang="zh-CN" altLang="en-US" sz="2400"/>
          </a:p>
          <a:p>
            <a:pPr lvl="1">
              <a:spcAft>
                <a:spcPct val="30000"/>
              </a:spcAft>
              <a:buFontTx/>
              <a:buNone/>
            </a:pPr>
            <a:r>
              <a:rPr lang="zh-CN" altLang="en-US" sz="2400"/>
              <a:t>	即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p </a:t>
            </a:r>
            <a:r>
              <a:rPr lang="en-US" altLang="zh-CN" b="1">
                <a:cs typeface="Arial" panose="020B0604020202020204" pitchFamily="34" charset="0"/>
              </a:rPr>
              <a:t>≠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cs typeface="Arial" panose="020B0604020202020204" pitchFamily="34" charset="0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  <a:cs typeface="Arial" panose="020B0604020202020204" pitchFamily="34" charset="0"/>
              </a:rPr>
              <a:t>n </a:t>
            </a:r>
            <a:endParaRPr lang="en-US" altLang="zh-CN">
              <a:ea typeface="MS PGothic" panose="020B0600070205080204" pitchFamily="34" charset="-128"/>
            </a:endParaRPr>
          </a:p>
          <a:p>
            <a:pPr marL="0" indent="0">
              <a:spcAft>
                <a:spcPct val="30000"/>
              </a:spcAft>
              <a:buNone/>
            </a:pPr>
            <a:r>
              <a:rPr kumimoji="1" lang="zh-CN" altLang="en-US" sz="2800"/>
              <a:t>非正弦信号产生电路</a:t>
            </a:r>
            <a:endParaRPr kumimoji="1" lang="zh-CN" altLang="en-US" sz="2800"/>
          </a:p>
          <a:p>
            <a:pPr lvl="1">
              <a:spcAft>
                <a:spcPct val="30000"/>
              </a:spcAft>
            </a:pPr>
            <a:r>
              <a:rPr kumimoji="1" lang="zh-CN" altLang="en-US" sz="2400"/>
              <a:t>电压比较器</a:t>
            </a:r>
            <a:endParaRPr kumimoji="1" lang="zh-CN" altLang="en-US" sz="2400"/>
          </a:p>
          <a:p>
            <a:pPr lvl="1">
              <a:spcAft>
                <a:spcPct val="30000"/>
              </a:spcAft>
            </a:pPr>
            <a:r>
              <a:rPr lang="zh-CN" altLang="en-US" sz="2400"/>
              <a:t>方波产生电路</a:t>
            </a:r>
            <a:endParaRPr lang="zh-CN" altLang="en-US" sz="2400"/>
          </a:p>
          <a:p>
            <a:pPr lvl="1">
              <a:spcAft>
                <a:spcPct val="30000"/>
              </a:spcAft>
            </a:pPr>
            <a:r>
              <a:rPr lang="zh-CN" altLang="en-US" sz="2400"/>
              <a:t>锯齿波产生电路</a:t>
            </a:r>
            <a:endParaRPr lang="en-US" altLang="zh-CN" sz="2400"/>
          </a:p>
        </p:txBody>
      </p:sp>
      <p:sp>
        <p:nvSpPr>
          <p:cNvPr id="22535" name="Line 5"/>
          <p:cNvSpPr>
            <a:spLocks noChangeShapeType="1"/>
          </p:cNvSpPr>
          <p:nvPr/>
        </p:nvSpPr>
        <p:spPr bwMode="auto">
          <a:xfrm rot="5400000" flipH="1" flipV="1">
            <a:off x="5438775" y="5156200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Line 6"/>
          <p:cNvSpPr>
            <a:spLocks noChangeShapeType="1"/>
          </p:cNvSpPr>
          <p:nvPr/>
        </p:nvSpPr>
        <p:spPr bwMode="auto">
          <a:xfrm>
            <a:off x="5013325" y="5272088"/>
            <a:ext cx="2752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7" name="Text Box 16"/>
          <p:cNvSpPr txBox="1">
            <a:spLocks noChangeArrowheads="1"/>
          </p:cNvSpPr>
          <p:nvPr/>
        </p:nvSpPr>
        <p:spPr bwMode="auto">
          <a:xfrm>
            <a:off x="7235825" y="5049838"/>
            <a:ext cx="1143000" cy="7254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b="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en-US" altLang="zh-CN" b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kumimoji="1" lang="en-US" altLang="zh-CN" b="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b="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kumimoji="1" lang="en-US" altLang="zh-CN" b="0" baseline="-250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8" name="Line 4"/>
          <p:cNvSpPr>
            <a:spLocks noChangeShapeType="1"/>
          </p:cNvSpPr>
          <p:nvPr/>
        </p:nvSpPr>
        <p:spPr bwMode="auto">
          <a:xfrm>
            <a:off x="6200775" y="5883275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39" name="Line 9"/>
          <p:cNvSpPr>
            <a:spLocks noChangeShapeType="1"/>
          </p:cNvSpPr>
          <p:nvPr/>
        </p:nvSpPr>
        <p:spPr bwMode="auto">
          <a:xfrm flipH="1">
            <a:off x="6161088" y="4654550"/>
            <a:ext cx="442912" cy="1228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0" name="Line 10"/>
          <p:cNvSpPr>
            <a:spLocks noChangeShapeType="1"/>
          </p:cNvSpPr>
          <p:nvPr/>
        </p:nvSpPr>
        <p:spPr bwMode="auto">
          <a:xfrm>
            <a:off x="6604000" y="4654550"/>
            <a:ext cx="1143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41" name="Line 11"/>
          <p:cNvSpPr>
            <a:spLocks noChangeShapeType="1"/>
          </p:cNvSpPr>
          <p:nvPr/>
        </p:nvSpPr>
        <p:spPr bwMode="auto">
          <a:xfrm>
            <a:off x="5003800" y="5881688"/>
            <a:ext cx="1143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228" name="Text Box 12"/>
          <p:cNvSpPr txBox="1">
            <a:spLocks noChangeArrowheads="1"/>
          </p:cNvSpPr>
          <p:nvPr/>
        </p:nvSpPr>
        <p:spPr bwMode="auto">
          <a:xfrm>
            <a:off x="5670550" y="4486275"/>
            <a:ext cx="658813" cy="457200"/>
          </a:xfrm>
          <a:prstGeom prst="rect">
            <a:avLst/>
          </a:prstGeom>
          <a:noFill/>
          <a:ln w="25400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kumimoji="1" lang="en-US" altLang="zh-CN" sz="24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anose="02020603050405020304" pitchFamily="18" charset="0"/>
              </a:rPr>
              <a:t>om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77229" name="Text Box 13"/>
          <p:cNvSpPr txBox="1">
            <a:spLocks noChangeArrowheads="1"/>
          </p:cNvSpPr>
          <p:nvPr/>
        </p:nvSpPr>
        <p:spPr bwMode="auto">
          <a:xfrm>
            <a:off x="6435725" y="5624513"/>
            <a:ext cx="811213" cy="457200"/>
          </a:xfrm>
          <a:prstGeom prst="rect">
            <a:avLst/>
          </a:prstGeom>
          <a:noFill/>
          <a:ln w="25400">
            <a:noFill/>
            <a:miter lim="800000"/>
            <a:tailEnd type="none" w="med" len="lg"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–V</a:t>
            </a:r>
            <a:r>
              <a:rPr kumimoji="1" lang="en-US" altLang="zh-CN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om</a:t>
            </a:r>
            <a:endParaRPr kumimoji="1" lang="en-US" altLang="zh-CN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544" name="Line 17"/>
          <p:cNvSpPr>
            <a:spLocks noChangeShapeType="1"/>
          </p:cNvSpPr>
          <p:nvPr/>
        </p:nvSpPr>
        <p:spPr bwMode="auto">
          <a:xfrm>
            <a:off x="6381750" y="4662488"/>
            <a:ext cx="180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5" name="Text Box 18"/>
          <p:cNvSpPr txBox="1">
            <a:spLocks noChangeArrowheads="1"/>
          </p:cNvSpPr>
          <p:nvPr/>
        </p:nvSpPr>
        <p:spPr bwMode="auto">
          <a:xfrm>
            <a:off x="6021388" y="4797425"/>
            <a:ext cx="3619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endParaRPr kumimoji="1" lang="en-US" altLang="zh-CN" sz="2800" b="0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6426200" y="4003675"/>
            <a:ext cx="657225" cy="482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b="0" i="1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o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grpSp>
        <p:nvGrpSpPr>
          <p:cNvPr id="22547" name="Group 37"/>
          <p:cNvGrpSpPr/>
          <p:nvPr/>
        </p:nvGrpSpPr>
        <p:grpSpPr bwMode="auto">
          <a:xfrm>
            <a:off x="5075238" y="2024063"/>
            <a:ext cx="3182937" cy="1817687"/>
            <a:chOff x="3432" y="1281"/>
            <a:chExt cx="2005" cy="1145"/>
          </a:xfrm>
        </p:grpSpPr>
        <p:sp>
          <p:nvSpPr>
            <p:cNvPr id="22548" name="Text Box 20"/>
            <p:cNvSpPr txBox="1">
              <a:spLocks noChangeArrowheads="1"/>
            </p:cNvSpPr>
            <p:nvPr/>
          </p:nvSpPr>
          <p:spPr bwMode="auto">
            <a:xfrm>
              <a:off x="3432" y="1461"/>
              <a:ext cx="262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b="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b="0" baseline="-150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kumimoji="1" lang="zh-CN" altLang="en-US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3437" y="1819"/>
              <a:ext cx="262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b="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b="0" baseline="-1500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kumimoji="1" lang="en-US" altLang="zh-CN" b="0" baseline="-1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50" name="Text Box 22"/>
            <p:cNvSpPr txBox="1">
              <a:spLocks noChangeArrowheads="1"/>
            </p:cNvSpPr>
            <p:nvPr/>
          </p:nvSpPr>
          <p:spPr bwMode="auto">
            <a:xfrm>
              <a:off x="5239" y="1688"/>
              <a:ext cx="198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4127" y="1876"/>
              <a:ext cx="46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＋</a:t>
              </a:r>
              <a:endParaRPr kumimoji="1" lang="zh-CN" altLang="en-US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2552" name="Group 32"/>
            <p:cNvGrpSpPr/>
            <p:nvPr/>
          </p:nvGrpSpPr>
          <p:grpSpPr bwMode="auto">
            <a:xfrm>
              <a:off x="3795" y="1724"/>
              <a:ext cx="465" cy="334"/>
              <a:chOff x="3689" y="1724"/>
              <a:chExt cx="314" cy="334"/>
            </a:xfrm>
          </p:grpSpPr>
          <p:sp>
            <p:nvSpPr>
              <p:cNvPr id="22561" name="Line 24"/>
              <p:cNvSpPr>
                <a:spLocks noChangeShapeType="1"/>
              </p:cNvSpPr>
              <p:nvPr/>
            </p:nvSpPr>
            <p:spPr bwMode="auto">
              <a:xfrm>
                <a:off x="3689" y="1724"/>
                <a:ext cx="3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62" name="Line 25"/>
              <p:cNvSpPr>
                <a:spLocks noChangeShapeType="1"/>
              </p:cNvSpPr>
              <p:nvPr/>
            </p:nvSpPr>
            <p:spPr bwMode="auto">
              <a:xfrm>
                <a:off x="3689" y="2058"/>
                <a:ext cx="3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2553" name="Text Box 26"/>
            <p:cNvSpPr txBox="1">
              <a:spLocks noChangeArrowheads="1"/>
            </p:cNvSpPr>
            <p:nvPr/>
          </p:nvSpPr>
          <p:spPr bwMode="auto">
            <a:xfrm>
              <a:off x="4150" y="1551"/>
              <a:ext cx="417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kumimoji="1" lang="zh-CN" altLang="en-US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54" name="Line 27"/>
            <p:cNvSpPr>
              <a:spLocks noChangeShapeType="1"/>
            </p:cNvSpPr>
            <p:nvPr/>
          </p:nvSpPr>
          <p:spPr bwMode="auto">
            <a:xfrm>
              <a:off x="4880" y="1884"/>
              <a:ext cx="2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AutoShape 28"/>
            <p:cNvSpPr>
              <a:spLocks noChangeAspect="1" noChangeArrowheads="1"/>
            </p:cNvSpPr>
            <p:nvPr/>
          </p:nvSpPr>
          <p:spPr bwMode="auto">
            <a:xfrm rot="5400000">
              <a:off x="4165" y="1563"/>
              <a:ext cx="797" cy="63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2556" name="Text Box 29"/>
            <p:cNvSpPr txBox="1">
              <a:spLocks noChangeArrowheads="1"/>
            </p:cNvSpPr>
            <p:nvPr/>
          </p:nvSpPr>
          <p:spPr bwMode="auto">
            <a:xfrm>
              <a:off x="4428" y="1699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en-US" altLang="zh-CN" sz="2400" b="0"/>
            </a:p>
          </p:txBody>
        </p:sp>
        <p:sp>
          <p:nvSpPr>
            <p:cNvPr id="22557" name="Text Box 33"/>
            <p:cNvSpPr txBox="1">
              <a:spLocks noChangeArrowheads="1"/>
            </p:cNvSpPr>
            <p:nvPr/>
          </p:nvSpPr>
          <p:spPr bwMode="auto">
            <a:xfrm>
              <a:off x="3867" y="1281"/>
              <a:ext cx="336" cy="28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2558" name="Line 34"/>
            <p:cNvSpPr>
              <a:spLocks noChangeShapeType="1"/>
            </p:cNvSpPr>
            <p:nvPr/>
          </p:nvSpPr>
          <p:spPr bwMode="auto">
            <a:xfrm>
              <a:off x="3863" y="1623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9" name="Text Box 35"/>
            <p:cNvSpPr txBox="1">
              <a:spLocks noChangeArrowheads="1"/>
            </p:cNvSpPr>
            <p:nvPr/>
          </p:nvSpPr>
          <p:spPr bwMode="auto">
            <a:xfrm>
              <a:off x="3867" y="2137"/>
              <a:ext cx="336" cy="28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p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2560" name="Line 36"/>
            <p:cNvSpPr>
              <a:spLocks noChangeShapeType="1"/>
            </p:cNvSpPr>
            <p:nvPr/>
          </p:nvSpPr>
          <p:spPr bwMode="auto">
            <a:xfrm>
              <a:off x="3851" y="2160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795A292-BC63-48A0-A97A-089329B6E3F8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925917B-230C-4892-AC91-F4C751C0D643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262" name="Text Box 62"/>
          <p:cNvSpPr txBox="1">
            <a:spLocks noChangeArrowheads="1"/>
          </p:cNvSpPr>
          <p:nvPr/>
        </p:nvSpPr>
        <p:spPr bwMode="auto">
          <a:xfrm>
            <a:off x="6948488" y="4510088"/>
            <a:ext cx="539750" cy="53975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T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电压比较器</a:t>
            </a:r>
            <a:endParaRPr kumimoji="1" lang="zh-CN" altLang="en-US"/>
          </a:p>
        </p:txBody>
      </p:sp>
      <p:sp>
        <p:nvSpPr>
          <p:cNvPr id="819248" name="Rectangle 48"/>
          <p:cNvSpPr>
            <a:spLocks noChangeArrowheads="1"/>
          </p:cNvSpPr>
          <p:nvPr/>
        </p:nvSpPr>
        <p:spPr bwMode="auto">
          <a:xfrm>
            <a:off x="457200" y="1449388"/>
            <a:ext cx="8183563" cy="162083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功能：比较电压的大小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输入模拟信号，输出二值信号（高电平或低电平）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广泛用于各种报警电路，以及模拟与数字的接口电路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0" name="Rectangle 50"/>
          <p:cNvSpPr>
            <a:spLocks noChangeArrowheads="1"/>
          </p:cNvSpPr>
          <p:nvPr/>
        </p:nvSpPr>
        <p:spPr bwMode="auto">
          <a:xfrm>
            <a:off x="457200" y="2997200"/>
            <a:ext cx="4832350" cy="34194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电压传输特性的三个要素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输出高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低电平：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OH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OL</a:t>
            </a:r>
            <a:endParaRPr kumimoji="1" lang="en-US" altLang="zh-CN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门限电压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：输出跳变时的输入电压，也称阈值电压</a:t>
            </a:r>
            <a:endParaRPr kumimoji="1" lang="zh-CN" altLang="en-US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输出电压的跳变方向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常用电压比较器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单门限比较器，迟滞比较器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2" name="Text Box 52"/>
          <p:cNvSpPr txBox="1">
            <a:spLocks noChangeArrowheads="1"/>
          </p:cNvSpPr>
          <p:nvPr/>
        </p:nvSpPr>
        <p:spPr bwMode="auto">
          <a:xfrm>
            <a:off x="5689600" y="3800475"/>
            <a:ext cx="612775" cy="457200"/>
          </a:xfrm>
          <a:prstGeom prst="rect">
            <a:avLst/>
          </a:prstGeom>
          <a:noFill/>
          <a:ln>
            <a:noFill/>
          </a:ln>
        </p:spPr>
        <p:txBody>
          <a:bodyPr wrap="none" lIns="0" r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253" name="Text Box 53"/>
          <p:cNvSpPr txBox="1">
            <a:spLocks noChangeArrowheads="1"/>
          </p:cNvSpPr>
          <p:nvPr/>
        </p:nvSpPr>
        <p:spPr bwMode="auto">
          <a:xfrm>
            <a:off x="5688013" y="4797425"/>
            <a:ext cx="647700" cy="503238"/>
          </a:xfrm>
          <a:prstGeom prst="rect">
            <a:avLst/>
          </a:prstGeom>
          <a:noFill/>
          <a:ln>
            <a:noFill/>
          </a:ln>
        </p:spPr>
        <p:txBody>
          <a:bodyPr wrap="none" l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254" name="Text Box 54"/>
          <p:cNvSpPr txBox="1">
            <a:spLocks noChangeArrowheads="1"/>
          </p:cNvSpPr>
          <p:nvPr/>
        </p:nvSpPr>
        <p:spPr bwMode="auto">
          <a:xfrm flipH="1">
            <a:off x="5929313" y="4508500"/>
            <a:ext cx="411162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O</a:t>
            </a:r>
            <a:endParaRPr kumimoji="1" lang="en-US" altLang="zh-CN" sz="2000" b="0" i="1">
              <a:latin typeface="Times New Roman" panose="02020603050405020304" pitchFamily="18" charset="0"/>
            </a:endParaRPr>
          </a:p>
        </p:txBody>
      </p:sp>
      <p:grpSp>
        <p:nvGrpSpPr>
          <p:cNvPr id="2" name="Group 83"/>
          <p:cNvGrpSpPr/>
          <p:nvPr/>
        </p:nvGrpSpPr>
        <p:grpSpPr bwMode="auto">
          <a:xfrm>
            <a:off x="6300788" y="4041775"/>
            <a:ext cx="1547812" cy="1008063"/>
            <a:chOff x="3969" y="2546"/>
            <a:chExt cx="975" cy="635"/>
          </a:xfrm>
        </p:grpSpPr>
        <p:sp>
          <p:nvSpPr>
            <p:cNvPr id="23575" name="Line 57"/>
            <p:cNvSpPr>
              <a:spLocks noChangeShapeType="1"/>
            </p:cNvSpPr>
            <p:nvPr/>
          </p:nvSpPr>
          <p:spPr bwMode="auto">
            <a:xfrm>
              <a:off x="4386" y="2547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Line 58"/>
            <p:cNvSpPr>
              <a:spLocks noChangeShapeType="1"/>
            </p:cNvSpPr>
            <p:nvPr/>
          </p:nvSpPr>
          <p:spPr bwMode="auto">
            <a:xfrm flipH="1">
              <a:off x="3969" y="2546"/>
              <a:ext cx="4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59"/>
            <p:cNvSpPr>
              <a:spLocks noChangeShapeType="1"/>
            </p:cNvSpPr>
            <p:nvPr/>
          </p:nvSpPr>
          <p:spPr bwMode="auto">
            <a:xfrm flipH="1">
              <a:off x="4391" y="3178"/>
              <a:ext cx="5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5"/>
          <p:cNvGrpSpPr/>
          <p:nvPr/>
        </p:nvGrpSpPr>
        <p:grpSpPr bwMode="auto">
          <a:xfrm>
            <a:off x="5737225" y="3213100"/>
            <a:ext cx="2759075" cy="2124075"/>
            <a:chOff x="3614" y="2024"/>
            <a:chExt cx="1738" cy="1338"/>
          </a:xfrm>
        </p:grpSpPr>
        <p:sp>
          <p:nvSpPr>
            <p:cNvPr id="23571" name="Text Box 51"/>
            <p:cNvSpPr txBox="1">
              <a:spLocks noChangeArrowheads="1"/>
            </p:cNvSpPr>
            <p:nvPr/>
          </p:nvSpPr>
          <p:spPr bwMode="auto">
            <a:xfrm>
              <a:off x="3996" y="2024"/>
              <a:ext cx="359" cy="38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572" name="Line 55"/>
            <p:cNvSpPr>
              <a:spLocks noChangeShapeType="1"/>
            </p:cNvSpPr>
            <p:nvPr/>
          </p:nvSpPr>
          <p:spPr bwMode="auto">
            <a:xfrm flipV="1">
              <a:off x="3962" y="2183"/>
              <a:ext cx="0" cy="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Line 60"/>
            <p:cNvSpPr>
              <a:spLocks noChangeShapeType="1"/>
            </p:cNvSpPr>
            <p:nvPr/>
          </p:nvSpPr>
          <p:spPr bwMode="auto">
            <a:xfrm>
              <a:off x="3614" y="2855"/>
              <a:ext cx="15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4" name="Text Box 61"/>
            <p:cNvSpPr txBox="1">
              <a:spLocks noChangeArrowheads="1"/>
            </p:cNvSpPr>
            <p:nvPr/>
          </p:nvSpPr>
          <p:spPr bwMode="auto">
            <a:xfrm>
              <a:off x="4990" y="2795"/>
              <a:ext cx="36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8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9264" name="Rectangle 64"/>
          <p:cNvSpPr>
            <a:spLocks noChangeArrowheads="1"/>
          </p:cNvSpPr>
          <p:nvPr/>
        </p:nvSpPr>
        <p:spPr bwMode="auto">
          <a:xfrm>
            <a:off x="5795963" y="5491163"/>
            <a:ext cx="20224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电压传输特性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" name="Group 84"/>
          <p:cNvGrpSpPr/>
          <p:nvPr/>
        </p:nvGrpSpPr>
        <p:grpSpPr bwMode="auto">
          <a:xfrm>
            <a:off x="6315075" y="4041775"/>
            <a:ext cx="1544638" cy="1008063"/>
            <a:chOff x="3971" y="2546"/>
            <a:chExt cx="973" cy="635"/>
          </a:xfrm>
        </p:grpSpPr>
        <p:sp>
          <p:nvSpPr>
            <p:cNvPr id="23568" name="Line 63"/>
            <p:cNvSpPr>
              <a:spLocks noChangeShapeType="1"/>
            </p:cNvSpPr>
            <p:nvPr/>
          </p:nvSpPr>
          <p:spPr bwMode="auto">
            <a:xfrm>
              <a:off x="3971" y="3181"/>
              <a:ext cx="4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80"/>
            <p:cNvSpPr>
              <a:spLocks noChangeShapeType="1"/>
            </p:cNvSpPr>
            <p:nvPr/>
          </p:nvSpPr>
          <p:spPr bwMode="auto">
            <a:xfrm>
              <a:off x="4378" y="2546"/>
              <a:ext cx="5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0" name="Line 81"/>
            <p:cNvSpPr>
              <a:spLocks noChangeShapeType="1"/>
            </p:cNvSpPr>
            <p:nvPr/>
          </p:nvSpPr>
          <p:spPr bwMode="auto">
            <a:xfrm>
              <a:off x="4378" y="2546"/>
              <a:ext cx="0" cy="6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A24927D-EE77-4C11-92BE-83E0B326D26C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B1C2CA2-F9A5-4692-AF76-BCBA57AF17FB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</a:rPr>
              <a:t>单门限比较器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280025" cy="4932362"/>
          </a:xfrm>
        </p:spPr>
        <p:txBody>
          <a:bodyPr/>
          <a:lstStyle/>
          <a:p>
            <a:r>
              <a:rPr lang="zh-CN" altLang="en-US" sz="2800">
                <a:latin typeface="Times New Roman" panose="02020603050405020304" pitchFamily="18" charset="0"/>
              </a:rPr>
              <a:t>具有一个门限电压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lvl="1"/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400">
                <a:latin typeface="Times New Roman" panose="02020603050405020304" pitchFamily="18" charset="0"/>
              </a:rPr>
              <a:t>=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REF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可以通过改变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REF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，来改变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endParaRPr kumimoji="1" lang="en-US" altLang="zh-CN" sz="2400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400">
                <a:latin typeface="Times New Roman" panose="02020603050405020304" pitchFamily="18" charset="0"/>
              </a:rPr>
              <a:t>=0</a:t>
            </a:r>
            <a:r>
              <a:rPr lang="zh-CN" altLang="en-US" sz="2400">
                <a:latin typeface="Times New Roman" panose="02020603050405020304" pitchFamily="18" charset="0"/>
              </a:rPr>
              <a:t>时，称为过零比较器</a:t>
            </a:r>
            <a:endParaRPr lang="en-US" altLang="zh-CN" sz="2400">
              <a:latin typeface="Times New Roman" panose="02020603050405020304" pitchFamily="18" charset="0"/>
            </a:endParaRPr>
          </a:p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输出电压的跳变方向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</a:rPr>
              <a:t>时，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 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OH</a:t>
            </a:r>
            <a:endParaRPr kumimoji="1" lang="en-US" altLang="zh-CN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&gt;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</a:rPr>
              <a:t>时，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 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OL</a:t>
            </a:r>
            <a:endParaRPr kumimoji="1" lang="en-US" altLang="zh-CN" sz="2400" baseline="-250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可以通过调换运放同相</a:t>
            </a:r>
            <a:r>
              <a: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/</a:t>
            </a:r>
            <a:r>
              <a:rPr kumimoji="1"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反相端，来改变跳变方向</a:t>
            </a:r>
            <a:endParaRPr kumimoji="1" lang="en-US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800" b="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OH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800" b="0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OL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与供电电源有关</a:t>
            </a:r>
            <a:endParaRPr kumimoji="1"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6704013" y="3824288"/>
            <a:ext cx="569912" cy="6048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5608" name="Text Box 5"/>
          <p:cNvSpPr txBox="1">
            <a:spLocks noChangeArrowheads="1"/>
          </p:cNvSpPr>
          <p:nvPr/>
        </p:nvSpPr>
        <p:spPr bwMode="auto">
          <a:xfrm>
            <a:off x="6049963" y="4051300"/>
            <a:ext cx="612775" cy="457200"/>
          </a:xfrm>
          <a:prstGeom prst="rect">
            <a:avLst/>
          </a:prstGeom>
          <a:noFill/>
          <a:ln>
            <a:noFill/>
          </a:ln>
        </p:spPr>
        <p:txBody>
          <a:bodyPr wrap="none" lIns="0" r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6013450" y="5300663"/>
            <a:ext cx="647700" cy="503237"/>
          </a:xfrm>
          <a:prstGeom prst="rect">
            <a:avLst/>
          </a:prstGeom>
          <a:noFill/>
          <a:ln>
            <a:noFill/>
          </a:ln>
        </p:spPr>
        <p:txBody>
          <a:bodyPr wrap="none" l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endParaRPr kumimoji="1" lang="en-US" altLang="zh-CN" sz="24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10" name="Text Box 7"/>
          <p:cNvSpPr txBox="1">
            <a:spLocks noChangeArrowheads="1"/>
          </p:cNvSpPr>
          <p:nvPr/>
        </p:nvSpPr>
        <p:spPr bwMode="auto">
          <a:xfrm flipH="1">
            <a:off x="6289675" y="5048250"/>
            <a:ext cx="411163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O</a:t>
            </a:r>
            <a:endParaRPr kumimoji="1" lang="en-US" altLang="zh-CN" sz="2000" b="0" i="1">
              <a:latin typeface="Times New Roman" panose="02020603050405020304" pitchFamily="18" charset="0"/>
            </a:endParaRPr>
          </a:p>
        </p:txBody>
      </p:sp>
      <p:sp>
        <p:nvSpPr>
          <p:cNvPr id="25611" name="Line 26"/>
          <p:cNvSpPr>
            <a:spLocks noChangeShapeType="1"/>
          </p:cNvSpPr>
          <p:nvPr/>
        </p:nvSpPr>
        <p:spPr bwMode="auto">
          <a:xfrm flipV="1">
            <a:off x="6650038" y="4005263"/>
            <a:ext cx="0" cy="18716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12" name="Group 27"/>
          <p:cNvGrpSpPr/>
          <p:nvPr/>
        </p:nvGrpSpPr>
        <p:grpSpPr bwMode="auto">
          <a:xfrm>
            <a:off x="6264275" y="4581525"/>
            <a:ext cx="2052638" cy="1008063"/>
            <a:chOff x="764" y="2694"/>
            <a:chExt cx="1291" cy="1143"/>
          </a:xfrm>
        </p:grpSpPr>
        <p:sp>
          <p:nvSpPr>
            <p:cNvPr id="25638" name="Line 28"/>
            <p:cNvSpPr>
              <a:spLocks noChangeShapeType="1"/>
            </p:cNvSpPr>
            <p:nvPr/>
          </p:nvSpPr>
          <p:spPr bwMode="auto">
            <a:xfrm>
              <a:off x="1407" y="2696"/>
              <a:ext cx="0" cy="11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9" name="Line 29"/>
            <p:cNvSpPr>
              <a:spLocks noChangeShapeType="1"/>
            </p:cNvSpPr>
            <p:nvPr/>
          </p:nvSpPr>
          <p:spPr bwMode="auto">
            <a:xfrm flipH="1">
              <a:off x="764" y="2694"/>
              <a:ext cx="6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Line 30"/>
            <p:cNvSpPr>
              <a:spLocks noChangeShapeType="1"/>
            </p:cNvSpPr>
            <p:nvPr/>
          </p:nvSpPr>
          <p:spPr bwMode="auto">
            <a:xfrm flipH="1">
              <a:off x="1412" y="3832"/>
              <a:ext cx="6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13" name="Line 31"/>
          <p:cNvSpPr>
            <a:spLocks noChangeShapeType="1"/>
          </p:cNvSpPr>
          <p:nvPr/>
        </p:nvSpPr>
        <p:spPr bwMode="auto">
          <a:xfrm>
            <a:off x="6097588" y="5072063"/>
            <a:ext cx="2435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Text Box 32"/>
          <p:cNvSpPr txBox="1">
            <a:spLocks noChangeArrowheads="1"/>
          </p:cNvSpPr>
          <p:nvPr/>
        </p:nvSpPr>
        <p:spPr bwMode="auto">
          <a:xfrm>
            <a:off x="8281988" y="4976813"/>
            <a:ext cx="574675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I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25615" name="Text Box 33"/>
          <p:cNvSpPr txBox="1">
            <a:spLocks noChangeArrowheads="1"/>
          </p:cNvSpPr>
          <p:nvPr/>
        </p:nvSpPr>
        <p:spPr bwMode="auto">
          <a:xfrm>
            <a:off x="7308850" y="5049838"/>
            <a:ext cx="863600" cy="539750"/>
          </a:xfrm>
          <a:prstGeom prst="rect">
            <a:avLst/>
          </a:prstGeom>
          <a:noFill/>
          <a:ln>
            <a:noFill/>
          </a:ln>
        </p:spPr>
        <p:txBody>
          <a:bodyPr wrap="none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REF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25616" name="Line 34"/>
          <p:cNvSpPr>
            <a:spLocks noChangeShapeType="1"/>
          </p:cNvSpPr>
          <p:nvPr/>
        </p:nvSpPr>
        <p:spPr bwMode="auto">
          <a:xfrm>
            <a:off x="6670675" y="5589588"/>
            <a:ext cx="711200" cy="0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Rectangle 35"/>
          <p:cNvSpPr>
            <a:spLocks noChangeArrowheads="1"/>
          </p:cNvSpPr>
          <p:nvPr/>
        </p:nvSpPr>
        <p:spPr bwMode="auto">
          <a:xfrm>
            <a:off x="6156325" y="5886450"/>
            <a:ext cx="2022475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电压传输特性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5618" name="Group 37"/>
          <p:cNvGrpSpPr/>
          <p:nvPr/>
        </p:nvGrpSpPr>
        <p:grpSpPr bwMode="auto">
          <a:xfrm>
            <a:off x="5867400" y="1449388"/>
            <a:ext cx="2881313" cy="2328862"/>
            <a:chOff x="3696" y="913"/>
            <a:chExt cx="1815" cy="1467"/>
          </a:xfrm>
        </p:grpSpPr>
        <p:sp>
          <p:nvSpPr>
            <p:cNvPr id="25619" name="Text Box 8"/>
            <p:cNvSpPr txBox="1">
              <a:spLocks noChangeArrowheads="1"/>
            </p:cNvSpPr>
            <p:nvPr/>
          </p:nvSpPr>
          <p:spPr bwMode="auto">
            <a:xfrm>
              <a:off x="3696" y="959"/>
              <a:ext cx="3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5620" name="Line 9"/>
            <p:cNvSpPr>
              <a:spLocks noChangeShapeType="1"/>
            </p:cNvSpPr>
            <p:nvPr/>
          </p:nvSpPr>
          <p:spPr bwMode="auto">
            <a:xfrm>
              <a:off x="4128" y="1452"/>
              <a:ext cx="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Line 10"/>
            <p:cNvSpPr>
              <a:spLocks noChangeShapeType="1"/>
            </p:cNvSpPr>
            <p:nvPr/>
          </p:nvSpPr>
          <p:spPr bwMode="auto">
            <a:xfrm>
              <a:off x="4922" y="131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2" name="Line 11"/>
            <p:cNvSpPr>
              <a:spLocks noChangeShapeType="1"/>
            </p:cNvSpPr>
            <p:nvPr/>
          </p:nvSpPr>
          <p:spPr bwMode="auto">
            <a:xfrm>
              <a:off x="4083" y="1173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Oval 12"/>
            <p:cNvSpPr>
              <a:spLocks noChangeArrowheads="1"/>
            </p:cNvSpPr>
            <p:nvPr/>
          </p:nvSpPr>
          <p:spPr bwMode="auto">
            <a:xfrm>
              <a:off x="4014" y="1145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5624" name="Oval 13"/>
            <p:cNvSpPr>
              <a:spLocks noChangeArrowheads="1"/>
            </p:cNvSpPr>
            <p:nvPr/>
          </p:nvSpPr>
          <p:spPr bwMode="auto">
            <a:xfrm>
              <a:off x="5207" y="1277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5625" name="Group 14"/>
            <p:cNvGrpSpPr/>
            <p:nvPr/>
          </p:nvGrpSpPr>
          <p:grpSpPr bwMode="auto">
            <a:xfrm>
              <a:off x="4355" y="1004"/>
              <a:ext cx="587" cy="612"/>
              <a:chOff x="5944" y="3166"/>
              <a:chExt cx="587" cy="695"/>
            </a:xfrm>
          </p:grpSpPr>
          <p:sp>
            <p:nvSpPr>
              <p:cNvPr id="25634" name="Text Box 15"/>
              <p:cNvSpPr txBox="1">
                <a:spLocks noChangeArrowheads="1"/>
              </p:cNvSpPr>
              <p:nvPr/>
            </p:nvSpPr>
            <p:spPr bwMode="auto">
              <a:xfrm>
                <a:off x="6007" y="3499"/>
                <a:ext cx="112" cy="2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+</a:t>
                </a:r>
                <a:endParaRPr kumimoji="1" lang="en-US" altLang="zh-CN" sz="2400" b="0">
                  <a:ea typeface="楷体_GB2312" pitchFamily="49" charset="-122"/>
                </a:endParaRPr>
              </a:p>
            </p:txBody>
          </p:sp>
          <p:sp>
            <p:nvSpPr>
              <p:cNvPr id="25635" name="Text Box 16"/>
              <p:cNvSpPr txBox="1">
                <a:spLocks noChangeArrowheads="1"/>
              </p:cNvSpPr>
              <p:nvPr/>
            </p:nvSpPr>
            <p:spPr bwMode="auto">
              <a:xfrm>
                <a:off x="5995" y="3269"/>
                <a:ext cx="107" cy="1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200"/>
                  <a:t> </a:t>
                </a:r>
                <a:r>
                  <a:rPr kumimoji="1" lang="en-US" altLang="zh-CN" sz="1800"/>
                  <a:t>–</a:t>
                </a:r>
                <a:endParaRPr kumimoji="1" lang="en-US" altLang="zh-CN" sz="1600">
                  <a:ea typeface="黑体" panose="02010609060101010101" pitchFamily="49" charset="-122"/>
                </a:endParaRPr>
              </a:p>
            </p:txBody>
          </p:sp>
          <p:sp>
            <p:nvSpPr>
              <p:cNvPr id="25636" name="AutoShape 17"/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5637" name="Text Box 18"/>
              <p:cNvSpPr txBox="1">
                <a:spLocks noChangeArrowheads="1"/>
              </p:cNvSpPr>
              <p:nvPr/>
            </p:nvSpPr>
            <p:spPr bwMode="auto">
              <a:xfrm>
                <a:off x="6202" y="3370"/>
                <a:ext cx="1" cy="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5626" name="Text Box 19"/>
            <p:cNvSpPr txBox="1">
              <a:spLocks noChangeArrowheads="1"/>
            </p:cNvSpPr>
            <p:nvPr/>
          </p:nvSpPr>
          <p:spPr bwMode="auto">
            <a:xfrm>
              <a:off x="5079" y="913"/>
              <a:ext cx="43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627" name="Text Box 20"/>
            <p:cNvSpPr txBox="1">
              <a:spLocks noChangeArrowheads="1"/>
            </p:cNvSpPr>
            <p:nvPr/>
          </p:nvSpPr>
          <p:spPr bwMode="auto">
            <a:xfrm>
              <a:off x="4287" y="1661"/>
              <a:ext cx="544" cy="340"/>
            </a:xfrm>
            <a:prstGeom prst="rect">
              <a:avLst/>
            </a:prstGeom>
            <a:noFill/>
            <a:ln>
              <a:noFill/>
            </a:ln>
          </p:spPr>
          <p:txBody>
            <a:bodyPr wrap="none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REF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5628" name="Line 21"/>
            <p:cNvSpPr>
              <a:spLocks noChangeShapeType="1"/>
            </p:cNvSpPr>
            <p:nvPr/>
          </p:nvSpPr>
          <p:spPr bwMode="auto">
            <a:xfrm>
              <a:off x="4127" y="1458"/>
              <a:ext cx="0" cy="2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9" name="Line 22"/>
            <p:cNvSpPr>
              <a:spLocks noChangeShapeType="1"/>
            </p:cNvSpPr>
            <p:nvPr/>
          </p:nvSpPr>
          <p:spPr bwMode="auto">
            <a:xfrm>
              <a:off x="4014" y="2047"/>
              <a:ext cx="22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Line 23"/>
            <p:cNvSpPr>
              <a:spLocks noChangeShapeType="1"/>
            </p:cNvSpPr>
            <p:nvPr/>
          </p:nvSpPr>
          <p:spPr bwMode="auto">
            <a:xfrm>
              <a:off x="3991" y="1751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1" name="Line 24"/>
            <p:cNvSpPr>
              <a:spLocks noChangeShapeType="1"/>
            </p:cNvSpPr>
            <p:nvPr/>
          </p:nvSpPr>
          <p:spPr bwMode="auto">
            <a:xfrm>
              <a:off x="4037" y="1842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2" name="Line 25"/>
            <p:cNvSpPr>
              <a:spLocks noChangeShapeType="1"/>
            </p:cNvSpPr>
            <p:nvPr/>
          </p:nvSpPr>
          <p:spPr bwMode="auto">
            <a:xfrm>
              <a:off x="4127" y="1842"/>
              <a:ext cx="0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3" name="Rectangle 36"/>
            <p:cNvSpPr>
              <a:spLocks noChangeArrowheads="1"/>
            </p:cNvSpPr>
            <p:nvPr/>
          </p:nvSpPr>
          <p:spPr bwMode="auto">
            <a:xfrm>
              <a:off x="4309" y="2092"/>
              <a:ext cx="695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电路图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33"/>
          <p:cNvSpPr>
            <a:spLocks noChangeShapeType="1"/>
          </p:cNvSpPr>
          <p:nvPr/>
        </p:nvSpPr>
        <p:spPr bwMode="auto">
          <a:xfrm flipV="1">
            <a:off x="3223440" y="1952803"/>
            <a:ext cx="233045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7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8F96522-126A-4C74-BA01-E9A3A4B64BF0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662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C5A997E-F550-463D-94DF-23CE36EC3BE2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6630" name="Line 150"/>
          <p:cNvSpPr>
            <a:spLocks noChangeShapeType="1"/>
          </p:cNvSpPr>
          <p:nvPr/>
        </p:nvSpPr>
        <p:spPr bwMode="auto">
          <a:xfrm flipV="1">
            <a:off x="7350125" y="3798621"/>
            <a:ext cx="0" cy="2579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</a:rPr>
              <a:t>单门限比较器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6632" name="Line 3"/>
          <p:cNvSpPr>
            <a:spLocks noChangeShapeType="1"/>
          </p:cNvSpPr>
          <p:nvPr/>
        </p:nvSpPr>
        <p:spPr bwMode="auto">
          <a:xfrm>
            <a:off x="3987028" y="1459091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Text Box 4"/>
          <p:cNvSpPr txBox="1">
            <a:spLocks noChangeArrowheads="1"/>
          </p:cNvSpPr>
          <p:nvPr/>
        </p:nvSpPr>
        <p:spPr bwMode="auto">
          <a:xfrm>
            <a:off x="7533503" y="2373491"/>
            <a:ext cx="59055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endParaRPr kumimoji="1" lang="zh-CN" altLang="en-US" sz="2800" i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4" name="Line 5"/>
          <p:cNvSpPr>
            <a:spLocks noChangeShapeType="1"/>
          </p:cNvSpPr>
          <p:nvPr/>
        </p:nvSpPr>
        <p:spPr bwMode="auto">
          <a:xfrm>
            <a:off x="3987028" y="1459091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13"/>
          <p:cNvSpPr>
            <a:spLocks noChangeShapeType="1"/>
          </p:cNvSpPr>
          <p:nvPr/>
        </p:nvSpPr>
        <p:spPr bwMode="auto">
          <a:xfrm rot="16200000">
            <a:off x="7293790" y="2964041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Line 14"/>
          <p:cNvSpPr>
            <a:spLocks noChangeShapeType="1"/>
          </p:cNvSpPr>
          <p:nvPr/>
        </p:nvSpPr>
        <p:spPr bwMode="auto">
          <a:xfrm>
            <a:off x="7789090" y="3611741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0303" name="Text Box 15"/>
          <p:cNvSpPr txBox="1">
            <a:spLocks noChangeArrowheads="1"/>
          </p:cNvSpPr>
          <p:nvPr/>
        </p:nvSpPr>
        <p:spPr bwMode="auto">
          <a:xfrm>
            <a:off x="7168378" y="2676703"/>
            <a:ext cx="5461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D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Z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38" name="Rectangle 22"/>
          <p:cNvSpPr>
            <a:spLocks noChangeArrowheads="1"/>
          </p:cNvSpPr>
          <p:nvPr/>
        </p:nvSpPr>
        <p:spPr bwMode="auto">
          <a:xfrm>
            <a:off x="3706040" y="1868666"/>
            <a:ext cx="409575" cy="142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6639" name="Rectangle 23"/>
          <p:cNvSpPr>
            <a:spLocks noChangeArrowheads="1"/>
          </p:cNvSpPr>
          <p:nvPr/>
        </p:nvSpPr>
        <p:spPr bwMode="auto">
          <a:xfrm>
            <a:off x="3686990" y="2686228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2</a:t>
            </a:r>
            <a:endParaRPr kumimoji="1" lang="en-US" altLang="zh-CN" sz="2400" baseline="-25000">
              <a:latin typeface="Times New Roman" panose="02020603050405020304" pitchFamily="18" charset="0"/>
            </a:endParaRPr>
          </a:p>
        </p:txBody>
      </p:sp>
      <p:sp>
        <p:nvSpPr>
          <p:cNvPr id="26640" name="Line 30"/>
          <p:cNvSpPr>
            <a:spLocks noChangeShapeType="1"/>
          </p:cNvSpPr>
          <p:nvPr/>
        </p:nvSpPr>
        <p:spPr bwMode="auto">
          <a:xfrm>
            <a:off x="3466328" y="2635428"/>
            <a:ext cx="20875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31"/>
          <p:cNvSpPr>
            <a:spLocks noChangeShapeType="1"/>
          </p:cNvSpPr>
          <p:nvPr/>
        </p:nvSpPr>
        <p:spPr bwMode="auto">
          <a:xfrm>
            <a:off x="6607990" y="2309991"/>
            <a:ext cx="1657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32"/>
          <p:cNvSpPr>
            <a:spLocks noChangeShapeType="1"/>
          </p:cNvSpPr>
          <p:nvPr/>
        </p:nvSpPr>
        <p:spPr bwMode="auto">
          <a:xfrm>
            <a:off x="4263253" y="1308278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Oval 36"/>
          <p:cNvSpPr>
            <a:spLocks noChangeArrowheads="1"/>
          </p:cNvSpPr>
          <p:nvPr/>
        </p:nvSpPr>
        <p:spPr bwMode="auto">
          <a:xfrm>
            <a:off x="3113903" y="1892478"/>
            <a:ext cx="100012" cy="100013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6644" name="Text Box 37"/>
          <p:cNvSpPr txBox="1">
            <a:spLocks noChangeArrowheads="1"/>
          </p:cNvSpPr>
          <p:nvPr/>
        </p:nvSpPr>
        <p:spPr bwMode="auto">
          <a:xfrm>
            <a:off x="3698103" y="1389241"/>
            <a:ext cx="560387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6645" name="Oval 38"/>
          <p:cNvSpPr>
            <a:spLocks noChangeArrowheads="1"/>
          </p:cNvSpPr>
          <p:nvPr/>
        </p:nvSpPr>
        <p:spPr bwMode="auto">
          <a:xfrm>
            <a:off x="8252640" y="2256016"/>
            <a:ext cx="100013" cy="100012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6646" name="Line 39"/>
          <p:cNvSpPr>
            <a:spLocks noChangeShapeType="1"/>
          </p:cNvSpPr>
          <p:nvPr/>
        </p:nvSpPr>
        <p:spPr bwMode="auto">
          <a:xfrm>
            <a:off x="3469503" y="2633841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6647" name="Line 97"/>
          <p:cNvSpPr>
            <a:spLocks noChangeShapeType="1"/>
          </p:cNvSpPr>
          <p:nvPr/>
        </p:nvSpPr>
        <p:spPr bwMode="auto">
          <a:xfrm>
            <a:off x="3321865" y="3146603"/>
            <a:ext cx="288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6648" name="Group 98"/>
          <p:cNvGrpSpPr/>
          <p:nvPr/>
        </p:nvGrpSpPr>
        <p:grpSpPr bwMode="auto">
          <a:xfrm>
            <a:off x="5558653" y="1667053"/>
            <a:ext cx="1076325" cy="1296988"/>
            <a:chOff x="5944" y="3166"/>
            <a:chExt cx="587" cy="695"/>
          </a:xfrm>
        </p:grpSpPr>
        <p:sp>
          <p:nvSpPr>
            <p:cNvPr id="26704" name="Text Box 99"/>
            <p:cNvSpPr txBox="1">
              <a:spLocks noChangeArrowheads="1"/>
            </p:cNvSpPr>
            <p:nvPr/>
          </p:nvSpPr>
          <p:spPr bwMode="auto">
            <a:xfrm>
              <a:off x="6013" y="3528"/>
              <a:ext cx="97" cy="1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26705" name="Text Box 100"/>
            <p:cNvSpPr txBox="1">
              <a:spLocks noChangeArrowheads="1"/>
            </p:cNvSpPr>
            <p:nvPr/>
          </p:nvSpPr>
          <p:spPr bwMode="auto">
            <a:xfrm>
              <a:off x="6001" y="3292"/>
              <a:ext cx="93" cy="1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200"/>
                <a:t> </a:t>
              </a:r>
              <a:r>
                <a:rPr kumimoji="1" lang="en-US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26706" name="AutoShape 101"/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6707" name="Text Box 102"/>
            <p:cNvSpPr txBox="1">
              <a:spLocks noChangeArrowheads="1"/>
            </p:cNvSpPr>
            <p:nvPr/>
          </p:nvSpPr>
          <p:spPr bwMode="auto">
            <a:xfrm>
              <a:off x="6203" y="3402"/>
              <a:ext cx="1" cy="19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6649" name="Rectangle 8"/>
          <p:cNvSpPr>
            <a:spLocks noChangeArrowheads="1"/>
          </p:cNvSpPr>
          <p:nvPr/>
        </p:nvSpPr>
        <p:spPr bwMode="auto">
          <a:xfrm flipV="1">
            <a:off x="7146153" y="2243316"/>
            <a:ext cx="457200" cy="152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26650" name="Text Box 105"/>
          <p:cNvSpPr txBox="1">
            <a:spLocks noChangeArrowheads="1"/>
          </p:cNvSpPr>
          <p:nvPr/>
        </p:nvSpPr>
        <p:spPr bwMode="auto">
          <a:xfrm>
            <a:off x="7119165" y="1749603"/>
            <a:ext cx="560388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3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26651" name="Group 111"/>
          <p:cNvGrpSpPr/>
          <p:nvPr/>
        </p:nvGrpSpPr>
        <p:grpSpPr bwMode="auto">
          <a:xfrm>
            <a:off x="7743053" y="3071991"/>
            <a:ext cx="360362" cy="255587"/>
            <a:chOff x="1995" y="2614"/>
            <a:chExt cx="227" cy="161"/>
          </a:xfrm>
        </p:grpSpPr>
        <p:sp>
          <p:nvSpPr>
            <p:cNvPr id="26702" name="AutoShape 107"/>
            <p:cNvSpPr>
              <a:spLocks noChangeArrowheads="1"/>
            </p:cNvSpPr>
            <p:nvPr/>
          </p:nvSpPr>
          <p:spPr bwMode="auto">
            <a:xfrm>
              <a:off x="2018" y="2636"/>
              <a:ext cx="192" cy="13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6703" name="Freeform 108"/>
            <p:cNvSpPr/>
            <p:nvPr/>
          </p:nvSpPr>
          <p:spPr bwMode="auto">
            <a:xfrm>
              <a:off x="1995" y="2614"/>
              <a:ext cx="227" cy="68"/>
            </a:xfrm>
            <a:custGeom>
              <a:avLst/>
              <a:gdLst>
                <a:gd name="T0" fmla="*/ 0 w 227"/>
                <a:gd name="T1" fmla="*/ 0 h 68"/>
                <a:gd name="T2" fmla="*/ 227 w 227"/>
                <a:gd name="T3" fmla="*/ 0 h 68"/>
                <a:gd name="T4" fmla="*/ 227 w 227"/>
                <a:gd name="T5" fmla="*/ 68 h 68"/>
                <a:gd name="T6" fmla="*/ 0 60000 65536"/>
                <a:gd name="T7" fmla="*/ 0 60000 65536"/>
                <a:gd name="T8" fmla="*/ 0 60000 65536"/>
                <a:gd name="T9" fmla="*/ 0 w 227"/>
                <a:gd name="T10" fmla="*/ 0 h 68"/>
                <a:gd name="T11" fmla="*/ 227 w 227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68">
                  <a:moveTo>
                    <a:pt x="0" y="0"/>
                  </a:moveTo>
                  <a:lnTo>
                    <a:pt x="227" y="0"/>
                  </a:lnTo>
                  <a:lnTo>
                    <a:pt x="227" y="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52" name="Group 112"/>
          <p:cNvGrpSpPr/>
          <p:nvPr/>
        </p:nvGrpSpPr>
        <p:grpSpPr bwMode="auto">
          <a:xfrm rot="10800000">
            <a:off x="7779565" y="2675116"/>
            <a:ext cx="360363" cy="255587"/>
            <a:chOff x="1995" y="2614"/>
            <a:chExt cx="227" cy="161"/>
          </a:xfrm>
        </p:grpSpPr>
        <p:sp>
          <p:nvSpPr>
            <p:cNvPr id="26700" name="AutoShape 113"/>
            <p:cNvSpPr>
              <a:spLocks noChangeArrowheads="1"/>
            </p:cNvSpPr>
            <p:nvPr/>
          </p:nvSpPr>
          <p:spPr bwMode="auto">
            <a:xfrm>
              <a:off x="2018" y="2636"/>
              <a:ext cx="192" cy="13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6701" name="Freeform 114"/>
            <p:cNvSpPr/>
            <p:nvPr/>
          </p:nvSpPr>
          <p:spPr bwMode="auto">
            <a:xfrm>
              <a:off x="1995" y="2614"/>
              <a:ext cx="227" cy="68"/>
            </a:xfrm>
            <a:custGeom>
              <a:avLst/>
              <a:gdLst>
                <a:gd name="T0" fmla="*/ 0 w 227"/>
                <a:gd name="T1" fmla="*/ 0 h 68"/>
                <a:gd name="T2" fmla="*/ 227 w 227"/>
                <a:gd name="T3" fmla="*/ 0 h 68"/>
                <a:gd name="T4" fmla="*/ 227 w 227"/>
                <a:gd name="T5" fmla="*/ 68 h 68"/>
                <a:gd name="T6" fmla="*/ 0 60000 65536"/>
                <a:gd name="T7" fmla="*/ 0 60000 65536"/>
                <a:gd name="T8" fmla="*/ 0 60000 65536"/>
                <a:gd name="T9" fmla="*/ 0 w 227"/>
                <a:gd name="T10" fmla="*/ 0 h 68"/>
                <a:gd name="T11" fmla="*/ 227 w 227"/>
                <a:gd name="T12" fmla="*/ 68 h 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7" h="68">
                  <a:moveTo>
                    <a:pt x="0" y="0"/>
                  </a:moveTo>
                  <a:lnTo>
                    <a:pt x="227" y="0"/>
                  </a:lnTo>
                  <a:lnTo>
                    <a:pt x="227" y="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33"/>
          <p:cNvGrpSpPr/>
          <p:nvPr/>
        </p:nvGrpSpPr>
        <p:grpSpPr bwMode="auto">
          <a:xfrm>
            <a:off x="7700190" y="2311578"/>
            <a:ext cx="482600" cy="1295400"/>
            <a:chOff x="2538" y="2479"/>
            <a:chExt cx="304" cy="816"/>
          </a:xfrm>
        </p:grpSpPr>
        <p:sp>
          <p:nvSpPr>
            <p:cNvPr id="26692" name="Rectangle 131"/>
            <p:cNvSpPr>
              <a:spLocks noChangeArrowheads="1"/>
            </p:cNvSpPr>
            <p:nvPr/>
          </p:nvSpPr>
          <p:spPr bwMode="auto">
            <a:xfrm>
              <a:off x="2538" y="2664"/>
              <a:ext cx="304" cy="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6693" name="Group 132"/>
            <p:cNvGrpSpPr/>
            <p:nvPr/>
          </p:nvGrpSpPr>
          <p:grpSpPr bwMode="auto">
            <a:xfrm>
              <a:off x="2577" y="2479"/>
              <a:ext cx="230" cy="816"/>
              <a:chOff x="2577" y="2479"/>
              <a:chExt cx="230" cy="816"/>
            </a:xfrm>
          </p:grpSpPr>
          <p:grpSp>
            <p:nvGrpSpPr>
              <p:cNvPr id="26694" name="Group 130"/>
              <p:cNvGrpSpPr/>
              <p:nvPr/>
            </p:nvGrpSpPr>
            <p:grpSpPr bwMode="auto">
              <a:xfrm>
                <a:off x="2577" y="2747"/>
                <a:ext cx="230" cy="310"/>
                <a:chOff x="2045" y="2601"/>
                <a:chExt cx="230" cy="310"/>
              </a:xfrm>
            </p:grpSpPr>
            <p:sp>
              <p:nvSpPr>
                <p:cNvPr id="26696" name="AutoShape 124"/>
                <p:cNvSpPr>
                  <a:spLocks noChangeArrowheads="1"/>
                </p:cNvSpPr>
                <p:nvPr/>
              </p:nvSpPr>
              <p:spPr bwMode="auto">
                <a:xfrm>
                  <a:off x="2064" y="2772"/>
                  <a:ext cx="192" cy="139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6697" name="Freeform 125"/>
                <p:cNvSpPr/>
                <p:nvPr/>
              </p:nvSpPr>
              <p:spPr bwMode="auto">
                <a:xfrm>
                  <a:off x="2045" y="2758"/>
                  <a:ext cx="227" cy="68"/>
                </a:xfrm>
                <a:custGeom>
                  <a:avLst/>
                  <a:gdLst>
                    <a:gd name="T0" fmla="*/ 0 w 227"/>
                    <a:gd name="T1" fmla="*/ 0 h 68"/>
                    <a:gd name="T2" fmla="*/ 227 w 227"/>
                    <a:gd name="T3" fmla="*/ 0 h 68"/>
                    <a:gd name="T4" fmla="*/ 227 w 227"/>
                    <a:gd name="T5" fmla="*/ 68 h 68"/>
                    <a:gd name="T6" fmla="*/ 0 60000 65536"/>
                    <a:gd name="T7" fmla="*/ 0 60000 65536"/>
                    <a:gd name="T8" fmla="*/ 0 60000 65536"/>
                    <a:gd name="T9" fmla="*/ 0 w 227"/>
                    <a:gd name="T10" fmla="*/ 0 h 68"/>
                    <a:gd name="T11" fmla="*/ 227 w 227"/>
                    <a:gd name="T12" fmla="*/ 68 h 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" h="68">
                      <a:moveTo>
                        <a:pt x="0" y="0"/>
                      </a:moveTo>
                      <a:lnTo>
                        <a:pt x="227" y="0"/>
                      </a:lnTo>
                      <a:lnTo>
                        <a:pt x="227" y="6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8" name="AutoShape 127"/>
                <p:cNvSpPr>
                  <a:spLocks noChangeArrowheads="1"/>
                </p:cNvSpPr>
                <p:nvPr/>
              </p:nvSpPr>
              <p:spPr bwMode="auto">
                <a:xfrm rot="10800000">
                  <a:off x="2065" y="2601"/>
                  <a:ext cx="192" cy="139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26699" name="Freeform 128"/>
                <p:cNvSpPr/>
                <p:nvPr/>
              </p:nvSpPr>
              <p:spPr bwMode="auto">
                <a:xfrm rot="10800000">
                  <a:off x="2048" y="2691"/>
                  <a:ext cx="227" cy="68"/>
                </a:xfrm>
                <a:custGeom>
                  <a:avLst/>
                  <a:gdLst>
                    <a:gd name="T0" fmla="*/ 0 w 227"/>
                    <a:gd name="T1" fmla="*/ 0 h 68"/>
                    <a:gd name="T2" fmla="*/ 227 w 227"/>
                    <a:gd name="T3" fmla="*/ 0 h 68"/>
                    <a:gd name="T4" fmla="*/ 227 w 227"/>
                    <a:gd name="T5" fmla="*/ 68 h 68"/>
                    <a:gd name="T6" fmla="*/ 0 60000 65536"/>
                    <a:gd name="T7" fmla="*/ 0 60000 65536"/>
                    <a:gd name="T8" fmla="*/ 0 60000 65536"/>
                    <a:gd name="T9" fmla="*/ 0 w 227"/>
                    <a:gd name="T10" fmla="*/ 0 h 68"/>
                    <a:gd name="T11" fmla="*/ 227 w 227"/>
                    <a:gd name="T12" fmla="*/ 68 h 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7" h="68">
                      <a:moveTo>
                        <a:pt x="0" y="0"/>
                      </a:moveTo>
                      <a:lnTo>
                        <a:pt x="227" y="0"/>
                      </a:lnTo>
                      <a:lnTo>
                        <a:pt x="227" y="68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6695" name="Line 129"/>
              <p:cNvSpPr>
                <a:spLocks noChangeShapeType="1"/>
              </p:cNvSpPr>
              <p:nvPr/>
            </p:nvSpPr>
            <p:spPr bwMode="auto">
              <a:xfrm rot="-5400000">
                <a:off x="2283" y="2887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oval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166"/>
          <p:cNvGrpSpPr/>
          <p:nvPr/>
        </p:nvGrpSpPr>
        <p:grpSpPr bwMode="auto">
          <a:xfrm>
            <a:off x="6161088" y="4116121"/>
            <a:ext cx="2219325" cy="2220912"/>
            <a:chOff x="657" y="2548"/>
            <a:chExt cx="1398" cy="1399"/>
          </a:xfrm>
        </p:grpSpPr>
        <p:grpSp>
          <p:nvGrpSpPr>
            <p:cNvPr id="26686" name="Group 164"/>
            <p:cNvGrpSpPr/>
            <p:nvPr/>
          </p:nvGrpSpPr>
          <p:grpSpPr bwMode="auto">
            <a:xfrm>
              <a:off x="764" y="2694"/>
              <a:ext cx="1291" cy="1143"/>
              <a:chOff x="764" y="2694"/>
              <a:chExt cx="1291" cy="1143"/>
            </a:xfrm>
          </p:grpSpPr>
          <p:sp>
            <p:nvSpPr>
              <p:cNvPr id="26689" name="Line 144"/>
              <p:cNvSpPr>
                <a:spLocks noChangeShapeType="1"/>
              </p:cNvSpPr>
              <p:nvPr/>
            </p:nvSpPr>
            <p:spPr bwMode="auto">
              <a:xfrm>
                <a:off x="1407" y="2696"/>
                <a:ext cx="0" cy="1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0" name="Line 154"/>
              <p:cNvSpPr>
                <a:spLocks noChangeShapeType="1"/>
              </p:cNvSpPr>
              <p:nvPr/>
            </p:nvSpPr>
            <p:spPr bwMode="auto">
              <a:xfrm flipH="1">
                <a:off x="764" y="2694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91" name="Line 162"/>
              <p:cNvSpPr>
                <a:spLocks noChangeShapeType="1"/>
              </p:cNvSpPr>
              <p:nvPr/>
            </p:nvSpPr>
            <p:spPr bwMode="auto">
              <a:xfrm flipH="1">
                <a:off x="1412" y="3832"/>
                <a:ext cx="6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87" name="Text Box 146"/>
            <p:cNvSpPr txBox="1">
              <a:spLocks noChangeArrowheads="1"/>
            </p:cNvSpPr>
            <p:nvPr/>
          </p:nvSpPr>
          <p:spPr bwMode="auto">
            <a:xfrm>
              <a:off x="1264" y="2548"/>
              <a:ext cx="771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   +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OM</a:t>
              </a:r>
              <a:endPara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88" name="Text Box 147"/>
            <p:cNvSpPr txBox="1">
              <a:spLocks noChangeArrowheads="1"/>
            </p:cNvSpPr>
            <p:nvPr/>
          </p:nvSpPr>
          <p:spPr bwMode="auto">
            <a:xfrm>
              <a:off x="657" y="3659"/>
              <a:ext cx="81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–</a:t>
              </a: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OM</a:t>
              </a:r>
              <a:endPara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80436" name="Text Box 148"/>
          <p:cNvSpPr txBox="1">
            <a:spLocks noChangeArrowheads="1"/>
          </p:cNvSpPr>
          <p:nvPr/>
        </p:nvSpPr>
        <p:spPr bwMode="auto">
          <a:xfrm>
            <a:off x="7397750" y="3524844"/>
            <a:ext cx="569913" cy="6048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6656" name="Line 149"/>
          <p:cNvSpPr>
            <a:spLocks noChangeShapeType="1"/>
          </p:cNvSpPr>
          <p:nvPr/>
        </p:nvSpPr>
        <p:spPr bwMode="auto">
          <a:xfrm>
            <a:off x="6323013" y="5225783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57" name="Text Box 151"/>
          <p:cNvSpPr txBox="1">
            <a:spLocks noChangeArrowheads="1"/>
          </p:cNvSpPr>
          <p:nvPr/>
        </p:nvSpPr>
        <p:spPr bwMode="auto">
          <a:xfrm>
            <a:off x="8375650" y="5113071"/>
            <a:ext cx="574675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</a:rPr>
              <a:t>I</a:t>
            </a:r>
            <a:endParaRPr kumimoji="1" lang="en-US" altLang="zh-CN" sz="2800" b="0">
              <a:latin typeface="Times New Roman" panose="02020603050405020304" pitchFamily="18" charset="0"/>
            </a:endParaRPr>
          </a:p>
        </p:txBody>
      </p:sp>
      <p:sp>
        <p:nvSpPr>
          <p:cNvPr id="780440" name="Text Box 152"/>
          <p:cNvSpPr txBox="1">
            <a:spLocks noChangeArrowheads="1"/>
          </p:cNvSpPr>
          <p:nvPr/>
        </p:nvSpPr>
        <p:spPr bwMode="auto">
          <a:xfrm>
            <a:off x="6713538" y="3590658"/>
            <a:ext cx="661987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r>
              <a:rPr kumimoji="1" lang="en-US" altLang="zh-CN" sz="2800" i="1">
                <a:latin typeface="Times New Roman" panose="02020603050405020304" pitchFamily="18" charset="0"/>
              </a:rPr>
              <a:t>'</a:t>
            </a:r>
            <a:endParaRPr kumimoji="1" lang="en-US" altLang="zh-CN" sz="2800" i="1">
              <a:latin typeface="Times New Roman" panose="02020603050405020304" pitchFamily="18" charset="0"/>
            </a:endParaRPr>
          </a:p>
        </p:txBody>
      </p:sp>
      <p:sp>
        <p:nvSpPr>
          <p:cNvPr id="26659" name="Text Box 153"/>
          <p:cNvSpPr txBox="1">
            <a:spLocks noChangeArrowheads="1"/>
          </p:cNvSpPr>
          <p:nvPr/>
        </p:nvSpPr>
        <p:spPr bwMode="auto">
          <a:xfrm flipH="1">
            <a:off x="6989763" y="5201971"/>
            <a:ext cx="411162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O</a:t>
            </a:r>
            <a:endParaRPr kumimoji="1" lang="en-US" altLang="zh-CN" sz="2000" b="0" i="1">
              <a:latin typeface="Times New Roman" panose="02020603050405020304" pitchFamily="18" charset="0"/>
            </a:endParaRPr>
          </a:p>
        </p:txBody>
      </p:sp>
      <p:grpSp>
        <p:nvGrpSpPr>
          <p:cNvPr id="10" name="Group 165"/>
          <p:cNvGrpSpPr/>
          <p:nvPr/>
        </p:nvGrpSpPr>
        <p:grpSpPr bwMode="auto">
          <a:xfrm>
            <a:off x="6318250" y="4478071"/>
            <a:ext cx="2070100" cy="1495425"/>
            <a:chOff x="756" y="2774"/>
            <a:chExt cx="1304" cy="942"/>
          </a:xfrm>
        </p:grpSpPr>
        <p:sp>
          <p:nvSpPr>
            <p:cNvPr id="26681" name="Text Box 140"/>
            <p:cNvSpPr txBox="1">
              <a:spLocks noChangeArrowheads="1"/>
            </p:cNvSpPr>
            <p:nvPr/>
          </p:nvSpPr>
          <p:spPr bwMode="auto">
            <a:xfrm>
              <a:off x="1424" y="2774"/>
              <a:ext cx="462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82" name="Text Box 141"/>
            <p:cNvSpPr txBox="1">
              <a:spLocks noChangeArrowheads="1"/>
            </p:cNvSpPr>
            <p:nvPr/>
          </p:nvSpPr>
          <p:spPr bwMode="auto">
            <a:xfrm>
              <a:off x="884" y="3428"/>
              <a:ext cx="52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anose="02020603050405020304" pitchFamily="18" charset="0"/>
                </a:rPr>
                <a:t>–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83" name="Line 157"/>
            <p:cNvSpPr>
              <a:spLocks noChangeShapeType="1"/>
            </p:cNvSpPr>
            <p:nvPr/>
          </p:nvSpPr>
          <p:spPr bwMode="auto">
            <a:xfrm>
              <a:off x="756" y="2932"/>
              <a:ext cx="65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4" name="Line 158"/>
            <p:cNvSpPr>
              <a:spLocks noChangeShapeType="1"/>
            </p:cNvSpPr>
            <p:nvPr/>
          </p:nvSpPr>
          <p:spPr bwMode="auto">
            <a:xfrm>
              <a:off x="1407" y="2932"/>
              <a:ext cx="0" cy="6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85" name="Line 163"/>
            <p:cNvSpPr>
              <a:spLocks noChangeShapeType="1"/>
            </p:cNvSpPr>
            <p:nvPr/>
          </p:nvSpPr>
          <p:spPr bwMode="auto">
            <a:xfrm>
              <a:off x="1409" y="3600"/>
              <a:ext cx="65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193"/>
          <p:cNvGrpSpPr/>
          <p:nvPr/>
        </p:nvGrpSpPr>
        <p:grpSpPr bwMode="auto">
          <a:xfrm>
            <a:off x="4402953" y="1954391"/>
            <a:ext cx="323850" cy="684212"/>
            <a:chOff x="2971" y="1275"/>
            <a:chExt cx="204" cy="431"/>
          </a:xfrm>
        </p:grpSpPr>
        <p:grpSp>
          <p:nvGrpSpPr>
            <p:cNvPr id="26677" name="Group 189"/>
            <p:cNvGrpSpPr/>
            <p:nvPr/>
          </p:nvGrpSpPr>
          <p:grpSpPr bwMode="auto">
            <a:xfrm>
              <a:off x="2971" y="1412"/>
              <a:ext cx="204" cy="145"/>
              <a:chOff x="2948" y="1395"/>
              <a:chExt cx="246" cy="175"/>
            </a:xfrm>
          </p:grpSpPr>
          <p:sp>
            <p:nvSpPr>
              <p:cNvPr id="26679" name="Line 169"/>
              <p:cNvSpPr>
                <a:spLocks noChangeShapeType="1"/>
              </p:cNvSpPr>
              <p:nvPr/>
            </p:nvSpPr>
            <p:spPr bwMode="auto">
              <a:xfrm>
                <a:off x="2948" y="1569"/>
                <a:ext cx="24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0" name="AutoShape 170"/>
              <p:cNvSpPr>
                <a:spLocks noChangeArrowheads="1"/>
              </p:cNvSpPr>
              <p:nvPr/>
            </p:nvSpPr>
            <p:spPr bwMode="auto">
              <a:xfrm flipV="1">
                <a:off x="2966" y="1395"/>
                <a:ext cx="210" cy="16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  <p:sp>
          <p:nvSpPr>
            <p:cNvPr id="26678" name="Line 171"/>
            <p:cNvSpPr>
              <a:spLocks noChangeShapeType="1"/>
            </p:cNvSpPr>
            <p:nvPr/>
          </p:nvSpPr>
          <p:spPr bwMode="auto">
            <a:xfrm rot="5400000">
              <a:off x="2864" y="1491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62" name="Object 186"/>
          <p:cNvGraphicFramePr>
            <a:graphicFrameLocks noChangeAspect="1"/>
          </p:cNvGraphicFramePr>
          <p:nvPr/>
        </p:nvGraphicFramePr>
        <p:xfrm>
          <a:off x="6634978" y="1703566"/>
          <a:ext cx="4191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9" name="公式" r:id="rId1" imgW="177800" imgH="241300" progId="Equation.3">
                  <p:embed/>
                </p:oleObj>
              </mc:Choice>
              <mc:Fallback>
                <p:oleObj name="公式" r:id="rId1" imgW="177800" imgH="241300" progId="Equation.3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978" y="1703566"/>
                        <a:ext cx="4191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3" name="Object 187"/>
          <p:cNvGraphicFramePr>
            <a:graphicFrameLocks noChangeAspect="1"/>
          </p:cNvGraphicFramePr>
          <p:nvPr/>
        </p:nvGraphicFramePr>
        <p:xfrm>
          <a:off x="3036115" y="1343203"/>
          <a:ext cx="3587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0" name="公式" r:id="rId3" imgW="152400" imgH="215900" progId="Equation.3">
                  <p:embed/>
                </p:oleObj>
              </mc:Choice>
              <mc:Fallback>
                <p:oleObj name="公式" r:id="rId3" imgW="152400" imgH="215900" progId="Equation.3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115" y="1343203"/>
                        <a:ext cx="3587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4" name="Object 188"/>
          <p:cNvGraphicFramePr>
            <a:graphicFrameLocks noChangeAspect="1"/>
          </p:cNvGraphicFramePr>
          <p:nvPr/>
        </p:nvGraphicFramePr>
        <p:xfrm>
          <a:off x="8124053" y="1703566"/>
          <a:ext cx="4191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91" name="公式" r:id="rId5" imgW="177800" imgH="228600" progId="Equation.3">
                  <p:embed/>
                </p:oleObj>
              </mc:Choice>
              <mc:Fallback>
                <p:oleObj name="公式" r:id="rId5" imgW="177800" imgH="228600" progId="Equation.3">
                  <p:embed/>
                  <p:pic>
                    <p:nvPicPr>
                      <p:cNvPr id="0" name="Object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053" y="1703566"/>
                        <a:ext cx="4191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94"/>
          <p:cNvGrpSpPr/>
          <p:nvPr/>
        </p:nvGrpSpPr>
        <p:grpSpPr bwMode="auto">
          <a:xfrm>
            <a:off x="4942703" y="1954391"/>
            <a:ext cx="323850" cy="684212"/>
            <a:chOff x="3334" y="1275"/>
            <a:chExt cx="204" cy="431"/>
          </a:xfrm>
        </p:grpSpPr>
        <p:sp>
          <p:nvSpPr>
            <p:cNvPr id="26673" name="Line 183"/>
            <p:cNvSpPr>
              <a:spLocks noChangeShapeType="1"/>
            </p:cNvSpPr>
            <p:nvPr/>
          </p:nvSpPr>
          <p:spPr bwMode="auto">
            <a:xfrm rot="-5400000">
              <a:off x="3227" y="1491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74" name="Group 190"/>
            <p:cNvGrpSpPr/>
            <p:nvPr/>
          </p:nvGrpSpPr>
          <p:grpSpPr bwMode="auto">
            <a:xfrm rot="10800000">
              <a:off x="3334" y="1412"/>
              <a:ext cx="204" cy="145"/>
              <a:chOff x="2948" y="1395"/>
              <a:chExt cx="246" cy="175"/>
            </a:xfrm>
          </p:grpSpPr>
          <p:sp>
            <p:nvSpPr>
              <p:cNvPr id="26675" name="Line 191"/>
              <p:cNvSpPr>
                <a:spLocks noChangeShapeType="1"/>
              </p:cNvSpPr>
              <p:nvPr/>
            </p:nvSpPr>
            <p:spPr bwMode="auto">
              <a:xfrm>
                <a:off x="2948" y="1569"/>
                <a:ext cx="246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6" name="AutoShape 192"/>
              <p:cNvSpPr>
                <a:spLocks noChangeArrowheads="1"/>
              </p:cNvSpPr>
              <p:nvPr/>
            </p:nvSpPr>
            <p:spPr bwMode="auto">
              <a:xfrm flipV="1">
                <a:off x="2966" y="1395"/>
                <a:ext cx="210" cy="16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</p:grpSp>
      </p:grpSp>
      <p:sp>
        <p:nvSpPr>
          <p:cNvPr id="780485" name="Rectangle 197"/>
          <p:cNvSpPr>
            <a:spLocks noGrp="1" noChangeArrowheads="1"/>
          </p:cNvSpPr>
          <p:nvPr>
            <p:ph type="body" idx="1"/>
          </p:nvPr>
        </p:nvSpPr>
        <p:spPr>
          <a:xfrm>
            <a:off x="438424" y="1545432"/>
            <a:ext cx="2351087" cy="4932362"/>
          </a:xfrm>
          <a:noFill/>
        </p:spPr>
        <p:txBody>
          <a:bodyPr/>
          <a:lstStyle/>
          <a:p>
            <a:r>
              <a:rPr lang="zh-CN" altLang="en-US" sz="2800" dirty="0"/>
              <a:t>输入限幅</a:t>
            </a:r>
            <a:endParaRPr lang="zh-CN" altLang="en-US" sz="2800" dirty="0"/>
          </a:p>
          <a:p>
            <a:pPr lvl="1"/>
            <a:r>
              <a:rPr lang="zh-CN" altLang="en-US" sz="2400" dirty="0"/>
              <a:t>保护运放的输入级</a:t>
            </a:r>
            <a:endParaRPr lang="zh-CN" altLang="en-US" sz="2400" dirty="0"/>
          </a:p>
          <a:p>
            <a:pPr lvl="1"/>
            <a:r>
              <a:rPr lang="zh-CN" altLang="en-US" sz="2400" dirty="0"/>
              <a:t>提高运放响应速度</a:t>
            </a:r>
            <a:endParaRPr lang="zh-CN" altLang="en-US" sz="2400" dirty="0"/>
          </a:p>
          <a:p>
            <a:pPr>
              <a:spcBef>
                <a:spcPct val="20000"/>
              </a:spcBef>
            </a:pPr>
            <a:endParaRPr lang="en-US" altLang="zh-CN" sz="2800" dirty="0"/>
          </a:p>
          <a:p>
            <a:pPr>
              <a:spcBef>
                <a:spcPct val="20000"/>
              </a:spcBef>
            </a:pPr>
            <a:r>
              <a:rPr lang="zh-CN" altLang="en-US" sz="2800" dirty="0"/>
              <a:t>输出限幅</a:t>
            </a:r>
            <a:endParaRPr lang="zh-CN" altLang="en-US" sz="2800" dirty="0"/>
          </a:p>
          <a:p>
            <a:pPr lvl="1"/>
            <a:r>
              <a:rPr lang="zh-CN" altLang="en-US" sz="2400" dirty="0"/>
              <a:t>适应负载对电压幅值的要求</a:t>
            </a:r>
            <a:endParaRPr lang="en-US" altLang="zh-CN" sz="2400" dirty="0"/>
          </a:p>
        </p:txBody>
      </p:sp>
      <p:grpSp>
        <p:nvGrpSpPr>
          <p:cNvPr id="15" name="Group 203"/>
          <p:cNvGrpSpPr/>
          <p:nvPr/>
        </p:nvGrpSpPr>
        <p:grpSpPr bwMode="auto">
          <a:xfrm>
            <a:off x="2817813" y="4282390"/>
            <a:ext cx="3263900" cy="1989137"/>
            <a:chOff x="1678" y="2500"/>
            <a:chExt cx="2056" cy="1253"/>
          </a:xfrm>
        </p:grpSpPr>
        <p:pic>
          <p:nvPicPr>
            <p:cNvPr id="26670" name="Picture 200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" y="2500"/>
              <a:ext cx="1972" cy="1253"/>
            </a:xfrm>
            <a:prstGeom prst="rect">
              <a:avLst/>
            </a:prstGeom>
            <a:noFill/>
            <a:ln>
              <a:noFill/>
            </a:ln>
          </p:spPr>
        </p:pic>
        <p:graphicFrame>
          <p:nvGraphicFramePr>
            <p:cNvPr id="26671" name="Object 201"/>
            <p:cNvGraphicFramePr>
              <a:graphicFrameLocks noChangeAspect="1"/>
            </p:cNvGraphicFramePr>
            <p:nvPr/>
          </p:nvGraphicFramePr>
          <p:xfrm>
            <a:off x="1678" y="3089"/>
            <a:ext cx="22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92" name="公式" r:id="rId8" imgW="152400" imgH="215900" progId="Equation.3">
                    <p:embed/>
                  </p:oleObj>
                </mc:Choice>
                <mc:Fallback>
                  <p:oleObj name="公式" r:id="rId8" imgW="152400" imgH="215900" progId="Equation.3">
                    <p:embed/>
                    <p:pic>
                      <p:nvPicPr>
                        <p:cNvPr id="0" name="Object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3089"/>
                          <a:ext cx="22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72" name="Object 202"/>
            <p:cNvGraphicFramePr>
              <a:graphicFrameLocks noChangeAspect="1"/>
            </p:cNvGraphicFramePr>
            <p:nvPr/>
          </p:nvGraphicFramePr>
          <p:xfrm>
            <a:off x="3470" y="3249"/>
            <a:ext cx="26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93" name="公式" r:id="rId9" imgW="177800" imgH="228600" progId="Equation.3">
                    <p:embed/>
                  </p:oleObj>
                </mc:Choice>
                <mc:Fallback>
                  <p:oleObj name="公式" r:id="rId9" imgW="177800" imgH="228600" progId="Equation.3">
                    <p:embed/>
                    <p:pic>
                      <p:nvPicPr>
                        <p:cNvPr id="0" name="Object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249"/>
                          <a:ext cx="264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68" name="Rectangle 21"/>
          <p:cNvSpPr>
            <a:spLocks noChangeArrowheads="1"/>
          </p:cNvSpPr>
          <p:nvPr/>
        </p:nvSpPr>
        <p:spPr bwMode="auto">
          <a:xfrm>
            <a:off x="3706040" y="2549703"/>
            <a:ext cx="409575" cy="1492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80492" name="Text Box 204"/>
          <p:cNvSpPr txBox="1">
            <a:spLocks noChangeArrowheads="1"/>
          </p:cNvSpPr>
          <p:nvPr/>
        </p:nvSpPr>
        <p:spPr bwMode="auto">
          <a:xfrm>
            <a:off x="3017839" y="3805935"/>
            <a:ext cx="2916237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Z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: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双向稳压二极管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66A4B37-A5BA-4C8F-9CE0-24CC3C8FA2C7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786692C-AEC7-4E6C-AA39-E250A79A825D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latin typeface="Times New Roman" panose="02020603050405020304" pitchFamily="18" charset="0"/>
              </a:rPr>
              <a:t>单门限比较器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5280025" cy="5040312"/>
          </a:xfrm>
        </p:spPr>
        <p:txBody>
          <a:bodyPr/>
          <a:lstStyle/>
          <a:p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将正弦波变换为矩形波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679" name="Group 59"/>
          <p:cNvGrpSpPr/>
          <p:nvPr/>
        </p:nvGrpSpPr>
        <p:grpSpPr bwMode="auto">
          <a:xfrm>
            <a:off x="5529263" y="1304925"/>
            <a:ext cx="2881312" cy="1800225"/>
            <a:chOff x="3696" y="913"/>
            <a:chExt cx="1815" cy="1134"/>
          </a:xfrm>
        </p:grpSpPr>
        <p:sp>
          <p:nvSpPr>
            <p:cNvPr id="28687" name="Text Box 8"/>
            <p:cNvSpPr txBox="1">
              <a:spLocks noChangeArrowheads="1"/>
            </p:cNvSpPr>
            <p:nvPr/>
          </p:nvSpPr>
          <p:spPr bwMode="auto">
            <a:xfrm>
              <a:off x="3696" y="959"/>
              <a:ext cx="340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</a:rPr>
                <a:t>I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28688" name="Line 9"/>
            <p:cNvSpPr>
              <a:spLocks noChangeShapeType="1"/>
            </p:cNvSpPr>
            <p:nvPr/>
          </p:nvSpPr>
          <p:spPr bwMode="auto">
            <a:xfrm>
              <a:off x="4128" y="1452"/>
              <a:ext cx="2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9" name="Line 10"/>
            <p:cNvSpPr>
              <a:spLocks noChangeShapeType="1"/>
            </p:cNvSpPr>
            <p:nvPr/>
          </p:nvSpPr>
          <p:spPr bwMode="auto">
            <a:xfrm>
              <a:off x="4922" y="131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11"/>
            <p:cNvSpPr>
              <a:spLocks noChangeShapeType="1"/>
            </p:cNvSpPr>
            <p:nvPr/>
          </p:nvSpPr>
          <p:spPr bwMode="auto">
            <a:xfrm>
              <a:off x="4083" y="1173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Oval 12"/>
            <p:cNvSpPr>
              <a:spLocks noChangeArrowheads="1"/>
            </p:cNvSpPr>
            <p:nvPr/>
          </p:nvSpPr>
          <p:spPr bwMode="auto">
            <a:xfrm>
              <a:off x="4014" y="1145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692" name="Oval 13"/>
            <p:cNvSpPr>
              <a:spLocks noChangeArrowheads="1"/>
            </p:cNvSpPr>
            <p:nvPr/>
          </p:nvSpPr>
          <p:spPr bwMode="auto">
            <a:xfrm>
              <a:off x="5207" y="1277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8693" name="Group 14"/>
            <p:cNvGrpSpPr/>
            <p:nvPr/>
          </p:nvGrpSpPr>
          <p:grpSpPr bwMode="auto">
            <a:xfrm>
              <a:off x="4355" y="1004"/>
              <a:ext cx="587" cy="612"/>
              <a:chOff x="5944" y="3166"/>
              <a:chExt cx="587" cy="695"/>
            </a:xfrm>
          </p:grpSpPr>
          <p:sp>
            <p:nvSpPr>
              <p:cNvPr id="28701" name="Text Box 15"/>
              <p:cNvSpPr txBox="1">
                <a:spLocks noChangeArrowheads="1"/>
              </p:cNvSpPr>
              <p:nvPr/>
            </p:nvSpPr>
            <p:spPr bwMode="auto">
              <a:xfrm>
                <a:off x="6023" y="3531"/>
                <a:ext cx="80" cy="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800"/>
                  <a:t>–</a:t>
                </a:r>
                <a:endParaRPr kumimoji="1" lang="en-US" altLang="zh-CN" sz="1800"/>
              </a:p>
            </p:txBody>
          </p:sp>
          <p:sp>
            <p:nvSpPr>
              <p:cNvPr id="28702" name="Text Box 16"/>
              <p:cNvSpPr txBox="1">
                <a:spLocks noChangeArrowheads="1"/>
              </p:cNvSpPr>
              <p:nvPr/>
            </p:nvSpPr>
            <p:spPr bwMode="auto">
              <a:xfrm>
                <a:off x="5979" y="3225"/>
                <a:ext cx="139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3600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200"/>
                  <a:t> </a:t>
                </a:r>
                <a:r>
                  <a:rPr kumimoji="1" lang="en-US" altLang="zh-CN" sz="2400" b="0"/>
                  <a:t>+</a:t>
                </a:r>
                <a:endParaRPr kumimoji="1" lang="en-US" altLang="zh-CN" sz="2400" b="0"/>
              </a:p>
            </p:txBody>
          </p:sp>
          <p:sp>
            <p:nvSpPr>
              <p:cNvPr id="28703" name="AutoShape 17"/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8704" name="Text Box 18"/>
              <p:cNvSpPr txBox="1">
                <a:spLocks noChangeArrowheads="1"/>
              </p:cNvSpPr>
              <p:nvPr/>
            </p:nvSpPr>
            <p:spPr bwMode="auto">
              <a:xfrm>
                <a:off x="6202" y="3370"/>
                <a:ext cx="1" cy="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8694" name="Text Box 19"/>
            <p:cNvSpPr txBox="1">
              <a:spLocks noChangeArrowheads="1"/>
            </p:cNvSpPr>
            <p:nvPr/>
          </p:nvSpPr>
          <p:spPr bwMode="auto">
            <a:xfrm>
              <a:off x="5079" y="913"/>
              <a:ext cx="432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695" name="Text Box 20"/>
            <p:cNvSpPr txBox="1">
              <a:spLocks noChangeArrowheads="1"/>
            </p:cNvSpPr>
            <p:nvPr/>
          </p:nvSpPr>
          <p:spPr bwMode="auto">
            <a:xfrm>
              <a:off x="4287" y="1661"/>
              <a:ext cx="544" cy="340"/>
            </a:xfrm>
            <a:prstGeom prst="rect">
              <a:avLst/>
            </a:prstGeom>
            <a:noFill/>
            <a:ln>
              <a:noFill/>
            </a:ln>
          </p:spPr>
          <p:txBody>
            <a:bodyPr wrap="none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REF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8696" name="Line 21"/>
            <p:cNvSpPr>
              <a:spLocks noChangeShapeType="1"/>
            </p:cNvSpPr>
            <p:nvPr/>
          </p:nvSpPr>
          <p:spPr bwMode="auto">
            <a:xfrm>
              <a:off x="4127" y="1458"/>
              <a:ext cx="0" cy="2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7" name="Line 22"/>
            <p:cNvSpPr>
              <a:spLocks noChangeShapeType="1"/>
            </p:cNvSpPr>
            <p:nvPr/>
          </p:nvSpPr>
          <p:spPr bwMode="auto">
            <a:xfrm>
              <a:off x="4014" y="2047"/>
              <a:ext cx="22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8" name="Line 23"/>
            <p:cNvSpPr>
              <a:spLocks noChangeShapeType="1"/>
            </p:cNvSpPr>
            <p:nvPr/>
          </p:nvSpPr>
          <p:spPr bwMode="auto">
            <a:xfrm>
              <a:off x="3991" y="1751"/>
              <a:ext cx="27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99" name="Line 24"/>
            <p:cNvSpPr>
              <a:spLocks noChangeShapeType="1"/>
            </p:cNvSpPr>
            <p:nvPr/>
          </p:nvSpPr>
          <p:spPr bwMode="auto">
            <a:xfrm>
              <a:off x="4037" y="1842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0" name="Line 25"/>
            <p:cNvSpPr>
              <a:spLocks noChangeShapeType="1"/>
            </p:cNvSpPr>
            <p:nvPr/>
          </p:nvSpPr>
          <p:spPr bwMode="auto">
            <a:xfrm>
              <a:off x="4127" y="1842"/>
              <a:ext cx="0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8680" name="Object 17"/>
          <p:cNvGraphicFramePr>
            <a:graphicFrameLocks noChangeAspect="1"/>
          </p:cNvGraphicFramePr>
          <p:nvPr/>
        </p:nvGraphicFramePr>
        <p:xfrm>
          <a:off x="1000125" y="1808163"/>
          <a:ext cx="3328988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0" name="图片" r:id="rId1" imgW="2557780" imgH="2239645" progId="Word.Picture.8">
                  <p:embed/>
                </p:oleObj>
              </mc:Choice>
              <mc:Fallback>
                <p:oleObj name="图片" r:id="rId1" imgW="2557780" imgH="2239645" progId="Word.Picture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808163"/>
                        <a:ext cx="3328988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44" name="Object 20"/>
          <p:cNvGraphicFramePr>
            <a:graphicFrameLocks noChangeAspect="1"/>
          </p:cNvGraphicFramePr>
          <p:nvPr/>
        </p:nvGraphicFramePr>
        <p:xfrm>
          <a:off x="995363" y="2887663"/>
          <a:ext cx="332898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1" name="图片" r:id="rId3" imgW="2557780" imgH="2416175" progId="Word.Picture.8">
                  <p:embed/>
                </p:oleObj>
              </mc:Choice>
              <mc:Fallback>
                <p:oleObj name="图片" r:id="rId3" imgW="2557780" imgH="2416175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887663"/>
                        <a:ext cx="332898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351" name="Line 55"/>
          <p:cNvSpPr>
            <a:spLocks noChangeShapeType="1"/>
          </p:cNvSpPr>
          <p:nvPr/>
        </p:nvSpPr>
        <p:spPr bwMode="auto">
          <a:xfrm>
            <a:off x="1463675" y="2917825"/>
            <a:ext cx="23034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3353" name="Text Box 57"/>
          <p:cNvSpPr txBox="1">
            <a:spLocks noChangeArrowheads="1"/>
          </p:cNvSpPr>
          <p:nvPr/>
        </p:nvSpPr>
        <p:spPr bwMode="auto">
          <a:xfrm>
            <a:off x="1096963" y="6070600"/>
            <a:ext cx="298450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000"/>
              <a:t>改变</a:t>
            </a:r>
            <a:r>
              <a:rPr kumimoji="1" lang="en-US" altLang="zh-CN" sz="2000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aseline="-25000">
                <a:latin typeface="Times New Roman" panose="02020603050405020304" pitchFamily="18" charset="0"/>
              </a:rPr>
              <a:t>REF</a:t>
            </a:r>
            <a:r>
              <a:rPr lang="zh-CN" altLang="en-US" sz="2000"/>
              <a:t>可调节脉冲宽度</a:t>
            </a:r>
            <a:endParaRPr lang="zh-CN" altLang="en-US" sz="2000"/>
          </a:p>
        </p:txBody>
      </p:sp>
      <p:grpSp>
        <p:nvGrpSpPr>
          <p:cNvPr id="4" name="Group 62"/>
          <p:cNvGrpSpPr/>
          <p:nvPr/>
        </p:nvGrpSpPr>
        <p:grpSpPr bwMode="auto">
          <a:xfrm>
            <a:off x="5184775" y="3152775"/>
            <a:ext cx="3133725" cy="3336925"/>
            <a:chOff x="3266" y="1986"/>
            <a:chExt cx="1974" cy="2102"/>
          </a:xfrm>
        </p:grpSpPr>
        <p:graphicFrame>
          <p:nvGraphicFramePr>
            <p:cNvPr id="28685" name="Object 4"/>
            <p:cNvGraphicFramePr>
              <a:graphicFrameLocks noChangeAspect="1"/>
            </p:cNvGraphicFramePr>
            <p:nvPr/>
          </p:nvGraphicFramePr>
          <p:xfrm>
            <a:off x="3266" y="1986"/>
            <a:ext cx="1973" cy="1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2" name="" r:id="rId5" imgW="3009900" imgH="1647825" progId="Word.Picture.8">
                    <p:embed/>
                  </p:oleObj>
                </mc:Choice>
                <mc:Fallback>
                  <p:oleObj name="" r:id="rId5" imgW="3009900" imgH="1647825" progId="Word.Picture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1986"/>
                          <a:ext cx="1973" cy="10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5"/>
            <p:cNvGraphicFramePr>
              <a:graphicFrameLocks noChangeAspect="1"/>
            </p:cNvGraphicFramePr>
            <p:nvPr/>
          </p:nvGraphicFramePr>
          <p:xfrm>
            <a:off x="3266" y="2978"/>
            <a:ext cx="1974" cy="1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3" name="Picture2" r:id="rId7" imgW="3009900" imgH="1695450" progId="Word.Picture.8">
                    <p:embed/>
                  </p:oleObj>
                </mc:Choice>
                <mc:Fallback>
                  <p:oleObj name="Picture2" r:id="rId7" imgW="3009900" imgH="1695450" progId="Word.Picture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2978"/>
                          <a:ext cx="1974" cy="1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CD74927-117F-45D5-B7F1-97ED8DF393EB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6F8F93C-2062-4BF8-BE28-514BF0B63DBF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29701" name="Object 26"/>
          <p:cNvGraphicFramePr>
            <a:graphicFrameLocks noChangeAspect="1"/>
          </p:cNvGraphicFramePr>
          <p:nvPr/>
        </p:nvGraphicFramePr>
        <p:xfrm>
          <a:off x="4500563" y="1449388"/>
          <a:ext cx="3895725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2" name="图片" r:id="rId1" imgW="1854835" imgH="867410" progId="Word.Picture.8">
                  <p:embed/>
                </p:oleObj>
              </mc:Choice>
              <mc:Fallback>
                <p:oleObj name="图片" r:id="rId1" imgW="1854835" imgH="867410" progId="Word.Picture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449388"/>
                        <a:ext cx="3895725" cy="181133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迟滞比较器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24" name="Object 17"/>
          <p:cNvGraphicFramePr>
            <a:graphicFrameLocks noChangeAspect="1"/>
          </p:cNvGraphicFramePr>
          <p:nvPr/>
        </p:nvGraphicFramePr>
        <p:xfrm>
          <a:off x="4679950" y="3429000"/>
          <a:ext cx="36068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3" name="公式" r:id="rId3" imgW="1816100" imgH="431800" progId="Equation.3">
                  <p:embed/>
                </p:oleObj>
              </mc:Choice>
              <mc:Fallback>
                <p:oleObj name="公式" r:id="rId3" imgW="18161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3429000"/>
                        <a:ext cx="36068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8"/>
          <p:cNvGraphicFramePr>
            <a:graphicFrameLocks noChangeAspect="1"/>
          </p:cNvGraphicFramePr>
          <p:nvPr/>
        </p:nvGraphicFramePr>
        <p:xfrm>
          <a:off x="4787900" y="5408613"/>
          <a:ext cx="3492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4" name="公式" r:id="rId5" imgW="1459865" imgH="431800" progId="Equation.3">
                  <p:embed/>
                </p:oleObj>
              </mc:Choice>
              <mc:Fallback>
                <p:oleObj name="公式" r:id="rId5" imgW="1459865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408613"/>
                        <a:ext cx="34925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0" y="4437063"/>
          <a:ext cx="3492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95" name="公式" r:id="rId7" imgW="1459865" imgH="431800" progId="Equation.3">
                  <p:embed/>
                </p:oleObj>
              </mc:Choice>
              <mc:Fallback>
                <p:oleObj name="公式" r:id="rId7" imgW="1459865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4437063"/>
                        <a:ext cx="34925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11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898900" cy="5003800"/>
          </a:xfrm>
          <a:noFill/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由于运放引入了正反馈，其输出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800">
                <a:latin typeface="Times New Roman" panose="02020603050405020304" pitchFamily="18" charset="0"/>
              </a:rPr>
              <a:t>总是处于两种极端状态之一</a:t>
            </a:r>
            <a:endParaRPr lang="zh-CN" altLang="en-US" sz="2800">
              <a:latin typeface="Times New Roman" panose="02020603050405020304" pitchFamily="18" charset="0"/>
            </a:endParaRPr>
          </a:p>
          <a:p>
            <a:pPr marL="522605" lvl="1" indent="-65405">
              <a:lnSpc>
                <a:spcPct val="11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 最高电压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OH 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marL="522605" lvl="1" indent="-65405">
              <a:lnSpc>
                <a:spcPct val="115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 最低电压</a:t>
            </a:r>
            <a:r>
              <a:rPr kumimoji="1" lang="zh-CN" altLang="en-US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OL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与对应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的两个值，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有两个门限电压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22605" lvl="1" indent="-65405">
              <a:lnSpc>
                <a:spcPct val="11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上门限电压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T+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22605" lvl="1" indent="-65405">
              <a:lnSpc>
                <a:spcPct val="115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下门限电压</a:t>
            </a: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B80F560-6253-49EB-BE06-F5DFD76A3548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CFF46F3-5173-4B5A-9798-FED3A9F696AB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aphicFrame>
        <p:nvGraphicFramePr>
          <p:cNvPr id="30725" name="Object 26"/>
          <p:cNvGraphicFramePr>
            <a:graphicFrameLocks noChangeAspect="1"/>
          </p:cNvGraphicFramePr>
          <p:nvPr/>
        </p:nvGraphicFramePr>
        <p:xfrm>
          <a:off x="1255713" y="4616450"/>
          <a:ext cx="3500438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6" name="图片" r:id="rId1" imgW="1854835" imgH="867410" progId="Word.Picture.8">
                  <p:embed/>
                </p:oleObj>
              </mc:Choice>
              <mc:Fallback>
                <p:oleObj name="图片" r:id="rId1" imgW="1854835" imgH="867410" progId="Word.Picture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616450"/>
                        <a:ext cx="3500438" cy="16271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8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01637" y="1555750"/>
            <a:ext cx="5500688" cy="3060700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 sz="2000" dirty="0">
                <a:latin typeface="+mn-ea"/>
              </a:rPr>
              <a:t>当</a:t>
            </a:r>
            <a:r>
              <a:rPr kumimoji="1" lang="en-US" altLang="zh-CN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I</a:t>
            </a:r>
            <a:r>
              <a:rPr kumimoji="1" lang="zh-CN" altLang="en-US" sz="2000" dirty="0">
                <a:latin typeface="+mn-ea"/>
              </a:rPr>
              <a:t>＜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T</a:t>
            </a:r>
            <a:r>
              <a:rPr kumimoji="1" lang="zh-CN" altLang="en-US" sz="2000" baseline="-25000" dirty="0">
                <a:latin typeface="+mn-ea"/>
              </a:rPr>
              <a:t>-</a:t>
            </a:r>
            <a:r>
              <a:rPr kumimoji="1" lang="zh-CN" altLang="en-US" sz="2000" dirty="0">
                <a:latin typeface="+mn-ea"/>
              </a:rPr>
              <a:t>时，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N</a:t>
            </a:r>
            <a:r>
              <a:rPr kumimoji="1" lang="zh-CN" altLang="en-US" sz="2000" dirty="0">
                <a:latin typeface="+mn-ea"/>
              </a:rPr>
              <a:t>＜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P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O</a:t>
            </a:r>
            <a:r>
              <a:rPr kumimoji="1" lang="zh-CN" altLang="en-US" sz="2000" dirty="0">
                <a:latin typeface="+mn-ea"/>
              </a:rPr>
              <a:t>＝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en-US" altLang="zh-CN" sz="2000" baseline="-25000" dirty="0">
                <a:latin typeface="+mn-ea"/>
              </a:rPr>
              <a:t>OH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P</a:t>
            </a:r>
            <a:r>
              <a:rPr kumimoji="1" lang="zh-CN" altLang="en-US" sz="2000" dirty="0">
                <a:latin typeface="+mn-ea"/>
              </a:rPr>
              <a:t>＝</a:t>
            </a:r>
            <a:r>
              <a:rPr kumimoji="1" lang="zh-CN" altLang="ja-JP" sz="2000" dirty="0">
                <a:latin typeface="+mn-ea"/>
              </a:rPr>
              <a:t> 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T</a:t>
            </a:r>
            <a:r>
              <a:rPr kumimoji="1" lang="zh-CN" altLang="en-US" sz="2000" baseline="-25000" dirty="0">
                <a:latin typeface="+mn-ea"/>
              </a:rPr>
              <a:t>+</a:t>
            </a:r>
            <a:r>
              <a:rPr kumimoji="1" lang="zh-CN" altLang="en-US" sz="2000" dirty="0">
                <a:latin typeface="+mn-ea"/>
              </a:rPr>
              <a:t>，</a:t>
            </a:r>
            <a:endParaRPr kumimoji="1" lang="en-US" altLang="zh-CN" sz="20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000" dirty="0">
                <a:latin typeface="+mn-ea"/>
              </a:rPr>
              <a:t>增大 </a:t>
            </a:r>
            <a:r>
              <a:rPr kumimoji="1" lang="en-US" altLang="zh-CN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I</a:t>
            </a:r>
            <a:r>
              <a:rPr kumimoji="1" lang="zh-CN" altLang="en-US" sz="2000" dirty="0">
                <a:latin typeface="+mn-ea"/>
              </a:rPr>
              <a:t>，直至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T</a:t>
            </a:r>
            <a:r>
              <a:rPr kumimoji="1" lang="zh-CN" altLang="en-US" sz="2000" baseline="-25000" dirty="0">
                <a:latin typeface="+mn-ea"/>
              </a:rPr>
              <a:t>+</a:t>
            </a:r>
            <a:r>
              <a:rPr kumimoji="1" lang="zh-CN" altLang="en-US" sz="2000" dirty="0">
                <a:latin typeface="+mn-ea"/>
              </a:rPr>
              <a:t>，再增大，</a:t>
            </a:r>
            <a:r>
              <a:rPr kumimoji="1" lang="en-US" altLang="zh-CN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O</a:t>
            </a:r>
            <a:r>
              <a:rPr kumimoji="1" lang="zh-CN" altLang="en-US" sz="2000" dirty="0">
                <a:latin typeface="+mn-ea"/>
              </a:rPr>
              <a:t>才从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en-US" altLang="zh-CN" sz="2000" baseline="-25000" dirty="0">
                <a:latin typeface="+mn-ea"/>
              </a:rPr>
              <a:t>OH</a:t>
            </a:r>
            <a:r>
              <a:rPr kumimoji="1" lang="zh-CN" altLang="en-US" sz="2000" dirty="0">
                <a:latin typeface="+mn-ea"/>
              </a:rPr>
              <a:t>跳变为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en-US" altLang="zh-CN" sz="2000" baseline="-25000" dirty="0">
                <a:latin typeface="+mn-ea"/>
              </a:rPr>
              <a:t>OL</a:t>
            </a:r>
            <a:endParaRPr kumimoji="1" lang="en-US" altLang="zh-CN" sz="2000" baseline="-25000" dirty="0">
              <a:latin typeface="+mn-ea"/>
            </a:endParaRPr>
          </a:p>
          <a:p>
            <a:pPr>
              <a:lnSpc>
                <a:spcPct val="120000"/>
              </a:lnSpc>
            </a:pPr>
            <a:endParaRPr kumimoji="1" lang="en-US" altLang="zh-CN" sz="2000" baseline="-250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zh-CN" altLang="en-US" sz="2000" baseline="-25000" dirty="0">
              <a:latin typeface="+mn-ea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000" dirty="0">
                <a:latin typeface="+mn-ea"/>
              </a:rPr>
              <a:t>当</a:t>
            </a:r>
            <a:r>
              <a:rPr kumimoji="1" lang="en-US" altLang="zh-CN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I</a:t>
            </a:r>
            <a:r>
              <a:rPr kumimoji="1" lang="zh-CN" altLang="en-US" sz="2000" dirty="0">
                <a:latin typeface="+mn-ea"/>
              </a:rPr>
              <a:t>＞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T</a:t>
            </a:r>
            <a:r>
              <a:rPr kumimoji="1" lang="zh-CN" altLang="en-US" sz="2000" baseline="-25000" dirty="0">
                <a:latin typeface="+mn-ea"/>
              </a:rPr>
              <a:t>+</a:t>
            </a:r>
            <a:r>
              <a:rPr kumimoji="1" lang="zh-CN" altLang="en-US" sz="2000" dirty="0">
                <a:latin typeface="+mn-ea"/>
              </a:rPr>
              <a:t>时，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N </a:t>
            </a:r>
            <a:r>
              <a:rPr kumimoji="1" lang="zh-CN" altLang="en-US" sz="2000" dirty="0">
                <a:latin typeface="+mn-ea"/>
              </a:rPr>
              <a:t>＞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P 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en-US" altLang="zh-CN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O</a:t>
            </a:r>
            <a:r>
              <a:rPr kumimoji="1" lang="zh-CN" altLang="en-US" sz="2000" dirty="0">
                <a:latin typeface="+mn-ea"/>
              </a:rPr>
              <a:t>＝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en-US" altLang="zh-CN" sz="2000" baseline="-25000" dirty="0">
                <a:latin typeface="+mn-ea"/>
              </a:rPr>
              <a:t>OL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P</a:t>
            </a:r>
            <a:r>
              <a:rPr kumimoji="1" lang="zh-CN" altLang="en-US" sz="2000" dirty="0">
                <a:latin typeface="+mn-ea"/>
              </a:rPr>
              <a:t>＝</a:t>
            </a:r>
            <a:r>
              <a:rPr kumimoji="1" lang="zh-CN" altLang="ja-JP" sz="2000" dirty="0">
                <a:latin typeface="+mn-ea"/>
              </a:rPr>
              <a:t> 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T</a:t>
            </a:r>
            <a:r>
              <a:rPr kumimoji="1" lang="zh-CN" altLang="en-US" sz="2000" baseline="-25000" dirty="0">
                <a:latin typeface="+mn-ea"/>
              </a:rPr>
              <a:t>- </a:t>
            </a:r>
            <a:r>
              <a:rPr kumimoji="1" lang="zh-CN" altLang="en-US" sz="2000" dirty="0">
                <a:latin typeface="+mn-ea"/>
              </a:rPr>
              <a:t>，</a:t>
            </a:r>
            <a:endParaRPr kumimoji="1" lang="en-US" altLang="zh-CN" sz="2000" dirty="0">
              <a:latin typeface="+mn-ea"/>
            </a:endParaRPr>
          </a:p>
          <a:p>
            <a:pPr marL="0" indent="0">
              <a:lnSpc>
                <a:spcPct val="120000"/>
              </a:lnSpc>
              <a:spcBef>
                <a:spcPct val="30000"/>
              </a:spcBef>
              <a:buNone/>
            </a:pPr>
            <a:r>
              <a:rPr kumimoji="1" lang="zh-CN" altLang="en-US" sz="2000" dirty="0">
                <a:latin typeface="+mn-ea"/>
              </a:rPr>
              <a:t>减小</a:t>
            </a:r>
            <a:r>
              <a:rPr kumimoji="1" lang="en-US" altLang="zh-CN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I</a:t>
            </a:r>
            <a:r>
              <a:rPr kumimoji="1" lang="zh-CN" altLang="en-US" sz="2000" dirty="0">
                <a:latin typeface="+mn-ea"/>
              </a:rPr>
              <a:t>，直至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T</a:t>
            </a:r>
            <a:r>
              <a:rPr kumimoji="1" lang="zh-CN" altLang="en-US" sz="2000" baseline="-25000" dirty="0">
                <a:latin typeface="+mn-ea"/>
              </a:rPr>
              <a:t>-</a:t>
            </a:r>
            <a:r>
              <a:rPr kumimoji="1" lang="zh-CN" altLang="en-US" sz="2000" dirty="0">
                <a:latin typeface="+mn-ea"/>
              </a:rPr>
              <a:t>，再减小，</a:t>
            </a:r>
            <a:r>
              <a:rPr kumimoji="1" lang="en-US" altLang="zh-CN" sz="2000" i="1" dirty="0">
                <a:latin typeface="+mn-ea"/>
              </a:rPr>
              <a:t>v</a:t>
            </a:r>
            <a:r>
              <a:rPr kumimoji="1" lang="zh-CN" altLang="ja-JP" sz="2000" baseline="-25000" dirty="0">
                <a:latin typeface="+mn-ea"/>
              </a:rPr>
              <a:t>O</a:t>
            </a:r>
            <a:r>
              <a:rPr kumimoji="1" lang="zh-CN" altLang="en-US" sz="2000" dirty="0">
                <a:latin typeface="+mn-ea"/>
              </a:rPr>
              <a:t>才从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en-US" altLang="zh-CN" sz="2000" baseline="-25000" dirty="0">
                <a:latin typeface="+mn-ea"/>
              </a:rPr>
              <a:t>OL</a:t>
            </a:r>
            <a:r>
              <a:rPr kumimoji="1" lang="zh-CN" altLang="en-US" sz="2000" dirty="0">
                <a:latin typeface="+mn-ea"/>
              </a:rPr>
              <a:t>跳变为</a:t>
            </a:r>
            <a:r>
              <a:rPr kumimoji="1" lang="zh-CN" altLang="en-US" sz="2000" i="1" dirty="0">
                <a:latin typeface="+mn-ea"/>
              </a:rPr>
              <a:t>V</a:t>
            </a:r>
            <a:r>
              <a:rPr kumimoji="1" lang="en-US" altLang="zh-CN" sz="2000" baseline="-25000" dirty="0">
                <a:latin typeface="+mn-ea"/>
              </a:rPr>
              <a:t>OH</a:t>
            </a:r>
            <a:endParaRPr kumimoji="1" lang="zh-CN" altLang="en-US" sz="2000" baseline="-25000" dirty="0">
              <a:latin typeface="+mn-ea"/>
            </a:endParaRPr>
          </a:p>
        </p:txBody>
      </p:sp>
      <p:sp>
        <p:nvSpPr>
          <p:cNvPr id="307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迟滞比较器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30728" name="对象 3"/>
          <p:cNvGraphicFramePr>
            <a:graphicFrameLocks noChangeAspect="1"/>
          </p:cNvGraphicFramePr>
          <p:nvPr/>
        </p:nvGraphicFramePr>
        <p:xfrm>
          <a:off x="6084888" y="1160463"/>
          <a:ext cx="253365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7" name="图片" r:id="rId3" imgW="1588135" imgH="1029970" progId="Word.Picture.8">
                  <p:embed/>
                </p:oleObj>
              </mc:Choice>
              <mc:Fallback>
                <p:oleObj name="图片" r:id="rId3" imgW="1588135" imgH="1029970" progId="Word.Picture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160463"/>
                        <a:ext cx="2533650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084888" y="4616450"/>
          <a:ext cx="253206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8" name="图片" r:id="rId5" imgW="1588135" imgH="1076960" progId="Word.Picture.8">
                  <p:embed/>
                </p:oleObj>
              </mc:Choice>
              <mc:Fallback>
                <p:oleObj name="图片" r:id="rId5" imgW="1588135" imgH="107696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616450"/>
                        <a:ext cx="2532062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084888" y="2852738"/>
          <a:ext cx="2532062" cy="165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9" name="图片" r:id="rId7" imgW="1588135" imgH="1038860" progId="Word.Picture.8">
                  <p:embed/>
                </p:oleObj>
              </mc:Choice>
              <mc:Fallback>
                <p:oleObj name="图片" r:id="rId7" imgW="1588135" imgH="103886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852738"/>
                        <a:ext cx="2532062" cy="165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79D69D3-1407-44FA-8B89-EA2870924AB0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A3F6D74-B6FC-42D9-AEB7-497DD346F04B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9" name="灯片编号占位符 5"/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DCDF5924-FDED-4233-851C-F449F1A09535}" type="slidenum">
              <a:rPr lang="en-US" altLang="zh-CN" sz="1800" b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  <a:endParaRPr lang="zh-CN" altLang="en-US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r>
              <a:rPr lang="zh-CN" altLang="en-US"/>
              <a:t>集成运放的线性应用</a:t>
            </a:r>
            <a:endParaRPr lang="zh-CN" altLang="en-US"/>
          </a:p>
          <a:p>
            <a:pPr lvl="1"/>
            <a:r>
              <a:rPr lang="zh-CN" altLang="en-US" sz="2400"/>
              <a:t>比例运算电路</a:t>
            </a:r>
            <a:endParaRPr lang="zh-CN" altLang="en-US" sz="2400"/>
          </a:p>
          <a:p>
            <a:pPr lvl="1"/>
            <a:r>
              <a:rPr lang="zh-CN" altLang="en-US" sz="2400"/>
              <a:t>加</a:t>
            </a:r>
            <a:r>
              <a:rPr lang="en-US" altLang="zh-CN" sz="2400"/>
              <a:t>/</a:t>
            </a:r>
            <a:r>
              <a:rPr lang="zh-CN" altLang="en-US" sz="2400"/>
              <a:t>减法运算电路</a:t>
            </a:r>
            <a:endParaRPr lang="zh-CN" altLang="en-US" sz="2400"/>
          </a:p>
          <a:p>
            <a:pPr lvl="1"/>
            <a:r>
              <a:rPr lang="zh-CN" altLang="en-US" sz="2400"/>
              <a:t>积</a:t>
            </a:r>
            <a:r>
              <a:rPr lang="en-US" altLang="zh-CN" sz="2400"/>
              <a:t>/</a:t>
            </a:r>
            <a:r>
              <a:rPr lang="zh-CN" altLang="en-US" sz="2400"/>
              <a:t>微分运算电路</a:t>
            </a:r>
            <a:endParaRPr lang="en-US" altLang="zh-CN" sz="2400"/>
          </a:p>
          <a:p>
            <a:r>
              <a:rPr lang="zh-CN" altLang="en-US"/>
              <a:t>集成运放的非线性应用</a:t>
            </a:r>
            <a:endParaRPr lang="zh-CN" altLang="en-US"/>
          </a:p>
          <a:p>
            <a:pPr lvl="1">
              <a:spcAft>
                <a:spcPct val="30000"/>
              </a:spcAft>
            </a:pPr>
            <a:r>
              <a:rPr kumimoji="1" lang="zh-CN" altLang="en-US" sz="2400"/>
              <a:t>电压比较器</a:t>
            </a:r>
            <a:endParaRPr kumimoji="1" lang="zh-CN" altLang="en-US" sz="2400"/>
          </a:p>
          <a:p>
            <a:pPr lvl="1">
              <a:spcAft>
                <a:spcPct val="30000"/>
              </a:spcAft>
            </a:pPr>
            <a:r>
              <a:rPr lang="zh-CN" altLang="en-US" sz="2400"/>
              <a:t>方波产生电路</a:t>
            </a:r>
            <a:endParaRPr lang="zh-CN" altLang="en-US" sz="2400"/>
          </a:p>
          <a:p>
            <a:pPr lvl="1">
              <a:spcAft>
                <a:spcPct val="30000"/>
              </a:spcAft>
            </a:pPr>
            <a:r>
              <a:rPr lang="zh-CN" altLang="en-US" sz="2400"/>
              <a:t>锯齿波产生电路</a:t>
            </a:r>
            <a:endParaRPr lang="en-US" altLang="zh-CN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87D7D93-97DB-4F76-A929-035A22D9112A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463F695-F6AE-4927-8543-6B49477B86FE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832522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206625"/>
            <a:ext cx="3538537" cy="410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迟滞比较器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31751" name="Object 25"/>
          <p:cNvGraphicFramePr>
            <a:graphicFrameLocks noChangeAspect="1"/>
          </p:cNvGraphicFramePr>
          <p:nvPr/>
        </p:nvGraphicFramePr>
        <p:xfrm>
          <a:off x="4751388" y="1341438"/>
          <a:ext cx="3852862" cy="22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7" name="图片" r:id="rId2" imgW="2373630" imgH="1403350" progId="Word.Picture.8">
                  <p:embed/>
                </p:oleObj>
              </mc:Choice>
              <mc:Fallback>
                <p:oleObj name="图片" r:id="rId2" imgW="2373630" imgH="1403350" progId="Word.Picture.8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1341438"/>
                        <a:ext cx="3852862" cy="22748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543550" y="3716338"/>
          <a:ext cx="2908300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8" name="图片" r:id="rId4" imgW="1579245" imgH="1343660" progId="Word.Picture.8">
                  <p:embed/>
                </p:oleObj>
              </mc:Choice>
              <mc:Fallback>
                <p:oleObj name="图片" r:id="rId4" imgW="1579245" imgH="1343660" progId="Word.Picture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3716338"/>
                        <a:ext cx="2908300" cy="247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5"/>
          <p:cNvGraphicFramePr>
            <a:graphicFrameLocks noChangeAspect="1"/>
          </p:cNvGraphicFramePr>
          <p:nvPr/>
        </p:nvGraphicFramePr>
        <p:xfrm>
          <a:off x="2306638" y="1665288"/>
          <a:ext cx="9334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9" name="公式" r:id="rId6" imgW="583565" imgH="215900" progId="Equation.3">
                  <p:embed/>
                </p:oleObj>
              </mc:Choice>
              <mc:Fallback>
                <p:oleObj name="公式" r:id="rId6" imgW="583565" imgH="215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1665288"/>
                        <a:ext cx="9334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6"/>
          <p:cNvGraphicFramePr>
            <a:graphicFrameLocks noChangeAspect="1"/>
          </p:cNvGraphicFramePr>
          <p:nvPr/>
        </p:nvGraphicFramePr>
        <p:xfrm>
          <a:off x="3422650" y="1665288"/>
          <a:ext cx="10779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0" name="公式" r:id="rId8" imgW="673100" imgH="215900" progId="Equation.3">
                  <p:embed/>
                </p:oleObj>
              </mc:Choice>
              <mc:Fallback>
                <p:oleObj name="公式" r:id="rId8" imgW="6731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1665288"/>
                        <a:ext cx="1077913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938213" y="1658938"/>
          <a:ext cx="1117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1" name="公式" r:id="rId10" imgW="698500" imgH="228600" progId="Equation.3">
                  <p:embed/>
                </p:oleObj>
              </mc:Choice>
              <mc:Fallback>
                <p:oleObj name="公式" r:id="rId10" imgW="698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658938"/>
                        <a:ext cx="1117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41D457A-B6DF-4941-A476-71F74D7237FE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490C8FE-6784-4DEB-8D53-52C7ED2613A1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方波和锯齿波产生电路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graphicFrame>
        <p:nvGraphicFramePr>
          <p:cNvPr id="33798" name="对象 3"/>
          <p:cNvGraphicFramePr>
            <a:graphicFrameLocks noChangeAspect="1"/>
          </p:cNvGraphicFramePr>
          <p:nvPr/>
        </p:nvGraphicFramePr>
        <p:xfrm>
          <a:off x="495755" y="1370103"/>
          <a:ext cx="6048375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0" name="Bild" r:id="rId1" imgW="3392805" imgH="1323340" progId="Word.Picture.8">
                  <p:embed/>
                </p:oleObj>
              </mc:Choice>
              <mc:Fallback>
                <p:oleObj name="Bild" r:id="rId1" imgW="3392805" imgH="1323340" progId="Word.Picture.8">
                  <p:embed/>
                  <p:pic>
                    <p:nvPicPr>
                      <p:cNvPr id="0" name="图片 38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55" y="1370103"/>
                        <a:ext cx="6048375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8902" name="Rectangle 6"/>
          <p:cNvSpPr>
            <a:spLocks noChangeArrowheads="1"/>
          </p:cNvSpPr>
          <p:nvPr/>
        </p:nvSpPr>
        <p:spPr bwMode="auto">
          <a:xfrm>
            <a:off x="458788" y="3746502"/>
            <a:ext cx="295275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 dirty="0">
                <a:latin typeface="Times New Roman" panose="02020603050405020304" pitchFamily="18" charset="0"/>
              </a:rPr>
              <a:t>同相输入迟滞比较器</a:t>
            </a:r>
            <a:endParaRPr kumimoji="1"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848903" name="Rectangle 7"/>
          <p:cNvSpPr>
            <a:spLocks noChangeArrowheads="1"/>
          </p:cNvSpPr>
          <p:nvPr/>
        </p:nvSpPr>
        <p:spPr bwMode="auto">
          <a:xfrm>
            <a:off x="4031456" y="3755094"/>
            <a:ext cx="14033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 dirty="0">
                <a:latin typeface="Times New Roman" panose="02020603050405020304" pitchFamily="18" charset="0"/>
              </a:rPr>
              <a:t>积分电路</a:t>
            </a:r>
            <a:endParaRPr kumimoji="1"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9400" y="4228735"/>
            <a:ext cx="487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A1 </a:t>
            </a:r>
            <a:r>
              <a:rPr lang="zh-CN" altLang="en-US" dirty="0"/>
              <a:t>同向输入端虚断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70411" y="4679577"/>
                <a:ext cx="2142446" cy="527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11" y="4679577"/>
                <a:ext cx="2142446" cy="527196"/>
              </a:xfrm>
              <a:prstGeom prst="rect">
                <a:avLst/>
              </a:prstGeom>
              <a:blipFill rotWithShape="1">
                <a:blip r:embed="rId3"/>
                <a:stretch>
                  <a:fillRect l="-8" t="-50" r="-527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870699" y="4758509"/>
            <a:ext cx="42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3311522" y="4649606"/>
                <a:ext cx="2521268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522" y="4649606"/>
                <a:ext cx="2521268" cy="563872"/>
              </a:xfrm>
              <a:prstGeom prst="rect">
                <a:avLst/>
              </a:prstGeom>
              <a:blipFill rotWithShape="1">
                <a:blip r:embed="rId4"/>
                <a:stretch>
                  <a:fillRect l="-25" t="-24" r="-491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457198" y="5373375"/>
                <a:ext cx="82296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r>
                  <a:rPr lang="zh-CN" altLang="en-US" dirty="0"/>
                  <a:t>）将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视为</m:t>
                    </m:r>
                  </m:oMath>
                </a14:m>
                <a:r>
                  <a:rPr lang="zh-CN" altLang="en-US" dirty="0"/>
                  <a:t>迟滞比较器输入，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正常工作时的电压为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zh-CN" altLang="en-US" dirty="0"/>
                  <a:t>，则门限电压满足：</a:t>
                </a:r>
                <a:endParaRPr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5373375"/>
                <a:ext cx="822960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" t="-1" r="8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508504" y="5834968"/>
                <a:ext cx="2551917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04" y="5834968"/>
                <a:ext cx="2551917" cy="572914"/>
              </a:xfrm>
              <a:prstGeom prst="rect">
                <a:avLst/>
              </a:prstGeom>
              <a:blipFill rotWithShape="1">
                <a:blip r:embed="rId6"/>
                <a:stretch>
                  <a:fillRect l="-20" t="-103" r="-757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3060421" y="5931585"/>
            <a:ext cx="42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anose="05000000000000000000" pitchFamily="2" charset="2"/>
              </a:rPr>
              <a:t>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3433448" y="5847241"/>
                <a:ext cx="1430135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48" y="5847241"/>
                <a:ext cx="1430135" cy="563872"/>
              </a:xfrm>
              <a:prstGeom prst="rect">
                <a:avLst/>
              </a:prstGeom>
              <a:blipFill rotWithShape="1">
                <a:blip r:embed="rId7"/>
                <a:stretch>
                  <a:fillRect t="-29" r="8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37"/>
          <p:cNvGrpSpPr/>
          <p:nvPr/>
        </p:nvGrpSpPr>
        <p:grpSpPr bwMode="auto">
          <a:xfrm>
            <a:off x="6668316" y="1540934"/>
            <a:ext cx="2203450" cy="1873250"/>
            <a:chOff x="403" y="2795"/>
            <a:chExt cx="1388" cy="1180"/>
          </a:xfrm>
        </p:grpSpPr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403" y="3453"/>
              <a:ext cx="1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V="1">
              <a:off x="1061" y="2841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808" y="3181"/>
              <a:ext cx="5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808" y="3181"/>
              <a:ext cx="0" cy="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>
              <a:off x="562" y="3724"/>
              <a:ext cx="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310" y="3182"/>
              <a:ext cx="0" cy="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" name="Object 9"/>
            <p:cNvGraphicFramePr>
              <a:graphicFrameLocks noChangeAspect="1"/>
            </p:cNvGraphicFramePr>
            <p:nvPr/>
          </p:nvGraphicFramePr>
          <p:xfrm>
            <a:off x="562" y="3453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01" name="公式" r:id="rId8" imgW="241300" imgH="215900" progId="Equation.3">
                    <p:embed/>
                  </p:oleObj>
                </mc:Choice>
                <mc:Fallback>
                  <p:oleObj name="公式" r:id="rId8" imgW="241300" imgH="215900" progId="Equation.3">
                    <p:embed/>
                    <p:pic>
                      <p:nvPicPr>
                        <p:cNvPr id="0" name="图片 38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3453"/>
                          <a:ext cx="22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0"/>
            <p:cNvGraphicFramePr>
              <a:graphicFrameLocks noChangeAspect="1"/>
            </p:cNvGraphicFramePr>
            <p:nvPr/>
          </p:nvGraphicFramePr>
          <p:xfrm>
            <a:off x="1356" y="3453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02" name="公式" r:id="rId10" imgW="241300" imgH="215900" progId="Equation.3">
                    <p:embed/>
                  </p:oleObj>
                </mc:Choice>
                <mc:Fallback>
                  <p:oleObj name="公式" r:id="rId10" imgW="241300" imgH="215900" progId="Equation.3">
                    <p:embed/>
                    <p:pic>
                      <p:nvPicPr>
                        <p:cNvPr id="0" name="图片 384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3453"/>
                          <a:ext cx="22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1"/>
            <p:cNvGraphicFramePr>
              <a:graphicFrameLocks noChangeAspect="1"/>
            </p:cNvGraphicFramePr>
            <p:nvPr/>
          </p:nvGraphicFramePr>
          <p:xfrm>
            <a:off x="840" y="2954"/>
            <a:ext cx="16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03" name="公式" r:id="rId12" imgW="177800" imgH="215900" progId="Equation.3">
                    <p:embed/>
                  </p:oleObj>
                </mc:Choice>
                <mc:Fallback>
                  <p:oleObj name="公式" r:id="rId12" imgW="177800" imgH="215900" progId="Equation.3">
                    <p:embed/>
                    <p:pic>
                      <p:nvPicPr>
                        <p:cNvPr id="0" name="图片 384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954"/>
                          <a:ext cx="168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12"/>
            <p:cNvGraphicFramePr>
              <a:graphicFrameLocks noChangeAspect="1"/>
            </p:cNvGraphicFramePr>
            <p:nvPr/>
          </p:nvGraphicFramePr>
          <p:xfrm>
            <a:off x="766" y="3748"/>
            <a:ext cx="27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04" name="公式" r:id="rId14" imgW="292100" imgH="215900" progId="Equation.3">
                    <p:embed/>
                  </p:oleObj>
                </mc:Choice>
                <mc:Fallback>
                  <p:oleObj name="公式" r:id="rId14" imgW="292100" imgH="215900" progId="Equation.3">
                    <p:embed/>
                    <p:pic>
                      <p:nvPicPr>
                        <p:cNvPr id="0" name="图片 384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3748"/>
                          <a:ext cx="276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13"/>
            <p:cNvGraphicFramePr>
              <a:graphicFrameLocks noChangeAspect="1"/>
            </p:cNvGraphicFramePr>
            <p:nvPr/>
          </p:nvGraphicFramePr>
          <p:xfrm>
            <a:off x="1623" y="3465"/>
            <a:ext cx="16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05" name="公式" r:id="rId16" imgW="177800" imgH="228600" progId="Equation.3">
                    <p:embed/>
                  </p:oleObj>
                </mc:Choice>
                <mc:Fallback>
                  <p:oleObj name="公式" r:id="rId16" imgW="177800" imgH="228600" progId="Equation.3">
                    <p:embed/>
                    <p:pic>
                      <p:nvPicPr>
                        <p:cNvPr id="0" name="图片 384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3465"/>
                          <a:ext cx="16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4"/>
            <p:cNvGraphicFramePr>
              <a:graphicFrameLocks noChangeAspect="1"/>
            </p:cNvGraphicFramePr>
            <p:nvPr/>
          </p:nvGraphicFramePr>
          <p:xfrm>
            <a:off x="1106" y="2795"/>
            <a:ext cx="2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406" name="公式" r:id="rId18" imgW="215900" imgH="228600" progId="Equation.3">
                    <p:embed/>
                  </p:oleObj>
                </mc:Choice>
                <mc:Fallback>
                  <p:oleObj name="公式" r:id="rId18" imgW="215900" imgH="228600" progId="Equation.3">
                    <p:embed/>
                    <p:pic>
                      <p:nvPicPr>
                        <p:cNvPr id="0" name="图片 38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" y="2795"/>
                          <a:ext cx="20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Line 21"/>
            <p:cNvSpPr>
              <a:spLocks noChangeShapeType="1"/>
            </p:cNvSpPr>
            <p:nvPr/>
          </p:nvSpPr>
          <p:spPr bwMode="auto">
            <a:xfrm flipH="1">
              <a:off x="1310" y="318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H="1">
              <a:off x="1310" y="3181"/>
              <a:ext cx="9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 flipH="1">
              <a:off x="1514" y="3181"/>
              <a:ext cx="91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H="1">
              <a:off x="811" y="3181"/>
              <a:ext cx="9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 flipH="1">
              <a:off x="1219" y="3725"/>
              <a:ext cx="91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 flipH="1">
              <a:off x="811" y="3657"/>
              <a:ext cx="0" cy="6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 flipH="1">
              <a:off x="1310" y="3180"/>
              <a:ext cx="0" cy="9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 flipH="1">
              <a:off x="517" y="3725"/>
              <a:ext cx="9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H="1">
              <a:off x="721" y="3725"/>
              <a:ext cx="91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41D457A-B6DF-4941-A476-71F74D7237FE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490C8FE-6784-4DEB-8D53-52C7ED2613A1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方波和锯齿波产生电路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graphicFrame>
        <p:nvGraphicFramePr>
          <p:cNvPr id="33798" name="对象 3"/>
          <p:cNvGraphicFramePr>
            <a:graphicFrameLocks noChangeAspect="1"/>
          </p:cNvGraphicFramePr>
          <p:nvPr/>
        </p:nvGraphicFramePr>
        <p:xfrm>
          <a:off x="495755" y="1370103"/>
          <a:ext cx="6048375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12" name="图片" r:id="rId1" imgW="3392805" imgH="1323340" progId="Word.Picture.8">
                  <p:embed/>
                </p:oleObj>
              </mc:Choice>
              <mc:Fallback>
                <p:oleObj name="图片" r:id="rId1" imgW="3392805" imgH="1323340" progId="Word.Picture.8">
                  <p:embed/>
                  <p:pic>
                    <p:nvPicPr>
                      <p:cNvPr id="0" name="图片 39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55" y="1370103"/>
                        <a:ext cx="6048375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49399" y="4228735"/>
                <a:ext cx="8342991" cy="668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r>
                  <a:rPr lang="zh-CN" altLang="en-US" dirty="0"/>
                  <a:t>）上电之后，由于随机噪声，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从</m:t>
                    </m:r>
                  </m:oMath>
                </a14:m>
                <a:r>
                  <a:rPr lang="en-US" altLang="zh-CN" dirty="0"/>
                  <a:t>0</a:t>
                </a:r>
                <a:r>
                  <a:rPr lang="zh-CN" altLang="en-US" dirty="0"/>
                  <a:t>变大（或变小），由于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是正反馈，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迅速</m:t>
                    </m:r>
                  </m:oMath>
                </a14:m>
                <a:r>
                  <a:rPr lang="zh-CN" altLang="en-US" dirty="0"/>
                  <a:t>达到饱和</a:t>
                </a:r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或</a:t>
                </a:r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9" y="4228735"/>
                <a:ext cx="8342991" cy="668837"/>
              </a:xfrm>
              <a:prstGeom prst="rect">
                <a:avLst/>
              </a:prstGeom>
              <a:blipFill rotWithShape="1">
                <a:blip r:embed="rId3"/>
                <a:stretch>
                  <a:fillRect l="-5" t="-40" r="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6893944" y="3481606"/>
                <a:ext cx="1430135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44" y="3481606"/>
                <a:ext cx="1430135" cy="563872"/>
              </a:xfrm>
              <a:prstGeom prst="rect">
                <a:avLst/>
              </a:prstGeom>
              <a:blipFill rotWithShape="1">
                <a:blip r:embed="rId4"/>
                <a:stretch>
                  <a:fillRect l="-27" t="-95" r="35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37"/>
          <p:cNvGrpSpPr/>
          <p:nvPr/>
        </p:nvGrpSpPr>
        <p:grpSpPr bwMode="auto">
          <a:xfrm>
            <a:off x="6668316" y="1540934"/>
            <a:ext cx="2203450" cy="1873250"/>
            <a:chOff x="403" y="2795"/>
            <a:chExt cx="1388" cy="1180"/>
          </a:xfrm>
        </p:grpSpPr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403" y="3453"/>
              <a:ext cx="13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V="1">
              <a:off x="1061" y="2841"/>
              <a:ext cx="0" cy="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808" y="3181"/>
              <a:ext cx="5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808" y="3181"/>
              <a:ext cx="0" cy="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 flipH="1">
              <a:off x="562" y="3724"/>
              <a:ext cx="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310" y="3182"/>
              <a:ext cx="0" cy="5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" name="Object 9"/>
            <p:cNvGraphicFramePr>
              <a:graphicFrameLocks noChangeAspect="1"/>
            </p:cNvGraphicFramePr>
            <p:nvPr/>
          </p:nvGraphicFramePr>
          <p:xfrm>
            <a:off x="562" y="3453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3" name="公式" r:id="rId5" imgW="241300" imgH="215900" progId="Equation.3">
                    <p:embed/>
                  </p:oleObj>
                </mc:Choice>
                <mc:Fallback>
                  <p:oleObj name="公式" r:id="rId5" imgW="241300" imgH="215900" progId="Equation.3">
                    <p:embed/>
                    <p:pic>
                      <p:nvPicPr>
                        <p:cNvPr id="0" name="图片 394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3453"/>
                          <a:ext cx="22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10"/>
            <p:cNvGraphicFramePr>
              <a:graphicFrameLocks noChangeAspect="1"/>
            </p:cNvGraphicFramePr>
            <p:nvPr/>
          </p:nvGraphicFramePr>
          <p:xfrm>
            <a:off x="1356" y="3453"/>
            <a:ext cx="22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4" name="公式" r:id="rId7" imgW="241300" imgH="215900" progId="Equation.3">
                    <p:embed/>
                  </p:oleObj>
                </mc:Choice>
                <mc:Fallback>
                  <p:oleObj name="公式" r:id="rId7" imgW="241300" imgH="215900" progId="Equation.3">
                    <p:embed/>
                    <p:pic>
                      <p:nvPicPr>
                        <p:cNvPr id="0" name="图片 394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3453"/>
                          <a:ext cx="22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11"/>
            <p:cNvGraphicFramePr>
              <a:graphicFrameLocks noChangeAspect="1"/>
            </p:cNvGraphicFramePr>
            <p:nvPr/>
          </p:nvGraphicFramePr>
          <p:xfrm>
            <a:off x="840" y="2954"/>
            <a:ext cx="168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5" name="公式" r:id="rId9" imgW="177800" imgH="215900" progId="Equation.3">
                    <p:embed/>
                  </p:oleObj>
                </mc:Choice>
                <mc:Fallback>
                  <p:oleObj name="公式" r:id="rId9" imgW="177800" imgH="215900" progId="Equation.3">
                    <p:embed/>
                    <p:pic>
                      <p:nvPicPr>
                        <p:cNvPr id="0" name="图片 394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954"/>
                          <a:ext cx="168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12"/>
            <p:cNvGraphicFramePr>
              <a:graphicFrameLocks noChangeAspect="1"/>
            </p:cNvGraphicFramePr>
            <p:nvPr/>
          </p:nvGraphicFramePr>
          <p:xfrm>
            <a:off x="766" y="3748"/>
            <a:ext cx="276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6" name="公式" r:id="rId11" imgW="292100" imgH="215900" progId="Equation.3">
                    <p:embed/>
                  </p:oleObj>
                </mc:Choice>
                <mc:Fallback>
                  <p:oleObj name="公式" r:id="rId11" imgW="292100" imgH="215900" progId="Equation.3">
                    <p:embed/>
                    <p:pic>
                      <p:nvPicPr>
                        <p:cNvPr id="0" name="图片 394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3748"/>
                          <a:ext cx="276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13"/>
            <p:cNvGraphicFramePr>
              <a:graphicFrameLocks noChangeAspect="1"/>
            </p:cNvGraphicFramePr>
            <p:nvPr/>
          </p:nvGraphicFramePr>
          <p:xfrm>
            <a:off x="1623" y="3465"/>
            <a:ext cx="16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7" name="公式" r:id="rId13" imgW="177800" imgH="228600" progId="Equation.3">
                    <p:embed/>
                  </p:oleObj>
                </mc:Choice>
                <mc:Fallback>
                  <p:oleObj name="公式" r:id="rId13" imgW="177800" imgH="228600" progId="Equation.3">
                    <p:embed/>
                    <p:pic>
                      <p:nvPicPr>
                        <p:cNvPr id="0" name="图片 394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3465"/>
                          <a:ext cx="16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14"/>
            <p:cNvGraphicFramePr>
              <a:graphicFrameLocks noChangeAspect="1"/>
            </p:cNvGraphicFramePr>
            <p:nvPr/>
          </p:nvGraphicFramePr>
          <p:xfrm>
            <a:off x="1106" y="2795"/>
            <a:ext cx="20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18" name="公式" r:id="rId15" imgW="215900" imgH="228600" progId="Equation.3">
                    <p:embed/>
                  </p:oleObj>
                </mc:Choice>
                <mc:Fallback>
                  <p:oleObj name="公式" r:id="rId15" imgW="215900" imgH="228600" progId="Equation.3">
                    <p:embed/>
                    <p:pic>
                      <p:nvPicPr>
                        <p:cNvPr id="0" name="图片 394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6" y="2795"/>
                          <a:ext cx="20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Line 21"/>
            <p:cNvSpPr>
              <a:spLocks noChangeShapeType="1"/>
            </p:cNvSpPr>
            <p:nvPr/>
          </p:nvSpPr>
          <p:spPr bwMode="auto">
            <a:xfrm flipH="1">
              <a:off x="1310" y="318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H="1">
              <a:off x="1310" y="3181"/>
              <a:ext cx="9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 flipH="1">
              <a:off x="1514" y="3181"/>
              <a:ext cx="91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H="1">
              <a:off x="811" y="3181"/>
              <a:ext cx="9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 flipH="1">
              <a:off x="1219" y="3725"/>
              <a:ext cx="91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 flipH="1">
              <a:off x="811" y="3657"/>
              <a:ext cx="0" cy="6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 type="none" w="med" len="lg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 flipH="1">
              <a:off x="1310" y="3180"/>
              <a:ext cx="0" cy="9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 flipH="1">
              <a:off x="517" y="3725"/>
              <a:ext cx="91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H="1">
              <a:off x="721" y="3725"/>
              <a:ext cx="91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457200" y="4880021"/>
                <a:ext cx="8342991" cy="79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开始通过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dirty="0"/>
                  <a:t>电容充电，使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开始下降，斜率为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当到达门限电压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翻转到</m:t>
                    </m:r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80021"/>
                <a:ext cx="8342991" cy="796308"/>
              </a:xfrm>
              <a:prstGeom prst="rect">
                <a:avLst/>
              </a:prstGeom>
              <a:blipFill rotWithShape="1">
                <a:blip r:embed="rId17"/>
                <a:stretch>
                  <a:fillRect t="-6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41D457A-B6DF-4941-A476-71F74D7237FE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490C8FE-6784-4DEB-8D53-52C7ED2613A1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方波和锯齿波产生电路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49399" y="4228735"/>
                <a:ext cx="8342991" cy="668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r>
                  <a:rPr lang="zh-CN" altLang="en-US" dirty="0"/>
                  <a:t>）上电之后，由于随机噪声，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从</m:t>
                    </m:r>
                  </m:oMath>
                </a14:m>
                <a:r>
                  <a:rPr lang="en-US" altLang="zh-CN" dirty="0"/>
                  <a:t>0</a:t>
                </a:r>
                <a:r>
                  <a:rPr lang="zh-CN" altLang="en-US" dirty="0"/>
                  <a:t>变大（或变小），由于</a:t>
                </a:r>
                <a:r>
                  <a:rPr lang="en-US" altLang="zh-CN" dirty="0"/>
                  <a:t>A1</a:t>
                </a:r>
                <a:r>
                  <a:rPr lang="zh-CN" altLang="en-US" dirty="0"/>
                  <a:t>是正反馈，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迅速</m:t>
                    </m:r>
                  </m:oMath>
                </a14:m>
                <a:r>
                  <a:rPr lang="zh-CN" altLang="en-US" dirty="0"/>
                  <a:t>达到饱和</a:t>
                </a:r>
                <a:r>
                  <a:rPr lang="en-US" altLang="zh-C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或</a:t>
                </a:r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9" y="4228735"/>
                <a:ext cx="8342991" cy="668837"/>
              </a:xfrm>
              <a:prstGeom prst="rect">
                <a:avLst/>
              </a:prstGeom>
              <a:blipFill rotWithShape="1">
                <a:blip r:embed="rId1"/>
                <a:stretch>
                  <a:fillRect l="-5" t="-40" r="2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243129" y="2522330"/>
            <a:ext cx="5753099" cy="706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H="1" flipV="1">
            <a:off x="744778" y="1311840"/>
            <a:ext cx="1" cy="21697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stealth" w="med" len="lg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" name="Object 11"/>
          <p:cNvGraphicFramePr>
            <a:graphicFrameLocks noChangeAspect="1"/>
          </p:cNvGraphicFramePr>
          <p:nvPr/>
        </p:nvGraphicFramePr>
        <p:xfrm>
          <a:off x="399179" y="1388499"/>
          <a:ext cx="2667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4" name="公式" r:id="rId2" imgW="177800" imgH="215900" progId="Equation.3">
                  <p:embed/>
                </p:oleObj>
              </mc:Choice>
              <mc:Fallback>
                <p:oleObj name="公式" r:id="rId2" imgW="177800" imgH="215900" progId="Equation.3">
                  <p:embed/>
                  <p:pic>
                    <p:nvPicPr>
                      <p:cNvPr id="0" name="图片 40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79" y="1388499"/>
                        <a:ext cx="26670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12"/>
          <p:cNvGraphicFramePr>
            <a:graphicFrameLocks noChangeAspect="1"/>
          </p:cNvGraphicFramePr>
          <p:nvPr/>
        </p:nvGraphicFramePr>
        <p:xfrm>
          <a:off x="243129" y="3146075"/>
          <a:ext cx="4381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5" name="公式" r:id="rId4" imgW="292100" imgH="215900" progId="Equation.3">
                  <p:embed/>
                </p:oleObj>
              </mc:Choice>
              <mc:Fallback>
                <p:oleObj name="公式" r:id="rId4" imgW="292100" imgH="215900" progId="Equation.3">
                  <p:embed/>
                  <p:pic>
                    <p:nvPicPr>
                      <p:cNvPr id="0" name="图片 40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29" y="3146075"/>
                        <a:ext cx="438150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457200" y="4880021"/>
                <a:ext cx="8342991" cy="796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开始通过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dirty="0"/>
                  <a:t>电容充电，使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开始下降，斜率为</a:t>
                </a:r>
                <a:r>
                  <a:rPr lang="en-US" altLang="zh-CN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当到达门限电压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翻转到</m:t>
                    </m:r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880021"/>
                <a:ext cx="8342991" cy="796308"/>
              </a:xfrm>
              <a:prstGeom prst="rect">
                <a:avLst/>
              </a:prstGeom>
              <a:blipFill rotWithShape="1">
                <a:blip r:embed="rId6"/>
                <a:stretch>
                  <a:fillRect t="-6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95111" y="2151547"/>
                <a:ext cx="472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11" y="2151547"/>
                <a:ext cx="47295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9" t="-45" r="63" b="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726825" y="1185406"/>
                <a:ext cx="57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25" y="1185406"/>
                <a:ext cx="5783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67" t="-134" r="35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744778" y="1573165"/>
            <a:ext cx="0" cy="95623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759716" y="1590011"/>
            <a:ext cx="450486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 flipV="1">
            <a:off x="744778" y="2512359"/>
            <a:ext cx="459127" cy="5036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H="1">
            <a:off x="726828" y="2993326"/>
            <a:ext cx="5261532" cy="20641"/>
          </a:xfrm>
          <a:prstGeom prst="line">
            <a:avLst/>
          </a:prstGeom>
          <a:ln w="63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H="1">
            <a:off x="728883" y="2003140"/>
            <a:ext cx="5259477" cy="20633"/>
          </a:xfrm>
          <a:prstGeom prst="line">
            <a:avLst/>
          </a:prstGeom>
          <a:ln w="63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193269" y="1590011"/>
            <a:ext cx="0" cy="183458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>
            <a:off x="726826" y="1571279"/>
            <a:ext cx="5261534" cy="20641"/>
          </a:xfrm>
          <a:prstGeom prst="line">
            <a:avLst/>
          </a:prstGeom>
          <a:ln w="63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726827" y="3403956"/>
            <a:ext cx="5261533" cy="20641"/>
          </a:xfrm>
          <a:prstGeom prst="line">
            <a:avLst/>
          </a:prstGeom>
          <a:ln w="635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305523" y="1841510"/>
                <a:ext cx="426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23" y="1841510"/>
                <a:ext cx="426592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21" t="-4" r="-5517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/>
              <p:cNvSpPr txBox="1"/>
              <p:nvPr/>
            </p:nvSpPr>
            <p:spPr>
              <a:xfrm>
                <a:off x="305523" y="2801788"/>
                <a:ext cx="426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23" y="2801788"/>
                <a:ext cx="426592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21" t="-61" r="-5517" b="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组合 39"/>
          <p:cNvGrpSpPr/>
          <p:nvPr/>
        </p:nvGrpSpPr>
        <p:grpSpPr>
          <a:xfrm>
            <a:off x="1177978" y="1576849"/>
            <a:ext cx="922905" cy="1834586"/>
            <a:chOff x="1177978" y="1576849"/>
            <a:chExt cx="922905" cy="1834586"/>
          </a:xfrm>
        </p:grpSpPr>
        <p:grpSp>
          <p:nvGrpSpPr>
            <p:cNvPr id="38" name="组合 37"/>
            <p:cNvGrpSpPr/>
            <p:nvPr/>
          </p:nvGrpSpPr>
          <p:grpSpPr>
            <a:xfrm>
              <a:off x="1177978" y="2021478"/>
              <a:ext cx="922905" cy="1387565"/>
              <a:chOff x="1177978" y="2021478"/>
              <a:chExt cx="922905" cy="1387565"/>
            </a:xfrm>
          </p:grpSpPr>
          <p:cxnSp>
            <p:nvCxnSpPr>
              <p:cNvPr id="69" name="直接连接符 68"/>
              <p:cNvCxnSpPr/>
              <p:nvPr/>
            </p:nvCxnSpPr>
            <p:spPr>
              <a:xfrm flipH="1">
                <a:off x="1193269" y="2021478"/>
                <a:ext cx="907614" cy="99566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1177978" y="3409043"/>
                <a:ext cx="922308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直接连接符 77"/>
            <p:cNvCxnSpPr/>
            <p:nvPr/>
          </p:nvCxnSpPr>
          <p:spPr>
            <a:xfrm>
              <a:off x="2100286" y="1576849"/>
              <a:ext cx="0" cy="183458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2100286" y="1547987"/>
            <a:ext cx="3623154" cy="1853338"/>
            <a:chOff x="2100286" y="1547987"/>
            <a:chExt cx="3623154" cy="1853338"/>
          </a:xfrm>
        </p:grpSpPr>
        <p:cxnSp>
          <p:nvCxnSpPr>
            <p:cNvPr id="77" name="直接连接符 76"/>
            <p:cNvCxnSpPr/>
            <p:nvPr/>
          </p:nvCxnSpPr>
          <p:spPr>
            <a:xfrm flipH="1" flipV="1">
              <a:off x="2100286" y="2013705"/>
              <a:ext cx="907614" cy="9956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2106473" y="1576849"/>
              <a:ext cx="92230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3007900" y="1558097"/>
              <a:ext cx="0" cy="183458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3014196" y="2011368"/>
              <a:ext cx="907614" cy="9956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2998905" y="3398933"/>
              <a:ext cx="92230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 flipV="1">
              <a:off x="3921213" y="2003595"/>
              <a:ext cx="907614" cy="9956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3921213" y="1566739"/>
              <a:ext cx="0" cy="183458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3927400" y="1566739"/>
              <a:ext cx="92230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4828827" y="1547987"/>
              <a:ext cx="0" cy="183458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H="1">
              <a:off x="4815826" y="2005678"/>
              <a:ext cx="907614" cy="99566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H="1">
              <a:off x="4800535" y="3393243"/>
              <a:ext cx="92230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907794" y="2550912"/>
                <a:ext cx="161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94" y="2550912"/>
                <a:ext cx="161133" cy="276999"/>
              </a:xfrm>
              <a:prstGeom prst="rect">
                <a:avLst/>
              </a:prstGeom>
              <a:blipFill rotWithShape="1">
                <a:blip r:embed="rId11"/>
                <a:stretch>
                  <a:fillRect l="-241" t="-42" r="-8920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6391615" y="2395531"/>
                <a:ext cx="2705164" cy="1580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4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615" y="2395531"/>
                <a:ext cx="2705164" cy="1580817"/>
              </a:xfrm>
              <a:prstGeom prst="rect">
                <a:avLst/>
              </a:prstGeom>
              <a:blipFill rotWithShape="1">
                <a:blip r:embed="rId12"/>
                <a:stretch>
                  <a:fillRect l="-13" t="-20" r="-947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6469957" y="1333396"/>
                <a:ext cx="1430135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957" y="1333396"/>
                <a:ext cx="1430135" cy="563872"/>
              </a:xfrm>
              <a:prstGeom prst="rect">
                <a:avLst/>
              </a:prstGeom>
              <a:blipFill rotWithShape="1">
                <a:blip r:embed="rId13"/>
                <a:stretch>
                  <a:fillRect l="-40" t="-94" r="4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6434768" y="21565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周期：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489855" y="5674431"/>
                <a:ext cx="8231870" cy="796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5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开始通过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</m:oMath>
                </a14:m>
                <a:r>
                  <a:rPr lang="zh-CN" altLang="en-US" dirty="0"/>
                  <a:t>电容放电，使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从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zh-CN" altLang="en-US" dirty="0"/>
                  <a:t>开始上升，斜率为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当到达门限电压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翻转到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</m:oMath>
                </a14:m>
                <a:r>
                  <a:rPr lang="en-US" altLang="zh-CN" dirty="0"/>
                  <a:t>…….</a:t>
                </a:r>
                <a:endParaRPr lang="zh-CN" altLang="en-US" dirty="0"/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5" y="5674431"/>
                <a:ext cx="8231870" cy="796308"/>
              </a:xfrm>
              <a:prstGeom prst="rect">
                <a:avLst/>
              </a:prstGeom>
              <a:blipFill rotWithShape="1">
                <a:blip r:embed="rId14"/>
                <a:stretch>
                  <a:fillRect l="-3" t="-9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5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47AB9EE-FA3C-482F-BC7E-FF891DDFCA3C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E0A0B84-C493-4787-BFB2-116B915139EB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方波和锯齿波产生电路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/>
          </a:p>
        </p:txBody>
      </p:sp>
      <p:graphicFrame>
        <p:nvGraphicFramePr>
          <p:cNvPr id="35846" name="对象 3"/>
          <p:cNvGraphicFramePr>
            <a:graphicFrameLocks noChangeAspect="1"/>
          </p:cNvGraphicFramePr>
          <p:nvPr/>
        </p:nvGraphicFramePr>
        <p:xfrm>
          <a:off x="657755" y="1123420"/>
          <a:ext cx="6048375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6" name="图片" r:id="rId1" imgW="3392805" imgH="1323340" progId="Word.Picture.8">
                  <p:embed/>
                </p:oleObj>
              </mc:Choice>
              <mc:Fallback>
                <p:oleObj name="图片" r:id="rId1" imgW="3392805" imgH="1323340" progId="Word.Picture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55" y="1123420"/>
                        <a:ext cx="6048375" cy="236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20"/>
          <p:cNvGraphicFramePr>
            <a:graphicFrameLocks noChangeAspect="1"/>
          </p:cNvGraphicFramePr>
          <p:nvPr/>
        </p:nvGraphicFramePr>
        <p:xfrm>
          <a:off x="179389" y="4187825"/>
          <a:ext cx="2898775" cy="226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7" name="Picture" r:id="rId3" imgW="1917065" imgH="1499870" progId="Word.Picture.8">
                  <p:embed/>
                </p:oleObj>
              </mc:Choice>
              <mc:Fallback>
                <p:oleObj name="Picture" r:id="rId3" imgW="1917065" imgH="1499870" progId="Word.Picture.8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9" y="4187825"/>
                        <a:ext cx="2898775" cy="226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4"/>
          <p:cNvGraphicFramePr>
            <a:graphicFrameLocks noChangeAspect="1"/>
          </p:cNvGraphicFramePr>
          <p:nvPr/>
        </p:nvGraphicFramePr>
        <p:xfrm>
          <a:off x="150814" y="3151188"/>
          <a:ext cx="2928938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8" name="图片" r:id="rId5" imgW="1941195" imgH="994410" progId="Word.Picture.8">
                  <p:embed/>
                </p:oleObj>
              </mc:Choice>
              <mc:Fallback>
                <p:oleObj name="图片" r:id="rId5" imgW="1941195" imgH="99441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4" y="3151188"/>
                        <a:ext cx="2928938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783806" y="4095485"/>
          <a:ext cx="157638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9" name="公式" r:id="rId7" imgW="799465" imgH="431800" progId="Equation.3">
                  <p:embed/>
                </p:oleObj>
              </mc:Choice>
              <mc:Fallback>
                <p:oleObj name="公式" r:id="rId7" imgW="799465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806" y="4095485"/>
                        <a:ext cx="1576388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5619751" y="4087547"/>
          <a:ext cx="160178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30" name="公式" r:id="rId9" imgW="812165" imgH="431800" progId="Equation.3">
                  <p:embed/>
                </p:oleObj>
              </mc:Choice>
              <mc:Fallback>
                <p:oleObj name="公式" r:id="rId9" imgW="812165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1" y="4087547"/>
                        <a:ext cx="160178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 1"/>
          <p:cNvSpPr/>
          <p:nvPr/>
        </p:nvSpPr>
        <p:spPr>
          <a:xfrm>
            <a:off x="4428067" y="1123420"/>
            <a:ext cx="584200" cy="14843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710892" y="1542410"/>
                <a:ext cx="28024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充电电阻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dirty="0"/>
                  <a:t>下降</a:t>
                </a:r>
                <a:endParaRPr lang="en-US" altLang="zh-CN" dirty="0"/>
              </a:p>
              <a:p>
                <a:r>
                  <a:rPr lang="zh-CN" altLang="en-US" dirty="0"/>
                  <a:t>放电电阻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上升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892" y="1542410"/>
                <a:ext cx="2802466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8" t="-97" r="15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3874434" y="5472681"/>
                <a:ext cx="29715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434" y="5472681"/>
                <a:ext cx="2971519" cy="572914"/>
              </a:xfrm>
              <a:prstGeom prst="rect">
                <a:avLst/>
              </a:prstGeom>
              <a:blipFill rotWithShape="1">
                <a:blip r:embed="rId12"/>
                <a:stretch>
                  <a:fillRect l="-10" t="-44" r="-1453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619751" y="371821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充电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23634" y="5157727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周期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81736" y="374285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放电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  <a:cs typeface="宋体" panose="02010600030101010101" pitchFamily="2" charset="-122"/>
              </a:rPr>
              <a:t>作业</a:t>
            </a:r>
            <a:endParaRPr lang="zh-CN" altLang="en-US" dirty="0">
              <a:latin typeface="+mn-ea"/>
              <a:ea typeface="+mn-ea"/>
              <a:cs typeface="宋体" panose="02010600030101010101" pitchFamily="2" charset="-122"/>
            </a:endParaRPr>
          </a:p>
        </p:txBody>
      </p:sp>
      <p:sp>
        <p:nvSpPr>
          <p:cNvPr id="36867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9078893-4BED-4BAE-8C43-6FEA77C8A395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8" name="页脚占位符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368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A61DD4D-68B6-4C8A-8DB3-C649CCF50717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9388"/>
            <a:ext cx="8147050" cy="49323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电子技术基础</a:t>
            </a:r>
            <a:r>
              <a:rPr lang="en-US" altLang="zh-CN" sz="2800" kern="0" dirty="0">
                <a:latin typeface="Times New Roman" panose="02020603050405020304" pitchFamily="18" charset="0"/>
              </a:rPr>
              <a:t>-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模拟部分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>
                <a:latin typeface="Times New Roman" panose="02020603050405020304" pitchFamily="18" charset="0"/>
              </a:rPr>
              <a:t>P440-443</a:t>
            </a:r>
            <a:r>
              <a:rPr lang="zh-CN" altLang="en-US" sz="2800" kern="0">
                <a:latin typeface="Times New Roman" panose="02020603050405020304" pitchFamily="18" charset="0"/>
              </a:rPr>
              <a:t>：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10.8.1,3,4,6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10.8.9</a:t>
            </a:r>
            <a:endParaRPr lang="en-US" altLang="zh-CN" sz="2400" kern="0" dirty="0">
              <a:latin typeface="Times New Roman" panose="02020603050405020304" pitchFamily="18" charset="0"/>
            </a:endParaRPr>
          </a:p>
          <a:p>
            <a:pPr marL="457200" lvl="1" indent="0">
              <a:lnSpc>
                <a:spcPct val="110000"/>
              </a:lnSpc>
              <a:spcAft>
                <a:spcPct val="30000"/>
              </a:spcAft>
              <a:buNone/>
              <a:defRPr/>
            </a:pP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125" y="2736484"/>
            <a:ext cx="8229600" cy="1143000"/>
          </a:xfrm>
        </p:spPr>
        <p:txBody>
          <a:bodyPr/>
          <a:lstStyle/>
          <a:p>
            <a:r>
              <a:rPr lang="zh-CN" altLang="en-US" dirty="0"/>
              <a:t>补充：电源噪声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59B0AC-ECBB-46F1-AE29-EC7C4700BD6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BA9696-17C5-4380-85F1-428BB50DAF4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5V=5V?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9D36-3483-408C-B33E-A1A2CB09A7F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42134-DE42-42A7-96F3-4999B372179D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02" y="1361136"/>
            <a:ext cx="349567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96" y="1551853"/>
            <a:ext cx="36734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电源噪声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典型电源噪声</a:t>
            </a:r>
            <a:endParaRPr lang="en-US" altLang="zh-CN" dirty="0"/>
          </a:p>
          <a:p>
            <a:pPr lvl="1"/>
            <a:r>
              <a:rPr lang="zh-CN" altLang="en-US" sz="2400" dirty="0"/>
              <a:t>交流变压器</a:t>
            </a:r>
            <a:r>
              <a:rPr lang="en-US" altLang="zh-CN" sz="2400" dirty="0"/>
              <a:t>(</a:t>
            </a:r>
            <a:r>
              <a:rPr lang="zh-CN" altLang="en-US" sz="2400" dirty="0"/>
              <a:t>如</a:t>
            </a:r>
            <a:r>
              <a:rPr lang="en-US" altLang="zh-CN" sz="2400" dirty="0"/>
              <a:t>220V-&gt;5V)</a:t>
            </a:r>
            <a:r>
              <a:rPr lang="zh-CN" altLang="en-US" sz="2400" dirty="0"/>
              <a:t> </a:t>
            </a:r>
            <a:r>
              <a:rPr lang="en-US" altLang="zh-CN" sz="2400" dirty="0"/>
              <a:t>: 		</a:t>
            </a:r>
            <a:r>
              <a:rPr lang="zh-CN" altLang="en-US" sz="2400" dirty="0"/>
              <a:t>峰峰值</a:t>
            </a:r>
            <a:r>
              <a:rPr lang="en-US" altLang="zh-CN" sz="2400" dirty="0"/>
              <a:t>20mV</a:t>
            </a:r>
            <a:endParaRPr lang="en-US" altLang="zh-CN" sz="2400" dirty="0"/>
          </a:p>
          <a:p>
            <a:pPr lvl="1"/>
            <a:r>
              <a:rPr lang="zh-CN" altLang="en-US" sz="2400" dirty="0"/>
              <a:t>直流电源芯片</a:t>
            </a:r>
            <a:r>
              <a:rPr lang="en-US" altLang="zh-CN" sz="2400" dirty="0"/>
              <a:t>(</a:t>
            </a:r>
            <a:r>
              <a:rPr lang="zh-CN" altLang="en-US" sz="2400" dirty="0"/>
              <a:t>如</a:t>
            </a:r>
            <a:r>
              <a:rPr lang="en-US" altLang="zh-CN" sz="2400" dirty="0"/>
              <a:t>7.4V-&gt;5V)</a:t>
            </a:r>
            <a:r>
              <a:rPr lang="zh-CN" altLang="en-US" sz="2400" dirty="0"/>
              <a:t> </a:t>
            </a:r>
            <a:r>
              <a:rPr lang="en-US" altLang="zh-CN" sz="2400" dirty="0"/>
              <a:t>: 	</a:t>
            </a:r>
            <a:r>
              <a:rPr lang="zh-CN" altLang="en-US" sz="2400" dirty="0"/>
              <a:t>峰峰值</a:t>
            </a:r>
            <a:r>
              <a:rPr lang="en-US" altLang="zh-CN" sz="2400" dirty="0"/>
              <a:t>100</a:t>
            </a:r>
            <a:r>
              <a:rPr lang="el-GR" altLang="zh-CN" sz="2400" dirty="0">
                <a:ea typeface="宋体" panose="02010600030101010101" pitchFamily="2" charset="-122"/>
              </a:rPr>
              <a:t>μ</a:t>
            </a:r>
            <a:r>
              <a:rPr lang="en-US" altLang="zh-CN" sz="2400" dirty="0"/>
              <a:t>V</a:t>
            </a:r>
            <a:endParaRPr lang="en-US" altLang="zh-CN" sz="2400" dirty="0"/>
          </a:p>
          <a:p>
            <a:pPr lvl="1"/>
            <a:r>
              <a:rPr lang="zh-CN" altLang="en-US" sz="2400" dirty="0"/>
              <a:t>参考电压芯片</a:t>
            </a:r>
            <a:r>
              <a:rPr lang="en-US" altLang="zh-CN" sz="2400" dirty="0"/>
              <a:t>(</a:t>
            </a:r>
            <a:r>
              <a:rPr lang="zh-CN" altLang="en-US" sz="2400" dirty="0"/>
              <a:t>如</a:t>
            </a:r>
            <a:r>
              <a:rPr lang="en-US" altLang="zh-CN" sz="2400" dirty="0"/>
              <a:t>7.4V-&gt;5V)</a:t>
            </a:r>
            <a:r>
              <a:rPr lang="zh-CN" altLang="en-US" sz="2400" dirty="0"/>
              <a:t> </a:t>
            </a:r>
            <a:r>
              <a:rPr lang="en-US" altLang="zh-CN" sz="2400" dirty="0"/>
              <a:t>:		</a:t>
            </a:r>
            <a:r>
              <a:rPr lang="zh-CN" altLang="en-US" sz="2400" dirty="0"/>
              <a:t>峰峰值</a:t>
            </a:r>
            <a:r>
              <a:rPr lang="en-US" altLang="zh-CN" sz="2400" dirty="0"/>
              <a:t>2</a:t>
            </a:r>
            <a:r>
              <a:rPr lang="el-GR" altLang="zh-CN" sz="2400" dirty="0">
                <a:ea typeface="宋体" panose="02010600030101010101" pitchFamily="2" charset="-122"/>
              </a:rPr>
              <a:t>μ</a:t>
            </a:r>
            <a:r>
              <a:rPr lang="en-US" altLang="zh-CN" sz="2400" dirty="0"/>
              <a:t>V</a:t>
            </a:r>
            <a:endParaRPr lang="zh-CN" altLang="en-US" sz="2400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9D36-3483-408C-B33E-A1A2CB09A7F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42134-DE42-42A7-96F3-4999B372179D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92600"/>
            <a:ext cx="2303462" cy="1785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8" descr="MAXIM INTEGRATED PRODUCTSMAX6126A25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437063"/>
            <a:ext cx="15843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0" descr="TEXAS INSTRUMENTSUA78M33CD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508500"/>
            <a:ext cx="1439863" cy="13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5V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≠</a:t>
            </a:r>
            <a:r>
              <a:rPr lang="en-US" altLang="zh-CN" dirty="0"/>
              <a:t>5V!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6D9D36-3483-408C-B33E-A1A2CB09A7F9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集成运算放大器 </a:t>
            </a:r>
            <a:r>
              <a:rPr lang="en-US" altLang="zh-CN"/>
              <a:t>(2)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C42134-DE42-42A7-96F3-4999B372179D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02" y="1361136"/>
            <a:ext cx="3495675" cy="27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96" y="1551853"/>
            <a:ext cx="36734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094589"/>
            <a:ext cx="996805" cy="77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8" descr="MAXIM INTEGRATED PRODUCTSMAX6126A25+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4" y="5709558"/>
            <a:ext cx="877237" cy="743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TEXAS INSTRUMENTSUA78M33CDC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81" y="4938542"/>
            <a:ext cx="783070" cy="72177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920358" y="3362847"/>
                <a:ext cx="4485395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𝑛𝑜𝑖𝑠𝑒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𝑛𝑜𝑖𝑠𝑒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358" y="3362847"/>
                <a:ext cx="4485395" cy="622350"/>
              </a:xfrm>
              <a:prstGeom prst="rect">
                <a:avLst/>
              </a:prstGeom>
              <a:blipFill rotWithShape="1">
                <a:blip r:embed="rId6"/>
                <a:stretch>
                  <a:fillRect l="-11" t="-84" r="-178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740249" y="4332198"/>
                <a:ext cx="3302379" cy="37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49" y="4332198"/>
                <a:ext cx="3302379" cy="378630"/>
              </a:xfrm>
              <a:prstGeom prst="rect">
                <a:avLst/>
              </a:prstGeom>
              <a:blipFill rotWithShape="1">
                <a:blip r:embed="rId7"/>
                <a:stretch>
                  <a:fillRect l="-11" t="-60" r="3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1681018" y="5151530"/>
                <a:ext cx="3295967" cy="37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550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18" y="5151530"/>
                <a:ext cx="3295967" cy="378630"/>
              </a:xfrm>
              <a:prstGeom prst="rect">
                <a:avLst/>
              </a:prstGeom>
              <a:blipFill rotWithShape="1">
                <a:blip r:embed="rId8"/>
                <a:stretch>
                  <a:fillRect l="-5" t="-108" r="15" b="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1740249" y="5900706"/>
                <a:ext cx="2911246" cy="378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𝑛𝑜𝑖𝑠𝑒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0249" y="5900706"/>
                <a:ext cx="2911246" cy="378630"/>
              </a:xfrm>
              <a:prstGeom prst="rect">
                <a:avLst/>
              </a:prstGeom>
              <a:blipFill rotWithShape="1">
                <a:blip r:embed="rId9"/>
                <a:stretch>
                  <a:fillRect l="-12" t="-76" r="4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385086" y="5231621"/>
                <a:ext cx="7779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086" y="5231621"/>
                <a:ext cx="777970" cy="276999"/>
              </a:xfrm>
              <a:prstGeom prst="rect">
                <a:avLst/>
              </a:prstGeom>
              <a:blipFill rotWithShape="1">
                <a:blip r:embed="rId10"/>
                <a:stretch>
                  <a:fillRect l="-37" t="-177" r="-1094" b="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右大括号 15"/>
          <p:cNvSpPr/>
          <p:nvPr/>
        </p:nvSpPr>
        <p:spPr>
          <a:xfrm>
            <a:off x="4940041" y="4521513"/>
            <a:ext cx="398579" cy="17062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 flipH="1">
            <a:off x="6117153" y="4528389"/>
            <a:ext cx="346363" cy="17062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463516" y="4242167"/>
            <a:ext cx="250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变化</a:t>
            </a:r>
            <a:r>
              <a:rPr lang="en-US" altLang="zh-CN" dirty="0"/>
              <a:t>&lt;11mV</a:t>
            </a:r>
            <a:r>
              <a:rPr lang="zh-CN" altLang="en-US" dirty="0"/>
              <a:t>信号被淹没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463516" y="5151530"/>
            <a:ext cx="250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变化</a:t>
            </a:r>
            <a:r>
              <a:rPr lang="en-US" altLang="zh-CN" dirty="0"/>
              <a:t>&lt;55</a:t>
            </a:r>
            <a:r>
              <a:rPr lang="el-GR" altLang="zh-CN" dirty="0"/>
              <a:t>μ</a:t>
            </a:r>
            <a:r>
              <a:rPr lang="en-US" altLang="zh-CN" dirty="0"/>
              <a:t>V</a:t>
            </a:r>
            <a:r>
              <a:rPr lang="zh-CN" altLang="en-US" dirty="0"/>
              <a:t>信号被淹没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456875" y="5971144"/>
            <a:ext cx="268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变化</a:t>
            </a:r>
            <a:r>
              <a:rPr lang="en-US" altLang="zh-CN" dirty="0"/>
              <a:t>&lt;1.1</a:t>
            </a:r>
            <a:r>
              <a:rPr lang="el-GR" altLang="zh-CN" dirty="0"/>
              <a:t>μ</a:t>
            </a:r>
            <a:r>
              <a:rPr lang="en-US" altLang="zh-CN" dirty="0"/>
              <a:t>V</a:t>
            </a:r>
            <a:r>
              <a:rPr lang="zh-CN" altLang="en-US" dirty="0"/>
              <a:t>信号被淹没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0BEC803-3BA0-417D-8D81-8D4D01B44ACC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4B60899-C2DB-4BE1-88E7-1DBB3FB9C07A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419735"/>
            <a:ext cx="8229600" cy="1143000"/>
          </a:xfrm>
        </p:spPr>
        <p:txBody>
          <a:bodyPr/>
          <a:lstStyle/>
          <a:p>
            <a:r>
              <a: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rPr>
              <a:t>集成</a:t>
            </a:r>
            <a:r>
              <a:rPr lang="zh-CN" altLang="en-US"/>
              <a:t>运放的线性应用</a:t>
            </a:r>
            <a:endParaRPr lang="zh-CN" altLang="en-US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30" y="2218690"/>
            <a:ext cx="4189730" cy="3385185"/>
          </a:xfrm>
        </p:spPr>
        <p:txBody>
          <a:bodyPr/>
          <a:lstStyle/>
          <a:p>
            <a:pPr marL="0" indent="0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必须给运放引入负反馈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ct val="0"/>
              </a:spcAft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spcAft>
                <a:spcPct val="0"/>
              </a:spcAft>
              <a:buNone/>
            </a:pPr>
            <a:r>
              <a:rPr kumimoji="1"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利用“虚短”和“虚断”进行电路分析</a:t>
            </a:r>
            <a:endParaRPr kumimoji="1" lang="en-US" altLang="zh-CN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spcAft>
                <a:spcPct val="0"/>
              </a:spcAft>
              <a:buNone/>
            </a:pPr>
            <a:endParaRPr kumimoji="1" lang="zh-CN" altLang="en-US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457200" lvl="1" inden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kumimoji="1" lang="zh-CN" altLang="en-US" sz="2000" dirty="0">
                <a:latin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2000" dirty="0">
                <a:latin typeface="宋体" panose="02010600030101010101" pitchFamily="2" charset="-122"/>
              </a:rPr>
              <a:t>虚短</a:t>
            </a:r>
            <a:r>
              <a:rPr kumimoji="1" lang="zh-CN" altLang="en-US" sz="2000" dirty="0">
                <a:latin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2000" dirty="0">
                <a:latin typeface="宋体" panose="02010600030101010101" pitchFamily="2" charset="-122"/>
              </a:rPr>
              <a:t>，即 </a:t>
            </a:r>
            <a:r>
              <a:rPr lang="en-US" altLang="zh-CN" sz="2000" b="1" i="1" dirty="0" err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1" lang="en-US" altLang="zh-CN" sz="2000" b="1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 dirty="0" err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2000" b="1" baseline="-25000" dirty="0">
                <a:latin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marL="457200" lvl="1" indent="0">
              <a:lnSpc>
                <a:spcPct val="120000"/>
              </a:lnSpc>
              <a:spcAft>
                <a:spcPct val="0"/>
              </a:spcAft>
              <a:buNone/>
            </a:pPr>
            <a:r>
              <a:rPr kumimoji="1" lang="zh-CN" altLang="en-US" sz="2000" dirty="0">
                <a:latin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2000" dirty="0">
                <a:latin typeface="宋体" panose="02010600030101010101" pitchFamily="2" charset="-122"/>
              </a:rPr>
              <a:t>虚断</a:t>
            </a:r>
            <a:r>
              <a:rPr kumimoji="1" lang="zh-CN" altLang="en-US" sz="2000" dirty="0">
                <a:latin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2000" dirty="0">
                <a:latin typeface="宋体" panose="02010600030101010101" pitchFamily="2" charset="-122"/>
              </a:rPr>
              <a:t>，即 </a:t>
            </a:r>
            <a:r>
              <a:rPr kumimoji="1" lang="en-US" altLang="zh-CN" sz="2000" b="1" i="1" dirty="0"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baseline="-25000" dirty="0">
                <a:latin typeface="Times New Roman" panose="02020603050405020304" pitchFamily="18" charset="0"/>
              </a:rPr>
              <a:t>n 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=0</a:t>
            </a:r>
            <a:r>
              <a:rPr lang="zh-CN" altLang="en-US" sz="2000" dirty="0">
                <a:latin typeface="Times New Roman" panose="02020603050405020304" pitchFamily="18" charset="0"/>
                <a:ea typeface="MS PGothic" panose="020B0600070205080204" pitchFamily="34" charset="-128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baseline="-25000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sz="20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kumimoji="1" lang="en-US" altLang="zh-CN" sz="2000" b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8199" name="Line 24"/>
          <p:cNvSpPr>
            <a:spLocks noChangeShapeType="1"/>
          </p:cNvSpPr>
          <p:nvPr/>
        </p:nvSpPr>
        <p:spPr bwMode="auto">
          <a:xfrm rot="5400000" flipH="1" flipV="1">
            <a:off x="5461794" y="4855369"/>
            <a:ext cx="227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Line 25"/>
          <p:cNvSpPr>
            <a:spLocks noChangeShapeType="1"/>
          </p:cNvSpPr>
          <p:nvPr/>
        </p:nvSpPr>
        <p:spPr bwMode="auto">
          <a:xfrm>
            <a:off x="5238750" y="5056188"/>
            <a:ext cx="2752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Line 26"/>
          <p:cNvSpPr>
            <a:spLocks noChangeShapeType="1"/>
          </p:cNvSpPr>
          <p:nvPr/>
        </p:nvSpPr>
        <p:spPr bwMode="auto">
          <a:xfrm flipH="1">
            <a:off x="6386513" y="4259263"/>
            <a:ext cx="442912" cy="15684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Line 27"/>
          <p:cNvSpPr>
            <a:spLocks noChangeShapeType="1"/>
          </p:cNvSpPr>
          <p:nvPr/>
        </p:nvSpPr>
        <p:spPr bwMode="auto">
          <a:xfrm>
            <a:off x="6829425" y="4259263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Line 28"/>
          <p:cNvSpPr>
            <a:spLocks noChangeShapeType="1"/>
          </p:cNvSpPr>
          <p:nvPr/>
        </p:nvSpPr>
        <p:spPr bwMode="auto">
          <a:xfrm>
            <a:off x="5229225" y="5826125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Text Box 31"/>
          <p:cNvSpPr txBox="1">
            <a:spLocks noChangeArrowheads="1"/>
          </p:cNvSpPr>
          <p:nvPr/>
        </p:nvSpPr>
        <p:spPr bwMode="auto">
          <a:xfrm>
            <a:off x="7461250" y="4833938"/>
            <a:ext cx="1143000" cy="7254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0"/>
              </a:spcAft>
              <a:buFontTx/>
              <a:buNone/>
            </a:pPr>
            <a:r>
              <a:rPr kumimoji="1" lang="en-US" altLang="zh-CN" b="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b="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kumimoji="1" lang="en-US" altLang="zh-CN" b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kumimoji="1" lang="en-US" altLang="zh-CN" b="0" i="1">
                <a:latin typeface="Times New Roman" panose="02020603050405020304" pitchFamily="18" charset="0"/>
                <a:ea typeface="黑体" panose="02010609060101010101" pitchFamily="49" charset="-122"/>
              </a:rPr>
              <a:t>v</a:t>
            </a:r>
            <a:r>
              <a:rPr kumimoji="1" lang="en-US" altLang="zh-CN" b="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kumimoji="1" lang="en-US" altLang="zh-CN" b="0" baseline="-250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05" name="Text Box 33"/>
          <p:cNvSpPr txBox="1">
            <a:spLocks noChangeArrowheads="1"/>
          </p:cNvSpPr>
          <p:nvPr/>
        </p:nvSpPr>
        <p:spPr bwMode="auto">
          <a:xfrm>
            <a:off x="6246813" y="4581525"/>
            <a:ext cx="361950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endParaRPr kumimoji="1" lang="en-US" altLang="zh-CN" sz="2800" b="0" i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206" name="Rectangle 34"/>
          <p:cNvSpPr>
            <a:spLocks noChangeArrowheads="1"/>
          </p:cNvSpPr>
          <p:nvPr/>
        </p:nvSpPr>
        <p:spPr bwMode="auto">
          <a:xfrm>
            <a:off x="6651625" y="3536950"/>
            <a:ext cx="657225" cy="4826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en-US" altLang="zh-CN" b="0" i="1">
                <a:latin typeface="Times New Roman" panose="02020603050405020304" pitchFamily="18" charset="0"/>
              </a:rPr>
              <a:t>v</a:t>
            </a:r>
            <a:r>
              <a:rPr lang="en-US" altLang="zh-CN" b="0" baseline="-25000">
                <a:latin typeface="Times New Roman" panose="02020603050405020304" pitchFamily="18" charset="0"/>
              </a:rPr>
              <a:t>o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grpSp>
        <p:nvGrpSpPr>
          <p:cNvPr id="8207" name="Group 35"/>
          <p:cNvGrpSpPr/>
          <p:nvPr/>
        </p:nvGrpSpPr>
        <p:grpSpPr bwMode="auto">
          <a:xfrm>
            <a:off x="5247005" y="1515428"/>
            <a:ext cx="3182938" cy="1817687"/>
            <a:chOff x="3432" y="1281"/>
            <a:chExt cx="2005" cy="1145"/>
          </a:xfrm>
        </p:grpSpPr>
        <p:sp>
          <p:nvSpPr>
            <p:cNvPr id="8211" name="Text Box 36"/>
            <p:cNvSpPr txBox="1">
              <a:spLocks noChangeArrowheads="1"/>
            </p:cNvSpPr>
            <p:nvPr/>
          </p:nvSpPr>
          <p:spPr bwMode="auto">
            <a:xfrm>
              <a:off x="3432" y="1461"/>
              <a:ext cx="262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b="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b="0" baseline="-150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kumimoji="1" lang="zh-CN" altLang="en-US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2" name="Text Box 37"/>
            <p:cNvSpPr txBox="1">
              <a:spLocks noChangeArrowheads="1"/>
            </p:cNvSpPr>
            <p:nvPr/>
          </p:nvSpPr>
          <p:spPr bwMode="auto">
            <a:xfrm>
              <a:off x="3437" y="1819"/>
              <a:ext cx="262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b="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b="0" baseline="-1500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kumimoji="1" lang="en-US" altLang="zh-CN" b="0" baseline="-1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3" name="Text Box 38"/>
            <p:cNvSpPr txBox="1">
              <a:spLocks noChangeArrowheads="1"/>
            </p:cNvSpPr>
            <p:nvPr/>
          </p:nvSpPr>
          <p:spPr bwMode="auto">
            <a:xfrm>
              <a:off x="5239" y="1688"/>
              <a:ext cx="198" cy="3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4" name="Text Box 39"/>
            <p:cNvSpPr txBox="1">
              <a:spLocks noChangeArrowheads="1"/>
            </p:cNvSpPr>
            <p:nvPr/>
          </p:nvSpPr>
          <p:spPr bwMode="auto">
            <a:xfrm>
              <a:off x="4127" y="1876"/>
              <a:ext cx="469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＋</a:t>
              </a:r>
              <a:endParaRPr kumimoji="1" lang="zh-CN" altLang="en-US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215" name="Group 40"/>
            <p:cNvGrpSpPr/>
            <p:nvPr/>
          </p:nvGrpSpPr>
          <p:grpSpPr bwMode="auto">
            <a:xfrm>
              <a:off x="3795" y="1724"/>
              <a:ext cx="465" cy="334"/>
              <a:chOff x="3689" y="1724"/>
              <a:chExt cx="314" cy="334"/>
            </a:xfrm>
          </p:grpSpPr>
          <p:sp>
            <p:nvSpPr>
              <p:cNvPr id="8224" name="Line 41"/>
              <p:cNvSpPr>
                <a:spLocks noChangeShapeType="1"/>
              </p:cNvSpPr>
              <p:nvPr/>
            </p:nvSpPr>
            <p:spPr bwMode="auto">
              <a:xfrm>
                <a:off x="3689" y="1724"/>
                <a:ext cx="3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25" name="Line 42"/>
              <p:cNvSpPr>
                <a:spLocks noChangeShapeType="1"/>
              </p:cNvSpPr>
              <p:nvPr/>
            </p:nvSpPr>
            <p:spPr bwMode="auto">
              <a:xfrm>
                <a:off x="3689" y="2058"/>
                <a:ext cx="31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16" name="Text Box 43"/>
            <p:cNvSpPr txBox="1">
              <a:spLocks noChangeArrowheads="1"/>
            </p:cNvSpPr>
            <p:nvPr/>
          </p:nvSpPr>
          <p:spPr bwMode="auto">
            <a:xfrm>
              <a:off x="4150" y="1551"/>
              <a:ext cx="417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kumimoji="1" lang="zh-CN" altLang="en-US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17" name="Line 44"/>
            <p:cNvSpPr>
              <a:spLocks noChangeShapeType="1"/>
            </p:cNvSpPr>
            <p:nvPr/>
          </p:nvSpPr>
          <p:spPr bwMode="auto">
            <a:xfrm>
              <a:off x="4880" y="1884"/>
              <a:ext cx="2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AutoShape 45"/>
            <p:cNvSpPr>
              <a:spLocks noChangeAspect="1" noChangeArrowheads="1"/>
            </p:cNvSpPr>
            <p:nvPr/>
          </p:nvSpPr>
          <p:spPr bwMode="auto">
            <a:xfrm rot="5400000">
              <a:off x="4165" y="1563"/>
              <a:ext cx="797" cy="63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8219" name="Text Box 46"/>
            <p:cNvSpPr txBox="1">
              <a:spLocks noChangeArrowheads="1"/>
            </p:cNvSpPr>
            <p:nvPr/>
          </p:nvSpPr>
          <p:spPr bwMode="auto">
            <a:xfrm>
              <a:off x="4428" y="1699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en-US" altLang="zh-CN" sz="2400" b="0"/>
            </a:p>
          </p:txBody>
        </p:sp>
        <p:sp>
          <p:nvSpPr>
            <p:cNvPr id="8220" name="Text Box 47"/>
            <p:cNvSpPr txBox="1">
              <a:spLocks noChangeArrowheads="1"/>
            </p:cNvSpPr>
            <p:nvPr/>
          </p:nvSpPr>
          <p:spPr bwMode="auto">
            <a:xfrm>
              <a:off x="3867" y="1281"/>
              <a:ext cx="336" cy="28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n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221" name="Line 48"/>
            <p:cNvSpPr>
              <a:spLocks noChangeShapeType="1"/>
            </p:cNvSpPr>
            <p:nvPr/>
          </p:nvSpPr>
          <p:spPr bwMode="auto">
            <a:xfrm>
              <a:off x="3863" y="1623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Text Box 49"/>
            <p:cNvSpPr txBox="1">
              <a:spLocks noChangeArrowheads="1"/>
            </p:cNvSpPr>
            <p:nvPr/>
          </p:nvSpPr>
          <p:spPr bwMode="auto">
            <a:xfrm>
              <a:off x="3867" y="2137"/>
              <a:ext cx="336" cy="28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aseline="-25000">
                  <a:latin typeface="Times New Roman" panose="02020603050405020304" pitchFamily="18" charset="0"/>
                </a:rPr>
                <a:t>p</a:t>
              </a:r>
              <a:endParaRPr kumimoji="1" lang="en-US" altLang="zh-CN" sz="24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8223" name="Line 50"/>
            <p:cNvSpPr>
              <a:spLocks noChangeShapeType="1"/>
            </p:cNvSpPr>
            <p:nvPr/>
          </p:nvSpPr>
          <p:spPr bwMode="auto">
            <a:xfrm>
              <a:off x="3851" y="2160"/>
              <a:ext cx="2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08" name="Group 51"/>
          <p:cNvGrpSpPr/>
          <p:nvPr/>
        </p:nvGrpSpPr>
        <p:grpSpPr bwMode="auto">
          <a:xfrm>
            <a:off x="6380163" y="4257675"/>
            <a:ext cx="457200" cy="1584325"/>
            <a:chOff x="1200" y="1752"/>
            <a:chExt cx="288" cy="1392"/>
          </a:xfrm>
        </p:grpSpPr>
        <p:sp>
          <p:nvSpPr>
            <p:cNvPr id="8209" name="Line 52"/>
            <p:cNvSpPr>
              <a:spLocks noChangeShapeType="1"/>
            </p:cNvSpPr>
            <p:nvPr/>
          </p:nvSpPr>
          <p:spPr bwMode="auto">
            <a:xfrm>
              <a:off x="1200" y="2472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Line 53"/>
            <p:cNvSpPr>
              <a:spLocks noChangeShapeType="1"/>
            </p:cNvSpPr>
            <p:nvPr/>
          </p:nvSpPr>
          <p:spPr bwMode="auto">
            <a:xfrm>
              <a:off x="1488" y="1752"/>
              <a:ext cx="0" cy="72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8DC8C64-1F96-4CF2-A8D5-ECEDE75FB27A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F06B135-2756-4A14-BE45-2D2EAAAAF6C6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6059488" cy="486092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 sz="2800" dirty="0"/>
              <a:t>输出信号与输入信号同相且成比例</a:t>
            </a:r>
            <a:endParaRPr lang="zh-CN" altLang="en-US" sz="2800" dirty="0"/>
          </a:p>
          <a:p>
            <a:pPr lvl="1">
              <a:spcAft>
                <a:spcPct val="30000"/>
              </a:spcAft>
            </a:pPr>
            <a:r>
              <a:rPr lang="zh-CN" altLang="en-US" sz="2400" dirty="0"/>
              <a:t>输入信号加到同相输入端</a:t>
            </a:r>
            <a:endParaRPr lang="zh-CN" altLang="en-US" sz="2400" dirty="0"/>
          </a:p>
          <a:p>
            <a:pPr lvl="1">
              <a:spcAft>
                <a:spcPct val="30000"/>
              </a:spcAft>
            </a:pPr>
            <a:r>
              <a:rPr lang="zh-CN" altLang="en-US" sz="2400" dirty="0"/>
              <a:t>反馈类型</a:t>
            </a:r>
            <a:endParaRPr lang="zh-CN" altLang="en-US" sz="2400" dirty="0"/>
          </a:p>
          <a:p>
            <a:pPr lvl="1">
              <a:spcAft>
                <a:spcPct val="30000"/>
              </a:spcAft>
            </a:pPr>
            <a:endParaRPr lang="zh-CN" altLang="en-US" sz="2400" dirty="0"/>
          </a:p>
          <a:p>
            <a:pPr lvl="1">
              <a:spcAft>
                <a:spcPct val="30000"/>
              </a:spcAft>
            </a:pPr>
            <a:r>
              <a:rPr lang="zh-CN" altLang="en-US" sz="2400" dirty="0"/>
              <a:t>放大倍数</a:t>
            </a:r>
            <a:endParaRPr lang="zh-CN" altLang="en-US" sz="2400" dirty="0"/>
          </a:p>
          <a:p>
            <a:pPr lvl="1">
              <a:spcAft>
                <a:spcPct val="30000"/>
              </a:spcAft>
            </a:pPr>
            <a:endParaRPr lang="zh-CN" altLang="en-US" sz="2400" dirty="0"/>
          </a:p>
        </p:txBody>
      </p:sp>
      <p:grpSp>
        <p:nvGrpSpPr>
          <p:cNvPr id="2" name="Group 56"/>
          <p:cNvGrpSpPr/>
          <p:nvPr/>
        </p:nvGrpSpPr>
        <p:grpSpPr bwMode="auto">
          <a:xfrm>
            <a:off x="5435600" y="2060575"/>
            <a:ext cx="1582738" cy="2376488"/>
            <a:chOff x="3424" y="1298"/>
            <a:chExt cx="997" cy="1497"/>
          </a:xfrm>
        </p:grpSpPr>
        <p:sp>
          <p:nvSpPr>
            <p:cNvPr id="10284" name="Text Box 29"/>
            <p:cNvSpPr txBox="1">
              <a:spLocks noChangeArrowheads="1"/>
            </p:cNvSpPr>
            <p:nvPr/>
          </p:nvSpPr>
          <p:spPr bwMode="auto">
            <a:xfrm>
              <a:off x="4105" y="2455"/>
              <a:ext cx="184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aseline="-1000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kumimoji="1" lang="en-US" altLang="zh-CN" sz="2800" baseline="-10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85" name="Text Box 30"/>
            <p:cNvSpPr txBox="1">
              <a:spLocks noChangeArrowheads="1"/>
            </p:cNvSpPr>
            <p:nvPr/>
          </p:nvSpPr>
          <p:spPr bwMode="auto">
            <a:xfrm>
              <a:off x="4097" y="2069"/>
              <a:ext cx="184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aseline="-100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kumimoji="1" lang="en-US" altLang="zh-CN" sz="2800" baseline="-10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86" name="Line 32"/>
            <p:cNvSpPr>
              <a:spLocks noChangeShapeType="1"/>
            </p:cNvSpPr>
            <p:nvPr/>
          </p:nvSpPr>
          <p:spPr bwMode="auto">
            <a:xfrm>
              <a:off x="3424" y="2545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Text Box 33"/>
            <p:cNvSpPr txBox="1">
              <a:spLocks noChangeArrowheads="1"/>
            </p:cNvSpPr>
            <p:nvPr/>
          </p:nvSpPr>
          <p:spPr bwMode="auto">
            <a:xfrm>
              <a:off x="3442" y="2565"/>
              <a:ext cx="117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aseline="-10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88" name="Line 34"/>
            <p:cNvSpPr>
              <a:spLocks noChangeShapeType="1"/>
            </p:cNvSpPr>
            <p:nvPr/>
          </p:nvSpPr>
          <p:spPr bwMode="auto">
            <a:xfrm>
              <a:off x="3424" y="2004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9" name="Text Box 35"/>
            <p:cNvSpPr txBox="1">
              <a:spLocks noChangeArrowheads="1"/>
            </p:cNvSpPr>
            <p:nvPr/>
          </p:nvSpPr>
          <p:spPr bwMode="auto">
            <a:xfrm>
              <a:off x="3512" y="1729"/>
              <a:ext cx="117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aseline="-10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90" name="Line 36"/>
            <p:cNvSpPr>
              <a:spLocks noChangeShapeType="1"/>
            </p:cNvSpPr>
            <p:nvPr/>
          </p:nvSpPr>
          <p:spPr bwMode="auto">
            <a:xfrm>
              <a:off x="4193" y="1573"/>
              <a:ext cx="2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1" name="Text Box 37"/>
            <p:cNvSpPr txBox="1">
              <a:spLocks noChangeArrowheads="1"/>
            </p:cNvSpPr>
            <p:nvPr/>
          </p:nvSpPr>
          <p:spPr bwMode="auto">
            <a:xfrm>
              <a:off x="4281" y="1298"/>
              <a:ext cx="117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kumimoji="1" lang="en-US" altLang="zh-CN" sz="2400" baseline="-10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02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同相比例运算电路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248" name="Text Box 4"/>
          <p:cNvSpPr txBox="1">
            <a:spLocks noChangeArrowheads="1"/>
          </p:cNvSpPr>
          <p:nvPr/>
        </p:nvSpPr>
        <p:spPr bwMode="auto">
          <a:xfrm>
            <a:off x="8389938" y="3649663"/>
            <a:ext cx="277812" cy="4270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kumimoji="1" lang="en-US" altLang="zh-CN" sz="2800" baseline="-10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5421313" y="3308350"/>
            <a:ext cx="1527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7"/>
          <p:cNvSpPr>
            <a:spLocks noChangeShapeType="1"/>
          </p:cNvSpPr>
          <p:nvPr/>
        </p:nvSpPr>
        <p:spPr bwMode="auto">
          <a:xfrm>
            <a:off x="5287963" y="3919538"/>
            <a:ext cx="1654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8"/>
          <p:cNvSpPr>
            <a:spLocks noChangeShapeType="1"/>
          </p:cNvSpPr>
          <p:nvPr/>
        </p:nvSpPr>
        <p:spPr bwMode="auto">
          <a:xfrm>
            <a:off x="7885113" y="3608388"/>
            <a:ext cx="5746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Oval 9"/>
          <p:cNvSpPr>
            <a:spLocks noChangeArrowheads="1"/>
          </p:cNvSpPr>
          <p:nvPr/>
        </p:nvSpPr>
        <p:spPr bwMode="auto">
          <a:xfrm>
            <a:off x="5160963" y="3857625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3" name="Text Box 11"/>
          <p:cNvSpPr txBox="1">
            <a:spLocks noChangeArrowheads="1"/>
          </p:cNvSpPr>
          <p:nvPr/>
        </p:nvSpPr>
        <p:spPr bwMode="auto">
          <a:xfrm>
            <a:off x="5959475" y="40386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54" name="Rectangle 12"/>
          <p:cNvSpPr>
            <a:spLocks noChangeArrowheads="1"/>
          </p:cNvSpPr>
          <p:nvPr/>
        </p:nvSpPr>
        <p:spPr bwMode="auto">
          <a:xfrm>
            <a:off x="5899150" y="3222625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5" name="Rectangle 13"/>
          <p:cNvSpPr>
            <a:spLocks noChangeArrowheads="1"/>
          </p:cNvSpPr>
          <p:nvPr/>
        </p:nvSpPr>
        <p:spPr bwMode="auto">
          <a:xfrm>
            <a:off x="5908675" y="382428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6" name="Line 14"/>
          <p:cNvSpPr>
            <a:spLocks noChangeShapeType="1"/>
          </p:cNvSpPr>
          <p:nvPr/>
        </p:nvSpPr>
        <p:spPr bwMode="auto">
          <a:xfrm>
            <a:off x="5427663" y="3298825"/>
            <a:ext cx="0" cy="309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57" name="Line 15"/>
          <p:cNvSpPr>
            <a:spLocks noChangeShapeType="1"/>
          </p:cNvSpPr>
          <p:nvPr/>
        </p:nvSpPr>
        <p:spPr bwMode="auto">
          <a:xfrm>
            <a:off x="5278438" y="3617913"/>
            <a:ext cx="2905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8" name="Line 16"/>
          <p:cNvSpPr>
            <a:spLocks noChangeShapeType="1"/>
          </p:cNvSpPr>
          <p:nvPr/>
        </p:nvSpPr>
        <p:spPr bwMode="auto">
          <a:xfrm>
            <a:off x="6624638" y="2641600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59" name="Line 17"/>
          <p:cNvSpPr>
            <a:spLocks noChangeShapeType="1"/>
          </p:cNvSpPr>
          <p:nvPr/>
        </p:nvSpPr>
        <p:spPr bwMode="auto">
          <a:xfrm flipH="1">
            <a:off x="8135938" y="2636838"/>
            <a:ext cx="0" cy="9715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oval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60" name="Line 18"/>
          <p:cNvSpPr>
            <a:spLocks noChangeShapeType="1"/>
          </p:cNvSpPr>
          <p:nvPr/>
        </p:nvSpPr>
        <p:spPr bwMode="auto">
          <a:xfrm>
            <a:off x="6632575" y="2636838"/>
            <a:ext cx="0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oval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261" name="Rectangle 19"/>
          <p:cNvSpPr>
            <a:spLocks noChangeArrowheads="1"/>
          </p:cNvSpPr>
          <p:nvPr/>
        </p:nvSpPr>
        <p:spPr bwMode="auto">
          <a:xfrm>
            <a:off x="7223125" y="254793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62" name="Text Box 24"/>
          <p:cNvSpPr txBox="1">
            <a:spLocks noChangeArrowheads="1"/>
          </p:cNvSpPr>
          <p:nvPr/>
        </p:nvSpPr>
        <p:spPr bwMode="auto">
          <a:xfrm>
            <a:off x="5959475" y="2778125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63" name="Text Box 25"/>
          <p:cNvSpPr txBox="1">
            <a:spLocks noChangeArrowheads="1"/>
          </p:cNvSpPr>
          <p:nvPr/>
        </p:nvSpPr>
        <p:spPr bwMode="auto">
          <a:xfrm>
            <a:off x="7256463" y="2100263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64" name="Oval 26"/>
          <p:cNvSpPr>
            <a:spLocks noChangeArrowheads="1"/>
          </p:cNvSpPr>
          <p:nvPr/>
        </p:nvSpPr>
        <p:spPr bwMode="auto">
          <a:xfrm>
            <a:off x="8456613" y="3536950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65" name="Text Box 27"/>
          <p:cNvSpPr txBox="1">
            <a:spLocks noChangeArrowheads="1"/>
          </p:cNvSpPr>
          <p:nvPr/>
        </p:nvSpPr>
        <p:spPr bwMode="auto">
          <a:xfrm>
            <a:off x="4829175" y="3644900"/>
            <a:ext cx="223838" cy="4270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kumimoji="1" lang="en-US" altLang="zh-CN" sz="2800" baseline="-10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5980" name="Text Box 28"/>
          <p:cNvSpPr txBox="1">
            <a:spLocks noChangeArrowheads="1"/>
          </p:cNvSpPr>
          <p:nvPr/>
        </p:nvSpPr>
        <p:spPr bwMode="auto">
          <a:xfrm>
            <a:off x="1365250" y="3008313"/>
            <a:ext cx="23177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 dirty="0"/>
              <a:t>电压串联负反馈</a:t>
            </a:r>
            <a:endParaRPr lang="zh-CN" altLang="en-US" sz="2400" b="0" dirty="0"/>
          </a:p>
        </p:txBody>
      </p:sp>
      <p:sp>
        <p:nvSpPr>
          <p:cNvPr id="765990" name="Text Box 38"/>
          <p:cNvSpPr txBox="1">
            <a:spLocks noChangeArrowheads="1"/>
          </p:cNvSpPr>
          <p:nvPr/>
        </p:nvSpPr>
        <p:spPr bwMode="auto">
          <a:xfrm>
            <a:off x="1238250" y="4057650"/>
            <a:ext cx="7937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 dirty="0"/>
              <a:t>虚断</a:t>
            </a:r>
            <a:endParaRPr lang="en-US" altLang="zh-CN" sz="2400" b="0" dirty="0"/>
          </a:p>
        </p:txBody>
      </p:sp>
      <p:sp>
        <p:nvSpPr>
          <p:cNvPr id="765991" name="Text Box 39"/>
          <p:cNvSpPr txBox="1">
            <a:spLocks noChangeArrowheads="1"/>
          </p:cNvSpPr>
          <p:nvPr/>
        </p:nvSpPr>
        <p:spPr bwMode="auto">
          <a:xfrm>
            <a:off x="2605088" y="4076700"/>
            <a:ext cx="747712" cy="7302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2400" i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endParaRPr kumimoji="1" lang="en-US" altLang="zh-CN" sz="2400" baseline="-10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5992" name="Text Box 40"/>
          <p:cNvSpPr txBox="1">
            <a:spLocks noChangeArrowheads="1"/>
          </p:cNvSpPr>
          <p:nvPr/>
        </p:nvSpPr>
        <p:spPr bwMode="auto">
          <a:xfrm>
            <a:off x="1238250" y="4813300"/>
            <a:ext cx="7937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/>
              <a:t>虚短</a:t>
            </a:r>
            <a:endParaRPr lang="en-US" altLang="zh-CN" sz="2400" b="0"/>
          </a:p>
        </p:txBody>
      </p:sp>
      <p:sp>
        <p:nvSpPr>
          <p:cNvPr id="765993" name="AutoShape 41"/>
          <p:cNvSpPr>
            <a:spLocks noChangeArrowheads="1"/>
          </p:cNvSpPr>
          <p:nvPr/>
        </p:nvSpPr>
        <p:spPr bwMode="auto">
          <a:xfrm>
            <a:off x="2087563" y="4184650"/>
            <a:ext cx="395287" cy="250825"/>
          </a:xfrm>
          <a:prstGeom prst="rightArrow">
            <a:avLst>
              <a:gd name="adj1" fmla="val 41769"/>
              <a:gd name="adj2" fmla="val 65409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65994" name="AutoShape 42"/>
          <p:cNvSpPr>
            <a:spLocks noChangeArrowheads="1"/>
          </p:cNvSpPr>
          <p:nvPr/>
        </p:nvSpPr>
        <p:spPr bwMode="auto">
          <a:xfrm>
            <a:off x="3348038" y="4508500"/>
            <a:ext cx="395287" cy="250825"/>
          </a:xfrm>
          <a:prstGeom prst="rightArrow">
            <a:avLst>
              <a:gd name="adj1" fmla="val 41769"/>
              <a:gd name="adj2" fmla="val 65409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65995" name="Text Box 43"/>
          <p:cNvSpPr txBox="1">
            <a:spLocks noChangeArrowheads="1"/>
          </p:cNvSpPr>
          <p:nvPr/>
        </p:nvSpPr>
        <p:spPr bwMode="auto">
          <a:xfrm>
            <a:off x="3903663" y="4437063"/>
            <a:ext cx="739775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kumimoji="1" lang="en-US" altLang="zh-CN" sz="2400" baseline="-10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5996" name="AutoShape 44"/>
          <p:cNvSpPr>
            <a:spLocks noChangeArrowheads="1"/>
          </p:cNvSpPr>
          <p:nvPr/>
        </p:nvSpPr>
        <p:spPr bwMode="auto">
          <a:xfrm>
            <a:off x="2089150" y="4941888"/>
            <a:ext cx="395288" cy="250825"/>
          </a:xfrm>
          <a:prstGeom prst="rightArrow">
            <a:avLst>
              <a:gd name="adj1" fmla="val 41769"/>
              <a:gd name="adj2" fmla="val 65409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65997" name="Text Box 45"/>
          <p:cNvSpPr txBox="1">
            <a:spLocks noChangeArrowheads="1"/>
          </p:cNvSpPr>
          <p:nvPr/>
        </p:nvSpPr>
        <p:spPr bwMode="auto">
          <a:xfrm>
            <a:off x="2566988" y="4868863"/>
            <a:ext cx="1363662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24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5998" name="Text Box 46"/>
          <p:cNvSpPr txBox="1">
            <a:spLocks noChangeArrowheads="1"/>
          </p:cNvSpPr>
          <p:nvPr/>
        </p:nvSpPr>
        <p:spPr bwMode="auto">
          <a:xfrm>
            <a:off x="2555875" y="5337175"/>
            <a:ext cx="191135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o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= (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aseline="-1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 baseline="-10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5999" name="Rectangle 47"/>
          <p:cNvSpPr>
            <a:spLocks noChangeArrowheads="1"/>
          </p:cNvSpPr>
          <p:nvPr/>
        </p:nvSpPr>
        <p:spPr bwMode="auto">
          <a:xfrm>
            <a:off x="4315625" y="5312717"/>
            <a:ext cx="4618663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 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aseline="-10000" dirty="0" err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= 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1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zh-CN" altLang="en-US" sz="2400" baseline="-10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6000" name="AutoShape 48"/>
          <p:cNvSpPr>
            <a:spLocks noChangeArrowheads="1"/>
          </p:cNvSpPr>
          <p:nvPr/>
        </p:nvSpPr>
        <p:spPr bwMode="auto">
          <a:xfrm>
            <a:off x="2592388" y="5913438"/>
            <a:ext cx="395287" cy="250825"/>
          </a:xfrm>
          <a:prstGeom prst="rightArrow">
            <a:avLst>
              <a:gd name="adj1" fmla="val 41769"/>
              <a:gd name="adj2" fmla="val 65409"/>
            </a:avLst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66001" name="Rectangle 49"/>
          <p:cNvSpPr>
            <a:spLocks noChangeArrowheads="1"/>
          </p:cNvSpPr>
          <p:nvPr/>
        </p:nvSpPr>
        <p:spPr bwMode="auto">
          <a:xfrm>
            <a:off x="3033713" y="5768975"/>
            <a:ext cx="2798762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400" i="1" dirty="0" err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aseline="-10000" dirty="0" err="1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/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= 1+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2400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1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zh-CN" altLang="en-US" sz="2400" baseline="-10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279" name="Group 50"/>
          <p:cNvGrpSpPr/>
          <p:nvPr/>
        </p:nvGrpSpPr>
        <p:grpSpPr bwMode="auto">
          <a:xfrm>
            <a:off x="6948488" y="3046413"/>
            <a:ext cx="931862" cy="1103312"/>
            <a:chOff x="5944" y="3166"/>
            <a:chExt cx="587" cy="695"/>
          </a:xfrm>
        </p:grpSpPr>
        <p:sp>
          <p:nvSpPr>
            <p:cNvPr id="10280" name="Text Box 51"/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10281" name="Text Box 52"/>
            <p:cNvSpPr txBox="1">
              <a:spLocks noChangeArrowheads="1"/>
            </p:cNvSpPr>
            <p:nvPr/>
          </p:nvSpPr>
          <p:spPr bwMode="auto">
            <a:xfrm>
              <a:off x="6008" y="3280"/>
              <a:ext cx="80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0282" name="AutoShape 53"/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0283" name="Text Box 54"/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012A8A8-EF4D-4330-B370-67D7CE53BC6D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12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061FBC3-8E27-4EE6-8779-2F8571522ACC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766978" name="Rectangle 2"/>
          <p:cNvSpPr>
            <a:spLocks noChangeArrowheads="1"/>
          </p:cNvSpPr>
          <p:nvPr/>
        </p:nvSpPr>
        <p:spPr bwMode="auto">
          <a:xfrm>
            <a:off x="457200" y="2670175"/>
            <a:ext cx="4143375" cy="36734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 sz="2800" dirty="0"/>
              <a:t>平衡电阻</a:t>
            </a:r>
            <a:r>
              <a:rPr kumimoji="1" lang="en-US" altLang="zh-CN" sz="2800" b="0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="0" baseline="-10000" dirty="0">
                <a:latin typeface="Times New Roman" panose="02020603050405020304" pitchFamily="18" charset="0"/>
              </a:rPr>
              <a:t>3</a:t>
            </a:r>
            <a:endParaRPr kumimoji="1" lang="zh-CN" altLang="en-US" sz="2800" b="0" dirty="0">
              <a:latin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kumimoji="1" lang="zh-CN" altLang="en-US" sz="2400" dirty="0"/>
              <a:t>保证运放静态时输入级的对称性</a:t>
            </a:r>
            <a:endParaRPr kumimoji="1" lang="zh-CN" altLang="en-US" sz="2400" dirty="0"/>
          </a:p>
          <a:p>
            <a:pPr lvl="1">
              <a:lnSpc>
                <a:spcPct val="90000"/>
              </a:lnSpc>
            </a:pPr>
            <a:endParaRPr kumimoji="1" lang="zh-CN" altLang="en-US" sz="3200" dirty="0"/>
          </a:p>
          <a:p>
            <a:pPr>
              <a:lnSpc>
                <a:spcPct val="9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电压跟随器</a:t>
            </a:r>
            <a:endParaRPr kumimoji="1" lang="zh-CN" altLang="en-US" sz="2800" dirty="0">
              <a:latin typeface="Times New Roman" panose="02020603050405020304" pitchFamily="18" charset="0"/>
            </a:endParaRPr>
          </a:p>
          <a:p>
            <a:pPr lvl="1"/>
            <a:r>
              <a:rPr kumimoji="1" lang="zh-CN" altLang="en-US" sz="2400" dirty="0"/>
              <a:t>输出电压等于输入电压</a:t>
            </a:r>
            <a:endParaRPr kumimoji="1" lang="zh-CN" altLang="en-US" sz="2400" dirty="0"/>
          </a:p>
          <a:p>
            <a:pPr lvl="1"/>
            <a:r>
              <a:rPr kumimoji="1" lang="zh-CN" altLang="en-US" sz="2400" dirty="0"/>
              <a:t>一般作缓冲级和隔离级 </a:t>
            </a:r>
            <a:endParaRPr kumimoji="1" lang="zh-CN" altLang="en-US" sz="2400" dirty="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同相比例运算电路</a:t>
            </a:r>
            <a:r>
              <a:rPr lang="zh-CN" altLang="en-US"/>
              <a:t>特性</a:t>
            </a:r>
            <a:endParaRPr lang="zh-CN" altLang="en-US"/>
          </a:p>
        </p:txBody>
      </p:sp>
      <p:sp>
        <p:nvSpPr>
          <p:cNvPr id="1127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5410200" cy="647700"/>
          </a:xfrm>
        </p:spPr>
        <p:txBody>
          <a:bodyPr/>
          <a:lstStyle/>
          <a:p>
            <a:r>
              <a:rPr lang="zh-CN" altLang="en-US" sz="2800"/>
              <a:t>输入电阻高，输出电阻低</a:t>
            </a:r>
            <a:endParaRPr kumimoji="1" lang="zh-CN" altLang="en-US" sz="2800"/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8385175" y="3017838"/>
            <a:ext cx="277813" cy="4270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kumimoji="1" lang="en-US" altLang="zh-CN" sz="2800" baseline="-10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73" name="Line 7"/>
          <p:cNvSpPr>
            <a:spLocks noChangeShapeType="1"/>
          </p:cNvSpPr>
          <p:nvPr/>
        </p:nvSpPr>
        <p:spPr bwMode="auto">
          <a:xfrm>
            <a:off x="5264150" y="2744788"/>
            <a:ext cx="1527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8"/>
          <p:cNvSpPr>
            <a:spLocks noChangeShapeType="1"/>
          </p:cNvSpPr>
          <p:nvPr/>
        </p:nvSpPr>
        <p:spPr bwMode="auto">
          <a:xfrm>
            <a:off x="5130800" y="3355975"/>
            <a:ext cx="1654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9"/>
          <p:cNvSpPr>
            <a:spLocks noChangeShapeType="1"/>
          </p:cNvSpPr>
          <p:nvPr/>
        </p:nvSpPr>
        <p:spPr bwMode="auto">
          <a:xfrm>
            <a:off x="7715250" y="3016250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Oval 10"/>
          <p:cNvSpPr>
            <a:spLocks noChangeArrowheads="1"/>
          </p:cNvSpPr>
          <p:nvPr/>
        </p:nvSpPr>
        <p:spPr bwMode="auto">
          <a:xfrm>
            <a:off x="5003800" y="3294063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77" name="Text Box 12"/>
          <p:cNvSpPr txBox="1">
            <a:spLocks noChangeArrowheads="1"/>
          </p:cNvSpPr>
          <p:nvPr/>
        </p:nvSpPr>
        <p:spPr bwMode="auto">
          <a:xfrm>
            <a:off x="5802313" y="3475038"/>
            <a:ext cx="304800" cy="4206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5741988" y="2659063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5751513" y="3267075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>
            <a:off x="5270500" y="2735263"/>
            <a:ext cx="0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5121275" y="3054350"/>
            <a:ext cx="2905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>
            <a:off x="6467475" y="2078038"/>
            <a:ext cx="15478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 flipH="1">
            <a:off x="8015288" y="2076450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oval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>
            <a:off x="6475413" y="2073275"/>
            <a:ext cx="0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oval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285" name="Rectangle 20"/>
          <p:cNvSpPr>
            <a:spLocks noChangeArrowheads="1"/>
          </p:cNvSpPr>
          <p:nvPr/>
        </p:nvSpPr>
        <p:spPr bwMode="auto">
          <a:xfrm>
            <a:off x="7064375" y="1984375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86" name="Text Box 25"/>
          <p:cNvSpPr txBox="1">
            <a:spLocks noChangeArrowheads="1"/>
          </p:cNvSpPr>
          <p:nvPr/>
        </p:nvSpPr>
        <p:spPr bwMode="auto">
          <a:xfrm>
            <a:off x="5802313" y="2214563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87" name="Text Box 26"/>
          <p:cNvSpPr txBox="1">
            <a:spLocks noChangeArrowheads="1"/>
          </p:cNvSpPr>
          <p:nvPr/>
        </p:nvSpPr>
        <p:spPr bwMode="auto">
          <a:xfrm>
            <a:off x="7097713" y="1519238"/>
            <a:ext cx="304800" cy="4143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288" name="Oval 27"/>
          <p:cNvSpPr>
            <a:spLocks noChangeArrowheads="1"/>
          </p:cNvSpPr>
          <p:nvPr/>
        </p:nvSpPr>
        <p:spPr bwMode="auto">
          <a:xfrm>
            <a:off x="8451850" y="2955925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289" name="Text Box 28"/>
          <p:cNvSpPr txBox="1">
            <a:spLocks noChangeArrowheads="1"/>
          </p:cNvSpPr>
          <p:nvPr/>
        </p:nvSpPr>
        <p:spPr bwMode="auto">
          <a:xfrm>
            <a:off x="4672013" y="3081338"/>
            <a:ext cx="223837" cy="4270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kumimoji="1" lang="en-US" altLang="zh-CN" sz="2800" baseline="-10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67005" name="Rectangle 29"/>
          <p:cNvSpPr>
            <a:spLocks noChangeArrowheads="1"/>
          </p:cNvSpPr>
          <p:nvPr/>
        </p:nvSpPr>
        <p:spPr bwMode="auto">
          <a:xfrm>
            <a:off x="1174750" y="3825875"/>
            <a:ext cx="1922463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b="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zh-CN" altLang="en-US" sz="28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57"/>
          <p:cNvGrpSpPr/>
          <p:nvPr/>
        </p:nvGrpSpPr>
        <p:grpSpPr bwMode="auto">
          <a:xfrm>
            <a:off x="5297488" y="4473575"/>
            <a:ext cx="2889250" cy="1403350"/>
            <a:chOff x="3337" y="2818"/>
            <a:chExt cx="1820" cy="884"/>
          </a:xfrm>
        </p:grpSpPr>
        <p:sp>
          <p:nvSpPr>
            <p:cNvPr id="11298" name="Text Box 31"/>
            <p:cNvSpPr txBox="1">
              <a:spLocks noChangeArrowheads="1"/>
            </p:cNvSpPr>
            <p:nvPr/>
          </p:nvSpPr>
          <p:spPr bwMode="auto">
            <a:xfrm>
              <a:off x="4982" y="3351"/>
              <a:ext cx="175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aseline="-1000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kumimoji="1" lang="en-US" altLang="zh-CN" sz="2800" baseline="-10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99" name="Line 33"/>
            <p:cNvSpPr>
              <a:spLocks noChangeShapeType="1"/>
            </p:cNvSpPr>
            <p:nvPr/>
          </p:nvSpPr>
          <p:spPr bwMode="auto">
            <a:xfrm>
              <a:off x="3855" y="3227"/>
              <a:ext cx="21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34"/>
            <p:cNvSpPr>
              <a:spLocks noChangeShapeType="1"/>
            </p:cNvSpPr>
            <p:nvPr/>
          </p:nvSpPr>
          <p:spPr bwMode="auto">
            <a:xfrm>
              <a:off x="3626" y="3535"/>
              <a:ext cx="4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35"/>
            <p:cNvSpPr>
              <a:spLocks noChangeShapeType="1"/>
            </p:cNvSpPr>
            <p:nvPr/>
          </p:nvSpPr>
          <p:spPr bwMode="auto">
            <a:xfrm>
              <a:off x="4560" y="3350"/>
              <a:ext cx="4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2" name="Oval 36"/>
            <p:cNvSpPr>
              <a:spLocks noChangeArrowheads="1"/>
            </p:cNvSpPr>
            <p:nvPr/>
          </p:nvSpPr>
          <p:spPr bwMode="auto">
            <a:xfrm>
              <a:off x="3546" y="3496"/>
              <a:ext cx="80" cy="8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1303" name="Line 38"/>
            <p:cNvSpPr>
              <a:spLocks noChangeShapeType="1"/>
            </p:cNvSpPr>
            <p:nvPr/>
          </p:nvSpPr>
          <p:spPr bwMode="auto">
            <a:xfrm>
              <a:off x="3855" y="2818"/>
              <a:ext cx="8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4" name="Line 39"/>
            <p:cNvSpPr>
              <a:spLocks noChangeShapeType="1"/>
            </p:cNvSpPr>
            <p:nvPr/>
          </p:nvSpPr>
          <p:spPr bwMode="auto">
            <a:xfrm flipH="1">
              <a:off x="4758" y="2818"/>
              <a:ext cx="0" cy="5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5" name="Line 40"/>
            <p:cNvSpPr>
              <a:spLocks noChangeShapeType="1"/>
            </p:cNvSpPr>
            <p:nvPr/>
          </p:nvSpPr>
          <p:spPr bwMode="auto">
            <a:xfrm>
              <a:off x="3855" y="2824"/>
              <a:ext cx="0" cy="4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6" name="Oval 45"/>
            <p:cNvSpPr>
              <a:spLocks noChangeArrowheads="1"/>
            </p:cNvSpPr>
            <p:nvPr/>
          </p:nvSpPr>
          <p:spPr bwMode="auto">
            <a:xfrm>
              <a:off x="5024" y="3312"/>
              <a:ext cx="80" cy="8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1307" name="Text Box 46"/>
            <p:cNvSpPr txBox="1">
              <a:spLocks noChangeArrowheads="1"/>
            </p:cNvSpPr>
            <p:nvPr/>
          </p:nvSpPr>
          <p:spPr bwMode="auto">
            <a:xfrm>
              <a:off x="3337" y="3362"/>
              <a:ext cx="141" cy="2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aseline="-1000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 baseline="-10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308" name="Group 47"/>
            <p:cNvGrpSpPr/>
            <p:nvPr/>
          </p:nvGrpSpPr>
          <p:grpSpPr bwMode="auto">
            <a:xfrm>
              <a:off x="4059" y="3007"/>
              <a:ext cx="522" cy="695"/>
              <a:chOff x="5944" y="3166"/>
              <a:chExt cx="587" cy="695"/>
            </a:xfrm>
          </p:grpSpPr>
          <p:sp>
            <p:nvSpPr>
              <p:cNvPr id="11309" name="Text Box 48"/>
              <p:cNvSpPr txBox="1">
                <a:spLocks noChangeArrowheads="1"/>
              </p:cNvSpPr>
              <p:nvPr/>
            </p:nvSpPr>
            <p:spPr bwMode="auto">
              <a:xfrm>
                <a:off x="6000" y="3513"/>
                <a:ext cx="12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+</a:t>
                </a:r>
                <a:endParaRPr kumimoji="1" lang="en-US" altLang="zh-CN" sz="2400" b="0">
                  <a:ea typeface="楷体_GB2312" pitchFamily="49" charset="-122"/>
                </a:endParaRPr>
              </a:p>
            </p:txBody>
          </p:sp>
          <p:sp>
            <p:nvSpPr>
              <p:cNvPr id="11310" name="Text Box 49"/>
              <p:cNvSpPr txBox="1">
                <a:spLocks noChangeArrowheads="1"/>
              </p:cNvSpPr>
              <p:nvPr/>
            </p:nvSpPr>
            <p:spPr bwMode="auto">
              <a:xfrm>
                <a:off x="5981" y="3280"/>
                <a:ext cx="135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800"/>
                  <a:t> </a:t>
                </a:r>
                <a:r>
                  <a:rPr kumimoji="1" lang="en-US" altLang="zh-CN" sz="1800"/>
                  <a:t>–</a:t>
                </a:r>
                <a:endParaRPr kumimoji="1" lang="en-US" altLang="zh-CN" sz="1600">
                  <a:ea typeface="黑体" panose="02010609060101010101" pitchFamily="49" charset="-122"/>
                </a:endParaRPr>
              </a:p>
            </p:txBody>
          </p:sp>
          <p:sp>
            <p:nvSpPr>
              <p:cNvPr id="11311" name="AutoShape 50"/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1312" name="Text Box 51"/>
              <p:cNvSpPr txBox="1">
                <a:spLocks noChangeArrowheads="1"/>
              </p:cNvSpPr>
              <p:nvPr/>
            </p:nvSpPr>
            <p:spPr bwMode="auto">
              <a:xfrm>
                <a:off x="6203" y="3385"/>
                <a:ext cx="1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1292" name="Group 52"/>
          <p:cNvGrpSpPr/>
          <p:nvPr/>
        </p:nvGrpSpPr>
        <p:grpSpPr bwMode="auto">
          <a:xfrm>
            <a:off x="6791325" y="2473325"/>
            <a:ext cx="931863" cy="1103313"/>
            <a:chOff x="5944" y="3166"/>
            <a:chExt cx="587" cy="695"/>
          </a:xfrm>
        </p:grpSpPr>
        <p:sp>
          <p:nvSpPr>
            <p:cNvPr id="11294" name="Text Box 53"/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11295" name="Text Box 54"/>
            <p:cNvSpPr txBox="1">
              <a:spLocks noChangeArrowheads="1"/>
            </p:cNvSpPr>
            <p:nvPr/>
          </p:nvSpPr>
          <p:spPr bwMode="auto">
            <a:xfrm>
              <a:off x="5988" y="3280"/>
              <a:ext cx="120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800"/>
                <a:t> </a:t>
              </a:r>
              <a:r>
                <a:rPr kumimoji="1" lang="en-US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1296" name="AutoShape 55"/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1297" name="Text Box 56"/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67034" name="Rectangle 58"/>
          <p:cNvSpPr>
            <a:spLocks noChangeArrowheads="1"/>
          </p:cNvSpPr>
          <p:nvPr/>
        </p:nvSpPr>
        <p:spPr bwMode="auto">
          <a:xfrm>
            <a:off x="1277938" y="2024063"/>
            <a:ext cx="2333625" cy="5191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b="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800" b="0">
                <a:latin typeface="Times New Roman" panose="02020603050405020304" pitchFamily="18" charset="0"/>
                <a:cs typeface="Times New Roman" panose="02020603050405020304" pitchFamily="18" charset="0"/>
              </a:rPr>
              <a:t>∞, 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0" baseline="-10000">
                <a:latin typeface="Times New Roman" panose="02020603050405020304" pitchFamily="18" charset="0"/>
                <a:ea typeface="楷体_GB2312" pitchFamily="49" charset="-122"/>
              </a:rPr>
              <a:t>o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= 0</a:t>
            </a:r>
            <a:endParaRPr kumimoji="1" lang="zh-CN" altLang="en-US" sz="28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2D752EE-5F5C-4494-B289-248FF7B2A576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713ED8E-0CA2-419B-87BB-383CBB55680A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反相比例运算电路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52575"/>
            <a:ext cx="7678738" cy="48291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800"/>
              <a:t>输出信号与输入信号反相且成比例</a:t>
            </a:r>
            <a:endParaRPr lang="zh-CN" altLang="en-US" sz="2800"/>
          </a:p>
          <a:p>
            <a:pPr lvl="1">
              <a:spcAft>
                <a:spcPts val="1200"/>
              </a:spcAft>
            </a:pPr>
            <a:r>
              <a:rPr lang="zh-CN" altLang="en-US" sz="2400"/>
              <a:t>输入信号加到同相输入端</a:t>
            </a:r>
            <a:endParaRPr lang="en-US" altLang="zh-CN" i="1" baseline="-10000">
              <a:latin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r>
              <a:rPr lang="zh-CN" altLang="en-US" sz="2400"/>
              <a:t>反馈类型</a:t>
            </a:r>
            <a:endParaRPr lang="zh-CN" altLang="en-US" sz="2400"/>
          </a:p>
          <a:p>
            <a:pPr lvl="1">
              <a:spcAft>
                <a:spcPts val="1200"/>
              </a:spcAft>
              <a:buFontTx/>
              <a:buNone/>
            </a:pPr>
            <a:r>
              <a:rPr lang="zh-CN" altLang="en-US" sz="2400"/>
              <a:t>   电压并联负反馈</a:t>
            </a:r>
            <a:endParaRPr lang="zh-CN" altLang="en-US" sz="2400"/>
          </a:p>
          <a:p>
            <a:pPr lvl="1">
              <a:spcAft>
                <a:spcPts val="1200"/>
              </a:spcAft>
            </a:pPr>
            <a:r>
              <a:rPr lang="zh-CN" altLang="en-US" sz="2400"/>
              <a:t>放大倍数</a:t>
            </a:r>
            <a:endParaRPr lang="zh-CN" altLang="en-US" sz="2400"/>
          </a:p>
          <a:p>
            <a:pPr lvl="1">
              <a:spcAft>
                <a:spcPts val="1200"/>
              </a:spcAft>
              <a:buFontTx/>
              <a:buNone/>
            </a:pPr>
            <a:r>
              <a:rPr lang="zh-CN" altLang="en-US"/>
              <a:t>   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zh-CN" altLang="en-US"/>
          </a:p>
          <a:p>
            <a:pPr lvl="1">
              <a:spcAft>
                <a:spcPts val="1200"/>
              </a:spcAft>
            </a:pPr>
            <a:r>
              <a:rPr lang="zh-CN" altLang="en-US" sz="2400"/>
              <a:t>输入</a:t>
            </a:r>
            <a:r>
              <a:rPr lang="en-US" altLang="zh-CN" sz="2400"/>
              <a:t>/</a:t>
            </a:r>
            <a:r>
              <a:rPr lang="zh-CN" altLang="en-US" sz="2400"/>
              <a:t>输出电阻</a:t>
            </a:r>
            <a:endParaRPr lang="zh-CN" altLang="en-US" sz="2400"/>
          </a:p>
          <a:p>
            <a:pPr lvl="1">
              <a:spcAft>
                <a:spcPts val="1200"/>
              </a:spcAft>
              <a:buFontTx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   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en-US" altLang="zh-CN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baseline="-10000">
                <a:latin typeface="Times New Roman" panose="02020603050405020304" pitchFamily="18" charset="0"/>
                <a:ea typeface="楷体_GB2312" pitchFamily="49" charset="-122"/>
              </a:rPr>
              <a:t>o </a:t>
            </a:r>
            <a:r>
              <a:rPr kumimoji="1" lang="en-US" altLang="zh-CN">
                <a:latin typeface="Times New Roman" panose="02020603050405020304" pitchFamily="18" charset="0"/>
                <a:ea typeface="楷体_GB2312" pitchFamily="49" charset="-122"/>
              </a:rPr>
              <a:t>= 0</a:t>
            </a:r>
            <a:endParaRPr lang="zh-CN" altLang="en-US" sz="2400"/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8032750" y="3656013"/>
            <a:ext cx="277813" cy="4270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kumimoji="1" lang="en-US" altLang="zh-CN" sz="2800" baseline="-10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20" name="Line 6"/>
          <p:cNvSpPr>
            <a:spLocks noChangeShapeType="1"/>
          </p:cNvSpPr>
          <p:nvPr/>
        </p:nvSpPr>
        <p:spPr bwMode="auto">
          <a:xfrm>
            <a:off x="4908550" y="3382963"/>
            <a:ext cx="15271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7"/>
          <p:cNvSpPr>
            <a:spLocks noChangeShapeType="1"/>
          </p:cNvSpPr>
          <p:nvPr/>
        </p:nvSpPr>
        <p:spPr bwMode="auto">
          <a:xfrm>
            <a:off x="4922838" y="3994150"/>
            <a:ext cx="15065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Line 8"/>
          <p:cNvSpPr>
            <a:spLocks noChangeShapeType="1"/>
          </p:cNvSpPr>
          <p:nvPr/>
        </p:nvSpPr>
        <p:spPr bwMode="auto">
          <a:xfrm>
            <a:off x="7362825" y="3687763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3" name="Oval 9"/>
          <p:cNvSpPr>
            <a:spLocks noChangeArrowheads="1"/>
          </p:cNvSpPr>
          <p:nvPr/>
        </p:nvSpPr>
        <p:spPr bwMode="auto">
          <a:xfrm>
            <a:off x="4795838" y="3322638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5446713" y="4113213"/>
            <a:ext cx="304800" cy="4746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25" name="Rectangle 12"/>
          <p:cNvSpPr>
            <a:spLocks noChangeArrowheads="1"/>
          </p:cNvSpPr>
          <p:nvPr/>
        </p:nvSpPr>
        <p:spPr bwMode="auto">
          <a:xfrm>
            <a:off x="5386388" y="329723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26" name="Rectangle 13"/>
          <p:cNvSpPr>
            <a:spLocks noChangeArrowheads="1"/>
          </p:cNvSpPr>
          <p:nvPr/>
        </p:nvSpPr>
        <p:spPr bwMode="auto">
          <a:xfrm>
            <a:off x="5395913" y="3898900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4922838" y="3976688"/>
            <a:ext cx="0" cy="309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4773613" y="4295775"/>
            <a:ext cx="2905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6111875" y="2716213"/>
            <a:ext cx="1587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30" name="Line 17"/>
          <p:cNvSpPr>
            <a:spLocks noChangeShapeType="1"/>
          </p:cNvSpPr>
          <p:nvPr/>
        </p:nvSpPr>
        <p:spPr bwMode="auto">
          <a:xfrm flipH="1">
            <a:off x="7699375" y="2714625"/>
            <a:ext cx="0" cy="973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oval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6119813" y="2711450"/>
            <a:ext cx="0" cy="660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oval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32" name="Rectangle 19"/>
          <p:cNvSpPr>
            <a:spLocks noChangeArrowheads="1"/>
          </p:cNvSpPr>
          <p:nvPr/>
        </p:nvSpPr>
        <p:spPr bwMode="auto">
          <a:xfrm>
            <a:off x="6762750" y="2622550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33" name="Text Box 24"/>
          <p:cNvSpPr txBox="1">
            <a:spLocks noChangeArrowheads="1"/>
          </p:cNvSpPr>
          <p:nvPr/>
        </p:nvSpPr>
        <p:spPr bwMode="auto">
          <a:xfrm>
            <a:off x="5446713" y="2852738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34" name="Text Box 25"/>
          <p:cNvSpPr txBox="1">
            <a:spLocks noChangeArrowheads="1"/>
          </p:cNvSpPr>
          <p:nvPr/>
        </p:nvSpPr>
        <p:spPr bwMode="auto">
          <a:xfrm>
            <a:off x="6796088" y="2138363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5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35" name="Oval 26"/>
          <p:cNvSpPr>
            <a:spLocks noChangeArrowheads="1"/>
          </p:cNvSpPr>
          <p:nvPr/>
        </p:nvSpPr>
        <p:spPr bwMode="auto">
          <a:xfrm>
            <a:off x="8099425" y="3614738"/>
            <a:ext cx="127000" cy="1270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336" name="Text Box 27"/>
          <p:cNvSpPr txBox="1">
            <a:spLocks noChangeArrowheads="1"/>
          </p:cNvSpPr>
          <p:nvPr/>
        </p:nvSpPr>
        <p:spPr bwMode="auto">
          <a:xfrm>
            <a:off x="4464050" y="3109913"/>
            <a:ext cx="223838" cy="4270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10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kumimoji="1" lang="en-US" altLang="zh-CN" sz="2800" baseline="-10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3337" name="Group 31"/>
          <p:cNvGrpSpPr/>
          <p:nvPr/>
        </p:nvGrpSpPr>
        <p:grpSpPr bwMode="auto">
          <a:xfrm>
            <a:off x="6438900" y="3124200"/>
            <a:ext cx="931863" cy="1103313"/>
            <a:chOff x="5944" y="3166"/>
            <a:chExt cx="587" cy="695"/>
          </a:xfrm>
        </p:grpSpPr>
        <p:sp>
          <p:nvSpPr>
            <p:cNvPr id="13340" name="Text Box 32"/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13341" name="Text Box 33"/>
            <p:cNvSpPr txBox="1">
              <a:spLocks noChangeArrowheads="1"/>
            </p:cNvSpPr>
            <p:nvPr/>
          </p:nvSpPr>
          <p:spPr bwMode="auto">
            <a:xfrm>
              <a:off x="5988" y="3280"/>
              <a:ext cx="120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800"/>
                <a:t> </a:t>
              </a:r>
              <a:r>
                <a:rPr kumimoji="1" lang="en-US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3342" name="AutoShape 34"/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3343" name="Text Box 35"/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935538" y="4775200"/>
            <a:ext cx="1416050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285750" indent="-285750"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 b="0">
                <a:solidFill>
                  <a:srgbClr val="000000"/>
                </a:solidFill>
              </a:rPr>
              <a:t>平衡电阻</a:t>
            </a:r>
            <a:endParaRPr lang="zh-CN" altLang="en-US" sz="2400" b="0">
              <a:solidFill>
                <a:srgbClr val="000000"/>
              </a:solidFill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4906963" y="5324475"/>
            <a:ext cx="1993900" cy="5222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0" baseline="-1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0" baseline="-1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800" b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kumimoji="1"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0" baseline="-1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zh-CN" altLang="en-US" sz="1600" b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59C154C-4211-4D5B-8801-06CF7AFC9241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9F5727A-4AC0-4EC8-A424-9C1E9A754A57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加法运算电路</a:t>
            </a:r>
            <a:endParaRPr lang="zh-CN" altLang="en-US"/>
          </a:p>
        </p:txBody>
      </p:sp>
      <p:sp>
        <p:nvSpPr>
          <p:cNvPr id="15366" name="Text Box 3"/>
          <p:cNvSpPr txBox="1">
            <a:spLocks noChangeArrowheads="1"/>
          </p:cNvSpPr>
          <p:nvPr/>
        </p:nvSpPr>
        <p:spPr bwMode="auto">
          <a:xfrm>
            <a:off x="8439150" y="3022600"/>
            <a:ext cx="236538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6804025" y="1401763"/>
            <a:ext cx="39687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f</a:t>
            </a:r>
            <a:endParaRPr kumimoji="1"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5940425" y="2806700"/>
            <a:ext cx="59055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12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9" name="Text Box 6"/>
          <p:cNvSpPr txBox="1">
            <a:spLocks noChangeArrowheads="1"/>
          </p:cNvSpPr>
          <p:nvPr/>
        </p:nvSpPr>
        <p:spPr bwMode="auto">
          <a:xfrm>
            <a:off x="5984875" y="3890963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2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70" name="Line 7"/>
          <p:cNvSpPr>
            <a:spLocks noChangeShapeType="1"/>
          </p:cNvSpPr>
          <p:nvPr/>
        </p:nvSpPr>
        <p:spPr bwMode="auto">
          <a:xfrm>
            <a:off x="5392738" y="3411538"/>
            <a:ext cx="163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Line 8"/>
          <p:cNvSpPr>
            <a:spLocks noChangeShapeType="1"/>
          </p:cNvSpPr>
          <p:nvPr/>
        </p:nvSpPr>
        <p:spPr bwMode="auto">
          <a:xfrm>
            <a:off x="7945438" y="3594100"/>
            <a:ext cx="723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Oval 9"/>
          <p:cNvSpPr>
            <a:spLocks noChangeArrowheads="1"/>
          </p:cNvSpPr>
          <p:nvPr/>
        </p:nvSpPr>
        <p:spPr bwMode="auto">
          <a:xfrm>
            <a:off x="5334000" y="3343275"/>
            <a:ext cx="114300" cy="1365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73" name="Oval 10"/>
          <p:cNvSpPr>
            <a:spLocks noChangeArrowheads="1"/>
          </p:cNvSpPr>
          <p:nvPr/>
        </p:nvSpPr>
        <p:spPr bwMode="auto">
          <a:xfrm>
            <a:off x="8572500" y="3525838"/>
            <a:ext cx="114300" cy="1365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74" name="Rectangle 11"/>
          <p:cNvSpPr>
            <a:spLocks noChangeArrowheads="1"/>
          </p:cNvSpPr>
          <p:nvPr/>
        </p:nvSpPr>
        <p:spPr bwMode="auto">
          <a:xfrm rot="10800000">
            <a:off x="6000750" y="3319463"/>
            <a:ext cx="457200" cy="1825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75" name="Line 12"/>
          <p:cNvSpPr>
            <a:spLocks noChangeShapeType="1"/>
          </p:cNvSpPr>
          <p:nvPr/>
        </p:nvSpPr>
        <p:spPr bwMode="auto">
          <a:xfrm>
            <a:off x="5275263" y="4071938"/>
            <a:ext cx="3413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Text Box 13"/>
          <p:cNvSpPr txBox="1">
            <a:spLocks noChangeArrowheads="1"/>
          </p:cNvSpPr>
          <p:nvPr/>
        </p:nvSpPr>
        <p:spPr bwMode="auto">
          <a:xfrm>
            <a:off x="7280275" y="1425575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f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77" name="Line 14"/>
          <p:cNvSpPr>
            <a:spLocks noChangeShapeType="1"/>
          </p:cNvSpPr>
          <p:nvPr/>
        </p:nvSpPr>
        <p:spPr bwMode="auto">
          <a:xfrm>
            <a:off x="6781800" y="192722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8" name="Text Box 15"/>
          <p:cNvSpPr txBox="1">
            <a:spLocks noChangeArrowheads="1"/>
          </p:cNvSpPr>
          <p:nvPr/>
        </p:nvSpPr>
        <p:spPr bwMode="auto">
          <a:xfrm>
            <a:off x="5546725" y="2781300"/>
            <a:ext cx="242888" cy="3651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i2</a:t>
            </a:r>
            <a:endParaRPr kumimoji="1" lang="en-US" altLang="zh-CN" sz="2400" baseline="-25000">
              <a:latin typeface="Times New Roman" panose="02020603050405020304" pitchFamily="18" charset="0"/>
            </a:endParaRPr>
          </a:p>
        </p:txBody>
      </p:sp>
      <p:sp>
        <p:nvSpPr>
          <p:cNvPr id="15379" name="Text Box 16"/>
          <p:cNvSpPr txBox="1">
            <a:spLocks noChangeArrowheads="1"/>
          </p:cNvSpPr>
          <p:nvPr/>
        </p:nvSpPr>
        <p:spPr bwMode="auto">
          <a:xfrm>
            <a:off x="4803775" y="3071813"/>
            <a:ext cx="477838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380" name="Line 17"/>
          <p:cNvSpPr>
            <a:spLocks noChangeShapeType="1"/>
          </p:cNvSpPr>
          <p:nvPr/>
        </p:nvSpPr>
        <p:spPr bwMode="auto">
          <a:xfrm>
            <a:off x="5435600" y="3822700"/>
            <a:ext cx="15763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Rectangle 18"/>
          <p:cNvSpPr>
            <a:spLocks noChangeArrowheads="1"/>
          </p:cNvSpPr>
          <p:nvPr/>
        </p:nvSpPr>
        <p:spPr bwMode="auto">
          <a:xfrm rot="10800000">
            <a:off x="6000750" y="3730625"/>
            <a:ext cx="457200" cy="18256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82" name="Line 19"/>
          <p:cNvSpPr>
            <a:spLocks noChangeShapeType="1"/>
          </p:cNvSpPr>
          <p:nvPr/>
        </p:nvSpPr>
        <p:spPr bwMode="auto">
          <a:xfrm>
            <a:off x="5472113" y="3275013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3" name="Line 20"/>
          <p:cNvSpPr>
            <a:spLocks noChangeShapeType="1"/>
          </p:cNvSpPr>
          <p:nvPr/>
        </p:nvSpPr>
        <p:spPr bwMode="auto">
          <a:xfrm>
            <a:off x="5437188" y="3822700"/>
            <a:ext cx="0" cy="250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4" name="Text Box 21"/>
          <p:cNvSpPr txBox="1">
            <a:spLocks noChangeArrowheads="1"/>
          </p:cNvSpPr>
          <p:nvPr/>
        </p:nvSpPr>
        <p:spPr bwMode="auto">
          <a:xfrm>
            <a:off x="5940425" y="2060575"/>
            <a:ext cx="59055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11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85" name="Text Box 22"/>
          <p:cNvSpPr txBox="1">
            <a:spLocks noChangeArrowheads="1"/>
          </p:cNvSpPr>
          <p:nvPr/>
        </p:nvSpPr>
        <p:spPr bwMode="auto">
          <a:xfrm>
            <a:off x="5443538" y="1952625"/>
            <a:ext cx="46037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i1</a:t>
            </a:r>
            <a:endParaRPr kumimoji="1" lang="en-US" altLang="zh-CN" sz="2400" baseline="-25000">
              <a:latin typeface="Times New Roman" panose="02020603050405020304" pitchFamily="18" charset="0"/>
            </a:endParaRPr>
          </a:p>
        </p:txBody>
      </p:sp>
      <p:sp>
        <p:nvSpPr>
          <p:cNvPr id="15386" name="Text Box 23"/>
          <p:cNvSpPr txBox="1">
            <a:spLocks noChangeArrowheads="1"/>
          </p:cNvSpPr>
          <p:nvPr/>
        </p:nvSpPr>
        <p:spPr bwMode="auto">
          <a:xfrm>
            <a:off x="4803775" y="2295525"/>
            <a:ext cx="477838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387" name="Line 24"/>
          <p:cNvSpPr>
            <a:spLocks noChangeShapeType="1"/>
          </p:cNvSpPr>
          <p:nvPr/>
        </p:nvSpPr>
        <p:spPr bwMode="auto">
          <a:xfrm>
            <a:off x="5472113" y="2517775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8" name="Line 25"/>
          <p:cNvSpPr>
            <a:spLocks noChangeShapeType="1"/>
          </p:cNvSpPr>
          <p:nvPr/>
        </p:nvSpPr>
        <p:spPr bwMode="auto">
          <a:xfrm>
            <a:off x="5429250" y="2646363"/>
            <a:ext cx="1333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9" name="Rectangle 26"/>
          <p:cNvSpPr>
            <a:spLocks noChangeArrowheads="1"/>
          </p:cNvSpPr>
          <p:nvPr/>
        </p:nvSpPr>
        <p:spPr bwMode="auto">
          <a:xfrm rot="10800000">
            <a:off x="6000750" y="2566988"/>
            <a:ext cx="457200" cy="1825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90" name="Freeform 32"/>
          <p:cNvSpPr/>
          <p:nvPr/>
        </p:nvSpPr>
        <p:spPr bwMode="auto">
          <a:xfrm>
            <a:off x="6762750" y="2063750"/>
            <a:ext cx="1485900" cy="1530350"/>
          </a:xfrm>
          <a:custGeom>
            <a:avLst/>
            <a:gdLst>
              <a:gd name="T0" fmla="*/ 2147483646 w 936"/>
              <a:gd name="T1" fmla="*/ 2147483646 h 964"/>
              <a:gd name="T2" fmla="*/ 0 w 936"/>
              <a:gd name="T3" fmla="*/ 0 h 964"/>
              <a:gd name="T4" fmla="*/ 2147483646 w 936"/>
              <a:gd name="T5" fmla="*/ 0 h 964"/>
              <a:gd name="T6" fmla="*/ 2147483646 w 936"/>
              <a:gd name="T7" fmla="*/ 2147483646 h 964"/>
              <a:gd name="T8" fmla="*/ 0 60000 65536"/>
              <a:gd name="T9" fmla="*/ 0 60000 65536"/>
              <a:gd name="T10" fmla="*/ 0 60000 65536"/>
              <a:gd name="T11" fmla="*/ 0 60000 65536"/>
              <a:gd name="T12" fmla="*/ 0 w 936"/>
              <a:gd name="T13" fmla="*/ 0 h 964"/>
              <a:gd name="T14" fmla="*/ 936 w 936"/>
              <a:gd name="T15" fmla="*/ 964 h 9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" h="964">
                <a:moveTo>
                  <a:pt x="2" y="851"/>
                </a:moveTo>
                <a:lnTo>
                  <a:pt x="0" y="0"/>
                </a:lnTo>
                <a:lnTo>
                  <a:pt x="936" y="0"/>
                </a:lnTo>
                <a:lnTo>
                  <a:pt x="936" y="964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91" name="Rectangle 33"/>
          <p:cNvSpPr>
            <a:spLocks noChangeArrowheads="1"/>
          </p:cNvSpPr>
          <p:nvPr/>
        </p:nvSpPr>
        <p:spPr bwMode="auto">
          <a:xfrm rot="10800000">
            <a:off x="7277100" y="1995488"/>
            <a:ext cx="457200" cy="1825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5392" name="Oval 34"/>
          <p:cNvSpPr>
            <a:spLocks noChangeArrowheads="1"/>
          </p:cNvSpPr>
          <p:nvPr/>
        </p:nvSpPr>
        <p:spPr bwMode="auto">
          <a:xfrm>
            <a:off x="5334000" y="2566988"/>
            <a:ext cx="114300" cy="1365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770084" name="Object 36"/>
          <p:cNvGraphicFramePr>
            <a:graphicFrameLocks noChangeAspect="1"/>
          </p:cNvGraphicFramePr>
          <p:nvPr/>
        </p:nvGraphicFramePr>
        <p:xfrm>
          <a:off x="719138" y="1304925"/>
          <a:ext cx="142398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" name="公式" r:id="rId1" imgW="520700" imgH="431800" progId="Equation.3">
                  <p:embed/>
                </p:oleObj>
              </mc:Choice>
              <mc:Fallback>
                <p:oleObj name="公式" r:id="rId1" imgW="520700" imgH="4318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304925"/>
                        <a:ext cx="1423987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85" name="Object 37"/>
          <p:cNvGraphicFramePr>
            <a:graphicFrameLocks noChangeAspect="1"/>
          </p:cNvGraphicFramePr>
          <p:nvPr/>
        </p:nvGraphicFramePr>
        <p:xfrm>
          <a:off x="735013" y="2349500"/>
          <a:ext cx="28829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7" name="公式" r:id="rId3" imgW="1091565" imgH="431800" progId="Equation.3">
                  <p:embed/>
                </p:oleObj>
              </mc:Choice>
              <mc:Fallback>
                <p:oleObj name="公式" r:id="rId3" imgW="1091565" imgH="431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349500"/>
                        <a:ext cx="28829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86" name="Object 38"/>
          <p:cNvGraphicFramePr>
            <a:graphicFrameLocks noChangeAspect="1"/>
          </p:cNvGraphicFramePr>
          <p:nvPr/>
        </p:nvGraphicFramePr>
        <p:xfrm>
          <a:off x="731838" y="3392488"/>
          <a:ext cx="350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" name="公式" r:id="rId5" imgW="1409065" imgH="431800" progId="Equation.3">
                  <p:embed/>
                </p:oleObj>
              </mc:Choice>
              <mc:Fallback>
                <p:oleObj name="公式" r:id="rId5" imgW="1409065" imgH="431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392488"/>
                        <a:ext cx="350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87" name="Object 39"/>
          <p:cNvGraphicFramePr>
            <a:graphicFrameLocks noChangeAspect="1"/>
          </p:cNvGraphicFramePr>
          <p:nvPr/>
        </p:nvGraphicFramePr>
        <p:xfrm>
          <a:off x="2195513" y="1304925"/>
          <a:ext cx="18430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9" name="公式" r:id="rId7" imgW="673100" imgH="431800" progId="Equation.3">
                  <p:embed/>
                </p:oleObj>
              </mc:Choice>
              <mc:Fallback>
                <p:oleObj name="公式" r:id="rId7" imgW="673100" imgH="431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304925"/>
                        <a:ext cx="18430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89" name="Object 41"/>
          <p:cNvGraphicFramePr>
            <a:graphicFrameLocks noChangeAspect="1"/>
          </p:cNvGraphicFramePr>
          <p:nvPr/>
        </p:nvGraphicFramePr>
        <p:xfrm>
          <a:off x="5040313" y="5553075"/>
          <a:ext cx="28876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0" name="公式" r:id="rId9" imgW="1143000" imgH="215900" progId="Equation.3">
                  <p:embed/>
                </p:oleObj>
              </mc:Choice>
              <mc:Fallback>
                <p:oleObj name="公式" r:id="rId9" imgW="1143000" imgH="215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5553075"/>
                        <a:ext cx="288766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0090" name="Object 42"/>
          <p:cNvGraphicFramePr>
            <a:graphicFrameLocks noChangeAspect="1"/>
          </p:cNvGraphicFramePr>
          <p:nvPr/>
        </p:nvGraphicFramePr>
        <p:xfrm>
          <a:off x="719138" y="4545013"/>
          <a:ext cx="35290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1" name="公式" r:id="rId11" imgW="1180465" imgH="215900" progId="Equation.3">
                  <p:embed/>
                </p:oleObj>
              </mc:Choice>
              <mc:Fallback>
                <p:oleObj name="公式" r:id="rId11" imgW="1180465" imgH="215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545013"/>
                        <a:ext cx="35290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0091" name="Text Box 43"/>
          <p:cNvSpPr txBox="1">
            <a:spLocks noChangeArrowheads="1"/>
          </p:cNvSpPr>
          <p:nvPr/>
        </p:nvSpPr>
        <p:spPr bwMode="auto">
          <a:xfrm>
            <a:off x="4967288" y="4905375"/>
            <a:ext cx="1547812" cy="4889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600">
                <a:latin typeface="Times New Roman" panose="02020603050405020304" pitchFamily="18" charset="0"/>
              </a:rPr>
              <a:t>平衡电阻</a:t>
            </a:r>
            <a:endParaRPr kumimoji="1" lang="zh-CN" altLang="en-US" sz="2600">
              <a:latin typeface="Times New Roman" panose="02020603050405020304" pitchFamily="18" charset="0"/>
            </a:endParaRPr>
          </a:p>
        </p:txBody>
      </p:sp>
      <p:grpSp>
        <p:nvGrpSpPr>
          <p:cNvPr id="15400" name="Group 44"/>
          <p:cNvGrpSpPr/>
          <p:nvPr/>
        </p:nvGrpSpPr>
        <p:grpSpPr bwMode="auto">
          <a:xfrm>
            <a:off x="7019925" y="3033713"/>
            <a:ext cx="931863" cy="1103312"/>
            <a:chOff x="5944" y="3166"/>
            <a:chExt cx="587" cy="695"/>
          </a:xfrm>
        </p:grpSpPr>
        <p:sp>
          <p:nvSpPr>
            <p:cNvPr id="15402" name="Text Box 45"/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15403" name="Text Box 46"/>
            <p:cNvSpPr txBox="1">
              <a:spLocks noChangeArrowheads="1"/>
            </p:cNvSpPr>
            <p:nvPr/>
          </p:nvSpPr>
          <p:spPr bwMode="auto">
            <a:xfrm>
              <a:off x="5997" y="3280"/>
              <a:ext cx="102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000"/>
                <a:t> </a:t>
              </a:r>
              <a:r>
                <a:rPr kumimoji="1" lang="en-US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5404" name="AutoShape 47"/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5405" name="Text Box 48"/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6" name="Object 8"/>
          <p:cNvGraphicFramePr>
            <a:graphicFrameLocks noChangeAspect="1"/>
          </p:cNvGraphicFramePr>
          <p:nvPr/>
        </p:nvGraphicFramePr>
        <p:xfrm>
          <a:off x="830263" y="5272088"/>
          <a:ext cx="31892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92" name="公式" r:id="rId13" imgW="1282700" imgH="495300" progId="Equation.3">
                  <p:embed/>
                </p:oleObj>
              </mc:Choice>
              <mc:Fallback>
                <p:oleObj name="公式" r:id="rId13" imgW="12827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5272088"/>
                        <a:ext cx="31892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F663659-6002-419B-B5B9-5E70455A726E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79B8486-8479-4CD9-855A-2E20931277C6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减法运算电路</a:t>
            </a:r>
            <a:r>
              <a:rPr lang="en-US" altLang="zh-CN">
                <a:latin typeface="宋体" panose="02010600030101010101" pitchFamily="2" charset="-122"/>
              </a:rPr>
              <a:t>(1)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7056661" y="1577271"/>
            <a:ext cx="512762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f</a:t>
            </a:r>
            <a:endParaRPr kumimoji="1" lang="en-US" altLang="zh-CN" sz="2400" b="0" i="1">
              <a:latin typeface="Times New Roman" panose="02020603050405020304" pitchFamily="18" charset="0"/>
            </a:endParaRP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6254973" y="2217033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1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6288311" y="3380671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2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8556848" y="2477383"/>
            <a:ext cx="503238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394" name="Line 7"/>
          <p:cNvSpPr>
            <a:spLocks noChangeShapeType="1"/>
          </p:cNvSpPr>
          <p:nvPr/>
        </p:nvSpPr>
        <p:spPr bwMode="auto">
          <a:xfrm>
            <a:off x="5769198" y="2790121"/>
            <a:ext cx="1571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5" name="Line 8"/>
          <p:cNvSpPr>
            <a:spLocks noChangeShapeType="1"/>
          </p:cNvSpPr>
          <p:nvPr/>
        </p:nvSpPr>
        <p:spPr bwMode="auto">
          <a:xfrm>
            <a:off x="8182198" y="3045708"/>
            <a:ext cx="6937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6" name="Oval 9"/>
          <p:cNvSpPr>
            <a:spLocks noChangeArrowheads="1"/>
          </p:cNvSpPr>
          <p:nvPr/>
        </p:nvSpPr>
        <p:spPr bwMode="auto">
          <a:xfrm>
            <a:off x="5680298" y="2734558"/>
            <a:ext cx="109538" cy="1095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397" name="Oval 10"/>
          <p:cNvSpPr>
            <a:spLocks noChangeArrowheads="1"/>
          </p:cNvSpPr>
          <p:nvPr/>
        </p:nvSpPr>
        <p:spPr bwMode="auto">
          <a:xfrm>
            <a:off x="8782273" y="2990146"/>
            <a:ext cx="109538" cy="10953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398" name="Rectangle 11"/>
          <p:cNvSpPr>
            <a:spLocks noChangeArrowheads="1"/>
          </p:cNvSpPr>
          <p:nvPr/>
        </p:nvSpPr>
        <p:spPr bwMode="auto">
          <a:xfrm rot="10800000">
            <a:off x="6301011" y="2717096"/>
            <a:ext cx="438150" cy="146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399" name="Text Box 12"/>
          <p:cNvSpPr txBox="1">
            <a:spLocks noChangeArrowheads="1"/>
          </p:cNvSpPr>
          <p:nvPr/>
        </p:nvSpPr>
        <p:spPr bwMode="auto">
          <a:xfrm>
            <a:off x="7607523" y="1618546"/>
            <a:ext cx="455613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f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00" name="Line 13"/>
          <p:cNvSpPr>
            <a:spLocks noChangeShapeType="1"/>
          </p:cNvSpPr>
          <p:nvPr/>
        </p:nvSpPr>
        <p:spPr bwMode="auto">
          <a:xfrm>
            <a:off x="7050311" y="2082096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Text Box 14"/>
          <p:cNvSpPr txBox="1">
            <a:spLocks noChangeArrowheads="1"/>
          </p:cNvSpPr>
          <p:nvPr/>
        </p:nvSpPr>
        <p:spPr bwMode="auto">
          <a:xfrm>
            <a:off x="5789836" y="2128133"/>
            <a:ext cx="51117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</a:t>
            </a:r>
            <a:endParaRPr kumimoji="1" lang="en-US" altLang="zh-CN" sz="2400" baseline="-25000">
              <a:latin typeface="Times New Roman" panose="02020603050405020304" pitchFamily="18" charset="0"/>
            </a:endParaRPr>
          </a:p>
        </p:txBody>
      </p:sp>
      <p:sp>
        <p:nvSpPr>
          <p:cNvPr id="16402" name="Text Box 15"/>
          <p:cNvSpPr txBox="1">
            <a:spLocks noChangeArrowheads="1"/>
          </p:cNvSpPr>
          <p:nvPr/>
        </p:nvSpPr>
        <p:spPr bwMode="auto">
          <a:xfrm>
            <a:off x="5158011" y="2512308"/>
            <a:ext cx="477837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403" name="Line 16"/>
          <p:cNvSpPr>
            <a:spLocks noChangeShapeType="1"/>
          </p:cNvSpPr>
          <p:nvPr/>
        </p:nvSpPr>
        <p:spPr bwMode="auto">
          <a:xfrm>
            <a:off x="5805711" y="3279071"/>
            <a:ext cx="1538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" name="Rectangle 17"/>
          <p:cNvSpPr>
            <a:spLocks noChangeArrowheads="1"/>
          </p:cNvSpPr>
          <p:nvPr/>
        </p:nvSpPr>
        <p:spPr bwMode="auto">
          <a:xfrm rot="10800000">
            <a:off x="6308948" y="3206046"/>
            <a:ext cx="438150" cy="146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05" name="Line 18"/>
          <p:cNvSpPr>
            <a:spLocks noChangeShapeType="1"/>
          </p:cNvSpPr>
          <p:nvPr/>
        </p:nvSpPr>
        <p:spPr bwMode="auto">
          <a:xfrm>
            <a:off x="5770786" y="2661533"/>
            <a:ext cx="438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stealth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" name="Text Box 19"/>
          <p:cNvSpPr txBox="1">
            <a:spLocks noChangeArrowheads="1"/>
          </p:cNvSpPr>
          <p:nvPr/>
        </p:nvSpPr>
        <p:spPr bwMode="auto">
          <a:xfrm>
            <a:off x="7188423" y="3598158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aseline="-20000">
                <a:latin typeface="Times New Roman" panose="02020603050405020304" pitchFamily="18" charset="0"/>
              </a:rPr>
              <a:t>3</a:t>
            </a:r>
            <a:endParaRPr kumimoji="1" lang="en-US" altLang="zh-CN" sz="24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07" name="Oval 20"/>
          <p:cNvSpPr>
            <a:spLocks noChangeArrowheads="1"/>
          </p:cNvSpPr>
          <p:nvPr/>
        </p:nvSpPr>
        <p:spPr bwMode="auto">
          <a:xfrm>
            <a:off x="5697761" y="3223508"/>
            <a:ext cx="109537" cy="10953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08" name="Text Box 21"/>
          <p:cNvSpPr txBox="1">
            <a:spLocks noChangeArrowheads="1"/>
          </p:cNvSpPr>
          <p:nvPr/>
        </p:nvSpPr>
        <p:spPr bwMode="auto">
          <a:xfrm>
            <a:off x="5158011" y="2991733"/>
            <a:ext cx="477837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v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i2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409" name="Line 22"/>
          <p:cNvSpPr>
            <a:spLocks noChangeShapeType="1"/>
          </p:cNvSpPr>
          <p:nvPr/>
        </p:nvSpPr>
        <p:spPr bwMode="auto">
          <a:xfrm>
            <a:off x="7104286" y="3274308"/>
            <a:ext cx="0" cy="966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0" name="Rectangle 23"/>
          <p:cNvSpPr>
            <a:spLocks noChangeArrowheads="1"/>
          </p:cNvSpPr>
          <p:nvPr/>
        </p:nvSpPr>
        <p:spPr bwMode="auto">
          <a:xfrm rot="5400000">
            <a:off x="6886004" y="3679915"/>
            <a:ext cx="436563" cy="146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6411" name="Line 24"/>
          <p:cNvSpPr>
            <a:spLocks noChangeShapeType="1"/>
          </p:cNvSpPr>
          <p:nvPr/>
        </p:nvSpPr>
        <p:spPr bwMode="auto">
          <a:xfrm>
            <a:off x="6948711" y="4234746"/>
            <a:ext cx="32861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12" name="Freeform 29"/>
          <p:cNvSpPr/>
          <p:nvPr/>
        </p:nvSpPr>
        <p:spPr bwMode="auto">
          <a:xfrm>
            <a:off x="7096348" y="2188458"/>
            <a:ext cx="1360488" cy="852488"/>
          </a:xfrm>
          <a:custGeom>
            <a:avLst/>
            <a:gdLst>
              <a:gd name="T0" fmla="*/ 0 w 857"/>
              <a:gd name="T1" fmla="*/ 2147483646 h 537"/>
              <a:gd name="T2" fmla="*/ 2147483646 w 857"/>
              <a:gd name="T3" fmla="*/ 0 h 537"/>
              <a:gd name="T4" fmla="*/ 2147483646 w 857"/>
              <a:gd name="T5" fmla="*/ 0 h 537"/>
              <a:gd name="T6" fmla="*/ 2147483646 w 857"/>
              <a:gd name="T7" fmla="*/ 2147483646 h 537"/>
              <a:gd name="T8" fmla="*/ 0 60000 65536"/>
              <a:gd name="T9" fmla="*/ 0 60000 65536"/>
              <a:gd name="T10" fmla="*/ 0 60000 65536"/>
              <a:gd name="T11" fmla="*/ 0 60000 65536"/>
              <a:gd name="T12" fmla="*/ 0 w 857"/>
              <a:gd name="T13" fmla="*/ 0 h 537"/>
              <a:gd name="T14" fmla="*/ 857 w 857"/>
              <a:gd name="T15" fmla="*/ 537 h 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7" h="537">
                <a:moveTo>
                  <a:pt x="0" y="374"/>
                </a:moveTo>
                <a:lnTo>
                  <a:pt x="5" y="0"/>
                </a:lnTo>
                <a:lnTo>
                  <a:pt x="857" y="0"/>
                </a:lnTo>
                <a:lnTo>
                  <a:pt x="857" y="537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13" name="Rectangle 30"/>
          <p:cNvSpPr>
            <a:spLocks noChangeArrowheads="1"/>
          </p:cNvSpPr>
          <p:nvPr/>
        </p:nvSpPr>
        <p:spPr bwMode="auto">
          <a:xfrm rot="10800000">
            <a:off x="7597998" y="2137658"/>
            <a:ext cx="438150" cy="146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pSp>
        <p:nvGrpSpPr>
          <p:cNvPr id="16421" name="Group 42"/>
          <p:cNvGrpSpPr/>
          <p:nvPr/>
        </p:nvGrpSpPr>
        <p:grpSpPr bwMode="auto">
          <a:xfrm>
            <a:off x="7358286" y="2548821"/>
            <a:ext cx="858837" cy="993775"/>
            <a:chOff x="5944" y="3166"/>
            <a:chExt cx="587" cy="695"/>
          </a:xfrm>
        </p:grpSpPr>
        <p:sp>
          <p:nvSpPr>
            <p:cNvPr id="16422" name="Text Box 43"/>
            <p:cNvSpPr txBox="1">
              <a:spLocks noChangeArrowheads="1"/>
            </p:cNvSpPr>
            <p:nvPr/>
          </p:nvSpPr>
          <p:spPr bwMode="auto">
            <a:xfrm>
              <a:off x="6003" y="3499"/>
              <a:ext cx="121" cy="25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16423" name="Text Box 44"/>
            <p:cNvSpPr txBox="1">
              <a:spLocks noChangeArrowheads="1"/>
            </p:cNvSpPr>
            <p:nvPr/>
          </p:nvSpPr>
          <p:spPr bwMode="auto">
            <a:xfrm>
              <a:off x="5983" y="3269"/>
              <a:ext cx="130" cy="1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800"/>
                <a:t> </a:t>
              </a:r>
              <a:r>
                <a:rPr kumimoji="1" lang="en-US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6424" name="AutoShape 45"/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6425" name="Text Box 46"/>
            <p:cNvSpPr txBox="1">
              <a:spLocks noChangeArrowheads="1"/>
            </p:cNvSpPr>
            <p:nvPr/>
          </p:nvSpPr>
          <p:spPr bwMode="auto">
            <a:xfrm>
              <a:off x="6202" y="3370"/>
              <a:ext cx="1" cy="2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88194" y="1622839"/>
                <a:ext cx="1724959" cy="565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4" y="1622839"/>
                <a:ext cx="1724959" cy="565283"/>
              </a:xfrm>
              <a:prstGeom prst="rect">
                <a:avLst/>
              </a:prstGeom>
              <a:blipFill rotWithShape="1">
                <a:blip r:embed="rId1"/>
                <a:stretch>
                  <a:fillRect l="-30" t="-73" r="-652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476705" y="2490787"/>
                <a:ext cx="4481740" cy="1964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05" y="2490787"/>
                <a:ext cx="4481740" cy="1964320"/>
              </a:xfrm>
              <a:prstGeom prst="rect">
                <a:avLst/>
              </a:prstGeom>
              <a:blipFill rotWithShape="1">
                <a:blip r:embed="rId2"/>
                <a:stretch>
                  <a:fillRect l="-10" t="-16" r="-1550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509524" y="4882976"/>
            <a:ext cx="96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228300" y="4953564"/>
                <a:ext cx="1806905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300" y="4953564"/>
                <a:ext cx="1806905" cy="299249"/>
              </a:xfrm>
              <a:prstGeom prst="rect">
                <a:avLst/>
              </a:prstGeom>
              <a:blipFill rotWithShape="1">
                <a:blip r:embed="rId3"/>
                <a:stretch>
                  <a:fillRect l="-26" t="-188" r="9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411163" y="5310589"/>
                <a:ext cx="8567738" cy="1029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i="1" smtClean="0">
                  <a:latin typeface="Cambria Math" panose="02040503050406030204" pitchFamily="18" charset="0"/>
                </a:endParaRPr>
              </a:p>
              <a:p>
                <a:r>
                  <a:rPr lang="en-US" altLang="zh-CN" b="0" i="1" smtClean="0">
                    <a:latin typeface="Cambria Math" panose="02040503050406030204" pitchFamily="18" charset="0"/>
                  </a:rPr>
                  <a:t>           			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3" y="5310589"/>
                <a:ext cx="8567738" cy="1029970"/>
              </a:xfrm>
              <a:prstGeom prst="rect">
                <a:avLst/>
              </a:prstGeom>
              <a:blipFill rotWithShape="1">
                <a:blip r:embed="rId4"/>
                <a:stretch>
                  <a:fillRect l="-4" t="-8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53EEC62-196B-4A0C-9A92-42D8A385D583}" type="datetime1">
              <a:rPr lang="zh-CN" altLang="en-US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集成运算放大器 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4FAAE8-8B80-4A06-9A32-7DE37219B29B}" type="slidenum">
              <a:rPr lang="en-US" altLang="zh-CN" sz="1800" b="0" smtClean="0">
                <a:solidFill>
                  <a:srgbClr val="B2B2B2"/>
                </a:solidFill>
              </a:rPr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减法运算电路</a:t>
            </a:r>
            <a:r>
              <a:rPr lang="en-US" altLang="zh-CN">
                <a:latin typeface="宋体" panose="02010600030101010101" pitchFamily="2" charset="-122"/>
              </a:rPr>
              <a:t>(2)</a:t>
            </a:r>
            <a:endParaRPr lang="en-US" altLang="zh-CN">
              <a:latin typeface="宋体" panose="02010600030101010101" pitchFamily="2" charset="-122"/>
            </a:endParaRPr>
          </a:p>
        </p:txBody>
      </p:sp>
      <p:sp>
        <p:nvSpPr>
          <p:cNvPr id="17414" name="Line 3"/>
          <p:cNvSpPr>
            <a:spLocks noChangeShapeType="1"/>
          </p:cNvSpPr>
          <p:nvPr/>
        </p:nvSpPr>
        <p:spPr bwMode="auto">
          <a:xfrm>
            <a:off x="2009775" y="3937000"/>
            <a:ext cx="3254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2206625" y="3290888"/>
            <a:ext cx="60007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6" name="Line 5"/>
          <p:cNvSpPr>
            <a:spLocks noChangeShapeType="1"/>
          </p:cNvSpPr>
          <p:nvPr/>
        </p:nvSpPr>
        <p:spPr bwMode="auto">
          <a:xfrm>
            <a:off x="2176463" y="3149600"/>
            <a:ext cx="0" cy="7810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2100263" y="3362325"/>
            <a:ext cx="142875" cy="3524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3748088" y="2243138"/>
            <a:ext cx="644525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endParaRPr kumimoji="1"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1081088" y="2473325"/>
            <a:ext cx="1422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1093788" y="3141663"/>
            <a:ext cx="14033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3390900" y="2789238"/>
            <a:ext cx="7397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2" name="Oval 15"/>
          <p:cNvSpPr>
            <a:spLocks noChangeArrowheads="1"/>
          </p:cNvSpPr>
          <p:nvPr/>
        </p:nvSpPr>
        <p:spPr bwMode="auto">
          <a:xfrm>
            <a:off x="1014413" y="3098800"/>
            <a:ext cx="74612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23" name="Oval 17"/>
          <p:cNvSpPr>
            <a:spLocks noChangeArrowheads="1"/>
          </p:cNvSpPr>
          <p:nvPr/>
        </p:nvSpPr>
        <p:spPr bwMode="auto">
          <a:xfrm>
            <a:off x="4117975" y="2741613"/>
            <a:ext cx="74613" cy="7461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24" name="Text Box 18"/>
          <p:cNvSpPr txBox="1">
            <a:spLocks noChangeArrowheads="1"/>
          </p:cNvSpPr>
          <p:nvPr/>
        </p:nvSpPr>
        <p:spPr bwMode="auto">
          <a:xfrm>
            <a:off x="1344613" y="1881188"/>
            <a:ext cx="6191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25" name="Rectangle 19"/>
          <p:cNvSpPr>
            <a:spLocks noChangeArrowheads="1"/>
          </p:cNvSpPr>
          <p:nvPr/>
        </p:nvSpPr>
        <p:spPr bwMode="auto">
          <a:xfrm>
            <a:off x="1406525" y="2387600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>
            <a:off x="2179638" y="1849438"/>
            <a:ext cx="1528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27" name="Line 21"/>
          <p:cNvSpPr>
            <a:spLocks noChangeShapeType="1"/>
          </p:cNvSpPr>
          <p:nvPr/>
        </p:nvSpPr>
        <p:spPr bwMode="auto">
          <a:xfrm flipH="1">
            <a:off x="3708400" y="1844675"/>
            <a:ext cx="0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oval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28" name="Line 22"/>
          <p:cNvSpPr>
            <a:spLocks noChangeShapeType="1"/>
          </p:cNvSpPr>
          <p:nvPr/>
        </p:nvSpPr>
        <p:spPr bwMode="auto">
          <a:xfrm>
            <a:off x="2197100" y="1844675"/>
            <a:ext cx="0" cy="617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oval" w="med" len="med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29" name="Text Box 23"/>
          <p:cNvSpPr txBox="1">
            <a:spLocks noChangeArrowheads="1"/>
          </p:cNvSpPr>
          <p:nvPr/>
        </p:nvSpPr>
        <p:spPr bwMode="auto">
          <a:xfrm>
            <a:off x="2749550" y="1196975"/>
            <a:ext cx="56197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30" name="Rectangle 24"/>
          <p:cNvSpPr>
            <a:spLocks noChangeArrowheads="1"/>
          </p:cNvSpPr>
          <p:nvPr/>
        </p:nvSpPr>
        <p:spPr bwMode="auto">
          <a:xfrm>
            <a:off x="2763838" y="1755775"/>
            <a:ext cx="409575" cy="160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31" name="Text Box 25"/>
          <p:cNvSpPr txBox="1">
            <a:spLocks noChangeArrowheads="1"/>
          </p:cNvSpPr>
          <p:nvPr/>
        </p:nvSpPr>
        <p:spPr bwMode="auto">
          <a:xfrm>
            <a:off x="1379538" y="2565400"/>
            <a:ext cx="614362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4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32" name="Rectangle 26"/>
          <p:cNvSpPr>
            <a:spLocks noChangeArrowheads="1"/>
          </p:cNvSpPr>
          <p:nvPr/>
        </p:nvSpPr>
        <p:spPr bwMode="auto">
          <a:xfrm>
            <a:off x="1406525" y="3062288"/>
            <a:ext cx="409575" cy="16033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</a:ln>
        </p:spPr>
        <p:txBody>
          <a:bodyPr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7433" name="Text Box 27"/>
          <p:cNvSpPr txBox="1">
            <a:spLocks noChangeArrowheads="1"/>
          </p:cNvSpPr>
          <p:nvPr/>
        </p:nvSpPr>
        <p:spPr bwMode="auto">
          <a:xfrm>
            <a:off x="287338" y="2124075"/>
            <a:ext cx="720725" cy="11604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3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i1</a:t>
            </a:r>
            <a:endParaRPr kumimoji="1"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</a:rPr>
              <a:t>i2</a:t>
            </a:r>
            <a:endParaRPr kumimoji="1" lang="en-US" altLang="zh-CN" sz="2800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34" name="Oval 28"/>
          <p:cNvSpPr>
            <a:spLocks noChangeArrowheads="1"/>
          </p:cNvSpPr>
          <p:nvPr/>
        </p:nvSpPr>
        <p:spPr bwMode="auto">
          <a:xfrm>
            <a:off x="1014413" y="2422525"/>
            <a:ext cx="74612" cy="74613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772177" name="Text Box 81"/>
          <p:cNvSpPr txBox="1">
            <a:spLocks noChangeArrowheads="1"/>
          </p:cNvSpPr>
          <p:nvPr/>
        </p:nvSpPr>
        <p:spPr bwMode="auto">
          <a:xfrm>
            <a:off x="4535488" y="2420938"/>
            <a:ext cx="5111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4400" b="0">
                <a:solidFill>
                  <a:srgbClr val="0000FF"/>
                </a:solidFill>
              </a:rPr>
              <a:t>=</a:t>
            </a:r>
            <a:endParaRPr lang="en-US" altLang="zh-CN" sz="4400" b="0">
              <a:solidFill>
                <a:srgbClr val="0000FF"/>
              </a:solidFill>
            </a:endParaRPr>
          </a:p>
        </p:txBody>
      </p:sp>
      <p:sp>
        <p:nvSpPr>
          <p:cNvPr id="772178" name="Text Box 82"/>
          <p:cNvSpPr txBox="1">
            <a:spLocks noChangeArrowheads="1"/>
          </p:cNvSpPr>
          <p:nvPr/>
        </p:nvSpPr>
        <p:spPr bwMode="auto">
          <a:xfrm>
            <a:off x="5832475" y="3465513"/>
            <a:ext cx="5111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4400" b="0">
                <a:solidFill>
                  <a:srgbClr val="0000FF"/>
                </a:solidFill>
              </a:rPr>
              <a:t>+</a:t>
            </a:r>
            <a:endParaRPr lang="en-US" altLang="zh-CN" sz="4400" b="0">
              <a:solidFill>
                <a:srgbClr val="0000FF"/>
              </a:solidFill>
            </a:endParaRPr>
          </a:p>
        </p:txBody>
      </p:sp>
      <p:sp>
        <p:nvSpPr>
          <p:cNvPr id="772183" name="Text Box 87"/>
          <p:cNvSpPr txBox="1">
            <a:spLocks noChangeArrowheads="1"/>
          </p:cNvSpPr>
          <p:nvPr/>
        </p:nvSpPr>
        <p:spPr bwMode="auto">
          <a:xfrm>
            <a:off x="2346781" y="4632572"/>
            <a:ext cx="2555875" cy="5191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800" b="0"/>
              <a:t>(</a:t>
            </a:r>
            <a:r>
              <a:rPr lang="zh-CN" altLang="en-US" sz="2800" b="0"/>
              <a:t>利用叠加定理</a:t>
            </a:r>
            <a:r>
              <a:rPr lang="en-US" altLang="zh-CN" sz="2800" b="0"/>
              <a:t>)</a:t>
            </a:r>
            <a:endParaRPr lang="en-US" altLang="zh-CN" sz="2800" b="0"/>
          </a:p>
        </p:txBody>
      </p:sp>
      <p:grpSp>
        <p:nvGrpSpPr>
          <p:cNvPr id="2" name="Group 103"/>
          <p:cNvGrpSpPr/>
          <p:nvPr/>
        </p:nvGrpSpPr>
        <p:grpSpPr bwMode="auto">
          <a:xfrm>
            <a:off x="5327650" y="800100"/>
            <a:ext cx="3348038" cy="2600325"/>
            <a:chOff x="3356" y="504"/>
            <a:chExt cx="2109" cy="1638"/>
          </a:xfrm>
        </p:grpSpPr>
        <p:sp>
          <p:nvSpPr>
            <p:cNvPr id="17474" name="Line 29"/>
            <p:cNvSpPr>
              <a:spLocks noChangeShapeType="1"/>
            </p:cNvSpPr>
            <p:nvPr/>
          </p:nvSpPr>
          <p:spPr bwMode="auto">
            <a:xfrm>
              <a:off x="4093" y="2142"/>
              <a:ext cx="1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75" name="Text Box 30"/>
            <p:cNvSpPr txBox="1">
              <a:spLocks noChangeArrowheads="1"/>
            </p:cNvSpPr>
            <p:nvPr/>
          </p:nvSpPr>
          <p:spPr bwMode="auto">
            <a:xfrm>
              <a:off x="4205" y="1776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76" name="Line 31"/>
            <p:cNvSpPr>
              <a:spLocks noChangeShapeType="1"/>
            </p:cNvSpPr>
            <p:nvPr/>
          </p:nvSpPr>
          <p:spPr bwMode="auto">
            <a:xfrm>
              <a:off x="4188" y="1696"/>
              <a:ext cx="0" cy="4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7" name="Rectangle 32"/>
            <p:cNvSpPr>
              <a:spLocks noChangeArrowheads="1"/>
            </p:cNvSpPr>
            <p:nvPr/>
          </p:nvSpPr>
          <p:spPr bwMode="auto">
            <a:xfrm>
              <a:off x="4145" y="1816"/>
              <a:ext cx="81" cy="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78" name="Line 37"/>
            <p:cNvSpPr>
              <a:spLocks noChangeShapeType="1"/>
            </p:cNvSpPr>
            <p:nvPr/>
          </p:nvSpPr>
          <p:spPr bwMode="auto">
            <a:xfrm>
              <a:off x="3567" y="1312"/>
              <a:ext cx="80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9" name="Line 38"/>
            <p:cNvSpPr>
              <a:spLocks noChangeShapeType="1"/>
            </p:cNvSpPr>
            <p:nvPr/>
          </p:nvSpPr>
          <p:spPr bwMode="auto">
            <a:xfrm>
              <a:off x="3574" y="1691"/>
              <a:ext cx="7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0" name="Line 39"/>
            <p:cNvSpPr>
              <a:spLocks noChangeShapeType="1"/>
            </p:cNvSpPr>
            <p:nvPr/>
          </p:nvSpPr>
          <p:spPr bwMode="auto">
            <a:xfrm>
              <a:off x="4956" y="1486"/>
              <a:ext cx="4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1" name="Oval 41"/>
            <p:cNvSpPr>
              <a:spLocks noChangeArrowheads="1"/>
            </p:cNvSpPr>
            <p:nvPr/>
          </p:nvSpPr>
          <p:spPr bwMode="auto">
            <a:xfrm>
              <a:off x="5368" y="1459"/>
              <a:ext cx="43" cy="4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82" name="Text Box 42"/>
            <p:cNvSpPr txBox="1">
              <a:spLocks noChangeArrowheads="1"/>
            </p:cNvSpPr>
            <p:nvPr/>
          </p:nvSpPr>
          <p:spPr bwMode="auto">
            <a:xfrm>
              <a:off x="3717" y="984"/>
              <a:ext cx="350" cy="305"/>
            </a:xfrm>
            <a:prstGeom prst="rect">
              <a:avLst/>
            </a:prstGeom>
            <a:noFill/>
            <a:ln>
              <a:noFill/>
            </a:ln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3000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83" name="Rectangle 43"/>
            <p:cNvSpPr>
              <a:spLocks noChangeArrowheads="1"/>
            </p:cNvSpPr>
            <p:nvPr/>
          </p:nvSpPr>
          <p:spPr bwMode="auto">
            <a:xfrm>
              <a:off x="3752" y="1264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84" name="Line 44"/>
            <p:cNvSpPr>
              <a:spLocks noChangeShapeType="1"/>
            </p:cNvSpPr>
            <p:nvPr/>
          </p:nvSpPr>
          <p:spPr bwMode="auto">
            <a:xfrm>
              <a:off x="4196" y="869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85" name="Line 45"/>
            <p:cNvSpPr>
              <a:spLocks noChangeShapeType="1"/>
            </p:cNvSpPr>
            <p:nvPr/>
          </p:nvSpPr>
          <p:spPr bwMode="auto">
            <a:xfrm flipH="1">
              <a:off x="5103" y="867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86" name="Line 46"/>
            <p:cNvSpPr>
              <a:spLocks noChangeShapeType="1"/>
            </p:cNvSpPr>
            <p:nvPr/>
          </p:nvSpPr>
          <p:spPr bwMode="auto">
            <a:xfrm>
              <a:off x="4200" y="863"/>
              <a:ext cx="0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87" name="Text Box 47"/>
            <p:cNvSpPr txBox="1">
              <a:spLocks noChangeArrowheads="1"/>
            </p:cNvSpPr>
            <p:nvPr/>
          </p:nvSpPr>
          <p:spPr bwMode="auto">
            <a:xfrm>
              <a:off x="4490" y="504"/>
              <a:ext cx="31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88" name="Rectangle 48"/>
            <p:cNvSpPr>
              <a:spLocks noChangeArrowheads="1"/>
            </p:cNvSpPr>
            <p:nvPr/>
          </p:nvSpPr>
          <p:spPr bwMode="auto">
            <a:xfrm>
              <a:off x="4543" y="822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89" name="Text Box 49"/>
            <p:cNvSpPr txBox="1">
              <a:spLocks noChangeArrowheads="1"/>
            </p:cNvSpPr>
            <p:nvPr/>
          </p:nvSpPr>
          <p:spPr bwMode="auto">
            <a:xfrm>
              <a:off x="3736" y="1362"/>
              <a:ext cx="348" cy="305"/>
            </a:xfrm>
            <a:prstGeom prst="rect">
              <a:avLst/>
            </a:prstGeom>
            <a:noFill/>
            <a:ln>
              <a:noFill/>
            </a:ln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90" name="Rectangle 50"/>
            <p:cNvSpPr>
              <a:spLocks noChangeArrowheads="1"/>
            </p:cNvSpPr>
            <p:nvPr/>
          </p:nvSpPr>
          <p:spPr bwMode="auto">
            <a:xfrm>
              <a:off x="3752" y="1646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91" name="Text Box 51"/>
            <p:cNvSpPr txBox="1">
              <a:spLocks noChangeArrowheads="1"/>
            </p:cNvSpPr>
            <p:nvPr/>
          </p:nvSpPr>
          <p:spPr bwMode="auto">
            <a:xfrm>
              <a:off x="3356" y="974"/>
              <a:ext cx="408" cy="344"/>
            </a:xfrm>
            <a:prstGeom prst="rect">
              <a:avLst/>
            </a:prstGeom>
            <a:noFill/>
            <a:ln>
              <a:noFill/>
            </a:ln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i1</a:t>
              </a:r>
              <a:endPara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92" name="Oval 52"/>
            <p:cNvSpPr>
              <a:spLocks noChangeArrowheads="1"/>
            </p:cNvSpPr>
            <p:nvPr/>
          </p:nvSpPr>
          <p:spPr bwMode="auto">
            <a:xfrm>
              <a:off x="3529" y="1284"/>
              <a:ext cx="43" cy="4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93" name="Line 53"/>
            <p:cNvSpPr>
              <a:spLocks noChangeShapeType="1"/>
            </p:cNvSpPr>
            <p:nvPr/>
          </p:nvSpPr>
          <p:spPr bwMode="auto">
            <a:xfrm>
              <a:off x="3493" y="1872"/>
              <a:ext cx="1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94" name="Line 54"/>
            <p:cNvSpPr>
              <a:spLocks noChangeShapeType="1"/>
            </p:cNvSpPr>
            <p:nvPr/>
          </p:nvSpPr>
          <p:spPr bwMode="auto">
            <a:xfrm>
              <a:off x="3582" y="1684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95" name="Object 86"/>
            <p:cNvGraphicFramePr>
              <a:graphicFrameLocks noChangeAspect="1"/>
            </p:cNvGraphicFramePr>
            <p:nvPr/>
          </p:nvGraphicFramePr>
          <p:xfrm>
            <a:off x="5181" y="1046"/>
            <a:ext cx="284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0" name="公式" r:id="rId1" imgW="165100" imgH="241300" progId="Equation.3">
                    <p:embed/>
                  </p:oleObj>
                </mc:Choice>
                <mc:Fallback>
                  <p:oleObj name="公式" r:id="rId1" imgW="165100" imgH="24130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1" y="1046"/>
                          <a:ext cx="284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96" name="Group 88"/>
            <p:cNvGrpSpPr/>
            <p:nvPr/>
          </p:nvGrpSpPr>
          <p:grpSpPr bwMode="auto">
            <a:xfrm>
              <a:off x="4377" y="1139"/>
              <a:ext cx="587" cy="695"/>
              <a:chOff x="5944" y="3166"/>
              <a:chExt cx="587" cy="695"/>
            </a:xfrm>
          </p:grpSpPr>
          <p:sp>
            <p:nvSpPr>
              <p:cNvPr id="17497" name="Text Box 89"/>
              <p:cNvSpPr txBox="1">
                <a:spLocks noChangeArrowheads="1"/>
              </p:cNvSpPr>
              <p:nvPr/>
            </p:nvSpPr>
            <p:spPr bwMode="auto">
              <a:xfrm>
                <a:off x="6007" y="3513"/>
                <a:ext cx="112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+</a:t>
                </a:r>
                <a:endParaRPr kumimoji="1" lang="en-US" altLang="zh-CN" sz="2400" b="0">
                  <a:ea typeface="楷体_GB2312" pitchFamily="49" charset="-122"/>
                </a:endParaRPr>
              </a:p>
            </p:txBody>
          </p:sp>
          <p:sp>
            <p:nvSpPr>
              <p:cNvPr id="17498" name="Text Box 90"/>
              <p:cNvSpPr txBox="1">
                <a:spLocks noChangeArrowheads="1"/>
              </p:cNvSpPr>
              <p:nvPr/>
            </p:nvSpPr>
            <p:spPr bwMode="auto">
              <a:xfrm>
                <a:off x="5997" y="3280"/>
                <a:ext cx="102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000"/>
                  <a:t> </a:t>
                </a:r>
                <a:r>
                  <a:rPr kumimoji="1" lang="en-US" altLang="zh-CN" sz="1800"/>
                  <a:t>–</a:t>
                </a:r>
                <a:endParaRPr kumimoji="1" lang="en-US" altLang="zh-CN" sz="1600">
                  <a:ea typeface="黑体" panose="02010609060101010101" pitchFamily="49" charset="-122"/>
                </a:endParaRPr>
              </a:p>
            </p:txBody>
          </p:sp>
          <p:sp>
            <p:nvSpPr>
              <p:cNvPr id="17499" name="AutoShape 91"/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7500" name="Text Box 92"/>
              <p:cNvSpPr txBox="1">
                <a:spLocks noChangeArrowheads="1"/>
              </p:cNvSpPr>
              <p:nvPr/>
            </p:nvSpPr>
            <p:spPr bwMode="auto">
              <a:xfrm>
                <a:off x="6202" y="3385"/>
                <a:ext cx="1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7441" name="Group 93"/>
          <p:cNvGrpSpPr/>
          <p:nvPr/>
        </p:nvGrpSpPr>
        <p:grpSpPr bwMode="auto">
          <a:xfrm>
            <a:off x="2519363" y="2241550"/>
            <a:ext cx="931862" cy="1103313"/>
            <a:chOff x="5944" y="3166"/>
            <a:chExt cx="587" cy="695"/>
          </a:xfrm>
        </p:grpSpPr>
        <p:sp>
          <p:nvSpPr>
            <p:cNvPr id="17470" name="Text Box 94"/>
            <p:cNvSpPr txBox="1">
              <a:spLocks noChangeArrowheads="1"/>
            </p:cNvSpPr>
            <p:nvPr/>
          </p:nvSpPr>
          <p:spPr bwMode="auto">
            <a:xfrm>
              <a:off x="6007" y="3513"/>
              <a:ext cx="112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+</a:t>
              </a:r>
              <a:endParaRPr kumimoji="1" lang="en-US" altLang="zh-CN" sz="2400" b="0">
                <a:ea typeface="楷体_GB2312" pitchFamily="49" charset="-122"/>
              </a:endParaRPr>
            </a:p>
          </p:txBody>
        </p:sp>
        <p:sp>
          <p:nvSpPr>
            <p:cNvPr id="17471" name="Text Box 95"/>
            <p:cNvSpPr txBox="1">
              <a:spLocks noChangeArrowheads="1"/>
            </p:cNvSpPr>
            <p:nvPr/>
          </p:nvSpPr>
          <p:spPr bwMode="auto">
            <a:xfrm>
              <a:off x="5995" y="3280"/>
              <a:ext cx="107" cy="17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1200"/>
                <a:t> </a:t>
              </a:r>
              <a:r>
                <a:rPr kumimoji="1" lang="en-US" altLang="zh-CN" sz="1800"/>
                <a:t>–</a:t>
              </a:r>
              <a:endParaRPr kumimoji="1" lang="en-US" altLang="zh-CN" sz="1600">
                <a:ea typeface="黑体" panose="02010609060101010101" pitchFamily="49" charset="-122"/>
              </a:endParaRPr>
            </a:p>
          </p:txBody>
        </p:sp>
        <p:sp>
          <p:nvSpPr>
            <p:cNvPr id="17472" name="AutoShape 96"/>
            <p:cNvSpPr>
              <a:spLocks noChangeAspect="1" noChangeArrowheads="1"/>
            </p:cNvSpPr>
            <p:nvPr/>
          </p:nvSpPr>
          <p:spPr bwMode="auto">
            <a:xfrm rot="5400000">
              <a:off x="5890" y="3220"/>
              <a:ext cx="695" cy="58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73" name="Text Box 97"/>
            <p:cNvSpPr txBox="1">
              <a:spLocks noChangeArrowheads="1"/>
            </p:cNvSpPr>
            <p:nvPr/>
          </p:nvSpPr>
          <p:spPr bwMode="auto">
            <a:xfrm>
              <a:off x="6202" y="3385"/>
              <a:ext cx="1" cy="2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Aft>
                  <a:spcPct val="0"/>
                </a:spcAft>
                <a:buFontTx/>
                <a:buNone/>
              </a:pPr>
              <a:endParaRPr kumimoji="1" lang="en-US" altLang="zh-CN" sz="24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" name="Group 104"/>
          <p:cNvGrpSpPr/>
          <p:nvPr/>
        </p:nvGrpSpPr>
        <p:grpSpPr bwMode="auto">
          <a:xfrm>
            <a:off x="5327650" y="3681413"/>
            <a:ext cx="3313113" cy="2598737"/>
            <a:chOff x="3356" y="2319"/>
            <a:chExt cx="2087" cy="1637"/>
          </a:xfrm>
        </p:grpSpPr>
        <p:sp>
          <p:nvSpPr>
            <p:cNvPr id="17443" name="Line 55"/>
            <p:cNvSpPr>
              <a:spLocks noChangeShapeType="1"/>
            </p:cNvSpPr>
            <p:nvPr/>
          </p:nvSpPr>
          <p:spPr bwMode="auto">
            <a:xfrm>
              <a:off x="4081" y="3956"/>
              <a:ext cx="1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4" name="Text Box 56"/>
            <p:cNvSpPr txBox="1">
              <a:spLocks noChangeArrowheads="1"/>
            </p:cNvSpPr>
            <p:nvPr/>
          </p:nvSpPr>
          <p:spPr bwMode="auto">
            <a:xfrm>
              <a:off x="4193" y="3590"/>
              <a:ext cx="340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45" name="Line 57"/>
            <p:cNvSpPr>
              <a:spLocks noChangeShapeType="1"/>
            </p:cNvSpPr>
            <p:nvPr/>
          </p:nvSpPr>
          <p:spPr bwMode="auto">
            <a:xfrm>
              <a:off x="4176" y="3510"/>
              <a:ext cx="0" cy="4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6" name="Rectangle 58"/>
            <p:cNvSpPr>
              <a:spLocks noChangeArrowheads="1"/>
            </p:cNvSpPr>
            <p:nvPr/>
          </p:nvSpPr>
          <p:spPr bwMode="auto">
            <a:xfrm>
              <a:off x="4133" y="3630"/>
              <a:ext cx="81" cy="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47" name="Line 63"/>
            <p:cNvSpPr>
              <a:spLocks noChangeShapeType="1"/>
            </p:cNvSpPr>
            <p:nvPr/>
          </p:nvSpPr>
          <p:spPr bwMode="auto">
            <a:xfrm>
              <a:off x="3555" y="3126"/>
              <a:ext cx="80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64"/>
            <p:cNvSpPr>
              <a:spLocks noChangeShapeType="1"/>
            </p:cNvSpPr>
            <p:nvPr/>
          </p:nvSpPr>
          <p:spPr bwMode="auto">
            <a:xfrm>
              <a:off x="3562" y="3505"/>
              <a:ext cx="7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Line 65"/>
            <p:cNvSpPr>
              <a:spLocks noChangeShapeType="1"/>
            </p:cNvSpPr>
            <p:nvPr/>
          </p:nvSpPr>
          <p:spPr bwMode="auto">
            <a:xfrm>
              <a:off x="4922" y="3280"/>
              <a:ext cx="42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Oval 67"/>
            <p:cNvSpPr>
              <a:spLocks noChangeArrowheads="1"/>
            </p:cNvSpPr>
            <p:nvPr/>
          </p:nvSpPr>
          <p:spPr bwMode="auto">
            <a:xfrm>
              <a:off x="5334" y="3253"/>
              <a:ext cx="43" cy="43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51" name="Text Box 68"/>
            <p:cNvSpPr txBox="1">
              <a:spLocks noChangeArrowheads="1"/>
            </p:cNvSpPr>
            <p:nvPr/>
          </p:nvSpPr>
          <p:spPr bwMode="auto">
            <a:xfrm>
              <a:off x="3705" y="2798"/>
              <a:ext cx="350" cy="305"/>
            </a:xfrm>
            <a:prstGeom prst="rect">
              <a:avLst/>
            </a:prstGeom>
            <a:noFill/>
            <a:ln>
              <a:noFill/>
            </a:ln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52" name="Rectangle 69"/>
            <p:cNvSpPr>
              <a:spLocks noChangeArrowheads="1"/>
            </p:cNvSpPr>
            <p:nvPr/>
          </p:nvSpPr>
          <p:spPr bwMode="auto">
            <a:xfrm>
              <a:off x="3740" y="3078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53" name="Line 70"/>
            <p:cNvSpPr>
              <a:spLocks noChangeShapeType="1"/>
            </p:cNvSpPr>
            <p:nvPr/>
          </p:nvSpPr>
          <p:spPr bwMode="auto">
            <a:xfrm>
              <a:off x="4178" y="2683"/>
              <a:ext cx="9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4" name="Line 71"/>
            <p:cNvSpPr>
              <a:spLocks noChangeShapeType="1"/>
            </p:cNvSpPr>
            <p:nvPr/>
          </p:nvSpPr>
          <p:spPr bwMode="auto">
            <a:xfrm flipH="1">
              <a:off x="5080" y="2671"/>
              <a:ext cx="0" cy="6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5" name="Line 72"/>
            <p:cNvSpPr>
              <a:spLocks noChangeShapeType="1"/>
            </p:cNvSpPr>
            <p:nvPr/>
          </p:nvSpPr>
          <p:spPr bwMode="auto">
            <a:xfrm>
              <a:off x="4188" y="2671"/>
              <a:ext cx="0" cy="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oval" w="med" len="med"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6" name="Text Box 73"/>
            <p:cNvSpPr txBox="1">
              <a:spLocks noChangeArrowheads="1"/>
            </p:cNvSpPr>
            <p:nvPr/>
          </p:nvSpPr>
          <p:spPr bwMode="auto">
            <a:xfrm>
              <a:off x="4422" y="2319"/>
              <a:ext cx="318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57" name="Rectangle 74"/>
            <p:cNvSpPr>
              <a:spLocks noChangeArrowheads="1"/>
            </p:cNvSpPr>
            <p:nvPr/>
          </p:nvSpPr>
          <p:spPr bwMode="auto">
            <a:xfrm>
              <a:off x="4463" y="2636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58" name="Text Box 75"/>
            <p:cNvSpPr txBox="1">
              <a:spLocks noChangeArrowheads="1"/>
            </p:cNvSpPr>
            <p:nvPr/>
          </p:nvSpPr>
          <p:spPr bwMode="auto">
            <a:xfrm>
              <a:off x="3724" y="3176"/>
              <a:ext cx="348" cy="305"/>
            </a:xfrm>
            <a:prstGeom prst="rect">
              <a:avLst/>
            </a:prstGeom>
            <a:noFill/>
            <a:ln>
              <a:noFill/>
            </a:ln>
          </p:spPr>
          <p:txBody>
            <a:bodyPr tIns="0" bIns="11880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59" name="Rectangle 76"/>
            <p:cNvSpPr>
              <a:spLocks noChangeArrowheads="1"/>
            </p:cNvSpPr>
            <p:nvPr/>
          </p:nvSpPr>
          <p:spPr bwMode="auto">
            <a:xfrm>
              <a:off x="3740" y="3460"/>
              <a:ext cx="232" cy="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</p:spPr>
          <p:txBody>
            <a:bodyPr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60" name="Text Box 77"/>
            <p:cNvSpPr txBox="1">
              <a:spLocks noChangeArrowheads="1"/>
            </p:cNvSpPr>
            <p:nvPr/>
          </p:nvSpPr>
          <p:spPr bwMode="auto">
            <a:xfrm>
              <a:off x="3356" y="3430"/>
              <a:ext cx="408" cy="3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3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aseline="-25000">
                  <a:latin typeface="Times New Roman" panose="02020603050405020304" pitchFamily="18" charset="0"/>
                  <a:ea typeface="楷体_GB2312" pitchFamily="49" charset="-122"/>
                </a:rPr>
                <a:t>i2</a:t>
              </a:r>
              <a:endParaRPr kumimoji="1" lang="en-US" altLang="zh-CN" sz="2800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61" name="Oval 78"/>
            <p:cNvSpPr>
              <a:spLocks noChangeArrowheads="1"/>
            </p:cNvSpPr>
            <p:nvPr/>
          </p:nvSpPr>
          <p:spPr bwMode="auto">
            <a:xfrm>
              <a:off x="3523" y="3482"/>
              <a:ext cx="43" cy="4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462" name="Line 79"/>
            <p:cNvSpPr>
              <a:spLocks noChangeShapeType="1"/>
            </p:cNvSpPr>
            <p:nvPr/>
          </p:nvSpPr>
          <p:spPr bwMode="auto">
            <a:xfrm>
              <a:off x="3463" y="3302"/>
              <a:ext cx="1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63" name="Line 80"/>
            <p:cNvSpPr>
              <a:spLocks noChangeShapeType="1"/>
            </p:cNvSpPr>
            <p:nvPr/>
          </p:nvSpPr>
          <p:spPr bwMode="auto">
            <a:xfrm>
              <a:off x="3558" y="3114"/>
              <a:ext cx="0" cy="1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64" name="Object 85"/>
            <p:cNvGraphicFramePr>
              <a:graphicFrameLocks noChangeAspect="1"/>
            </p:cNvGraphicFramePr>
            <p:nvPr/>
          </p:nvGraphicFramePr>
          <p:xfrm>
            <a:off x="5159" y="2840"/>
            <a:ext cx="284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11" name="公式" r:id="rId3" imgW="165100" imgH="241300" progId="Equation.3">
                    <p:embed/>
                  </p:oleObj>
                </mc:Choice>
                <mc:Fallback>
                  <p:oleObj name="公式" r:id="rId3" imgW="165100" imgH="24130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2840"/>
                          <a:ext cx="284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65" name="Group 98"/>
            <p:cNvGrpSpPr/>
            <p:nvPr/>
          </p:nvGrpSpPr>
          <p:grpSpPr bwMode="auto">
            <a:xfrm>
              <a:off x="4357" y="2931"/>
              <a:ext cx="587" cy="695"/>
              <a:chOff x="5944" y="3166"/>
              <a:chExt cx="587" cy="695"/>
            </a:xfrm>
          </p:grpSpPr>
          <p:sp>
            <p:nvSpPr>
              <p:cNvPr id="17466" name="Text Box 99"/>
              <p:cNvSpPr txBox="1">
                <a:spLocks noChangeArrowheads="1"/>
              </p:cNvSpPr>
              <p:nvPr/>
            </p:nvSpPr>
            <p:spPr bwMode="auto">
              <a:xfrm>
                <a:off x="6007" y="3513"/>
                <a:ext cx="112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/>
                  <a:t>+</a:t>
                </a:r>
                <a:endParaRPr kumimoji="1" lang="en-US" altLang="zh-CN" sz="2400" b="0">
                  <a:ea typeface="楷体_GB2312" pitchFamily="49" charset="-122"/>
                </a:endParaRPr>
              </a:p>
            </p:txBody>
          </p:sp>
          <p:sp>
            <p:nvSpPr>
              <p:cNvPr id="17467" name="Text Box 100"/>
              <p:cNvSpPr txBox="1">
                <a:spLocks noChangeArrowheads="1"/>
              </p:cNvSpPr>
              <p:nvPr/>
            </p:nvSpPr>
            <p:spPr bwMode="auto">
              <a:xfrm>
                <a:off x="5993" y="3280"/>
                <a:ext cx="111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1400"/>
                  <a:t> </a:t>
                </a:r>
                <a:r>
                  <a:rPr kumimoji="1" lang="en-US" altLang="zh-CN" sz="1800"/>
                  <a:t>–</a:t>
                </a:r>
                <a:endParaRPr kumimoji="1" lang="en-US" altLang="zh-CN" sz="1600">
                  <a:ea typeface="黑体" panose="02010609060101010101" pitchFamily="49" charset="-122"/>
                </a:endParaRPr>
              </a:p>
            </p:txBody>
          </p:sp>
          <p:sp>
            <p:nvSpPr>
              <p:cNvPr id="17468" name="AutoShape 101"/>
              <p:cNvSpPr>
                <a:spLocks noChangeAspect="1" noChangeArrowheads="1"/>
              </p:cNvSpPr>
              <p:nvPr/>
            </p:nvSpPr>
            <p:spPr bwMode="auto">
              <a:xfrm rot="5400000">
                <a:off x="5890" y="3220"/>
                <a:ext cx="695" cy="587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</a:ln>
            </p:spPr>
            <p:txBody>
              <a:bodyPr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7469" name="Text Box 102"/>
              <p:cNvSpPr txBox="1">
                <a:spLocks noChangeArrowheads="1"/>
              </p:cNvSpPr>
              <p:nvPr/>
            </p:nvSpPr>
            <p:spPr bwMode="auto">
              <a:xfrm>
                <a:off x="6202" y="3385"/>
                <a:ext cx="1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ctr" anchorCtr="1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Aft>
                    <a:spcPct val="0"/>
                  </a:spcAft>
                  <a:buFontTx/>
                  <a:buNone/>
                </a:pPr>
                <a:endParaRPr kumimoji="1" lang="en-US" altLang="zh-CN" sz="2400" b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79372" y="4699157"/>
                <a:ext cx="4333919" cy="13331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altLang="zh-CN" sz="2400" b="0" dirty="0"/>
              </a:p>
              <a:p>
                <a:endParaRPr lang="en-US" altLang="zh-CN" sz="2400" b="0" dirty="0"/>
              </a:p>
              <a:p>
                <a:r>
                  <a:rPr lang="en-US" altLang="zh-CN" sz="2400" dirty="0"/>
                  <a:t>=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2" y="4699157"/>
                <a:ext cx="4333919" cy="1333185"/>
              </a:xfrm>
              <a:prstGeom prst="rect">
                <a:avLst/>
              </a:prstGeom>
              <a:blipFill rotWithShape="1">
                <a:blip r:embed="rId5"/>
                <a:stretch>
                  <a:fillRect l="-6" t="-12" r="7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4999</Words>
  <Application>WPS 演示</Application>
  <PresentationFormat>全屏显示(4:3)</PresentationFormat>
  <Paragraphs>830</Paragraphs>
  <Slides>29</Slides>
  <Notes>14</Notes>
  <HiddenSlides>4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58</vt:i4>
      </vt:variant>
      <vt:variant>
        <vt:lpstr>幻灯片标题</vt:lpstr>
      </vt:variant>
      <vt:variant>
        <vt:i4>29</vt:i4>
      </vt:variant>
    </vt:vector>
  </HeadingPairs>
  <TitlesOfParts>
    <vt:vector size="101" baseType="lpstr">
      <vt:lpstr>Arial</vt:lpstr>
      <vt:lpstr>宋体</vt:lpstr>
      <vt:lpstr>Wingdings</vt:lpstr>
      <vt:lpstr>Times New Roman</vt:lpstr>
      <vt:lpstr>Symbol</vt:lpstr>
      <vt:lpstr>MS PGothic</vt:lpstr>
      <vt:lpstr>黑体</vt:lpstr>
      <vt:lpstr>楷体_GB2312</vt:lpstr>
      <vt:lpstr>新宋体</vt:lpstr>
      <vt:lpstr>Cambria Math</vt:lpstr>
      <vt:lpstr>微软雅黑</vt:lpstr>
      <vt:lpstr>Arial Unicode MS</vt:lpstr>
      <vt:lpstr>华文行楷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Word.Picture.8</vt:lpstr>
      <vt:lpstr>Word.Picture.8</vt:lpstr>
      <vt:lpstr>Word.Picture.8</vt:lpstr>
      <vt:lpstr>Word.Picture.8</vt:lpstr>
      <vt:lpstr>Word.Picture.8</vt:lpstr>
      <vt:lpstr>Equation.3</vt:lpstr>
      <vt:lpstr>Equation.3</vt:lpstr>
      <vt:lpstr>Equation.3</vt:lpstr>
      <vt:lpstr>Word.Picture.8</vt:lpstr>
      <vt:lpstr>Equation.3</vt:lpstr>
      <vt:lpstr>Word.Picture.8</vt:lpstr>
      <vt:lpstr>Word.Picture.8</vt:lpstr>
      <vt:lpstr>Word.Picture.8</vt:lpstr>
      <vt:lpstr>Word.Picture.8</vt:lpstr>
      <vt:lpstr>Word.Picture.8</vt:lpstr>
      <vt:lpstr>Equation.3</vt:lpstr>
      <vt:lpstr>Equation.3</vt:lpstr>
      <vt:lpstr>Equation.3</vt:lpstr>
      <vt:lpstr>Word.Picture.8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Word.Picture.8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Word.Picture.8</vt:lpstr>
      <vt:lpstr>Word.Picture.8</vt:lpstr>
      <vt:lpstr>Word.Picture.8</vt:lpstr>
      <vt:lpstr>Equation.3</vt:lpstr>
      <vt:lpstr>Equation.3</vt:lpstr>
      <vt:lpstr>Equation.3</vt:lpstr>
      <vt:lpstr>Equation.3</vt:lpstr>
      <vt:lpstr>Equation.3</vt:lpstr>
      <vt:lpstr>Equation.3</vt:lpstr>
      <vt:lpstr>模拟与数字电路 Analog and Digital Circvits</vt:lpstr>
      <vt:lpstr>主要内容</vt:lpstr>
      <vt:lpstr>集成运放的线性应用</vt:lpstr>
      <vt:lpstr>同相比例运算电路</vt:lpstr>
      <vt:lpstr>同相比例运算电路特性</vt:lpstr>
      <vt:lpstr>反相比例运算电路</vt:lpstr>
      <vt:lpstr>加法运算电路</vt:lpstr>
      <vt:lpstr>减法运算电路(1)</vt:lpstr>
      <vt:lpstr>减法运算电路(2)</vt:lpstr>
      <vt:lpstr>积分运算电路</vt:lpstr>
      <vt:lpstr>微分运算电路</vt:lpstr>
      <vt:lpstr>作业</vt:lpstr>
      <vt:lpstr>集成运放的非线性应用(P421)</vt:lpstr>
      <vt:lpstr>电压比较器</vt:lpstr>
      <vt:lpstr>单门限比较器(1)</vt:lpstr>
      <vt:lpstr>单门限比较器(2)</vt:lpstr>
      <vt:lpstr>单门限比较器(3)</vt:lpstr>
      <vt:lpstr>迟滞比较器(1)</vt:lpstr>
      <vt:lpstr>迟滞比较器(2)</vt:lpstr>
      <vt:lpstr>迟滞比较器(3)</vt:lpstr>
      <vt:lpstr>方波和锯齿波产生电路(1)</vt:lpstr>
      <vt:lpstr>方波和锯齿波产生电路(1)</vt:lpstr>
      <vt:lpstr>方波和锯齿波产生电路(1)</vt:lpstr>
      <vt:lpstr>方波和锯齿波产生电路(2)</vt:lpstr>
      <vt:lpstr>作业</vt:lpstr>
      <vt:lpstr>补充：电源噪声</vt:lpstr>
      <vt:lpstr>5V=5V?</vt:lpstr>
      <vt:lpstr>电源噪声</vt:lpstr>
      <vt:lpstr>5V≠5V!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category>16位微机原理与接口</cp:category>
  <cp:lastModifiedBy>winter-melon</cp:lastModifiedBy>
  <cp:revision>382</cp:revision>
  <cp:lastPrinted>1900-01-04T05:08:00Z</cp:lastPrinted>
  <dcterms:created xsi:type="dcterms:W3CDTF">2004-01-05T23:56:00Z</dcterms:created>
  <dcterms:modified xsi:type="dcterms:W3CDTF">2022-01-10T05:14:36Z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F99D8E23B892493991000EDE35DB3315</vt:lpwstr>
  </property>
  <property fmtid="{D5CDD505-2E9C-101B-9397-08002B2CF9AE}" pid="3" name="KSOProductBuildVer">
    <vt:lpwstr>2052-11.1.0.11194</vt:lpwstr>
  </property>
</Properties>
</file>