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5" r:id="rId5"/>
    <p:sldId id="257" r:id="rId6"/>
    <p:sldId id="736" r:id="rId7"/>
    <p:sldId id="772" r:id="rId8"/>
    <p:sldId id="525" r:id="rId9"/>
    <p:sldId id="753" r:id="rId10"/>
    <p:sldId id="755" r:id="rId11"/>
    <p:sldId id="748" r:id="rId12"/>
    <p:sldId id="780" r:id="rId13"/>
    <p:sldId id="749" r:id="rId14"/>
    <p:sldId id="745" r:id="rId15"/>
    <p:sldId id="281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7" autoAdjust="0"/>
    <p:restoredTop sz="95238" autoAdjust="0"/>
  </p:normalViewPr>
  <p:slideViewPr>
    <p:cSldViewPr>
      <p:cViewPr varScale="1">
        <p:scale>
          <a:sx n="83" d="100"/>
          <a:sy n="83" d="100"/>
        </p:scale>
        <p:origin x="1368" y="67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C4E0C1-5366-4D52-BBFC-01D1AB6250D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51678A-174B-42D2-9B39-12A831A6BF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实验目的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熟练</a:t>
            </a:r>
            <a:r>
              <a:rPr lang="en-US" altLang="zh-CN"/>
              <a:t>Vivado</a:t>
            </a:r>
            <a:r>
              <a:rPr lang="zh-CN" altLang="en-US"/>
              <a:t>和</a:t>
            </a:r>
            <a:r>
              <a:rPr lang="en-US" altLang="zh-CN"/>
              <a:t>N4</a:t>
            </a:r>
            <a:r>
              <a:rPr lang="zh-CN" altLang="en-US"/>
              <a:t>的设计实现流程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模块化、层次化、参数化设计方法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组合逻辑电路和寄存器的描述方法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ABED7-05E9-4845-87DC-51838E96D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4C919-1770-4D2D-9DA6-8689C7BD73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dirty="0"/>
              <a:t>设计一</a:t>
            </a:r>
            <a:r>
              <a:rPr lang="en-US" altLang="zh-CN" dirty="0"/>
              <a:t>ALU</a:t>
            </a:r>
            <a:r>
              <a:rPr lang="zh-CN" altLang="en-US" dirty="0"/>
              <a:t>：根据功能选择</a:t>
            </a:r>
            <a:r>
              <a:rPr lang="en-US" altLang="zh-CN" dirty="0"/>
              <a:t>s</a:t>
            </a:r>
            <a:r>
              <a:rPr lang="zh-CN" altLang="en-US" dirty="0"/>
              <a:t>，对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进行算术（加、减）或者逻辑（与、或、非、异或）运算，产生运算结果</a:t>
            </a:r>
            <a:r>
              <a:rPr lang="en-US" altLang="zh-CN" dirty="0"/>
              <a:t>y</a:t>
            </a:r>
            <a:r>
              <a:rPr lang="zh-CN" altLang="en-US" dirty="0"/>
              <a:t>和相应标志</a:t>
            </a:r>
            <a:r>
              <a:rPr lang="en-US" altLang="zh-CN" dirty="0"/>
              <a:t>f</a:t>
            </a:r>
            <a:r>
              <a:rPr lang="zh-CN" altLang="en-US" dirty="0"/>
              <a:t>（进位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借位、溢出、零标志）。对于算术运算，影响进位</a:t>
            </a:r>
            <a:r>
              <a:rPr lang="en-US" altLang="zh-CN" dirty="0"/>
              <a:t>/</a:t>
            </a:r>
            <a:r>
              <a:rPr lang="zh-CN" altLang="en-US" dirty="0"/>
              <a:t>借位、溢出、零标志；对于逻辑运算，仅零标志有效。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f: </a:t>
            </a:r>
            <a:r>
              <a:rPr lang="zh-CN" altLang="en-US" dirty="0"/>
              <a:t>标志位，包括进位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(CF)</a:t>
            </a:r>
            <a:r>
              <a:rPr lang="zh-CN" altLang="en-US" dirty="0"/>
              <a:t>，溢出位</a:t>
            </a:r>
            <a:r>
              <a:rPr lang="en-US" altLang="zh-CN" dirty="0"/>
              <a:t>(OF)</a:t>
            </a:r>
            <a:r>
              <a:rPr lang="zh-CN" altLang="en-US" dirty="0"/>
              <a:t>，零标志</a:t>
            </a:r>
            <a:r>
              <a:rPr lang="en-US" altLang="zh-CN" dirty="0"/>
              <a:t>(ZF)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为了便于下载测试，可以选取</a:t>
            </a:r>
            <a:r>
              <a:rPr lang="en-US" altLang="zh-CN" dirty="0"/>
              <a:t>n = 6</a:t>
            </a:r>
            <a:r>
              <a:rPr lang="zh-CN" altLang="en-US" dirty="0"/>
              <a:t>，</a:t>
            </a:r>
            <a:r>
              <a:rPr lang="en-US" altLang="zh-CN" dirty="0"/>
              <a:t>m = k = 3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2. ALU</a:t>
            </a:r>
            <a:r>
              <a:rPr lang="zh-CN" altLang="en-US" dirty="0"/>
              <a:t>应用设计：利用上述</a:t>
            </a:r>
            <a:r>
              <a:rPr lang="en-US" altLang="zh-CN" dirty="0"/>
              <a:t>ALU</a:t>
            </a:r>
            <a:r>
              <a:rPr lang="zh-CN" altLang="en-US" dirty="0"/>
              <a:t>模块和适当逻辑电路，分别实现如下功能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）比较两无符号数或者有符号数的大小关系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）求多个数的累加和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）求补码代表的实际值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）求给定两个初始整数的配波拉契数列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…… ……</a:t>
            </a:r>
            <a:endParaRPr lang="en-US" altLang="zh-C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583127-9D17-4C28-851B-B31ECAC937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B182B0-4A80-4F39-A985-65AB9B2D1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E2A625-BCF5-4D77-832D-B305E3A6C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27E3CBEE-0CCF-46D5-AE6F-248136ACB0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2020/2/28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FAB8FDC-3F75-4365-B746-A6BDF6636B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8B73CE9-3DA1-448E-99D5-97D8BD6C5362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5BC3A2-A45A-4D80-BE81-FEB45D3247DC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实验一  运算器及其应用</a:t>
            </a:r>
            <a:endParaRPr lang="zh-CN" altLang="en-US"/>
          </a:p>
        </p:txBody>
      </p:sp>
      <p:sp>
        <p:nvSpPr>
          <p:cNvPr id="6147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14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E6BCC-159E-4C15-8781-C05FDEEE6C9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614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92525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  <a:endParaRPr lang="zh-CN" altLang="en-US"/>
          </a:p>
        </p:txBody>
      </p:sp>
      <p:grpSp>
        <p:nvGrpSpPr>
          <p:cNvPr id="9225" name="组合 109"/>
          <p:cNvGrpSpPr/>
          <p:nvPr/>
        </p:nvGrpSpPr>
        <p:grpSpPr bwMode="auto">
          <a:xfrm>
            <a:off x="971338" y="1305203"/>
            <a:ext cx="2302008" cy="1446659"/>
            <a:chOff x="5993559" y="4364037"/>
            <a:chExt cx="2596614" cy="1274763"/>
          </a:xfrm>
        </p:grpSpPr>
        <p:sp>
          <p:nvSpPr>
            <p:cNvPr id="9320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/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/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22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951480" y="2169160"/>
            <a:ext cx="3422650" cy="3329940"/>
            <a:chOff x="4648" y="3416"/>
            <a:chExt cx="5390" cy="5244"/>
          </a:xfrm>
        </p:grpSpPr>
        <p:grpSp>
          <p:nvGrpSpPr>
            <p:cNvPr id="56" name="组合 55"/>
            <p:cNvGrpSpPr/>
            <p:nvPr/>
          </p:nvGrpSpPr>
          <p:grpSpPr>
            <a:xfrm>
              <a:off x="6577" y="5683"/>
              <a:ext cx="565" cy="710"/>
              <a:chOff x="6577" y="5683"/>
              <a:chExt cx="565" cy="710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 rot="16200000">
                <a:off x="6341" y="6032"/>
                <a:ext cx="69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auto">
              <a:xfrm rot="16200000">
                <a:off x="6681" y="6044"/>
                <a:ext cx="698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auto">
              <a:xfrm flipH="1">
                <a:off x="6577" y="5910"/>
                <a:ext cx="113" cy="18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auto">
              <a:xfrm flipH="1" flipV="1">
                <a:off x="6690" y="5910"/>
                <a:ext cx="114" cy="18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auto">
              <a:xfrm rot="10800000" flipH="1">
                <a:off x="7030" y="6080"/>
                <a:ext cx="113" cy="18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auto">
              <a:xfrm rot="10800000" flipH="1" flipV="1">
                <a:off x="6916" y="6080"/>
                <a:ext cx="114" cy="18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>
              <a:off x="4648" y="3416"/>
              <a:ext cx="5390" cy="5244"/>
              <a:chOff x="4648" y="3416"/>
              <a:chExt cx="5390" cy="5244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988" y="3416"/>
                <a:ext cx="5050" cy="2278"/>
                <a:chOff x="4687" y="3440"/>
                <a:chExt cx="5050" cy="2278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4687" y="3440"/>
                  <a:ext cx="5051" cy="2278"/>
                  <a:chOff x="4673" y="3416"/>
                  <a:chExt cx="5051" cy="2278"/>
                </a:xfrm>
              </p:grpSpPr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4673" y="3416"/>
                    <a:ext cx="5051" cy="2278"/>
                    <a:chOff x="3613" y="3302"/>
                    <a:chExt cx="5051" cy="2278"/>
                  </a:xfrm>
                </p:grpSpPr>
                <p:grpSp>
                  <p:nvGrpSpPr>
                    <p:cNvPr id="3" name="组合 109"/>
                    <p:cNvGrpSpPr/>
                    <p:nvPr/>
                  </p:nvGrpSpPr>
                  <p:grpSpPr bwMode="auto">
                    <a:xfrm>
                      <a:off x="3613" y="3302"/>
                      <a:ext cx="3707" cy="2278"/>
                      <a:chOff x="6010786" y="4364037"/>
                      <a:chExt cx="2655312" cy="1274763"/>
                    </a:xfrm>
                  </p:grpSpPr>
                  <p:sp>
                    <p:nvSpPr>
                      <p:cNvPr id="4" name="TextBox 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52675" y="4535274"/>
                        <a:ext cx="350254" cy="270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 anchor="ctr" anchorCtr="1">
                        <a:spAutoFit/>
                      </a:bodyPr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clk</a:t>
                        </a:r>
                        <a:endPara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5" name="直接连接符 4"/>
                      <p:cNvCxnSpPr/>
                      <p:nvPr/>
                    </p:nvCxnSpPr>
                    <p:spPr bwMode="auto">
                      <a:xfrm>
                        <a:off x="6492004" y="4680992"/>
                        <a:ext cx="500017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接连接符 5"/>
                      <p:cNvCxnSpPr/>
                      <p:nvPr/>
                    </p:nvCxnSpPr>
                    <p:spPr bwMode="auto">
                      <a:xfrm>
                        <a:off x="7695975" y="4585740"/>
                        <a:ext cx="500016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Text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295648" y="4435711"/>
                        <a:ext cx="370450" cy="3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 anchor="ctr" anchorCtr="1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led</a:t>
                        </a:r>
                        <a:endPara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" name="Text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59455" y="5111829"/>
                        <a:ext cx="370450" cy="3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 anchor="ctr" anchorCtr="1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 algn="r"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sw</a:t>
                        </a:r>
                        <a:endPara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2" name="矩形 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996530" y="4364037"/>
                        <a:ext cx="694629" cy="1274763"/>
                      </a:xfrm>
                      <a:prstGeom prst="rect">
                        <a:avLst/>
                      </a:prstGeom>
                      <a:noFill/>
                      <a:ln w="28575" algn="ctr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zh-CN" altLang="en-US" sz="200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3" name="文本框 12"/>
                      <p:cNvSpPr txBox="1"/>
                      <p:nvPr/>
                    </p:nvSpPr>
                    <p:spPr bwMode="auto">
                      <a:xfrm rot="5400000">
                        <a:off x="7139551" y="4727785"/>
                        <a:ext cx="405112" cy="5615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vert270" wrap="none"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dirty="0"/>
                          <a:t>IOU</a:t>
                        </a:r>
                        <a:endParaRPr lang="en-US" altLang="zh-CN" dirty="0"/>
                      </a:p>
                    </p:txBody>
                  </p:sp>
                  <p:sp>
                    <p:nvSpPr>
                      <p:cNvPr id="15" name="TextBox 3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10786" y="4805647"/>
                        <a:ext cx="370450" cy="32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lIns="0" tIns="0" rIns="0" bIns="0" anchor="ctr" anchorCtr="1"/>
                      <a:lstStyle>
                        <a:lvl1pPr>
                          <a:spcBef>
                            <a:spcPct val="20000"/>
                          </a:spcBef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har char="–"/>
                          <a:defRPr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har char="–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har char="»"/>
                          <a:defRPr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r>
                          <a:rPr lang="en-US" altLang="zh-CN" sz="20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rstn</a:t>
                        </a:r>
                        <a:endPara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6" name="直接连接符 15"/>
                    <p:cNvCxnSpPr/>
                    <p:nvPr/>
                  </p:nvCxnSpPr>
                  <p:spPr bwMode="auto">
                    <a:xfrm>
                      <a:off x="5953" y="4436"/>
                      <a:ext cx="698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Text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64" y="4132"/>
                      <a:ext cx="1567" cy="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 anchor="ctr" anchorCtr="1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seg_an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8" name="直接连接符 17"/>
                    <p:cNvCxnSpPr/>
                    <p:nvPr/>
                  </p:nvCxnSpPr>
                  <p:spPr bwMode="auto">
                    <a:xfrm>
                      <a:off x="5960" y="5173"/>
                      <a:ext cx="698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77" y="4833"/>
                      <a:ext cx="2087" cy="5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0" tIns="0" rIns="0" bIns="0" anchor="ctr" anchorCtr="1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seg_data</a:t>
                      </a:r>
                      <a:endParaRPr lang="en-US" altLang="zh-CN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21" name="直接连接符 20"/>
                  <p:cNvCxnSpPr/>
                  <p:nvPr/>
                </p:nvCxnSpPr>
                <p:spPr bwMode="auto">
                  <a:xfrm>
                    <a:off x="5331" y="4526"/>
                    <a:ext cx="69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 bwMode="auto">
                  <a:xfrm>
                    <a:off x="5335" y="5069"/>
                    <a:ext cx="698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直接连接符 24"/>
                <p:cNvCxnSpPr/>
                <p:nvPr/>
              </p:nvCxnSpPr>
              <p:spPr bwMode="auto">
                <a:xfrm>
                  <a:off x="5896" y="3869"/>
                  <a:ext cx="153" cy="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 bwMode="auto">
                <a:xfrm flipH="1">
                  <a:off x="5896" y="4002"/>
                  <a:ext cx="166" cy="1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 bwMode="auto">
                <a:xfrm>
                  <a:off x="5898" y="4412"/>
                  <a:ext cx="153" cy="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 bwMode="auto">
                <a:xfrm flipH="1">
                  <a:off x="5898" y="4545"/>
                  <a:ext cx="166" cy="1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 bwMode="auto">
                <a:xfrm>
                  <a:off x="5904" y="4946"/>
                  <a:ext cx="153" cy="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 bwMode="auto">
                <a:xfrm flipH="1">
                  <a:off x="5904" y="5079"/>
                  <a:ext cx="166" cy="1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 bwMode="auto">
                <a:xfrm>
                  <a:off x="7483" y="3703"/>
                  <a:ext cx="153" cy="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 bwMode="auto">
                <a:xfrm flipH="1">
                  <a:off x="7483" y="3836"/>
                  <a:ext cx="166" cy="1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 bwMode="auto">
                <a:xfrm>
                  <a:off x="7484" y="4436"/>
                  <a:ext cx="153" cy="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 bwMode="auto">
                <a:xfrm flipH="1">
                  <a:off x="7484" y="4569"/>
                  <a:ext cx="166" cy="1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 bwMode="auto">
                <a:xfrm>
                  <a:off x="7483" y="5173"/>
                  <a:ext cx="153" cy="1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auto">
                <a:xfrm flipH="1">
                  <a:off x="7483" y="5306"/>
                  <a:ext cx="166" cy="15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34"/>
              <p:cNvSpPr txBox="1">
                <a:spLocks noChangeArrowheads="1"/>
              </p:cNvSpPr>
              <p:nvPr/>
            </p:nvSpPr>
            <p:spPr bwMode="auto">
              <a:xfrm>
                <a:off x="7030" y="5742"/>
                <a:ext cx="2087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sw_data</a:t>
                </a:r>
                <a:endParaRPr lang="en-US" altLang="zh-CN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34"/>
              <p:cNvSpPr txBox="1">
                <a:spLocks noChangeArrowheads="1"/>
              </p:cNvSpPr>
              <p:nvPr/>
            </p:nvSpPr>
            <p:spPr bwMode="auto">
              <a:xfrm>
                <a:off x="4648" y="5754"/>
                <a:ext cx="1932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usr_data</a:t>
                </a:r>
                <a:endParaRPr lang="en-US" altLang="zh-CN" sz="20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1"/>
              <p:cNvSpPr>
                <a:spLocks noChangeArrowheads="1"/>
              </p:cNvSpPr>
              <p:nvPr/>
            </p:nvSpPr>
            <p:spPr bwMode="auto">
              <a:xfrm>
                <a:off x="6371" y="6381"/>
                <a:ext cx="970" cy="227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 bwMode="auto">
              <a:xfrm rot="5400000">
                <a:off x="6517" y="7057"/>
                <a:ext cx="724" cy="924"/>
              </a:xfrm>
              <a:prstGeom prst="rect">
                <a:avLst/>
              </a:prstGeom>
              <a:noFill/>
            </p:spPr>
            <p:txBody>
              <a:bodyPr vert="vert270" wrap="none">
                <a:spAutoFit/>
              </a:bodyPr>
              <a:p>
                <a:pPr eaLnBrk="1" hangingPunct="1">
                  <a:defRPr/>
                </a:pPr>
                <a:r>
                  <a:rPr lang="en-US" altLang="zh-CN" dirty="0"/>
                  <a:t>PRO</a:t>
                </a:r>
                <a:endParaRPr lang="en-US" altLang="zh-CN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FLS</a:t>
            </a:r>
            <a:r>
              <a:rPr lang="zh-CN" altLang="en-US"/>
              <a:t>模块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2763" y="1447800"/>
            <a:ext cx="7945437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spcBef>
                <a:spcPts val="6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input  [15:0]  d,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[15:0]  f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逻辑设计要求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数据通路：结构化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−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控制器：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，采用两段式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7596336" y="2306377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(led15-0)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5" name="TextBox 34"/>
          <p:cNvSpPr txBox="1">
            <a:spLocks noChangeArrowheads="1"/>
          </p:cNvSpPr>
          <p:nvPr/>
        </p:nvSpPr>
        <p:spPr bwMode="auto">
          <a:xfrm>
            <a:off x="4275024" y="1811790"/>
            <a:ext cx="684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(sw15-0)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06" name="TextBox 34"/>
          <p:cNvSpPr txBox="1">
            <a:spLocks noChangeArrowheads="1"/>
          </p:cNvSpPr>
          <p:nvPr/>
        </p:nvSpPr>
        <p:spPr bwMode="auto">
          <a:xfrm>
            <a:off x="4419018" y="2151013"/>
            <a:ext cx="684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err="1">
                <a:latin typeface="+mn-ea"/>
                <a:ea typeface="+mn-ea"/>
              </a:rPr>
              <a:t>btnc</a:t>
            </a:r>
            <a:r>
              <a:rPr lang="en-US" altLang="zh-CN" sz="2000" dirty="0">
                <a:latin typeface="+mn-ea"/>
                <a:ea typeface="+mn-ea"/>
              </a:rPr>
              <a:t>)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1276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E3589-B2F8-4060-BA46-78CDEE23DCE4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grpSp>
        <p:nvGrpSpPr>
          <p:cNvPr id="42" name="组合 109"/>
          <p:cNvGrpSpPr/>
          <p:nvPr/>
        </p:nvGrpSpPr>
        <p:grpSpPr bwMode="auto">
          <a:xfrm>
            <a:off x="5201011" y="1730313"/>
            <a:ext cx="2286120" cy="1446659"/>
            <a:chOff x="6011481" y="4364037"/>
            <a:chExt cx="2578692" cy="1274763"/>
          </a:xfrm>
        </p:grpSpPr>
        <p:sp>
          <p:nvSpPr>
            <p:cNvPr id="43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34"/>
            <p:cNvSpPr txBox="1">
              <a:spLocks noChangeArrowheads="1"/>
            </p:cNvSpPr>
            <p:nvPr/>
          </p:nvSpPr>
          <p:spPr bwMode="auto">
            <a:xfrm>
              <a:off x="6011481" y="49572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6502032" y="4874876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4"/>
            <p:cNvSpPr txBox="1">
              <a:spLocks noChangeArrowheads="1"/>
            </p:cNvSpPr>
            <p:nvPr/>
          </p:nvSpPr>
          <p:spPr bwMode="auto">
            <a:xfrm>
              <a:off x="6082414" y="4687023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34"/>
          <p:cNvSpPr txBox="1">
            <a:spLocks noChangeArrowheads="1"/>
          </p:cNvSpPr>
          <p:nvPr/>
        </p:nvSpPr>
        <p:spPr bwMode="auto">
          <a:xfrm>
            <a:off x="3821620" y="2809784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6" name="TextBox 34"/>
          <p:cNvSpPr txBox="1">
            <a:spLocks noChangeArrowheads="1"/>
          </p:cNvSpPr>
          <p:nvPr/>
        </p:nvSpPr>
        <p:spPr bwMode="auto">
          <a:xfrm>
            <a:off x="3783148" y="2482954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077200" cy="4568825"/>
          </a:xfrm>
        </p:spPr>
        <p:txBody>
          <a:bodyPr/>
          <a:lstStyle/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ALU</a:t>
            </a:r>
            <a:r>
              <a:rPr lang="zh-CN" altLang="en-US" sz="2400" dirty="0"/>
              <a:t>模块的逻辑设计和仿真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6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完成</a:t>
            </a:r>
            <a:r>
              <a:rPr lang="en-US" altLang="zh-CN" sz="2400" dirty="0"/>
              <a:t>FLS</a:t>
            </a:r>
            <a:r>
              <a:rPr lang="zh-CN" altLang="en-US" sz="2400" dirty="0"/>
              <a:t>的逻辑设计、仿真和下载测试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r>
              <a:rPr lang="zh-CN" altLang="en-US" sz="2400" dirty="0"/>
              <a:t>选项：完成</a:t>
            </a:r>
            <a:r>
              <a:rPr lang="en-US" altLang="zh-CN" sz="2400" dirty="0"/>
              <a:t>32</a:t>
            </a:r>
            <a:r>
              <a:rPr lang="zh-CN" altLang="en-US" sz="2400" dirty="0"/>
              <a:t>位</a:t>
            </a:r>
            <a:r>
              <a:rPr lang="en-US" altLang="zh-CN" sz="2400" dirty="0"/>
              <a:t>ALU</a:t>
            </a:r>
            <a:r>
              <a:rPr lang="zh-CN" altLang="en-US" sz="2400" dirty="0"/>
              <a:t>的下载测试，并查看</a:t>
            </a:r>
            <a:r>
              <a:rPr lang="en-US" altLang="zh-CN" sz="2400" dirty="0"/>
              <a:t>RTL</a:t>
            </a:r>
            <a:r>
              <a:rPr lang="zh-CN" altLang="en-US" sz="2400" dirty="0"/>
              <a:t>电路图，以及实现电路资源和时间性能报告</a:t>
            </a: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zh-CN" altLang="en-US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  <a:p>
            <a:pPr marL="514350" indent="-514350" eaLnBrk="1" hangingPunct="1">
              <a:spcBef>
                <a:spcPts val="1200"/>
              </a:spcBef>
              <a:buFontTx/>
              <a:buAutoNum type="arabicPeriod"/>
            </a:pPr>
            <a:endParaRPr lang="en-US" altLang="zh-CN" sz="2400" dirty="0"/>
          </a:p>
        </p:txBody>
      </p:sp>
      <p:sp>
        <p:nvSpPr>
          <p:cNvPr id="4198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14059-602F-4BF4-95E3-FD30BA4FCE9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199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403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9BA4D-AC7E-47FB-A5FD-7530B6B7390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8195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6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827B9E-3C2D-4380-9FDF-C6312FB6155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197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198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27268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熟练掌握算术逻辑单元 </a:t>
            </a:r>
            <a:r>
              <a:rPr lang="en-US" altLang="zh-CN" sz="2400" dirty="0"/>
              <a:t>(ALU) </a:t>
            </a:r>
            <a:r>
              <a:rPr lang="zh-CN" altLang="en-US" sz="2400" dirty="0"/>
              <a:t>的功能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掌握数据通路和控制器的设计方法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掌握组合电路和时序电路，以及参数化和结构化的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了解查看电路性能和资源使用情况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5224463" cy="4840287"/>
          </a:xfrm>
        </p:spPr>
        <p:txBody>
          <a:bodyPr/>
          <a:lstStyle/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zh-CN" altLang="en-US" sz="2400" dirty="0"/>
              <a:t>算术逻辑单元（</a:t>
            </a:r>
            <a:r>
              <a:rPr lang="en-US" altLang="zh-CN" sz="2400" dirty="0"/>
              <a:t>ALU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714375" lvl="1" indent="-257175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zh-CN" altLang="en-US" sz="2000" dirty="0"/>
              <a:t>：功能选择，加、减、与、或、异或、逻辑左移、逻辑右移、算术右移等运算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a, b</a:t>
            </a:r>
            <a:r>
              <a:rPr lang="zh-CN" altLang="en-US" sz="2000" dirty="0"/>
              <a:t>：两个操作数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y</a:t>
            </a:r>
            <a:r>
              <a:rPr lang="zh-CN" altLang="en-US" sz="2000" dirty="0"/>
              <a:t>：运算结果，和、差 </a:t>
            </a:r>
            <a:r>
              <a:rPr lang="en-US" altLang="zh-CN" sz="2000" dirty="0"/>
              <a:t>…… </a:t>
            </a:r>
            <a:endParaRPr lang="zh-CN" altLang="en-US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：标志，相等</a:t>
            </a:r>
            <a:r>
              <a:rPr lang="en-US" altLang="zh-CN" sz="2000" dirty="0"/>
              <a:t>(eq)</a:t>
            </a:r>
            <a:r>
              <a:rPr lang="zh-CN" altLang="en-US" sz="2000" dirty="0"/>
              <a:t>，小于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ltu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zh-CN" sz="2400" dirty="0"/>
              <a:t>ALU</a:t>
            </a:r>
            <a:r>
              <a:rPr lang="zh-CN" altLang="en-US" sz="2400" dirty="0"/>
              <a:t>应用：计算斐波那契</a:t>
            </a:r>
            <a:r>
              <a:rPr lang="en-US" altLang="zh-CN" sz="2400" dirty="0"/>
              <a:t>—</a:t>
            </a:r>
            <a:r>
              <a:rPr lang="zh-CN" altLang="en-US" sz="2400" dirty="0"/>
              <a:t>卢卡斯数列（</a:t>
            </a:r>
            <a:r>
              <a:rPr lang="en-US" altLang="zh-CN" sz="2400" dirty="0"/>
              <a:t>Fibonacci Lucas Series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zh-CN" altLang="en-US" sz="2000" dirty="0"/>
              <a:t>：输入数列初始项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en</a:t>
            </a:r>
            <a:r>
              <a:rPr lang="zh-CN" altLang="en-US" sz="2000" dirty="0"/>
              <a:t>：输入和输出使能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/>
              <a:t>f</a:t>
            </a:r>
            <a:r>
              <a:rPr lang="zh-CN" altLang="en-US" sz="2000" dirty="0"/>
              <a:t>：输出数列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rstn</a:t>
            </a:r>
            <a:r>
              <a:rPr lang="zh-CN" altLang="en-US" sz="2000" dirty="0"/>
              <a:t>：时钟，复位信号</a:t>
            </a:r>
            <a:endParaRPr lang="en-US" altLang="zh-CN" sz="2000" dirty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514350" indent="-514350" eaLnBrk="1" hangingPunct="1">
              <a:spcBef>
                <a:spcPct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grpSp>
        <p:nvGrpSpPr>
          <p:cNvPr id="28676" name="组合 13"/>
          <p:cNvGrpSpPr/>
          <p:nvPr/>
        </p:nvGrpSpPr>
        <p:grpSpPr bwMode="auto">
          <a:xfrm>
            <a:off x="6054408" y="1520825"/>
            <a:ext cx="2385695" cy="1616075"/>
            <a:chOff x="5904020" y="1894012"/>
            <a:chExt cx="3027031" cy="2019176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6514743" y="2752857"/>
              <a:ext cx="644563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514743" y="3633519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auto">
            <a:xfrm>
              <a:off x="7801855" y="2986907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 rot="5400000">
              <a:off x="7230225" y="2348213"/>
              <a:ext cx="573223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21"/>
            <p:cNvSpPr/>
            <p:nvPr/>
          </p:nvSpPr>
          <p:spPr bwMode="auto">
            <a:xfrm>
              <a:off x="7159307" y="2491038"/>
              <a:ext cx="660677" cy="1422150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28698" name="TextBox 33"/>
            <p:cNvSpPr txBox="1">
              <a:spLocks noChangeArrowheads="1"/>
            </p:cNvSpPr>
            <p:nvPr/>
          </p:nvSpPr>
          <p:spPr bwMode="auto">
            <a:xfrm>
              <a:off x="5904020" y="2568344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num1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99" name="TextBox 34"/>
            <p:cNvSpPr txBox="1">
              <a:spLocks noChangeArrowheads="1"/>
            </p:cNvSpPr>
            <p:nvPr/>
          </p:nvSpPr>
          <p:spPr bwMode="auto">
            <a:xfrm>
              <a:off x="5918523" y="3480136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num2</a:t>
              </a:r>
              <a:endParaRPr lang="en-US" altLang="zh-CN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0" name="TextBox 35"/>
            <p:cNvSpPr txBox="1">
              <a:spLocks noChangeArrowheads="1"/>
            </p:cNvSpPr>
            <p:nvPr/>
          </p:nvSpPr>
          <p:spPr bwMode="auto">
            <a:xfrm>
              <a:off x="8546257" y="2793723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flag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01" name="TextBox 36"/>
            <p:cNvSpPr txBox="1">
              <a:spLocks noChangeArrowheads="1"/>
            </p:cNvSpPr>
            <p:nvPr/>
          </p:nvSpPr>
          <p:spPr bwMode="auto">
            <a:xfrm>
              <a:off x="7586652" y="1894012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mode</a:t>
              </a:r>
              <a:endPara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417320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3" name="TextBox 42"/>
            <p:cNvSpPr txBox="1">
              <a:spLocks noChangeArrowheads="1"/>
            </p:cNvSpPr>
            <p:nvPr/>
          </p:nvSpPr>
          <p:spPr bwMode="auto">
            <a:xfrm>
              <a:off x="8546259" y="3243663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ans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2867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CC4628-9992-4ED1-A9E0-60A64EE63979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867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0" name="组合 3"/>
          <p:cNvGrpSpPr/>
          <p:nvPr/>
        </p:nvGrpSpPr>
        <p:grpSpPr bwMode="auto">
          <a:xfrm>
            <a:off x="6156177" y="4275138"/>
            <a:ext cx="2248050" cy="1625600"/>
            <a:chOff x="3772033" y="4840473"/>
            <a:chExt cx="2247767" cy="1209889"/>
          </a:xfrm>
        </p:grpSpPr>
        <p:sp>
          <p:nvSpPr>
            <p:cNvPr id="28681" name="TextBox 32"/>
            <p:cNvSpPr txBox="1">
              <a:spLocks noChangeArrowheads="1"/>
            </p:cNvSpPr>
            <p:nvPr/>
          </p:nvSpPr>
          <p:spPr bwMode="auto">
            <a:xfrm>
              <a:off x="3973789" y="4913421"/>
              <a:ext cx="142650" cy="229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4249960" y="5033062"/>
              <a:ext cx="499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5181705" y="5451325"/>
              <a:ext cx="5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4" name="TextBox 34"/>
            <p:cNvSpPr txBox="1">
              <a:spLocks noChangeArrowheads="1"/>
            </p:cNvSpPr>
            <p:nvPr/>
          </p:nvSpPr>
          <p:spPr bwMode="auto">
            <a:xfrm>
              <a:off x="5649397" y="525780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4249960" y="5589564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6" name="TextBox 34"/>
            <p:cNvSpPr txBox="1">
              <a:spLocks noChangeArrowheads="1"/>
            </p:cNvSpPr>
            <p:nvPr/>
          </p:nvSpPr>
          <p:spPr bwMode="auto">
            <a:xfrm>
              <a:off x="3772033" y="5412130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>
              <a:off x="4240436" y="5861317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TextBox 34"/>
            <p:cNvSpPr txBox="1">
              <a:spLocks noChangeArrowheads="1"/>
            </p:cNvSpPr>
            <p:nvPr/>
          </p:nvSpPr>
          <p:spPr bwMode="auto">
            <a:xfrm>
              <a:off x="3821389" y="5682268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9" name="矩形 1"/>
            <p:cNvSpPr>
              <a:spLocks noChangeArrowheads="1"/>
            </p:cNvSpPr>
            <p:nvPr/>
          </p:nvSpPr>
          <p:spPr bwMode="auto">
            <a:xfrm>
              <a:off x="4736581" y="4840473"/>
              <a:ext cx="446433" cy="120988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 bwMode="auto">
            <a:xfrm>
              <a:off x="4719935" y="5155464"/>
              <a:ext cx="461607" cy="515617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4249960" y="5302452"/>
              <a:ext cx="4999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92" name="TextBox 34"/>
            <p:cNvSpPr txBox="1">
              <a:spLocks noChangeArrowheads="1"/>
            </p:cNvSpPr>
            <p:nvPr/>
          </p:nvSpPr>
          <p:spPr bwMode="auto">
            <a:xfrm>
              <a:off x="3830209" y="5124716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</a:t>
            </a:r>
            <a:endParaRPr lang="zh-CN" altLang="en-US"/>
          </a:p>
        </p:txBody>
      </p:sp>
      <p:grpSp>
        <p:nvGrpSpPr>
          <p:cNvPr id="30723" name="组合 13"/>
          <p:cNvGrpSpPr/>
          <p:nvPr/>
        </p:nvGrpSpPr>
        <p:grpSpPr bwMode="auto">
          <a:xfrm>
            <a:off x="6119813" y="1417638"/>
            <a:ext cx="2108200" cy="1536700"/>
            <a:chOff x="6164262" y="1993186"/>
            <a:chExt cx="2674938" cy="192000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6514743" y="2752856"/>
              <a:ext cx="644563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auto">
            <a:xfrm>
              <a:off x="6514743" y="3633518"/>
              <a:ext cx="6445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7801855" y="2986905"/>
              <a:ext cx="642550" cy="19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auto">
            <a:xfrm rot="5400000">
              <a:off x="7230225" y="2348212"/>
              <a:ext cx="573224" cy="2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21"/>
            <p:cNvSpPr/>
            <p:nvPr/>
          </p:nvSpPr>
          <p:spPr bwMode="auto">
            <a:xfrm>
              <a:off x="7159307" y="2491037"/>
              <a:ext cx="660677" cy="1422151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>
                <a:cs typeface="Arial" panose="020B0604020202020204" pitchFamily="34" charset="0"/>
              </a:endParaRPr>
            </a:p>
          </p:txBody>
        </p:sp>
        <p:sp>
          <p:nvSpPr>
            <p:cNvPr id="30735" name="TextBox 33"/>
            <p:cNvSpPr txBox="1">
              <a:spLocks noChangeArrowheads="1"/>
            </p:cNvSpPr>
            <p:nvPr/>
          </p:nvSpPr>
          <p:spPr bwMode="auto">
            <a:xfrm>
              <a:off x="6164262" y="2538195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6" name="TextBox 34"/>
            <p:cNvSpPr txBox="1">
              <a:spLocks noChangeArrowheads="1"/>
            </p:cNvSpPr>
            <p:nvPr/>
          </p:nvSpPr>
          <p:spPr bwMode="auto">
            <a:xfrm>
              <a:off x="6164262" y="3466648"/>
              <a:ext cx="370363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7" name="TextBox 35"/>
            <p:cNvSpPr txBox="1">
              <a:spLocks noChangeArrowheads="1"/>
            </p:cNvSpPr>
            <p:nvPr/>
          </p:nvSpPr>
          <p:spPr bwMode="auto">
            <a:xfrm>
              <a:off x="8454408" y="2823872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38" name="TextBox 36"/>
            <p:cNvSpPr txBox="1">
              <a:spLocks noChangeArrowheads="1"/>
            </p:cNvSpPr>
            <p:nvPr/>
          </p:nvSpPr>
          <p:spPr bwMode="auto">
            <a:xfrm>
              <a:off x="7444848" y="1993186"/>
              <a:ext cx="656164" cy="3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7801855" y="3417320"/>
              <a:ext cx="642550" cy="19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42"/>
            <p:cNvSpPr txBox="1">
              <a:spLocks noChangeArrowheads="1"/>
            </p:cNvSpPr>
            <p:nvPr/>
          </p:nvSpPr>
          <p:spPr bwMode="auto">
            <a:xfrm>
              <a:off x="8454408" y="3253977"/>
              <a:ext cx="384792" cy="30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7249532" y="2911876"/>
              <a:ext cx="546785" cy="612109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sp>
        <p:nvSpPr>
          <p:cNvPr id="30724" name="页脚占位符 129"/>
          <p:cNvSpPr txBox="1"/>
          <p:nvPr/>
        </p:nvSpPr>
        <p:spPr bwMode="auto">
          <a:xfrm>
            <a:off x="683568" y="4293096"/>
            <a:ext cx="2786062" cy="19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f[0]</a:t>
            </a:r>
            <a:r>
              <a:rPr lang="zh-CN" altLang="en-US" sz="1600" b="0" dirty="0"/>
              <a:t>：相等</a:t>
            </a:r>
            <a:r>
              <a:rPr lang="en-US" altLang="zh-CN" sz="1600" b="0" dirty="0"/>
              <a:t>(eq)</a:t>
            </a:r>
            <a:endParaRPr lang="en-US" altLang="zh-CN" sz="1600" b="0" dirty="0"/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f[1]</a:t>
            </a:r>
            <a:r>
              <a:rPr lang="zh-CN" altLang="en-US" sz="1600" b="0" dirty="0"/>
              <a:t>：有符号数小于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Font typeface="微软雅黑" panose="020B0503020204020204" pitchFamily="34" charset="-122"/>
              <a:buChar char="−"/>
            </a:pPr>
            <a:r>
              <a:rPr lang="en-US" altLang="zh-CN" sz="1600" b="0" dirty="0"/>
              <a:t>f[2]</a:t>
            </a:r>
            <a:r>
              <a:rPr lang="zh-CN" altLang="en-US" sz="1600" b="0" dirty="0"/>
              <a:t>：无符号数小于</a:t>
            </a:r>
            <a:r>
              <a:rPr lang="en-US" altLang="zh-CN" sz="1600" b="0" dirty="0"/>
              <a:t>(</a:t>
            </a:r>
            <a:r>
              <a:rPr lang="en-US" altLang="zh-CN" sz="1600" b="0" dirty="0" err="1"/>
              <a:t>ltu</a:t>
            </a:r>
            <a:r>
              <a:rPr lang="en-US" altLang="zh-CN" sz="1600" b="0" dirty="0"/>
              <a:t>)</a:t>
            </a:r>
            <a:endParaRPr lang="en-US" altLang="zh-CN" sz="1600" b="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1600" b="0" dirty="0"/>
              <a:t>*  表示根据运算结果设置</a:t>
            </a:r>
            <a:endParaRPr lang="zh-CN" altLang="en-US" sz="1600" b="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b="0" dirty="0"/>
              <a:t>x</a:t>
            </a:r>
            <a:r>
              <a:rPr lang="zh-CN" altLang="en-US" sz="1600" b="0" dirty="0"/>
              <a:t>  表示与比较结果无关</a:t>
            </a:r>
            <a:endParaRPr lang="zh-CN" altLang="en-US" sz="1600" b="0" dirty="0"/>
          </a:p>
        </p:txBody>
      </p:sp>
      <p:sp>
        <p:nvSpPr>
          <p:cNvPr id="2" name="矩形 1"/>
          <p:cNvSpPr/>
          <p:nvPr/>
        </p:nvSpPr>
        <p:spPr>
          <a:xfrm>
            <a:off x="400050" y="1376772"/>
            <a:ext cx="56642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altLang="zh-CN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#(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WIDTH = 32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数据宽度</a:t>
            </a:r>
            <a:endParaRPr lang="en-US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905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[WIDTH-1] a, b,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[2:0] s,                      //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功能选择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[WIDTH-1:0] y,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运算结果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[2:0] f                     //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1905" algn="just">
              <a:spcAft>
                <a:spcPts val="0"/>
              </a:spcAft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0729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300192" y="3501008"/>
          <a:ext cx="2052228" cy="2629776"/>
        </p:xfrm>
        <a:graphic>
          <a:graphicData uri="http://schemas.openxmlformats.org/drawingml/2006/table">
            <a:tbl>
              <a:tblPr/>
              <a:tblGrid>
                <a:gridCol w="540461"/>
                <a:gridCol w="899699"/>
                <a:gridCol w="612068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-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+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&amp;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|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^ 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&lt;&lt;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&gt;&gt;&gt;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563888" y="3861048"/>
          <a:ext cx="2304255" cy="2268256"/>
        </p:xfrm>
        <a:graphic>
          <a:graphicData uri="http://schemas.openxmlformats.org/drawingml/2006/table">
            <a:tbl>
              <a:tblPr/>
              <a:tblGrid>
                <a:gridCol w="1001319"/>
                <a:gridCol w="434312"/>
                <a:gridCol w="434312"/>
                <a:gridCol w="434312"/>
              </a:tblGrid>
              <a:tr h="28353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大小关系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83532"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=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≠ 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&lt;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 ≥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模块下载测试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34"/>
          <p:cNvSpPr txBox="1">
            <a:spLocks noChangeArrowheads="1"/>
          </p:cNvSpPr>
          <p:nvPr/>
        </p:nvSpPr>
        <p:spPr bwMode="auto">
          <a:xfrm>
            <a:off x="6871606" y="4599498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(led5-0)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4" name="TextBox 34"/>
          <p:cNvSpPr txBox="1">
            <a:spLocks noChangeArrowheads="1"/>
          </p:cNvSpPr>
          <p:nvPr/>
        </p:nvSpPr>
        <p:spPr bwMode="auto">
          <a:xfrm>
            <a:off x="6871776" y="3532198"/>
            <a:ext cx="10525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(led15-13)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55" name="TextBox 34"/>
          <p:cNvSpPr txBox="1">
            <a:spLocks noChangeArrowheads="1"/>
          </p:cNvSpPr>
          <p:nvPr/>
        </p:nvSpPr>
        <p:spPr bwMode="auto">
          <a:xfrm>
            <a:off x="1131179" y="2905258"/>
            <a:ext cx="1027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(sw15-13)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99" name="TextBox 34"/>
          <p:cNvSpPr txBox="1">
            <a:spLocks noChangeArrowheads="1"/>
          </p:cNvSpPr>
          <p:nvPr/>
        </p:nvSpPr>
        <p:spPr bwMode="auto">
          <a:xfrm>
            <a:off x="887030" y="5572569"/>
            <a:ext cx="12567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(clk100mhz)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2" name="TextBox 34"/>
          <p:cNvSpPr txBox="1">
            <a:spLocks noChangeArrowheads="1"/>
          </p:cNvSpPr>
          <p:nvPr/>
        </p:nvSpPr>
        <p:spPr bwMode="auto">
          <a:xfrm>
            <a:off x="1263410" y="3913370"/>
            <a:ext cx="880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(sw11-6)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4" name="TextBox 34"/>
          <p:cNvSpPr txBox="1">
            <a:spLocks noChangeArrowheads="1"/>
          </p:cNvSpPr>
          <p:nvPr/>
        </p:nvSpPr>
        <p:spPr bwMode="auto">
          <a:xfrm>
            <a:off x="1386846" y="4957486"/>
            <a:ext cx="7694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(sw0-5)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105" name="TextBox 34"/>
          <p:cNvSpPr txBox="1">
            <a:spLocks noChangeArrowheads="1"/>
          </p:cNvSpPr>
          <p:nvPr/>
        </p:nvSpPr>
        <p:spPr bwMode="auto">
          <a:xfrm>
            <a:off x="867794" y="4309027"/>
            <a:ext cx="12952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cpu_resetn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  <p:sp>
        <p:nvSpPr>
          <p:cNvPr id="28683" name="内容占位符 3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1332148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输入和输出端</a:t>
            </a:r>
            <a:r>
              <a:rPr lang="zh-CN" altLang="en-US" sz="2400" dirty="0"/>
              <a:t>均连接至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寄存器的时钟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时钟，复位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rstn</a:t>
            </a:r>
            <a:r>
              <a:rPr lang="zh-CN" altLang="en-US" sz="2000" b="1" dirty="0"/>
              <a:t>和使能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分别连接</a:t>
            </a:r>
            <a:r>
              <a:rPr lang="zh-CN" altLang="en-US" sz="2000" b="1" dirty="0"/>
              <a:t>按钮</a:t>
            </a:r>
            <a:r>
              <a:rPr lang="en-US" altLang="zh-CN" sz="2000" b="1" dirty="0" err="1"/>
              <a:t>cpu_resetn</a:t>
            </a:r>
            <a:r>
              <a:rPr lang="zh-CN" altLang="en-US" sz="2000" b="1" dirty="0"/>
              <a:t>和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btnc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28687" name="组合 13"/>
          <p:cNvGrpSpPr/>
          <p:nvPr/>
        </p:nvGrpSpPr>
        <p:grpSpPr bwMode="auto">
          <a:xfrm>
            <a:off x="3767143" y="3373312"/>
            <a:ext cx="1161929" cy="1491802"/>
            <a:chOff x="6693358" y="2049980"/>
            <a:chExt cx="1474120" cy="1863430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6693358" y="2755357"/>
              <a:ext cx="465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6707456" y="3633811"/>
              <a:ext cx="4511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 bwMode="auto">
            <a:xfrm>
              <a:off x="7801078" y="2987363"/>
              <a:ext cx="3663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>
              <a:off x="7515086" y="2049980"/>
              <a:ext cx="0" cy="5863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 21"/>
            <p:cNvSpPr/>
            <p:nvPr/>
          </p:nvSpPr>
          <p:spPr bwMode="auto">
            <a:xfrm>
              <a:off x="7158600" y="2491622"/>
              <a:ext cx="660604" cy="1421788"/>
            </a:xfrm>
            <a:custGeom>
              <a:avLst/>
              <a:gdLst>
                <a:gd name="connsiteX0" fmla="*/ 10633 w 659219"/>
                <a:gd name="connsiteY0" fmla="*/ 0 h 1424763"/>
                <a:gd name="connsiteX1" fmla="*/ 659219 w 659219"/>
                <a:gd name="connsiteY1" fmla="*/ 276446 h 1424763"/>
                <a:gd name="connsiteX2" fmla="*/ 659219 w 659219"/>
                <a:gd name="connsiteY2" fmla="*/ 1137684 h 1424763"/>
                <a:gd name="connsiteX3" fmla="*/ 10633 w 659219"/>
                <a:gd name="connsiteY3" fmla="*/ 1424763 h 1424763"/>
                <a:gd name="connsiteX4" fmla="*/ 0 w 659219"/>
                <a:gd name="connsiteY4" fmla="*/ 925032 h 1424763"/>
                <a:gd name="connsiteX5" fmla="*/ 212651 w 659219"/>
                <a:gd name="connsiteY5" fmla="*/ 712381 h 1424763"/>
                <a:gd name="connsiteX6" fmla="*/ 0 w 659219"/>
                <a:gd name="connsiteY6" fmla="*/ 499730 h 1424763"/>
                <a:gd name="connsiteX7" fmla="*/ 10633 w 659219"/>
                <a:gd name="connsiteY7" fmla="*/ 0 h 1424763"/>
                <a:gd name="connsiteX0-1" fmla="*/ 10633 w 659219"/>
                <a:gd name="connsiteY0-2" fmla="*/ 0 h 1424763"/>
                <a:gd name="connsiteX1-3" fmla="*/ 659219 w 659219"/>
                <a:gd name="connsiteY1-4" fmla="*/ 276446 h 1424763"/>
                <a:gd name="connsiteX2-5" fmla="*/ 659219 w 659219"/>
                <a:gd name="connsiteY2-6" fmla="*/ 1137684 h 1424763"/>
                <a:gd name="connsiteX3-7" fmla="*/ 10633 w 659219"/>
                <a:gd name="connsiteY3-8" fmla="*/ 1424763 h 1424763"/>
                <a:gd name="connsiteX4-9" fmla="*/ 0 w 659219"/>
                <a:gd name="connsiteY4-10" fmla="*/ 925032 h 1424763"/>
                <a:gd name="connsiteX5-11" fmla="*/ 156279 w 659219"/>
                <a:gd name="connsiteY5-12" fmla="*/ 712382 h 1424763"/>
                <a:gd name="connsiteX6-13" fmla="*/ 0 w 659219"/>
                <a:gd name="connsiteY6-14" fmla="*/ 499730 h 1424763"/>
                <a:gd name="connsiteX7-15" fmla="*/ 10633 w 659219"/>
                <a:gd name="connsiteY7-16" fmla="*/ 0 h 1424763"/>
                <a:gd name="connsiteX0-17" fmla="*/ 10633 w 659219"/>
                <a:gd name="connsiteY0-18" fmla="*/ 0 h 1424763"/>
                <a:gd name="connsiteX1-19" fmla="*/ 659219 w 659219"/>
                <a:gd name="connsiteY1-20" fmla="*/ 276446 h 1424763"/>
                <a:gd name="connsiteX2-21" fmla="*/ 659219 w 659219"/>
                <a:gd name="connsiteY2-22" fmla="*/ 1137684 h 1424763"/>
                <a:gd name="connsiteX3-23" fmla="*/ 10633 w 659219"/>
                <a:gd name="connsiteY3-24" fmla="*/ 1424763 h 1424763"/>
                <a:gd name="connsiteX4-25" fmla="*/ 0 w 659219"/>
                <a:gd name="connsiteY4-26" fmla="*/ 869365 h 1424763"/>
                <a:gd name="connsiteX5-27" fmla="*/ 156279 w 659219"/>
                <a:gd name="connsiteY5-28" fmla="*/ 712382 h 1424763"/>
                <a:gd name="connsiteX6-29" fmla="*/ 0 w 659219"/>
                <a:gd name="connsiteY6-30" fmla="*/ 499730 h 1424763"/>
                <a:gd name="connsiteX7-31" fmla="*/ 10633 w 659219"/>
                <a:gd name="connsiteY7-32" fmla="*/ 0 h 1424763"/>
                <a:gd name="connsiteX0-33" fmla="*/ 10633 w 659219"/>
                <a:gd name="connsiteY0-34" fmla="*/ 0 h 1424763"/>
                <a:gd name="connsiteX1-35" fmla="*/ 659219 w 659219"/>
                <a:gd name="connsiteY1-36" fmla="*/ 276446 h 1424763"/>
                <a:gd name="connsiteX2-37" fmla="*/ 659219 w 659219"/>
                <a:gd name="connsiteY2-38" fmla="*/ 1137684 h 1424763"/>
                <a:gd name="connsiteX3-39" fmla="*/ 10633 w 659219"/>
                <a:gd name="connsiteY3-40" fmla="*/ 1424763 h 1424763"/>
                <a:gd name="connsiteX4-41" fmla="*/ 0 w 659219"/>
                <a:gd name="connsiteY4-42" fmla="*/ 869365 h 1424763"/>
                <a:gd name="connsiteX5-43" fmla="*/ 156279 w 659219"/>
                <a:gd name="connsiteY5-44" fmla="*/ 712382 h 1424763"/>
                <a:gd name="connsiteX6-45" fmla="*/ 0 w 659219"/>
                <a:gd name="connsiteY6-46" fmla="*/ 544264 h 1424763"/>
                <a:gd name="connsiteX7-47" fmla="*/ 10633 w 659219"/>
                <a:gd name="connsiteY7-48" fmla="*/ 0 h 14247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659219" h="1424763">
                  <a:moveTo>
                    <a:pt x="10633" y="0"/>
                  </a:moveTo>
                  <a:lnTo>
                    <a:pt x="659219" y="276446"/>
                  </a:lnTo>
                  <a:lnTo>
                    <a:pt x="659219" y="1137684"/>
                  </a:lnTo>
                  <a:lnTo>
                    <a:pt x="10633" y="1424763"/>
                  </a:lnTo>
                  <a:lnTo>
                    <a:pt x="0" y="869365"/>
                  </a:lnTo>
                  <a:lnTo>
                    <a:pt x="156279" y="712382"/>
                  </a:lnTo>
                  <a:lnTo>
                    <a:pt x="0" y="544264"/>
                  </a:lnTo>
                  <a:lnTo>
                    <a:pt x="1063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400"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7801078" y="3384112"/>
              <a:ext cx="36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 bwMode="auto">
            <a:xfrm>
              <a:off x="7249532" y="2912072"/>
              <a:ext cx="546697" cy="611913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1600" dirty="0"/>
                <a:t>ALU</a:t>
              </a:r>
              <a:endParaRPr lang="zh-CN" altLang="en-US" sz="1600" dirty="0"/>
            </a:p>
          </p:txBody>
        </p:sp>
      </p:grpSp>
      <p:grpSp>
        <p:nvGrpSpPr>
          <p:cNvPr id="28688" name="组合 3"/>
          <p:cNvGrpSpPr/>
          <p:nvPr/>
        </p:nvGrpSpPr>
        <p:grpSpPr bwMode="auto">
          <a:xfrm>
            <a:off x="2221878" y="2885575"/>
            <a:ext cx="1561968" cy="919786"/>
            <a:chOff x="1716317" y="5274891"/>
            <a:chExt cx="1561012" cy="919551"/>
          </a:xfrm>
        </p:grpSpPr>
        <p:sp>
          <p:nvSpPr>
            <p:cNvPr id="28738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0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s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2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4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28745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82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cs typeface="Arial" panose="020B0604020202020204" pitchFamily="34" charset="0"/>
                </a:rPr>
                <a:t>S</a:t>
              </a:r>
              <a:endParaRPr lang="zh-CN" altLang="en-US" sz="1600"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47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28693" name="直接连接符 127"/>
          <p:cNvCxnSpPr>
            <a:cxnSpLocks noChangeShapeType="1"/>
          </p:cNvCxnSpPr>
          <p:nvPr/>
        </p:nvCxnSpPr>
        <p:spPr bwMode="auto">
          <a:xfrm>
            <a:off x="3604525" y="3370432"/>
            <a:ext cx="81089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直接连接符 130"/>
          <p:cNvCxnSpPr>
            <a:cxnSpLocks noChangeShapeType="1"/>
          </p:cNvCxnSpPr>
          <p:nvPr/>
        </p:nvCxnSpPr>
        <p:spPr bwMode="auto">
          <a:xfrm>
            <a:off x="3779098" y="4641040"/>
            <a:ext cx="36554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直接连接符 132"/>
          <p:cNvCxnSpPr>
            <a:cxnSpLocks noChangeShapeType="1"/>
          </p:cNvCxnSpPr>
          <p:nvPr/>
        </p:nvCxnSpPr>
        <p:spPr bwMode="auto">
          <a:xfrm>
            <a:off x="3779098" y="4641040"/>
            <a:ext cx="0" cy="75426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直接连接符 133"/>
          <p:cNvCxnSpPr>
            <a:cxnSpLocks noChangeShapeType="1"/>
          </p:cNvCxnSpPr>
          <p:nvPr/>
        </p:nvCxnSpPr>
        <p:spPr bwMode="auto">
          <a:xfrm>
            <a:off x="3767393" y="3940068"/>
            <a:ext cx="37725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直接连接符 134"/>
          <p:cNvCxnSpPr>
            <a:cxnSpLocks noChangeShapeType="1"/>
          </p:cNvCxnSpPr>
          <p:nvPr/>
        </p:nvCxnSpPr>
        <p:spPr bwMode="auto">
          <a:xfrm>
            <a:off x="3767393" y="3940068"/>
            <a:ext cx="0" cy="43493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1" name="组合 3"/>
          <p:cNvGrpSpPr/>
          <p:nvPr/>
        </p:nvGrpSpPr>
        <p:grpSpPr bwMode="auto">
          <a:xfrm>
            <a:off x="2217944" y="3893684"/>
            <a:ext cx="1561968" cy="919786"/>
            <a:chOff x="1716317" y="5274891"/>
            <a:chExt cx="1561012" cy="919551"/>
          </a:xfrm>
        </p:grpSpPr>
        <p:sp>
          <p:nvSpPr>
            <p:cNvPr id="93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a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07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A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5" name="组合 3"/>
          <p:cNvGrpSpPr/>
          <p:nvPr/>
        </p:nvGrpSpPr>
        <p:grpSpPr bwMode="auto">
          <a:xfrm>
            <a:off x="2220527" y="4921482"/>
            <a:ext cx="1561968" cy="919786"/>
            <a:chOff x="1716317" y="5274891"/>
            <a:chExt cx="1561012" cy="919551"/>
          </a:xfrm>
        </p:grpSpPr>
        <p:sp>
          <p:nvSpPr>
            <p:cNvPr id="116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2220701" y="5441469"/>
              <a:ext cx="3744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34"/>
            <p:cNvSpPr txBox="1">
              <a:spLocks noChangeArrowheads="1"/>
            </p:cNvSpPr>
            <p:nvPr/>
          </p:nvSpPr>
          <p:spPr bwMode="auto">
            <a:xfrm>
              <a:off x="1728478" y="527489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b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clk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27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B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en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32" name="组合 3"/>
          <p:cNvGrpSpPr/>
          <p:nvPr/>
        </p:nvGrpSpPr>
        <p:grpSpPr bwMode="auto">
          <a:xfrm>
            <a:off x="5076056" y="3252984"/>
            <a:ext cx="1872293" cy="891284"/>
            <a:chOff x="1716317" y="5303386"/>
            <a:chExt cx="1871148" cy="891056"/>
          </a:xfrm>
        </p:grpSpPr>
        <p:sp>
          <p:nvSpPr>
            <p:cNvPr id="133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40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24957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F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45" name="TextBox 34"/>
            <p:cNvSpPr txBox="1">
              <a:spLocks noChangeArrowheads="1"/>
            </p:cNvSpPr>
            <p:nvPr/>
          </p:nvSpPr>
          <p:spPr bwMode="auto">
            <a:xfrm>
              <a:off x="3217062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f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46" name="组合 3"/>
          <p:cNvGrpSpPr/>
          <p:nvPr/>
        </p:nvGrpSpPr>
        <p:grpSpPr bwMode="auto">
          <a:xfrm>
            <a:off x="5076056" y="4289731"/>
            <a:ext cx="1880136" cy="891284"/>
            <a:chOff x="1716317" y="5303386"/>
            <a:chExt cx="1878985" cy="891056"/>
          </a:xfrm>
        </p:grpSpPr>
        <p:sp>
          <p:nvSpPr>
            <p:cNvPr id="147" name="矩形 1"/>
            <p:cNvSpPr>
              <a:spLocks noChangeArrowheads="1"/>
            </p:cNvSpPr>
            <p:nvPr/>
          </p:nvSpPr>
          <p:spPr bwMode="auto">
            <a:xfrm>
              <a:off x="2596916" y="5303386"/>
              <a:ext cx="361139" cy="873577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/>
            <p:cNvCxnSpPr/>
            <p:nvPr/>
          </p:nvCxnSpPr>
          <p:spPr bwMode="auto">
            <a:xfrm>
              <a:off x="2958436" y="5758883"/>
              <a:ext cx="31889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32"/>
            <p:cNvSpPr txBox="1">
              <a:spLocks noChangeArrowheads="1"/>
            </p:cNvSpPr>
            <p:nvPr/>
          </p:nvSpPr>
          <p:spPr bwMode="auto">
            <a:xfrm>
              <a:off x="2593992" y="5876302"/>
              <a:ext cx="144192" cy="307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连接符 149"/>
            <p:cNvCxnSpPr/>
            <p:nvPr/>
          </p:nvCxnSpPr>
          <p:spPr bwMode="auto">
            <a:xfrm>
              <a:off x="2220701" y="6049054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34"/>
            <p:cNvSpPr txBox="1">
              <a:spLocks noChangeArrowheads="1"/>
            </p:cNvSpPr>
            <p:nvPr/>
          </p:nvSpPr>
          <p:spPr bwMode="auto">
            <a:xfrm>
              <a:off x="1728478" y="5886801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cs typeface="Arial" panose="020B0604020202020204" pitchFamily="34" charset="0"/>
                </a:rPr>
                <a:t>clk</a:t>
              </a:r>
              <a:endParaRPr lang="zh-CN" altLang="en-US" sz="1800">
                <a:cs typeface="Arial" panose="020B0604020202020204" pitchFamily="34" charset="0"/>
              </a:endParaRPr>
            </a:p>
          </p:txBody>
        </p:sp>
        <p:sp>
          <p:nvSpPr>
            <p:cNvPr id="152" name="TextBox 32"/>
            <p:cNvSpPr txBox="1">
              <a:spLocks noChangeArrowheads="1"/>
            </p:cNvSpPr>
            <p:nvPr/>
          </p:nvSpPr>
          <p:spPr bwMode="auto">
            <a:xfrm>
              <a:off x="2706295" y="5429122"/>
              <a:ext cx="136173" cy="246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cs typeface="Arial" panose="020B0604020202020204" pitchFamily="34" charset="0"/>
                </a:rPr>
                <a:t>Y</a:t>
              </a:r>
              <a:endParaRPr lang="zh-CN" alt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>
              <a:off x="2242913" y="5846829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34"/>
            <p:cNvSpPr txBox="1">
              <a:spLocks noChangeArrowheads="1"/>
            </p:cNvSpPr>
            <p:nvPr/>
          </p:nvSpPr>
          <p:spPr bwMode="auto">
            <a:xfrm>
              <a:off x="1728477" y="56708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err="1">
                  <a:cs typeface="Arial" panose="020B0604020202020204" pitchFamily="34" charset="0"/>
                </a:rPr>
                <a:t>rstn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cxnSp>
          <p:nvCxnSpPr>
            <p:cNvPr id="158" name="直接连接符 157"/>
            <p:cNvCxnSpPr/>
            <p:nvPr/>
          </p:nvCxnSpPr>
          <p:spPr bwMode="auto">
            <a:xfrm>
              <a:off x="2230753" y="5654517"/>
              <a:ext cx="363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34"/>
            <p:cNvSpPr txBox="1">
              <a:spLocks noChangeArrowheads="1"/>
            </p:cNvSpPr>
            <p:nvPr/>
          </p:nvSpPr>
          <p:spPr bwMode="auto">
            <a:xfrm>
              <a:off x="1716317" y="5478517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1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  <p:sp>
          <p:nvSpPr>
            <p:cNvPr id="160" name="TextBox 34"/>
            <p:cNvSpPr txBox="1">
              <a:spLocks noChangeArrowheads="1"/>
            </p:cNvSpPr>
            <p:nvPr/>
          </p:nvSpPr>
          <p:spPr bwMode="auto">
            <a:xfrm>
              <a:off x="3224899" y="5582529"/>
              <a:ext cx="370403" cy="307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cs typeface="Arial" panose="020B0604020202020204" pitchFamily="34" charset="0"/>
                </a:rPr>
                <a:t>y</a:t>
              </a:r>
              <a:endParaRPr lang="zh-CN" altLang="en-US" sz="1800" dirty="0">
                <a:cs typeface="Arial" panose="020B0604020202020204" pitchFamily="34" charset="0"/>
              </a:endParaRPr>
            </a:p>
          </p:txBody>
        </p:sp>
      </p:grpSp>
      <p:cxnSp>
        <p:nvCxnSpPr>
          <p:cNvPr id="161" name="直接连接符 160"/>
          <p:cNvCxnSpPr/>
          <p:nvPr/>
        </p:nvCxnSpPr>
        <p:spPr bwMode="auto">
          <a:xfrm>
            <a:off x="4932040" y="4441375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146"/>
          <p:cNvCxnSpPr>
            <a:cxnSpLocks noChangeShapeType="1"/>
          </p:cNvCxnSpPr>
          <p:nvPr/>
        </p:nvCxnSpPr>
        <p:spPr bwMode="auto">
          <a:xfrm flipV="1">
            <a:off x="4929068" y="3396973"/>
            <a:ext cx="0" cy="72677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直接连接符 97"/>
          <p:cNvCxnSpPr/>
          <p:nvPr/>
        </p:nvCxnSpPr>
        <p:spPr bwMode="auto">
          <a:xfrm>
            <a:off x="4932040" y="3397000"/>
            <a:ext cx="10359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34"/>
          <p:cNvSpPr txBox="1">
            <a:spLocks noChangeArrowheads="1"/>
          </p:cNvSpPr>
          <p:nvPr/>
        </p:nvSpPr>
        <p:spPr bwMode="auto">
          <a:xfrm>
            <a:off x="1555847" y="3120895"/>
            <a:ext cx="589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cs typeface="Arial" panose="020B0604020202020204" pitchFamily="34" charset="0"/>
              </a:rPr>
              <a:t>btnc</a:t>
            </a:r>
            <a:r>
              <a:rPr lang="en-US" altLang="zh-CN" sz="1800" dirty="0">
                <a:cs typeface="Arial" panose="020B0604020202020204" pitchFamily="34" charset="0"/>
              </a:rPr>
              <a:t>)</a:t>
            </a:r>
            <a:endParaRPr lang="zh-CN" altLang="en-US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155" grpId="0"/>
      <p:bldP spid="199" grpId="0"/>
      <p:bldP spid="102" grpId="0"/>
      <p:bldP spid="104" grpId="0"/>
      <p:bldP spid="105" grpId="0"/>
      <p:bldP spid="1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Nexys4-DDR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时钟配置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628650" y="1509713"/>
            <a:ext cx="7939794" cy="466725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下载实验板测试时，使用实验板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时钟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## Clock signal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PACKAGE_PIN E3    IOSTANDARD LVCMOS33 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 CLK100MHZ }]; # clk100mhz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create_clock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-add -name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sys_clk_pin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-period 10.00 -waveform {0 5}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get_ports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{CLK100MHZ}];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若用开关输入信号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BTNC)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作为时钟信号，必须在约束文件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(.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xdc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中设置如下：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3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set_property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CLOCK_DEDICATED_ROUTE   FALSE  [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get_nets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{BTNC}]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8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2AA46-027D-40C2-8FD8-F47768DE991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模块电路资源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110538" cy="4602163"/>
          </a:xfrm>
        </p:spPr>
        <p:txBody>
          <a:bodyPr/>
          <a:lstStyle/>
          <a:p>
            <a:r>
              <a:rPr lang="zh-CN" altLang="en-US" sz="2400" dirty="0"/>
              <a:t>查看</a:t>
            </a:r>
            <a:r>
              <a:rPr lang="en-US" altLang="zh-CN" sz="2400" dirty="0" err="1"/>
              <a:t>Vivado</a:t>
            </a:r>
            <a:r>
              <a:rPr lang="zh-CN" altLang="en-US" sz="2400" dirty="0"/>
              <a:t>生成电路</a:t>
            </a:r>
            <a:endParaRPr lang="en-US" altLang="zh-CN" sz="2400" dirty="0"/>
          </a:p>
          <a:p>
            <a:pPr lvl="1"/>
            <a:r>
              <a:rPr lang="en-US" altLang="zh-CN" sz="2000" dirty="0"/>
              <a:t>RTL</a:t>
            </a:r>
            <a:r>
              <a:rPr lang="zh-CN" altLang="en-US" sz="2000" dirty="0"/>
              <a:t>电路：</a:t>
            </a:r>
            <a:r>
              <a:rPr lang="en-US" altLang="zh-CN" sz="2000" dirty="0"/>
              <a:t>Flow Navigator &gt;&gt; RTL </a:t>
            </a:r>
            <a:r>
              <a:rPr lang="en-US" altLang="zh-CN" sz="2000" dirty="0" err="1"/>
              <a:t>Analysys</a:t>
            </a:r>
            <a:r>
              <a:rPr lang="en-US" altLang="zh-CN" sz="2000" dirty="0"/>
              <a:t> &gt;&gt; Open Elaborated Design &gt;&gt; Schematic</a:t>
            </a:r>
            <a:endParaRPr lang="en-US" altLang="zh-CN" sz="20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Schematic</a:t>
            </a:r>
            <a:endParaRPr lang="en-US" altLang="zh-CN" sz="20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查看电路资源使用情况</a:t>
            </a:r>
            <a:endParaRPr lang="en-US" altLang="zh-CN" sz="2400" dirty="0"/>
          </a:p>
          <a:p>
            <a:pPr lvl="1"/>
            <a:r>
              <a:rPr lang="zh-CN" altLang="en-US" sz="2000" dirty="0"/>
              <a:t>综合电路：</a:t>
            </a:r>
            <a:r>
              <a:rPr lang="en-US" altLang="zh-CN" sz="2000" dirty="0"/>
              <a:t>Flow Navigator &gt;&gt; Synthesis &gt;&gt; Open Synthesized Design &gt;&gt; Report Utilization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174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208C-95B0-4E68-90B4-CE046B80464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175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ALU</a:t>
            </a:r>
            <a:r>
              <a:rPr lang="zh-CN" altLang="en-US"/>
              <a:t>模块电路性能</a:t>
            </a:r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8075613" cy="1136650"/>
          </a:xfrm>
        </p:spPr>
        <p:txBody>
          <a:bodyPr/>
          <a:lstStyle/>
          <a:p>
            <a:r>
              <a:rPr lang="zh-CN" altLang="en-US" sz="2400"/>
              <a:t>查看综合电路性能</a:t>
            </a:r>
            <a:endParaRPr lang="en-US" altLang="zh-CN" sz="2400"/>
          </a:p>
          <a:p>
            <a:pPr lvl="1"/>
            <a:r>
              <a:rPr lang="en-US" altLang="zh-CN" sz="2000"/>
              <a:t>Flow Navigator &gt;&gt; Synthesis &gt;&gt; Open Synthesized Design &gt;&gt; Report Timing Summary</a:t>
            </a:r>
            <a:endParaRPr lang="en-US" altLang="zh-CN" sz="2000"/>
          </a:p>
          <a:p>
            <a:pPr lvl="1"/>
            <a:endParaRPr lang="en-US" altLang="zh-CN" sz="2000"/>
          </a:p>
        </p:txBody>
      </p:sp>
      <p:pic>
        <p:nvPicPr>
          <p:cNvPr id="32772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516188"/>
            <a:ext cx="7715250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2774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A9236-71BB-4C30-8AF9-4BB4BEAB4AF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32775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FLS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636589" y="1535113"/>
            <a:ext cx="4082395" cy="22383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复位后，前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次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分别输出</a:t>
            </a:r>
            <a:r>
              <a:rPr lang="en-US" altLang="zh-CN" sz="2400" b="1" dirty="0"/>
              <a:t>f0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f1 (= d) </a:t>
            </a:r>
            <a:endParaRPr lang="en-US" altLang="zh-CN" sz="2400" b="1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/>
              <a:t>随后</a:t>
            </a:r>
            <a:r>
              <a:rPr lang="en-US" altLang="zh-CN" sz="2400" b="1" dirty="0" err="1"/>
              <a:t>en</a:t>
            </a:r>
            <a:r>
              <a:rPr lang="zh-CN" altLang="en-US" sz="2400" b="1" dirty="0"/>
              <a:t>有效时，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依次输出</a:t>
            </a:r>
            <a:r>
              <a:rPr lang="en-US" altLang="zh-CN" sz="2400" b="1" dirty="0" err="1"/>
              <a:t>fn</a:t>
            </a:r>
            <a:r>
              <a:rPr lang="en-US" altLang="zh-CN" sz="2400" b="1" dirty="0"/>
              <a:t> = fn-2 + fn-1,  n &gt; 1</a:t>
            </a:r>
            <a:endParaRPr lang="en-US" altLang="zh-CN" sz="2400" b="1" dirty="0"/>
          </a:p>
        </p:txBody>
      </p:sp>
      <p:sp>
        <p:nvSpPr>
          <p:cNvPr id="9220" name="文本框 68"/>
          <p:cNvSpPr txBox="1">
            <a:spLocks noChangeArrowheads="1"/>
          </p:cNvSpPr>
          <p:nvPr/>
        </p:nvSpPr>
        <p:spPr bwMode="auto">
          <a:xfrm>
            <a:off x="931651" y="3717032"/>
            <a:ext cx="5334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clk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1" name="文本框 70"/>
          <p:cNvSpPr txBox="1">
            <a:spLocks noChangeArrowheads="1"/>
          </p:cNvSpPr>
          <p:nvPr/>
        </p:nvSpPr>
        <p:spPr bwMode="auto">
          <a:xfrm>
            <a:off x="827584" y="4205982"/>
            <a:ext cx="611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Arial" panose="020B0604020202020204" pitchFamily="34" charset="0"/>
              </a:rPr>
              <a:t>rstn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222" name="文本框 72"/>
          <p:cNvSpPr txBox="1">
            <a:spLocks noChangeArrowheads="1"/>
          </p:cNvSpPr>
          <p:nvPr/>
        </p:nvSpPr>
        <p:spPr bwMode="auto">
          <a:xfrm>
            <a:off x="936413" y="4593332"/>
            <a:ext cx="5318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en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3" name="文本框 73"/>
          <p:cNvSpPr txBox="1">
            <a:spLocks noChangeArrowheads="1"/>
          </p:cNvSpPr>
          <p:nvPr/>
        </p:nvSpPr>
        <p:spPr bwMode="auto">
          <a:xfrm>
            <a:off x="993563" y="504577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d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9224" name="文本框 74"/>
          <p:cNvSpPr txBox="1">
            <a:spLocks noChangeArrowheads="1"/>
          </p:cNvSpPr>
          <p:nvPr/>
        </p:nvSpPr>
        <p:spPr bwMode="auto">
          <a:xfrm>
            <a:off x="991976" y="5499795"/>
            <a:ext cx="2889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f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grpSp>
        <p:nvGrpSpPr>
          <p:cNvPr id="9225" name="组合 109"/>
          <p:cNvGrpSpPr/>
          <p:nvPr/>
        </p:nvGrpSpPr>
        <p:grpSpPr bwMode="auto">
          <a:xfrm>
            <a:off x="6048163" y="1700808"/>
            <a:ext cx="2302008" cy="1446659"/>
            <a:chOff x="5993559" y="4364037"/>
            <a:chExt cx="2596614" cy="1274763"/>
          </a:xfrm>
        </p:grpSpPr>
        <p:sp>
          <p:nvSpPr>
            <p:cNvPr id="9320" name="TextBox 32"/>
            <p:cNvSpPr txBox="1">
              <a:spLocks noChangeArrowheads="1"/>
            </p:cNvSpPr>
            <p:nvPr/>
          </p:nvSpPr>
          <p:spPr bwMode="auto">
            <a:xfrm>
              <a:off x="6226012" y="4440896"/>
              <a:ext cx="142668" cy="24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6502032" y="4567404"/>
              <a:ext cx="5000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 bwMode="auto">
            <a:xfrm>
              <a:off x="7690961" y="5004282"/>
              <a:ext cx="500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" name="TextBox 34"/>
            <p:cNvSpPr txBox="1">
              <a:spLocks noChangeArrowheads="1"/>
            </p:cNvSpPr>
            <p:nvPr/>
          </p:nvSpPr>
          <p:spPr bwMode="auto">
            <a:xfrm>
              <a:off x="8219723" y="4839144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>
              <a:off x="6502032" y="515270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5" name="TextBox 34"/>
            <p:cNvSpPr txBox="1">
              <a:spLocks noChangeArrowheads="1"/>
            </p:cNvSpPr>
            <p:nvPr/>
          </p:nvSpPr>
          <p:spPr bwMode="auto">
            <a:xfrm>
              <a:off x="5993559" y="4966346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6492508" y="5440393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7" name="TextBox 34"/>
            <p:cNvSpPr txBox="1">
              <a:spLocks noChangeArrowheads="1"/>
            </p:cNvSpPr>
            <p:nvPr/>
          </p:nvSpPr>
          <p:spPr bwMode="auto">
            <a:xfrm>
              <a:off x="6073593" y="5250969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" name="矩形 1"/>
            <p:cNvSpPr>
              <a:spLocks noChangeArrowheads="1"/>
            </p:cNvSpPr>
            <p:nvPr/>
          </p:nvSpPr>
          <p:spPr bwMode="auto">
            <a:xfrm>
              <a:off x="6996530" y="4364037"/>
              <a:ext cx="694629" cy="12747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 bwMode="auto">
            <a:xfrm rot="5400000">
              <a:off x="7118820" y="4729786"/>
              <a:ext cx="461665" cy="543264"/>
            </a:xfrm>
            <a:prstGeom prst="rect">
              <a:avLst/>
            </a:prstGeom>
            <a:noFill/>
          </p:spPr>
          <p:txBody>
            <a:bodyPr vert="vert270"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dirty="0"/>
                <a:t>FLS</a:t>
              </a:r>
              <a:endParaRPr lang="zh-CN" altLang="en-US" dirty="0"/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6502032" y="4851374"/>
              <a:ext cx="5000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31" name="TextBox 34"/>
            <p:cNvSpPr txBox="1">
              <a:spLocks noChangeArrowheads="1"/>
            </p:cNvSpPr>
            <p:nvPr/>
          </p:nvSpPr>
          <p:spPr bwMode="auto">
            <a:xfrm>
              <a:off x="6082414" y="4663521"/>
              <a:ext cx="370450" cy="324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26" name="组合 1"/>
          <p:cNvGrpSpPr/>
          <p:nvPr/>
        </p:nvGrpSpPr>
        <p:grpSpPr bwMode="auto">
          <a:xfrm>
            <a:off x="1439652" y="3759894"/>
            <a:ext cx="6840760" cy="2088232"/>
            <a:chOff x="1326023" y="4065633"/>
            <a:chExt cx="8767527" cy="2087953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1343585" y="5664031"/>
              <a:ext cx="691372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 bwMode="auto">
            <a:xfrm flipH="1" flipV="1">
              <a:off x="1792401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 bwMode="auto">
            <a:xfrm flipH="1" flipV="1">
              <a:off x="2707596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auto">
            <a:xfrm flipH="1" flipV="1">
              <a:off x="3628645" y="4078331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 bwMode="auto">
            <a:xfrm flipH="1" flipV="1">
              <a:off x="4536034" y="4067220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 bwMode="auto">
            <a:xfrm flipH="1" flipV="1">
              <a:off x="5460986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auto">
            <a:xfrm flipH="1" flipV="1">
              <a:off x="6372279" y="4065633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auto">
            <a:xfrm flipH="1" flipV="1">
              <a:off x="7312841" y="407674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6829341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732111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778121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1"/>
            <p:cNvSpPr>
              <a:spLocks noChangeShapeType="1"/>
            </p:cNvSpPr>
            <p:nvPr/>
          </p:nvSpPr>
          <p:spPr bwMode="auto">
            <a:xfrm flipV="1">
              <a:off x="732111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2"/>
            <p:cNvSpPr>
              <a:spLocks noChangeShapeType="1"/>
            </p:cNvSpPr>
            <p:nvPr/>
          </p:nvSpPr>
          <p:spPr bwMode="auto">
            <a:xfrm>
              <a:off x="778121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4"/>
            <p:cNvSpPr>
              <a:spLocks noChangeShapeType="1"/>
            </p:cNvSpPr>
            <p:nvPr/>
          </p:nvSpPr>
          <p:spPr bwMode="auto">
            <a:xfrm>
              <a:off x="1789738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25"/>
            <p:cNvSpPr>
              <a:spLocks noChangeShapeType="1"/>
            </p:cNvSpPr>
            <p:nvPr/>
          </p:nvSpPr>
          <p:spPr bwMode="auto">
            <a:xfrm>
              <a:off x="22498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26"/>
            <p:cNvSpPr>
              <a:spLocks noChangeShapeType="1"/>
            </p:cNvSpPr>
            <p:nvPr/>
          </p:nvSpPr>
          <p:spPr bwMode="auto">
            <a:xfrm>
              <a:off x="2709936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27"/>
            <p:cNvSpPr>
              <a:spLocks noChangeShapeType="1"/>
            </p:cNvSpPr>
            <p:nvPr/>
          </p:nvSpPr>
          <p:spPr bwMode="auto">
            <a:xfrm>
              <a:off x="3170037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28"/>
            <p:cNvSpPr>
              <a:spLocks noChangeShapeType="1"/>
            </p:cNvSpPr>
            <p:nvPr/>
          </p:nvSpPr>
          <p:spPr bwMode="auto">
            <a:xfrm>
              <a:off x="3630137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Line 29"/>
            <p:cNvSpPr>
              <a:spLocks noChangeShapeType="1"/>
            </p:cNvSpPr>
            <p:nvPr/>
          </p:nvSpPr>
          <p:spPr bwMode="auto">
            <a:xfrm>
              <a:off x="4090236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30"/>
            <p:cNvSpPr>
              <a:spLocks noChangeShapeType="1"/>
            </p:cNvSpPr>
            <p:nvPr/>
          </p:nvSpPr>
          <p:spPr bwMode="auto">
            <a:xfrm>
              <a:off x="4531165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1"/>
            <p:cNvSpPr>
              <a:spLocks noChangeShapeType="1"/>
            </p:cNvSpPr>
            <p:nvPr/>
          </p:nvSpPr>
          <p:spPr bwMode="auto">
            <a:xfrm>
              <a:off x="4991264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2"/>
            <p:cNvSpPr>
              <a:spLocks noChangeShapeType="1"/>
            </p:cNvSpPr>
            <p:nvPr/>
          </p:nvSpPr>
          <p:spPr bwMode="auto">
            <a:xfrm>
              <a:off x="54513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4"/>
            <p:cNvSpPr>
              <a:spLocks noChangeShapeType="1"/>
            </p:cNvSpPr>
            <p:nvPr/>
          </p:nvSpPr>
          <p:spPr bwMode="auto">
            <a:xfrm>
              <a:off x="6371564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5"/>
            <p:cNvSpPr>
              <a:spLocks noChangeShapeType="1"/>
            </p:cNvSpPr>
            <p:nvPr/>
          </p:nvSpPr>
          <p:spPr bwMode="auto">
            <a:xfrm>
              <a:off x="5911465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22498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27099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4"/>
            <p:cNvSpPr>
              <a:spLocks noChangeShapeType="1"/>
            </p:cNvSpPr>
            <p:nvPr/>
          </p:nvSpPr>
          <p:spPr bwMode="auto">
            <a:xfrm>
              <a:off x="31700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5"/>
            <p:cNvSpPr>
              <a:spLocks noChangeShapeType="1"/>
            </p:cNvSpPr>
            <p:nvPr/>
          </p:nvSpPr>
          <p:spPr bwMode="auto">
            <a:xfrm flipV="1">
              <a:off x="3630137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6"/>
            <p:cNvSpPr>
              <a:spLocks noChangeShapeType="1"/>
            </p:cNvSpPr>
            <p:nvPr/>
          </p:nvSpPr>
          <p:spPr bwMode="auto">
            <a:xfrm>
              <a:off x="4090236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7"/>
            <p:cNvSpPr>
              <a:spLocks noChangeShapeType="1"/>
            </p:cNvSpPr>
            <p:nvPr/>
          </p:nvSpPr>
          <p:spPr bwMode="auto">
            <a:xfrm flipV="1">
              <a:off x="4540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8"/>
            <p:cNvSpPr>
              <a:spLocks noChangeShapeType="1"/>
            </p:cNvSpPr>
            <p:nvPr/>
          </p:nvSpPr>
          <p:spPr bwMode="auto">
            <a:xfrm>
              <a:off x="49912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9"/>
            <p:cNvSpPr>
              <a:spLocks noChangeShapeType="1"/>
            </p:cNvSpPr>
            <p:nvPr/>
          </p:nvSpPr>
          <p:spPr bwMode="auto">
            <a:xfrm flipV="1">
              <a:off x="546139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50"/>
            <p:cNvSpPr>
              <a:spLocks noChangeShapeType="1"/>
            </p:cNvSpPr>
            <p:nvPr/>
          </p:nvSpPr>
          <p:spPr bwMode="auto">
            <a:xfrm>
              <a:off x="5911465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51"/>
            <p:cNvSpPr>
              <a:spLocks noChangeShapeType="1"/>
            </p:cNvSpPr>
            <p:nvPr/>
          </p:nvSpPr>
          <p:spPr bwMode="auto">
            <a:xfrm flipV="1">
              <a:off x="637156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52"/>
            <p:cNvSpPr>
              <a:spLocks noChangeShapeType="1"/>
            </p:cNvSpPr>
            <p:nvPr/>
          </p:nvSpPr>
          <p:spPr bwMode="auto">
            <a:xfrm>
              <a:off x="682934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25"/>
            <p:cNvSpPr>
              <a:spLocks noChangeShapeType="1"/>
            </p:cNvSpPr>
            <p:nvPr/>
          </p:nvSpPr>
          <p:spPr bwMode="auto">
            <a:xfrm>
              <a:off x="1350185" y="4353209"/>
              <a:ext cx="4395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43"/>
            <p:cNvSpPr>
              <a:spLocks noChangeShapeType="1"/>
            </p:cNvSpPr>
            <p:nvPr/>
          </p:nvSpPr>
          <p:spPr bwMode="auto">
            <a:xfrm flipV="1">
              <a:off x="1793934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68" name="组合 76"/>
            <p:cNvGrpSpPr/>
            <p:nvPr/>
          </p:nvGrpSpPr>
          <p:grpSpPr bwMode="auto">
            <a:xfrm>
              <a:off x="1334235" y="4533617"/>
              <a:ext cx="8749134" cy="251996"/>
              <a:chOff x="1603474" y="3208161"/>
              <a:chExt cx="8439937" cy="299446"/>
            </a:xfrm>
          </p:grpSpPr>
          <p:sp>
            <p:nvSpPr>
              <p:cNvPr id="9317" name="Line 66"/>
              <p:cNvSpPr>
                <a:spLocks noChangeShapeType="1"/>
              </p:cNvSpPr>
              <p:nvPr/>
            </p:nvSpPr>
            <p:spPr bwMode="auto">
              <a:xfrm flipV="1">
                <a:off x="2325952" y="3208162"/>
                <a:ext cx="77174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64"/>
              <p:cNvSpPr>
                <a:spLocks noChangeShapeType="1"/>
              </p:cNvSpPr>
              <p:nvPr/>
            </p:nvSpPr>
            <p:spPr bwMode="auto">
              <a:xfrm flipV="1">
                <a:off x="1603474" y="3507607"/>
                <a:ext cx="7123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42"/>
              <p:cNvSpPr>
                <a:spLocks noChangeShapeType="1"/>
              </p:cNvSpPr>
              <p:nvPr/>
            </p:nvSpPr>
            <p:spPr bwMode="auto">
              <a:xfrm>
                <a:off x="2325952" y="3208161"/>
                <a:ext cx="0" cy="2994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69" name="组合 77"/>
            <p:cNvGrpSpPr/>
            <p:nvPr/>
          </p:nvGrpSpPr>
          <p:grpSpPr bwMode="auto">
            <a:xfrm>
              <a:off x="1326023" y="5390525"/>
              <a:ext cx="8757346" cy="285452"/>
              <a:chOff x="1586755" y="3177213"/>
              <a:chExt cx="8447859" cy="339199"/>
            </a:xfrm>
          </p:grpSpPr>
          <p:sp>
            <p:nvSpPr>
              <p:cNvPr id="9313" name="Line 64"/>
              <p:cNvSpPr>
                <a:spLocks noChangeShapeType="1"/>
              </p:cNvSpPr>
              <p:nvPr/>
            </p:nvSpPr>
            <p:spPr bwMode="auto">
              <a:xfrm flipV="1">
                <a:off x="1586755" y="3177213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Line 66"/>
              <p:cNvSpPr>
                <a:spLocks noChangeShapeType="1"/>
              </p:cNvSpPr>
              <p:nvPr/>
            </p:nvSpPr>
            <p:spPr bwMode="auto">
              <a:xfrm flipV="1">
                <a:off x="1586755" y="3509291"/>
                <a:ext cx="84478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42"/>
              <p:cNvSpPr>
                <a:spLocks noChangeShapeType="1"/>
              </p:cNvSpPr>
              <p:nvPr/>
            </p:nvSpPr>
            <p:spPr bwMode="auto">
              <a:xfrm>
                <a:off x="4420374" y="318299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6" name="Line 42"/>
              <p:cNvSpPr>
                <a:spLocks noChangeShapeType="1"/>
              </p:cNvSpPr>
              <p:nvPr/>
            </p:nvSpPr>
            <p:spPr bwMode="auto">
              <a:xfrm>
                <a:off x="6216129" y="3177958"/>
                <a:ext cx="0" cy="3334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70" name="Line 66"/>
            <p:cNvSpPr>
              <a:spLocks noChangeShapeType="1"/>
            </p:cNvSpPr>
            <p:nvPr/>
          </p:nvSpPr>
          <p:spPr bwMode="auto">
            <a:xfrm flipV="1">
              <a:off x="1334235" y="5243705"/>
              <a:ext cx="109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2"/>
            <p:cNvSpPr>
              <a:spLocks noChangeShapeType="1"/>
            </p:cNvSpPr>
            <p:nvPr/>
          </p:nvSpPr>
          <p:spPr bwMode="auto">
            <a:xfrm>
              <a:off x="2433500" y="4977647"/>
              <a:ext cx="0" cy="2649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64"/>
            <p:cNvSpPr>
              <a:spLocks noChangeShapeType="1"/>
            </p:cNvSpPr>
            <p:nvPr/>
          </p:nvSpPr>
          <p:spPr bwMode="auto">
            <a:xfrm flipV="1">
              <a:off x="2433499" y="4972945"/>
              <a:ext cx="8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42"/>
            <p:cNvSpPr>
              <a:spLocks noChangeShapeType="1"/>
            </p:cNvSpPr>
            <p:nvPr/>
          </p:nvSpPr>
          <p:spPr bwMode="auto">
            <a:xfrm>
              <a:off x="3272833" y="4967800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4"/>
            <p:cNvSpPr>
              <a:spLocks noChangeShapeType="1"/>
            </p:cNvSpPr>
            <p:nvPr/>
          </p:nvSpPr>
          <p:spPr bwMode="auto">
            <a:xfrm flipV="1">
              <a:off x="3272832" y="5241087"/>
              <a:ext cx="1896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64"/>
            <p:cNvSpPr>
              <a:spLocks noChangeShapeType="1"/>
            </p:cNvSpPr>
            <p:nvPr/>
          </p:nvSpPr>
          <p:spPr bwMode="auto">
            <a:xfrm flipV="1">
              <a:off x="5169508" y="4971875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42"/>
            <p:cNvSpPr>
              <a:spLocks noChangeShapeType="1"/>
            </p:cNvSpPr>
            <p:nvPr/>
          </p:nvSpPr>
          <p:spPr bwMode="auto">
            <a:xfrm>
              <a:off x="5177544" y="4977647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42"/>
            <p:cNvSpPr>
              <a:spLocks noChangeShapeType="1"/>
            </p:cNvSpPr>
            <p:nvPr/>
          </p:nvSpPr>
          <p:spPr bwMode="auto">
            <a:xfrm>
              <a:off x="6095998" y="4972502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Line 64"/>
            <p:cNvSpPr>
              <a:spLocks noChangeShapeType="1"/>
            </p:cNvSpPr>
            <p:nvPr/>
          </p:nvSpPr>
          <p:spPr bwMode="auto">
            <a:xfrm flipV="1">
              <a:off x="7924798" y="5243239"/>
              <a:ext cx="914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64"/>
            <p:cNvSpPr>
              <a:spLocks noChangeShapeType="1"/>
            </p:cNvSpPr>
            <p:nvPr/>
          </p:nvSpPr>
          <p:spPr bwMode="auto">
            <a:xfrm flipV="1">
              <a:off x="6998308" y="497148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Line 42"/>
            <p:cNvSpPr>
              <a:spLocks noChangeShapeType="1"/>
            </p:cNvSpPr>
            <p:nvPr/>
          </p:nvSpPr>
          <p:spPr bwMode="auto">
            <a:xfrm>
              <a:off x="7006344" y="497726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42"/>
            <p:cNvSpPr>
              <a:spLocks noChangeShapeType="1"/>
            </p:cNvSpPr>
            <p:nvPr/>
          </p:nvSpPr>
          <p:spPr bwMode="auto">
            <a:xfrm>
              <a:off x="7924798" y="497211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Line 64"/>
            <p:cNvSpPr>
              <a:spLocks noChangeShapeType="1"/>
            </p:cNvSpPr>
            <p:nvPr/>
          </p:nvSpPr>
          <p:spPr bwMode="auto">
            <a:xfrm flipV="1">
              <a:off x="6095998" y="5248383"/>
              <a:ext cx="910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文本框 79"/>
            <p:cNvSpPr txBox="1">
              <a:spLocks noChangeArrowheads="1"/>
            </p:cNvSpPr>
            <p:nvPr/>
          </p:nvSpPr>
          <p:spPr bwMode="auto">
            <a:xfrm>
              <a:off x="2072727" y="534735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84" name="文本框 80"/>
            <p:cNvSpPr txBox="1">
              <a:spLocks noChangeArrowheads="1"/>
            </p:cNvSpPr>
            <p:nvPr/>
          </p:nvSpPr>
          <p:spPr bwMode="auto">
            <a:xfrm>
              <a:off x="4954702" y="5347403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85" name="文本框 81"/>
            <p:cNvSpPr txBox="1">
              <a:spLocks noChangeArrowheads="1"/>
            </p:cNvSpPr>
            <p:nvPr/>
          </p:nvSpPr>
          <p:spPr bwMode="auto">
            <a:xfrm>
              <a:off x="6668961" y="5347974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4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1347488" y="6100536"/>
              <a:ext cx="691177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7" name="Line 64"/>
            <p:cNvSpPr>
              <a:spLocks noChangeShapeType="1"/>
            </p:cNvSpPr>
            <p:nvPr/>
          </p:nvSpPr>
          <p:spPr bwMode="auto">
            <a:xfrm flipV="1">
              <a:off x="1330339" y="5827327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66"/>
            <p:cNvSpPr>
              <a:spLocks noChangeShapeType="1"/>
            </p:cNvSpPr>
            <p:nvPr/>
          </p:nvSpPr>
          <p:spPr bwMode="auto">
            <a:xfrm flipV="1">
              <a:off x="1330339" y="6106786"/>
              <a:ext cx="87530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Line 42"/>
            <p:cNvSpPr>
              <a:spLocks noChangeShapeType="1"/>
            </p:cNvSpPr>
            <p:nvPr/>
          </p:nvSpPr>
          <p:spPr bwMode="auto">
            <a:xfrm>
              <a:off x="2717567" y="582507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Line 42"/>
            <p:cNvSpPr>
              <a:spLocks noChangeShapeType="1"/>
            </p:cNvSpPr>
            <p:nvPr/>
          </p:nvSpPr>
          <p:spPr bwMode="auto">
            <a:xfrm>
              <a:off x="5463501" y="583082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2"/>
            <p:cNvSpPr>
              <a:spLocks noChangeShapeType="1"/>
            </p:cNvSpPr>
            <p:nvPr/>
          </p:nvSpPr>
          <p:spPr bwMode="auto">
            <a:xfrm>
              <a:off x="7317675" y="5829867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文本框 84"/>
            <p:cNvSpPr txBox="1">
              <a:spLocks noChangeArrowheads="1"/>
            </p:cNvSpPr>
            <p:nvPr/>
          </p:nvSpPr>
          <p:spPr bwMode="auto">
            <a:xfrm>
              <a:off x="1326023" y="5771748"/>
              <a:ext cx="354817" cy="309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0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4" name="文本框 85"/>
            <p:cNvSpPr txBox="1">
              <a:spLocks noChangeArrowheads="1"/>
            </p:cNvSpPr>
            <p:nvPr/>
          </p:nvSpPr>
          <p:spPr bwMode="auto">
            <a:xfrm>
              <a:off x="3005539" y="577996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2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5" name="文本框 86"/>
            <p:cNvSpPr txBox="1">
              <a:spLocks noChangeArrowheads="1"/>
            </p:cNvSpPr>
            <p:nvPr/>
          </p:nvSpPr>
          <p:spPr bwMode="auto">
            <a:xfrm>
              <a:off x="5691131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3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96" name="文本框 87"/>
            <p:cNvSpPr txBox="1">
              <a:spLocks noChangeArrowheads="1"/>
            </p:cNvSpPr>
            <p:nvPr/>
          </p:nvSpPr>
          <p:spPr bwMode="auto">
            <a:xfrm>
              <a:off x="7554004" y="5793595"/>
              <a:ext cx="312860" cy="337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5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H="1" flipV="1">
              <a:off x="8243647" y="4106902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98" name="Line 64"/>
            <p:cNvSpPr>
              <a:spLocks noChangeShapeType="1"/>
            </p:cNvSpPr>
            <p:nvPr/>
          </p:nvSpPr>
          <p:spPr bwMode="auto">
            <a:xfrm flipV="1">
              <a:off x="9765690" y="5249399"/>
              <a:ext cx="318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9" name="Line 64"/>
            <p:cNvSpPr>
              <a:spLocks noChangeShapeType="1"/>
            </p:cNvSpPr>
            <p:nvPr/>
          </p:nvSpPr>
          <p:spPr bwMode="auto">
            <a:xfrm flipV="1">
              <a:off x="8839200" y="4977647"/>
              <a:ext cx="9264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Line 42"/>
            <p:cNvSpPr>
              <a:spLocks noChangeShapeType="1"/>
            </p:cNvSpPr>
            <p:nvPr/>
          </p:nvSpPr>
          <p:spPr bwMode="auto">
            <a:xfrm>
              <a:off x="8847236" y="4983420"/>
              <a:ext cx="0" cy="264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Line 42"/>
            <p:cNvSpPr>
              <a:spLocks noChangeShapeType="1"/>
            </p:cNvSpPr>
            <p:nvPr/>
          </p:nvSpPr>
          <p:spPr bwMode="auto">
            <a:xfrm>
              <a:off x="9765690" y="4978274"/>
              <a:ext cx="0" cy="2700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Line 23"/>
            <p:cNvSpPr>
              <a:spLocks noChangeShapeType="1"/>
            </p:cNvSpPr>
            <p:nvPr/>
          </p:nvSpPr>
          <p:spPr bwMode="auto">
            <a:xfrm>
              <a:off x="9611958" y="4353209"/>
              <a:ext cx="481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Line 32"/>
            <p:cNvSpPr>
              <a:spLocks noChangeShapeType="1"/>
            </p:cNvSpPr>
            <p:nvPr/>
          </p:nvSpPr>
          <p:spPr bwMode="auto">
            <a:xfrm>
              <a:off x="82339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Line 34"/>
            <p:cNvSpPr>
              <a:spLocks noChangeShapeType="1"/>
            </p:cNvSpPr>
            <p:nvPr/>
          </p:nvSpPr>
          <p:spPr bwMode="auto">
            <a:xfrm>
              <a:off x="9154181" y="4075885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5" name="Line 35"/>
            <p:cNvSpPr>
              <a:spLocks noChangeShapeType="1"/>
            </p:cNvSpPr>
            <p:nvPr/>
          </p:nvSpPr>
          <p:spPr bwMode="auto">
            <a:xfrm>
              <a:off x="8694082" y="4353209"/>
              <a:ext cx="460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Line 49"/>
            <p:cNvSpPr>
              <a:spLocks noChangeShapeType="1"/>
            </p:cNvSpPr>
            <p:nvPr/>
          </p:nvSpPr>
          <p:spPr bwMode="auto">
            <a:xfrm flipV="1">
              <a:off x="8244009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Line 50"/>
            <p:cNvSpPr>
              <a:spLocks noChangeShapeType="1"/>
            </p:cNvSpPr>
            <p:nvPr/>
          </p:nvSpPr>
          <p:spPr bwMode="auto">
            <a:xfrm>
              <a:off x="8694082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Line 51"/>
            <p:cNvSpPr>
              <a:spLocks noChangeShapeType="1"/>
            </p:cNvSpPr>
            <p:nvPr/>
          </p:nvSpPr>
          <p:spPr bwMode="auto">
            <a:xfrm flipV="1">
              <a:off x="9154181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Line 52"/>
            <p:cNvSpPr>
              <a:spLocks noChangeShapeType="1"/>
            </p:cNvSpPr>
            <p:nvPr/>
          </p:nvSpPr>
          <p:spPr bwMode="auto">
            <a:xfrm>
              <a:off x="9611958" y="4075885"/>
              <a:ext cx="0" cy="277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 flipV="1">
              <a:off x="9143231" y="4070394"/>
              <a:ext cx="0" cy="202537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11" name="Line 42"/>
            <p:cNvSpPr>
              <a:spLocks noChangeShapeType="1"/>
            </p:cNvSpPr>
            <p:nvPr/>
          </p:nvSpPr>
          <p:spPr bwMode="auto">
            <a:xfrm>
              <a:off x="9143279" y="5809289"/>
              <a:ext cx="0" cy="2805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文本框 87"/>
            <p:cNvSpPr txBox="1">
              <a:spLocks noChangeArrowheads="1"/>
            </p:cNvSpPr>
            <p:nvPr/>
          </p:nvSpPr>
          <p:spPr bwMode="auto">
            <a:xfrm>
              <a:off x="9394467" y="5784254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</a:rPr>
                <a:t>8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86600" y="6245225"/>
            <a:ext cx="1600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79E9E-291B-4F30-8768-0FB1A6DF201D}" type="slidenum">
              <a:rPr lang="en-US" altLang="zh-CN" sz="1600" smtClean="0">
                <a:latin typeface="Arial" panose="020B0604020202020204" pitchFamily="34" charset="0"/>
              </a:rPr>
            </a:fld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14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6" name="日期占位符 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2021-3-23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ags/tag1.xml><?xml version="1.0" encoding="utf-8"?>
<p:tagLst xmlns:p="http://schemas.openxmlformats.org/presentationml/2006/main">
  <p:tag name="KSO_WPP_MARK_KEY" val="6ff6c91f-b622-47e7-bebc-f37462e786f9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WPS 演示</Application>
  <PresentationFormat>全屏显示(4:3)</PresentationFormat>
  <Paragraphs>511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等线</vt:lpstr>
      <vt:lpstr>Arial Unicode MS</vt:lpstr>
      <vt:lpstr>Office 主题</vt:lpstr>
      <vt:lpstr>实验一  运算器及其应用</vt:lpstr>
      <vt:lpstr>实验目标</vt:lpstr>
      <vt:lpstr>实验内容</vt:lpstr>
      <vt:lpstr>ALU模块</vt:lpstr>
      <vt:lpstr>ALU模块下载测试</vt:lpstr>
      <vt:lpstr>Nexys4-DDR 时钟配置</vt:lpstr>
      <vt:lpstr>ALU模块电路资源</vt:lpstr>
      <vt:lpstr>ALU模块电路性能</vt:lpstr>
      <vt:lpstr>FLS模块</vt:lpstr>
      <vt:lpstr>FLS模块</vt:lpstr>
      <vt:lpstr>FLS模块 (续)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winter-melon</cp:lastModifiedBy>
  <cp:revision>420</cp:revision>
  <cp:lastPrinted>2113-01-01T00:00:00Z</cp:lastPrinted>
  <dcterms:created xsi:type="dcterms:W3CDTF">2113-01-01T00:00:00Z</dcterms:created>
  <dcterms:modified xsi:type="dcterms:W3CDTF">2023-03-06T05:45:41Z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F5EB9387932D4D2ABA2E12F9DFAE7E3C</vt:lpwstr>
  </property>
  <property fmtid="{D5CDD505-2E9C-101B-9397-08002B2CF9AE}" pid="4" name="KSOProductBuildVer">
    <vt:lpwstr>2052-11.1.0.13703</vt:lpwstr>
  </property>
</Properties>
</file>