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735" r:id="rId5"/>
    <p:sldId id="257" r:id="rId6"/>
    <p:sldId id="282" r:id="rId7"/>
    <p:sldId id="736" r:id="rId8"/>
    <p:sldId id="741" r:id="rId9"/>
    <p:sldId id="763" r:id="rId10"/>
    <p:sldId id="764" r:id="rId11"/>
    <p:sldId id="765" r:id="rId12"/>
    <p:sldId id="740" r:id="rId13"/>
    <p:sldId id="742" r:id="rId14"/>
    <p:sldId id="743" r:id="rId15"/>
    <p:sldId id="744" r:id="rId16"/>
    <p:sldId id="745" r:id="rId17"/>
    <p:sldId id="746" r:id="rId18"/>
    <p:sldId id="767" r:id="rId19"/>
    <p:sldId id="766" r:id="rId20"/>
    <p:sldId id="770" r:id="rId21"/>
    <p:sldId id="773" r:id="rId22"/>
    <p:sldId id="771" r:id="rId23"/>
    <p:sldId id="772" r:id="rId24"/>
    <p:sldId id="774" r:id="rId25"/>
    <p:sldId id="788" r:id="rId26"/>
    <p:sldId id="748" r:id="rId27"/>
    <p:sldId id="281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3875" autoAdjust="0"/>
  </p:normalViewPr>
  <p:slideViewPr>
    <p:cSldViewPr>
      <p:cViewPr varScale="1">
        <p:scale>
          <a:sx n="83" d="100"/>
          <a:sy n="83" d="100"/>
        </p:scale>
        <p:origin x="1435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187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CC19EEB-1849-4A57-9F59-63C7EDBBC98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29A85E8-3636-4E82-A37C-8240AF80D2A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809830-7244-44E9-8CC0-102DEDA546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327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EA6A828-4DD3-4F89-B652-8DCDB9F81B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348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3F6E497-935E-497A-B28F-F73BC8452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DP</a:t>
            </a:r>
            <a:r>
              <a:rPr lang="zh-CN" altLang="en-US" dirty="0"/>
              <a:t>：去抖动</a:t>
            </a:r>
            <a:r>
              <a:rPr lang="en-US" altLang="zh-CN" dirty="0"/>
              <a:t>+</a:t>
            </a:r>
            <a:r>
              <a:rPr lang="zh-CN" altLang="en-US" dirty="0"/>
              <a:t>取边沿</a:t>
            </a:r>
            <a:endParaRPr lang="en-US" altLang="zh-CN" dirty="0"/>
          </a:p>
          <a:p>
            <a:r>
              <a:rPr lang="en-US" altLang="zh-CN" dirty="0"/>
              <a:t>DDP</a:t>
            </a:r>
            <a:r>
              <a:rPr lang="zh-CN" altLang="en-US" dirty="0"/>
              <a:t>：去抖动</a:t>
            </a:r>
            <a:r>
              <a:rPr lang="en-US" altLang="zh-CN" dirty="0"/>
              <a:t>+</a:t>
            </a:r>
            <a:r>
              <a:rPr lang="zh-CN" altLang="en-US" dirty="0"/>
              <a:t>取双边沿</a:t>
            </a:r>
            <a:endParaRPr lang="en-US" altLang="zh-CN" dirty="0"/>
          </a:p>
          <a:p>
            <a:r>
              <a:rPr lang="en-US" altLang="zh-CN" dirty="0"/>
              <a:t>ED</a:t>
            </a:r>
            <a:r>
              <a:rPr lang="zh-CN" altLang="en-US" dirty="0"/>
              <a:t>：编码，</a:t>
            </a:r>
            <a:r>
              <a:rPr lang="en-US" altLang="zh-CN" dirty="0"/>
              <a:t>h--4</a:t>
            </a:r>
            <a:r>
              <a:rPr lang="zh-CN" altLang="en-US" dirty="0"/>
              <a:t>位代码，</a:t>
            </a:r>
            <a:r>
              <a:rPr lang="en-US" altLang="zh-CN" dirty="0"/>
              <a:t>p--</a:t>
            </a:r>
            <a:r>
              <a:rPr lang="zh-CN" altLang="en-US" dirty="0"/>
              <a:t>脉冲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9A85E8-3636-4E82-A37C-8240AF80D2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DP</a:t>
            </a:r>
            <a:r>
              <a:rPr lang="zh-CN" altLang="en-US" dirty="0"/>
              <a:t>：去抖动</a:t>
            </a:r>
            <a:r>
              <a:rPr lang="en-US" altLang="zh-CN" dirty="0"/>
              <a:t>+</a:t>
            </a:r>
            <a:r>
              <a:rPr lang="zh-CN" altLang="en-US" dirty="0"/>
              <a:t>取边沿</a:t>
            </a:r>
            <a:endParaRPr lang="en-US" altLang="zh-CN" dirty="0"/>
          </a:p>
          <a:p>
            <a:r>
              <a:rPr lang="en-US" altLang="zh-CN" dirty="0"/>
              <a:t>DDP</a:t>
            </a:r>
            <a:r>
              <a:rPr lang="zh-CN" altLang="en-US" dirty="0"/>
              <a:t>：去抖动</a:t>
            </a:r>
            <a:r>
              <a:rPr lang="en-US" altLang="zh-CN" dirty="0"/>
              <a:t>+</a:t>
            </a:r>
            <a:r>
              <a:rPr lang="zh-CN" altLang="en-US" dirty="0"/>
              <a:t>取双边沿</a:t>
            </a:r>
            <a:endParaRPr lang="en-US" altLang="zh-CN" dirty="0"/>
          </a:p>
          <a:p>
            <a:r>
              <a:rPr lang="en-US" altLang="zh-CN" dirty="0"/>
              <a:t>ED</a:t>
            </a:r>
            <a:r>
              <a:rPr lang="zh-CN" altLang="en-US" dirty="0"/>
              <a:t>：编码，</a:t>
            </a:r>
            <a:r>
              <a:rPr lang="en-US" altLang="zh-CN" dirty="0"/>
              <a:t>h--4</a:t>
            </a:r>
            <a:r>
              <a:rPr lang="zh-CN" altLang="en-US" dirty="0"/>
              <a:t>位代码，</a:t>
            </a:r>
            <a:r>
              <a:rPr lang="en-US" altLang="zh-CN" dirty="0"/>
              <a:t>p--</a:t>
            </a:r>
            <a:r>
              <a:rPr lang="zh-CN" altLang="en-US" dirty="0"/>
              <a:t>脉冲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9A85E8-3636-4E82-A37C-8240AF80D2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2124765-4CEC-4AF1-9D64-35FCCDE3D0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RF</a:t>
            </a:r>
            <a:r>
              <a:rPr lang="zh-CN" altLang="en-US"/>
              <a:t>中</a:t>
            </a:r>
            <a:r>
              <a:rPr lang="en-US" altLang="zh-CN"/>
              <a:t> 32</a:t>
            </a:r>
            <a:r>
              <a:rPr lang="zh-CN" altLang="en-US"/>
              <a:t>个寄存器，</a:t>
            </a:r>
            <a:r>
              <a:rPr lang="en-US" altLang="zh-CN"/>
              <a:t>2</a:t>
            </a:r>
            <a:r>
              <a:rPr lang="zh-CN" altLang="en-US"/>
              <a:t>读</a:t>
            </a:r>
            <a:r>
              <a:rPr lang="en-US" altLang="zh-CN"/>
              <a:t>1</a:t>
            </a:r>
            <a:r>
              <a:rPr lang="zh-CN" altLang="en-US"/>
              <a:t>写端口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读操作为组合逻辑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写操作为时序逻辑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存储器：相比</a:t>
            </a:r>
            <a:r>
              <a:rPr lang="en-US" altLang="zh-CN"/>
              <a:t>RF</a:t>
            </a:r>
            <a:r>
              <a:rPr lang="zh-CN" altLang="en-US"/>
              <a:t>容量更大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>
                <a:sym typeface="+mn-ea"/>
              </a:rPr>
              <a:t>读操作为组合逻辑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>
                <a:sym typeface="+mn-ea"/>
              </a:rPr>
              <a:t>写操作为时序逻辑</a:t>
            </a:r>
            <a:endParaRPr lang="zh-CN" altLang="en-US"/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96788BC-9871-47F2-AB00-650F3CFBCB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7738402-83FF-48D4-81FD-2D5849B03A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cs typeface="Arial" panose="020B0604020202020204" pitchFamily="34" charset="0"/>
              </a:rPr>
              <a:t>分布式：查找表，由小单元拼成</a:t>
            </a:r>
            <a:endParaRPr lang="zh-CN" altLang="en-US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>
                <a:cs typeface="Arial" panose="020B0604020202020204" pitchFamily="34" charset="0"/>
              </a:rPr>
              <a:t>块式：专门存储区，速度快</a:t>
            </a:r>
            <a:endParaRPr lang="zh-CN" altLang="en-US">
              <a:cs typeface="Arial" panose="020B0604020202020204" pitchFamily="34" charset="0"/>
            </a:endParaRPr>
          </a:p>
        </p:txBody>
      </p:sp>
      <p:sp>
        <p:nvSpPr>
          <p:cNvPr id="1946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0550BB-484C-40C2-8BFC-137E2608DF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2458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265C12F-46AD-4D48-A936-E7D1FF3256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2662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CB5A0E-9701-4B6F-AB52-ADA55B5610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2867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21898D5-08F0-4BC4-9F30-C6C9C91306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307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AB22425-9499-45B9-B808-14698817A6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2019-3-21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2020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94E40C90-7900-4F14-A068-5C9FDD7974F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2020/2/28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2020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BC8C60AE-82CD-4DDD-A42F-71643570967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B9E70FF-2A4B-476A-B469-CB4062F42EC8}" type="datetime1">
              <a:rPr lang="zh-CN" altLang="en-US"/>
            </a:fld>
            <a:endParaRPr lang="zh-CN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2020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9420A9C-1754-4575-AC0F-401219E04880}" type="slidenum">
              <a:rPr lang="en-US" altLang="zh-CN"/>
            </a:fld>
            <a:endParaRPr lang="en-US" altLang="zh-CN"/>
          </a:p>
        </p:txBody>
      </p:sp>
      <p:cxnSp>
        <p:nvCxnSpPr>
          <p:cNvPr id="1031" name="直接连接符 6"/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ctrTitle"/>
          </p:nvPr>
        </p:nvSpPr>
        <p:spPr>
          <a:xfrm>
            <a:off x="1219200" y="2060848"/>
            <a:ext cx="6781800" cy="1470025"/>
          </a:xfrm>
        </p:spPr>
        <p:txBody>
          <a:bodyPr/>
          <a:lstStyle/>
          <a:p>
            <a:pPr eaLnBrk="1" hangingPunct="1"/>
            <a:r>
              <a:rPr lang="zh-CN" altLang="en-US" dirty="0"/>
              <a:t>实验二 寄存器堆与存储器及其应用</a:t>
            </a:r>
            <a:endParaRPr lang="zh-CN" altLang="en-US" dirty="0"/>
          </a:p>
        </p:txBody>
      </p:sp>
      <p:sp>
        <p:nvSpPr>
          <p:cNvPr id="6148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E9A4B1-245A-4FD8-A72B-2242D7EEDDA5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6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1411560" y="3758096"/>
            <a:ext cx="6400800" cy="14351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2022</a:t>
            </a:r>
            <a:r>
              <a:rPr lang="zh-CN" altLang="en-US" dirty="0"/>
              <a:t>春季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zjx@ustc.edu.cn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1219200" cy="5592762"/>
          </a:xfrm>
        </p:spPr>
        <p:txBody>
          <a:bodyPr/>
          <a:lstStyle/>
          <a:p>
            <a:pPr eaLnBrk="1" hangingPunct="1"/>
            <a:r>
              <a:rPr lang="zh-CN" altLang="zh-CN"/>
              <a:t>分布式存储器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23555" name="图片 2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9075"/>
            <a:ext cx="6324600" cy="588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3557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CF728C-199C-4B67-8A64-DF883EE16C18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3558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1219200" cy="5592762"/>
          </a:xfrm>
        </p:spPr>
        <p:txBody>
          <a:bodyPr/>
          <a:lstStyle/>
          <a:p>
            <a:pPr eaLnBrk="1" hangingPunct="1"/>
            <a:r>
              <a:rPr lang="zh-CN" altLang="zh-CN"/>
              <a:t>分布式存储器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25603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4638"/>
            <a:ext cx="54102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560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6247C3-5281-4DFD-B2EE-0800F1E7D39D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5606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1219200" cy="5592762"/>
          </a:xfrm>
        </p:spPr>
        <p:txBody>
          <a:bodyPr/>
          <a:lstStyle/>
          <a:p>
            <a:pPr eaLnBrk="1" hangingPunct="1"/>
            <a:r>
              <a:rPr lang="zh-CN" altLang="zh-CN"/>
              <a:t>分布式存储器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27651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3" y="1066800"/>
            <a:ext cx="6843712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7653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4999DC-ADD2-4548-89CF-8A23EA8DCAE0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7654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" cy="5964237"/>
          </a:xfrm>
        </p:spPr>
        <p:txBody>
          <a:bodyPr/>
          <a:lstStyle/>
          <a:p>
            <a:pPr eaLnBrk="1" hangingPunct="1"/>
            <a:r>
              <a:rPr lang="zh-CN" altLang="en-US"/>
              <a:t>块</a:t>
            </a:r>
            <a:r>
              <a:rPr lang="zh-CN" altLang="zh-CN"/>
              <a:t>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29699" name="图片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5800"/>
            <a:ext cx="7162800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9701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E5A58D-C9EE-44F3-8CEC-5405ABBCAD83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9702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" cy="5964237"/>
          </a:xfrm>
        </p:spPr>
        <p:txBody>
          <a:bodyPr/>
          <a:lstStyle/>
          <a:p>
            <a:pPr eaLnBrk="1" hangingPunct="1"/>
            <a:r>
              <a:rPr lang="zh-CN" altLang="en-US"/>
              <a:t>块</a:t>
            </a:r>
            <a:r>
              <a:rPr lang="zh-CN" altLang="zh-CN"/>
              <a:t>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31747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27063"/>
            <a:ext cx="707231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1749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EBA1F3-42EA-4740-B5B7-3F653F8BF641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1750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" cy="5964237"/>
          </a:xfrm>
        </p:spPr>
        <p:txBody>
          <a:bodyPr/>
          <a:lstStyle/>
          <a:p>
            <a:pPr eaLnBrk="1" hangingPunct="1"/>
            <a:r>
              <a:rPr lang="zh-CN" altLang="en-US"/>
              <a:t>块</a:t>
            </a:r>
            <a:r>
              <a:rPr lang="zh-CN" altLang="zh-CN"/>
              <a:t>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33795" name="图片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57200"/>
            <a:ext cx="6096000" cy="563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3797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3729D6-6BC4-46FB-A653-ACED1CFC7C52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3798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存储器时序</a:t>
            </a:r>
            <a:endParaRPr lang="zh-CN" altLang="en-US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644525"/>
          </a:xfrm>
        </p:spPr>
        <p:txBody>
          <a:bodyPr/>
          <a:lstStyle/>
          <a:p>
            <a:r>
              <a:rPr lang="en-US" altLang="zh-CN"/>
              <a:t>Read First Mode</a:t>
            </a:r>
            <a:endParaRPr lang="zh-CN" altLang="en-US"/>
          </a:p>
        </p:txBody>
      </p:sp>
      <p:sp>
        <p:nvSpPr>
          <p:cNvPr id="358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37B043-3F14-4A36-B56A-81B6B7A19BD4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35847" name="图片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241550"/>
            <a:ext cx="7715250" cy="379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9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存储器时序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644525"/>
          </a:xfrm>
        </p:spPr>
        <p:txBody>
          <a:bodyPr/>
          <a:lstStyle/>
          <a:p>
            <a:r>
              <a:rPr lang="en-US" altLang="zh-CN"/>
              <a:t>Write First Mode</a:t>
            </a:r>
            <a:endParaRPr lang="zh-CN" altLang="en-US"/>
          </a:p>
        </p:txBody>
      </p:sp>
      <p:sp>
        <p:nvSpPr>
          <p:cNvPr id="368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C049AB-6DF2-4369-BE65-F68FA53AE97A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36871" name="图片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2241550"/>
            <a:ext cx="7823200" cy="356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9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数据排序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60AE-82CD-4DDD-A42F-716435709679}" type="slidenum">
              <a:rPr lang="en-US" altLang="zh-CN" smtClean="0"/>
            </a:fld>
            <a:endParaRPr lang="en-US" altLang="zh-CN"/>
          </a:p>
        </p:txBody>
      </p:sp>
      <p:sp>
        <p:nvSpPr>
          <p:cNvPr id="98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198" y="1417638"/>
            <a:ext cx="8147249" cy="1677403"/>
          </a:xfrm>
        </p:spPr>
        <p:txBody>
          <a:bodyPr/>
          <a:lstStyle/>
          <a:p>
            <a:r>
              <a:rPr lang="zh-CN" altLang="en-US" sz="2400" dirty="0"/>
              <a:t>数据输入</a:t>
            </a:r>
            <a:r>
              <a:rPr lang="en-US" altLang="zh-CN" sz="2400" dirty="0"/>
              <a:t>/</a:t>
            </a:r>
            <a:r>
              <a:rPr lang="zh-CN" altLang="en-US" sz="2400" dirty="0"/>
              <a:t>输出</a:t>
            </a:r>
            <a:endParaRPr lang="en-US" altLang="zh-CN" sz="2400" dirty="0"/>
          </a:p>
          <a:p>
            <a:pPr lvl="1"/>
            <a:r>
              <a:rPr lang="zh-CN" altLang="en-US" sz="2000" dirty="0"/>
              <a:t>采用</a:t>
            </a:r>
            <a:r>
              <a:rPr lang="zh-CN" altLang="en-US" sz="2000" b="1" dirty="0"/>
              <a:t>分布式双端口</a:t>
            </a:r>
            <a:r>
              <a:rPr lang="zh-CN" altLang="en-US" sz="2000" dirty="0"/>
              <a:t>存储器保存数据，例化时可以初始化数据</a:t>
            </a:r>
            <a:endParaRPr lang="en-US" altLang="zh-CN" sz="2000" dirty="0"/>
          </a:p>
          <a:p>
            <a:pPr lvl="1"/>
            <a:r>
              <a:rPr lang="zh-CN" altLang="en-US" sz="2000" dirty="0"/>
              <a:t>利用</a:t>
            </a:r>
            <a:r>
              <a:rPr lang="en-US" altLang="zh-CN" sz="2000" dirty="0" err="1"/>
              <a:t>chk</a:t>
            </a:r>
            <a:r>
              <a:rPr lang="zh-CN" altLang="en-US" sz="2000" dirty="0"/>
              <a:t>查看数据，数码管显示存储器的地址和数据</a:t>
            </a:r>
            <a:endParaRPr lang="en-US" altLang="zh-CN" sz="2000" dirty="0"/>
          </a:p>
          <a:p>
            <a:pPr lvl="1"/>
            <a:r>
              <a:rPr lang="zh-CN" altLang="en-US" sz="2000" dirty="0"/>
              <a:t>利用</a:t>
            </a:r>
            <a:r>
              <a:rPr lang="en-US" altLang="zh-CN" sz="2000" dirty="0"/>
              <a:t>x</a:t>
            </a:r>
            <a:r>
              <a:rPr lang="zh-CN" altLang="en-US" sz="2000" dirty="0"/>
              <a:t>、</a:t>
            </a:r>
            <a:r>
              <a:rPr lang="en-US" altLang="zh-CN" sz="2000" dirty="0"/>
              <a:t>del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addr</a:t>
            </a:r>
            <a:r>
              <a:rPr lang="zh-CN" altLang="en-US" sz="2000" dirty="0"/>
              <a:t>、</a:t>
            </a:r>
            <a:r>
              <a:rPr lang="en-US" altLang="zh-CN" sz="2000" dirty="0"/>
              <a:t>data</a:t>
            </a:r>
            <a:r>
              <a:rPr lang="zh-CN" altLang="en-US" sz="2000" dirty="0"/>
              <a:t>设置地址和修改数据</a:t>
            </a:r>
            <a:endParaRPr lang="en-US" altLang="zh-CN" sz="2000" dirty="0"/>
          </a:p>
        </p:txBody>
      </p:sp>
      <p:grpSp>
        <p:nvGrpSpPr>
          <p:cNvPr id="46" name="组合 45"/>
          <p:cNvGrpSpPr/>
          <p:nvPr/>
        </p:nvGrpSpPr>
        <p:grpSpPr>
          <a:xfrm>
            <a:off x="3887924" y="3248980"/>
            <a:ext cx="4680520" cy="2664296"/>
            <a:chOff x="4067944" y="2618479"/>
            <a:chExt cx="4680520" cy="2502708"/>
          </a:xfrm>
        </p:grpSpPr>
        <p:sp>
          <p:nvSpPr>
            <p:cNvPr id="48" name="文本框 149"/>
            <p:cNvSpPr txBox="1">
              <a:spLocks noChangeArrowheads="1"/>
            </p:cNvSpPr>
            <p:nvPr/>
          </p:nvSpPr>
          <p:spPr bwMode="auto">
            <a:xfrm>
              <a:off x="6069053" y="2618479"/>
              <a:ext cx="1145429" cy="250270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SRT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32"/>
            <p:cNvSpPr txBox="1">
              <a:spLocks noChangeArrowheads="1"/>
            </p:cNvSpPr>
            <p:nvPr/>
          </p:nvSpPr>
          <p:spPr bwMode="auto">
            <a:xfrm>
              <a:off x="6143119" y="4726978"/>
              <a:ext cx="2821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>
              <a:off x="5632748" y="4897339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154"/>
            <p:cNvSpPr txBox="1">
              <a:spLocks noChangeArrowheads="1"/>
            </p:cNvSpPr>
            <p:nvPr/>
          </p:nvSpPr>
          <p:spPr bwMode="auto">
            <a:xfrm>
              <a:off x="6081134" y="2618479"/>
              <a:ext cx="300082" cy="398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155"/>
            <p:cNvSpPr txBox="1">
              <a:spLocks noChangeArrowheads="1"/>
            </p:cNvSpPr>
            <p:nvPr/>
          </p:nvSpPr>
          <p:spPr bwMode="auto">
            <a:xfrm>
              <a:off x="6650637" y="3482255"/>
              <a:ext cx="556564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seg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 bwMode="auto">
            <a:xfrm>
              <a:off x="5632748" y="2877481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 bwMode="auto">
            <a:xfrm>
              <a:off x="7209135" y="372756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159"/>
            <p:cNvSpPr txBox="1">
              <a:spLocks noChangeArrowheads="1"/>
            </p:cNvSpPr>
            <p:nvPr/>
          </p:nvSpPr>
          <p:spPr bwMode="auto">
            <a:xfrm>
              <a:off x="6764899" y="3173349"/>
              <a:ext cx="441146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an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3" name="直接连接符 82"/>
            <p:cNvCxnSpPr/>
            <p:nvPr/>
          </p:nvCxnSpPr>
          <p:spPr bwMode="auto">
            <a:xfrm>
              <a:off x="7209135" y="3418772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154"/>
            <p:cNvSpPr txBox="1">
              <a:spLocks noChangeArrowheads="1"/>
            </p:cNvSpPr>
            <p:nvPr/>
          </p:nvSpPr>
          <p:spPr bwMode="auto">
            <a:xfrm>
              <a:off x="6055353" y="2923315"/>
              <a:ext cx="492443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del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 bwMode="auto">
            <a:xfrm>
              <a:off x="5632748" y="3171940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154"/>
            <p:cNvSpPr txBox="1">
              <a:spLocks noChangeArrowheads="1"/>
            </p:cNvSpPr>
            <p:nvPr/>
          </p:nvSpPr>
          <p:spPr bwMode="auto">
            <a:xfrm>
              <a:off x="6060257" y="3191866"/>
              <a:ext cx="646331" cy="398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addr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9" name="直接连接符 88"/>
            <p:cNvCxnSpPr/>
            <p:nvPr/>
          </p:nvCxnSpPr>
          <p:spPr bwMode="auto">
            <a:xfrm>
              <a:off x="5631160" y="3450984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32"/>
            <p:cNvSpPr txBox="1">
              <a:spLocks noChangeArrowheads="1"/>
            </p:cNvSpPr>
            <p:nvPr/>
          </p:nvSpPr>
          <p:spPr bwMode="auto">
            <a:xfrm>
              <a:off x="6142183" y="4442375"/>
              <a:ext cx="3847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2" name="直接连接符 91"/>
            <p:cNvCxnSpPr/>
            <p:nvPr/>
          </p:nvCxnSpPr>
          <p:spPr bwMode="auto">
            <a:xfrm>
              <a:off x="5631160" y="4613672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154"/>
            <p:cNvSpPr txBox="1">
              <a:spLocks noChangeArrowheads="1"/>
            </p:cNvSpPr>
            <p:nvPr/>
          </p:nvSpPr>
          <p:spPr bwMode="auto">
            <a:xfrm>
              <a:off x="6058625" y="3487145"/>
              <a:ext cx="633507" cy="398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>
              <a:off x="5648623" y="3737735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154"/>
            <p:cNvSpPr txBox="1">
              <a:spLocks noChangeArrowheads="1"/>
            </p:cNvSpPr>
            <p:nvPr/>
          </p:nvSpPr>
          <p:spPr bwMode="auto">
            <a:xfrm>
              <a:off x="6067935" y="3776711"/>
              <a:ext cx="543739" cy="398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chk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7" name="直接连接符 96"/>
            <p:cNvCxnSpPr/>
            <p:nvPr/>
          </p:nvCxnSpPr>
          <p:spPr bwMode="auto">
            <a:xfrm>
              <a:off x="5639098" y="4035278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本框 155"/>
            <p:cNvSpPr txBox="1">
              <a:spLocks noChangeArrowheads="1"/>
            </p:cNvSpPr>
            <p:nvPr/>
          </p:nvSpPr>
          <p:spPr bwMode="auto">
            <a:xfrm>
              <a:off x="6552611" y="3773963"/>
              <a:ext cx="671979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busy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2" name="直接连接符 101"/>
            <p:cNvCxnSpPr/>
            <p:nvPr/>
          </p:nvCxnSpPr>
          <p:spPr bwMode="auto">
            <a:xfrm>
              <a:off x="7218660" y="4010181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 46"/>
            <p:cNvSpPr>
              <a:spLocks noChangeArrowheads="1"/>
            </p:cNvSpPr>
            <p:nvPr/>
          </p:nvSpPr>
          <p:spPr bwMode="auto">
            <a:xfrm>
              <a:off x="7649567" y="3530485"/>
              <a:ext cx="9094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(ca-cg)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矩形 47"/>
            <p:cNvSpPr>
              <a:spLocks noChangeArrowheads="1"/>
            </p:cNvSpPr>
            <p:nvPr/>
          </p:nvSpPr>
          <p:spPr bwMode="auto">
            <a:xfrm>
              <a:off x="4469599" y="2679030"/>
              <a:ext cx="11585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(sw15-0)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矩形 63"/>
            <p:cNvSpPr>
              <a:spLocks noChangeArrowheads="1"/>
            </p:cNvSpPr>
            <p:nvPr/>
          </p:nvSpPr>
          <p:spPr bwMode="auto">
            <a:xfrm>
              <a:off x="4067944" y="4701965"/>
              <a:ext cx="15537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(clk100mhz)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矩形 64"/>
            <p:cNvSpPr>
              <a:spLocks noChangeArrowheads="1"/>
            </p:cNvSpPr>
            <p:nvPr/>
          </p:nvSpPr>
          <p:spPr bwMode="auto">
            <a:xfrm>
              <a:off x="7649567" y="3231656"/>
              <a:ext cx="9362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(an7-0)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矩形 47"/>
            <p:cNvSpPr>
              <a:spLocks noChangeArrowheads="1"/>
            </p:cNvSpPr>
            <p:nvPr/>
          </p:nvSpPr>
          <p:spPr bwMode="auto">
            <a:xfrm>
              <a:off x="4067944" y="4409367"/>
              <a:ext cx="15537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cpu_resetn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矩形 63"/>
            <p:cNvSpPr>
              <a:spLocks noChangeArrowheads="1"/>
            </p:cNvSpPr>
            <p:nvPr/>
          </p:nvSpPr>
          <p:spPr bwMode="auto">
            <a:xfrm>
              <a:off x="4785739" y="3536757"/>
              <a:ext cx="835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btnc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矩形 47"/>
            <p:cNvSpPr>
              <a:spLocks noChangeArrowheads="1"/>
            </p:cNvSpPr>
            <p:nvPr/>
          </p:nvSpPr>
          <p:spPr bwMode="auto">
            <a:xfrm>
              <a:off x="4829639" y="3234451"/>
              <a:ext cx="812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btnu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矩形 47"/>
            <p:cNvSpPr>
              <a:spLocks noChangeArrowheads="1"/>
            </p:cNvSpPr>
            <p:nvPr/>
          </p:nvSpPr>
          <p:spPr bwMode="auto">
            <a:xfrm>
              <a:off x="4829639" y="2948938"/>
              <a:ext cx="812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btnl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矩形 63"/>
            <p:cNvSpPr>
              <a:spLocks noChangeArrowheads="1"/>
            </p:cNvSpPr>
            <p:nvPr/>
          </p:nvSpPr>
          <p:spPr bwMode="auto">
            <a:xfrm>
              <a:off x="4785739" y="3835413"/>
              <a:ext cx="835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btnr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矩形 46"/>
            <p:cNvSpPr>
              <a:spLocks noChangeArrowheads="1"/>
            </p:cNvSpPr>
            <p:nvPr/>
          </p:nvSpPr>
          <p:spPr bwMode="auto">
            <a:xfrm>
              <a:off x="7649567" y="3825514"/>
              <a:ext cx="10988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(led16r)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文本框 154"/>
            <p:cNvSpPr txBox="1">
              <a:spLocks noChangeArrowheads="1"/>
            </p:cNvSpPr>
            <p:nvPr/>
          </p:nvSpPr>
          <p:spPr bwMode="auto">
            <a:xfrm>
              <a:off x="6067935" y="4071439"/>
              <a:ext cx="518091" cy="398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 bwMode="auto">
            <a:xfrm>
              <a:off x="5639098" y="4330006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矩形 63"/>
            <p:cNvSpPr>
              <a:spLocks noChangeArrowheads="1"/>
            </p:cNvSpPr>
            <p:nvPr/>
          </p:nvSpPr>
          <p:spPr bwMode="auto">
            <a:xfrm>
              <a:off x="4785739" y="4130141"/>
              <a:ext cx="835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btnd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文本框 155"/>
            <p:cNvSpPr txBox="1">
              <a:spLocks noChangeArrowheads="1"/>
            </p:cNvSpPr>
            <p:nvPr/>
          </p:nvSpPr>
          <p:spPr bwMode="auto">
            <a:xfrm>
              <a:off x="6715342" y="4064163"/>
              <a:ext cx="492443" cy="398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cnt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7" name="直接连接符 116"/>
            <p:cNvCxnSpPr/>
            <p:nvPr/>
          </p:nvCxnSpPr>
          <p:spPr bwMode="auto">
            <a:xfrm>
              <a:off x="7218660" y="4317968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矩形 46"/>
            <p:cNvSpPr>
              <a:spLocks noChangeArrowheads="1"/>
            </p:cNvSpPr>
            <p:nvPr/>
          </p:nvSpPr>
          <p:spPr bwMode="auto">
            <a:xfrm>
              <a:off x="7632760" y="4115716"/>
              <a:ext cx="10988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(led15-0)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9" name="内容占位符 2"/>
          <p:cNvSpPr txBox="1">
            <a:spLocks noChangeArrowheads="1"/>
          </p:cNvSpPr>
          <p:nvPr/>
        </p:nvSpPr>
        <p:spPr bwMode="auto">
          <a:xfrm>
            <a:off x="457198" y="3095041"/>
            <a:ext cx="3143595" cy="3150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kern="0" dirty="0"/>
              <a:t>数据排序</a:t>
            </a:r>
            <a:endParaRPr lang="en-US" altLang="zh-CN" sz="2400" kern="0" dirty="0"/>
          </a:p>
          <a:p>
            <a:pPr lvl="1"/>
            <a:r>
              <a:rPr lang="en-US" altLang="zh-CN" sz="2000" kern="0" dirty="0"/>
              <a:t>run</a:t>
            </a:r>
            <a:r>
              <a:rPr lang="zh-CN" altLang="en-US" sz="2000" kern="0" dirty="0"/>
              <a:t>启动排序</a:t>
            </a:r>
            <a:r>
              <a:rPr lang="en-US" altLang="zh-CN" sz="2000" kern="0" dirty="0"/>
              <a:t>, </a:t>
            </a:r>
            <a:r>
              <a:rPr lang="zh-CN" altLang="en-US" sz="2000" kern="0" dirty="0"/>
              <a:t>同时启动时钟计数</a:t>
            </a:r>
            <a:r>
              <a:rPr lang="en-US" altLang="zh-CN" sz="2000" kern="0" dirty="0" err="1"/>
              <a:t>cnt</a:t>
            </a:r>
            <a:r>
              <a:rPr lang="zh-CN" altLang="en-US" sz="2000" kern="0" dirty="0"/>
              <a:t>，</a:t>
            </a:r>
            <a:r>
              <a:rPr lang="en-US" altLang="zh-CN" sz="2000" kern="0" dirty="0"/>
              <a:t>busy</a:t>
            </a:r>
            <a:r>
              <a:rPr lang="zh-CN" altLang="en-US" sz="2000" kern="0" dirty="0"/>
              <a:t>置</a:t>
            </a:r>
            <a:r>
              <a:rPr lang="en-US" altLang="zh-CN" sz="2000" kern="0" dirty="0"/>
              <a:t>1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排序时不能人工查看和修改数据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排序结束后停止计数，</a:t>
            </a:r>
            <a:r>
              <a:rPr lang="en-US" altLang="zh-CN" sz="2000" kern="0" dirty="0"/>
              <a:t>busy</a:t>
            </a:r>
            <a:r>
              <a:rPr lang="zh-CN" altLang="en-US" sz="2000" kern="0" dirty="0"/>
              <a:t>清零</a:t>
            </a:r>
            <a:endParaRPr lang="en-US" altLang="zh-CN" sz="2000" kern="0" dirty="0"/>
          </a:p>
        </p:txBody>
      </p:sp>
      <p:sp>
        <p:nvSpPr>
          <p:cNvPr id="47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49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开关数字输入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101352" cy="226455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假定任何时刻只改变</a:t>
            </a:r>
            <a:r>
              <a:rPr lang="en-US" altLang="zh-CN" sz="2400" dirty="0"/>
              <a:t>16</a:t>
            </a:r>
            <a:r>
              <a:rPr lang="zh-CN" altLang="en-US" sz="2400" dirty="0"/>
              <a:t>个开关</a:t>
            </a:r>
            <a:r>
              <a:rPr lang="en-US" altLang="zh-CN" sz="2400" dirty="0"/>
              <a:t>x(sw15-0)</a:t>
            </a:r>
            <a:r>
              <a:rPr lang="zh-CN" altLang="en-US" sz="2400" dirty="0"/>
              <a:t>中一个开关状态</a:t>
            </a:r>
            <a:endParaRPr lang="en-US" altLang="zh-CN" sz="2400" dirty="0"/>
          </a:p>
          <a:p>
            <a:pPr>
              <a:spcBef>
                <a:spcPts val="600"/>
              </a:spcBef>
            </a:pPr>
            <a:r>
              <a:rPr lang="zh-CN" altLang="en-US" sz="2400" dirty="0"/>
              <a:t>每次向上或向下拨动一次开关，生成</a:t>
            </a:r>
            <a:r>
              <a:rPr lang="en-US" altLang="zh-CN" sz="2400" dirty="0"/>
              <a:t>1</a:t>
            </a:r>
            <a:r>
              <a:rPr lang="zh-CN" altLang="en-US" sz="2400" dirty="0"/>
              <a:t>位十六进制数</a:t>
            </a:r>
            <a:r>
              <a:rPr lang="en-US" altLang="zh-CN" sz="2400" dirty="0"/>
              <a:t>h</a:t>
            </a:r>
            <a:r>
              <a:rPr lang="zh-CN" altLang="en-US" sz="2400" dirty="0"/>
              <a:t>，即</a:t>
            </a:r>
            <a:r>
              <a:rPr lang="en-US" altLang="zh-CN" sz="2400" dirty="0"/>
              <a:t>4</a:t>
            </a:r>
            <a:r>
              <a:rPr lang="zh-CN" altLang="en-US" sz="2400" dirty="0"/>
              <a:t>位二进制数，同时产生持续</a:t>
            </a:r>
            <a:r>
              <a:rPr lang="en-US" altLang="zh-CN" sz="2400" dirty="0"/>
              <a:t>1</a:t>
            </a:r>
            <a:r>
              <a:rPr lang="zh-CN" altLang="en-US" sz="2400" dirty="0"/>
              <a:t>个时钟周期的脉冲</a:t>
            </a:r>
            <a:r>
              <a:rPr lang="en-US" altLang="zh-CN" sz="2400" dirty="0"/>
              <a:t>p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DPE</a:t>
            </a:r>
            <a:r>
              <a:rPr lang="zh-CN" altLang="en-US" sz="2000" dirty="0"/>
              <a:t>：去抖动、取双边沿、编码</a:t>
            </a:r>
            <a:endParaRPr lang="en-US" altLang="zh-CN" sz="2000" dirty="0"/>
          </a:p>
          <a:p>
            <a:pPr lvl="2">
              <a:spcBef>
                <a:spcPts val="600"/>
              </a:spcBef>
            </a:pPr>
            <a:r>
              <a:rPr lang="en-US" altLang="zh-CN" dirty="0"/>
              <a:t>h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位十六进制数字，</a:t>
            </a:r>
            <a:r>
              <a:rPr lang="en-US" altLang="zh-CN" dirty="0"/>
              <a:t>p</a:t>
            </a:r>
            <a:r>
              <a:rPr lang="zh-CN" altLang="en-US" dirty="0"/>
              <a:t>：单次脉冲</a:t>
            </a:r>
            <a:endParaRPr lang="zh-CN" altLang="en-US" dirty="0"/>
          </a:p>
          <a:p>
            <a:pPr>
              <a:spcBef>
                <a:spcPts val="600"/>
              </a:spcBef>
            </a:pPr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60AE-82CD-4DDD-A42F-716435709679}" type="slidenum">
              <a:rPr lang="en-US" altLang="zh-CN" smtClean="0"/>
            </a:fld>
            <a:endParaRPr lang="en-US" altLang="zh-CN"/>
          </a:p>
        </p:txBody>
      </p:sp>
      <p:grpSp>
        <p:nvGrpSpPr>
          <p:cNvPr id="7" name="组合 6"/>
          <p:cNvGrpSpPr/>
          <p:nvPr/>
        </p:nvGrpSpPr>
        <p:grpSpPr>
          <a:xfrm>
            <a:off x="6048164" y="3347250"/>
            <a:ext cx="2046975" cy="642609"/>
            <a:chOff x="877669" y="4904624"/>
            <a:chExt cx="2046975" cy="642609"/>
          </a:xfrm>
        </p:grpSpPr>
        <p:cxnSp>
          <p:nvCxnSpPr>
            <p:cNvPr id="10" name="直接连接符 9"/>
            <p:cNvCxnSpPr/>
            <p:nvPr/>
          </p:nvCxnSpPr>
          <p:spPr bwMode="auto">
            <a:xfrm>
              <a:off x="2306843" y="5075424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auto">
            <a:xfrm>
              <a:off x="2306843" y="5374351"/>
              <a:ext cx="3525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 bwMode="auto">
            <a:xfrm>
              <a:off x="1208911" y="5240635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 bwMode="auto">
            <a:xfrm>
              <a:off x="1558239" y="4913437"/>
              <a:ext cx="730958" cy="63379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rtlCol="0" anchor="ctr" anchorCtr="1">
              <a:no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cs typeface="Arial" panose="020B0604020202020204" pitchFamily="34" charset="0"/>
                </a:rPr>
                <a:t>DPE</a:t>
              </a:r>
              <a:endParaRPr lang="zh-CN" altLang="en-US" sz="2000" dirty="0">
                <a:cs typeface="Arial" panose="020B0604020202020204" pitchFamily="34" charset="0"/>
              </a:endParaRPr>
            </a:p>
          </p:txBody>
        </p:sp>
        <p:sp>
          <p:nvSpPr>
            <p:cNvPr id="14" name="TextBox 32"/>
            <p:cNvSpPr txBox="1">
              <a:spLocks noChangeArrowheads="1"/>
            </p:cNvSpPr>
            <p:nvPr/>
          </p:nvSpPr>
          <p:spPr bwMode="auto">
            <a:xfrm>
              <a:off x="877669" y="5086746"/>
              <a:ext cx="1282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32"/>
            <p:cNvSpPr txBox="1">
              <a:spLocks noChangeArrowheads="1"/>
            </p:cNvSpPr>
            <p:nvPr/>
          </p:nvSpPr>
          <p:spPr bwMode="auto">
            <a:xfrm>
              <a:off x="2781976" y="4904624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zh-CN" alt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32"/>
            <p:cNvSpPr txBox="1">
              <a:spLocks noChangeArrowheads="1"/>
            </p:cNvSpPr>
            <p:nvPr/>
          </p:nvSpPr>
          <p:spPr bwMode="auto">
            <a:xfrm>
              <a:off x="2781976" y="5196544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zh-CN" alt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937620" y="4391419"/>
            <a:ext cx="7368180" cy="1451828"/>
            <a:chOff x="937620" y="4641468"/>
            <a:chExt cx="7368180" cy="1451828"/>
          </a:xfrm>
        </p:grpSpPr>
        <p:cxnSp>
          <p:nvCxnSpPr>
            <p:cNvPr id="154" name="直接连接符 153"/>
            <p:cNvCxnSpPr/>
            <p:nvPr/>
          </p:nvCxnSpPr>
          <p:spPr bwMode="auto">
            <a:xfrm>
              <a:off x="3491880" y="4651157"/>
              <a:ext cx="0" cy="140390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 bwMode="auto">
            <a:xfrm>
              <a:off x="7488324" y="4659216"/>
              <a:ext cx="0" cy="140390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>
              <a:off x="1412875" y="4663848"/>
              <a:ext cx="68929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 bwMode="auto">
            <a:xfrm>
              <a:off x="3491880" y="5211283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 bwMode="auto">
            <a:xfrm rot="5400000">
              <a:off x="3326439" y="5921103"/>
              <a:ext cx="332691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 bwMode="auto">
            <a:xfrm>
              <a:off x="1445593" y="6088244"/>
              <a:ext cx="20462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 bwMode="auto">
            <a:xfrm rot="5400000">
              <a:off x="3583614" y="5921103"/>
              <a:ext cx="332691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 bwMode="auto">
            <a:xfrm>
              <a:off x="3747578" y="6088244"/>
              <a:ext cx="37391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78"/>
            <p:cNvSpPr txBox="1">
              <a:spLocks noChangeArrowheads="1"/>
            </p:cNvSpPr>
            <p:nvPr/>
          </p:nvSpPr>
          <p:spPr bwMode="auto">
            <a:xfrm>
              <a:off x="953705" y="464146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dirty="0">
                  <a:cs typeface="Times New Roman" panose="02020603050405020304" pitchFamily="18" charset="0"/>
                </a:rPr>
                <a:t>x</a:t>
              </a:r>
              <a:endParaRPr lang="zh-CN" altLang="en-US" sz="1800" dirty="0">
                <a:cs typeface="Times New Roman" panose="02020603050405020304" pitchFamily="18" charset="0"/>
              </a:endParaRPr>
            </a:p>
          </p:txBody>
        </p:sp>
        <p:sp>
          <p:nvSpPr>
            <p:cNvPr id="37" name="TextBox 78"/>
            <p:cNvSpPr txBox="1">
              <a:spLocks noChangeArrowheads="1"/>
            </p:cNvSpPr>
            <p:nvPr/>
          </p:nvSpPr>
          <p:spPr bwMode="auto">
            <a:xfrm>
              <a:off x="937620" y="5206005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dirty="0">
                  <a:cs typeface="Times New Roman" panose="02020603050405020304" pitchFamily="18" charset="0"/>
                </a:rPr>
                <a:t>h</a:t>
              </a:r>
              <a:endParaRPr lang="zh-CN" altLang="en-US" sz="1800" dirty="0">
                <a:cs typeface="Times New Roman" panose="02020603050405020304" pitchFamily="18" charset="0"/>
              </a:endParaRPr>
            </a:p>
          </p:txBody>
        </p:sp>
        <p:sp>
          <p:nvSpPr>
            <p:cNvPr id="38" name="TextBox 78"/>
            <p:cNvSpPr txBox="1">
              <a:spLocks noChangeArrowheads="1"/>
            </p:cNvSpPr>
            <p:nvPr/>
          </p:nvSpPr>
          <p:spPr bwMode="auto">
            <a:xfrm>
              <a:off x="946726" y="5723964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dirty="0">
                  <a:cs typeface="Times New Roman" panose="02020603050405020304" pitchFamily="18" charset="0"/>
                </a:rPr>
                <a:t>p</a:t>
              </a:r>
              <a:endParaRPr lang="zh-CN" altLang="en-US" sz="1800" dirty="0">
                <a:cs typeface="Times New Roman" panose="02020603050405020304" pitchFamily="18" charset="0"/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 bwMode="auto">
            <a:xfrm>
              <a:off x="3487228" y="5767873"/>
              <a:ext cx="250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 bwMode="auto">
            <a:xfrm>
              <a:off x="1412875" y="5023888"/>
              <a:ext cx="68929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组合 96"/>
            <p:cNvGrpSpPr/>
            <p:nvPr/>
          </p:nvGrpSpPr>
          <p:grpSpPr>
            <a:xfrm>
              <a:off x="2197288" y="4657567"/>
              <a:ext cx="230037" cy="372117"/>
              <a:chOff x="3824291" y="3236902"/>
              <a:chExt cx="230037" cy="372117"/>
            </a:xfrm>
          </p:grpSpPr>
          <p:cxnSp>
            <p:nvCxnSpPr>
              <p:cNvPr id="98" name="直接连接符 97"/>
              <p:cNvCxnSpPr/>
              <p:nvPr/>
            </p:nvCxnSpPr>
            <p:spPr bwMode="auto">
              <a:xfrm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直接连接符 98"/>
              <p:cNvCxnSpPr/>
              <p:nvPr/>
            </p:nvCxnSpPr>
            <p:spPr bwMode="auto">
              <a:xfrm flipV="1"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0" name="组合 99"/>
            <p:cNvGrpSpPr/>
            <p:nvPr/>
          </p:nvGrpSpPr>
          <p:grpSpPr>
            <a:xfrm>
              <a:off x="2430724" y="4657497"/>
              <a:ext cx="230037" cy="372117"/>
              <a:chOff x="3824291" y="3236902"/>
              <a:chExt cx="230037" cy="372117"/>
            </a:xfrm>
          </p:grpSpPr>
          <p:cxnSp>
            <p:nvCxnSpPr>
              <p:cNvPr id="101" name="直接连接符 100"/>
              <p:cNvCxnSpPr/>
              <p:nvPr/>
            </p:nvCxnSpPr>
            <p:spPr bwMode="auto">
              <a:xfrm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直接连接符 101"/>
              <p:cNvCxnSpPr/>
              <p:nvPr/>
            </p:nvCxnSpPr>
            <p:spPr bwMode="auto">
              <a:xfrm flipV="1"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3" name="组合 102"/>
            <p:cNvGrpSpPr/>
            <p:nvPr/>
          </p:nvGrpSpPr>
          <p:grpSpPr>
            <a:xfrm>
              <a:off x="2643585" y="4657879"/>
              <a:ext cx="230037" cy="372117"/>
              <a:chOff x="3824291" y="3236902"/>
              <a:chExt cx="230037" cy="372117"/>
            </a:xfrm>
          </p:grpSpPr>
          <p:cxnSp>
            <p:nvCxnSpPr>
              <p:cNvPr id="104" name="直接连接符 103"/>
              <p:cNvCxnSpPr/>
              <p:nvPr/>
            </p:nvCxnSpPr>
            <p:spPr bwMode="auto">
              <a:xfrm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5" name="直接连接符 104"/>
              <p:cNvCxnSpPr/>
              <p:nvPr/>
            </p:nvCxnSpPr>
            <p:spPr bwMode="auto">
              <a:xfrm flipV="1"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5" name="组合 114"/>
            <p:cNvGrpSpPr/>
            <p:nvPr/>
          </p:nvGrpSpPr>
          <p:grpSpPr>
            <a:xfrm>
              <a:off x="6264314" y="4651227"/>
              <a:ext cx="230037" cy="372117"/>
              <a:chOff x="3824291" y="3236902"/>
              <a:chExt cx="230037" cy="372117"/>
            </a:xfrm>
          </p:grpSpPr>
          <p:cxnSp>
            <p:nvCxnSpPr>
              <p:cNvPr id="116" name="直接连接符 115"/>
              <p:cNvCxnSpPr/>
              <p:nvPr/>
            </p:nvCxnSpPr>
            <p:spPr bwMode="auto">
              <a:xfrm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7" name="直接连接符 116"/>
              <p:cNvCxnSpPr/>
              <p:nvPr/>
            </p:nvCxnSpPr>
            <p:spPr bwMode="auto">
              <a:xfrm flipV="1"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8" name="组合 117"/>
            <p:cNvGrpSpPr/>
            <p:nvPr/>
          </p:nvGrpSpPr>
          <p:grpSpPr>
            <a:xfrm>
              <a:off x="6497750" y="4651157"/>
              <a:ext cx="230037" cy="372117"/>
              <a:chOff x="3824291" y="3236902"/>
              <a:chExt cx="230037" cy="372117"/>
            </a:xfrm>
          </p:grpSpPr>
          <p:cxnSp>
            <p:nvCxnSpPr>
              <p:cNvPr id="119" name="直接连接符 118"/>
              <p:cNvCxnSpPr/>
              <p:nvPr/>
            </p:nvCxnSpPr>
            <p:spPr bwMode="auto">
              <a:xfrm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0" name="直接连接符 119"/>
              <p:cNvCxnSpPr/>
              <p:nvPr/>
            </p:nvCxnSpPr>
            <p:spPr bwMode="auto">
              <a:xfrm flipV="1"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1" name="组合 120"/>
            <p:cNvGrpSpPr/>
            <p:nvPr/>
          </p:nvGrpSpPr>
          <p:grpSpPr>
            <a:xfrm>
              <a:off x="6710611" y="4651539"/>
              <a:ext cx="230037" cy="372117"/>
              <a:chOff x="3824291" y="3236902"/>
              <a:chExt cx="230037" cy="372117"/>
            </a:xfrm>
          </p:grpSpPr>
          <p:cxnSp>
            <p:nvCxnSpPr>
              <p:cNvPr id="122" name="直接连接符 121"/>
              <p:cNvCxnSpPr/>
              <p:nvPr/>
            </p:nvCxnSpPr>
            <p:spPr bwMode="auto">
              <a:xfrm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3" name="直接连接符 122"/>
              <p:cNvCxnSpPr/>
              <p:nvPr/>
            </p:nvCxnSpPr>
            <p:spPr bwMode="auto">
              <a:xfrm flipV="1"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33" name="直接连接符 132"/>
            <p:cNvCxnSpPr/>
            <p:nvPr/>
          </p:nvCxnSpPr>
          <p:spPr bwMode="auto">
            <a:xfrm>
              <a:off x="1412875" y="5211283"/>
              <a:ext cx="68929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 bwMode="auto">
            <a:xfrm>
              <a:off x="1412875" y="5571323"/>
              <a:ext cx="68929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 bwMode="auto">
            <a:xfrm>
              <a:off x="7488324" y="5203908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32"/>
            <p:cNvSpPr txBox="1">
              <a:spLocks noChangeArrowheads="1"/>
            </p:cNvSpPr>
            <p:nvPr/>
          </p:nvSpPr>
          <p:spPr bwMode="auto">
            <a:xfrm>
              <a:off x="4067411" y="4706616"/>
              <a:ext cx="7566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0x0008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TextBox 32"/>
            <p:cNvSpPr txBox="1">
              <a:spLocks noChangeArrowheads="1"/>
            </p:cNvSpPr>
            <p:nvPr/>
          </p:nvSpPr>
          <p:spPr bwMode="auto">
            <a:xfrm>
              <a:off x="1404828" y="4706616"/>
              <a:ext cx="7566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0x0000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TextBox 32"/>
            <p:cNvSpPr txBox="1">
              <a:spLocks noChangeArrowheads="1"/>
            </p:cNvSpPr>
            <p:nvPr/>
          </p:nvSpPr>
          <p:spPr bwMode="auto">
            <a:xfrm>
              <a:off x="7112162" y="4699787"/>
              <a:ext cx="7566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0x0082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TextBox 32"/>
            <p:cNvSpPr txBox="1">
              <a:spLocks noChangeArrowheads="1"/>
            </p:cNvSpPr>
            <p:nvPr/>
          </p:nvSpPr>
          <p:spPr bwMode="auto">
            <a:xfrm>
              <a:off x="5227272" y="5243776"/>
              <a:ext cx="3718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0x3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TextBox 32"/>
            <p:cNvSpPr txBox="1">
              <a:spLocks noChangeArrowheads="1"/>
            </p:cNvSpPr>
            <p:nvPr/>
          </p:nvSpPr>
          <p:spPr bwMode="auto">
            <a:xfrm>
              <a:off x="2185083" y="5243776"/>
              <a:ext cx="3718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0x0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TextBox 32"/>
            <p:cNvSpPr txBox="1">
              <a:spLocks noChangeArrowheads="1"/>
            </p:cNvSpPr>
            <p:nvPr/>
          </p:nvSpPr>
          <p:spPr bwMode="auto">
            <a:xfrm>
              <a:off x="7707952" y="5236947"/>
              <a:ext cx="3718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0x1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8" name="直接连接符 147"/>
            <p:cNvCxnSpPr/>
            <p:nvPr/>
          </p:nvCxnSpPr>
          <p:spPr bwMode="auto">
            <a:xfrm rot="5400000">
              <a:off x="7321184" y="5913044"/>
              <a:ext cx="332691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 bwMode="auto">
            <a:xfrm rot="5400000">
              <a:off x="7574800" y="5913044"/>
              <a:ext cx="332691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 bwMode="auto">
            <a:xfrm>
              <a:off x="7488324" y="5759814"/>
              <a:ext cx="250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 bwMode="auto">
            <a:xfrm>
              <a:off x="7740352" y="6089622"/>
              <a:ext cx="5555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61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实验目标</a:t>
            </a:r>
            <a:endParaRPr lang="zh-CN" altLang="en-US"/>
          </a:p>
        </p:txBody>
      </p:sp>
      <p:sp>
        <p:nvSpPr>
          <p:cNvPr id="8195" name="内容占位符 1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848600" cy="47212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/>
              <a:t>掌握寄存器堆（</a:t>
            </a:r>
            <a:r>
              <a:rPr lang="en-US" altLang="zh-CN"/>
              <a:t>Register File</a:t>
            </a:r>
            <a:r>
              <a:rPr lang="zh-CN" altLang="en-US"/>
              <a:t>）和存储器的功能、时序及其应用</a:t>
            </a:r>
            <a:endParaRPr lang="en-US" altLang="zh-CN"/>
          </a:p>
          <a:p>
            <a:pPr>
              <a:spcBef>
                <a:spcPts val="1200"/>
              </a:spcBef>
            </a:pPr>
            <a:r>
              <a:rPr lang="zh-CN" altLang="en-US"/>
              <a:t>熟练掌握数据通路和控制器的设计和描述方法</a:t>
            </a:r>
            <a:endParaRPr lang="en-US" altLang="zh-CN"/>
          </a:p>
          <a:p>
            <a:pPr>
              <a:spcBef>
                <a:spcPts val="1200"/>
              </a:spcBef>
            </a:pPr>
            <a:endParaRPr lang="zh-CN" altLang="en-US"/>
          </a:p>
          <a:p>
            <a:pPr>
              <a:spcBef>
                <a:spcPts val="1200"/>
              </a:spcBef>
            </a:pPr>
            <a:endParaRPr lang="zh-CN" altLang="en-US"/>
          </a:p>
        </p:txBody>
      </p:sp>
      <p:sp>
        <p:nvSpPr>
          <p:cNvPr id="8196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197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0A9762-0D82-41A7-96FF-81D5139195A7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198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zh-CN" altLang="en-US" dirty="0"/>
              <a:t>数据输入</a:t>
            </a:r>
            <a:r>
              <a:rPr lang="en-US" altLang="zh-CN" dirty="0"/>
              <a:t>/</a:t>
            </a:r>
            <a:r>
              <a:rPr lang="zh-CN" altLang="en-US" dirty="0"/>
              <a:t>输出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60AE-82CD-4DDD-A42F-716435709679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99592" y="1911708"/>
          <a:ext cx="7200800" cy="4209602"/>
        </p:xfrm>
        <a:graphic>
          <a:graphicData uri="http://schemas.openxmlformats.org/drawingml/2006/table">
            <a:tbl>
              <a:tblPr/>
              <a:tblGrid>
                <a:gridCol w="864096"/>
                <a:gridCol w="1440160"/>
                <a:gridCol w="1585831"/>
                <a:gridCol w="3310713"/>
              </a:tblGrid>
              <a:tr h="36516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数码管显示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操作说明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复位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00  0000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显示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单元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chk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btnr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01  0001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查看下一单元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(sw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01  0002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编辑数据或地址：输入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 (btnl)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01  0000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(sw10)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00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输入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(sw10)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01  </a:t>
                      </a:r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00AA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输入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data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btnc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02  0002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保存数据，并查看下一单元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chk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btnr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0003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查看下一单元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(sw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0001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编辑数据或地址：输入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(sw5)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03  0015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输入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 (btnl)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03  00</a:t>
                      </a:r>
                      <a:r>
                        <a:rPr lang="en-US" altLang="zh-CN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01</a:t>
                      </a:r>
                      <a:endParaRPr lang="en-US" altLang="zh-CN" sz="1800" b="0" i="0" u="none" strike="noStrike" dirty="0">
                        <a:solidFill>
                          <a:srgbClr val="00B05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</a:t>
                      </a:r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btnu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00AA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设置地址，并查看该单元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chk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btnr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02  0002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查看下一单元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147248" cy="570940"/>
          </a:xfrm>
        </p:spPr>
        <p:txBody>
          <a:bodyPr/>
          <a:lstStyle/>
          <a:p>
            <a:r>
              <a:rPr lang="zh-CN" altLang="en-US" sz="2400" dirty="0"/>
              <a:t>假定初始状态，存储器各单元的数据与其地址相同</a:t>
            </a:r>
            <a:endParaRPr lang="zh-CN" altLang="en-US" sz="2400" dirty="0"/>
          </a:p>
          <a:p>
            <a:pPr marL="400050" lvl="1" indent="0" eaLnBrk="1" hangingPunct="1">
              <a:spcBef>
                <a:spcPts val="600"/>
              </a:spcBef>
              <a:buFontTx/>
              <a:buNone/>
            </a:pPr>
            <a:endParaRPr lang="en-US" altLang="zh-CN" sz="2000" b="1" dirty="0"/>
          </a:p>
        </p:txBody>
      </p:sp>
      <p:sp>
        <p:nvSpPr>
          <p:cNvPr id="10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1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接连接符 67"/>
          <p:cNvCxnSpPr>
            <a:endCxn id="99" idx="3"/>
          </p:cNvCxnSpPr>
          <p:nvPr/>
        </p:nvCxnSpPr>
        <p:spPr bwMode="auto">
          <a:xfrm flipV="1">
            <a:off x="7194038" y="4402298"/>
            <a:ext cx="296451" cy="2649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99" idx="3"/>
          </p:cNvCxnSpPr>
          <p:nvPr/>
        </p:nvCxnSpPr>
        <p:spPr bwMode="auto">
          <a:xfrm>
            <a:off x="7194038" y="4213075"/>
            <a:ext cx="296451" cy="189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数据输入</a:t>
            </a:r>
            <a:r>
              <a:rPr lang="en-US" altLang="zh-CN" dirty="0"/>
              <a:t>/</a:t>
            </a:r>
            <a:r>
              <a:rPr lang="zh-CN" altLang="en-US" dirty="0"/>
              <a:t>输出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1)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60AE-82CD-4DDD-A42F-716435709679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156664" y="2454746"/>
          <a:ext cx="3087744" cy="399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68"/>
                <a:gridCol w="385968"/>
                <a:gridCol w="385968"/>
                <a:gridCol w="385968"/>
                <a:gridCol w="385968"/>
                <a:gridCol w="385968"/>
                <a:gridCol w="385968"/>
                <a:gridCol w="385968"/>
              </a:tblGrid>
              <a:tr h="3992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8"/>
          <p:cNvSpPr txBox="1">
            <a:spLocks noChangeArrowheads="1"/>
          </p:cNvSpPr>
          <p:nvPr/>
        </p:nvSpPr>
        <p:spPr bwMode="auto">
          <a:xfrm>
            <a:off x="5148064" y="1989906"/>
            <a:ext cx="8682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</a:rPr>
              <a:t>地址</a:t>
            </a:r>
            <a:endParaRPr lang="zh-CN" altLang="en-US" sz="2000" b="0" dirty="0">
              <a:solidFill>
                <a:srgbClr val="000000"/>
              </a:solidFill>
            </a:endParaRPr>
          </a:p>
        </p:txBody>
      </p:sp>
      <p:sp>
        <p:nvSpPr>
          <p:cNvPr id="9" name="TextBox 78"/>
          <p:cNvSpPr txBox="1">
            <a:spLocks noChangeArrowheads="1"/>
          </p:cNvSpPr>
          <p:nvPr/>
        </p:nvSpPr>
        <p:spPr bwMode="auto">
          <a:xfrm>
            <a:off x="7056276" y="1989906"/>
            <a:ext cx="8216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</a:rPr>
              <a:t>数据</a:t>
            </a:r>
            <a:endParaRPr lang="zh-CN" altLang="en-US" sz="2000" b="0" dirty="0">
              <a:solidFill>
                <a:srgbClr val="000000"/>
              </a:solidFill>
            </a:endParaRPr>
          </a:p>
        </p:txBody>
      </p:sp>
      <p:sp>
        <p:nvSpPr>
          <p:cNvPr id="98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198" y="1535899"/>
            <a:ext cx="3643389" cy="3621293"/>
          </a:xfrm>
        </p:spPr>
        <p:txBody>
          <a:bodyPr/>
          <a:lstStyle/>
          <a:p>
            <a:r>
              <a:rPr lang="zh-CN" altLang="en-US" sz="2400" dirty="0"/>
              <a:t>数据通路及其操作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rstn</a:t>
            </a:r>
            <a:r>
              <a:rPr lang="zh-CN" altLang="en-US" sz="2000" dirty="0"/>
              <a:t>：</a:t>
            </a:r>
            <a:r>
              <a:rPr lang="en-US" altLang="zh-CN" sz="2000" dirty="0"/>
              <a:t>a = 0, d = 0, s = 0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chk_p</a:t>
            </a:r>
            <a:r>
              <a:rPr lang="zh-CN" altLang="en-US" sz="2000" dirty="0"/>
              <a:t>：</a:t>
            </a:r>
            <a:r>
              <a:rPr lang="en-US" altLang="zh-CN" sz="2000" dirty="0"/>
              <a:t>a = a + 1, s = 0</a:t>
            </a:r>
            <a:endParaRPr lang="en-US" altLang="zh-CN" sz="2000" dirty="0"/>
          </a:p>
          <a:p>
            <a:pPr lvl="1"/>
            <a:r>
              <a:rPr lang="en-US" altLang="zh-CN" sz="2000" dirty="0"/>
              <a:t>p</a:t>
            </a:r>
            <a:r>
              <a:rPr lang="zh-CN" altLang="en-US" sz="2000" dirty="0"/>
              <a:t>：</a:t>
            </a:r>
            <a:r>
              <a:rPr lang="en-US" altLang="zh-CN" sz="2000" dirty="0"/>
              <a:t>d = {d[11:0], h}, s = 1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del_p</a:t>
            </a:r>
            <a:r>
              <a:rPr lang="zh-CN" altLang="en-US" sz="2000" dirty="0"/>
              <a:t>：</a:t>
            </a:r>
            <a:r>
              <a:rPr lang="en-US" altLang="zh-CN" sz="2000" dirty="0"/>
              <a:t>d = d[15:4], s = 1</a:t>
            </a:r>
            <a:endParaRPr lang="en-US" altLang="zh-CN" sz="2000" dirty="0"/>
          </a:p>
          <a:p>
            <a:pPr lvl="1">
              <a:spcBef>
                <a:spcPts val="1200"/>
              </a:spcBef>
            </a:pPr>
            <a:r>
              <a:rPr lang="en-US" altLang="zh-CN" sz="2000" dirty="0" err="1"/>
              <a:t>data_p</a:t>
            </a:r>
            <a:r>
              <a:rPr lang="zh-CN" altLang="en-US" sz="2000" dirty="0"/>
              <a:t>：</a:t>
            </a:r>
            <a:r>
              <a:rPr lang="en-US" altLang="zh-CN" sz="2000" dirty="0"/>
              <a:t>M[a] = d, d = 0, a = a + 1, s = 0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addr_p</a:t>
            </a:r>
            <a:r>
              <a:rPr lang="zh-CN" altLang="en-US" sz="2000" dirty="0"/>
              <a:t>：</a:t>
            </a:r>
            <a:r>
              <a:rPr lang="en-US" altLang="zh-CN" sz="2000" dirty="0"/>
              <a:t>a = d[7:0], d = 0, s = 0</a:t>
            </a:r>
            <a:endParaRPr lang="en-US" altLang="zh-CN" sz="2000" dirty="0"/>
          </a:p>
          <a:p>
            <a:endParaRPr lang="zh-CN" altLang="en-US" sz="2400" dirty="0"/>
          </a:p>
          <a:p>
            <a:pPr marL="400050" lvl="1" indent="0" eaLnBrk="1" hangingPunct="1">
              <a:spcBef>
                <a:spcPts val="600"/>
              </a:spcBef>
              <a:buFontTx/>
              <a:buNone/>
            </a:pPr>
            <a:endParaRPr lang="en-US" altLang="zh-CN" sz="2000" b="1" dirty="0"/>
          </a:p>
        </p:txBody>
      </p:sp>
      <p:grpSp>
        <p:nvGrpSpPr>
          <p:cNvPr id="44" name="组合 43"/>
          <p:cNvGrpSpPr/>
          <p:nvPr/>
        </p:nvGrpSpPr>
        <p:grpSpPr>
          <a:xfrm>
            <a:off x="5546770" y="3336163"/>
            <a:ext cx="1655445" cy="1115100"/>
            <a:chOff x="6519436" y="3921948"/>
            <a:chExt cx="1882528" cy="987306"/>
          </a:xfrm>
        </p:grpSpPr>
        <p:sp>
          <p:nvSpPr>
            <p:cNvPr id="45" name="文本框 149"/>
            <p:cNvSpPr txBox="1">
              <a:spLocks noChangeArrowheads="1"/>
            </p:cNvSpPr>
            <p:nvPr/>
          </p:nvSpPr>
          <p:spPr bwMode="auto">
            <a:xfrm>
              <a:off x="6955742" y="3921948"/>
              <a:ext cx="1009660" cy="987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600" b="0" dirty="0">
                  <a:latin typeface="Arial" panose="020B0604020202020204" pitchFamily="34" charset="0"/>
                  <a:cs typeface="Arial" panose="020B0604020202020204" pitchFamily="34" charset="0"/>
                </a:rPr>
                <a:t>DM</a:t>
              </a:r>
              <a:endParaRPr lang="en-US" altLang="zh-CN" sz="16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6519436" y="4169447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159"/>
            <p:cNvSpPr txBox="1">
              <a:spLocks noChangeArrowheads="1"/>
            </p:cNvSpPr>
            <p:nvPr/>
          </p:nvSpPr>
          <p:spPr bwMode="auto">
            <a:xfrm>
              <a:off x="7347758" y="4452542"/>
              <a:ext cx="632909" cy="375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spo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>
              <a:off x="7965401" y="4694630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 bwMode="auto">
            <a:xfrm>
              <a:off x="6519436" y="4697378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/>
            <p:cNvGrpSpPr/>
            <p:nvPr/>
          </p:nvGrpSpPr>
          <p:grpSpPr>
            <a:xfrm>
              <a:off x="7074482" y="4004147"/>
              <a:ext cx="145856" cy="796947"/>
              <a:chOff x="6728626" y="1703587"/>
              <a:chExt cx="111470" cy="690006"/>
            </a:xfrm>
          </p:grpSpPr>
          <p:sp>
            <p:nvSpPr>
              <p:cNvPr id="56" name="TextBox 32"/>
              <p:cNvSpPr txBox="1">
                <a:spLocks noChangeArrowheads="1"/>
              </p:cNvSpPr>
              <p:nvPr/>
            </p:nvSpPr>
            <p:spPr bwMode="auto">
              <a:xfrm>
                <a:off x="6728645" y="2181249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32"/>
              <p:cNvSpPr txBox="1">
                <a:spLocks noChangeArrowheads="1"/>
              </p:cNvSpPr>
              <p:nvPr/>
            </p:nvSpPr>
            <p:spPr bwMode="auto">
              <a:xfrm>
                <a:off x="6728626" y="1703587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82" name="直接连接符 13"/>
          <p:cNvCxnSpPr>
            <a:cxnSpLocks noChangeShapeType="1"/>
          </p:cNvCxnSpPr>
          <p:nvPr/>
        </p:nvCxnSpPr>
        <p:spPr bwMode="auto">
          <a:xfrm flipV="1">
            <a:off x="5529964" y="2867090"/>
            <a:ext cx="0" cy="7431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oval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直接连接符 13"/>
          <p:cNvCxnSpPr>
            <a:cxnSpLocks noChangeShapeType="1"/>
          </p:cNvCxnSpPr>
          <p:nvPr/>
        </p:nvCxnSpPr>
        <p:spPr bwMode="auto">
          <a:xfrm flipV="1">
            <a:off x="5541294" y="4208859"/>
            <a:ext cx="0" cy="45842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oval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直接连接符 92"/>
          <p:cNvCxnSpPr/>
          <p:nvPr/>
        </p:nvCxnSpPr>
        <p:spPr bwMode="auto">
          <a:xfrm>
            <a:off x="5188697" y="4667287"/>
            <a:ext cx="20135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99" idx="3"/>
          </p:cNvCxnSpPr>
          <p:nvPr/>
        </p:nvCxnSpPr>
        <p:spPr bwMode="auto">
          <a:xfrm flipV="1">
            <a:off x="7490489" y="4400176"/>
            <a:ext cx="377151" cy="21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 bwMode="auto">
          <a:xfrm>
            <a:off x="4860032" y="3450736"/>
            <a:ext cx="342999" cy="3023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1">
            <a:no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cs typeface="Arial" panose="020B0604020202020204" pitchFamily="34" charset="0"/>
              </a:rPr>
              <a:t>A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 bwMode="auto">
          <a:xfrm>
            <a:off x="4860032" y="4513198"/>
            <a:ext cx="342999" cy="31179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1">
            <a:no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cs typeface="Arial" panose="020B0604020202020204" pitchFamily="34" charset="0"/>
              </a:rPr>
              <a:t>D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  <p:cxnSp>
        <p:nvCxnSpPr>
          <p:cNvPr id="54" name="直接连接符 53"/>
          <p:cNvCxnSpPr/>
          <p:nvPr/>
        </p:nvCxnSpPr>
        <p:spPr bwMode="auto">
          <a:xfrm>
            <a:off x="5188697" y="3610278"/>
            <a:ext cx="3525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 bwMode="auto">
          <a:xfrm>
            <a:off x="7874391" y="2867088"/>
            <a:ext cx="0" cy="1533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lg"/>
            <a:tailEnd type="none" w="med" len="med"/>
          </a:ln>
          <a:effectLst/>
        </p:spPr>
      </p:cxnSp>
      <p:sp>
        <p:nvSpPr>
          <p:cNvPr id="60" name="文本框 59"/>
          <p:cNvSpPr txBox="1"/>
          <p:nvPr/>
        </p:nvSpPr>
        <p:spPr bwMode="auto">
          <a:xfrm>
            <a:off x="7173981" y="3343610"/>
            <a:ext cx="359867" cy="30141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1">
            <a:no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cs typeface="Arial" panose="020B0604020202020204" pitchFamily="34" charset="0"/>
              </a:rPr>
              <a:t>S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  <p:cxnSp>
        <p:nvCxnSpPr>
          <p:cNvPr id="61" name="直接连接符 13"/>
          <p:cNvCxnSpPr>
            <a:cxnSpLocks noChangeShapeType="1"/>
            <a:stCxn id="99" idx="0"/>
            <a:endCxn id="60" idx="2"/>
          </p:cNvCxnSpPr>
          <p:nvPr/>
        </p:nvCxnSpPr>
        <p:spPr bwMode="auto">
          <a:xfrm flipV="1">
            <a:off x="7349689" y="3645024"/>
            <a:ext cx="4226" cy="2904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6" name="组合 25"/>
          <p:cNvGrpSpPr/>
          <p:nvPr/>
        </p:nvGrpSpPr>
        <p:grpSpPr>
          <a:xfrm>
            <a:off x="4031940" y="5349605"/>
            <a:ext cx="4428492" cy="633796"/>
            <a:chOff x="3460615" y="5553392"/>
            <a:chExt cx="4428492" cy="633796"/>
          </a:xfrm>
        </p:grpSpPr>
        <p:cxnSp>
          <p:nvCxnSpPr>
            <p:cNvPr id="95" name="直接连接符 94"/>
            <p:cNvCxnSpPr/>
            <p:nvPr/>
          </p:nvCxnSpPr>
          <p:spPr bwMode="auto">
            <a:xfrm>
              <a:off x="5662977" y="5870290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 bwMode="auto">
            <a:xfrm>
              <a:off x="4705027" y="5880590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/>
            <p:cNvSpPr txBox="1"/>
            <p:nvPr/>
          </p:nvSpPr>
          <p:spPr bwMode="auto">
            <a:xfrm>
              <a:off x="5057624" y="5553392"/>
              <a:ext cx="583086" cy="63379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rtlCol="0" anchor="ctr" anchorCtr="1">
              <a:no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DP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sp>
          <p:nvSpPr>
            <p:cNvPr id="100" name="TextBox 32"/>
            <p:cNvSpPr txBox="1">
              <a:spLocks noChangeArrowheads="1"/>
            </p:cNvSpPr>
            <p:nvPr/>
          </p:nvSpPr>
          <p:spPr bwMode="auto">
            <a:xfrm>
              <a:off x="3460615" y="5603591"/>
              <a:ext cx="130711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chk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del, data,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addr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TextBox 32"/>
            <p:cNvSpPr txBox="1">
              <a:spLocks noChangeArrowheads="1"/>
            </p:cNvSpPr>
            <p:nvPr/>
          </p:nvSpPr>
          <p:spPr bwMode="auto">
            <a:xfrm>
              <a:off x="5875589" y="5566977"/>
              <a:ext cx="2013518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chk_p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del_p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data_p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addr_p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3" name="TextBox 78"/>
          <p:cNvSpPr txBox="1">
            <a:spLocks noChangeArrowheads="1"/>
          </p:cNvSpPr>
          <p:nvPr/>
        </p:nvSpPr>
        <p:spPr bwMode="auto">
          <a:xfrm>
            <a:off x="5650436" y="1588730"/>
            <a:ext cx="1810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</a:rPr>
              <a:t>数码管显示</a:t>
            </a:r>
            <a:endParaRPr lang="zh-CN" altLang="en-US" sz="2000" b="0" dirty="0">
              <a:solidFill>
                <a:srgbClr val="000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435128" y="5351488"/>
            <a:ext cx="1936184" cy="633796"/>
            <a:chOff x="974032" y="4913437"/>
            <a:chExt cx="1936184" cy="633796"/>
          </a:xfrm>
        </p:grpSpPr>
        <p:cxnSp>
          <p:nvCxnSpPr>
            <p:cNvPr id="58" name="直接连接符 57"/>
            <p:cNvCxnSpPr/>
            <p:nvPr/>
          </p:nvCxnSpPr>
          <p:spPr bwMode="auto">
            <a:xfrm>
              <a:off x="2306843" y="5075424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 bwMode="auto">
            <a:xfrm>
              <a:off x="2306843" y="5374351"/>
              <a:ext cx="3525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 bwMode="auto">
            <a:xfrm>
              <a:off x="1208911" y="5240635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 bwMode="auto">
            <a:xfrm>
              <a:off x="1558239" y="4913437"/>
              <a:ext cx="730958" cy="63379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rtlCol="0" anchor="ctr" anchorCtr="1">
              <a:no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DPE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sp>
          <p:nvSpPr>
            <p:cNvPr id="64" name="TextBox 32"/>
            <p:cNvSpPr txBox="1">
              <a:spLocks noChangeArrowheads="1"/>
            </p:cNvSpPr>
            <p:nvPr/>
          </p:nvSpPr>
          <p:spPr bwMode="auto">
            <a:xfrm>
              <a:off x="974032" y="5089952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32"/>
            <p:cNvSpPr txBox="1">
              <a:spLocks noChangeArrowheads="1"/>
            </p:cNvSpPr>
            <p:nvPr/>
          </p:nvSpPr>
          <p:spPr bwMode="auto">
            <a:xfrm>
              <a:off x="2781976" y="4920013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32"/>
            <p:cNvSpPr txBox="1">
              <a:spLocks noChangeArrowheads="1"/>
            </p:cNvSpPr>
            <p:nvPr/>
          </p:nvSpPr>
          <p:spPr bwMode="auto">
            <a:xfrm>
              <a:off x="2781976" y="5211933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48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99" name="矩形: 圆角 98"/>
          <p:cNvSpPr/>
          <p:nvPr/>
        </p:nvSpPr>
        <p:spPr bwMode="auto">
          <a:xfrm>
            <a:off x="7208889" y="3935436"/>
            <a:ext cx="281600" cy="933723"/>
          </a:xfrm>
          <a:prstGeom prst="roundRect">
            <a:avLst>
              <a:gd name="adj" fmla="val 4424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0" fontAlgn="base" latinLnBrk="0" hangingPunct="0"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1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0" grpId="0" animBg="1"/>
      <p:bldP spid="9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: 圆角 105"/>
          <p:cNvSpPr/>
          <p:nvPr/>
        </p:nvSpPr>
        <p:spPr bwMode="auto">
          <a:xfrm>
            <a:off x="7208889" y="3935436"/>
            <a:ext cx="281600" cy="933723"/>
          </a:xfrm>
          <a:prstGeom prst="roundRect">
            <a:avLst>
              <a:gd name="adj" fmla="val 4424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0" fontAlgn="base" latinLnBrk="0" hangingPunct="0"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1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数据输入</a:t>
            </a:r>
            <a:r>
              <a:rPr lang="en-US" altLang="zh-CN" dirty="0"/>
              <a:t>/</a:t>
            </a:r>
            <a:r>
              <a:rPr lang="zh-CN" altLang="en-US" dirty="0"/>
              <a:t>输出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2)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60AE-82CD-4DDD-A42F-716435709679}" type="slidenum">
              <a:rPr lang="en-US" altLang="zh-CN" smtClean="0"/>
            </a:fld>
            <a:endParaRPr lang="en-US" altLang="zh-CN"/>
          </a:p>
        </p:txBody>
      </p:sp>
      <p:sp>
        <p:nvSpPr>
          <p:cNvPr id="98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198" y="1535898"/>
            <a:ext cx="3762049" cy="344544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寄存器</a:t>
            </a:r>
            <a:r>
              <a:rPr lang="en-US" altLang="zh-CN" sz="2400" dirty="0"/>
              <a:t>D</a:t>
            </a:r>
            <a:r>
              <a:rPr lang="zh-CN" altLang="en-US" sz="2400" dirty="0"/>
              <a:t>的操作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rstn</a:t>
            </a:r>
            <a:r>
              <a:rPr lang="zh-CN" altLang="en-US" sz="2000" dirty="0"/>
              <a:t>：</a:t>
            </a:r>
            <a:r>
              <a:rPr lang="en-US" altLang="zh-CN" sz="2000" dirty="0"/>
              <a:t>d = 0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p</a:t>
            </a:r>
            <a:r>
              <a:rPr lang="zh-CN" altLang="en-US" sz="2000" dirty="0"/>
              <a:t>：</a:t>
            </a:r>
            <a:r>
              <a:rPr lang="en-US" altLang="zh-CN" sz="2000" dirty="0"/>
              <a:t>d = {d[11:0], h}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del_p</a:t>
            </a:r>
            <a:r>
              <a:rPr lang="zh-CN" altLang="en-US" sz="2000" dirty="0"/>
              <a:t>：</a:t>
            </a:r>
            <a:r>
              <a:rPr lang="en-US" altLang="zh-CN" sz="2000" dirty="0"/>
              <a:t>d = d[15:4]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data_p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addr_p</a:t>
            </a:r>
            <a:r>
              <a:rPr lang="zh-CN" altLang="en-US" sz="2000" dirty="0"/>
              <a:t>：</a:t>
            </a:r>
            <a:r>
              <a:rPr lang="en-US" altLang="zh-CN" sz="2000" dirty="0"/>
              <a:t>d = 0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en-US" altLang="zh-CN" sz="2400" dirty="0"/>
              <a:t>DM</a:t>
            </a:r>
            <a:r>
              <a:rPr lang="zh-CN" altLang="en-US" sz="2400" dirty="0"/>
              <a:t>的写操作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we = </a:t>
            </a:r>
            <a:r>
              <a:rPr lang="en-US" altLang="zh-CN" sz="2000" dirty="0" err="1"/>
              <a:t>data_p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400" dirty="0"/>
              <a:t>……</a:t>
            </a:r>
            <a:endParaRPr lang="en-US" altLang="zh-CN" sz="2000" b="1" dirty="0"/>
          </a:p>
        </p:txBody>
      </p:sp>
      <p:sp>
        <p:nvSpPr>
          <p:cNvPr id="46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48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aphicFrame>
        <p:nvGraphicFramePr>
          <p:cNvPr id="71" name="表格 70"/>
          <p:cNvGraphicFramePr>
            <a:graphicFrameLocks noGrp="1"/>
          </p:cNvGraphicFramePr>
          <p:nvPr/>
        </p:nvGraphicFramePr>
        <p:xfrm>
          <a:off x="5156664" y="2454746"/>
          <a:ext cx="3087744" cy="399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68"/>
                <a:gridCol w="385968"/>
                <a:gridCol w="385968"/>
                <a:gridCol w="385968"/>
                <a:gridCol w="385968"/>
                <a:gridCol w="385968"/>
                <a:gridCol w="385968"/>
                <a:gridCol w="385968"/>
              </a:tblGrid>
              <a:tr h="3992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2" name="TextBox 78"/>
          <p:cNvSpPr txBox="1">
            <a:spLocks noChangeArrowheads="1"/>
          </p:cNvSpPr>
          <p:nvPr/>
        </p:nvSpPr>
        <p:spPr bwMode="auto">
          <a:xfrm>
            <a:off x="5148064" y="1989906"/>
            <a:ext cx="8682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</a:rPr>
              <a:t>地址</a:t>
            </a:r>
            <a:endParaRPr lang="zh-CN" altLang="en-US" sz="2000" b="0" dirty="0">
              <a:solidFill>
                <a:srgbClr val="000000"/>
              </a:solidFill>
            </a:endParaRPr>
          </a:p>
        </p:txBody>
      </p:sp>
      <p:sp>
        <p:nvSpPr>
          <p:cNvPr id="73" name="TextBox 78"/>
          <p:cNvSpPr txBox="1">
            <a:spLocks noChangeArrowheads="1"/>
          </p:cNvSpPr>
          <p:nvPr/>
        </p:nvSpPr>
        <p:spPr bwMode="auto">
          <a:xfrm>
            <a:off x="7056276" y="1989906"/>
            <a:ext cx="8216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</a:rPr>
              <a:t>数据</a:t>
            </a:r>
            <a:endParaRPr lang="zh-CN" altLang="en-US" sz="2000" b="0" dirty="0">
              <a:solidFill>
                <a:srgbClr val="000000"/>
              </a:solidFill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5546770" y="3336163"/>
            <a:ext cx="1655445" cy="1115100"/>
            <a:chOff x="6519436" y="3921948"/>
            <a:chExt cx="1882528" cy="987306"/>
          </a:xfrm>
        </p:grpSpPr>
        <p:sp>
          <p:nvSpPr>
            <p:cNvPr id="75" name="文本框 149"/>
            <p:cNvSpPr txBox="1">
              <a:spLocks noChangeArrowheads="1"/>
            </p:cNvSpPr>
            <p:nvPr/>
          </p:nvSpPr>
          <p:spPr bwMode="auto">
            <a:xfrm>
              <a:off x="6955742" y="3921948"/>
              <a:ext cx="1009660" cy="987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600" b="0" dirty="0">
                  <a:latin typeface="Arial" panose="020B0604020202020204" pitchFamily="34" charset="0"/>
                  <a:cs typeface="Arial" panose="020B0604020202020204" pitchFamily="34" charset="0"/>
                </a:rPr>
                <a:t>DM</a:t>
              </a:r>
              <a:endParaRPr lang="en-US" altLang="zh-CN" sz="16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 bwMode="auto">
            <a:xfrm>
              <a:off x="6519436" y="4169447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159"/>
            <p:cNvSpPr txBox="1">
              <a:spLocks noChangeArrowheads="1"/>
            </p:cNvSpPr>
            <p:nvPr/>
          </p:nvSpPr>
          <p:spPr bwMode="auto">
            <a:xfrm>
              <a:off x="7347757" y="4452542"/>
              <a:ext cx="632910" cy="375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spo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 bwMode="auto">
            <a:xfrm>
              <a:off x="7965401" y="4694630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 bwMode="auto">
            <a:xfrm>
              <a:off x="6519436" y="4705458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组合 79"/>
            <p:cNvGrpSpPr/>
            <p:nvPr/>
          </p:nvGrpSpPr>
          <p:grpSpPr>
            <a:xfrm>
              <a:off x="7074494" y="4004147"/>
              <a:ext cx="335413" cy="803393"/>
              <a:chOff x="6728626" y="1703587"/>
              <a:chExt cx="256338" cy="695587"/>
            </a:xfrm>
          </p:grpSpPr>
          <p:sp>
            <p:nvSpPr>
              <p:cNvPr id="81" name="TextBox 32"/>
              <p:cNvSpPr txBox="1">
                <a:spLocks noChangeArrowheads="1"/>
              </p:cNvSpPr>
              <p:nvPr/>
            </p:nvSpPr>
            <p:spPr bwMode="auto">
              <a:xfrm>
                <a:off x="6728645" y="2186830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TextBox 32"/>
              <p:cNvSpPr txBox="1">
                <a:spLocks noChangeArrowheads="1"/>
              </p:cNvSpPr>
              <p:nvPr/>
            </p:nvSpPr>
            <p:spPr bwMode="auto">
              <a:xfrm>
                <a:off x="6728626" y="1703587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TextBox 32"/>
              <p:cNvSpPr txBox="1">
                <a:spLocks noChangeArrowheads="1"/>
              </p:cNvSpPr>
              <p:nvPr/>
            </p:nvSpPr>
            <p:spPr bwMode="auto">
              <a:xfrm>
                <a:off x="6728626" y="1941858"/>
                <a:ext cx="256338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84" name="直接连接符 13"/>
          <p:cNvCxnSpPr>
            <a:cxnSpLocks noChangeShapeType="1"/>
          </p:cNvCxnSpPr>
          <p:nvPr/>
        </p:nvCxnSpPr>
        <p:spPr bwMode="auto">
          <a:xfrm flipV="1">
            <a:off x="5529964" y="2867090"/>
            <a:ext cx="0" cy="7431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oval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直接连接符 13"/>
          <p:cNvCxnSpPr>
            <a:cxnSpLocks noChangeShapeType="1"/>
          </p:cNvCxnSpPr>
          <p:nvPr/>
        </p:nvCxnSpPr>
        <p:spPr bwMode="auto">
          <a:xfrm flipV="1">
            <a:off x="5541294" y="4221088"/>
            <a:ext cx="0" cy="4461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oval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直接连接符 85"/>
          <p:cNvCxnSpPr/>
          <p:nvPr/>
        </p:nvCxnSpPr>
        <p:spPr bwMode="auto">
          <a:xfrm>
            <a:off x="5188697" y="4667287"/>
            <a:ext cx="20135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06" idx="3"/>
          </p:cNvCxnSpPr>
          <p:nvPr/>
        </p:nvCxnSpPr>
        <p:spPr bwMode="auto">
          <a:xfrm>
            <a:off x="7490489" y="4402298"/>
            <a:ext cx="3839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 bwMode="auto">
          <a:xfrm>
            <a:off x="4860032" y="3450736"/>
            <a:ext cx="342999" cy="3023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1">
            <a:no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cs typeface="Arial" panose="020B0604020202020204" pitchFamily="34" charset="0"/>
              </a:rPr>
              <a:t>A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 bwMode="auto">
          <a:xfrm>
            <a:off x="4860032" y="4513198"/>
            <a:ext cx="342999" cy="31179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1">
            <a:no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cs typeface="Arial" panose="020B0604020202020204" pitchFamily="34" charset="0"/>
              </a:rPr>
              <a:t>D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  <p:cxnSp>
        <p:nvCxnSpPr>
          <p:cNvPr id="90" name="直接连接符 89"/>
          <p:cNvCxnSpPr/>
          <p:nvPr/>
        </p:nvCxnSpPr>
        <p:spPr bwMode="auto">
          <a:xfrm>
            <a:off x="5188697" y="3610278"/>
            <a:ext cx="3525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 bwMode="auto">
          <a:xfrm>
            <a:off x="7874391" y="2867088"/>
            <a:ext cx="0" cy="1533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lg"/>
            <a:tailEnd type="none" w="med" len="med"/>
          </a:ln>
          <a:effectLst/>
        </p:spPr>
      </p:cxnSp>
      <p:sp>
        <p:nvSpPr>
          <p:cNvPr id="94" name="文本框 93"/>
          <p:cNvSpPr txBox="1"/>
          <p:nvPr/>
        </p:nvSpPr>
        <p:spPr bwMode="auto">
          <a:xfrm>
            <a:off x="7173981" y="3343610"/>
            <a:ext cx="359867" cy="30141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1">
            <a:no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cs typeface="Arial" panose="020B0604020202020204" pitchFamily="34" charset="0"/>
              </a:rPr>
              <a:t>S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  <p:cxnSp>
        <p:nvCxnSpPr>
          <p:cNvPr id="104" name="直接连接符 13"/>
          <p:cNvCxnSpPr>
            <a:cxnSpLocks noChangeShapeType="1"/>
            <a:stCxn id="106" idx="0"/>
            <a:endCxn id="94" idx="2"/>
          </p:cNvCxnSpPr>
          <p:nvPr/>
        </p:nvCxnSpPr>
        <p:spPr bwMode="auto">
          <a:xfrm flipV="1">
            <a:off x="7349689" y="3645024"/>
            <a:ext cx="4226" cy="2904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" name="TextBox 78"/>
          <p:cNvSpPr txBox="1">
            <a:spLocks noChangeArrowheads="1"/>
          </p:cNvSpPr>
          <p:nvPr/>
        </p:nvSpPr>
        <p:spPr bwMode="auto">
          <a:xfrm>
            <a:off x="5650436" y="1588730"/>
            <a:ext cx="1810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</a:rPr>
              <a:t>数码管显示</a:t>
            </a:r>
            <a:endParaRPr lang="zh-CN" altLang="en-US" sz="2000" b="0" dirty="0">
              <a:solidFill>
                <a:srgbClr val="000000"/>
              </a:solidFill>
            </a:endParaRPr>
          </a:p>
        </p:txBody>
      </p:sp>
      <p:cxnSp>
        <p:nvCxnSpPr>
          <p:cNvPr id="108" name="直接连接符 107"/>
          <p:cNvCxnSpPr/>
          <p:nvPr/>
        </p:nvCxnSpPr>
        <p:spPr bwMode="auto">
          <a:xfrm>
            <a:off x="5576678" y="3932695"/>
            <a:ext cx="3525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4719159" y="3788009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cs typeface="Arial" panose="020B0604020202020204" pitchFamily="34" charset="0"/>
              </a:rPr>
              <a:t>data_p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2961345" y="3976222"/>
            <a:ext cx="1887901" cy="1161509"/>
            <a:chOff x="2961345" y="3976222"/>
            <a:chExt cx="1887901" cy="1161509"/>
          </a:xfrm>
        </p:grpSpPr>
        <p:cxnSp>
          <p:nvCxnSpPr>
            <p:cNvPr id="110" name="直接连接符 109"/>
            <p:cNvCxnSpPr/>
            <p:nvPr/>
          </p:nvCxnSpPr>
          <p:spPr bwMode="auto">
            <a:xfrm>
              <a:off x="4040398" y="4682150"/>
              <a:ext cx="25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5"/>
            <p:cNvSpPr txBox="1">
              <a:spLocks noChangeArrowheads="1"/>
            </p:cNvSpPr>
            <p:nvPr/>
          </p:nvSpPr>
          <p:spPr bwMode="auto">
            <a:xfrm>
              <a:off x="2972131" y="4529367"/>
              <a:ext cx="928687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dirty="0">
                  <a:cs typeface="Arial" panose="020B0604020202020204" pitchFamily="34" charset="0"/>
                </a:rPr>
                <a:t>d[15:4]</a:t>
              </a:r>
              <a:endParaRPr lang="en-US" altLang="zh-CN" dirty="0">
                <a:cs typeface="Arial" panose="020B0604020202020204" pitchFamily="34" charset="0"/>
              </a:endParaRPr>
            </a:p>
          </p:txBody>
        </p:sp>
        <p:cxnSp>
          <p:nvCxnSpPr>
            <p:cNvPr id="113" name="直接连接符 13"/>
            <p:cNvCxnSpPr>
              <a:cxnSpLocks noChangeShapeType="1"/>
              <a:stCxn id="114" idx="0"/>
            </p:cNvCxnSpPr>
            <p:nvPr/>
          </p:nvCxnSpPr>
          <p:spPr bwMode="auto">
            <a:xfrm flipV="1">
              <a:off x="4451199" y="3976222"/>
              <a:ext cx="1" cy="27092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4" name="矩形: 圆角 118"/>
            <p:cNvSpPr>
              <a:spLocks noChangeArrowheads="1"/>
            </p:cNvSpPr>
            <p:nvPr/>
          </p:nvSpPr>
          <p:spPr bwMode="auto">
            <a:xfrm>
              <a:off x="4300749" y="4247143"/>
              <a:ext cx="300900" cy="890588"/>
            </a:xfrm>
            <a:prstGeom prst="roundRect">
              <a:avLst>
                <a:gd name="adj" fmla="val 44241"/>
              </a:avLst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/>
                <a:t>0</a:t>
              </a:r>
              <a:endParaRPr lang="en-US" altLang="zh-CN" sz="1600" dirty="0"/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/>
                <a:t>1</a:t>
              </a:r>
              <a:endParaRPr lang="en-US" altLang="zh-CN" sz="1600" dirty="0"/>
            </a:p>
            <a:p>
              <a:pPr algn="ctr"/>
              <a:r>
                <a:rPr lang="en-US" altLang="zh-CN" sz="1600" dirty="0"/>
                <a:t>2</a:t>
              </a:r>
              <a:endParaRPr lang="zh-CN" altLang="en-US" sz="1600" dirty="0"/>
            </a:p>
          </p:txBody>
        </p:sp>
        <p:cxnSp>
          <p:nvCxnSpPr>
            <p:cNvPr id="115" name="直接连接符 114"/>
            <p:cNvCxnSpPr/>
            <p:nvPr/>
          </p:nvCxnSpPr>
          <p:spPr bwMode="auto">
            <a:xfrm>
              <a:off x="4040398" y="4401131"/>
              <a:ext cx="25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本框 120"/>
            <p:cNvSpPr txBox="1">
              <a:spLocks noChangeArrowheads="1"/>
            </p:cNvSpPr>
            <p:nvPr/>
          </p:nvSpPr>
          <p:spPr bwMode="auto">
            <a:xfrm>
              <a:off x="2961345" y="4247143"/>
              <a:ext cx="928687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dirty="0">
                  <a:cs typeface="Arial" panose="020B0604020202020204" pitchFamily="34" charset="0"/>
                </a:rPr>
                <a:t>0</a:t>
              </a:r>
              <a:endParaRPr lang="zh-CN" altLang="en-US" dirty="0">
                <a:cs typeface="Arial" panose="020B0604020202020204" pitchFamily="34" charset="0"/>
              </a:endParaRPr>
            </a:p>
          </p:txBody>
        </p:sp>
        <p:cxnSp>
          <p:nvCxnSpPr>
            <p:cNvPr id="118" name="直接连接符 117"/>
            <p:cNvCxnSpPr/>
            <p:nvPr/>
          </p:nvCxnSpPr>
          <p:spPr bwMode="auto">
            <a:xfrm>
              <a:off x="4042012" y="4970182"/>
              <a:ext cx="2555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文本框 124"/>
            <p:cNvSpPr txBox="1">
              <a:spLocks noChangeArrowheads="1"/>
            </p:cNvSpPr>
            <p:nvPr/>
          </p:nvSpPr>
          <p:spPr bwMode="auto">
            <a:xfrm>
              <a:off x="2968981" y="4824993"/>
              <a:ext cx="928687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dirty="0">
                  <a:cs typeface="Arial" panose="020B0604020202020204" pitchFamily="34" charset="0"/>
                </a:rPr>
                <a:t>{d[11:0], h}</a:t>
              </a:r>
              <a:endParaRPr lang="en-US" altLang="zh-CN" dirty="0">
                <a:cs typeface="Arial" panose="020B0604020202020204" pitchFamily="34" charset="0"/>
              </a:endParaRPr>
            </a:p>
          </p:txBody>
        </p:sp>
        <p:cxnSp>
          <p:nvCxnSpPr>
            <p:cNvPr id="121" name="直接连接符 120"/>
            <p:cNvCxnSpPr/>
            <p:nvPr/>
          </p:nvCxnSpPr>
          <p:spPr bwMode="auto">
            <a:xfrm>
              <a:off x="4595246" y="4682150"/>
              <a:ext cx="25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组合 121"/>
          <p:cNvGrpSpPr/>
          <p:nvPr/>
        </p:nvGrpSpPr>
        <p:grpSpPr>
          <a:xfrm>
            <a:off x="4031940" y="5349605"/>
            <a:ext cx="4428492" cy="633796"/>
            <a:chOff x="3460615" y="5553392"/>
            <a:chExt cx="4428492" cy="633796"/>
          </a:xfrm>
        </p:grpSpPr>
        <p:cxnSp>
          <p:nvCxnSpPr>
            <p:cNvPr id="123" name="直接连接符 122"/>
            <p:cNvCxnSpPr/>
            <p:nvPr/>
          </p:nvCxnSpPr>
          <p:spPr bwMode="auto">
            <a:xfrm>
              <a:off x="5662977" y="5870290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 bwMode="auto">
            <a:xfrm>
              <a:off x="4705027" y="5880590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 bwMode="auto">
            <a:xfrm>
              <a:off x="5057624" y="5553392"/>
              <a:ext cx="583086" cy="63379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rtlCol="0" anchor="ctr" anchorCtr="1">
              <a:no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DP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sp>
          <p:nvSpPr>
            <p:cNvPr id="126" name="TextBox 32"/>
            <p:cNvSpPr txBox="1">
              <a:spLocks noChangeArrowheads="1"/>
            </p:cNvSpPr>
            <p:nvPr/>
          </p:nvSpPr>
          <p:spPr bwMode="auto">
            <a:xfrm>
              <a:off x="3460615" y="5603590"/>
              <a:ext cx="130711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chk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del, data,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addr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TextBox 32"/>
            <p:cNvSpPr txBox="1">
              <a:spLocks noChangeArrowheads="1"/>
            </p:cNvSpPr>
            <p:nvPr/>
          </p:nvSpPr>
          <p:spPr bwMode="auto">
            <a:xfrm>
              <a:off x="5875589" y="5566976"/>
              <a:ext cx="2013518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chk_p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del_p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data_p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addr_p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1417317" y="5351488"/>
            <a:ext cx="1953995" cy="633796"/>
            <a:chOff x="956221" y="4913437"/>
            <a:chExt cx="1953995" cy="633796"/>
          </a:xfrm>
        </p:grpSpPr>
        <p:cxnSp>
          <p:nvCxnSpPr>
            <p:cNvPr id="129" name="直接连接符 128"/>
            <p:cNvCxnSpPr/>
            <p:nvPr/>
          </p:nvCxnSpPr>
          <p:spPr bwMode="auto">
            <a:xfrm>
              <a:off x="2306843" y="5075424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 bwMode="auto">
            <a:xfrm>
              <a:off x="2306843" y="5374351"/>
              <a:ext cx="3525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 bwMode="auto">
            <a:xfrm>
              <a:off x="1208911" y="5240635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31"/>
            <p:cNvSpPr txBox="1"/>
            <p:nvPr/>
          </p:nvSpPr>
          <p:spPr bwMode="auto">
            <a:xfrm>
              <a:off x="1558239" y="4913437"/>
              <a:ext cx="730958" cy="63379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rtlCol="0" anchor="ctr" anchorCtr="1">
              <a:no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DPE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sp>
          <p:nvSpPr>
            <p:cNvPr id="133" name="TextBox 32"/>
            <p:cNvSpPr txBox="1">
              <a:spLocks noChangeArrowheads="1"/>
            </p:cNvSpPr>
            <p:nvPr/>
          </p:nvSpPr>
          <p:spPr bwMode="auto">
            <a:xfrm>
              <a:off x="956221" y="5089952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TextBox 32"/>
            <p:cNvSpPr txBox="1">
              <a:spLocks noChangeArrowheads="1"/>
            </p:cNvSpPr>
            <p:nvPr/>
          </p:nvSpPr>
          <p:spPr bwMode="auto">
            <a:xfrm>
              <a:off x="2781976" y="4920013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TextBox 32"/>
            <p:cNvSpPr txBox="1">
              <a:spLocks noChangeArrowheads="1"/>
            </p:cNvSpPr>
            <p:nvPr/>
          </p:nvSpPr>
          <p:spPr bwMode="auto">
            <a:xfrm>
              <a:off x="2781976" y="5211933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uiExpand="1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排序模块接口</a:t>
            </a:r>
            <a:endParaRPr lang="zh-CN" altLang="en-US" dirty="0"/>
          </a:p>
        </p:txBody>
      </p:sp>
      <p:sp>
        <p:nvSpPr>
          <p:cNvPr id="39939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504825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module  sort (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 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, 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 </a:t>
            </a:r>
            <a:r>
              <a:rPr lang="en-US" altLang="zh-CN" sz="2000" b="0" dirty="0" err="1"/>
              <a:t>rstn</a:t>
            </a:r>
            <a:r>
              <a:rPr lang="en-US" altLang="zh-CN" sz="2000" b="0" dirty="0"/>
              <a:t>,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2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[15:0]  x,		//</a:t>
            </a:r>
            <a:r>
              <a:rPr lang="zh-CN" altLang="en-US" sz="2000" b="0" dirty="0"/>
              <a:t>输入</a:t>
            </a:r>
            <a:r>
              <a:rPr lang="en-US" altLang="zh-CN" sz="2000" b="0" dirty="0"/>
              <a:t>1</a:t>
            </a:r>
            <a:r>
              <a:rPr lang="zh-CN" altLang="en-US" sz="2000" b="0" dirty="0"/>
              <a:t>位十六进制数字</a:t>
            </a:r>
            <a:endParaRPr lang="zh-CN" altLang="en-US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  del,		//</a:t>
            </a:r>
            <a:r>
              <a:rPr lang="zh-CN" altLang="en-US" sz="2000" b="0" dirty="0"/>
              <a:t>删除</a:t>
            </a:r>
            <a:r>
              <a:rPr lang="en-US" altLang="zh-CN" sz="2000" b="0" dirty="0"/>
              <a:t>1</a:t>
            </a:r>
            <a:r>
              <a:rPr lang="zh-CN" altLang="en-US" sz="2000" b="0" dirty="0"/>
              <a:t>位十六进制数字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 </a:t>
            </a:r>
            <a:r>
              <a:rPr lang="en-US" altLang="zh-CN" sz="2000" b="0" dirty="0" err="1"/>
              <a:t>addr</a:t>
            </a:r>
            <a:r>
              <a:rPr lang="en-US" altLang="zh-CN" sz="2000" b="0" dirty="0"/>
              <a:t>,		//</a:t>
            </a:r>
            <a:r>
              <a:rPr lang="zh-CN" altLang="en-US" sz="2000" b="0" dirty="0"/>
              <a:t>设置地址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 data,		//</a:t>
            </a:r>
            <a:r>
              <a:rPr lang="zh-CN" altLang="en-US" sz="2000" b="0" dirty="0"/>
              <a:t>修改数据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chk</a:t>
            </a:r>
            <a:r>
              <a:rPr lang="en-US" altLang="zh-CN" sz="2000" b="0" dirty="0"/>
              <a:t>,		//</a:t>
            </a:r>
            <a:r>
              <a:rPr lang="zh-CN" altLang="en-US" sz="2000" b="0" dirty="0"/>
              <a:t>查看下一项</a:t>
            </a:r>
            <a:endParaRPr lang="zh-CN" altLang="en-US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run,		//</a:t>
            </a:r>
            <a:r>
              <a:rPr lang="zh-CN" altLang="en-US" sz="2000" b="0" dirty="0"/>
              <a:t>启动排序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2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[7:0]  an,		//</a:t>
            </a:r>
            <a:r>
              <a:rPr lang="zh-CN" altLang="en-US" sz="2000" b="0" dirty="0"/>
              <a:t>数码管显示存储器地址和数据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[6:0]  seg,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busy,		//1—</a:t>
            </a:r>
            <a:r>
              <a:rPr lang="zh-CN" altLang="en-US" sz="2000" b="0" dirty="0"/>
              <a:t>正在排序，</a:t>
            </a:r>
            <a:r>
              <a:rPr lang="en-US" altLang="zh-CN" sz="2000" b="0" dirty="0"/>
              <a:t>0—</a:t>
            </a:r>
            <a:r>
              <a:rPr lang="zh-CN" altLang="en-US" sz="2000" b="0" dirty="0"/>
              <a:t>排序结束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[15:0]  </a:t>
            </a:r>
            <a:r>
              <a:rPr lang="en-US" altLang="zh-CN" sz="2000" b="0" dirty="0" err="1"/>
              <a:t>cnt</a:t>
            </a:r>
            <a:r>
              <a:rPr lang="en-US" altLang="zh-CN" sz="2000" b="0" dirty="0"/>
              <a:t>	//</a:t>
            </a:r>
            <a:r>
              <a:rPr lang="zh-CN" altLang="en-US" sz="2000" b="0" dirty="0"/>
              <a:t>排序耗费时钟周期数</a:t>
            </a:r>
            <a:endParaRPr lang="zh-CN" altLang="en-US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);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000" b="0" dirty="0"/>
          </a:p>
        </p:txBody>
      </p:sp>
      <p:sp>
        <p:nvSpPr>
          <p:cNvPr id="399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8BBEB2-0D66-4E45-BCFE-D05A4C996C68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7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实验步骤</a:t>
            </a:r>
            <a:endParaRPr lang="zh-CN" altLang="zh-CN"/>
          </a:p>
        </p:txBody>
      </p:sp>
      <p:sp>
        <p:nvSpPr>
          <p:cNvPr id="46083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417639"/>
            <a:ext cx="7967228" cy="4827586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zh-CN" altLang="en-US" sz="2400" dirty="0"/>
              <a:t>完成</a:t>
            </a:r>
            <a:r>
              <a:rPr lang="en-US" altLang="zh-CN" sz="2400" dirty="0"/>
              <a:t>32x32</a:t>
            </a:r>
            <a:r>
              <a:rPr lang="zh-CN" altLang="zh-CN" sz="2400" dirty="0"/>
              <a:t>位</a:t>
            </a:r>
            <a:r>
              <a:rPr lang="zh-CN" altLang="en-US" sz="2400" dirty="0"/>
              <a:t>的</a:t>
            </a:r>
            <a:r>
              <a:rPr lang="zh-CN" altLang="zh-CN" sz="2400" dirty="0"/>
              <a:t>寄存器堆</a:t>
            </a:r>
            <a:r>
              <a:rPr lang="zh-CN" altLang="en-US" sz="2400" dirty="0"/>
              <a:t>的</a:t>
            </a:r>
            <a:r>
              <a:rPr lang="zh-CN" altLang="zh-CN" sz="2400" dirty="0"/>
              <a:t>功能</a:t>
            </a:r>
            <a:r>
              <a:rPr lang="zh-CN" altLang="en-US" sz="2400" dirty="0"/>
              <a:t>仿真</a:t>
            </a:r>
            <a:endParaRPr lang="en-US" altLang="zh-CN" sz="2400" dirty="0"/>
          </a:p>
          <a:p>
            <a:pPr marL="717550" lvl="1" indent="-317500">
              <a:spcBef>
                <a:spcPts val="600"/>
              </a:spcBef>
              <a:buFont typeface="微软雅黑" panose="020B0503020204020204" charset="-122"/>
              <a:buChar char="−"/>
            </a:pPr>
            <a:r>
              <a:rPr lang="zh-CN" altLang="en-US" sz="2000" dirty="0"/>
              <a:t>寄存器堆的</a:t>
            </a:r>
            <a:r>
              <a:rPr lang="en-US" altLang="zh-CN" sz="2000" dirty="0"/>
              <a:t>0</a:t>
            </a:r>
            <a:r>
              <a:rPr lang="zh-CN" altLang="en-US" sz="2000" dirty="0"/>
              <a:t>号寄存器内容恒定为零</a:t>
            </a:r>
            <a:endParaRPr lang="en-US" altLang="zh-CN" sz="2000" dirty="0"/>
          </a:p>
          <a:p>
            <a:pPr marL="717550" lvl="1" indent="-317500">
              <a:spcBef>
                <a:spcPts val="600"/>
              </a:spcBef>
              <a:buFont typeface="微软雅黑" panose="020B0503020204020204" charset="-122"/>
              <a:buChar char="−"/>
            </a:pPr>
            <a:r>
              <a:rPr lang="zh-CN" altLang="en-US" sz="2000" dirty="0"/>
              <a:t>寄存器堆的写操作优先于读操作</a:t>
            </a:r>
            <a:endParaRPr lang="zh-CN" altLang="zh-CN" sz="2000" dirty="0"/>
          </a:p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zh-CN" altLang="en-US" sz="2400" dirty="0"/>
              <a:t>完成</a:t>
            </a:r>
            <a:r>
              <a:rPr lang="en-US" altLang="zh-CN" sz="2400" dirty="0"/>
              <a:t>256x16</a:t>
            </a:r>
            <a:r>
              <a:rPr lang="zh-CN" altLang="zh-CN" sz="2400" dirty="0"/>
              <a:t>位</a:t>
            </a:r>
            <a:r>
              <a:rPr lang="zh-CN" altLang="en-US" sz="2400" dirty="0"/>
              <a:t>的</a:t>
            </a:r>
            <a:r>
              <a:rPr lang="zh-CN" altLang="zh-CN" sz="2400" dirty="0"/>
              <a:t>分布式和块式单端口</a:t>
            </a:r>
            <a:r>
              <a:rPr lang="en-US" altLang="zh-CN" sz="2400" dirty="0"/>
              <a:t>RAM</a:t>
            </a:r>
            <a:r>
              <a:rPr lang="zh-CN" altLang="en-US" sz="2400" dirty="0"/>
              <a:t> </a:t>
            </a:r>
            <a:r>
              <a:rPr lang="en-US" altLang="zh-CN" sz="2400" dirty="0"/>
              <a:t>IP</a:t>
            </a:r>
            <a:r>
              <a:rPr lang="zh-CN" altLang="en-US" sz="2400" dirty="0"/>
              <a:t>核的</a:t>
            </a:r>
            <a:r>
              <a:rPr lang="zh-CN" altLang="zh-CN" sz="2400" dirty="0"/>
              <a:t>功能仿真和对比</a:t>
            </a:r>
            <a:endParaRPr lang="en-US" altLang="zh-CN" sz="2400" dirty="0"/>
          </a:p>
          <a:p>
            <a:pPr marL="717550" lvl="1" indent="-317500">
              <a:spcBef>
                <a:spcPts val="600"/>
              </a:spcBef>
              <a:buFont typeface="微软雅黑" panose="020B0503020204020204" charset="-122"/>
              <a:buChar char="−"/>
            </a:pPr>
            <a:r>
              <a:rPr lang="zh-CN" altLang="zh-CN" sz="2000" dirty="0"/>
              <a:t>分布式和块式</a:t>
            </a:r>
            <a:r>
              <a:rPr lang="zh-CN" altLang="en-US" sz="2000" dirty="0"/>
              <a:t>存储器的读操作</a:t>
            </a:r>
            <a:endParaRPr lang="en-US" altLang="zh-CN" sz="2000" dirty="0"/>
          </a:p>
          <a:p>
            <a:pPr marL="717550" lvl="1" indent="-317500">
              <a:spcBef>
                <a:spcPts val="600"/>
              </a:spcBef>
              <a:buFont typeface="微软雅黑" panose="020B0503020204020204" charset="-122"/>
              <a:buChar char="−"/>
            </a:pPr>
            <a:r>
              <a:rPr lang="zh-CN" altLang="en-US" sz="2000" dirty="0"/>
              <a:t>块式存储器写操作优先和读操作优先</a:t>
            </a:r>
            <a:endParaRPr lang="zh-CN" altLang="zh-CN" sz="2400" dirty="0"/>
          </a:p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zh-CN" altLang="en-US" sz="2400" dirty="0"/>
              <a:t>完成排序</a:t>
            </a:r>
            <a:r>
              <a:rPr lang="zh-CN" altLang="zh-CN" sz="2400" dirty="0"/>
              <a:t>电路的数据通路和控制器设计</a:t>
            </a:r>
            <a:r>
              <a:rPr lang="zh-CN" altLang="en-US" sz="2400" dirty="0"/>
              <a:t>和</a:t>
            </a:r>
            <a:r>
              <a:rPr lang="zh-CN" altLang="zh-CN" sz="2400" dirty="0"/>
              <a:t>功能</a:t>
            </a:r>
            <a:r>
              <a:rPr lang="zh-CN" altLang="en-US" sz="2400" dirty="0"/>
              <a:t>仿真，并将排序</a:t>
            </a:r>
            <a:r>
              <a:rPr lang="zh-CN" altLang="zh-CN" sz="2400" dirty="0"/>
              <a:t>电路下载至</a:t>
            </a:r>
            <a:r>
              <a:rPr lang="en-US" altLang="zh-CN" sz="2400" dirty="0"/>
              <a:t>FPGA</a:t>
            </a:r>
            <a:r>
              <a:rPr lang="zh-CN" altLang="zh-CN" sz="2400" dirty="0"/>
              <a:t>中测试</a:t>
            </a:r>
            <a:endParaRPr lang="en-US" altLang="zh-CN" sz="24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2400" dirty="0"/>
              <a:t>选项：将数据量增大至</a:t>
            </a:r>
            <a:r>
              <a:rPr lang="en-US" altLang="zh-CN" sz="2400" dirty="0"/>
              <a:t>4096x16</a:t>
            </a:r>
            <a:r>
              <a:rPr lang="zh-CN" altLang="en-US" sz="2400" dirty="0"/>
              <a:t>位，分别采用分布式和块式存储器保存数据并排序，对比电路资源和性能</a:t>
            </a:r>
            <a:endParaRPr lang="en-US" altLang="zh-CN" sz="2400" dirty="0"/>
          </a:p>
          <a:p>
            <a:pPr marL="717550" lvl="1" indent="-317500">
              <a:spcBef>
                <a:spcPts val="600"/>
              </a:spcBef>
              <a:buFont typeface="微软雅黑" panose="020B0503020204020204" charset="-122"/>
              <a:buChar char="−"/>
            </a:pPr>
            <a:endParaRPr lang="en-US" altLang="zh-CN" sz="2000" dirty="0"/>
          </a:p>
        </p:txBody>
      </p:sp>
      <p:sp>
        <p:nvSpPr>
          <p:cNvPr id="46084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4608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A72421-1624-4771-B7EB-2ED99D20A08E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6086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/>
              <a:t>The</a:t>
            </a:r>
            <a:r>
              <a:rPr lang="zh-CN" altLang="en-US" sz="5400"/>
              <a:t> </a:t>
            </a:r>
            <a:r>
              <a:rPr lang="en-US" altLang="zh-CN" sz="5400"/>
              <a:t>End</a:t>
            </a:r>
            <a:endParaRPr lang="zh-CN" altLang="en-US" sz="5400"/>
          </a:p>
        </p:txBody>
      </p:sp>
      <p:sp>
        <p:nvSpPr>
          <p:cNvPr id="47107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47108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74E071-C428-4D95-A0AC-58AC1F48DA6C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7109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实验内容</a:t>
            </a:r>
            <a:endParaRPr lang="zh-CN" altLang="en-US"/>
          </a:p>
        </p:txBody>
      </p:sp>
      <p:sp>
        <p:nvSpPr>
          <p:cNvPr id="10243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5343525" cy="4827587"/>
          </a:xfrm>
        </p:spPr>
        <p:txBody>
          <a:bodyPr/>
          <a:lstStyle/>
          <a:p>
            <a:pPr marL="514350" indent="-514350" eaLnBrk="1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2400" dirty="0"/>
              <a:t>寄存器堆 </a:t>
            </a:r>
            <a:r>
              <a:rPr lang="en-US" altLang="zh-CN" sz="2400" dirty="0"/>
              <a:t>(Register File)</a:t>
            </a:r>
            <a:endParaRPr lang="zh-CN" altLang="en-US" sz="24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ra0, rd0</a:t>
            </a:r>
            <a:r>
              <a:rPr lang="zh-CN" altLang="en-US" sz="2000" dirty="0"/>
              <a:t>：异步读端口</a:t>
            </a:r>
            <a:r>
              <a:rPr lang="en-US" altLang="zh-CN" sz="2000" dirty="0"/>
              <a:t>0</a:t>
            </a:r>
            <a:endParaRPr lang="zh-CN" altLang="en-US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ra1, rd1</a:t>
            </a:r>
            <a:r>
              <a:rPr lang="zh-CN" altLang="en-US" sz="2000" dirty="0"/>
              <a:t>：异步读端口</a:t>
            </a:r>
            <a:r>
              <a:rPr lang="en-US" altLang="zh-CN" sz="2000" dirty="0"/>
              <a:t>1</a:t>
            </a:r>
            <a:endParaRPr lang="zh-CN" altLang="en-US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wa</a:t>
            </a:r>
            <a:r>
              <a:rPr lang="en-US" altLang="zh-CN" sz="2000" dirty="0"/>
              <a:t>, wd, we</a:t>
            </a:r>
            <a:r>
              <a:rPr lang="zh-CN" altLang="en-US" sz="2000" dirty="0"/>
              <a:t>：同步写端口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clk</a:t>
            </a:r>
            <a:r>
              <a:rPr lang="zh-CN" altLang="en-US" sz="2000" dirty="0"/>
              <a:t>：时钟</a:t>
            </a:r>
            <a:endParaRPr lang="en-US" altLang="zh-CN" sz="2000" dirty="0"/>
          </a:p>
          <a:p>
            <a:pPr marL="514350" indent="-514350" eaLnBrk="1" hangingPunct="1">
              <a:spcBef>
                <a:spcPts val="120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2400" dirty="0"/>
              <a:t>双端口</a:t>
            </a:r>
            <a:r>
              <a:rPr lang="en-US" altLang="zh-CN" sz="2400" dirty="0"/>
              <a:t>RAM</a:t>
            </a:r>
            <a:r>
              <a:rPr lang="zh-CN" altLang="en-US" sz="2400" dirty="0"/>
              <a:t>存储器</a:t>
            </a:r>
            <a:endParaRPr lang="en-US" altLang="zh-CN" sz="24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a</a:t>
            </a:r>
            <a:r>
              <a:rPr lang="zh-CN" altLang="en-US" sz="2000" dirty="0"/>
              <a:t>：</a:t>
            </a:r>
            <a:r>
              <a:rPr lang="en-US" altLang="zh-CN" sz="2000" dirty="0"/>
              <a:t>1</a:t>
            </a:r>
            <a:r>
              <a:rPr lang="zh-CN" altLang="en-US" sz="2000" dirty="0"/>
              <a:t>端口读</a:t>
            </a:r>
            <a:r>
              <a:rPr lang="en-US" altLang="zh-CN" sz="2000" dirty="0"/>
              <a:t>/</a:t>
            </a:r>
            <a:r>
              <a:rPr lang="zh-CN" altLang="en-US" sz="2000" dirty="0"/>
              <a:t>写地址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d</a:t>
            </a:r>
            <a:r>
              <a:rPr lang="zh-CN" altLang="en-US" sz="2000" dirty="0"/>
              <a:t>：</a:t>
            </a:r>
            <a:r>
              <a:rPr lang="en-US" altLang="zh-CN" sz="2000" dirty="0"/>
              <a:t>1</a:t>
            </a:r>
            <a:r>
              <a:rPr lang="zh-CN" altLang="en-US" sz="2000" dirty="0"/>
              <a:t>端口写入数据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we</a:t>
            </a:r>
            <a:r>
              <a:rPr lang="zh-CN" altLang="en-US" sz="2000" dirty="0"/>
              <a:t>：</a:t>
            </a:r>
            <a:r>
              <a:rPr lang="en-US" altLang="zh-CN" sz="2000" dirty="0"/>
              <a:t>1</a:t>
            </a:r>
            <a:r>
              <a:rPr lang="zh-CN" altLang="en-US" sz="2000" dirty="0"/>
              <a:t>端口写使能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spo</a:t>
            </a:r>
            <a:r>
              <a:rPr lang="zh-CN" altLang="en-US" sz="2000" dirty="0"/>
              <a:t>：</a:t>
            </a:r>
            <a:r>
              <a:rPr lang="en-US" altLang="zh-CN" sz="2000" dirty="0"/>
              <a:t>1</a:t>
            </a:r>
            <a:r>
              <a:rPr lang="zh-CN" altLang="en-US" sz="2000" dirty="0"/>
              <a:t>端口输出数据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dpra</a:t>
            </a:r>
            <a:r>
              <a:rPr lang="zh-CN" altLang="en-US" sz="2000" dirty="0"/>
              <a:t>：</a:t>
            </a:r>
            <a:r>
              <a:rPr lang="en-US" altLang="zh-CN" sz="2000" dirty="0"/>
              <a:t>2</a:t>
            </a:r>
            <a:r>
              <a:rPr lang="zh-CN" altLang="en-US" sz="2000" dirty="0"/>
              <a:t>端口读地址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dpo</a:t>
            </a:r>
            <a:r>
              <a:rPr lang="zh-CN" altLang="en-US" sz="2000" dirty="0"/>
              <a:t>：</a:t>
            </a:r>
            <a:r>
              <a:rPr lang="en-US" altLang="zh-CN" sz="2000" dirty="0"/>
              <a:t>2</a:t>
            </a:r>
            <a:r>
              <a:rPr lang="zh-CN" altLang="en-US" sz="2000" dirty="0"/>
              <a:t>端口输出数据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clk</a:t>
            </a:r>
            <a:r>
              <a:rPr lang="zh-CN" altLang="en-US" sz="2000" dirty="0"/>
              <a:t>：时钟</a:t>
            </a:r>
            <a:endParaRPr lang="en-US" altLang="zh-CN" sz="2000" dirty="0"/>
          </a:p>
          <a:p>
            <a:pPr lvl="1" indent="-3429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zh-CN" altLang="en-US" sz="2000" dirty="0"/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 dirty="0"/>
          </a:p>
          <a:p>
            <a:pPr marL="514350" indent="-514350" eaLnBrk="1" hangingPunct="1">
              <a:spcBef>
                <a:spcPts val="0"/>
              </a:spcBef>
              <a:spcAft>
                <a:spcPts val="600"/>
              </a:spcAft>
              <a:defRPr/>
            </a:pPr>
            <a:endParaRPr lang="zh-CN" altLang="en-US" sz="2400" dirty="0"/>
          </a:p>
        </p:txBody>
      </p:sp>
      <p:sp>
        <p:nvSpPr>
          <p:cNvPr id="10246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0247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A3F142-3633-4726-8A46-4C30C00A57E3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248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114484" y="1582608"/>
            <a:ext cx="1860330" cy="1873463"/>
            <a:chOff x="6131676" y="1622513"/>
            <a:chExt cx="2115519" cy="1889190"/>
          </a:xfrm>
        </p:grpSpPr>
        <p:sp>
          <p:nvSpPr>
            <p:cNvPr id="44" name="文本框 149"/>
            <p:cNvSpPr txBox="1">
              <a:spLocks noChangeArrowheads="1"/>
            </p:cNvSpPr>
            <p:nvPr/>
          </p:nvSpPr>
          <p:spPr bwMode="auto">
            <a:xfrm>
              <a:off x="6569568" y="1622513"/>
              <a:ext cx="1238804" cy="188919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RF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155"/>
            <p:cNvSpPr txBox="1">
              <a:spLocks noChangeArrowheads="1"/>
            </p:cNvSpPr>
            <p:nvPr/>
          </p:nvSpPr>
          <p:spPr bwMode="auto">
            <a:xfrm>
              <a:off x="7268582" y="2607583"/>
              <a:ext cx="589161" cy="409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rd1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>
              <a:off x="6133264" y="1849636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 bwMode="auto">
            <a:xfrm>
              <a:off x="7810629" y="2875898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159"/>
            <p:cNvSpPr txBox="1">
              <a:spLocks noChangeArrowheads="1"/>
            </p:cNvSpPr>
            <p:nvPr/>
          </p:nvSpPr>
          <p:spPr bwMode="auto">
            <a:xfrm>
              <a:off x="7260010" y="2060848"/>
              <a:ext cx="589161" cy="409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rd0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7810632" y="232857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 bwMode="auto">
            <a:xfrm>
              <a:off x="6133264" y="2144095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 bwMode="auto">
            <a:xfrm>
              <a:off x="6131676" y="2423139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 bwMode="auto">
            <a:xfrm>
              <a:off x="6149139" y="2709890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 bwMode="auto">
            <a:xfrm>
              <a:off x="6139614" y="3007433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 bwMode="auto">
            <a:xfrm>
              <a:off x="6139614" y="3302161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/>
            <p:cNvGrpSpPr/>
            <p:nvPr/>
          </p:nvGrpSpPr>
          <p:grpSpPr>
            <a:xfrm>
              <a:off x="6664534" y="1708780"/>
              <a:ext cx="379181" cy="1710429"/>
              <a:chOff x="6710481" y="1707112"/>
              <a:chExt cx="289789" cy="1480912"/>
            </a:xfrm>
          </p:grpSpPr>
          <p:sp>
            <p:nvSpPr>
              <p:cNvPr id="122" name="TextBox 32"/>
              <p:cNvSpPr txBox="1">
                <a:spLocks noChangeArrowheads="1"/>
              </p:cNvSpPr>
              <p:nvPr/>
            </p:nvSpPr>
            <p:spPr bwMode="auto">
              <a:xfrm>
                <a:off x="6710490" y="1940093"/>
                <a:ext cx="28977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ra1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TextBox 32"/>
              <p:cNvSpPr txBox="1">
                <a:spLocks noChangeArrowheads="1"/>
              </p:cNvSpPr>
              <p:nvPr/>
            </p:nvSpPr>
            <p:spPr bwMode="auto">
              <a:xfrm>
                <a:off x="6710496" y="1707112"/>
                <a:ext cx="28977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ra0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TextBox 32"/>
              <p:cNvSpPr txBox="1">
                <a:spLocks noChangeArrowheads="1"/>
              </p:cNvSpPr>
              <p:nvPr/>
            </p:nvSpPr>
            <p:spPr bwMode="auto">
              <a:xfrm>
                <a:off x="6720006" y="2462384"/>
                <a:ext cx="256339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wd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TextBox 32"/>
              <p:cNvSpPr txBox="1">
                <a:spLocks noChangeArrowheads="1"/>
              </p:cNvSpPr>
              <p:nvPr/>
            </p:nvSpPr>
            <p:spPr bwMode="auto">
              <a:xfrm>
                <a:off x="6710490" y="2199492"/>
                <a:ext cx="256339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wa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TextBox 34"/>
              <p:cNvSpPr txBox="1">
                <a:spLocks noChangeArrowheads="1"/>
              </p:cNvSpPr>
              <p:nvPr/>
            </p:nvSpPr>
            <p:spPr bwMode="auto">
              <a:xfrm>
                <a:off x="6710481" y="2956395"/>
                <a:ext cx="24519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clk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TextBox 34"/>
              <p:cNvSpPr txBox="1">
                <a:spLocks noChangeArrowheads="1"/>
              </p:cNvSpPr>
              <p:nvPr/>
            </p:nvSpPr>
            <p:spPr bwMode="auto">
              <a:xfrm>
                <a:off x="6710481" y="2708687"/>
                <a:ext cx="256339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6112839" y="3897052"/>
            <a:ext cx="1859990" cy="1844801"/>
            <a:chOff x="6517848" y="3921947"/>
            <a:chExt cx="2115132" cy="1633381"/>
          </a:xfrm>
        </p:grpSpPr>
        <p:sp>
          <p:nvSpPr>
            <p:cNvPr id="128" name="文本框 149"/>
            <p:cNvSpPr txBox="1">
              <a:spLocks noChangeArrowheads="1"/>
            </p:cNvSpPr>
            <p:nvPr/>
          </p:nvSpPr>
          <p:spPr bwMode="auto">
            <a:xfrm>
              <a:off x="6955741" y="3921947"/>
              <a:ext cx="1240675" cy="163338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DM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文本框 155"/>
            <p:cNvSpPr txBox="1">
              <a:spLocks noChangeArrowheads="1"/>
            </p:cNvSpPr>
            <p:nvPr/>
          </p:nvSpPr>
          <p:spPr bwMode="auto">
            <a:xfrm>
              <a:off x="7598293" y="4767064"/>
              <a:ext cx="647492" cy="375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dpo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0" name="直接连接符 129"/>
            <p:cNvCxnSpPr/>
            <p:nvPr/>
          </p:nvCxnSpPr>
          <p:spPr bwMode="auto">
            <a:xfrm>
              <a:off x="6519436" y="4149070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 bwMode="auto">
            <a:xfrm>
              <a:off x="8196417" y="500579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59"/>
            <p:cNvSpPr txBox="1">
              <a:spLocks noChangeArrowheads="1"/>
            </p:cNvSpPr>
            <p:nvPr/>
          </p:nvSpPr>
          <p:spPr bwMode="auto">
            <a:xfrm>
              <a:off x="7604305" y="4340529"/>
              <a:ext cx="632909" cy="375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spo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3" name="直接连接符 132"/>
            <p:cNvCxnSpPr/>
            <p:nvPr/>
          </p:nvCxnSpPr>
          <p:spPr bwMode="auto">
            <a:xfrm>
              <a:off x="8196416" y="4591381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 bwMode="auto">
            <a:xfrm>
              <a:off x="6519436" y="4443529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 bwMode="auto">
            <a:xfrm>
              <a:off x="6517848" y="4722573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 bwMode="auto">
            <a:xfrm>
              <a:off x="6535310" y="5005793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 bwMode="auto">
            <a:xfrm>
              <a:off x="6525786" y="5306867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组合 138"/>
            <p:cNvGrpSpPr/>
            <p:nvPr/>
          </p:nvGrpSpPr>
          <p:grpSpPr>
            <a:xfrm>
              <a:off x="7017494" y="3983988"/>
              <a:ext cx="524994" cy="1451187"/>
              <a:chOff x="6685088" y="1686136"/>
              <a:chExt cx="401226" cy="1256456"/>
            </a:xfrm>
          </p:grpSpPr>
          <p:sp>
            <p:nvSpPr>
              <p:cNvPr id="140" name="TextBox 32"/>
              <p:cNvSpPr txBox="1">
                <a:spLocks noChangeArrowheads="1"/>
              </p:cNvSpPr>
              <p:nvPr/>
            </p:nvSpPr>
            <p:spPr bwMode="auto">
              <a:xfrm>
                <a:off x="6710214" y="1961653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TextBox 32"/>
              <p:cNvSpPr txBox="1">
                <a:spLocks noChangeArrowheads="1"/>
              </p:cNvSpPr>
              <p:nvPr/>
            </p:nvSpPr>
            <p:spPr bwMode="auto">
              <a:xfrm>
                <a:off x="6710214" y="1686136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TextBox 32"/>
              <p:cNvSpPr txBox="1">
                <a:spLocks noChangeArrowheads="1"/>
              </p:cNvSpPr>
              <p:nvPr/>
            </p:nvSpPr>
            <p:spPr bwMode="auto">
              <a:xfrm>
                <a:off x="6685088" y="2442514"/>
                <a:ext cx="401226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dpra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TextBox 32"/>
              <p:cNvSpPr txBox="1">
                <a:spLocks noChangeArrowheads="1"/>
              </p:cNvSpPr>
              <p:nvPr/>
            </p:nvSpPr>
            <p:spPr bwMode="auto">
              <a:xfrm>
                <a:off x="6710369" y="2189091"/>
                <a:ext cx="256339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TextBox 34"/>
              <p:cNvSpPr txBox="1">
                <a:spLocks noChangeArrowheads="1"/>
              </p:cNvSpPr>
              <p:nvPr/>
            </p:nvSpPr>
            <p:spPr bwMode="auto">
              <a:xfrm>
                <a:off x="6693890" y="2730248"/>
                <a:ext cx="245194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clk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实验内容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243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147248" cy="4680991"/>
          </a:xfrm>
        </p:spPr>
        <p:txBody>
          <a:bodyPr/>
          <a:lstStyle/>
          <a:p>
            <a:pPr marL="450850" indent="-450850" eaLnBrk="1" hangingPunct="1">
              <a:spcBef>
                <a:spcPts val="600"/>
              </a:spcBef>
              <a:buFontTx/>
              <a:buAutoNum type="arabicPeriod" startAt="3"/>
              <a:defRPr/>
            </a:pPr>
            <a:r>
              <a:rPr lang="zh-CN" altLang="en-US" sz="2400" dirty="0"/>
              <a:t>数据排序：实现数据输入、存储、查看、修改和排序等</a:t>
            </a:r>
            <a:endParaRPr lang="en-US" altLang="zh-CN" sz="2400" dirty="0"/>
          </a:p>
          <a:p>
            <a:pPr lvl="1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256</a:t>
            </a:r>
            <a:r>
              <a:rPr lang="zh-CN" altLang="en-US" sz="2000" dirty="0"/>
              <a:t>个</a:t>
            </a:r>
            <a:r>
              <a:rPr lang="en-US" altLang="zh-CN" sz="2000" dirty="0"/>
              <a:t>16</a:t>
            </a:r>
            <a:r>
              <a:rPr lang="zh-CN" altLang="en-US" sz="2000" dirty="0"/>
              <a:t>位二进制无符号数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x</a:t>
            </a:r>
            <a:r>
              <a:rPr lang="zh-CN" altLang="en-US" sz="2000" dirty="0"/>
              <a:t>：输入</a:t>
            </a:r>
            <a:r>
              <a:rPr lang="en-US" altLang="zh-CN" sz="2000" dirty="0"/>
              <a:t>1</a:t>
            </a:r>
            <a:r>
              <a:rPr lang="zh-CN" altLang="en-US" sz="2000" dirty="0"/>
              <a:t>位十六进制数字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del</a:t>
            </a:r>
            <a:r>
              <a:rPr lang="zh-CN" altLang="en-US" sz="2000" dirty="0"/>
              <a:t>：删除</a:t>
            </a:r>
            <a:r>
              <a:rPr lang="en-US" altLang="zh-CN" sz="2000" dirty="0"/>
              <a:t>1</a:t>
            </a:r>
            <a:r>
              <a:rPr lang="zh-CN" altLang="en-US" sz="2000" dirty="0"/>
              <a:t>位十六进制数字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addr</a:t>
            </a:r>
            <a:r>
              <a:rPr lang="zh-CN" altLang="en-US" sz="2000" dirty="0"/>
              <a:t>：设置地址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data</a:t>
            </a:r>
            <a:r>
              <a:rPr lang="zh-CN" altLang="en-US" sz="2000" dirty="0"/>
              <a:t>：修改数据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chk</a:t>
            </a:r>
            <a:r>
              <a:rPr lang="zh-CN" altLang="en-US" sz="2000" dirty="0"/>
              <a:t>：查看下一项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run</a:t>
            </a:r>
            <a:r>
              <a:rPr lang="zh-CN" altLang="en-US" sz="2000" dirty="0"/>
              <a:t>：启动排序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an, seg</a:t>
            </a:r>
            <a:r>
              <a:rPr lang="zh-CN" altLang="en-US" sz="2000" dirty="0"/>
              <a:t>：数码管显示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busy</a:t>
            </a:r>
            <a:r>
              <a:rPr lang="zh-CN" altLang="en-US" sz="2000" dirty="0"/>
              <a:t>：正在排序中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cnt</a:t>
            </a:r>
            <a:r>
              <a:rPr lang="zh-CN" altLang="en-US" sz="2000" dirty="0"/>
              <a:t>：排序耗费时钟周期数</a:t>
            </a:r>
            <a:endParaRPr lang="en-US" altLang="zh-CN" sz="2000" dirty="0"/>
          </a:p>
          <a:p>
            <a:pPr marL="400050" lvl="1" indent="0" eaLnBrk="1" hangingPunct="1">
              <a:spcBef>
                <a:spcPts val="600"/>
              </a:spcBef>
              <a:buFontTx/>
              <a:buNone/>
              <a:defRPr/>
            </a:pPr>
            <a:endParaRPr lang="en-US" altLang="zh-CN" sz="2000" b="1" dirty="0"/>
          </a:p>
        </p:txBody>
      </p:sp>
      <p:sp>
        <p:nvSpPr>
          <p:cNvPr id="12293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2294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4F38A8-CA72-4FEB-B28A-D9E279D20FAF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2295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175956" y="2548999"/>
            <a:ext cx="4680520" cy="3022245"/>
            <a:chOff x="4067944" y="2663557"/>
            <a:chExt cx="4680520" cy="2428359"/>
          </a:xfrm>
        </p:grpSpPr>
        <p:sp>
          <p:nvSpPr>
            <p:cNvPr id="78" name="文本框 149"/>
            <p:cNvSpPr txBox="1">
              <a:spLocks noChangeArrowheads="1"/>
            </p:cNvSpPr>
            <p:nvPr/>
          </p:nvSpPr>
          <p:spPr bwMode="auto">
            <a:xfrm>
              <a:off x="6069053" y="2663558"/>
              <a:ext cx="1145429" cy="24077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SRT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TextBox 32"/>
            <p:cNvSpPr txBox="1">
              <a:spLocks noChangeArrowheads="1"/>
            </p:cNvSpPr>
            <p:nvPr/>
          </p:nvSpPr>
          <p:spPr bwMode="auto">
            <a:xfrm>
              <a:off x="6143119" y="4732848"/>
              <a:ext cx="2821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 bwMode="auto">
            <a:xfrm>
              <a:off x="5632748" y="4897339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154"/>
            <p:cNvSpPr txBox="1">
              <a:spLocks noChangeArrowheads="1"/>
            </p:cNvSpPr>
            <p:nvPr/>
          </p:nvSpPr>
          <p:spPr bwMode="auto">
            <a:xfrm>
              <a:off x="6081134" y="2663557"/>
              <a:ext cx="300082" cy="34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文本框 155"/>
            <p:cNvSpPr txBox="1">
              <a:spLocks noChangeArrowheads="1"/>
            </p:cNvSpPr>
            <p:nvPr/>
          </p:nvSpPr>
          <p:spPr bwMode="auto">
            <a:xfrm>
              <a:off x="6661277" y="3514838"/>
              <a:ext cx="556564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seg</a:t>
              </a:r>
              <a:endParaRPr lang="en-US" altLang="zh-CN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3" name="直接连接符 82"/>
            <p:cNvCxnSpPr/>
            <p:nvPr/>
          </p:nvCxnSpPr>
          <p:spPr bwMode="auto">
            <a:xfrm>
              <a:off x="5632748" y="2877481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 bwMode="auto">
            <a:xfrm>
              <a:off x="7209135" y="372756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159"/>
            <p:cNvSpPr txBox="1">
              <a:spLocks noChangeArrowheads="1"/>
            </p:cNvSpPr>
            <p:nvPr/>
          </p:nvSpPr>
          <p:spPr bwMode="auto">
            <a:xfrm>
              <a:off x="6768123" y="3206637"/>
              <a:ext cx="441146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an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 bwMode="auto">
            <a:xfrm>
              <a:off x="7209135" y="3418772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154"/>
            <p:cNvSpPr txBox="1">
              <a:spLocks noChangeArrowheads="1"/>
            </p:cNvSpPr>
            <p:nvPr/>
          </p:nvSpPr>
          <p:spPr bwMode="auto">
            <a:xfrm>
              <a:off x="6081134" y="2958166"/>
              <a:ext cx="492443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del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8" name="直接连接符 87"/>
            <p:cNvCxnSpPr/>
            <p:nvPr/>
          </p:nvCxnSpPr>
          <p:spPr bwMode="auto">
            <a:xfrm>
              <a:off x="5632748" y="3171940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154"/>
            <p:cNvSpPr txBox="1">
              <a:spLocks noChangeArrowheads="1"/>
            </p:cNvSpPr>
            <p:nvPr/>
          </p:nvSpPr>
          <p:spPr bwMode="auto">
            <a:xfrm>
              <a:off x="6060257" y="3236789"/>
              <a:ext cx="646331" cy="34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addr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 bwMode="auto">
            <a:xfrm>
              <a:off x="5631160" y="3450984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32"/>
            <p:cNvSpPr txBox="1">
              <a:spLocks noChangeArrowheads="1"/>
            </p:cNvSpPr>
            <p:nvPr/>
          </p:nvSpPr>
          <p:spPr bwMode="auto">
            <a:xfrm>
              <a:off x="6142183" y="4454940"/>
              <a:ext cx="3847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2" name="直接连接符 91"/>
            <p:cNvCxnSpPr/>
            <p:nvPr/>
          </p:nvCxnSpPr>
          <p:spPr bwMode="auto">
            <a:xfrm>
              <a:off x="5631160" y="4613672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本框 154"/>
            <p:cNvSpPr txBox="1">
              <a:spLocks noChangeArrowheads="1"/>
            </p:cNvSpPr>
            <p:nvPr/>
          </p:nvSpPr>
          <p:spPr bwMode="auto">
            <a:xfrm>
              <a:off x="6061492" y="3521428"/>
              <a:ext cx="633507" cy="34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4" name="直接连接符 93"/>
            <p:cNvCxnSpPr/>
            <p:nvPr/>
          </p:nvCxnSpPr>
          <p:spPr bwMode="auto">
            <a:xfrm>
              <a:off x="5648623" y="3737735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154"/>
            <p:cNvSpPr txBox="1">
              <a:spLocks noChangeArrowheads="1"/>
            </p:cNvSpPr>
            <p:nvPr/>
          </p:nvSpPr>
          <p:spPr bwMode="auto">
            <a:xfrm>
              <a:off x="6067935" y="3813670"/>
              <a:ext cx="543739" cy="34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chk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直接连接符 95"/>
            <p:cNvCxnSpPr/>
            <p:nvPr/>
          </p:nvCxnSpPr>
          <p:spPr bwMode="auto">
            <a:xfrm>
              <a:off x="5639098" y="4035278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155"/>
            <p:cNvSpPr txBox="1">
              <a:spLocks noChangeArrowheads="1"/>
            </p:cNvSpPr>
            <p:nvPr/>
          </p:nvSpPr>
          <p:spPr bwMode="auto">
            <a:xfrm>
              <a:off x="6562512" y="3809868"/>
              <a:ext cx="671979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busy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8" name="直接连接符 97"/>
            <p:cNvCxnSpPr/>
            <p:nvPr/>
          </p:nvCxnSpPr>
          <p:spPr bwMode="auto">
            <a:xfrm>
              <a:off x="7218660" y="4010181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46"/>
            <p:cNvSpPr>
              <a:spLocks noChangeArrowheads="1"/>
            </p:cNvSpPr>
            <p:nvPr/>
          </p:nvSpPr>
          <p:spPr bwMode="auto">
            <a:xfrm>
              <a:off x="7649567" y="3560108"/>
              <a:ext cx="9094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(ca-cg)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 47"/>
            <p:cNvSpPr>
              <a:spLocks noChangeArrowheads="1"/>
            </p:cNvSpPr>
            <p:nvPr/>
          </p:nvSpPr>
          <p:spPr bwMode="auto">
            <a:xfrm>
              <a:off x="4469599" y="2722592"/>
              <a:ext cx="11585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(sw15-0)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矩形 63"/>
            <p:cNvSpPr>
              <a:spLocks noChangeArrowheads="1"/>
            </p:cNvSpPr>
            <p:nvPr/>
          </p:nvSpPr>
          <p:spPr bwMode="auto">
            <a:xfrm>
              <a:off x="4067944" y="4722584"/>
              <a:ext cx="15537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(clk100mhz)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矩形 64"/>
            <p:cNvSpPr>
              <a:spLocks noChangeArrowheads="1"/>
            </p:cNvSpPr>
            <p:nvPr/>
          </p:nvSpPr>
          <p:spPr bwMode="auto">
            <a:xfrm>
              <a:off x="7649567" y="3261279"/>
              <a:ext cx="9362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(an7-0)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矩形 47"/>
            <p:cNvSpPr>
              <a:spLocks noChangeArrowheads="1"/>
            </p:cNvSpPr>
            <p:nvPr/>
          </p:nvSpPr>
          <p:spPr bwMode="auto">
            <a:xfrm>
              <a:off x="4067944" y="4429986"/>
              <a:ext cx="15537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cpu_resetn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矩形 63"/>
            <p:cNvSpPr>
              <a:spLocks noChangeArrowheads="1"/>
            </p:cNvSpPr>
            <p:nvPr/>
          </p:nvSpPr>
          <p:spPr bwMode="auto">
            <a:xfrm>
              <a:off x="4785739" y="3561143"/>
              <a:ext cx="835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btnc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矩形 47"/>
            <p:cNvSpPr>
              <a:spLocks noChangeArrowheads="1"/>
            </p:cNvSpPr>
            <p:nvPr/>
          </p:nvSpPr>
          <p:spPr bwMode="auto">
            <a:xfrm>
              <a:off x="4829639" y="3271111"/>
              <a:ext cx="812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btnu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矩形 47"/>
            <p:cNvSpPr>
              <a:spLocks noChangeArrowheads="1"/>
            </p:cNvSpPr>
            <p:nvPr/>
          </p:nvSpPr>
          <p:spPr bwMode="auto">
            <a:xfrm>
              <a:off x="4829639" y="2991886"/>
              <a:ext cx="812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btnl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矩形 63"/>
            <p:cNvSpPr>
              <a:spLocks noChangeArrowheads="1"/>
            </p:cNvSpPr>
            <p:nvPr/>
          </p:nvSpPr>
          <p:spPr bwMode="auto">
            <a:xfrm>
              <a:off x="4785739" y="3856032"/>
              <a:ext cx="835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btnr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矩形 46"/>
            <p:cNvSpPr>
              <a:spLocks noChangeArrowheads="1"/>
            </p:cNvSpPr>
            <p:nvPr/>
          </p:nvSpPr>
          <p:spPr bwMode="auto">
            <a:xfrm>
              <a:off x="7649567" y="3855137"/>
              <a:ext cx="10988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(led16r)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54"/>
            <p:cNvSpPr txBox="1">
              <a:spLocks noChangeArrowheads="1"/>
            </p:cNvSpPr>
            <p:nvPr/>
          </p:nvSpPr>
          <p:spPr bwMode="auto">
            <a:xfrm>
              <a:off x="6067935" y="4116033"/>
              <a:ext cx="518091" cy="34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2" name="直接连接符 101"/>
            <p:cNvCxnSpPr/>
            <p:nvPr/>
          </p:nvCxnSpPr>
          <p:spPr bwMode="auto">
            <a:xfrm>
              <a:off x="5639098" y="4330006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 63"/>
            <p:cNvSpPr>
              <a:spLocks noChangeArrowheads="1"/>
            </p:cNvSpPr>
            <p:nvPr/>
          </p:nvSpPr>
          <p:spPr bwMode="auto">
            <a:xfrm>
              <a:off x="4785739" y="4150760"/>
              <a:ext cx="835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btnd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文本框 155"/>
            <p:cNvSpPr txBox="1">
              <a:spLocks noChangeArrowheads="1"/>
            </p:cNvSpPr>
            <p:nvPr/>
          </p:nvSpPr>
          <p:spPr bwMode="auto">
            <a:xfrm>
              <a:off x="6725243" y="4100068"/>
              <a:ext cx="492443" cy="34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cnt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5" name="直接连接符 104"/>
            <p:cNvCxnSpPr/>
            <p:nvPr/>
          </p:nvCxnSpPr>
          <p:spPr bwMode="auto">
            <a:xfrm>
              <a:off x="7201853" y="4300382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矩形 46"/>
            <p:cNvSpPr>
              <a:spLocks noChangeArrowheads="1"/>
            </p:cNvSpPr>
            <p:nvPr/>
          </p:nvSpPr>
          <p:spPr bwMode="auto">
            <a:xfrm>
              <a:off x="7632760" y="4145339"/>
              <a:ext cx="10988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(led15-0)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24644"/>
            <a:ext cx="8229600" cy="1143000"/>
          </a:xfrm>
        </p:spPr>
        <p:txBody>
          <a:bodyPr/>
          <a:lstStyle/>
          <a:p>
            <a:r>
              <a:rPr lang="zh-CN" altLang="en-US" dirty="0"/>
              <a:t>寄存器堆模块</a:t>
            </a:r>
            <a:endParaRPr lang="zh-CN" altLang="en-US" dirty="0"/>
          </a:p>
        </p:txBody>
      </p:sp>
      <p:sp>
        <p:nvSpPr>
          <p:cNvPr id="17413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7414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E8D6D7-B557-423D-A35C-A3E49BA16CE8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7415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457201" y="1232756"/>
            <a:ext cx="5336730" cy="5012467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module  </a:t>
            </a:r>
            <a:r>
              <a:rPr lang="en-US" altLang="zh-CN" sz="2000" b="0" dirty="0" err="1"/>
              <a:t>register_file</a:t>
            </a:r>
            <a:r>
              <a:rPr lang="en-US" altLang="zh-CN" sz="2000" b="0" dirty="0"/>
              <a:t>  #(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parameter AW = 5,		//</a:t>
            </a:r>
            <a:r>
              <a:rPr lang="zh-CN" altLang="en-US" sz="2000" b="0" dirty="0"/>
              <a:t>地址宽度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parameter DW = 32		//</a:t>
            </a:r>
            <a:r>
              <a:rPr lang="zh-CN" altLang="en-US" sz="2000" b="0" dirty="0"/>
              <a:t>数据宽度</a:t>
            </a:r>
            <a:endParaRPr lang="zh-CN" altLang="en-US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)(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 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,			//</a:t>
            </a:r>
            <a:r>
              <a:rPr lang="zh-CN" altLang="en-US" sz="2000" b="0" dirty="0"/>
              <a:t>时钟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[AW-1:0]  ra0, ra1,	//</a:t>
            </a:r>
            <a:r>
              <a:rPr lang="zh-CN" altLang="en-US" sz="2000" b="0" dirty="0"/>
              <a:t>读地址</a:t>
            </a:r>
            <a:endParaRPr lang="zh-CN" altLang="en-US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output [DW-1:0]  rd0, rd1,	//</a:t>
            </a:r>
            <a:r>
              <a:rPr lang="zh-CN" altLang="en-US" sz="2000" b="0" dirty="0"/>
              <a:t>读数据</a:t>
            </a:r>
            <a:endParaRPr lang="zh-CN" altLang="en-US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[AW-1:0]  </a:t>
            </a:r>
            <a:r>
              <a:rPr lang="en-US" altLang="zh-CN" sz="2000" b="0" dirty="0" err="1"/>
              <a:t>wa</a:t>
            </a:r>
            <a:r>
              <a:rPr lang="en-US" altLang="zh-CN" sz="2000" b="0" dirty="0"/>
              <a:t>,		//</a:t>
            </a:r>
            <a:r>
              <a:rPr lang="zh-CN" altLang="en-US" sz="2000" b="0" dirty="0"/>
              <a:t>写地址</a:t>
            </a:r>
            <a:endParaRPr lang="zh-CN" altLang="en-US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[DW-1:0]  wd,		//</a:t>
            </a:r>
            <a:r>
              <a:rPr lang="zh-CN" altLang="en-US" sz="2000" b="0" dirty="0"/>
              <a:t>写数据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we			//</a:t>
            </a:r>
            <a:r>
              <a:rPr lang="zh-CN" altLang="en-US" sz="2000" b="0" dirty="0"/>
              <a:t>写使能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);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reg [DW-1:0]  rf [0: (1&lt;&lt;AW)-1]; 	//</a:t>
            </a:r>
            <a:r>
              <a:rPr lang="zh-CN" altLang="en-US" sz="2000" b="0" dirty="0"/>
              <a:t>寄存器堆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b="0" dirty="0"/>
              <a:t>assign rd0 = rf[ra0], rd1 = rf[ra1];	//</a:t>
            </a:r>
            <a:r>
              <a:rPr lang="zh-CN" altLang="en-US" sz="2000" b="0" dirty="0"/>
              <a:t>读操作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always  @(</a:t>
            </a:r>
            <a:r>
              <a:rPr lang="en-US" altLang="zh-CN" sz="2000" b="0" dirty="0" err="1"/>
              <a:t>posedeg</a:t>
            </a:r>
            <a:r>
              <a:rPr lang="en-US" altLang="zh-CN" sz="2000" b="0" dirty="0"/>
              <a:t>  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)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if (we)  rf[</a:t>
            </a:r>
            <a:r>
              <a:rPr lang="en-US" altLang="zh-CN" sz="2000" b="0" dirty="0" err="1"/>
              <a:t>wa</a:t>
            </a:r>
            <a:r>
              <a:rPr lang="en-US" altLang="zh-CN" sz="2000" b="0" dirty="0"/>
              <a:t>]  &lt;=  wd;		//</a:t>
            </a:r>
            <a:r>
              <a:rPr lang="zh-CN" altLang="en-US" sz="2000" b="0" dirty="0"/>
              <a:t>写操作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 err="1"/>
              <a:t>endmodule</a:t>
            </a:r>
            <a:endParaRPr lang="en-US" altLang="zh-CN" sz="2000" b="0" dirty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/>
          </a:p>
        </p:txBody>
      </p:sp>
      <p:grpSp>
        <p:nvGrpSpPr>
          <p:cNvPr id="73" name="组合 72"/>
          <p:cNvGrpSpPr/>
          <p:nvPr/>
        </p:nvGrpSpPr>
        <p:grpSpPr>
          <a:xfrm>
            <a:off x="6114484" y="1582608"/>
            <a:ext cx="2056348" cy="1956072"/>
            <a:chOff x="6131676" y="1622513"/>
            <a:chExt cx="2014538" cy="1889190"/>
          </a:xfrm>
        </p:grpSpPr>
        <p:sp>
          <p:nvSpPr>
            <p:cNvPr id="74" name="文本框 149"/>
            <p:cNvSpPr txBox="1">
              <a:spLocks noChangeArrowheads="1"/>
            </p:cNvSpPr>
            <p:nvPr/>
          </p:nvSpPr>
          <p:spPr bwMode="auto">
            <a:xfrm>
              <a:off x="6569569" y="1622513"/>
              <a:ext cx="1131511" cy="188919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RF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文本框 155"/>
            <p:cNvSpPr txBox="1">
              <a:spLocks noChangeArrowheads="1"/>
            </p:cNvSpPr>
            <p:nvPr/>
          </p:nvSpPr>
          <p:spPr bwMode="auto">
            <a:xfrm>
              <a:off x="7223212" y="2607583"/>
              <a:ext cx="507558" cy="409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rd1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 bwMode="auto">
            <a:xfrm>
              <a:off x="6133264" y="1849636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 bwMode="auto">
            <a:xfrm>
              <a:off x="7709651" y="2875898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159"/>
            <p:cNvSpPr txBox="1">
              <a:spLocks noChangeArrowheads="1"/>
            </p:cNvSpPr>
            <p:nvPr/>
          </p:nvSpPr>
          <p:spPr bwMode="auto">
            <a:xfrm>
              <a:off x="7214641" y="2060848"/>
              <a:ext cx="507558" cy="409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rd0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 bwMode="auto">
            <a:xfrm>
              <a:off x="7709651" y="232857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 bwMode="auto">
            <a:xfrm>
              <a:off x="6133264" y="2144095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 bwMode="auto">
            <a:xfrm>
              <a:off x="6131676" y="2423139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 bwMode="auto">
            <a:xfrm>
              <a:off x="6149139" y="2709890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 bwMode="auto">
            <a:xfrm>
              <a:off x="6139614" y="3007433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 bwMode="auto">
            <a:xfrm>
              <a:off x="6139614" y="3302161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/>
            <p:cNvGrpSpPr/>
            <p:nvPr/>
          </p:nvGrpSpPr>
          <p:grpSpPr>
            <a:xfrm>
              <a:off x="6624217" y="1722545"/>
              <a:ext cx="326645" cy="1710430"/>
              <a:chOff x="6679658" y="1719030"/>
              <a:chExt cx="249638" cy="1480913"/>
            </a:xfrm>
          </p:grpSpPr>
          <p:sp>
            <p:nvSpPr>
              <p:cNvPr id="86" name="TextBox 32"/>
              <p:cNvSpPr txBox="1">
                <a:spLocks noChangeArrowheads="1"/>
              </p:cNvSpPr>
              <p:nvPr/>
            </p:nvSpPr>
            <p:spPr bwMode="auto">
              <a:xfrm>
                <a:off x="6679658" y="1952011"/>
                <a:ext cx="249638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ra1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TextBox 32"/>
              <p:cNvSpPr txBox="1">
                <a:spLocks noChangeArrowheads="1"/>
              </p:cNvSpPr>
              <p:nvPr/>
            </p:nvSpPr>
            <p:spPr bwMode="auto">
              <a:xfrm>
                <a:off x="6679658" y="1719030"/>
                <a:ext cx="249638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ra0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TextBox 32"/>
              <p:cNvSpPr txBox="1">
                <a:spLocks noChangeArrowheads="1"/>
              </p:cNvSpPr>
              <p:nvPr/>
            </p:nvSpPr>
            <p:spPr bwMode="auto">
              <a:xfrm>
                <a:off x="6689183" y="2474303"/>
                <a:ext cx="22083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wd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TextBox 32"/>
              <p:cNvSpPr txBox="1">
                <a:spLocks noChangeArrowheads="1"/>
              </p:cNvSpPr>
              <p:nvPr/>
            </p:nvSpPr>
            <p:spPr bwMode="auto">
              <a:xfrm>
                <a:off x="6679658" y="2211411"/>
                <a:ext cx="22083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wa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TextBox 34"/>
              <p:cNvSpPr txBox="1">
                <a:spLocks noChangeArrowheads="1"/>
              </p:cNvSpPr>
              <p:nvPr/>
            </p:nvSpPr>
            <p:spPr bwMode="auto">
              <a:xfrm>
                <a:off x="6679658" y="2968314"/>
                <a:ext cx="211232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clk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TextBox 34"/>
              <p:cNvSpPr txBox="1">
                <a:spLocks noChangeArrowheads="1"/>
              </p:cNvSpPr>
              <p:nvPr/>
            </p:nvSpPr>
            <p:spPr bwMode="auto">
              <a:xfrm>
                <a:off x="6679658" y="2720606"/>
                <a:ext cx="22083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存储器</a:t>
            </a:r>
            <a:r>
              <a:rPr lang="en-US" altLang="zh-CN"/>
              <a:t>IP</a:t>
            </a:r>
            <a:r>
              <a:rPr lang="zh-CN" altLang="en-US"/>
              <a:t>核</a:t>
            </a:r>
            <a:endParaRPr lang="zh-CN" altLang="en-US"/>
          </a:p>
        </p:txBody>
      </p:sp>
      <p:sp>
        <p:nvSpPr>
          <p:cNvPr id="18435" name="内容占位符 1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967663" cy="46021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400" dirty="0" err="1"/>
              <a:t>Vivado</a:t>
            </a:r>
            <a:r>
              <a:rPr lang="zh-CN" altLang="en-US" sz="2400" dirty="0"/>
              <a:t>中有存储器</a:t>
            </a:r>
            <a:r>
              <a:rPr lang="en-US" altLang="zh-CN" sz="2400" dirty="0"/>
              <a:t>IP</a:t>
            </a:r>
            <a:r>
              <a:rPr lang="zh-CN" altLang="en-US" sz="2400" dirty="0"/>
              <a:t>核可以直接使用</a:t>
            </a:r>
            <a:endParaRPr lang="zh-CN" altLang="en-US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两种</a:t>
            </a:r>
            <a:r>
              <a:rPr lang="en-US" altLang="zh-CN" sz="2400" dirty="0"/>
              <a:t>IP</a:t>
            </a:r>
            <a:r>
              <a:rPr lang="zh-CN" altLang="en-US" sz="2400" dirty="0"/>
              <a:t>类型：</a:t>
            </a:r>
            <a:r>
              <a:rPr lang="zh-CN" altLang="zh-CN" sz="2400" dirty="0"/>
              <a:t>分布式</a:t>
            </a:r>
            <a:r>
              <a:rPr lang="en-US" altLang="zh-CN" sz="2400" dirty="0"/>
              <a:t>(Distributed)</a:t>
            </a:r>
            <a:r>
              <a:rPr lang="zh-CN" altLang="en-US" sz="2400" dirty="0"/>
              <a:t>、</a:t>
            </a:r>
            <a:r>
              <a:rPr lang="zh-CN" altLang="zh-CN" sz="2400" dirty="0"/>
              <a:t>块式</a:t>
            </a:r>
            <a:r>
              <a:rPr lang="en-US" altLang="zh-CN" sz="2400" dirty="0"/>
              <a:t>(Block)</a:t>
            </a:r>
            <a:r>
              <a:rPr lang="zh-CN" altLang="en-US" sz="2400" dirty="0"/>
              <a:t>存储器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定制化</a:t>
            </a:r>
            <a:r>
              <a:rPr lang="zh-CN" altLang="zh-CN" sz="2400" dirty="0"/>
              <a:t>方式</a:t>
            </a:r>
            <a:r>
              <a:rPr lang="zh-CN" altLang="en-US" sz="2400" dirty="0"/>
              <a:t>：</a:t>
            </a:r>
            <a:r>
              <a:rPr lang="en-US" altLang="zh-CN" sz="2400" dirty="0"/>
              <a:t>ROM/RAM</a:t>
            </a:r>
            <a:r>
              <a:rPr lang="zh-CN" altLang="zh-CN" sz="2400" dirty="0"/>
              <a:t>、单端口</a:t>
            </a:r>
            <a:r>
              <a:rPr lang="en-US" altLang="zh-CN" sz="2400" dirty="0"/>
              <a:t>/</a:t>
            </a:r>
            <a:r>
              <a:rPr lang="zh-CN" altLang="zh-CN" sz="2400" dirty="0"/>
              <a:t>简单双端口</a:t>
            </a:r>
            <a:r>
              <a:rPr lang="en-US" altLang="zh-CN" sz="2400" dirty="0"/>
              <a:t>/</a:t>
            </a:r>
            <a:r>
              <a:rPr lang="zh-CN" altLang="zh-CN" sz="2400" dirty="0"/>
              <a:t>真正双端口等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dirty="0"/>
          </a:p>
        </p:txBody>
      </p:sp>
      <p:sp>
        <p:nvSpPr>
          <p:cNvPr id="18436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8437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90805D-70AB-4CA8-935A-C7DBAA39192E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8438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</a:t>
            </a:r>
            <a:r>
              <a:rPr lang="en-US" altLang="zh-CN"/>
              <a:t>IP</a:t>
            </a:r>
            <a:r>
              <a:rPr lang="zh-CN" altLang="en-US"/>
              <a:t>核例化</a:t>
            </a:r>
            <a:endParaRPr lang="zh-CN" altLang="en-US"/>
          </a:p>
        </p:txBody>
      </p:sp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altLang="zh-CN" sz="2400" dirty="0"/>
              <a:t>Flow Navigator &gt;&gt; Project Manager &gt;&gt; IP Catalog</a:t>
            </a:r>
            <a:endParaRPr lang="en-US" altLang="zh-CN" sz="2400" dirty="0"/>
          </a:p>
          <a:p>
            <a:pPr lvl="1"/>
            <a:r>
              <a:rPr lang="en-US" altLang="zh-CN" sz="2000" dirty="0"/>
              <a:t>Memories &amp; Storage Elements &gt;&gt; RAMs &amp; ROMs &gt;&gt; Distributed Memory Generator</a:t>
            </a:r>
            <a:endParaRPr lang="en-US" altLang="zh-CN" sz="2000" dirty="0"/>
          </a:p>
          <a:p>
            <a:pPr lvl="1"/>
            <a:r>
              <a:rPr lang="zh-CN" altLang="en-US" sz="2000" dirty="0"/>
              <a:t>或者 </a:t>
            </a:r>
            <a:r>
              <a:rPr lang="en-US" altLang="zh-CN" sz="2000" dirty="0"/>
              <a:t>Basic Elements &gt;&gt; Memory Elements &gt;&gt; Distributed Memory Generator </a:t>
            </a:r>
            <a:endParaRPr lang="en-US" altLang="zh-CN" sz="2000" dirty="0"/>
          </a:p>
          <a:p>
            <a:pPr lvl="2"/>
            <a:r>
              <a:rPr lang="en-US" altLang="zh-CN" sz="1800" dirty="0"/>
              <a:t>Memory config &gt;&gt; Memory Type: Single Port RAM</a:t>
            </a:r>
            <a:endParaRPr lang="en-US" altLang="zh-CN" sz="1800" dirty="0"/>
          </a:p>
          <a:p>
            <a:pPr lvl="2"/>
            <a:r>
              <a:rPr lang="en-US" altLang="zh-CN" sz="1800" dirty="0"/>
              <a:t>RST &amp; Initialization &gt;&gt; Load COE File</a:t>
            </a:r>
            <a:endParaRPr lang="en-US" altLang="zh-CN" sz="1800" dirty="0"/>
          </a:p>
          <a:p>
            <a:pPr lvl="1">
              <a:spcBef>
                <a:spcPts val="1200"/>
              </a:spcBef>
              <a:buFontTx/>
              <a:buNone/>
            </a:pPr>
            <a:r>
              <a:rPr lang="zh-CN" altLang="en-US" sz="2000" dirty="0"/>
              <a:t>同步写端口：</a:t>
            </a:r>
            <a:r>
              <a:rPr lang="en-US" altLang="zh-CN" sz="2000" dirty="0"/>
              <a:t>a (</a:t>
            </a:r>
            <a:r>
              <a:rPr lang="zh-CN" altLang="en-US" sz="2000" dirty="0"/>
              <a:t>地址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/>
              <a:t>d (</a:t>
            </a:r>
            <a:r>
              <a:rPr lang="zh-CN" altLang="en-US" sz="2000" dirty="0"/>
              <a:t>数据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/>
              <a:t>we (</a:t>
            </a:r>
            <a:r>
              <a:rPr lang="zh-CN" altLang="en-US" sz="2000" dirty="0"/>
              <a:t>写使能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clk</a:t>
            </a:r>
            <a:endParaRPr lang="en-US" altLang="zh-CN" sz="2000" dirty="0"/>
          </a:p>
          <a:p>
            <a:pPr lvl="1">
              <a:buFontTx/>
              <a:buNone/>
            </a:pPr>
            <a:r>
              <a:rPr lang="zh-CN" altLang="en-US" sz="2000" dirty="0"/>
              <a:t>异步读端口：</a:t>
            </a:r>
            <a:r>
              <a:rPr lang="en-US" altLang="zh-CN" sz="2000" dirty="0"/>
              <a:t>a (</a:t>
            </a:r>
            <a:r>
              <a:rPr lang="zh-CN" altLang="en-US" sz="2000" dirty="0"/>
              <a:t>地址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spo</a:t>
            </a:r>
            <a:r>
              <a:rPr lang="en-US" altLang="zh-CN" sz="2000" dirty="0"/>
              <a:t> (</a:t>
            </a:r>
            <a:r>
              <a:rPr lang="zh-CN" altLang="en-US" sz="2000" dirty="0"/>
              <a:t>数据</a:t>
            </a:r>
            <a:r>
              <a:rPr lang="en-US" altLang="zh-CN" sz="2000" dirty="0"/>
              <a:t>)</a:t>
            </a:r>
            <a:endParaRPr lang="en-US" altLang="zh-CN" sz="2000" dirty="0"/>
          </a:p>
        </p:txBody>
      </p:sp>
      <p:sp>
        <p:nvSpPr>
          <p:cNvPr id="20484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048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6F42EE-555E-4961-893B-0D9E5B435099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0486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8164" y="4383087"/>
            <a:ext cx="2291658" cy="17430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</a:t>
            </a:r>
            <a:r>
              <a:rPr lang="en-US" altLang="zh-CN"/>
              <a:t>IP</a:t>
            </a:r>
            <a:r>
              <a:rPr lang="zh-CN" altLang="en-US"/>
              <a:t>核例化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21507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altLang="zh-CN"/>
              <a:t>Project Manager – display &gt;&gt; Sources &gt;&gt; IP Sources</a:t>
            </a:r>
            <a:endParaRPr lang="en-US" altLang="zh-CN"/>
          </a:p>
          <a:p>
            <a:pPr lvl="1"/>
            <a:r>
              <a:rPr lang="en-US" altLang="zh-CN"/>
              <a:t>IP &gt;&gt; dist_mem_gen_0 &gt;&gt;Instantiation Template &gt;&gt; dist_mem_gen_0.veo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30727" name="矩形 6"/>
          <p:cNvSpPr>
            <a:spLocks noChangeArrowheads="1"/>
          </p:cNvSpPr>
          <p:nvPr/>
        </p:nvSpPr>
        <p:spPr bwMode="auto">
          <a:xfrm>
            <a:off x="1219200" y="3429000"/>
            <a:ext cx="51054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dist_mem_gen_0   your_instance_name (</a:t>
            </a:r>
            <a:endParaRPr lang="zh-CN" altLang="en-US" sz="2000" b="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.a(a),    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input wire [</a:t>
            </a:r>
            <a:r>
              <a:rPr lang="en-US" altLang="zh-CN" sz="2000" b="0" dirty="0">
                <a:latin typeface="Arial" panose="020B0604020202020204" pitchFamily="34" charset="0"/>
              </a:rPr>
              <a:t>4</a:t>
            </a:r>
            <a:r>
              <a:rPr lang="zh-CN" altLang="en-US" sz="2000" b="0" dirty="0">
                <a:latin typeface="Arial" panose="020B0604020202020204" pitchFamily="34" charset="0"/>
              </a:rPr>
              <a:t> : 0] a</a:t>
            </a:r>
            <a:endParaRPr lang="zh-CN" altLang="en-US" sz="2000" b="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.d(d),    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input wire [1</a:t>
            </a:r>
            <a:r>
              <a:rPr lang="en-US" altLang="zh-CN" sz="2000" b="0" dirty="0">
                <a:latin typeface="Arial" panose="020B0604020202020204" pitchFamily="34" charset="0"/>
              </a:rPr>
              <a:t>5</a:t>
            </a:r>
            <a:r>
              <a:rPr lang="zh-CN" altLang="en-US" sz="2000" b="0" dirty="0">
                <a:latin typeface="Arial" panose="020B0604020202020204" pitchFamily="34" charset="0"/>
              </a:rPr>
              <a:t> : 0] d</a:t>
            </a:r>
            <a:endParaRPr lang="zh-CN" altLang="en-US" sz="2000" b="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.clk(clk),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input wire clk</a:t>
            </a:r>
            <a:endParaRPr lang="zh-CN" altLang="en-US" sz="2000" b="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.we(we),  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input wire we</a:t>
            </a:r>
            <a:endParaRPr lang="zh-CN" altLang="en-US" sz="2000" b="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</a:t>
            </a:r>
            <a:r>
              <a:rPr lang="en-US" altLang="zh-CN" sz="2000" b="0" dirty="0">
                <a:latin typeface="Arial" panose="020B0604020202020204" pitchFamily="34" charset="0"/>
              </a:rPr>
              <a:t>s</a:t>
            </a:r>
            <a:r>
              <a:rPr lang="zh-CN" altLang="en-US" sz="2000" b="0" dirty="0">
                <a:latin typeface="Arial" panose="020B0604020202020204" pitchFamily="34" charset="0"/>
              </a:rPr>
              <a:t>po(</a:t>
            </a:r>
            <a:r>
              <a:rPr lang="en-US" altLang="zh-CN" sz="2000" b="0" dirty="0">
                <a:latin typeface="Arial" panose="020B0604020202020204" pitchFamily="34" charset="0"/>
              </a:rPr>
              <a:t>s</a:t>
            </a:r>
            <a:r>
              <a:rPr lang="zh-CN" altLang="en-US" sz="2000" b="0" dirty="0">
                <a:latin typeface="Arial" panose="020B0604020202020204" pitchFamily="34" charset="0"/>
              </a:rPr>
              <a:t>po)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output wire [1</a:t>
            </a:r>
            <a:r>
              <a:rPr lang="en-US" altLang="zh-CN" sz="2000" b="0" dirty="0">
                <a:latin typeface="Arial" panose="020B0604020202020204" pitchFamily="34" charset="0"/>
              </a:rPr>
              <a:t>5</a:t>
            </a:r>
            <a:r>
              <a:rPr lang="zh-CN" altLang="en-US" sz="2000" b="0" dirty="0">
                <a:latin typeface="Arial" panose="020B0604020202020204" pitchFamily="34" charset="0"/>
              </a:rPr>
              <a:t> : 0] </a:t>
            </a:r>
            <a:r>
              <a:rPr lang="en-US" altLang="zh-CN" sz="2000" b="0" dirty="0">
                <a:latin typeface="Arial" panose="020B0604020202020204" pitchFamily="34" charset="0"/>
              </a:rPr>
              <a:t>s</a:t>
            </a:r>
            <a:r>
              <a:rPr lang="zh-CN" altLang="en-US" sz="2000" b="0" dirty="0">
                <a:latin typeface="Arial" panose="020B0604020202020204" pitchFamily="34" charset="0"/>
              </a:rPr>
              <a:t>po</a:t>
            </a:r>
            <a:endParaRPr lang="zh-CN" altLang="en-US" sz="2000" b="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);</a:t>
            </a:r>
            <a:endParaRPr lang="zh-CN" altLang="en-US" sz="2000" b="0" dirty="0">
              <a:latin typeface="Arial" panose="020B0604020202020204" pitchFamily="34" charset="0"/>
            </a:endParaRPr>
          </a:p>
        </p:txBody>
      </p:sp>
      <p:sp>
        <p:nvSpPr>
          <p:cNvPr id="30728" name="TextBox 34"/>
          <p:cNvSpPr txBox="1">
            <a:spLocks noChangeArrowheads="1"/>
          </p:cNvSpPr>
          <p:nvPr/>
        </p:nvSpPr>
        <p:spPr bwMode="auto">
          <a:xfrm>
            <a:off x="6019800" y="4191000"/>
            <a:ext cx="236220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ts val="600"/>
              </a:spcBef>
              <a:buFontTx/>
              <a:buNone/>
            </a:pPr>
            <a:r>
              <a:rPr lang="zh-CN" altLang="en-US" sz="2400" b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实例化模板</a:t>
            </a:r>
            <a:endParaRPr lang="zh-CN" altLang="en-US" sz="2400" b="0">
              <a:solidFill>
                <a:srgbClr val="0070C0"/>
              </a:solidFill>
              <a:latin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510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1511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CE383C-9E89-46F8-9F40-F8D548309AEF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1512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/>
      <p:bldP spid="307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COE</a:t>
            </a:r>
            <a:r>
              <a:rPr lang="zh-CN" altLang="en-US"/>
              <a:t>文件格式</a:t>
            </a:r>
            <a:endParaRPr lang="zh-CN" altLang="en-US"/>
          </a:p>
        </p:txBody>
      </p:sp>
      <p:sp>
        <p:nvSpPr>
          <p:cNvPr id="2253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An example COE file:</a:t>
            </a:r>
            <a:endParaRPr lang="en-US" altLang="zh-CN"/>
          </a:p>
          <a:p>
            <a:pPr marL="400050" lvl="1" indent="0">
              <a:spcBef>
                <a:spcPts val="1200"/>
              </a:spcBef>
              <a:buFontTx/>
              <a:buNone/>
            </a:pPr>
            <a:r>
              <a:rPr lang="en-US" altLang="zh-CN"/>
              <a:t>; Sample Initialization file for a 32x16 distributed ROM</a:t>
            </a:r>
            <a:endParaRPr lang="en-US" altLang="zh-CN"/>
          </a:p>
          <a:p>
            <a:pPr marL="400050" lvl="1" indent="0">
              <a:buFontTx/>
              <a:buNone/>
            </a:pPr>
            <a:r>
              <a:rPr lang="en-US" altLang="zh-CN"/>
              <a:t>memory_initialization_radix = 16;</a:t>
            </a:r>
            <a:endParaRPr lang="en-US" altLang="zh-CN"/>
          </a:p>
          <a:p>
            <a:pPr marL="400050" lvl="1" indent="0">
              <a:buFontTx/>
              <a:buNone/>
            </a:pPr>
            <a:r>
              <a:rPr lang="en-US" altLang="zh-CN"/>
              <a:t>memory_initialization_vector =</a:t>
            </a:r>
            <a:endParaRPr lang="en-US" altLang="zh-CN"/>
          </a:p>
          <a:p>
            <a:pPr marL="400050" lvl="1" indent="0">
              <a:buFontTx/>
              <a:buNone/>
            </a:pPr>
            <a:r>
              <a:rPr lang="en-US" altLang="zh-CN"/>
              <a:t>23f4 0721 11ff ABe1 0001 1 0A 0</a:t>
            </a:r>
            <a:endParaRPr lang="en-US" altLang="zh-CN"/>
          </a:p>
          <a:p>
            <a:pPr marL="400050" lvl="1" indent="0">
              <a:buFontTx/>
              <a:buNone/>
            </a:pPr>
            <a:r>
              <a:rPr lang="en-US" altLang="zh-CN"/>
              <a:t>23f4 0721 11ff ABe1 0001 1 0A 0</a:t>
            </a:r>
            <a:endParaRPr lang="en-US" altLang="zh-CN"/>
          </a:p>
          <a:p>
            <a:pPr marL="400050" lvl="1" indent="0">
              <a:buFontTx/>
              <a:buNone/>
            </a:pPr>
            <a:r>
              <a:rPr lang="en-US" altLang="zh-CN"/>
              <a:t>23f4 721 11ff ABe1 0001 1 A 0</a:t>
            </a:r>
            <a:endParaRPr lang="en-US" altLang="zh-CN"/>
          </a:p>
          <a:p>
            <a:pPr marL="400050" lvl="1" indent="0">
              <a:buFontTx/>
              <a:buNone/>
            </a:pPr>
            <a:r>
              <a:rPr lang="en-US" altLang="zh-CN"/>
              <a:t>23f4 721 11ff ABe1 0001 1 A 0;</a:t>
            </a:r>
            <a:endParaRPr lang="zh-CN" altLang="en-US" sz="3200"/>
          </a:p>
        </p:txBody>
      </p:sp>
      <p:sp>
        <p:nvSpPr>
          <p:cNvPr id="31751" name="TextBox 34"/>
          <p:cNvSpPr txBox="1">
            <a:spLocks noChangeArrowheads="1"/>
          </p:cNvSpPr>
          <p:nvPr/>
        </p:nvSpPr>
        <p:spPr bwMode="auto">
          <a:xfrm>
            <a:off x="5435600" y="3313113"/>
            <a:ext cx="2881313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3200"/>
              </a:lnSpc>
              <a:spcBef>
                <a:spcPts val="600"/>
              </a:spcBef>
              <a:buFontTx/>
              <a:buNone/>
            </a:pPr>
            <a:r>
              <a:rPr lang="zh-CN" altLang="en-US" sz="2400" b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逗号或空格分隔每项数据 </a:t>
            </a:r>
            <a:r>
              <a:rPr lang="en-US" altLang="zh-CN" sz="2400" b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zh-CN" altLang="en-US" sz="2400" b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不允许为负数</a:t>
            </a:r>
            <a:r>
              <a:rPr lang="en-US" altLang="zh-CN" sz="2400" b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)</a:t>
            </a:r>
            <a:endParaRPr lang="zh-CN" altLang="en-US" sz="2400" b="0">
              <a:solidFill>
                <a:srgbClr val="0070C0"/>
              </a:solidFill>
              <a:latin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2533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2534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E05AC3-8A6B-47EB-84FE-4E6E4FB05CC4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2535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  <a:txDef>
      <a:spPr bwMode="auto">
        <a:noFill/>
        <a:ln>
          <a:noFill/>
        </a:ln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4696</Words>
  <Application>WPS 演示</Application>
  <PresentationFormat>全屏显示(4:3)</PresentationFormat>
  <Paragraphs>766</Paragraphs>
  <Slides>25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Courier New</vt:lpstr>
      <vt:lpstr>Office 主题</vt:lpstr>
      <vt:lpstr>实验二 寄存器堆与存储器及其应用</vt:lpstr>
      <vt:lpstr>实验目标</vt:lpstr>
      <vt:lpstr>实验内容</vt:lpstr>
      <vt:lpstr>实验内容 (续)</vt:lpstr>
      <vt:lpstr>寄存器堆模块</vt:lpstr>
      <vt:lpstr>存储器IP核</vt:lpstr>
      <vt:lpstr>存储器IP核例化</vt:lpstr>
      <vt:lpstr>存储器IP核例化 (续)</vt:lpstr>
      <vt:lpstr>COE文件格式</vt:lpstr>
      <vt:lpstr>分布式存储器IP</vt:lpstr>
      <vt:lpstr>分布式存储器IP</vt:lpstr>
      <vt:lpstr>分布式存储器IP</vt:lpstr>
      <vt:lpstr>块式存储器IP</vt:lpstr>
      <vt:lpstr>块式存储器IP</vt:lpstr>
      <vt:lpstr>块式存储器IP</vt:lpstr>
      <vt:lpstr>存储器时序</vt:lpstr>
      <vt:lpstr>存储器时序 (续)</vt:lpstr>
      <vt:lpstr>数据排序</vt:lpstr>
      <vt:lpstr>开关数字输入</vt:lpstr>
      <vt:lpstr>数据输入/输出</vt:lpstr>
      <vt:lpstr>数据输入/输出 (续1)</vt:lpstr>
      <vt:lpstr>数据输入/输出 (续2)</vt:lpstr>
      <vt:lpstr>排序模块接口</vt:lpstr>
      <vt:lpstr>实验步骤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ZJX</dc:creator>
  <cp:lastModifiedBy>winter-melon</cp:lastModifiedBy>
  <cp:revision>517</cp:revision>
  <cp:lastPrinted>2113-01-01T00:00:00Z</cp:lastPrinted>
  <dcterms:created xsi:type="dcterms:W3CDTF">2113-01-01T00:00:00Z</dcterms:created>
  <dcterms:modified xsi:type="dcterms:W3CDTF">2022-03-30T05:31:02Z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B71F7704B5B24EF39EE948C12424E614</vt:lpwstr>
  </property>
  <property fmtid="{D5CDD505-2E9C-101B-9397-08002B2CF9AE}" pid="4" name="KSOProductBuildVer">
    <vt:lpwstr>2052-11.1.0.11365</vt:lpwstr>
  </property>
</Properties>
</file>