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3"/>
    <p:sldId id="259" r:id="rId4"/>
    <p:sldId id="260" r:id="rId5"/>
    <p:sldId id="263" r:id="rId6"/>
    <p:sldId id="265" r:id="rId7"/>
    <p:sldId id="264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2" name="组合 71"/>
          <p:cNvGrpSpPr/>
          <p:nvPr/>
        </p:nvGrpSpPr>
        <p:grpSpPr>
          <a:xfrm>
            <a:off x="1675765" y="949325"/>
            <a:ext cx="8582025" cy="4505960"/>
            <a:chOff x="1092" y="1834"/>
            <a:chExt cx="13515" cy="7096"/>
          </a:xfrm>
        </p:grpSpPr>
        <p:grpSp>
          <p:nvGrpSpPr>
            <p:cNvPr id="71" name="组合 70"/>
            <p:cNvGrpSpPr/>
            <p:nvPr/>
          </p:nvGrpSpPr>
          <p:grpSpPr>
            <a:xfrm>
              <a:off x="7175" y="1834"/>
              <a:ext cx="5956" cy="1251"/>
              <a:chOff x="7175" y="1834"/>
              <a:chExt cx="5956" cy="1251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7175" y="1834"/>
                <a:ext cx="8" cy="117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/>
              <p:cNvSpPr txBox="1"/>
              <p:nvPr/>
            </p:nvSpPr>
            <p:spPr>
              <a:xfrm>
                <a:off x="7344" y="2166"/>
                <a:ext cx="5787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 b="1">
                    <a:latin typeface="黑体" panose="02010609060101010101" charset="-122"/>
                    <a:ea typeface="黑体" panose="02010609060101010101" charset="-122"/>
                  </a:rPr>
                  <a:t>CPU</a:t>
                </a:r>
                <a:r>
                  <a:rPr lang="zh-CN" altLang="en-US" sz="1600" b="1">
                    <a:latin typeface="黑体" panose="02010609060101010101" charset="-122"/>
                    <a:ea typeface="黑体" panose="02010609060101010101" charset="-122"/>
                  </a:rPr>
                  <a:t>工作信号，例如</a:t>
                </a:r>
                <a:r>
                  <a:rPr lang="en-US" altLang="zh-CN" sz="1600" b="1">
                    <a:latin typeface="黑体" panose="02010609060101010101" charset="-122"/>
                    <a:ea typeface="黑体" panose="02010609060101010101" charset="-122"/>
                  </a:rPr>
                  <a:t>CPU</a:t>
                </a:r>
                <a:r>
                  <a:rPr lang="zh-CN" altLang="en-US" sz="1600" b="1">
                    <a:latin typeface="黑体" panose="02010609060101010101" charset="-122"/>
                    <a:ea typeface="黑体" panose="02010609060101010101" charset="-122"/>
                  </a:rPr>
                  <a:t>时钟</a:t>
                </a:r>
                <a:endParaRPr lang="zh-CN" altLang="en-US" sz="1600" b="1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092" y="3004"/>
              <a:ext cx="13515" cy="5926"/>
              <a:chOff x="1092" y="3004"/>
              <a:chExt cx="13515" cy="5926"/>
            </a:xfrm>
          </p:grpSpPr>
          <p:grpSp>
            <p:nvGrpSpPr>
              <p:cNvPr id="37" name="组合 36"/>
              <p:cNvGrpSpPr/>
              <p:nvPr/>
            </p:nvGrpSpPr>
            <p:grpSpPr>
              <a:xfrm>
                <a:off x="1092" y="3004"/>
                <a:ext cx="13515" cy="4720"/>
                <a:chOff x="1087" y="3040"/>
                <a:chExt cx="13515" cy="4720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1087" y="3040"/>
                  <a:ext cx="13375" cy="4720"/>
                  <a:chOff x="1087" y="3040"/>
                  <a:chExt cx="13375" cy="4720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1087" y="3040"/>
                    <a:ext cx="8018" cy="4720"/>
                    <a:chOff x="1087" y="3040"/>
                    <a:chExt cx="8018" cy="4720"/>
                  </a:xfrm>
                </p:grpSpPr>
                <p:grpSp>
                  <p:nvGrpSpPr>
                    <p:cNvPr id="14" name="组合 13"/>
                    <p:cNvGrpSpPr/>
                    <p:nvPr/>
                  </p:nvGrpSpPr>
                  <p:grpSpPr>
                    <a:xfrm>
                      <a:off x="1087" y="3040"/>
                      <a:ext cx="8019" cy="4720"/>
                      <a:chOff x="1087" y="3040"/>
                      <a:chExt cx="8019" cy="4720"/>
                    </a:xfrm>
                  </p:grpSpPr>
                  <p:grpSp>
                    <p:nvGrpSpPr>
                      <p:cNvPr id="6" name="组合 5"/>
                      <p:cNvGrpSpPr/>
                      <p:nvPr/>
                    </p:nvGrpSpPr>
                    <p:grpSpPr>
                      <a:xfrm rot="0">
                        <a:off x="5248" y="3040"/>
                        <a:ext cx="3858" cy="4720"/>
                        <a:chOff x="4087" y="3016"/>
                        <a:chExt cx="3858" cy="4720"/>
                      </a:xfrm>
                    </p:grpSpPr>
                    <p:sp>
                      <p:nvSpPr>
                        <p:cNvPr id="4" name="矩形 3"/>
                        <p:cNvSpPr/>
                        <p:nvPr/>
                      </p:nvSpPr>
                      <p:spPr>
                        <a:xfrm>
                          <a:off x="4087" y="3016"/>
                          <a:ext cx="3859" cy="472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 cmpd="sng">
                          <a:solidFill>
                            <a:schemeClr val="tx1"/>
                          </a:solidFill>
                          <a:prstDash val="solid"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5" name="文本框 4"/>
                        <p:cNvSpPr txBox="1"/>
                        <p:nvPr/>
                      </p:nvSpPr>
                      <p:spPr>
                        <a:xfrm>
                          <a:off x="4087" y="4551"/>
                          <a:ext cx="3858" cy="13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pPr algn="ctr"/>
                          <a:r>
                            <a:rPr lang="en-US" altLang="zh-CN" sz="3200" b="1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PCU</a:t>
                          </a:r>
                          <a:endParaRPr lang="en-US" altLang="zh-CN" b="1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  <a:p>
                          <a:pPr algn="ctr"/>
                          <a:r>
                            <a:rPr lang="en-US" altLang="zh-CN" sz="1600" b="1">
                              <a:latin typeface="微软雅黑" panose="020B0503020204020204" charset="-122"/>
                              <a:ea typeface="微软雅黑" panose="020B0503020204020204" charset="-122"/>
                            </a:rPr>
                            <a:t>Pipeline Control Unit</a:t>
                          </a:r>
                          <a:endParaRPr lang="en-US" altLang="zh-CN" sz="1600" b="1">
                            <a:latin typeface="微软雅黑" panose="020B0503020204020204" charset="-122"/>
                            <a:ea typeface="微软雅黑" panose="020B0503020204020204" charset="-122"/>
                          </a:endParaRPr>
                        </a:p>
                      </p:txBody>
                    </p:sp>
                  </p:grpSp>
                  <p:grpSp>
                    <p:nvGrpSpPr>
                      <p:cNvPr id="13" name="组合 12"/>
                      <p:cNvGrpSpPr/>
                      <p:nvPr/>
                    </p:nvGrpSpPr>
                    <p:grpSpPr>
                      <a:xfrm>
                        <a:off x="1087" y="3324"/>
                        <a:ext cx="4509" cy="628"/>
                        <a:chOff x="1087" y="3324"/>
                        <a:chExt cx="4509" cy="628"/>
                      </a:xfrm>
                    </p:grpSpPr>
                    <p:sp>
                      <p:nvSpPr>
                        <p:cNvPr id="9" name="文本框 8"/>
                        <p:cNvSpPr txBox="1"/>
                        <p:nvPr/>
                      </p:nvSpPr>
                      <p:spPr>
                        <a:xfrm>
                          <a:off x="1614" y="3324"/>
                          <a:ext cx="3982" cy="62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p>
                          <a:r>
                            <a:rPr lang="zh-CN" altLang="en-US" sz="2000" b="1">
                              <a:latin typeface="黑体" panose="02010609060101010101" charset="-122"/>
                              <a:ea typeface="黑体" panose="02010609060101010101" charset="-122"/>
                            </a:rPr>
                            <a:t>前递与停顿控制</a:t>
                          </a:r>
                          <a:endParaRPr lang="zh-CN" altLang="en-US" sz="2000" b="1">
                            <a:latin typeface="黑体" panose="02010609060101010101" charset="-122"/>
                            <a:ea typeface="黑体" panose="02010609060101010101" charset="-122"/>
                          </a:endParaRPr>
                        </a:p>
                      </p:txBody>
                    </p:sp>
                    <p:cxnSp>
                      <p:nvCxnSpPr>
                        <p:cNvPr id="12" name="直接箭头连接符 11"/>
                        <p:cNvCxnSpPr/>
                        <p:nvPr/>
                      </p:nvCxnSpPr>
                      <p:spPr>
                        <a:xfrm>
                          <a:off x="1087" y="3952"/>
                          <a:ext cx="41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headEnd type="arrow"/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3" name="组合 22"/>
                    <p:cNvGrpSpPr/>
                    <p:nvPr/>
                  </p:nvGrpSpPr>
                  <p:grpSpPr>
                    <a:xfrm>
                      <a:off x="1087" y="6182"/>
                      <a:ext cx="4142" cy="638"/>
                      <a:chOff x="1087" y="6182"/>
                      <a:chExt cx="4142" cy="638"/>
                    </a:xfrm>
                  </p:grpSpPr>
                  <p:cxnSp>
                    <p:nvCxnSpPr>
                      <p:cNvPr id="10" name="直接箭头连接符 9"/>
                      <p:cNvCxnSpPr/>
                      <p:nvPr/>
                    </p:nvCxnSpPr>
                    <p:spPr>
                      <a:xfrm>
                        <a:off x="1087" y="6810"/>
                        <a:ext cx="4143" cy="11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headEnd type="arrow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" name="文本框 14"/>
                      <p:cNvSpPr txBox="1"/>
                      <p:nvPr/>
                    </p:nvSpPr>
                    <p:spPr>
                      <a:xfrm>
                        <a:off x="1854" y="6182"/>
                        <a:ext cx="2602" cy="62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r>
                          <a:rPr lang="en-US" altLang="zh-CN" sz="2000" b="1">
                            <a:latin typeface="黑体" panose="02010609060101010101" charset="-122"/>
                            <a:ea typeface="黑体" panose="02010609060101010101" charset="-122"/>
                          </a:rPr>
                          <a:t>CSR</a:t>
                        </a:r>
                        <a:r>
                          <a:rPr lang="zh-CN" altLang="en-US" sz="2000" b="1">
                            <a:latin typeface="黑体" panose="02010609060101010101" charset="-122"/>
                            <a:ea typeface="黑体" panose="02010609060101010101" charset="-122"/>
                          </a:rPr>
                          <a:t>数据交互</a:t>
                        </a:r>
                        <a:endParaRPr lang="zh-CN" altLang="en-US" sz="2000" b="1">
                          <a:latin typeface="黑体" panose="02010609060101010101" charset="-122"/>
                          <a:ea typeface="黑体" panose="02010609060101010101" charset="-122"/>
                        </a:endParaRPr>
                      </a:p>
                    </p:txBody>
                  </p:sp>
                </p:grpSp>
              </p:grpSp>
              <p:grpSp>
                <p:nvGrpSpPr>
                  <p:cNvPr id="22" name="组合 21"/>
                  <p:cNvGrpSpPr/>
                  <p:nvPr/>
                </p:nvGrpSpPr>
                <p:grpSpPr>
                  <a:xfrm>
                    <a:off x="11232" y="3177"/>
                    <a:ext cx="3230" cy="1933"/>
                    <a:chOff x="11232" y="3177"/>
                    <a:chExt cx="3230" cy="1933"/>
                  </a:xfrm>
                </p:grpSpPr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1232" y="3177"/>
                      <a:ext cx="3187" cy="19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11232" y="3782"/>
                      <a:ext cx="3230" cy="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zh-CN" altLang="en-US" sz="2400" b="1">
                          <a:latin typeface="黑体" panose="02010609060101010101" charset="-122"/>
                          <a:ea typeface="黑体" panose="02010609060101010101" charset="-122"/>
                        </a:rPr>
                        <a:t>相关判断单元</a:t>
                      </a:r>
                      <a:endParaRPr lang="zh-CN" altLang="en-US" sz="2400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p:txBody>
                </p:sp>
              </p:grpSp>
              <p:cxnSp>
                <p:nvCxnSpPr>
                  <p:cNvPr id="25" name="直接箭头连接符 24"/>
                  <p:cNvCxnSpPr/>
                  <p:nvPr/>
                </p:nvCxnSpPr>
                <p:spPr>
                  <a:xfrm>
                    <a:off x="9106" y="4142"/>
                    <a:ext cx="2126" cy="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组合 35"/>
                <p:cNvGrpSpPr/>
                <p:nvPr/>
              </p:nvGrpSpPr>
              <p:grpSpPr>
                <a:xfrm>
                  <a:off x="9106" y="5604"/>
                  <a:ext cx="5496" cy="1932"/>
                  <a:chOff x="9106" y="5604"/>
                  <a:chExt cx="5496" cy="1932"/>
                </a:xfrm>
              </p:grpSpPr>
              <p:cxnSp>
                <p:nvCxnSpPr>
                  <p:cNvPr id="32" name="直接箭头连接符 31"/>
                  <p:cNvCxnSpPr/>
                  <p:nvPr/>
                </p:nvCxnSpPr>
                <p:spPr>
                  <a:xfrm>
                    <a:off x="9106" y="6569"/>
                    <a:ext cx="2126" cy="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11232" y="5604"/>
                    <a:ext cx="3370" cy="1932"/>
                    <a:chOff x="11232" y="5590"/>
                    <a:chExt cx="3370" cy="1932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1232" y="5590"/>
                      <a:ext cx="3187" cy="19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11372" y="6242"/>
                      <a:ext cx="3230" cy="6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2000" b="1">
                          <a:latin typeface="黑体" panose="02010609060101010101" charset="-122"/>
                          <a:ea typeface="黑体" panose="02010609060101010101" charset="-122"/>
                        </a:rPr>
                        <a:t>CSR</a:t>
                      </a:r>
                      <a:r>
                        <a:rPr lang="zh-CN" altLang="en-US" sz="2000" b="1">
                          <a:latin typeface="黑体" panose="02010609060101010101" charset="-122"/>
                          <a:ea typeface="黑体" panose="02010609060101010101" charset="-122"/>
                        </a:rPr>
                        <a:t>寄存器阵列</a:t>
                      </a:r>
                      <a:endParaRPr lang="zh-CN" altLang="en-US" sz="2000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42" name="组合 41"/>
              <p:cNvGrpSpPr/>
              <p:nvPr/>
            </p:nvGrpSpPr>
            <p:grpSpPr>
              <a:xfrm>
                <a:off x="7178" y="7760"/>
                <a:ext cx="3934" cy="1170"/>
                <a:chOff x="7178" y="7760"/>
                <a:chExt cx="3934" cy="1170"/>
              </a:xfrm>
            </p:grpSpPr>
            <p:cxnSp>
              <p:nvCxnSpPr>
                <p:cNvPr id="40" name="直接箭头连接符 39"/>
                <p:cNvCxnSpPr/>
                <p:nvPr/>
              </p:nvCxnSpPr>
              <p:spPr>
                <a:xfrm flipH="1" flipV="1">
                  <a:off x="7178" y="7760"/>
                  <a:ext cx="8" cy="117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文本框 40"/>
                <p:cNvSpPr txBox="1"/>
                <p:nvPr/>
              </p:nvSpPr>
              <p:spPr>
                <a:xfrm>
                  <a:off x="7284" y="8031"/>
                  <a:ext cx="382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sz="1600" b="1">
                      <a:latin typeface="黑体" panose="02010609060101010101" charset="-122"/>
                      <a:ea typeface="黑体" panose="02010609060101010101" charset="-122"/>
                    </a:rPr>
                    <a:t>外部信号，例如按钮等</a:t>
                  </a:r>
                  <a:endParaRPr lang="zh-CN" sz="1600" b="1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</p:grpSp>
      <p:sp>
        <p:nvSpPr>
          <p:cNvPr id="2" name="文本框 1"/>
          <p:cNvSpPr txBox="1"/>
          <p:nvPr/>
        </p:nvSpPr>
        <p:spPr>
          <a:xfrm>
            <a:off x="1664970" y="2543810"/>
            <a:ext cx="26416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流水段的指令</a:t>
            </a:r>
            <a:endParaRPr lang="zh-CN" altLang="en-US" sz="1400" b="1"/>
          </a:p>
          <a:p>
            <a:r>
              <a:rPr lang="zh-CN" altLang="en-US" sz="1400" b="1"/>
              <a:t>段间寄存器写使能与清零信号</a:t>
            </a:r>
            <a:endParaRPr lang="zh-CN" altLang="en-US" sz="1400" b="1"/>
          </a:p>
          <a:p>
            <a:r>
              <a:rPr lang="zh-CN" altLang="en-US" sz="1400" b="1"/>
              <a:t>相关前递选择器信号</a:t>
            </a:r>
            <a:endParaRPr lang="zh-CN" altLang="en-US" sz="1400" b="1"/>
          </a:p>
          <a:p>
            <a:endParaRPr lang="zh-CN" altLang="en-US" sz="1400" b="1"/>
          </a:p>
        </p:txBody>
      </p:sp>
      <p:sp>
        <p:nvSpPr>
          <p:cNvPr id="3" name="文本框 2"/>
          <p:cNvSpPr txBox="1"/>
          <p:nvPr/>
        </p:nvSpPr>
        <p:spPr>
          <a:xfrm>
            <a:off x="1664970" y="4389755"/>
            <a:ext cx="26416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双端口（</a:t>
            </a:r>
            <a:r>
              <a:rPr lang="en-US" altLang="zh-CN" sz="1400" b="1"/>
              <a:t>1 </a:t>
            </a:r>
            <a:r>
              <a:rPr lang="zh-CN" altLang="en-US" sz="1400" b="1"/>
              <a:t>读</a:t>
            </a:r>
            <a:r>
              <a:rPr lang="en-US" altLang="zh-CN" sz="1400" b="1"/>
              <a:t> 1 </a:t>
            </a:r>
            <a:r>
              <a:rPr lang="zh-CN" altLang="en-US" sz="1400" b="1"/>
              <a:t>写）、写使能</a:t>
            </a:r>
            <a:endParaRPr lang="zh-CN" altLang="en-US" sz="1400" b="1"/>
          </a:p>
          <a:p>
            <a:r>
              <a:rPr lang="en-US" altLang="zh-CN" sz="1400" b="1"/>
              <a:t>CPU </a:t>
            </a:r>
            <a:r>
              <a:rPr lang="zh-CN" altLang="en-US" sz="1400" b="1"/>
              <a:t>内部异常信号</a:t>
            </a:r>
            <a:endParaRPr lang="zh-CN" altLang="en-US" sz="1400" b="1"/>
          </a:p>
          <a:p>
            <a:r>
              <a:rPr lang="zh-CN" altLang="en-US" sz="1400" b="1"/>
              <a:t>部分关键数据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4" name="直接箭头连接符 13"/>
          <p:cNvCxnSpPr/>
          <p:nvPr/>
        </p:nvCxnSpPr>
        <p:spPr>
          <a:xfrm>
            <a:off x="6618605" y="4830445"/>
            <a:ext cx="1390015" cy="63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682740" y="4404360"/>
            <a:ext cx="161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Slow Answer</a:t>
            </a:r>
            <a:endParaRPr lang="en-US" altLang="zh-CN" b="1"/>
          </a:p>
        </p:txBody>
      </p:sp>
      <p:grpSp>
        <p:nvGrpSpPr>
          <p:cNvPr id="20" name="组合 19"/>
          <p:cNvGrpSpPr/>
          <p:nvPr/>
        </p:nvGrpSpPr>
        <p:grpSpPr>
          <a:xfrm>
            <a:off x="6006465" y="2677160"/>
            <a:ext cx="1492885" cy="647700"/>
            <a:chOff x="9459" y="4216"/>
            <a:chExt cx="2351" cy="1020"/>
          </a:xfrm>
        </p:grpSpPr>
        <p:sp>
          <p:nvSpPr>
            <p:cNvPr id="18" name="矩形 17"/>
            <p:cNvSpPr/>
            <p:nvPr/>
          </p:nvSpPr>
          <p:spPr>
            <a:xfrm>
              <a:off x="9459" y="4216"/>
              <a:ext cx="2002" cy="1020"/>
            </a:xfrm>
            <a:prstGeom prst="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644" y="4472"/>
              <a:ext cx="2167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 b="1"/>
                <a:t>段间寄存器</a:t>
              </a:r>
              <a:endParaRPr lang="zh-CN" altLang="en-US" sz="1400" b="1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25570" y="2416175"/>
            <a:ext cx="3994785" cy="3089910"/>
            <a:chOff x="6182" y="3805"/>
            <a:chExt cx="6291" cy="4866"/>
          </a:xfrm>
        </p:grpSpPr>
        <p:grpSp>
          <p:nvGrpSpPr>
            <p:cNvPr id="13" name="组合 12"/>
            <p:cNvGrpSpPr/>
            <p:nvPr/>
          </p:nvGrpSpPr>
          <p:grpSpPr>
            <a:xfrm>
              <a:off x="6182" y="3805"/>
              <a:ext cx="5821" cy="4866"/>
              <a:chOff x="6190" y="3813"/>
              <a:chExt cx="5821" cy="486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6190" y="3813"/>
                <a:ext cx="4241" cy="4866"/>
                <a:chOff x="6190" y="3813"/>
                <a:chExt cx="4241" cy="4866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6191" y="6532"/>
                  <a:ext cx="4240" cy="2147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208" y="5719"/>
                  <a:ext cx="2246" cy="16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6" name="矩形 5"/>
                <p:cNvSpPr/>
                <p:nvPr/>
              </p:nvSpPr>
              <p:spPr>
                <a:xfrm>
                  <a:off x="6190" y="3813"/>
                  <a:ext cx="2281" cy="4866"/>
                </a:xfrm>
                <a:prstGeom prst="rect">
                  <a:avLst/>
                </a:pr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7322" y="6552"/>
                  <a:ext cx="2246" cy="21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8454" y="4730"/>
                <a:ext cx="3557" cy="1094"/>
                <a:chOff x="8454" y="4730"/>
                <a:chExt cx="3557" cy="1094"/>
              </a:xfrm>
            </p:grpSpPr>
            <p:cxnSp>
              <p:nvCxnSpPr>
                <p:cNvPr id="16" name="直接箭头连接符 15"/>
                <p:cNvCxnSpPr/>
                <p:nvPr/>
              </p:nvCxnSpPr>
              <p:spPr>
                <a:xfrm>
                  <a:off x="8454" y="4730"/>
                  <a:ext cx="1013" cy="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/>
                <p:cNvSpPr txBox="1"/>
                <p:nvPr/>
              </p:nvSpPr>
              <p:spPr>
                <a:xfrm>
                  <a:off x="9467" y="5244"/>
                  <a:ext cx="254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b="1"/>
                    <a:t>Fast Answer</a:t>
                  </a:r>
                  <a:endParaRPr lang="en-US" altLang="zh-CN" b="1"/>
                </a:p>
              </p:txBody>
            </p:sp>
          </p:grpSp>
        </p:grpSp>
        <p:cxnSp>
          <p:nvCxnSpPr>
            <p:cNvPr id="22" name="直接箭头连接符 21"/>
            <p:cNvCxnSpPr/>
            <p:nvPr/>
          </p:nvCxnSpPr>
          <p:spPr>
            <a:xfrm>
              <a:off x="11461" y="4730"/>
              <a:ext cx="1013" cy="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618605" y="4398010"/>
            <a:ext cx="1679575" cy="426085"/>
            <a:chOff x="10423" y="6926"/>
            <a:chExt cx="2645" cy="671"/>
          </a:xfrm>
        </p:grpSpPr>
        <p:cxnSp>
          <p:nvCxnSpPr>
            <p:cNvPr id="24" name="直接箭头连接符 23"/>
            <p:cNvCxnSpPr/>
            <p:nvPr/>
          </p:nvCxnSpPr>
          <p:spPr>
            <a:xfrm>
              <a:off x="10423" y="7597"/>
              <a:ext cx="2189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0524" y="6926"/>
              <a:ext cx="25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Slow Answer</a:t>
              </a:r>
              <a:endParaRPr lang="en-US" altLang="zh-CN" b="1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4251960" y="4558665"/>
            <a:ext cx="2051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综合计算单元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8" name="组合 77"/>
          <p:cNvGrpSpPr/>
          <p:nvPr/>
        </p:nvGrpSpPr>
        <p:grpSpPr>
          <a:xfrm>
            <a:off x="1139190" y="373380"/>
            <a:ext cx="9936480" cy="5946140"/>
            <a:chOff x="2165" y="458"/>
            <a:chExt cx="15648" cy="9364"/>
          </a:xfrm>
        </p:grpSpPr>
        <p:grpSp>
          <p:nvGrpSpPr>
            <p:cNvPr id="74" name="组合 73"/>
            <p:cNvGrpSpPr/>
            <p:nvPr/>
          </p:nvGrpSpPr>
          <p:grpSpPr>
            <a:xfrm>
              <a:off x="2165" y="458"/>
              <a:ext cx="15648" cy="9365"/>
              <a:chOff x="2165" y="458"/>
              <a:chExt cx="15648" cy="9365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8323" y="7660"/>
                <a:ext cx="277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</a:rPr>
                  <a:t>中断完成信号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2165" y="458"/>
                <a:ext cx="15648" cy="9365"/>
                <a:chOff x="2165" y="458"/>
                <a:chExt cx="15648" cy="9365"/>
              </a:xfrm>
            </p:grpSpPr>
            <p:grpSp>
              <p:nvGrpSpPr>
                <p:cNvPr id="45" name="组合 44"/>
                <p:cNvGrpSpPr/>
                <p:nvPr/>
              </p:nvGrpSpPr>
              <p:grpSpPr>
                <a:xfrm>
                  <a:off x="2165" y="458"/>
                  <a:ext cx="15648" cy="9365"/>
                  <a:chOff x="2165" y="471"/>
                  <a:chExt cx="15648" cy="9365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2165" y="471"/>
                    <a:ext cx="15648" cy="9365"/>
                    <a:chOff x="2165" y="485"/>
                    <a:chExt cx="15648" cy="9365"/>
                  </a:xfrm>
                </p:grpSpPr>
                <p:pic>
                  <p:nvPicPr>
                    <p:cNvPr id="47" name="图片 46" descr="图片1"/>
                    <p:cNvPicPr>
                      <a:picLocks noChangeAspect="1"/>
                    </p:cNvPicPr>
                    <p:nvPr/>
                  </p:nvPicPr>
                  <p:blipFill>
                    <a:blip r:embed="rId1"/>
                    <a:stretch>
                      <a:fillRect/>
                    </a:stretch>
                  </p:blipFill>
                  <p:spPr>
                    <a:xfrm rot="10800000">
                      <a:off x="12219" y="7394"/>
                      <a:ext cx="2429" cy="2457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8" name="组合 47"/>
                    <p:cNvGrpSpPr/>
                    <p:nvPr/>
                  </p:nvGrpSpPr>
                  <p:grpSpPr>
                    <a:xfrm>
                      <a:off x="2165" y="485"/>
                      <a:ext cx="15648" cy="8186"/>
                      <a:chOff x="2165" y="485"/>
                      <a:chExt cx="15648" cy="8186"/>
                    </a:xfrm>
                  </p:grpSpPr>
                  <p:pic>
                    <p:nvPicPr>
                      <p:cNvPr id="49" name="图片 48" descr="图片1"/>
                      <p:cNvPicPr>
                        <a:picLocks noChangeAspect="1"/>
                      </p:cNvPicPr>
                      <p:nvPr/>
                    </p:nvPicPr>
                    <p:blipFill>
                      <a:blip r:embed="rId1"/>
                      <a:stretch>
                        <a:fillRect/>
                      </a:stretch>
                    </p:blipFill>
                    <p:spPr>
                      <a:xfrm>
                        <a:off x="4649" y="485"/>
                        <a:ext cx="2429" cy="2457"/>
                      </a:xfrm>
                      <a:prstGeom prst="rect">
                        <a:avLst/>
                      </a:prstGeom>
                    </p:spPr>
                  </p:pic>
                  <p:grpSp>
                    <p:nvGrpSpPr>
                      <p:cNvPr id="50" name="组合 49"/>
                      <p:cNvGrpSpPr/>
                      <p:nvPr/>
                    </p:nvGrpSpPr>
                    <p:grpSpPr>
                      <a:xfrm>
                        <a:off x="2165" y="1655"/>
                        <a:ext cx="15649" cy="7016"/>
                        <a:chOff x="2165" y="1655"/>
                        <a:chExt cx="15649" cy="7016"/>
                      </a:xfrm>
                    </p:grpSpPr>
                    <p:grpSp>
                      <p:nvGrpSpPr>
                        <p:cNvPr id="51" name="组合 50"/>
                        <p:cNvGrpSpPr/>
                        <p:nvPr/>
                      </p:nvGrpSpPr>
                      <p:grpSpPr>
                        <a:xfrm>
                          <a:off x="5784" y="1655"/>
                          <a:ext cx="2288" cy="2288"/>
                          <a:chOff x="4099" y="2602"/>
                          <a:chExt cx="2288" cy="2288"/>
                        </a:xfrm>
                      </p:grpSpPr>
                      <p:sp>
                        <p:nvSpPr>
                          <p:cNvPr id="52" name="椭圆 51"/>
                          <p:cNvSpPr/>
                          <p:nvPr/>
                        </p:nvSpPr>
                        <p:spPr>
                          <a:xfrm>
                            <a:off x="4099" y="2602"/>
                            <a:ext cx="2288" cy="2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8575" cmpd="sng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53" name="文本框 52"/>
                          <p:cNvSpPr txBox="1"/>
                          <p:nvPr/>
                        </p:nvSpPr>
                        <p:spPr>
                          <a:xfrm>
                            <a:off x="4606" y="3384"/>
                            <a:ext cx="1400" cy="72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zh-CN" altLang="en-US" sz="2400" b="1"/>
                              <a:t>等待</a:t>
                            </a:r>
                            <a:endParaRPr lang="zh-CN" altLang="en-US" sz="2400" b="1"/>
                          </a:p>
                        </p:txBody>
                      </p:sp>
                    </p:grpSp>
                    <p:grpSp>
                      <p:nvGrpSpPr>
                        <p:cNvPr id="54" name="组合 53"/>
                        <p:cNvGrpSpPr/>
                        <p:nvPr/>
                      </p:nvGrpSpPr>
                      <p:grpSpPr>
                        <a:xfrm>
                          <a:off x="11250" y="1655"/>
                          <a:ext cx="6564" cy="2288"/>
                          <a:chOff x="9539" y="2602"/>
                          <a:chExt cx="6564" cy="2288"/>
                        </a:xfrm>
                      </p:grpSpPr>
                      <p:grpSp>
                        <p:nvGrpSpPr>
                          <p:cNvPr id="55" name="组合 54"/>
                          <p:cNvGrpSpPr/>
                          <p:nvPr/>
                        </p:nvGrpSpPr>
                        <p:grpSpPr>
                          <a:xfrm>
                            <a:off x="9539" y="2602"/>
                            <a:ext cx="2288" cy="2288"/>
                            <a:chOff x="4099" y="2602"/>
                            <a:chExt cx="2288" cy="2288"/>
                          </a:xfrm>
                        </p:grpSpPr>
                        <p:sp>
                          <p:nvSpPr>
                            <p:cNvPr id="56" name="椭圆 55"/>
                            <p:cNvSpPr/>
                            <p:nvPr/>
                          </p:nvSpPr>
                          <p:spPr>
                            <a:xfrm>
                              <a:off x="4099" y="2602"/>
                              <a:ext cx="2288" cy="228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28575" cmpd="sng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57" name="文本框 56"/>
                            <p:cNvSpPr txBox="1"/>
                            <p:nvPr/>
                          </p:nvSpPr>
                          <p:spPr>
                            <a:xfrm>
                              <a:off x="4606" y="3384"/>
                              <a:ext cx="1400" cy="7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p>
                              <a:r>
                                <a:rPr lang="zh-CN" altLang="en-US" sz="2400" b="1"/>
                                <a:t>处理</a:t>
                              </a:r>
                              <a:endParaRPr lang="zh-CN" altLang="en-US" sz="2400" b="1"/>
                            </a:p>
                          </p:txBody>
                        </p:sp>
                      </p:grpSp>
                      <p:sp>
                        <p:nvSpPr>
                          <p:cNvPr id="58" name="文本框 57"/>
                          <p:cNvSpPr txBox="1"/>
                          <p:nvPr/>
                        </p:nvSpPr>
                        <p:spPr>
                          <a:xfrm>
                            <a:off x="11977" y="3020"/>
                            <a:ext cx="4126" cy="14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zh-CN" altLang="en-US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停止流水线时钟</a:t>
                            </a:r>
                            <a:endParaRPr lang="zh-CN" altLang="en-US">
                              <a:latin typeface="黑体" panose="02010609060101010101" charset="-122"/>
                              <a:ea typeface="黑体" panose="02010609060101010101" charset="-122"/>
                              <a:cs typeface="黑体" panose="02010609060101010101" charset="-122"/>
                            </a:endParaRPr>
                          </a:p>
                          <a:p>
                            <a:r>
                              <a:rPr lang="zh-CN" altLang="en-US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硬件设置</a:t>
                            </a:r>
                            <a:r>
                              <a:rPr lang="en-US" altLang="zh-CN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CSR</a:t>
                            </a:r>
                            <a:endParaRPr lang="en-US" altLang="zh-CN">
                              <a:latin typeface="黑体" panose="02010609060101010101" charset="-122"/>
                              <a:ea typeface="黑体" panose="02010609060101010101" charset="-122"/>
                              <a:cs typeface="黑体" panose="02010609060101010101" charset="-122"/>
                            </a:endParaRPr>
                          </a:p>
                          <a:p>
                            <a:r>
                              <a:rPr lang="zh-CN" altLang="en-US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更换</a:t>
                            </a:r>
                            <a:r>
                              <a:rPr lang="en-US" altLang="zh-CN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PC</a:t>
                            </a:r>
                            <a:r>
                              <a:rPr lang="zh-CN" altLang="en-US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为中断处理程序</a:t>
                            </a:r>
                            <a:endParaRPr lang="zh-CN" altLang="en-US">
                              <a:latin typeface="黑体" panose="02010609060101010101" charset="-122"/>
                              <a:ea typeface="黑体" panose="02010609060101010101" charset="-122"/>
                              <a:cs typeface="黑体" panose="02010609060101010101" charset="-122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59" name="组合 58"/>
                        <p:cNvGrpSpPr/>
                        <p:nvPr/>
                      </p:nvGrpSpPr>
                      <p:grpSpPr>
                        <a:xfrm>
                          <a:off x="11250" y="6383"/>
                          <a:ext cx="2288" cy="2288"/>
                          <a:chOff x="4099" y="2602"/>
                          <a:chExt cx="2288" cy="2288"/>
                        </a:xfrm>
                      </p:grpSpPr>
                      <p:sp>
                        <p:nvSpPr>
                          <p:cNvPr id="60" name="椭圆 59"/>
                          <p:cNvSpPr/>
                          <p:nvPr/>
                        </p:nvSpPr>
                        <p:spPr>
                          <a:xfrm>
                            <a:off x="4099" y="2602"/>
                            <a:ext cx="2288" cy="2288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28575" cmpd="sng">
                            <a:solidFill>
                              <a:schemeClr val="tx1"/>
                            </a:solidFill>
                            <a:prstDash val="solid"/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p>
                            <a:pPr algn="ctr"/>
                            <a:endParaRPr lang="zh-CN" altLang="en-US"/>
                          </a:p>
                        </p:txBody>
                      </p:sp>
                      <p:sp>
                        <p:nvSpPr>
                          <p:cNvPr id="61" name="文本框 60"/>
                          <p:cNvSpPr txBox="1"/>
                          <p:nvPr/>
                        </p:nvSpPr>
                        <p:spPr>
                          <a:xfrm>
                            <a:off x="4606" y="3384"/>
                            <a:ext cx="1400" cy="72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zh-CN" altLang="en-US" sz="2400" b="1"/>
                              <a:t>等待</a:t>
                            </a:r>
                            <a:endParaRPr lang="zh-CN" altLang="en-US" sz="2400" b="1"/>
                          </a:p>
                        </p:txBody>
                      </p:sp>
                    </p:grpSp>
                    <p:grpSp>
                      <p:nvGrpSpPr>
                        <p:cNvPr id="62" name="组合 61"/>
                        <p:cNvGrpSpPr/>
                        <p:nvPr/>
                      </p:nvGrpSpPr>
                      <p:grpSpPr>
                        <a:xfrm>
                          <a:off x="2165" y="6383"/>
                          <a:ext cx="5907" cy="2288"/>
                          <a:chOff x="5920" y="2602"/>
                          <a:chExt cx="5907" cy="2288"/>
                        </a:xfrm>
                      </p:grpSpPr>
                      <p:grpSp>
                        <p:nvGrpSpPr>
                          <p:cNvPr id="63" name="组合 62"/>
                          <p:cNvGrpSpPr/>
                          <p:nvPr/>
                        </p:nvGrpSpPr>
                        <p:grpSpPr>
                          <a:xfrm>
                            <a:off x="9539" y="2602"/>
                            <a:ext cx="2288" cy="2288"/>
                            <a:chOff x="4099" y="2602"/>
                            <a:chExt cx="2288" cy="2288"/>
                          </a:xfrm>
                        </p:grpSpPr>
                        <p:sp>
                          <p:nvSpPr>
                            <p:cNvPr id="64" name="椭圆 63"/>
                            <p:cNvSpPr/>
                            <p:nvPr/>
                          </p:nvSpPr>
                          <p:spPr>
                            <a:xfrm>
                              <a:off x="4099" y="2602"/>
                              <a:ext cx="2288" cy="2288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 w="28575" cmpd="sng">
                              <a:solidFill>
                                <a:schemeClr val="tx1"/>
                              </a:solidFill>
                              <a:prstDash val="solid"/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p>
                              <a:pPr algn="ctr"/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65" name="文本框 64"/>
                            <p:cNvSpPr txBox="1"/>
                            <p:nvPr/>
                          </p:nvSpPr>
                          <p:spPr>
                            <a:xfrm>
                              <a:off x="4606" y="3384"/>
                              <a:ext cx="1400" cy="72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p>
                              <a:r>
                                <a:rPr lang="zh-CN" altLang="en-US" sz="2400" b="1"/>
                                <a:t>处理</a:t>
                              </a:r>
                              <a:endParaRPr lang="zh-CN" altLang="en-US" sz="2400" b="1"/>
                            </a:p>
                          </p:txBody>
                        </p:sp>
                      </p:grpSp>
                      <p:sp>
                        <p:nvSpPr>
                          <p:cNvPr id="66" name="文本框 65"/>
                          <p:cNvSpPr txBox="1"/>
                          <p:nvPr/>
                        </p:nvSpPr>
                        <p:spPr>
                          <a:xfrm>
                            <a:off x="5920" y="3021"/>
                            <a:ext cx="4126" cy="145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p>
                            <a:r>
                              <a:rPr lang="zh-CN" altLang="en-US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停止流水线时钟</a:t>
                            </a:r>
                            <a:endParaRPr lang="zh-CN" altLang="en-US">
                              <a:latin typeface="黑体" panose="02010609060101010101" charset="-122"/>
                              <a:ea typeface="黑体" panose="02010609060101010101" charset="-122"/>
                              <a:cs typeface="黑体" panose="02010609060101010101" charset="-122"/>
                            </a:endParaRPr>
                          </a:p>
                          <a:p>
                            <a:r>
                              <a:rPr lang="zh-CN" altLang="en-US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硬件设置</a:t>
                            </a:r>
                            <a:r>
                              <a:rPr lang="en-US" altLang="zh-CN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CSR</a:t>
                            </a:r>
                            <a:endParaRPr lang="en-US" altLang="zh-CN">
                              <a:latin typeface="黑体" panose="02010609060101010101" charset="-122"/>
                              <a:ea typeface="黑体" panose="02010609060101010101" charset="-122"/>
                              <a:cs typeface="黑体" panose="02010609060101010101" charset="-122"/>
                            </a:endParaRPr>
                          </a:p>
                          <a:p>
                            <a:r>
                              <a:rPr lang="zh-CN" altLang="en-US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更换</a:t>
                            </a:r>
                            <a:r>
                              <a:rPr lang="en-US" altLang="zh-CN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PC</a:t>
                            </a:r>
                            <a:r>
                              <a:rPr lang="zh-CN" altLang="en-US">
                                <a:latin typeface="黑体" panose="02010609060101010101" charset="-122"/>
                                <a:ea typeface="黑体" panose="02010609060101010101" charset="-122"/>
                                <a:cs typeface="黑体" panose="02010609060101010101" charset="-122"/>
                              </a:rPr>
                              <a:t>为用户程序</a:t>
                            </a:r>
                            <a:endParaRPr lang="zh-CN" altLang="en-US">
                              <a:latin typeface="黑体" panose="02010609060101010101" charset="-122"/>
                              <a:ea typeface="黑体" panose="02010609060101010101" charset="-122"/>
                              <a:cs typeface="黑体" panose="02010609060101010101" charset="-122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67" name="直接箭头连接符 66"/>
                        <p:cNvCxnSpPr>
                          <a:endCxn id="52" idx="4"/>
                        </p:cNvCxnSpPr>
                        <p:nvPr/>
                      </p:nvCxnSpPr>
                      <p:spPr>
                        <a:xfrm flipH="1" flipV="1">
                          <a:off x="6928" y="3943"/>
                          <a:ext cx="4" cy="2440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8" name="直接箭头连接符 67"/>
                        <p:cNvCxnSpPr>
                          <a:endCxn id="56" idx="2"/>
                        </p:cNvCxnSpPr>
                        <p:nvPr/>
                      </p:nvCxnSpPr>
                      <p:spPr>
                        <a:xfrm flipV="1">
                          <a:off x="8074" y="2799"/>
                          <a:ext cx="3176" cy="22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9" name="直接箭头连接符 68"/>
                        <p:cNvCxnSpPr>
                          <a:stCxn id="56" idx="4"/>
                          <a:endCxn id="60" idx="0"/>
                        </p:cNvCxnSpPr>
                        <p:nvPr/>
                      </p:nvCxnSpPr>
                      <p:spPr>
                        <a:xfrm>
                          <a:off x="12394" y="3943"/>
                          <a:ext cx="0" cy="2440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直接箭头连接符 69"/>
                        <p:cNvCxnSpPr>
                          <a:stCxn id="60" idx="2"/>
                          <a:endCxn id="64" idx="6"/>
                        </p:cNvCxnSpPr>
                        <p:nvPr/>
                      </p:nvCxnSpPr>
                      <p:spPr>
                        <a:xfrm flipH="1">
                          <a:off x="8072" y="7527"/>
                          <a:ext cx="3178" cy="0"/>
                        </a:xfrm>
                        <a:prstGeom prst="straightConnector1">
                          <a:avLst/>
                        </a:prstGeom>
                        <a:ln w="2222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sp>
                <p:nvSpPr>
                  <p:cNvPr id="71" name="文本框 70"/>
                  <p:cNvSpPr txBox="1"/>
                  <p:nvPr/>
                </p:nvSpPr>
                <p:spPr>
                  <a:xfrm>
                    <a:off x="2165" y="1409"/>
                    <a:ext cx="2707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zh-CN" altLang="en-US">
                        <a:latin typeface="黑体" panose="02010609060101010101" charset="-122"/>
                        <a:ea typeface="黑体" panose="02010609060101010101" charset="-122"/>
                      </a:rPr>
                      <a:t>程序正常执行</a:t>
                    </a:r>
                    <a:endParaRPr lang="zh-CN" altLang="en-US">
                      <a:latin typeface="黑体" panose="02010609060101010101" charset="-122"/>
                      <a:ea typeface="黑体" panose="02010609060101010101" charset="-122"/>
                    </a:endParaRPr>
                  </a:p>
                </p:txBody>
              </p:sp>
            </p:grpSp>
            <p:sp>
              <p:nvSpPr>
                <p:cNvPr id="72" name="文本框 71"/>
                <p:cNvSpPr txBox="1"/>
                <p:nvPr/>
              </p:nvSpPr>
              <p:spPr>
                <a:xfrm>
                  <a:off x="8665" y="2192"/>
                  <a:ext cx="220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>
                      <a:latin typeface="黑体" panose="02010609060101010101" charset="-122"/>
                      <a:ea typeface="黑体" panose="02010609060101010101" charset="-122"/>
                    </a:rPr>
                    <a:t>中断信号</a:t>
                  </a:r>
                  <a:endParaRPr lang="zh-CN" altLang="en-US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</p:grpSp>
        <p:sp>
          <p:nvSpPr>
            <p:cNvPr id="76" name="文本框 75"/>
            <p:cNvSpPr txBox="1"/>
            <p:nvPr/>
          </p:nvSpPr>
          <p:spPr>
            <a:xfrm>
              <a:off x="14814" y="8240"/>
              <a:ext cx="27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黑体" panose="02010609060101010101" charset="-122"/>
                  <a:ea typeface="黑体" panose="02010609060101010101" charset="-122"/>
                </a:rPr>
                <a:t>中断处理程序</a:t>
              </a:r>
              <a:endParaRPr lang="zh-CN" altLang="en-US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1" name="组合 70"/>
          <p:cNvGrpSpPr/>
          <p:nvPr/>
        </p:nvGrpSpPr>
        <p:grpSpPr>
          <a:xfrm rot="0">
            <a:off x="5538470" y="949325"/>
            <a:ext cx="1759585" cy="742950"/>
            <a:chOff x="7175" y="1834"/>
            <a:chExt cx="2771" cy="1170"/>
          </a:xfrm>
        </p:grpSpPr>
        <p:cxnSp>
          <p:nvCxnSpPr>
            <p:cNvPr id="16" name="直接箭头连接符 15"/>
            <p:cNvCxnSpPr/>
            <p:nvPr/>
          </p:nvCxnSpPr>
          <p:spPr>
            <a:xfrm flipH="1" flipV="1">
              <a:off x="7175" y="1834"/>
              <a:ext cx="8" cy="11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7344" y="2166"/>
              <a:ext cx="260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latin typeface="黑体" panose="02010609060101010101" charset="-122"/>
                  <a:ea typeface="黑体" panose="02010609060101010101" charset="-122"/>
                </a:rPr>
                <a:t>CPU</a:t>
              </a:r>
              <a:r>
                <a:rPr lang="zh-CN" altLang="en-US" sz="1600" b="1">
                  <a:latin typeface="黑体" panose="02010609060101010101" charset="-122"/>
                  <a:ea typeface="黑体" panose="02010609060101010101" charset="-122"/>
                </a:rPr>
                <a:t>工作信号</a:t>
              </a:r>
              <a:endParaRPr lang="zh-CN" altLang="en-US" sz="16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 rot="0">
            <a:off x="1675765" y="1872615"/>
            <a:ext cx="2863215" cy="2219960"/>
            <a:chOff x="1087" y="3324"/>
            <a:chExt cx="4509" cy="3496"/>
          </a:xfrm>
        </p:grpSpPr>
        <p:grpSp>
          <p:nvGrpSpPr>
            <p:cNvPr id="13" name="组合 12"/>
            <p:cNvGrpSpPr/>
            <p:nvPr/>
          </p:nvGrpSpPr>
          <p:grpSpPr>
            <a:xfrm rot="0">
              <a:off x="1087" y="3324"/>
              <a:ext cx="4509" cy="628"/>
              <a:chOff x="1087" y="3324"/>
              <a:chExt cx="4509" cy="62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614" y="3324"/>
                <a:ext cx="398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>
                    <a:latin typeface="黑体" panose="02010609060101010101" charset="-122"/>
                    <a:ea typeface="黑体" panose="02010609060101010101" charset="-122"/>
                  </a:rPr>
                  <a:t>前递与停顿控制</a:t>
                </a:r>
                <a:endParaRPr lang="zh-CN" altLang="en-US" sz="2000" b="1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cxnSp>
            <p:nvCxnSpPr>
              <p:cNvPr id="12" name="直接箭头连接符 11"/>
              <p:cNvCxnSpPr/>
              <p:nvPr/>
            </p:nvCxnSpPr>
            <p:spPr>
              <a:xfrm>
                <a:off x="1087" y="3952"/>
                <a:ext cx="416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1087" y="6182"/>
              <a:ext cx="4142" cy="638"/>
              <a:chOff x="1087" y="6182"/>
              <a:chExt cx="4142" cy="638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1087" y="6810"/>
                <a:ext cx="4143" cy="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/>
            </p:nvSpPr>
            <p:spPr>
              <a:xfrm>
                <a:off x="1854" y="6182"/>
                <a:ext cx="2602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latin typeface="黑体" panose="02010609060101010101" charset="-122"/>
                    <a:ea typeface="黑体" panose="02010609060101010101" charset="-122"/>
                  </a:rPr>
                  <a:t>CSR</a:t>
                </a:r>
                <a:r>
                  <a:rPr lang="zh-CN" altLang="en-US" sz="2000" b="1">
                    <a:latin typeface="黑体" panose="02010609060101010101" charset="-122"/>
                    <a:ea typeface="黑体" panose="02010609060101010101" charset="-122"/>
                  </a:rPr>
                  <a:t>数据交互</a:t>
                </a:r>
                <a:endParaRPr lang="zh-CN" altLang="en-US" sz="2000" b="1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 rot="0">
            <a:off x="8117840" y="1779270"/>
            <a:ext cx="2051050" cy="1227455"/>
            <a:chOff x="11232" y="3177"/>
            <a:chExt cx="3230" cy="1933"/>
          </a:xfrm>
        </p:grpSpPr>
        <p:sp>
          <p:nvSpPr>
            <p:cNvPr id="20" name="矩形 19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232" y="3782"/>
              <a:ext cx="323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latin typeface="黑体" panose="02010609060101010101" charset="-122"/>
                  <a:ea typeface="黑体" panose="02010609060101010101" charset="-122"/>
                </a:rPr>
                <a:t>地图存储器</a:t>
              </a:r>
              <a:r>
                <a:rPr lang="en-US" altLang="zh-CN" sz="2400" b="1">
                  <a:latin typeface="黑体" panose="02010609060101010101" charset="-122"/>
                  <a:ea typeface="黑体" panose="02010609060101010101" charset="-122"/>
                </a:rPr>
                <a:t>1</a:t>
              </a:r>
              <a:endParaRPr lang="en-US" altLang="zh-CN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cxnSp>
        <p:nvCxnSpPr>
          <p:cNvPr id="25" name="直接箭头连接符 24"/>
          <p:cNvCxnSpPr/>
          <p:nvPr/>
        </p:nvCxnSpPr>
        <p:spPr>
          <a:xfrm>
            <a:off x="3542030" y="853440"/>
            <a:ext cx="1350010" cy="190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465070" y="3885565"/>
            <a:ext cx="1350010" cy="190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8117840" y="3320415"/>
            <a:ext cx="2023745" cy="12274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 rot="0">
            <a:off x="5540375" y="4712335"/>
            <a:ext cx="1719580" cy="742950"/>
            <a:chOff x="7178" y="7760"/>
            <a:chExt cx="2708" cy="1170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7178" y="7760"/>
              <a:ext cx="8" cy="117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7284" y="8031"/>
              <a:ext cx="260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sz="1600" b="1">
                  <a:latin typeface="黑体" panose="02010609060101010101" charset="-122"/>
                  <a:ea typeface="黑体" panose="02010609060101010101" charset="-122"/>
                </a:rPr>
                <a:t>外部信号</a:t>
              </a:r>
              <a:endParaRPr lang="zh-CN" sz="16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8117840" y="3703955"/>
            <a:ext cx="2051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地图存储器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2</a:t>
            </a:r>
            <a:endParaRPr lang="en-US" alt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梯形 7"/>
          <p:cNvSpPr/>
          <p:nvPr/>
        </p:nvSpPr>
        <p:spPr>
          <a:xfrm rot="5400000">
            <a:off x="7112635" y="5403215"/>
            <a:ext cx="1549400" cy="635000"/>
          </a:xfrm>
          <a:prstGeom prst="trapezoi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 rot="0">
            <a:off x="2137215" y="1448435"/>
            <a:ext cx="1917700" cy="824156"/>
            <a:chOff x="11104" y="3177"/>
            <a:chExt cx="3442" cy="1933"/>
          </a:xfrm>
        </p:grpSpPr>
        <p:sp>
          <p:nvSpPr>
            <p:cNvPr id="20" name="矩形 19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黑体" panose="02010609060101010101" charset="-122"/>
                  <a:ea typeface="黑体" panose="02010609060101010101" charset="-122"/>
                </a:rPr>
                <a:t>Mtevc</a:t>
              </a:r>
              <a:endParaRPr 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0">
            <a:off x="2137215" y="2540635"/>
            <a:ext cx="1917700" cy="824156"/>
            <a:chOff x="11104" y="3177"/>
            <a:chExt cx="3442" cy="1933"/>
          </a:xfrm>
        </p:grpSpPr>
        <p:sp>
          <p:nvSpPr>
            <p:cNvPr id="3" name="矩形 2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黑体" panose="02010609060101010101" charset="-122"/>
                  <a:ea typeface="黑体" panose="02010609060101010101" charset="-122"/>
                </a:rPr>
                <a:t>Mcause</a:t>
              </a:r>
              <a:endParaRPr 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0">
            <a:off x="2137215" y="3632835"/>
            <a:ext cx="1917700" cy="824156"/>
            <a:chOff x="11104" y="3177"/>
            <a:chExt cx="3442" cy="1933"/>
          </a:xfrm>
        </p:grpSpPr>
        <p:sp>
          <p:nvSpPr>
            <p:cNvPr id="6" name="矩形 5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黑体" panose="02010609060101010101" charset="-122"/>
                  <a:ea typeface="黑体" panose="02010609060101010101" charset="-122"/>
                </a:rPr>
                <a:t>Mepc</a:t>
              </a:r>
              <a:endParaRPr 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0">
            <a:off x="2137215" y="4725035"/>
            <a:ext cx="1917700" cy="824156"/>
            <a:chOff x="11104" y="3177"/>
            <a:chExt cx="3442" cy="1933"/>
          </a:xfrm>
        </p:grpSpPr>
        <p:sp>
          <p:nvSpPr>
            <p:cNvPr id="9" name="矩形 8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黑体" panose="02010609060101010101" charset="-122"/>
                  <a:ea typeface="黑体" panose="02010609060101010101" charset="-122"/>
                </a:rPr>
                <a:t>Mtval</a:t>
              </a:r>
              <a:endParaRPr 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46575" y="1448435"/>
            <a:ext cx="5392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Machine Trp-Vecor Base-Address Register</a:t>
            </a:r>
            <a:endParaRPr lang="zh-CN" altLang="en-US"/>
          </a:p>
          <a:p>
            <a:r>
              <a:rPr lang="zh-CN" altLang="en-US"/>
              <a:t>存储中断服务程序基址</a:t>
            </a:r>
            <a:endParaRPr lang="zh-CN" altLang="en-US"/>
          </a:p>
          <a:p>
            <a:r>
              <a:rPr lang="zh-CN" altLang="en-US"/>
              <a:t>编号</a:t>
            </a:r>
            <a:r>
              <a:rPr lang="en-US" altLang="zh-CN"/>
              <a:t> 0x305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346575" y="2629535"/>
            <a:ext cx="5392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Machine CauseRegister</a:t>
            </a:r>
            <a:endParaRPr lang="zh-CN" altLang="en-US"/>
          </a:p>
          <a:p>
            <a:r>
              <a:rPr lang="zh-CN" altLang="en-US"/>
              <a:t>存储中断</a:t>
            </a:r>
            <a:r>
              <a:rPr lang="en-US" altLang="zh-CN"/>
              <a:t>/</a:t>
            </a:r>
            <a:r>
              <a:rPr lang="zh-CN" altLang="en-US"/>
              <a:t>异常原因代码</a:t>
            </a:r>
            <a:endParaRPr lang="zh-CN" altLang="en-US"/>
          </a:p>
          <a:p>
            <a:r>
              <a:rPr lang="zh-CN" altLang="en-US"/>
              <a:t>编号</a:t>
            </a:r>
            <a:r>
              <a:rPr lang="en-US" altLang="zh-CN"/>
              <a:t> 0x342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346575" y="3721735"/>
            <a:ext cx="5392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Machine Exception Program Counter</a:t>
            </a:r>
            <a:endParaRPr lang="zh-CN" altLang="en-US"/>
          </a:p>
          <a:p>
            <a:r>
              <a:rPr lang="zh-CN" altLang="en-US"/>
              <a:t>存储</a:t>
            </a:r>
            <a:r>
              <a:rPr lang="zh-CN"/>
              <a:t>中断返回地址</a:t>
            </a:r>
            <a:endParaRPr lang="zh-CN"/>
          </a:p>
          <a:p>
            <a:r>
              <a:rPr lang="zh-CN"/>
              <a:t>编号</a:t>
            </a:r>
            <a:r>
              <a:rPr lang="en-US" altLang="zh-CN"/>
              <a:t> 0x341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4346575" y="4813935"/>
            <a:ext cx="5392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Machine Trap Value Resister</a:t>
            </a:r>
            <a:endParaRPr lang="zh-CN" altLang="en-US"/>
          </a:p>
          <a:p>
            <a:r>
              <a:rPr lang="zh-CN" altLang="en-US"/>
              <a:t>存储</a:t>
            </a:r>
            <a:r>
              <a:rPr lang="zh-CN"/>
              <a:t>中断相关数据</a:t>
            </a:r>
            <a:endParaRPr lang="zh-CN"/>
          </a:p>
          <a:p>
            <a:r>
              <a:rPr lang="zh-CN"/>
              <a:t>编号</a:t>
            </a:r>
            <a:r>
              <a:rPr lang="en-US" altLang="zh-CN"/>
              <a:t> 0x343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 rot="0">
            <a:off x="2137215" y="1447800"/>
            <a:ext cx="1917700" cy="824156"/>
            <a:chOff x="11104" y="3177"/>
            <a:chExt cx="3442" cy="1933"/>
          </a:xfrm>
        </p:grpSpPr>
        <p:sp>
          <p:nvSpPr>
            <p:cNvPr id="20" name="矩形 19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黑体" panose="02010609060101010101" charset="-122"/>
                  <a:ea typeface="黑体" panose="02010609060101010101" charset="-122"/>
                </a:rPr>
                <a:t>Mipd</a:t>
              </a:r>
              <a:endParaRPr 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0">
            <a:off x="2137215" y="2540635"/>
            <a:ext cx="1917700" cy="824156"/>
            <a:chOff x="11104" y="3177"/>
            <a:chExt cx="3442" cy="1933"/>
          </a:xfrm>
        </p:grpSpPr>
        <p:sp>
          <p:nvSpPr>
            <p:cNvPr id="3" name="矩形 2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黑体" panose="02010609060101010101" charset="-122"/>
                  <a:ea typeface="黑体" panose="02010609060101010101" charset="-122"/>
                </a:rPr>
                <a:t>Bs</a:t>
              </a:r>
              <a:endParaRPr 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0">
            <a:off x="2137215" y="3632835"/>
            <a:ext cx="1917700" cy="824156"/>
            <a:chOff x="11104" y="3177"/>
            <a:chExt cx="3442" cy="1933"/>
          </a:xfrm>
        </p:grpSpPr>
        <p:sp>
          <p:nvSpPr>
            <p:cNvPr id="6" name="矩形 5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黑体" panose="02010609060101010101" charset="-122"/>
                  <a:ea typeface="黑体" panose="02010609060101010101" charset="-122"/>
                </a:rPr>
                <a:t>Map</a:t>
              </a:r>
              <a:endParaRPr 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346575" y="1448435"/>
            <a:ext cx="5392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Machine Interrupt Program Done</a:t>
            </a:r>
            <a:endParaRPr lang="zh-CN" altLang="en-US"/>
          </a:p>
          <a:p>
            <a:r>
              <a:rPr lang="zh-CN" altLang="en-US"/>
              <a:t>标记中断</a:t>
            </a:r>
            <a:r>
              <a:rPr lang="en-US" altLang="zh-CN"/>
              <a:t>/</a:t>
            </a:r>
            <a:r>
              <a:rPr lang="zh-CN" altLang="en-US"/>
              <a:t>异常处理完成</a:t>
            </a:r>
            <a:endParaRPr lang="zh-CN" altLang="en-US"/>
          </a:p>
          <a:p>
            <a:r>
              <a:rPr lang="zh-CN" altLang="en-US"/>
              <a:t>编号</a:t>
            </a:r>
            <a:r>
              <a:rPr lang="en-US" altLang="zh-CN"/>
              <a:t> 0x100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346575" y="2629535"/>
            <a:ext cx="5392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Button Status</a:t>
            </a:r>
            <a:endParaRPr lang="zh-CN" altLang="en-US"/>
          </a:p>
          <a:p>
            <a:r>
              <a:rPr lang="zh-CN" altLang="en-US"/>
              <a:t>存储</a:t>
            </a:r>
            <a:r>
              <a:rPr lang="zh-CN"/>
              <a:t>按钮信息</a:t>
            </a:r>
            <a:endParaRPr lang="zh-CN"/>
          </a:p>
          <a:p>
            <a:r>
              <a:rPr lang="zh-CN"/>
              <a:t>编号</a:t>
            </a:r>
            <a:r>
              <a:rPr lang="en-US" altLang="zh-CN"/>
              <a:t> 0x000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346575" y="3721735"/>
            <a:ext cx="53924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 choice</a:t>
            </a:r>
            <a:endParaRPr lang="zh-CN" altLang="en-US"/>
          </a:p>
          <a:p>
            <a:r>
              <a:rPr lang="zh-CN" altLang="en-US"/>
              <a:t>控制当前屏幕输出内容（启用的地图存储器）</a:t>
            </a:r>
            <a:endParaRPr lang="zh-CN" altLang="en-US"/>
          </a:p>
          <a:p>
            <a:r>
              <a:rPr lang="zh-CN"/>
              <a:t>编号</a:t>
            </a:r>
            <a:r>
              <a:rPr lang="en-US" altLang="zh-CN"/>
              <a:t> 0x001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8" name="组合 27"/>
          <p:cNvGrpSpPr/>
          <p:nvPr/>
        </p:nvGrpSpPr>
        <p:grpSpPr>
          <a:xfrm>
            <a:off x="1062990" y="721360"/>
            <a:ext cx="5200015" cy="5342255"/>
            <a:chOff x="1674" y="1136"/>
            <a:chExt cx="8189" cy="8413"/>
          </a:xfrm>
        </p:grpSpPr>
        <p:grpSp>
          <p:nvGrpSpPr>
            <p:cNvPr id="19" name="组合 18"/>
            <p:cNvGrpSpPr/>
            <p:nvPr/>
          </p:nvGrpSpPr>
          <p:grpSpPr>
            <a:xfrm>
              <a:off x="1674" y="3391"/>
              <a:ext cx="8014" cy="6158"/>
              <a:chOff x="1674" y="3391"/>
              <a:chExt cx="8014" cy="6158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7767" y="6229"/>
                <a:ext cx="1140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 b="1">
                    <a:latin typeface="黑体" panose="02010609060101010101" charset="-122"/>
                    <a:ea typeface="黑体" panose="02010609060101010101" charset="-122"/>
                  </a:rPr>
                  <a:t>MUX</a:t>
                </a:r>
                <a:endParaRPr lang="en-US" altLang="zh-CN" sz="2000" b="1">
                  <a:latin typeface="黑体" panose="02010609060101010101" charset="-122"/>
                  <a:ea typeface="黑体" panose="02010609060101010101" charset="-122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1674" y="3391"/>
                <a:ext cx="8015" cy="6158"/>
                <a:chOff x="2534" y="2181"/>
                <a:chExt cx="8015" cy="6158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4437" y="3220"/>
                  <a:ext cx="3230" cy="4359"/>
                  <a:chOff x="12784" y="2802"/>
                  <a:chExt cx="3230" cy="4359"/>
                </a:xfrm>
              </p:grpSpPr>
              <p:grpSp>
                <p:nvGrpSpPr>
                  <p:cNvPr id="22" name="组合 21"/>
                  <p:cNvGrpSpPr/>
                  <p:nvPr/>
                </p:nvGrpSpPr>
                <p:grpSpPr>
                  <a:xfrm rot="0">
                    <a:off x="12784" y="2802"/>
                    <a:ext cx="3230" cy="1933"/>
                    <a:chOff x="11232" y="3177"/>
                    <a:chExt cx="3230" cy="1933"/>
                  </a:xfrm>
                </p:grpSpPr>
                <p:sp>
                  <p:nvSpPr>
                    <p:cNvPr id="20" name="矩形 19"/>
                    <p:cNvSpPr/>
                    <p:nvPr/>
                  </p:nvSpPr>
                  <p:spPr>
                    <a:xfrm>
                      <a:off x="11232" y="3177"/>
                      <a:ext cx="3187" cy="19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11232" y="3782"/>
                      <a:ext cx="3230" cy="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2400" b="1">
                          <a:latin typeface="黑体" panose="02010609060101010101" charset="-122"/>
                          <a:ea typeface="黑体" panose="02010609060101010101" charset="-122"/>
                        </a:rPr>
                        <a:t>地图存储器</a:t>
                      </a:r>
                      <a:r>
                        <a:rPr lang="en-US" altLang="zh-CN" sz="2400" b="1"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2400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p:txBody>
                </p:sp>
              </p:grpSp>
              <p:grpSp>
                <p:nvGrpSpPr>
                  <p:cNvPr id="2" name="组合 1"/>
                  <p:cNvGrpSpPr/>
                  <p:nvPr/>
                </p:nvGrpSpPr>
                <p:grpSpPr>
                  <a:xfrm>
                    <a:off x="12784" y="5229"/>
                    <a:ext cx="3230" cy="1932"/>
                    <a:chOff x="12784" y="5229"/>
                    <a:chExt cx="3230" cy="1932"/>
                  </a:xfrm>
                </p:grpSpPr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12784" y="5229"/>
                      <a:ext cx="3187" cy="193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8575" cmpd="sng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" name="文本框 6"/>
                    <p:cNvSpPr txBox="1"/>
                    <p:nvPr/>
                  </p:nvSpPr>
                  <p:spPr>
                    <a:xfrm>
                      <a:off x="12784" y="5833"/>
                      <a:ext cx="3230" cy="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ctr"/>
                      <a:r>
                        <a:rPr lang="zh-CN" altLang="en-US" sz="2400" b="1">
                          <a:latin typeface="黑体" panose="02010609060101010101" charset="-122"/>
                          <a:ea typeface="黑体" panose="02010609060101010101" charset="-122"/>
                        </a:rPr>
                        <a:t>地图存储器</a:t>
                      </a:r>
                      <a:r>
                        <a:rPr lang="en-US" altLang="zh-CN" sz="2400" b="1">
                          <a:latin typeface="黑体" panose="02010609060101010101" charset="-122"/>
                          <a:ea typeface="黑体" panose="02010609060101010101" charset="-122"/>
                        </a:rPr>
                        <a:t>2</a:t>
                      </a:r>
                      <a:endParaRPr lang="en-US" altLang="zh-CN" sz="2400" b="1"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p:txBody>
                </p:sp>
              </p:grpSp>
            </p:grpSp>
            <p:sp>
              <p:nvSpPr>
                <p:cNvPr id="8" name="梯形 7"/>
                <p:cNvSpPr/>
                <p:nvPr/>
              </p:nvSpPr>
              <p:spPr>
                <a:xfrm rot="5400000">
                  <a:off x="7460" y="4952"/>
                  <a:ext cx="3254" cy="1000"/>
                </a:xfrm>
                <a:prstGeom prst="trapezoid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6" name="直接箭头连接符 15"/>
                <p:cNvCxnSpPr/>
                <p:nvPr/>
              </p:nvCxnSpPr>
              <p:spPr>
                <a:xfrm flipV="1">
                  <a:off x="7624" y="4186"/>
                  <a:ext cx="963" cy="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/>
                <p:cNvCxnSpPr/>
                <p:nvPr/>
              </p:nvCxnSpPr>
              <p:spPr>
                <a:xfrm flipV="1">
                  <a:off x="7624" y="6514"/>
                  <a:ext cx="963" cy="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/>
                <p:cNvCxnSpPr/>
                <p:nvPr/>
              </p:nvCxnSpPr>
              <p:spPr>
                <a:xfrm flipV="1">
                  <a:off x="9587" y="5397"/>
                  <a:ext cx="963" cy="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/>
                <p:cNvSpPr/>
                <p:nvPr/>
              </p:nvSpPr>
              <p:spPr>
                <a:xfrm>
                  <a:off x="3132" y="2181"/>
                  <a:ext cx="7030" cy="6158"/>
                </a:xfrm>
                <a:prstGeom prst="rect">
                  <a:avLst/>
                </a:prstGeom>
                <a:noFill/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3" name="直接箭头连接符 12"/>
                <p:cNvCxnSpPr/>
                <p:nvPr/>
              </p:nvCxnSpPr>
              <p:spPr>
                <a:xfrm flipV="1">
                  <a:off x="2534" y="5397"/>
                  <a:ext cx="963" cy="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/>
                <p:nvPr/>
              </p:nvCxnSpPr>
              <p:spPr>
                <a:xfrm flipV="1">
                  <a:off x="3474" y="4180"/>
                  <a:ext cx="963" cy="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/>
                <p:nvPr/>
              </p:nvCxnSpPr>
              <p:spPr>
                <a:xfrm flipV="1">
                  <a:off x="3474" y="6614"/>
                  <a:ext cx="963" cy="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 flipH="1">
                  <a:off x="3480" y="4160"/>
                  <a:ext cx="10" cy="246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组合 26"/>
            <p:cNvGrpSpPr/>
            <p:nvPr/>
          </p:nvGrpSpPr>
          <p:grpSpPr>
            <a:xfrm>
              <a:off x="6633" y="1136"/>
              <a:ext cx="3230" cy="4059"/>
              <a:chOff x="6914" y="971"/>
              <a:chExt cx="3230" cy="405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6914" y="971"/>
                <a:ext cx="3230" cy="1932"/>
                <a:chOff x="6914" y="971"/>
                <a:chExt cx="3230" cy="1932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6914" y="971"/>
                  <a:ext cx="3187" cy="1933"/>
                </a:xfrm>
                <a:prstGeom prst="rect">
                  <a:avLst/>
                </a:prstGeom>
                <a:solidFill>
                  <a:schemeClr val="bg1"/>
                </a:solidFill>
                <a:ln w="28575" cmpd="sng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r>
                    <a:rPr lang="en-US" altLang="zh-CN"/>
                    <a:t>CSR</a:t>
                  </a:r>
                  <a:endParaRPr lang="en-US" altLang="zh-CN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6914" y="1345"/>
                  <a:ext cx="3230" cy="1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黑体" panose="02010609060101010101" charset="-122"/>
                      <a:ea typeface="黑体" panose="02010609060101010101" charset="-122"/>
                    </a:rPr>
                    <a:t>特殊的</a:t>
                  </a:r>
                  <a:r>
                    <a:rPr lang="en-US" altLang="zh-CN" sz="2400" b="1">
                      <a:latin typeface="黑体" panose="02010609060101010101" charset="-122"/>
                      <a:ea typeface="黑体" panose="02010609060101010101" charset="-122"/>
                    </a:rPr>
                    <a:t>CSR</a:t>
                  </a:r>
                  <a:endParaRPr lang="en-US" altLang="zh-CN" sz="2400" b="1">
                    <a:latin typeface="黑体" panose="02010609060101010101" charset="-122"/>
                    <a:ea typeface="黑体" panose="02010609060101010101" charset="-122"/>
                  </a:endParaRPr>
                </a:p>
                <a:p>
                  <a:pPr algn="ctr"/>
                  <a:r>
                    <a:rPr lang="en-US" altLang="zh-CN" sz="2400" b="1">
                      <a:latin typeface="黑体" panose="02010609060101010101" charset="-122"/>
                      <a:ea typeface="黑体" panose="02010609060101010101" charset="-122"/>
                    </a:rPr>
                    <a:t>Map Sel</a:t>
                  </a:r>
                  <a:endParaRPr lang="en-US" altLang="zh-CN" sz="2400" b="1">
                    <a:latin typeface="黑体" panose="02010609060101010101" charset="-122"/>
                    <a:ea typeface="黑体" panose="02010609060101010101" charset="-122"/>
                  </a:endParaRPr>
                </a:p>
              </p:txBody>
            </p:sp>
          </p:grpSp>
          <p:cxnSp>
            <p:nvCxnSpPr>
              <p:cNvPr id="26" name="直接箭头连接符 25"/>
              <p:cNvCxnSpPr>
                <a:stCxn id="23" idx="2"/>
              </p:cNvCxnSpPr>
              <p:nvPr/>
            </p:nvCxnSpPr>
            <p:spPr>
              <a:xfrm flipH="1">
                <a:off x="8500" y="2904"/>
                <a:ext cx="8" cy="212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/>
          <p:cNvSpPr txBox="1"/>
          <p:nvPr/>
        </p:nvSpPr>
        <p:spPr>
          <a:xfrm>
            <a:off x="596265" y="6155690"/>
            <a:ext cx="6157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400" b="1">
                <a:latin typeface="黑体" panose="02010609060101010101" charset="-122"/>
                <a:ea typeface="黑体" panose="02010609060101010101" charset="-122"/>
              </a:rPr>
              <a:t>基于迷宫程序重新设计的数据存储器</a:t>
            </a:r>
            <a:endParaRPr lang="zh-CN" sz="2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967230" y="948055"/>
            <a:ext cx="8060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中断服务程序示例</a:t>
            </a:r>
            <a:endParaRPr lang="zh-CN" altLang="en-US" sz="3200" b="1"/>
          </a:p>
        </p:txBody>
      </p:sp>
      <p:sp>
        <p:nvSpPr>
          <p:cNvPr id="5" name="文本框 4"/>
          <p:cNvSpPr txBox="1"/>
          <p:nvPr/>
        </p:nvSpPr>
        <p:spPr>
          <a:xfrm>
            <a:off x="2179320" y="1904365"/>
            <a:ext cx="546100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0xF044 |	      j  </a:t>
            </a:r>
            <a:r>
              <a:rPr lang="en-US" altLang="zh-CN" sz="2400" b="1">
                <a:solidFill>
                  <a:schemeClr val="accent6">
                    <a:lumMod val="75000"/>
                  </a:schemeClr>
                </a:solidFill>
              </a:rPr>
              <a:t>XXX_Start</a:t>
            </a:r>
            <a:endParaRPr lang="en-US" altLang="zh-CN" sz="2400"/>
          </a:p>
          <a:p>
            <a:r>
              <a:rPr lang="en-US" altLang="zh-CN" sz="2400"/>
              <a:t>   ......</a:t>
            </a:r>
            <a:endParaRPr lang="en-US" altLang="zh-CN" sz="2400"/>
          </a:p>
          <a:p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 b="1" i="1">
                <a:solidFill>
                  <a:schemeClr val="accent6">
                    <a:lumMod val="75000"/>
                  </a:schemeClr>
                </a:solidFill>
              </a:rPr>
              <a:t>XXX_Start:</a:t>
            </a:r>
            <a:endParaRPr lang="en-US" altLang="zh-CN" sz="2400" b="1" i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/>
              <a:t>0xF138 |	     do something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   ......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0xF160 |       	     csrrwi x0, 0x100, 1</a:t>
            </a:r>
            <a:endParaRPr lang="en-US" altLang="zh-CN" sz="2400"/>
          </a:p>
          <a:p>
            <a:pPr algn="l">
              <a:buClrTx/>
              <a:buSzTx/>
              <a:buFontTx/>
            </a:pPr>
            <a:r>
              <a:rPr lang="en-US" altLang="zh-CN" sz="2400" b="1" i="1">
                <a:solidFill>
                  <a:schemeClr val="accent6">
                    <a:lumMod val="75000"/>
                  </a:schemeClr>
                </a:solidFill>
              </a:rPr>
              <a:t>XXX_End:</a:t>
            </a:r>
            <a:endParaRPr lang="en-US" altLang="zh-CN" sz="2400" b="1" i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75575" y="2005965"/>
            <a:ext cx="34626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0xF000 ~ 0xF07C: </a:t>
            </a:r>
            <a:endParaRPr lang="en-US" altLang="zh-CN"/>
          </a:p>
          <a:p>
            <a:r>
              <a:rPr lang="en-US" altLang="zh-CN"/>
              <a:t>32 </a:t>
            </a:r>
            <a:r>
              <a:rPr lang="zh-CN" altLang="en-US"/>
              <a:t>条中断服务程序跳转指令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0xF080 ~ 0xFEFC:</a:t>
            </a:r>
            <a:endParaRPr lang="en-US" altLang="zh-CN"/>
          </a:p>
          <a:p>
            <a:r>
              <a:rPr lang="zh-CN" altLang="en-US"/>
              <a:t>不同的中断服务程序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 rot="0">
            <a:off x="748665" y="2238375"/>
            <a:ext cx="5090160" cy="3910330"/>
            <a:chOff x="1674" y="3391"/>
            <a:chExt cx="8016" cy="6158"/>
          </a:xfrm>
        </p:grpSpPr>
        <p:sp>
          <p:nvSpPr>
            <p:cNvPr id="9" name="文本框 8"/>
            <p:cNvSpPr txBox="1"/>
            <p:nvPr/>
          </p:nvSpPr>
          <p:spPr>
            <a:xfrm>
              <a:off x="7767" y="6229"/>
              <a:ext cx="114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latin typeface="黑体" panose="02010609060101010101" charset="-122"/>
                  <a:ea typeface="黑体" panose="02010609060101010101" charset="-122"/>
                </a:rPr>
                <a:t>MUX</a:t>
              </a:r>
              <a:endParaRPr lang="en-US" altLang="zh-CN" sz="20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674" y="3391"/>
              <a:ext cx="8016" cy="6158"/>
              <a:chOff x="2534" y="2181"/>
              <a:chExt cx="8016" cy="6158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424" y="3220"/>
                <a:ext cx="3243" cy="4360"/>
                <a:chOff x="12771" y="2802"/>
                <a:chExt cx="3243" cy="4360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 rot="0">
                  <a:off x="12784" y="2802"/>
                  <a:ext cx="3230" cy="1933"/>
                  <a:chOff x="11232" y="3177"/>
                  <a:chExt cx="3230" cy="1933"/>
                </a:xfrm>
              </p:grpSpPr>
              <p:sp>
                <p:nvSpPr>
                  <p:cNvPr id="20" name="矩形 19"/>
                  <p:cNvSpPr/>
                  <p:nvPr/>
                </p:nvSpPr>
                <p:spPr>
                  <a:xfrm>
                    <a:off x="11232" y="3177"/>
                    <a:ext cx="3187" cy="193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11232" y="3782"/>
                    <a:ext cx="3230" cy="6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sz="2000" b="1">
                        <a:latin typeface="黑体" panose="02010609060101010101" charset="-122"/>
                        <a:ea typeface="黑体" panose="02010609060101010101" charset="-122"/>
                      </a:rPr>
                      <a:t>用户指令存储器</a:t>
                    </a:r>
                    <a:endParaRPr lang="zh-CN" sz="2000" b="1">
                      <a:latin typeface="黑体" panose="02010609060101010101" charset="-122"/>
                      <a:ea typeface="黑体" panose="02010609060101010101" charset="-122"/>
                    </a:endParaRPr>
                  </a:p>
                </p:txBody>
              </p:sp>
            </p:grpSp>
            <p:grpSp>
              <p:nvGrpSpPr>
                <p:cNvPr id="5" name="组合 4"/>
                <p:cNvGrpSpPr/>
                <p:nvPr/>
              </p:nvGrpSpPr>
              <p:grpSpPr>
                <a:xfrm>
                  <a:off x="12771" y="5229"/>
                  <a:ext cx="3230" cy="1933"/>
                  <a:chOff x="12771" y="5229"/>
                  <a:chExt cx="3230" cy="1933"/>
                </a:xfrm>
              </p:grpSpPr>
              <p:sp>
                <p:nvSpPr>
                  <p:cNvPr id="34" name="矩形 33"/>
                  <p:cNvSpPr/>
                  <p:nvPr/>
                </p:nvSpPr>
                <p:spPr>
                  <a:xfrm>
                    <a:off x="12784" y="5229"/>
                    <a:ext cx="3187" cy="1933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12771" y="5643"/>
                    <a:ext cx="3230" cy="111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sz="2000" b="1">
                        <a:latin typeface="黑体" panose="02010609060101010101" charset="-122"/>
                        <a:ea typeface="黑体" panose="02010609060101010101" charset="-122"/>
                      </a:rPr>
                      <a:t>中断服务程序存储器</a:t>
                    </a:r>
                    <a:endParaRPr lang="zh-CN" sz="2000" b="1">
                      <a:latin typeface="黑体" panose="02010609060101010101" charset="-122"/>
                      <a:ea typeface="黑体" panose="02010609060101010101" charset="-122"/>
                    </a:endParaRPr>
                  </a:p>
                </p:txBody>
              </p:sp>
            </p:grpSp>
          </p:grpSp>
          <p:sp>
            <p:nvSpPr>
              <p:cNvPr id="8" name="梯形 7"/>
              <p:cNvSpPr/>
              <p:nvPr/>
            </p:nvSpPr>
            <p:spPr>
              <a:xfrm rot="5400000">
                <a:off x="7460" y="4952"/>
                <a:ext cx="3254" cy="1000"/>
              </a:xfrm>
              <a:prstGeom prst="trapezoid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/>
              <p:cNvCxnSpPr/>
              <p:nvPr/>
            </p:nvCxnSpPr>
            <p:spPr>
              <a:xfrm flipV="1">
                <a:off x="7624" y="4186"/>
                <a:ext cx="963" cy="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/>
              <p:cNvCxnSpPr/>
              <p:nvPr/>
            </p:nvCxnSpPr>
            <p:spPr>
              <a:xfrm flipV="1">
                <a:off x="7624" y="6514"/>
                <a:ext cx="963" cy="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/>
              <p:cNvCxnSpPr/>
              <p:nvPr/>
            </p:nvCxnSpPr>
            <p:spPr>
              <a:xfrm flipV="1">
                <a:off x="9587" y="5397"/>
                <a:ext cx="963" cy="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矩形 11"/>
              <p:cNvSpPr/>
              <p:nvPr/>
            </p:nvSpPr>
            <p:spPr>
              <a:xfrm>
                <a:off x="3132" y="2181"/>
                <a:ext cx="7030" cy="6158"/>
              </a:xfrm>
              <a:prstGeom prst="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 flipV="1">
                <a:off x="2534" y="5397"/>
                <a:ext cx="963" cy="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/>
              <p:nvPr/>
            </p:nvCxnSpPr>
            <p:spPr>
              <a:xfrm flipV="1">
                <a:off x="3474" y="4180"/>
                <a:ext cx="963" cy="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V="1">
                <a:off x="3474" y="6614"/>
                <a:ext cx="963" cy="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H="1">
                <a:off x="3480" y="4160"/>
                <a:ext cx="10" cy="246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文本框 28"/>
          <p:cNvSpPr txBox="1"/>
          <p:nvPr/>
        </p:nvSpPr>
        <p:spPr>
          <a:xfrm>
            <a:off x="6150610" y="987425"/>
            <a:ext cx="75006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always @(*) begin</a:t>
            </a:r>
            <a:endParaRPr lang="zh-CN" altLang="en-US"/>
          </a:p>
          <a:p>
            <a:r>
              <a:rPr lang="zh-CN" altLang="en-US"/>
              <a:t>        imu_dout = 32'b0;</a:t>
            </a:r>
            <a:endParaRPr lang="zh-CN" altLang="en-US"/>
          </a:p>
          <a:p>
            <a:r>
              <a:rPr lang="zh-CN" altLang="en-US"/>
              <a:t>        if (imu_addr &gt;= 32'h3000 &amp;&amp; imu_addr &lt; 32'h4FFC) begin</a:t>
            </a:r>
            <a:endParaRPr lang="zh-CN" altLang="en-US"/>
          </a:p>
          <a:p>
            <a:r>
              <a:rPr lang="zh-CN" altLang="en-US"/>
              <a:t>            // user program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	</a:t>
            </a:r>
            <a:r>
              <a:rPr lang="zh-CN" altLang="en-US"/>
              <a:t>imu_dout = im_dout;</a:t>
            </a:r>
            <a:endParaRPr lang="zh-CN" altLang="en-US"/>
          </a:p>
          <a:p>
            <a:r>
              <a:rPr lang="zh-CN" altLang="en-US"/>
              <a:t>        end</a:t>
            </a:r>
            <a:endParaRPr lang="zh-CN" altLang="en-US"/>
          </a:p>
          <a:p>
            <a:r>
              <a:rPr lang="zh-CN" altLang="en-US"/>
              <a:t>        else if (imu_addr &gt;= 32'hF000 &amp;&amp; imu_addr &lt; 32'hFF00) begin</a:t>
            </a:r>
            <a:endParaRPr lang="zh-CN" altLang="en-US"/>
          </a:p>
          <a:p>
            <a:r>
              <a:rPr lang="zh-CN" altLang="en-US"/>
              <a:t>            // interrupt program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	</a:t>
            </a:r>
            <a:r>
              <a:rPr lang="zh-CN" altLang="en-US"/>
              <a:t>imu_dout = interrupt_dout;</a:t>
            </a:r>
            <a:endParaRPr lang="zh-CN" altLang="en-US"/>
          </a:p>
          <a:p>
            <a:r>
              <a:rPr lang="zh-CN" altLang="en-US"/>
              <a:t>        end</a:t>
            </a:r>
            <a:endParaRPr lang="zh-CN" altLang="en-US"/>
          </a:p>
          <a:p>
            <a:r>
              <a:rPr lang="zh-CN" altLang="en-US"/>
              <a:t>end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/>
          <p:nvPr/>
        </p:nvGrpSpPr>
        <p:grpSpPr>
          <a:xfrm rot="0">
            <a:off x="2137215" y="1447800"/>
            <a:ext cx="1917700" cy="824156"/>
            <a:chOff x="11104" y="3177"/>
            <a:chExt cx="3442" cy="1933"/>
          </a:xfrm>
        </p:grpSpPr>
        <p:sp>
          <p:nvSpPr>
            <p:cNvPr id="20" name="矩形 19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latin typeface="黑体" panose="02010609060101010101" charset="-122"/>
                  <a:ea typeface="黑体" panose="02010609060101010101" charset="-122"/>
                </a:rPr>
                <a:t>指令存储器</a:t>
              </a:r>
              <a:endParaRPr lang="zh-CN" alt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 rot="0">
            <a:off x="2137215" y="3132455"/>
            <a:ext cx="1917700" cy="824156"/>
            <a:chOff x="11104" y="3177"/>
            <a:chExt cx="3442" cy="1933"/>
          </a:xfrm>
        </p:grpSpPr>
        <p:sp>
          <p:nvSpPr>
            <p:cNvPr id="5" name="矩形 4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104" y="3603"/>
              <a:ext cx="3442" cy="1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latin typeface="黑体" panose="02010609060101010101" charset="-122"/>
                  <a:ea typeface="黑体" panose="02010609060101010101" charset="-122"/>
                </a:rPr>
                <a:t>数据存储器</a:t>
              </a:r>
              <a:endParaRPr lang="zh-CN" alt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 rot="0">
            <a:off x="5694859" y="2565400"/>
            <a:ext cx="2802255" cy="1209040"/>
            <a:chOff x="11105" y="3177"/>
            <a:chExt cx="3442" cy="1933"/>
          </a:xfrm>
        </p:grpSpPr>
        <p:sp>
          <p:nvSpPr>
            <p:cNvPr id="8" name="矩形 7"/>
            <p:cNvSpPr/>
            <p:nvPr/>
          </p:nvSpPr>
          <p:spPr>
            <a:xfrm>
              <a:off x="11232" y="3177"/>
              <a:ext cx="3187" cy="1933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105" y="3775"/>
              <a:ext cx="3442" cy="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latin typeface="黑体" panose="02010609060101010101" charset="-122"/>
                  <a:ea typeface="黑体" panose="02010609060101010101" charset="-122"/>
                </a:rPr>
                <a:t>流水线控制单元</a:t>
              </a:r>
              <a:endParaRPr lang="zh-CN" altLang="en-US" sz="2400" b="1"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GQxOGEwMjk2MmJmMjQ5YjgxN2I0OTUwZGMwOGZiMTI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WPS 演示</Application>
  <PresentationFormat>宽屏</PresentationFormat>
  <Paragraphs>168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黑体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Huawei</dc:creator>
  <cp:lastModifiedBy>winter-melon</cp:lastModifiedBy>
  <cp:revision>52</cp:revision>
  <dcterms:created xsi:type="dcterms:W3CDTF">2022-05-20T04:57:00Z</dcterms:created>
  <dcterms:modified xsi:type="dcterms:W3CDTF">2022-05-22T13:06:23Z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CAA86D4BEDDB4BA6BA67CA7244A74263</vt:lpwstr>
  </property>
  <property fmtid="{D5CDD505-2E9C-101B-9397-08002B2CF9AE}" pid="3" name="KSOProductBuildVer">
    <vt:lpwstr>2052-11.1.0.11691</vt:lpwstr>
  </property>
</Properties>
</file>