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735" r:id="rId5"/>
    <p:sldId id="802" r:id="rId6"/>
    <p:sldId id="761" r:id="rId7"/>
    <p:sldId id="808" r:id="rId8"/>
    <p:sldId id="764" r:id="rId9"/>
    <p:sldId id="763" r:id="rId10"/>
    <p:sldId id="762" r:id="rId11"/>
    <p:sldId id="774" r:id="rId12"/>
    <p:sldId id="773" r:id="rId13"/>
    <p:sldId id="775" r:id="rId14"/>
    <p:sldId id="776" r:id="rId15"/>
    <p:sldId id="765" r:id="rId16"/>
    <p:sldId id="777" r:id="rId17"/>
    <p:sldId id="812" r:id="rId18"/>
    <p:sldId id="785" r:id="rId19"/>
    <p:sldId id="797" r:id="rId20"/>
    <p:sldId id="801" r:id="rId21"/>
    <p:sldId id="793" r:id="rId22"/>
    <p:sldId id="798" r:id="rId23"/>
    <p:sldId id="799" r:id="rId24"/>
    <p:sldId id="788" r:id="rId25"/>
    <p:sldId id="787" r:id="rId26"/>
    <p:sldId id="748" r:id="rId27"/>
    <p:sldId id="281" r:id="rId28"/>
  </p:sldIdLst>
  <p:sldSz cx="9144000" cy="6858000" type="screen4x3"/>
  <p:notesSz cx="7103745" cy="102342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FF99"/>
    <a:srgbClr val="99FF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3875" autoAdjust="0"/>
  </p:normalViewPr>
  <p:slideViewPr>
    <p:cSldViewPr>
      <p:cViewPr varScale="1">
        <p:scale>
          <a:sx n="83" d="100"/>
          <a:sy n="83" d="100"/>
        </p:scale>
        <p:origin x="1445" y="67"/>
      </p:cViewPr>
      <p:guideLst>
        <p:guide orient="horz" pos="2160"/>
        <p:guide pos="291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898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5DC116C-0C7D-4552-A09D-5EA1C3F7067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3F8C509-2571-4165-9F36-4EEE5B8FD6E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E341D2-130A-4B93-804A-2C6D6CB746B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wrap="square" lIns="94787" tIns="47393" rIns="94787" bIns="47393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22E4CA-20E6-4A20-A43A-C2898E27AD6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19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0C8D1D-E595-4274-9EBF-76871C9A05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26A138-E30D-45CA-983B-5A81D039BC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ALU: ADD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SRA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SLTU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MEM: LB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LBU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LHU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CTRL: JAL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JALR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BEQ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BNE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BLTU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</a:t>
            </a:r>
            <a:r>
              <a:rPr lang="zh-CN" alt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BGEU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cs typeface="Times New Roman" panose="02020603050405020304" pitchFamily="18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117CE2-73A6-4B67-B85C-6643A8DFCE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458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2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275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735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895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67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39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1130" indent="-23685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CF84CE-BB48-4827-B564-FE2101B122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/>
              <a:t>2019-3-21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A0086D23-B785-4435-A344-E1205F038C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2022-4-6</a:t>
            </a:r>
            <a:endParaRPr lang="zh-CN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958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86600" y="6245225"/>
            <a:ext cx="1600200" cy="476250"/>
          </a:xfrm>
        </p:spPr>
        <p:txBody>
          <a:bodyPr anchor="ctr"/>
          <a:lstStyle>
            <a:lvl1pPr>
              <a:defRPr sz="1600"/>
            </a:lvl1pPr>
          </a:lstStyle>
          <a:p>
            <a:pPr>
              <a:defRPr/>
            </a:pPr>
            <a:fld id="{8DEE3ACD-97DE-422D-AABB-B49A3A5260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EB79E25-D34E-44BD-AE1F-6AAD39624DF3}" type="datetime1">
              <a:rPr lang="zh-CN" altLang="en-US"/>
            </a:fld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5225"/>
            <a:ext cx="358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dirty="0"/>
              <a:t>2022</a:t>
            </a:r>
            <a:r>
              <a:rPr lang="zh-CN" altLang="en-US" dirty="0"/>
              <a:t>春</a:t>
            </a:r>
            <a:r>
              <a:rPr lang="en-US" altLang="zh-CN" dirty="0"/>
              <a:t>_</a:t>
            </a:r>
            <a:r>
              <a:rPr lang="zh-CN" altLang="en-US" dirty="0"/>
              <a:t>计算机组成原理</a:t>
            </a:r>
            <a:r>
              <a:rPr lang="en-US" altLang="zh-CN" dirty="0"/>
              <a:t>(H)</a:t>
            </a:r>
            <a:r>
              <a:rPr lang="zh-CN" altLang="en-US" dirty="0"/>
              <a:t>实验 </a:t>
            </a:r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2E1BE5-254D-4E92-9D3E-13A9AC2875D0}" type="slidenum">
              <a:rPr lang="en-US" altLang="zh-CN"/>
            </a:fld>
            <a:endParaRPr lang="en-US" altLang="zh-CN"/>
          </a:p>
        </p:txBody>
      </p:sp>
      <p:cxnSp>
        <p:nvCxnSpPr>
          <p:cNvPr id="1031" name="直接连接符 6"/>
          <p:cNvCxnSpPr>
            <a:cxnSpLocks noChangeShapeType="1"/>
          </p:cNvCxnSpPr>
          <p:nvPr userDrawn="1"/>
        </p:nvCxnSpPr>
        <p:spPr bwMode="auto">
          <a:xfrm>
            <a:off x="457200" y="6245225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实验四  单周期</a:t>
            </a:r>
            <a:r>
              <a:rPr lang="en-US" altLang="zh-CN" dirty="0"/>
              <a:t>CPU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7171" name="页脚占位符 1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7172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1DE4E-0397-4C03-B7FC-60D08DA7344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7173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6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3722092"/>
            <a:ext cx="6400800" cy="14351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200" dirty="0"/>
              <a:t>2022</a:t>
            </a:r>
            <a:r>
              <a:rPr lang="zh-CN" altLang="en-US" sz="3200" dirty="0"/>
              <a:t>春季</a:t>
            </a:r>
            <a:endParaRPr lang="en-US" altLang="zh-CN" sz="3200" dirty="0"/>
          </a:p>
          <a:p>
            <a:pPr>
              <a:spcBef>
                <a:spcPts val="1200"/>
              </a:spcBef>
            </a:pPr>
            <a:r>
              <a:rPr lang="en-US" altLang="zh-CN" sz="3200" dirty="0"/>
              <a:t>zjx@ustc.edu.cn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1150"/>
            <a:ext cx="827083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25425"/>
            <a:ext cx="8229600" cy="1143000"/>
          </a:xfrm>
        </p:spPr>
        <p:txBody>
          <a:bodyPr/>
          <a:lstStyle/>
          <a:p>
            <a:r>
              <a:rPr lang="en-US" altLang="zh-CN" dirty="0"/>
              <a:t>RV32I </a:t>
            </a:r>
            <a:r>
              <a:rPr lang="zh-CN" altLang="en-US" dirty="0"/>
              <a:t>指令编码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04BEA5-D2EC-4BC3-BC25-DD250FB21F77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9463" name="圆角矩形 7"/>
          <p:cNvSpPr>
            <a:spLocks noChangeArrowheads="1"/>
          </p:cNvSpPr>
          <p:nvPr/>
        </p:nvSpPr>
        <p:spPr bwMode="auto">
          <a:xfrm>
            <a:off x="508000" y="3084944"/>
            <a:ext cx="8178800" cy="25862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4" name="圆角矩形 7"/>
          <p:cNvSpPr>
            <a:spLocks noChangeArrowheads="1"/>
          </p:cNvSpPr>
          <p:nvPr/>
        </p:nvSpPr>
        <p:spPr bwMode="auto">
          <a:xfrm>
            <a:off x="508000" y="4535055"/>
            <a:ext cx="8178800" cy="26785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5" name="圆角矩形 8"/>
          <p:cNvSpPr>
            <a:spLocks noChangeArrowheads="1"/>
          </p:cNvSpPr>
          <p:nvPr/>
        </p:nvSpPr>
        <p:spPr bwMode="auto">
          <a:xfrm>
            <a:off x="498764" y="5749926"/>
            <a:ext cx="8184861" cy="26294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F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66" name="圆角矩形 7"/>
          <p:cNvSpPr>
            <a:spLocks noChangeArrowheads="1"/>
          </p:cNvSpPr>
          <p:nvPr/>
        </p:nvSpPr>
        <p:spPr bwMode="auto">
          <a:xfrm>
            <a:off x="520699" y="1865746"/>
            <a:ext cx="8162925" cy="979054"/>
          </a:xfrm>
          <a:prstGeom prst="roundRect">
            <a:avLst>
              <a:gd name="adj" fmla="val 8176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/>
      <p:bldP spid="19464" grpId="0" animBg="1"/>
      <p:bldP spid="19465" grpId="0" animBg="1"/>
      <p:bldP spid="194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zh-CN" altLang="en-US"/>
              <a:t>单周期</a:t>
            </a:r>
            <a:r>
              <a:rPr lang="en-US" altLang="zh-CN"/>
              <a:t>CPU</a:t>
            </a:r>
            <a:r>
              <a:rPr lang="zh-CN" altLang="en-US"/>
              <a:t>数据通路</a:t>
            </a:r>
            <a:endParaRPr lang="zh-CN" altLang="en-US"/>
          </a:p>
        </p:txBody>
      </p:sp>
      <p:pic>
        <p:nvPicPr>
          <p:cNvPr id="2150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268413"/>
            <a:ext cx="730091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70A453-C8DD-48EA-8F87-38927032245C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54150" y="2989263"/>
            <a:ext cx="282575" cy="8985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76600" y="3138488"/>
            <a:ext cx="1462088" cy="1693862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640513" y="3697288"/>
            <a:ext cx="1135062" cy="149542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45148" y="913291"/>
            <a:ext cx="7453704" cy="5322871"/>
            <a:chOff x="845148" y="913291"/>
            <a:chExt cx="7453704" cy="5322871"/>
          </a:xfrm>
        </p:grpSpPr>
        <p:pic>
          <p:nvPicPr>
            <p:cNvPr id="8" name="图片 1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148" y="913291"/>
              <a:ext cx="7453704" cy="5322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1025236" y="3537527"/>
              <a:ext cx="249383" cy="79432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" name="矩形 9"/>
            <p:cNvSpPr>
              <a:spLocks noChangeArrowheads="1"/>
            </p:cNvSpPr>
            <p:nvPr/>
          </p:nvSpPr>
          <p:spPr bwMode="auto">
            <a:xfrm>
              <a:off x="3815917" y="3666836"/>
              <a:ext cx="1070120" cy="15055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1" name="矩形 10"/>
            <p:cNvSpPr>
              <a:spLocks noChangeArrowheads="1"/>
            </p:cNvSpPr>
            <p:nvPr/>
          </p:nvSpPr>
          <p:spPr bwMode="auto">
            <a:xfrm>
              <a:off x="6631710" y="4149080"/>
              <a:ext cx="890422" cy="1355793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253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09317-E622-4B31-84CD-6089634C8207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2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80963"/>
            <a:ext cx="8229600" cy="862012"/>
          </a:xfrm>
        </p:spPr>
        <p:txBody>
          <a:bodyPr/>
          <a:lstStyle/>
          <a:p>
            <a:r>
              <a:rPr lang="zh-CN" altLang="en-US" sz="4000" dirty="0"/>
              <a:t>单周期</a:t>
            </a:r>
            <a:r>
              <a:rPr lang="en-US" altLang="zh-CN" sz="4000" dirty="0"/>
              <a:t>CPU</a:t>
            </a:r>
            <a:r>
              <a:rPr lang="zh-CN" altLang="en-US" sz="4000" dirty="0"/>
              <a:t>数据通路</a:t>
            </a:r>
            <a:r>
              <a:rPr lang="en-US" altLang="zh-CN" sz="4000" dirty="0"/>
              <a:t>+</a:t>
            </a:r>
            <a:r>
              <a:rPr lang="zh-CN" altLang="en-US" sz="4000" dirty="0"/>
              <a:t>控制器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外设和调试单元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47050" cy="16319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/>
              <a:t>PDU</a:t>
            </a:r>
            <a:r>
              <a:rPr lang="zh-CN" altLang="en-US" sz="2400" dirty="0"/>
              <a:t>：</a:t>
            </a:r>
            <a:r>
              <a:rPr lang="en-US" altLang="zh-CN" sz="2400" dirty="0"/>
              <a:t>Peripherals and Debug Unit</a:t>
            </a:r>
            <a:endParaRPr lang="en-US" altLang="zh-CN" sz="2000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控制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运行方式，查看数据通路状态</a:t>
            </a:r>
            <a:endParaRPr lang="en-US" altLang="zh-CN" sz="2000" b="1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zh-CN" altLang="en-US" sz="2000" b="1" dirty="0"/>
              <a:t>管理外设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开关</a:t>
            </a:r>
            <a:r>
              <a:rPr lang="en-US" altLang="zh-CN" sz="2000" b="1" dirty="0" err="1"/>
              <a:t>sw</a:t>
            </a:r>
            <a:r>
              <a:rPr lang="zh-CN" altLang="en-US" sz="2000" b="1" dirty="0"/>
              <a:t>、指示灯</a:t>
            </a:r>
            <a:r>
              <a:rPr lang="en-US" altLang="zh-CN" sz="2000" b="1" dirty="0"/>
              <a:t>led</a:t>
            </a:r>
            <a:r>
              <a:rPr lang="zh-CN" altLang="en-US" sz="2000" b="1" dirty="0"/>
              <a:t>、数码管</a:t>
            </a:r>
            <a:r>
              <a:rPr lang="en-US" altLang="zh-CN" sz="2000" b="1" dirty="0"/>
              <a:t>seg</a:t>
            </a:r>
            <a:r>
              <a:rPr lang="zh-CN" altLang="en-US" sz="2000" b="1" dirty="0"/>
              <a:t>、计数器</a:t>
            </a:r>
            <a:r>
              <a:rPr lang="en-US" altLang="zh-CN" sz="2000" b="1" dirty="0" err="1"/>
              <a:t>cnt</a:t>
            </a:r>
            <a:r>
              <a:rPr lang="zh-CN" altLang="en-US" sz="2000" b="1" dirty="0"/>
              <a:t>等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，实现基本输入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输出</a:t>
            </a:r>
            <a:endParaRPr lang="en-US" altLang="zh-CN" sz="2000" dirty="0"/>
          </a:p>
        </p:txBody>
      </p:sp>
      <p:sp>
        <p:nvSpPr>
          <p:cNvPr id="2355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355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0930E-2265-4A0B-94A4-F48B63590D6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355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58" name="矩形 1"/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59" name="文本框 44"/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84"/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 dirty="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32"/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32"/>
            <p:cNvSpPr txBox="1">
              <a:spLocks noChangeArrowheads="1"/>
            </p:cNvSpPr>
            <p:nvPr/>
          </p:nvSpPr>
          <p:spPr bwMode="auto">
            <a:xfrm>
              <a:off x="4945039" y="4001967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 bwMode="auto">
            <a:xfrm>
              <a:off x="5537200" y="4180087"/>
              <a:ext cx="5032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32"/>
            <p:cNvSpPr txBox="1">
              <a:spLocks noChangeArrowheads="1"/>
            </p:cNvSpPr>
            <p:nvPr/>
          </p:nvSpPr>
          <p:spPr bwMode="auto">
            <a:xfrm>
              <a:off x="4730750" y="4419260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32"/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34"/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34"/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" name="TextBox 34"/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TextBox 34"/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34"/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TextBox 34"/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4"/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34"/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TextBox 34"/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34"/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1" name="TextBox 34"/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直接连接符 102"/>
            <p:cNvCxnSpPr/>
            <p:nvPr/>
          </p:nvCxnSpPr>
          <p:spPr bwMode="auto">
            <a:xfrm>
              <a:off x="4325938" y="3832426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/>
            <p:cNvSpPr txBox="1">
              <a:spLocks noChangeArrowheads="1"/>
            </p:cNvSpPr>
            <p:nvPr/>
          </p:nvSpPr>
          <p:spPr bwMode="auto">
            <a:xfrm>
              <a:off x="4705350" y="3510164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接连接符 108"/>
            <p:cNvCxnSpPr/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34"/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1" name="TextBox 34"/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34"/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4" name="TextBox 34"/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34"/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9" name="直接连接符 118"/>
              <p:cNvCxnSpPr/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34"/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TextBox 34"/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接连接符 123"/>
              <p:cNvCxnSpPr/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34"/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/>
              <p:cNvCxnSpPr/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/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04863"/>
            <a:ext cx="8111244" cy="49044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控制</a:t>
            </a:r>
            <a:r>
              <a:rPr lang="en-US" altLang="zh-CN" sz="2400" dirty="0"/>
              <a:t>CPU</a:t>
            </a:r>
            <a:r>
              <a:rPr lang="zh-CN" altLang="en-US" sz="2400" dirty="0"/>
              <a:t>运行方式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/>
              <a:t>step:</a:t>
            </a:r>
            <a:r>
              <a:rPr lang="zh-CN" altLang="en-US" sz="2000" dirty="0"/>
              <a:t> 单步运行，按动</a:t>
            </a:r>
            <a:r>
              <a:rPr lang="en-US" altLang="zh-CN" sz="2000" dirty="0"/>
              <a:t>step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执行一条指令后停止</a:t>
            </a:r>
            <a:r>
              <a:rPr lang="en-US" altLang="zh-CN" sz="2000" dirty="0"/>
              <a:t>(stop = 1)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cont</a:t>
            </a:r>
            <a:r>
              <a:rPr lang="en-US" altLang="zh-CN" sz="2000" dirty="0"/>
              <a:t>:</a:t>
            </a:r>
            <a:r>
              <a:rPr lang="zh-CN" altLang="en-US" sz="2000" dirty="0"/>
              <a:t> 连续运行，利用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编辑断点地址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cont</a:t>
            </a:r>
            <a:r>
              <a:rPr lang="zh-CN" altLang="en-US" sz="2000" dirty="0"/>
              <a:t>，</a:t>
            </a:r>
            <a:r>
              <a:rPr lang="en-US" altLang="zh-CN" sz="2000" dirty="0"/>
              <a:t>CPU</a:t>
            </a:r>
            <a:r>
              <a:rPr lang="zh-CN" altLang="en-US" sz="2000" dirty="0"/>
              <a:t>连续运行 </a:t>
            </a:r>
            <a:r>
              <a:rPr lang="en-US" altLang="zh-CN" sz="2000" dirty="0"/>
              <a:t>(stop = 0)</a:t>
            </a:r>
            <a:r>
              <a:rPr lang="zh-CN" altLang="en-US" sz="2000" dirty="0"/>
              <a:t>，直至</a:t>
            </a:r>
            <a:r>
              <a:rPr lang="en-US" altLang="zh-CN" sz="2000" dirty="0"/>
              <a:t>PC = </a:t>
            </a:r>
            <a:r>
              <a:rPr lang="en-US" altLang="zh-CN" sz="2000" dirty="0" err="1"/>
              <a:t>brk_addr</a:t>
            </a:r>
            <a:r>
              <a:rPr lang="zh-CN" altLang="en-US" sz="2000" dirty="0"/>
              <a:t>后停止 </a:t>
            </a:r>
            <a:r>
              <a:rPr lang="en-US" altLang="zh-CN" sz="2000" dirty="0"/>
              <a:t>(stop = 1)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查看数据通路状态</a:t>
            </a:r>
            <a:endParaRPr lang="zh-CN" altLang="en-US" sz="24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当</a:t>
            </a:r>
            <a:r>
              <a:rPr lang="en-US" altLang="zh-CN" sz="2000" dirty="0"/>
              <a:t>CPU</a:t>
            </a:r>
            <a:r>
              <a:rPr lang="zh-CN" altLang="en-US" sz="2000" dirty="0"/>
              <a:t>停止 </a:t>
            </a:r>
            <a:r>
              <a:rPr lang="en-US" altLang="zh-CN" sz="2000" dirty="0"/>
              <a:t>(stop = 1) </a:t>
            </a:r>
            <a:r>
              <a:rPr lang="zh-CN" altLang="en-US" sz="2000" dirty="0"/>
              <a:t>时，利用</a:t>
            </a:r>
            <a:r>
              <a:rPr lang="en-US" altLang="zh-CN" sz="2000" dirty="0"/>
              <a:t>x</a:t>
            </a:r>
            <a:r>
              <a:rPr lang="zh-CN" altLang="en-US" sz="2000" dirty="0"/>
              <a:t>和</a:t>
            </a:r>
            <a:r>
              <a:rPr lang="en-US" altLang="zh-CN" sz="2000" dirty="0"/>
              <a:t>del</a:t>
            </a:r>
            <a:r>
              <a:rPr lang="zh-CN" altLang="en-US" sz="2000" dirty="0"/>
              <a:t>编辑查看地址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，按动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chk_addr</a:t>
            </a:r>
            <a:r>
              <a:rPr lang="zh-CN" altLang="en-US" sz="2000" dirty="0"/>
              <a:t>和数据通路状态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chk_data</a:t>
            </a:r>
            <a:r>
              <a:rPr lang="en-US" altLang="zh-CN" sz="2000" dirty="0"/>
              <a:t>)</a:t>
            </a:r>
            <a:r>
              <a:rPr lang="zh-CN" altLang="en-US" sz="2000" dirty="0"/>
              <a:t>分别显示在指示灯</a:t>
            </a:r>
            <a:r>
              <a:rPr lang="en-US" altLang="zh-CN" sz="2000" dirty="0"/>
              <a:t>led</a:t>
            </a:r>
            <a:r>
              <a:rPr lang="zh-CN" altLang="en-US" sz="2000" dirty="0"/>
              <a:t>和数码管</a:t>
            </a:r>
            <a:r>
              <a:rPr lang="en-US" altLang="zh-CN" sz="2000" dirty="0"/>
              <a:t>seg</a:t>
            </a:r>
            <a:r>
              <a:rPr lang="zh-CN" altLang="en-US" sz="2000" dirty="0"/>
              <a:t>上，再次单独按动</a:t>
            </a:r>
            <a:r>
              <a:rPr lang="en-US" altLang="zh-CN" sz="2000" dirty="0" err="1"/>
              <a:t>chk</a:t>
            </a:r>
            <a:r>
              <a:rPr lang="zh-CN" altLang="en-US" sz="2000" dirty="0"/>
              <a:t>，将顺序显示后续信息</a:t>
            </a:r>
            <a:endParaRPr lang="en-US" altLang="zh-CN" sz="2000" dirty="0"/>
          </a:p>
          <a:p>
            <a:pPr>
              <a:spcBef>
                <a:spcPts val="1200"/>
              </a:spcBef>
              <a:defRPr/>
            </a:pPr>
            <a:r>
              <a:rPr lang="zh-CN" altLang="en-US" sz="2400" dirty="0"/>
              <a:t>调试信号</a:t>
            </a:r>
            <a:r>
              <a:rPr lang="en-US" altLang="zh-CN" sz="2400" dirty="0"/>
              <a:t>DBG_BUS</a:t>
            </a:r>
            <a:endParaRPr lang="en-US" altLang="zh-CN" sz="24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/>
              <a:t>pc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</a:t>
            </a:r>
            <a:r>
              <a:rPr lang="en-US" altLang="zh-CN" sz="2000" dirty="0"/>
              <a:t>PC</a:t>
            </a:r>
            <a:r>
              <a:rPr lang="zh-CN" altLang="en-US" sz="2000" dirty="0"/>
              <a:t>，当前执行指令的地址</a:t>
            </a:r>
            <a:endParaRPr lang="en-US" altLang="zh-CN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16</a:t>
            </a:r>
            <a:r>
              <a:rPr lang="zh-CN" altLang="en-US" sz="2000" dirty="0"/>
              <a:t>位，查看地址</a:t>
            </a:r>
            <a:endParaRPr lang="en-US" altLang="zh-CN" sz="2000" dirty="0"/>
          </a:p>
          <a:p>
            <a:pPr lvl="1">
              <a:spcBef>
                <a:spcPts val="200"/>
              </a:spcBef>
              <a:defRPr/>
            </a:pPr>
            <a:r>
              <a:rPr lang="en-US" altLang="zh-CN" sz="2000" dirty="0" err="1"/>
              <a:t>chk_data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位，查看数据</a:t>
            </a:r>
            <a:endParaRPr lang="en-US" altLang="zh-CN" sz="2000" dirty="0"/>
          </a:p>
        </p:txBody>
      </p:sp>
      <p:sp>
        <p:nvSpPr>
          <p:cNvPr id="2560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56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A6E64-48F1-41E6-9DF7-89D827BADF93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运行调试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662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29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663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1DE57E-FC0E-422A-B833-1BCFC8919EB5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007604" y="3041064"/>
          <a:ext cx="2196244" cy="1504060"/>
        </p:xfrm>
        <a:graphic>
          <a:graphicData uri="http://schemas.openxmlformats.org/drawingml/2006/table">
            <a:tbl>
              <a:tblPr/>
              <a:tblGrid>
                <a:gridCol w="1080120"/>
                <a:gridCol w="1116124"/>
              </a:tblGrid>
              <a:tr h="4339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addr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chk_data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00x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26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0yy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36482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zzz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351" marR="6351" marT="6347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1" marR="6351" marT="634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页脚占位符 129"/>
          <p:cNvSpPr txBox="1"/>
          <p:nvPr/>
        </p:nvSpPr>
        <p:spPr bwMode="auto">
          <a:xfrm>
            <a:off x="931905" y="4573019"/>
            <a:ext cx="2451963" cy="144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/>
              <a:t>x</a:t>
            </a:r>
            <a:r>
              <a:rPr lang="zh-CN" altLang="en-US" sz="1800" b="0" dirty="0"/>
              <a:t>：流水段寄存器编号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yy</a:t>
            </a:r>
            <a:r>
              <a:rPr lang="zh-CN" altLang="en-US" sz="1800" b="0" dirty="0"/>
              <a:t>：寄存器堆地址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1800" b="0" dirty="0" err="1"/>
              <a:t>zzz</a:t>
            </a:r>
            <a:r>
              <a:rPr lang="zh-CN" altLang="en-US" sz="1800" b="0" dirty="0"/>
              <a:t>：数据存储器地址</a:t>
            </a:r>
            <a:endParaRPr lang="en-US" altLang="zh-CN" sz="1800" b="0" dirty="0"/>
          </a:p>
          <a:p>
            <a:pPr eaLnBrk="1" hangingPunct="1">
              <a:lnSpc>
                <a:spcPts val="26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b="0" dirty="0"/>
              <a:t>x, y, z</a:t>
            </a:r>
            <a:r>
              <a:rPr lang="zh-CN" altLang="en-US" sz="1800" b="0" dirty="0"/>
              <a:t>：十六进制数字</a:t>
            </a:r>
            <a:endParaRPr lang="en-US" altLang="zh-CN" sz="1800" b="0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43908" y="2672916"/>
          <a:ext cx="4495800" cy="3348372"/>
        </p:xfrm>
        <a:graphic>
          <a:graphicData uri="http://schemas.openxmlformats.org/drawingml/2006/table">
            <a:tbl>
              <a:tblPr/>
              <a:tblGrid>
                <a:gridCol w="528917"/>
                <a:gridCol w="1020056"/>
                <a:gridCol w="2946827"/>
              </a:tblGrid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xx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chk_data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npc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下一条执行指令的地址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pc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当前执行指令的地址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instr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当前执行指令的代码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ctrl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当前执行指令的控制信号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1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RF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读出的第</a:t>
                      </a:r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2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个源操作数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imm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生成的立即数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3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ALU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运算结果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63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</a:rPr>
                        <a:t>mdr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数据存储器读出的数据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12601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数据通路地址编码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chk_addr</a:t>
            </a:r>
            <a:r>
              <a:rPr lang="zh-CN" altLang="en-US" sz="2000" dirty="0"/>
              <a:t>：</a:t>
            </a:r>
            <a:r>
              <a:rPr lang="en-US" altLang="zh-CN" sz="2000" dirty="0"/>
              <a:t>4</a:t>
            </a:r>
            <a:r>
              <a:rPr lang="zh-CN" altLang="en-US" sz="2000" dirty="0"/>
              <a:t>位</a:t>
            </a:r>
            <a:r>
              <a:rPr lang="en-US" altLang="zh-CN" sz="2000" dirty="0"/>
              <a:t>16</a:t>
            </a:r>
            <a:r>
              <a:rPr lang="zh-CN" altLang="en-US" sz="2000" dirty="0"/>
              <a:t>进制数，最高位区分查看数据类型（寄存器堆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及其他</a:t>
            </a:r>
            <a:r>
              <a:rPr lang="en-US" altLang="zh-CN" sz="2000" dirty="0"/>
              <a:t>)</a:t>
            </a:r>
            <a:r>
              <a:rPr lang="zh-CN" altLang="en-US" sz="2000" dirty="0"/>
              <a:t>，余下位表示具体地址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71613"/>
            <a:ext cx="8147248" cy="4773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通过存储器映射的输入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 </a:t>
            </a:r>
            <a:r>
              <a:rPr lang="en-US" altLang="zh-CN" sz="2400" dirty="0"/>
              <a:t>(</a:t>
            </a:r>
            <a:r>
              <a:rPr lang="en-US" altLang="zh-CN" sz="2400" b="0" dirty="0"/>
              <a:t>Memory-Mapped Input/Output, </a:t>
            </a:r>
            <a:r>
              <a:rPr lang="en-US" altLang="zh-CN" sz="2400" dirty="0"/>
              <a:t>MMIO)</a:t>
            </a:r>
            <a:r>
              <a:rPr lang="zh-CN" altLang="en-US" sz="2400" dirty="0"/>
              <a:t>方式访问开关、指示灯、数码管、计数器等</a:t>
            </a:r>
            <a:r>
              <a:rPr lang="en-US" altLang="zh-CN" sz="2400" dirty="0"/>
              <a:t>I/O</a:t>
            </a:r>
            <a:r>
              <a:rPr lang="zh-CN" altLang="en-US" sz="2400" dirty="0"/>
              <a:t>设备</a:t>
            </a:r>
            <a:r>
              <a:rPr lang="en-US" altLang="zh-CN" sz="2400" dirty="0"/>
              <a:t>(</a:t>
            </a:r>
            <a:r>
              <a:rPr lang="zh-CN" altLang="en-US" sz="2400" dirty="0"/>
              <a:t>外设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输出信号</a:t>
            </a:r>
            <a:r>
              <a:rPr lang="en-US" altLang="zh-CN" sz="2400" dirty="0"/>
              <a:t>IO_BUS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en-US" altLang="zh-CN" sz="2000" dirty="0" err="1"/>
              <a:t>io_addr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8</a:t>
            </a:r>
            <a:r>
              <a:rPr lang="zh-CN" altLang="en-US" sz="2000" dirty="0"/>
              <a:t>位，外设地址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io_dout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位，外设输出数据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io_din</a:t>
            </a:r>
            <a:r>
              <a:rPr lang="zh-CN" altLang="en-US" sz="2000" dirty="0"/>
              <a:t>：输出，</a:t>
            </a:r>
            <a:r>
              <a:rPr lang="en-US" altLang="zh-CN" sz="2000" dirty="0"/>
              <a:t>32</a:t>
            </a:r>
            <a:r>
              <a:rPr lang="zh-CN" altLang="en-US" sz="2000" dirty="0"/>
              <a:t>位，外设输入数据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io_we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位，外设写控制信号</a:t>
            </a:r>
            <a:endParaRPr lang="en-US" altLang="zh-CN" sz="2000" dirty="0"/>
          </a:p>
          <a:p>
            <a:pPr lvl="1">
              <a:spcBef>
                <a:spcPts val="600"/>
              </a:spcBef>
            </a:pPr>
            <a:r>
              <a:rPr lang="en-US" altLang="zh-CN" sz="2000" dirty="0" err="1"/>
              <a:t>io_rd</a:t>
            </a:r>
            <a:r>
              <a:rPr lang="zh-CN" altLang="en-US" sz="2000" dirty="0"/>
              <a:t>：输入，</a:t>
            </a:r>
            <a:r>
              <a:rPr lang="en-US" altLang="zh-CN" sz="2000" dirty="0"/>
              <a:t>1</a:t>
            </a:r>
            <a:r>
              <a:rPr lang="zh-CN" altLang="en-US" sz="2000" dirty="0"/>
              <a:t>位，外设读控制信号</a:t>
            </a:r>
            <a:endParaRPr lang="en-US" altLang="zh-CN" sz="2000" dirty="0"/>
          </a:p>
        </p:txBody>
      </p:sp>
      <p:sp>
        <p:nvSpPr>
          <p:cNvPr id="2765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76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855FA5-6C10-44B3-B2A4-C2B61B788434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I/O</a:t>
            </a:r>
            <a:r>
              <a:rPr lang="zh-CN" altLang="en-US"/>
              <a:t>端口</a:t>
            </a:r>
            <a:endParaRPr lang="zh-CN" altLang="en-US"/>
          </a:p>
        </p:txBody>
      </p:sp>
      <p:sp>
        <p:nvSpPr>
          <p:cNvPr id="28675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6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867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DE0F9-A6E2-4EDB-AD3B-AF1150EC70CB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25"/>
          <p:cNvGraphicFramePr>
            <a:graphicFrameLocks noGrp="1"/>
          </p:cNvGraphicFramePr>
          <p:nvPr/>
        </p:nvGraphicFramePr>
        <p:xfrm>
          <a:off x="935596" y="2507200"/>
          <a:ext cx="7416824" cy="3478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38"/>
                <a:gridCol w="1260140"/>
                <a:gridCol w="1656184"/>
                <a:gridCol w="1620180"/>
                <a:gridCol w="2159682"/>
              </a:tblGrid>
              <a:tr h="56340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序号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偏移地址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端口名称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I/O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端口类型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外设说明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led15-0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btn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sw15-0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3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seg_rdy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数码管准备好</a:t>
                      </a:r>
                      <a:endParaRPr lang="zh-CN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33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0x0C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seg_data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Output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数码管输出数据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0x10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swx_vld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开关输入有效</a:t>
                      </a:r>
                      <a:endParaRPr lang="zh-CN" altLang="en-US" sz="2000" b="0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8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0x14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swx_data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开关输入数据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49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0x18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cnt_data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计数器数据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7839"/>
            <a:ext cx="8229600" cy="93503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/>
              <a:t>直接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led_data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swt_data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cnt_data</a:t>
            </a:r>
            <a:endParaRPr lang="zh-CN" altLang="en-US" sz="2400" dirty="0"/>
          </a:p>
          <a:p>
            <a:pPr>
              <a:spcBef>
                <a:spcPts val="600"/>
              </a:spcBef>
            </a:pPr>
            <a:r>
              <a:rPr lang="zh-CN" altLang="en-US" sz="2400" dirty="0"/>
              <a:t>查询式</a:t>
            </a:r>
            <a:r>
              <a:rPr lang="en-US" altLang="zh-CN" sz="2400" dirty="0"/>
              <a:t>I/O</a:t>
            </a:r>
            <a:r>
              <a:rPr lang="zh-CN" altLang="en-US" sz="2400" dirty="0"/>
              <a:t>端口：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swx_vld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查询式输出过程</a:t>
            </a:r>
            <a:endParaRPr lang="zh-CN" altLang="en-US"/>
          </a:p>
        </p:txBody>
      </p:sp>
      <p:sp>
        <p:nvSpPr>
          <p:cNvPr id="3072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将数码管准备好标志置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seg_rdy</a:t>
            </a:r>
            <a:r>
              <a:rPr lang="en-US" altLang="zh-CN" sz="2400" dirty="0"/>
              <a:t> = 1)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输出</a:t>
            </a:r>
            <a:r>
              <a:rPr lang="en-US" altLang="zh-CN" sz="2400" dirty="0" err="1"/>
              <a:t>seg_data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保存该数据，同时自动将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按任意键</a:t>
            </a:r>
            <a:r>
              <a:rPr lang="en-US" altLang="zh-CN" sz="2400" dirty="0"/>
              <a:t>(x</a:t>
            </a:r>
            <a:r>
              <a:rPr lang="zh-CN" altLang="en-US" sz="2400" dirty="0"/>
              <a:t>、</a:t>
            </a:r>
            <a:r>
              <a:rPr lang="en-US" altLang="zh-CN" sz="2400" dirty="0"/>
              <a:t>del)</a:t>
            </a:r>
            <a:r>
              <a:rPr lang="zh-CN" altLang="en-US" sz="2400" dirty="0"/>
              <a:t>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seg_rdy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r>
              <a:rPr lang="zh-CN" altLang="en-US" sz="2400" dirty="0"/>
              <a:t>（表示数码管输出的数据已被查看，可以接收下一个数据输出）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0724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5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072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5655F-E19D-476B-BF6C-B7B9871AC6C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30727" name="组合 117"/>
          <p:cNvGrpSpPr/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30728" name="文本框 42"/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N</a:t>
              </a:r>
              <a:endParaRPr lang="zh-CN" altLang="en-US" sz="1800" b="0" dirty="0"/>
            </a:p>
          </p:txBody>
        </p:sp>
        <p:sp>
          <p:nvSpPr>
            <p:cNvPr id="30729" name="圆角矩形 10"/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  <a:endParaRPr lang="zh-CN" altLang="en-US" sz="1800" b="0"/>
            </a:p>
          </p:txBody>
        </p:sp>
        <p:sp>
          <p:nvSpPr>
            <p:cNvPr id="30730" name="文本框 44"/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/>
                <a:t>Y</a:t>
              </a:r>
              <a:endParaRPr lang="zh-CN" altLang="en-US" sz="1800" b="0" dirty="0"/>
            </a:p>
          </p:txBody>
        </p:sp>
        <p:cxnSp>
          <p:nvCxnSpPr>
            <p:cNvPr id="30731" name="直接箭头连接符 13"/>
            <p:cNvCxnSpPr>
              <a:cxnSpLocks noChangeShapeType="1"/>
              <a:stCxn id="30735" idx="2"/>
              <a:endCxn id="30736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直接箭头连接符 16"/>
            <p:cNvCxnSpPr>
              <a:cxnSpLocks noChangeShapeType="1"/>
              <a:stCxn id="30736" idx="2"/>
              <a:endCxn id="30737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圆角矩形 20"/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  <a:endParaRPr lang="zh-CN" altLang="en-US" sz="1800" b="0"/>
            </a:p>
          </p:txBody>
        </p:sp>
        <p:cxnSp>
          <p:nvCxnSpPr>
            <p:cNvPr id="30734" name="直接箭头连接符 21"/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5" name="文本框 50"/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seg_rdy</a:t>
              </a:r>
              <a:endParaRPr lang="zh-CN" altLang="en-US" sz="1800" b="0" dirty="0"/>
            </a:p>
          </p:txBody>
        </p:sp>
        <p:sp>
          <p:nvSpPr>
            <p:cNvPr id="30736" name="菱形 51"/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seg_rdy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30737" name="文本框 23"/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输出</a:t>
              </a:r>
              <a:r>
                <a:rPr lang="en-US" altLang="zh-CN" sz="1800" b="0" dirty="0" err="1"/>
                <a:t>seg_data</a:t>
              </a:r>
              <a:endParaRPr lang="zh-CN" altLang="en-US" sz="1800" b="0" dirty="0"/>
            </a:p>
          </p:txBody>
        </p:sp>
        <p:cxnSp>
          <p:nvCxnSpPr>
            <p:cNvPr id="30738" name="直接箭头连接符 27"/>
            <p:cNvCxnSpPr>
              <a:cxnSpLocks noChangeShapeType="1"/>
              <a:stCxn id="30737" idx="2"/>
              <a:endCxn id="30729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直接箭头连接符 14"/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直接箭头连接符 13"/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直接连接符 82"/>
            <p:cNvCxnSpPr>
              <a:cxnSpLocks noChangeShapeType="1"/>
              <a:stCxn id="30736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查询式输入过程</a:t>
            </a:r>
            <a:endParaRPr lang="zh-CN" altLang="en-US"/>
          </a:p>
        </p:txBody>
      </p:sp>
      <p:sp>
        <p:nvSpPr>
          <p:cNvPr id="2969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39875"/>
            <a:ext cx="4321788" cy="47053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复位时，</a:t>
            </a:r>
            <a:r>
              <a:rPr lang="en-US" altLang="zh-CN" sz="2400" dirty="0"/>
              <a:t>PDU</a:t>
            </a:r>
            <a:r>
              <a:rPr lang="zh-CN" altLang="en-US" sz="2400" dirty="0"/>
              <a:t>将输入数据有效标志清零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0)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del</a:t>
            </a:r>
            <a:r>
              <a:rPr lang="zh-CN" altLang="en-US" sz="2400" dirty="0"/>
              <a:t>：编辑输入数据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tmp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data</a:t>
            </a:r>
            <a:r>
              <a:rPr lang="zh-CN" altLang="en-US" sz="2400" dirty="0"/>
              <a:t>：如果</a:t>
            </a:r>
            <a:r>
              <a:rPr lang="en-US" altLang="zh-CN" sz="2400" dirty="0" err="1"/>
              <a:t>swx_vld</a:t>
            </a:r>
            <a:r>
              <a:rPr lang="en-US" altLang="zh-CN" sz="2400" dirty="0"/>
              <a:t> = 0</a:t>
            </a:r>
            <a:r>
              <a:rPr lang="zh-CN" altLang="en-US" sz="2400" dirty="0"/>
              <a:t>，则将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保存至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，并将</a:t>
            </a:r>
            <a:r>
              <a:rPr lang="en-US" altLang="zh-CN" sz="2400" dirty="0" err="1"/>
              <a:t>tmp</a:t>
            </a:r>
            <a:r>
              <a:rPr lang="zh-CN" altLang="en-US" sz="2400" dirty="0"/>
              <a:t>清零和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置</a:t>
            </a:r>
            <a:r>
              <a:rPr lang="en-US" altLang="zh-CN" sz="2400" dirty="0"/>
              <a:t> 1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/>
              <a:t>CPU</a:t>
            </a:r>
            <a:r>
              <a:rPr lang="zh-CN" altLang="en-US" sz="2400" dirty="0"/>
              <a:t>读取</a:t>
            </a:r>
            <a:r>
              <a:rPr lang="en-US" altLang="zh-CN" sz="2400" dirty="0" err="1"/>
              <a:t>swx_data</a:t>
            </a:r>
            <a:r>
              <a:rPr lang="zh-CN" altLang="en-US" sz="2400" dirty="0"/>
              <a:t>时，</a:t>
            </a:r>
            <a:r>
              <a:rPr lang="en-US" altLang="zh-CN" sz="2400" dirty="0"/>
              <a:t>PDU</a:t>
            </a:r>
            <a:r>
              <a:rPr lang="zh-CN" altLang="en-US" sz="2400" dirty="0"/>
              <a:t>自动将</a:t>
            </a:r>
            <a:r>
              <a:rPr lang="en-US" altLang="zh-CN" sz="2400" dirty="0" err="1"/>
              <a:t>swx_vld</a:t>
            </a:r>
            <a:r>
              <a:rPr lang="zh-CN" altLang="en-US" sz="2400" dirty="0"/>
              <a:t>清零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2970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1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970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320C24-4184-476D-B38B-0B0B5765F1FD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pSp>
        <p:nvGrpSpPr>
          <p:cNvPr id="29703" name="组合 117"/>
          <p:cNvGrpSpPr/>
          <p:nvPr/>
        </p:nvGrpSpPr>
        <p:grpSpPr bwMode="auto">
          <a:xfrm>
            <a:off x="5436096" y="1711325"/>
            <a:ext cx="2903043" cy="4003675"/>
            <a:chOff x="1069341" y="2457066"/>
            <a:chExt cx="2551719" cy="3672234"/>
          </a:xfrm>
        </p:grpSpPr>
        <p:sp>
          <p:nvSpPr>
            <p:cNvPr id="29704" name="文本框 42"/>
            <p:cNvSpPr txBox="1">
              <a:spLocks noChangeArrowheads="1"/>
            </p:cNvSpPr>
            <p:nvPr/>
          </p:nvSpPr>
          <p:spPr bwMode="auto">
            <a:xfrm>
              <a:off x="3303639" y="3938648"/>
              <a:ext cx="269209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N</a:t>
              </a:r>
              <a:endParaRPr lang="zh-CN" altLang="en-US" sz="1800" b="0"/>
            </a:p>
          </p:txBody>
        </p:sp>
        <p:sp>
          <p:nvSpPr>
            <p:cNvPr id="29705" name="圆角矩形 10"/>
            <p:cNvSpPr>
              <a:spLocks noChangeArrowheads="1"/>
            </p:cNvSpPr>
            <p:nvPr/>
          </p:nvSpPr>
          <p:spPr bwMode="auto">
            <a:xfrm>
              <a:off x="1738533" y="5732425"/>
              <a:ext cx="914400" cy="396875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结束</a:t>
              </a:r>
              <a:endParaRPr lang="zh-CN" altLang="en-US" sz="1800" b="0"/>
            </a:p>
          </p:txBody>
        </p:sp>
        <p:sp>
          <p:nvSpPr>
            <p:cNvPr id="29706" name="文本框 44"/>
            <p:cNvSpPr txBox="1">
              <a:spLocks noChangeArrowheads="1"/>
            </p:cNvSpPr>
            <p:nvPr/>
          </p:nvSpPr>
          <p:spPr bwMode="auto">
            <a:xfrm>
              <a:off x="2144896" y="4653136"/>
              <a:ext cx="622300" cy="28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/>
                <a:t>Y</a:t>
              </a:r>
              <a:endParaRPr lang="zh-CN" altLang="en-US" sz="1800" b="0"/>
            </a:p>
          </p:txBody>
        </p:sp>
        <p:cxnSp>
          <p:nvCxnSpPr>
            <p:cNvPr id="29707" name="直接箭头连接符 13"/>
            <p:cNvCxnSpPr>
              <a:cxnSpLocks noChangeShapeType="1"/>
              <a:stCxn id="29711" idx="2"/>
              <a:endCxn id="29712" idx="0"/>
            </p:cNvCxnSpPr>
            <p:nvPr/>
          </p:nvCxnSpPr>
          <p:spPr bwMode="auto">
            <a:xfrm>
              <a:off x="2193323" y="3663172"/>
              <a:ext cx="1" cy="309472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8" name="直接箭头连接符 16"/>
            <p:cNvCxnSpPr>
              <a:cxnSpLocks noChangeShapeType="1"/>
              <a:stCxn id="29712" idx="2"/>
              <a:endCxn id="29713" idx="0"/>
            </p:cNvCxnSpPr>
            <p:nvPr/>
          </p:nvCxnSpPr>
          <p:spPr bwMode="auto">
            <a:xfrm flipH="1">
              <a:off x="2193322" y="4653136"/>
              <a:ext cx="2" cy="32725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9" name="圆角矩形 20"/>
            <p:cNvSpPr>
              <a:spLocks noChangeArrowheads="1"/>
            </p:cNvSpPr>
            <p:nvPr/>
          </p:nvSpPr>
          <p:spPr bwMode="auto">
            <a:xfrm>
              <a:off x="1759748" y="2457066"/>
              <a:ext cx="914400" cy="395287"/>
            </a:xfrm>
            <a:prstGeom prst="roundRect">
              <a:avLst>
                <a:gd name="adj" fmla="val 46736"/>
              </a:avLst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800" b="0"/>
                <a:t>开始</a:t>
              </a:r>
              <a:endParaRPr lang="zh-CN" altLang="en-US" sz="1800" b="0"/>
            </a:p>
          </p:txBody>
        </p:sp>
        <p:cxnSp>
          <p:nvCxnSpPr>
            <p:cNvPr id="29710" name="直接箭头连接符 21"/>
            <p:cNvCxnSpPr>
              <a:cxnSpLocks noChangeShapeType="1"/>
            </p:cNvCxnSpPr>
            <p:nvPr/>
          </p:nvCxnSpPr>
          <p:spPr bwMode="auto">
            <a:xfrm>
              <a:off x="2209010" y="2852353"/>
              <a:ext cx="0" cy="4318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1" name="文本框 50"/>
            <p:cNvSpPr txBox="1">
              <a:spLocks noChangeArrowheads="1"/>
            </p:cNvSpPr>
            <p:nvPr/>
          </p:nvSpPr>
          <p:spPr bwMode="auto">
            <a:xfrm>
              <a:off x="1069341" y="3284154"/>
              <a:ext cx="2247963" cy="37901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swx_vld</a:t>
              </a:r>
              <a:endParaRPr lang="zh-CN" altLang="en-US" sz="1800" b="0" dirty="0"/>
            </a:p>
          </p:txBody>
        </p:sp>
        <p:sp>
          <p:nvSpPr>
            <p:cNvPr id="29712" name="菱形 51"/>
            <p:cNvSpPr>
              <a:spLocks noChangeArrowheads="1"/>
            </p:cNvSpPr>
            <p:nvPr/>
          </p:nvSpPr>
          <p:spPr bwMode="auto">
            <a:xfrm>
              <a:off x="1069341" y="3972644"/>
              <a:ext cx="2247966" cy="680492"/>
            </a:xfrm>
            <a:prstGeom prst="diamond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/>
                <a:t>swx_vld</a:t>
              </a:r>
              <a:r>
                <a:rPr lang="en-US" altLang="zh-CN" sz="1800" b="0" dirty="0"/>
                <a:t> = 1?</a:t>
              </a:r>
              <a:endParaRPr lang="zh-CN" altLang="en-US" sz="1800" b="0" dirty="0"/>
            </a:p>
          </p:txBody>
        </p:sp>
        <p:sp>
          <p:nvSpPr>
            <p:cNvPr id="29713" name="文本框 23"/>
            <p:cNvSpPr txBox="1">
              <a:spLocks noChangeArrowheads="1"/>
            </p:cNvSpPr>
            <p:nvPr/>
          </p:nvSpPr>
          <p:spPr bwMode="auto">
            <a:xfrm>
              <a:off x="1069341" y="4980386"/>
              <a:ext cx="2247962" cy="3928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0" dirty="0"/>
                <a:t>输入</a:t>
              </a:r>
              <a:r>
                <a:rPr lang="en-US" altLang="zh-CN" sz="1800" b="0" dirty="0" err="1"/>
                <a:t>swx_data</a:t>
              </a:r>
              <a:endParaRPr lang="zh-CN" altLang="en-US" sz="1800" b="0" dirty="0"/>
            </a:p>
          </p:txBody>
        </p:sp>
        <p:cxnSp>
          <p:nvCxnSpPr>
            <p:cNvPr id="29714" name="直接箭头连接符 27"/>
            <p:cNvCxnSpPr>
              <a:cxnSpLocks noChangeShapeType="1"/>
              <a:stCxn id="29713" idx="2"/>
              <a:endCxn id="29705" idx="0"/>
            </p:cNvCxnSpPr>
            <p:nvPr/>
          </p:nvCxnSpPr>
          <p:spPr bwMode="auto">
            <a:xfrm>
              <a:off x="2193322" y="5373216"/>
              <a:ext cx="2411" cy="35920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直接箭头连接符 14"/>
            <p:cNvCxnSpPr>
              <a:cxnSpLocks noChangeShapeType="1"/>
            </p:cNvCxnSpPr>
            <p:nvPr/>
          </p:nvCxnSpPr>
          <p:spPr bwMode="auto">
            <a:xfrm flipH="1">
              <a:off x="2195736" y="3028902"/>
              <a:ext cx="1425324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直接箭头连接符 13"/>
            <p:cNvCxnSpPr>
              <a:cxnSpLocks noChangeShapeType="1"/>
            </p:cNvCxnSpPr>
            <p:nvPr/>
          </p:nvCxnSpPr>
          <p:spPr bwMode="auto">
            <a:xfrm>
              <a:off x="3621060" y="3028902"/>
              <a:ext cx="0" cy="12839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直接连接符 82"/>
            <p:cNvCxnSpPr>
              <a:cxnSpLocks noChangeShapeType="1"/>
              <a:stCxn id="29712" idx="3"/>
            </p:cNvCxnSpPr>
            <p:nvPr/>
          </p:nvCxnSpPr>
          <p:spPr bwMode="auto">
            <a:xfrm>
              <a:off x="3317307" y="4312890"/>
              <a:ext cx="30375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实验目标</a:t>
            </a:r>
            <a:endParaRPr lang="zh-CN" altLang="en-US"/>
          </a:p>
        </p:txBody>
      </p:sp>
      <p:sp>
        <p:nvSpPr>
          <p:cNvPr id="9219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A9F109-6C5B-4210-8130-2CE4395300F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9221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9222" name="内容占位符 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48600" cy="4721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理解单周期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的结构和工作原理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掌握单周期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的设计和调试方法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熟练掌握数据通路和控制器的设计和描述方法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  <a:p>
            <a:pPr>
              <a:spcBef>
                <a:spcPts val="1200"/>
              </a:spcBef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开关多用途输入</a:t>
            </a:r>
            <a:endParaRPr lang="zh-CN" altLang="en-US"/>
          </a:p>
        </p:txBody>
      </p:sp>
      <p:sp>
        <p:nvSpPr>
          <p:cNvPr id="317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1" y="1527175"/>
            <a:ext cx="8003232" cy="13144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dirty="0"/>
              <a:t>利用开关 </a:t>
            </a:r>
            <a:r>
              <a:rPr lang="en-US" altLang="zh-CN" sz="2400" dirty="0"/>
              <a:t>(sw15-0) </a:t>
            </a:r>
            <a:r>
              <a:rPr lang="zh-CN" altLang="en-US" sz="2400" dirty="0"/>
              <a:t>一次输入</a:t>
            </a:r>
            <a:r>
              <a:rPr lang="en-US" altLang="zh-CN" sz="2400" dirty="0"/>
              <a:t>1</a:t>
            </a:r>
            <a:r>
              <a:rPr lang="zh-CN" altLang="en-US" sz="2400" dirty="0"/>
              <a:t>位十六进制数字，按钮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btnl</a:t>
            </a:r>
            <a:r>
              <a:rPr lang="en-US" altLang="zh-CN" sz="2400" dirty="0"/>
              <a:t>) </a:t>
            </a:r>
            <a:r>
              <a:rPr lang="zh-CN" altLang="en-US" sz="2400" dirty="0"/>
              <a:t>一次删除 </a:t>
            </a:r>
            <a:r>
              <a:rPr lang="en-US" altLang="zh-CN" sz="2400" dirty="0"/>
              <a:t>(del) 1</a:t>
            </a:r>
            <a:r>
              <a:rPr lang="zh-CN" altLang="en-US" sz="2400" dirty="0"/>
              <a:t>位十六进制数字，可以编辑多位十六进制数据，同时显示在数码管上</a:t>
            </a:r>
            <a:endParaRPr lang="zh-CN" altLang="en-US" sz="2400" dirty="0"/>
          </a:p>
        </p:txBody>
      </p:sp>
      <p:sp>
        <p:nvSpPr>
          <p:cNvPr id="3174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49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175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D8DDFF-A656-4C75-9A3D-766F762010A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724128" y="3033713"/>
          <a:ext cx="2482850" cy="2590798"/>
        </p:xfrm>
        <a:graphic>
          <a:graphicData uri="http://schemas.openxmlformats.org/drawingml/2006/table">
            <a:tbl>
              <a:tblPr/>
              <a:tblGrid>
                <a:gridCol w="1134544"/>
                <a:gridCol w="1348306"/>
              </a:tblGrid>
              <a:tr h="43705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操作次序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数码管显示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00000001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(sw2)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00000012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00000120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del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btnl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00000012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(sw10)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0000012A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89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x (sw11)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charset="-122"/>
                          <a:cs typeface="Times New Roman" panose="02020603050405020304" pitchFamily="18" charset="0"/>
                        </a:rPr>
                        <a:t>000012AB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a:txBody>
                  <a:tcPr marL="6346" marR="6346" marT="63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内容占位符 2"/>
          <p:cNvSpPr txBox="1"/>
          <p:nvPr/>
        </p:nvSpPr>
        <p:spPr bwMode="auto">
          <a:xfrm>
            <a:off x="457201" y="2841625"/>
            <a:ext cx="5014900" cy="328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CN" altLang="en-US" sz="2400" kern="0" dirty="0"/>
              <a:t>依据随后按动的功能按钮不同，该数据有不同的</a:t>
            </a:r>
            <a:r>
              <a:rPr lang="zh-CN" altLang="en-US" sz="2400" dirty="0"/>
              <a:t>含义</a:t>
            </a:r>
            <a:endParaRPr lang="en-US" altLang="zh-CN" sz="24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断点地址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brk_addr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停止时，按动连续运行</a:t>
            </a:r>
            <a:r>
              <a:rPr lang="en-US" altLang="zh-CN" sz="2000" kern="0" dirty="0" err="1"/>
              <a:t>cont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btnd</a:t>
            </a:r>
            <a:r>
              <a:rPr lang="en-US" altLang="zh-CN" sz="2000" kern="0" dirty="0"/>
              <a:t>)</a:t>
            </a:r>
            <a:endParaRPr lang="en-US" altLang="zh-CN" sz="20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查看地址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chk_addr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停止时，按动查看</a:t>
            </a:r>
            <a:r>
              <a:rPr lang="en-US" altLang="zh-CN" sz="2000" kern="0" dirty="0" err="1"/>
              <a:t>chk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btnr</a:t>
            </a:r>
            <a:r>
              <a:rPr lang="en-US" altLang="zh-CN" sz="2000" kern="0" dirty="0"/>
              <a:t>)</a:t>
            </a:r>
            <a:endParaRPr lang="en-US" altLang="zh-CN" sz="2000" kern="0" dirty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kern="0" dirty="0"/>
              <a:t>开关输入数据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swx_data</a:t>
            </a:r>
            <a:r>
              <a:rPr lang="en-US" altLang="zh-CN" sz="2000" kern="0" dirty="0"/>
              <a:t>)</a:t>
            </a:r>
            <a:r>
              <a:rPr lang="zh-CN" altLang="en-US" sz="2000" kern="0" dirty="0"/>
              <a:t>：在</a:t>
            </a:r>
            <a:r>
              <a:rPr lang="en-US" altLang="zh-CN" sz="2000" kern="0" dirty="0"/>
              <a:t>CPU</a:t>
            </a:r>
            <a:r>
              <a:rPr lang="zh-CN" altLang="en-US" sz="2000" kern="0" dirty="0"/>
              <a:t>运行或停止时，按动数据</a:t>
            </a:r>
            <a:r>
              <a:rPr lang="en-US" altLang="zh-CN" sz="2000" kern="0" dirty="0"/>
              <a:t>data</a:t>
            </a:r>
            <a:r>
              <a:rPr lang="zh-CN" altLang="en-US" sz="2000" kern="0" dirty="0"/>
              <a:t>按钮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btnc</a:t>
            </a:r>
            <a:r>
              <a:rPr lang="en-US" altLang="zh-CN" sz="2000" kern="0" dirty="0"/>
              <a:t>)</a:t>
            </a:r>
            <a:endParaRPr lang="en-US" altLang="zh-CN" sz="2000" kern="0" dirty="0"/>
          </a:p>
          <a:p>
            <a:pPr lvl="1">
              <a:spcBef>
                <a:spcPts val="1200"/>
              </a:spcBef>
              <a:defRPr/>
            </a:pPr>
            <a:endParaRPr lang="zh-CN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数码管多用途显示</a:t>
            </a:r>
            <a:endParaRPr lang="zh-CN" altLang="en-US"/>
          </a:p>
        </p:txBody>
      </p:sp>
      <p:sp>
        <p:nvSpPr>
          <p:cNvPr id="337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0825"/>
            <a:ext cx="8003232" cy="460533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/>
              <a:t>利用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7</a:t>
            </a:r>
            <a:r>
              <a:rPr lang="zh-CN" altLang="en-US" sz="2400" dirty="0"/>
              <a:t>段数码管可以显示</a:t>
            </a:r>
            <a:r>
              <a:rPr lang="en-US" altLang="zh-CN" sz="2400" dirty="0"/>
              <a:t>8</a:t>
            </a:r>
            <a:r>
              <a:rPr lang="zh-CN" altLang="en-US" sz="2400" dirty="0"/>
              <a:t>位十六进制数据，即</a:t>
            </a:r>
            <a:r>
              <a:rPr lang="en-US" altLang="zh-CN" sz="2400" dirty="0"/>
              <a:t>32</a:t>
            </a:r>
            <a:r>
              <a:rPr lang="zh-CN" altLang="en-US" sz="2400" dirty="0"/>
              <a:t>位二进制数据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zh-CN" altLang="en-US" sz="2400" dirty="0"/>
              <a:t>在不同的上下文情况下，该数据有不同的含义，利用三色指示灯</a:t>
            </a:r>
            <a:r>
              <a:rPr lang="en-US" altLang="zh-CN" sz="2400" dirty="0"/>
              <a:t>(led17)</a:t>
            </a:r>
            <a:r>
              <a:rPr lang="zh-CN" altLang="en-US" sz="2400" dirty="0"/>
              <a:t>指示当前数码管显示数据类型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seg_sel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数码管输出数据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seg_data</a:t>
            </a:r>
            <a:r>
              <a:rPr lang="en-US" altLang="zh-CN" sz="2000" dirty="0"/>
              <a:t>)</a:t>
            </a:r>
            <a:r>
              <a:rPr lang="zh-CN" altLang="en-US" sz="2000" dirty="0"/>
              <a:t>：</a:t>
            </a:r>
            <a:r>
              <a:rPr lang="en-US" altLang="zh-CN" sz="2000" dirty="0"/>
              <a:t>CPU</a:t>
            </a:r>
            <a:r>
              <a:rPr lang="zh-CN" altLang="en-US" sz="2000" dirty="0"/>
              <a:t>运行时输出到数码管的数据，</a:t>
            </a:r>
            <a:r>
              <a:rPr lang="en-US" altLang="zh-CN" sz="2000" dirty="0"/>
              <a:t>led17=</a:t>
            </a:r>
            <a:r>
              <a:rPr lang="zh-CN" altLang="en-US" sz="2000" dirty="0"/>
              <a:t>蓝色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开关多用途编辑数据：断点地址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brk_addr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、查看地址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chk_addr</a:t>
            </a:r>
            <a:r>
              <a:rPr lang="en-US" altLang="zh-CN" sz="2000" dirty="0"/>
              <a:t>)</a:t>
            </a:r>
            <a:r>
              <a:rPr lang="zh-CN" altLang="en-US" sz="2000" dirty="0"/>
              <a:t>、开关输入数据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swx_data</a:t>
            </a:r>
            <a:r>
              <a:rPr lang="en-US" altLang="zh-CN" sz="2000" dirty="0"/>
              <a:t>)</a:t>
            </a:r>
            <a:r>
              <a:rPr lang="zh-CN" altLang="en-US" sz="2000" dirty="0"/>
              <a:t> 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绿色</a:t>
            </a:r>
            <a:endParaRPr lang="en-US" altLang="zh-CN" sz="2000" dirty="0"/>
          </a:p>
          <a:p>
            <a:pPr lvl="1">
              <a:spcBef>
                <a:spcPts val="1200"/>
              </a:spcBef>
            </a:pPr>
            <a:r>
              <a:rPr lang="zh-CN" altLang="en-US" sz="2000" dirty="0"/>
              <a:t>数据通路状态数据：</a:t>
            </a:r>
            <a:r>
              <a:rPr lang="en-US" altLang="zh-CN" sz="2000" dirty="0"/>
              <a:t>CPU</a:t>
            </a:r>
            <a:r>
              <a:rPr lang="zh-CN" altLang="en-US" sz="2000" dirty="0"/>
              <a:t>停止时，按动查看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chk</a:t>
            </a:r>
            <a:r>
              <a:rPr lang="en-US" altLang="zh-CN" sz="2000" dirty="0"/>
              <a:t>)</a:t>
            </a:r>
            <a:r>
              <a:rPr lang="zh-CN" altLang="en-US" sz="2000" dirty="0"/>
              <a:t>按钮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btnr</a:t>
            </a:r>
            <a:r>
              <a:rPr lang="en-US" altLang="zh-CN" sz="2000" dirty="0"/>
              <a:t>)</a:t>
            </a:r>
            <a:r>
              <a:rPr lang="zh-CN" altLang="en-US" sz="2000" dirty="0"/>
              <a:t>显示寄存器堆</a:t>
            </a:r>
            <a:r>
              <a:rPr lang="en-US" altLang="zh-CN" sz="2000" dirty="0"/>
              <a:t>RF</a:t>
            </a:r>
            <a:r>
              <a:rPr lang="zh-CN" altLang="en-US" sz="2000" dirty="0"/>
              <a:t>、数据存储器</a:t>
            </a:r>
            <a:r>
              <a:rPr lang="en-US" altLang="zh-CN" sz="2000" dirty="0"/>
              <a:t>DM</a:t>
            </a:r>
            <a:r>
              <a:rPr lang="zh-CN" altLang="en-US" sz="2000" dirty="0"/>
              <a:t>、</a:t>
            </a:r>
            <a:r>
              <a:rPr lang="en-US" altLang="zh-CN" sz="2000" dirty="0"/>
              <a:t>PC</a:t>
            </a:r>
            <a:r>
              <a:rPr lang="zh-CN" altLang="en-US" sz="2000" dirty="0"/>
              <a:t>等内容，</a:t>
            </a:r>
            <a:r>
              <a:rPr lang="en-US" altLang="zh-CN" sz="2000" dirty="0"/>
              <a:t>led17=</a:t>
            </a:r>
            <a:r>
              <a:rPr lang="zh-CN" altLang="en-US" sz="2000" dirty="0"/>
              <a:t>红色</a:t>
            </a:r>
            <a:endParaRPr lang="en-US" altLang="zh-CN" sz="2000" dirty="0"/>
          </a:p>
        </p:txBody>
      </p:sp>
      <p:sp>
        <p:nvSpPr>
          <p:cNvPr id="33796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7" name="页脚占位符 4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379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969E39-6F3E-426A-A1B5-CEB4E258AEB6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模块接口</a:t>
            </a:r>
            <a:endParaRPr lang="zh-CN" altLang="en-US" dirty="0"/>
          </a:p>
        </p:txBody>
      </p:sp>
      <p:sp>
        <p:nvSpPr>
          <p:cNvPr id="4198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8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19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968A8F-0EFA-4B16-A84A-A3E8D0C84F6F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32756"/>
            <a:ext cx="8333874" cy="494046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cpu</a:t>
            </a:r>
            <a:r>
              <a:rPr lang="en-US" altLang="zh-CN" sz="2000" b="0" dirty="0"/>
              <a:t> (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 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//IO_BUS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 </a:t>
            </a:r>
            <a:r>
              <a:rPr lang="en-US" altLang="zh-CN" sz="2000" b="0" dirty="0" err="1"/>
              <a:t>io_addr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外设地址</a:t>
            </a:r>
            <a:endParaRPr lang="zh-CN" altLang="en-US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</a:t>
            </a:r>
            <a:r>
              <a:rPr lang="en-US" altLang="zh-CN" sz="2000" b="0" dirty="0" err="1"/>
              <a:t>ouput</a:t>
            </a:r>
            <a:r>
              <a:rPr lang="en-US" altLang="zh-CN" sz="2000" b="0" dirty="0"/>
              <a:t> [31:0]  </a:t>
            </a:r>
            <a:r>
              <a:rPr lang="en-US" altLang="zh-CN" sz="2000" b="0" dirty="0" err="1"/>
              <a:t>io_dout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向外设输出的数据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io_we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向外设输出数据时的写使能信号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 </a:t>
            </a:r>
            <a:r>
              <a:rPr lang="en-US" altLang="zh-CN" sz="2000" b="0" dirty="0" err="1"/>
              <a:t>io_rd</a:t>
            </a:r>
            <a:r>
              <a:rPr lang="en-US" altLang="zh-CN" sz="2000" b="0" dirty="0"/>
              <a:t>,		//</a:t>
            </a:r>
            <a:r>
              <a:rPr lang="zh-CN" altLang="en-US" sz="2000" b="0" dirty="0"/>
              <a:t>从外设输入数据时的读使能信号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 </a:t>
            </a:r>
            <a:r>
              <a:rPr lang="en-US" altLang="zh-CN" sz="2000" b="0" dirty="0" err="1"/>
              <a:t>io_din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来自外设输入的数据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8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//</a:t>
            </a:r>
            <a:r>
              <a:rPr lang="en-US" altLang="zh-CN" sz="2000" b="0" dirty="0" err="1"/>
              <a:t>Debug_BUS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pc, 	//</a:t>
            </a:r>
            <a:r>
              <a:rPr lang="zh-CN" altLang="en-US" sz="2000" b="0" dirty="0"/>
              <a:t>当前执行指令地址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	//</a:t>
            </a:r>
            <a:r>
              <a:rPr lang="zh-CN" altLang="en-US" sz="2000" b="0" dirty="0"/>
              <a:t>数据通路状态的编码地址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[31:0] </a:t>
            </a:r>
            <a:r>
              <a:rPr lang="en-US" altLang="zh-CN" sz="2000" b="0" dirty="0" err="1"/>
              <a:t>chk_data</a:t>
            </a:r>
            <a:r>
              <a:rPr lang="en-US" altLang="zh-CN" sz="2000" b="0" dirty="0"/>
              <a:t>    //</a:t>
            </a:r>
            <a:r>
              <a:rPr lang="zh-CN" altLang="en-US" sz="2000" b="0" dirty="0"/>
              <a:t>数据通路状态的数据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)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2000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PDU</a:t>
            </a:r>
            <a:r>
              <a:rPr lang="zh-CN" altLang="en-US" dirty="0"/>
              <a:t>模块接口</a:t>
            </a:r>
            <a:endParaRPr lang="zh-CN" altLang="en-US" dirty="0"/>
          </a:p>
        </p:txBody>
      </p:sp>
      <p:sp>
        <p:nvSpPr>
          <p:cNvPr id="4301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30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22ECD-C59A-43A5-AA25-0E4867E662C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376363"/>
            <a:ext cx="3962400" cy="4797425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module  </a:t>
            </a:r>
            <a:r>
              <a:rPr lang="en-US" altLang="zh-CN" sz="2000" b="0" dirty="0" err="1"/>
              <a:t>pdu</a:t>
            </a:r>
            <a:r>
              <a:rPr lang="en-US" altLang="zh-CN" sz="2000" b="0" dirty="0"/>
              <a:t> (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clk</a:t>
            </a:r>
            <a:r>
              <a:rPr lang="en-US" altLang="zh-CN" sz="2000" b="0" dirty="0"/>
              <a:t>,	//clk100mhz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rstn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cpu_resetn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input step, 	//</a:t>
            </a:r>
            <a:r>
              <a:rPr lang="en-US" altLang="zh-CN" sz="2000" b="0" dirty="0" err="1"/>
              <a:t>btnu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cont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btnd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</a:t>
            </a:r>
            <a:r>
              <a:rPr lang="en-US" altLang="zh-CN" sz="2000" b="0" dirty="0" err="1"/>
              <a:t>chk</a:t>
            </a:r>
            <a:r>
              <a:rPr lang="en-US" altLang="zh-CN" sz="2000" b="0" dirty="0"/>
              <a:t>,	//</a:t>
            </a:r>
            <a:r>
              <a:rPr lang="en-US" altLang="zh-CN" sz="2000" b="0" dirty="0" err="1"/>
              <a:t>btnr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data,	//</a:t>
            </a:r>
            <a:r>
              <a:rPr lang="en-US" altLang="zh-CN" sz="2000" b="0" dirty="0" err="1"/>
              <a:t>btnc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del,	//</a:t>
            </a:r>
            <a:r>
              <a:rPr lang="en-US" altLang="zh-CN" sz="2000" b="0" dirty="0" err="1"/>
              <a:t>btnl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[15:0]  x;	//sw15-0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endParaRPr lang="en-US" altLang="zh-CN" sz="11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stop, 		//led16r</a:t>
            </a:r>
            <a:endParaRPr lang="en-US" altLang="zh-CN" sz="2000" b="0" dirty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000" b="0" dirty="0"/>
              <a:t>  output [15:0] led,	//led15-0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[7:0] an,		//an7-0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[6:0] seg,		//ca-cg 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[2:0] </a:t>
            </a:r>
            <a:r>
              <a:rPr lang="en-US" altLang="zh-CN" sz="2000" b="0" dirty="0" err="1"/>
              <a:t>seg_sel</a:t>
            </a:r>
            <a:r>
              <a:rPr lang="en-US" altLang="zh-CN" sz="2000" b="0" dirty="0"/>
              <a:t>, 	//led17</a:t>
            </a:r>
            <a:endParaRPr lang="en-US" altLang="zh-CN" sz="1600" b="0" dirty="0"/>
          </a:p>
        </p:txBody>
      </p:sp>
      <p:sp>
        <p:nvSpPr>
          <p:cNvPr id="11" name="内容占位符 2"/>
          <p:cNvSpPr txBox="1"/>
          <p:nvPr/>
        </p:nvSpPr>
        <p:spPr bwMode="auto">
          <a:xfrm>
            <a:off x="4680012" y="1376363"/>
            <a:ext cx="3987800" cy="4797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//IO_BUS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[7:0] </a:t>
            </a:r>
            <a:r>
              <a:rPr lang="en-US" altLang="zh-CN" sz="2000" b="0" kern="0" dirty="0" err="1"/>
              <a:t>io_addr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[31:0] </a:t>
            </a:r>
            <a:r>
              <a:rPr lang="en-US" altLang="zh-CN" sz="2000" b="0" kern="0" dirty="0" err="1"/>
              <a:t>io_dout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io_we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input </a:t>
            </a:r>
            <a:r>
              <a:rPr lang="en-US" altLang="zh-CN" sz="2000" b="0" kern="0" dirty="0" err="1"/>
              <a:t>io_rd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output [31:0] </a:t>
            </a:r>
            <a:r>
              <a:rPr lang="en-US" altLang="zh-CN" sz="2000" b="0" kern="0" dirty="0" err="1"/>
              <a:t>io_din</a:t>
            </a:r>
            <a:r>
              <a:rPr lang="en-US" altLang="zh-CN" sz="2000" b="0" kern="0" dirty="0"/>
              <a:t>,</a:t>
            </a:r>
            <a:endParaRPr lang="en-US" altLang="zh-CN" sz="20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altLang="zh-CN" sz="1200" b="0" kern="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altLang="zh-CN" sz="2000" b="0" kern="0" dirty="0"/>
              <a:t>  //</a:t>
            </a:r>
            <a:r>
              <a:rPr lang="en-US" altLang="zh-CN" sz="2000" b="0" kern="0" dirty="0" err="1"/>
              <a:t>Debug_BUS</a:t>
            </a:r>
            <a:endParaRPr lang="en-US" altLang="zh-CN" sz="2000" b="0" kern="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0" dirty="0"/>
              <a:t>  input [31:0] pc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output [15:0] </a:t>
            </a:r>
            <a:r>
              <a:rPr lang="en-US" altLang="zh-CN" sz="2000" b="0" dirty="0" err="1"/>
              <a:t>chk_addr</a:t>
            </a:r>
            <a:r>
              <a:rPr lang="en-US" altLang="zh-CN" sz="2000" b="0" dirty="0"/>
              <a:t>,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dirty="0"/>
              <a:t>  input [31:0] </a:t>
            </a:r>
            <a:r>
              <a:rPr lang="en-US" altLang="zh-CN" sz="2000" b="0" dirty="0" err="1"/>
              <a:t>chk_data</a:t>
            </a:r>
            <a:endParaRPr lang="en-US" altLang="zh-CN" sz="2000" b="0" dirty="0"/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000" b="0" kern="0" dirty="0"/>
              <a:t>)</a:t>
            </a:r>
            <a:endParaRPr lang="zh-CN" altLang="en-US" sz="2000" b="0" kern="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实验步骤</a:t>
            </a:r>
            <a:endParaRPr lang="zh-CN" altLang="zh-CN"/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376772"/>
            <a:ext cx="8111244" cy="4827587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CPU</a:t>
            </a:r>
            <a:r>
              <a:rPr lang="zh-CN" altLang="zh-CN" sz="2400" dirty="0"/>
              <a:t>，</a:t>
            </a: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，进行逐条指令</a:t>
            </a:r>
            <a:r>
              <a:rPr lang="zh-CN" altLang="zh-CN" sz="2400" dirty="0"/>
              <a:t>功能</a:t>
            </a:r>
            <a:r>
              <a:rPr lang="zh-CN" altLang="en-US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指令存储器和数据存储器采用</a:t>
            </a:r>
            <a:r>
              <a:rPr lang="en-US" altLang="zh-CN" sz="2000" dirty="0"/>
              <a:t>IP</a:t>
            </a:r>
            <a:r>
              <a:rPr lang="zh-CN" altLang="en-US" sz="2000" dirty="0"/>
              <a:t>例化的分布式存储器，容量均为</a:t>
            </a:r>
            <a:r>
              <a:rPr lang="en-US" altLang="zh-CN" sz="2000" dirty="0"/>
              <a:t>256x32</a:t>
            </a:r>
            <a:r>
              <a:rPr lang="zh-CN" altLang="en-US" sz="2000" dirty="0"/>
              <a:t>位，使用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1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寄存器堆和数据存储器各增加一个用于调试的读端口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</a:t>
            </a:r>
            <a:endParaRPr lang="en-US" altLang="zh-CN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CPU</a:t>
            </a:r>
            <a:r>
              <a:rPr lang="zh-CN" altLang="en-US" sz="2400" dirty="0"/>
              <a:t>和</a:t>
            </a:r>
            <a:r>
              <a:rPr lang="en-US" altLang="zh-CN" sz="2400" dirty="0"/>
              <a:t>PDU</a:t>
            </a:r>
            <a:r>
              <a:rPr lang="zh-CN" altLang="en-US" sz="2400" dirty="0"/>
              <a:t>整合后</a:t>
            </a:r>
            <a:r>
              <a:rPr lang="zh-CN" altLang="zh-CN" sz="2400" dirty="0"/>
              <a:t>下载至</a:t>
            </a:r>
            <a:r>
              <a:rPr lang="en-US" altLang="zh-CN" sz="2400" dirty="0"/>
              <a:t>FPGA</a:t>
            </a:r>
            <a:r>
              <a:rPr lang="zh-CN" altLang="en-US" sz="2400" dirty="0"/>
              <a:t>，进行排序程序</a:t>
            </a:r>
            <a:r>
              <a:rPr lang="zh-CN" altLang="zh-CN" sz="2400" dirty="0"/>
              <a:t>测试</a:t>
            </a:r>
            <a:endParaRPr lang="en-US" altLang="zh-CN" sz="24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使用</a:t>
            </a:r>
            <a:r>
              <a:rPr lang="en-US" altLang="zh-CN" sz="2000" dirty="0"/>
              <a:t>LabH3</a:t>
            </a:r>
            <a:r>
              <a:rPr lang="zh-CN" altLang="en-US" sz="2000" dirty="0"/>
              <a:t>实验步骤</a:t>
            </a:r>
            <a:r>
              <a:rPr lang="en-US" altLang="zh-CN" sz="2000" dirty="0"/>
              <a:t>2</a:t>
            </a:r>
            <a:r>
              <a:rPr lang="zh-CN" altLang="en-US" sz="2000" dirty="0"/>
              <a:t>生成的</a:t>
            </a:r>
            <a:r>
              <a:rPr lang="en-US" altLang="zh-CN" sz="2000" dirty="0"/>
              <a:t>COE</a:t>
            </a:r>
            <a:r>
              <a:rPr lang="zh-CN" altLang="en-US" sz="2000" dirty="0"/>
              <a:t>文件初始化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en-US" altLang="zh-CN" sz="2000" dirty="0"/>
              <a:t>MMIO</a:t>
            </a:r>
            <a:r>
              <a:rPr lang="zh-CN" altLang="en-US" sz="2000" dirty="0"/>
              <a:t>的起始地址为</a:t>
            </a:r>
            <a:r>
              <a:rPr lang="en-US" altLang="zh-CN" sz="2000" dirty="0"/>
              <a:t>0xff00</a:t>
            </a:r>
            <a:endParaRPr lang="en-US" altLang="zh-CN" sz="2000" dirty="0"/>
          </a:p>
          <a:p>
            <a:pPr marL="857250" lvl="1" indent="-457200">
              <a:spcBef>
                <a:spcPts val="600"/>
              </a:spcBef>
              <a:buFont typeface="微软雅黑" panose="020B0503020204020204" pitchFamily="34" charset="-122"/>
              <a:buChar char="−"/>
            </a:pPr>
            <a:r>
              <a:rPr lang="zh-CN" altLang="en-US" sz="2000" dirty="0"/>
              <a:t>查看电路资源使用情况和电路性能</a:t>
            </a:r>
            <a:endParaRPr lang="zh-CN" altLang="en-US" sz="2000" dirty="0"/>
          </a:p>
          <a:p>
            <a:pPr marL="457200" indent="-457200">
              <a:spcBef>
                <a:spcPts val="600"/>
              </a:spcBef>
              <a:buFontTx/>
              <a:buAutoNum type="arabicPeriod"/>
            </a:pPr>
            <a:r>
              <a:rPr lang="zh-CN" altLang="en-US" sz="2400" dirty="0"/>
              <a:t>选项：扩展单周期</a:t>
            </a:r>
            <a:r>
              <a:rPr lang="en-US" altLang="zh-CN" sz="2400" dirty="0"/>
              <a:t>CPU</a:t>
            </a:r>
            <a:r>
              <a:rPr lang="zh-CN" altLang="en-US" sz="2400" dirty="0"/>
              <a:t>设计，实现更多条指令功能，并对扩展指令进行下载测试</a:t>
            </a:r>
            <a:endParaRPr lang="en-US" altLang="zh-CN" sz="2400" dirty="0"/>
          </a:p>
        </p:txBody>
      </p:sp>
      <p:sp>
        <p:nvSpPr>
          <p:cNvPr id="44036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4037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9D2A1-B4C9-4A70-BE8C-3B1E6FD9BFE4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4038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2636838"/>
            <a:ext cx="8229600" cy="1477962"/>
          </a:xfrm>
        </p:spPr>
        <p:txBody>
          <a:bodyPr/>
          <a:lstStyle/>
          <a:p>
            <a:r>
              <a:rPr lang="en-US" altLang="zh-CN" sz="5400"/>
              <a:t>The</a:t>
            </a:r>
            <a:r>
              <a:rPr lang="zh-CN" altLang="en-US" sz="5400"/>
              <a:t> </a:t>
            </a:r>
            <a:r>
              <a:rPr lang="en-US" altLang="zh-CN" sz="5400"/>
              <a:t>End</a:t>
            </a:r>
            <a:endParaRPr lang="zh-CN" altLang="en-US" sz="5400"/>
          </a:p>
        </p:txBody>
      </p:sp>
      <p:sp>
        <p:nvSpPr>
          <p:cNvPr id="45059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45060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A439F-28A8-45D2-859D-9332AC30EDD8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45061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36688"/>
            <a:ext cx="8077200" cy="15398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设计单周期</a:t>
            </a:r>
            <a:r>
              <a:rPr lang="en-US" altLang="zh-CN" sz="2400" dirty="0"/>
              <a:t>RISC-V CPU</a:t>
            </a:r>
            <a:r>
              <a:rPr lang="zh-CN" altLang="en-US" sz="2400" dirty="0"/>
              <a:t>，可执行以下</a:t>
            </a:r>
            <a:r>
              <a:rPr lang="en-US" altLang="zh-CN" sz="2400" dirty="0"/>
              <a:t>10</a:t>
            </a:r>
            <a:r>
              <a:rPr lang="zh-CN" altLang="en-US" sz="2400" dirty="0"/>
              <a:t>条指令</a:t>
            </a:r>
            <a:endParaRPr lang="en-US" altLang="zh-CN" sz="2400" dirty="0"/>
          </a:p>
          <a:p>
            <a:pPr marL="717550" lvl="1" indent="-363855" eaLnBrk="1" hangingPunct="1">
              <a:spcBef>
                <a:spcPts val="600"/>
              </a:spcBef>
              <a:buFont typeface="微软雅黑" panose="020B0503020204020204" pitchFamily="34" charset="-122"/>
              <a:buChar char="−"/>
              <a:defRPr/>
            </a:pPr>
            <a:r>
              <a:rPr lang="en-US" altLang="zh-CN" sz="2000" dirty="0"/>
              <a:t>add, </a:t>
            </a:r>
            <a:r>
              <a:rPr lang="en-US" altLang="zh-CN" sz="2000" dirty="0" err="1"/>
              <a:t>addi</a:t>
            </a:r>
            <a:r>
              <a:rPr lang="en-US" altLang="zh-CN" sz="2000" dirty="0"/>
              <a:t>, sub, </a:t>
            </a:r>
            <a:r>
              <a:rPr lang="en-US" altLang="zh-CN" sz="2000" dirty="0" err="1"/>
              <a:t>auipc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lw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sw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blt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jalr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/>
              <a:t>配合外设和调试单元</a:t>
            </a:r>
            <a:r>
              <a:rPr lang="en-US" altLang="zh-CN" sz="2400" dirty="0"/>
              <a:t>PDU</a:t>
            </a:r>
            <a:r>
              <a:rPr lang="zh-CN" altLang="en-US" sz="2400" dirty="0"/>
              <a:t>，实现对</a:t>
            </a:r>
            <a:r>
              <a:rPr lang="en-US" altLang="zh-CN" sz="2400" dirty="0"/>
              <a:t>CPU</a:t>
            </a:r>
            <a:r>
              <a:rPr lang="zh-CN" altLang="en-US" sz="2400" dirty="0"/>
              <a:t>的下载测试</a:t>
            </a: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zh-CN" altLang="en-US" sz="2400" dirty="0"/>
          </a:p>
          <a:p>
            <a:pPr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/>
          </a:p>
          <a:p>
            <a:pPr marL="317500" indent="-363855" eaLnBrk="1" hangingPunct="1">
              <a:spcBef>
                <a:spcPts val="1200"/>
              </a:spcBef>
              <a:buFont typeface="微软雅黑" panose="020B0503020204020204" pitchFamily="34" charset="-122"/>
              <a:buChar char="−"/>
              <a:defRPr/>
            </a:pPr>
            <a:endParaRPr lang="en-US" altLang="zh-CN" sz="2400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marL="444500" lvl="1" indent="0" eaLnBrk="1" hangingPunct="1">
              <a:spcBef>
                <a:spcPts val="1200"/>
              </a:spcBef>
              <a:buFontTx/>
              <a:buNone/>
              <a:defRPr/>
            </a:pPr>
            <a:endParaRPr lang="en-US" altLang="zh-CN" sz="2000" b="1" dirty="0"/>
          </a:p>
          <a:p>
            <a:pPr lvl="1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zh-CN" altLang="en-US" sz="2000" dirty="0"/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/>
          </a:p>
          <a:p>
            <a:pPr marL="514350" indent="-514350" eaLnBrk="1" hangingPunct="1">
              <a:spcBef>
                <a:spcPts val="0"/>
              </a:spcBef>
              <a:spcAft>
                <a:spcPts val="600"/>
              </a:spcAft>
              <a:defRPr/>
            </a:pPr>
            <a:endParaRPr lang="zh-CN" altLang="en-US" sz="2400" dirty="0"/>
          </a:p>
        </p:txBody>
      </p:sp>
      <p:sp>
        <p:nvSpPr>
          <p:cNvPr id="11268" name="页脚占位符 1"/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5225"/>
            <a:ext cx="4419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1269" name="灯片编号占位符 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5225"/>
            <a:ext cx="16764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F691F-576E-4A9C-A667-80CF55D7D1E0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11270" name="日期占位符 3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303337" y="3055583"/>
            <a:ext cx="6454775" cy="2940503"/>
            <a:chOff x="1214438" y="3104964"/>
            <a:chExt cx="6454775" cy="2940503"/>
          </a:xfrm>
        </p:grpSpPr>
        <p:sp>
          <p:nvSpPr>
            <p:cNvPr id="61" name="矩形 1"/>
            <p:cNvSpPr>
              <a:spLocks noChangeArrowheads="1"/>
            </p:cNvSpPr>
            <p:nvPr/>
          </p:nvSpPr>
          <p:spPr bwMode="auto">
            <a:xfrm>
              <a:off x="3538538" y="3135580"/>
              <a:ext cx="781050" cy="2909887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000" b="0">
                <a:latin typeface="Arial" panose="020B0604020202020204" pitchFamily="34" charset="0"/>
              </a:endParaRPr>
            </a:p>
          </p:txBody>
        </p:sp>
        <p:sp>
          <p:nvSpPr>
            <p:cNvPr id="62" name="文本框 44"/>
            <p:cNvSpPr txBox="1">
              <a:spLocks noChangeArrowheads="1"/>
            </p:cNvSpPr>
            <p:nvPr/>
          </p:nvSpPr>
          <p:spPr bwMode="auto">
            <a:xfrm>
              <a:off x="3605213" y="4289692"/>
              <a:ext cx="6715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</a:rPr>
                <a:t>PDU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 bwMode="auto">
            <a:xfrm>
              <a:off x="4316413" y="3440314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84"/>
            <p:cNvSpPr txBox="1">
              <a:spLocks noChangeArrowheads="1"/>
            </p:cNvSpPr>
            <p:nvPr/>
          </p:nvSpPr>
          <p:spPr bwMode="auto">
            <a:xfrm>
              <a:off x="6048375" y="3135581"/>
              <a:ext cx="1620838" cy="152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ts val="18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r>
                <a:rPr lang="zh-CN" altLang="en-US" sz="1800">
                  <a:latin typeface="Arial" panose="020B0604020202020204" pitchFamily="34" charset="0"/>
                  <a:cs typeface="Arial" panose="020B0604020202020204" pitchFamily="34" charset="0"/>
                </a:rPr>
                <a:t>和</a:t>
              </a:r>
              <a:r>
                <a:rPr lang="en-US" altLang="zh-CN" sz="1800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zh-CN" altLang="en-US" sz="1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TextBox 32"/>
            <p:cNvSpPr txBox="1">
              <a:spLocks noChangeArrowheads="1"/>
            </p:cNvSpPr>
            <p:nvPr/>
          </p:nvSpPr>
          <p:spPr bwMode="auto">
            <a:xfrm>
              <a:off x="4705834" y="3104964"/>
              <a:ext cx="88485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dbg_bus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extBox 32"/>
            <p:cNvSpPr txBox="1">
              <a:spLocks noChangeArrowheads="1"/>
            </p:cNvSpPr>
            <p:nvPr/>
          </p:nvSpPr>
          <p:spPr bwMode="auto">
            <a:xfrm>
              <a:off x="4945039" y="4001967"/>
              <a:ext cx="38472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 bwMode="auto">
            <a:xfrm>
              <a:off x="5537200" y="4180087"/>
              <a:ext cx="50323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32"/>
            <p:cNvSpPr txBox="1">
              <a:spLocks noChangeArrowheads="1"/>
            </p:cNvSpPr>
            <p:nvPr/>
          </p:nvSpPr>
          <p:spPr bwMode="auto">
            <a:xfrm>
              <a:off x="4730750" y="4419260"/>
              <a:ext cx="782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clk_cpu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 bwMode="auto">
            <a:xfrm>
              <a:off x="4325938" y="4427737"/>
              <a:ext cx="17145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32"/>
            <p:cNvSpPr txBox="1">
              <a:spLocks noChangeArrowheads="1"/>
            </p:cNvSpPr>
            <p:nvPr/>
          </p:nvSpPr>
          <p:spPr bwMode="auto">
            <a:xfrm>
              <a:off x="2843684" y="4917955"/>
              <a:ext cx="11541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>
              <a:off x="3049588" y="3465780"/>
              <a:ext cx="4857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34"/>
            <p:cNvSpPr txBox="1">
              <a:spLocks noChangeArrowheads="1"/>
            </p:cNvSpPr>
            <p:nvPr/>
          </p:nvSpPr>
          <p:spPr bwMode="auto">
            <a:xfrm>
              <a:off x="2897188" y="3589605"/>
              <a:ext cx="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3" name="直接连接符 82"/>
            <p:cNvCxnSpPr/>
            <p:nvPr/>
          </p:nvCxnSpPr>
          <p:spPr bwMode="auto">
            <a:xfrm>
              <a:off x="3044825" y="5085030"/>
              <a:ext cx="49847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4"/>
            <p:cNvSpPr txBox="1">
              <a:spLocks noChangeArrowheads="1"/>
            </p:cNvSpPr>
            <p:nvPr/>
          </p:nvSpPr>
          <p:spPr bwMode="auto">
            <a:xfrm>
              <a:off x="1241425" y="3289567"/>
              <a:ext cx="6032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btnu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TextBox 34"/>
            <p:cNvSpPr txBox="1">
              <a:spLocks noChangeArrowheads="1"/>
            </p:cNvSpPr>
            <p:nvPr/>
          </p:nvSpPr>
          <p:spPr bwMode="auto">
            <a:xfrm>
              <a:off x="1222375" y="4910405"/>
              <a:ext cx="9223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(sw15-0)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6" name="TextBox 34"/>
            <p:cNvSpPr txBox="1">
              <a:spLocks noChangeArrowheads="1"/>
            </p:cNvSpPr>
            <p:nvPr/>
          </p:nvSpPr>
          <p:spPr bwMode="auto">
            <a:xfrm>
              <a:off x="2522538" y="3281630"/>
              <a:ext cx="436562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 bwMode="auto">
            <a:xfrm>
              <a:off x="3049588" y="540094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34"/>
            <p:cNvSpPr txBox="1">
              <a:spLocks noChangeArrowheads="1"/>
            </p:cNvSpPr>
            <p:nvPr/>
          </p:nvSpPr>
          <p:spPr bwMode="auto">
            <a:xfrm>
              <a:off x="2574925" y="5235842"/>
              <a:ext cx="384175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rstn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TextBox 34"/>
            <p:cNvSpPr txBox="1">
              <a:spLocks noChangeArrowheads="1"/>
            </p:cNvSpPr>
            <p:nvPr/>
          </p:nvSpPr>
          <p:spPr bwMode="auto">
            <a:xfrm>
              <a:off x="1223963" y="5239017"/>
              <a:ext cx="12954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cpu_resetn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3040063" y="57359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34"/>
            <p:cNvSpPr txBox="1">
              <a:spLocks noChangeArrowheads="1"/>
            </p:cNvSpPr>
            <p:nvPr/>
          </p:nvSpPr>
          <p:spPr bwMode="auto">
            <a:xfrm>
              <a:off x="1214438" y="5581917"/>
              <a:ext cx="1257300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(clk100mhz)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95" name="直接连接符 94"/>
            <p:cNvCxnSpPr/>
            <p:nvPr/>
          </p:nvCxnSpPr>
          <p:spPr bwMode="auto">
            <a:xfrm>
              <a:off x="3054350" y="476435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34"/>
            <p:cNvSpPr txBox="1">
              <a:spLocks noChangeArrowheads="1"/>
            </p:cNvSpPr>
            <p:nvPr/>
          </p:nvSpPr>
          <p:spPr bwMode="auto">
            <a:xfrm>
              <a:off x="1241425" y="4580205"/>
              <a:ext cx="525463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btnl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TextBox 34"/>
            <p:cNvSpPr txBox="1">
              <a:spLocks noChangeArrowheads="1"/>
            </p:cNvSpPr>
            <p:nvPr/>
          </p:nvSpPr>
          <p:spPr bwMode="auto">
            <a:xfrm>
              <a:off x="2651125" y="4589730"/>
              <a:ext cx="3079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del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直接连接符 99"/>
            <p:cNvCxnSpPr/>
            <p:nvPr/>
          </p:nvCxnSpPr>
          <p:spPr bwMode="auto">
            <a:xfrm>
              <a:off x="3033713" y="3807092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34"/>
            <p:cNvSpPr txBox="1">
              <a:spLocks noChangeArrowheads="1"/>
            </p:cNvSpPr>
            <p:nvPr/>
          </p:nvSpPr>
          <p:spPr bwMode="auto">
            <a:xfrm>
              <a:off x="1244600" y="3636049"/>
              <a:ext cx="6027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btnd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4" name="TextBox 34"/>
            <p:cNvSpPr txBox="1">
              <a:spLocks noChangeArrowheads="1"/>
            </p:cNvSpPr>
            <p:nvPr/>
          </p:nvSpPr>
          <p:spPr bwMode="auto">
            <a:xfrm>
              <a:off x="2523083" y="3628905"/>
              <a:ext cx="4360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cont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接连接符 104"/>
            <p:cNvCxnSpPr/>
            <p:nvPr/>
          </p:nvCxnSpPr>
          <p:spPr bwMode="auto">
            <a:xfrm>
              <a:off x="4325938" y="3832426"/>
              <a:ext cx="17145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32"/>
            <p:cNvSpPr txBox="1">
              <a:spLocks noChangeArrowheads="1"/>
            </p:cNvSpPr>
            <p:nvPr/>
          </p:nvSpPr>
          <p:spPr bwMode="auto">
            <a:xfrm>
              <a:off x="4705350" y="3510164"/>
              <a:ext cx="88582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io_bus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直接连接符 106"/>
            <p:cNvCxnSpPr/>
            <p:nvPr/>
          </p:nvCxnSpPr>
          <p:spPr bwMode="auto">
            <a:xfrm>
              <a:off x="3032125" y="4427805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34"/>
            <p:cNvSpPr txBox="1">
              <a:spLocks noChangeArrowheads="1"/>
            </p:cNvSpPr>
            <p:nvPr/>
          </p:nvSpPr>
          <p:spPr bwMode="auto">
            <a:xfrm>
              <a:off x="1247775" y="4243655"/>
              <a:ext cx="58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btnc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9" name="TextBox 34"/>
            <p:cNvSpPr txBox="1">
              <a:spLocks noChangeArrowheads="1"/>
            </p:cNvSpPr>
            <p:nvPr/>
          </p:nvSpPr>
          <p:spPr bwMode="auto">
            <a:xfrm>
              <a:off x="2510258" y="4252793"/>
              <a:ext cx="44884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lang="zh-CN" altLang="en-US" sz="18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3032125" y="4140467"/>
              <a:ext cx="498475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34"/>
            <p:cNvSpPr txBox="1">
              <a:spLocks noChangeArrowheads="1"/>
            </p:cNvSpPr>
            <p:nvPr/>
          </p:nvSpPr>
          <p:spPr bwMode="auto">
            <a:xfrm>
              <a:off x="1241425" y="3946792"/>
              <a:ext cx="550863" cy="277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lang="en-US" altLang="zh-CN" sz="1800" b="0" dirty="0" err="1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btnr</a:t>
              </a:r>
              <a:r>
                <a:rPr lang="en-US" altLang="zh-CN" sz="1800" b="0" dirty="0"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)</a:t>
              </a:r>
              <a:endParaRPr lang="zh-CN" altLang="en-US" sz="1800" b="0" dirty="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" name="TextBox 34"/>
            <p:cNvSpPr txBox="1">
              <a:spLocks noChangeArrowheads="1"/>
            </p:cNvSpPr>
            <p:nvPr/>
          </p:nvSpPr>
          <p:spPr bwMode="auto">
            <a:xfrm>
              <a:off x="2600325" y="3964255"/>
              <a:ext cx="358775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chk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34"/>
            <p:cNvSpPr txBox="1">
              <a:spLocks noChangeArrowheads="1"/>
            </p:cNvSpPr>
            <p:nvPr/>
          </p:nvSpPr>
          <p:spPr bwMode="auto">
            <a:xfrm>
              <a:off x="2676525" y="5586680"/>
              <a:ext cx="28257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sz="1800" b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16" name="组合 115"/>
            <p:cNvGrpSpPr/>
            <p:nvPr/>
          </p:nvGrpSpPr>
          <p:grpSpPr>
            <a:xfrm>
              <a:off x="4318000" y="4794187"/>
              <a:ext cx="2954600" cy="1197308"/>
              <a:chOff x="4318000" y="4836709"/>
              <a:chExt cx="2954600" cy="964803"/>
            </a:xfrm>
          </p:grpSpPr>
          <p:sp>
            <p:nvSpPr>
              <p:cNvPr id="117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278604"/>
                <a:ext cx="371508" cy="242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5059734"/>
                <a:ext cx="308002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led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 bwMode="auto">
              <a:xfrm>
                <a:off x="4333875" y="51958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 bwMode="auto">
              <a:xfrm>
                <a:off x="4325938" y="54244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34"/>
              <p:cNvSpPr txBox="1">
                <a:spLocks noChangeArrowheads="1"/>
              </p:cNvSpPr>
              <p:nvPr/>
            </p:nvSpPr>
            <p:spPr bwMode="auto">
              <a:xfrm>
                <a:off x="5805620" y="5070816"/>
                <a:ext cx="949409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(led15-0)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34"/>
              <p:cNvSpPr txBox="1">
                <a:spLocks noChangeArrowheads="1"/>
              </p:cNvSpPr>
              <p:nvPr/>
            </p:nvSpPr>
            <p:spPr bwMode="auto">
              <a:xfrm>
                <a:off x="5784980" y="5289686"/>
                <a:ext cx="1487620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(an7-0, ca-cg)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TextBox 34"/>
              <p:cNvSpPr txBox="1">
                <a:spLocks noChangeArrowheads="1"/>
              </p:cNvSpPr>
              <p:nvPr/>
            </p:nvSpPr>
            <p:spPr bwMode="auto">
              <a:xfrm>
                <a:off x="4948294" y="4843543"/>
                <a:ext cx="436017" cy="2232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stop</a:t>
                </a:r>
                <a:endParaRPr lang="zh-CN" altLang="en-US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7" name="直接连接符 126"/>
              <p:cNvCxnSpPr/>
              <p:nvPr/>
            </p:nvCxnSpPr>
            <p:spPr bwMode="auto">
              <a:xfrm>
                <a:off x="4325938" y="4970463"/>
                <a:ext cx="4984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TextBox 34"/>
              <p:cNvSpPr txBox="1">
                <a:spLocks noChangeArrowheads="1"/>
              </p:cNvSpPr>
              <p:nvPr/>
            </p:nvSpPr>
            <p:spPr bwMode="auto">
              <a:xfrm>
                <a:off x="5832609" y="4836709"/>
                <a:ext cx="795408" cy="241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(led16r)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34"/>
              <p:cNvSpPr txBox="1">
                <a:spLocks noChangeArrowheads="1"/>
              </p:cNvSpPr>
              <p:nvPr/>
            </p:nvSpPr>
            <p:spPr bwMode="auto">
              <a:xfrm>
                <a:off x="4932417" y="5513431"/>
                <a:ext cx="79508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seg_sel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0" name="直接连接符 129"/>
              <p:cNvCxnSpPr/>
              <p:nvPr/>
            </p:nvCxnSpPr>
            <p:spPr bwMode="auto">
              <a:xfrm>
                <a:off x="4318000" y="5665788"/>
                <a:ext cx="49847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34"/>
              <p:cNvSpPr txBox="1">
                <a:spLocks noChangeArrowheads="1"/>
              </p:cNvSpPr>
              <p:nvPr/>
            </p:nvSpPr>
            <p:spPr bwMode="auto">
              <a:xfrm>
                <a:off x="5825727" y="5524513"/>
                <a:ext cx="71814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0">
                    <a:latin typeface="Arial" panose="020B0604020202020204" pitchFamily="34" charset="0"/>
                    <a:cs typeface="Arial" panose="020B0604020202020204" pitchFamily="34" charset="0"/>
                  </a:rPr>
                  <a:t>(led17)</a:t>
                </a:r>
                <a:endParaRPr lang="zh-CN" altLang="en-US" sz="18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运算指令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0" dirty="0"/>
              <a:t>add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rs2	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x[rs2]</a:t>
            </a: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2400" b="0" dirty="0"/>
          </a:p>
          <a:p>
            <a:r>
              <a:rPr lang="en-US" altLang="zh-CN" sz="2400" b="0" dirty="0" err="1"/>
              <a:t>addi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x[rs1]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) </a:t>
            </a:r>
            <a:endParaRPr lang="en-US" altLang="zh-CN" sz="2400" b="0" dirty="0"/>
          </a:p>
        </p:txBody>
      </p:sp>
      <p:sp>
        <p:nvSpPr>
          <p:cNvPr id="1741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74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075B65-6B43-4D84-B09E-5124C19CE05E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09801"/>
            <a:ext cx="7859288" cy="168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4725144"/>
            <a:ext cx="7704720" cy="110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6732241" y="4924329"/>
            <a:ext cx="1548172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/>
          <p:cNvSpPr txBox="1">
            <a:spLocks noChangeArrowheads="1"/>
          </p:cNvSpPr>
          <p:nvPr/>
        </p:nvSpPr>
        <p:spPr bwMode="auto">
          <a:xfrm>
            <a:off x="4391607" y="4924329"/>
            <a:ext cx="1295400" cy="24288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/>
          <p:cNvSpPr txBox="1">
            <a:spLocks noChangeArrowheads="1"/>
          </p:cNvSpPr>
          <p:nvPr/>
        </p:nvSpPr>
        <p:spPr bwMode="auto">
          <a:xfrm>
            <a:off x="655638" y="2465388"/>
            <a:ext cx="1431925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/>
          <p:cNvSpPr txBox="1">
            <a:spLocks noChangeArrowheads="1"/>
          </p:cNvSpPr>
          <p:nvPr/>
        </p:nvSpPr>
        <p:spPr bwMode="auto">
          <a:xfrm>
            <a:off x="6732241" y="2465388"/>
            <a:ext cx="1620180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4"/>
          <p:cNvSpPr txBox="1">
            <a:spLocks noChangeArrowheads="1"/>
          </p:cNvSpPr>
          <p:nvPr/>
        </p:nvSpPr>
        <p:spPr bwMode="auto">
          <a:xfrm>
            <a:off x="4265196" y="2465388"/>
            <a:ext cx="1331913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运算指令 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zh-CN" sz="2400" b="0" dirty="0" err="1"/>
              <a:t>srai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rs1,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(x[rs1] ≫</a:t>
            </a:r>
            <a:r>
              <a:rPr lang="zh-CN" altLang="en-US" sz="2400" b="0" baseline="-25000" dirty="0"/>
              <a:t>𝑠 </a:t>
            </a:r>
            <a:r>
              <a:rPr lang="en-US" altLang="zh-CN" sz="2400" b="0" dirty="0" err="1"/>
              <a:t>shamt</a:t>
            </a:r>
            <a:r>
              <a:rPr lang="en-US" altLang="zh-CN" sz="2400" b="0" dirty="0"/>
              <a:t>) </a:t>
            </a:r>
            <a:endParaRPr lang="en-US" altLang="zh-CN" sz="2400" b="0" dirty="0"/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000" b="0" dirty="0"/>
          </a:p>
          <a:p>
            <a:endParaRPr lang="en-US" altLang="zh-CN" sz="1800" b="0" dirty="0"/>
          </a:p>
          <a:p>
            <a:pPr>
              <a:spcBef>
                <a:spcPts val="1200"/>
              </a:spcBef>
            </a:pPr>
            <a:r>
              <a:rPr lang="en-US" altLang="zh-CN" sz="2400" b="0" dirty="0" err="1"/>
              <a:t>lui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en-US" altLang="zh-CN" sz="2400" b="0" dirty="0"/>
          </a:p>
          <a:p>
            <a:r>
              <a:rPr lang="en-US" altLang="zh-CN" sz="2400" b="0" dirty="0" err="1"/>
              <a:t>auipc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 + sext(</a:t>
            </a:r>
            <a:r>
              <a:rPr lang="en-US" altLang="zh-CN" sz="2400" b="0" dirty="0" err="1"/>
              <a:t>imm</a:t>
            </a:r>
            <a:r>
              <a:rPr lang="en-US" altLang="zh-CN" sz="2400" b="0" dirty="0"/>
              <a:t>[31:12] &lt;&lt; 12) </a:t>
            </a:r>
            <a:endParaRPr lang="zh-CN" altLang="en-US" sz="2400" dirty="0"/>
          </a:p>
        </p:txBody>
      </p:sp>
      <p:sp>
        <p:nvSpPr>
          <p:cNvPr id="1843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84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C6F9E-4A86-45C4-98D9-942E1E46BB66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8439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797152"/>
            <a:ext cx="7614170" cy="11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176463"/>
            <a:ext cx="7614170" cy="133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6589643" y="2363554"/>
            <a:ext cx="1654765" cy="24096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/>
          <p:cNvSpPr txBox="1">
            <a:spLocks noChangeArrowheads="1"/>
          </p:cNvSpPr>
          <p:nvPr/>
        </p:nvSpPr>
        <p:spPr bwMode="auto">
          <a:xfrm>
            <a:off x="6480212" y="5013176"/>
            <a:ext cx="1692188" cy="224745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/>
          <p:cNvSpPr txBox="1">
            <a:spLocks noChangeArrowheads="1"/>
          </p:cNvSpPr>
          <p:nvPr/>
        </p:nvSpPr>
        <p:spPr bwMode="auto">
          <a:xfrm>
            <a:off x="4211960" y="2361626"/>
            <a:ext cx="129614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访存指令</a:t>
            </a:r>
            <a:endParaRPr lang="zh-CN" altLang="en-US"/>
          </a:p>
        </p:txBody>
      </p:sp>
      <p:sp>
        <p:nvSpPr>
          <p:cNvPr id="1945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382000" cy="4602163"/>
          </a:xfrm>
        </p:spPr>
        <p:txBody>
          <a:bodyPr/>
          <a:lstStyle/>
          <a:p>
            <a:r>
              <a:rPr lang="en-US" altLang="zh-CN" sz="2400" b="0" dirty="0" err="1"/>
              <a:t>lw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 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M[x[rs1] + sext(offset)]</a:t>
            </a:r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2400" b="0" dirty="0"/>
          </a:p>
          <a:p>
            <a:endParaRPr lang="en-US" altLang="zh-CN" sz="1800" b="0" dirty="0"/>
          </a:p>
          <a:p>
            <a:r>
              <a:rPr lang="en-US" altLang="zh-CN" sz="2400" b="0" dirty="0" err="1"/>
              <a:t>sw</a:t>
            </a:r>
            <a:r>
              <a:rPr lang="en-US" altLang="zh-CN" sz="2400" b="0" dirty="0"/>
              <a:t> rs2, offset(rs1)    # M[x[rs1]+sext(offset)=x[rs2]</a:t>
            </a:r>
            <a:endParaRPr lang="zh-CN" altLang="en-US" sz="2400" dirty="0"/>
          </a:p>
        </p:txBody>
      </p:sp>
      <p:sp>
        <p:nvSpPr>
          <p:cNvPr id="1946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194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2133A7-D617-4DF3-8259-1DA50BC67B1D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19463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86000"/>
            <a:ext cx="7704211" cy="96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4376739"/>
            <a:ext cx="7651824" cy="100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6624228" y="2542457"/>
            <a:ext cx="1714501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/>
          <p:cNvSpPr txBox="1">
            <a:spLocks noChangeArrowheads="1"/>
          </p:cNvSpPr>
          <p:nvPr/>
        </p:nvSpPr>
        <p:spPr bwMode="auto">
          <a:xfrm>
            <a:off x="6646541" y="4601818"/>
            <a:ext cx="1692188" cy="25841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/>
          <p:cNvSpPr txBox="1">
            <a:spLocks noChangeArrowheads="1"/>
          </p:cNvSpPr>
          <p:nvPr/>
        </p:nvSpPr>
        <p:spPr bwMode="auto">
          <a:xfrm>
            <a:off x="4760843" y="254053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4"/>
          <p:cNvSpPr txBox="1">
            <a:spLocks noChangeArrowheads="1"/>
          </p:cNvSpPr>
          <p:nvPr/>
        </p:nvSpPr>
        <p:spPr bwMode="auto">
          <a:xfrm>
            <a:off x="4760843" y="4607870"/>
            <a:ext cx="755374" cy="242887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分支指令</a:t>
            </a:r>
            <a:endParaRPr lang="zh-CN" altLang="en-US"/>
          </a:p>
        </p:txBody>
      </p:sp>
      <p:sp>
        <p:nvSpPr>
          <p:cNvPr id="2048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994073" cy="181927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400" b="0" dirty="0" err="1"/>
              <a:t>beq</a:t>
            </a:r>
            <a:r>
              <a:rPr lang="en-US" altLang="zh-CN" sz="2400" b="0" dirty="0"/>
              <a:t> rs1, rs2, offset   # if (rs1 ==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</a:t>
            </a:r>
            <a:r>
              <a:rPr lang="en-US" altLang="zh-CN" sz="2400" b="0" dirty="0"/>
              <a:t> rs1, rs2, offset     # if (rs1 &lt;</a:t>
            </a:r>
            <a:r>
              <a:rPr lang="en-US" altLang="zh-CN" sz="2400" b="0" baseline="-25000" dirty="0"/>
              <a:t> s</a:t>
            </a:r>
            <a:r>
              <a:rPr lang="en-US" altLang="zh-CN" sz="2400" b="0" dirty="0"/>
              <a:t>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r>
              <a:rPr lang="en-US" altLang="zh-CN" sz="2400" b="0" dirty="0" err="1"/>
              <a:t>bltu</a:t>
            </a:r>
            <a:r>
              <a:rPr lang="en-US" altLang="zh-CN" sz="2400" b="0" dirty="0"/>
              <a:t> rs1, rs2, offset   # if (rs1 &lt;</a:t>
            </a:r>
            <a:r>
              <a:rPr lang="en-US" altLang="zh-CN" sz="2400" b="0" baseline="-25000" dirty="0"/>
              <a:t> u</a:t>
            </a:r>
            <a:r>
              <a:rPr lang="en-US" altLang="zh-CN" sz="2400" b="0" dirty="0"/>
              <a:t> rs2) pc += sext(offset)</a:t>
            </a:r>
            <a:endParaRPr lang="en-US" altLang="zh-CN" sz="2400" b="0" dirty="0"/>
          </a:p>
          <a:p>
            <a:pPr>
              <a:spcBef>
                <a:spcPts val="600"/>
              </a:spcBef>
            </a:pPr>
            <a:endParaRPr lang="zh-CN" altLang="en-US" sz="2400" dirty="0"/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BE2280-A6B6-48E1-A0DE-B077AE7D493A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048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176972"/>
            <a:ext cx="780473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84"/>
          <p:cNvSpPr txBox="1">
            <a:spLocks noChangeArrowheads="1"/>
          </p:cNvSpPr>
          <p:nvPr/>
        </p:nvSpPr>
        <p:spPr bwMode="auto">
          <a:xfrm>
            <a:off x="7017026" y="3409123"/>
            <a:ext cx="143424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3985591" y="3394077"/>
            <a:ext cx="1083365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跳转指令</a:t>
            </a:r>
            <a:endParaRPr lang="zh-CN" altLang="en-US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b="0" dirty="0" err="1"/>
              <a:t>jal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 	#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 = pc+4; pc += sext(offset) </a:t>
            </a: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endParaRPr lang="en-US" altLang="zh-CN" sz="2400" b="0" dirty="0"/>
          </a:p>
          <a:p>
            <a:pPr>
              <a:defRPr/>
            </a:pPr>
            <a:r>
              <a:rPr lang="en-US" altLang="zh-CN" sz="2400" b="0" dirty="0" err="1"/>
              <a:t>jalr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, offset(rs1)    # t =pc+4; pc=(x[rs1]+sext(offset))&amp;~1; x[</a:t>
            </a:r>
            <a:r>
              <a:rPr lang="en-US" altLang="zh-CN" sz="2400" b="0" dirty="0" err="1"/>
              <a:t>rd</a:t>
            </a:r>
            <a:r>
              <a:rPr lang="en-US" altLang="zh-CN" sz="2400" b="0" dirty="0"/>
              <a:t>]=t </a:t>
            </a:r>
            <a:endParaRPr lang="en-US" altLang="zh-CN" sz="2400" b="0" dirty="0"/>
          </a:p>
          <a:p>
            <a:pPr lvl="1">
              <a:defRPr/>
            </a:pPr>
            <a:endParaRPr lang="zh-CN" altLang="en-US" sz="2000" dirty="0"/>
          </a:p>
        </p:txBody>
      </p:sp>
      <p:sp>
        <p:nvSpPr>
          <p:cNvPr id="2150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0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15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72DDA-306C-444D-BFED-51088E1B8279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pic>
        <p:nvPicPr>
          <p:cNvPr id="21511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4864"/>
            <a:ext cx="7609511" cy="102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7112"/>
            <a:ext cx="7626424" cy="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4"/>
          <p:cNvSpPr txBox="1">
            <a:spLocks noChangeArrowheads="1"/>
          </p:cNvSpPr>
          <p:nvPr/>
        </p:nvSpPr>
        <p:spPr bwMode="auto">
          <a:xfrm>
            <a:off x="6659218" y="4661454"/>
            <a:ext cx="1672538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4"/>
          <p:cNvSpPr txBox="1">
            <a:spLocks noChangeArrowheads="1"/>
          </p:cNvSpPr>
          <p:nvPr/>
        </p:nvSpPr>
        <p:spPr bwMode="auto">
          <a:xfrm>
            <a:off x="4780722" y="4661454"/>
            <a:ext cx="725307" cy="242886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4"/>
          <p:cNvSpPr txBox="1">
            <a:spLocks noChangeArrowheads="1"/>
          </p:cNvSpPr>
          <p:nvPr/>
        </p:nvSpPr>
        <p:spPr bwMode="auto">
          <a:xfrm>
            <a:off x="6659218" y="2463288"/>
            <a:ext cx="1672538" cy="260034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422399"/>
            <a:ext cx="8261359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 bwMode="auto">
          <a:xfrm>
            <a:off x="503238" y="3629890"/>
            <a:ext cx="741824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483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r>
              <a:rPr lang="en-US" altLang="zh-CN" dirty="0"/>
              <a:t>RV32I</a:t>
            </a:r>
            <a:r>
              <a:rPr lang="zh-CN" altLang="en-US" dirty="0"/>
              <a:t> 指令编码</a:t>
            </a:r>
            <a:endParaRPr lang="zh-CN" altLang="en-US" dirty="0"/>
          </a:p>
        </p:txBody>
      </p:sp>
      <p:sp>
        <p:nvSpPr>
          <p:cNvPr id="2048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2022-4-6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b="0" dirty="0">
                <a:latin typeface="Arial" panose="020B0604020202020204" pitchFamily="34" charset="0"/>
              </a:rPr>
              <a:t>2022</a:t>
            </a:r>
            <a:r>
              <a:rPr lang="zh-CN" altLang="en-US" sz="1600" b="0" dirty="0">
                <a:latin typeface="Arial" panose="020B0604020202020204" pitchFamily="34" charset="0"/>
              </a:rPr>
              <a:t>春</a:t>
            </a:r>
            <a:r>
              <a:rPr lang="en-US" altLang="zh-CN" sz="1600" b="0" dirty="0">
                <a:latin typeface="Arial" panose="020B0604020202020204" pitchFamily="34" charset="0"/>
              </a:rPr>
              <a:t>_</a:t>
            </a:r>
            <a:r>
              <a:rPr lang="zh-CN" altLang="en-US" sz="1600" b="0" dirty="0">
                <a:latin typeface="Arial" panose="020B0604020202020204" pitchFamily="34" charset="0"/>
              </a:rPr>
              <a:t>计算机组成原理</a:t>
            </a:r>
            <a:r>
              <a:rPr lang="en-US" altLang="zh-CN" sz="1600" b="0" dirty="0">
                <a:latin typeface="Arial" panose="020B0604020202020204" pitchFamily="34" charset="0"/>
              </a:rPr>
              <a:t>(H)</a:t>
            </a:r>
            <a:r>
              <a:rPr lang="zh-CN" altLang="en-US" sz="1600" b="0" dirty="0">
                <a:latin typeface="Arial" panose="020B0604020202020204" pitchFamily="34" charset="0"/>
              </a:rPr>
              <a:t>实验 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204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75F9F-4613-4869-A649-2C3CC65CAFF2}" type="slidenum">
              <a:rPr lang="en-US" altLang="zh-CN" sz="1600" b="0" smtClean="0">
                <a:latin typeface="Arial" panose="020B0604020202020204" pitchFamily="34" charset="0"/>
              </a:rPr>
            </a:fld>
            <a:endParaRPr lang="en-US" altLang="zh-CN" sz="1600" b="0">
              <a:latin typeface="Arial" panose="020B0604020202020204" pitchFamily="34" charset="0"/>
            </a:endParaRPr>
          </a:p>
        </p:txBody>
      </p:sp>
      <p:sp>
        <p:nvSpPr>
          <p:cNvPr id="20487" name="圆角矩形 7"/>
          <p:cNvSpPr>
            <a:spLocks noChangeArrowheads="1"/>
          </p:cNvSpPr>
          <p:nvPr/>
        </p:nvSpPr>
        <p:spPr bwMode="auto">
          <a:xfrm>
            <a:off x="503238" y="1431636"/>
            <a:ext cx="8285162" cy="24938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8" name="圆角矩形 7"/>
          <p:cNvSpPr>
            <a:spLocks noChangeArrowheads="1"/>
          </p:cNvSpPr>
          <p:nvPr/>
        </p:nvSpPr>
        <p:spPr bwMode="auto">
          <a:xfrm>
            <a:off x="503238" y="3629890"/>
            <a:ext cx="8183562" cy="489528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nimBg="1"/>
      <p:bldP spid="204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  <a:txDef>
      <a:spPr bwMode="auto">
        <a:noFill/>
        <a:ln>
          <a:noFill/>
        </a:ln>
      </a:spPr>
      <a:bodyPr wrap="square" lIns="0" tIns="0" rIns="0" bIns="0" anchor="ctr" anchorCtr="1">
        <a:spAutoFit/>
      </a:bodyPr>
      <a:lstStyle>
        <a:defPPr algn="l" eaLnBrk="1" hangingPunct="1">
          <a:spcBef>
            <a:spcPct val="0"/>
          </a:spcBef>
          <a:buFontTx/>
          <a:buNone/>
          <a:defRPr sz="2000" dirty="0" smtClean="0">
            <a:cs typeface="Arial" panose="020B0604020202020204" pitchFamily="34" charset="0"/>
          </a:defRPr>
        </a:defPPr>
      </a:lstStyle>
    </a:tx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5267</Words>
  <Application>WPS 演示</Application>
  <PresentationFormat>全屏显示(4:3)</PresentationFormat>
  <Paragraphs>709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Courier New</vt:lpstr>
      <vt:lpstr>BatangChe</vt:lpstr>
      <vt:lpstr>Segoe Print</vt:lpstr>
      <vt:lpstr>Office 主题</vt:lpstr>
      <vt:lpstr>实验四  单周期CPU设计</vt:lpstr>
      <vt:lpstr>实验目标</vt:lpstr>
      <vt:lpstr>实验内容</vt:lpstr>
      <vt:lpstr>运算指令</vt:lpstr>
      <vt:lpstr>运算指令 (续)</vt:lpstr>
      <vt:lpstr>访存指令</vt:lpstr>
      <vt:lpstr>分支指令</vt:lpstr>
      <vt:lpstr>跳转指令</vt:lpstr>
      <vt:lpstr>RV32I 指令编码</vt:lpstr>
      <vt:lpstr>RV32I 指令编码 (续)</vt:lpstr>
      <vt:lpstr>单周期CPU数据通路</vt:lpstr>
      <vt:lpstr>单周期CPU数据通路+控制器</vt:lpstr>
      <vt:lpstr>外设和调试单元</vt:lpstr>
      <vt:lpstr>CPU运行调试</vt:lpstr>
      <vt:lpstr>CPU运行调试 (续)</vt:lpstr>
      <vt:lpstr>CPU输入/输出</vt:lpstr>
      <vt:lpstr>I/O端口</vt:lpstr>
      <vt:lpstr>查询式输出过程</vt:lpstr>
      <vt:lpstr>查询式输入过程</vt:lpstr>
      <vt:lpstr>开关多用途输入</vt:lpstr>
      <vt:lpstr>数码管多用途显示</vt:lpstr>
      <vt:lpstr>CPU模块接口</vt:lpstr>
      <vt:lpstr>PDU模块接口</vt:lpstr>
      <vt:lpstr>实验步骤</vt:lpstr>
      <vt:lpstr>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ZJX</dc:creator>
  <cp:lastModifiedBy>winter-melon</cp:lastModifiedBy>
  <cp:revision>814</cp:revision>
  <cp:lastPrinted>2021-04-23T01:50:00Z</cp:lastPrinted>
  <dcterms:created xsi:type="dcterms:W3CDTF">2113-01-01T00:00:00Z</dcterms:created>
  <dcterms:modified xsi:type="dcterms:W3CDTF">2022-04-06T12:06:02Z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CE081C9A665C4DBEBB370BBEE67A1243</vt:lpwstr>
  </property>
  <property fmtid="{D5CDD505-2E9C-101B-9397-08002B2CF9AE}" pid="4" name="KSOProductBuildVer">
    <vt:lpwstr>2052-11.1.0.11365</vt:lpwstr>
  </property>
</Properties>
</file>