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92" r:id="rId5"/>
    <p:sldId id="266" r:id="rId6"/>
    <p:sldId id="268" r:id="rId7"/>
    <p:sldId id="269" r:id="rId8"/>
    <p:sldId id="270" r:id="rId9"/>
    <p:sldId id="257" r:id="rId10"/>
    <p:sldId id="294" r:id="rId11"/>
    <p:sldId id="258" r:id="rId12"/>
    <p:sldId id="26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1" r:id="rId26"/>
    <p:sldId id="271" r:id="rId27"/>
    <p:sldId id="272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medium.com" TargetMode="External"/><Relationship Id="rId4" Type="http://schemas.openxmlformats.org/officeDocument/2006/relationships/hyperlink" Target="https://firebase.google.com/" TargetMode="External"/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redux.js.org/" TargetMode="External"/><Relationship Id="rId1" Type="http://schemas.openxmlformats.org/officeDocument/2006/relationships/hyperlink" Target="https://reactjs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Vibhaag</a:t>
            </a:r>
            <a:r>
              <a:rPr lang="en-US"/>
              <a:t> Web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college analytics, session monitoring and </a:t>
            </a:r>
            <a:endParaRPr lang="en-US"/>
          </a:p>
          <a:p>
            <a:r>
              <a:rPr lang="en-US"/>
              <a:t>management tool</a:t>
            </a:r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539" y="4609322"/>
            <a:ext cx="313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Guide:</a:t>
            </a:r>
            <a:endParaRPr lang="en-US" b="1"/>
          </a:p>
          <a:p>
            <a:endParaRPr lang="en-US"/>
          </a:p>
          <a:p>
            <a:r>
              <a:rPr lang="en-US"/>
              <a:t>Dr Veena S,</a:t>
            </a:r>
            <a:endParaRPr lang="en-US"/>
          </a:p>
          <a:p>
            <a:r>
              <a:rPr lang="en-US"/>
              <a:t>Chairperson,</a:t>
            </a:r>
            <a:endParaRPr lang="en-US"/>
          </a:p>
          <a:p>
            <a:r>
              <a:rPr lang="en-US"/>
              <a:t>Department of Computer</a:t>
            </a:r>
            <a:endParaRPr lang="en-US"/>
          </a:p>
          <a:p>
            <a:r>
              <a:rPr lang="en-US"/>
              <a:t>Applications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35889" y="4057213"/>
            <a:ext cx="29391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By,</a:t>
            </a:r>
            <a:endParaRPr lang="en-US" sz="1600" b="1"/>
          </a:p>
          <a:p>
            <a:endParaRPr lang="en-US" sz="1600"/>
          </a:p>
          <a:p>
            <a:r>
              <a:rPr lang="en-US" sz="1600"/>
              <a:t>Sudhanva N</a:t>
            </a:r>
            <a:endParaRPr lang="en-US" sz="1600"/>
          </a:p>
          <a:p>
            <a:r>
              <a:rPr lang="en-US" sz="1600"/>
              <a:t>PES1201702260</a:t>
            </a:r>
            <a:endParaRPr lang="en-US" sz="1600"/>
          </a:p>
          <a:p>
            <a:endParaRPr lang="en-US" sz="1600"/>
          </a:p>
          <a:p>
            <a:r>
              <a:rPr lang="en-US" sz="1600"/>
              <a:t>Karthik D</a:t>
            </a:r>
            <a:endParaRPr lang="en-US" sz="1600"/>
          </a:p>
          <a:p>
            <a:r>
              <a:rPr lang="en-US" sz="1600"/>
              <a:t>PES1201702449</a:t>
            </a:r>
            <a:endParaRPr lang="en-US" sz="1600"/>
          </a:p>
          <a:p>
            <a:endParaRPr lang="en-US" sz="1600"/>
          </a:p>
          <a:p>
            <a:r>
              <a:rPr lang="en-US" sz="1600"/>
              <a:t>Harsha K Y</a:t>
            </a:r>
            <a:endParaRPr lang="en-US" sz="1600"/>
          </a:p>
          <a:p>
            <a:r>
              <a:rPr lang="en-US" sz="1600"/>
              <a:t>PES1201801839</a:t>
            </a:r>
            <a:endParaRPr 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1134" y="3031677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Use Cases</a:t>
            </a:r>
            <a:endParaRPr lang="en-US" sz="3200"/>
          </a:p>
        </p:txBody>
      </p:sp>
      <p:pic>
        <p:nvPicPr>
          <p:cNvPr id="5" name="Picture 4" descr="/home/sudhanva/Desktop/test/Features.pngFeature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30788" y="137795"/>
            <a:ext cx="4464685" cy="6581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Database</a:t>
            </a:r>
            <a:endParaRPr lang="en-US" sz="3200"/>
          </a:p>
          <a:p>
            <a:r>
              <a:rPr lang="en-US" sz="3200"/>
              <a:t>Structure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29" y="270687"/>
            <a:ext cx="7874649" cy="6316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13" y="2277314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Test Cases</a:t>
            </a:r>
            <a:endParaRPr lang="en-US" b="1"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2" y="208081"/>
            <a:ext cx="11800933" cy="65712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23" y="83245"/>
            <a:ext cx="11987841" cy="66627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8" y="235313"/>
            <a:ext cx="11973464" cy="64736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2" y="66213"/>
            <a:ext cx="11987840" cy="661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46" y="47602"/>
            <a:ext cx="11973463" cy="65615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8" y="100061"/>
            <a:ext cx="11987841" cy="66435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78" y="165837"/>
            <a:ext cx="11858444" cy="65982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Abstract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application consists of two components</a:t>
            </a:r>
            <a:endParaRPr lang="en-US"/>
          </a:p>
          <a:p>
            <a:endParaRPr lang="en-US"/>
          </a:p>
          <a:p>
            <a:r>
              <a:rPr lang="en-US"/>
              <a:t>The web application which helps monitor and manage the activities of the college</a:t>
            </a:r>
            <a:endParaRPr lang="en-US"/>
          </a:p>
          <a:p>
            <a:endParaRPr lang="en-US"/>
          </a:p>
          <a:p>
            <a:r>
              <a:rPr lang="en-US"/>
              <a:t>The mobile application for end users that acts as a companion and authentication tool</a:t>
            </a:r>
            <a:endParaRPr lang="en-US"/>
          </a:p>
          <a:p>
            <a:endParaRPr lang="en-US"/>
          </a:p>
          <a:p>
            <a:r>
              <a:rPr lang="en-US"/>
              <a:t>It records the time, date and location of the incident by a QR Code and sends the data securely to the web application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929" y="145475"/>
            <a:ext cx="11599651" cy="6293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20535"/>
            <a:ext cx="11887200" cy="65607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1" y="90240"/>
            <a:ext cx="11930331" cy="66918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19" y="417157"/>
            <a:ext cx="11829690" cy="62968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	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sz="2400"/>
              <a:t>This application tries to solve a real life problem at an affordable cost. It takes the best features of few applications and embeds them in itself. </a:t>
            </a:r>
            <a:endParaRPr lang="en-US" sz="2400"/>
          </a:p>
          <a:p>
            <a:endParaRPr lang="en-US" sz="2400"/>
          </a:p>
          <a:p>
            <a:r>
              <a:rPr lang="en-US" sz="2400">
                <a:sym typeface="+mn-ea"/>
              </a:rPr>
              <a:t>This application is simple, user friendly and has a formal UI.</a:t>
            </a:r>
            <a:endParaRPr lang="en-US" sz="2400">
              <a:sym typeface="+mn-ea"/>
            </a:endParaRPr>
          </a:p>
          <a:p>
            <a:endParaRPr lang="en-US" sz="2400"/>
          </a:p>
          <a:p>
            <a:r>
              <a:rPr lang="en-US" sz="2400"/>
              <a:t>The project is currently under the development phase where it is being tested for accuracy and reliability. </a:t>
            </a:r>
            <a:endParaRPr lang="en-US" sz="2400"/>
          </a:p>
          <a:p>
            <a:endParaRPr lang="en-US" sz="2400"/>
          </a:p>
          <a:p>
            <a:r>
              <a:rPr lang="en-US" sz="2400"/>
              <a:t>It will help every enterprise in making their day to day processes easier and accountable. </a:t>
            </a:r>
            <a:endParaRPr lang="en-US" sz="2400"/>
          </a:p>
          <a:p>
            <a:endParaRPr lang="en-US" sz="2400"/>
          </a:p>
          <a:p>
            <a:r>
              <a:rPr lang="en-US" sz="2400"/>
              <a:t>Further plan is to deploy the product inany enterprise organization which strive for quality.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</a:t>
            </a:r>
            <a:r>
              <a:rPr lang="en-US" err="1"/>
              <a:t>Bibiliography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/>
              <a:t>ReactJS documentation: </a:t>
            </a:r>
            <a:r>
              <a:rPr lang="en-US" sz="2600" u="sng">
                <a:hlinkClick r:id="rId1"/>
              </a:rPr>
              <a:t>https://reactjs.org/</a:t>
            </a:r>
            <a:endParaRPr lang="en-US" sz="2600"/>
          </a:p>
          <a:p>
            <a:pPr lvl="0"/>
            <a:r>
              <a:rPr lang="en-US" sz="2600"/>
              <a:t>Redux documentation: </a:t>
            </a:r>
            <a:r>
              <a:rPr lang="en-US" sz="2600" u="sng">
                <a:hlinkClick r:id="rId2"/>
              </a:rPr>
              <a:t>https://redux.js.org/</a:t>
            </a:r>
            <a:endParaRPr lang="en-US" sz="2600"/>
          </a:p>
          <a:p>
            <a:pPr lvl="0"/>
            <a:r>
              <a:rPr lang="en-US" sz="2600"/>
              <a:t>NodeJS documentation:  </a:t>
            </a:r>
            <a:r>
              <a:rPr lang="en-US" sz="2600" u="sng">
                <a:hlinkClick r:id="rId3"/>
              </a:rPr>
              <a:t>https://nodejs.org/en/</a:t>
            </a:r>
            <a:endParaRPr lang="en-US" sz="2600"/>
          </a:p>
          <a:p>
            <a:pPr lvl="0"/>
            <a:r>
              <a:rPr lang="en-US" sz="2600"/>
              <a:t>Firebase documentation: </a:t>
            </a:r>
            <a:r>
              <a:rPr lang="en-US" sz="2600" u="sng">
                <a:hlinkClick r:id="rId4"/>
              </a:rPr>
              <a:t>https://firebase.google.com</a:t>
            </a:r>
            <a:endParaRPr lang="en-US" sz="2600"/>
          </a:p>
          <a:p>
            <a:pPr lvl="0"/>
            <a:r>
              <a:rPr lang="en-US" sz="2600"/>
              <a:t>Medium and </a:t>
            </a:r>
            <a:r>
              <a:rPr lang="en-US" sz="2600" err="1"/>
              <a:t>freecodecamp</a:t>
            </a:r>
            <a:r>
              <a:rPr lang="" altLang="en-US" sz="2600" err="1"/>
              <a:t>: </a:t>
            </a:r>
            <a:r>
              <a:rPr lang="" altLang="en-US" sz="2600" err="1">
                <a:hlinkClick r:id="rId5" tooltip="" action="ppaction://hlinkfile"/>
              </a:rPr>
              <a:t>https://medium.com</a:t>
            </a:r>
            <a:endParaRPr lang="" altLang="en-US" sz="2600" err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Future Enhancement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Now the application records the actual event based on QR-Code </a:t>
            </a:r>
            <a:r>
              <a:rPr lang="en-US" sz="2400"/>
              <a:t>scanne</a:t>
            </a:r>
            <a:r>
              <a:rPr lang="" altLang="en-US" sz="2400"/>
              <a:t>r</a:t>
            </a:r>
            <a:r>
              <a:rPr lang="en-US" sz="2400"/>
              <a:t>. In future,  location based authentication, like co-ordinates of classroom, will be more </a:t>
            </a:r>
            <a:r>
              <a:rPr lang="en-US" sz="2400" dirty="0"/>
              <a:t>efficient</a:t>
            </a:r>
            <a:endParaRPr lang="en-US" sz="2400" dirty="0"/>
          </a:p>
          <a:p>
            <a:endParaRPr lang="en-US" sz="2400" dirty="0"/>
          </a:p>
          <a:p>
            <a:r>
              <a:rPr lang="" altLang="en-US" sz="2400" dirty="0"/>
              <a:t>T</a:t>
            </a:r>
            <a:r>
              <a:rPr lang="en-US" sz="2400" dirty="0"/>
              <a:t>he application depends on user’s email and password for account validation. In addition to that device fingerprint </a:t>
            </a:r>
            <a:r>
              <a:rPr lang="en-US" sz="2400"/>
              <a:t>authentication can be added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Implementation of smart time table scheduler, automatic assignment of faculty if there is shortage or emergencies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6576" y="286226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Demo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sym typeface="+mn-ea"/>
              </a:rPr>
              <a:t>Literature Survey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>
                <a:sym typeface="+mn-ea"/>
              </a:rPr>
              <a:t>There are </a:t>
            </a:r>
            <a:r>
              <a:rPr lang="" altLang="en-US" sz="1800">
                <a:sym typeface="+mn-ea"/>
              </a:rPr>
              <a:t>many</a:t>
            </a:r>
            <a:r>
              <a:rPr lang="en-US" sz="1800">
                <a:sym typeface="+mn-ea"/>
              </a:rPr>
              <a:t> number of applications which are both free and proprietary. The process of building this application had references to the following applications.</a:t>
            </a:r>
            <a:endParaRPr lang="en-US" sz="2000"/>
          </a:p>
          <a:p>
            <a:pPr algn="just"/>
            <a:r>
              <a:rPr lang="en-US" sz="2000" b="1">
                <a:sym typeface="+mn-ea"/>
              </a:rPr>
              <a:t>Replicon </a:t>
            </a:r>
            <a:r>
              <a:rPr lang="en-US" sz="2000">
                <a:sym typeface="+mn-ea"/>
              </a:rPr>
              <a:t>- is a configurable time and attendance platform enables your organization to manage dispersed workforce.</a:t>
            </a:r>
            <a:endParaRPr lang="en-US" sz="2000">
              <a:sym typeface="+mn-ea"/>
            </a:endParaRPr>
          </a:p>
          <a:p>
            <a:pPr algn="just"/>
            <a:r>
              <a:rPr lang="en-US" sz="2000" b="1" err="1">
                <a:sym typeface="+mn-ea"/>
              </a:rPr>
              <a:t>Jibble</a:t>
            </a:r>
            <a:r>
              <a:rPr lang="en-US" sz="2000" b="1">
                <a:sym typeface="+mn-ea"/>
              </a:rPr>
              <a:t> </a:t>
            </a:r>
            <a:r>
              <a:rPr lang="en-US" sz="2000">
                <a:sym typeface="+mn-ea"/>
              </a:rPr>
              <a:t>- Manage time &amp; attendance for team. Employees can clock in, punch in or as we say, </a:t>
            </a:r>
            <a:r>
              <a:rPr lang="en-US" sz="2000" err="1">
                <a:sym typeface="+mn-ea"/>
              </a:rPr>
              <a:t>jibble</a:t>
            </a:r>
            <a:r>
              <a:rPr lang="en-US" sz="2000">
                <a:sym typeface="+mn-ea"/>
              </a:rPr>
              <a:t> in and out using the iPad Kiosk, Web or Mobile (iOS &amp; Android). </a:t>
            </a:r>
            <a:endParaRPr lang="en-US" sz="2000">
              <a:sym typeface="+mn-ea"/>
            </a:endParaRPr>
          </a:p>
          <a:p>
            <a:pPr algn="just"/>
            <a:r>
              <a:rPr lang="en-US" sz="2000" b="1" err="1">
                <a:sym typeface="+mn-ea"/>
              </a:rPr>
              <a:t>TrackerPal</a:t>
            </a:r>
            <a:r>
              <a:rPr lang="en-US" sz="2000" b="1">
                <a:sym typeface="+mn-ea"/>
              </a:rPr>
              <a:t> </a:t>
            </a:r>
            <a:r>
              <a:rPr lang="en-US" sz="2000">
                <a:sym typeface="+mn-ea"/>
              </a:rPr>
              <a:t>- Time and Attendance Software with Geofencing. Easily manage remote and field employee attendance. Employees punch in and out using their mobile phone.</a:t>
            </a:r>
            <a:endParaRPr lang="en-US" sz="2000">
              <a:sym typeface="+mn-ea"/>
            </a:endParaRPr>
          </a:p>
          <a:p>
            <a:pPr algn="just"/>
            <a:r>
              <a:rPr lang="en-US" sz="2000" b="1" err="1">
                <a:sym typeface="+mn-ea"/>
              </a:rPr>
              <a:t>TimeCamp</a:t>
            </a:r>
            <a:r>
              <a:rPr lang="en-US" sz="2000" b="1">
                <a:sym typeface="+mn-ea"/>
              </a:rPr>
              <a:t> </a:t>
            </a:r>
            <a:r>
              <a:rPr lang="en-US" sz="2000">
                <a:sym typeface="+mn-ea"/>
              </a:rPr>
              <a:t>- In its mobile version, </a:t>
            </a:r>
            <a:r>
              <a:rPr lang="en-US" sz="2000" err="1">
                <a:sym typeface="+mn-ea"/>
              </a:rPr>
              <a:t>TimeCamp</a:t>
            </a:r>
            <a:r>
              <a:rPr lang="en-US" sz="2000">
                <a:sym typeface="+mn-ea"/>
              </a:rPr>
              <a:t> helps users to track time automatically to specific projects, whether new or existing ones, and change the time entries manually. 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Custom time table for every batch and for every session</a:t>
            </a:r>
            <a:endParaRPr lang="en-US"/>
          </a:p>
          <a:p>
            <a:endParaRPr lang="en-US"/>
          </a:p>
          <a:p>
            <a:r>
              <a:rPr lang="en-US"/>
              <a:t>Faculties can confirm the class conduction using mobile apps with timings</a:t>
            </a:r>
            <a:endParaRPr lang="en-US"/>
          </a:p>
          <a:p>
            <a:endParaRPr lang="en-US"/>
          </a:p>
          <a:p>
            <a:r>
              <a:rPr lang="en-US"/>
              <a:t>Meaningful insights such as daily and weekly abstracts can be generated</a:t>
            </a:r>
            <a:endParaRPr lang="en-US"/>
          </a:p>
          <a:p>
            <a:endParaRPr lang="en-US"/>
          </a:p>
          <a:p>
            <a:r>
              <a:rPr lang="en-US"/>
              <a:t>Admins have the ability to change the time table and re-allocate faculties as per requirement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Tools and Technologies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Backend:</a:t>
            </a:r>
            <a:endParaRPr lang="en-US"/>
          </a:p>
          <a:p>
            <a:pPr lvl="1"/>
            <a:r>
              <a:rPr lang="en-US"/>
              <a:t>Node.js v10.x, Express.js v8.x</a:t>
            </a:r>
            <a:endParaRPr lang="en-US"/>
          </a:p>
          <a:p>
            <a:r>
              <a:rPr lang="en-US"/>
              <a:t>Frontend:</a:t>
            </a:r>
            <a:endParaRPr lang="en-US"/>
          </a:p>
          <a:p>
            <a:pPr lvl="1"/>
            <a:r>
              <a:rPr lang="en-US"/>
              <a:t>React.js v16.x, Redux v16.x</a:t>
            </a:r>
            <a:endParaRPr lang="en-US"/>
          </a:p>
          <a:p>
            <a:r>
              <a:rPr lang="en-US"/>
              <a:t>Database:</a:t>
            </a:r>
            <a:endParaRPr lang="en-US"/>
          </a:p>
          <a:p>
            <a:pPr lvl="1"/>
            <a:r>
              <a:rPr lang="en-US"/>
              <a:t>MongoDB v4.x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Deployment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Testing:</a:t>
            </a:r>
            <a:endParaRPr lang="en-US"/>
          </a:p>
          <a:p>
            <a:pPr lvl="1"/>
            <a:r>
              <a:rPr lang="en-US"/>
              <a:t>Mocha, Postman</a:t>
            </a:r>
            <a:endParaRPr lang="en-US"/>
          </a:p>
          <a:p>
            <a:r>
              <a:rPr lang="en-US"/>
              <a:t>DevOps:</a:t>
            </a:r>
            <a:endParaRPr lang="en-US"/>
          </a:p>
          <a:p>
            <a:pPr lvl="1"/>
            <a:r>
              <a:rPr lang="en-US"/>
              <a:t>Github, Travis CI, AWS, Heroku</a:t>
            </a:r>
            <a:endParaRPr lang="en-US"/>
          </a:p>
          <a:p>
            <a:r>
              <a:rPr lang="en-US"/>
              <a:t>Other Tools:</a:t>
            </a:r>
            <a:endParaRPr lang="en-US"/>
          </a:p>
          <a:p>
            <a:pPr lvl="1"/>
            <a:r>
              <a:rPr lang="en-US"/>
              <a:t>Draw.io, Balsamiq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Functional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User authorization and authentication with role management</a:t>
            </a:r>
            <a:endParaRPr lang="en-US"/>
          </a:p>
          <a:p>
            <a:endParaRPr lang="en-US"/>
          </a:p>
          <a:p>
            <a:r>
              <a:rPr lang="en-US"/>
              <a:t>User should have restricted access, permission based creation of departments, faculty or any other entity</a:t>
            </a:r>
            <a:endParaRPr lang="en-US"/>
          </a:p>
          <a:p>
            <a:endParaRPr lang="en-US"/>
          </a:p>
          <a:p>
            <a:r>
              <a:rPr lang="en-US"/>
              <a:t>Customized schedules for sessions for different user or group along with notifications</a:t>
            </a:r>
            <a:endParaRPr lang="en-US"/>
          </a:p>
          <a:p>
            <a:endParaRPr lang="en-US"/>
          </a:p>
          <a:p>
            <a:r>
              <a:rPr lang="en-US"/>
              <a:t>Create departments, sessions, add faculty, add subjects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Non - Functional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en-US" b="1"/>
              <a:t>Performance:</a:t>
            </a:r>
            <a:r>
              <a:rPr lang="en-US" altLang="en-US"/>
              <a:t> Application is build keeping scalability in mind meaning that is can serve lots of users without fail</a:t>
            </a:r>
            <a:endParaRPr lang="en-US" altLang="en-US"/>
          </a:p>
          <a:p>
            <a:endParaRPr lang="en-US"/>
          </a:p>
          <a:p>
            <a:r>
              <a:rPr lang="en-US" altLang="en-US" b="1"/>
              <a:t>Availibility:</a:t>
            </a:r>
            <a:r>
              <a:rPr lang="en-US" altLang="en-US"/>
              <a:t> Since it is an online application, it is available at all times as long the user has an active internet connection</a:t>
            </a:r>
            <a:endParaRPr lang="en-US" altLang="en-US"/>
          </a:p>
          <a:p>
            <a:endParaRPr lang="en-US"/>
          </a:p>
          <a:p>
            <a:r>
              <a:rPr lang="en-US" b="1"/>
              <a:t>Maintainability</a:t>
            </a:r>
            <a:r>
              <a:rPr lang="en-US" altLang="en-US" b="1"/>
              <a:t>:</a:t>
            </a:r>
            <a:r>
              <a:rPr lang="en-US" altLang="en-US"/>
              <a:t> Version control with c</a:t>
            </a:r>
            <a:r>
              <a:rPr lang="en-US"/>
              <a:t>ontinuous integration and continuous delivery for seamless </a:t>
            </a:r>
            <a:r>
              <a:rPr lang="en-US" altLang="en-US"/>
              <a:t>development operations</a:t>
            </a:r>
            <a:endParaRPr lang="en-US"/>
          </a:p>
          <a:p>
            <a:endParaRPr lang="en-US"/>
          </a:p>
          <a:p>
            <a:r>
              <a:rPr lang="en-US" altLang="en-US" b="1"/>
              <a:t>Data Integrity:</a:t>
            </a:r>
            <a:r>
              <a:rPr lang="en-US" altLang="en-US"/>
              <a:t> Data is store in multiple nodes as a backup in case of emergenices or recovery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394834"/>
            <a:ext cx="7449475" cy="6068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407" y="3059668"/>
            <a:ext cx="263123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3200"/>
              <a:t>Process </a:t>
            </a:r>
            <a:r>
              <a:rPr lang="en-US" sz="3200"/>
              <a:t>Flow</a:t>
            </a:r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220" y="3013075"/>
            <a:ext cx="294005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" altLang="en-US" sz="3200" dirty="0"/>
              <a:t>System Design</a:t>
            </a:r>
            <a:endParaRPr lang="" altLang="en-US" sz="3200" dirty="0"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9918"/>
            <a:ext cx="8772656" cy="61323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3937</Words>
  <Application>WPS Presentation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Calibri Light</vt:lpstr>
      <vt:lpstr>DejaVu Sans</vt:lpstr>
      <vt:lpstr>微软雅黑</vt:lpstr>
      <vt:lpstr>Droid Sans Fallback</vt:lpstr>
      <vt:lpstr>Arial Unicode MS</vt:lpstr>
      <vt:lpstr>Calibri</vt:lpstr>
      <vt:lpstr>Calibri Light</vt:lpstr>
      <vt:lpstr>Abyssinica SIL</vt:lpstr>
      <vt:lpstr>Office Theme</vt:lpstr>
      <vt:lpstr>Vibhaag Web App</vt:lpstr>
      <vt:lpstr>Abstract</vt:lpstr>
      <vt:lpstr>Abstract</vt:lpstr>
      <vt:lpstr>Introduction</vt:lpstr>
      <vt:lpstr>Tools and Technologies</vt:lpstr>
      <vt:lpstr>Functional Requirements</vt:lpstr>
      <vt:lpstr>Non - Functional Requirements</vt:lpstr>
      <vt:lpstr>PowerPoint 演示文稿</vt:lpstr>
      <vt:lpstr>PowerPoint 演示文稿</vt:lpstr>
      <vt:lpstr>PowerPoint 演示文稿</vt:lpstr>
      <vt:lpstr>PowerPoint 演示文稿</vt:lpstr>
      <vt:lpstr>Test Cases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			Conclusion</vt:lpstr>
      <vt:lpstr>			Bibiliography</vt:lpstr>
      <vt:lpstr>		Future Enhancement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</cp:lastModifiedBy>
  <cp:revision>56</cp:revision>
  <dcterms:created xsi:type="dcterms:W3CDTF">2019-04-25T17:33:23Z</dcterms:created>
  <dcterms:modified xsi:type="dcterms:W3CDTF">2019-04-25T17:33:23Z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