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7" r:id="rId5"/>
    <p:sldId id="266" r:id="rId6"/>
    <p:sldId id="268" r:id="rId7"/>
    <p:sldId id="269" r:id="rId8"/>
    <p:sldId id="270" r:id="rId9"/>
    <p:sldId id="257" r:id="rId10"/>
    <p:sldId id="258" r:id="rId11"/>
    <p:sldId id="262" r:id="rId12"/>
    <p:sldId id="260"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1" r:id="rId26"/>
    <p:sldId id="271" r:id="rId27"/>
    <p:sldId id="272"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19A5B7C-5BE9-41C6-A253-E2FED6DD576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9A5B7C-5BE9-41C6-A253-E2FED6DD576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9A5B7C-5BE9-41C6-A253-E2FED6DD576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9A5B7C-5BE9-41C6-A253-E2FED6DD576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19A5B7C-5BE9-41C6-A253-E2FED6DD576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19A5B7C-5BE9-41C6-A253-E2FED6DD576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19A5B7C-5BE9-41C6-A253-E2FED6DD576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19A5B7C-5BE9-41C6-A253-E2FED6DD576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A5B7C-5BE9-41C6-A253-E2FED6DD576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19A5B7C-5BE9-41C6-A253-E2FED6DD576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19A5B7C-5BE9-41C6-A253-E2FED6DD576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13B9C-FD83-423B-B678-96578BC0F08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A5B7C-5BE9-41C6-A253-E2FED6DD576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13B9C-FD83-423B-B678-96578BC0F08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medium.freecodecamp.org/what-exactly-is-node-js-ae36e97449f5" TargetMode="External"/><Relationship Id="rId7" Type="http://schemas.openxmlformats.org/officeDocument/2006/relationships/hyperlink" Target="https://medium.freecodecamp.org/these-are-the-concepts-you-should-know-in-react-js-after-you-learn-the-basics-ee1d2f4b8030" TargetMode="External"/><Relationship Id="rId6" Type="http://schemas.openxmlformats.org/officeDocument/2006/relationships/hyperlink" Target="https://medium.freecodecamp.org/a-beginners-guide-to-redux-9f652cbdc519" TargetMode="External"/><Relationship Id="rId5" Type="http://schemas.openxmlformats.org/officeDocument/2006/relationships/hyperlink" Target="https://medium.freecodecamp.org/understanding-redux-the-worlds-easiest-guide-to-beginning-redux-c695f45546f6" TargetMode="External"/><Relationship Id="rId4" Type="http://schemas.openxmlformats.org/officeDocument/2006/relationships/hyperlink" Target="https://firebase.google.com/" TargetMode="External"/><Relationship Id="rId3" Type="http://schemas.openxmlformats.org/officeDocument/2006/relationships/hyperlink" Target="https://nodejs.org/en/" TargetMode="External"/><Relationship Id="rId2" Type="http://schemas.openxmlformats.org/officeDocument/2006/relationships/hyperlink" Target="https://redux.js.org/" TargetMode="External"/><Relationship Id="rId1" Type="http://schemas.openxmlformats.org/officeDocument/2006/relationships/hyperlink" Target="https://reactjs.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Vibhaag</a:t>
            </a:r>
            <a:r>
              <a:rPr lang="en-US"/>
              <a:t> Web App</a:t>
            </a:r>
            <a:endParaRPr lang="en-US"/>
          </a:p>
        </p:txBody>
      </p:sp>
      <p:sp>
        <p:nvSpPr>
          <p:cNvPr id="3" name="Subtitle 2"/>
          <p:cNvSpPr>
            <a:spLocks noGrp="1"/>
          </p:cNvSpPr>
          <p:nvPr>
            <p:ph type="subTitle" idx="1"/>
          </p:nvPr>
        </p:nvSpPr>
        <p:spPr/>
        <p:txBody>
          <a:bodyPr/>
          <a:lstStyle/>
          <a:p>
            <a:r>
              <a:rPr lang="en-US"/>
              <a:t>A college analytics, session monitoring and </a:t>
            </a:r>
            <a:endParaRPr lang="en-US"/>
          </a:p>
          <a:p>
            <a:r>
              <a:rPr lang="en-US"/>
              <a:t>management tool</a:t>
            </a:r>
            <a:endParaRPr lang="en-US"/>
          </a:p>
          <a:p>
            <a:endParaRPr lang="en-US"/>
          </a:p>
        </p:txBody>
      </p:sp>
      <p:sp>
        <p:nvSpPr>
          <p:cNvPr id="4" name="TextBox 3"/>
          <p:cNvSpPr txBox="1"/>
          <p:nvPr/>
        </p:nvSpPr>
        <p:spPr>
          <a:xfrm>
            <a:off x="438539" y="4609322"/>
            <a:ext cx="3135085" cy="1754326"/>
          </a:xfrm>
          <a:prstGeom prst="rect">
            <a:avLst/>
          </a:prstGeom>
          <a:noFill/>
        </p:spPr>
        <p:txBody>
          <a:bodyPr wrap="square" rtlCol="0">
            <a:spAutoFit/>
          </a:bodyPr>
          <a:lstStyle/>
          <a:p>
            <a:r>
              <a:rPr lang="en-US" b="1"/>
              <a:t>Guide:</a:t>
            </a:r>
            <a:endParaRPr lang="en-US" b="1"/>
          </a:p>
          <a:p>
            <a:endParaRPr lang="en-US"/>
          </a:p>
          <a:p>
            <a:r>
              <a:rPr lang="en-US"/>
              <a:t>Dr Veena S,</a:t>
            </a:r>
            <a:endParaRPr lang="en-US"/>
          </a:p>
          <a:p>
            <a:r>
              <a:rPr lang="en-US"/>
              <a:t>Chairperson,</a:t>
            </a:r>
            <a:endParaRPr lang="en-US"/>
          </a:p>
          <a:p>
            <a:r>
              <a:rPr lang="en-US"/>
              <a:t>Department of Computer</a:t>
            </a:r>
            <a:endParaRPr lang="en-US"/>
          </a:p>
          <a:p>
            <a:r>
              <a:rPr lang="en-US"/>
              <a:t>Applications</a:t>
            </a:r>
            <a:endParaRPr lang="en-US"/>
          </a:p>
        </p:txBody>
      </p:sp>
      <p:sp>
        <p:nvSpPr>
          <p:cNvPr id="5" name="TextBox 4"/>
          <p:cNvSpPr txBox="1"/>
          <p:nvPr/>
        </p:nvSpPr>
        <p:spPr>
          <a:xfrm>
            <a:off x="9535889" y="4057213"/>
            <a:ext cx="2939144" cy="2616101"/>
          </a:xfrm>
          <a:prstGeom prst="rect">
            <a:avLst/>
          </a:prstGeom>
          <a:noFill/>
        </p:spPr>
        <p:txBody>
          <a:bodyPr wrap="square" rtlCol="0">
            <a:spAutoFit/>
          </a:bodyPr>
          <a:lstStyle/>
          <a:p>
            <a:r>
              <a:rPr lang="en-US" sz="1600" b="1"/>
              <a:t>By,</a:t>
            </a:r>
            <a:endParaRPr lang="en-US" sz="1600" b="1"/>
          </a:p>
          <a:p>
            <a:endParaRPr lang="en-US" sz="1600"/>
          </a:p>
          <a:p>
            <a:r>
              <a:rPr lang="en-US" sz="1600"/>
              <a:t>Sudhanva N</a:t>
            </a:r>
            <a:endParaRPr lang="en-US" sz="1600"/>
          </a:p>
          <a:p>
            <a:r>
              <a:rPr lang="en-US" sz="1600"/>
              <a:t>PES1201702260</a:t>
            </a:r>
            <a:endParaRPr lang="en-US" sz="1600"/>
          </a:p>
          <a:p>
            <a:endParaRPr lang="en-US" sz="1600"/>
          </a:p>
          <a:p>
            <a:r>
              <a:rPr lang="en-US" sz="1600"/>
              <a:t>Karthik D</a:t>
            </a:r>
            <a:endParaRPr lang="en-US" sz="1600"/>
          </a:p>
          <a:p>
            <a:r>
              <a:rPr lang="en-US" sz="1600"/>
              <a:t>PES1201702449</a:t>
            </a:r>
            <a:endParaRPr lang="en-US" sz="1600"/>
          </a:p>
          <a:p>
            <a:endParaRPr lang="en-US" sz="1600"/>
          </a:p>
          <a:p>
            <a:r>
              <a:rPr lang="en-US" sz="1600"/>
              <a:t>Harsha K Y</a:t>
            </a:r>
            <a:endParaRPr lang="en-US" sz="1600"/>
          </a:p>
          <a:p>
            <a:r>
              <a:rPr lang="en-US" sz="1600"/>
              <a:t>PES1201801839</a:t>
            </a:r>
            <a:endParaRPr 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829" y="3013015"/>
            <a:ext cx="2631234" cy="1077218"/>
          </a:xfrm>
          <a:prstGeom prst="rect">
            <a:avLst/>
          </a:prstGeom>
          <a:noFill/>
        </p:spPr>
        <p:txBody>
          <a:bodyPr wrap="square" rtlCol="0">
            <a:spAutoFit/>
          </a:bodyPr>
          <a:lstStyle/>
          <a:p>
            <a:r>
              <a:rPr lang="en-US" sz="3200"/>
              <a:t>Database</a:t>
            </a:r>
            <a:endParaRPr lang="en-US" sz="3200"/>
          </a:p>
          <a:p>
            <a:r>
              <a:rPr lang="en-US" sz="3200"/>
              <a:t>Structure</a:t>
            </a:r>
            <a:endParaRPr lang="en-US" sz="320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6729" y="270687"/>
            <a:ext cx="7874649" cy="6316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2260" y="3013075"/>
            <a:ext cx="2940050" cy="1076325"/>
          </a:xfrm>
          <a:prstGeom prst="rect">
            <a:avLst/>
          </a:prstGeom>
          <a:noFill/>
        </p:spPr>
        <p:txBody>
          <a:bodyPr wrap="square" rtlCol="0">
            <a:spAutoFit/>
          </a:bodyPr>
          <a:lstStyle/>
          <a:p>
            <a:r>
              <a:rPr lang="en-US" sz="3200"/>
              <a:t>Implemented</a:t>
            </a:r>
            <a:endParaRPr lang="en-US" sz="3200"/>
          </a:p>
          <a:p>
            <a:r>
              <a:rPr lang="en-US" sz="3200"/>
              <a:t>Architecture</a:t>
            </a:r>
            <a:endParaRPr lang="en-US" sz="320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42063" y="279918"/>
            <a:ext cx="8772656" cy="61323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313" y="2277314"/>
            <a:ext cx="10515600" cy="1325563"/>
          </a:xfrm>
        </p:spPr>
        <p:txBody>
          <a:bodyPr/>
          <a:lstStyle/>
          <a:p>
            <a:pPr algn="ctr"/>
            <a:r>
              <a:rPr lang="en-US" b="1">
                <a:cs typeface="Calibri Light"/>
              </a:rPr>
              <a:t>Test Cases</a:t>
            </a:r>
            <a:endParaRPr lang="en-US" b="1">
              <a:cs typeface="Calibri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52402" y="208081"/>
            <a:ext cx="11800933" cy="65712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38023" y="83245"/>
            <a:ext cx="11987841" cy="66627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09268" y="235313"/>
            <a:ext cx="11973464" cy="64736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94892" y="66213"/>
            <a:ext cx="11987840" cy="6610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23646" y="47602"/>
            <a:ext cx="11973463" cy="65615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09268" y="100061"/>
            <a:ext cx="11987841" cy="66435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66778" y="165837"/>
            <a:ext cx="11858444" cy="65982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Abstract</a:t>
            </a:r>
            <a:endParaRPr lang="en-US"/>
          </a:p>
        </p:txBody>
      </p:sp>
      <p:sp>
        <p:nvSpPr>
          <p:cNvPr id="3" name="Content Placeholder 2"/>
          <p:cNvSpPr>
            <a:spLocks noGrp="1"/>
          </p:cNvSpPr>
          <p:nvPr>
            <p:ph idx="1"/>
          </p:nvPr>
        </p:nvSpPr>
        <p:spPr/>
        <p:txBody>
          <a:bodyPr>
            <a:normAutofit fontScale="92500" lnSpcReduction="10000"/>
          </a:bodyPr>
          <a:lstStyle/>
          <a:p>
            <a:r>
              <a:rPr lang="en-US"/>
              <a:t>The application consists of two components</a:t>
            </a:r>
            <a:endParaRPr lang="en-US"/>
          </a:p>
          <a:p>
            <a:endParaRPr lang="en-US"/>
          </a:p>
          <a:p>
            <a:r>
              <a:rPr lang="en-US"/>
              <a:t>The web application which helps monitor and manage the activities of the college</a:t>
            </a:r>
            <a:endParaRPr lang="en-US"/>
          </a:p>
          <a:p>
            <a:endParaRPr lang="en-US"/>
          </a:p>
          <a:p>
            <a:r>
              <a:rPr lang="en-US"/>
              <a:t>The mobile application for end users that acts as a companion and authentication tool</a:t>
            </a:r>
            <a:endParaRPr lang="en-US"/>
          </a:p>
          <a:p>
            <a:endParaRPr lang="en-US"/>
          </a:p>
          <a:p>
            <a:r>
              <a:rPr lang="en-US"/>
              <a:t>It records the time, date and location of the incident by a QR Code and sends the data securely to the web application </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324929" y="145475"/>
            <a:ext cx="11599651" cy="6293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52400" y="220535"/>
            <a:ext cx="11887200" cy="65607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94891" y="90240"/>
            <a:ext cx="11930331" cy="66918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267419" y="417157"/>
            <a:ext cx="11829690" cy="629685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Conclusion</a:t>
            </a:r>
            <a:endParaRPr lang="en-US"/>
          </a:p>
        </p:txBody>
      </p:sp>
      <p:sp>
        <p:nvSpPr>
          <p:cNvPr id="3" name="Content Placeholder 2"/>
          <p:cNvSpPr>
            <a:spLocks noGrp="1"/>
          </p:cNvSpPr>
          <p:nvPr>
            <p:ph idx="1"/>
          </p:nvPr>
        </p:nvSpPr>
        <p:spPr/>
        <p:txBody>
          <a:bodyPr>
            <a:normAutofit fontScale="90000" lnSpcReduction="20000"/>
          </a:bodyPr>
          <a:lstStyle/>
          <a:p>
            <a:r>
              <a:rPr lang="en-US" sz="2400"/>
              <a:t>This application tries to solve a real life problem at an affordable cost. It takes the best features of few applications and embeds them in itself. </a:t>
            </a:r>
            <a:endParaRPr lang="en-US" sz="2400"/>
          </a:p>
          <a:p>
            <a:endParaRPr lang="en-US" sz="2400"/>
          </a:p>
          <a:p>
            <a:r>
              <a:rPr lang="en-US" sz="2400">
                <a:sym typeface="+mn-ea"/>
              </a:rPr>
              <a:t>This application is simple, user friendly and has a formal UI.</a:t>
            </a:r>
            <a:endParaRPr lang="en-US" sz="2400">
              <a:sym typeface="+mn-ea"/>
            </a:endParaRPr>
          </a:p>
          <a:p>
            <a:endParaRPr lang="en-US" sz="2400"/>
          </a:p>
          <a:p>
            <a:r>
              <a:rPr lang="en-US" sz="2400"/>
              <a:t>The project is currently under the development phase where it is being tested for accuracy and reliability. </a:t>
            </a:r>
            <a:endParaRPr lang="en-US" sz="2400"/>
          </a:p>
          <a:p>
            <a:endParaRPr lang="en-US" sz="2400"/>
          </a:p>
          <a:p>
            <a:r>
              <a:rPr lang="en-US" sz="2400"/>
              <a:t>It will help every enterprise in making their day to day processes easier and accountable. </a:t>
            </a:r>
            <a:endParaRPr lang="en-US" sz="2400"/>
          </a:p>
          <a:p>
            <a:endParaRPr lang="en-US" sz="2400"/>
          </a:p>
          <a:p>
            <a:r>
              <a:rPr lang="en-US" sz="2400"/>
              <a:t>Further plan is to deploy the product inany enterprise organization which strive for quality.</a:t>
            </a:r>
            <a:endParaRPr lang="en-US" sz="2400"/>
          </a:p>
          <a:p>
            <a:endParaRPr lang="en-US" sz="2400"/>
          </a:p>
          <a:p>
            <a:endParaRPr lang="en-US" sz="2400"/>
          </a:p>
          <a:p>
            <a:pPr marL="0" indent="0">
              <a:buNone/>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err="1"/>
              <a:t>Bibiliography</a:t>
            </a:r>
            <a:endParaRPr lang="en-US"/>
          </a:p>
        </p:txBody>
      </p:sp>
      <p:sp>
        <p:nvSpPr>
          <p:cNvPr id="3" name="Content Placeholder 2"/>
          <p:cNvSpPr>
            <a:spLocks noGrp="1"/>
          </p:cNvSpPr>
          <p:nvPr>
            <p:ph idx="1"/>
          </p:nvPr>
        </p:nvSpPr>
        <p:spPr/>
        <p:txBody>
          <a:bodyPr>
            <a:normAutofit fontScale="92500" lnSpcReduction="10000"/>
          </a:bodyPr>
          <a:lstStyle/>
          <a:p>
            <a:pPr lvl="0"/>
            <a:r>
              <a:rPr lang="en-US"/>
              <a:t>ReactJS documentation: </a:t>
            </a:r>
            <a:r>
              <a:rPr lang="en-US" sz="3200" u="sng">
                <a:hlinkClick r:id="rId1"/>
              </a:rPr>
              <a:t>https://reactjs.org/</a:t>
            </a:r>
            <a:endParaRPr lang="en-US" sz="3200"/>
          </a:p>
          <a:p>
            <a:pPr lvl="0"/>
            <a:r>
              <a:rPr lang="en-US" sz="2400"/>
              <a:t>Redux documentation: </a:t>
            </a:r>
            <a:r>
              <a:rPr lang="en-US" u="sng">
                <a:hlinkClick r:id="rId2"/>
              </a:rPr>
              <a:t>https://redux.js.org/</a:t>
            </a:r>
            <a:endParaRPr lang="en-US"/>
          </a:p>
          <a:p>
            <a:pPr lvl="0"/>
            <a:r>
              <a:rPr lang="en-US"/>
              <a:t>NodeJS documentation:  </a:t>
            </a:r>
            <a:r>
              <a:rPr lang="en-US" u="sng">
                <a:hlinkClick r:id="rId3"/>
              </a:rPr>
              <a:t>https://nodejs.org/en/</a:t>
            </a:r>
            <a:endParaRPr lang="en-US"/>
          </a:p>
          <a:p>
            <a:pPr lvl="0"/>
            <a:r>
              <a:rPr lang="en-US" sz="2400"/>
              <a:t>Firebase documentation</a:t>
            </a:r>
            <a:r>
              <a:rPr lang="en-US"/>
              <a:t>: </a:t>
            </a:r>
            <a:r>
              <a:rPr lang="en-US" u="sng">
                <a:hlinkClick r:id="rId4"/>
              </a:rPr>
              <a:t>https://firebase.google.com</a:t>
            </a:r>
            <a:endParaRPr lang="en-US"/>
          </a:p>
          <a:p>
            <a:pPr lvl="0"/>
            <a:r>
              <a:rPr lang="en-US"/>
              <a:t>Medium and </a:t>
            </a:r>
            <a:r>
              <a:rPr lang="en-US" err="1"/>
              <a:t>freecodecamp</a:t>
            </a:r>
            <a:r>
              <a:rPr lang="en-US"/>
              <a:t> blogs: 1</a:t>
            </a:r>
            <a:endParaRPr lang="en-US" sz="3200"/>
          </a:p>
          <a:p>
            <a:pPr lvl="1"/>
            <a:r>
              <a:rPr lang="en-US" u="sng">
                <a:hlinkClick r:id="rId5"/>
              </a:rPr>
              <a:t>https://medium.freecodecamp.org/understanding-redux-the-worlds-easiest-guide-to-beginning-redux-c695f45546f6</a:t>
            </a:r>
            <a:endParaRPr lang="en-US"/>
          </a:p>
          <a:p>
            <a:pPr lvl="1"/>
            <a:r>
              <a:rPr lang="en-US" u="sng">
                <a:hlinkClick r:id="rId6"/>
              </a:rPr>
              <a:t>https://medium.freecodecamp.org/a-beginners-guide-to-redux-9f652cbdc519</a:t>
            </a:r>
            <a:endParaRPr lang="en-US"/>
          </a:p>
          <a:p>
            <a:pPr lvl="1"/>
            <a:r>
              <a:rPr lang="en-US" u="sng">
                <a:hlinkClick r:id="rId7"/>
              </a:rPr>
              <a:t>https://medium.freecodecamp.org/these-are-the-concepts-you-should-know-in-react-js-after-you-learn-the-basics-ee1d2f4b8030</a:t>
            </a:r>
            <a:endParaRPr lang="en-US"/>
          </a:p>
          <a:p>
            <a:r>
              <a:rPr lang="en-US" u="sng">
                <a:hlinkClick r:id="rId8"/>
              </a:rPr>
              <a:t>https://medium.freecodecamp.org/what-exactly-is-node-js-ae36e97449f5</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Future Enhancement</a:t>
            </a:r>
            <a:endParaRPr lang="en-US"/>
          </a:p>
        </p:txBody>
      </p:sp>
      <p:sp>
        <p:nvSpPr>
          <p:cNvPr id="3" name="Content Placeholder 2"/>
          <p:cNvSpPr>
            <a:spLocks noGrp="1"/>
          </p:cNvSpPr>
          <p:nvPr>
            <p:ph idx="1"/>
          </p:nvPr>
        </p:nvSpPr>
        <p:spPr/>
        <p:txBody>
          <a:bodyPr/>
          <a:lstStyle/>
          <a:p>
            <a:r>
              <a:rPr lang="en-US"/>
              <a:t>Now the application records the actual event based on QR-Code scanned. In future,  Geo co-ordinates based authentication, like co-ordinates of classroom, will be more efficient</a:t>
            </a:r>
            <a:endParaRPr lang="en-US"/>
          </a:p>
          <a:p>
            <a:r>
              <a:rPr lang="en-US"/>
              <a:t>Now the application depends on user’s email and password for account validation. In addition to that device fingerprint authentication is necessary.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6576" y="2862262"/>
            <a:ext cx="10515600" cy="1133475"/>
          </a:xfrm>
        </p:spPr>
        <p:txBody>
          <a:bodyPr>
            <a:normAutofit/>
          </a:bodyPr>
          <a:lstStyle/>
          <a:p>
            <a:pPr algn="ctr"/>
            <a:r>
              <a:rPr lang="en-US"/>
              <a:t>Demo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Literature Survey</a:t>
            </a:r>
            <a:endParaRPr lang="en-US"/>
          </a:p>
        </p:txBody>
      </p:sp>
      <p:sp>
        <p:nvSpPr>
          <p:cNvPr id="3" name="Content Placeholder 2"/>
          <p:cNvSpPr>
            <a:spLocks noGrp="1"/>
          </p:cNvSpPr>
          <p:nvPr>
            <p:ph idx="1"/>
          </p:nvPr>
        </p:nvSpPr>
        <p:spPr>
          <a:xfrm>
            <a:off x="1302434" y="1431730"/>
            <a:ext cx="10515600" cy="4351338"/>
          </a:xfrm>
        </p:spPr>
        <p:txBody>
          <a:bodyPr>
            <a:normAutofit fontScale="47500" lnSpcReduction="20000"/>
          </a:bodyPr>
          <a:lstStyle/>
          <a:p>
            <a:r>
              <a:rPr lang="en-US" sz="3600"/>
              <a:t>There are n number of applications which are both free and proprietary. The process of building this application had references to the following applications.</a:t>
            </a:r>
            <a:endParaRPr lang="en-US" sz="3600"/>
          </a:p>
          <a:p>
            <a:r>
              <a:rPr lang="en-US" sz="3600"/>
              <a:t>Replicon - is a configurable time and attendance platform enables your organization to manage dispersed workforce. Employees can provide inputs from the field using our advanced mobile app. Supervisors gain complete control over employee availability, time off and scheduling. </a:t>
            </a:r>
            <a:endParaRPr lang="en-US" sz="3600"/>
          </a:p>
          <a:p>
            <a:r>
              <a:rPr lang="en-US" sz="3600" err="1"/>
              <a:t>Jibble</a:t>
            </a:r>
            <a:r>
              <a:rPr lang="en-US" sz="3600"/>
              <a:t> - Manage time &amp; attendance for team. Employees can clock in, punch in or as we say, </a:t>
            </a:r>
            <a:r>
              <a:rPr lang="en-US" sz="3600" err="1"/>
              <a:t>jibble</a:t>
            </a:r>
            <a:r>
              <a:rPr lang="en-US" sz="3600"/>
              <a:t> in and out using the iPad Kiosk, Web or Mobile (iOS &amp; Android). Work hours are accurately captured including activities and notes. Generate automated timesheets, activity/project tracking, client billing and powerful reporting for your team. Whether you are running a tech startup, consulting firm, or running the local restaurant, </a:t>
            </a:r>
            <a:r>
              <a:rPr lang="en-US" sz="3600" err="1"/>
              <a:t>Jibble</a:t>
            </a:r>
            <a:r>
              <a:rPr lang="en-US" sz="3600"/>
              <a:t> helps you with payroll, billing or team productivity</a:t>
            </a:r>
            <a:endParaRPr lang="en-US" sz="3600"/>
          </a:p>
          <a:p>
            <a:r>
              <a:rPr lang="en-US" sz="3600" err="1"/>
              <a:t>TrackerPal</a:t>
            </a:r>
            <a:r>
              <a:rPr lang="en-US" sz="3600"/>
              <a:t> - Time and Attendance Software with Geofencing. Easily manage remote and field employee attendance. Employees punch in and out using their mobile phone. Optional selfie. You can specify a location for attendance. Supports leave request and approval.</a:t>
            </a:r>
            <a:endParaRPr lang="en-US" sz="3600"/>
          </a:p>
          <a:p>
            <a:r>
              <a:rPr lang="en-US" sz="3600" err="1"/>
              <a:t>TimeCamp</a:t>
            </a:r>
            <a:r>
              <a:rPr lang="en-US" sz="3600"/>
              <a:t> - In its mobile version, </a:t>
            </a:r>
            <a:r>
              <a:rPr lang="en-US" sz="3600" err="1"/>
              <a:t>TimeCamp</a:t>
            </a:r>
            <a:r>
              <a:rPr lang="en-US" sz="3600"/>
              <a:t> helps users to track time automatically to specific projects, whether new or existing ones, and change the time entries manually. This attendance tracking software can also be set up on Android and iPhone and other mobile devices which run the iOS platform. </a:t>
            </a:r>
            <a:endParaRPr lang="en-US" sz="3600"/>
          </a:p>
          <a:p>
            <a:r>
              <a:rPr lang="en-US" sz="3600"/>
              <a:t>Many of these applications are built focusing employee management and not solely around attendance management. This applications focus is to make the attendance management and generate a report which can be used to improve the efficiency of the organization.</a:t>
            </a:r>
            <a:br>
              <a:rPr lang="en-US"/>
            </a:b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Introduction</a:t>
            </a:r>
            <a:endParaRPr lang="en-US"/>
          </a:p>
        </p:txBody>
      </p:sp>
      <p:sp>
        <p:nvSpPr>
          <p:cNvPr id="3" name="Content Placeholder 2"/>
          <p:cNvSpPr>
            <a:spLocks noGrp="1"/>
          </p:cNvSpPr>
          <p:nvPr>
            <p:ph idx="1"/>
          </p:nvPr>
        </p:nvSpPr>
        <p:spPr/>
        <p:txBody>
          <a:bodyPr>
            <a:normAutofit lnSpcReduction="10000"/>
          </a:bodyPr>
          <a:lstStyle/>
          <a:p>
            <a:r>
              <a:rPr lang="en-US"/>
              <a:t>Custom time table for every batch and for every session</a:t>
            </a:r>
            <a:endParaRPr lang="en-US"/>
          </a:p>
          <a:p>
            <a:endParaRPr lang="en-US"/>
          </a:p>
          <a:p>
            <a:r>
              <a:rPr lang="en-US"/>
              <a:t>Faculties can confirm the class conduction using mobile apps with timings</a:t>
            </a:r>
            <a:endParaRPr lang="en-US"/>
          </a:p>
          <a:p>
            <a:endParaRPr lang="en-US"/>
          </a:p>
          <a:p>
            <a:r>
              <a:rPr lang="en-US"/>
              <a:t>Meaningful insights such as daily and weekly abstracts can be generated</a:t>
            </a:r>
            <a:endParaRPr lang="en-US"/>
          </a:p>
          <a:p>
            <a:endParaRPr lang="en-US"/>
          </a:p>
          <a:p>
            <a:r>
              <a:rPr lang="en-US"/>
              <a:t>Admins have the ability to change the time table and re-allocate faculties as per requirement</a:t>
            </a:r>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Tools and Technologies</a:t>
            </a:r>
            <a:endParaRPr lang="en-US"/>
          </a:p>
        </p:txBody>
      </p:sp>
      <p:sp>
        <p:nvSpPr>
          <p:cNvPr id="4" name="Text Placeholder 3"/>
          <p:cNvSpPr>
            <a:spLocks noGrp="1"/>
          </p:cNvSpPr>
          <p:nvPr>
            <p:ph type="body" idx="1"/>
          </p:nvPr>
        </p:nvSpPr>
        <p:spPr/>
        <p:txBody>
          <a:bodyPr/>
          <a:lstStyle/>
          <a:p>
            <a:r>
              <a:rPr lang="en-US"/>
              <a:t>Core</a:t>
            </a:r>
            <a:endParaRPr lang="en-US"/>
          </a:p>
        </p:txBody>
      </p:sp>
      <p:sp>
        <p:nvSpPr>
          <p:cNvPr id="3" name="Content Placeholder 2"/>
          <p:cNvSpPr>
            <a:spLocks noGrp="1"/>
          </p:cNvSpPr>
          <p:nvPr>
            <p:ph sz="half" idx="2"/>
          </p:nvPr>
        </p:nvSpPr>
        <p:spPr/>
        <p:txBody>
          <a:bodyPr>
            <a:normAutofit/>
          </a:bodyPr>
          <a:lstStyle/>
          <a:p>
            <a:endParaRPr lang="en-US"/>
          </a:p>
          <a:p>
            <a:r>
              <a:rPr lang="en-US"/>
              <a:t>Backend:</a:t>
            </a:r>
            <a:endParaRPr lang="en-US"/>
          </a:p>
          <a:p>
            <a:pPr lvl="1"/>
            <a:r>
              <a:rPr lang="en-US"/>
              <a:t>Node.js v10.x, Express.js v8.x</a:t>
            </a:r>
            <a:endParaRPr lang="en-US"/>
          </a:p>
          <a:p>
            <a:r>
              <a:rPr lang="en-US"/>
              <a:t>Frontend:</a:t>
            </a:r>
            <a:endParaRPr lang="en-US"/>
          </a:p>
          <a:p>
            <a:pPr lvl="1"/>
            <a:r>
              <a:rPr lang="en-US"/>
              <a:t>React.js v16.x, Redux v16.x</a:t>
            </a:r>
            <a:endParaRPr lang="en-US"/>
          </a:p>
          <a:p>
            <a:r>
              <a:rPr lang="en-US"/>
              <a:t>Database:</a:t>
            </a:r>
            <a:endParaRPr lang="en-US"/>
          </a:p>
          <a:p>
            <a:pPr lvl="1"/>
            <a:r>
              <a:rPr lang="en-US"/>
              <a:t>MongoDB v4.x</a:t>
            </a:r>
            <a:endParaRPr lang="en-US"/>
          </a:p>
          <a:p>
            <a:pPr lvl="1"/>
            <a:endParaRPr lang="en-US"/>
          </a:p>
          <a:p>
            <a:endParaRPr lang="en-US"/>
          </a:p>
        </p:txBody>
      </p:sp>
      <p:sp>
        <p:nvSpPr>
          <p:cNvPr id="5" name="Text Placeholder 4"/>
          <p:cNvSpPr>
            <a:spLocks noGrp="1"/>
          </p:cNvSpPr>
          <p:nvPr>
            <p:ph type="body" sz="quarter" idx="3"/>
          </p:nvPr>
        </p:nvSpPr>
        <p:spPr/>
        <p:txBody>
          <a:bodyPr/>
          <a:lstStyle/>
          <a:p>
            <a:r>
              <a:rPr lang="en-US"/>
              <a:t>Deployment</a:t>
            </a:r>
            <a:endParaRPr lang="en-US"/>
          </a:p>
        </p:txBody>
      </p:sp>
      <p:sp>
        <p:nvSpPr>
          <p:cNvPr id="6" name="Content Placeholder 5"/>
          <p:cNvSpPr>
            <a:spLocks noGrp="1"/>
          </p:cNvSpPr>
          <p:nvPr>
            <p:ph sz="quarter" idx="4"/>
          </p:nvPr>
        </p:nvSpPr>
        <p:spPr/>
        <p:txBody>
          <a:bodyPr>
            <a:normAutofit/>
          </a:bodyPr>
          <a:lstStyle/>
          <a:p>
            <a:endParaRPr lang="en-US"/>
          </a:p>
          <a:p>
            <a:r>
              <a:rPr lang="en-US"/>
              <a:t>Testing:</a:t>
            </a:r>
            <a:endParaRPr lang="en-US"/>
          </a:p>
          <a:p>
            <a:pPr lvl="1"/>
            <a:r>
              <a:rPr lang="en-US"/>
              <a:t>Mocha, Postman</a:t>
            </a:r>
            <a:endParaRPr lang="en-US"/>
          </a:p>
          <a:p>
            <a:r>
              <a:rPr lang="en-US"/>
              <a:t>DevOps:</a:t>
            </a:r>
            <a:endParaRPr lang="en-US"/>
          </a:p>
          <a:p>
            <a:pPr lvl="1"/>
            <a:r>
              <a:rPr lang="en-US"/>
              <a:t>Github, Travis CI, AWS, Heroku</a:t>
            </a:r>
            <a:endParaRPr lang="en-US"/>
          </a:p>
          <a:p>
            <a:r>
              <a:rPr lang="en-US"/>
              <a:t>Other Tools:</a:t>
            </a:r>
            <a:endParaRPr lang="en-US"/>
          </a:p>
          <a:p>
            <a:pPr lvl="1"/>
            <a:r>
              <a:rPr lang="en-US"/>
              <a:t>Draw.io, Balsamiq</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Functional Requirements</a:t>
            </a:r>
            <a:endParaRPr lang="en-US"/>
          </a:p>
        </p:txBody>
      </p:sp>
      <p:sp>
        <p:nvSpPr>
          <p:cNvPr id="3" name="Content Placeholder 2"/>
          <p:cNvSpPr>
            <a:spLocks noGrp="1"/>
          </p:cNvSpPr>
          <p:nvPr>
            <p:ph idx="1"/>
          </p:nvPr>
        </p:nvSpPr>
        <p:spPr/>
        <p:txBody>
          <a:bodyPr>
            <a:normAutofit/>
          </a:bodyPr>
          <a:lstStyle/>
          <a:p>
            <a:r>
              <a:rPr lang="en-US"/>
              <a:t>User authorization and authentication with role management</a:t>
            </a:r>
            <a:endParaRPr lang="en-US"/>
          </a:p>
          <a:p>
            <a:endParaRPr lang="en-US"/>
          </a:p>
          <a:p>
            <a:r>
              <a:rPr lang="en-US"/>
              <a:t>User should have restricted access, permission based creation of departments, faculty or any other entity</a:t>
            </a:r>
            <a:endParaRPr lang="en-US"/>
          </a:p>
          <a:p>
            <a:endParaRPr lang="en-US"/>
          </a:p>
          <a:p>
            <a:r>
              <a:rPr lang="en-US"/>
              <a:t>Customized schedules for sessions for different user or group along with notifications</a:t>
            </a:r>
            <a:endParaRPr lang="en-US"/>
          </a:p>
          <a:p>
            <a:endParaRPr lang="en-US"/>
          </a:p>
          <a:p>
            <a:r>
              <a:rPr lang="en-US"/>
              <a:t>Create departments, sessions, add faculty, add subjects </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Non - Functional Requirements</a:t>
            </a:r>
            <a:endParaRPr lang="en-US"/>
          </a:p>
        </p:txBody>
      </p:sp>
      <p:sp>
        <p:nvSpPr>
          <p:cNvPr id="3" name="Content Placeholder 2"/>
          <p:cNvSpPr>
            <a:spLocks noGrp="1"/>
          </p:cNvSpPr>
          <p:nvPr>
            <p:ph idx="1"/>
          </p:nvPr>
        </p:nvSpPr>
        <p:spPr/>
        <p:txBody>
          <a:bodyPr>
            <a:normAutofit fontScale="90000" lnSpcReduction="10000"/>
          </a:bodyPr>
          <a:lstStyle/>
          <a:p>
            <a:r>
              <a:rPr lang="" altLang="en-US" b="1"/>
              <a:t>Performance:</a:t>
            </a:r>
            <a:r>
              <a:rPr lang="" altLang="en-US"/>
              <a:t> Application is build keeping scalability in mind meaning that is can serve lots of users without fail</a:t>
            </a:r>
            <a:endParaRPr lang="" altLang="en-US"/>
          </a:p>
          <a:p>
            <a:endParaRPr lang="en-US"/>
          </a:p>
          <a:p>
            <a:r>
              <a:rPr lang="" altLang="en-US" b="1"/>
              <a:t>Availibility:</a:t>
            </a:r>
            <a:r>
              <a:rPr lang="" altLang="en-US"/>
              <a:t> Since it is an online application, it is available at all times as long the user has an active internet connection</a:t>
            </a:r>
            <a:endParaRPr lang="" altLang="en-US"/>
          </a:p>
          <a:p>
            <a:endParaRPr lang="en-US"/>
          </a:p>
          <a:p>
            <a:r>
              <a:rPr lang="en-US" b="1"/>
              <a:t>Maintainability</a:t>
            </a:r>
            <a:r>
              <a:rPr lang="" altLang="en-US" b="1"/>
              <a:t>:</a:t>
            </a:r>
            <a:r>
              <a:rPr lang="" altLang="en-US"/>
              <a:t> Version control with c</a:t>
            </a:r>
            <a:r>
              <a:rPr lang="en-US"/>
              <a:t>ontinuous integration and continuous delivery for seamless </a:t>
            </a:r>
            <a:r>
              <a:rPr lang="" altLang="en-US"/>
              <a:t>development operations</a:t>
            </a:r>
            <a:endParaRPr lang="en-US"/>
          </a:p>
          <a:p>
            <a:endParaRPr lang="en-US"/>
          </a:p>
          <a:p>
            <a:r>
              <a:rPr lang="" altLang="en-US" b="1"/>
              <a:t>Data Integrity:</a:t>
            </a:r>
            <a:r>
              <a:rPr lang="" altLang="en-US"/>
              <a:t> Data is store in multiple nodes as a backup in case of emergenices or recovery</a:t>
            </a:r>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9815" y="394834"/>
            <a:ext cx="7449475" cy="6068331"/>
          </a:xfrm>
          <a:prstGeom prst="rect">
            <a:avLst/>
          </a:prstGeom>
        </p:spPr>
      </p:pic>
      <p:sp>
        <p:nvSpPr>
          <p:cNvPr id="6" name="TextBox 5"/>
          <p:cNvSpPr txBox="1"/>
          <p:nvPr/>
        </p:nvSpPr>
        <p:spPr>
          <a:xfrm>
            <a:off x="886407" y="3059668"/>
            <a:ext cx="2631234" cy="584775"/>
          </a:xfrm>
          <a:prstGeom prst="rect">
            <a:avLst/>
          </a:prstGeom>
          <a:noFill/>
        </p:spPr>
        <p:txBody>
          <a:bodyPr wrap="square" rtlCol="0">
            <a:spAutoFit/>
          </a:bodyPr>
          <a:lstStyle/>
          <a:p>
            <a:r>
              <a:rPr lang="en-US" sz="3200"/>
              <a:t>Data Flow</a:t>
            </a:r>
            <a:endParaRPr 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1134" y="3031677"/>
            <a:ext cx="2631234" cy="584775"/>
          </a:xfrm>
          <a:prstGeom prst="rect">
            <a:avLst/>
          </a:prstGeom>
          <a:noFill/>
        </p:spPr>
        <p:txBody>
          <a:bodyPr wrap="square" rtlCol="0">
            <a:spAutoFit/>
          </a:bodyPr>
          <a:lstStyle/>
          <a:p>
            <a:r>
              <a:rPr lang="en-US" sz="3200"/>
              <a:t>Use Cases</a:t>
            </a:r>
            <a:endParaRPr lang="en-US" sz="3200"/>
          </a:p>
        </p:txBody>
      </p:sp>
      <p:pic>
        <p:nvPicPr>
          <p:cNvPr id="5" name="Picture 4" descr="/mnt/Files/Code/pesumca/vibhaag/docs/third_presentation/Features.pngFeatures"/>
          <p:cNvPicPr>
            <a:picLocks noChangeAspect="1"/>
          </p:cNvPicPr>
          <p:nvPr/>
        </p:nvPicPr>
        <p:blipFill>
          <a:blip r:embed="rId1"/>
          <a:srcRect/>
          <a:stretch>
            <a:fillRect/>
          </a:stretch>
        </p:blipFill>
        <p:spPr>
          <a:xfrm>
            <a:off x="4867275" y="137795"/>
            <a:ext cx="4791710" cy="6581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5172</Words>
  <Application>WPS Presentation</Application>
  <PresentationFormat>Widescreen</PresentationFormat>
  <Paragraphs>177</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Calibri Light</vt:lpstr>
      <vt:lpstr>DejaVu Sans</vt:lpstr>
      <vt:lpstr>Calibri</vt:lpstr>
      <vt:lpstr>微软雅黑</vt:lpstr>
      <vt:lpstr>Droid Sans Fallback</vt:lpstr>
      <vt:lpstr>Arial Unicode MS</vt:lpstr>
      <vt:lpstr>Abyssinica SIL</vt:lpstr>
      <vt:lpstr>Office Theme</vt:lpstr>
      <vt:lpstr>Vibhaag Web App</vt:lpstr>
      <vt:lpstr>Abstract</vt:lpstr>
      <vt:lpstr>Literature Survey</vt:lpstr>
      <vt:lpstr>Introduction</vt:lpstr>
      <vt:lpstr>Tools and Technologies</vt:lpstr>
      <vt:lpstr>Functional Requirements</vt:lpstr>
      <vt:lpstr>Non - Functional Requirements</vt:lpstr>
      <vt:lpstr>PowerPoint 演示文稿</vt:lpstr>
      <vt:lpstr>PowerPoint 演示文稿</vt:lpstr>
      <vt:lpstr>PowerPoint 演示文稿</vt:lpstr>
      <vt:lpstr>PowerPoint 演示文稿</vt:lpstr>
      <vt:lpstr>Test Cases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Conclusion</vt:lpstr>
      <vt:lpstr>			Bibiliography</vt:lpstr>
      <vt:lpstr>		Future Enhancement</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Vibhaag</dc:title>
  <dc:creator>Sudhanva Narayana</dc:creator>
  <cp:lastModifiedBy>sudhanva</cp:lastModifiedBy>
  <cp:revision>8</cp:revision>
  <dcterms:created xsi:type="dcterms:W3CDTF">2019-04-01T10:35:05Z</dcterms:created>
  <dcterms:modified xsi:type="dcterms:W3CDTF">2019-04-01T10:35:05Z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