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5" r:id="rId2"/>
    <p:sldId id="336" r:id="rId3"/>
    <p:sldId id="334" r:id="rId4"/>
    <p:sldId id="308" r:id="rId5"/>
    <p:sldId id="337" r:id="rId6"/>
    <p:sldId id="295" r:id="rId7"/>
    <p:sldId id="274" r:id="rId8"/>
    <p:sldId id="276" r:id="rId9"/>
    <p:sldId id="296" r:id="rId10"/>
    <p:sldId id="314" r:id="rId11"/>
    <p:sldId id="315" r:id="rId12"/>
    <p:sldId id="316" r:id="rId13"/>
    <p:sldId id="322" r:id="rId14"/>
    <p:sldId id="311" r:id="rId15"/>
    <p:sldId id="324" r:id="rId16"/>
    <p:sldId id="312" r:id="rId17"/>
    <p:sldId id="297" r:id="rId18"/>
    <p:sldId id="294" r:id="rId19"/>
    <p:sldId id="307" r:id="rId20"/>
    <p:sldId id="339" r:id="rId21"/>
    <p:sldId id="341" r:id="rId2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633A"/>
    <a:srgbClr val="CDC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39" autoAdjust="0"/>
    <p:restoredTop sz="96370" autoAdjust="0"/>
  </p:normalViewPr>
  <p:slideViewPr>
    <p:cSldViewPr snapToGrid="0">
      <p:cViewPr varScale="1">
        <p:scale>
          <a:sx n="110" d="100"/>
          <a:sy n="110" d="100"/>
        </p:scale>
        <p:origin x="678" y="108"/>
      </p:cViewPr>
      <p:guideLst>
        <p:guide orient="horz" pos="2160"/>
        <p:guide pos="3840"/>
      </p:guideLst>
    </p:cSldViewPr>
  </p:slideViewPr>
  <p:outlineViewPr>
    <p:cViewPr>
      <p:scale>
        <a:sx n="33" d="100"/>
        <a:sy n="33" d="100"/>
      </p:scale>
      <p:origin x="0" y="-5148"/>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4" d="100"/>
          <a:sy n="64" d="100"/>
        </p:scale>
        <p:origin x="-2424"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DEABD0A-722E-49C2-B27B-BAF139B27825}" type="datetimeFigureOut">
              <a:rPr kumimoji="1" lang="ja-JP" altLang="en-US" smtClean="0"/>
              <a:t>2020/7/27</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7DC35F20-5044-4FC2-B621-653D224180CD}" type="slidenum">
              <a:rPr kumimoji="1" lang="ja-JP" altLang="en-US" smtClean="0"/>
              <a:t>‹#›</a:t>
            </a:fld>
            <a:endParaRPr kumimoji="1" lang="ja-JP" altLang="en-US"/>
          </a:p>
        </p:txBody>
      </p:sp>
    </p:spTree>
    <p:extLst>
      <p:ext uri="{BB962C8B-B14F-4D97-AF65-F5344CB8AC3E}">
        <p14:creationId xmlns:p14="http://schemas.microsoft.com/office/powerpoint/2010/main" val="39221469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まず議論すべきは、</a:t>
            </a:r>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検査についてだ。第</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波では</a:t>
            </a:r>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検査の陽性者数に基づき、流行状態が推定された。ところが、感染者の多くは軽症あるいは無症状で、</a:t>
            </a:r>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検査を受けることなく自然に治癒した者も少なくない。多くの感染者が見落とされ、</a:t>
            </a:r>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検査に基づく感染者数は過小評価された。</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1</a:t>
            </a:fld>
            <a:endParaRPr kumimoji="1" lang="ja-JP" altLang="en-US"/>
          </a:p>
        </p:txBody>
      </p:sp>
    </p:spTree>
    <p:extLst>
      <p:ext uri="{BB962C8B-B14F-4D97-AF65-F5344CB8AC3E}">
        <p14:creationId xmlns:p14="http://schemas.microsoft.com/office/powerpoint/2010/main" val="137911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超過死亡とは、世界保健機関（</a:t>
            </a:r>
            <a:r>
              <a:rPr kumimoji="1" lang="en-US" altLang="ja-JP" sz="1200" b="0" i="0" kern="1200" dirty="0">
                <a:solidFill>
                  <a:schemeClr val="tx1"/>
                </a:solidFill>
                <a:effectLst/>
                <a:latin typeface="+mn-lt"/>
                <a:ea typeface="+mn-ea"/>
                <a:cs typeface="+mn-cs"/>
              </a:rPr>
              <a:t>WHO</a:t>
            </a:r>
            <a:r>
              <a:rPr kumimoji="1" lang="ja-JP" altLang="en-US" sz="1200" b="0" i="0" kern="1200" dirty="0">
                <a:solidFill>
                  <a:schemeClr val="tx1"/>
                </a:solidFill>
                <a:effectLst/>
                <a:latin typeface="+mn-lt"/>
                <a:ea typeface="+mn-ea"/>
                <a:cs typeface="+mn-cs"/>
              </a:rPr>
              <a:t>）が提唱するインフルエンザ流行による死亡数を推計するための指標だ。非流行時に発生すると考えられる死亡数（悪性腫瘍や心疾患などによる）をベースラインとし、実際の死者数と比較する。超過死亡は予測死亡数の</a:t>
            </a:r>
            <a:r>
              <a:rPr kumimoji="1" lang="en-US" altLang="ja-JP" sz="1200" b="0" i="0" kern="1200" dirty="0">
                <a:solidFill>
                  <a:schemeClr val="tx1"/>
                </a:solidFill>
                <a:effectLst/>
                <a:latin typeface="+mn-lt"/>
                <a:ea typeface="+mn-ea"/>
                <a:cs typeface="+mn-cs"/>
              </a:rPr>
              <a:t>95</a:t>
            </a:r>
            <a:r>
              <a:rPr kumimoji="1" lang="ja-JP" altLang="en-US" sz="1200" b="0" i="0" kern="1200" dirty="0">
                <a:solidFill>
                  <a:schemeClr val="tx1"/>
                </a:solidFill>
                <a:effectLst/>
                <a:latin typeface="+mn-lt"/>
                <a:ea typeface="+mn-ea"/>
                <a:cs typeface="+mn-cs"/>
              </a:rPr>
              <a:t>％信頼区間の上限値との差で示される。超過死亡が存在するということは、何らかの感染症の流行がなければ、死亡者の増加を説明できないことを意味する。この方法が新型コロナウイルスに応用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4</a:t>
            </a:fld>
            <a:endParaRPr kumimoji="1" lang="ja-JP" altLang="en-US"/>
          </a:p>
        </p:txBody>
      </p:sp>
    </p:spTree>
    <p:extLst>
      <p:ext uri="{BB962C8B-B14F-4D97-AF65-F5344CB8AC3E}">
        <p14:creationId xmlns:p14="http://schemas.microsoft.com/office/powerpoint/2010/main" val="14943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累計 </a:t>
            </a:r>
            <a:r>
              <a:rPr kumimoji="1" lang="en-US" altLang="ja-JP" sz="1200" b="0" i="0" kern="1200" dirty="0">
                <a:solidFill>
                  <a:schemeClr val="tx1"/>
                </a:solidFill>
                <a:effectLst/>
                <a:latin typeface="+mn-lt"/>
                <a:ea typeface="+mn-ea"/>
                <a:cs typeface="+mn-cs"/>
              </a:rPr>
              <a:t>602,618 </a:t>
            </a:r>
            <a:r>
              <a:rPr kumimoji="1" lang="ja-JP" altLang="en-US" sz="1200" b="0" i="0" kern="1200" dirty="0">
                <a:solidFill>
                  <a:schemeClr val="tx1"/>
                </a:solidFill>
                <a:effectLst/>
                <a:latin typeface="+mn-lt"/>
                <a:ea typeface="+mn-ea"/>
                <a:cs typeface="+mn-cs"/>
              </a:rPr>
              <a:t>人</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6</a:t>
            </a:fld>
            <a:endParaRPr kumimoji="1" lang="ja-JP" altLang="en-US"/>
          </a:p>
        </p:txBody>
      </p:sp>
    </p:spTree>
    <p:extLst>
      <p:ext uri="{BB962C8B-B14F-4D97-AF65-F5344CB8AC3E}">
        <p14:creationId xmlns:p14="http://schemas.microsoft.com/office/powerpoint/2010/main" val="131935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検査を受けたのは、今になってもわずか</a:t>
            </a:r>
            <a:r>
              <a:rPr kumimoji="1" lang="en-US" altLang="ja-JP" sz="1200" b="0" i="0" kern="1200" dirty="0">
                <a:solidFill>
                  <a:schemeClr val="tx1"/>
                </a:solidFill>
                <a:effectLst/>
                <a:latin typeface="+mn-lt"/>
                <a:ea typeface="+mn-ea"/>
                <a:cs typeface="+mn-cs"/>
              </a:rPr>
              <a:t>34</a:t>
            </a:r>
            <a:r>
              <a:rPr kumimoji="1" lang="ja-JP" altLang="en-US" sz="1200" b="0" i="0" kern="1200" dirty="0">
                <a:solidFill>
                  <a:schemeClr val="tx1"/>
                </a:solidFill>
                <a:effectLst/>
                <a:latin typeface="+mn-lt"/>
                <a:ea typeface="+mn-ea"/>
                <a:cs typeface="+mn-cs"/>
              </a:rPr>
              <a:t>万</a:t>
            </a:r>
            <a:r>
              <a:rPr kumimoji="1" lang="en-US" altLang="ja-JP" sz="1200" b="0" i="0" kern="1200" dirty="0">
                <a:solidFill>
                  <a:schemeClr val="tx1"/>
                </a:solidFill>
                <a:effectLst/>
                <a:latin typeface="+mn-lt"/>
                <a:ea typeface="+mn-ea"/>
                <a:cs typeface="+mn-cs"/>
              </a:rPr>
              <a:t>8000</a:t>
            </a:r>
            <a:r>
              <a:rPr kumimoji="1" lang="ja-JP" altLang="en-US" sz="1200" b="0" i="0" kern="1200" dirty="0">
                <a:solidFill>
                  <a:schemeClr val="tx1"/>
                </a:solidFill>
                <a:effectLst/>
                <a:latin typeface="+mn-lt"/>
                <a:ea typeface="+mn-ea"/>
                <a:cs typeface="+mn-cs"/>
              </a:rPr>
              <a:t>人ほどで、人口の</a:t>
            </a:r>
            <a:r>
              <a:rPr kumimoji="1" lang="en-US" altLang="ja-JP" sz="1200" b="0" i="0" kern="1200" dirty="0">
                <a:solidFill>
                  <a:schemeClr val="tx1"/>
                </a:solidFill>
                <a:effectLst/>
                <a:latin typeface="+mn-lt"/>
                <a:ea typeface="+mn-ea"/>
                <a:cs typeface="+mn-cs"/>
              </a:rPr>
              <a:t>0.27</a:t>
            </a:r>
            <a:r>
              <a:rPr kumimoji="1" lang="ja-JP" altLang="en-US" sz="1200" b="0" i="0" kern="1200" dirty="0">
                <a:solidFill>
                  <a:schemeClr val="tx1"/>
                </a:solidFill>
                <a:effectLst/>
                <a:latin typeface="+mn-lt"/>
                <a:ea typeface="+mn-ea"/>
                <a:cs typeface="+mn-cs"/>
              </a:rPr>
              <a:t>％でしかない。</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7</a:t>
            </a:fld>
            <a:endParaRPr kumimoji="1" lang="ja-JP" altLang="en-US"/>
          </a:p>
        </p:txBody>
      </p:sp>
    </p:spTree>
    <p:extLst>
      <p:ext uri="{BB962C8B-B14F-4D97-AF65-F5344CB8AC3E}">
        <p14:creationId xmlns:p14="http://schemas.microsoft.com/office/powerpoint/2010/main" val="239827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PCR</a:t>
            </a:r>
            <a:r>
              <a:rPr kumimoji="1" lang="ja-JP" altLang="en-US" sz="1200" b="0" i="0" kern="1200" dirty="0">
                <a:solidFill>
                  <a:schemeClr val="tx1"/>
                </a:solidFill>
                <a:effectLst/>
                <a:latin typeface="+mn-lt"/>
                <a:ea typeface="+mn-ea"/>
                <a:cs typeface="+mn-cs"/>
              </a:rPr>
              <a:t>検査に医療保険を適用することとしました（３月６日～）。これにより、保健所を経由することなく、医療機関が民間の検査機関等に直接依頼を行うことが可能となり、民間検査会社等の検査能力の更なる活用が図られること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9</a:t>
            </a:fld>
            <a:endParaRPr kumimoji="1" lang="ja-JP" altLang="en-US"/>
          </a:p>
        </p:txBody>
      </p:sp>
    </p:spTree>
    <p:extLst>
      <p:ext uri="{BB962C8B-B14F-4D97-AF65-F5344CB8AC3E}">
        <p14:creationId xmlns:p14="http://schemas.microsoft.com/office/powerpoint/2010/main" val="41845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0.222% to 47%</a:t>
            </a:r>
            <a:endParaRPr kumimoji="1" lang="ja-JP" altLang="en-US" dirty="0"/>
          </a:p>
        </p:txBody>
      </p:sp>
      <p:sp>
        <p:nvSpPr>
          <p:cNvPr id="4" name="スライド番号プレースホルダー 3"/>
          <p:cNvSpPr>
            <a:spLocks noGrp="1"/>
          </p:cNvSpPr>
          <p:nvPr>
            <p:ph type="sldNum" sz="quarter" idx="10"/>
          </p:nvPr>
        </p:nvSpPr>
        <p:spPr/>
        <p:txBody>
          <a:bodyPr/>
          <a:lstStyle/>
          <a:p>
            <a:fld id="{7DC35F20-5044-4FC2-B621-653D224180CD}" type="slidenum">
              <a:rPr kumimoji="1" lang="ja-JP" altLang="en-US" smtClean="0"/>
              <a:t>12</a:t>
            </a:fld>
            <a:endParaRPr kumimoji="1" lang="ja-JP" altLang="en-US"/>
          </a:p>
        </p:txBody>
      </p:sp>
    </p:spTree>
    <p:extLst>
      <p:ext uri="{BB962C8B-B14F-4D97-AF65-F5344CB8AC3E}">
        <p14:creationId xmlns:p14="http://schemas.microsoft.com/office/powerpoint/2010/main" val="233644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超過死亡とは、世界保健機関（</a:t>
            </a:r>
            <a:r>
              <a:rPr kumimoji="1" lang="en-US" altLang="ja-JP" sz="1200" b="0" i="0" kern="1200" dirty="0">
                <a:solidFill>
                  <a:schemeClr val="tx1"/>
                </a:solidFill>
                <a:effectLst/>
                <a:latin typeface="+mn-lt"/>
                <a:ea typeface="+mn-ea"/>
                <a:cs typeface="+mn-cs"/>
              </a:rPr>
              <a:t>WHO</a:t>
            </a:r>
            <a:r>
              <a:rPr kumimoji="1" lang="ja-JP" altLang="en-US" sz="1200" b="0" i="0" kern="1200" dirty="0">
                <a:solidFill>
                  <a:schemeClr val="tx1"/>
                </a:solidFill>
                <a:effectLst/>
                <a:latin typeface="+mn-lt"/>
                <a:ea typeface="+mn-ea"/>
                <a:cs typeface="+mn-cs"/>
              </a:rPr>
              <a:t>）が提唱するインフルエンザ流行による死亡数を推計するための指標だ。非流行時に発生すると考えられる死亡数（悪性腫瘍や心疾患などによる）をベースラインとし、実際の死者数と比較する。超過死亡は予測死亡数の</a:t>
            </a:r>
            <a:r>
              <a:rPr kumimoji="1" lang="en-US" altLang="ja-JP" sz="1200" b="0" i="0" kern="1200" dirty="0">
                <a:solidFill>
                  <a:schemeClr val="tx1"/>
                </a:solidFill>
                <a:effectLst/>
                <a:latin typeface="+mn-lt"/>
                <a:ea typeface="+mn-ea"/>
                <a:cs typeface="+mn-cs"/>
              </a:rPr>
              <a:t>95</a:t>
            </a:r>
            <a:r>
              <a:rPr kumimoji="1" lang="ja-JP" altLang="en-US" sz="1200" b="0" i="0" kern="1200" dirty="0">
                <a:solidFill>
                  <a:schemeClr val="tx1"/>
                </a:solidFill>
                <a:effectLst/>
                <a:latin typeface="+mn-lt"/>
                <a:ea typeface="+mn-ea"/>
                <a:cs typeface="+mn-cs"/>
              </a:rPr>
              <a:t>％信頼区間の上限値との差で示される。超過死亡が存在するということは、何らかの感染症の流行がなければ、死亡者の増加を説明できないことを意味する。この方法が新型コロナウイルスに応用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13</a:t>
            </a:fld>
            <a:endParaRPr kumimoji="1" lang="ja-JP" altLang="en-US"/>
          </a:p>
        </p:txBody>
      </p:sp>
    </p:spTree>
    <p:extLst>
      <p:ext uri="{BB962C8B-B14F-4D97-AF65-F5344CB8AC3E}">
        <p14:creationId xmlns:p14="http://schemas.microsoft.com/office/powerpoint/2010/main" val="1494393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a:solidFill>
                  <a:schemeClr val="tx1"/>
                </a:solidFill>
                <a:effectLst/>
                <a:latin typeface="+mn-lt"/>
                <a:ea typeface="+mn-ea"/>
                <a:cs typeface="+mn-cs"/>
              </a:rPr>
              <a:t>The zero baseline represents the 2015-19 average of deaths from all causes in this region. A number above zero means more deaths than expected, and a number below zero means fewer deaths than expected</a:t>
            </a:r>
          </a:p>
          <a:p>
            <a:r>
              <a:rPr kumimoji="1" lang="en-US" altLang="ja-JP" sz="1200" b="0" i="0" kern="1200" dirty="0">
                <a:solidFill>
                  <a:schemeClr val="tx1"/>
                </a:solidFill>
                <a:effectLst/>
                <a:latin typeface="+mn-lt"/>
                <a:ea typeface="+mn-ea"/>
                <a:cs typeface="+mn-cs"/>
              </a:rPr>
              <a:t>The shaded area represents the number of deaths that the government has officially attributed to covid-19 in this region. In most places, this only includes people who tested positive for the coronavirus</a:t>
            </a:r>
          </a:p>
          <a:p>
            <a:r>
              <a:rPr kumimoji="1" lang="en-US" altLang="ja-JP" sz="1200" b="0" i="0" kern="1200" dirty="0">
                <a:solidFill>
                  <a:schemeClr val="tx1"/>
                </a:solidFill>
                <a:effectLst/>
                <a:latin typeface="+mn-lt"/>
                <a:ea typeface="+mn-ea"/>
                <a:cs typeface="+mn-cs"/>
              </a:rPr>
              <a:t>The red line represents the number of “excess deaths”: how many more (or fewer) deaths from all causes there were than expected. This will include people who died from covid-19 but were not tested</a:t>
            </a:r>
            <a:endParaRPr kumimoji="1" lang="ja-JP" altLang="en-US" dirty="0"/>
          </a:p>
        </p:txBody>
      </p:sp>
      <p:sp>
        <p:nvSpPr>
          <p:cNvPr id="4" name="スライド番号プレースホルダー 3"/>
          <p:cNvSpPr>
            <a:spLocks noGrp="1"/>
          </p:cNvSpPr>
          <p:nvPr>
            <p:ph type="sldNum" sz="quarter" idx="5"/>
          </p:nvPr>
        </p:nvSpPr>
        <p:spPr/>
        <p:txBody>
          <a:bodyPr/>
          <a:lstStyle/>
          <a:p>
            <a:fld id="{7DC35F20-5044-4FC2-B621-653D224180CD}" type="slidenum">
              <a:rPr kumimoji="1" lang="ja-JP" altLang="en-US" smtClean="0"/>
              <a:t>14</a:t>
            </a:fld>
            <a:endParaRPr kumimoji="1" lang="ja-JP" altLang="en-US"/>
          </a:p>
        </p:txBody>
      </p:sp>
    </p:spTree>
    <p:extLst>
      <p:ext uri="{BB962C8B-B14F-4D97-AF65-F5344CB8AC3E}">
        <p14:creationId xmlns:p14="http://schemas.microsoft.com/office/powerpoint/2010/main" val="113031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C35F20-5044-4FC2-B621-653D224180CD}" type="slidenum">
              <a:rPr kumimoji="1" lang="ja-JP" altLang="en-US" smtClean="0"/>
              <a:t>15</a:t>
            </a:fld>
            <a:endParaRPr kumimoji="1" lang="ja-JP" altLang="en-US"/>
          </a:p>
        </p:txBody>
      </p:sp>
    </p:spTree>
    <p:extLst>
      <p:ext uri="{BB962C8B-B14F-4D97-AF65-F5344CB8AC3E}">
        <p14:creationId xmlns:p14="http://schemas.microsoft.com/office/powerpoint/2010/main" val="165491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CF1CB-7970-4292-B441-796A0847ACE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29B486-83E4-4CD0-9961-A14F6723D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7D5530-53B3-4EBE-92A6-E27FC0493265}"/>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862B8601-B9EA-4C4E-8812-5AB5B64E58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84BA5-6D96-4F33-957A-9729F1C5CD28}"/>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82988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BA1D0-05C5-4097-B200-78A053C677A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F9C2-5BC5-4726-9C4B-414543B501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DF980B-ED14-48EA-8298-FD3146DAF7A9}"/>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7DE9D9EC-2D5C-476E-AC15-30C7B53EED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2665E0-D217-4C8B-AE23-6B42E8B7FAD4}"/>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297339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FDFEE4-9C15-4864-BCE9-CA4AA755A8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3278B9-3D30-497C-B445-A64D6EB2791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E17CA7-226B-484D-AD46-435F260988BB}"/>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46A19EE7-E3BE-4AC6-9C23-113158F7DA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1C06E1-8807-4F19-ADFA-BCD3962033EB}"/>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263041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7E30-748D-46D9-A6C1-EB9047625E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7EF70F-7202-4601-8BF4-70852905A5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FDA19D-375D-4B41-BA0D-916795DBB4DF}"/>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D2F1CCE3-55AD-466D-9546-80D059F206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C8C81E-B9D7-4CC4-99F1-AA9F9B11E220}"/>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77911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4CD11-2206-499B-A08D-FF430CCDE0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CD4065-FC98-4F9F-8AF9-121E27D53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0011D7-318E-46F5-869C-6A925CA4E236}"/>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DEA45DB2-B875-4C7A-8C42-6CC9FA4C62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0FC6D3-A620-4489-B595-DB95FEBA9F51}"/>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387100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C1CD6-29E5-433B-B2FA-53CF71D5FC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648594-A7AD-4647-A317-A994A4CF182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AD73C7A-76C6-4FBE-BE46-D4CE1D34617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E45357F-5F86-4D19-98BF-62D042DB43B6}"/>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6" name="フッター プレースホルダー 5">
            <a:extLst>
              <a:ext uri="{FF2B5EF4-FFF2-40B4-BE49-F238E27FC236}">
                <a16:creationId xmlns:a16="http://schemas.microsoft.com/office/drawing/2014/main" id="{61B1F188-4172-4B5A-BAEF-4A11CD9386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490A65-38BC-4396-8FEF-650846F91FD8}"/>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23227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E03EE-C458-4FAD-A0D9-3F7F19FF9D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F05ABC-3836-4B0F-AE6E-C21AC9E7A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BC06EC1-2A70-4408-9DB6-2DBCDD7326E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8A6A42-917C-45E3-B56B-C628105D7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6589A4-76B7-4C30-B075-DD005B62B6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04B75C-4015-462A-BA93-3588BB8554B4}"/>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8" name="フッター プレースホルダー 7">
            <a:extLst>
              <a:ext uri="{FF2B5EF4-FFF2-40B4-BE49-F238E27FC236}">
                <a16:creationId xmlns:a16="http://schemas.microsoft.com/office/drawing/2014/main" id="{D8B5BA1E-A413-44CC-BD55-BB59D63DBE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7A4C50-B84F-44F6-BCE0-4CFA83A4C561}"/>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10835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CFDCD-3295-4E85-BCBE-0716767A97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26E93E-A2B2-4B61-9247-6330F8B9DE8B}"/>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4" name="フッター プレースホルダー 3">
            <a:extLst>
              <a:ext uri="{FF2B5EF4-FFF2-40B4-BE49-F238E27FC236}">
                <a16:creationId xmlns:a16="http://schemas.microsoft.com/office/drawing/2014/main" id="{9B5EFBB8-48EA-4449-8E55-2EE0C6C7847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C3858C-1908-49AA-AA70-773E22A55639}"/>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202987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9AD947-EAA0-4D73-BBF2-5CBD863E8B4C}"/>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3" name="フッター プレースホルダー 2">
            <a:extLst>
              <a:ext uri="{FF2B5EF4-FFF2-40B4-BE49-F238E27FC236}">
                <a16:creationId xmlns:a16="http://schemas.microsoft.com/office/drawing/2014/main" id="{097C17DE-EFA8-42AC-A6F7-E387B927E55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A170E81-E076-4318-ABE9-44F0360CB751}"/>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350208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CA713-96C3-4FBB-85D1-768D247ED5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74F182-B2E2-43A6-9974-68725D366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741D70-974B-46CF-BE22-44709B058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4114AD-28AF-4345-9BE2-E0C8C4E4EDB3}"/>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6" name="フッター プレースホルダー 5">
            <a:extLst>
              <a:ext uri="{FF2B5EF4-FFF2-40B4-BE49-F238E27FC236}">
                <a16:creationId xmlns:a16="http://schemas.microsoft.com/office/drawing/2014/main" id="{EC1F3C18-86F3-4EE8-AFF0-E793E76C4E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88952E-0DBF-4E4C-80F9-9C92835BBB66}"/>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144995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17405-5E6D-4322-A481-B96AC90FF2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4EA8C0-6A74-4D98-AC0E-BCD88F2A5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E5DC1F-3883-4ED2-BB0C-D5AE2089F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B2738A-0DCC-4F79-9101-F8FBD8613F0A}"/>
              </a:ext>
            </a:extLst>
          </p:cNvPr>
          <p:cNvSpPr>
            <a:spLocks noGrp="1"/>
          </p:cNvSpPr>
          <p:nvPr>
            <p:ph type="dt" sz="half" idx="10"/>
          </p:nvPr>
        </p:nvSpPr>
        <p:spPr/>
        <p:txBody>
          <a:bodyPr/>
          <a:lstStyle/>
          <a:p>
            <a:fld id="{A92BD8BB-31E3-4E18-B334-D782DB4F651F}" type="datetimeFigureOut">
              <a:rPr kumimoji="1" lang="ja-JP" altLang="en-US" smtClean="0"/>
              <a:t>2020/7/27</a:t>
            </a:fld>
            <a:endParaRPr kumimoji="1" lang="ja-JP" altLang="en-US"/>
          </a:p>
        </p:txBody>
      </p:sp>
      <p:sp>
        <p:nvSpPr>
          <p:cNvPr id="6" name="フッター プレースホルダー 5">
            <a:extLst>
              <a:ext uri="{FF2B5EF4-FFF2-40B4-BE49-F238E27FC236}">
                <a16:creationId xmlns:a16="http://schemas.microsoft.com/office/drawing/2014/main" id="{023D44AD-1D94-4427-AC59-22890A1D8A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26B6BD-3C1B-45B9-85F5-70C0075BD5B4}"/>
              </a:ext>
            </a:extLst>
          </p:cNvPr>
          <p:cNvSpPr>
            <a:spLocks noGrp="1"/>
          </p:cNvSpPr>
          <p:nvPr>
            <p:ph type="sldNum" sz="quarter" idx="12"/>
          </p:nvPr>
        </p:nvSpPr>
        <p:spPr/>
        <p:txBody>
          <a:body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352532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15ABFE7-F8F5-48D7-BD9A-E37BE30CE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000CA6-1561-4AAC-86E9-1F20EF3D2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799505-5149-4B72-9933-922E7CA88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BD8BB-31E3-4E18-B334-D782DB4F651F}" type="datetimeFigureOut">
              <a:rPr kumimoji="1" lang="ja-JP" altLang="en-US" smtClean="0"/>
              <a:t>2020/7/27</a:t>
            </a:fld>
            <a:endParaRPr kumimoji="1" lang="ja-JP" altLang="en-US"/>
          </a:p>
        </p:txBody>
      </p:sp>
      <p:sp>
        <p:nvSpPr>
          <p:cNvPr id="5" name="フッター プレースホルダー 4">
            <a:extLst>
              <a:ext uri="{FF2B5EF4-FFF2-40B4-BE49-F238E27FC236}">
                <a16:creationId xmlns:a16="http://schemas.microsoft.com/office/drawing/2014/main" id="{EAEA8DB0-54AE-4A4D-AD0B-9355402E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2A4BF2-122E-407B-A754-8F42B96FC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20586-9A57-4210-A1D8-9A8BFB41DE09}" type="slidenum">
              <a:rPr kumimoji="1" lang="ja-JP" altLang="en-US" smtClean="0"/>
              <a:t>‹#›</a:t>
            </a:fld>
            <a:endParaRPr kumimoji="1" lang="ja-JP" altLang="en-US"/>
          </a:p>
        </p:txBody>
      </p:sp>
    </p:spTree>
    <p:extLst>
      <p:ext uri="{BB962C8B-B14F-4D97-AF65-F5344CB8AC3E}">
        <p14:creationId xmlns:p14="http://schemas.microsoft.com/office/powerpoint/2010/main" val="230050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CDAE3-C41B-45CE-B1DA-86DF3F8FB7DE}"/>
              </a:ext>
            </a:extLst>
          </p:cNvPr>
          <p:cNvSpPr>
            <a:spLocks noGrp="1"/>
          </p:cNvSpPr>
          <p:nvPr>
            <p:ph type="title"/>
          </p:nvPr>
        </p:nvSpPr>
        <p:spPr>
          <a:xfrm>
            <a:off x="1952406" y="368422"/>
            <a:ext cx="7507192" cy="644526"/>
          </a:xfrm>
        </p:spPr>
        <p:txBody>
          <a:bodyPr>
            <a:normAutofit/>
          </a:bodyPr>
          <a:lstStyle/>
          <a:p>
            <a:r>
              <a:rPr kumimoji="1" lang="ja-JP" altLang="en-US" sz="4000" b="1" dirty="0">
                <a:latin typeface="ＭＳ Ｐゴシック" panose="020B0600070205080204" pitchFamily="50" charset="-128"/>
                <a:ea typeface="ＭＳ Ｐゴシック" panose="020B0600070205080204" pitchFamily="50" charset="-128"/>
                <a:cs typeface="Arial" panose="020B0604020202020204" pitchFamily="34" charset="0"/>
              </a:rPr>
              <a:t>新型コロナウイルス</a:t>
            </a:r>
            <a:r>
              <a:rPr lang="ja-JP" altLang="en-US" sz="4000" b="1" dirty="0">
                <a:latin typeface="ＭＳ Ｐゴシック" panose="020B0600070205080204" pitchFamily="50" charset="-128"/>
                <a:ea typeface="ＭＳ Ｐゴシック" panose="020B0600070205080204" pitchFamily="50" charset="-128"/>
                <a:cs typeface="Arial" panose="020B0604020202020204" pitchFamily="34" charset="0"/>
              </a:rPr>
              <a:t>の流行状況</a:t>
            </a:r>
            <a:endParaRPr kumimoji="1" lang="ja-JP" altLang="en-US" sz="4000" b="1" dirty="0">
              <a:latin typeface="ＭＳ Ｐゴシック" panose="020B0600070205080204" pitchFamily="50" charset="-128"/>
              <a:ea typeface="ＭＳ Ｐゴシック" panose="020B0600070205080204" pitchFamily="50" charset="-128"/>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A447E657-57F3-42D8-93FC-6C8EB50BEC48}"/>
              </a:ext>
            </a:extLst>
          </p:cNvPr>
          <p:cNvSpPr>
            <a:spLocks noGrp="1"/>
          </p:cNvSpPr>
          <p:nvPr>
            <p:ph idx="1"/>
          </p:nvPr>
        </p:nvSpPr>
        <p:spPr>
          <a:xfrm>
            <a:off x="466981" y="1677021"/>
            <a:ext cx="10515600" cy="4100297"/>
          </a:xfrm>
        </p:spPr>
        <p:txBody>
          <a:bodyPr>
            <a:normAutofit fontScale="92500" lnSpcReduction="20000"/>
          </a:bodyPr>
          <a:lstStyle/>
          <a:p>
            <a:r>
              <a:rPr lang="ja-JP" altLang="en-US" sz="4300" b="1" dirty="0">
                <a:latin typeface="ＭＳ Ｐゴシック" panose="020B0600070205080204" pitchFamily="50" charset="-128"/>
                <a:ea typeface="ＭＳ Ｐゴシック" panose="020B0600070205080204" pitchFamily="50" charset="-128"/>
              </a:rPr>
              <a:t>感染者数</a:t>
            </a:r>
            <a:endParaRPr lang="en-US" altLang="ja-JP" sz="4300" b="1" dirty="0">
              <a:latin typeface="ＭＳ Ｐゴシック" panose="020B0600070205080204" pitchFamily="50" charset="-128"/>
              <a:ea typeface="ＭＳ Ｐゴシック" panose="020B0600070205080204" pitchFamily="50" charset="-128"/>
            </a:endParaRPr>
          </a:p>
          <a:p>
            <a:endParaRPr lang="en-US" altLang="ja-JP" sz="4300" b="1" dirty="0">
              <a:latin typeface="ＭＳ Ｐゴシック" panose="020B0600070205080204" pitchFamily="50" charset="-128"/>
              <a:ea typeface="ＭＳ Ｐゴシック" panose="020B0600070205080204" pitchFamily="50" charset="-128"/>
            </a:endParaRPr>
          </a:p>
          <a:p>
            <a:endParaRPr lang="en-US" altLang="ja-JP" sz="4300" b="1" dirty="0">
              <a:latin typeface="ＭＳ Ｐゴシック" panose="020B0600070205080204" pitchFamily="50" charset="-128"/>
              <a:ea typeface="ＭＳ Ｐゴシック" panose="020B0600070205080204" pitchFamily="50" charset="-128"/>
            </a:endParaRPr>
          </a:p>
          <a:p>
            <a:r>
              <a:rPr lang="ja-JP" altLang="en-US" sz="4300" b="1" dirty="0">
                <a:latin typeface="ＭＳ Ｐゴシック" panose="020B0600070205080204" pitchFamily="50" charset="-128"/>
                <a:ea typeface="ＭＳ Ｐゴシック" panose="020B0600070205080204" pitchFamily="50" charset="-128"/>
              </a:rPr>
              <a:t>死亡数</a:t>
            </a:r>
            <a:endParaRPr lang="en-US" altLang="ja-JP" sz="4300" b="1" dirty="0">
              <a:latin typeface="ＭＳ Ｐゴシック" panose="020B0600070205080204" pitchFamily="50" charset="-128"/>
              <a:ea typeface="ＭＳ Ｐゴシック" panose="020B0600070205080204" pitchFamily="50" charset="-128"/>
            </a:endParaRPr>
          </a:p>
          <a:p>
            <a:endParaRPr lang="en-US" altLang="ja-JP" sz="4300" b="1" dirty="0">
              <a:latin typeface="ＭＳ Ｐゴシック" panose="020B0600070205080204" pitchFamily="50" charset="-128"/>
              <a:ea typeface="ＭＳ Ｐゴシック" panose="020B0600070205080204" pitchFamily="50" charset="-128"/>
            </a:endParaRPr>
          </a:p>
          <a:p>
            <a:endParaRPr lang="en-US" altLang="ja-JP" sz="4300" b="1" dirty="0">
              <a:latin typeface="ＭＳ Ｐゴシック" panose="020B0600070205080204" pitchFamily="50" charset="-128"/>
              <a:ea typeface="ＭＳ Ｐゴシック" panose="020B0600070205080204" pitchFamily="50" charset="-128"/>
            </a:endParaRPr>
          </a:p>
          <a:p>
            <a:r>
              <a:rPr lang="ja-JP" altLang="en-US" sz="4300" b="1" dirty="0">
                <a:latin typeface="ＭＳ Ｐゴシック" panose="020B0600070205080204" pitchFamily="50" charset="-128"/>
                <a:ea typeface="ＭＳ Ｐゴシック" panose="020B0600070205080204" pitchFamily="50" charset="-128"/>
              </a:rPr>
              <a:t>致死率</a:t>
            </a:r>
            <a:endParaRPr lang="en-US" altLang="ja-JP" sz="4300" b="1" dirty="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pPr marL="0" indent="0">
              <a:buNone/>
            </a:pPr>
            <a:endParaRPr lang="en-US" altLang="ja-JP" sz="3200" dirty="0">
              <a:latin typeface="ＭＳ Ｐゴシック" panose="020B0600070205080204" pitchFamily="50" charset="-128"/>
              <a:ea typeface="ＭＳ Ｐゴシック" panose="020B0600070205080204" pitchFamily="50" charset="-128"/>
            </a:endParaRPr>
          </a:p>
          <a:p>
            <a:endParaRPr lang="en-US" altLang="ja-JP" b="1" dirty="0"/>
          </a:p>
          <a:p>
            <a:endParaRPr lang="en-US" altLang="ja-JP" b="1" dirty="0"/>
          </a:p>
          <a:p>
            <a:endParaRPr lang="en-US" altLang="ja-JP" b="1" dirty="0"/>
          </a:p>
          <a:p>
            <a:endParaRPr kumimoji="1" lang="ja-JP" altLang="en-US" dirty="0"/>
          </a:p>
        </p:txBody>
      </p:sp>
      <p:cxnSp>
        <p:nvCxnSpPr>
          <p:cNvPr id="5" name="直線コネクタ 4">
            <a:extLst>
              <a:ext uri="{FF2B5EF4-FFF2-40B4-BE49-F238E27FC236}">
                <a16:creationId xmlns:a16="http://schemas.microsoft.com/office/drawing/2014/main" id="{6002738A-19D6-4801-AF8C-550BE05B0DDF}"/>
              </a:ext>
            </a:extLst>
          </p:cNvPr>
          <p:cNvCxnSpPr/>
          <p:nvPr/>
        </p:nvCxnSpPr>
        <p:spPr>
          <a:xfrm>
            <a:off x="254627" y="1118456"/>
            <a:ext cx="1144501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8CA641CF-7C5C-4CF9-AABC-143F3E86EAB8}"/>
              </a:ext>
            </a:extLst>
          </p:cNvPr>
          <p:cNvSpPr>
            <a:spLocks noChangeAspect="1" noChangeArrowheads="1" noTextEdit="1"/>
          </p:cNvSpPr>
          <p:nvPr/>
        </p:nvSpPr>
        <p:spPr bwMode="auto">
          <a:xfrm>
            <a:off x="252413" y="1042988"/>
            <a:ext cx="1168717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2053" name="Picture 5">
            <a:extLst>
              <a:ext uri="{FF2B5EF4-FFF2-40B4-BE49-F238E27FC236}">
                <a16:creationId xmlns:a16="http://schemas.microsoft.com/office/drawing/2014/main" id="{A6A42BAD-0A60-440D-A837-DFFE2D7AE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042988"/>
            <a:ext cx="116967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p:cNvSpPr txBox="1"/>
          <p:nvPr/>
        </p:nvSpPr>
        <p:spPr>
          <a:xfrm>
            <a:off x="505327" y="323071"/>
            <a:ext cx="3262432" cy="707886"/>
          </a:xfrm>
          <a:prstGeom prst="rect">
            <a:avLst/>
          </a:prstGeom>
          <a:noFill/>
        </p:spPr>
        <p:txBody>
          <a:bodyPr wrap="none" rtlCol="0">
            <a:spAutoFit/>
          </a:bodyPr>
          <a:lstStyle/>
          <a:p>
            <a:r>
              <a:rPr lang="ja-JP" altLang="en-US" sz="4000" b="1" dirty="0"/>
              <a:t>抗体保有調査</a:t>
            </a:r>
            <a:endParaRPr kumimoji="1" lang="ja-JP" altLang="en-US" sz="4000" b="1" dirty="0"/>
          </a:p>
        </p:txBody>
      </p:sp>
    </p:spTree>
    <p:extLst>
      <p:ext uri="{BB962C8B-B14F-4D97-AF65-F5344CB8AC3E}">
        <p14:creationId xmlns:p14="http://schemas.microsoft.com/office/powerpoint/2010/main" val="154736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D027E21D-2EAC-49DB-935C-83440037ADEF}"/>
              </a:ext>
            </a:extLst>
          </p:cNvPr>
          <p:cNvGrpSpPr>
            <a:grpSpLocks noChangeAspect="1"/>
          </p:cNvGrpSpPr>
          <p:nvPr/>
        </p:nvGrpSpPr>
        <p:grpSpPr bwMode="auto">
          <a:xfrm>
            <a:off x="1607886" y="158624"/>
            <a:ext cx="8976227" cy="6356935"/>
            <a:chOff x="790" y="0"/>
            <a:chExt cx="6100" cy="4320"/>
          </a:xfrm>
        </p:grpSpPr>
        <p:sp>
          <p:nvSpPr>
            <p:cNvPr id="7" name="AutoShape 3">
              <a:extLst>
                <a:ext uri="{FF2B5EF4-FFF2-40B4-BE49-F238E27FC236}">
                  <a16:creationId xmlns:a16="http://schemas.microsoft.com/office/drawing/2014/main" id="{A0F4BB96-FC31-4ADF-86DB-BD9B9F4348C6}"/>
                </a:ext>
              </a:extLst>
            </p:cNvPr>
            <p:cNvSpPr>
              <a:spLocks noChangeAspect="1" noChangeArrowheads="1" noTextEdit="1"/>
            </p:cNvSpPr>
            <p:nvPr/>
          </p:nvSpPr>
          <p:spPr bwMode="auto">
            <a:xfrm>
              <a:off x="790" y="0"/>
              <a:ext cx="610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077" name="Picture 5">
              <a:extLst>
                <a:ext uri="{FF2B5EF4-FFF2-40B4-BE49-F238E27FC236}">
                  <a16:creationId xmlns:a16="http://schemas.microsoft.com/office/drawing/2014/main" id="{009F8581-AC61-4ADD-981B-85CA6D048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 y="0"/>
              <a:ext cx="6105" cy="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9350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4">
            <a:extLst>
              <a:ext uri="{FF2B5EF4-FFF2-40B4-BE49-F238E27FC236}">
                <a16:creationId xmlns:a16="http://schemas.microsoft.com/office/drawing/2014/main" id="{DFFC7526-450A-4A4D-B62E-9C8D696BB24F}"/>
              </a:ext>
            </a:extLst>
          </p:cNvPr>
          <p:cNvGrpSpPr>
            <a:grpSpLocks noChangeAspect="1"/>
          </p:cNvGrpSpPr>
          <p:nvPr/>
        </p:nvGrpSpPr>
        <p:grpSpPr bwMode="auto">
          <a:xfrm>
            <a:off x="2370332" y="1560998"/>
            <a:ext cx="6980237" cy="5051425"/>
            <a:chOff x="1499" y="854"/>
            <a:chExt cx="4397" cy="3182"/>
          </a:xfrm>
        </p:grpSpPr>
        <p:sp>
          <p:nvSpPr>
            <p:cNvPr id="9" name="AutoShape 3">
              <a:extLst>
                <a:ext uri="{FF2B5EF4-FFF2-40B4-BE49-F238E27FC236}">
                  <a16:creationId xmlns:a16="http://schemas.microsoft.com/office/drawing/2014/main" id="{31392712-4B49-4C0C-8B6C-F9653BF7F110}"/>
                </a:ext>
              </a:extLst>
            </p:cNvPr>
            <p:cNvSpPr>
              <a:spLocks noChangeAspect="1" noChangeArrowheads="1" noTextEdit="1"/>
            </p:cNvSpPr>
            <p:nvPr/>
          </p:nvSpPr>
          <p:spPr bwMode="auto">
            <a:xfrm>
              <a:off x="1499" y="854"/>
              <a:ext cx="4397" cy="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1029" name="Picture 5">
              <a:extLst>
                <a:ext uri="{FF2B5EF4-FFF2-40B4-BE49-F238E27FC236}">
                  <a16:creationId xmlns:a16="http://schemas.microsoft.com/office/drawing/2014/main" id="{72813EB9-A1DF-492D-B4FF-58959C5B4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 y="854"/>
              <a:ext cx="4402" cy="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a:extLst>
              <a:ext uri="{FF2B5EF4-FFF2-40B4-BE49-F238E27FC236}">
                <a16:creationId xmlns:a16="http://schemas.microsoft.com/office/drawing/2014/main" id="{B0CB6082-9A84-4D81-B103-4B27C650393D}"/>
              </a:ext>
            </a:extLst>
          </p:cNvPr>
          <p:cNvGrpSpPr>
            <a:grpSpLocks noChangeAspect="1"/>
          </p:cNvGrpSpPr>
          <p:nvPr/>
        </p:nvGrpSpPr>
        <p:grpSpPr bwMode="auto">
          <a:xfrm>
            <a:off x="184150" y="0"/>
            <a:ext cx="8469313" cy="1420813"/>
            <a:chOff x="116" y="0"/>
            <a:chExt cx="5335" cy="895"/>
          </a:xfrm>
        </p:grpSpPr>
        <p:sp>
          <p:nvSpPr>
            <p:cNvPr id="11" name="AutoShape 7">
              <a:extLst>
                <a:ext uri="{FF2B5EF4-FFF2-40B4-BE49-F238E27FC236}">
                  <a16:creationId xmlns:a16="http://schemas.microsoft.com/office/drawing/2014/main" id="{358847A5-AEC8-4493-A17E-92AE8A8D81BE}"/>
                </a:ext>
              </a:extLst>
            </p:cNvPr>
            <p:cNvSpPr>
              <a:spLocks noChangeAspect="1" noChangeArrowheads="1" noTextEdit="1"/>
            </p:cNvSpPr>
            <p:nvPr/>
          </p:nvSpPr>
          <p:spPr bwMode="auto">
            <a:xfrm>
              <a:off x="116" y="0"/>
              <a:ext cx="5335"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1033" name="Picture 9">
              <a:extLst>
                <a:ext uri="{FF2B5EF4-FFF2-40B4-BE49-F238E27FC236}">
                  <a16:creationId xmlns:a16="http://schemas.microsoft.com/office/drawing/2014/main" id="{40CB824B-5465-44DE-869B-9E25522EF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0"/>
              <a:ext cx="5341"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図 12">
            <a:extLst>
              <a:ext uri="{FF2B5EF4-FFF2-40B4-BE49-F238E27FC236}">
                <a16:creationId xmlns:a16="http://schemas.microsoft.com/office/drawing/2014/main" id="{D7CDA1E5-3054-4DED-9751-80600F3DB9FE}"/>
              </a:ext>
            </a:extLst>
          </p:cNvPr>
          <p:cNvPicPr>
            <a:picLocks noChangeAspect="1"/>
          </p:cNvPicPr>
          <p:nvPr/>
        </p:nvPicPr>
        <p:blipFill>
          <a:blip r:embed="rId5"/>
          <a:stretch>
            <a:fillRect/>
          </a:stretch>
        </p:blipFill>
        <p:spPr>
          <a:xfrm>
            <a:off x="9951571" y="6491152"/>
            <a:ext cx="2067339" cy="258417"/>
          </a:xfrm>
          <a:prstGeom prst="rect">
            <a:avLst/>
          </a:prstGeom>
        </p:spPr>
      </p:pic>
    </p:spTree>
    <p:extLst>
      <p:ext uri="{BB962C8B-B14F-4D97-AF65-F5344CB8AC3E}">
        <p14:creationId xmlns:p14="http://schemas.microsoft.com/office/powerpoint/2010/main" val="265459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A1651-C4FC-4BC2-B2A8-699477511D67}"/>
              </a:ext>
            </a:extLst>
          </p:cNvPr>
          <p:cNvSpPr>
            <a:spLocks noGrp="1"/>
          </p:cNvSpPr>
          <p:nvPr>
            <p:ph type="title"/>
          </p:nvPr>
        </p:nvSpPr>
        <p:spPr>
          <a:xfrm>
            <a:off x="586274" y="271105"/>
            <a:ext cx="10515600" cy="819863"/>
          </a:xfrm>
        </p:spPr>
        <p:txBody>
          <a:bodyPr/>
          <a:lstStyle/>
          <a:p>
            <a:r>
              <a:rPr kumimoji="1" lang="ja-JP" altLang="en-US" dirty="0">
                <a:latin typeface="ＭＳ Ｐゴシック" panose="020B0600070205080204" pitchFamily="50" charset="-128"/>
                <a:ea typeface="ＭＳ Ｐゴシック" panose="020B0600070205080204" pitchFamily="50" charset="-128"/>
              </a:rPr>
              <a:t>感染状況の把握</a:t>
            </a:r>
          </a:p>
        </p:txBody>
      </p:sp>
      <p:sp>
        <p:nvSpPr>
          <p:cNvPr id="3" name="コンテンツ プレースホルダー 2">
            <a:extLst>
              <a:ext uri="{FF2B5EF4-FFF2-40B4-BE49-F238E27FC236}">
                <a16:creationId xmlns:a16="http://schemas.microsoft.com/office/drawing/2014/main" id="{0477FF52-A186-4939-A99E-978AFE9002BB}"/>
              </a:ext>
            </a:extLst>
          </p:cNvPr>
          <p:cNvSpPr>
            <a:spLocks noGrp="1"/>
          </p:cNvSpPr>
          <p:nvPr>
            <p:ph idx="1"/>
          </p:nvPr>
        </p:nvSpPr>
        <p:spPr>
          <a:xfrm>
            <a:off x="586274" y="1555038"/>
            <a:ext cx="10515600" cy="4351338"/>
          </a:xfrm>
        </p:spPr>
        <p:txBody>
          <a:bodyPr>
            <a:normAutofit/>
          </a:bodyPr>
          <a:lstStyle/>
          <a:p>
            <a:r>
              <a:rPr lang="en-US" altLang="ja-JP" sz="4000" dirty="0">
                <a:solidFill>
                  <a:schemeClr val="bg2">
                    <a:lumMod val="90000"/>
                  </a:schemeClr>
                </a:solidFill>
                <a:latin typeface="ＭＳ Ｐゴシック" panose="020B0600070205080204" pitchFamily="50" charset="-128"/>
                <a:ea typeface="ＭＳ Ｐゴシック" panose="020B0600070205080204" pitchFamily="50" charset="-128"/>
              </a:rPr>
              <a:t>PCR</a:t>
            </a:r>
            <a:r>
              <a:rPr lang="ja-JP" altLang="en-US" sz="4000" dirty="0">
                <a:solidFill>
                  <a:schemeClr val="bg2">
                    <a:lumMod val="90000"/>
                  </a:schemeClr>
                </a:solidFill>
                <a:latin typeface="ＭＳ Ｐゴシック" panose="020B0600070205080204" pitchFamily="50" charset="-128"/>
                <a:ea typeface="ＭＳ Ｐゴシック" panose="020B0600070205080204" pitchFamily="50" charset="-128"/>
              </a:rPr>
              <a:t>検査</a:t>
            </a:r>
            <a:endParaRPr lang="en-US" altLang="ja-JP" sz="4000" dirty="0">
              <a:solidFill>
                <a:schemeClr val="bg2">
                  <a:lumMod val="90000"/>
                </a:schemeClr>
              </a:solidFill>
              <a:latin typeface="ＭＳ Ｐゴシック" panose="020B0600070205080204" pitchFamily="50" charset="-128"/>
              <a:ea typeface="ＭＳ Ｐゴシック" panose="020B0600070205080204" pitchFamily="50" charset="-128"/>
            </a:endParaRPr>
          </a:p>
          <a:p>
            <a:endParaRPr kumimoji="1" lang="en-US" altLang="ja-JP" sz="4000" dirty="0">
              <a:latin typeface="ＭＳ Ｐゴシック" panose="020B0600070205080204" pitchFamily="50" charset="-128"/>
              <a:ea typeface="ＭＳ Ｐゴシック" panose="020B0600070205080204" pitchFamily="50" charset="-128"/>
            </a:endParaRPr>
          </a:p>
          <a:p>
            <a:r>
              <a:rPr lang="ja-JP" altLang="en-US" sz="4000" dirty="0">
                <a:solidFill>
                  <a:schemeClr val="bg2">
                    <a:lumMod val="90000"/>
                  </a:schemeClr>
                </a:solidFill>
                <a:latin typeface="ＭＳ Ｐゴシック" panose="020B0600070205080204" pitchFamily="50" charset="-128"/>
                <a:ea typeface="ＭＳ Ｐゴシック" panose="020B0600070205080204" pitchFamily="50" charset="-128"/>
              </a:rPr>
              <a:t>抗体</a:t>
            </a:r>
            <a:r>
              <a:rPr kumimoji="1" lang="ja-JP" altLang="en-US" sz="4000" dirty="0">
                <a:solidFill>
                  <a:schemeClr val="bg2">
                    <a:lumMod val="90000"/>
                  </a:schemeClr>
                </a:solidFill>
                <a:latin typeface="ＭＳ Ｐゴシック" panose="020B0600070205080204" pitchFamily="50" charset="-128"/>
                <a:ea typeface="ＭＳ Ｐゴシック" panose="020B0600070205080204" pitchFamily="50" charset="-128"/>
              </a:rPr>
              <a:t>検査</a:t>
            </a:r>
            <a:endParaRPr kumimoji="1" lang="en-US" altLang="ja-JP" sz="4000" dirty="0">
              <a:solidFill>
                <a:schemeClr val="bg2">
                  <a:lumMod val="90000"/>
                </a:schemeClr>
              </a:solidFill>
              <a:latin typeface="ＭＳ Ｐゴシック" panose="020B0600070205080204" pitchFamily="50" charset="-128"/>
              <a:ea typeface="ＭＳ Ｐゴシック" panose="020B0600070205080204" pitchFamily="50" charset="-128"/>
            </a:endParaRPr>
          </a:p>
          <a:p>
            <a:endParaRPr lang="en-US" altLang="ja-JP" sz="4000" dirty="0">
              <a:latin typeface="ＭＳ Ｐゴシック" panose="020B0600070205080204" pitchFamily="50" charset="-128"/>
              <a:ea typeface="ＭＳ Ｐゴシック" panose="020B0600070205080204" pitchFamily="50" charset="-128"/>
            </a:endParaRPr>
          </a:p>
          <a:p>
            <a:r>
              <a:rPr kumimoji="1" lang="ja-JP" altLang="en-US" sz="4000" dirty="0">
                <a:latin typeface="ＭＳ Ｐゴシック" panose="020B0600070205080204" pitchFamily="50" charset="-128"/>
                <a:ea typeface="ＭＳ Ｐゴシック" panose="020B0600070205080204" pitchFamily="50" charset="-128"/>
              </a:rPr>
              <a:t>超過死亡</a:t>
            </a:r>
            <a:endParaRPr kumimoji="1" lang="en-US" altLang="ja-JP" sz="4000" dirty="0">
              <a:latin typeface="ＭＳ Ｐゴシック" panose="020B0600070205080204" pitchFamily="50" charset="-128"/>
              <a:ea typeface="ＭＳ Ｐゴシック" panose="020B0600070205080204" pitchFamily="50" charset="-128"/>
            </a:endParaRPr>
          </a:p>
          <a:p>
            <a:pPr marL="0" indent="0">
              <a:buNone/>
            </a:pPr>
            <a:r>
              <a:rPr lang="ja-JP" altLang="en-US" dirty="0"/>
              <a:t>　</a:t>
            </a:r>
            <a:endParaRPr kumimoji="1" lang="ja-JP" altLang="en-US" sz="4000" dirty="0">
              <a:latin typeface="ＭＳ Ｐゴシック" panose="020B0600070205080204" pitchFamily="50" charset="-128"/>
              <a:ea typeface="ＭＳ Ｐゴシック" panose="020B0600070205080204" pitchFamily="50" charset="-128"/>
            </a:endParaRPr>
          </a:p>
        </p:txBody>
      </p:sp>
      <p:cxnSp>
        <p:nvCxnSpPr>
          <p:cNvPr id="4" name="直線コネクタ 3">
            <a:extLst>
              <a:ext uri="{FF2B5EF4-FFF2-40B4-BE49-F238E27FC236}">
                <a16:creationId xmlns:a16="http://schemas.microsoft.com/office/drawing/2014/main" id="{3DF44DCC-CC58-4DD5-ABF4-9BD50B570455}"/>
              </a:ext>
            </a:extLst>
          </p:cNvPr>
          <p:cNvCxnSpPr/>
          <p:nvPr/>
        </p:nvCxnSpPr>
        <p:spPr>
          <a:xfrm>
            <a:off x="242596" y="1090968"/>
            <a:ext cx="114450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930442" y="4996206"/>
            <a:ext cx="10319084" cy="1200329"/>
          </a:xfrm>
          <a:prstGeom prst="rect">
            <a:avLst/>
          </a:prstGeom>
        </p:spPr>
        <p:txBody>
          <a:bodyPr wrap="square">
            <a:spAutoFit/>
          </a:bodyPr>
          <a:lstStyle/>
          <a:p>
            <a:r>
              <a:rPr lang="ja-JP" altLang="ja-JP" dirty="0"/>
              <a:t>超過死亡とは、</a:t>
            </a:r>
            <a:r>
              <a:rPr lang="ja-JP" altLang="en-US" dirty="0"/>
              <a:t>元々</a:t>
            </a:r>
            <a:r>
              <a:rPr lang="ja-JP" altLang="ja-JP" dirty="0"/>
              <a:t>インフルエンザが流行したことによって、インフルエンザ・肺炎死亡がどの程度増加したかを示す推定値である。この値は、直接および間接に、インフルエンザの流行によって生じた死亡で</a:t>
            </a:r>
            <a:r>
              <a:rPr lang="ja-JP" altLang="en-US" dirty="0"/>
              <a:t>ある。</a:t>
            </a:r>
            <a:endParaRPr lang="en-US" altLang="ja-JP" dirty="0"/>
          </a:p>
          <a:p>
            <a:endParaRPr lang="ja-JP" altLang="en-US" dirty="0"/>
          </a:p>
        </p:txBody>
      </p:sp>
    </p:spTree>
    <p:extLst>
      <p:ext uri="{BB962C8B-B14F-4D97-AF65-F5344CB8AC3E}">
        <p14:creationId xmlns:p14="http://schemas.microsoft.com/office/powerpoint/2010/main" val="411819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3" name="Picture 17">
            <a:extLst>
              <a:ext uri="{FF2B5EF4-FFF2-40B4-BE49-F238E27FC236}">
                <a16:creationId xmlns:a16="http://schemas.microsoft.com/office/drawing/2014/main" id="{53354D5D-EC04-4E11-8F43-232E33319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18" y="1302657"/>
            <a:ext cx="10241280" cy="401116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46A6308B-39E3-454B-BC4C-23FF4D884BBE}"/>
              </a:ext>
            </a:extLst>
          </p:cNvPr>
          <p:cNvSpPr txBox="1"/>
          <p:nvPr/>
        </p:nvSpPr>
        <p:spPr>
          <a:xfrm>
            <a:off x="737118" y="4133461"/>
            <a:ext cx="2887329" cy="369332"/>
          </a:xfrm>
          <a:prstGeom prst="rect">
            <a:avLst/>
          </a:prstGeom>
          <a:noFill/>
        </p:spPr>
        <p:txBody>
          <a:bodyPr wrap="none" rtlCol="0">
            <a:spAutoFit/>
          </a:bodyPr>
          <a:lstStyle/>
          <a:p>
            <a:r>
              <a:rPr kumimoji="1" lang="en-US" altLang="ja-JP" dirty="0"/>
              <a:t>Historical average deaths</a:t>
            </a:r>
            <a:endParaRPr kumimoji="1" lang="ja-JP" altLang="en-US" dirty="0"/>
          </a:p>
        </p:txBody>
      </p:sp>
      <p:sp>
        <p:nvSpPr>
          <p:cNvPr id="18" name="テキスト ボックス 17">
            <a:extLst>
              <a:ext uri="{FF2B5EF4-FFF2-40B4-BE49-F238E27FC236}">
                <a16:creationId xmlns:a16="http://schemas.microsoft.com/office/drawing/2014/main" id="{87152806-420E-4C78-BAB6-C687A0B6F225}"/>
              </a:ext>
            </a:extLst>
          </p:cNvPr>
          <p:cNvSpPr txBox="1"/>
          <p:nvPr/>
        </p:nvSpPr>
        <p:spPr>
          <a:xfrm>
            <a:off x="4103111" y="4133461"/>
            <a:ext cx="3509294" cy="369332"/>
          </a:xfrm>
          <a:prstGeom prst="rect">
            <a:avLst/>
          </a:prstGeom>
          <a:noFill/>
        </p:spPr>
        <p:txBody>
          <a:bodyPr wrap="none" rtlCol="0">
            <a:spAutoFit/>
          </a:bodyPr>
          <a:lstStyle/>
          <a:p>
            <a:r>
              <a:rPr lang="en-US" altLang="ja-JP" dirty="0"/>
              <a:t>Deaths attributable to </a:t>
            </a:r>
            <a:r>
              <a:rPr lang="en-US" altLang="ja-JP" dirty="0" err="1"/>
              <a:t>Covid</a:t>
            </a:r>
            <a:r>
              <a:rPr lang="en-US" altLang="ja-JP" dirty="0"/>
              <a:t> 19</a:t>
            </a:r>
            <a:endParaRPr kumimoji="1" lang="ja-JP" altLang="en-US" dirty="0"/>
          </a:p>
        </p:txBody>
      </p:sp>
      <p:sp>
        <p:nvSpPr>
          <p:cNvPr id="19" name="テキスト ボックス 18">
            <a:extLst>
              <a:ext uri="{FF2B5EF4-FFF2-40B4-BE49-F238E27FC236}">
                <a16:creationId xmlns:a16="http://schemas.microsoft.com/office/drawing/2014/main" id="{B2E56075-3C7D-40D6-B820-C517083680C8}"/>
              </a:ext>
            </a:extLst>
          </p:cNvPr>
          <p:cNvSpPr txBox="1"/>
          <p:nvPr/>
        </p:nvSpPr>
        <p:spPr>
          <a:xfrm>
            <a:off x="8230951" y="4133461"/>
            <a:ext cx="2385589" cy="369332"/>
          </a:xfrm>
          <a:prstGeom prst="rect">
            <a:avLst/>
          </a:prstGeom>
          <a:noFill/>
        </p:spPr>
        <p:txBody>
          <a:bodyPr wrap="none" rtlCol="0">
            <a:spAutoFit/>
          </a:bodyPr>
          <a:lstStyle/>
          <a:p>
            <a:r>
              <a:rPr kumimoji="1" lang="en-US" altLang="ja-JP" dirty="0"/>
              <a:t>Overall excess death</a:t>
            </a:r>
            <a:endParaRPr kumimoji="1" lang="ja-JP" altLang="en-US" dirty="0"/>
          </a:p>
        </p:txBody>
      </p:sp>
      <p:sp>
        <p:nvSpPr>
          <p:cNvPr id="21" name="テキスト ボックス 20">
            <a:extLst>
              <a:ext uri="{FF2B5EF4-FFF2-40B4-BE49-F238E27FC236}">
                <a16:creationId xmlns:a16="http://schemas.microsoft.com/office/drawing/2014/main" id="{24E44DDF-5267-4603-B14F-60F5061FE162}"/>
              </a:ext>
            </a:extLst>
          </p:cNvPr>
          <p:cNvSpPr txBox="1"/>
          <p:nvPr/>
        </p:nvSpPr>
        <p:spPr>
          <a:xfrm>
            <a:off x="3790205" y="3137763"/>
            <a:ext cx="312906" cy="369332"/>
          </a:xfrm>
          <a:prstGeom prst="rect">
            <a:avLst/>
          </a:prstGeom>
          <a:noFill/>
        </p:spPr>
        <p:txBody>
          <a:bodyPr wrap="none" rtlCol="0">
            <a:spAutoFit/>
          </a:bodyPr>
          <a:lstStyle/>
          <a:p>
            <a:r>
              <a:rPr kumimoji="1" lang="en-US" altLang="ja-JP" dirty="0"/>
              <a:t>0</a:t>
            </a:r>
            <a:endParaRPr kumimoji="1" lang="ja-JP" altLang="en-US" dirty="0"/>
          </a:p>
        </p:txBody>
      </p:sp>
      <p:sp>
        <p:nvSpPr>
          <p:cNvPr id="23" name="テキスト ボックス 22">
            <a:extLst>
              <a:ext uri="{FF2B5EF4-FFF2-40B4-BE49-F238E27FC236}">
                <a16:creationId xmlns:a16="http://schemas.microsoft.com/office/drawing/2014/main" id="{082DC1BA-53AF-4023-8AB5-5915BFA2D189}"/>
              </a:ext>
            </a:extLst>
          </p:cNvPr>
          <p:cNvSpPr txBox="1"/>
          <p:nvPr/>
        </p:nvSpPr>
        <p:spPr>
          <a:xfrm>
            <a:off x="2323323" y="343143"/>
            <a:ext cx="7284366" cy="646331"/>
          </a:xfrm>
          <a:prstGeom prst="rect">
            <a:avLst/>
          </a:prstGeom>
          <a:noFill/>
        </p:spPr>
        <p:txBody>
          <a:bodyPr wrap="none" rtlCol="0">
            <a:spAutoFit/>
          </a:bodyPr>
          <a:lstStyle/>
          <a:p>
            <a:r>
              <a:rPr lang="ja-JP" altLang="en-US" sz="3600" b="1" dirty="0"/>
              <a:t>超過死亡 </a:t>
            </a:r>
            <a:r>
              <a:rPr lang="en-US" altLang="ja-JP" sz="3600" b="1" dirty="0"/>
              <a:t>(excess death)</a:t>
            </a:r>
            <a:r>
              <a:rPr lang="ja-JP" altLang="en-US" sz="3600" b="1" dirty="0"/>
              <a:t>について</a:t>
            </a:r>
            <a:endParaRPr kumimoji="1" lang="ja-JP" altLang="en-US" sz="3600" b="1" dirty="0"/>
          </a:p>
        </p:txBody>
      </p:sp>
    </p:spTree>
    <p:extLst>
      <p:ext uri="{BB962C8B-B14F-4D97-AF65-F5344CB8AC3E}">
        <p14:creationId xmlns:p14="http://schemas.microsoft.com/office/powerpoint/2010/main" val="127836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niid.go.jp/niid/images/epi/inf_rpd/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147" y="821545"/>
            <a:ext cx="4850321" cy="5928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インフルエンザ関連死亡迅速把握システム"/>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33" y="79376"/>
            <a:ext cx="6172200" cy="552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flipH="1">
            <a:off x="9805734" y="6397153"/>
            <a:ext cx="2286001" cy="369332"/>
          </a:xfrm>
          <a:prstGeom prst="rect">
            <a:avLst/>
          </a:prstGeom>
          <a:noFill/>
        </p:spPr>
        <p:txBody>
          <a:bodyPr wrap="square" rtlCol="0">
            <a:spAutoFit/>
          </a:bodyPr>
          <a:lstStyle/>
          <a:p>
            <a:r>
              <a:rPr lang="ja-JP" altLang="en-US" dirty="0"/>
              <a:t>国立感染症研究所</a:t>
            </a:r>
            <a:endParaRPr kumimoji="1" lang="ja-JP" altLang="en-US" dirty="0"/>
          </a:p>
        </p:txBody>
      </p:sp>
      <p:sp>
        <p:nvSpPr>
          <p:cNvPr id="2" name="正方形/長方形 1"/>
          <p:cNvSpPr/>
          <p:nvPr/>
        </p:nvSpPr>
        <p:spPr>
          <a:xfrm>
            <a:off x="348916" y="2450524"/>
            <a:ext cx="2838617" cy="1200329"/>
          </a:xfrm>
          <a:prstGeom prst="rect">
            <a:avLst/>
          </a:prstGeom>
        </p:spPr>
        <p:txBody>
          <a:bodyPr wrap="square">
            <a:spAutoFit/>
          </a:bodyPr>
          <a:lstStyle/>
          <a:p>
            <a:r>
              <a:rPr lang="ja-JP" altLang="en-US" dirty="0"/>
              <a:t>予測死亡数の閾値（</a:t>
            </a:r>
            <a:r>
              <a:rPr lang="en-US" altLang="ja-JP" dirty="0"/>
              <a:t>95%</a:t>
            </a:r>
            <a:r>
              <a:rPr lang="ja-JP" altLang="en-US" dirty="0"/>
              <a:t>信頼区間の上限値）と、実際報告された死亡数の差として求められる。</a:t>
            </a:r>
          </a:p>
        </p:txBody>
      </p:sp>
    </p:spTree>
    <p:extLst>
      <p:ext uri="{BB962C8B-B14F-4D97-AF65-F5344CB8AC3E}">
        <p14:creationId xmlns:p14="http://schemas.microsoft.com/office/powerpoint/2010/main" val="46718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E991CAD-798F-49F1-9BE7-BA5159C56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24" y="585128"/>
            <a:ext cx="6223000" cy="550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1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7E76BAF-7674-45CC-BE25-527E96A78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692" y="1314618"/>
            <a:ext cx="9365456" cy="4929188"/>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F2267671-4258-4C68-A670-6B5A1B8C3D59}"/>
              </a:ext>
            </a:extLst>
          </p:cNvPr>
          <p:cNvSpPr/>
          <p:nvPr/>
        </p:nvSpPr>
        <p:spPr>
          <a:xfrm>
            <a:off x="3831460" y="321806"/>
            <a:ext cx="5184088" cy="584775"/>
          </a:xfrm>
          <a:prstGeom prst="rect">
            <a:avLst/>
          </a:prstGeom>
        </p:spPr>
        <p:txBody>
          <a:bodyPr wrap="square">
            <a:spAutoFit/>
          </a:bodyPr>
          <a:lstStyle/>
          <a:p>
            <a:r>
              <a:rPr lang="en-US" altLang="ja-JP" sz="3200" b="1" dirty="0">
                <a:solidFill>
                  <a:srgbClr val="2E3136"/>
                </a:solidFill>
                <a:latin typeface="ＭＳ Ｐゴシック" panose="020B0600070205080204" pitchFamily="50" charset="-128"/>
                <a:ea typeface="ＭＳ Ｐゴシック" panose="020B0600070205080204" pitchFamily="50" charset="-128"/>
              </a:rPr>
              <a:t>COVID19 </a:t>
            </a:r>
            <a:r>
              <a:rPr lang="ja-JP" altLang="en-US" sz="3200" b="1" dirty="0">
                <a:solidFill>
                  <a:srgbClr val="2E3136"/>
                </a:solidFill>
                <a:latin typeface="ＭＳ Ｐゴシック" panose="020B0600070205080204" pitchFamily="50" charset="-128"/>
                <a:ea typeface="ＭＳ Ｐゴシック" panose="020B0600070205080204" pitchFamily="50" charset="-128"/>
              </a:rPr>
              <a:t>死亡者数（累計）</a:t>
            </a:r>
          </a:p>
        </p:txBody>
      </p:sp>
      <p:sp>
        <p:nvSpPr>
          <p:cNvPr id="5" name="テキスト ボックス 4">
            <a:extLst>
              <a:ext uri="{FF2B5EF4-FFF2-40B4-BE49-F238E27FC236}">
                <a16:creationId xmlns:a16="http://schemas.microsoft.com/office/drawing/2014/main" id="{F49C9B67-D3C9-4E86-8EA1-78DB6CF3CFE6}"/>
              </a:ext>
            </a:extLst>
          </p:cNvPr>
          <p:cNvSpPr txBox="1"/>
          <p:nvPr/>
        </p:nvSpPr>
        <p:spPr>
          <a:xfrm>
            <a:off x="9629192" y="6369703"/>
            <a:ext cx="2146041" cy="369332"/>
          </a:xfrm>
          <a:prstGeom prst="rect">
            <a:avLst/>
          </a:prstGeom>
          <a:noFill/>
        </p:spPr>
        <p:txBody>
          <a:bodyPr wrap="square" rtlCol="0">
            <a:spAutoFit/>
          </a:bodyPr>
          <a:lstStyle/>
          <a:p>
            <a:r>
              <a:rPr kumimoji="1" lang="ja-JP" altLang="en-US" b="1" dirty="0">
                <a:latin typeface="ＭＳ Ｐゴシック" panose="020B0600070205080204" pitchFamily="50" charset="-128"/>
                <a:ea typeface="ＭＳ Ｐゴシック" panose="020B0600070205080204" pitchFamily="50" charset="-128"/>
              </a:rPr>
              <a:t>厚生労働省資料</a:t>
            </a:r>
            <a:endParaRPr kumimoji="1" lang="en-US" altLang="ja-JP" b="1"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595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aths">
            <a:extLst>
              <a:ext uri="{FF2B5EF4-FFF2-40B4-BE49-F238E27FC236}">
                <a16:creationId xmlns:a16="http://schemas.microsoft.com/office/drawing/2014/main" id="{22C521AA-EE9C-4327-95B2-93325A6ABC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436" y="787561"/>
            <a:ext cx="8381074" cy="5894416"/>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59BE25D3-302E-4C5B-AD9D-4EDA70BD3F57}"/>
              </a:ext>
            </a:extLst>
          </p:cNvPr>
          <p:cNvSpPr/>
          <p:nvPr/>
        </p:nvSpPr>
        <p:spPr>
          <a:xfrm>
            <a:off x="727788" y="176023"/>
            <a:ext cx="12064482" cy="523220"/>
          </a:xfrm>
          <a:prstGeom prst="rect">
            <a:avLst/>
          </a:prstGeom>
        </p:spPr>
        <p:txBody>
          <a:bodyPr wrap="square">
            <a:spAutoFit/>
          </a:bodyPr>
          <a:lstStyle/>
          <a:p>
            <a:r>
              <a:rPr lang="ja-JP" altLang="en-US" sz="2800" b="1" dirty="0">
                <a:solidFill>
                  <a:srgbClr val="3F3F42"/>
                </a:solidFill>
                <a:latin typeface="Hiragino Kaku Gothic Pro"/>
              </a:rPr>
              <a:t>なぜ日本では新型コロナウイルスの死者が不思議なほど少ないのか</a:t>
            </a:r>
            <a:endParaRPr lang="ja-JP" altLang="en-US" sz="2800" b="1" i="0" dirty="0">
              <a:solidFill>
                <a:srgbClr val="3F3F42"/>
              </a:solidFill>
              <a:effectLst/>
              <a:latin typeface="Hiragino Kaku Gothic Pro"/>
            </a:endParaRPr>
          </a:p>
        </p:txBody>
      </p:sp>
    </p:spTree>
    <p:extLst>
      <p:ext uri="{BB962C8B-B14F-4D97-AF65-F5344CB8AC3E}">
        <p14:creationId xmlns:p14="http://schemas.microsoft.com/office/powerpoint/2010/main" val="231368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D7DD37-BA71-4B5B-A5DC-3BC3676E244F}"/>
              </a:ext>
            </a:extLst>
          </p:cNvPr>
          <p:cNvSpPr>
            <a:spLocks noGrp="1"/>
          </p:cNvSpPr>
          <p:nvPr>
            <p:ph type="title"/>
          </p:nvPr>
        </p:nvSpPr>
        <p:spPr>
          <a:xfrm>
            <a:off x="312799" y="200834"/>
            <a:ext cx="10515600" cy="946832"/>
          </a:xfrm>
        </p:spPr>
        <p:txBody>
          <a:bodyPr>
            <a:normAutofit/>
          </a:bodyPr>
          <a:lstStyle/>
          <a:p>
            <a:r>
              <a:rPr kumimoji="1" lang="ja-JP" altLang="en-US" sz="3600" dirty="0">
                <a:latin typeface="ＭＳ Ｐゴシック" panose="020B0600070205080204" pitchFamily="50" charset="-128"/>
                <a:ea typeface="ＭＳ Ｐゴシック" panose="020B0600070205080204" pitchFamily="50" charset="-128"/>
              </a:rPr>
              <a:t>なぜ死者数が少なかったのか</a:t>
            </a:r>
          </a:p>
        </p:txBody>
      </p:sp>
      <p:sp>
        <p:nvSpPr>
          <p:cNvPr id="3" name="コンテンツ プレースホルダー 2">
            <a:extLst>
              <a:ext uri="{FF2B5EF4-FFF2-40B4-BE49-F238E27FC236}">
                <a16:creationId xmlns:a16="http://schemas.microsoft.com/office/drawing/2014/main" id="{66FF8124-ADC7-4F6E-B738-C48FAAD658CC}"/>
              </a:ext>
            </a:extLst>
          </p:cNvPr>
          <p:cNvSpPr>
            <a:spLocks noGrp="1"/>
          </p:cNvSpPr>
          <p:nvPr>
            <p:ph idx="1"/>
          </p:nvPr>
        </p:nvSpPr>
        <p:spPr>
          <a:xfrm>
            <a:off x="464976" y="1450529"/>
            <a:ext cx="10515600" cy="4351338"/>
          </a:xfrm>
        </p:spPr>
        <p:txBody>
          <a:bodyPr>
            <a:normAutofit/>
          </a:bodyPr>
          <a:lstStyle/>
          <a:p>
            <a:r>
              <a:rPr kumimoji="1" lang="ja-JP" altLang="en-US" sz="3200" dirty="0">
                <a:latin typeface="ＭＳ Ｐゴシック" panose="020B0600070205080204" pitchFamily="50" charset="-128"/>
                <a:ea typeface="ＭＳ Ｐゴシック" panose="020B0600070205080204" pitchFamily="50" charset="-128"/>
              </a:rPr>
              <a:t>仮説１　欧米株と武漢株</a:t>
            </a:r>
            <a:endParaRPr kumimoji="1" lang="en-US" altLang="ja-JP" sz="3200" dirty="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仮説２　</a:t>
            </a:r>
            <a:r>
              <a:rPr kumimoji="1" lang="en-US" altLang="ja-JP" sz="3200" dirty="0">
                <a:latin typeface="ＭＳ Ｐゴシック" panose="020B0600070205080204" pitchFamily="50" charset="-128"/>
                <a:ea typeface="ＭＳ Ｐゴシック" panose="020B0600070205080204" pitchFamily="50" charset="-128"/>
              </a:rPr>
              <a:t>BCG</a:t>
            </a:r>
            <a:r>
              <a:rPr kumimoji="1" lang="ja-JP" altLang="en-US" sz="3200" dirty="0">
                <a:latin typeface="ＭＳ Ｐゴシック" panose="020B0600070205080204" pitchFamily="50" charset="-128"/>
                <a:ea typeface="ＭＳ Ｐゴシック" panose="020B0600070205080204" pitchFamily="50" charset="-128"/>
              </a:rPr>
              <a:t>接種</a:t>
            </a:r>
            <a:endParaRPr kumimoji="1" lang="en-US" altLang="ja-JP" sz="3200" dirty="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仮説３　人種のゲノム差</a:t>
            </a:r>
            <a:endParaRPr kumimoji="1" lang="en-US" altLang="ja-JP" sz="3200" dirty="0">
              <a:latin typeface="ＭＳ Ｐゴシック" panose="020B0600070205080204" pitchFamily="50" charset="-128"/>
              <a:ea typeface="ＭＳ Ｐゴシック" panose="020B0600070205080204" pitchFamily="50" charset="-128"/>
            </a:endParaRPr>
          </a:p>
          <a:p>
            <a:endParaRPr lang="en-US" altLang="ja-JP" sz="3200" dirty="0">
              <a:latin typeface="ＭＳ Ｐゴシック" panose="020B0600070205080204" pitchFamily="50" charset="-128"/>
              <a:ea typeface="ＭＳ Ｐゴシック" panose="020B0600070205080204" pitchFamily="50" charset="-128"/>
            </a:endParaRPr>
          </a:p>
          <a:p>
            <a:r>
              <a:rPr kumimoji="1" lang="ja-JP" altLang="en-US" sz="3200" dirty="0">
                <a:latin typeface="ＭＳ Ｐゴシック" panose="020B0600070205080204" pitchFamily="50" charset="-128"/>
                <a:ea typeface="ＭＳ Ｐゴシック" panose="020B0600070205080204" pitchFamily="50" charset="-128"/>
              </a:rPr>
              <a:t>仮説４　免疫の交差反応</a:t>
            </a:r>
          </a:p>
        </p:txBody>
      </p:sp>
      <p:cxnSp>
        <p:nvCxnSpPr>
          <p:cNvPr id="4" name="直線コネクタ 3">
            <a:extLst>
              <a:ext uri="{FF2B5EF4-FFF2-40B4-BE49-F238E27FC236}">
                <a16:creationId xmlns:a16="http://schemas.microsoft.com/office/drawing/2014/main" id="{A842CE01-06A4-4DDB-BFDE-C8C53F2B9F5A}"/>
              </a:ext>
            </a:extLst>
          </p:cNvPr>
          <p:cNvCxnSpPr/>
          <p:nvPr/>
        </p:nvCxnSpPr>
        <p:spPr>
          <a:xfrm>
            <a:off x="200296" y="1056133"/>
            <a:ext cx="1144501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8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73862" y="230472"/>
            <a:ext cx="4509568" cy="646331"/>
          </a:xfrm>
          <a:prstGeom prst="rect">
            <a:avLst/>
          </a:prstGeom>
          <a:noFill/>
        </p:spPr>
        <p:txBody>
          <a:bodyPr wrap="none" rtlCol="0">
            <a:spAutoFit/>
          </a:bodyPr>
          <a:lstStyle/>
          <a:p>
            <a:r>
              <a:rPr kumimoji="1" lang="en-US" altLang="ja-JP" sz="3600" b="1" dirty="0"/>
              <a:t>Covid-19 pandemic</a:t>
            </a:r>
            <a:endParaRPr kumimoji="1" lang="ja-JP" altLang="en-US" sz="3600" b="1" dirty="0"/>
          </a:p>
        </p:txBody>
      </p:sp>
      <p:pic>
        <p:nvPicPr>
          <p:cNvPr id="8197" name="Picture 5" descr="World map showing countries with COVID-19 c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880" y="1335752"/>
            <a:ext cx="10105533" cy="496861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332588" y="3374889"/>
            <a:ext cx="1119217" cy="338554"/>
          </a:xfrm>
          <a:prstGeom prst="rect">
            <a:avLst/>
          </a:prstGeom>
          <a:solidFill>
            <a:schemeClr val="bg1"/>
          </a:solidFill>
        </p:spPr>
        <p:txBody>
          <a:bodyPr wrap="none">
            <a:spAutoFit/>
          </a:bodyPr>
          <a:lstStyle/>
          <a:p>
            <a:r>
              <a:rPr lang="en-US" altLang="ja-JP" sz="1600" b="1" dirty="0"/>
              <a:t>4,233,927</a:t>
            </a:r>
            <a:endParaRPr lang="ja-JP" altLang="en-US" sz="1600" b="1" dirty="0"/>
          </a:p>
        </p:txBody>
      </p:sp>
    </p:spTree>
    <p:extLst>
      <p:ext uri="{BB962C8B-B14F-4D97-AF65-F5344CB8AC3E}">
        <p14:creationId xmlns:p14="http://schemas.microsoft.com/office/powerpoint/2010/main" val="3277618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792370909"/>
              </p:ext>
            </p:extLst>
          </p:nvPr>
        </p:nvGraphicFramePr>
        <p:xfrm>
          <a:off x="480646" y="269631"/>
          <a:ext cx="11078308" cy="5207515"/>
        </p:xfrm>
        <a:graphic>
          <a:graphicData uri="http://schemas.openxmlformats.org/drawingml/2006/table">
            <a:tbl>
              <a:tblPr/>
              <a:tblGrid>
                <a:gridCol w="4267200">
                  <a:extLst>
                    <a:ext uri="{9D8B030D-6E8A-4147-A177-3AD203B41FA5}">
                      <a16:colId xmlns:a16="http://schemas.microsoft.com/office/drawing/2014/main" val="20000"/>
                    </a:ext>
                  </a:extLst>
                </a:gridCol>
                <a:gridCol w="6811108">
                  <a:extLst>
                    <a:ext uri="{9D8B030D-6E8A-4147-A177-3AD203B41FA5}">
                      <a16:colId xmlns:a16="http://schemas.microsoft.com/office/drawing/2014/main" val="20001"/>
                    </a:ext>
                  </a:extLst>
                </a:gridCol>
              </a:tblGrid>
              <a:tr h="1031631">
                <a:tc>
                  <a:txBody>
                    <a:bodyPr/>
                    <a:lstStyle/>
                    <a:p>
                      <a:pPr algn="l"/>
                      <a:r>
                        <a:rPr lang="en-US" b="1" dirty="0">
                          <a:effectLst/>
                        </a:rPr>
                        <a:t>Disease</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en-US" b="1" dirty="0">
                          <a:effectLst/>
                        </a:rPr>
                        <a:t>Estimated case fatality rate (CFR)</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1228201">
                <a:tc>
                  <a:txBody>
                    <a:bodyPr/>
                    <a:lstStyle/>
                    <a:p>
                      <a:pPr algn="l"/>
                      <a:r>
                        <a:rPr lang="en-US" dirty="0">
                          <a:effectLst/>
                        </a:rPr>
                        <a:t>SARS-</a:t>
                      </a:r>
                      <a:r>
                        <a:rPr lang="en-US" dirty="0" err="1">
                          <a:effectLst/>
                        </a:rPr>
                        <a:t>CoV</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nb-NO" dirty="0">
                          <a:effectLst/>
                        </a:rPr>
                        <a:t>10%</a:t>
                      </a:r>
                      <a:br>
                        <a:rPr lang="nb-NO" dirty="0">
                          <a:effectLst/>
                        </a:rPr>
                      </a:br>
                      <a:r>
                        <a:rPr lang="nb-NO" dirty="0">
                          <a:effectLst/>
                        </a:rPr>
                        <a:t>Venkatesh and Memish (‎2004)‎</a:t>
                      </a:r>
                      <a:br>
                        <a:rPr lang="nb-NO" dirty="0">
                          <a:effectLst/>
                        </a:rPr>
                      </a:br>
                      <a:r>
                        <a:rPr lang="nb-NO" dirty="0">
                          <a:effectLst/>
                        </a:rPr>
                        <a:t>Munster et al. (2020)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859741">
                <a:tc>
                  <a:txBody>
                    <a:bodyPr/>
                    <a:lstStyle/>
                    <a:p>
                      <a:pPr algn="l"/>
                      <a:r>
                        <a:rPr lang="en-US" dirty="0">
                          <a:effectLst/>
                        </a:rPr>
                        <a:t>MERS-</a:t>
                      </a:r>
                      <a:r>
                        <a:rPr lang="en-US" dirty="0" err="1">
                          <a:effectLst/>
                        </a:rPr>
                        <a:t>CoV</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da-DK">
                          <a:effectLst/>
                        </a:rPr>
                        <a:t>34%</a:t>
                      </a:r>
                      <a:br>
                        <a:rPr lang="da-DK">
                          <a:effectLst/>
                        </a:rPr>
                      </a:br>
                      <a:r>
                        <a:rPr lang="da-DK">
                          <a:effectLst/>
                        </a:rPr>
                        <a:t>Munster et al. (2020)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859741">
                <a:tc>
                  <a:txBody>
                    <a:bodyPr/>
                    <a:lstStyle/>
                    <a:p>
                      <a:pPr algn="l"/>
                      <a:r>
                        <a:rPr lang="en-US" dirty="0">
                          <a:effectLst/>
                        </a:rPr>
                        <a:t>Seasonal flu (US)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en-US" dirty="0">
                          <a:effectLst/>
                        </a:rPr>
                        <a:t>0.1 to 0.2%</a:t>
                      </a:r>
                      <a:br>
                        <a:rPr lang="en-US" dirty="0">
                          <a:effectLst/>
                        </a:rPr>
                      </a:br>
                      <a:r>
                        <a:rPr lang="en-US" dirty="0">
                          <a:effectLst/>
                        </a:rPr>
                        <a:t>US CDC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1228201">
                <a:tc>
                  <a:txBody>
                    <a:bodyPr/>
                    <a:lstStyle/>
                    <a:p>
                      <a:pPr algn="l"/>
                      <a:r>
                        <a:rPr lang="en-US" dirty="0">
                          <a:effectLst/>
                        </a:rPr>
                        <a:t>Ebola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en-US" dirty="0">
                          <a:effectLst/>
                        </a:rPr>
                        <a:t>50%</a:t>
                      </a:r>
                      <a:br>
                        <a:rPr lang="en-US" dirty="0">
                          <a:effectLst/>
                        </a:rPr>
                      </a:br>
                      <a:r>
                        <a:rPr lang="en-US" dirty="0">
                          <a:effectLst/>
                        </a:rPr>
                        <a:t>40% in the 2013-16 outbreak</a:t>
                      </a:r>
                      <a:r>
                        <a:rPr lang="ja-JP" altLang="en-US" dirty="0">
                          <a:effectLst/>
                        </a:rPr>
                        <a:t>　</a:t>
                      </a:r>
                      <a:r>
                        <a:rPr lang="en-US" dirty="0">
                          <a:effectLst/>
                        </a:rPr>
                        <a:t>WHO (2020)</a:t>
                      </a:r>
                      <a:br>
                        <a:rPr lang="en-US" dirty="0">
                          <a:effectLst/>
                        </a:rPr>
                      </a:br>
                      <a:r>
                        <a:rPr lang="en-US" dirty="0">
                          <a:effectLst/>
                        </a:rPr>
                        <a:t>Shultz et al. (2016)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569496975"/>
              </p:ext>
            </p:extLst>
          </p:nvPr>
        </p:nvGraphicFramePr>
        <p:xfrm>
          <a:off x="515814" y="5521569"/>
          <a:ext cx="11025555" cy="1019909"/>
        </p:xfrm>
        <a:graphic>
          <a:graphicData uri="http://schemas.openxmlformats.org/drawingml/2006/table">
            <a:tbl>
              <a:tblPr/>
              <a:tblGrid>
                <a:gridCol w="4246880">
                  <a:extLst>
                    <a:ext uri="{9D8B030D-6E8A-4147-A177-3AD203B41FA5}">
                      <a16:colId xmlns:a16="http://schemas.microsoft.com/office/drawing/2014/main" val="20000"/>
                    </a:ext>
                  </a:extLst>
                </a:gridCol>
                <a:gridCol w="6778675">
                  <a:extLst>
                    <a:ext uri="{9D8B030D-6E8A-4147-A177-3AD203B41FA5}">
                      <a16:colId xmlns:a16="http://schemas.microsoft.com/office/drawing/2014/main" val="20001"/>
                    </a:ext>
                  </a:extLst>
                </a:gridCol>
              </a:tblGrid>
              <a:tr h="1019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a:effectLst/>
                        </a:rPr>
                        <a:t>SARS-CoV-2</a:t>
                      </a:r>
                    </a:p>
                    <a:p>
                      <a:pPr algn="l"/>
                      <a:endParaRPr lang="en-US" b="1"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tc>
                  <a:txBody>
                    <a:bodyPr/>
                    <a:lstStyle/>
                    <a:p>
                      <a:pPr algn="ctr"/>
                      <a:r>
                        <a:rPr lang="en-US" b="1" dirty="0">
                          <a:effectLst/>
                        </a:rPr>
                        <a:t>?</a:t>
                      </a:r>
                    </a:p>
                    <a:p>
                      <a:pPr algn="ctr"/>
                      <a:endParaRPr lang="en-US" b="1"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823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089" y="526048"/>
            <a:ext cx="7019925"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3172894" y="98062"/>
            <a:ext cx="5825634" cy="461665"/>
          </a:xfrm>
          <a:prstGeom prst="rect">
            <a:avLst/>
          </a:prstGeom>
          <a:noFill/>
        </p:spPr>
        <p:txBody>
          <a:bodyPr wrap="none" rtlCol="0">
            <a:spAutoFit/>
          </a:bodyPr>
          <a:lstStyle/>
          <a:p>
            <a:r>
              <a:rPr kumimoji="1" lang="en-US" altLang="ja-JP" sz="2400" b="1" dirty="0"/>
              <a:t>Covid-19 100</a:t>
            </a:r>
            <a:r>
              <a:rPr kumimoji="1" lang="ja-JP" altLang="en-US" sz="2400" b="1" dirty="0"/>
              <a:t>万人あたり死亡率と致死率</a:t>
            </a:r>
          </a:p>
        </p:txBody>
      </p:sp>
      <p:sp>
        <p:nvSpPr>
          <p:cNvPr id="5" name="テキスト ボックス 4"/>
          <p:cNvSpPr txBox="1"/>
          <p:nvPr/>
        </p:nvSpPr>
        <p:spPr>
          <a:xfrm>
            <a:off x="5322594" y="1090245"/>
            <a:ext cx="2517036" cy="369332"/>
          </a:xfrm>
          <a:prstGeom prst="rect">
            <a:avLst/>
          </a:prstGeom>
          <a:noFill/>
        </p:spPr>
        <p:txBody>
          <a:bodyPr wrap="none" rtlCol="0">
            <a:spAutoFit/>
          </a:bodyPr>
          <a:lstStyle/>
          <a:p>
            <a:r>
              <a:rPr kumimoji="1" lang="en-US" altLang="ja-JP" dirty="0"/>
              <a:t>(</a:t>
            </a:r>
            <a:r>
              <a:rPr kumimoji="1" lang="ja-JP" altLang="en-US" dirty="0"/>
              <a:t>致死率　</a:t>
            </a:r>
            <a:r>
              <a:rPr kumimoji="1" lang="en-US" altLang="ja-JP" dirty="0"/>
              <a:t>0.00%-1.3%)</a:t>
            </a:r>
            <a:endParaRPr kumimoji="1" lang="ja-JP" altLang="en-US" dirty="0"/>
          </a:p>
        </p:txBody>
      </p:sp>
      <p:sp>
        <p:nvSpPr>
          <p:cNvPr id="6" name="正方形/長方形 5"/>
          <p:cNvSpPr/>
          <p:nvPr/>
        </p:nvSpPr>
        <p:spPr>
          <a:xfrm>
            <a:off x="9213299" y="6519446"/>
            <a:ext cx="2978701" cy="338554"/>
          </a:xfrm>
          <a:prstGeom prst="rect">
            <a:avLst/>
          </a:prstGeom>
        </p:spPr>
        <p:txBody>
          <a:bodyPr wrap="none">
            <a:spAutoFit/>
          </a:bodyPr>
          <a:lstStyle/>
          <a:p>
            <a:r>
              <a:rPr lang="en-US" altLang="ja-JP" sz="1600" dirty="0"/>
              <a:t>John P.A. Ioannidis</a:t>
            </a:r>
            <a:r>
              <a:rPr lang="ja-JP" altLang="en-US" sz="1600" dirty="0"/>
              <a:t>　</a:t>
            </a:r>
            <a:r>
              <a:rPr lang="en-US" altLang="ja-JP" sz="1600" dirty="0" err="1"/>
              <a:t>medRxiv</a:t>
            </a:r>
            <a:endParaRPr lang="ja-JP" altLang="en-US" sz="1600" dirty="0"/>
          </a:p>
        </p:txBody>
      </p:sp>
    </p:spTree>
    <p:extLst>
      <p:ext uri="{BB962C8B-B14F-4D97-AF65-F5344CB8AC3E}">
        <p14:creationId xmlns:p14="http://schemas.microsoft.com/office/powerpoint/2010/main" val="145036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495579134"/>
              </p:ext>
            </p:extLst>
          </p:nvPr>
        </p:nvGraphicFramePr>
        <p:xfrm>
          <a:off x="469231" y="1015858"/>
          <a:ext cx="11117180" cy="2255520"/>
        </p:xfrm>
        <a:graphic>
          <a:graphicData uri="http://schemas.openxmlformats.org/drawingml/2006/table">
            <a:tbl>
              <a:tblPr/>
              <a:tblGrid>
                <a:gridCol w="2223436">
                  <a:extLst>
                    <a:ext uri="{9D8B030D-6E8A-4147-A177-3AD203B41FA5}">
                      <a16:colId xmlns:a16="http://schemas.microsoft.com/office/drawing/2014/main" val="20000"/>
                    </a:ext>
                  </a:extLst>
                </a:gridCol>
                <a:gridCol w="2223436">
                  <a:extLst>
                    <a:ext uri="{9D8B030D-6E8A-4147-A177-3AD203B41FA5}">
                      <a16:colId xmlns:a16="http://schemas.microsoft.com/office/drawing/2014/main" val="20001"/>
                    </a:ext>
                  </a:extLst>
                </a:gridCol>
                <a:gridCol w="2223436">
                  <a:extLst>
                    <a:ext uri="{9D8B030D-6E8A-4147-A177-3AD203B41FA5}">
                      <a16:colId xmlns:a16="http://schemas.microsoft.com/office/drawing/2014/main" val="20002"/>
                    </a:ext>
                  </a:extLst>
                </a:gridCol>
                <a:gridCol w="2223436">
                  <a:extLst>
                    <a:ext uri="{9D8B030D-6E8A-4147-A177-3AD203B41FA5}">
                      <a16:colId xmlns:a16="http://schemas.microsoft.com/office/drawing/2014/main" val="20003"/>
                    </a:ext>
                  </a:extLst>
                </a:gridCol>
                <a:gridCol w="2223436">
                  <a:extLst>
                    <a:ext uri="{9D8B030D-6E8A-4147-A177-3AD203B41FA5}">
                      <a16:colId xmlns:a16="http://schemas.microsoft.com/office/drawing/2014/main" val="20004"/>
                    </a:ext>
                  </a:extLst>
                </a:gridCol>
              </a:tblGrid>
              <a:tr h="0">
                <a:tc>
                  <a:txBody>
                    <a:bodyPr/>
                    <a:lstStyle/>
                    <a:p>
                      <a:pPr algn="ctr" fontAlgn="ctr"/>
                      <a:endParaRPr lang="ja-JP" altLang="en-US" b="1" dirty="0">
                        <a:solidFill>
                          <a:srgbClr val="FFFFFF"/>
                        </a:solidFill>
                        <a:effectLst/>
                        <a:latin typeface="inherit"/>
                      </a:endParaRPr>
                    </a:p>
                  </a:txBody>
                  <a:tcPr marL="76200" marR="76200" marT="76200" marB="76200" anchor="ctr">
                    <a:lnL>
                      <a:noFill/>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CC5501"/>
                    </a:solidFill>
                  </a:tcPr>
                </a:tc>
                <a:tc>
                  <a:txBody>
                    <a:bodyPr/>
                    <a:lstStyle/>
                    <a:p>
                      <a:pPr algn="ctr" fontAlgn="ctr"/>
                      <a:r>
                        <a:rPr lang="ja-JP" altLang="en-US" b="1">
                          <a:solidFill>
                            <a:srgbClr val="FFFFFF"/>
                          </a:solidFill>
                          <a:effectLst/>
                          <a:latin typeface="inherit"/>
                        </a:rPr>
                        <a:t>感染確認</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CC5501"/>
                    </a:solidFill>
                  </a:tcPr>
                </a:tc>
                <a:tc>
                  <a:txBody>
                    <a:bodyPr/>
                    <a:lstStyle/>
                    <a:p>
                      <a:pPr algn="ctr" fontAlgn="ctr"/>
                      <a:r>
                        <a:rPr lang="ja-JP" altLang="en-US" b="1" dirty="0">
                          <a:solidFill>
                            <a:srgbClr val="FFFFFF"/>
                          </a:solidFill>
                          <a:effectLst/>
                          <a:latin typeface="inherit"/>
                        </a:rPr>
                        <a:t>重症</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CC5501"/>
                    </a:solidFill>
                  </a:tcPr>
                </a:tc>
                <a:tc>
                  <a:txBody>
                    <a:bodyPr/>
                    <a:lstStyle/>
                    <a:p>
                      <a:pPr algn="ctr" fontAlgn="ctr"/>
                      <a:r>
                        <a:rPr lang="ja-JP" altLang="en-US" b="1">
                          <a:solidFill>
                            <a:srgbClr val="FFFFFF"/>
                          </a:solidFill>
                          <a:effectLst/>
                          <a:latin typeface="inherit"/>
                        </a:rPr>
                        <a:t>死亡</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CC5501"/>
                    </a:solidFill>
                  </a:tcPr>
                </a:tc>
                <a:tc>
                  <a:txBody>
                    <a:bodyPr/>
                    <a:lstStyle/>
                    <a:p>
                      <a:pPr algn="ctr" fontAlgn="ctr"/>
                      <a:r>
                        <a:rPr lang="ja-JP" altLang="en-US" b="1">
                          <a:solidFill>
                            <a:srgbClr val="FFFFFF"/>
                          </a:solidFill>
                          <a:effectLst/>
                          <a:latin typeface="inherit"/>
                        </a:rPr>
                        <a:t>退院</a:t>
                      </a:r>
                    </a:p>
                  </a:txBody>
                  <a:tcPr marL="76200" marR="76200" marT="76200" marB="76200" anchor="ctr">
                    <a:lnL w="9525" cap="flat" cmpd="sng" algn="ctr">
                      <a:solidFill>
                        <a:srgbClr val="999999"/>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CC5501"/>
                    </a:solidFill>
                  </a:tcPr>
                </a:tc>
                <a:extLst>
                  <a:ext uri="{0D108BD9-81ED-4DB2-BD59-A6C34878D82A}">
                    <a16:rowId xmlns:a16="http://schemas.microsoft.com/office/drawing/2014/main" val="10000"/>
                  </a:ext>
                </a:extLst>
              </a:tr>
              <a:tr h="0">
                <a:tc>
                  <a:txBody>
                    <a:bodyPr/>
                    <a:lstStyle/>
                    <a:p>
                      <a:pPr algn="l" fontAlgn="ctr"/>
                      <a:r>
                        <a:rPr lang="ja-JP" altLang="en-US" b="1">
                          <a:effectLst/>
                          <a:latin typeface="inherit"/>
                        </a:rPr>
                        <a:t>日本国内 </a:t>
                      </a:r>
                      <a:r>
                        <a:rPr lang="en-US" altLang="ja-JP" b="1">
                          <a:effectLst/>
                          <a:latin typeface="inherit"/>
                        </a:rPr>
                        <a:t>※</a:t>
                      </a:r>
                    </a:p>
                  </a:txBody>
                  <a:tcPr marL="76200" marR="76200" marT="76200" marB="7620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dash"/>
                      <a:round/>
                      <a:headEnd type="none" w="med" len="med"/>
                      <a:tailEnd type="none" w="med" len="med"/>
                    </a:lnB>
                    <a:solidFill>
                      <a:srgbClr val="F2F2F2"/>
                    </a:solidFill>
                  </a:tcPr>
                </a:tc>
                <a:tc>
                  <a:txBody>
                    <a:bodyPr/>
                    <a:lstStyle/>
                    <a:p>
                      <a:pPr algn="r" fontAlgn="ctr"/>
                      <a:r>
                        <a:rPr lang="en-US" altLang="ja-JP" b="1" dirty="0">
                          <a:effectLst/>
                          <a:latin typeface="inherit"/>
                        </a:rPr>
                        <a:t>28251</a:t>
                      </a:r>
                      <a:r>
                        <a:rPr lang="ja-JP" altLang="en-US" b="1" dirty="0">
                          <a:effectLst/>
                          <a:latin typeface="inherit"/>
                        </a:rPr>
                        <a:t>人</a:t>
                      </a:r>
                      <a:br>
                        <a:rPr lang="ja-JP" altLang="en-US" b="0" dirty="0">
                          <a:effectLst/>
                          <a:latin typeface="inherit"/>
                        </a:rPr>
                      </a:br>
                      <a:r>
                        <a:rPr lang="ja-JP" altLang="en-US" b="0" dirty="0">
                          <a:effectLst/>
                          <a:latin typeface="inherit"/>
                        </a:rPr>
                        <a:t>前日比 </a:t>
                      </a:r>
                      <a:r>
                        <a:rPr lang="en-US" altLang="ja-JP" b="0" dirty="0">
                          <a:effectLst/>
                          <a:latin typeface="inherit"/>
                        </a:rPr>
                        <a:t>+981</a:t>
                      </a:r>
                      <a:r>
                        <a:rPr lang="ja-JP" altLang="en-US" b="0" dirty="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dash"/>
                      <a:round/>
                      <a:headEnd type="none" w="med" len="med"/>
                      <a:tailEnd type="none" w="med" len="med"/>
                    </a:lnB>
                    <a:solidFill>
                      <a:srgbClr val="F2F2F2"/>
                    </a:solidFill>
                  </a:tcPr>
                </a:tc>
                <a:tc rowSpan="2">
                  <a:txBody>
                    <a:bodyPr/>
                    <a:lstStyle/>
                    <a:p>
                      <a:pPr algn="r" fontAlgn="ctr"/>
                      <a:r>
                        <a:rPr lang="en-US" altLang="ja-JP" b="1">
                          <a:effectLst/>
                          <a:latin typeface="inherit"/>
                        </a:rPr>
                        <a:t>59</a:t>
                      </a:r>
                      <a:r>
                        <a:rPr lang="ja-JP" altLang="en-US" b="1">
                          <a:effectLst/>
                          <a:latin typeface="inherit"/>
                        </a:rPr>
                        <a:t>人</a:t>
                      </a:r>
                      <a:endParaRPr lang="ja-JP" altLang="en-US" b="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rowSpan="2">
                  <a:txBody>
                    <a:bodyPr/>
                    <a:lstStyle/>
                    <a:p>
                      <a:pPr algn="r" fontAlgn="ctr"/>
                      <a:r>
                        <a:rPr lang="en-US" altLang="ja-JP" b="1">
                          <a:effectLst/>
                          <a:latin typeface="inherit"/>
                        </a:rPr>
                        <a:t>992</a:t>
                      </a:r>
                      <a:r>
                        <a:rPr lang="ja-JP" altLang="en-US" b="1">
                          <a:effectLst/>
                          <a:latin typeface="inherit"/>
                        </a:rPr>
                        <a:t>人</a:t>
                      </a:r>
                      <a:br>
                        <a:rPr lang="ja-JP" altLang="en-US" b="0">
                          <a:effectLst/>
                          <a:latin typeface="inherit"/>
                        </a:rPr>
                      </a:br>
                      <a:r>
                        <a:rPr lang="ja-JP" altLang="en-US" b="0">
                          <a:effectLst/>
                          <a:latin typeface="inherit"/>
                        </a:rPr>
                        <a:t>前日比 </a:t>
                      </a:r>
                      <a:r>
                        <a:rPr lang="en-US" altLang="ja-JP" b="0">
                          <a:effectLst/>
                          <a:latin typeface="inherit"/>
                        </a:rPr>
                        <a:t>+2</a:t>
                      </a:r>
                      <a:r>
                        <a:rPr lang="ja-JP" altLang="en-US" b="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rowSpan="2">
                  <a:txBody>
                    <a:bodyPr/>
                    <a:lstStyle/>
                    <a:p>
                      <a:pPr algn="r" fontAlgn="ctr"/>
                      <a:r>
                        <a:rPr lang="en-US" altLang="ja-JP" b="1" dirty="0">
                          <a:effectLst/>
                          <a:latin typeface="inherit"/>
                        </a:rPr>
                        <a:t>21035</a:t>
                      </a:r>
                      <a:r>
                        <a:rPr lang="ja-JP" altLang="en-US" b="1" dirty="0">
                          <a:effectLst/>
                          <a:latin typeface="inherit"/>
                        </a:rPr>
                        <a:t>人</a:t>
                      </a:r>
                      <a:endParaRPr lang="ja-JP" altLang="en-US" b="0" dirty="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0">
                <a:tc>
                  <a:txBody>
                    <a:bodyPr/>
                    <a:lstStyle/>
                    <a:p>
                      <a:pPr algn="l" fontAlgn="ctr"/>
                      <a:r>
                        <a:rPr lang="ja-JP" altLang="en-US" b="0">
                          <a:effectLst/>
                          <a:latin typeface="inherit"/>
                        </a:rPr>
                        <a:t>うちチャーター機</a:t>
                      </a:r>
                    </a:p>
                  </a:txBody>
                  <a:tcPr marL="76200" marR="76200" marT="76200" marB="7620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dash"/>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ctr"/>
                      <a:r>
                        <a:rPr lang="en-US" altLang="ja-JP" b="0">
                          <a:effectLst/>
                          <a:latin typeface="inherit"/>
                        </a:rPr>
                        <a:t>14</a:t>
                      </a:r>
                      <a:r>
                        <a:rPr lang="ja-JP" altLang="en-US" b="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dash"/>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r h="0">
                <a:tc>
                  <a:txBody>
                    <a:bodyPr/>
                    <a:lstStyle/>
                    <a:p>
                      <a:pPr algn="l" fontAlgn="ctr"/>
                      <a:r>
                        <a:rPr lang="ja-JP" altLang="en-US" b="1">
                          <a:effectLst/>
                          <a:latin typeface="inherit"/>
                        </a:rPr>
                        <a:t>クルーズ船</a:t>
                      </a:r>
                    </a:p>
                  </a:txBody>
                  <a:tcPr marL="76200" marR="76200" marT="76200" marB="7620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ctr"/>
                      <a:r>
                        <a:rPr lang="en-US" altLang="ja-JP" b="1">
                          <a:effectLst/>
                          <a:latin typeface="inherit"/>
                        </a:rPr>
                        <a:t>712</a:t>
                      </a:r>
                      <a:r>
                        <a:rPr lang="ja-JP" altLang="en-US" b="1">
                          <a:effectLst/>
                          <a:latin typeface="inherit"/>
                        </a:rPr>
                        <a:t>人</a:t>
                      </a:r>
                      <a:br>
                        <a:rPr lang="ja-JP" altLang="en-US" b="0">
                          <a:effectLst/>
                          <a:latin typeface="inherit"/>
                        </a:rPr>
                      </a:br>
                      <a:endParaRPr lang="ja-JP" altLang="en-US" b="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ctr"/>
                      <a:r>
                        <a:rPr lang="en-US" altLang="ja-JP" b="1">
                          <a:effectLst/>
                          <a:latin typeface="inherit"/>
                        </a:rPr>
                        <a:t>0</a:t>
                      </a:r>
                      <a:r>
                        <a:rPr lang="ja-JP" altLang="en-US" b="1">
                          <a:effectLst/>
                          <a:latin typeface="inherit"/>
                        </a:rPr>
                        <a:t>人</a:t>
                      </a:r>
                      <a:endParaRPr lang="ja-JP" altLang="en-US" b="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ctr"/>
                      <a:r>
                        <a:rPr lang="en-US" altLang="ja-JP" b="1">
                          <a:effectLst/>
                          <a:latin typeface="inherit"/>
                        </a:rPr>
                        <a:t>13</a:t>
                      </a:r>
                      <a:r>
                        <a:rPr lang="ja-JP" altLang="en-US" b="1">
                          <a:effectLst/>
                          <a:latin typeface="inherit"/>
                        </a:rPr>
                        <a:t>人</a:t>
                      </a:r>
                      <a:br>
                        <a:rPr lang="ja-JP" altLang="en-US" b="0">
                          <a:effectLst/>
                          <a:latin typeface="inherit"/>
                        </a:rPr>
                      </a:br>
                      <a:endParaRPr lang="ja-JP" altLang="en-US" b="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ctr"/>
                      <a:r>
                        <a:rPr lang="en-US" altLang="ja-JP" b="1" dirty="0">
                          <a:effectLst/>
                          <a:latin typeface="inherit"/>
                        </a:rPr>
                        <a:t>659</a:t>
                      </a:r>
                      <a:r>
                        <a:rPr lang="ja-JP" altLang="en-US" b="1" dirty="0">
                          <a:effectLst/>
                          <a:latin typeface="inherit"/>
                        </a:rPr>
                        <a:t>人</a:t>
                      </a:r>
                      <a:endParaRPr lang="ja-JP" altLang="en-US" b="0" dirty="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380127328"/>
              </p:ext>
            </p:extLst>
          </p:nvPr>
        </p:nvGraphicFramePr>
        <p:xfrm>
          <a:off x="609597" y="3728904"/>
          <a:ext cx="10916655" cy="1127760"/>
        </p:xfrm>
        <a:graphic>
          <a:graphicData uri="http://schemas.openxmlformats.org/drawingml/2006/table">
            <a:tbl>
              <a:tblPr/>
              <a:tblGrid>
                <a:gridCol w="2183331">
                  <a:extLst>
                    <a:ext uri="{9D8B030D-6E8A-4147-A177-3AD203B41FA5}">
                      <a16:colId xmlns:a16="http://schemas.microsoft.com/office/drawing/2014/main" val="20000"/>
                    </a:ext>
                  </a:extLst>
                </a:gridCol>
                <a:gridCol w="2561125">
                  <a:extLst>
                    <a:ext uri="{9D8B030D-6E8A-4147-A177-3AD203B41FA5}">
                      <a16:colId xmlns:a16="http://schemas.microsoft.com/office/drawing/2014/main" val="20001"/>
                    </a:ext>
                  </a:extLst>
                </a:gridCol>
                <a:gridCol w="1805537">
                  <a:extLst>
                    <a:ext uri="{9D8B030D-6E8A-4147-A177-3AD203B41FA5}">
                      <a16:colId xmlns:a16="http://schemas.microsoft.com/office/drawing/2014/main" val="20002"/>
                    </a:ext>
                  </a:extLst>
                </a:gridCol>
                <a:gridCol w="2183331">
                  <a:extLst>
                    <a:ext uri="{9D8B030D-6E8A-4147-A177-3AD203B41FA5}">
                      <a16:colId xmlns:a16="http://schemas.microsoft.com/office/drawing/2014/main" val="20003"/>
                    </a:ext>
                  </a:extLst>
                </a:gridCol>
                <a:gridCol w="2183331">
                  <a:extLst>
                    <a:ext uri="{9D8B030D-6E8A-4147-A177-3AD203B41FA5}">
                      <a16:colId xmlns:a16="http://schemas.microsoft.com/office/drawing/2014/main" val="20004"/>
                    </a:ext>
                  </a:extLst>
                </a:gridCol>
              </a:tblGrid>
              <a:tr h="0">
                <a:tc>
                  <a:txBody>
                    <a:bodyPr/>
                    <a:lstStyle/>
                    <a:p>
                      <a:pPr algn="ctr" fontAlgn="ctr"/>
                      <a:endParaRPr lang="ja-JP" altLang="en-US" b="0" dirty="0">
                        <a:solidFill>
                          <a:srgbClr val="FFFFFF"/>
                        </a:solidFill>
                        <a:effectLst/>
                        <a:latin typeface="inherit"/>
                      </a:endParaRPr>
                    </a:p>
                  </a:txBody>
                  <a:tcPr marL="76200" marR="76200" marT="76200" marB="76200" anchor="ctr">
                    <a:lnL>
                      <a:noFill/>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E6633A"/>
                    </a:solidFill>
                  </a:tcPr>
                </a:tc>
                <a:tc>
                  <a:txBody>
                    <a:bodyPr/>
                    <a:lstStyle/>
                    <a:p>
                      <a:pPr algn="ctr" fontAlgn="ctr"/>
                      <a:r>
                        <a:rPr lang="ja-JP" altLang="en-US" b="0" dirty="0">
                          <a:solidFill>
                            <a:srgbClr val="FFFFFF"/>
                          </a:solidFill>
                          <a:effectLst/>
                          <a:latin typeface="inherit"/>
                        </a:rPr>
                        <a:t>感染確認</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E6633A"/>
                    </a:solidFill>
                  </a:tcPr>
                </a:tc>
                <a:tc>
                  <a:txBody>
                    <a:bodyPr/>
                    <a:lstStyle/>
                    <a:p>
                      <a:pPr algn="ctr" fontAlgn="ctr"/>
                      <a:r>
                        <a:rPr lang="ja-JP" altLang="en-US" b="0" dirty="0">
                          <a:solidFill>
                            <a:srgbClr val="FFFFFF"/>
                          </a:solidFill>
                          <a:effectLst/>
                          <a:latin typeface="inherit"/>
                        </a:rPr>
                        <a:t>重症</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E6633A"/>
                    </a:solidFill>
                  </a:tcPr>
                </a:tc>
                <a:tc>
                  <a:txBody>
                    <a:bodyPr/>
                    <a:lstStyle/>
                    <a:p>
                      <a:pPr algn="ctr" fontAlgn="ctr"/>
                      <a:r>
                        <a:rPr lang="ja-JP" altLang="en-US" b="0">
                          <a:solidFill>
                            <a:srgbClr val="FFFFFF"/>
                          </a:solidFill>
                          <a:effectLst/>
                          <a:latin typeface="inherit"/>
                        </a:rPr>
                        <a:t>死亡</a:t>
                      </a:r>
                    </a:p>
                  </a:txBody>
                  <a:tcPr marL="76200" marR="76200" marT="76200" marB="7620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E6633A"/>
                    </a:solidFill>
                  </a:tcPr>
                </a:tc>
                <a:tc>
                  <a:txBody>
                    <a:bodyPr/>
                    <a:lstStyle/>
                    <a:p>
                      <a:pPr algn="ctr" fontAlgn="ctr"/>
                      <a:r>
                        <a:rPr lang="ja-JP" altLang="en-US" b="0" dirty="0">
                          <a:solidFill>
                            <a:srgbClr val="FFFFFF"/>
                          </a:solidFill>
                          <a:effectLst/>
                          <a:latin typeface="inherit"/>
                        </a:rPr>
                        <a:t>退院</a:t>
                      </a:r>
                    </a:p>
                  </a:txBody>
                  <a:tcPr marL="76200" marR="76200" marT="76200" marB="76200" anchor="ctr">
                    <a:lnL w="9525" cap="flat" cmpd="sng" algn="ctr">
                      <a:solidFill>
                        <a:srgbClr val="999999"/>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E6633A"/>
                    </a:solidFill>
                  </a:tcPr>
                </a:tc>
                <a:extLst>
                  <a:ext uri="{0D108BD9-81ED-4DB2-BD59-A6C34878D82A}">
                    <a16:rowId xmlns:a16="http://schemas.microsoft.com/office/drawing/2014/main" val="10000"/>
                  </a:ext>
                </a:extLst>
              </a:tr>
              <a:tr h="0">
                <a:tc>
                  <a:txBody>
                    <a:bodyPr/>
                    <a:lstStyle/>
                    <a:p>
                      <a:pPr algn="l" fontAlgn="ctr"/>
                      <a:r>
                        <a:rPr lang="ja-JP" altLang="en-US" b="1" dirty="0">
                          <a:effectLst/>
                          <a:latin typeface="inherit"/>
                        </a:rPr>
                        <a:t>合計</a:t>
                      </a:r>
                    </a:p>
                  </a:txBody>
                  <a:tcPr marL="76200" marR="76200" marT="76200" marB="76200" anchor="ctr">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ctr"/>
                      <a:r>
                        <a:rPr lang="en-US" altLang="ja-JP" b="1" dirty="0">
                          <a:effectLst/>
                          <a:latin typeface="inherit"/>
                        </a:rPr>
                        <a:t>28963</a:t>
                      </a:r>
                      <a:r>
                        <a:rPr lang="ja-JP" altLang="en-US" b="1" dirty="0">
                          <a:effectLst/>
                          <a:latin typeface="inherit"/>
                        </a:rPr>
                        <a:t>人</a:t>
                      </a:r>
                      <a:br>
                        <a:rPr lang="ja-JP" altLang="en-US" b="1" dirty="0">
                          <a:effectLst/>
                          <a:latin typeface="inherit"/>
                        </a:rPr>
                      </a:br>
                      <a:r>
                        <a:rPr lang="ja-JP" altLang="en-US" b="1" dirty="0">
                          <a:effectLst/>
                          <a:latin typeface="inherit"/>
                        </a:rPr>
                        <a:t>前日比 </a:t>
                      </a:r>
                      <a:r>
                        <a:rPr lang="en-US" altLang="ja-JP" b="1" dirty="0">
                          <a:effectLst/>
                          <a:latin typeface="inherit"/>
                        </a:rPr>
                        <a:t>+981</a:t>
                      </a:r>
                      <a:r>
                        <a:rPr lang="ja-JP" altLang="en-US" b="1" dirty="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ctr"/>
                      <a:r>
                        <a:rPr lang="en-US" altLang="ja-JP" b="1" dirty="0">
                          <a:effectLst/>
                          <a:latin typeface="inherit"/>
                        </a:rPr>
                        <a:t>59</a:t>
                      </a:r>
                      <a:r>
                        <a:rPr lang="ja-JP" altLang="en-US" b="1" dirty="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ctr"/>
                      <a:r>
                        <a:rPr lang="en-US" altLang="ja-JP" b="1" dirty="0">
                          <a:effectLst/>
                          <a:latin typeface="inherit"/>
                        </a:rPr>
                        <a:t>1005</a:t>
                      </a:r>
                      <a:r>
                        <a:rPr lang="ja-JP" altLang="en-US" b="1" dirty="0">
                          <a:effectLst/>
                          <a:latin typeface="inherit"/>
                        </a:rPr>
                        <a:t>人</a:t>
                      </a:r>
                      <a:br>
                        <a:rPr lang="ja-JP" altLang="en-US" b="1" dirty="0">
                          <a:effectLst/>
                          <a:latin typeface="inherit"/>
                        </a:rPr>
                      </a:br>
                      <a:r>
                        <a:rPr lang="ja-JP" altLang="en-US" b="1" dirty="0">
                          <a:effectLst/>
                          <a:latin typeface="inherit"/>
                        </a:rPr>
                        <a:t>前日比 </a:t>
                      </a:r>
                      <a:r>
                        <a:rPr lang="en-US" altLang="ja-JP" b="1" dirty="0">
                          <a:effectLst/>
                          <a:latin typeface="inherit"/>
                        </a:rPr>
                        <a:t>+2</a:t>
                      </a:r>
                      <a:r>
                        <a:rPr lang="ja-JP" altLang="en-US" b="1" dirty="0">
                          <a:effectLst/>
                          <a:latin typeface="inherit"/>
                        </a:rPr>
                        <a:t>人</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r" fontAlgn="ctr"/>
                      <a:r>
                        <a:rPr lang="en-US" altLang="ja-JP" b="1" dirty="0">
                          <a:effectLst/>
                          <a:latin typeface="inherit"/>
                        </a:rPr>
                        <a:t>2</a:t>
                      </a:r>
                      <a:r>
                        <a:rPr lang="ja-JP" altLang="en-US" b="1" dirty="0">
                          <a:effectLst/>
                          <a:latin typeface="inherit"/>
                        </a:rPr>
                        <a:t>万</a:t>
                      </a:r>
                      <a:r>
                        <a:rPr lang="en-US" altLang="ja-JP" b="1" dirty="0">
                          <a:effectLst/>
                          <a:latin typeface="inherit"/>
                        </a:rPr>
                        <a:t>1694</a:t>
                      </a:r>
                      <a:r>
                        <a:rPr lang="ja-JP" altLang="en-US" b="1" dirty="0">
                          <a:effectLst/>
                          <a:latin typeface="inherit"/>
                        </a:rPr>
                        <a:t>人</a:t>
                      </a:r>
                      <a:br>
                        <a:rPr lang="ja-JP" altLang="en-US" b="1" dirty="0">
                          <a:effectLst/>
                          <a:latin typeface="inherit"/>
                        </a:rPr>
                      </a:br>
                      <a:endParaRPr lang="ja-JP" altLang="en-US" b="1" dirty="0">
                        <a:effectLst/>
                        <a:latin typeface="inheri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545334" y="5029025"/>
            <a:ext cx="65181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b="0" i="0" u="none" strike="noStrike" cap="none" normalizeH="0" baseline="0" dirty="0">
              <a:ln>
                <a:noFill/>
              </a:ln>
              <a:solidFill>
                <a:srgbClr val="000000"/>
              </a:solidFill>
              <a:effectLst/>
              <a:latin typeface="Arial" pitchFamily="34" charset="0"/>
              <a:ea typeface="ヒラギノ角ゴ ProN W3"/>
              <a:cs typeface="ＭＳ Ｐゴシック"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b="0" i="0" u="none" strike="noStrike" cap="none" normalizeH="0" baseline="0" dirty="0">
                <a:ln>
                  <a:noFill/>
                </a:ln>
                <a:solidFill>
                  <a:srgbClr val="000000"/>
                </a:solidFill>
                <a:effectLst/>
                <a:latin typeface="Arial" pitchFamily="34" charset="0"/>
                <a:ea typeface="ヒラギノ角ゴ ProN W3"/>
                <a:cs typeface="ＭＳ Ｐゴシック" pitchFamily="50" charset="-128"/>
              </a:rPr>
              <a:t>（</a:t>
            </a:r>
            <a:r>
              <a:rPr lang="ja-JP" altLang="en-US" dirty="0">
                <a:solidFill>
                  <a:srgbClr val="000000"/>
                </a:solidFill>
                <a:ea typeface="ヒラギノ角ゴ ProN W3"/>
              </a:rPr>
              <a:t>厚生労働省</a:t>
            </a:r>
            <a:r>
              <a:rPr kumimoji="1" lang="ja-JP" altLang="ja-JP" b="0" i="0" u="none" strike="noStrike" cap="none" normalizeH="0" baseline="0" dirty="0">
                <a:ln>
                  <a:noFill/>
                </a:ln>
                <a:solidFill>
                  <a:srgbClr val="000000"/>
                </a:solidFill>
                <a:effectLst/>
                <a:latin typeface="Arial" pitchFamily="34" charset="0"/>
                <a:ea typeface="ヒラギノ角ゴ ProN W3"/>
                <a:cs typeface="ＭＳ Ｐゴシック" pitchFamily="50" charset="-128"/>
              </a:rPr>
              <a:t>7月24日午前0時時点の情報を表示／１日１回更新）</a:t>
            </a:r>
            <a:endParaRPr kumimoji="1" lang="ja-JP" altLang="ja-JP" b="0" i="0" u="none" strike="noStrike" cap="none" normalizeH="0" baseline="0" dirty="0">
              <a:ln>
                <a:noFill/>
              </a:ln>
              <a:solidFill>
                <a:schemeClr val="tx1"/>
              </a:solidFill>
              <a:effectLst/>
              <a:latin typeface="Arial" pitchFamily="34" charset="0"/>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br>
              <a:rPr kumimoji="1" lang="ja-JP" altLang="ja-JP" sz="1800" b="0" i="0" u="none" strike="noStrike" cap="none" normalizeH="0" baseline="0" dirty="0">
                <a:ln>
                  <a:noFill/>
                </a:ln>
                <a:solidFill>
                  <a:schemeClr val="tx1"/>
                </a:solidFill>
                <a:effectLst/>
                <a:latin typeface="Arial" pitchFamily="34" charset="0"/>
                <a:ea typeface="ＭＳ Ｐゴシック" pitchFamily="50" charset="-128"/>
                <a:cs typeface="ＭＳ Ｐゴシック" pitchFamily="50" charset="-128"/>
              </a:rPr>
            </a:br>
            <a:endParaRPr kumimoji="1" lang="ja-JP" altLang="ja-JP" sz="1800" b="0" i="0" u="none" strike="noStrike" cap="none" normalizeH="0" baseline="0" dirty="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7" name="正方形/長方形 6"/>
          <p:cNvSpPr/>
          <p:nvPr/>
        </p:nvSpPr>
        <p:spPr>
          <a:xfrm>
            <a:off x="4182868" y="284566"/>
            <a:ext cx="3416320" cy="523220"/>
          </a:xfrm>
          <a:prstGeom prst="rect">
            <a:avLst/>
          </a:prstGeom>
        </p:spPr>
        <p:txBody>
          <a:bodyPr wrap="none">
            <a:spAutoFit/>
          </a:bodyPr>
          <a:lstStyle/>
          <a:p>
            <a:pPr fontAlgn="base"/>
            <a:r>
              <a:rPr lang="ja-JP" altLang="en-US" sz="2800" b="1" dirty="0"/>
              <a:t>日本国内の感染者数</a:t>
            </a:r>
          </a:p>
        </p:txBody>
      </p:sp>
    </p:spTree>
    <p:extLst>
      <p:ext uri="{BB962C8B-B14F-4D97-AF65-F5344CB8AC3E}">
        <p14:creationId xmlns:p14="http://schemas.microsoft.com/office/powerpoint/2010/main" val="327079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A1651-C4FC-4BC2-B2A8-699477511D67}"/>
              </a:ext>
            </a:extLst>
          </p:cNvPr>
          <p:cNvSpPr>
            <a:spLocks noGrp="1"/>
          </p:cNvSpPr>
          <p:nvPr>
            <p:ph type="title"/>
          </p:nvPr>
        </p:nvSpPr>
        <p:spPr>
          <a:xfrm>
            <a:off x="586274" y="271105"/>
            <a:ext cx="10515600" cy="819863"/>
          </a:xfrm>
        </p:spPr>
        <p:txBody>
          <a:bodyPr/>
          <a:lstStyle/>
          <a:p>
            <a:r>
              <a:rPr kumimoji="1" lang="ja-JP" altLang="en-US" dirty="0">
                <a:latin typeface="ＭＳ Ｐゴシック" panose="020B0600070205080204" pitchFamily="50" charset="-128"/>
                <a:ea typeface="ＭＳ Ｐゴシック" panose="020B0600070205080204" pitchFamily="50" charset="-128"/>
              </a:rPr>
              <a:t>感染</a:t>
            </a:r>
            <a:r>
              <a:rPr lang="ja-JP" altLang="en-US" dirty="0">
                <a:latin typeface="ＭＳ Ｐゴシック" panose="020B0600070205080204" pitchFamily="50" charset="-128"/>
                <a:ea typeface="ＭＳ Ｐゴシック" panose="020B0600070205080204" pitchFamily="50" charset="-128"/>
              </a:rPr>
              <a:t>状況</a:t>
            </a:r>
            <a:r>
              <a:rPr kumimoji="1" lang="ja-JP" altLang="en-US" dirty="0">
                <a:latin typeface="ＭＳ Ｐゴシック" panose="020B0600070205080204" pitchFamily="50" charset="-128"/>
                <a:ea typeface="ＭＳ Ｐゴシック" panose="020B0600070205080204" pitchFamily="50" charset="-128"/>
              </a:rPr>
              <a:t>の</a:t>
            </a:r>
            <a:r>
              <a:rPr lang="ja-JP" altLang="en-US" dirty="0">
                <a:latin typeface="ＭＳ Ｐゴシック" panose="020B0600070205080204" pitchFamily="50" charset="-128"/>
                <a:ea typeface="ＭＳ Ｐゴシック" panose="020B0600070205080204" pitchFamily="50" charset="-128"/>
              </a:rPr>
              <a:t>把握</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コンテンツ プレースホルダー 2">
            <a:extLst>
              <a:ext uri="{FF2B5EF4-FFF2-40B4-BE49-F238E27FC236}">
                <a16:creationId xmlns:a16="http://schemas.microsoft.com/office/drawing/2014/main" id="{0477FF52-A186-4939-A99E-978AFE9002BB}"/>
              </a:ext>
            </a:extLst>
          </p:cNvPr>
          <p:cNvSpPr>
            <a:spLocks noGrp="1"/>
          </p:cNvSpPr>
          <p:nvPr>
            <p:ph idx="1"/>
          </p:nvPr>
        </p:nvSpPr>
        <p:spPr>
          <a:xfrm>
            <a:off x="586274" y="1555037"/>
            <a:ext cx="10515600" cy="4929983"/>
          </a:xfrm>
        </p:spPr>
        <p:txBody>
          <a:bodyPr>
            <a:normAutofit/>
          </a:bodyPr>
          <a:lstStyle/>
          <a:p>
            <a:r>
              <a:rPr lang="en-US" altLang="ja-JP" sz="4000" dirty="0">
                <a:latin typeface="ＭＳ Ｐゴシック" panose="020B0600070205080204" pitchFamily="50" charset="-128"/>
                <a:ea typeface="ＭＳ Ｐゴシック" panose="020B0600070205080204" pitchFamily="50" charset="-128"/>
              </a:rPr>
              <a:t>PCR</a:t>
            </a:r>
            <a:r>
              <a:rPr lang="ja-JP" altLang="en-US" sz="4000" dirty="0">
                <a:latin typeface="ＭＳ Ｐゴシック" panose="020B0600070205080204" pitchFamily="50" charset="-128"/>
                <a:ea typeface="ＭＳ Ｐゴシック" panose="020B0600070205080204" pitchFamily="50" charset="-128"/>
              </a:rPr>
              <a:t>検査</a:t>
            </a:r>
            <a:endParaRPr lang="en-US" altLang="ja-JP" sz="4000" dirty="0">
              <a:latin typeface="ＭＳ Ｐゴシック" panose="020B0600070205080204" pitchFamily="50" charset="-128"/>
              <a:ea typeface="ＭＳ Ｐゴシック" panose="020B0600070205080204" pitchFamily="50" charset="-128"/>
            </a:endParaRPr>
          </a:p>
          <a:p>
            <a:endParaRPr kumimoji="1" lang="en-US" altLang="ja-JP" sz="4000" dirty="0">
              <a:latin typeface="ＭＳ Ｐゴシック" panose="020B0600070205080204" pitchFamily="50" charset="-128"/>
              <a:ea typeface="ＭＳ Ｐゴシック" panose="020B0600070205080204" pitchFamily="50" charset="-128"/>
            </a:endParaRPr>
          </a:p>
          <a:p>
            <a:r>
              <a:rPr lang="ja-JP" altLang="en-US" sz="4000" dirty="0">
                <a:latin typeface="ＭＳ Ｐゴシック" panose="020B0600070205080204" pitchFamily="50" charset="-128"/>
                <a:ea typeface="ＭＳ Ｐゴシック" panose="020B0600070205080204" pitchFamily="50" charset="-128"/>
              </a:rPr>
              <a:t>抗体</a:t>
            </a:r>
            <a:r>
              <a:rPr kumimoji="1" lang="ja-JP" altLang="en-US" sz="4000" dirty="0">
                <a:latin typeface="ＭＳ Ｐゴシック" panose="020B0600070205080204" pitchFamily="50" charset="-128"/>
                <a:ea typeface="ＭＳ Ｐゴシック" panose="020B0600070205080204" pitchFamily="50" charset="-128"/>
              </a:rPr>
              <a:t>検査</a:t>
            </a:r>
            <a:endParaRPr kumimoji="1" lang="en-US" altLang="ja-JP" sz="4000" dirty="0">
              <a:latin typeface="ＭＳ Ｐゴシック" panose="020B0600070205080204" pitchFamily="50" charset="-128"/>
              <a:ea typeface="ＭＳ Ｐゴシック" panose="020B0600070205080204" pitchFamily="50" charset="-128"/>
            </a:endParaRPr>
          </a:p>
          <a:p>
            <a:endParaRPr lang="en-US" altLang="ja-JP" sz="4000" dirty="0">
              <a:latin typeface="ＭＳ Ｐゴシック" panose="020B0600070205080204" pitchFamily="50" charset="-128"/>
              <a:ea typeface="ＭＳ Ｐゴシック" panose="020B0600070205080204" pitchFamily="50" charset="-128"/>
            </a:endParaRPr>
          </a:p>
          <a:p>
            <a:r>
              <a:rPr kumimoji="1" lang="ja-JP" altLang="en-US" sz="4000" dirty="0">
                <a:latin typeface="ＭＳ Ｐゴシック" panose="020B0600070205080204" pitchFamily="50" charset="-128"/>
                <a:ea typeface="ＭＳ Ｐゴシック" panose="020B0600070205080204" pitchFamily="50" charset="-128"/>
              </a:rPr>
              <a:t>超過死亡</a:t>
            </a:r>
            <a:endParaRPr kumimoji="1" lang="en-US" altLang="ja-JP" sz="4000" dirty="0">
              <a:latin typeface="ＭＳ Ｐゴシック" panose="020B0600070205080204" pitchFamily="50" charset="-128"/>
              <a:ea typeface="ＭＳ Ｐゴシック" panose="020B0600070205080204" pitchFamily="50" charset="-128"/>
            </a:endParaRPr>
          </a:p>
          <a:p>
            <a:pPr marL="0" indent="0">
              <a:buNone/>
            </a:pPr>
            <a:r>
              <a:rPr lang="ja-JP" altLang="en-US" dirty="0"/>
              <a:t>　</a:t>
            </a:r>
            <a:endParaRPr kumimoji="1" lang="ja-JP" altLang="en-US" sz="4000" dirty="0">
              <a:latin typeface="ＭＳ Ｐゴシック" panose="020B0600070205080204" pitchFamily="50" charset="-128"/>
              <a:ea typeface="ＭＳ Ｐゴシック" panose="020B0600070205080204" pitchFamily="50" charset="-128"/>
            </a:endParaRPr>
          </a:p>
        </p:txBody>
      </p:sp>
      <p:cxnSp>
        <p:nvCxnSpPr>
          <p:cNvPr id="4" name="直線コネクタ 3">
            <a:extLst>
              <a:ext uri="{FF2B5EF4-FFF2-40B4-BE49-F238E27FC236}">
                <a16:creationId xmlns:a16="http://schemas.microsoft.com/office/drawing/2014/main" id="{3DF44DCC-CC58-4DD5-ABF4-9BD50B570455}"/>
              </a:ext>
            </a:extLst>
          </p:cNvPr>
          <p:cNvCxnSpPr/>
          <p:nvPr/>
        </p:nvCxnSpPr>
        <p:spPr>
          <a:xfrm>
            <a:off x="242596" y="1090968"/>
            <a:ext cx="1144501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47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sAAAAIQCAYAAACPEdjAAAAgAElEQVR4XuzdC3hU1b3+8TczSSb3BAgQ7ihBFMSiUrRIaatWAUFPrVoP6Klt1Yr8oVat9wtVK1i1tVgVb9VWQbzU1ooKltpqqVUEpSooEhFBIUAIuSczyST/Z22cdIi5TGYme8/lO89znmOTvfda6/NbgTeLtfdOqaqqahEfBBBAAAEEEEAAAQSSRCCFAJwklWaYCCCAAAIIIIAAApYAAZiJgAACCCCAAAIIIJBUAgTgpCo3g0UAAQQQQAABBBAgADMHEEAAAQQQQAABBJJKgACcVOVmsAgggAACCCCAAAIEYOYAAggggAACCCCAQFIJEICTqtwMFgEEEEAAAQQQQIAAzBxAAAEEEEAAAQQQSCoBAnBSlZvBIoAAAggggAACCBCAmQMIIIAAAggggAACSSVAAE6qcjNYBBBAAAEEEEAAAQIwcwABBBBAAAEEEEAgqQQIwElVbgaLAAIIIIAAAgggQABmDiCAQNgCzz33nLZt26a5c+eGfQ1ORAABBBBAwG4BArDd4rSHQIwJVM6bp4Ynn5SroECZF1ygnMsvD7mHFRUVuv322/Wzn/1MBQUFB5xnvveTn/xE8+bN09FHH62GhgY9+OCDOvfcc63jzPfef//9A86ZMmWKrr/+emVkZHTYBxO6CwsL9eKLL2rChAk67bTTrGPbhvFPPvlEf//73/XDH/6wy/GYY5ctW6af/vSn7bZtvv/xxx9r0qRJrWN49dVXNXjwYOvar7/+esz+EmD6bn5B2blzZ7sOhx9+uH7zm99Y9Wvv2BtuuMEa54UXXnjA+Q888IBV1+58uupL8LUC129bGzOPfv3rX+vss8/WQQcd1G7zd999tyZOnHhA/8z8MJ/AfOlOvzkWAQQST4AAnHg1ZUQIhCxQdcUVqlu8+IDj8x96SJlnndXpNUyYuOmmmw44xgQpE26vvPJK6+vBwcr877YB+LHHHtMFF1zQGjhNYA7+WntttNep8847rzV8BkKwOe7RRx894PDg4wKBue0YAieY0Gc+a9asaQ3kgeD99ttvKzs7W3369LHClPm6CYjdDYPBnUt99w6llixVStXHklr2f8uVquY+49R06AXyj/jfDuvRkZMZg+lfZ78IBNckEICDf2kIhEYzvs8++6w1PLYXMEOedG0OXLdu3QHXbnudtgG4q19WAr+UmdBv+rlixYp2u9Z2PoTbf85DAIH4FCAAx2fd6DUCURHYc9hh8n/++QHXyvze95T/4IOdXr9tcAoOSu2thpogEhxI58yZI7OC2tkKcEfBsr2vm+sPHTr0gNW94GBl/ruzVdrgUGVWSk14MuE8eHW5vbB82223WaE9eByhrGIH46a//D9yVW6Sf8g0teQeJKWk7P92c5Nc5e/J/ckzaho9R41f/UVINTdjMSukpr/thdrgi7QXgNuuFoe6AmyudfPNNx8QONuzMPV79tlnW1ed2wbgtrVsG3jbzqXAeAIrxm3/JaC949v+chYSLAchgEBCCRCAE6qcDAaB7gnsPvhgNZeVHXBSxqmnquDxx7u8UCCYmJD4xhtvWFsNOgua4awAm/3FwcF5wIABOuecc5SZmalvfOMbX1oxNp0OhNbgVcpAv8wKtQms5joLFizocozmgOAQ95e//EWrVq1Sbm6utTK8cuXK1lViM76OtoN01FDauvlyb31WjUdeL6XltHtYSsWHSlt3o3zfWiL/sBld9rnt6qwdK8DG12yRMCHUrBQH6mC+vmjRotawG+h88PYY8zVzTmCbRfDWirbh1Wy1MeNpu1UlMOYRI0ZYW2tOP/301nnwu9/9Tt/61rdat0u0Df1dgnIAAggkpAABOCHLyqAQCE0gnADc3kpfoDXzz8pttx4EAqQ5pjt7gDv6Z/ZAoDNbENpuPTDnmI9ZDQ6+OS8QgKdPn97uXt9AIAsOTsGCgTFPmzZNZgvEYYcdprKyMtXV1WnXrl2aPXu29u3b1+k+4vYqkvHEMPlHfl/N/b/WacHcm/8gNfvlO/GpTo9rb3tAV/tuI90D3HbFuW3dutp7G+oWCGN833336aSTTtLvf/97KwQH9gAH2jRB2vyCcuKJJ1pOZn6Ylf+2c5IV4ND+fOAoBBJZgACcyNVlbAh0IRBOAA6+ZNt9u8ErwMErb21X8kwoLioq6nAPsGnD/DO+Wc1dsmRJ6z+rm/PMKqBZaTWfWbNmWXtwR44caa3omtVD8zH/xB58M11wCAzsjTXHdbbPODgkBcZiVo5NiD/zzDP1j3/8Q//zP/+j1atXy6w8lpeXd7qXtW0pUup2KOOpQ9X49fvVkn7gDYRtj3XtfkPuLU+r4cyNnVa0vV8awl0Bbs8msG82uJ3ggNveDWrBc8TYtQ2jHQ0o8IuT2ZLS9gbFwC8k5hcWs/c6UJ9ADQLXNAH4P//5DyvA/EmIAAJfEiAAMykQSGKBcANwZzfBffDBB9Ye2rb/9Bz8xAhD3tlTIAKhx6z6mS0LgSdHmP8+4YQTdMUVV+jkk0+27vQPvjkruJSd3ZwWCOTmfLNa2PbJAO39M3lHTx8IhH7TdtsnD3Q2tVJqP1PG06Plm/yglJbX6Sx07Vkjd8kTajjrww6Pa7sSGzgwkgAcvMIefJ3gABxc5/ZWoNv+ktR2AKGuALf3hA5T440b9/9SEHgqRCCQm6+xApzEf7gxdAS6ECAAM0UQSGKBcANwIGxdeumleuKJJyxBE1bNjW3mYwJl2wBsgo5ZjTOPEws8Ni0QUs32AbOKGvgn7eAV145urDKriWYPrgljy5cvD3llMfju/8De1famQPAKcHs3UgVv7TB9NJ+uHuEW3E60A3B7NwKa9iIJwG1v/GtvBTi4zu1td+jqBsRQA7CZG4G934FfnsxqvvlFKPixaG0DMCvASfwHHENHoBMBAjDTA4EkFggnAAevhPbq1ctaoTVbAp5++mlL0uyzNWGlbQAO/G9zjAks11xzjXWOWd1du3btAQG4bUkC/+RtVnsDz6ztqGyBlWYTqLOysqx9uh09C7ij8NXe0xECT1Ywzyg2gTfwz++B/cNmtbFbATiKWyA6ezZuJAE4lBXg4BsMTSAN3pvbdqtCezXrKgAHfvkw1zY3PgY/W9pcr+3YWQFO4j/QGDoC3RAgAHcDi0MRSDSBcAJwsEHwP2+33asZHIDbrgK2fUmGuXHJBFYTqM1zW83e2sAeYBNogl96EAi45s7+wHaLQBAywTQQkoNfVBF4QkHbZ/WGugJsrh/oc+CRZ2Y11Gx5CH76QfBzg0OZK9G6Ca6j7Q+BFeDuvAgj8BzgUPcAmzaCQ2pgO0lXNxYGfDoLwB2taredg8FP3+hqBTiUunAMAggkvgABOPFrzAgR6FAg3AAc/CSI9v5Z3DQYHIDNTUxmy4B5Lm3b8GuODQ5bZqXPPMEhsJ+2ve0HgTaD998GtkMEtlG03QMcuE7bLRDt7SFuuwJszm17/fYe8WW+1vYGvM6mX088Bq1te9FaAQ6+btvV/bZtGocbb7zRCsYdva0tlADckV17v4wEXscdHIA7etGJuW53n9fMHyMIIJBYAgTgxKono0GgWwLhvgijW41wcKcC0X4RRiTcnYXl4NBJeIxEmXMRQCAWBAjAsVAF+oCAQwLhvgrZoe4mbLORvAo5YVEYGAIIINCDAgTgHsTl0gjEg0DlvHlqePJJuQoKlHnBBcq5/PJ46DZ9RAABBBBAIGwBAnDYdJyIAAIIIIAAAgggEI8CBOB4rBp9RgABBBBAAAEEEAhbgAAcNh0nIoAAAggggAACCMSjAAE4HqtGnxFAAAEEEEAAAQTCFiAAh03HiQgggAACCCCAAALxKEAAjseq0WcEEEAAAQQQQACBsAVsCcBer1fmzUDp6ekaP358u53dsGGDzKtUzce8LSpw3NatW1VSUmJ9PSsrS+ZVph6PR4Fr1tXVWd8rLi7W8OHDw4bgRAQQQAABBBBAAIHkEOjxAGwC7JYtW5SdnS23291uAC4tLdXmzZs1btw4KySbsDxw4ED16dNH69ev18iRI1VUVKS1a9cqMzNTY8aMkQnM9fX11vWCz8/NzU2OyjFKBBBAAAEEEEAAgbAEejwAB3oVHFjb9tR8z3xMsDWfwLGFhYUqKys7YDV4x44dGjt2rDZu3Khhw4ZZwTiwGmxCM6vAYc0DTkIAAQQQQAABBJJGICYCsFnZNWE3EF7NqrEJujk5OdaqcSAYB1Z6zYqwWVU2QTiw4hu8Opw01WOgCCCAAAIIIIAAAt0WSLoAbILzwQcf3G0oTkAAAQQQQAABBBBIDIGYCMA9tQVi1apV7VZp8uTJiVE9RoEAAggggAACCMSxgLn3y4lPTARgs+Xh008/1VFHHXXATXAZGRnatGmTRo0a9aWb4MyWB/Pp7k1wJhSfeOKJTljTJgIIIIAAAggggEAMCDgWgM1+XvPYsyOPPNJiCH4M2oABA1r3/QY/Bi348WjBj0FzuVwaPXq0FZK7+hCAuxLi+wgggAACCCCAQGIL2BaA2zKawGsejWb3UxsIwIk9oRkdAggggAACCCDQlYBjAfidd96RWekNZdW2q0F05/sE4O5ocSwCCCCAAAIIIJB4Ao4FYKcoCcBOydMuAggggAACCCAQGwIE4NioA71AAAEEEEAAAQQQsEmAAGwTNM0ggAACCCCAAAIIxIYAATg26kAvEEAAAQQQQACBpBKo+eUvrfHmXHGF7eMmANtOToMIIIAAAggggAACpXl5FkJRVZXtGARg28lpEAEEEEAAAQQQQIAAbOMc4CkQNmLTFAIIIIAAAggg0IEAAdjGqUEAthGbphBAAAEEEEAAAQK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EvasGGDdu7cac2GrKwsHX300fJ4PNq6datKSkq+9HWv16t169aprq7O+l5xcbGGDx/e5WwiAHdJxAEIIIAAAggggECPCyR9AC4tLdXmzZs1btw45ebmau3atcrMzNTQoUO1fv16jRw5UkVFRa1fHzNmjBWY6+vrNX78eLU9v7OKEYB7fD7TAAIIIIAAAggg0KUAAbiDAJydna2ysjIr5JqPWQ3esWOHxo4dq40bN2rYsGFWMA6sBg8cOLDLVWACcJfzkQMQQAABBBBAAIEeF0j6ABwIt4GtDgUFBVboNau85mNWfM0nsNJrVoS3bNliBWGzYmw+gVXjwLEdVY0A3OPzmQYQQAABBBBAAIEuBZI+AJtg++mnn1pbIMy+30CYDcgRgLucQxyAAAIIIIAAAgjElUDSB+C2q7eBQNynTx9VVFSEvQXCrPa295k8eXJcTRA6iwACCCCAAAIIJJpAeWGhNaSiqirbh5ZSVVXVYnurbRo0Wx0qKytbn/xgArH5DB48WJs2bdKoUaO+dBNc4BhugnO6erSPAAIIIIAAAgh0XyDpV4ANmQm0ZrXXfDp6DFpgb7A5JvgxaC6XS6NHj7ZCclcf9gB3JcT3EUAAAQQQQACB6As0bdrUetHUUaNEAI6+cYdXJADbiE1TCCCAAAIIIIDAFwK+N95Q+UknKf3YY9X75ZcJwHbODAKwndq0hQACCCCAAAII7BcgADs4EwjADuLTNAIIIIAAAggkrQAB2MHSE4AdxKdpBBBAAAEEEEhaAQKwg6UnADuIT9MIIIAAAgggkLQCBGAHS08AdhCfphFAAAEEEEAgaQUIwA6WngDsID5NI4AAAggggEDSChCAHSw9AdhBfJpGAAEEEEAAgaQVIAA7WHoCsIP4NI0AAggggAACSStAAHaw9ARgB/FpGgEEEEAAAQSSVoAA7GDpCcAO4tM0AggggAACCCStAAHYwdITgB3Ep2kEEEAAAQQQSFoBArCDpScAO4hP0wgggAACCCCQtAIEYAdLTwB2EJ+mEUAAAQQQQCBpBQjADpaeAOwgPk0jgAACCCCAQNIKEIAdLD0B2EF8mkYAAQQQQACBpBUgADtYegKwg/g0jQACCCCAAAJJK0AAdrD0BGAH8WkaAQQQQAABBJJWgADsYOkJwA7i0zQCCCCAAAIIJK0AAdjB0hOAHcSnaQQQQAABBBBIWgECsIOlJwA7iE/TCCCAAAIIIJC0AgRgB0tPAHYQn6YRQAABBBBAIGkFCMAOlp4A7CA+TSOAAAIIIIBA0goQgB0sPQHYQXyaRgABBBBAAIGkFSAAO1h6ArCD+DSNAAIIIIAAAkkrQAB2sPQEYAfxaRoBBBBAAAEEklaAAOxg6QnADuLTNAIIIIAAAggkrQAB2MHSE4AdxKdpBBBAAAEEEEhaAQKwg6UnADuIT9MIIIAAAgggkLQCBGAHS08AdhCfphFAAAEEEEAgaQUIwA6WngDsID5NI4AAAggggEDSChCAHSw9AdhBfJpGAAEEEEAAgaQVIAA7WHoCsIP4NI0AAggggAACSStAAHaw9ARgB/FpGoEEF6i++mprhJk/+pFSi4sTfLQMDwEEEOieAAG4e15RPZoAHFVOLoYAAkECZUcdpaaSEhW+/TYBmJmBAAIItBEgADs4JQjADuLTNAIJLkAATvACMzwEEIhIgAAcEV9kJxOAI/PjbAQQ6FiAAMzsQAABBDoWIAA7ODsIwA7i0zQCCS5AAE7wAjM8BBCISIAAHBFfZCcTgCPz42wEEGAFmDmAAAIIhCNAAA5HLUrnEICjBMllEEDgSwKsADMpEEAAgY4FCMAOzg4CsIP4NI1AggsQgBO8wAwPAQQiEiAAR8QX2ckE4Mj8OBsBBDoWIAAzOxBAAAFWgGNyDhCAY7IsdAqBhBAgACdEGRkEAgj0kAArwD0EG8plCcChKHEMAgiEI0AADkeNcxBAIFkECMAOVpoA7CA+TSOQ4AIE4AQvMMNDAIGIBAjAEfFFdjIBODI/zkYAgY4FCMDMDgQQQKBjAQKwg7ODAOwgPk0jkOACBOAELzDDQwCBiAQIwBHxRXYyATgyP85GAAFWgJkDCCCAQDgCBOBw1KJ0DgE4SpBcBgEEviTACjCTAgEEEOhYgADs4OwgADuIT9MIJLgAATjBC8zwEEAgIgECcER8kZ1MAI7Mj7MRQKBjAQIwswMBBBBgBTgm5wABOCbLQqcQSAgBAnBClJFBIIBADwmwAtxDsKFclgAcihLHIIBAOAIE4HDUOAcBBJJFgADsYKUJwA7i0zQCCS5AAE7wAjM8BBCISIAAHBFfZCcTgCPz42wEEOhYgADM7EAAAQQ6FiAAOzg7CMAO4tM0AgkuQABO8AIzPAQQiEiAABwRX2QnE4Aj8+NsBBBgBZg5gAACCIQjQAAORy1K5xCAowTJZRBA4EsCrAAzKRBAAIGOBQjADs4OArCD+DSNQIILEIATvMAMDwEEIhIgAEfEF9nJBODI/DgbAQQ6FiAAMzsQQCBZBJo++kh1Dz5oDTfv9ttDGjYBOCSmnjmIANwzrlwVAQQkAjCzAAEEkkXABOCy8eOVesghKly7NqRhE4BDYuqZgwjAPePKVRFAgADMHEAAgeQRIADHWa0JwHFWMLqLQBwJsAIcR8WiqwggEJFANAJw5qN5atgstfyiKqK+hHNySlVVVUs4J8brOQTgeK0c/UYg9gUIwLFfI3qIAALREYg0ABf+4Xp5VpyihhKp5RYCcHSq0slVCMA9TkwDCCStAAE4aUvPwBFIOoFIA3Dfh+Yp/ZWZqntPSrmTANzjE4gA3OPENIBA0goQgJO29AwcgaQTiDQA9//lt5S6foEqXpI8TxKAe3wCEYB7nJgGEEhaAQJw0paegSOQdAKRBuCiGw6Wu2Sp9iyRcv5KAO7xCUQA7nFiGkAgaQSa9+xR3f33W+PNue46HoOWNJVnoAggEGkAHnBpqlylq7XzbqlgHQG4x2cUAbjHiWkAgaQRMAF494gRcvXtq34ff0wATprKM1AEEIg0AA887wOl+Cr16ZVSv10E4B6fUQTgHiemAQSSRoAAnDSlZqAIINBGINIAPGjmG9YVP5knFVURgHt8ghGAe5yYBhBIGgECcNKUmoEigEAUA3DuaaNVeMJGebdLO24nANsyuQjAtjDTCAJJIUAATooyM0gEEGhHIJIV4LwzDlGfyR8RgO2cWQRgO7VpC4HEFiAAJ3Z9GR0CCHQsEEkALrxgsHLHfqbq16WyZawA2zLPCMC2MNMIAkkhQABOijIzSAQQiGAFuPauu+Rbs0apxcXyTJum8pNOUv9L+irr4D2qfEUq/zMB2JYJRgC2hZlGEEgKAQJwUpSZQSKAQIQBuPqGG5R9ySWtAXjgdXny9KuyVn/NKjA3wdkwxQjANiDTBAJJIkAATpJCM0wEEPiSQKhbIMwKcNsAPOyOVLnSm1T6gFT/PgHYlulFALaFmUYQSAoBAnBSlJlBIoBAlFeAD1q0/4Kf3y75thOAbZlgBGBbmGkEgaQQIAAnRZkZJAJJLVB58cVqqa+X54QTlHnOOa0W4a4A1805SQPmSi15xdpxfQkB2K7ZRQC2S5p2EEh8AQJw4teYESKQ7AImANc//rjy7703KgG44fKT1P98qbnPOO28aj0B2K4JRgC2S5p2EEh8AQJw4teYESKQ7ALRDsAtvz5JBVMl/yE/UOkFjxCA7ZpgBGC7pGkHgcQXIAAnfo0ZIQLJLhDtAOz+w0nKmSA1jZmrXefdTQC2a4IRgO2Sph0EEl+AAJz4NWaECCS7QLQDsGf5Scoolhon/ka7v/MTArDX69W6detUV1dnzbXi4mINHz5cW7duVUlJifW1rKwsHX300fJ4POro+K4mKgG4KyG+jwACoQoQgEOV4jgEEIhXgWgH4Nx3TpIrU/Kd8JT2TDkruQNwIMzm5+drzJgxrXOkurpa69ev18iRI1VUVKS1a9cqMzPTOmbDhg2qr6/X+PHjVVpaqs2bN2vcuHHKzc3tdI4RgOP1R5B+IxB7AgTg2KsJPUIAgegKRDsA5394ktVB74zXVDZ5cnIHYLPKu2PHjtbV3UDpzNfLysqskGs+gePGjh2rjRs3atiwYVYwDgTogQMHWqvGnX0IwNH9weBqCCSzAAE4mavP2BFIDoFoBuDsbw5S9rafqak6Q/6ZLxOAzWquz+dTVVWVGhsblZaWpqOOOkrbtm2zZldgVTiw0mtWhLds2SIThAMrvsGrwwTg5BHHnWsAACAASURBVPihZJQIOC1AAHa6ArSPAAI9LRDNAJzz9QJlfT5fjeXZav7+SwRgE4DNSq8JvSbQBrY3mO0OBOCentpcHwEEwhUgAIcrx3kIIBAvAtEMwPkT9spT9phqS/op9afPEIBN4G0bdD/99FP16dNHFRUVYW+BMNsd2vtMnjw5XuYd/UQAgRgWaC4rU8Whh8pVWKiCDz9U5THHyP/xx8p/8025R4yI4Z7TNQQQQCA0gdq5c+V94gll3323PP/7v60n+TdvVuXXvib3yJHK//e/O7xYw6JFqrvpJmXMm6feR26Up3qVqj8oUspPl6jyhBOSew9w25vYzHYG8xk8eLA2bdqkUaNGfekmuMAx3AQX2gTmKAQQiL4AK8DRN+WKCCAQWwIHrADPnNnauaaSEpWNH6/UQw5R4Re5rb2e1951l6pvuEHZl1yi3oe/otS6d1Wx5mBl3vwoK8AGrKPHnQV/vaCgoHU1OPgxaC6XS6NHj7ZCclcfboLrSojvI4BAqAIE4FClOA4BBOJVIDgAy+9X5dy5yvz+95U9d263A3DfkQ8pxV+jPX8brby7FhOA7ZwUBGA7tWkLgcQWIAAndn0ZHQIISNEMwP0Ovssi3b1irPLvuYcAbOcEIwDbqU1bCCS2AAE4sevL6BBAIHoBuNfVZ6hgwDPybpcqNxCAbZ9bBGDbyWkQgYQVIAAnbGkZGAIIfCEQrRXg3tfOUH7/59VQIlWVEIBtn2AEYNvJaRCBhBWwKwD73nhD3hUrLMfc+fMT1pOBIYBA7AlEKwD3+/mxyu71hqpfl+qrCMC2V5oAbDs5DSKQsAJ2BuDyk05S+rHHqvfLLyesJwNDAIHYE4hWAB64YIQ82R9r30tSYwoB2PZKE4BtJ6dBBBJWgACcsKVlYAggEOUtEIN/OVhpGZ+pbJnUXEAAtn2CEYBtJ6dBBBJKoOH551Vz003Wsy/z7rpLu0eMkKtvX/X7+GOVHXWUzLMxC99+W6nFxd0ed/3vf2+dY67nmTat9XyzBYIV4G5zcgICCERBIForwAct2t+ZnYsk9yEE4CiUpnuXIAB3z4ujEUDgQAETgCtmzVLGjBlRD8D7zj5b3hdfVK9lywjATDwEEIgJgWgE4NoFN2jYbVKLK1M7bqtX2lgCsO3FJQDbTk6DCCSUAAE4ocrJYBBAoAuBaATgxsdu0IC5kj9jpEpv3kwAdmLWEYCdUKdNBBJHgACcOLVkJAgg0LVANAJwyws3qO8sqSnnWO268Q0CcNfs0T+CABx9U66IQDIJEICTqdqMFQEEohGAU/99gwqmSr6Cadpz7YsEYCemFQHYCXXaRCBxBAjAiVNLRoIAAl0LRCMA55TdoIxiqaHfhdr7swcIwF2zR/8IAnD0TbkiAskkQABOpmozVgQQiEYAzqu9QemDpPqiS1R+2V0EYCemFQHYCXXaRCBxBAjAiVNLRoIAAl0LRCMAFxbcYDVUM/weVc6ZQwDumj36RxCAo2/KFRFIJgECcDJVm7EigECkAbhh0Xz1yvuVWprTVHvwXQRgp6YUAdgpedpFIDEECMCJUUdGgQACoQlEGoB9v/2J8nMeUZO3nxpG3UgADo09+kcRgKNvyhURSCYBuwJw2vjxraxNW7bwJrhkmmSMFYEYEog0ADff9z1lZ76khppRajp8HgHYqdoSgJ2Sp10EEkPArgDc9NFHqr7hBmVfcon1VjhehZwY84dRIBBvApEGYN1/sjI9/1Z99Vj5x15EAHZqAhCAnZKnXQQSQ4AAnBh1ZBQIIBCaQKQBOPWhI5SWulXVZScoZfzpBODQ2KN/FAE4+qZcEYFkEiAAJ1O1GSsCCEQagDMe6aeUlAZVlJ6m1GNPIgA7NaUIwE7J0y4CiSEQ7QDcUl3dClNxwQXyvviiei1bJrZAJMZ8YRQIxLtAJAE4xVepjKVDLILyz2cq/bjjCMBOTQgCsFPytItAYghEOwDvHj5czeXl6rd1q8xfNATgxJgnjAKBRBGIJAC7Sv8pz4pT5N0u1boIwI7OCQKwo/w0jkDcCxCA476EDAABBLohEEkATt14r9LWXKW696WGXgTgbrBH/1ACcPRNuSICySQQzQDsLlmq5sfnKmN4Yyuh73Op4Yi75ft4H0+BSKaJxVgRiFGBSAJw2porlbrxPlW/LjUOIwA7WmICsKP8NI5A3AtEIwCnrl8gszJi9se192n0fFWVu2YQgON+tjAABOJfIJIA7FkxTa7S1SpbJrm+TgB2dDYQgB3lp3EE4l4g0gAc2BNnIFryilX5l89V/269Cp55XrV33KLeX3lTLo9UWfMDlV/zCM8BjvsZwwAQiG+BSAKwuQHO/KK/c5Hk+S4B2NGZQAB2lJ/GEYh7gUgDsLkhxIRg/yE/UNOoH6h8+nQ1V1Wp9/PPq2bhQmXoX8qdKDU2HaTPLv2EABz3M4YBIBDfAuEG4MATIFpa0rXjDp8yZxKAHZ0JBGBH+WkcgbgXiCQAu8rflecvk6S0bHlPeFpKy/lSAG5a+y8V/SRDKS0N2rNEavkab4KL+0nDABCIY4FwA3DgX7ua/AO161c7CMBOzwECsNMVoH0E4lsgkgCcvvoimRvf/AefoaYx8yyItivAvn/9S33mn6GM2mfUVC6VVxCA43vG0HsE4lsg3AAceAKE1zdWZb95jwDs9DQgADtdAdpHIL4Fwg3AKTXblPHM4dbgfSc8pZasog4DcN6ttyp77wK5XNWq2fsN+Y+7VuUnnaT0Y49V75dfjm9Aeo8AAnElEG4ADjwBot47UeWLXicAO111ArDTFaB9BOJPoPq66+TfuVNpX/mK3AcdpIpZs5QxY4by7rpLu0eMkKtvX/X7+GOVHXWUmkpKVPj220otLj5goIG/DPxDpqhp3DWt32tvBdgEYNeOV5WduVL+pjzVHP4MATj+pg09RiAhBMINwIEnQNTUnarKe/5CAHZ6NhCAna4A7SMQfwImANcuWqTcW24JKwCbm0E8zxxu3Q3t+8bDaskb2WUA9m/bprz0xdYTIWqG36c9p85mBTj+pg49RiDuBcINwIEnQJgn2tTc9wgB2OmZQAB2ugK0j0D8CUQagNNXz5a7ZIma+4xT48RFBwB0tAJsAnDqR4uVc7Tky/+2Pv/+XwnA8Td16DECcS8QTgAOPAHC3PBbUX6uahcvJgA7PRMIwE5XgPYRiD+BSAJwIPyavwh8ExcdsPprJDoLwA1PLFbRhVKLO0db59QQgONv6tBjBOJeIJwAHHgChPmlv2rrsQTgWJgFBOBYqAJ9QCC+BMINwGbV1wRg82m79SEg0FkANqsmRZf0kjttn/VINF8KN8HF18yhtwjEv0A4ATjwBAjzxJvq/xQSgGNhGhCAY6EK9AGB+BIIJwB70j9U+iszrYE2jbta/iFT2x10VwG44Pxjld3rDdW9J+17jwAcXzOH3iIQ/wLhBODATb9NY+aq5o1GAnAsTAMCcCxUgT4gEF8C4QTg7I3nybz4wvwF4D/4zA4H3FUAzjrnDPUa8Ix1fulzRyr/T6/GFx69RQCBuBYIJwCbRz6aRz82TvyNald+QACOhRlAAI6FKtAHBOJLoLsBuN/ry5W9dvr+N75NeanTwXYVgM3rQ/NGbVFqzRuqfm+wUu/cGF949BYBBOJaINQAvHv4cKmlRf3+sUSZr05r/fOvfulSAnAszAACcCxUgT4gEF8C3Q3AA5dfLs+WO9TUZ7J8w2bLPWhQ2CvAJgBnHZmjjN0PyF/rkW/OnvjCo7cIIBDXAt0JwM3l5Rq8/IdK2/I7BZ55TgCOkfITgGOkEHQDgTgS6G4AHvbwKLlqN2nfS5Jr+lXKmDYtogCcftxxynx3jtx5knfKC2ou+noc6dFVBBCIZ4HuBuDhDw1WSt1navzqL6w/qwjAMVJ9AnCMFIJuIBBHAt0JwCov0ZD5+we3c5GU9dPoBOCWpXOUO1HyF8+Ub9LiONKjqwggEM8C3QnAqZnlGnSlDtj+RQCOkeoTgGOkEHQDgTgS6E4Azhpcoj6nS77q/tqzeJdyropOAK65Zs7+ZwKn58t7xvvW/+eDAAII9LRAdwJwzhHl1p9/wa98JwD3dIVCvD4BOEQoDkMAgVaB7gTgvtNKlFEs1Xx+hCqXvhu1AFw5Z476/Shbab1r5Zt0n/zFs6gQAggg0OMC3QnAAy4oV/ogtW5/MJ0jAPd4iUJrgAAcmhNHIYDAfwVCDcDlXxunQT/eYp1Y/uG3Vf/8X6MagHOnDFbe2M+sfXVmL7D5uEuWWv+/eegprAozaRFAIOoCoQbg8nFDNeiSCrWkZss39b9PvyEAR70k4V2QAByeG2chkMwCoQbg+lnF6v3t3fLnH62K1/ur4cUXoxqA048arb5TPpUaa9VwxvtKW79A5m1z5tM0erYaJ9yWzGVi7Agg0AMCoQbghrOL1GtKnfz9T1DThBtbe0IA7oGihHNJAnA4apyDQHILhBqAdcMAZR5cK+/QH6vmpe1RD8BpY8eqzwWD5N6+4r8FScuRGmus/+09dbWaex+R3MVi9AggEFWBUAOwe2EvpRf55RtzrVoOPpkAHNUqROFiBOAoIHIJBJJMINQAnPloniVTN/ZB1S/7U48E4F43na+0139itdOSWaTGCb+Qe/tLcm955oCtEUlWIoaLAAI9JBBKAO63/NfyrDhFzV7J++3n5cr/7026rAD3UGG6e1kCcHfFOB4BBEIJwP0/eFsZS4dYWLXjlqhhyZIeCcD599xjBd6Uve+oacw86YsVYM/fzrS2RnCDHPMVAQSiKRBKAB50S3+5Sv+p6tel1KsIwNH0j9q1CMBRo+RCCCSNQCgBuOhfj1orIN7tUtOMng3A7cGbUJy6fgGPSUuaWclAEbBHoKsAnP2twer3nc/U4ktR6eIWFTxDALanMt1shQDcTTAORwABhRKAB6y8SemrZ6uhRPKfYX8ANmVKe32eXHvXq2nc1WocdzWVQwABBCIW6CoAD7wyS55BdapZ51HlK171fp4AHDF6T1yAANwTqlwTgcQWCCUAD/rj+dYKrPknQNfFzgRg1953rP3B5iUZDTO3J3ZRGB0CCNgi0FkArjptfOub33Y94FJTWTUB2JaqhNEIATgMNE5BIMkFQgnAgx+cIPe2F7TvJSn96o4DcNOnn6rh6act0ZzLL1f59Olqrqqy/tKoWbhQvn/9S3m33ir/tm2qXbxYmTNnKv2442RehGGeAmH2AHf2CawCsxc4ySctw0cgSgKdBeCUu8YrZ4LkP+QH2n3ZH1v/LOMmuCjhR/MyBOBoanItBJJDIJQAPOSeUXKVrlbZMilzYecBuOLcc5U6dKgKHn886gG4dS9wzlDrWcF8EEAAgUgEOgrAuRd+V9nrTrUu7TvhKe0963wCcCTQPX0uAbinhbk+AoknEEoAHnb9HmvgOxdJeb9zLgCbPqSvOksp9aXyHb9U/qHTE68gjAgBBGwT6CgA588aq8wPL5dvj0ctP/zrAb/MswJsW3lCb4gAHLoVRyKAwH6BrgJw6pBCDflZmXXs57dLBeYRaB08Bs1sgejJFWDTB/eWp5W64W6eC8wERgCBiAU6CsC9/8ej9O0PqHZDvvXos+DtXATgiNmjfwECcPRNuSICiS7QVQDOGl+g/v9XId9uj/b83ut4ADZvhgs8F9g75QUrCPNBAAEEwhHoKAAXfnurUstfVdWaPvLc/CcCcDi4dp5DALZTm7YQSAyBrgJw3om56nNqtbyfZ6psab3zAVhS6qZH5P7oEfmLZ8o3aXFiFIJRIICA7QIdBeB+E/8ql3eH9q4sUs5vnyIA216ZbjZIAO4mGIcjgECXWyB6n5Gl/Ml1qn0/TxUvVcVEAE6pK1X6386yqmceiWYejcYHAQQQ6K5ARwG46OjfW5fa9eSXb+hlC0R3lW04ngBsAzJNIJBgAl2tAPef41HWKK8qVheq9t9lMRGATQl4JFqCTUSGg4ADAu0F4Pz/d7J6H7JSjbul8r8TgB0oS/ebJAB334wzEEh2ga4C8IDL0pQxrFH7XumnunW7YyYABx6J5h96inzHP5HsZWT8CCAQhkB7Abj3pccpf/i/VPe+VL2BABwGq/2nEIDtN6dFBOJdoKsAfNCi/SPctWyImrZvj5kAbN0Mt2Ka1TfzTOCWnKHxXgr6jwACNgu0F4D7X3eYsvp9YL35sm47AdjmkoTXHAE4PDfOQiCZBToLwGWHj9Cw28x+g2zteqx3bAVgczPc+lvl3r5CjRMWqmn0xclcRsaOAAJhCLQXgAf9or/Sc3dZL/7xpxCAw2C1/xQCsP3mtIhAvAt0FoCrpozQgLlSc59x2nPP3pgLwK7SfyrtrWvV3PsIeU9dHe+loP8IIGCzQHsBeNiv0+Vy+6wX/7j6E4BtLkl4zRGAw3PjLASSWaCzAFw3c4T6zpL8Q6ao7PYNMReATd08K6ZKjbVWADZBmA8CCCDQmUDNwoXWtzPOOEO1v/qV6h9/XPn33iv5/aq9ca6GzJda3FnasbCu3de68xSIGJxfBOAYLApdQiDGBToLwI3/b4QKpkr+Q36gsptWxWQADmyDaBo9W40TzH4NPggggEDHAmVHHaWmkhIVvv32lwKwd9Fc61+9/NmHqnT+hwTgeJlIBOB4qRT9RCB2BDoLwCkLRyhrrNT41V+o/LLFMRmAU6o2K/3VH1k3wZmb4fgggAACnQl0FoBdL861fulv7P8d7b78TwTgeJlKBOB4qRT9RCB2BDoLwO7fjFBGsdQ48Tcqn3dHTAZgI5m+6iyl1JfKN+k++YtnxQ4uPUEAgZgT6CwAZ7w71/ql3zvkQpXNe4AAHHPV66BDBOB4qRT9RCB2BDoLwNkvjLA66p3xmipmzYrZABx4JjA3w8XOvKInCMSqQGcBOOezuUofJDUcfI32zr6VAByrRWzbLwJwvFSKfiIQOwIdBeD8BZcr65VvqMWXIt93X42pAOwvLW0FdBcVWf8duBlu36enyVc3UFk/+pFSDzkkdqDpCQIIxIRAZwG4d8tcq4+1RzyminPPJQDHRMVC6AQBOAQkDkEAgQMEOgrAva7/X2W8MVO+nalqufCVmArAvtWrVXXNNUo/7jjlLVhgjSd10yNyf/SIvJ9nacdtdSpcu5YAzFxHAIEvCXQUgNP8Hyq3ZZH8DXlqmHAPATie5g4BOJ6qRV8RiA2BjgJw4cUHKW3zItW+71Hq1X+N2QCcc9VVanznHaW0NCjX+xvrkWjb50sFLxOAY2OG0QsEYkugowDs8b+u7JbH5asuUuNxtxOAY6tsnfeGABxP1aKvCMSGQEcBuO8P0pT62bOqeC1bmbe/FNMBuHzGDLny8tTvlonWm+Fq1kgtlxCAY2OG0QsEYkugowCc07RY6XpXNTu+opQplxOAY6tsBOB4qgd9RSAeBDoKwP2/+7FcVRu194Vc5Sx+IS4CcJ+nHlL6386y2Gsm/F3u0UfHQwnoIwIIhCrg96v65z+3js696aZQzzrguPYCcMG9d6pX02XWceUfnSzPGecQgMPSdegkVoAdgqdZBOJYoKMAPODbz1uj2vlQL/V+7rm4CMC9ly9Xyu++rfS+XtUfeod07IVxXBm6jgACXxLw+1Xaq5fkdqto376wgNoLwH3v+bFy/PercbdUtXe6Mr73PQJwWLoOnUQAdgieZhGIY4H2AnDuzG+o8NhX5a+Sdj8VXwG4aeEMZY+plG/A/8p/8v1xXBm6jgACdgXggXcfK0/LG6p8RWoaQACOu5lHAI67ktFhBBwXaC8AF/zoq+r1lbfUUCLt+0d8BeC6S89Qr2/tVnP2IfKeudZxXzqAAAJRFOihFeDhizKVonqVPiClfZ0AHMWK2XMpArA9zrSCQCIJtBeA+15yiHIO/kjVr0s1G+MrAFecc476f2+bVaKGmdvVkp6fSOViLAgkt0APBOCUdx9X//Mlv/qp9PbdyphOAI67SUYAjruS0WEEHBdoLwAP+nkfpffaq71/lnxl8ReACyZuk2eI5Dt+qfxDpztuTAcQQCBKAj0QgLPqHlfeNyWvjlbZ7esIwFEqla2XIQDbyk1jCCSEQHsBeOhtWXJn1mn37yV/Y/wF4Kwh25Q7UWoad7Uax12dEHViEAggIKkHAnBh8eNK7S3VpJynyl8+2mUA9m/e3FqKpo8+Uu3ixcqcOdN6MU/lnDlKGztW+ffco7LJk+XbLhVVVdleupSqqqoW21t1sEECsIP4NI1AnAq0F4APWrR/MJ/fLrl6xV8ATvVsU5//kZqLJsk75cU4rQzdRgCBLwlEOQD7Fl+vPoe/oGblqzrlx6r55S+7DMA1CxfK969/Ke/WW+Xfto0AHAvTlAAcC1WgDwjEl0DbANwwf5YGzJWa8w/Xzuvej8sA3LxrmwbM21+H+vPsX32JrxlAbxGII4EoB+CUJ89TzqB35U0ZrwYdTwCOo6lwQFcJwPFaOfqNgHMCbQNw84Oz1Od0yd/veJX+7JW4DMBN27ZpwPVD5WrYJu+UF9Rc9HXngGkZAQSiJxDlAOx5aarSc3epznW6GluKCcDRq9SBV9qwYYMqKyt19NFHy+PxaOvWrSopKbEOysrKav261+vVunXrVFdXZ32vuLhYw4cP77JbBOAuiTgAAQTaCLQNwO4/zrJuCGkaerZ2zV0WtwG4320nK61sJfuAmfEIJJJAlANw9qvHyuX2qdo9W83NuQTgnpgrpaWl2rhxozIyMqyg6/P5tH79eo0cOVJFRUVau3atMjMzNWbMGJmgXF9fr/Hjx8uct3nzZo0bN065ubmddo0A3BOV45oIJLZA2wCc+eYsZRRL3rG/UNn/XRu3AbjPPZcoY+td7ANO7OnL6JJNoJMA3PCnP7VqZHznOx3KBN4E1+/15cpeO13NXqk66yqpuZkAHO35ZFZ0TdgtKChQRUWFFWZ37typsrIyK+Saj1kN3rFjh8aOHWsF5WHDhlnBOLAaPHDgwC5XgQnA0a4c10Mg8QXaBuD8z2bJlSk1HLtUe787M24DcK9H71fWhh9bBWQfcOLPY0aYJAKdBODgP8uy531xE0A7LIEAXPTXO5X5wWXybpcahhOAe2QGmdXdwsJCa/X3008/tQJwYOuDWfE1n8BKr1kR3rJlixWEAyu+wavDnXWQANwj5eOiCCS0QPBfGmnDcpS/7xK1+FPV8I0/qvy00+I2ABc89piyNv9MKfWl8p66Ws29j0joOjI4BJJCIIoBeNCff6z0bfdbL/xp/joBOOrzx2xnMB8TdE3IJQBHnZgLIoBABALBAdgzuEG5VbeosSpfTdP+EPcBOGPfErm3r1DjhIVqGn1xBEqcigACMSEQxQA8ZMk3lbr3H9YLf1K/SwCOan2rq6v19ttvq7Gx8YDrulwu9e3b19reEO4WCLPa295n8uTJUR0DF0MAgcQWqLvxRjXcc4+yfv5z5Ra9oyzvn1W3c6CavnO3qr/7XbkKCpT7xz+q5vvfl/+zz5Tz+9/Lt3SpfCtXKvOKK5R+8smtQOaZmDU/+IHcQ4cq55FHVPWd76ilqkp5zz6rujvuUNPrryv75putZ2c2PPigPGefrbSJE1Uzb55Sx4xR9qIvHkDcBbm5Tu311yt14kRlXX65qk4/XSl5ecr705+s9s31Tfsez3ZlvHOD/L0OV83UfyR2IRkdAskg4PervH9/ye1W7127Dhhx8J9lGXPmdKhRecwx8n/8sYbdP0Au707rhT+p511hvWSj/s47lT5tmtLPPDPiP8sqTziBF2EEqhC8Arxv3z5t2rRJo0aN+tJNcGbLg/lwE1wy/DQzRgScFQheAc7ru1Lp3n+q9tMRcs36VdyvAKcOGybPiqlSY60aznhfLTlDncWmdQQQiEwgSivAzZ+XaNht+7tiXviTcxUrwJEVpouzgwNw28egmRvkAqvBwY9BM6vFo0ePtkJyVx/2AHclxPcRQKCtQHAALuizRKmNH6jygyOUfsHNCRGAU9ffyjYIpj0CiSIQpQCcmlJivfCnsba3dt9bTgCO9/lBAI73CtJ/BOwXCA7AhXnXWR3Yu3aisi65MqYCcNMnn7TiNH/+uaquuUbpxx1n/cVVPmOGXHl56r18uSrOOUfmRRjmJjizAuwq/afS3rrWugnO3AzHBwEE4lggSgE4d2SJCqZKDXuHa+/vthKA43hKWF0nAMd7Bek/AvYLBAJwwa2XqVfOndYzMcvXT1b2ZZfFVACuXbxY9UuXKvuii6w9xqEGYCPKNgj75xUtItAjAlEKwL2OLVHOBKnm8yNUufRdAnCPFMvGixKAbcSmKQQSRCAQgHsv/JHysx62nolZvSOxAjDbIBJksjIMBKIUgPt/t0Tpg6Sqrceo+uk3CcDxPrMIwPFeQfqPgP0CgQDc//bjleV5RTXrpIamxArAbIOwf17RIgI9ItAmALc0NLQ2U3PLLapdtEi5t9yirl6EMWReiXXe3g3T1PDiiwTgHimWjRclANuITVMIJIhAIAAPvPNIedLeUeUrUmN2YgTglNTU1iplvXc+T4NIkDnLMJJYoE0A3nviiWpcs0Z9Vq1Sw1/+ElIArj71MPU7/XM1Zw7VvrWHE4ATYToRgBOhiowBAXsFAgF48K8PUpr7E5Utk3RQYgTghiefVMPy5cq54grl9n9drtLVvBTD3ulFawhEVyAKAdj7w4NVMLlMTb2/rsp/5hKAo1shZ65GAHbGnVYRiGeBQAA+6It3UOxcJKUdk3gBOPsrbqWuX6DmoknyTnkxnktG3xFIXoEoBOCmS4Yqd1yFGotOV9XfGgjAiTCbCMCJUEXGgIC9AiYAex9fpCHzpZaUDO34ZYM8k50LwPXLzBK0lHn22QdAhPMUiOAV4IyTvynPimnWNRtmbldLer690LSGAAKRC0QhALt+0V+eQfVqKL5Otc+9TQCOvCrOX4EA7HwN6AEC8SZgArD/pUXWQ+H9qQepdMEnjgbguEc/9gAAIABJREFUsi9e51742mvRDcDTpyvtrWusbRC+SffJXzwr3kpFfxFAIAoBOPPRPMuxbuyDql/2JwJwIswqAnAiVJExIGCvgAnA6ZsXWQ+F93m+pj23/DthA7B7y9NK3XC3/MUz5Zu02F5oWkMAgcgFIgzArvJ35fnLJPmrpIbJS9SwZAkBOPKqOH8FArDzNaAHCDgp4F2+vLV5z/TpIXXFBOCs8kXWQ+EbMqZp780vJmwATqkrVfrfzrK2P5htEHwQQCDOBCIMwO6SJUpfPVt170st5xCA46z6HXeXAJwwpWQgCIQlUPurX6l6/nxlX3qpcufP7/Aa5tFBzXv2qODBB61HB+VpkTKKpbrsH2nf/IcTNgAbkPRXf6iUqhJ5p7yg5qKvh+XMSQgg4JBAhAE4ffVFcpcstR73mHopAdihKka/WQJw9E25IgLxJNCdABz87Mx+xfsfAVGVf4vMirCTN8H15B5gM8bUDYvk3vKMmkbPVuOE2+KpvPQVAQQiDMBm+4PZBmEe95i5kACcMBOKAJwwpWQgCIQlEE4AbnzpcfUZ9qiaW3JVU3BlwgfglKrNSn/1R2rJGaqGM94Py5mTEEDAIYEIA3DgBrjPb5cKzP5f9gA7VMgoN0sAjjIol0MgzgTCCcDNf71XBYOeVZN/oOp6X5zwAdiU1LNiKm+Fi7O5TXcRsAQiCMDmleieFaeoqSJNux5sJAAn0pQiACdSNRkLAt0XCA7Anm9/W/4tW6yLZJ577gEXC359qHv1tcru/aYaGr8qX+FpSRGAU9ffKvf2FbwVrvtTjDMQcFYgggCcuvFepa25SvWfZKv8mVoCsLOVjG7rBODoenI1BOJBYN+ZZ8r3xhsqeOghNW3Y0HoTnAnA5VOnKv2449T7pZc6DMCety6UJ3uL6rzHq6nf8UkRgM1KUNpb16q59xHynro6HspMHxFIWoGW+vrWsaekp6u0Vy/J7VbRvn0K/mXe3NBbu2iRcm+5Rdnz5n3JK3ADXPU7BapaVUEATqQZRQBOpGoyFgRCEzAB2LtypXo9/XRYATj7P6fLnVal6vqz1FJ0RFIEYDXWyPO3M61tECYAmyDMBwEEYlPA969//feX+eXLww7AgRvg9r3ST3XrdhOAY7Pc4fWKAByeG2chEM8CkQbgvI0nWsOvqL1YroEDkyMABz0NgpdixPPsp+/JIBCtABy4AW7XsiFq2r6dAJxIk4cAnEjVZCwIhCYQSQDu/9ydyvr0Mnm3S/W9kysAB16KYZTN0yDMUyH4IIBA7AlEIwAHboBr7jNOe+7ZSwCOvTJH1iMCcGR+nI1APApEEoAHPDVbGaX3WW9F8h2UXAHY1DpwM1zTuKvVOO7qeCw/fUYg4QWiEYDT1i9Q6voF8h98hspufZMAnGizhgCcaBVlPAh0LRBJAB78h5OUVvGy9VaklmNiLwD7d+9uBWh49lnVL12q7IsuknvoUFVdc411g1/OVVepfMYMufLy1Hv5clWcc46atm1TwWOPqeHJJ9WwfLlyrrhCGe28Grr1mcDp+fKaVeD0/K7BOQIBBGwViEYATn/lf+Xe9oLML7t7r3qcAGxrBW1ojABsAzJNIBBjApEE4KEPjJC74WPrrUipM2IvAFfOmaPG995T/j33yPwlGO0AbEqZ9vo8ufau55FoMTav6Q4CAYFoBOCMZw5XSs02+b7xsPbNnk8ATrTpRQBOtIoyHgS6FogkAB+0/w3IMm9Fyr44OQNw4JFovBmu67nGEQg4IRBpADbB1wRg8/HOeE0Vs2YRgJ0oZE+2SQDuSV2ujUBsCoQbgN371mjAXMnfWKDSuyqSNgCbqqavOksp9aU8Ei02pzi9SnKBSANw6/7fIVPUNO4aAnAizicCcCJWlTEh0LlAuAE4M2uN+pwueWsPUtm9nyR1AObNcPyUIRC7ApEG4MD2h8aJv1FznyMJwLFb6vB7RgAO344zEYhXgXADcMEha5QzQaqrOFL7HnwnqQOwe/tL++8QH3qKfMc/Ea9TgX4jkJACkQRg97blSn9lplrS+qiu+HalFhcTgBNxlhCAE7GqjAmBnlkBLjx2jTKKperdx6vq968kdQBufRpEzlDrmcB8EEAgdgQiCcCBpz+YJ93Ubeml3s89RwCOndJGrycE4OhZciUE4kUg3BXgweessYZYvv1s1S9bltQB2Dh4Vky1Xo3MSzHiZebTz2QRCDcAB9/8ttPc8JtFAE7YOUMATtjSMjAEOhQIJwBXnTlR/U95X83pg1Xx8SQCsHkc2lvXyFW6Wr5J98lfPIsZhwACMSIQbgBuvfmt3/Eq/dkrcvUiAMdISaPfDQJw9E25IgKxLhBOAG748Tj1+toW+bOOUOWm0QRg81a4TY/I/dEjaho9W40Tbov1stM/BJJGINwAHLj5zTv2Fyr7v2sJwIk8YwjAiVxdxoZA+wLhBGD/VYco59BSNRacour3cgnAklx731Ha6z9Rc+8jrMeh8UEAgdgQCCcA503ro/TVs9WSWaSGo+9X+WmnEYBjo5w90wsCcM+4clUEYlkgnACc+usipfWqU8OAS1S3ppQA/EWBPc9Ptv6rYeZ2Xoscy5OeviWVQHcDcN4vrlPvAX+w3vxmXn3cmHMsATjRZwwBONErzPgQ+LJAdwOwq/xdef4ySc1eqf7Qe+V97TUC8Besgdci+45fKv/Q6Uw3BBCIAYHuBuD+tx+vLM8rau4zTo0TF6l53z4CcAzUsUe7QADuUV4ujkBMCnQ3AKevvkjukqWqWSelnEEADi5q6z5gs2o07uqYrDedQiDZBLoTgL2PL9KQ+fuFfN94WC15IwnAyTBhCMDJUGXGiMCBAt0JwCm+SnmeOVzm/5c+IOUuIAAHa7pK/6m0t65Vc9Ekeae8yFRDAIEYEOhOAM5rWaSMkZL/4DPUNGae1XtWgGOgiD3dBQJwTwtzfQRiT6A7AdhdssS6McRXnq09D9eq4F4C8AEVbayRZ8U060v151XFXrHpEQJJKBBqAG7526+VP+AFtbSkyzf1z1JaDgE4WeYLAThZKs04EfivQHcCsNn7a/YAV707SNUrPycAtzOR0l/9oVKqSuSd8oKai77OVEMAAYcFQg3AnrculCd7i+q8x8t9xhf7IFgBdrh6NjVPALYJmmYQiCGBUANw4OY3pWVr13PD1bRhAwG4nTqmrr9V7u0r1DhhoZpGXxxDlaYrCCSnQKgBOPf9U5Ti8qqq7lx5vndBKxZbIJJg3hCAk6DIDBGBNgKhBuDAzW9mb1zZbz8gAHcwk9zbX1Lq+gXyF8+Ub9Ji5hsCCDgsEEoA7rf8fmVv+bH8VVK1+2Jlnn02AdjhutnaPAHYVm4aQyAmBEINwBlLh1g3v/lOeEr7Lvt51AKwmpvlXbVK7oEDlfG976ni3HOVOnSoCh5/XOXTp6u5qkq9n39eNQsXyvxFlnfrrfJv26baxYuVOXOm0o87TpVz5iht7Fjl33OPyibvfxZv4WuvWV9vfO896+vm3PqlS5V90UVyDx2qqmuusc7Nueoqlc+YIVdennovX66Kc85R07ZtKnjsMTU8+aQali9XzhVXKGN6aI81S6narPRXf6SWnKFqOOP9mKgxnUAgmQVCCcADnpqtjNL7VPe+5DuIAJxSVVXVkkyThgCcTNVmrAjsFwglAPe9f47SX5mplrxi+b7xO1XMnh3VAFzzy19aATMRArAxDeWFGHWPPmr5Z517ruR2Mx0RQKCHBEIJwEMemajU6te17yUpZTIBmADcQ5ORyyKAQOwIhBKAi64dZj37t2nMXPkPPpMA3EX5Ai/E6OxGuNJevSS/X0X79hGAY+fHgZ4koEAoAXj4PTlK8ddYj3fMmEUAJgAn4A8CQ0IAgQMFQgnAA899v3X7Q0tWEQG4i0mUumGR3Fue2f8a1Q5eiEEA5icRAXsEugrAKZ+v0aArpeambO38da2yLyYAE4DtmZu0ggACDgp0FYDzzjpUfSZ92Lr9wXSVLRCdFyyUF2IQgB2c9DSdVAJdBeDMrDXqc7rkrT1IZfd+QgCWRABOqh8RBotAcgp0FYD7X9pPWcN3t25/IAB3PU9S6kqV/rez1JKer4aZ29s9gQDctSNHIBANga4CcO+vrFHWWKm2/BhVPPwmAZgAHI1pxzUQQCDWBboKwMPuTJUrrcl6+oPZ/kAADq2inhVTpcZa60kQ5okQbT8E4NAcOQqBSAW6CsADv7tGrkypYucM1T7+PAGYABzplON8BBCIB4HOAnDDlVPV/3wdsP2BABxaVdPeukau0tXyHb9U/qFffoQaATg0R45CIFKBzgJw1ZkT1f+U99WS2lv7PjlJ9cuWEYAJwJFOOc5HAIF4EOgsALuXTFXOBB2w/YEAHFpVUzc9IvdHj6hp9Gw1TriNFeDQ2DgKgagLdBaAvf/vcBWM36amnGNV9cFwAvAX+uwBjvo05IIIIBBrAp0F4Nx3p1r/NBi8/YEA/OUKev/+d+uLaePGyWUebybJtfcdpb3+EzUXTZJ3yosE4Fib+PQnaQQ6C8C6eZgyh+yTt+//qfZtHwGYAJw0PxcMFIGkF+goAGdP6q/sz65UU3Wm/DNXHuDEUyAOnDblp52m5n371Pu551oDsBpr5FkxzTqw/rwqAnDS/6QB4JRARwF4wPb/KOOZw61u1Q25WQ2vbyAAE4Cdmqa0iwACdghUX3+91UzO5Zer4vzz5V25Ur2eftp6u1v1/PnKvvRS5Y/bIk/Fn1W3rVDuOc8SgDt5FXK7AVhS+qqzlFJfKu+pq9Xc+4gDDNkDbMdMpw0EZL0GvXzqVOvV5+Z159bPntutISsvVOrG/a8/bplxr7yvvUYAJgDzI4MAAokssGvIELVUVqr/9u0dBuA+o/4st3eLKtaOUObPHyEAhxGAU9ffKvf2FWqcsFBNoy8mACfyDxVji1mB9gKwK8etoXfkWC/4MW9/y11AAA4uIHuAY3Y60zEEEIhEoKsAnHfF+eoz+CE1e6WyV7+i/LvvJgCHEYDdW55W6oa75S+eKd+kxQTgSCYt5yatgPfF/+6h90zbv62oO5/2AnCvU1JUcHKLfOXZ2vNwrQruJQATgE88sTvzimMRQCAOBboKwH1uOFl5hSvVUCJVbSEA51xxhTLCCMCdvRCDLRBx+INDlx0RqHv0UVXNm6es885T3qJF3e5D2wC8e2AvDZkv6wbffW8OV91rWwnAbVRZAe72NOMEBBCIB4GuAvCAW0crI2ejKl+RvE0E4HADsJkLrfuAp7yg5qKvt04PAnA8/KTQx1gQiHYA9s7spYKpUnOfcdrzWKN17wMrwAdWmgAcCzOfPiCAQMQCTR98oNrf/ta6Tv4996irADz8Lo9SXF5rb5xrOAE4kgCcumGR3Fue+dLzgAnAEU9rLpAkAtEOwJ4Helmrv40Tf6Py6x4gALczjwjASfLDxTARSHQBE4DLjjlGqYcdpsI33+w0AHsfnK9BV8p6M9KOBeVK+woBOJIA7Cr9p9Leulb+jBHa9dRB1lTr9eyz++9E9/tVtG+fdUc6HwQQaF8gmgG48OGr5Hl5hvxVUtOs19TRIx0zzz67tTPmEYfmSS/mGd/mUYcVs2apaft2FSxZogbzfy++qJyrrpKam1Xzy19a26Uyvvc9VZx7rlKHDlXB44+rfPp0NVdVqffzz6tm4ULryRR5t94q/7Ztql28WJkzZ1pPqaicM0dpY8daCxVlkyfLt10qqvryYxR7eq4QgHtamOsjgIAtAt0JwKlvzrf+ebAx95vafcM/CMDLlyuSAGwK7FlhQGu1fb6UUjxBfVatIgDbMvNpJBEEohmA+/9iklLfvU01b6co7cZXCcAdTBACcCL85DAGBBBQdwJwTvl8ZRRLDYXna++VDxGAoxCA0966Rq7S1dqzRPK2EID5kUSgOwLRDMADZlfJVf6e9j6XopyHOg7AroED5f/0U6ubZkWXFeDuVCwOj121apVO5CkQcVg5uoxA5wKhBmD/xnXq02uhdbHaQbep4pIrCcBRCMDu7S8pdf0C1b0nlf+HAMzPKwLdEYhWAM745jEacPqbVtOf3+lS4T/+0eEKsAnA1dddJ8/kycq+7DICcHcKFo/HEoDjsWr0GYGuBUINwK7Nf1RezjI1+fqpYcR1qpw3jwAchQAceBxac720448E4K5nLEcg8F+BaAXggnNGqteEzfJul8qeIgB3NsfYAsFPIAIIJIRAqAE4c+sv5PGsV13l0Wo+/PsE4CefVEMUArCZRGkrZ8rl+0x7/nqocpasYQ9wQvxkMQg7BKIVgPtf2k9Zw3dbj3eseYcATAAOEmAF2I4fZdpAwH6BUANw7ucXyO2qUOWeaXIfNYUAHMUA7Hr1RqVV/V01HxbJvfAjArD9Pwa0GEcCtV+8fdJVWKgWrzcqL8IYusAjd7ZXu38vNZYRgAnABOA4+iOBriIQnkAoAbhw6e3KLfuZ9XigyppZSj/mGAJwFANw89srlPn5rWr2ueU7b6t29h/OY9DCm86clQQClT/+seqfeEL5998flQBcc/7U/Y93zOyvHTftklwEYAIwATgJ/ihhiMkuEEoAHvC7M5VR87Rq1km+AQTggsceU0MUA3DT++8r9bWL5Rki+YdO17bvvkQATvYfTMbfoUC0A3DTbVPV53TJP/hklf5kJQG4i7nHHmB+OBFAICEEQgnAQ+8bLnfjVu39s5QygQDcEwG4+uqL1f+HbqWk+rXrdy7VrW/mRRgJ8RPGIKItEO0A7HlpqvV4x6YjrtSuc28jABOADxRgD3C0f4S5HgKxIdBVAPa/tVJD5kstLenacYdPmbPaBOC77tK+WbOswfRatizmHx1k+ln42mvWW5Ua33vPequSefNS/dKlyr7oIrmHDlXVNddYb14yb3AqnzFDrrw89V6+XBXnnKOmbdvUEwG44uKLlTe9SLmHlco8EcK8GKPfDt4EFxs/JfQilgSiHYDzN0+1huf99vMqO2kGAZgATACOpR94+oJANAXMndPVV1wh80rPrNmzO30VclrFSvWdJTU2Dtfuu7a2G4DLvvWtuPlLI5YDcOqYMep7bppce9er7l3JdeN/1JK//xXJfBBAYL9ANANwy8o7lLXzJjVVZ8r/vRcVT3+W8Spkm34iWAG2CZpmELBBIPjRQV0F4IKhK5U1Vqqr/6b2/fYfBOAeXAE2AbjXnTcq9cWz5PLsnwj+4lnWvuCW9Pz9X0jPU3PvI2yYJTSBQGwKRDMAu589XelVq1SzaaDSfrqEABxCydkDHAIShyCAQGwKdCcADzxl5f5Vl6rzVHP/owTgHg7ABffdp8qzvqmcI5uVdXj788d3/FIrFPNBIBkFohmAM/4wQCnNtSr/9yHKvvl+AnAIE4oAHAIShyCAQGwKhBqAG647Vb2PfkfNqQNUtXeGah94gABsQwAu++Y3peZm9X3xCbk/f1kpe9+xJlJKY41SqkqsFWDvqatjc3LRKwR6WCBaAdhV/q48f5lkPd5x7xtfUf5ddxGAQ6gdATgEJA5BAIHYFAg1AOvuY5Q1eIe82TNUv2MAAbiHb4IzWyDMCnAgABf+/e+S2/3fSdRYI8+Kadb/bpi5/b/bImJzmtErBHpEIFoBOG3NlUrdeJ/1eMe6vQTgUItFAA5ViuMQQCDmBEINwJ6lh8idWa/agp+o8dN6ArDTAdi8Nvmta+QqXS3fpPus/cF8EEg2gWgF4IxnDldKzTbr7W8aQAAOdR4RgEOV4jgEEIg5gVACcNGWDcpcPsbqe3XhbfJ//DEBOAYCsHv7S0pdv0D+oafId/wTMTe36BACPS0QjQAc2P7Q4srUjtvqlfYVAnCodSMAhyrFcQggEHMCoQTgge88Jc8/z5J3u+Q7kgBsx3OAu9wCYWYS2yBi7ueJDtkrEI0AnLZ+gfWLZFP2BO2av4YA3I0SEoC7gcWhCCAQWwKhBODBL/9UaR/+WtWvSzqVAByNAOxdscKaCK5Bg+SZPLl1UphXIZsXYYQUgM2T0F79oXUzHE+DiK2fK3pjj0A0ArC5+c2sAjcUnq+9Vz5EAO5G6QjA3cDiUAQQiC2BUALwsKXHylX2hvX64/TzCcCdBeC0CRNaC+zu1++AYpefdpqa9+1T7+eeU+2dd8r72mvKveWWiAKwe8vTSt1wt/zFM+WbtDi2Jhe9QaCHBSINwGbfr9n/q7Rs1RQtUOW8eQTgbtSMANwNLA5FAIHYEgglAA+/L08pjVUqfUDKvoYA3FkAlsulmoULlTFtmvX65OBPTwTglLpSpf/tLOspEOZpEHwQSCaBSANwYPuDf8gU1WsaAbibk4cA3E0wDkcAgdgR6CoAp+VUatCVkt/rUekir/JuIwDHUgA2M4ltELHz80RP7BWIJACb1V/PX45Tiq9SjRN/I+/2FAJwN8tHAO4mGIcjgEDsCHQVgLMPrVTfWZJ3b2+V/a6cAJyXp1gLwKkbFsm95Rk1jZ6txgm3xc7koicI9LBAJAE4/ZWZcm9bruaiSWr86q1qXL+eANzNesVMAF67dq0qKiqs7hcUFGj8+PHWf2/dulUlJSXWf2dlZenoo4+Wx+OR1+vVunXrVFdXZ32vuLhYw4cP73L4q1at0oknntjlcRyAAAKxL9BVAC6cUamcCVLNluGq/ONWAnAMBuCUqs1Kf/VH1jYI7xnv81KM2P+xo4dREgg3ALtK/ynPilOsvb++yY+oJauIABxGTWIiAJeWlqqyslKjRo1qDbYDBw5Unz59tH79eo0cOVJFRUUyITkzM1NjxozRhg0bVF9fbwVlc/7mzZs1btw45ebmdspAAA5jlnAKAjEq0FUAHnhRpdIHSRXvjVHtig0E4BgMwGZqpb0+T66963kpRoz+nNGtnhHoKABnzZ4t+f1Wo6mHH35A4+ZJK9nvfVcu7075D/mBmkb9wPo+K8Ddr1FMBOC23Q4E3ezsbJWVlR2wGrxjxw6NHTtWGzdu1LBhw6xgHFgNNqG5q1VgAnD3JwlnIBCrAl0F4OE3V1pd37P6a/L9+98E4BgNwIGXYrTkDFXDGe/H6nSjXwhEVaCzAFx2zDFKPewwFb755oEB+NojlTvyYzWnDlDV3hnyrVun1EMPVfoxx7AFopvVibkAbFZzN23aZK0G79271xqOWfE1n8BKr1kR3rJlixWEAyu+wavDnRkQgLs5QzgcgRgW6CwAV04eoKIf1qq5YKz2Ls8hAM+YIVeMBmAzxdJXnaWU+lJ5p7yg5qKvx/Cso2sIREeguwE48NY303pd/o/l29aSEG+19G2XiqqqooPajavEVAA2+31NsB09erS1smu2ORCAu1FNDkUgQQRaamtbR5KSnd3hqDoLwN7v91XBt7zyDz5N5ct2E4B7KACnf/WrrfUxr5nu6EUYLT7ff2uamfmlmqZuekTujx7h1cgJ8jPMMLoW6E4ANk97sJ76ULNNNeuklpMT54k2SR+AzQqu+QRufjP/bQJxJFsgzGpve5/JQW8u6nqKcgQCCNgt0Lx7typGj5arXz8VbNzYYfPeP/xBtZdeKs///Z8yLrxQlZMmyX3oocpfvVpp1w9Q1mGNahg5T5UPv6mmN99U9q23yoS0hocfVsbMmUr96ldV89OfKvWII5R9xx2qPOkkmWfh5v/1r6qdO1dNGzcqZ9EiNa5eLe9TTynj/7d3HmBSFOn//07c2ZnNuyzLAksQDHgoqD/8I4ioeKKiGBA5MCBnQhTxUFFMd8JxCHIqihGzgGICUURODAh4KgoKmOAAQWEJm2bD5Jn/U7X20Nt0mrC9M7tvP889hzvdVdXfeqv602+/9db118NcWoqG+++HbeBAOG69FbWXXAJzXh6y33oLdVddhdBvvyHrpZfgX7gQ/g8/ROYdd/B4Ps+cObCfey7sl16KuquvhqWsDFkvvAD3RRch4nYj5+230fDQQwiuWwfXtGkI7doF77PPImPUKNhOOQV1EyfyHdZcc+ei5swzuSa5q1ahfuJEBLdsaWznunXwvfYaHNdey8uvv/deWE85Bc7bboP74othyslBzjvv8PpZ+ax+/xtvwL98OTInTwYsFnhmzYL97LMb2y062H2Gq6v5fXoffphr4vzHPxDeswfep59GxsiRXBPezl694HrsMdScdRYQDiN35UrU33Ybgt9/j6yHH4bluOMO61NToA6uVcP532uHf4uwq8xos6P6SAFDFaifMAG+11+Ha948wOdTnMtYozL/ezPs2xchWO/EvicaWtVc1qYBWAq6ggWKwyGki+DEwEyL4Awds1QZKdDsCoT37cP+nj1hbt8exVu3Ktan5gHOeCoXZkcEvv4vwD37GfIAN5MHmAFw/RNPIHPUKL4rnJIHuGbSJAS++w65c+fC1qePbJ9aN86AZfcKSonW7COMKkgFBfR6gFm6M5b2DLYsVH3VHQ0ffd+q1jO0aQBmoQ579+5tYo9CKjRxGjRxejRxGjSz2RwNm9AyaooB1lKIficFWl6BRAG4+INnkfHuQITcQGD4ctROm0YAnAYATCnRWn7sUQuaVwHP66/zCuz9+vFdFz2LFiH36acR8fngnjgRzrFjwbJACIvg2FxmX3Ee3/Ai2OcuVD3+aauby9o0ADevuTUtnQDYSLWpLlIgPgUSBeCSF66C7as70bAZMN9MAMy2Na5MAwBm1iKkRGMP+0Cfu+IzILqKFEhRBQ4cfzxCO3ag3XffaQKwvc+R6HCbA2zxG9vuONhnKtxTphAAJ6lvU2oRXJLuSbUYAmAjVKY6SIHEFEgUgEv/1R2WXe+j6gMgcxYBcDoBsLliA2zrbuEbYnhH707MkOhqUiDFFIgFgEtuzUZmt1pEcnrAf8pcHgJBAJy8DiUATp6WVBIpQAokSYFEAbjz+B95S/bOBfLfIQBOJwAWe4H9A59EqMeYJFkVFUMKtLwCegE49PeTkXcO+yRyaLc31noC4OT1IQFw8rSkkkgBUiDpqMkaAAAgAElEQVRJCiQCwK4zu6B4+K8IVJix//kwCpcTAKcbANPGGEkaSFRMyimgB4Czx5wM54/jedsDpzyKcGHf6H0QACevSwmAk6cllUQKkAJJUiARAC68sgg5Jx1E/fc2VH8YIAAeMADpBsDMjISNMcgLnKRBRcWkhAJ6ALho8PewuL9F/Q95sE55t0m7CYCT140EwMnTkkoiBUiBJCmQCAB3us8BW5EXlSsc8GzyEgCnKQCTFzhJg4mKSSkFtAA47+ahyO+5AmEfcHBFF+TOf4UAuJl6kAC4mYSlYkkBUiB+BeIF4MrBJ6PLg4317nkyC5G6OgLgNAVgsReYtkeOfyzRlamlgBYAd/xnCezZ5ahdBzTs6Ya8l14iAG6mLiQAbiZhqVhSgBSIX4F4Abjh2pPR/hogXNgH5dO3EQBPnQp7GgOwdctcWLa/SRtjxD+U6MoUU0ANgP2PTUSHm4GIJRPlD3tgLiUAbs7uIwBuTnWpbFKAFIhLgXgBOPLgycgZDISOvBr7bn2DADhFATi0+1B6M8f55yvaiJASLVxwHHwXrInLlugiUiCVFFADYNfWiXD0BALFF2L/7Utg7dYIwNWXX85vIfepp1rlpj60EYZBFkp5gA0SmqohBRJQQArAdTNm8NIy//IXWLp1i5Ys3Qo584OTYS0A/Kc9h4OjbiEATgCAHWPGoOaaa2ApKkLeggWoHD4c4aoqFCxdivo5c+BbvRrZ06cjnq2Q/V9+Cc+CBXBddx0y/3i4K5lLxopzgEA9vCM2I5JVloBV0aWkQMsroATAVt9m5OAxRMI2eI6di6px46MAXHHuua16LiMANsguCYANEpqqIQUSUEAKwOKHhhIAZ427EK6NFyISMMN/8ado7Q8NJm/R6tWomTABgU2bkDtvHvxr18KzcCFcN9wAS1kZ3AkCcPWYMbB27tyiAGz7eirM5WtA2SASGFB0acoooATALt9zyMBX8FZ1R+jU+1F91VUEwM3caxQC0cwCU/GkACkQuwLxAHDeRfnI+PVh+PY4getXEAC3EgAWskGEys6D/4xFsRsTXUEKpJACSgCc57sLZlSiZudpsA4bRwBsQJ8RABsgMlVBCpACsSkQDwAXnrkd1qrVcK9vh4x/vEUA3EoA2NRQDvuqkbQ1cmxDiM5OUQXkADj/qRnI80/lqc+qdpwPx4gRBMAG9B8BsAEiUxWkACkQmwKxArDrr6NRfPxCXsn+pY25MykEonWEQLA+tX82Dib3NvjPWIhQ2bDYjInOJgVSSAE5AG7/xEg4g4vRsBnwWAmAjeouAmCjlKZ6SAFSQLcCsQJw/qQzkNf9YwT2A5WrG1dOEwC3HgCmdGi6hw6dmOIKyAFwx8ePhz38Hao+AMLdCICN6kICYKOUpnpIAVJAtwKxAnDJ/T2QWbgNNR8D3koC4Na0CI4ZjZAOjWWBYNkg6CAF0lUBOQDuNrfxbsqfAWyDCICN6lsCYKOUpnpIAVJAtwKxAnDXh+0wWfzY/xIQcREAtzYAZoZD6dB0Dx86MYUVkAJwZP0ivvlFCMUon70fLC82xQAb04EEwMboTLWQAqRADArEAsDeByei4xQgYivCnhkH20zqICZnW0iDJpiNkA4t0G8mgr1ujMGa6FRSIHUUkAKw07eIb97jw4k4OPsbAmADu4oA2ECxqSpSgBTQp0AsAGz7dCJ/gAQK/4z9d64kAG5leYAFi6F0aPrGDp2V2gpIAbigbBHsHYF6jEL17NcIgA3sPgJgA8WmqkgBUkCfArEAcPbvE/kDxFs2ERU3zyUAbqUATOnQ9I0dOiu1FRADsOfhe9HuhHd5g2twO+pmzyYANrD7CIANFJuqIgVIAX0K6AVg74v/Rj7+zrcPbThufpvKncmUbEshEOx+7R+NhMlTDt8FaxAuOE6fMdFZpEAKKSAG4NBz1yG3x5cImI9EQ3g4AbDB/UQAbLDgVB0pQApoK6AXgMMvjoULb8NfV4LA/3uQALgVboUstpZoOrQ+dyHQ5y5tQ6IzSIEUU6DJtu5vXojMdjvgtQyBL9SXANjgviIANlhwqo4UIAW0FdALwJYXB8COTajb2wems24lAG7lAGwu/xy2r+9GuGQgfEOXaxsSnUEKpJgCAgAXf7MGrrUDeetqrRMQDjoJgA3uKwJggwWn6kgBUkBbAT0AbPLXwLGwMy+scutQZFz0FwLgVg7ACNQhY8W5vM89Y93ahkRnkAIppoAAwKUfPoCMn++DdxvgO2YqEAgQABvcVwTABgtO1ZECpIC2AnoA2LLrPdg/Hs13f3NXtr3cmUzFthYDzO6ZtkXWHj90RuoqIABw2csnwVK9nu/+Zr6AALjEbfwLLQFw6o4Tahkp0GYV0APA9jU3wLJtId/9LVhKAJw7bx78rd0DDMD68wuw/PICgr3GI9DvwTY7RujGU1cB79KlqJs5E9YePZD3yitNGsoA2FSzA53/3vjnvXMB52QCYAJgA+z5o48+wpAhQwyoiaogBUiBeBXQA8As/IGFQbDd3ywnEwC3FQAWtkVmWSBYNgg6SIFUU4ABcPUVV8AxfLgsALu67EDhxYCvqhQH5+9B1lQCYAJgA6yYANgAkakKUiBBBbQA2Fz5PTLeHYgwcrB3trtN5s5sqyEQ7L4zlg3iFuYdvRsRe26C1kaXkwLJVUALgEtG7uC5y2t39oX7jQ0EwLsBAuDk2qBsaQTABohMVZACCSqgBcC2r6bA+sOTbXr70LYMwMK2yP6BTyLUY0yC1kaXkwLJVUANgGuGHIOSy39HxOJE5YZT4f3wQwJgAuDkGqBSaQTAxuhMtZACiSigBcDM+8u8wA24EFWzl5AHeNMmtJUQCGZXlu1vwLrlMYR6jIZ/4FOJmBpdSwokXQE1AA7e0gnZfd0IFp+Dmo/CBMCDBsFPAJx0GyQPsDGSUi2kQNIVUANgazsLHG/+CbC5UBO4sc2mDmrLHmBhW2SmAYVBJH34UYEJKiAG4JyHHoJn8WJeouvmm5HxdB7MGWF4j5mJ+tc/IQAmAE7Q2mK4nDzAMYhFp5ICBioQ2rMnWpvJYsH+nj1hbt8exVu3Qrx7UobnA9i+upNvhlBb3p8AeMIEBNqYB5gZim3dRJgrNoLCIAwcpFSVLgWkACzMZR0++Dvsa8bz1I2BoYvgefFFAmACYF02lZSTCICTIiMVQgokXQGlh4YYgNuvXYzMTdfy7A/BPnehfmOQALiNArBl9wewbvwXKBtE0ociFZigAkpzWefHjgTbzZDl/s24mwCYhW0dJABO0NpiuJwAOAax6FRSwEAFtACY5c7sND0bpmAtQp2HIthnKrzLlhEApzkAW444AggGuaXZTz01JovLWHEOEKiHd8RmRLLKYrqWTiYFmksBubnMcVwhOlxTgUjAjPInw8h9kQCYALi5LFChXAJggwWn6kgBnQqoAXBFv94oHv4rTx0UyekB/2nP81IJgFejphUAsHvKFNj790fOg7FtbGHdOAOW3StoUwydY4xOM0YBubms3TWZyDrOg4afXKhaVo/8RQTABMDG2GO0FgJggwWn6kgBnQqoAbBpejEcnbwIZ3ZB4LQnAVsWAXAr2QqZeYDjBWCTeyvsn/2Ve3+ZF5gOUiAVFJDOZQeP64kuf7zbHVjSHv6t+wiAe/fmmWsoBMJAiyUANlBsqooUiEEBJQBuv2EVz/oQ9gG+fs/BXNYzWip5gNumB9i7YgWCGzZwOyj4vw0wecrhP2MhQmXDYrA4OpUUSEyBmvHjeQHOa66B7cQTD81Lop3gWBaIwMSeyDsHfOHu/jnbwRb8kgeYADgx64vjagLgOESjS0gBAxRQAuBOL5wJy7aFaGAOvisXwdKxIwHwoMad0IpWt10ArpsxA46zz0buX45szAlcdh78ZywywFKpClKgUYGK009H4JtvUPjJJwhXVUVlidTXR7dCzp96KawfXA5rARA45VFUTHiQAHjCBNjIA2z8MCIANl5zqpEU0KOAHABbuxSj010+nvVh/0tA1qMEwMJnQwLgRgDOvvWvsK8ayU2McgLrGWl0TrIUEAOw9803UT9vHrL/9S9YOnVC3S1XoOj6MmR22MWrC1RaEL7qE1SNGkUATACcLBOMrRwC4Nj0orNJAaMUkAPgnLNyUHi+G8EqG/bND/DPhuQBboybIwBuBOCsu++GsDVyoN9MBHvdaJTJUj1tQIGIxxO9S1NmZpM7VgJge4cQsvbdA/Mfp9euAxr+l4+8xUsJgAcM4At3yQPcAoOHALgFRKcqSQEdCsgBcMe7rbC3D6LmizzUrakmABZ9NmyNAJx9770IV1dza2FeNKWDxQALIRAMgFluVdvXd1NOYB3jjE6JTQH/55+j8rzzeIq+gvff1wXA+TlPwRL6Ff6qIoSH/BMVo66HuaAABUuWEAATAMdmgMk8mwA4mWpSWaRA8hSQAnD14J7oOIVt+eXC/oXZCOwsJwBuAwBcce65MGVloXD5ct0AzE4UcgL7LljDQZgOUiAZCsQKwMUPDYPL/h5CbqB66wA4b74NlRddRAD81FPIHD0adgLgZJhlfGUQAMenG11FCjS3AlIAjvyjJ7L6AaHuI3Bg2rpo3ByFQLTeEAjmAY4XgK1b5sKy/U1dOYHZwqXQ9u3cpB2XXtrcpk3lp7ECsQCw5/l5KJvpgMnkRcUSIFJ6GlyTJhEA79qFegLglh8FBMAt3wfUgjauQDh8SACzOfpvKQBnvt2Tx9D5z1yMynGTCIAlcXNMuNaWBeIwAFayFUkIBNMimhPYnssXw6kdDIBZ/CZLXcVW8NNBCkDB1mIBYGfNvMaXdktXlM/ciYzTCIBzZsxAiAA4NQYYAXBq9AO1ou0qIF44opQ7M//2s+H49kbZldPkAW47HuDqq65CcMcO5L30Eqzduh16WZIBYPaj/bNxMLm3wT/wSYR6jFEcZATAbXf+Ubrzqksuge8//0H+W28h46yzoqfpBeDw8keR13kJv67O9TfU/P3fBMBr14IAOIXGGgFwCnUGNaVNKiBdOc2Swtv69eOLnqqvuAKO4cPR7koLrL+/Dfd/ncj454rDFo5E/H7Y+vcHAgHUzZ4Nx/nnwzFiBBgwMVBiwMQ+pUfq6ngsae20afB/8QXfajf0v/+h/plnkDlmDOwnn4yaiRNhO/545D7yCA6efjpgNqPo009RPX48glu2IO+JJ+BbvRqe116D68YbYS4tRe099yBj0CC4Jk9G5fDhMOfno4Alvx8zBsHdu5G3YAG87H/LlyPrzjvBvEt1s2bBMWwYHJddxu/TWlaGvFdfReWwYQi73ShYtgx1M2fCr/Oh0RY8wLECsGX7G7pyAhMAt8mpR/WmdQHwkiUIfPcdL8d20knRPMBFHy1D1uYRMJl98Ab7wZ8/DLX33UcArHMu8+8GStxuw43S5Ha7I4bX2oIVEgC3oPhUNSkgSR4vzZ0pAHDJ0E9gCrhxcEkusp9bRiunZRaOEAAfSoMWHViBOmSsOJf/J0uHFuxzFyL23MPGHQEwTUVSBfQCcHlhIWCzoaSiIgrAZc/0gMW7DYH9QH32TTAXFxMAx/AyTwBs0HgkADZIaKqGFFBQQC15PAPgnLEDUHjCWr6Kev8blDpIaeV0WwNg9rIUWL8emZdfzgFEnAZNbGqW3R/AuvFf/E8sG0Rg4BOHZYUgAKbpKVkAnHf0N8g6GYiEbSh/PIDMawmAY/2aRQBs0HgkADZIaKqGFIgTgItv7w5X5+2o+wao3UgATADcGAPMANi7bBmybr9dFYCZ2bEFcbYN/+LxwOyQxgQTANP0lAwA9l57HPIH7ORF1ez9M+peXQnXTQTABMApOr4IgFO0Y6hZbUYBLQ9w2SwnLI4GvvVxKEgATAAcOwDzwRSoA0+NtnvFYRBMANxmphvdNxprCETpliXIWHEeL99XfBXqv/bAs3gxAXAc6xnIA6zbTBM7kQA4Mf3oalIgUQXUALjhziv45heRjHbYM/0AJY9XyZ3J+qG1p0ETL4KLxQMstlFxSITgCSYATnQUt77rxQCMyKGlUWz74+hOcEuWgMUA27taUXqnCyZ/Df9SZbrsafhWrSIAjnNBLwGwQeOJANggoakaUkBBATUANi28AnnnAKHi01F++ycEwATA0TRo8QBw7b33IrRzJ3KuPAGZ3ncOs8i6H4phnf6N7EI5GsBtSwExAAc2bkTdtGk83MY+eHATAK48rhAdJoLnKPf8lovKRTXIe5oAOJGMNgTABo01AmCDhKZqSIE4ANi1+QrYOwL+o+/Egb/OJAAmAE4YgH2ffYbsBx6A8whPdHGc2DTZQjn/0PcJgtv4jKUHgNv9exSsH0/g8BsuGYgD8ysQ/PFHAuAEUzoSABs0+AiADRKaqiEFYgRgW6kDuTW3IhKywnvqG7R9qMbuSRQCIZMGTWJzzAMsAHDG4MHRXxm01N97PQpH2mDJDHD4ZRDMYDhdjuDWrdGmWnv2TJdmy7Yz4vWi9o47+G85c+e2yL2oAXDDpPNQdIULtrx63jbfbybgmvdRfdNkAuAk5DQnADbI5AmADRKaqiEFBAUCAb4JBTvsgwZFc2eyLWjFeYBz896ELfANfAfbI3zBUwTABMB8YxNhJ7h4QyCUALj6+uthO+5ItLs0zLNFpBsEV55/PvyffcY3ULGfdlpazzcMgPcVF8PkcKD9/v0tci9KAJx1YhCZ+x/mbYpktkf12/vQ8JMVRR9/DGZD5AFOfFMfAmCDTJ4A2CChqRpSQATAcsnjxQBc/NAwuOzvIewDqjYPgPPm2wiACYCbHYCtxxzDP19bN87g2SLSCYJbMwBXDBrEd0/Mefxx2Pr0kZ1L2Q6SbJtidmRedlnC860cABf9/RxkF3zAy67fXgLrhIU4eMYZgJUAOJm7WhIAJ2y++gogANanE51FCiRNgUCAr5yW7p4kAHBgyTye+YEdFUuASOlpcE2aRABMAKwLgDPHjkXNhAnce5j/2mtNzFYtBIJ57wQAZhfZ1k2EuWIjD4NIh5jg1g7AbCFa4erVqgB84OijYSktRbuffkp4upICsHX9NOSf01hs1QdAwNYXuXPmEAA3w7buBMAJm6++AgiA9elEZ5ECSVNABYB9by9ArnN+48I3e38c+OcXyDiNADhnxgyECIB1A3DVX/7CQSgRAGZ5g+3rJvJwiHSAYALgPUg2AFvK/4P8W06HpXYDLJZqPgX68kfj4NSFsPUlAM66807uma+bNQvkAU7aE9K4ggiAjdOaaiIFuAIqAGxfMx6O3J8QChehIec6uO+fQQC8di0IgLNQuHy5sQDMbTV9IJgAWBmAa8ePhcW2D6YBY3WFR7B8vpanesGWUxudtFk4lsc3AJFeI1Fzyy0EwMuXgwA4zZ/pBMBp3oHU/JgV8C5dGr3GMXx4zNcnfIECAHd6ZShsVSt43G89RiFS1Au1991HAEwADFNWCwFwGkFwOgKw0lwkXQTHYoD1hEDUX3o0rKV5yHpsISIFvWGq/B7WbQth2baAT1sRkxPB429BqMcYRLLKZKcyBr/2FefBXPk9Qm4gWHo+fHusqH36HTivvBK2E08kAF6wAF4C4IQfhS1eAAFwi3cBNSABBdiq75obb4Sle3e++lvP4X3nHe5Jc1x0EfJeeknPJck9RwaAM7O/QeHFjdWwLY/tI2+CubiYAHjmTPgJgFsWgGUgmAFUuKA3hyglkEruoJEvreHJJ/kPmVdfjapLL027LBB1M2eibsYM7knMmjo1epOxArC5/HPY1t4Gc+2PirIH9gO24kM/sz4M9LmrSf+J4TdY78SB5xqQNW0Wgr/8gob58wmAd+9GHoNfAmAjhnfz10EA3PwaUw3NpwADYOb5YWmPpAAcFqUPYjApHKkGwN5rj0P+gJ28efUV/VD9/Fdw3UQAzPqTAQIB8LktCsDhykpum6ZgPTJ+vJ/HBIsPBlJsS+WWOFiqMAaLLFVYawdgS91GnhPY2qNHY3/4a7iH11K+BgyA2cE9ttUZsPU9hi9gjFicCJVegNqVv6Phvc+RN/UKOEoO8Awf7GBZPoK9bgTsebwM887/wGT2IZLVHRUrC+Bbux45swiAC5YuRfWYMQgSALfEMG++OgmAm09bKjk2BQLff4+Gxx7jF+U++6yui9UAWOmzYbIBmLWbHdbu3TmoaB4iD3DHL+eCxf2yw1d8Feq/9sCzeDEBsNvNX2gIgO9FxbktC8As3jOwYQNyH30Utj/1hGX3BzC5t8LUUA6zeysQqOef1FsCgtsCAJf8thWWx4+ErcCjPLXYXAi0Pw8H71gMU0475L/1FqpGjkSovBz5ixfDM38+vCtXIuuee4CGBoR/+RrOjjuRkbP7sDJ97E+Xvwn3tNnwf/klAXB+PgiANZ9q6XkCAXB69ltrbDUDyYqBA2E77jgUrlmj6xbFAJz/xhvwf/opvy5j6FAYBcD7SksRqatD+z17YgLgrFMsaDcqxNvL0grZb34avlWrCICHDUOYABj2/v2RfW/zATD7QuJft457FDPOPJNvYiBOgyYMwCYA3Ldvk3HJQNi+7ha+WC7Y5y7+Sd3Io7UDsCU/A50eOyoaj4v2R8LkdDZKbMtCJKcnIs4ShEpORajaA5a6zNJOG4Dr/v1vsPUPOWPPgGX7G4iwsgr7ouJvjyC4z4PCFStQe//9BMDDh8NMAGzkkDa2LgJgY/Wm2pQVSAYAi3dPSmUAbrikMBrz6/6uFLUr9/ANCAiAX0UlATDcU6YYAsD1jz+OzJEj4wZgNpqZR9i68V98YAf6PYhQ2XmGxQUnCsDshTvi8SD3hRf4i7fRh1oM8IEuxehwixn20jCCNRk48JIPOY8/C+tRR8k2M3TgQMwAnDV5cpOyKoYORaShgQB40CC4Jk9GJQGw0UPC2PoIgI3Vm2ozBoA7fP8WzAtHwJLpQajjOQgPvJvnMmVxc8ElDyHw1qOwHn0MHBddeKhB9rzGhT3sf/Zc3V2l5AGO1B5KIWTKzubl8cUqX94Jc9Um/t/Ma1YxfQltH3pF4tuHMj2LVq/mm0AENm1C7rx5PH7Ys3AhXDfcAEtZGdxTp8I+YABfdMRix805OSh47z1UX345grt2Ie+VV+B9/XV433sPWXfcAZjNPAzDce65cIwZw+MArZ0784Uw7OEYrqrin0fr58yBb/VqZE+fjvCePah/4glkjhqFjEGDUH3jjbAeeyzynnwSBwcP5nlDiz75BDWTJiHw3XfInTuXe9o8CxbAdd11sBxxRIsDcMPzz3P7ZKv+ayZPPhQCIfEAC4NEDMHsb2ysMRBm9t2cR7wAzNN8bVsI06p7Yc32N2mi0PZwyakIlwxszuZz25JbBGfaux72JWfAnAlEcnrgwGtAYMs25D1LAMwWLrOwIPbVjaUGrJ02jW8tn/Pggwj973+of+YZZI4ZA/vJJ6Nm4kTYjj8euY88goOnn87Hc9Gnn6J6/HgEt2xB3hNP8HHree01uG68EebSUtTecw8ftwTAzWr6qVE4AXBq9AO1AkiGB7iqbzEKR5jhOCJ8mKTswcZS++g5WExjsMdosIeg1qEEwHWzZ6Nu2jRk3X47ciYMh+2rO2EubwztYItVqj+1IOvZT/in5+CPP5IHuKwMea+SBzgVAJhvbxsMoujjj3UBsPByx0DYXLGBxwXzF7xe47lXuLkOJQDO6N8HpspNTbJUMOg173ofFrbYa9d7/GVY6wj5sxC84PUm80DNzTfzy7KmTIGlUyfZIoI//xz9u5LHlp0gBmDHJZfwa6yVn8KxfTpMgRoEDpoQvvx9VI+fxDMxSAHY98knCHz9Nb+OZ8KIMQSCPMAEwGIDNrnd7ojWoGhNvxMAt6beTO97kQJw1YgR/IbyXn75UNyb5BZZDLB/2vlwnVqCzF42mOr/WNRhc6F+swO1n1WgcMqZsNX9N/pQDlm6ouHznbB07YqMwacfKtGzt3FhT8XG6N9CDZkIZR8NU++hiGR14R4hadqnqhNL+GfD/K+bxgAzAPbOm4Z2t/8JDtfmxjJtLoS6jED59S8BVisHDALgy1BNHuBm8wAH1q/npmfp1g31jzwC32efIfuBB8BigJVCIOIBYPHQ5F86vr6b/4ktjmMvlM1xiAG4ZvRFsAfXInd0b1i9jV9YhIN90ZECb7iwD9zL96F+9V7kPfccrD178tNZ2yMb3oWl8ktYchpL8FUUoH5HGVz3zOApFO15B+CaMAHWhsYX6iBLC8dCP/74chTctAkHBwyAtXdvFK1dK3vrrD2hZ0bDsvdz/nUiVDIQ/ncWImdw4+kNm4HqVXYUfvQRqq+5JgrA3hUrEP79d9j79YOpsJDH6macfjqcN90UMwA7LrwQkaqqxqnppJNAIRDkASYAbo6ZisokBTQUkALwvpJGsGxfXi4LwNyj8+5Y2OtWRUtmnlXvdgusdy5r6jXp3pGvWA/n9IRvzdfRh0b2P/5xWKsYBPOV7ptfg9l++Mpr9jBnn3fhd8P6wxNRr3LE1RnBY29CuGQATJWbEVn1MGzhn/lnTHaEuo9A8MhxgMkBDhgEwEndPpRpTCEQZyNz7FiIt0KuvPBCsFRmBe+8YxgAs74QwiIYFPqHvs/DItQOz6JF/GeW0pBt46znEACYZUqwv9obFqc3ehnLe2spyoLZXBf9G3uBDRf25R5dtnis+q9/RXDr1iYAzIH3o49Q+8ADyL+8GzI77YMp1KDZHHaf4bJhCGeV8ZeLBgbVnYvgGnIMTHW/8uvZS7Rn7U4gVAfXkY3gKXcEjxqPfdc8CZNdHoC9b72FrIkTkwLA1VdfzTPY5L34IgEwhUCQB1hzpNMJpEAzKBALAIsTtrOd0xp+7QT7VffgwMU3yD40xJ8h2WdDwWsiB8DCrdVNn47IjyvhvOJSWPy/IfK/L+BoTMHZ5Aj7TYh4I1FvkfT3gK8zAl3Gwf/zXv4Tiw0lAA6jbtYsAmADYoBbAoAjgQC3dY5u01UAABu5SURBVNumB2H5fSUirjL4Br2MSPsTFGeOA0cfjdCePWj3008xAbDJ5EXnZ/4Ec9VmMOgNHT0O3l+8qH9hIZzjxsE5dixP28YyJkgPLQBm2TFc116B4GNjkXGEDdZexyL4wxb4fwsg44JLEenYHyZPOSy/fwhz5Xcxz4oBfxncy3ch44wzYO9og+/DDxHO6o6M255GxVlnEQDPng3H+efDMWIE97xbu3XjmxdRDHDMpqbrAgqB0CUTnUQKxK9A6NdGbwg7LF26RP+tBsBma4DH9JkrNwH+au55ZRAcseTjwPNVQKcT+CIIpYdGvAAszp3JUgc5R5yFrH5OmP+3FCGfA+azbsX+ax/lnuriV+4DPn8EFocb4Zxj4assRO2C1cgYTtuHGrF7EjMk8gCnhge4euxYBLdvR94LL8CxYRIsGY3xtswLzDZeCPUYfdgEEi8Al97ihb0jEKzLxIHnPcie+TBfXNjw4otRABYqY5tm1D/1FP/PrEmTND3ADICdN9zAN9mwFBcj/803wUKzQvv3g6VdbHjqKZ65Jfu+++A45U/c683vs7IS3neXwlxQAPu4+1E98XZEfH7kPTYbwTcfRmD7Hlgvuxv+n/aCLThkkM4Wa9XceitsJ6jPZSwEgjzAtAgu/iew8pUEwM2hKpVJCogUqB43Dt4330Te88/zN3vhkANgi6MBHV68DJY9Kw6L4WOroxuc41A9eaquh0bkwAHY+vRp8tlQywMsBWCWO5PFzdFnw9RbOU0APAOOs1MPgH3vvgF7zXK4TsyACb4oCAcGPtEkLKLq5J4wBfYh+z1lD3Bg40bUP/QQL6PgoesRmnMBnMeGAKsLFZ91g3fdZuQ+rA7AFX/+M0wOBwpXrkwqAGcMGRKdy4LbtoHNcyzHMpvnWJ0MvlmdtXffDf/XXyNnzhyeiYAAeBT3/OcvWgTPiy/C++GHjdtCBwJg6yjIA2wcPhAAG6c11dRGFRADMCyWqAps9buwEUbRioXArOPh6N64UQQ7gm4HwiX/B0unHgjn9uBxfIFvvknIa0IA3HpSBxEApyYAe5csgXfpUmT97W8cgi0/v8DDBtjBNs5gcbHWbQui2/myv4dYLG1Bb5jrdsFUtwtgGRvsuWBZGeoWfICskzOjO6OxEKjg4KdQPf0ZBL799jAAZinoWDyu2eVC9j//yWGUALhxIwx6macsEGIMIQBuo1BGt22cAmIAZp8K3bfdBud11yHzyis5AOec3xUF51Vxjy97uEW6nYWat/fB8/n33Gti/7//O+Q1ThCA2cpp9/jGrYjZ503xwWKAyQOcPrkzCYCNBWD/f//LvbEsu0TO7NlNxo44BEIMwAy42K5x1l+eh2V70/EW8ZsQrI7AVqxzLrK5ULvGi/rvQsh78z88d7ISALsnT+bzhhoAs+2e2WGyWmHKyeGL4GIJgSAPMGW0cVyWnIw2/t1AidutcyAk7zQC4ORpSSWliALh8kZvCzvMJSUt3iolAHaOuRiWV4bC+cdice92M6reCyN/2eGfDdnuTaaMjKTHzREAp2/yeAJg4wHYfccdfMMB9iWFxcHzOaaoCKoALMxFFRtg3fwYB+LQUVej8o5nEfj9IApefxm24I88JSHbote38Xd43nkH9lNPRUbfI+B/+wVEMkuQcd9iVAwZgojfj8L/JA7A3vffh/ftt3lsMAEwbYVMG2G0OCo0fwMoD3Dza9zSNbC4ObYtMIt/LVy9OubmsAebkPyd5ctM9JAD4LxbhyGvx6cwheoQCZgR6jMB+2941vC4OQJgAuDWthNcc2WBYB5gMQCzHLImp5Nvo6sHgEPl5YjUNC6OY4tU2SYObDvf/LfegqVdu+hQZOsF6ubOBdsowjF0KKqvvRbWI49E3vz5BMBJyANM6xlSbz0DeYATpQyd1xMA6xQqjU9LBgCznLzs4cZy8iZ6CABcMH8WTDU7gLVPRpO/+3YDtT92RfZjL7fIwhECYAJgAuCnG9P0yewEF6lv3OGtkVqtMQMw8w4Lh6VHD1SNHAlLSQnyFy8mAKYsELQIbt48HBw0CATAiVKGzusJgHUKlcanpRIA812WFlwLR+GewxQNFF2A/VPe5TsyMU9zS6ycJgAmACYAVgZgtui04eWX4bzmGu6FjdUDDKcTLLbe8ec/I/OaaxQBOLBuHR+KLBQhUlGRFh5g8csBW3hHWSBWwbN4MVw33QRzcTFq77sPGaedBtekSai86CKeIq5gyRJUjaIsEDUTJsDWuzdyCYCNJS0CYGP1bona4gFg4dMka6+5ej08d1yEzKMssJ90LN/5LGLLQajD2Qj1uaVJKiP2G9shTfwwsPi2w//Ru3A4N8NibfzkyY6wKRfhcDb8W35DIO9MWIeM5mmJCIDpoRF2u1GwbBnqZs6Ef+1a5MyYgdCuXTyHa+bo0bAPGADpQ4PZFOUBbt40aEYBcMPjj4NtWMNji9MFgN1u1D3yCBwXX8w3eCEAJgCuHDYM8cxl5AE2iJQIgA0SugWr0QvAjfBaA3PlZoR+3gCsfw32rlaYbUHV1rPk9iZ/dWO6Io0jktEOnp1ZqHljB1xT7kNE/NA477wWB2AGXOxg28l65s+nLBCnUxYIZhOOc8+FY8wYVI8ZA2vnzmAbe1QOH45wVRUKli5F/Zw58K1ejezp0xHeswf1TzzBd/zLGDQI1TfeCOYRzHvySRwcPBgIh1H0ySeomTSJb9iQO3cu/F9+Cc+CBXBddx1YOkCW0cDevz+y772X73plyspC4fLlfDes4I4dfDcsFhvrXbYMWbffDthsqJvR/IvgCICVN8JoMpcRAPMNQsgDTACsxQQt+jsBcIvK32yV8x2KVq4Ei7NzXnYBGiaei8yTSuC69MzDQJXtU68Gr5Hs7qj/dDt8v9qR89BsVN7xOCL7t6JwyhDY6r4AAofiAsOWfEQsBTxDQ+CHH2Cy22A56Ux43vscvh31yJzRdPekVANgFpPIFuewmEQC4EdwkACYe6EJgDcg99FHed5tI0IgyAOsvKsl7QRHWyE3FzhQGrTmUpbK1VSAeYDYwbI1MI9RvIe5fA38776O4KqXkH16EayOg7qKYqmFIs4SRHJ7ILTfDff8lTB3PQ7Oex9STh7ftQPM7q2IZHbguzDFmjuTAJhyZyYrdyaFQJAHOJE8wImmQSMPMM1lyZrLKARCF7IcOsnn8+Eb9nb+Ry7GHj16oGvXrpqlkAdYUyLDTjjYvz/fGrPoiy9UAZhtEGGq3MS9toGVi2C17oO1JAeWyq8U28qyKwQbCpFx8WjUzGxMZZb9jwfQ8MzT8G/aCuddjduHsjyYbHtiBuB6ksdbysqidfo//5wA+P77+efsnFmzEPzlFzTMnw/nlVfCduKJqLnlFtj69kXunDmNq+ytVhR9TA+NZD00CIAJgAmAL+Ep5FgqOfqalb4LegmAY8SuLVu2wOPx4KSTTkJ5eTm2bt2KPn36IDs7W7UkAuAYhU7i6ZG6OoQPHOAlst2UxABs65IdDUtgi0FCP/wAW9ZeOI9ogLnuJ9VWhCxdEQ6Y4f3vduCI/jCfOi5lc2eSB5gAmACYYoCladAoBIJCIBAIoG72bDjOP587ZVj8u7VbNx7/zuLi2fOTxcXXTpsG/xdfIOfB1rOtOwFwDKDFvL8bN25Ely5dUFJSAsEbXFpaqukFJgCOQegkn8oG8L7SUtg6O1G89N8IPHcnbFnVsHfUrsi/zw7r8f3QsOJbBPY2wDn5AdQt+A+8H32eviunU2ARHHlN0tdrQh5g8gCTB5g8wPXPPIPMMWP4DoU1Eyfy3UJzH0mv9QwEwNoMFD2jtrYWmzZtQu/evaMe3/Xr1yMzMxPHasSS7nr7WnTv3r2xLHsewgW9AXtOk9RWMTQlqaeyT/zsf8FP34Y5chDWo48GTCZeh7luF0KbV8Nq3gOzPZTUeuUKi2SVIZLVhesTsecedoqlfA3PoNCoYy5CJQNl2xTavh3+1athynTCObA9QhvXyQJvJGyD//cALJ06ARYLQr/+ikhmGUz/7zIcvH62bPL4tPeaEADTyulXX0W8qYMIgAmACYAJgAmA48ehtFwEFy8A+1etQu7ui+JXi65MmgLhkoGo//BHeDZWwPXgC/AuWQLv0qXI+tvfoDd5PAEwfTZsy58NCYAJgAmACYAJgOPHkrQEYL0hECzcQXoc5X49+idruB65gR1wBvcjM9QYm9qSR8DshNvWDQ2WYnisxU2a0mBphwZrMTyWYv7/zX00arIfuYGdsIVF24H+UfHBjKZZG4p8WzSbxK4JmF38HukgBUgBUoAUIAVIAVKAKTBkyBDDhUhLAGYqsZAHdrSFRXDpGLdMbTZuLJPWxmhNOhujM6uFtDZGa9LZGJ3T1aaNUqel7DBtAVicBs1sNqNXr158QZzW0VJCa7VL7XdqcyLq6b82HXVO14k1HbWmNusfS4meSVonqqC+60lnfTol46x01DoZ962njJbSJm0BWI+ocue0lNDxtpcAJxHlYrs2HW2D7CO2Pk7k7HS0j3RsM9l0IlYa27XpaB/p2OZ0tenYrCn+s1uqTwmA4+8zw65sKeNI5AapzYmoF9u1pHVsesV7Nukcr3KxX0dax65ZPFeQzvGoFt816ah1fHca+1UtpU2bA+DYu4auIAVIAVKAFCAFSAFSgBRoTQoQALem3qR7IQVIAVKAFCAFSAFSgBTQVIAAWFMiOoEUIAVIAVKAFCAFSAFSoDUpQADcmnqT7oUUIAVIAVKAFCAFSAFSQFMBAmBNiegEUoAUIAVIAVKAFCAFSIHWpAABcGvqTboXUoAUIAVIAVKAFCAFSAFNBQiANSWiE0gBUoAUIAVIAVKAFCAFWpMCBMCtqTfpXkgBUoAUIAVIAVKAFCAFNBUgANaUiE4gBUgBUoAUIAVIAVKAFGhNChAAt6bepHshBUgBUoAUIAVIAVKAFNBUgABYUyI6gRQgBUgBUoAUIAVIAVKgNSmQlgC8fv16VFdX837o0KEDjj322CZ9smXLFhw8eBAnnHACsrOzD+sv9rvH48FJJ53Ef5M7v7a2Ft9++y0CgUD0+h49eqBr165x9T+rY+/evfzavLy8aN1CYeXl5fjhhx/QvXt32TrY71u3bkWfPn2wa9euaFk2m63Jfe7cuRPbtm3jxUp/i7XhQpvC4fBhZYnrMZvN6NWrF0pKSppUwTTcuHEjevbsyX8TNC0qKmrSZ3rK0tt2cb9J2yXtUznbYfUw+8rMzERZWVkTG5CeLy0vEftQs2nxb0p16LFpQUOt8aFXazWbFv+mpLNemxbfv9L40dtmNZvWMxbFNu1yuaL2IbU1cT2s3ERsQ82mhTYrjS3hdz02rXd86NVayaal2ijNH0Kb2fyuZms+nw/ffPMNGhoaFJ8JetusVI/e54F4HIrLks7FeuxQb5u1yhK3w+l04sQTT0RGRka0ePE4ZH8Unntq82eizxYtm9Z6jkmfLcK87ff7o/cntTPhhuU00Ku1nE3HUo9em1biEr3tbInz5LSRGzdKbCKMnd69ezcZz1Je0vNs0Xv/aQfA7OZramq4kTNjZ4O1S5cuHBqFQcOgl/3GYFEKwOKB4/V6OSzKnS+eFOQgWq/A7DzWrl9//ZWDqt1u552bm5vLIVAwEDbZsKNz586yACwMnMLCQg6/ffv25eeL9aiqqsLPP/+Mo446igOnFIpiabPQLkFbqe6sHmaobCIV359YK6lBs5cJNnEK987aw+rRU5aetgsPQqF8abs2bNjAX5jEMC7cnxh+hBcNZhtK58tNwHraKHeOmk2z3xhoCfYt2JFYZ702rWd86L0HNZtmv9XX13P7ZuNIbJPi8vXYNDufjZfS0tK4Xz6lkChn02IgECZyOWiV2rScrQkQIZ6X5PpNj9ZaNi2UITwU5F42xHOZmk3rGR962iydl+Tm6T179hwGYuKyxW2uqKhQnD8FfZJhH2o2red5IB6H7F6U5mmpHuLxL7ZDPVqrzdOsLD3PAGEcMnsXP5ukemzatIk/W9jcw65hh+BE0tNW4Rwtm2b1atmH3IsGAyUxAEvblKitqM3T4rqU6tFr08mcp2Ppl0TO1asNq0P8EiCemwVnGRvvwjNPzlb0PFv03ktaAbCcYckNcLXJSm5wyZ3P/sYeWgyiY52UpOJLO1yuDWqDUw22pF40sWebXccmLQaqsUK8tI1qbZD7Tel+5IxfrFciYCntR60JT64tag8M6ds7a7f064PegSd9GIgf4EptUNJGr03LQX6sdiGUocem2blKfaDXptkLI5sYGUxKvzDEqrUem2bn7Nu3D6FQ6DDoFt+Lw+GIfpFhGop/Yy+p4nHX3DYtzFVMj6ysLNkvYuJ5Qe4lRM6Otcaqkv5a8zTTmH2hU4Mn8RhQszUGmVpl6bUTtXqYc0HreaAGblL4EQNeIvahZtMMIrTmfym0Cy//UpuWfvnUA6lKuqvN0+wFTmu8K80pWm3SY3fx2rT4OqV69Nq0wBt6Xrr02nZznqc13qUvtnLjSK3vlJ6HWs93PfecVgAsB3SxPvzZJMc+wYsHtJyhiT/BMCGVPuNqicw6STqg5epT60y1gSt+82LeHSkAi0MQtNoq/p2VKwY8rfZJPVxKLxBaD1Ulb7KetsvppFSf1HMiwJrS5Cs+X5ikWZjE/v37edPi/aym16ZZHUqThF6bThYA67VpVp/SJK7XpgVvmRCKFK/OrC1aNi3AQLdu3XiYkdSrKLZpOfBSekFK5MGrZdPicclAkNmkGGbl+kqwA7kxoOc3rbGoZdNsnhLCwVhZUk+7uM35+fmq8yf7usBekti9y4VqabVV+F3LpplXSggtU3oeyI1DoXzpPK13btVqv5pNs2uFlzkhPESqtdi+tGxN3BateVyt3Wr1sJdH9ixhB7MjOa2Vni1qEKU2DrQ0FtoifZlQcmTJPUNisWnBKZEuAKw13qVf16T8xfRVGjtSD7C4r5KhT1oBsBKoSj+XKAkT69+T9TCQQmgsAKwFntu3b4/G37IBqfbfega6cI50glP7rCMXu6w0QapNnEIslVIctFb75d4U5eoT7oU9OMVeKKUJVHq+AA7Mw8KuVxukWm3Wsml2vRDfqBW/J/bmqk0OiU4cch4raZlCGIFcrGAsNi3VL5FPr2o2zV5qhFAL8b/FL8pSwJV6VZXi+5SAScs2BGhXq0dcp5yt67VpcVuUxoee9rJztGxaGn8qDZERt5m9ACnNn2zdAbuWHUJca7z2ocem1Z4HWl8dxfOy3rlVj95qZbFPxQyAhfUZUueCdBxqzZ/C/MxeNOJ1CGnZNJtT2YuGAOqsTql9KD1D1AA4kZfQWGxaqR69Ni0O20x0ntZjP8k4R+94V3pxUbtP1tfSsBa1Z0us95NWAKz3TUNJUCVXuh5D0xNLJSe+lmdBgBY1wBR/lhIDKpvgpAv9xAHiQtnxfD7W8pYJE5l4ghU/IJQ8z0qTF6tPrqxYDFqPB0OYxNu3b3/Yp2K5tsmdL/ew1Pr8pnQfem1amISlD4N4bFqPvavprtemWRlyXkal+pn+cjadrLd+NZtm9QqgKTcWpX2u5cUS95Oap1XLvtXqYbAgfvmXs1+9Ni20Q218aLVVPP71eMvEc5nYcy1us5qtCQAs9tTHa9ux2LQcxCmNQzmb1jO36tVar02z8qR2LdVKz/wptCuRuOVYbJrVJ7YHtXARrZe9ROLE9czTai/2em06HQFYjzbSfhTbt9zYkTqZ5MZDIvOqUF7aAbAUrPTGAOuNOVSKiUwEgKWLeJQ+ncgt9lF6wxcvJFOaLJXeuPRMrtL7leqn5mnRG0crfgCyf8ezoEJ8L1JdpROSWniF0lus3OIluYdlIgCsx6blYCFem44XEoQ2yE30avcvtYdEbVruhTARm2YLT1k/izO+COUJK5Cl96Bma2KYVoI8Pe1l5yjVU1xczMNvhE/b4vKELwUsblWqldoYUPtNb3uFl554bVpqm1q2xkBb/Ek1XtvWqke6DkRsD3LjUO2rkNbcGovWamWxRd7i+GjpPUrHodb8KW5XMuOWxe1isfXSGFGtLy9Cu5TmoHjnZq371ZoTxC+VWrHVcm2M15ZjsZ9knCtnC1JtlO5F6cuL0sJpaXvj5bK0BGDWaK2Jh52j1yWvZKDs7yzmi8UjCeWppSjTMiKxcbNz5UBXj9dJ7oGoVLfa26hWe+UeYmLd1QamVr3SSTeZg1wOeAUPmZLughbSgaR1H2IPiFC2npcSOe2VbJrFP4pXXks/B6pN7M0ZAiG1Q6m2atkEYvWes/NZqAoDkEQ/zUvrVpo8pX0vZwtqtibNxpKIp0KtHimUScdWLDatZe965gzxOWrztHhulYZtyfWJ2vwphfZ4QyC0bFrteSA3DtXGpl471KO5WllSuxNrxcqWvqRo2bRSVotYF4nrmaeFuVQ857H5UC0jjJLmUi+5Hl1jmaeFxblK9cRq02pcEm/bm/s6LS7TExoi2JFamGQyM9UwTdLKA8waLAwepaB+JQBWE1UJmMWLHhLJ48naJMStsH/LxU/p9UAwQxMvIGHlCfkaxXlJ2d8TbTMzWkEDcfyp+O/igcXqk66Olw48Oa+DWGfh/HjbLo5TE8efCg8DqZePefiEvIPiT2Rq5wueanGfyuV21jvpqNm0+H6kfRqrTSd7YlWyaal2YnuXe0jFYtOJ6CxAjpxNi/tK61OxWEf2YqyVJzvRsahk02pjS+mFWprbnJXBNGXprZR+i+fLjJpNi/tbnGtW6xOyUu53cXmJLJJUm6elc554fpIbh2o2zYBJaW7VO2eIz1MrS2w7Yq2VYFHN1sT3lGgeYLV6pPOHOB5Y7etPLF9W49FZzaaVbDdem1bimHjabcQ1Wlym9KxS+hoo/bIljGvpouhEYtHTEoDj6cxkehnjqT+ea5LtkYmnDfFcowZl8ZRnxDXJ+ERmRDvFdZBNG6c42bQxWtM4NEZnerYYo7Pwwq2V09i41qRWTanwDEs7D3A8XZhonEg8dSZ6TSoYR6z3kEhcWKx1JfP8dAQcsulkWoByWWTTxujMaqFxaIzW9GwxRud0tWmj1EmFZ1ibAGCjOpTqIQVIAVKAFCAFSAFSgBRIfQUIgFO/j6iFpAApQAqQAqQAKUAKkAJJVIAAOIliUlGkAClACpACpAApQAqQAqmvAAFw6vcRtZAUIAVIAVKAFCAFSAFSIIkKEAAnUUwqihQgBUgBUoAUIAVIAVIg9RUgAE79PqIWkgKkAClACpACpAApQAokUQEC4CSKSUWRAqQAKUAKkAKkAClACqS+AgTAqd9H1EJSgBQgBUgBUoAUIAVIgSQqQACcRDGpKFKAFCAFSAFSgBQgBUiB1FeAADj1+4haSAqQAqQAKUAKkAKkACmQRAUIgJMoJhVFCpACpAApQAqQAqQAKZD6ChAAp34fUQtJAVKAFCAFSAFSgBQgBZKoAAFwEsWkokgBUoAUIAVIAVKAFCAFUl+B/w8VlCF9cEUok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4" descr="data:image/png;base64,iVBORw0KGgoAAAANSUhEUgAAAsAAAAIQCAYAAACPEdjAAAAgAElEQVR4XuzdC3hU1b3+8TczSSb3BAgQ7ihBFMSiUrRIaatWAUFPrVoP6Klt1Yr8oVat9wtVK1i1tVgVb9VWQbzU1ooKltpqqVUEpSooEhFBIUAIuSczyST/Z22cdIi5TGYme8/lO89znmOTvfda6/NbgTeLtfdOqaqqahEfBBBAAAEEEEAAAQSSRCCFAJwklWaYCCCAAAIIIIAAApYAAZiJgAACCCCAAAIIIJBUAgTgpCo3g0UAAQQQQAABBBAgADMHEEAAAQQQQAABBJJKgACcVOVmsAgggAACCCCAAAIEYOYAAggggAACCCCAQFIJEICTqtwMFgEEEEAAAQQQQIAAzBxAAAEEEEAAAQQQSCoBAnBSlZvBIoAAAggggAACCBCAmQMIIIAAAggggAACSSVAAE6qcjNYBBBAAAEEEEAAAQIwcwABBBBAAAEEEEAgqQQIwElVbgaLAAIIIIAAAgggQABmDiCAQNgCzz33nLZt26a5c+eGfQ1ORAABBBBAwG4BArDd4rSHQIwJVM6bp4Ynn5SroECZF1ygnMsvD7mHFRUVuv322/Wzn/1MBQUFB5xnvveTn/xE8+bN09FHH62GhgY9+OCDOvfcc63jzPfef//9A86ZMmWKrr/+emVkZHTYBxO6CwsL9eKLL2rChAk67bTTrGPbhvFPPvlEf//73/XDH/6wy/GYY5ctW6af/vSn7bZtvv/xxx9r0qRJrWN49dVXNXjwYOvar7/+esz+EmD6bn5B2blzZ7sOhx9+uH7zm99Y9Wvv2BtuuMEa54UXXnjA+Q888IBV1+58uupL8LUC129bGzOPfv3rX+vss8/WQQcd1G7zd999tyZOnHhA/8z8MJ/AfOlOvzkWAQQST4AAnHg1ZUQIhCxQdcUVqlu8+IDj8x96SJlnndXpNUyYuOmmmw44xgQpE26vvPJK6+vBwcr877YB+LHHHtMFF1zQGjhNYA7+WntttNep8847rzV8BkKwOe7RRx894PDg4wKBue0YAieY0Gc+a9asaQ3kgeD99ttvKzs7W3369LHClPm6CYjdDYPBnUt99w6llixVStXHklr2f8uVquY+49R06AXyj/jfDuvRkZMZg+lfZ78IBNckEICDf2kIhEYzvs8++6w1PLYXMEOedG0OXLdu3QHXbnudtgG4q19WAr+UmdBv+rlixYp2u9Z2PoTbf85DAIH4FCAAx2fd6DUCURHYc9hh8n/++QHXyvze95T/4IOdXr9tcAoOSu2thpogEhxI58yZI7OC2tkKcEfBsr2vm+sPHTr0gNW94GBl/ruzVdrgUGVWSk14MuE8eHW5vbB82223WaE9eByhrGIH46a//D9yVW6Sf8g0teQeJKWk7P92c5Nc5e/J/ckzaho9R41f/UVINTdjMSukpr/thdrgi7QXgNuuFoe6AmyudfPNNx8QONuzMPV79tlnW1ed2wbgtrVsG3jbzqXAeAIrxm3/JaC949v+chYSLAchgEBCCRCAE6qcDAaB7gnsPvhgNZeVHXBSxqmnquDxx7u8UCCYmJD4xhtvWFsNOgua4awAm/3FwcF5wIABOuecc5SZmalvfOMbX1oxNp0OhNbgVcpAv8wKtQms5joLFizocozmgOAQ95e//EWrVq1Sbm6utTK8cuXK1lViM76OtoN01FDauvlyb31WjUdeL6XltHtYSsWHSlt3o3zfWiL/sBld9rnt6qwdK8DG12yRMCHUrBQH6mC+vmjRotawG+h88PYY8zVzTmCbRfDWirbh1Wy1MeNpu1UlMOYRI0ZYW2tOP/301nnwu9/9Tt/61rdat0u0Df1dgnIAAggkpAABOCHLyqAQCE0gnADc3kpfoDXzz8pttx4EAqQ5pjt7gDv6Z/ZAoDNbENpuPTDnmI9ZDQ6+OS8QgKdPn97uXt9AIAsOTsGCgTFPmzZNZgvEYYcdprKyMtXV1WnXrl2aPXu29u3b1+k+4vYqkvHEMPlHfl/N/b/WacHcm/8gNfvlO/GpTo9rb3tAV/tuI90D3HbFuW3dutp7G+oWCGN833336aSTTtLvf/97KwQH9gAH2jRB2vyCcuKJJ1pOZn6Ylf+2c5IV4ND+fOAoBBJZgACcyNVlbAh0IRBOAA6+ZNt9u8ErwMErb21X8kwoLioq6nAPsGnD/DO+Wc1dsmRJ6z+rm/PMKqBZaTWfWbNmWXtwR44caa3omtVD8zH/xB58M11wCAzsjTXHdbbPODgkBcZiVo5NiD/zzDP1j3/8Q//zP/+j1atXy6w8lpeXd7qXtW0pUup2KOOpQ9X49fvVkn7gDYRtj3XtfkPuLU+r4cyNnVa0vV8awl0Bbs8msG82uJ3ggNveDWrBc8TYtQ2jHQ0o8IuT2ZLS9gbFwC8k5hcWs/c6UJ9ADQLXNAH4P//5DyvA/EmIAAJfEiAAMykQSGKBcANwZzfBffDBB9Ye2rb/9Bz8xAhD3tlTIAKhx6z6mS0LgSdHmP8+4YQTdMUVV+jkk0+27vQPvjkruJSd3ZwWCOTmfLNa2PbJAO39M3lHTx8IhH7TdtsnD3Q2tVJqP1PG06Plm/yglJbX6Sx07Vkjd8kTajjrww6Pa7sSGzgwkgAcvMIefJ3gABxc5/ZWoNv+ktR2AKGuALf3hA5T440b9/9SEHgqRCCQm6+xApzEf7gxdAS6ECAAM0UQSGKBcANwIGxdeumleuKJJyxBE1bNjW3mYwJl2wBsgo5ZjTOPEws8Ni0QUs32AbOKGvgn7eAV145urDKriWYPrgljy5cvD3llMfju/8De1famQPAKcHs3UgVv7TB9NJ+uHuEW3E60A3B7NwKa9iIJwG1v/GtvBTi4zu1td+jqBsRQA7CZG4G934FfnsxqvvlFKPixaG0DMCvASfwHHENHoBMBAjDTA4EkFggnAAevhPbq1ctaoTVbAp5++mlL0uyzNWGlbQAO/G9zjAks11xzjXWOWd1du3btAQG4bUkC/+RtVnsDz6ztqGyBlWYTqLOysqx9uh09C7ij8NXe0xECT1Ywzyg2gTfwz++B/cNmtbFbATiKWyA6ezZuJAE4lBXg4BsMTSAN3pvbdqtCezXrKgAHfvkw1zY3PgY/W9pcr+3YWQFO4j/QGDoC3RAgAHcDi0MRSDSBcAJwsEHwP2+33asZHIDbrgK2fUmGuXHJBFYTqM1zW83e2sAeYBNogl96EAi45s7+wHaLQBAywTQQkoNfVBF4QkHbZ/WGugJsrh/oc+CRZ2Y11Gx5CH76QfBzg0OZK9G6Ca6j7Q+BFeDuvAgj8BzgUPcAmzaCQ2pgO0lXNxYGfDoLwB2taredg8FP3+hqBTiUunAMAggkvgABOPFrzAgR6FAg3AAc/CSI9v5Z3DQYHIDNTUxmy4B5Lm3b8GuODQ5bZqXPPMEhsJ+2ve0HgTaD998GtkMEtlG03QMcuE7bLRDt7SFuuwJszm17/fYe8WW+1vYGvM6mX088Bq1te9FaAQ6+btvV/bZtGocbb7zRCsYdva0tlADckV17v4wEXscdHIA7etGJuW53n9fMHyMIIJBYAgTgxKono0GgWwLhvgijW41wcKcC0X4RRiTcnYXl4NBJeIxEmXMRQCAWBAjAsVAF+oCAQwLhvgrZoe4mbLORvAo5YVEYGAIIINCDAgTgHsTl0gjEg0DlvHlqePJJuQoKlHnBBcq5/PJ46DZ9RAABBBBAIGwBAnDYdJyIAAIIIIAAAgggEI8CBOB4rBp9RgABBBBAAAEEEAhbgAAcNh0nIoAAAggggAACCMSjAAE4HqtGnxFAAAEEEEAAAQTCFiAAh03HiQgggAACCCCAAALxKEAAjseq0WcEEEAAAQQQQACBsAVsCcBer1fmzUDp6ekaP358u53dsGGDzKtUzce8LSpw3NatW1VSUmJ9PSsrS+ZVph6PR4Fr1tXVWd8rLi7W8OHDw4bgRAQQQAABBBBAAIHkEOjxAGwC7JYtW5SdnS23291uAC4tLdXmzZs1btw4KySbsDxw4ED16dNH69ev18iRI1VUVKS1a9cqMzNTY8aMkQnM9fX11vWCz8/NzU2OyjFKBBBAAAEEEEAAgbAEejwAB3oVHFjb9tR8z3xMsDWfwLGFhYUqKys7YDV4x44dGjt2rDZu3Khhw4ZZwTiwGmxCM6vAYc0DTkIAAQQQQAABBJJGICYCsFnZNWE3EF7NqrEJujk5OdaqcSAYB1Z6zYqwWVU2QTiw4hu8Opw01WOgCCCAAAIIIIAAAt0WSLoAbILzwQcf3G0oTkAAAQQQQAABBBBIDIGYCMA9tQVi1apV7VZp8uTJiVE9RoEAAggggAACCMSxgLn3y4lPTARgs+Xh008/1VFHHXXATXAZGRnatGmTRo0a9aWb4MyWB/Pp7k1wJhSfeOKJTljTJgIIIIAAAggggEAMCDgWgM1+XvPYsyOPPNJiCH4M2oABA1r3/QY/Bi348WjBj0FzuVwaPXq0FZK7+hCAuxLi+wgggAACCCCAQGIL2BaA2zKawGsejWb3UxsIwIk9oRkdAggggAACCCDQlYBjAfidd96RWekNZdW2q0F05/sE4O5ocSwCCCCAAAIIIJB4Ao4FYKcoCcBOydMuAggggAACCCAQGwIE4NioA71AAAEEEEAAAQQQsEmAAGwTNM0ggAACCCCAAAIIxIYAATg26kAvEEAAAQQQQACBpBKo+eUvrfHmXHGF7eMmANtOToMIIIAAAggggAACpXl5FkJRVZXtGARg28lpEAEEEEAAAQQQQIAAbOMc4CkQNmLTFAIIIIAAAggg0IEAAdjGqUEAthGbphBAAAEEEEAAAQK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EvasGGDdu7cac2GrKwsHX300fJ4PNq6datKSkq+9HWv16t169aprq7O+l5xcbGGDx/e5WwiAHdJxAEIIIAAAggggECPCyR9AC4tLdXmzZs1btw45ebmau3atcrMzNTQoUO1fv16jRw5UkVFRa1fHzNmjBWY6+vrNX78eLU9v7OKEYB7fD7TAAIIIIAAAggg0KUAAbiDAJydna2ysjIr5JqPWQ3esWOHxo4dq40bN2rYsGFWMA6sBg8cOLDLVWACcJfzkQMQQAABBBBAAIEeF0j6ABwIt4GtDgUFBVboNau85mNWfM0nsNJrVoS3bNliBWGzYmw+gVXjwLEdVY0A3OPzmQYQQAABBBBAAIEuBZI+AJtg++mnn1pbIMy+30CYDcgRgLucQxyAAAIIIIAAAgjElUDSB+C2q7eBQNynTx9VVFSEvQXCrPa295k8eXJcTRA6iwACCCCAAAIIJJpAeWGhNaSiqirbh5ZSVVXVYnurbRo0Wx0qKytbn/xgArH5DB48WJs2bdKoUaO+dBNc4BhugnO6erSPAAIIIIAAAgh0XyDpV4ANmQm0ZrXXfDp6DFpgb7A5JvgxaC6XS6NHj7ZCclcf9gB3JcT3EUAAAQQQQACB6As0bdrUetHUUaNEAI6+cYdXJADbiE1TCCCAAAIIIIDAFwK+N95Q+UknKf3YY9X75ZcJwHbODAKwndq0hQACCCCAAAII7BcgADs4EwjADuLTNAIIIIAAAggkrQAB2MHSE4AdxKdpBBBAAAEEEEhaAQKwg6UnADuIT9MIIIAAAgggkLQCBGAHS08AdhCfphFAAAEEEEAgaQUIwA6WngDsID5NI4AAAggggEDSChCAHSw9AdhBfJpGAAEEEEAAgaQVIAA7WHoCsIP4NI0AAggggAACSStAAHaw9ARgB/FpGgEEEEAAAQSSVoAA7GDpCcAO4tM0AggggAACCCStAAHYwdITgB3Ep2kEEEAAAQQQSFoBArCDpScAO4hP0wgggAACCCCQtAIEYAdLTwB2EJ+mEUAAAQQQQCBpBQjADpaeAOwgPk0jgAACCCCAQNIKEIAdLD0B2EF8mkYAAQQQQACBpBUgADtYegKwg/g0jQACCCCAAAJJK0AAdrD0BGAH8WkaAQQQQAABBJJWgADsYOkJwA7i0zQCCCCAAAIIJK0AAdjB0hOAHcSnaQQQQAABBBBIWgECsIOlJwA7iE/TCCCAAAIIIJC0AgRgB0tPAHYQn6YRQAABBBBAIGkFCMAOlp4A7CA+TSOAAAIIIIBA0goQgB0sPQHYQXyaRgABBBBAAIGkFSAAO1h6ArCD+DSNAAIIIIAAAkkrQAB2sPQEYAfxaRoBBBBAAAEEklaAAOxg6QnADuLTNAIIIIAAAggkrQAB2MHSE4AdxKdpBBBAAAEEEEhaAQKwg6UnADuIT9MIIIAAAgggkLQCBGAHS08AdhCfphFAAAEEEEAgaQUIwA6WngDsID5NI4AAAggggEDSChCAHSw9AdhBfJpGAAEEEEAAgaQVIAA7WHoCsIP4NI0AAggggAACSStAAHaw9ARgB/FpGoEEF6i++mprhJk/+pFSi4sTfLQMDwEEEOieAAG4e15RPZoAHFVOLoYAAkECZUcdpaaSEhW+/TYBmJmBAAIItBEgADs4JQjADuLTNAIJLkAATvACMzwEEIhIgAAcEV9kJxOAI/PjbAQQ6FiAAMzsQAABBDoWIAA7ODsIwA7i0zQCCS5AAE7wAjM8BBCISIAAHBFfZCcTgCPz42wEEGAFmDmAAAIIhCNAAA5HLUrnEICjBMllEEDgSwKsADMpEEAAgY4FCMAOzg4CsIP4NI1AggsQgBO8wAwPAQQiEiAAR8QX2ckE4Mj8OBsBBDoWIAAzOxBAAAFWgGNyDhCAY7IsdAqBhBAgACdEGRkEAgj0kAArwD0EG8plCcChKHEMAgiEI0AADkeNcxBAIFkECMAOVpoA7CA+TSOQ4AIE4AQvMMNDAIGIBAjAEfFFdjIBODI/zkYAgY4FCMDMDgQQQKBjAQKwg7ODAOwgPk0jkOACBOAELzDDQwCBiAQIwBHxRXYyATgyP85GAAFWgJkDCCCAQDgCBOBw1KJ0DgE4SpBcBgEEviTACjCTAgEEEOhYgADs4OwgADuIT9MIJLgAATjBC8zwEEAgIgECcER8kZ1MAI7Mj7MRQKBjAQIwswMBBBBgBTgm5wABOCbLQqcQSAgBAnBClJFBIIBADwmwAtxDsKFclgAcihLHIIBAOAIE4HDUOAcBBJJFgADsYKUJwA7i0zQCCS5AAE7wAjM8BBCISIAAHBFfZCcTgCPz42wEEOhYgADM7EAAAQQ6FiAAOzg7CMAO4tM0AgkuQABO8AIzPAQQiEiAABwRX2QnE4Aj8+NsBBBgBZg5gAACCIQjQAAORy1K5xCAowTJZRBA4EsCrAAzKRBAAIGOBQjADs4OArCD+DSNQIILEIATvMAMDwEEIhIgAEfEF9nJBODI/DgbAQQ6FiAAMzsQQCBZBJo++kh1Dz5oDTfv9ttDGjYBOCSmnjmIANwzrlwVAQQkAjCzAAEEkkXABOCy8eOVesghKly7NqRhE4BDYuqZgwjAPePKVRFAgADMHEAAgeQRIADHWa0JwHFWMLqLQBwJsAIcR8WiqwggEJFANAJw5qN5atgstfyiKqK+hHNySlVVVUs4J8brOQTgeK0c/UYg9gUIwLFfI3qIAALREYg0ABf+4Xp5VpyihhKp5RYCcHSq0slVCMA9TkwDCCStAAE4aUvPwBFIOoFIA3Dfh+Yp/ZWZqntPSrmTANzjE4gA3OPENIBA0goQgJO29AwcgaQTiDQA9//lt5S6foEqXpI8TxKAe3wCEYB7nJgGEEhaAQJw0paegSOQdAKRBuCiGw6Wu2Sp9iyRcv5KAO7xCUQA7nFiGkAgaQSa9+xR3f33W+PNue46HoOWNJVnoAggEGkAHnBpqlylq7XzbqlgHQG4x2cUAbjHiWkAgaQRMAF494gRcvXtq34ff0wATprKM1AEEIg0AA887wOl+Cr16ZVSv10E4B6fUQTgHiemAQSSRoAAnDSlZqAIINBGINIAPGjmG9YVP5knFVURgHt8ghGAe5yYBhBIGgECcNKUmoEigEAUA3DuaaNVeMJGebdLO24nANsyuQjAtjDTCAJJIUAATooyM0gEEGhHIJIV4LwzDlGfyR8RgO2cWQRgO7VpC4HEFiAAJ3Z9GR0CCHQsEEkALrxgsHLHfqbq16WyZawA2zLPCMC2MNMIAkkhQABOijIzSAQQiGAFuPauu+Rbs0apxcXyTJum8pNOUv9L+irr4D2qfEUq/zMB2JYJRgC2hZlGEEgKAQJwUpSZQSKAQIQBuPqGG5R9ySWtAXjgdXny9KuyVn/NKjA3wdkwxQjANiDTBAJJIkAATpJCM0wEEPiSQKhbIMwKcNsAPOyOVLnSm1T6gFT/PgHYlulFALaFmUYQSAoBAnBSlJlBIoBAlFeAD1q0/4Kf3y75thOAbZlgBGBbmGkEgaQQIAAnRZkZJAJJLVB58cVqqa+X54QTlHnOOa0W4a4A1805SQPmSi15xdpxfQkB2K7ZRQC2S5p2EEh8AQJw4teYESKQ7AImANc//rjy7703KgG44fKT1P98qbnPOO28aj0B2K4JRgC2S5p2EEh8AQJw4teYESKQ7ALRDsAtvz5JBVMl/yE/UOkFjxCA7ZpgBGC7pGkHgcQXIAAnfo0ZIQLJLhDtAOz+w0nKmSA1jZmrXefdTQC2a4IRgO2Sph0EEl+AAJz4NWaECCS7QLQDsGf5Scoolhon/ka7v/MTArDX69W6detUV1dnzbXi4mINHz5cW7duVUlJifW1rKwsHX300fJ4POro+K4mKgG4KyG+jwACoQoQgEOV4jgEEIhXgWgH4Nx3TpIrU/Kd8JT2TDkruQNwIMzm5+drzJgxrXOkurpa69ev18iRI1VUVKS1a9cqMzPTOmbDhg2qr6/X+PHjVVpaqs2bN2vcuHHKzc3tdI4RgOP1R5B+IxB7AgTg2KsJPUIAgegKRDsA5394ktVB74zXVDZ5cnIHYLPKu2PHjtbV3UDpzNfLysqskGs+gePGjh2rjRs3atiwYVYwDgTogQMHWqvGnX0IwNH9weBqCCSzAAE4mavP2BFIDoFoBuDsbw5S9rafqak6Q/6ZLxOAzWquz+dTVVWVGhsblZaWpqOOOkrbtm2zZldgVTiw0mtWhLds2SIThAMrvsGrwwTg5BHHnWsAACAASURBVPihZJQIOC1AAHa6ArSPAAI9LRDNAJzz9QJlfT5fjeXZav7+SwRgE4DNSq8JvSbQBrY3mO0OBOCentpcHwEEwhUgAIcrx3kIIBAvAtEMwPkT9spT9phqS/op9afPEIBN4G0bdD/99FP16dNHFRUVYW+BMNsd2vtMnjw5XuYd/UQAgRgWaC4rU8Whh8pVWKiCDz9U5THHyP/xx8p/8025R4yI4Z7TNQQQQCA0gdq5c+V94gll3323PP/7v60n+TdvVuXXvib3yJHK//e/O7xYw6JFqrvpJmXMm6feR26Up3qVqj8oUspPl6jyhBOSew9w25vYzHYG8xk8eLA2bdqkUaNGfekmuMAx3AQX2gTmKAQQiL4AK8DRN+WKCCAQWwIHrADPnNnauaaSEpWNH6/UQw5R4Re5rb2e1951l6pvuEHZl1yi3oe/otS6d1Wx5mBl3vwoK8AGrKPHnQV/vaCgoHU1OPgxaC6XS6NHj7ZCclcfboLrSojvI4BAqAIE4FClOA4BBOJVIDgAy+9X5dy5yvz+95U9d263A3DfkQ8pxV+jPX8brby7FhOA7ZwUBGA7tWkLgcQWIAAndn0ZHQIISNEMwP0Ovssi3b1irPLvuYcAbOcEIwDbqU1bCCS2AAE4sevL6BBAIHoBuNfVZ6hgwDPybpcqNxCAbZ9bBGDbyWkQgYQVIAAnbGkZGAIIfCEQrRXg3tfOUH7/59VQIlWVEIBtn2AEYNvJaRCBhBWwKwD73nhD3hUrLMfc+fMT1pOBIYBA7AlEKwD3+/mxyu71hqpfl+qrCMC2V5oAbDs5DSKQsAJ2BuDyk05S+rHHqvfLLyesJwNDAIHYE4hWAB64YIQ82R9r30tSYwoB2PZKE4BtJ6dBBBJWgACcsKVlYAggEOUtEIN/OVhpGZ+pbJnUXEAAtn2CEYBtJ6dBBBJKoOH551Vz003Wsy/z7rpLu0eMkKtvX/X7+GOVHXWUzLMxC99+W6nFxd0ed/3vf2+dY67nmTat9XyzBYIV4G5zcgICCERBIForwAct2t+ZnYsk9yEE4CiUpnuXIAB3z4ujEUDgQAETgCtmzVLGjBlRD8D7zj5b3hdfVK9lywjATDwEEIgJgWgE4NoFN2jYbVKLK1M7bqtX2lgCsO3FJQDbTk6DCCSUAAE4ocrJYBBAoAuBaATgxsdu0IC5kj9jpEpv3kwAdmLWEYCdUKdNBBJHgACcOLVkJAgg0LVANAJwyws3qO8sqSnnWO268Q0CcNfs0T+CABx9U66IQDIJEICTqdqMFQEEohGAU/99gwqmSr6Cadpz7YsEYCemFQHYCXXaRCBxBAjAiVNLRoIAAl0LRCMA55TdoIxiqaHfhdr7swcIwF2zR/8IAnD0TbkiAskkQABOpmozVgQQiEYAzqu9QemDpPqiS1R+2V0EYCemFQHYCXXaRCBxBAjAiVNLRoIAAl0LRCMAFxbcYDVUM/weVc6ZQwDumj36RxCAo2/KFRFIJgECcDJVm7EigECkAbhh0Xz1yvuVWprTVHvwXQRgp6YUAdgpedpFIDEECMCJUUdGgQACoQlEGoB9v/2J8nMeUZO3nxpG3UgADo09+kcRgKNvyhURSCYBuwJw2vjxraxNW7bwJrhkmmSMFYEYEog0ADff9z1lZ76khppRajp8HgHYqdoSgJ2Sp10EEkPArgDc9NFHqr7hBmVfcon1VjhehZwY84dRIBBvApEGYN1/sjI9/1Z99Vj5x15EAHZqAhCAnZKnXQQSQ4AAnBh1ZBQIIBCaQKQBOPWhI5SWulXVZScoZfzpBODQ2KN/FAE4+qZcEYFkEiAAJ1O1GSsCCEQagDMe6aeUlAZVlJ6m1GNPIgA7NaUIwE7J0y4CiSEQ7QDcUl3dClNxwQXyvviiei1bJrZAJMZ8YRQIxLtAJAE4xVepjKVDLILyz2cq/bjjCMBOTQgCsFPytItAYghEOwDvHj5czeXl6rd1q8xfNATgxJgnjAKBRBGIJAC7Sv8pz4pT5N0u1boIwI7OCQKwo/w0jkDcCxCA476EDAABBLohEEkATt14r9LWXKW696WGXgTgbrBH/1ACcPRNuSICySQQzQDsLlmq5sfnKmN4Yyuh73Op4Yi75ft4H0+BSKaJxVgRiFGBSAJw2porlbrxPlW/LjUOIwA7WmICsKP8NI5A3AtEIwCnrl8gszJi9se192n0fFWVu2YQgON+tjAABOJfIJIA7FkxTa7S1SpbJrm+TgB2dDYQgB3lp3EE4l4g0gAc2BNnIFryilX5l89V/269Cp55XrV33KLeX3lTLo9UWfMDlV/zCM8BjvsZwwAQiG+BSAKwuQHO/KK/c5Hk+S4B2NGZQAB2lJ/GEYh7gUgDsLkhxIRg/yE/UNOoH6h8+nQ1V1Wp9/PPq2bhQmXoX8qdKDU2HaTPLv2EABz3M4YBIBDfAuEG4MATIFpa0rXjDp8yZxKAHZ0JBGBH+WkcgbgXiCQAu8rflecvk6S0bHlPeFpKy/lSAG5a+y8V/SRDKS0N2rNEavkab4KL+0nDABCIY4FwA3DgX7ua/AO161c7CMBOzwECsNMVoH0E4lsgkgCcvvoimRvf/AefoaYx8yyItivAvn/9S33mn6GM2mfUVC6VVxCA43vG0HsE4lsg3AAceAKE1zdWZb95jwDs9DQgADtdAdpHIL4Fwg3AKTXblPHM4dbgfSc8pZasog4DcN6ttyp77wK5XNWq2fsN+Y+7VuUnnaT0Y49V75dfjm9Aeo8AAnElEG4ADjwBot47UeWLXicAO111ArDTFaB9BOJPoPq66+TfuVNpX/mK3AcdpIpZs5QxY4by7rpLu0eMkKtvX/X7+GOVHXWUmkpKVPj220otLj5goIG/DPxDpqhp3DWt32tvBdgEYNeOV5WduVL+pjzVHP4MATj+pg09RiAhBMINwIEnQNTUnarKe/5CAHZ6NhCAna4A7SMQfwImANcuWqTcW24JKwCbm0E8zxxu3Q3t+8bDaskb2WUA9m/bprz0xdYTIWqG36c9p85mBTj+pg49RiDuBcINwIEnQJgn2tTc9wgB2OmZQAB2ugK0j0D8CUQagNNXz5a7ZIma+4xT48RFBwB0tAJsAnDqR4uVc7Tky/+2Pv/+XwnA8Td16DECcS8QTgAOPAHC3PBbUX6uahcvJgA7PRMIwE5XgPYRiD+BSAJwIPyavwh8ExcdsPprJDoLwA1PLFbRhVKLO0db59QQgONv6tBjBOJeIJwAHHgChPmlv2rrsQTgWJgFBOBYqAJ9QCC+BMINwGbV1wRg82m79SEg0FkANqsmRZf0kjttn/VINF8KN8HF18yhtwjEv0A4ATjwBAjzxJvq/xQSgGNhGhCAY6EK9AGB+BIIJwB70j9U+iszrYE2jbta/iFT2x10VwG44Pxjld3rDdW9J+17jwAcXzOH3iIQ/wLhBODATb9NY+aq5o1GAnAsTAMCcCxUgT4gEF8C4QTg7I3nybz4wvwF4D/4zA4H3FUAzjrnDPUa8Ix1fulzRyr/T6/GFx69RQCBuBYIJwCbRz6aRz82TvyNald+QACOhRlAAI6FKtAHBOJLoLsBuN/ry5W9dvr+N75NeanTwXYVgM3rQ/NGbVFqzRuqfm+wUu/cGF949BYBBOJaINQAvHv4cKmlRf3+sUSZr05r/fOvfulSAnAszAACcCxUgT4gEF8C3Q3AA5dfLs+WO9TUZ7J8w2bLPWhQ2CvAJgBnHZmjjN0PyF/rkW/OnvjCo7cIIBDXAt0JwM3l5Rq8/IdK2/I7BZ55TgCOkfITgGOkEHQDgTgS6G4AHvbwKLlqN2nfS5Jr+lXKmDYtogCcftxxynx3jtx5knfKC2ou+noc6dFVBBCIZ4HuBuDhDw1WSt1navzqL6w/qwjAMVJ9AnCMFIJuIBBHAt0JwCov0ZD5+we3c5GU9dPoBOCWpXOUO1HyF8+Ub9LiONKjqwggEM8C3QnAqZnlGnSlDtj+RQCOkeoTgGOkEHQDgTgS6E4Azhpcoj6nS77q/tqzeJdyropOAK65Zs7+ZwKn58t7xvvW/+eDAAII9LRAdwJwzhHl1p9/wa98JwD3dIVCvD4BOEQoDkMAgVaB7gTgvtNKlFEs1Xx+hCqXvhu1AFw5Z476/Shbab1r5Zt0n/zFs6gQAggg0OMC3QnAAy4oV/ogtW5/MJ0jAPd4iUJrgAAcmhNHIYDAfwVCDcDlXxunQT/eYp1Y/uG3Vf/8X6MagHOnDFbe2M+sfXVmL7D5uEuWWv+/eegprAozaRFAIOoCoQbg8nFDNeiSCrWkZss39b9PvyEAR70k4V2QAByeG2chkMwCoQbg+lnF6v3t3fLnH62K1/ur4cUXoxqA048arb5TPpUaa9VwxvtKW79A5m1z5tM0erYaJ9yWzGVi7Agg0AMCoQbghrOL1GtKnfz9T1DThBtbe0IA7oGihHNJAnA4apyDQHILhBqAdcMAZR5cK+/QH6vmpe1RD8BpY8eqzwWD5N6+4r8FScuRGmus/+09dbWaex+R3MVi9AggEFWBUAOwe2EvpRf55RtzrVoOPpkAHNUqROFiBOAoIHIJBJJMINQAnPloniVTN/ZB1S/7U48E4F43na+0139itdOSWaTGCb+Qe/tLcm955oCtEUlWIoaLAAI9JBBKAO63/NfyrDhFzV7J++3n5cr/7026rAD3UGG6e1kCcHfFOB4BBEIJwP0/eFsZS4dYWLXjlqhhyZIeCcD599xjBd6Uve+oacw86YsVYM/fzrS2RnCDHPMVAQSiKRBKAB50S3+5Sv+p6tel1KsIwNH0j9q1CMBRo+RCCCSNQCgBuOhfj1orIN7tUtOMng3A7cGbUJy6fgGPSUuaWclAEbBHoKsAnP2twer3nc/U4ktR6eIWFTxDALanMt1shQDcTTAORwABhRKAB6y8SemrZ6uhRPKfYX8ANmVKe32eXHvXq2nc1WocdzWVQwABBCIW6CoAD7wyS55BdapZ51HlK171fp4AHDF6T1yAANwTqlwTgcQWCCUAD/rj+dYKrPknQNfFzgRg1953rP3B5iUZDTO3J3ZRGB0CCNgi0FkArjptfOub33Y94FJTWTUB2JaqhNEIATgMNE5BIMkFQgnAgx+cIPe2F7TvJSn96o4DcNOnn6rh6act0ZzLL1f59Olqrqqy/tKoWbhQvn/9S3m33ir/tm2qXbxYmTNnKv2442RehGGeAmH2AHf2CawCsxc4ySctw0cgSgKdBeCUu8YrZ4LkP+QH2n3ZH1v/LOMmuCjhR/MyBOBoanItBJJDIJQAPOSeUXKVrlbZMilzYecBuOLcc5U6dKgKHn886gG4dS9wzlDrWcF8EEAAgUgEOgrAuRd+V9nrTrUu7TvhKe0963wCcCTQPX0uAbinhbk+AoknEEoAHnb9HmvgOxdJeb9zLgCbPqSvOksp9aXyHb9U/qHTE68gjAgBBGwT6CgA588aq8wPL5dvj0ctP/zrAb/MswJsW3lCb4gAHLoVRyKAwH6BrgJw6pBCDflZmXXs57dLBeYRaB08Bs1sgejJFWDTB/eWp5W64W6eC8wERgCBiAU6CsC9/8ej9O0PqHZDvvXos+DtXATgiNmjfwECcPRNuSICiS7QVQDOGl+g/v9XId9uj/b83ut4ADZvhgs8F9g75QUrCPNBAAEEwhHoKAAXfnurUstfVdWaPvLc/CcCcDi4dp5DALZTm7YQSAyBrgJw3om56nNqtbyfZ6psab3zAVhS6qZH5P7oEfmLZ8o3aXFiFIJRIICA7QIdBeB+E/8ql3eH9q4sUs5vnyIA216ZbjZIAO4mGIcjgECXWyB6n5Gl/Ml1qn0/TxUvVcVEAE6pK1X6386yqmceiWYejcYHAQQQ6K5ARwG46OjfW5fa9eSXb+hlC0R3lW04ngBsAzJNIJBgAl2tAPef41HWKK8qVheq9t9lMRGATQl4JFqCTUSGg4ADAu0F4Pz/d7J6H7JSjbul8r8TgB0oS/ebJAB334wzEEh2ga4C8IDL0pQxrFH7XumnunW7YyYABx6J5h96inzHP5HsZWT8CCAQhkB7Abj3pccpf/i/VPe+VL2BABwGq/2nEIDtN6dFBOJdoKsAfNCi/SPctWyImrZvj5kAbN0Mt2Ka1TfzTOCWnKHxXgr6jwACNgu0F4D7X3eYsvp9YL35sm47AdjmkoTXHAE4PDfOQiCZBToLwGWHj9Cw28x+g2zteqx3bAVgczPc+lvl3r5CjRMWqmn0xclcRsaOAAJhCLQXgAf9or/Sc3dZL/7xpxCAw2C1/xQCsP3mtIhAvAt0FoCrpozQgLlSc59x2nPP3pgLwK7SfyrtrWvV3PsIeU9dHe+loP8IIGCzQHsBeNiv0+Vy+6wX/7j6E4BtLkl4zRGAw3PjLASSWaCzAFw3c4T6zpL8Q6ao7PYNMReATd08K6ZKjbVWADZBmA8CCCDQmUDNwoXWtzPOOEO1v/qV6h9/XPn33iv5/aq9ca6GzJda3FnasbCu3de68xSIGJxfBOAYLApdQiDGBToLwI3/b4QKpkr+Q36gsptWxWQADmyDaBo9W40TzH4NPggggEDHAmVHHaWmkhIVvv32lwKwd9Fc61+9/NmHqnT+hwTgeJlIBOB4qRT9RCB2BDoLwCkLRyhrrNT41V+o/LLFMRmAU6o2K/3VH1k3wZmb4fgggAACnQl0FoBdL861fulv7P8d7b78TwTgeJlKBOB4qRT9RCB2BDoLwO7fjFBGsdQ48Tcqn3dHTAZgI5m+6iyl1JfKN+k++YtnxQ4uPUEAgZgT6CwAZ7w71/ql3zvkQpXNe4AAHHPV66BDBOB4qRT9RCB2BDoLwNkvjLA66p3xmipmzYrZABx4JjA3w8XOvKInCMSqQGcBOOezuUofJDUcfI32zr6VAByrRWzbLwJwvFSKfiIQOwIdBeD8BZcr65VvqMWXIt93X42pAOwvLW0FdBcVWf8duBlu36enyVc3UFk/+pFSDzkkdqDpCQIIxIRAZwG4d8tcq4+1RzyminPPJQDHRMVC6AQBOAQkDkEAgQMEOgrAva7/X2W8MVO+nalqufCVmArAvtWrVXXNNUo/7jjlLVhgjSd10yNyf/SIvJ9nacdtdSpcu5YAzFxHAIEvCXQUgNP8Hyq3ZZH8DXlqmHAPATie5g4BOJ6qRV8RiA2BjgJw4cUHKW3zItW+71Hq1X+N2QCcc9VVanznHaW0NCjX+xvrkWjb50sFLxOAY2OG0QsEYkugowDs8b+u7JbH5asuUuNxtxOAY6tsnfeGABxP1aKvCMSGQEcBuO8P0pT62bOqeC1bmbe/FNMBuHzGDLny8tTvlonWm+Fq1kgtlxCAY2OG0QsEYkugowCc07RY6XpXNTu+opQplxOAY6tsBOB4qgd9RSAeBDoKwP2/+7FcVRu194Vc5Sx+IS4CcJ+nHlL6386y2Gsm/F3u0UfHQwnoIwIIhCrg96v65z+3js696aZQzzrguPYCcMG9d6pX02XWceUfnSzPGecQgMPSdegkVoAdgqdZBOJYoKMAPODbz1uj2vlQL/V+7rm4CMC9ly9Xyu++rfS+XtUfeod07IVxXBm6jgACXxLw+1Xaq5fkdqto376wgNoLwH3v+bFy/PercbdUtXe6Mr73PQJwWLoOnUQAdgieZhGIY4H2AnDuzG+o8NhX5a+Sdj8VXwG4aeEMZY+plG/A/8p/8v1xXBm6jgACdgXggXcfK0/LG6p8RWoaQACOu5lHAI67ktFhBBwXaC8AF/zoq+r1lbfUUCLt+0d8BeC6S89Qr2/tVnP2IfKeudZxXzqAAAJRFOihFeDhizKVonqVPiClfZ0AHMWK2XMpArA9zrSCQCIJtBeA+15yiHIO/kjVr0s1G+MrAFecc476f2+bVaKGmdvVkp6fSOViLAgkt0APBOCUdx9X//Mlv/qp9PbdyphOAI67SUYAjruS0WEEHBdoLwAP+nkfpffaq71/lnxl8ReACyZuk2eI5Dt+qfxDpztuTAcQQCBKAj0QgLPqHlfeNyWvjlbZ7esIwFEqla2XIQDbyk1jCCSEQHsBeOhtWXJn1mn37yV/Y/wF4Kwh25Q7UWoad7Uax12dEHViEAggIKkHAnBh8eNK7S3VpJynyl8+2mUA9m/e3FqKpo8+Uu3ixcqcOdN6MU/lnDlKGztW+ffco7LJk+XbLhVVVdleupSqqqoW21t1sEECsIP4NI1AnAq0F4APWrR/MJ/fLrl6xV8ATvVsU5//kZqLJsk75cU4rQzdRgCBLwlEOQD7Fl+vPoe/oGblqzrlx6r55S+7DMA1CxfK969/Ke/WW+Xfto0AHAvTlAAcC1WgDwjEl0DbANwwf5YGzJWa8w/Xzuvej8sA3LxrmwbM21+H+vPsX32JrxlAbxGII4EoB+CUJ89TzqB35U0ZrwYdTwCOo6lwQFcJwPFaOfqNgHMCbQNw84Oz1Od0yd/veJX+7JW4DMBN27ZpwPVD5WrYJu+UF9Rc9HXngGkZAQSiJxDlAOx5aarSc3epznW6GluKCcDRq9SBV9qwYYMqKyt19NFHy+PxaOvWrSopKbEOysrKav261+vVunXrVFdXZ32vuLhYw4cP77JbBOAuiTgAAQTaCLQNwO4/zrJuCGkaerZ2zV0WtwG4320nK61sJfuAmfEIJJJAlANw9qvHyuX2qdo9W83NuQTgnpgrpaWl2rhxozIyMqyg6/P5tH79eo0cOVJFRUVau3atMjMzNWbMGJmgXF9fr/Hjx8uct3nzZo0bN065ubmddo0A3BOV45oIJLZA2wCc+eYsZRRL3rG/UNn/XRu3AbjPPZcoY+td7ANO7OnL6JJNoJMA3PCnP7VqZHznOx3KBN4E1+/15cpeO13NXqk66yqpuZkAHO35ZFZ0TdgtKChQRUWFFWZ37typsrIyK+Saj1kN3rFjh8aOHWsF5WHDhlnBOLAaPHDgwC5XgQnA0a4c10Mg8QXaBuD8z2bJlSk1HLtUe787M24DcK9H71fWhh9bBWQfcOLPY0aYJAKdBODgP8uy531xE0A7LIEAXPTXO5X5wWXybpcahhOAe2QGmdXdwsJCa/X3008/tQJwYOuDWfE1n8BKr1kR3rJlixWEAyu+wavDnXWQANwj5eOiCCS0QPBfGmnDcpS/7xK1+FPV8I0/qvy00+I2ABc89piyNv9MKfWl8p66Ws29j0joOjI4BJJCIIoBeNCff6z0bfdbL/xp/joBOOrzx2xnMB8TdE3IJQBHnZgLIoBABALBAdgzuEG5VbeosSpfTdP+EPcBOGPfErm3r1DjhIVqGn1xBEqcigACMSEQxQA8ZMk3lbr3H9YLf1K/SwCOan2rq6v19ttvq7Gx8YDrulwu9e3b19reEO4WCLPa295n8uTJUR0DF0MAgcQWqLvxRjXcc4+yfv5z5Ra9oyzvn1W3c6CavnO3qr/7XbkKCpT7xz+q5vvfl/+zz5Tz+9/Lt3SpfCtXKvOKK5R+8smtQOaZmDU/+IHcQ4cq55FHVPWd76ilqkp5zz6rujvuUNPrryv75putZ2c2PPigPGefrbSJE1Uzb55Sx4xR9qIvHkDcBbm5Tu311yt14kRlXX65qk4/XSl5ecr705+s9s31Tfsez3ZlvHOD/L0OV83UfyR2IRkdAskg4PervH9/ye1W7127Dhhx8J9lGXPmdKhRecwx8n/8sYbdP0Au707rhT+p511hvWSj/s47lT5tmtLPPDPiP8sqTziBF2EEqhC8Arxv3z5t2rRJo0aN+tJNcGbLg/lwE1wy/DQzRgScFQheAc7ru1Lp3n+q9tMRcs36VdyvAKcOGybPiqlSY60aznhfLTlDncWmdQQQiEwgSivAzZ+XaNht+7tiXviTcxUrwJEVpouzgwNw28egmRvkAqvBwY9BM6vFo0ePtkJyVx/2AHclxPcRQKCtQHAALuizRKmNH6jygyOUfsHNCRGAU9ffyjYIpj0CiSIQpQCcmlJivfCnsba3dt9bTgCO9/lBAI73CtJ/BOwXCA7AhXnXWR3Yu3aisi65MqYCcNMnn7TiNH/+uaquuUbpxx1n/cVVPmOGXHl56r18uSrOOUfmRRjmJjizAuwq/afS3rrWugnO3AzHBwEE4lggSgE4d2SJCqZKDXuHa+/vthKA43hKWF0nAMd7Bek/AvYLBAJwwa2XqVfOndYzMcvXT1b2ZZfFVACuXbxY9UuXKvuii6w9xqEGYCPKNgj75xUtItAjAlEKwL2OLVHOBKnm8yNUufRdAnCPFMvGixKAbcSmKQQSRCAQgHsv/JHysx62nolZvSOxAjDbIBJksjIMBKIUgPt/t0Tpg6Sqrceo+uk3CcDxPrMIwPFeQfqPgP0CgQDc//bjleV5RTXrpIamxArAbIOwf17RIgI9ItAmALc0NLQ2U3PLLapdtEi5t9yirl6EMWReiXXe3g3T1PDiiwTgHimWjRclANuITVMIJIhAIAAPvPNIedLeUeUrUmN2YgTglNTU1iplvXc+T4NIkDnLMJJYoE0A3nviiWpcs0Z9Vq1Sw1/+ElIArj71MPU7/XM1Zw7VvrWHE4ATYToRgBOhiowBAXsFAgF48K8PUpr7E5Utk3RQYgTghiefVMPy5cq54grl9n9drtLVvBTD3ulFawhEVyAKAdj7w4NVMLlMTb2/rsp/5hKAo1shZ65GAHbGnVYRiGeBQAA+6It3UOxcJKUdk3gBOPsrbqWuX6DmoknyTnkxnktG3xFIXoEoBOCmS4Yqd1yFGotOV9XfGgjAiTCbCMCJUEXGgIC9AiYAex9fpCHzpZaUDO34ZYM8k50LwPXLzBK0lHn22QdAhPMUiOAV4IyTvynPimnWNRtmbldLer690LSGAAKRC0QhALt+0V+eQfVqKL5Otc+9TQCOvCrOX4EA7HwN6AEC8SZgArD/pUXWQ+H9qQepdMEnjgbguEc/9gAAIABJREFUsi9e51742mvRDcDTpyvtrWusbRC+SffJXzwr3kpFfxFAIAoBOPPRPMuxbuyDql/2JwJwIswqAnAiVJExIGCvgAnA6ZsXWQ+F93m+pj23/DthA7B7y9NK3XC3/MUz5Zu02F5oWkMAgcgFIgzArvJ35fnLJPmrpIbJS9SwZAkBOPKqOH8FArDzNaAHCDgp4F2+vLV5z/TpIXXFBOCs8kXWQ+EbMqZp780vJmwATqkrVfrfzrK2P5htEHwQQCDOBCIMwO6SJUpfPVt170st5xCA46z6HXeXAJwwpWQgCIQlUPurX6l6/nxlX3qpcufP7/Aa5tFBzXv2qODBB61HB+VpkTKKpbrsH2nf/IcTNgAbkPRXf6iUqhJ5p7yg5qKvh+XMSQgg4JBAhAE4ffVFcpcstR73mHopAdihKka/WQJw9E25IgLxJNCdABz87Mx+xfsfAVGVf4vMirCTN8H15B5gM8bUDYvk3vKMmkbPVuOE2+KpvPQVAQQiDMBm+4PZBmEe95i5kACcMBOKAJwwpWQgCIQlEE4AbnzpcfUZ9qiaW3JVU3BlwgfglKrNSn/1R2rJGaqGM94Py5mTEEDAIYEIA3DgBrjPb5cKzP5f9gA7VMgoN0sAjjIol0MgzgTCCcDNf71XBYOeVZN/oOp6X5zwAdiU1LNiKm+Fi7O5TXcRsAQiCMDmleieFaeoqSJNux5sJAAn0pQiACdSNRkLAt0XCA7Anm9/W/4tW6yLZJ577gEXC359qHv1tcru/aYaGr8qX+FpSRGAU9ffKvf2FbwVrvtTjDMQcFYgggCcuvFepa25SvWfZKv8mVoCsLOVjG7rBODoenI1BOJBYN+ZZ8r3xhsqeOghNW3Y0HoTnAnA5VOnKv2449T7pZc6DMCety6UJ3uL6rzHq6nf8UkRgM1KUNpb16q59xHynro6HspMHxFIWoGW+vrWsaekp6u0Vy/J7VbRvn0K/mXe3NBbu2iRcm+5Rdnz5n3JK3ADXPU7BapaVUEATqQZRQBOpGoyFgRCEzAB2LtypXo9/XRYATj7P6fLnVal6vqz1FJ0RFIEYDXWyPO3M61tECYAmyDMBwEEYlPA969//feX+eXLww7AgRvg9r3ST3XrdhOAY7Pc4fWKAByeG2chEM8CkQbgvI0nWsOvqL1YroEDkyMABz0NgpdixPPsp+/JIBCtABy4AW7XsiFq2r6dAJxIk4cAnEjVZCwIhCYQSQDu/9ydyvr0Mnm3S/W9kysAB16KYZTN0yDMUyH4IIBA7AlEIwAHboBr7jNOe+7ZSwCOvTJH1iMCcGR+nI1APApEEoAHPDVbGaX3WW9F8h2UXAHY1DpwM1zTuKvVOO7qeCw/fUYg4QWiEYDT1i9Q6voF8h98hspufZMAnGizhgCcaBVlPAh0LRBJAB78h5OUVvGy9VaklmNiLwD7d+9uBWh49lnVL12q7IsuknvoUFVdc411g1/OVVepfMYMufLy1Hv5clWcc46atm1TwWOPqeHJJ9WwfLlyrrhCGe28Grr1mcDp+fKaVeD0/K7BOQIBBGwViEYATn/lf+Xe9oLML7t7r3qcAGxrBW1ojABsAzJNIBBjApEE4KEPjJC74WPrrUipM2IvAFfOmaPG995T/j33yPwlGO0AbEqZ9vo8ufau55FoMTav6Q4CAYFoBOCMZw5XSs02+b7xsPbNnk8ATrTpRQBOtIoyHgS6FogkAB+0/w3IMm9Fyr44OQNw4JFovBmu67nGEQg4IRBpADbB1wRg8/HOeE0Vs2YRgJ0oZE+2SQDuSV2ujUBsCoQbgN371mjAXMnfWKDSuyqSNgCbqqavOksp9aU8Ei02pzi9SnKBSANw6/7fIVPUNO4aAnAizicCcCJWlTEh0LlAuAE4M2uN+pwueWsPUtm9nyR1AObNcPyUIRC7ApEG4MD2h8aJv1FznyMJwLFb6vB7RgAO344zEYhXgXADcMEha5QzQaqrOFL7HnwnqQOwe/tL++8QH3qKfMc/Ea9TgX4jkJACkQRg97blSn9lplrS+qiu+HalFhcTgBNxlhCAE7GqjAmBnlkBLjx2jTKKperdx6vq968kdQBufRpEzlDrmcB8EEAgdgQiCcCBpz+YJ93Ubeml3s89RwCOndJGrycE4OhZciUE4kUg3BXgweessYZYvv1s1S9bltQB2Dh4Vky1Xo3MSzHiZebTz2QRCDcAB9/8ttPc8JtFAE7YOUMATtjSMjAEOhQIJwBXnTlR/U95X83pg1Xx8SQCsHkc2lvXyFW6Wr5J98lfPIsZhwACMSIQbgBuvfmt3/Eq/dkrcvUiAMdISaPfDQJw9E25IgKxLhBOAG748Tj1+toW+bOOUOWm0QRg81a4TY/I/dEjaho9W40Tbov1stM/BJJGINwAHLj5zTv2Fyr7v2sJwIk8YwjAiVxdxoZA+wLhBGD/VYco59BSNRacour3cgnAklx731Ha6z9Rc+8jrMeh8UEAgdgQCCcA503ro/TVs9WSWaSGo+9X+WmnEYBjo5w90wsCcM+4clUEYlkgnACc+usipfWqU8OAS1S3ppQA/EWBPc9Ptv6rYeZ2Xoscy5OeviWVQHcDcN4vrlPvAX+w3vxmXn3cmHMsATjRZwwBONErzPgQ+LJAdwOwq/xdef4ySc1eqf7Qe+V97TUC8Besgdci+45fKv/Q6Uw3BBCIAYHuBuD+tx+vLM8rau4zTo0TF6l53z4CcAzUsUe7QADuUV4ujkBMCnQ3AKevvkjukqWqWSelnEEADi5q6z5gs2o07uqYrDedQiDZBLoTgL2PL9KQ+fuFfN94WC15IwnAyTBhCMDJUGXGiMCBAt0JwCm+SnmeOVzm/5c+IOUuIAAHa7pK/6m0t65Vc9Ekeae8yFRDAIEYEOhOAM5rWaSMkZL/4DPUNGae1XtWgGOgiD3dBQJwTwtzfQRiT6A7AdhdssS6McRXnq09D9eq4F4C8AEVbayRZ8U060v151XFXrHpEQJJKBBqAG7526+VP+AFtbSkyzf1z1JaDgE4WeYLAThZKs04EfivQHcCsNn7a/YAV707SNUrPycAtzOR0l/9oVKqSuSd8oKai77OVEMAAYcFQg3AnrculCd7i+q8x8t9xhf7IFgBdrh6NjVPALYJmmYQiCGBUANw4OY3pWVr13PD1bRhAwG4nTqmrr9V7u0r1DhhoZpGXxxDlaYrCCSnQKgBOPf9U5Ti8qqq7lx5vndBKxZbIJJg3hCAk6DIDBGBNgKhBuDAzW9mb1zZbz8gAHcwk9zbX1Lq+gXyF8+Ub9Ji5hsCCDgsEEoA7rf8fmVv+bH8VVK1+2Jlnn02AdjhutnaPAHYVm4aQyAmBEINwBlLh1g3v/lOeEr7Lvt51AKwmpvlXbVK7oEDlfG976ni3HOVOnSoCh5/XOXTp6u5qkq9n39eNQsXyvxFlnfrrfJv26baxYuVOXOm0o87TpVz5iht7Fjl33OPyibvfxZv4WuvWV9vfO896+vm3PqlS5V90UVyDx2qqmuusc7Nueoqlc+YIVdennovX66Kc85R07ZtKnjsMTU8+aQali9XzhVXKGN6aI81S6narPRXf6SWnKFqOOP9mKgxnUAgmQVCCcADnpqtjNL7VPe+5DuIAJxSVVXVkkyThgCcTNVmrAjsFwglAPe9f47SX5mplrxi+b7xO1XMnh3VAFzzy19aATMRArAxDeWFGHWPPmr5Z517ruR2Mx0RQKCHBEIJwEMemajU6te17yUpZTIBmADcQ5ORyyKAQOwIhBKAi64dZj37t2nMXPkPPpMA3EX5Ai/E6OxGuNJevSS/X0X79hGAY+fHgZ4koEAoAXj4PTlK8ddYj3fMmEUAJgAn4A8CQ0IAgQMFQgnAA899v3X7Q0tWEQG4i0mUumGR3Fue2f8a1Q5eiEEA5icRAXsEugrAKZ+v0aArpeambO38da2yLyYAE4DtmZu0ggACDgp0FYDzzjpUfSZ92Lr9wXSVLRCdFyyUF2IQgB2c9DSdVAJdBeDMrDXqc7rkrT1IZfd+QgCWRABOqh8RBotAcgp0FYD7X9pPWcN3t25/IAB3PU9S6kqV/rez1JKer4aZ29s9gQDctSNHIBANga4CcO+vrFHWWKm2/BhVPPwmAZgAHI1pxzUQQCDWBboKwMPuTJUrrcl6+oPZ/kAADq2inhVTpcZa60kQ5okQbT8E4NAcOQqBSAW6CsADv7tGrkypYucM1T7+PAGYABzplON8BBCIB4HOAnDDlVPV/3wdsP2BABxaVdPeukau0tXyHb9U/qFffoQaATg0R45CIFKBzgJw1ZkT1f+U99WS2lv7PjlJ9cuWEYAJwJFOOc5HAIF4EOgsALuXTFXOBB2w/YEAHFpVUzc9IvdHj6hp9Gw1TriNFeDQ2DgKgagLdBaAvf/vcBWM36amnGNV9cFwAvAX+uwBjvo05IIIIBBrAp0F4Nx3p1r/NBi8/YEA/OUKev/+d+uLaePGyWUebybJtfcdpb3+EzUXTZJ3yosE4Fib+PQnaQQ6C8C6eZgyh+yTt+//qfZtHwGYAJw0PxcMFIGkF+goAGdP6q/sz65UU3Wm/DNXHuDEUyAOnDblp52m5n371Pu551oDsBpr5FkxzTqw/rwqAnDS/6QB4JRARwF4wPb/KOOZw61u1Q25WQ2vbyAAE4Cdmqa0iwACdghUX3+91UzO5Zer4vzz5V25Ur2eftp6u1v1/PnKvvRS5Y/bIk/Fn1W3rVDuOc8SgDt5FXK7AVhS+qqzlFJfKu+pq9Xc+4gDDNkDbMdMpw0EZL0GvXzqVOvV5+Z159bPntutISsvVOrG/a8/bplxr7yvvUYAJgDzI4MAAokssGvIELVUVqr/9u0dBuA+o/4st3eLKtaOUObPHyEAhxGAU9ffKvf2FWqcsFBNoy8mACfyDxVji1mB9gKwK8etoXfkWC/4MW9/y11AAA4uIHuAY3Y60zEEEIhEoKsAnHfF+eoz+CE1e6WyV7+i/LvvJgCHEYDdW55W6oa75S+eKd+kxQTgSCYt5yatgPfF/+6h90zbv62oO5/2AnCvU1JUcHKLfOXZ2vNwrQruJQATgE88sTvzimMRQCAOBboKwH1uOFl5hSvVUCJVbSEA51xxhTLCCMCdvRCDLRBx+INDlx0RqHv0UVXNm6es885T3qJF3e5D2wC8e2AvDZkv6wbffW8OV91rWwnAbVRZAe72NOMEBBCIB4GuAvCAW0crI2ejKl+RvE0E4HADsJkLrfuAp7yg5qKvt04PAnA8/KTQx1gQiHYA9s7spYKpUnOfcdrzWKN17wMrwAdWmgAcCzOfPiCAQMQCTR98oNrf/ta6Tv4996irADz8Lo9SXF5rb5xrOAE4kgCcumGR3Fue+dLzgAnAEU9rLpAkAtEOwJ4Helmrv40Tf6Py6x4gALczjwjASfLDxTARSHQBE4DLjjlGqYcdpsI33+w0AHsfnK9BV8p6M9KOBeVK+woBOJIA7Cr9p9Leulb+jBHa9dRB1lTr9eyz++9E9/tVtG+fdUc6HwQQaF8gmgG48OGr5Hl5hvxVUtOs19TRIx0zzz67tTPmEYfmSS/mGd/mUYcVs2apaft2FSxZogbzfy++qJyrrpKam1Xzy19a26Uyvvc9VZx7rlKHDlXB44+rfPp0NVdVqffzz6tm4ULryRR5t94q/7Ztql28WJkzZ1pPqaicM0dpY8daCxVlkyfLt10qqvryYxR7eq4QgHtamOsjgIAtAt0JwKlvzrf+ebAx95vafcM/CMDLlyuSAGwK7FlhQGu1fb6UUjxBfVatIgDbMvNpJBEEohmA+/9iklLfvU01b6co7cZXCcAdTBACcCL85DAGBBBQdwJwTvl8ZRRLDYXna++VDxGAoxCA0966Rq7S1dqzRPK2EID5kUSgOwLRDMADZlfJVf6e9j6XopyHOg7AroED5f/0U6ubZkWXFeDuVCwOj121apVO5CkQcVg5uoxA5wKhBmD/xnXq02uhdbHaQbep4pIrCcBRCMDu7S8pdf0C1b0nlf+HAMzPKwLdEYhWAM745jEacPqbVtOf3+lS4T/+0eEKsAnA1dddJ8/kycq+7DICcHcKFo/HEoDjsWr0GYGuBUINwK7Nf1RezjI1+fqpYcR1qpw3jwAchQAceBxac720448E4K5nLEcg8F+BaAXggnNGqteEzfJul8qeIgB3NsfYAsFPIAIIJIRAqAE4c+sv5PGsV13l0Wo+/PsE4CefVEMUArCZRGkrZ8rl+0x7/nqocpasYQ9wQvxkMQg7BKIVgPtf2k9Zw3dbj3eseYcATAAOEmAF2I4fZdpAwH6BUANw7ucXyO2qUOWeaXIfNYUAHMUA7Hr1RqVV/V01HxbJvfAjArD9Pwa0GEcCtV+8fdJVWKgWrzcqL8IYusAjd7ZXu38vNZYRgAnABOA4+iOBriIQnkAoAbhw6e3KLfuZ9XigyppZSj/mGAJwFANw89srlPn5rWr2ueU7b6t29h/OY9DCm86clQQClT/+seqfeEL5998flQBcc/7U/Y93zOyvHTftklwEYAIwATgJ/ihhiMkuEEoAHvC7M5VR87Rq1km+AQTggsceU0MUA3DT++8r9bWL5Rki+YdO17bvvkQATvYfTMbfoUC0A3DTbVPV53TJP/hklf5kJQG4i7nHHmB+OBFAICEEQgnAQ+8bLnfjVu39s5QygQDcEwG4+uqL1f+HbqWk+rXrdy7VrW/mRRgJ8RPGIKItEO0A7HlpqvV4x6YjrtSuc28jABOADxRgD3C0f4S5HgKxIdBVAPa/tVJD5kstLenacYdPmbPaBOC77tK+WbOswfRatizmHx1k+ln42mvWW5Ua33vPequSefNS/dKlyr7oIrmHDlXVNddYb14yb3AqnzFDrrw89V6+XBXnnKOmbdvUEwG44uKLlTe9SLmHlco8EcK8GKPfDt4EFxs/JfQilgSiHYDzN0+1huf99vMqO2kGAZgATACOpR94+oJANAXMndPVV1wh80rPrNmzO30VclrFSvWdJTU2Dtfuu7a2G4DLvvWtuPlLI5YDcOqYMep7bppce9er7l3JdeN/1JK//xXJfBBAYL9ANANwy8o7lLXzJjVVZ8r/vRcVT3+W8Spkm34iWAG2CZpmELBBIPjRQV0F4IKhK5U1Vqqr/6b2/fYfBOAeXAE2AbjXnTcq9cWz5PLsnwj+4lnWvuCW9Pz9X0jPU3PvI2yYJTSBQGwKRDMAu589XelVq1SzaaDSfrqEABxCydkDHAIShyCAQGwKdCcADzxl5f5Vl6rzVHP/owTgHg7ABffdp8qzvqmcI5uVdXj788d3/FIrFPNBIBkFohmAM/4wQCnNtSr/9yHKvvl+AnAIE4oAHAIShyCAQGwKhBqAG647Vb2PfkfNqQNUtXeGah94gABsQwAu++Y3peZm9X3xCbk/f1kpe9+xJlJKY41SqkqsFWDvqatjc3LRKwR6WCBaAdhV/q48f5lkPd5x7xtfUf5ddxGAQ6gdATgEJA5BAIHYFAg1AOvuY5Q1eIe82TNUv2MAAbiHb4IzWyDMCnAgABf+/e+S2/3fSdRYI8+Kadb/bpi5/b/bImJzmtErBHpEIFoBOG3NlUrdeJ/1eMe6vQTgUItFAA5ViuMQQCDmBEINwJ6lh8idWa/agp+o8dN6ArDTAdi8Nvmta+QqXS3fpPus/cF8EEg2gWgF4IxnDldKzTbr7W8aQAAOdR4RgEOV4jgEEIg5gVACcNGWDcpcPsbqe3XhbfJ//DEBOAYCsHv7S0pdv0D+oafId/wTMTe36BACPS0QjQAc2P7Q4srUjtvqlfYVAnCodSMAhyrFcQggEHMCoQTgge88Jc8/z5J3u+Q7kgBsx3OAu9wCYWYS2yBi7ueJDtkrEI0AnLZ+gfWLZFP2BO2av4YA3I0SEoC7gcWhCCAQWwKhBODBL/9UaR/+WtWvSzqVAByNAOxdscKaCK5Bg+SZPLl1UphXIZsXYYQUgM2T0F79oXUzHE+DiK2fK3pjj0A0ArC5+c2sAjcUnq+9Vz5EAO5G6QjA3cDiUAQQiC2BUALwsKXHylX2hvX64/TzCcCdBeC0CRNaC+zu1++AYpefdpqa9+1T7+eeU+2dd8r72mvKveWWiAKwe8vTSt1wt/zFM+WbtDi2Jhe9QaCHBSINwGbfr9n/q7Rs1RQtUOW8eQTgbtSMANwNLA5FAIHYEgglAA+/L08pjVUqfUDKvoYA3FkAlsulmoULlTFtmvX65OBPTwTglLpSpf/tLOspEOZpEHwQSCaBSANwYPuDf8gU1WsaAbibk4cA3E0wDkcAgdgR6CoAp+VUatCVkt/rUekir/JuIwDHUgA2M4ltELHz80RP7BWIJACb1V/PX45Tiq9SjRN/I+/2FAJwN8tHAO4mGIcjgEDsCHQVgLMPrVTfWZJ3b2+V/a6cAJyXp1gLwKkbFsm95Rk1jZ6txgm3xc7koicI9LBAJAE4/ZWZcm9bruaiSWr86q1qXL+eANzNesVMAF67dq0qKiqs7hcUFGj8+PHWf2/dulUlJSXWf2dlZenoo4+Wx+OR1+vVunXrVFdXZ32vuLhYw4cP73L4q1at0oknntjlcRyAAAKxL9BVAC6cUamcCVLNluGq/ONWAnAMBuCUqs1Kf/VH1jYI7xnv81KM2P+xo4dREgg3ALtK/ynPilOsvb++yY+oJauIABxGTWIiAJeWlqqyslKjRo1qDbYDBw5Unz59tH79eo0cOVJFRUUyITkzM1NjxozRhg0bVF9fbwVlc/7mzZs1btw45ebmdspAAA5jlnAKAjEq0FUAHnhRpdIHSRXvjVHtig0E4BgMwGZqpb0+T66963kpRoz+nNGtnhHoKABnzZ4t+f1Wo6mHH35A4+ZJK9nvfVcu7075D/mBmkb9wPo+K8Ddr1FMBOC23Q4E3ezsbJWVlR2wGrxjxw6NHTtWGzdu1LBhw6xgHFgNNqG5q1VgAnD3JwlnIBCrAl0F4OE3V1pd37P6a/L9+98E4BgNwIGXYrTkDFXDGe/H6nSjXwhEVaCzAFx2zDFKPewwFb755oEB+NojlTvyYzWnDlDV3hnyrVun1EMPVfoxx7AFopvVibkAbFZzN23aZK0G79271xqOWfE1n8BKr1kR3rJlixWEAyu+wavDnRkQgLs5QzgcgRgW6CwAV04eoKIf1qq5YKz2Ls8hAM+YIVeMBmAzxdJXnaWU+lJ5p7yg5qKvx/Cso2sIREeguwE48NY303pd/o/l29aSEG+19G2XiqqqooPajavEVAA2+31NsB09erS1smu2ORCAu1FNDkUgQQRaamtbR5KSnd3hqDoLwN7v91XBt7zyDz5N5ct2E4B7KACnf/WrrfUxr5nu6EUYLT7ff2uamfmlmqZuekTujx7h1cgJ8jPMMLoW6E4ANk97sJ76ULNNNeuklpMT54k2SR+AzQqu+QRufjP/bQJxJFsgzGpve5/JQW8u6nqKcgQCCNgt0Lx7typGj5arXz8VbNzYYfPeP/xBtZdeKs///Z8yLrxQlZMmyX3oocpfvVpp1w9Q1mGNahg5T5UPv6mmN99U9q23yoS0hocfVsbMmUr96ldV89OfKvWII5R9xx2qPOkkmWfh5v/1r6qdO1dNGzcqZ9EiNa5eLe9TTynj/7d3HmBSFOn//07c2ZnNuyzLAksQDHgoqD/8I4ioeKKiGBA5MCBnQhTxUFFMd8JxCHIqihGzgGICUURODAh4KgoKmOAAQWEJm2bD5Jn/U7X20Nt0mrC9M7tvP889hzvdVdXfeqv602+/9db118NcWoqG+++HbeBAOG69FbWXXAJzXh6y33oLdVddhdBvvyHrpZfgX7gQ/g8/ROYdd/B4Ps+cObCfey7sl16KuquvhqWsDFkvvAD3RRch4nYj5+230fDQQwiuWwfXtGkI7doF77PPImPUKNhOOQV1EyfyHdZcc+ei5swzuSa5q1ahfuJEBLdsaWznunXwvfYaHNdey8uvv/deWE85Bc7bboP74othyslBzjvv8PpZ+ax+/xtvwL98OTInTwYsFnhmzYL97LMb2y062H2Gq6v5fXoffphr4vzHPxDeswfep59GxsiRXBPezl694HrsMdScdRYQDiN35UrU33Ybgt9/j6yHH4bluOMO61NToA6uVcP532uHf4uwq8xos6P6SAFDFaifMAG+11+Ha948wOdTnMtYozL/ezPs2xchWO/EvicaWtVc1qYBWAq6ggWKwyGki+DEwEyL4Awds1QZKdDsCoT37cP+nj1hbt8exVu3Ktan5gHOeCoXZkcEvv4vwD37GfIAN5MHmAFw/RNPIHPUKL4rnJIHuGbSJAS++w65c+fC1qePbJ9aN86AZfcKSonW7COMKkgFBfR6gFm6M5b2DLYsVH3VHQ0ffd+q1jO0aQBmoQ579+5tYo9CKjRxGjRxejRxGjSz2RwNm9AyaooB1lKIficFWl6BRAG4+INnkfHuQITcQGD4ctROm0YAnAYATCnRWn7sUQuaVwHP66/zCuz9+vFdFz2LFiH36acR8fngnjgRzrFjwbJACIvg2FxmX3Ee3/Ai2OcuVD3+aauby9o0ADevuTUtnQDYSLWpLlIgPgUSBeCSF66C7as70bAZMN9MAMy2Na5MAwBm1iKkRGMP+0Cfu+IzILqKFEhRBQ4cfzxCO3ag3XffaQKwvc+R6HCbA2zxG9vuONhnKtxTphAAJ6lvU2oRXJLuSbUYAmAjVKY6SIHEFEgUgEv/1R2WXe+j6gMgcxYBcDoBsLliA2zrbuEbYnhH707MkOhqUiDFFIgFgEtuzUZmt1pEcnrAf8pcHgJBAJy8DiUATp6WVBIpQAokSYFEAbjz+B95S/bOBfLfIQBOJwAWe4H9A59EqMeYJFkVFUMKtLwCegE49PeTkXcO+yRyaLc31noC4OT1IQFw8rSkkkgBUiDpqMkaAAAgAElEQVRJCiQCwK4zu6B4+K8IVJix//kwCpcTAKcbANPGGEkaSFRMyimgB4Czx5wM54/jedsDpzyKcGHf6H0QACevSwmAk6cllUQKkAJJUiARAC68sgg5Jx1E/fc2VH8YIAAeMADpBsDMjISNMcgLnKRBRcWkhAJ6ALho8PewuL9F/Q95sE55t0m7CYCT140EwMnTkkoiBUiBJCmQCAB3us8BW5EXlSsc8GzyEgCnKQCTFzhJg4mKSSkFtAA47+ahyO+5AmEfcHBFF+TOf4UAuJl6kAC4mYSlYkkBUiB+BeIF4MrBJ6PLg4317nkyC5G6OgLgNAVgsReYtkeOfyzRlamlgBYAd/xnCezZ5ahdBzTs6Ya8l14iAG6mLiQAbiZhqVhSgBSIX4F4Abjh2pPR/hogXNgH5dO3EQBPnQp7GgOwdctcWLa/SRtjxD+U6MoUU0ANgP2PTUSHm4GIJRPlD3tgLiUAbs7uIwBuTnWpbFKAFIhLgXgBOPLgycgZDISOvBr7bn2DADhFATi0+1B6M8f55yvaiJASLVxwHHwXrInLlugiUiCVFFADYNfWiXD0BALFF2L/7Utg7dYIwNWXX85vIfepp1rlpj60EYZBFkp5gA0SmqohBRJQQArAdTNm8NIy//IXWLp1i5Ys3Qo584OTYS0A/Kc9h4OjbiEATgCAHWPGoOaaa2ApKkLeggWoHD4c4aoqFCxdivo5c+BbvRrZ06cjnq2Q/V9+Cc+CBXBddx0y/3i4K5lLxopzgEA9vCM2I5JVloBV0aWkQMsroATAVt9m5OAxRMI2eI6di6px46MAXHHuua16LiMANsguCYANEpqqIQUSUEAKwOKHhhIAZ427EK6NFyISMMN/8ado7Q8NJm/R6tWomTABgU2bkDtvHvxr18KzcCFcN9wAS1kZ3AkCcPWYMbB27tyiAGz7eirM5WtA2SASGFB0acoooATALt9zyMBX8FZ1R+jU+1F91VUEwM3caxQC0cwCU/GkACkQuwLxAHDeRfnI+PVh+PY4getXEAC3EgAWskGEys6D/4xFsRsTXUEKpJACSgCc57sLZlSiZudpsA4bRwBsQJ8RABsgMlVBCpACsSkQDwAXnrkd1qrVcK9vh4x/vEUA3EoA2NRQDvuqkbQ1cmxDiM5OUQXkADj/qRnI80/lqc+qdpwPx4gRBMAG9B8BsAEiUxWkACkQmwKxArDrr6NRfPxCXsn+pY25MykEonWEQLA+tX82Dib3NvjPWIhQ2bDYjInOJgVSSAE5AG7/xEg4g4vRsBnwWAmAjeouAmCjlKZ6SAFSQLcCsQJw/qQzkNf9YwT2A5WrG1dOEwC3HgCmdGi6hw6dmOIKyAFwx8ePhz38Hao+AMLdCICN6kICYKOUpnpIAVJAtwKxAnDJ/T2QWbgNNR8D3koC4Na0CI4ZjZAOjWWBYNkg6CAF0lUBOQDuNrfxbsqfAWyDCICN6lsCYKOUpnpIAVJAtwKxAnDXh+0wWfzY/xIQcREAtzYAZoZD6dB0Dx86MYUVkAJwZP0ivvlFCMUon70fLC82xQAb04EEwMboTLWQAqRADArEAsDeByei4xQgYivCnhkH20zqICZnW0iDJpiNkA4t0G8mgr1ujMGa6FRSIHUUkAKw07eIb97jw4k4OPsbAmADu4oA2ECxqSpSgBTQp0AsAGz7dCJ/gAQK/4z9d64kAG5leYAFi6F0aPrGDp2V2gpIAbigbBHsHYF6jEL17NcIgA3sPgJgA8WmqkgBUkCfArEAcPbvE/kDxFs2ERU3zyUAbqUATOnQ9I0dOiu1FRADsOfhe9HuhHd5g2twO+pmzyYANrD7CIANFJuqIgVIAX0K6AVg74v/Rj7+zrcPbThufpvKncmUbEshEOx+7R+NhMlTDt8FaxAuOE6fMdFZpEAKKSAG4NBz1yG3x5cImI9EQ3g4AbDB/UQAbLDgVB0pQApoK6AXgMMvjoULb8NfV4LA/3uQALgVboUstpZoOrQ+dyHQ5y5tQ6IzSIEUU6DJtu5vXojMdjvgtQyBL9SXANjgviIANlhwqo4UIAW0FdALwJYXB8COTajb2wems24lAG7lAGwu/xy2r+9GuGQgfEOXaxsSnUEKpJgCAgAXf7MGrrUDeetqrRMQDjoJgA3uKwJggwWn6kgBUkBbAT0AbPLXwLGwMy+scutQZFz0FwLgVg7ACNQhY8W5vM89Y93ahkRnkAIppoAAwKUfPoCMn++DdxvgO2YqEAgQABvcVwTABgtO1ZECpIC2AnoA2LLrPdg/Hs13f3NXtr3cmUzFthYDzO6ZtkXWHj90RuoqIABw2csnwVK9nu/+Zr6AALjEbfwLLQFw6o4Tahkp0GYV0APA9jU3wLJtId/9LVhKAJw7bx78rd0DDMD68wuw/PICgr3GI9DvwTY7RujGU1cB79KlqJs5E9YePZD3yitNGsoA2FSzA53/3vjnvXMB52QCYAJgA+z5o48+wpAhQwyoiaogBUiBeBXQA8As/IGFQbDd3ywnEwC3FQAWtkVmWSBYNgg6SIFUU4ABcPUVV8AxfLgsALu67EDhxYCvqhQH5+9B1lQCYAJgA6yYANgAkakKUiBBBbQA2Fz5PTLeHYgwcrB3trtN5s5sqyEQ7L4zlg3iFuYdvRsRe26C1kaXkwLJVUALgEtG7uC5y2t39oX7jQ0EwLsBAuDk2qBsaQTABohMVZACCSqgBcC2r6bA+sOTbXr70LYMwMK2yP6BTyLUY0yC1kaXkwLJVUANgGuGHIOSy39HxOJE5YZT4f3wQwJgAuDkGqBSaQTAxuhMtZACiSigBcDM+8u8wA24EFWzl5AHeNMmtJUQCGZXlu1vwLrlMYR6jIZ/4FOJmBpdSwokXQE1AA7e0gnZfd0IFp+Dmo/CBMCDBsFPAJx0GyQPsDGSUi2kQNIVUANgazsLHG/+CbC5UBO4sc2mDmrLHmBhW2SmAYVBJH34UYEJKiAG4JyHHoJn8WJeouvmm5HxdB7MGWF4j5mJ+tc/IQAmAE7Q2mK4nDzAMYhFp5ICBioQ2rMnWpvJYsH+nj1hbt8exVu3Qrx7UobnA9i+upNvhlBb3p8AeMIEBNqYB5gZim3dRJgrNoLCIAwcpFSVLgWkACzMZR0++Dvsa8bz1I2BoYvgefFFAmACYF02lZSTCICTIiMVQgokXQGlh4YYgNuvXYzMTdfy7A/BPnehfmOQALiNArBl9wewbvwXKBtE0ociFZigAkpzWefHjgTbzZDl/s24mwCYhW0dJABO0NpiuJwAOAax6FRSwEAFtACY5c7sND0bpmAtQp2HIthnKrzLlhEApzkAW444AggGuaXZTz01JovLWHEOEKiHd8RmRLLKYrqWTiYFmksBubnMcVwhOlxTgUjAjPInw8h9kQCYALi5LFChXAJggwWn6kgBnQqoAXBFv94oHv4rTx0UyekB/2nP81IJgFejphUAsHvKFNj790fOg7FtbGHdOAOW3StoUwydY4xOM0YBubms3TWZyDrOg4afXKhaVo/8RQTABMDG2GO0FgJggwWn6kgBnQqoAbBpejEcnbwIZ3ZB4LQnAVsWAXAr2QqZeYDjBWCTeyvsn/2Ve3+ZF5gOUiAVFJDOZQeP64kuf7zbHVjSHv6t+wiAe/fmmWsoBMJAiyUANlBsqooUiEEBJQBuv2EVz/oQ9gG+fs/BXNYzWip5gNumB9i7YgWCGzZwOyj4vw0wecrhP2MhQmXDYrA4OpUUSEyBmvHjeQHOa66B7cQTD81Lop3gWBaIwMSeyDsHfOHu/jnbwRb8kgeYADgx64vjagLgOESjS0gBAxRQAuBOL5wJy7aFaGAOvisXwdKxIwHwoMad0IpWt10ArpsxA46zz0buX45szAlcdh78ZywywFKpClKgUYGK009H4JtvUPjJJwhXVUVlidTXR7dCzp96KawfXA5rARA45VFUTHiQAHjCBNjIA2z8MCIANl5zqpEU0KOAHABbuxSj010+nvVh/0tA1qMEwMJnQwLgRgDOvvWvsK8ayU2McgLrGWl0TrIUEAOw9803UT9vHrL/9S9YOnVC3S1XoOj6MmR22MWrC1RaEL7qE1SNGkUATACcLBOMrRwC4Nj0orNJAaMUkAPgnLNyUHi+G8EqG/bND/DPhuQBboybIwBuBOCsu++GsDVyoN9MBHvdaJTJUj1tQIGIxxO9S1NmZpM7VgJge4cQsvbdA/Mfp9euAxr+l4+8xUsJgAcM4At3yQPcAoOHALgFRKcqSQEdCsgBcMe7rbC3D6LmizzUrakmABZ9NmyNAJx9770IV1dza2FeNKWDxQALIRAMgFluVdvXd1NOYB3jjE6JTQH/55+j8rzzeIq+gvff1wXA+TlPwRL6Ff6qIoSH/BMVo66HuaAABUuWEAATAMdmgMk8mwA4mWpSWaRA8hSQAnD14J7oOIVt+eXC/oXZCOwsJwBuAwBcce65MGVloXD5ct0AzE4UcgL7LljDQZgOUiAZCsQKwMUPDYPL/h5CbqB66wA4b74NlRddRAD81FPIHD0adgLgZJhlfGUQAMenG11FCjS3AlIAjvyjJ7L6AaHuI3Bg2rpo3ByFQLTeEAjmAY4XgK1b5sKy/U1dOYHZwqXQ9u3cpB2XXtrcpk3lp7ECsQCw5/l5KJvpgMnkRcUSIFJ6GlyTJhEA79qFegLglh8FBMAt3wfUgjauQDh8SACzOfpvKQBnvt2Tx9D5z1yMynGTCIAlcXNMuNaWBeIwAFayFUkIBNMimhPYnssXw6kdDIBZ/CZLXcVW8NNBCkDB1mIBYGfNvMaXdktXlM/ciYzTCIBzZsxAiAA4NQYYAXBq9AO1ou0qIF44opQ7M//2s+H49kbZldPkAW47HuDqq65CcMcO5L30Eqzduh16WZIBYPaj/bNxMLm3wT/wSYR6jFEcZATAbXf+Ubrzqksuge8//0H+W28h46yzoqfpBeDw8keR13kJv67O9TfU/P3fBMBr14IAOIXGGgFwCnUGNaVNKiBdOc2Swtv69eOLnqqvuAKO4cPR7koLrL+/Dfd/ncj454rDFo5E/H7Y+vcHAgHUzZ4Nx/nnwzFiBBgwMVBiwMQ+pUfq6ngsae20afB/8QXfajf0v/+h/plnkDlmDOwnn4yaiRNhO/545D7yCA6efjpgNqPo009RPX48glu2IO+JJ+BbvRqe116D68YbYS4tRe099yBj0CC4Jk9G5fDhMOfno4Alvx8zBsHdu5G3YAG87H/LlyPrzjvBvEt1s2bBMWwYHJddxu/TWlaGvFdfReWwYQi73ShYtgx1M2fCr/Oh0RY8wLECsGX7G7pyAhMAt8mpR/WmdQHwkiUIfPcdL8d20knRPMBFHy1D1uYRMJl98Ab7wZ8/DLX33UcArHMu8+8GStxuw43S5Ha7I4bX2oIVEgC3oPhUNSkgSR4vzZ0pAHDJ0E9gCrhxcEkusp9bRiunZRaOEAAfSoMWHViBOmSsOJf/J0uHFuxzFyL23MPGHQEwTUVSBfQCcHlhIWCzoaSiIgrAZc/0gMW7DYH9QH32TTAXFxMAx/AyTwBs0HgkADZIaKqGFFBQQC15PAPgnLEDUHjCWr6Kev8blDpIaeV0WwNg9rIUWL8emZdfzgFEnAZNbGqW3R/AuvFf/E8sG0Rg4BOHZYUgAKbpKVkAnHf0N8g6GYiEbSh/PIDMawmAY/2aRQBs0HgkADZIaKqGFIgTgItv7w5X5+2o+wao3UgATADcGAPMANi7bBmybr9dFYCZ2bEFcbYN/+LxwOyQxgQTANP0lAwA9l57HPIH7ORF1ez9M+peXQnXTQTABMApOr4IgFO0Y6hZbUYBLQ9w2SwnLI4GvvVxKEgATAAcOwDzwRSoA0+NtnvFYRBMANxmphvdNxprCETpliXIWHEeL99XfBXqv/bAs3gxAXAc6xnIA6zbTBM7kQA4Mf3oalIgUQXUALjhziv45heRjHbYM/0AJY9XyZ3J+qG1p0ETL4KLxQMstlFxSITgCSYATnQUt77rxQCMyKGlUWz74+hOcEuWgMUA27taUXqnCyZ/Df9SZbrsafhWrSIAjnNBLwGwQeOJANggoakaUkBBATUANi28AnnnAKHi01F++ycEwATA0TRo8QBw7b33IrRzJ3KuPAGZ3ncOs8i6H4phnf6N7EI5GsBtSwExAAc2bkTdtGk83MY+eHATAK48rhAdJoLnKPf8lovKRTXIe5oAOJGMNgTABo01AmCDhKZqSIE4ANi1+QrYOwL+o+/Egb/OJAAmAE4YgH2ffYbsBx6A8whPdHGc2DTZQjn/0PcJgtv4jKUHgNv9exSsH0/g8BsuGYgD8ysQ/PFHAuAEUzoSABs0+AiADRKaqiEFYgRgW6kDuTW3IhKywnvqG7R9qMbuSRQCIZMGTWJzzAMsAHDG4MHRXxm01N97PQpH2mDJDHD4ZRDMYDhdjuDWrdGmWnv2TJdmy7Yz4vWi9o47+G85c+e2yL2oAXDDpPNQdIULtrx63jbfbybgmvdRfdNkAuAk5DQnADbI5AmADRKaqiEFBAUCAb4JBTvsgwZFc2eyLWjFeYBz896ELfANfAfbI3zBUwTABMB8YxNhJ7h4QyCUALj6+uthO+5ItLs0zLNFpBsEV55/PvyffcY3ULGfdlpazzcMgPcVF8PkcKD9/v0tci9KAJx1YhCZ+x/mbYpktkf12/vQ8JMVRR9/DGZD5AFOfFMfAmCDTJ4A2CChqRpSQATAcsnjxQBc/NAwuOzvIewDqjYPgPPm2wiACYCbHYCtxxzDP19bN87g2SLSCYJbMwBXDBrEd0/Mefxx2Pr0kZ1L2Q6SbJtidmRedlnC860cABf9/RxkF3zAy67fXgLrhIU4eMYZgJUAOJm7WhIAJ2y++gogANanE51FCiRNgUCAr5yW7p4kAHBgyTye+YEdFUuASOlpcE2aRABMAKwLgDPHjkXNhAnce5j/2mtNzFYtBIJ57wQAZhfZ1k2EuWIjD4NIh5jg1g7AbCFa4erVqgB84OijYSktRbuffkp4upICsHX9NOSf01hs1QdAwNYXuXPmEAA3w7buBMAJm6++AgiA9elEZ5ECSVNABYB9by9ArnN+48I3e38c+OcXyDiNADhnxgyECIB1A3DVX/7CQSgRAGZ5g+3rJvJwiHSAYALgPUg2AFvK/4P8W06HpXYDLJZqPgX68kfj4NSFsPUlAM66807uma+bNQvkAU7aE9K4ggiAjdOaaiIFuAIqAGxfMx6O3J8QChehIec6uO+fQQC8di0IgLNQuHy5sQDMbTV9IJgAWBmAa8ePhcW2D6YBY3WFR7B8vpanesGWUxudtFk4lsc3AJFeI1Fzyy0EwMuXgwA4zZ/pBMBp3oHU/JgV8C5dGr3GMXx4zNcnfIECAHd6ZShsVSt43G89RiFS1Au1991HAEwADFNWCwFwGkFwOgKw0lwkXQTHYoD1hEDUX3o0rKV5yHpsISIFvWGq/B7WbQth2baAT1sRkxPB429BqMcYRLLKZKcyBr/2FefBXPk9Qm4gWHo+fHusqH36HTivvBK2E08kAF6wAF4C4IQfhS1eAAFwi3cBNSABBdiq75obb4Sle3e++lvP4X3nHe5Jc1x0EfJeeknPJck9RwaAM7O/QeHFjdWwLY/tI2+CubiYAHjmTPgJgFsWgGUgmAFUuKA3hyglkEruoJEvreHJJ/kPmVdfjapLL027LBB1M2eibsYM7knMmjo1epOxArC5/HPY1t4Gc+2PirIH9gO24kM/sz4M9LmrSf+J4TdY78SB5xqQNW0Wgr/8gob58wmAd+9GHoNfAmAjhnfz10EA3PwaUw3NpwADYOb5YWmPpAAcFqUPYjApHKkGwN5rj0P+gJ28efUV/VD9/Fdw3UQAzPqTAQIB8LktCsDhykpum6ZgPTJ+vJ/HBIsPBlJsS+WWOFiqMAaLLFVYawdgS91GnhPY2qNHY3/4a7iH11K+BgyA2cE9ttUZsPU9hi9gjFicCJVegNqVv6Phvc+RN/UKOEoO8Awf7GBZPoK9bgTsebwM887/wGT2IZLVHRUrC+Bbux45swiAC5YuRfWYMQgSALfEMG++OgmAm09bKjk2BQLff4+Gxx7jF+U++6yui9UAWOmzYbIBmLWbHdbu3TmoaB4iD3DHL+eCxf2yw1d8Feq/9sCzeDEBsNvNX2gIgO9FxbktC8As3jOwYQNyH30Utj/1hGX3BzC5t8LUUA6zeysQqOef1FsCgtsCAJf8thWWx4+ErcCjPLXYXAi0Pw8H71gMU0475L/1FqpGjkSovBz5ixfDM38+vCtXIuuee4CGBoR/+RrOjjuRkbP7sDJ97E+Xvwn3tNnwf/klAXB+PgiANZ9q6XkCAXB69ltrbDUDyYqBA2E77jgUrlmj6xbFAJz/xhvwf/opvy5j6FAYBcD7SksRqatD+z17YgLgrFMsaDcqxNvL0grZb34avlWrCICHDUOYABj2/v2RfW/zATD7QuJft457FDPOPJNvYiBOgyYMwCYA3Ldvk3HJQNi+7ha+WC7Y5y7+Sd3Io7UDsCU/A50eOyoaj4v2R8LkdDZKbMtCJKcnIs4ShEpORajaA5a6zNJOG4Dr/v1vsPUPOWPPgGX7G4iwsgr7ouJvjyC4z4PCFStQe//9BMDDh8NMAGzkkDa2LgJgY/Wm2pQVSAYAi3dPSmUAbrikMBrz6/6uFLUr9/ANCAiAX0UlATDcU6YYAsD1jz+OzJEj4wZgNpqZR9i68V98YAf6PYhQ2XmGxQUnCsDshTvi8SD3hRf4i7fRh1oM8IEuxehwixn20jCCNRk48JIPOY8/C+tRR8k2M3TgQMwAnDV5cpOyKoYORaShgQB40CC4Jk9GJQGw0UPC2PoIgI3Vm2ozBoA7fP8WzAtHwJLpQajjOQgPvJvnMmVxc8ElDyHw1qOwHn0MHBddeKhB9rzGhT3sf/Zc3V2l5AGO1B5KIWTKzubl8cUqX94Jc9Um/t/Ma1YxfQltH3pF4tuHMj2LVq/mm0AENm1C7rx5PH7Ys3AhXDfcAEtZGdxTp8I+YABfdMRix805OSh47z1UX345grt2Ie+VV+B9/XV433sPWXfcAZjNPAzDce65cIwZw+MArZ0784Uw7OEYrqrin0fr58yBb/VqZE+fjvCePah/4glkjhqFjEGDUH3jjbAeeyzynnwSBwcP5nlDiz75BDWTJiHw3XfInTuXe9o8CxbAdd11sBxxRIsDcMPzz3P7ZKv+ayZPPhQCIfEAC4NEDMHsb2ysMRBm9t2cR7wAzNN8bVsI06p7Yc32N2mi0PZwyakIlwxszuZz25JbBGfaux72JWfAnAlEcnrgwGtAYMs25D1LAMwWLrOwIPbVjaUGrJ02jW8tn/Pggwj973+of+YZZI4ZA/vJJ6Nm4kTYjj8euY88goOnn87Hc9Gnn6J6/HgEt2xB3hNP8HHree01uG68EebSUtTecw8ftwTAzWr6qVE4AXBq9AO1AkiGB7iqbzEKR5jhOCJ8mKTswcZS++g5WExjsMdosIeg1qEEwHWzZ6Nu2jRk3X47ciYMh+2rO2EubwztYItVqj+1IOvZT/in5+CPP5IHuKwMea+SBzgVAJhvbxsMoujjj3UBsPByx0DYXLGBxwXzF7xe47lXuLkOJQDO6N8HpspNTbJUMOg173ofFrbYa9d7/GVY6wj5sxC84PUm80DNzTfzy7KmTIGlUyfZIoI//xz9u5LHlp0gBmDHJZfwa6yVn8KxfTpMgRoEDpoQvvx9VI+fxDMxSAHY98knCHz9Nb+OZ8KIMQSCPMAEwGIDNrnd7ojWoGhNvxMAt6beTO97kQJw1YgR/IbyXn75UNyb5BZZDLB/2vlwnVqCzF42mOr/WNRhc6F+swO1n1WgcMqZsNX9N/pQDlm6ouHznbB07YqMwacfKtGzt3FhT8XG6N9CDZkIZR8NU++hiGR14R4hadqnqhNL+GfD/K+bxgAzAPbOm4Z2t/8JDtfmxjJtLoS6jED59S8BVisHDALgy1BNHuBm8wAH1q/npmfp1g31jzwC32efIfuBB8BigJVCIOIBYPHQ5F86vr6b/4ktjmMvlM1xiAG4ZvRFsAfXInd0b1i9jV9YhIN90ZECb7iwD9zL96F+9V7kPfccrD178tNZ2yMb3oWl8ktYchpL8FUUoH5HGVz3zOApFO15B+CaMAHWhsYX6iBLC8dCP/74chTctAkHBwyAtXdvFK1dK3vrrD2hZ0bDsvdz/nUiVDIQ/ncWImdw4+kNm4HqVXYUfvQRqq+5JgrA3hUrEP79d9j79YOpsJDH6macfjqcN90UMwA7LrwQkaqqxqnppJNAIRDkASYAbo6ZisokBTQUkALwvpJGsGxfXi4LwNyj8+5Y2OtWRUtmnlXvdgusdy5r6jXp3pGvWA/n9IRvzdfRh0b2P/5xWKsYBPOV7ptfg9l++Mpr9jBnn3fhd8P6wxNRr3LE1RnBY29CuGQATJWbEVn1MGzhn/lnTHaEuo9A8MhxgMkBDhgEwEndPpRpTCEQZyNz7FiIt0KuvPBCsFRmBe+8YxgAs74QwiIYFPqHvs/DItQOz6JF/GeW0pBt46znEACYZUqwv9obFqc3ehnLe2spyoLZXBf9G3uBDRf25R5dtnis+q9/RXDr1iYAzIH3o49Q+8ADyL+8GzI77YMp1KDZHHaf4bJhCGeV8ZeLBgbVnYvgGnIMTHW/8uvZS7Rn7U4gVAfXkY3gKXcEjxqPfdc8CZNdHoC9b72FrIkTkwLA1VdfzTPY5L34IgEwhUCQB1hzpNMJpEAzKBALAIsTtrOd0xp+7QT7VffgwMU3yD40xJ8h2WdDwWsiB8DCrdVNn47IjyvhvOJSWPy/IfK/L+BoTMHZ5Aj7TYh4I1FvkfT3gK8zAl3Gwf/zXv4Tiw0lAA6jbtYsAmADYoBbAoAjgQC3dY5u01UAABu5SURBVNumB2H5fSUirjL4Br2MSPsTFGeOA0cfjdCePWj3008xAbDJ5EXnZ/4Ec9VmMOgNHT0O3l+8qH9hIZzjxsE5dixP28YyJkgPLQBm2TFc116B4GNjkXGEDdZexyL4wxb4fwsg44JLEenYHyZPOSy/fwhz5Xcxz4oBfxncy3ch44wzYO9og+/DDxHO6o6M255GxVlnEQDPng3H+efDMWIE97xbu3XjmxdRDHDMpqbrAgqB0CUTnUQKxK9A6NdGbwg7LF26RP+tBsBma4DH9JkrNwH+au55ZRAcseTjwPNVQKcT+CIIpYdGvAAszp3JUgc5R5yFrH5OmP+3FCGfA+azbsX+ax/lnuriV+4DPn8EFocb4Zxj4assRO2C1cgYTtuHGrF7EjMk8gCnhge4euxYBLdvR94LL8CxYRIsGY3xtswLzDZeCPUYfdgEEi8Al97ihb0jEKzLxIHnPcie+TBfXNjw4otRABYqY5tm1D/1FP/PrEmTND3ADICdN9zAN9mwFBcj/803wUKzQvv3g6VdbHjqKZ65Jfu+++A45U/c683vs7IS3neXwlxQAPu4+1E98XZEfH7kPTYbwTcfRmD7Hlgvuxv+n/aCLThkkM4Wa9XceitsJ6jPZSwEgjzAtAgu/iew8pUEwM2hKpVJCogUqB43Dt4330Te88/zN3vhkANgi6MBHV68DJY9Kw6L4WOroxuc41A9eaquh0bkwAHY+vRp8tlQywMsBWCWO5PFzdFnw9RbOU0APAOOs1MPgH3vvgF7zXK4TsyACb4oCAcGPtEkLKLq5J4wBfYh+z1lD3Bg40bUP/QQL6PgoesRmnMBnMeGAKsLFZ91g3fdZuQ+rA7AFX/+M0wOBwpXrkwqAGcMGRKdy4LbtoHNcyzHMpvnWJ0MvlmdtXffDf/XXyNnzhyeiYAAeBT3/OcvWgTPiy/C++GHjdtCBwJg6yjIA2wcPhAAG6c11dRGFRADMCyWqAps9buwEUbRioXArOPh6N64UQQ7gm4HwiX/B0unHgjn9uBxfIFvvknIa0IA3HpSBxEApyYAe5csgXfpUmT97W8cgi0/v8DDBtjBNs5gcbHWbQui2/myv4dYLG1Bb5jrdsFUtwtgGRvsuWBZGeoWfICskzOjO6OxEKjg4KdQPf0ZBL799jAAZinoWDyu2eVC9j//yWGUALhxIwx6macsEGIMIQBuo1BGt22cAmIAZp8K3bfdBud11yHzyis5AOec3xUF51Vxjy97uEW6nYWat/fB8/n33Gti/7//O+Q1ThCA2cpp9/jGrYjZ503xwWKAyQOcPrkzCYCNBWD/f//LvbEsu0TO7NlNxo44BEIMwAy42K5x1l+eh2V70/EW8ZsQrI7AVqxzLrK5ULvGi/rvQsh78z88d7ISALsnT+bzhhoAs+2e2WGyWmHKyeGL4GIJgSAPMGW0cVyWnIw2/t1AidutcyAk7zQC4ORpSSWliALh8kZvCzvMJSUt3iolAHaOuRiWV4bC+cdice92M6reCyN/2eGfDdnuTaaMjKTHzREAp2/yeAJg4wHYfccdfMMB9iWFxcHzOaaoCKoALMxFFRtg3fwYB+LQUVej8o5nEfj9IApefxm24I88JSHbote38Xd43nkH9lNPRUbfI+B/+wVEMkuQcd9iVAwZgojfj8L/JA7A3vffh/ftt3lsMAEwbYVMG2G0OCo0fwMoD3Dza9zSNbC4ObYtMIt/LVy9OubmsAebkPyd5ctM9JAD4LxbhyGvx6cwheoQCZgR6jMB+2941vC4OQJgAuDWthNcc2WBYB5gMQCzHLImp5Nvo6sHgEPl5YjUNC6OY4tU2SYObDvf/LfegqVdu+hQZOsF6ubOBdsowjF0KKqvvRbWI49E3vz5BMBJyANM6xlSbz0DeYATpQyd1xMA6xQqjU9LBgCznLzs4cZy8iZ6CABcMH8WTDU7gLVPRpO/+3YDtT92RfZjL7fIwhECYAJgAuCnG9P0yewEF6lv3OGtkVqtMQMw8w4Lh6VHD1SNHAlLSQnyFy8mAKYsELQIbt48HBw0CATAiVKGzusJgHUKlcanpRIA812WFlwLR+GewxQNFF2A/VPe5TsyMU9zS6ycJgAmACYAVgZgtui04eWX4bzmGu6FjdUDDKcTLLbe8ec/I/OaaxQBOLBuHR+KLBQhUlGRFh5g8csBW3hHWSBWwbN4MVw33QRzcTFq77sPGaedBtekSai86CKeIq5gyRJUjaIsEDUTJsDWuzdyCYCNJS0CYGP1bona4gFg4dMka6+5ej08d1yEzKMssJ90LN/5LGLLQajD2Qj1uaVJKiP2G9shTfwwsPi2w//Ru3A4N8NibfzkyY6wKRfhcDb8W35DIO9MWIeM5mmJCIDpoRF2u1GwbBnqZs6Ef+1a5MyYgdCuXTyHa+bo0bAPGADpQ4PZFOUBbt40aEYBcMPjj4NtWMNji9MFgN1u1D3yCBwXX8w3eCEAJgCuHDYM8cxl5AE2iJQIgA0SugWr0QvAjfBaA3PlZoR+3gCsfw32rlaYbUHV1rPk9iZ/dWO6Io0jktEOnp1ZqHljB1xT7kNE/NA477wWB2AGXOxg28l65s+nLBCnUxYIZhOOc8+FY8wYVI8ZA2vnzmAbe1QOH45wVRUKli5F/Zw58K1ejezp0xHeswf1TzzBd/zLGDQI1TfeCOYRzHvySRwcPBgIh1H0ySeomTSJb9iQO3cu/F9+Cc+CBXBddx1YOkCW0cDevz+y772X73plyspC4fLlfDes4I4dfDcsFhvrXbYMWbffDthsqJvR/IvgCICVN8JoMpcRAPMNQsgDTACsxQQt+jsBcIvK32yV8x2KVq4Ei7NzXnYBGiaei8yTSuC69MzDQJXtU68Gr5Hs7qj/dDt8v9qR89BsVN7xOCL7t6JwyhDY6r4AAofiAsOWfEQsBTxDQ+CHH2Cy22A56Ux43vscvh31yJzRdPekVANgFpPIFuewmEQC4EdwkACYe6EJgDcg99FHed5tI0IgyAOsvKsl7QRHWyE3FzhQGrTmUpbK1VSAeYDYwbI1MI9RvIe5fA38776O4KqXkH16EayOg7qKYqmFIs4SRHJ7ILTfDff8lTB3PQ7Oex9STh7ftQPM7q2IZHbguzDFmjuTAJhyZyYrdyaFQJAHOJE8wImmQSMPMM1lyZrLKARCF7IcOsnn8+Eb9nb+Ry7GHj16oGvXrpqlkAdYUyLDTjjYvz/fGrPoiy9UAZhtEGGq3MS9toGVi2C17oO1JAeWyq8U28qyKwQbCpFx8WjUzGxMZZb9jwfQ8MzT8G/aCuddjduHsjyYbHtiBuB6ksdbysqidfo//5wA+P77+efsnFmzEPzlFzTMnw/nlVfCduKJqLnlFtj69kXunDmNq+ytVhR9TA+NZD00CIAJgAmAL+Ep5FgqOfqalb4LegmAY8SuLVu2wOPx4KSTTkJ5eTm2bt2KPn36IDs7W7UkAuAYhU7i6ZG6OoQPHOAlst2UxABs65IdDUtgi0FCP/wAW9ZeOI9ogLnuJ9VWhCxdEQ6Y4f3vduCI/jCfOi5lc2eSB5gAmACYYoCladAoBIJCIBAIoG72bDjOP587ZVj8u7VbNx7/zuLi2fOTxcXXTpsG/xdfIOfB1rOtOwFwDKDFvL8bN25Ely5dUFJSAsEbXFpaqukFJgCOQegkn8oG8L7SUtg6O1G89N8IPHcnbFnVsHfUrsi/zw7r8f3QsOJbBPY2wDn5AdQt+A+8H32eviunU2ARHHlN0tdrQh5g8gCTB5g8wPXPPIPMMWP4DoU1Eyfy3UJzH0mv9QwEwNoMFD2jtrYWmzZtQu/evaMe3/Xr1yMzMxPHasSS7nr7WnTv3r2xLHsewgW9AXtOk9RWMTQlqaeyT/zsf8FP34Y5chDWo48GTCZeh7luF0KbV8Nq3gOzPZTUeuUKi2SVIZLVhesTsecedoqlfA3PoNCoYy5CJQNl2xTavh3+1athynTCObA9QhvXyQJvJGyD//cALJ06ARYLQr/+ikhmGUz/7zIcvH62bPL4tPeaEADTyulXX0W8qYMIgAmACYAJgAmA48ehtFwEFy8A+1etQu7ui+JXi65MmgLhkoGo//BHeDZWwPXgC/AuWQLv0qXI+tvfoDd5PAEwfTZsy58NCYAJgAmACYAJgOPHkrQEYL0hECzcQXoc5X49+idruB65gR1wBvcjM9QYm9qSR8DshNvWDQ2WYnisxU2a0mBphwZrMTyWYv7/zX00arIfuYGdsIVF24H+UfHBjKZZG4p8WzSbxK4JmF38HukgBUgBUoAUIAVIAVKAKTBkyBDDhUhLAGYqsZAHdrSFRXDpGLdMbTZuLJPWxmhNOhujM6uFtDZGa9LZGJ3T1aaNUqel7DBtAVicBs1sNqNXr158QZzW0VJCa7VL7XdqcyLq6b82HXVO14k1HbWmNusfS4meSVonqqC+60lnfTol46x01DoZ962njJbSJm0BWI+ocue0lNDxtpcAJxHlYrs2HW2D7CO2Pk7k7HS0j3RsM9l0IlYa27XpaB/p2OZ0tenYrCn+s1uqTwmA4+8zw65sKeNI5AapzYmoF9u1pHVsesV7Nukcr3KxX0dax65ZPFeQzvGoFt816ah1fHca+1UtpU2bA+DYu4auIAVIAVKAFCAFSAFSgBRoTQoQALem3qR7IQVIAVKAFCAFSAFSgBTQVIAAWFMiOoEUIAVIAVKAFCAFSAFSoDUpQADcmnqT7oUUIAVIAVKAFCAFSAFSQFMBAmBNiegEUoAUIAVIAVKAFCAFSIHWpAABcGvqTboXUoAUIAVIAVKAFCAFSAFNBQiANSWiE0gBUoAUIAVIAVKAFCAFWpMCBMCtqTfpXkgBUoAUIAVIAVKAFCAFNBUgANaUiE4gBUgBUoAUIAVIAVKAFGhNChAAt6bepHshBUgBUoAUIAVIAVKAFNBUgABYUyI6gRQgBUgBUoAUIAVIAVKgNSmQlgC8fv16VFdX837o0KEDjj322CZ9smXLFhw8eBAnnHACsrOzD+sv9rvH48FJJ53Ef5M7v7a2Ft9++y0CgUD0+h49eqBr165x9T+rY+/evfzavLy8aN1CYeXl5fjhhx/QvXt32TrY71u3bkWfPn2wa9euaFk2m63Jfe7cuRPbtm3jxUp/i7XhQpvC4fBhZYnrMZvN6NWrF0pKSppUwTTcuHEjevbsyX8TNC0qKmrSZ3rK0tt2cb9J2yXtUznbYfUw+8rMzERZWVkTG5CeLy0vEftQs2nxb0p16LFpQUOt8aFXazWbFv+mpLNemxbfv9L40dtmNZvWMxbFNu1yuaL2IbU1cT2s3ERsQ82mhTYrjS3hdz02rXd86NVayaal2ijNH0Kb2fyuZms+nw/ffPMNGhoaFJ8JetusVI/e54F4HIrLks7FeuxQb5u1yhK3w+l04sQTT0RGRka0ePE4ZH8Unntq82eizxYtm9Z6jkmfLcK87ff7o/cntTPhhuU00Ku1nE3HUo9em1biEr3tbInz5LSRGzdKbCKMnd69ezcZz1Je0vNs0Xv/aQfA7OZramq4kTNjZ4O1S5cuHBqFQcOgl/3GYFEKwOKB4/V6OSzKnS+eFOQgWq/A7DzWrl9//ZWDqt1u552bm5vLIVAwEDbZsKNz586yACwMnMLCQg6/ffv25eeL9aiqqsLPP/+Mo446igOnFIpiabPQLkFbqe6sHmaobCIV359YK6lBs5cJNnEK987aw+rRU5aetgsPQqF8abs2bNjAX5jEMC7cnxh+hBcNZhtK58tNwHraKHeOmk2z3xhoCfYt2JFYZ702rWd86L0HNZtmv9XX13P7ZuNIbJPi8vXYNDufjZfS0tK4Xz6lkChn02IgECZyOWiV2rScrQkQIZ6X5PpNj9ZaNi2UITwU5F42xHOZmk3rGR962iydl+Tm6T179hwGYuKyxW2uqKhQnD8FfZJhH2o2red5IB6H7F6U5mmpHuLxL7ZDPVqrzdOsLD3PAGEcMnsXP5ukemzatIk/W9jcw65hh+BE0tNW4Rwtm2b1atmH3IsGAyUxAEvblKitqM3T4rqU6tFr08mcp2Ppl0TO1asNq0P8EiCemwVnGRvvwjNPzlb0PFv03ktaAbCcYckNcLXJSm5wyZ3P/sYeWgyiY52UpOJLO1yuDWqDUw22pF40sWebXccmLQaqsUK8tI1qbZD7Tel+5IxfrFciYCntR60JT64tag8M6ds7a7f064PegSd9GIgf4EptUNJGr03LQX6sdiGUocem2blKfaDXptkLI5sYGUxKvzDEqrUem2bn7Nu3D6FQ6DDoFt+Lw+GIfpFhGop/Yy+p4nHX3DYtzFVMj6ysLNkvYuJ5Qe4lRM6Otcaqkv5a8zTTmH2hU4Mn8RhQszUGmVpl6bUTtXqYc0HreaAGblL4EQNeIvahZtMMIrTmfym0Cy//UpuWfvnUA6lKuqvN0+wFTmu8K80pWm3SY3fx2rT4OqV69Nq0wBt6Xrr02nZznqc13qUvtnLjSK3vlJ6HWs93PfecVgAsB3SxPvzZJMc+wYsHtJyhiT/BMCGVPuNqicw6STqg5epT60y1gSt+82LeHSkAi0MQtNoq/p2VKwY8rfZJPVxKLxBaD1Ulb7KetsvppFSf1HMiwJrS5Cs+X5ikWZjE/v37edPi/aym16ZZHUqThF6bThYA67VpVp/SJK7XpgVvmRCKFK/OrC1aNi3AQLdu3XiYkdSrKLZpOfBSekFK5MGrZdPicclAkNmkGGbl+kqwA7kxoOc3rbGoZdNsnhLCwVhZUk+7uM35+fmq8yf7usBekti9y4VqabVV+F3LpplXSggtU3oeyI1DoXzpPK13btVqv5pNs2uFlzkhPESqtdi+tGxN3BateVyt3Wr1sJdH9ixhB7MjOa2Vni1qEKU2DrQ0FtoifZlQcmTJPUNisWnBKZEuAKw13qVf16T8xfRVGjtSD7C4r5KhT1oBsBKoSj+XKAkT69+T9TCQQmgsAKwFntu3b4/G37IBqfbfega6cI50glP7rCMXu6w0QapNnEIslVIctFb75d4U5eoT7oU9OMVeKKUJVHq+AA7Mw8KuVxukWm3Wsml2vRDfqBW/J/bmqk0OiU4cch4raZlCGIFcrGAsNi3VL5FPr2o2zV5qhFAL8b/FL8pSwJV6VZXi+5SAScs2BGhXq0dcp5yt67VpcVuUxoee9rJztGxaGn8qDZERt5m9ACnNn2zdAbuWHUJca7z2ocem1Z4HWl8dxfOy3rlVj95qZbFPxQyAhfUZUueCdBxqzZ/C/MxeNOJ1CGnZNJtT2YuGAOqsTql9KD1D1AA4kZfQWGxaqR69Ni0O20x0ntZjP8k4R+94V3pxUbtP1tfSsBa1Z0us95NWAKz3TUNJUCVXuh5D0xNLJSe+lmdBgBY1wBR/lhIDKpvgpAv9xAHiQtnxfD7W8pYJE5l4ghU/IJQ8z0qTF6tPrqxYDFqPB0OYxNu3b3/Yp2K5tsmdL/ew1Pr8pnQfem1amISlD4N4bFqPvavprtemWRlyXkal+pn+cjadrLd+NZtm9QqgKTcWpX2u5cUS95Oap1XLvtXqYbAgfvmXs1+9Ni20Q218aLVVPP71eMvEc5nYcy1us5qtCQAs9tTHa9ux2LQcxCmNQzmb1jO36tVar02z8qR2LdVKz/wptCuRuOVYbJrVJ7YHtXARrZe9ROLE9czTai/2em06HQFYjzbSfhTbt9zYkTqZ5MZDIvOqUF7aAbAUrPTGAOuNOVSKiUwEgKWLeJQ+ncgt9lF6wxcvJFOaLJXeuPRMrtL7leqn5mnRG0crfgCyf8ezoEJ8L1JdpROSWniF0lus3OIluYdlIgCsx6blYCFem44XEoQ2yE30avcvtYdEbVruhTARm2YLT1k/izO+COUJK5Cl96Bma2KYVoI8Pe1l5yjVU1xczMNvhE/b4vKELwUsblWqldoYUPtNb3uFl554bVpqm1q2xkBb/Ek1XtvWqke6DkRsD3LjUO2rkNbcGovWamWxRd7i+GjpPUrHodb8KW5XMuOWxe1isfXSGFGtLy9Cu5TmoHjnZq371ZoTxC+VWrHVcm2M15ZjsZ9knCtnC1JtlO5F6cuL0sJpaXvj5bK0BGDWaK2Jh52j1yWvZKDs7yzmi8UjCeWppSjTMiKxcbNz5UBXj9dJ7oGoVLfa26hWe+UeYmLd1QamVr3SSTeZg1wOeAUPmZLughbSgaR1H2IPiFC2npcSOe2VbJrFP4pXXks/B6pN7M0ZAiG1Q6m2atkEYvWes/NZqAoDkEQ/zUvrVpo8pX0vZwtqtibNxpKIp0KtHimUScdWLDatZe965gzxOWrztHhulYZtyfWJ2vwphfZ4QyC0bFrteSA3DtXGpl471KO5WllSuxNrxcqWvqRo2bRSVotYF4nrmaeFuVQ857H5UC0jjJLmUi+5Hl1jmaeFxblK9cRq02pcEm/bm/s6LS7TExoi2JFamGQyM9UwTdLKA8waLAwepaB+JQBWE1UJmMWLHhLJ48naJMStsH/LxU/p9UAwQxMvIGHlCfkaxXlJ2d8TbTMzWkEDcfyp+O/igcXqk66Olw48Oa+DWGfh/HjbLo5TE8efCg8DqZePefiEvIPiT2Rq5wueanGfyuV21jvpqNm0+H6kfRqrTSd7YlWyaal2YnuXe0jFYtOJ6CxAjpxNi/tK61OxWEf2YqyVJzvRsahk02pjS+mFWprbnJXBNGXprZR+i+fLjJpNi/tbnGtW6xOyUu53cXmJLJJUm6elc554fpIbh2o2zYBJaW7VO2eIz1MrS2w7Yq2VYFHN1sT3lGgeYLV6pPOHOB5Y7etPLF9W49FZzaaVbDdem1bimHjabcQ1Wlym9KxS+hoo/bIljGvpouhEYtHTEoDj6cxkehnjqT+ea5LtkYmnDfFcowZl8ZRnxDXJ+ERmRDvFdZBNG6c42bQxWtM4NEZnerYYo7Pwwq2V09i41qRWTanwDEs7D3A8XZhonEg8dSZ6TSoYR6z3kEhcWKx1JfP8dAQcsulkWoByWWTTxujMaqFxaIzW9GwxRud0tWmj1EmFZ1ibAGCjOpTqIQVIAVKAFCAFSAFSgBRIfQUIgFO/j6iFpAApQAqQAqQAKUAKkAJJVIAAOIliUlGkAClACpACpAApQAqQAqmvAAFw6vcRtZAUIAVIAVKAFCAFSAFSIIkKEAAnUUwqihQgBUgBUoAUIAVIAVIg9RUgAE79PqIWkgKkAClACpACpAApQAokUQEC4CSKSUWRAqQAKUAKkAKkAClACqS+AgTAqd9H1EJSgBQgBUgBUoAUIAVIgSQqQACcRDGpKFKAFCAFSAFSgBQgBUiB1FeAADj1+4haSAqQAqQAKUAKkAKkACmQRAUIgJMoJhVFCpACpAApQAqQAqQAKZD6ChAAp34fUQtJAVKAFCAFSAFSgBQgBZKoAAFwEsWkokgBUoAUIAVIAVKAFCAFUl+B/w8VlCF9cEUok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6" descr="data:image/png;base64,iVBORw0KGgoAAAANSUhEUgAAAsAAAAIQCAYAAACPEdjAAAAgAElEQVR4XuzdC3hU1b3+8TczSSb3BAgQ7ihBFMSiUrRIaatWAUFPrVoP6Klt1Yr8oVat9wtVK1i1tVgVb9VWQbzU1ooKltpqqVUEpSooEhFBIUAIuSczyST/Z22cdIi5TGYme8/lO89znmOTvfda6/NbgTeLtfdOqaqqahEfBBBAAAEEEEAAAQSSRCCFAJwklWaYCCCAAAIIIIAAApYAAZiJgAACCCCAAAIIIJBUAgTgpCo3g0UAAQQQQAABBBAgADMHEEAAAQQQQAABBJJKgACcVOVmsAgggAACCCCAAAIEYOYAAggggAACCCCAQFIJEICTqtwMFgEEEEAAAQQQQIAAzBxAAAEEEEAAAQQQSCoBAnBSlZvBIoAAAggggAACCBCAmQMIIIAAAggggAACSSVAAE6qcjNYBBBAAAEEEEAAAQIwcwABBBBAAAEEEEAgqQQIwElVbgaLAAIIIIAAAgggQABmDiCAQNgCzz33nLZt26a5c+eGfQ1ORAABBBBAwG4BArDd4rSHQIwJVM6bp4Ynn5SroECZF1ygnMsvD7mHFRUVuv322/Wzn/1MBQUFB5xnvveTn/xE8+bN09FHH62GhgY9+OCDOvfcc63jzPfef//9A86ZMmWKrr/+emVkZHTYBxO6CwsL9eKLL2rChAk67bTTrGPbhvFPPvlEf//73/XDH/6wy/GYY5ctW6af/vSn7bZtvv/xxx9r0qRJrWN49dVXNXjwYOvar7/+esz+EmD6bn5B2blzZ7sOhx9+uH7zm99Y9Wvv2BtuuMEa54UXXnjA+Q888IBV1+58uupL8LUC129bGzOPfv3rX+vss8/WQQcd1G7zd999tyZOnHhA/8z8MJ/AfOlOvzkWAQQST4AAnHg1ZUQIhCxQdcUVqlu8+IDj8x96SJlnndXpNUyYuOmmmw44xgQpE26vvPJK6+vBwcr877YB+LHHHtMFF1zQGjhNYA7+WntttNep8847rzV8BkKwOe7RRx894PDg4wKBue0YAieY0Gc+a9asaQ3kgeD99ttvKzs7W3369LHClPm6CYjdDYPBnUt99w6llixVStXHklr2f8uVquY+49R06AXyj/jfDuvRkZMZg+lfZ78IBNckEICDf2kIhEYzvs8++6w1PLYXMEOedG0OXLdu3QHXbnudtgG4q19WAr+UmdBv+rlixYp2u9Z2PoTbf85DAIH4FCAAx2fd6DUCURHYc9hh8n/++QHXyvze95T/4IOdXr9tcAoOSu2thpogEhxI58yZI7OC2tkKcEfBsr2vm+sPHTr0gNW94GBl/ruzVdrgUGVWSk14MuE8eHW5vbB82223WaE9eByhrGIH46a//D9yVW6Sf8g0teQeJKWk7P92c5Nc5e/J/ckzaho9R41f/UVINTdjMSukpr/thdrgi7QXgNuuFoe6AmyudfPNNx8QONuzMPV79tlnW1ed2wbgtrVsG3jbzqXAeAIrxm3/JaC949v+chYSLAchgEBCCRCAE6qcDAaB7gnsPvhgNZeVHXBSxqmnquDxx7u8UCCYmJD4xhtvWFsNOgua4awAm/3FwcF5wIABOuecc5SZmalvfOMbX1oxNp0OhNbgVcpAv8wKtQms5joLFizocozmgOAQ95e//EWrVq1Sbm6utTK8cuXK1lViM76OtoN01FDauvlyb31WjUdeL6XltHtYSsWHSlt3o3zfWiL/sBld9rnt6qwdK8DG12yRMCHUrBQH6mC+vmjRotawG+h88PYY8zVzTmCbRfDWirbh1Wy1MeNpu1UlMOYRI0ZYW2tOP/301nnwu9/9Tt/61rdat0u0Df1dgnIAAggkpAABOCHLyqAQCE0gnADc3kpfoDXzz8pttx4EAqQ5pjt7gDv6Z/ZAoDNbENpuPTDnmI9ZDQ6+OS8QgKdPn97uXt9AIAsOTsGCgTFPmzZNZgvEYYcdprKyMtXV1WnXrl2aPXu29u3b1+k+4vYqkvHEMPlHfl/N/b/WacHcm/8gNfvlO/GpTo9rb3tAV/tuI90D3HbFuW3dutp7G+oWCGN833336aSTTtLvf/97KwQH9gAH2jRB2vyCcuKJJ1pOZn6Ylf+2c5IV4ND+fOAoBBJZgACcyNVlbAh0IRBOAA6+ZNt9u8ErwMErb21X8kwoLioq6nAPsGnD/DO+Wc1dsmRJ6z+rm/PMKqBZaTWfWbNmWXtwR44caa3omtVD8zH/xB58M11wCAzsjTXHdbbPODgkBcZiVo5NiD/zzDP1j3/8Q//zP/+j1atXy6w8lpeXd7qXtW0pUup2KOOpQ9X49fvVkn7gDYRtj3XtfkPuLU+r4cyNnVa0vV8awl0Bbs8msG82uJ3ggNveDWrBc8TYtQ2jHQ0o8IuT2ZLS9gbFwC8k5hcWs/c6UJ9ADQLXNAH4P//5DyvA/EmIAAJfEiAAMykQSGKBcANwZzfBffDBB9Ye2rb/9Bz8xAhD3tlTIAKhx6z6mS0LgSdHmP8+4YQTdMUVV+jkk0+27vQPvjkruJSd3ZwWCOTmfLNa2PbJAO39M3lHTx8IhH7TdtsnD3Q2tVJqP1PG06Plm/yglJbX6Sx07Vkjd8kTajjrww6Pa7sSGzgwkgAcvMIefJ3gABxc5/ZWoNv+ktR2AKGuALf3hA5T440b9/9SEHgqRCCQm6+xApzEf7gxdAS6ECAAM0UQSGKBcANwIGxdeumleuKJJyxBE1bNjW3mYwJl2wBsgo5ZjTOPEws8Ni0QUs32AbOKGvgn7eAV145urDKriWYPrgljy5cvD3llMfju/8De1famQPAKcHs3UgVv7TB9NJ+uHuEW3E60A3B7NwKa9iIJwG1v/GtvBTi4zu1td+jqBsRQA7CZG4G934FfnsxqvvlFKPixaG0DMCvASfwHHENHoBMBAjDTA4EkFggnAAevhPbq1ctaoTVbAp5++mlL0uyzNWGlbQAO/G9zjAks11xzjXWOWd1du3btAQG4bUkC/+RtVnsDz6ztqGyBlWYTqLOysqx9uh09C7ij8NXe0xECT1Ywzyg2gTfwz++B/cNmtbFbATiKWyA6ezZuJAE4lBXg4BsMTSAN3pvbdqtCezXrKgAHfvkw1zY3PgY/W9pcr+3YWQFO4j/QGDoC3RAgAHcDi0MRSDSBcAJwsEHwP2+33asZHIDbrgK2fUmGuXHJBFYTqM1zW83e2sAeYBNogl96EAi45s7+wHaLQBAywTQQkoNfVBF4QkHbZ/WGugJsrh/oc+CRZ2Y11Gx5CH76QfBzg0OZK9G6Ca6j7Q+BFeDuvAgj8BzgUPcAmzaCQ2pgO0lXNxYGfDoLwB2taredg8FP3+hqBTiUunAMAggkvgABOPFrzAgR6FAg3AAc/CSI9v5Z3DQYHIDNTUxmy4B5Lm3b8GuODQ5bZqXPPMEhsJ+2ve0HgTaD998GtkMEtlG03QMcuE7bLRDt7SFuuwJszm17/fYe8WW+1vYGvM6mX088Bq1te9FaAQ6+btvV/bZtGocbb7zRCsYdva0tlADckV17v4wEXscdHIA7etGJuW53n9fMHyMIIJBYAgTgxKono0GgWwLhvgijW41wcKcC0X4RRiTcnYXl4NBJeIxEmXMRQCAWBAjAsVAF+oCAQwLhvgrZoe4mbLORvAo5YVEYGAIIINCDAgTgHsTl0gjEg0DlvHlqePJJuQoKlHnBBcq5/PJ46DZ9RAABBBBAIGwBAnDYdJyIAAIIIIAAAgggEI8CBOB4rBp9RgABBBBAAAEEEAhbgAAcNh0nIoAAAggggAACCMSjAAE4HqtGnxFAAAEEEEAAAQTCFiAAh03HiQgggAACCCCAAALxKEAAjseq0WcEEEAAAQQQQACBsAVsCcBer1fmzUDp6ekaP358u53dsGGDzKtUzce8LSpw3NatW1VSUmJ9PSsrS+ZVph6PR4Fr1tXVWd8rLi7W8OHDw4bgRAQQQAABBBBAAIHkEOjxAGwC7JYtW5SdnS23291uAC4tLdXmzZs1btw4KySbsDxw4ED16dNH69ev18iRI1VUVKS1a9cqMzNTY8aMkQnM9fX11vWCz8/NzU2OyjFKBBBAAAEEEEAAgbAEejwAB3oVHFjb9tR8z3xMsDWfwLGFhYUqKys7YDV4x44dGjt2rDZu3Khhw4ZZwTiwGmxCM6vAYc0DTkIAAQQQQAABBJJGICYCsFnZNWE3EF7NqrEJujk5OdaqcSAYB1Z6zYqwWVU2QTiw4hu8Opw01WOgCCCAAAIIIIAAAt0WSLoAbILzwQcf3G0oTkAAAQQQQAABBBBIDIGYCMA9tQVi1apV7VZp8uTJiVE9RoEAAggggAACCMSxgLn3y4lPTARgs+Xh008/1VFHHXXATXAZGRnatGmTRo0a9aWb4MyWB/Pp7k1wJhSfeOKJTljTJgIIIIAAAggggEAMCDgWgM1+XvPYsyOPPNJiCH4M2oABA1r3/QY/Bi348WjBj0FzuVwaPXq0FZK7+hCAuxLi+wgggAACCCCAQGIL2BaA2zKawGsejWb3UxsIwIk9oRkdAggggAACCCDQlYBjAfidd96RWekNZdW2q0F05/sE4O5ocSwCCCCAAAIIIJB4Ao4FYKcoCcBOydMuAggggAACCCAQGwIE4NioA71AAAEEEEAAAQQQsEmAAGwTNM0ggAACCCCAAAIIxIYAATg26kAvEEAAAQQQQACBpBKo+eUvrfHmXHGF7eMmANtOToMIIIAAAggggAACpXl5FkJRVZXtGARg28lpEAEEEEAAAQQQQIAAbOMc4CkQNmLTFAIIIIAAAggg0IEAAdjGqUEAthGbphBAAAEEEEAAAQK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Ns4BwjANmLTFAIIIIAAAgggwAqw83OAAOx8DegBAggggAACCCDACrCNc4AAbCM2TSGAAAIIIIAAAqwAOz8HCMDO14AeIIAAAggggAACrADbOAcIwDZi0xQCCCCAAAIIIMAKsPNzgADsfA3oAQIIIIAAAgggwAqwjXOAAGwjNk0hgAACCCCAAAKsADs/BwjAzteAHiCAAAIIIIAAAqwA2zgHCMA2YtMUAggggAACCCDACrDzc4AA7HwN6AECCCCAAAIIIMAKsI1zgABsIzZNIYAAAggggAACrAA7PwcIwM7XgB4ggAACCCCAAAKsAEvasGGDdu7cac2GrKwsHX300fJ4PNq6datKSkq+9HWv16t169aprq7O+l5xcbGGDx/e5WwiAHdJxAEIIIAAAggggECPCyR9AC4tLdXmzZs1btw45ebmau3atcrMzNTQoUO1fv16jRw5UkVFRa1fHzNmjBWY6+vrNX78eLU9v7OKEYB7fD7TAAIIIIAAAggg0KUAAbiDAJydna2ysjIr5JqPWQ3esWOHxo4dq40bN2rYsGFWMA6sBg8cOLDLVWACcJfzkQMQQAABBBBAAIEeF0j6ABwIt4GtDgUFBVboNau85mNWfM0nsNJrVoS3bNliBWGzYmw+gVXjwLEdVY0A3OPzmQYQQAABBBBAAIEuBZI+AJtg++mnn1pbIMy+30CYDcgRgLucQxyAAAIIIIAAAgjElUDSB+C2q7eBQNynTx9VVFSEvQXCrPa295k8eXJcTRA6iwACCCCAAAIIJJpAeWGhNaSiqirbh5ZSVVXVYnurbRo0Wx0qKytbn/xgArH5DB48WJs2bdKoUaO+dBNc4BhugnO6erSPAAIIIIAAAgh0XyDpV4ANmQm0ZrXXfDp6DFpgb7A5JvgxaC6XS6NHj7ZCclcf9gB3JcT3EUAAAQQQQACB6As0bdrUetHUUaNEAI6+cYdXJADbiE1TCCCAAAIIIIDAFwK+N95Q+UknKf3YY9X75ZcJwHbODAKwndq0hQACCCCAAAII7BcgADs4EwjADuLTNAIIIIAAAggkrQAB2MHSE4AdxKdpBBBAAAEEEEhaAQKwg6UnADuIT9MIIIAAAgggkLQCBGAHS08AdhCfphFAAAEEEEAgaQUIwA6WngDsID5NI4AAAggggEDSChCAHSw9AdhBfJpGAAEEEEAAgaQVIAA7WHoCsIP4NI0AAggggAACSStAAHaw9ARgB/FpGgEEEEAAAQSSVoAA7GDpCcAO4tM0AggggAACCCStAAHYwdITgB3Ep2kEEEAAAQQQSFoBArCDpScAO4hP0wgggAACCCCQtAIEYAdLTwB2EJ+mEUAAAQQQQCBpBQjADpaeAOwgPk0jgAACCCCAQNIKEIAdLD0B2EF8mkYAAQQQQACBpBUgADtYegKwg/g0jQACCCCAAAJJK0AAdrD0BGAH8WkaAQQQQAABBJJWgADsYOkJwA7i0zQCCCCAAAIIJK0AAdjB0hOAHcSnaQQQQAABBBBIWgECsIOlJwA7iE/TCCCAAAIIIJC0AgRgB0tPAHYQn6YRQAABBBBAIGkFCMAOlp4A7CA+TSOAAAIIIIBA0goQgB0sPQHYQXyaRgABBBBAAIGkFSAAO1h6ArCD+DSNAAIIIIAAAkkrQAB2sPQEYAfxaRoBBBBAAAEEklaAAOxg6QnADuLTNAIIIIAAAggkrQAB2MHSE4AdxKdpBBBAAAEEEEhaAQKwg6UnADuIT9MIIIAAAgggkLQCBGAHS08AdhCfphFAAAEEEEAgaQUIwA6WngDsID5NI4AAAggggEDSChCAHSw9AdhBfJpGAAEEEEAAgaQVIAA7WHoCsIP4NI0AAggggAACSStAAHaw9ARgB/FpGoEEF6i++mprhJk/+pFSi4sTfLQMDwEEEOieAAG4e15RPZoAHFVOLoYAAkECZUcdpaaSEhW+/TYBmJmBAAIItBEgADs4JQjADuLTNAIJLkAATvACMzwEEIhIgAAcEV9kJxOAI/PjbAQQ6FiAAMzsQAABBDoWIAA7ODsIwA7i0zQCCS5AAE7wAjM8BBCISIAAHBFfZCcTgCPz42wEEGAFmDmAAAIIhCNAAA5HLUrnEICjBMllEEDgSwKsADMpEEAAgY4FCMAOzg4CsIP4NI1AggsQgBO8wAwPAQQiEiAAR8QX2ckE4Mj8OBsBBDoWIAAzOxBAAAFWgGNyDhCAY7IsdAqBhBAgACdEGRkEAgj0kAArwD0EG8plCcChKHEMAgiEI0AADkeNcxBAIFkECMAOVpoA7CA+TSOQ4AIE4AQvMMNDAIGIBAjAEfFFdjIBODI/zkYAgY4FCMDMDgQQQKBjAQKwg7ODAOwgPk0jkOACBOAELzDDQwCBiAQIwBHxRXYyATgyP85GAAFWgJkDCCCAQDgCBOBw1KJ0DgE4SpBcBgEEviTACjCTAgEEEOhYgADs4OwgADuIT9MIJLgAATjBC8zwEEAgIgECcER8kZ1MAI7Mj7MRQKBjAQIwswMBBBBgBTgm5wABOCbLQqcQSAgBAnBClJFBIIBADwmwAtxDsKFclgAcihLHIIBAOAIE4HDUOAcBBJJFgADsYKUJwA7i0zQCCS5AAE7wAjM8BBCISIAAHBFfZCcTgCPz42wEEOhYgADM7EAAAQQ6FiAAOzg7CMAO4tM0AgkuQABO8AIzPAQQiEiAABwRX2QnE4Aj8+NsBBBgBZg5gAACCIQjQAAORy1K5xCAowTJZRBA4EsCrAAzKRBAAIGOBQjADs4OArCD+DSNQIILEIATvMAMDwEEIhIgAEfEF9nJBODI/DgbAQQ6FiAAMzsQQCBZBJo++kh1Dz5oDTfv9ttDGjYBOCSmnjmIANwzrlwVAQQkAjCzAAEEkkXABOCy8eOVesghKly7NqRhE4BDYuqZgwjAPePKVRFAgADMHEAAgeQRIADHWa0JwHFWMLqLQBwJsAIcR8WiqwggEJFANAJw5qN5atgstfyiKqK+hHNySlVVVUs4J8brOQTgeK0c/UYg9gUIwLFfI3qIAALREYg0ABf+4Xp5VpyihhKp5RYCcHSq0slVCMA9TkwDCCStAAE4aUvPwBFIOoFIA3Dfh+Yp/ZWZqntPSrmTANzjE4gA3OPENIBA0goQgJO29AwcgaQTiDQA9//lt5S6foEqXpI8TxKAe3wCEYB7nJgGEEhaAQJw0paegSOQdAKRBuCiGw6Wu2Sp9iyRcv5KAO7xCUQA7nFiGkAgaQSa9+xR3f33W+PNue46HoOWNJVnoAggEGkAHnBpqlylq7XzbqlgHQG4x2cUAbjHiWkAgaQRMAF494gRcvXtq34ff0wATprKM1AEEIg0AA887wOl+Cr16ZVSv10E4B6fUQTgHiemAQSSRoAAnDSlZqAIINBGINIAPGjmG9YVP5knFVURgHt8ghGAe5yYBhBIGgECcNKUmoEigEAUA3DuaaNVeMJGebdLO24nANsyuQjAtjDTCAJJIUAATooyM0gEEGhHIJIV4LwzDlGfyR8RgO2cWQRgO7VpC4HEFiAAJ3Z9GR0CCHQsEEkALrxgsHLHfqbq16WyZawA2zLPCMC2MNMIAkkhQABOijIzSAQQiGAFuPauu+Rbs0apxcXyTJum8pNOUv9L+irr4D2qfEUq/zMB2JYJRgC2hZlGEEgKAQJwUpSZQSKAQIQBuPqGG5R9ySWtAXjgdXny9KuyVn/NKjA3wdkwxQjANiDTBAJJIkAATpJCM0wEEPiSQKhbIMwKcNsAPOyOVLnSm1T6gFT/PgHYlulFALaFmUYQSAoBAnBSlJlBIoBAlFeAD1q0/4Kf3y75thOAbZlgBGBbmGkEgaQQIAAnRZkZJAJJLVB58cVqqa+X54QTlHnOOa0W4a4A1805SQPmSi15xdpxfQkB2K7ZRQC2S5p2EEh8AQJw4teYESKQ7AImANc//rjy7703KgG44fKT1P98qbnPOO28aj0B2K4JRgC2S5p2EEh8AQJw4teYESKQ7ALRDsAtvz5JBVMl/yE/UOkFjxCA7ZpgBGC7pGkHgcQXIAAnfo0ZIQLJLhDtAOz+w0nKmSA1jZmrXefdTQC2a4IRgO2Sph0EEl+AAJz4NWaECCS7QLQDsGf5Scoolhon/ka7v/MTArDX69W6detUV1dnzbXi4mINHz5cW7duVUlJifW1rKwsHX300fJ4POro+K4mKgG4KyG+jwACoQoQgEOV4jgEEIhXgWgH4Nx3TpIrU/Kd8JT2TDkruQNwIMzm5+drzJgxrXOkurpa69ev18iRI1VUVKS1a9cqMzPTOmbDhg2qr6/X+PHjVVpaqs2bN2vcuHHKzc3tdI4RgOP1R5B+IxB7AgTg2KsJPUIAgegKRDsA5394ktVB74zXVDZ5cnIHYLPKu2PHjtbV3UDpzNfLysqskGs+gePGjh2rjRs3atiwYVYwDgTogQMHWqvGnX0IwNH9weBqCCSzAAE4mavP2BFIDoFoBuDsbw5S9rafqak6Q/6ZLxOAzWquz+dTVVWVGhsblZaWpqOOOkrbtm2zZldgVTiw0mtWhLds2SIThAMrvsGrwwTg5BHHnWsAACAASURBVPihZJQIOC1AAHa6ArSPAAI9LRDNAJzz9QJlfT5fjeXZav7+SwRgE4DNSq8JvSbQBrY3mO0OBOCentpcHwEEwhUgAIcrx3kIIBAvAtEMwPkT9spT9phqS/op9afPEIBN4G0bdD/99FP16dNHFRUVYW+BMNsd2vtMnjw5XuYd/UQAgRgWaC4rU8Whh8pVWKiCDz9U5THHyP/xx8p/8025R4yI4Z7TNQQQQCA0gdq5c+V94gll3323PP/7v60n+TdvVuXXvib3yJHK//e/O7xYw6JFqrvpJmXMm6feR26Up3qVqj8oUspPl6jyhBOSew9w25vYzHYG8xk8eLA2bdqkUaNGfekmuMAx3AQX2gTmKAQQiL4AK8DRN+WKCCAQWwIHrADPnNnauaaSEpWNH6/UQw5R4Re5rb2e1951l6pvuEHZl1yi3oe/otS6d1Wx5mBl3vwoK8AGrKPHnQV/vaCgoHU1OPgxaC6XS6NHj7ZCclcfboLrSojvI4BAqAIE4FClOA4BBOJVIDgAy+9X5dy5yvz+95U9d263A3DfkQ8pxV+jPX8brby7FhOA7ZwUBGA7tWkLgcQWIAAndn0ZHQIISNEMwP0Ovssi3b1irPLvuYcAbOcEIwDbqU1bCCS2AAE4sevL6BBAIHoBuNfVZ6hgwDPybpcqNxCAbZ9bBGDbyWkQgYQVIAAnbGkZGAIIfCEQrRXg3tfOUH7/59VQIlWVEIBtn2AEYNvJaRCBhBWwKwD73nhD3hUrLMfc+fMT1pOBIYBA7AlEKwD3+/mxyu71hqpfl+qrCMC2V5oAbDs5DSKQsAJ2BuDyk05S+rHHqvfLLyesJwNDAIHYE4hWAB64YIQ82R9r30tSYwoB2PZKE4BtJ6dBBBJWgACcsKVlYAggEOUtEIN/OVhpGZ+pbJnUXEAAtn2CEYBtJ6dBBBJKoOH551Vz003Wsy/z7rpLu0eMkKtvX/X7+GOVHXWUzLMxC99+W6nFxd0ed/3vf2+dY67nmTat9XyzBYIV4G5zcgICCERBIForwAct2t+ZnYsk9yEE4CiUpnuXIAB3z4ujEUDgQAETgCtmzVLGjBlRD8D7zj5b3hdfVK9lywjATDwEEIgJgWgE4NoFN2jYbVKLK1M7bqtX2lgCsO3FJQDbTk6DCCSUAAE4ocrJYBBAoAuBaATgxsdu0IC5kj9jpEpv3kwAdmLWEYCdUKdNBBJHgACcOLVkJAgg0LVANAJwyws3qO8sqSnnWO268Q0CcNfs0T+CABx9U66IQDIJEICTqdqMFQEEohGAU/99gwqmSr6Cadpz7YsEYCemFQHYCXXaRCBxBAjAiVNLRoIAAl0LRCMA55TdoIxiqaHfhdr7swcIwF2zR/8IAnD0TbkiAskkQABOpmozVgQQiEYAzqu9QemDpPqiS1R+2V0EYCemFQHYCXXaRCBxBAjAiVNLRoIAAl0LRCMAFxbcYDVUM/weVc6ZQwDumj36RxCAo2/KFRFIJgECcDJVm7EigECkAbhh0Xz1yvuVWprTVHvwXQRgp6YUAdgpedpFIDEECMCJUUdGgQACoQlEGoB9v/2J8nMeUZO3nxpG3UgADo09+kcRgKNvyhURSCYBuwJw2vjxraxNW7bwJrhkmmSMFYEYEog0ADff9z1lZ76khppRajp8HgHYqdoSgJ2Sp10EEkPArgDc9NFHqr7hBmVfcon1VjhehZwY84dRIBBvApEGYN1/sjI9/1Z99Vj5x15EAHZqAhCAnZKnXQQSQ4AAnBh1ZBQIIBCaQKQBOPWhI5SWulXVZScoZfzpBODQ2KN/FAE4+qZcEYFkEiAAJ1O1GSsCCEQagDMe6aeUlAZVlJ6m1GNPIgA7NaUIwE7J0y4CiSEQ7QDcUl3dClNxwQXyvviiei1bJrZAJMZ8YRQIxLtAJAE4xVepjKVDLILyz2cq/bjjCMBOTQgCsFPytItAYghEOwDvHj5czeXl6rd1q8xfNATgxJgnjAKBRBGIJAC7Sv8pz4pT5N0u1boIwI7OCQKwo/w0jkDcCxCA476EDAABBLohEEkATt14r9LWXKW696WGXgTgbrBH/1ACcPRNuSICySQQzQDsLlmq5sfnKmN4Yyuh73Op4Yi75ft4H0+BSKaJxVgRiFGBSAJw2porlbrxPlW/LjUOIwA7WmICsKP8NI5A3AtEIwCnrl8gszJi9se192n0fFWVu2YQgON+tjAABOJfIJIA7FkxTa7S1SpbJrm+TgB2dDYQgB3lp3EE4l4g0gAc2BNnIFryilX5l89V/269Cp55XrV33KLeX3lTLo9UWfMDlV/zCM8BjvsZwwAQiG+BSAKwuQHO/KK/c5Hk+S4B2NGZQAB2lJ/GEYh7gUgDsLkhxIRg/yE/UNOoH6h8+nQ1V1Wp9/PPq2bhQmXoX8qdKDU2HaTPLv2EABz3M4YBIBDfAuEG4MATIFpa0rXjDp8yZxKAHZ0JBGBH+WkcgbgXiCQAu8rflecvk6S0bHlPeFpKy/lSAG5a+y8V/SRDKS0N2rNEavkab4KL+0nDABCIY4FwA3DgX7ua/AO161c7CMBOzwECsNMVoH0E4lsgkgCcvvoimRvf/AefoaYx8yyItivAvn/9S33mn6GM2mfUVC6VVxCA43vG0HsE4lsg3AAceAKE1zdWZb95jwDs9DQgADtdAdpHIL4Fwg3AKTXblPHM4dbgfSc8pZasog4DcN6ttyp77wK5XNWq2fsN+Y+7VuUnnaT0Y49V75dfjm9Aeo8AAnElEG4ADjwBot47UeWLXicAO111ArDTFaB9BOJPoPq66+TfuVNpX/mK3AcdpIpZs5QxY4by7rpLu0eMkKtvX/X7+GOVHXWUmkpKVPj220otLj5goIG/DPxDpqhp3DWt32tvBdgEYNeOV5WduVL+pjzVHP4MATj+pg09RiAhBMINwIEnQNTUnarKe/5CAHZ6NhCAna4A7SMQfwImANcuWqTcW24JKwCbm0E8zxxu3Q3t+8bDaskb2WUA9m/bprz0xdYTIWqG36c9p85mBTj+pg49RiDuBcINwIEnQJgn2tTc9wgB2OmZQAB2ugK0j0D8CUQagNNXz5a7ZIma+4xT48RFBwB0tAJsAnDqR4uVc7Tky/+2Pv/+XwnA8Td16DECcS8QTgAOPAHC3PBbUX6uahcvJgA7PRMIwE5XgPYRiD+BSAJwIPyavwh8ExcdsPprJDoLwA1PLFbRhVKLO0db59QQgONv6tBjBOJeIJwAHHgChPmlv2rrsQTgWJgFBOBYqAJ9QCC+BMINwGbV1wRg82m79SEg0FkANqsmRZf0kjttn/VINF8KN8HF18yhtwjEv0A4ATjwBAjzxJvq/xQSgGNhGhCAY6EK9AGB+BIIJwB70j9U+iszrYE2jbta/iFT2x10VwG44Pxjld3rDdW9J+17jwAcXzOH3iIQ/wLhBODATb9NY+aq5o1GAnAsTAMCcCxUgT4gEF8C4QTg7I3nybz4wvwF4D/4zA4H3FUAzjrnDPUa8Ix1fulzRyr/T6/GFx69RQCBuBYIJwCbRz6aRz82TvyNald+QACOhRlAAI6FKtAHBOJLoLsBuN/ry5W9dvr+N75NeanTwXYVgM3rQ/NGbVFqzRuqfm+wUu/cGF949BYBBOJaINQAvHv4cKmlRf3+sUSZr05r/fOvfulSAnAszAACcCxUgT4gEF8C3Q3AA5dfLs+WO9TUZ7J8w2bLPWhQ2CvAJgBnHZmjjN0PyF/rkW/OnvjCo7cIIBDXAt0JwM3l5Rq8/IdK2/I7BZ55TgCOkfITgGOkEHQDgTgS6G4AHvbwKLlqN2nfS5Jr+lXKmDYtogCcftxxynx3jtx5knfKC2ou+noc6dFVBBCIZ4HuBuDhDw1WSt1navzqL6w/qwjAMVJ9AnCMFIJuIBBHAt0JwCov0ZD5+we3c5GU9dPoBOCWpXOUO1HyF8+Ub9LiONKjqwggEM8C3QnAqZnlGnSlDtj+RQCOkeoTgGOkEHQDgTgS6E4Azhpcoj6nS77q/tqzeJdyropOAK65Zs7+ZwKn58t7xvvW/+eDAAII9LRAdwJwzhHl1p9/wa98JwD3dIVCvD4BOEQoDkMAgVaB7gTgvtNKlFEs1Xx+hCqXvhu1AFw5Z476/Shbab1r5Zt0n/zFs6gQAggg0OMC3QnAAy4oV/ogtW5/MJ0jAPd4iUJrgAAcmhNHIYDAfwVCDcDlXxunQT/eYp1Y/uG3Vf/8X6MagHOnDFbe2M+sfXVmL7D5uEuWWv+/eegprAozaRFAIOoCoQbg8nFDNeiSCrWkZss39b9PvyEAR70k4V2QAByeG2chkMwCoQbg+lnF6v3t3fLnH62K1/ur4cUXoxqA048arb5TPpUaa9VwxvtKW79A5m1z5tM0erYaJ9yWzGVi7Agg0AMCoQbghrOL1GtKnfz9T1DThBtbe0IA7oGihHNJAnA4apyDQHILhBqAdcMAZR5cK+/QH6vmpe1RD8BpY8eqzwWD5N6+4r8FScuRGmus/+09dbWaex+R3MVi9AggEFWBUAOwe2EvpRf55RtzrVoOPpkAHNUqROFiBOAoIHIJBJJMINQAnPloniVTN/ZB1S/7U48E4F43na+0139itdOSWaTGCb+Qe/tLcm955oCtEUlWIoaLAAI9JBBKAO63/NfyrDhFzV7J++3n5cr/7026rAD3UGG6e1kCcHfFOB4BBEIJwP0/eFsZS4dYWLXjlqhhyZIeCcD599xjBd6Uve+oacw86YsVYM/fzrS2RnCDHPMVAQSiKRBKAB50S3+5Sv+p6tel1KsIwNH0j9q1CMBRo+RCCCSNQCgBuOhfj1orIN7tUtOMng3A7cGbUJy6fgGPSUuaWclAEbBHoKsAnP2twer3nc/U4ktR6eIWFTxDALanMt1shQDcTTAORwABhRKAB6y8SemrZ6uhRPKfYX8ANmVKe32eXHvXq2nc1WocdzWVQwABBCIW6CoAD7wyS55BdapZ51HlK171fp4AHDF6T1yAANwTqlwTgcQWCCUAD/rj+dYKrPknQNfFzgRg1953rP3B5iUZDTO3J3ZRGB0CCNgi0FkArjptfOub33Y94FJTWTUB2JaqhNEIATgMNE5BIMkFQgnAgx+cIPe2F7TvJSn96o4DcNOnn6rh6act0ZzLL1f59Olqrqqy/tKoWbhQvn/9S3m33ir/tm2qXbxYmTNnKv2442RehGGeAmH2AHf2CawCsxc4ySctw0cgSgKdBeCUu8YrZ4LkP+QH2n3ZH1v/LOMmuCjhR/MyBOBoanItBJJDIJQAPOSeUXKVrlbZMilzYecBuOLcc5U6dKgKHn886gG4dS9wzlDrWcF8EEAAgUgEOgrAuRd+V9nrTrUu7TvhKe0963wCcCTQPX0uAbinhbk+AoknEEoAHnb9HmvgOxdJeb9zLgCbPqSvOksp9aXyHb9U/qHTE68gjAgBBGwT6CgA588aq8wPL5dvj0ctP/zrAb/MswJsW3lCb4gAHLoVRyKAwH6BrgJw6pBCDflZmXXs57dLBeYRaB08Bs1sgejJFWDTB/eWp5W64W6eC8wERgCBiAU6CsC9/8ej9O0PqHZDvvXos+DtXATgiNmjfwECcPRNuSICiS7QVQDOGl+g/v9XId9uj/b83ut4ADZvhgs8F9g75QUrCPNBAAEEwhHoKAAXfnurUstfVdWaPvLc/CcCcDi4dp5DALZTm7YQSAyBrgJw3om56nNqtbyfZ6psab3zAVhS6qZH5P7oEfmLZ8o3aXFiFIJRIICA7QIdBeB+E/8ql3eH9q4sUs5vnyIA216ZbjZIAO4mGIcjgECXWyB6n5Gl/Ml1qn0/TxUvVcVEAE6pK1X6386yqmceiWYejcYHAQQQ6K5ARwG46OjfW5fa9eSXb+hlC0R3lW04ngBsAzJNIJBgAl2tAPef41HWKK8qVheq9t9lMRGATQl4JFqCTUSGg4ADAu0F4Pz/d7J6H7JSjbul8r8TgB0oS/ebJAB334wzEEh2ga4C8IDL0pQxrFH7XumnunW7YyYABx6J5h96inzHP5HsZWT8CCAQhkB7Abj3pccpf/i/VPe+VL2BABwGq/2nEIDtN6dFBOJdoKsAfNCi/SPctWyImrZvj5kAbN0Mt2Ka1TfzTOCWnKHxXgr6jwACNgu0F4D7X3eYsvp9YL35sm47AdjmkoTXHAE4PDfOQiCZBToLwGWHj9Cw28x+g2zteqx3bAVgczPc+lvl3r5CjRMWqmn0xclcRsaOAAJhCLQXgAf9or/Sc3dZL/7xpxCAw2C1/xQCsP3mtIhAvAt0FoCrpozQgLlSc59x2nPP3pgLwK7SfyrtrWvV3PsIeU9dHe+loP8IIGCzQHsBeNiv0+Vy+6wX/7j6E4BtLkl4zRGAw3PjLASSWaCzAFw3c4T6zpL8Q6ao7PYNMReATd08K6ZKjbVWADZBmA8CCCDQmUDNwoXWtzPOOEO1v/qV6h9/XPn33iv5/aq9ca6GzJda3FnasbCu3de68xSIGJxfBOAYLApdQiDGBToLwI3/b4QKpkr+Q36gsptWxWQADmyDaBo9W40TzH4NPggggEDHAmVHHaWmkhIVvv32lwKwd9Fc61+9/NmHqnT+hwTgeJlIBOB4qRT9RCB2BDoLwCkLRyhrrNT41V+o/LLFMRmAU6o2K/3VH1k3wZmb4fgggAACnQl0FoBdL861fulv7P8d7b78TwTgeJlKBOB4qRT9RCB2BDoLwO7fjFBGsdQ48Tcqn3dHTAZgI5m+6iyl1JfKN+k++YtnxQ4uPUEAgZgT6CwAZ7w71/ql3zvkQpXNe4AAHHPV66BDBOB4qRT9RCB2BDoLwNkvjLA66p3xmipmzYrZABx4JjA3w8XOvKInCMSqQGcBOOezuUofJDUcfI32zr6VAByrRWzbLwJwvFSKfiIQOwIdBeD8BZcr65VvqMWXIt93X42pAOwvLW0FdBcVWf8duBlu36enyVc3UFk/+pFSDzkkdqDpCQIIxIRAZwG4d8tcq4+1RzyminPPJQDHRMVC6AQBOAQkDkEAgQMEOgrAva7/X2W8MVO+nalqufCVmArAvtWrVXXNNUo/7jjlLVhgjSd10yNyf/SIvJ9nacdtdSpcu5YAzFxHAIEvCXQUgNP8Hyq3ZZH8DXlqmHAPATie5g4BOJ6qRV8RiA2BjgJw4cUHKW3zItW+71Hq1X+N2QCcc9VVanznHaW0NCjX+xvrkWjb50sFLxOAY2OG0QsEYkugowDs8b+u7JbH5asuUuNxtxOAY6tsnfeGABxP1aKvCMSGQEcBuO8P0pT62bOqeC1bmbe/FNMBuHzGDLny8tTvlonWm+Fq1kgtlxCAY2OG0QsEYkugowCc07RY6XpXNTu+opQplxOAY6tsBOB4qgd9RSAeBDoKwP2/+7FcVRu194Vc5Sx+IS4CcJ+nHlL6386y2Gsm/F3u0UfHQwnoIwIIhCrg96v65z+3js696aZQzzrguPYCcMG9d6pX02XWceUfnSzPGecQgMPSdegkVoAdgqdZBOJYoKMAPODbz1uj2vlQL/V+7rm4CMC9ly9Xyu++rfS+XtUfeod07IVxXBm6jgACXxLw+1Xaq5fkdqto376wgNoLwH3v+bFy/PercbdUtXe6Mr73PQJwWLoOnUQAdgieZhGIY4H2AnDuzG+o8NhX5a+Sdj8VXwG4aeEMZY+plG/A/8p/8v1xXBm6jgACdgXggXcfK0/LG6p8RWoaQACOu5lHAI67ktFhBBwXaC8AF/zoq+r1lbfUUCLt+0d8BeC6S89Qr2/tVnP2IfKeudZxXzqAAAJRFOihFeDhizKVonqVPiClfZ0AHMWK2XMpArA9zrSCQCIJtBeA+15yiHIO/kjVr0s1G+MrAFecc476f2+bVaKGmdvVkp6fSOViLAgkt0APBOCUdx9X//Mlv/qp9PbdyphOAI67SUYAjruS0WEEHBdoLwAP+nkfpffaq71/lnxl8ReACyZuk2eI5Dt+qfxDpztuTAcQQCBKAj0QgLPqHlfeNyWvjlbZ7esIwFEqla2XIQDbyk1jCCSEQHsBeOhtWXJn1mn37yV/Y/wF4Kwh25Q7UWoad7Uax12dEHViEAggIKkHAnBh8eNK7S3VpJynyl8+2mUA9m/e3FqKpo8+Uu3ixcqcOdN6MU/lnDlKGztW+ffco7LJk+XbLhVVVdleupSqqqoW21t1sEECsIP4NI1AnAq0F4APWrR/MJ/fLrl6xV8ATvVsU5//kZqLJsk75cU4rQzdRgCBLwlEOQD7Fl+vPoe/oGblqzrlx6r55S+7DMA1CxfK969/Ke/WW+Xfto0AHAvTlAAcC1WgDwjEl0DbANwwf5YGzJWa8w/Xzuvej8sA3LxrmwbM21+H+vPsX32JrxlAbxGII4EoB+CUJ89TzqB35U0ZrwYdTwCOo6lwQFcJwPFaOfqNgHMCbQNw84Oz1Od0yd/veJX+7JW4DMBN27ZpwPVD5WrYJu+UF9Rc9HXngGkZAQSiJxDlAOx5aarSc3epznW6GluKCcDRq9SBV9qwYYMqKyt19NFHy+PxaOvWrSopKbEOysrKav261+vVunXrVFdXZ32vuLhYw4cP77JbBOAuiTgAAQTaCLQNwO4/zrJuCGkaerZ2zV0WtwG4320nK61sJfuAmfEIJJJAlANw9qvHyuX2qdo9W83NuQTgnpgrpaWl2rhxozIyMqyg6/P5tH79eo0cOVJFRUVau3atMjMzNWbMGJmgXF9fr/Hjx8uct3nzZo0bN065ubmddo0A3BOV45oIJLZA2wCc+eYsZRRL3rG/UNn/XRu3AbjPPZcoY+td7ANO7OnL6JJNoJMA3PCnP7VqZHznOx3KBN4E1+/15cpeO13NXqk66yqpuZkAHO35ZFZ0TdgtKChQRUWFFWZ37typsrIyK+Saj1kN3rFjh8aOHWsF5WHDhlnBOLAaPHDgwC5XgQnA0a4c10Mg8QXaBuD8z2bJlSk1HLtUe787M24DcK9H71fWhh9bBWQfcOLPY0aYJAKdBODgP8uy531xE0A7LIEAXPTXO5X5wWXybpcahhOAe2QGmdXdwsJCa/X3008/tQJwYOuDWfE1n8BKr1kR3rJlixWEAyu+wavDnXWQANwj5eOiCCS0QPBfGmnDcpS/7xK1+FPV8I0/qvy00+I2ABc89piyNv9MKfWl8p66Ws29j0joOjI4BJJCIIoBeNCff6z0bfdbL/xp/joBOOrzx2xnMB8TdE3IJQBHnZgLIoBABALBAdgzuEG5VbeosSpfTdP+EPcBOGPfErm3r1DjhIVqGn1xBEqcigACMSEQxQA8ZMk3lbr3H9YLf1K/SwCOan2rq6v19ttvq7Gx8YDrulwu9e3b19reEO4WCLPa295n8uTJUR0DF0MAgcQWqLvxRjXcc4+yfv5z5Ra9oyzvn1W3c6CavnO3qr/7XbkKCpT7xz+q5vvfl/+zz5Tz+9/Lt3SpfCtXKvOKK5R+8smtQOaZmDU/+IHcQ4cq55FHVPWd76ilqkp5zz6rujvuUNPrryv75putZ2c2PPigPGefrbSJE1Uzb55Sx4xR9qIvHkDcBbm5Tu311yt14kRlXX65qk4/XSl5ecr705+s9s31Tfsez3ZlvHOD/L0OV83UfyR2IRkdAskg4PervH9/ye1W7127Dhhx8J9lGXPmdKhRecwx8n/8sYbdP0Au707rhT+p511hvWSj/s47lT5tmtLPPDPiP8sqTziBF2EEqhC8Arxv3z5t2rRJo0aN+tJNcGbLg/lwE1wy/DQzRgScFQheAc7ru1Lp3n+q9tMRcs36VdyvAKcOGybPiqlSY60aznhfLTlDncWmdQQQiEwgSivAzZ+XaNht+7tiXviTcxUrwJEVpouzgwNw28egmRvkAqvBwY9BM6vFo0ePtkJyVx/2AHclxPcRQKCtQHAALuizRKmNH6jygyOUfsHNCRGAU9ffyjYIpj0CiSIQpQCcmlJivfCnsba3dt9bTgCO9/lBAI73CtJ/BOwXCA7AhXnXWR3Yu3aisi65MqYCcNMnn7TiNH/+uaquuUbpxx1n/cVVPmOGXHl56r18uSrOOUfmRRjmJjizAuwq/afS3rrWugnO3AzHBwEE4lggSgE4d2SJCqZKDXuHa+/vthKA43hKWF0nAMd7Bek/AvYLBAJwwa2XqVfOndYzMcvXT1b2ZZfFVACuXbxY9UuXKvuii6w9xqEGYCPKNgj75xUtItAjAlEKwL2OLVHOBKnm8yNUufRdAnCPFMvGixKAbcSmKQQSRCAQgHsv/JHysx62nolZvSOxAjDbIBJksjIMBKIUgPt/t0Tpg6Sqrceo+uk3CcDxPrMIwPFeQfqPgP0CgQDc//bjleV5RTXrpIamxArAbIOwf17RIgI9ItAmALc0NLQ2U3PLLapdtEi5t9yirl6EMWReiXXe3g3T1PDiiwTgHimWjRclANuITVMIJIhAIAAPvPNIedLeUeUrUmN2YgTglNTU1iplvXc+T4NIkDnLMJJYoE0A3nviiWpcs0Z9Vq1Sw1/+ElIArj71MPU7/XM1Zw7VvrWHE4ATYToRgBOhiowBAXsFAgF48K8PUpr7E5Utk3RQYgTghiefVMPy5cq54grl9n9drtLVvBTD3ulFawhEVyAKAdj7w4NVMLlMTb2/rsp/5hKAo1shZ65GAHbGnVYRiGeBQAA+6It3UOxcJKUdk3gBOPsrbqWuX6DmoknyTnkxnktG3xFIXoEoBOCmS4Yqd1yFGotOV9XfGgjAiTCbCMCJUEXGgIC9AiYAex9fpCHzpZaUDO34ZYM8k50LwPXLzBK0lHn22QdAhPMUiOAV4IyTvynPimnWNRtmbldLer690LSGAAKRC0QhALt+0V+eQfVqKL5Otc+9TQCOvCrOX4EA7HwN6AEC8SZgArD/pUXWQ+H9qQepdMEnjgbguEc/9gAAIABJREFUsi9e51742mvRDcDTpyvtrWusbRC+SffJXzwr3kpFfxFAIAoBOPPRPMuxbuyDql/2JwJwIswqAnAiVJExIGCvgAnA6ZsXWQ+F93m+pj23/DthA7B7y9NK3XC3/MUz5Zu02F5oWkMAgcgFIgzArvJ35fnLJPmrpIbJS9SwZAkBOPKqOH8FArDzNaAHCDgp4F2+vLV5z/TpIXXFBOCs8kXWQ+EbMqZp780vJmwATqkrVfrfzrK2P5htEHwQQCDOBCIMwO6SJUpfPVt170st5xCA46z6HXeXAJwwpWQgCIQlUPurX6l6/nxlX3qpcufP7/Aa5tFBzXv2qODBB61HB+VpkTKKpbrsH2nf/IcTNgAbkPRXf6iUqhJ5p7yg5qKvh+XMSQgg4JBAhAE4ffVFcpcstR73mHopAdihKka/WQJw9E25IgLxJNCdABz87Mx+xfsfAVGVf4vMirCTN8H15B5gM8bUDYvk3vKMmkbPVuOE2+KpvPQVAQQiDMBm+4PZBmEe95i5kACcMBOKAJwwpWQgCIQlEE4AbnzpcfUZ9qiaW3JVU3BlwgfglKrNSn/1R2rJGaqGM94Py5mTEEDAIYEIA3DgBrjPb5cKzP5f9gA7VMgoN0sAjjIol0MgzgTCCcDNf71XBYOeVZN/oOp6X5zwAdiU1LNiKm+Fi7O5TXcRsAQiCMDmleieFaeoqSJNux5sJAAn0pQiACdSNRkLAt0XCA7Anm9/W/4tW6yLZJ577gEXC359qHv1tcru/aYaGr8qX+FpSRGAU9ffKvf2FbwVrvtTjDMQcFYgggCcuvFepa25SvWfZKv8mVoCsLOVjG7rBODoenI1BOJBYN+ZZ8r3xhsqeOghNW3Y0HoTnAnA5VOnKv2449T7pZc6DMCety6UJ3uL6rzHq6nf8UkRgM1KUNpb16q59xHynro6HspMHxFIWoGW+vrWsaekp6u0Vy/J7VbRvn0K/mXe3NBbu2iRcm+5Rdnz5n3JK3ADXPU7BapaVUEATqQZRQBOpGoyFgRCEzAB2LtypXo9/XRYATj7P6fLnVal6vqz1FJ0RFIEYDXWyPO3M61tECYAmyDMBwEEYlPA969//feX+eXLww7AgRvg9r3ST3XrdhOAY7Pc4fWKAByeG2chEM8CkQbgvI0nWsOvqL1YroEDkyMABz0NgpdixPPsp+/JIBCtABy4AW7XsiFq2r6dAJxIk4cAnEjVZCwIhCYQSQDu/9ydyvr0Mnm3S/W9kysAB16KYZTN0yDMUyH4IIBA7AlEIwAHboBr7jNOe+7ZSwCOvTJH1iMCcGR+nI1APApEEoAHPDVbGaX3WW9F8h2UXAHY1DpwM1zTuKvVOO7qeCw/fUYg4QWiEYDT1i9Q6voF8h98hspufZMAnGizhgCcaBVlPAh0LRBJAB78h5OUVvGy9VaklmNiLwD7d+9uBWh49lnVL12q7IsuknvoUFVdc411g1/OVVepfMYMufLy1Hv5clWcc46atm1TwWOPqeHJJ9WwfLlyrrhCGe28Grr1mcDp+fKaVeD0/K7BOQIBBGwViEYATn/lf+Xe9oLML7t7r3qcAGxrBW1ojABsAzJNIBBjApEE4KEPjJC74WPrrUipM2IvAFfOmaPG995T/j33yPwlGO0AbEqZ9vo8ufau55FoMTav6Q4CAYFoBOCMZw5XSs02+b7xsPbNnk8ATrTpRQBOtIoyHgS6FogkAB+0/w3IMm9Fyr44OQNw4JFovBmu67nGEQg4IRBpADbB1wRg8/HOeE0Vs2YRgJ0oZE+2SQDuSV2ujUBsCoQbgN371mjAXMnfWKDSuyqSNgCbqqavOksp9aU8Ei02pzi9SnKBSANw6/7fIVPUNO4aAnAizicCcCJWlTEh0LlAuAE4M2uN+pwueWsPUtm9nyR1AObNcPyUIRC7ApEG4MD2h8aJv1FznyMJwLFb6vB7RgAO344zEYhXgXADcMEha5QzQaqrOFL7HnwnqQOwe/tL++8QH3qKfMc/Ea9TgX4jkJACkQRg97blSn9lplrS+qiu+HalFhcTgBNxlhCAE7GqjAmBnlkBLjx2jTKKperdx6vq968kdQBufRpEzlDrmcB8EEAgdgQiCcCBpz+YJ93Ubeml3s89RwCOndJGrycE4OhZciUE4kUg3BXgweessYZYvv1s1S9bltQB2Dh4Vky1Xo3MSzHiZebTz2QRCDcAB9/8ttPc8JtFAE7YOUMATtjSMjAEOhQIJwBXnTlR/U95X83pg1Xx8SQCsHkc2lvXyFW6Wr5J98lfPIsZhwACMSIQbgBuvfmt3/Eq/dkrcvUiAMdISaPfDQJw9E25IgKxLhBOAG748Tj1+toW+bOOUOWm0QRg81a4TY/I/dEjaho9W40Tbov1stM/BJJGINwAHLj5zTv2Fyr7v2sJwIk8YwjAiVxdxoZA+wLhBGD/VYco59BSNRacour3cgnAklx731Ha6z9Rc+8jrMeh8UEAgdgQCCcA503ro/TVs9WSWaSGo+9X+WmnEYBjo5w90wsCcM+4clUEYlkgnACc+usipfWqU8OAS1S3ppQA/EWBPc9Ptv6rYeZ2Xoscy5OeviWVQHcDcN4vrlPvAX+w3vxmXn3cmHMsATjRZwwBONErzPgQ+LJAdwOwq/xdef4ySc1eqf7Qe+V97TUC8Besgdci+45fKv/Q6Uw3BBCIAYHuBuD+tx+vLM8rau4zTo0TF6l53z4CcAzUsUe7QADuUV4ujkBMCnQ3AKevvkjukqWqWSelnEEADi5q6z5gs2o07uqYrDedQiDZBLoTgL2PL9KQ+fuFfN94WC15IwnAyTBhCMDJUGXGiMCBAt0JwCm+SnmeOVzm/5c+IOUuIAAHa7pK/6m0t65Vc9Ekeae8yFRDAIEYEOhOAM5rWaSMkZL/4DPUNGae1XtWgGOgiD3dBQJwTwtzfQRiT6A7AdhdssS6McRXnq09D9eq4F4C8AEVbayRZ8U060v151XFXrHpEQJJKBBqAG7526+VP+AFtbSkyzf1z1JaDgE4WeYLAThZKs04EfivQHcCsNn7a/YAV707SNUrPycAtzOR0l/9oVKqSuSd8oKai77OVEMAAYcFQg3AnrculCd7i+q8x8t9xhf7IFgBdrh6NjVPALYJmmYQiCGBUANw4OY3pWVr13PD1bRhAwG4nTqmrr9V7u0r1DhhoZpGXxxDlaYrCCSnQKgBOPf9U5Ti8qqq7lx5vndBKxZbIJJg3hCAk6DIDBGBNgKhBuDAzW9mb1zZbz8gAHcwk9zbX1Lq+gXyF8+Ub9Ji5hsCCDgsEEoA7rf8fmVv+bH8VVK1+2Jlnn02AdjhutnaPAHYVm4aQyAmBEINwBlLh1g3v/lOeEr7Lvt51AKwmpvlXbVK7oEDlfG976ni3HOVOnSoCh5/XOXTp6u5qkq9n39eNQsXyvxFlnfrrfJv26baxYuVOXOm0o87TpVz5iht7Fjl33OPyibvfxZv4WuvWV9vfO896+vm3PqlS5V90UVyDx2qqmuusc7Nueoqlc+YIVdennovX66Kc85R07ZtKnjsMTU8+aQali9XzhVXKGN6aI81S6narPRXf6SWnKFqOOP9mKgxnUAgmQVCCcADnpqtjNL7VPe+5DuIAJxSVVXVkkyThgCcTNVmrAjsFwglAPe9f47SX5mplrxi+b7xO1XMnh3VAFzzy19aATMRArAxDeWFGHWPPmr5Z517ruR2Mx0RQKCHBEIJwEMemajU6te17yUpZTIBmADcQ5ORyyKAQOwIhBKAi64dZj37t2nMXPkPPpMA3EX5Ai/E6OxGuNJevSS/X0X79hGAY+fHgZ4koEAoAXj4PTlK8ddYj3fMmEUAJgAn4A8CQ0IAgQMFQgnAA899v3X7Q0tWEQG4i0mUumGR3Fue2f8a1Q5eiEEA5icRAXsEugrAKZ+v0aArpeambO38da2yLyYAE4DtmZu0ggACDgp0FYDzzjpUfSZ92Lr9wXSVLRCdFyyUF2IQgB2c9DSdVAJdBeDMrDXqc7rkrT1IZfd+QgCWRABOqh8RBotAcgp0FYD7X9pPWcN3t25/IAB3PU9S6kqV/rez1JKer4aZ29s9gQDctSNHIBANga4CcO+vrFHWWKm2/BhVPPwmAZgAHI1pxzUQQCDWBboKwMPuTJUrrcl6+oPZ/kAADq2inhVTpcZa60kQ5okQbT8E4NAcOQqBSAW6CsADv7tGrkypYucM1T7+PAGYABzplON8BBCIB4HOAnDDlVPV/3wdsP2BABxaVdPeukau0tXyHb9U/qFffoQaATg0R45CIFKBzgJw1ZkT1f+U99WS2lv7PjlJ9cuWEYAJwJFOOc5HAIF4EOgsALuXTFXOBB2w/YEAHFpVUzc9IvdHj6hp9Gw1TriNFeDQ2DgKgagLdBaAvf/vcBWM36amnGNV9cFwAvAX+uwBjvo05IIIIBBrAp0F4Nx3p1r/NBi8/YEA/OUKev/+d+uLaePGyWUebybJtfcdpb3+EzUXTZJ3yosE4Fib+PQnaQQ6C8C6eZgyh+yTt+//qfZtHwGYAJw0PxcMFIGkF+goAGdP6q/sz65UU3Wm/DNXHuDEUyAOnDblp52m5n371Pu551oDsBpr5FkxzTqw/rwqAnDS/6QB4JRARwF4wPb/KOOZw61u1Q25WQ2vbyAAE4Cdmqa0iwACdghUX3+91UzO5Zer4vzz5V25Ur2eftp6u1v1/PnKvvRS5Y/bIk/Fn1W3rVDuOc8SgDt5FXK7AVhS+qqzlFJfKu+pq9Xc+4gDDNkDbMdMpw0EZL0GvXzqVOvV5+Z159bPntutISsvVOrG/a8/bplxr7yvvUYAJgDzI4MAAokssGvIELVUVqr/9u0dBuA+o/4st3eLKtaOUObPHyEAhxGAU9ffKvf2FWqcsFBNoy8mACfyDxVji1mB9gKwK8etoXfkWC/4MW9/y11AAA4uIHuAY3Y60zEEEIhEoKsAnHfF+eoz+CE1e6WyV7+i/LvvJgCHEYDdW55W6oa75S+eKd+kxQTgSCYt5yatgPfF/+6h90zbv62oO5/2AnCvU1JUcHKLfOXZ2vNwrQruJQATgE88sTvzimMRQCAOBboKwH1uOFl5hSvVUCJVbSEA51xxhTLCCMCdvRCDLRBx+INDlx0RqHv0UVXNm6es885T3qJF3e5D2wC8e2AvDZkv6wbffW8OV91rWwnAbVRZAe72NOMEBBCIB4GuAvCAW0crI2ejKl+RvE0E4HADsJkLrfuAp7yg5qKvt04PAnA8/KTQx1gQiHYA9s7spYKpUnOfcdrzWKN17wMrwAdWmgAcCzOfPiCAQMQCTR98oNrf/ta6Tv4996irADz8Lo9SXF5rb5xrOAE4kgCcumGR3Fue+dLzgAnAEU9rLpAkAtEOwJ4Helmrv40Tf6Py6x4gALczjwjASfLDxTARSHQBE4DLjjlGqYcdpsI33+w0AHsfnK9BV8p6M9KOBeVK+woBOJIA7Cr9p9Leulb+jBHa9dRB1lTr9eyz++9E9/tVtG+fdUc6HwQQaF8gmgG48OGr5Hl5hvxVUtOs19TRIx0zzz67tTPmEYfmSS/mGd/mUYcVs2apaft2FSxZogbzfy++qJyrrpKam1Xzy19a26Uyvvc9VZx7rlKHDlXB44+rfPp0NVdVqffzz6tm4ULryRR5t94q/7Ztql28WJkzZ1pPqaicM0dpY8daCxVlkyfLt10qqvryYxR7eq4QgHtamOsjgIAtAt0JwKlvzrf+ebAx95vafcM/CMDLlyuSAGwK7FlhQGu1fb6UUjxBfVatIgDbMvNpJBEEohmA+/9iklLfvU01b6co7cZXCcAdTBACcCL85DAGBBBQdwJwTvl8ZRRLDYXna++VDxGAoxCA0966Rq7S1dqzRPK2EID5kUSgOwLRDMADZlfJVf6e9j6XopyHOg7AroED5f/0U6ubZkWXFeDuVCwOj121apVO5CkQcVg5uoxA5wKhBmD/xnXq02uhdbHaQbep4pIrCcBRCMDu7S8pdf0C1b0nlf+HAMzPKwLdEYhWAM745jEacPqbVtOf3+lS4T/+0eEKsAnA1dddJ8/kycq+7DICcHcKFo/HEoDjsWr0GYGuBUINwK7Nf1RezjI1+fqpYcR1qpw3jwAchQAceBxac720448E4K5nLEcg8F+BaAXggnNGqteEzfJul8qeIgB3NsfYAsFPIAIIJIRAqAE4c+sv5PGsV13l0Wo+/PsE4CefVEMUArCZRGkrZ8rl+0x7/nqocpasYQ9wQvxkMQg7BKIVgPtf2k9Zw3dbj3eseYcATAAOEmAF2I4fZdpAwH6BUANw7ucXyO2qUOWeaXIfNYUAHMUA7Hr1RqVV/V01HxbJvfAjArD9Pwa0GEcCtV+8fdJVWKgWrzcqL8IYusAjd7ZXu38vNZYRgAnABOA4+iOBriIQnkAoAbhw6e3KLfuZ9XigyppZSj/mGAJwFANw89srlPn5rWr2ueU7b6t29h/OY9DCm86clQQClT/+seqfeEL5998flQBcc/7U/Y93zOyvHTftklwEYAIwATgJ/ihhiMkuEEoAHvC7M5VR87Rq1km+AQTggsceU0MUA3DT++8r9bWL5Rki+YdO17bvvkQATvYfTMbfoUC0A3DTbVPV53TJP/hklf5kJQG4i7nHHmB+OBFAICEEQgnAQ+8bLnfjVu39s5QygQDcEwG4+uqL1f+HbqWk+rXrdy7VrW/mRRgJ8RPGIKItEO0A7HlpqvV4x6YjrtSuc28jABOADxRgD3C0f4S5HgKxIdBVAPa/tVJD5kstLenacYdPmbPaBOC77tK+WbOswfRatizmHx1k+ln42mvWW5Ua33vPequSefNS/dKlyr7oIrmHDlXVNddYb14yb3AqnzFDrrw89V6+XBXnnKOmbdvUEwG44uKLlTe9SLmHlco8EcK8GKPfDt4EFxs/JfQilgSiHYDzN0+1huf99vMqO2kGAZgATACOpR94+oJANAXMndPVV1wh80rPrNmzO30VclrFSvWdJTU2Dtfuu7a2G4DLvvWtuPlLI5YDcOqYMep7bppce9er7l3JdeN/1JK//xXJfBBAYL9ANANwy8o7lLXzJjVVZ8r/vRcVT3+W8Spkm34iWAG2CZpmELBBIPjRQV0F4IKhK5U1Vqqr/6b2/fYfBOAeXAE2AbjXnTcq9cWz5PLsnwj+4lnWvuCW9Pz9X0jPU3PvI2yYJTSBQGwKRDMAu589XelVq1SzaaDSfrqEABxCydkDHAIShyCAQGwKdCcADzxl5f5Vl6rzVHP/owTgHg7ABffdp8qzvqmcI5uVdXj788d3/FIrFPNBIBkFohmAM/4wQCnNtSr/9yHKvvl+AnAIE4oAHAIShyCAQGwKhBqAG647Vb2PfkfNqQNUtXeGah94gABsQwAu++Y3peZm9X3xCbk/f1kpe9+xJlJKY41SqkqsFWDvqatjc3LRKwR6WCBaAdhV/q48f5lkPd5x7xtfUf5ddxGAQ6gdATgEJA5BAIHYFAg1AOvuY5Q1eIe82TNUv2MAAbiHb4IzWyDMCnAgABf+/e+S2/3fSdRYI8+Kadb/bpi5/b/bImJzmtErBHpEIFoBOG3NlUrdeJ/1eMe6vQTgUItFAA5ViuMQQCDmBEINwJ6lh8idWa/agp+o8dN6ArDTAdi8Nvmta+QqXS3fpPus/cF8EEg2gWgF4IxnDldKzTbr7W8aQAAOdR4RgEOV4jgEEIg5gVACcNGWDcpcPsbqe3XhbfJ//DEBOAYCsHv7S0pdv0D+oafId/wTMTe36BACPS0QjQAc2P7Q4srUjtvqlfYVAnCodSMAhyrFcQggEHMCoQTgge88Jc8/z5J3u+Q7kgBsx3OAu9wCYWYS2yBi7ueJDtkrEI0AnLZ+gfWLZFP2BO2av4YA3I0SEoC7gcWhCCAQWwKhBODBL/9UaR/+WtWvSzqVAByNAOxdscKaCK5Bg+SZPLl1UphXIZsXYYQUgM2T0F79oXUzHE+DiK2fK3pjj0A0ArC5+c2sAjcUnq+9Vz5EAO5G6QjA3cDiUAQQiC2BUALwsKXHylX2hvX64/TzCcCdBeC0CRNaC+zu1++AYpefdpqa9+1T7+eeU+2dd8r72mvKveWWiAKwe8vTSt1wt/zFM+WbtDi2Jhe9QaCHBSINwGbfr9n/q7Rs1RQtUOW8eQTgbtSMANwNLA5FAIHYEgglAA+/L08pjVUqfUDKvoYA3FkAlsulmoULlTFtmvX65OBPTwTglLpSpf/tLOspEOZpEHwQSCaBSANwYPuDf8gU1WsaAbibk4cA3E0wDkcAgdgR6CoAp+VUatCVkt/rUekir/JuIwDHUgA2M4ltELHz80RP7BWIJACb1V/PX45Tiq9SjRN/I+/2FAJwN8tHAO4mGIcjgEDsCHQVgLMPrVTfWZJ3b2+V/a6cAJyXp1gLwKkbFsm95Rk1jZ6txgm3xc7koicI9LBAJAE4/ZWZcm9bruaiSWr86q1qXL+eANzNesVMAF67dq0qKiqs7hcUFGj8+PHWf2/dulUlJSXWf2dlZenoo4+Wx+OR1+vVunXrVFdXZ32vuLhYw4cP73L4q1at0oknntjlcRyAAAKxL9BVAC6cUamcCVLNluGq/ONWAnAMBuCUqs1Kf/VH1jYI7xnv81KM2P+xo4dREgg3ALtK/ynPilOsvb++yY+oJauIABxGTWIiAJeWlqqyslKjRo1qDbYDBw5Unz59tH79eo0cOVJFRUUyITkzM1NjxozRhg0bVF9fbwVlc/7mzZs1btw45ebmdspAAA5jlnAKAjEq0FUAHnhRpdIHSRXvjVHtig0E4BgMwGZqpb0+T66963kpRoz+nNGtnhHoKABnzZ4t+f1Wo6mHH35A4+ZJK9nvfVcu7075D/mBmkb9wPo+K8Ddr1FMBOC23Q4E3ezsbJWVlR2wGrxjxw6NHTtWGzdu1LBhw6xgHFgNNqG5q1VgAnD3JwlnIBCrAl0F4OE3V1pd37P6a/L9+98E4BgNwIGXYrTkDFXDGe/H6nSjXwhEVaCzAFx2zDFKPewwFb755oEB+NojlTvyYzWnDlDV3hnyrVun1EMPVfoxx7AFopvVibkAbFZzN23aZK0G79271xqOWfE1n8BKr1kR3rJlixWEAyu+wavDnRkQgLs5QzgcgRgW6CwAV04eoKIf1qq5YKz2Ls8hAM+YIVeMBmAzxdJXnaWU+lJ5p7yg5qKvx/Cso2sIREeguwE48NY303pd/o/l29aSEG+19G2XiqqqooPajavEVAA2+31NsB09erS1smu2ORCAu1FNDkUgQQRaamtbR5KSnd3hqDoLwN7v91XBt7zyDz5N5ct2E4B7KACnf/WrrfUxr5nu6EUYLT7ff2uamfmlmqZuekTujx7h1cgJ8jPMMLoW6E4ANk97sJ76ULNNNeuklpMT54k2SR+AzQqu+QRufjP/bQJxJFsgzGpve5/JQW8u6nqKcgQCCNgt0Lx7typGj5arXz8VbNzYYfPeP/xBtZdeKs///Z8yLrxQlZMmyX3oocpfvVpp1w9Q1mGNahg5T5UPv6mmN99U9q23yoS0hocfVsbMmUr96ldV89OfKvWII5R9xx2qPOkkmWfh5v/1r6qdO1dNGzcqZ9EiNa5eLe9TTynj/7d3HmBSFOn//07c2ZnNuyzLAksQDHgoqD/8I4ioeKKiGBA5MCBnQhTxUFFMd8JxCHIqihGzgGICUURODAh4KgoKmOAAQWEJm2bD5Jn/U7X20Nt0mrC9M7tvP889hzvdVdXfeqv602+/9db118NcWoqG+++HbeBAOG69FbWXXAJzXh6y33oLdVddhdBvvyHrpZfgX7gQ/g8/ROYdd/B4Ps+cObCfey7sl16KuquvhqWsDFkvvAD3RRch4nYj5+230fDQQwiuWwfXtGkI7doF77PPImPUKNhOOQV1EyfyHdZcc+ei5swzuSa5q1ahfuJEBLdsaWznunXwvfYaHNdey8uvv/deWE85Bc7bboP74othyslBzjvv8PpZ+ax+/xtvwL98OTInTwYsFnhmzYL97LMb2y062H2Gq6v5fXoffphr4vzHPxDeswfep59GxsiRXBPezl694HrsMdScdRYQDiN35UrU33Ybgt9/j6yHH4bluOMO61NToA6uVcP532uHf4uwq8xos6P6SAFDFaifMAG+11+Ha948wOdTnMtYozL/ezPs2xchWO/EvicaWtVc1qYBWAq6ggWKwyGki+DEwEyL4Awds1QZKdDsCoT37cP+nj1hbt8exVu3Ktan5gHOeCoXZkcEvv4vwD37GfIAN5MHmAFw/RNPIHPUKL4rnJIHuGbSJAS++w65c+fC1qePbJ9aN86AZfcKSonW7COMKkgFBfR6gFm6M5b2DLYsVH3VHQ0ffd+q1jO0aQBmoQ579+5tYo9CKjRxGjRxejRxGjSz2RwNm9AyaooB1lKIficFWl6BRAG4+INnkfHuQITcQGD4ctROm0YAnAYATCnRWn7sUQuaVwHP66/zCuz9+vFdFz2LFiH36acR8fngnjgRzrFjwbJACIvg2FxmX3Ee3/Ai2OcuVD3+aauby9o0ADevuTUtnQDYSLWpLlIgPgUSBeCSF66C7as70bAZMN9MAMy2Na5MAwBm1iKkRGMP+0Cfu+IzILqKFEhRBQ4cfzxCO3ag3XffaQKwvc+R6HCbA2zxG9vuONhnKtxTphAAJ6lvU2oRXJLuSbUYAmAjVKY6SIHEFEgUgEv/1R2WXe+j6gMgcxYBcDoBsLliA2zrbuEbYnhH707MkOhqUiDFFIgFgEtuzUZmt1pEcnrAf8pcHgJBAJy8DiUATp6WVBIpQAokSYFEAbjz+B95S/bOBfLfIQBOJwAWe4H9A59EqMeYJFkVFUMKtLwCegE49PeTkXcO+yRyaLc31noC4OT1IQFw8rSkkkgBUiDpqMkaAAAgAElEQVRJCiQCwK4zu6B4+K8IVJix//kwCpcTAKcbANPGGEkaSFRMyimgB4Czx5wM54/jedsDpzyKcGHf6H0QACevSwmAk6cllUQKkAJJUiARAC68sgg5Jx1E/fc2VH8YIAAeMADpBsDMjISNMcgLnKRBRcWkhAJ6ALho8PewuL9F/Q95sE55t0m7CYCT140EwMnTkkoiBUiBJCmQCAB3us8BW5EXlSsc8GzyEgCnKQCTFzhJg4mKSSkFtAA47+ahyO+5AmEfcHBFF+TOf4UAuJl6kAC4mYSlYkkBUiB+BeIF4MrBJ6PLg4317nkyC5G6OgLgNAVgsReYtkeOfyzRlamlgBYAd/xnCezZ5ahdBzTs6Ya8l14iAG6mLiQAbiZhqVhSgBSIX4F4Abjh2pPR/hogXNgH5dO3EQBPnQp7GgOwdctcWLa/SRtjxD+U6MoUU0ANgP2PTUSHm4GIJRPlD3tgLiUAbs7uIwBuTnWpbFKAFIhLgXgBOPLgycgZDISOvBr7bn2DADhFATi0+1B6M8f55yvaiJASLVxwHHwXrInLlugiUiCVFFADYNfWiXD0BALFF2L/7Utg7dYIwNWXX85vIfepp1rlpj60EYZBFkp5gA0SmqohBRJQQArAdTNm8NIy//IXWLp1i5Ys3Qo584OTYS0A/Kc9h4OjbiEATgCAHWPGoOaaa2ApKkLeggWoHD4c4aoqFCxdivo5c+BbvRrZ06cjnq2Q/V9+Cc+CBXBddx0y/3i4K5lLxopzgEA9vCM2I5JVloBV0aWkQMsroATAVt9m5OAxRMI2eI6di6px46MAXHHuua16LiMANsguCYANEpqqIQUSUEAKwOKHhhIAZ427EK6NFyISMMN/8ado7Q8NJm/R6tWomTABgU2bkDtvHvxr18KzcCFcN9wAS1kZ3AkCcPWYMbB27tyiAGz7eirM5WtA2SASGFB0acoooATALt9zyMBX8FZ1R+jU+1F91VUEwM3caxQC0cwCU/GkACkQuwLxAHDeRfnI+PVh+PY4getXEAC3EgAWskGEys6D/4xFsRsTXUEKpJACSgCc57sLZlSiZudpsA4bRwBsQJ8RABsgMlVBCpACsSkQDwAXnrkd1qrVcK9vh4x/vEUA3EoA2NRQDvuqkbQ1cmxDiM5OUQXkADj/qRnI80/lqc+qdpwPx4gRBMAG9B8BsAEiUxWkACkQmwKxArDrr6NRfPxCXsn+pY25MykEonWEQLA+tX82Dib3NvjPWIhQ2bDYjInOJgVSSAE5AG7/xEg4g4vRsBnwWAmAjeouAmCjlKZ6SAFSQLcCsQJw/qQzkNf9YwT2A5WrG1dOEwC3HgCmdGi6hw6dmOIKyAFwx8ePhz38Hao+AMLdCICN6kICYKOUpnpIAVJAtwKxAnDJ/T2QWbgNNR8D3koC4Na0CI4ZjZAOjWWBYNkg6CAF0lUBOQDuNrfxbsqfAWyDCICN6lsCYKOUpnpIAVJAtwKxAnDXh+0wWfzY/xIQcREAtzYAZoZD6dB0Dx86MYUVkAJwZP0ivvlFCMUon70fLC82xQAb04EEwMboTLWQAqRADArEAsDeByei4xQgYivCnhkH20zqICZnW0iDJpiNkA4t0G8mgr1ujMGa6FRSIHUUkAKw07eIb97jw4k4OPsbAmADu4oA2ECxqSpSgBTQp0AsAGz7dCJ/gAQK/4z9d64kAG5leYAFi6F0aPrGDp2V2gpIAbigbBHsHYF6jEL17NcIgA3sPgJgA8WmqkgBUkCfArEAcPbvE/kDxFs2ERU3zyUAbqUATOnQ9I0dOiu1FRADsOfhe9HuhHd5g2twO+pmzyYANrD7CIANFJuqIgVIAX0K6AVg74v/Rj7+zrcPbThufpvKncmUbEshEOx+7R+NhMlTDt8FaxAuOE6fMdFZpEAKKSAG4NBz1yG3x5cImI9EQ3g4AbDB/UQAbLDgVB0pQApoK6AXgMMvjoULb8NfV4LA/3uQALgVboUstpZoOrQ+dyHQ5y5tQ6IzSIEUU6DJtu5vXojMdjvgtQyBL9SXANjgviIANlhwqo4UIAW0FdALwJYXB8COTajb2wems24lAG7lAGwu/xy2r+9GuGQgfEOXaxsSnUEKpJgCAgAXf7MGrrUDeetqrRMQDjoJgA3uKwJggwWn6kgBUkBbAT0AbPLXwLGwMy+scutQZFz0FwLgVg7ACNQhY8W5vM89Y93ahkRnkAIppoAAwKUfPoCMn++DdxvgO2YqEAgQABvcVwTABgtO1ZECpIC2AnoA2LLrPdg/Hs13f3NXtr3cmUzFthYDzO6ZtkXWHj90RuoqIABw2csnwVK9nu/+Zr6AALjEbfwLLQFw6o4Tahkp0GYV0APA9jU3wLJtId/9LVhKAJw7bx78rd0DDMD68wuw/PICgr3GI9DvwTY7RujGU1cB79KlqJs5E9YePZD3yitNGsoA2FSzA53/3vjnvXMB52QCYAJgA+z5o48+wpAhQwyoiaogBUiBeBXQA8As/IGFQbDd3ywnEwC3FQAWtkVmWSBYNgg6SIFUU4ABcPUVV8AxfLgsALu67EDhxYCvqhQH5+9B1lQCYAJgA6yYANgAkakKUiBBBbQA2Fz5PTLeHYgwcrB3trtN5s5sqyEQ7L4zlg3iFuYdvRsRe26C1kaXkwLJVUALgEtG7uC5y2t39oX7jQ0EwLsBAuDk2qBsaQTABohMVZACCSqgBcC2r6bA+sOTbXr70LYMwMK2yP6BTyLUY0yC1kaXkwLJVUANgGuGHIOSy39HxOJE5YZT4f3wQwJgAuDkGqBSaQTAxuhMtZACiSigBcDM+8u8wA24EFWzl5AHeNMmtJUQCGZXlu1vwLrlMYR6jIZ/4FOJmBpdSwokXQE1AA7e0gnZfd0IFp+Dmo/CBMCDBsFPAJx0GyQPsDGSUi2kQNIVUANgazsLHG/+CbC5UBO4sc2mDmrLHmBhW2SmAYVBJH34UYEJKiAG4JyHHoJn8WJeouvmm5HxdB7MGWF4j5mJ+tc/IQAmAE7Q2mK4nDzAMYhFp5ICBioQ2rMnWpvJYsH+nj1hbt8exVu3Qrx7UobnA9i+upNvhlBb3p8AeMIEBNqYB5gZim3dRJgrNoLCIAwcpFSVLgWkACzMZR0++Dvsa8bz1I2BoYvgefFFAmACYF02lZSTCICTIiMVQgokXQGlh4YYgNuvXYzMTdfy7A/BPnehfmOQALiNArBl9wewbvwXKBtE0ociFZigAkpzWefHjgTbzZDl/s24mwCYhW0dJABO0NpiuJwAOAax6FRSwEAFtACY5c7sND0bpmAtQp2HIthnKrzLlhEApzkAW444AggGuaXZTz01JovLWHEOEKiHd8RmRLLKYrqWTiYFmksBubnMcVwhOlxTgUjAjPInw8h9kQCYALi5LFChXAJggwWn6kgBnQqoAXBFv94oHv4rTx0UyekB/2nP81IJgFejphUAsHvKFNj790fOg7FtbGHdOAOW3StoUwydY4xOM0YBubms3TWZyDrOg4afXKhaVo/8RQTABMDG2GO0FgJggwWn6kgBnQqoAbBpejEcnbwIZ3ZB4LQnAVsWAXAr2QqZeYDjBWCTeyvsn/2Ve3+ZF5gOUiAVFJDOZQeP64kuf7zbHVjSHv6t+wiAe/fmmWsoBMJAiyUANlBsqooUiEEBJQBuv2EVz/oQ9gG+fs/BXNYzWip5gNumB9i7YgWCGzZwOyj4vw0wecrhP2MhQmXDYrA4OpUUSEyBmvHjeQHOa66B7cQTD81Lop3gWBaIwMSeyDsHfOHu/jnbwRb8kgeYADgx64vjagLgOESjS0gBAxRQAuBOL5wJy7aFaGAOvisXwdKxIwHwoMad0IpWt10ArpsxA46zz0buX45szAlcdh78ZywywFKpClKgUYGK009H4JtvUPjJJwhXVUVlidTXR7dCzp96KawfXA5rARA45VFUTHiQAHjCBNjIA2z8MCIANl5zqpEU0KOAHABbuxSj010+nvVh/0tA1qMEwMJnQwLgRgDOvvWvsK8ayU2McgLrGWl0TrIUEAOw9803UT9vHrL/9S9YOnVC3S1XoOj6MmR22MWrC1RaEL7qE1SNGkUATACcLBOMrRwC4Nj0orNJAaMUkAPgnLNyUHi+G8EqG/bND/DPhuQBboybIwBuBOCsu++GsDVyoN9MBHvdaJTJUj1tQIGIxxO9S1NmZpM7VgJge4cQsvbdA/Mfp9euAxr+l4+8xUsJgAcM4At3yQPcAoOHALgFRKcqSQEdCsgBcMe7rbC3D6LmizzUrakmABZ9NmyNAJx9770IV1dza2FeNKWDxQALIRAMgFluVdvXd1NOYB3jjE6JTQH/55+j8rzzeIq+gvff1wXA+TlPwRL6Ff6qIoSH/BMVo66HuaAABUuWEAATAMdmgMk8mwA4mWpSWaRA8hSQAnD14J7oOIVt+eXC/oXZCOwsJwBuAwBcce65MGVloXD5ct0AzE4UcgL7LljDQZgOUiAZCsQKwMUPDYPL/h5CbqB66wA4b74NlRddRAD81FPIHD0adgLgZJhlfGUQAMenG11FCjS3AlIAjvyjJ7L6AaHuI3Bg2rpo3ByFQLTeEAjmAY4XgK1b5sKy/U1dOYHZwqXQ9u3cpB2XXtrcpk3lp7ECsQCw5/l5KJvpgMnkRcUSIFJ6GlyTJhEA79qFegLglh8FBMAt3wfUgjauQDh8SACzOfpvKQBnvt2Tx9D5z1yMynGTCIAlcXNMuNaWBeIwAFayFUkIBNMimhPYnssXw6kdDIBZ/CZLXcVW8NNBCkDB1mIBYGfNvMaXdktXlM/ciYzTCIBzZsxAiAA4NQYYAXBq9AO1ou0qIF44opQ7M//2s+H49kbZldPkAW47HuDqq65CcMcO5L30Eqzduh16WZIBYPaj/bNxMLm3wT/wSYR6jFEcZATAbXf+Ubrzqksuge8//0H+W28h46yzoqfpBeDw8keR13kJv67O9TfU/P3fBMBr14IAOIXGGgFwCnUGNaVNKiBdOc2Swtv69eOLnqqvuAKO4cPR7koLrL+/Dfd/ncj454rDFo5E/H7Y+vcHAgHUzZ4Nx/nnwzFiBBgwMVBiwMQ+pUfq6ngsae20afB/8QXfajf0v/+h/plnkDlmDOwnn4yaiRNhO/545D7yCA6efjpgNqPo009RPX48glu2IO+JJ+BbvRqe116D68YbYS4tRe099yBj0CC4Jk9G5fDhMOfno4Alvx8zBsHdu5G3YAG87H/LlyPrzjvBvEt1s2bBMWwYHJddxu/TWlaGvFdfReWwYQi73ShYtgx1M2fCr/Oh0RY8wLECsGX7G7pyAhMAt8mpR/WmdQHwkiUIfPcdL8d20knRPMBFHy1D1uYRMJl98Ab7wZ8/DLX33UcArHMu8+8GStxuw43S5Ha7I4bX2oIVEgC3oPhUNSkgSR4vzZ0pAHDJ0E9gCrhxcEkusp9bRiunZRaOEAAfSoMWHViBOmSsOJf/J0uHFuxzFyL23MPGHQEwTUVSBfQCcHlhIWCzoaSiIgrAZc/0gMW7DYH9QH32TTAXFxMAx/AyTwBs0HgkADZIaKqGFFBQQC15PAPgnLEDUHjCWr6Kev8blDpIaeV0WwNg9rIUWL8emZdfzgFEnAZNbGqW3R/AuvFf/E8sG0Rg4BOHZYUgAKbpKVkAnHf0N8g6GYiEbSh/PIDMawmAY/2aRQBs0HgkADZIaKqGFIgTgItv7w5X5+2o+wao3UgATADcGAPMANi7bBmybr9dFYCZ2bEFcbYN/+LxwOyQxgQTANP0lAwA9l57HPIH7ORF1ez9M+peXQnXTQTABMApOr4IgFO0Y6hZbUYBLQ9w2SwnLI4GvvVxKEgATAAcOwDzwRSoA0+NtnvFYRBMANxmphvdNxprCETpliXIWHEeL99XfBXqv/bAs3gxAXAc6xnIA6zbTBM7kQA4Mf3oalIgUQXUALjhziv45heRjHbYM/0AJY9XyZ3J+qG1p0ETL4KLxQMstlFxSITgCSYATnQUt77rxQCMyKGlUWz74+hOcEuWgMUA27taUXqnCyZ/Df9SZbrsafhWrSIAjnNBLwGwQeOJANggoakaUkBBATUANi28AnnnAKHi01F++ycEwATA0TRo8QBw7b33IrRzJ3KuPAGZ3ncOs8i6H4phnf6N7EI5GsBtSwExAAc2bkTdtGk83MY+eHATAK48rhAdJoLnKPf8lovKRTXIe5oAOJGMNgTABo01AmCDhKZqSIE4ANi1+QrYOwL+o+/Egb/OJAAmAE4YgH2ffYbsBx6A8whPdHGc2DTZQjn/0PcJgtv4jKUHgNv9exSsH0/g8BsuGYgD8ysQ/PFHAuAEUzoSABs0+AiADRKaqiEFYgRgW6kDuTW3IhKywnvqG7R9qMbuSRQCIZMGTWJzzAMsAHDG4MHRXxm01N97PQpH2mDJDHD4ZRDMYDhdjuDWrdGmWnv2TJdmy7Yz4vWi9o47+G85c+e2yL2oAXDDpPNQdIULtrx63jbfbybgmvdRfdNkAuAk5DQnADbI5AmADRKaqiEFBAUCAb4JBTvsgwZFc2eyLWjFeYBz896ELfANfAfbI3zBUwTABMB8YxNhJ7h4QyCUALj6+uthO+5ItLs0zLNFpBsEV55/PvyffcY3ULGfdlpazzcMgPcVF8PkcKD9/v0tci9KAJx1YhCZ+x/mbYpktkf12/vQ8JMVRR9/DGZD5AFOfFMfAmCDTJ4A2CChqRpSQATAcsnjxQBc/NAwuOzvIewDqjYPgPPm2wiACYCbHYCtxxzDP19bN87g2SLSCYJbMwBXDBrEd0/Mefxx2Pr0kZ1L2Q6SbJtidmRedlnC860cABf9/RxkF3zAy67fXgLrhIU4eMYZgJUAOJm7WhIAJ2y++gogANanE51FCiRNgUCAr5yW7p4kAHBgyTye+YEdFUuASOlpcE2aRABMAKwLgDPHjkXNhAnce5j/2mtNzFYtBIJ57wQAZhfZ1k2EuWIjD4NIh5jg1g7AbCFa4erVqgB84OijYSktRbuffkp4upICsHX9NOSf01hs1QdAwNYXuXPmEAA3w7buBMAJm6++AgiA9elEZ5ECSVNABYB9by9ArnN+48I3e38c+OcXyDiNADhnxgyECIB1A3DVX/7CQSgRAGZ5g+3rJvJwiHSAYALgPUg2AFvK/4P8W06HpXYDLJZqPgX68kfj4NSFsPUlAM66807uma+bNQvkAU7aE9K4ggiAjdOaaiIFuAIqAGxfMx6O3J8QChehIec6uO+fQQC8di0IgLNQuHy5sQDMbTV9IJgAWBmAa8ePhcW2D6YBY3WFR7B8vpanesGWUxudtFk4lsc3AJFeI1Fzyy0EwMuXgwA4zZ/pBMBp3oHU/JgV8C5dGr3GMXx4zNcnfIECAHd6ZShsVSt43G89RiFS1Au1991HAEwADFNWCwFwGkFwOgKw0lwkXQTHYoD1hEDUX3o0rKV5yHpsISIFvWGq/B7WbQth2baAT1sRkxPB429BqMcYRLLKZKcyBr/2FefBXPk9Qm4gWHo+fHusqH36HTivvBK2E08kAF6wAF4C4IQfhS1eAAFwi3cBNSABBdiq75obb4Sle3e++lvP4X3nHe5Jc1x0EfJeeknPJck9RwaAM7O/QeHFjdWwLY/tI2+CubiYAHjmTPgJgFsWgGUgmAFUuKA3hyglkEruoJEvreHJJ/kPmVdfjapLL027LBB1M2eibsYM7knMmjo1epOxArC5/HPY1t4Gc+2PirIH9gO24kM/sz4M9LmrSf+J4TdY78SB5xqQNW0Wgr/8gob58wmAd+9GHoNfAmAjhnfz10EA3PwaUw3NpwADYOb5YWmPpAAcFqUPYjApHKkGwN5rj0P+gJ28efUV/VD9/Fdw3UQAzPqTAQIB8LktCsDhykpum6ZgPTJ+vJ/HBIsPBlJsS+WWOFiqMAaLLFVYawdgS91GnhPY2qNHY3/4a7iH11K+BgyA2cE9ttUZsPU9hi9gjFicCJVegNqVv6Phvc+RN/UKOEoO8Awf7GBZPoK9bgTsebwM887/wGT2IZLVHRUrC+Bbux45swiAC5YuRfWYMQgSALfEMG++OgmAm09bKjk2BQLff4+Gxx7jF+U++6yui9UAWOmzYbIBmLWbHdbu3TmoaB4iD3DHL+eCxf2yw1d8Feq/9sCzeDEBsNvNX2gIgO9FxbktC8As3jOwYQNyH30Utj/1hGX3BzC5t8LUUA6zeysQqOef1FsCgtsCAJf8thWWx4+ErcCjPLXYXAi0Pw8H71gMU0475L/1FqpGjkSovBz5ixfDM38+vCtXIuuee4CGBoR/+RrOjjuRkbP7sDJ97E+Xvwn3tNnwf/klAXB+PgiANZ9q6XkCAXB69ltrbDUDyYqBA2E77jgUrlmj6xbFAJz/xhvwf/opvy5j6FAYBcD7SksRqatD+z17YgLgrFMsaDcqxNvL0grZb34avlWrCICHDUOYABj2/v2RfW/zATD7QuJft457FDPOPJNvYiBOgyYMwCYA3Ldvk3HJQNi+7ha+WC7Y5y7+Sd3Io7UDsCU/A50eOyoaj4v2R8LkdDZKbMtCJKcnIs4ShEpORajaA5a6zNJOG4Dr/v1vsPUPOWPPgGX7G4iwsgr7ouJvjyC4z4PCFStQe//9BMDDh8NMAGzkkDa2LgJgY/Wm2pQVSAYAi3dPSmUAbrikMBrz6/6uFLUr9/ANCAiAX0UlATDcU6YYAsD1jz+OzJEj4wZgNpqZR9i68V98YAf6PYhQ2XmGxQUnCsDshTvi8SD3hRf4i7fRh1oM8IEuxehwixn20jCCNRk48JIPOY8/C+tRR8k2M3TgQMwAnDV5cpOyKoYORaShgQB40CC4Jk9GJQGw0UPC2PoIgI3Vm2ozBoA7fP8WzAtHwJLpQajjOQgPvJvnMmVxc8ElDyHw1qOwHn0MHBddeKhB9rzGhT3sf/Zc3V2l5AGO1B5KIWTKzubl8cUqX94Jc9Um/t/Ma1YxfQltH3pF4tuHMj2LVq/mm0AENm1C7rx5PH7Ys3AhXDfcAEtZGdxTp8I+YABfdMRix805OSh47z1UX345grt2Ie+VV+B9/XV433sPWXfcAZjNPAzDce65cIwZw+MArZ0784Uw7OEYrqrin0fr58yBb/VqZE+fjvCePah/4glkjhqFjEGDUH3jjbAeeyzynnwSBwcP5nlDiz75BDWTJiHw3XfInTuXe9o8CxbAdd11sBxxRIsDcMPzz3P7ZKv+ayZPPhQCIfEAC4NEDMHsb2ysMRBm9t2cR7wAzNN8bVsI06p7Yc32N2mi0PZwyakIlwxszuZz25JbBGfaux72JWfAnAlEcnrgwGtAYMs25D1LAMwWLrOwIPbVjaUGrJ02jW8tn/Pggwj973+of+YZZI4ZA/vJJ6Nm4kTYjj8euY88goOnn87Hc9Gnn6J6/HgEt2xB3hNP8HHree01uG68EebSUtTecw8ftwTAzWr6qVE4AXBq9AO1AkiGB7iqbzEKR5jhOCJ8mKTswcZS++g5WExjsMdosIeg1qEEwHWzZ6Nu2jRk3X47ciYMh+2rO2EubwztYItVqj+1IOvZT/in5+CPP5IHuKwMea+SBzgVAJhvbxsMoujjj3UBsPByx0DYXLGBxwXzF7xe47lXuLkOJQDO6N8HpspNTbJUMOg173ofFrbYa9d7/GVY6wj5sxC84PUm80DNzTfzy7KmTIGlUyfZIoI//xz9u5LHlp0gBmDHJZfwa6yVn8KxfTpMgRoEDpoQvvx9VI+fxDMxSAHY98knCHz9Nb+OZ8KIMQSCPMAEwGIDNrnd7ojWoGhNvxMAt6beTO97kQJw1YgR/IbyXn75UNyb5BZZDLB/2vlwnVqCzF42mOr/WNRhc6F+swO1n1WgcMqZsNX9N/pQDlm6ouHznbB07YqMwacfKtGzt3FhT8XG6N9CDZkIZR8NU++hiGR14R4hadqnqhNL+GfD/K+bxgAzAPbOm4Z2t/8JDtfmxjJtLoS6jED59S8BVisHDALgy1BNHuBm8wAH1q/npmfp1g31jzwC32efIfuBB8BigJVCIOIBYPHQ5F86vr6b/4ktjmMvlM1xiAG4ZvRFsAfXInd0b1i9jV9YhIN90ZECb7iwD9zL96F+9V7kPfccrD178tNZ2yMb3oWl8ktYchpL8FUUoH5HGVz3zOApFO15B+CaMAHWhsYX6iBLC8dCP/74chTctAkHBwyAtXdvFK1dK3vrrD2hZ0bDsvdz/nUiVDIQ/ncWImdw4+kNm4HqVXYUfvQRqq+5JgrA3hUrEP79d9j79YOpsJDH6macfjqcN90UMwA7LrwQkaqqxqnppJNAIRDkASYAbo6ZisokBTQUkALwvpJGsGxfXi4LwNyj8+5Y2OtWRUtmnlXvdgusdy5r6jXp3pGvWA/n9IRvzdfRh0b2P/5xWKsYBPOV7ptfg9l++Mpr9jBnn3fhd8P6wxNRr3LE1RnBY29CuGQATJWbEVn1MGzhn/lnTHaEuo9A8MhxgMkBDhgEwEndPpRpTCEQZyNz7FiIt0KuvPBCsFRmBe+8YxgAs74QwiIYFPqHvs/DItQOz6JF/GeW0pBt46znEACYZUqwv9obFqc3ehnLe2spyoLZXBf9G3uBDRf25R5dtnis+q9/RXDr1iYAzIH3o49Q+8ADyL+8GzI77YMp1KDZHHaf4bJhCGeV8ZeLBgbVnYvgGnIMTHW/8uvZS7Rn7U4gVAfXkY3gKXcEjxqPfdc8CZNdHoC9b72FrIkTkwLA1VdfzTPY5L34IgEwhUCQB1hzpNMJpEAzKBALAIsTtrOd0xp+7QT7VffgwMU3yD40xJ8h2WdDwWsiB8DCrdVNn47IjyvhvOJSWPy/IfK/L+BoTMHZ5Aj7TYh4I1FvkfT3gK8zAl3Gwf/zXv4Tiw0lAA6jbtYsAmADYoBbAoAjgQC3dY5u01UAABu5SURBVNumB2H5fSUirjL4Br2MSPsTFGeOA0cfjdCePWj3008xAbDJ5EXnZ/4Ec9VmMOgNHT0O3l+8qH9hIZzjxsE5dixP28YyJkgPLQBm2TFc116B4GNjkXGEDdZexyL4wxb4fwsg44JLEenYHyZPOSy/fwhz5Xcxz4oBfxncy3ch44wzYO9og+/DDxHO6o6M255GxVlnEQDPng3H+efDMWIE97xbu3XjmxdRDHDMpqbrAgqB0CUTnUQKxK9A6NdGbwg7LF26RP+tBsBma4DH9JkrNwH+au55ZRAcseTjwPNVQKcT+CIIpYdGvAAszp3JUgc5R5yFrH5OmP+3FCGfA+azbsX+ax/lnuriV+4DPn8EFocb4Zxj4assRO2C1cgYTtuHGrF7EjMk8gCnhge4euxYBLdvR94LL8CxYRIsGY3xtswLzDZeCPUYfdgEEi8Al97ihb0jEKzLxIHnPcie+TBfXNjw4otRABYqY5tm1D/1FP/PrEmTND3ADICdN9zAN9mwFBcj/803wUKzQvv3g6VdbHjqKZ65Jfu+++A45U/c683vs7IS3neXwlxQAPu4+1E98XZEfH7kPTYbwTcfRmD7Hlgvuxv+n/aCLThkkM4Wa9XceitsJ6jPZSwEgjzAtAgu/iew8pUEwM2hKpVJCogUqB43Dt4330Te88/zN3vhkANgi6MBHV68DJY9Kw6L4WOroxuc41A9eaquh0bkwAHY+vRp8tlQywMsBWCWO5PFzdFnw9RbOU0APAOOs1MPgH3vvgF7zXK4TsyACb4oCAcGPtEkLKLq5J4wBfYh+z1lD3Bg40bUP/QQL6PgoesRmnMBnMeGAKsLFZ91g3fdZuQ+rA7AFX/+M0wOBwpXrkwqAGcMGRKdy4LbtoHNcyzHMpvnWJ0MvlmdtXffDf/XXyNnzhyeiYAAeBT3/OcvWgTPiy/C++GHjdtCBwJg6yjIA2wcPhAAG6c11dRGFRADMCyWqAps9buwEUbRioXArOPh6N64UQQ7gm4HwiX/B0unHgjn9uBxfIFvvknIa0IA3HpSBxEApyYAe5csgXfpUmT97W8cgi0/v8DDBtjBNs5gcbHWbQui2/myv4dYLG1Bb5jrdsFUtwtgGRvsuWBZGeoWfICskzOjO6OxEKjg4KdQPf0ZBL799jAAZinoWDyu2eVC9j//yWGUALhxIwx6macsEGIMIQBuo1BGt22cAmIAZp8K3bfdBud11yHzyis5AOec3xUF51Vxjy97uEW6nYWat/fB8/n33Gti/7//O+Q1ThCA2cpp9/jGrYjZ503xwWKAyQOcPrkzCYCNBWD/f//LvbEsu0TO7NlNxo44BEIMwAy42K5x1l+eh2V70/EW8ZsQrI7AVqxzLrK5ULvGi/rvQsh78z88d7ISALsnT+bzhhoAs+2e2WGyWmHKyeGL4GIJgSAPMGW0cVyWnIw2/t1AidutcyAk7zQC4ORpSSWliALh8kZvCzvMJSUt3iolAHaOuRiWV4bC+cdice92M6reCyN/2eGfDdnuTaaMjKTHzREAp2/yeAJg4wHYfccdfMMB9iWFxcHzOaaoCKoALMxFFRtg3fwYB+LQUVej8o5nEfj9IApefxm24I88JSHbote38Xd43nkH9lNPRUbfI+B/+wVEMkuQcd9iVAwZgojfj8L/JA7A3vffh/ftt3lsMAEwbYVMG2G0OCo0fwMoD3Dza9zSNbC4ObYtMIt/LVy9OubmsAebkPyd5ctM9JAD4LxbhyGvx6cwheoQCZgR6jMB+2941vC4OQJgAuDWthNcc2WBYB5gMQCzHLImp5Nvo6sHgEPl5YjUNC6OY4tU2SYObDvf/LfegqVdu+hQZOsF6ubOBdsowjF0KKqvvRbWI49E3vz5BMBJyANM6xlSbz0DeYATpQyd1xMA6xQqjU9LBgCznLzs4cZy8iZ6CABcMH8WTDU7gLVPRpO/+3YDtT92RfZjL7fIwhECYAJgAuCnG9P0yewEF6lv3OGtkVqtMQMw8w4Lh6VHD1SNHAlLSQnyFy8mAKYsELQIbt48HBw0CATAiVKGzusJgHUKlcanpRIA812WFlwLR+GewxQNFF2A/VPe5TsyMU9zS6ycJgAmACYAVgZgtui04eWX4bzmGu6FjdUDDKcTLLbe8ec/I/OaaxQBOLBuHR+KLBQhUlGRFh5g8csBW3hHWSBWwbN4MVw33QRzcTFq77sPGaedBtekSai86CKeIq5gyRJUjaIsEDUTJsDWuzdyCYCNJS0CYGP1bona4gFg4dMka6+5ej08d1yEzKMssJ90LN/5LGLLQajD2Qj1uaVJKiP2G9shTfwwsPi2w//Ru3A4N8NibfzkyY6wKRfhcDb8W35DIO9MWIeM5mmJCIDpoRF2u1GwbBnqZs6Ef+1a5MyYgdCuXTyHa+bo0bAPGADpQ4PZFOUBbt40aEYBcMPjj4NtWMNji9MFgN1u1D3yCBwXX8w3eCEAJgCuHDYM8cxl5AE2iJQIgA0SugWr0QvAjfBaA3PlZoR+3gCsfw32rlaYbUHV1rPk9iZ/dWO6Io0jktEOnp1ZqHljB1xT7kNE/NA477wWB2AGXOxg28l65s+nLBCnUxYIZhOOc8+FY8wYVI8ZA2vnzmAbe1QOH45wVRUKli5F/Zw58K1ejezp0xHeswf1TzzBd/zLGDQI1TfeCOYRzHvySRwcPBgIh1H0ySeomTSJb9iQO3cu/F9+Cc+CBXBddx1YOkCW0cDevz+y772X73plyspC4fLlfDes4I4dfDcsFhvrXbYMWbffDthsqJvR/IvgCICVN8JoMpcRAPMNQsgDTACsxQQt+jsBcIvK32yV8x2KVq4Ei7NzXnYBGiaei8yTSuC69MzDQJXtU68Gr5Hs7qj/dDt8v9qR89BsVN7xOCL7t6JwyhDY6r4AAofiAsOWfEQsBTxDQ+CHH2Cy22A56Ux43vscvh31yJzRdPekVANgFpPIFuewmEQC4EdwkACYe6EJgDcg99FHed5tI0IgyAOsvKsl7QRHWyE3FzhQGrTmUpbK1VSAeYDYwbI1MI9RvIe5fA38776O4KqXkH16EayOg7qKYqmFIs4SRHJ7ILTfDff8lTB3PQ7Oex9STh7ftQPM7q2IZHbguzDFmjuTAJhyZyYrdyaFQJAHOJE8wImmQSMPMM1lyZrLKARCF7IcOsnn8+Eb9nb+Ry7GHj16oGvXrpqlkAdYUyLDTjjYvz/fGrPoiy9UAZhtEGGq3MS9toGVi2C17oO1JAeWyq8U28qyKwQbCpFx8WjUzGxMZZb9jwfQ8MzT8G/aCuddjduHsjyYbHtiBuB6ksdbysqidfo//5wA+P77+efsnFmzEPzlFzTMnw/nlVfCduKJqLnlFtj69kXunDmNq+ytVhR9TA+NZD00CIAJgAmAL+Ep5FgqOfqalb4LegmAY8SuLVu2wOPx4KSTTkJ5eTm2bt2KPn36IDs7W7UkAuAYhU7i6ZG6OoQPHOAlst2UxABs65IdDUtgi0FCP/wAW9ZeOI9ogLnuJ9VWhCxdEQ6Y4f3vduCI/jCfOi5lc2eSB5gAmACYYoCladAoBIJCIBAIoG72bDjOP587ZVj8u7VbNx7/zuLi2fOTxcXXTpsG/xdfIOfB1rOtOwFwDKDFvL8bN25Ely5dUFJSAsEbXFpaqukFJgCOQegkn8oG8L7SUtg6O1G89N8IPHcnbFnVsHfUrsi/zw7r8f3QsOJbBPY2wDn5AdQt+A+8H32eviunU2ARHHlN0tdrQh5g8gCTB5g8wPXPPIPMMWP4DoU1Eyfy3UJzH0mv9QwEwNoMFD2jtrYWmzZtQu/evaMe3/Xr1yMzMxPHasSS7nr7WnTv3r2xLHsewgW9AXtOk9RWMTQlqaeyT/zsf8FP34Y5chDWo48GTCZeh7luF0KbV8Nq3gOzPZTUeuUKi2SVIZLVhesTsecedoqlfA3PoNCoYy5CJQNl2xTavh3+1athynTCObA9QhvXyQJvJGyD//cALJ06ARYLQr/+ikhmGUz/7zIcvH62bPL4tPeaEADTyulXX0W8qYMIgAmACYAJgAmA48ehtFwEFy8A+1etQu7ui+JXi65MmgLhkoGo//BHeDZWwPXgC/AuWQLv0qXI+tvfoDd5PAEwfTZsy58NCYAJgAmACYAJgOPHkrQEYL0hECzcQXoc5X49+idruB65gR1wBvcjM9QYm9qSR8DshNvWDQ2WYnisxU2a0mBphwZrMTyWYv7/zX00arIfuYGdsIVF24H+UfHBjKZZG4p8WzSbxK4JmF38HukgBUgBUoAUIAVIAVKAKTBkyBDDhUhLAGYqsZAHdrSFRXDpGLdMbTZuLJPWxmhNOhujM6uFtDZGa9LZGJ3T1aaNUqel7DBtAVicBs1sNqNXr158QZzW0VJCa7VL7XdqcyLq6b82HXVO14k1HbWmNusfS4meSVonqqC+60lnfTol46x01DoZ962njJbSJm0BWI+ocue0lNDxtpcAJxHlYrs2HW2D7CO2Pk7k7HS0j3RsM9l0IlYa27XpaB/p2OZ0tenYrCn+s1uqTwmA4+8zw65sKeNI5AapzYmoF9u1pHVsesV7Nukcr3KxX0dax65ZPFeQzvGoFt816ah1fHca+1UtpU2bA+DYu4auIAVIAVKAFCAFSAFSgBRoTQoQALem3qR7IQVIAVKAFCAFSAFSgBTQVIAAWFMiOoEUIAVIAVKAFCAFSAFSoDUpQADcmnqT7oUUIAVIAVKAFCAFSAFSQFMBAmBNiegEUoAUIAVIAVKAFCAFSIHWpAABcGvqTboXUoAUIAVIAVKAFCAFSAFNBQiANSWiE0gBUoAUIAVIAVKAFCAFWpMCBMCtqTfpXkgBUoAUIAVIAVKAFCAFNBUgANaUiE4gBUgBUoAUIAVIAVKAFGhNChAAt6bepHshBUgBUoAUIAVIAVKAFNBUgABYUyI6gRQgBUgBUoAUIAVIAVKgNSmQlgC8fv16VFdX837o0KEDjj322CZ9smXLFhw8eBAnnHACsrOzD+sv9rvH48FJJ53Ef5M7v7a2Ft9++y0CgUD0+h49eqBr165x9T+rY+/evfzavLy8aN1CYeXl5fjhhx/QvXt32TrY71u3bkWfPn2wa9euaFk2m63Jfe7cuRPbtm3jxUp/i7XhQpvC4fBhZYnrMZvN6NWrF0pKSppUwTTcuHEjevbsyX8TNC0qKmrSZ3rK0tt2cb9J2yXtUznbYfUw+8rMzERZWVkTG5CeLy0vEftQs2nxb0p16LFpQUOt8aFXazWbFv+mpLNemxbfv9L40dtmNZvWMxbFNu1yuaL2IbU1cT2s3ERsQ82mhTYrjS3hdz02rXd86NVayaal2ijNH0Kb2fyuZms+nw/ffPMNGhoaFJ8JetusVI/e54F4HIrLks7FeuxQb5u1yhK3w+l04sQTT0RGRka0ePE4ZH8Unntq82eizxYtm9Z6jkmfLcK87ff7o/cntTPhhuU00Ku1nE3HUo9em1biEr3tbInz5LSRGzdKbCKMnd69ezcZz1Je0vNs0Xv/aQfA7OZramq4kTNjZ4O1S5cuHBqFQcOgl/3GYFEKwOKB4/V6OSzKnS+eFOQgWq/A7DzWrl9//ZWDqt1u552bm5vLIVAwEDbZsKNz586yACwMnMLCQg6/ffv25eeL9aiqqsLPP/+Mo446igOnFIpiabPQLkFbqe6sHmaobCIV359YK6lBs5cJNnEK987aw+rRU5aetgsPQqF8abs2bNjAX5jEMC7cnxh+hBcNZhtK58tNwHraKHeOmk2z3xhoCfYt2JFYZ702rWd86L0HNZtmv9XX13P7ZuNIbJPi8vXYNDufjZfS0tK4Xz6lkChn02IgECZyOWiV2rScrQkQIZ6X5PpNj9ZaNi2UITwU5F42xHOZmk3rGR962iydl+Tm6T179hwGYuKyxW2uqKhQnD8FfZJhH2o2red5IB6H7F6U5mmpHuLxL7ZDPVqrzdOsLD3PAGEcMnsXP5ukemzatIk/W9jcw65hh+BE0tNW4Rwtm2b1atmH3IsGAyUxAEvblKitqM3T4rqU6tFr08mcp2Ppl0TO1asNq0P8EiCemwVnGRvvwjNPzlb0PFv03ktaAbCcYckNcLXJSm5wyZ3P/sYeWgyiY52UpOJLO1yuDWqDUw22pF40sWebXccmLQaqsUK8tI1qbZD7Tel+5IxfrFciYCntR60JT64tag8M6ds7a7f064PegSd9GIgf4EptUNJGr03LQX6sdiGUocem2blKfaDXptkLI5sYGUxKvzDEqrUem2bn7Nu3D6FQ6DDoFt+Lw+GIfpFhGop/Yy+p4nHX3DYtzFVMj6ysLNkvYuJ5Qe4lRM6Otcaqkv5a8zTTmH2hU4Mn8RhQszUGmVpl6bUTtXqYc0HreaAGblL4EQNeIvahZtMMIrTmfym0Cy//UpuWfvnUA6lKuqvN0+wFTmu8K80pWm3SY3fx2rT4OqV69Nq0wBt6Xrr02nZznqc13qUvtnLjSK3vlJ6HWs93PfecVgAsB3SxPvzZJMc+wYsHtJyhiT/BMCGVPuNqicw6STqg5epT60y1gSt+82LeHSkAi0MQtNoq/p2VKwY8rfZJPVxKLxBaD1Ulb7KetsvppFSf1HMiwJrS5Cs+X5ikWZjE/v37edPi/aym16ZZHUqThF6bThYA67VpVp/SJK7XpgVvmRCKFK/OrC1aNi3AQLdu3XiYkdSrKLZpOfBSekFK5MGrZdPicclAkNmkGGbl+kqwA7kxoOc3rbGoZdNsnhLCwVhZUk+7uM35+fmq8yf7usBekti9y4VqabVV+F3LpplXSggtU3oeyI1DoXzpPK13btVqv5pNs2uFlzkhPESqtdi+tGxN3BateVyt3Wr1sJdH9ixhB7MjOa2Vni1qEKU2DrQ0FtoifZlQcmTJPUNisWnBKZEuAKw13qVf16T8xfRVGjtSD7C4r5KhT1oBsBKoSj+XKAkT69+T9TCQQmgsAKwFntu3b4/G37IBqfbfega6cI50glP7rCMXu6w0QapNnEIslVIctFb75d4U5eoT7oU9OMVeKKUJVHq+AA7Mw8KuVxukWm3Wsml2vRDfqBW/J/bmqk0OiU4cch4raZlCGIFcrGAsNi3VL5FPr2o2zV5qhFAL8b/FL8pSwJV6VZXi+5SAScs2BGhXq0dcp5yt67VpcVuUxoee9rJztGxaGn8qDZERt5m9ACnNn2zdAbuWHUJca7z2ocem1Z4HWl8dxfOy3rlVj95qZbFPxQyAhfUZUueCdBxqzZ/C/MxeNOJ1CGnZNJtT2YuGAOqsTql9KD1D1AA4kZfQWGxaqR69Ni0O20x0ntZjP8k4R+94V3pxUbtP1tfSsBa1Z0us95NWAKz3TUNJUCVXuh5D0xNLJSe+lmdBgBY1wBR/lhIDKpvgpAv9xAHiQtnxfD7W8pYJE5l4ghU/IJQ8z0qTF6tPrqxYDFqPB0OYxNu3b3/Yp2K5tsmdL/ew1Pr8pnQfem1amISlD4N4bFqPvavprtemWRlyXkal+pn+cjadrLd+NZtm9QqgKTcWpX2u5cUS95Oap1XLvtXqYbAgfvmXs1+9Ni20Q218aLVVPP71eMvEc5nYcy1us5qtCQAs9tTHa9ux2LQcxCmNQzmb1jO36tVar02z8qR2LdVKz/wptCuRuOVYbJrVJ7YHtXARrZe9ROLE9czTai/2em06HQFYjzbSfhTbt9zYkTqZ5MZDIvOqUF7aAbAUrPTGAOuNOVSKiUwEgKWLeJQ+ncgt9lF6wxcvJFOaLJXeuPRMrtL7leqn5mnRG0crfgCyf8ezoEJ8L1JdpROSWniF0lus3OIluYdlIgCsx6blYCFem44XEoQ2yE30avcvtYdEbVruhTARm2YLT1k/izO+COUJK5Cl96Bma2KYVoI8Pe1l5yjVU1xczMNvhE/b4vKELwUsblWqldoYUPtNb3uFl554bVpqm1q2xkBb/Ek1XtvWqke6DkRsD3LjUO2rkNbcGovWamWxRd7i+GjpPUrHodb8KW5XMuOWxe1isfXSGFGtLy9Cu5TmoHjnZq371ZoTxC+VWrHVcm2M15ZjsZ9knCtnC1JtlO5F6cuL0sJpaXvj5bK0BGDWaK2Jh52j1yWvZKDs7yzmi8UjCeWppSjTMiKxcbNz5UBXj9dJ7oGoVLfa26hWe+UeYmLd1QamVr3SSTeZg1wOeAUPmZLughbSgaR1H2IPiFC2npcSOe2VbJrFP4pXXks/B6pN7M0ZAiG1Q6m2atkEYvWes/NZqAoDkEQ/zUvrVpo8pX0vZwtqtibNxpKIp0KtHimUScdWLDatZe965gzxOWrztHhulYZtyfWJ2vwphfZ4QyC0bFrteSA3DtXGpl471KO5WllSuxNrxcqWvqRo2bRSVotYF4nrmaeFuVQ857H5UC0jjJLmUi+5Hl1jmaeFxblK9cRq02pcEm/bm/s6LS7TExoi2JFamGQyM9UwTdLKA8waLAwepaB+JQBWE1UJmMWLHhLJ48naJMStsH/LxU/p9UAwQxMvIGHlCfkaxXlJ2d8TbTMzWkEDcfyp+O/igcXqk66Olw48Oa+DWGfh/HjbLo5TE8efCg8DqZePefiEvIPiT2Rq5wueanGfyuV21jvpqNm0+H6kfRqrTSd7YlWyaal2YnuXe0jFYtOJ6CxAjpxNi/tK61OxWEf2YqyVJzvRsahk02pjS+mFWprbnJXBNGXprZR+i+fLjJpNi/tbnGtW6xOyUu53cXmJLJJUm6elc554fpIbh2o2zYBJaW7VO2eIz1MrS2w7Yq2VYFHN1sT3lGgeYLV6pPOHOB5Y7etPLF9W49FZzaaVbDdem1bimHjabcQ1Wlym9KxS+hoo/bIljGvpouhEYtHTEoDj6cxkehnjqT+ea5LtkYmnDfFcowZl8ZRnxDXJ+ERmRDvFdZBNG6c42bQxWtM4NEZnerYYo7Pwwq2V09i41qRWTanwDEs7D3A8XZhonEg8dSZ6TSoYR6z3kEhcWKx1JfP8dAQcsulkWoByWWTTxujMaqFxaIzW9GwxRud0tWmj1EmFZ1ibAGCjOpTqIQVIAVKAFCAFSAFSgBRIfQUIgFO/j6iFpAApQAqQAqQAKUAKkAJJVIAAOIliUlGkAClACpACpAApQAqQAqmvAAFw6vcRtZAUIAVIAVKAFCAFSAFSIIkKEAAnUUwqihQgBUgBUoAUIAVIAVIg9RUgAE79PqIWkgKkAClACpACpAApQAokUQEC4CSKSUWRAqQAKUAKkAKkAClACqS+AgTAqd9H1EJSgBQgBUgBUoAUIAVIgSQqQACcRDGpKFKAFCAFSAFSgBQgBUiB1FeAADj1+4haSAqQAqQAKUAKkAKkACmQRAUIgJMoJhVFCpACpAApQAqQAqQAKZD6ChAAp34fUQtJAVKAFCAFSAFSgBQgBZKoAAFwEsWkokgBUoAUIAVIAVKAFCAFUl+B/w8VlCF9cEUok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083" y="818062"/>
            <a:ext cx="7912608" cy="593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937083" y="141972"/>
            <a:ext cx="8297464" cy="646331"/>
          </a:xfrm>
          <a:prstGeom prst="rect">
            <a:avLst/>
          </a:prstGeom>
          <a:noFill/>
        </p:spPr>
        <p:txBody>
          <a:bodyPr wrap="none" rtlCol="0">
            <a:spAutoFit/>
          </a:bodyPr>
          <a:lstStyle/>
          <a:p>
            <a:r>
              <a:rPr kumimoji="1" lang="en-US" altLang="ja-JP" sz="3600" b="1" dirty="0"/>
              <a:t>Covid-19</a:t>
            </a:r>
            <a:r>
              <a:rPr lang="ja-JP" altLang="en-US" sz="3600" b="1" dirty="0"/>
              <a:t>エピカーブ</a:t>
            </a:r>
            <a:r>
              <a:rPr lang="en-US" altLang="ja-JP" sz="3600" dirty="0"/>
              <a:t>(</a:t>
            </a:r>
            <a:r>
              <a:rPr kumimoji="1" lang="en-US" altLang="ja-JP" sz="3600" b="1" dirty="0"/>
              <a:t>Epidemic curve)</a:t>
            </a:r>
            <a:endParaRPr kumimoji="1" lang="ja-JP" altLang="en-US" sz="3600" b="1" dirty="0"/>
          </a:p>
        </p:txBody>
      </p:sp>
    </p:spTree>
    <p:extLst>
      <p:ext uri="{BB962C8B-B14F-4D97-AF65-F5344CB8AC3E}">
        <p14:creationId xmlns:p14="http://schemas.microsoft.com/office/powerpoint/2010/main" val="355507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938E152-CAD4-431A-8FCF-1AA916BB444E}"/>
              </a:ext>
            </a:extLst>
          </p:cNvPr>
          <p:cNvSpPr/>
          <p:nvPr/>
        </p:nvSpPr>
        <p:spPr>
          <a:xfrm>
            <a:off x="4370334" y="507280"/>
            <a:ext cx="6096000" cy="1138773"/>
          </a:xfrm>
          <a:prstGeom prst="rect">
            <a:avLst/>
          </a:prstGeom>
        </p:spPr>
        <p:txBody>
          <a:bodyPr>
            <a:spAutoFit/>
          </a:bodyPr>
          <a:lstStyle/>
          <a:p>
            <a:r>
              <a:rPr lang="en-US" altLang="zh-CN" sz="3200" b="1" dirty="0">
                <a:solidFill>
                  <a:srgbClr val="2E3136"/>
                </a:solidFill>
                <a:latin typeface="ヒラギノ角ゴ Pro W3"/>
              </a:rPr>
              <a:t>PCR</a:t>
            </a:r>
            <a:r>
              <a:rPr lang="zh-CN" altLang="en-US" sz="3200" b="1" dirty="0">
                <a:solidFill>
                  <a:srgbClr val="2E3136"/>
                </a:solidFill>
                <a:latin typeface="ヒラギノ角ゴ Pro W3"/>
              </a:rPr>
              <a:t>検査実施人数</a:t>
            </a:r>
          </a:p>
          <a:p>
            <a:br>
              <a:rPr lang="zh-CN" altLang="en-US" dirty="0"/>
            </a:br>
            <a:endParaRPr lang="ja-JP" altLang="en-US" dirty="0"/>
          </a:p>
        </p:txBody>
      </p:sp>
      <p:sp>
        <p:nvSpPr>
          <p:cNvPr id="3" name="テキスト ボックス 2">
            <a:extLst>
              <a:ext uri="{FF2B5EF4-FFF2-40B4-BE49-F238E27FC236}">
                <a16:creationId xmlns:a16="http://schemas.microsoft.com/office/drawing/2014/main" id="{5193D930-CF8A-44E0-84E7-1C948215B052}"/>
              </a:ext>
            </a:extLst>
          </p:cNvPr>
          <p:cNvSpPr txBox="1"/>
          <p:nvPr/>
        </p:nvSpPr>
        <p:spPr>
          <a:xfrm>
            <a:off x="10080074" y="6329360"/>
            <a:ext cx="1798418" cy="646331"/>
          </a:xfrm>
          <a:prstGeom prst="rect">
            <a:avLst/>
          </a:prstGeom>
          <a:noFill/>
        </p:spPr>
        <p:txBody>
          <a:bodyPr wrap="square" rtlCol="0">
            <a:spAutoFit/>
          </a:bodyPr>
          <a:lstStyle/>
          <a:p>
            <a:r>
              <a:rPr kumimoji="1" lang="ja-JP" altLang="en-US" dirty="0"/>
              <a:t>厚生労働省資料</a:t>
            </a:r>
            <a:endParaRPr kumimoji="1" lang="en-US" altLang="ja-JP" dirty="0"/>
          </a:p>
          <a:p>
            <a:endParaRPr kumimoji="1" lang="ja-JP" altLang="en-US" dirty="0"/>
          </a:p>
        </p:txBody>
      </p:sp>
      <p:pic>
        <p:nvPicPr>
          <p:cNvPr id="4" name="Picture 2">
            <a:extLst>
              <a:ext uri="{FF2B5EF4-FFF2-40B4-BE49-F238E27FC236}">
                <a16:creationId xmlns:a16="http://schemas.microsoft.com/office/drawing/2014/main" id="{3F640274-CF86-4353-8BC4-AC9E94402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794" y="1495422"/>
            <a:ext cx="9184481"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8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E97F71-E685-4E02-BE5D-9D880C5A1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254" y="155876"/>
            <a:ext cx="9212580" cy="654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59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E0247-84A3-4412-B7B7-8E312A30B8BA}"/>
              </a:ext>
            </a:extLst>
          </p:cNvPr>
          <p:cNvSpPr>
            <a:spLocks noGrp="1"/>
          </p:cNvSpPr>
          <p:nvPr>
            <p:ph type="title"/>
          </p:nvPr>
        </p:nvSpPr>
        <p:spPr>
          <a:xfrm>
            <a:off x="261258" y="192209"/>
            <a:ext cx="10515600" cy="835738"/>
          </a:xfrm>
        </p:spPr>
        <p:txBody>
          <a:bodyPr>
            <a:normAutofit/>
          </a:bodyPr>
          <a:lstStyle/>
          <a:p>
            <a:r>
              <a:rPr kumimoji="1" lang="en-US" altLang="ja-JP" b="1" dirty="0">
                <a:latin typeface="ＭＳ Ｐゴシック" panose="020B0600070205080204" pitchFamily="50" charset="-128"/>
                <a:ea typeface="ＭＳ Ｐゴシック" panose="020B0600070205080204" pitchFamily="50" charset="-128"/>
              </a:rPr>
              <a:t>PCR</a:t>
            </a:r>
            <a:r>
              <a:rPr kumimoji="1" lang="ja-JP" altLang="en-US" b="1" dirty="0">
                <a:latin typeface="ＭＳ Ｐゴシック" panose="020B0600070205080204" pitchFamily="50" charset="-128"/>
                <a:ea typeface="ＭＳ Ｐゴシック" panose="020B0600070205080204" pitchFamily="50" charset="-128"/>
              </a:rPr>
              <a:t>検査が少ない理由</a:t>
            </a:r>
            <a:r>
              <a:rPr kumimoji="1" lang="en-US" altLang="ja-JP" b="1" dirty="0">
                <a:latin typeface="ＭＳ Ｐゴシック" panose="020B0600070205080204" pitchFamily="50" charset="-128"/>
                <a:ea typeface="ＭＳ Ｐゴシック" panose="020B0600070205080204" pitchFamily="50" charset="-128"/>
              </a:rPr>
              <a:t>: </a:t>
            </a:r>
            <a:r>
              <a:rPr kumimoji="1" lang="ja-JP" altLang="en-US" b="1" dirty="0">
                <a:latin typeface="ＭＳ Ｐゴシック" panose="020B0600070205080204" pitchFamily="50" charset="-128"/>
                <a:ea typeface="ＭＳ Ｐゴシック" panose="020B0600070205080204" pitchFamily="50" charset="-128"/>
              </a:rPr>
              <a:t>「行政検査」</a:t>
            </a:r>
          </a:p>
        </p:txBody>
      </p:sp>
      <p:cxnSp>
        <p:nvCxnSpPr>
          <p:cNvPr id="4" name="直線コネクタ 3">
            <a:extLst>
              <a:ext uri="{FF2B5EF4-FFF2-40B4-BE49-F238E27FC236}">
                <a16:creationId xmlns:a16="http://schemas.microsoft.com/office/drawing/2014/main" id="{B7141BC7-6D4D-4848-8808-90EAD276BAB4}"/>
              </a:ext>
            </a:extLst>
          </p:cNvPr>
          <p:cNvCxnSpPr/>
          <p:nvPr/>
        </p:nvCxnSpPr>
        <p:spPr>
          <a:xfrm>
            <a:off x="167473" y="1043114"/>
            <a:ext cx="1144501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529" y="1333136"/>
            <a:ext cx="6680835" cy="509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981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7546F1E-86AF-4307-BD0A-16F8E25E5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131725"/>
            <a:ext cx="904875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39B0A53-0EC6-45D6-89D3-EFC9DCBFDA15}"/>
              </a:ext>
            </a:extLst>
          </p:cNvPr>
          <p:cNvSpPr txBox="1"/>
          <p:nvPr/>
        </p:nvSpPr>
        <p:spPr>
          <a:xfrm>
            <a:off x="10114384" y="6372808"/>
            <a:ext cx="2146041" cy="369332"/>
          </a:xfrm>
          <a:prstGeom prst="rect">
            <a:avLst/>
          </a:prstGeom>
          <a:noFill/>
        </p:spPr>
        <p:txBody>
          <a:bodyPr wrap="square" rtlCol="0">
            <a:spAutoFit/>
          </a:bodyPr>
          <a:lstStyle/>
          <a:p>
            <a:r>
              <a:rPr kumimoji="1" lang="ja-JP" altLang="en-US" dirty="0"/>
              <a:t>厚生労働省資料</a:t>
            </a:r>
            <a:endParaRPr kumimoji="1" lang="en-US" altLang="ja-JP" dirty="0"/>
          </a:p>
        </p:txBody>
      </p:sp>
      <p:sp>
        <p:nvSpPr>
          <p:cNvPr id="5" name="正方形/長方形 4">
            <a:extLst>
              <a:ext uri="{FF2B5EF4-FFF2-40B4-BE49-F238E27FC236}">
                <a16:creationId xmlns:a16="http://schemas.microsoft.com/office/drawing/2014/main" id="{1A9B6B73-7204-4C52-91E1-C0F4BC381220}"/>
              </a:ext>
            </a:extLst>
          </p:cNvPr>
          <p:cNvSpPr/>
          <p:nvPr/>
        </p:nvSpPr>
        <p:spPr>
          <a:xfrm>
            <a:off x="267478" y="261458"/>
            <a:ext cx="8326016" cy="369332"/>
          </a:xfrm>
          <a:prstGeom prst="rect">
            <a:avLst/>
          </a:prstGeom>
        </p:spPr>
        <p:txBody>
          <a:bodyPr wrap="square">
            <a:spAutoFit/>
          </a:bodyPr>
          <a:lstStyle/>
          <a:p>
            <a:r>
              <a:rPr lang="ja-JP" altLang="en-US" b="1" dirty="0">
                <a:solidFill>
                  <a:srgbClr val="2E3136"/>
                </a:solidFill>
                <a:latin typeface="ＭＳ Ｐゴシック" panose="020B0600070205080204" pitchFamily="50" charset="-128"/>
                <a:ea typeface="ＭＳ Ｐゴシック" panose="020B0600070205080204" pitchFamily="50" charset="-128"/>
              </a:rPr>
              <a:t>２月</a:t>
            </a:r>
            <a:r>
              <a:rPr lang="en-US" altLang="ja-JP" b="1" dirty="0">
                <a:solidFill>
                  <a:srgbClr val="2E3136"/>
                </a:solidFill>
                <a:latin typeface="ＭＳ Ｐゴシック" panose="020B0600070205080204" pitchFamily="50" charset="-128"/>
                <a:ea typeface="ＭＳ Ｐゴシック" panose="020B0600070205080204" pitchFamily="50" charset="-128"/>
              </a:rPr>
              <a:t>18</a:t>
            </a:r>
            <a:r>
              <a:rPr lang="ja-JP" altLang="en-US" b="1" dirty="0">
                <a:solidFill>
                  <a:srgbClr val="2E3136"/>
                </a:solidFill>
                <a:latin typeface="ＭＳ Ｐゴシック" panose="020B0600070205080204" pitchFamily="50" charset="-128"/>
                <a:ea typeface="ＭＳ Ｐゴシック" panose="020B0600070205080204" pitchFamily="50" charset="-128"/>
              </a:rPr>
              <a:t>日～７月</a:t>
            </a:r>
            <a:r>
              <a:rPr lang="en-US" altLang="ja-JP" b="1" dirty="0">
                <a:solidFill>
                  <a:srgbClr val="2E3136"/>
                </a:solidFill>
                <a:latin typeface="ＭＳ Ｐゴシック" panose="020B0600070205080204" pitchFamily="50" charset="-128"/>
                <a:ea typeface="ＭＳ Ｐゴシック" panose="020B0600070205080204" pitchFamily="50" charset="-128"/>
              </a:rPr>
              <a:t>13</a:t>
            </a:r>
            <a:r>
              <a:rPr lang="ja-JP" altLang="en-US" b="1" dirty="0">
                <a:solidFill>
                  <a:srgbClr val="2E3136"/>
                </a:solidFill>
                <a:latin typeface="ＭＳ Ｐゴシック" panose="020B0600070205080204" pitchFamily="50" charset="-128"/>
                <a:ea typeface="ＭＳ Ｐゴシック" panose="020B0600070205080204" pitchFamily="50" charset="-128"/>
              </a:rPr>
              <a:t>日までの国内における</a:t>
            </a:r>
            <a:r>
              <a:rPr lang="en-US" altLang="ja-JP" b="1" dirty="0">
                <a:solidFill>
                  <a:srgbClr val="2E3136"/>
                </a:solidFill>
                <a:latin typeface="ＭＳ Ｐゴシック" panose="020B0600070205080204" pitchFamily="50" charset="-128"/>
                <a:ea typeface="ＭＳ Ｐゴシック" panose="020B0600070205080204" pitchFamily="50" charset="-128"/>
              </a:rPr>
              <a:t>PCR</a:t>
            </a:r>
            <a:r>
              <a:rPr lang="ja-JP" altLang="en-US" b="1" dirty="0">
                <a:solidFill>
                  <a:srgbClr val="2E3136"/>
                </a:solidFill>
                <a:latin typeface="ＭＳ Ｐゴシック" panose="020B0600070205080204" pitchFamily="50" charset="-128"/>
                <a:ea typeface="ＭＳ Ｐゴシック" panose="020B0600070205080204" pitchFamily="50" charset="-128"/>
              </a:rPr>
              <a:t>検査の実施件数は、</a:t>
            </a:r>
            <a:r>
              <a:rPr lang="en-US" altLang="ja-JP" b="1" dirty="0">
                <a:solidFill>
                  <a:srgbClr val="2E3136"/>
                </a:solidFill>
                <a:latin typeface="ＭＳ Ｐゴシック" panose="020B0600070205080204" pitchFamily="50" charset="-128"/>
                <a:ea typeface="ＭＳ Ｐゴシック" panose="020B0600070205080204" pitchFamily="50" charset="-128"/>
              </a:rPr>
              <a:t>821,008</a:t>
            </a:r>
            <a:r>
              <a:rPr lang="ja-JP" altLang="en-US" b="1" dirty="0">
                <a:solidFill>
                  <a:srgbClr val="2E3136"/>
                </a:solidFill>
                <a:latin typeface="ＭＳ Ｐゴシック" panose="020B0600070205080204" pitchFamily="50" charset="-128"/>
                <a:ea typeface="ＭＳ Ｐゴシック" panose="020B0600070205080204" pitchFamily="50" charset="-128"/>
              </a:rPr>
              <a:t>件</a:t>
            </a:r>
            <a:r>
              <a:rPr lang="en-US" altLang="ja-JP" b="1" baseline="30000" dirty="0">
                <a:solidFill>
                  <a:srgbClr val="2E3136"/>
                </a:solidFill>
                <a:latin typeface="ＭＳ Ｐゴシック" panose="020B0600070205080204" pitchFamily="50" charset="-128"/>
                <a:ea typeface="ＭＳ Ｐゴシック" panose="020B0600070205080204" pitchFamily="50" charset="-128"/>
              </a:rPr>
              <a:t>※</a:t>
            </a:r>
            <a:r>
              <a:rPr lang="ja-JP" altLang="en-US" b="1" dirty="0">
                <a:solidFill>
                  <a:srgbClr val="2E3136"/>
                </a:solidFill>
                <a:latin typeface="ＭＳ Ｐゴシック" panose="020B0600070205080204" pitchFamily="50" charset="-128"/>
                <a:ea typeface="ＭＳ Ｐゴシック" panose="020B0600070205080204" pitchFamily="50" charset="-128"/>
              </a:rPr>
              <a:t>。</a:t>
            </a:r>
            <a:endParaRPr lang="ja-JP" altLang="en-US" b="1"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8430013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938</Words>
  <Application>Microsoft Office PowerPoint</Application>
  <PresentationFormat>ワイド画面</PresentationFormat>
  <Paragraphs>118</Paragraphs>
  <Slides>21</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Hiragino Kaku Gothic Pro</vt:lpstr>
      <vt:lpstr>inherit</vt:lpstr>
      <vt:lpstr>ＭＳ Ｐゴシック</vt:lpstr>
      <vt:lpstr>ヒラギノ角ゴ Pro W3</vt:lpstr>
      <vt:lpstr>游ゴシック</vt:lpstr>
      <vt:lpstr>游ゴシック Light</vt:lpstr>
      <vt:lpstr>Arial</vt:lpstr>
      <vt:lpstr>Office テーマ</vt:lpstr>
      <vt:lpstr>新型コロナウイルスの流行状況</vt:lpstr>
      <vt:lpstr>PowerPoint プレゼンテーション</vt:lpstr>
      <vt:lpstr>PowerPoint プレゼンテーション</vt:lpstr>
      <vt:lpstr>感染状況の把握</vt:lpstr>
      <vt:lpstr>PowerPoint プレゼンテーション</vt:lpstr>
      <vt:lpstr>PowerPoint プレゼンテーション</vt:lpstr>
      <vt:lpstr>PowerPoint プレゼンテーション</vt:lpstr>
      <vt:lpstr>PCR検査が少ない理由: 「行政検査」</vt:lpstr>
      <vt:lpstr>PowerPoint プレゼンテーション</vt:lpstr>
      <vt:lpstr>PowerPoint プレゼンテーション</vt:lpstr>
      <vt:lpstr>PowerPoint プレゼンテーション</vt:lpstr>
      <vt:lpstr>PowerPoint プレゼンテーション</vt:lpstr>
      <vt:lpstr>感染状況の把握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なぜ死者数が少なかったのか</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linys@aichi-med-u.ac.jp</dc:creator>
  <cp:lastModifiedBy>linys@aichi-med-u.ac.jp</cp:lastModifiedBy>
  <cp:revision>78</cp:revision>
  <cp:lastPrinted>2020-07-27T05:36:07Z</cp:lastPrinted>
  <dcterms:created xsi:type="dcterms:W3CDTF">2020-07-06T08:39:31Z</dcterms:created>
  <dcterms:modified xsi:type="dcterms:W3CDTF">2020-07-27T08:38:44Z</dcterms:modified>
</cp:coreProperties>
</file>