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5" r:id="rId1"/>
  </p:sldMasterIdLst>
  <p:sldIdLst>
    <p:sldId id="258" r:id="rId2"/>
    <p:sldId id="273" r:id="rId3"/>
    <p:sldId id="276" r:id="rId4"/>
    <p:sldId id="257" r:id="rId5"/>
    <p:sldId id="259" r:id="rId6"/>
    <p:sldId id="261" r:id="rId7"/>
    <p:sldId id="263" r:id="rId8"/>
    <p:sldId id="275" r:id="rId9"/>
    <p:sldId id="264" r:id="rId10"/>
    <p:sldId id="265" r:id="rId11"/>
    <p:sldId id="277" r:id="rId12"/>
    <p:sldId id="266" r:id="rId13"/>
    <p:sldId id="269" r:id="rId14"/>
    <p:sldId id="267" r:id="rId15"/>
    <p:sldId id="274" r:id="rId16"/>
    <p:sldId id="278" r:id="rId17"/>
    <p:sldId id="270" r:id="rId18"/>
    <p:sldId id="279" r:id="rId19"/>
    <p:sldId id="271"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12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7EF48-93E0-491D-86E6-11D9E1736C4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kumimoji="1" lang="ja-JP" altLang="en-US"/>
        </a:p>
      </dgm:t>
    </dgm:pt>
    <dgm:pt modelId="{0325B64A-7228-4A56-A0FF-73686A75E853}">
      <dgm:prSet phldrT="[テキスト]" custT="1">
        <dgm:style>
          <a:lnRef idx="0">
            <a:schemeClr val="accent4"/>
          </a:lnRef>
          <a:fillRef idx="3">
            <a:schemeClr val="accent4"/>
          </a:fillRef>
          <a:effectRef idx="3">
            <a:schemeClr val="accent4"/>
          </a:effectRef>
          <a:fontRef idx="minor">
            <a:schemeClr val="lt1"/>
          </a:fontRef>
        </dgm:style>
      </dgm:prSet>
      <dgm:spPr/>
      <dgm:t>
        <a:bodyPr/>
        <a:lstStyle/>
        <a:p>
          <a:r>
            <a:rPr kumimoji="1" lang="ja-JP" altLang="en-US" sz="2800" dirty="0">
              <a:latin typeface="BIZ UDPゴシック" panose="020B0400000000000000" pitchFamily="50" charset="-128"/>
              <a:ea typeface="BIZ UDPゴシック" panose="020B0400000000000000" pitchFamily="50" charset="-128"/>
            </a:rPr>
            <a:t>抗原検査</a:t>
          </a:r>
        </a:p>
      </dgm:t>
    </dgm:pt>
    <dgm:pt modelId="{7E9C6556-E8E4-4279-BF57-FCB7FE5854DD}" type="parTrans" cxnId="{3DA0509E-6A16-4F64-954F-59D5A50B7168}">
      <dgm:prSet/>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14D2F871-F495-46CD-BAF1-26FD06D4B78C}" type="sibTrans" cxnId="{3DA0509E-6A16-4F64-954F-59D5A50B7168}">
      <dgm:prSet/>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2E1895DC-5C9A-40C1-BD89-955B0E226C4C}">
      <dgm:prSet phldrT="[テキスト]" custT="1">
        <dgm:style>
          <a:lnRef idx="0">
            <a:schemeClr val="accent1"/>
          </a:lnRef>
          <a:fillRef idx="3">
            <a:schemeClr val="accent1"/>
          </a:fillRef>
          <a:effectRef idx="3">
            <a:schemeClr val="accent1"/>
          </a:effectRef>
          <a:fontRef idx="minor">
            <a:schemeClr val="lt1"/>
          </a:fontRef>
        </dgm:style>
      </dgm:prSet>
      <dgm:spPr/>
      <dgm:t>
        <a:bodyPr/>
        <a:lstStyle/>
        <a:p>
          <a:r>
            <a:rPr kumimoji="1" lang="ja-JP" altLang="en-US" sz="2000" dirty="0">
              <a:latin typeface="BIZ UDPゴシック" panose="020B0400000000000000" pitchFamily="50" charset="-128"/>
              <a:ea typeface="BIZ UDPゴシック" panose="020B0400000000000000" pitchFamily="50" charset="-128"/>
            </a:rPr>
            <a:t>陰性</a:t>
          </a:r>
        </a:p>
      </dgm:t>
    </dgm:pt>
    <dgm:pt modelId="{1A11D091-B6EE-4EF7-AEFC-F01B902C9CA3}" type="parTrans" cxnId="{F879A5E7-91BF-4FAE-96DB-D3D3090A8086}">
      <dgm:prSet custT="1"/>
      <dgm:spPr>
        <a:ln w="28575">
          <a:solidFill>
            <a:schemeClr val="accent4">
              <a:lumMod val="50000"/>
            </a:schemeClr>
          </a:solidFill>
        </a:ln>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DDC7AAF9-C561-48DD-AE16-A0C6382B014B}" type="sibTrans" cxnId="{F879A5E7-91BF-4FAE-96DB-D3D3090A8086}">
      <dgm:prSet/>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6CEE3DA6-70DB-454B-8475-C64440DA0B26}">
      <dgm:prSet phldrT="[テキスト]" custT="1">
        <dgm:style>
          <a:lnRef idx="0">
            <a:schemeClr val="accent4"/>
          </a:lnRef>
          <a:fillRef idx="3">
            <a:schemeClr val="accent4"/>
          </a:fillRef>
          <a:effectRef idx="3">
            <a:schemeClr val="accent4"/>
          </a:effectRef>
          <a:fontRef idx="minor">
            <a:schemeClr val="lt1"/>
          </a:fontRef>
        </dgm:style>
      </dgm:prSet>
      <dgm:spPr/>
      <dgm:t>
        <a:bodyPr/>
        <a:lstStyle/>
        <a:p>
          <a:r>
            <a:rPr kumimoji="1" lang="ja-JP" altLang="en-US" sz="2000" dirty="0">
              <a:latin typeface="BIZ UDPゴシック" panose="020B0400000000000000" pitchFamily="50" charset="-128"/>
              <a:ea typeface="BIZ UDPゴシック" panose="020B0400000000000000" pitchFamily="50" charset="-128"/>
            </a:rPr>
            <a:t>発症から</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日目以降</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9</a:t>
          </a:r>
          <a:r>
            <a:rPr kumimoji="1" lang="ja-JP" altLang="en-US" sz="2000" dirty="0">
              <a:latin typeface="BIZ UDPゴシック" panose="020B0400000000000000" pitchFamily="50" charset="-128"/>
              <a:ea typeface="BIZ UDPゴシック" panose="020B0400000000000000" pitchFamily="50" charset="-128"/>
            </a:rPr>
            <a:t>日以内</a:t>
          </a:r>
        </a:p>
      </dgm:t>
    </dgm:pt>
    <dgm:pt modelId="{99471CE8-57E0-460F-8F4F-3AB06F2740A5}" type="parTrans" cxnId="{F945F87B-71FB-41A2-9362-0DD4083103FF}">
      <dgm:prSet custT="1"/>
      <dgm:spPr>
        <a:ln w="28575">
          <a:solidFill>
            <a:schemeClr val="accent4">
              <a:lumMod val="50000"/>
            </a:schemeClr>
          </a:solidFill>
        </a:ln>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D3C6BD15-FDF7-4E1E-9608-825437A8A21C}" type="sibTrans" cxnId="{F945F87B-71FB-41A2-9362-0DD4083103FF}">
      <dgm:prSet/>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1186AA47-FDFB-4AFA-88F8-4CBF11182161}">
      <dgm:prSet phldrT="[テキスト]" custT="1">
        <dgm:style>
          <a:lnRef idx="0">
            <a:schemeClr val="accent4"/>
          </a:lnRef>
          <a:fillRef idx="3">
            <a:schemeClr val="accent4"/>
          </a:fillRef>
          <a:effectRef idx="3">
            <a:schemeClr val="accent4"/>
          </a:effectRef>
          <a:fontRef idx="minor">
            <a:schemeClr val="lt1"/>
          </a:fontRef>
        </dgm:style>
      </dgm:prSet>
      <dgm:spPr/>
      <dgm:t>
        <a:bodyPr/>
        <a:lstStyle/>
        <a:p>
          <a:r>
            <a:rPr kumimoji="1" lang="ja-JP" altLang="en-US" sz="2000" dirty="0">
              <a:latin typeface="BIZ UDPゴシック" panose="020B0400000000000000" pitchFamily="50" charset="-128"/>
              <a:ea typeface="BIZ UDPゴシック" panose="020B0400000000000000" pitchFamily="50" charset="-128"/>
            </a:rPr>
            <a:t>症状発症日および</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発症から</a:t>
          </a:r>
          <a:r>
            <a:rPr kumimoji="1" lang="en-US" altLang="ja-JP" sz="2000" dirty="0">
              <a:latin typeface="BIZ UDPゴシック" panose="020B0400000000000000" pitchFamily="50" charset="-128"/>
              <a:ea typeface="BIZ UDPゴシック" panose="020B0400000000000000" pitchFamily="50" charset="-128"/>
            </a:rPr>
            <a:t>10</a:t>
          </a:r>
          <a:r>
            <a:rPr kumimoji="1" lang="ja-JP" altLang="en-US" sz="2000" dirty="0">
              <a:latin typeface="BIZ UDPゴシック" panose="020B0400000000000000" pitchFamily="50" charset="-128"/>
              <a:ea typeface="BIZ UDPゴシック" panose="020B0400000000000000" pitchFamily="50" charset="-128"/>
            </a:rPr>
            <a:t>日目以降</a:t>
          </a:r>
        </a:p>
      </dgm:t>
    </dgm:pt>
    <dgm:pt modelId="{4B286FDD-AC3D-4159-ADAF-6B9E0E5D5AC1}" type="parTrans" cxnId="{53593CCD-96BD-4526-9EDB-EC1039846B45}">
      <dgm:prSet custT="1"/>
      <dgm:spPr>
        <a:ln w="28575">
          <a:solidFill>
            <a:schemeClr val="accent4">
              <a:lumMod val="50000"/>
            </a:schemeClr>
          </a:solidFill>
        </a:ln>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57FA957E-BF74-49F5-8E55-9FCF74DA3AD0}" type="sibTrans" cxnId="{53593CCD-96BD-4526-9EDB-EC1039846B45}">
      <dgm:prSet/>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414E9327-8658-45DD-B455-244F64CEF915}">
      <dgm:prSet phldrT="[テキスト]" custT="1">
        <dgm:style>
          <a:lnRef idx="0">
            <a:schemeClr val="accent2"/>
          </a:lnRef>
          <a:fillRef idx="3">
            <a:schemeClr val="accent2"/>
          </a:fillRef>
          <a:effectRef idx="3">
            <a:schemeClr val="accent2"/>
          </a:effectRef>
          <a:fontRef idx="minor">
            <a:schemeClr val="lt1"/>
          </a:fontRef>
        </dgm:style>
      </dgm:prSet>
      <dgm:spPr/>
      <dgm:t>
        <a:bodyPr/>
        <a:lstStyle/>
        <a:p>
          <a:r>
            <a:rPr kumimoji="1" lang="ja-JP" altLang="en-US" sz="2000" dirty="0">
              <a:latin typeface="BIZ UDPゴシック" panose="020B0400000000000000" pitchFamily="50" charset="-128"/>
              <a:ea typeface="BIZ UDPゴシック" panose="020B0400000000000000" pitchFamily="50" charset="-128"/>
            </a:rPr>
            <a:t>陽性</a:t>
          </a:r>
        </a:p>
      </dgm:t>
    </dgm:pt>
    <dgm:pt modelId="{859D90C5-7696-47FD-BEF2-244A4BD61401}" type="parTrans" cxnId="{E80753D3-A2A2-4D25-A792-1BFC783E8BAA}">
      <dgm:prSet custT="1"/>
      <dgm:spPr>
        <a:ln w="28575">
          <a:solidFill>
            <a:schemeClr val="accent4">
              <a:lumMod val="50000"/>
            </a:schemeClr>
          </a:solidFill>
        </a:ln>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5B70B829-B291-4706-86B8-ED058A348B83}" type="sibTrans" cxnId="{E80753D3-A2A2-4D25-A792-1BFC783E8BAA}">
      <dgm:prSet/>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D0D4743A-58D6-4F7E-9590-FFF9B8D95E65}">
      <dgm:prSet custT="1">
        <dgm:style>
          <a:lnRef idx="0">
            <a:schemeClr val="accent2"/>
          </a:lnRef>
          <a:fillRef idx="3">
            <a:schemeClr val="accent2"/>
          </a:fillRef>
          <a:effectRef idx="3">
            <a:schemeClr val="accent2"/>
          </a:effectRef>
          <a:fontRef idx="minor">
            <a:schemeClr val="lt1"/>
          </a:fontRef>
        </dgm:style>
      </dgm:prSet>
      <dgm:spPr/>
      <dgm:t>
        <a:bodyPr/>
        <a:lstStyle/>
        <a:p>
          <a:r>
            <a:rPr kumimoji="1" lang="ja-JP" altLang="en-US" sz="2000" dirty="0">
              <a:latin typeface="BIZ UDPゴシック" panose="020B0400000000000000" pitchFamily="50" charset="-128"/>
              <a:ea typeface="BIZ UDPゴシック" panose="020B0400000000000000" pitchFamily="50" charset="-128"/>
            </a:rPr>
            <a:t>陽性</a:t>
          </a:r>
        </a:p>
      </dgm:t>
    </dgm:pt>
    <dgm:pt modelId="{F55C0B3F-E725-4280-B730-2DED2162C596}" type="parTrans" cxnId="{15DE97D3-DEB8-442E-A175-8CAC42A51940}">
      <dgm:prSet custT="1"/>
      <dgm:spPr>
        <a:ln w="28575">
          <a:solidFill>
            <a:schemeClr val="accent4">
              <a:lumMod val="50000"/>
            </a:schemeClr>
          </a:solidFill>
        </a:ln>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184384EF-0994-4849-ABD4-373E59AD36C7}" type="sibTrans" cxnId="{15DE97D3-DEB8-442E-A175-8CAC42A51940}">
      <dgm:prSet/>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B0C9282E-D8A0-40C1-BB8C-70C40DFC2563}">
      <dgm:prSet custT="1">
        <dgm:style>
          <a:lnRef idx="0">
            <a:schemeClr val="accent1"/>
          </a:lnRef>
          <a:fillRef idx="3">
            <a:schemeClr val="accent1"/>
          </a:fillRef>
          <a:effectRef idx="3">
            <a:schemeClr val="accent1"/>
          </a:effectRef>
          <a:fontRef idx="minor">
            <a:schemeClr val="lt1"/>
          </a:fontRef>
        </dgm:style>
      </dgm:prSet>
      <dgm:spPr/>
      <dgm:t>
        <a:bodyPr/>
        <a:lstStyle/>
        <a:p>
          <a:r>
            <a:rPr kumimoji="1" lang="ja-JP" altLang="en-US" sz="2000" dirty="0">
              <a:latin typeface="BIZ UDPゴシック" panose="020B0400000000000000" pitchFamily="50" charset="-128"/>
              <a:ea typeface="BIZ UDPゴシック" panose="020B0400000000000000" pitchFamily="50" charset="-128"/>
            </a:rPr>
            <a:t>陰性</a:t>
          </a:r>
        </a:p>
      </dgm:t>
    </dgm:pt>
    <dgm:pt modelId="{1CF2FA08-2990-4B3C-B0DF-D39A87F125BA}" type="parTrans" cxnId="{4148DFF3-0A38-469E-B78A-4BA50DEA2519}">
      <dgm:prSet custT="1"/>
      <dgm:spPr>
        <a:ln w="28575">
          <a:solidFill>
            <a:schemeClr val="accent4">
              <a:lumMod val="50000"/>
            </a:schemeClr>
          </a:solidFill>
        </a:ln>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6955D22C-1201-444C-A21B-50B60B6D5E24}" type="sibTrans" cxnId="{4148DFF3-0A38-469E-B78A-4BA50DEA2519}">
      <dgm:prSet/>
      <dgm:spPr/>
      <dgm:t>
        <a:bodyPr/>
        <a:lstStyle/>
        <a:p>
          <a:endParaRPr kumimoji="1" lang="ja-JP" altLang="en-US" sz="2000">
            <a:latin typeface="BIZ UDPゴシック" panose="020B0400000000000000" pitchFamily="50" charset="-128"/>
            <a:ea typeface="BIZ UDPゴシック" panose="020B0400000000000000" pitchFamily="50" charset="-128"/>
          </a:endParaRPr>
        </a:p>
      </dgm:t>
    </dgm:pt>
    <dgm:pt modelId="{1DF38E5E-D95B-43BE-897A-8959ED159C3B}" type="pres">
      <dgm:prSet presAssocID="{C027EF48-93E0-491D-86E6-11D9E1736C4A}" presName="hierChild1" presStyleCnt="0">
        <dgm:presLayoutVars>
          <dgm:orgChart val="1"/>
          <dgm:chPref val="1"/>
          <dgm:dir/>
          <dgm:animOne val="branch"/>
          <dgm:animLvl val="lvl"/>
          <dgm:resizeHandles/>
        </dgm:presLayoutVars>
      </dgm:prSet>
      <dgm:spPr/>
    </dgm:pt>
    <dgm:pt modelId="{55EB12C3-B74E-4F7E-9E5D-7FB1E6F06706}" type="pres">
      <dgm:prSet presAssocID="{0325B64A-7228-4A56-A0FF-73686A75E853}" presName="hierRoot1" presStyleCnt="0">
        <dgm:presLayoutVars>
          <dgm:hierBranch val="init"/>
        </dgm:presLayoutVars>
      </dgm:prSet>
      <dgm:spPr/>
    </dgm:pt>
    <dgm:pt modelId="{002AE3CC-B487-4E1C-9034-2F78A0562B91}" type="pres">
      <dgm:prSet presAssocID="{0325B64A-7228-4A56-A0FF-73686A75E853}" presName="rootComposite1" presStyleCnt="0"/>
      <dgm:spPr/>
    </dgm:pt>
    <dgm:pt modelId="{3991BA7D-3987-4360-A969-F2E55FEF620D}" type="pres">
      <dgm:prSet presAssocID="{0325B64A-7228-4A56-A0FF-73686A75E853}" presName="rootText1" presStyleLbl="node0" presStyleIdx="0" presStyleCnt="1" custScaleX="156856">
        <dgm:presLayoutVars>
          <dgm:chPref val="3"/>
        </dgm:presLayoutVars>
      </dgm:prSet>
      <dgm:spPr/>
    </dgm:pt>
    <dgm:pt modelId="{0C67C21E-2C34-4580-B32F-3CCF8C3717F2}" type="pres">
      <dgm:prSet presAssocID="{0325B64A-7228-4A56-A0FF-73686A75E853}" presName="rootConnector1" presStyleLbl="node1" presStyleIdx="0" presStyleCnt="0"/>
      <dgm:spPr/>
    </dgm:pt>
    <dgm:pt modelId="{0E48CD54-2CEE-4051-880C-3C4542383BAC}" type="pres">
      <dgm:prSet presAssocID="{0325B64A-7228-4A56-A0FF-73686A75E853}" presName="hierChild2" presStyleCnt="0"/>
      <dgm:spPr/>
    </dgm:pt>
    <dgm:pt modelId="{5F379E52-69A0-4260-8CA6-91A7F0188700}" type="pres">
      <dgm:prSet presAssocID="{1A11D091-B6EE-4EF7-AEFC-F01B902C9CA3}" presName="Name37" presStyleLbl="parChTrans1D2" presStyleIdx="0" presStyleCnt="2"/>
      <dgm:spPr/>
    </dgm:pt>
    <dgm:pt modelId="{A45CC118-4C35-4D63-B0CD-7D77D6FC3F1A}" type="pres">
      <dgm:prSet presAssocID="{2E1895DC-5C9A-40C1-BD89-955B0E226C4C}" presName="hierRoot2" presStyleCnt="0">
        <dgm:presLayoutVars>
          <dgm:hierBranch val="init"/>
        </dgm:presLayoutVars>
      </dgm:prSet>
      <dgm:spPr/>
    </dgm:pt>
    <dgm:pt modelId="{4B33441C-AD0A-4354-8DFF-BC345031EEDF}" type="pres">
      <dgm:prSet presAssocID="{2E1895DC-5C9A-40C1-BD89-955B0E226C4C}" presName="rootComposite" presStyleCnt="0"/>
      <dgm:spPr/>
    </dgm:pt>
    <dgm:pt modelId="{F91F7646-CC45-4DF9-B555-DEF565344676}" type="pres">
      <dgm:prSet presAssocID="{2E1895DC-5C9A-40C1-BD89-955B0E226C4C}" presName="rootText" presStyleLbl="node2" presStyleIdx="0" presStyleCnt="2" custLinFactNeighborX="-84829" custLinFactNeighborY="-2813">
        <dgm:presLayoutVars>
          <dgm:chPref val="3"/>
        </dgm:presLayoutVars>
      </dgm:prSet>
      <dgm:spPr/>
    </dgm:pt>
    <dgm:pt modelId="{4F1489FD-BF9A-4357-90CB-9FE33EBB7D08}" type="pres">
      <dgm:prSet presAssocID="{2E1895DC-5C9A-40C1-BD89-955B0E226C4C}" presName="rootConnector" presStyleLbl="node2" presStyleIdx="0" presStyleCnt="2"/>
      <dgm:spPr/>
    </dgm:pt>
    <dgm:pt modelId="{19B35A68-44A9-4F6A-8944-619CE19C0A2D}" type="pres">
      <dgm:prSet presAssocID="{2E1895DC-5C9A-40C1-BD89-955B0E226C4C}" presName="hierChild4" presStyleCnt="0"/>
      <dgm:spPr/>
    </dgm:pt>
    <dgm:pt modelId="{DC2AEC91-C943-478C-854C-A104858DC860}" type="pres">
      <dgm:prSet presAssocID="{99471CE8-57E0-460F-8F4F-3AB06F2740A5}" presName="Name37" presStyleLbl="parChTrans1D3" presStyleIdx="0" presStyleCnt="2"/>
      <dgm:spPr/>
    </dgm:pt>
    <dgm:pt modelId="{38EE59F4-0ACD-4866-9090-92FDC847E981}" type="pres">
      <dgm:prSet presAssocID="{6CEE3DA6-70DB-454B-8475-C64440DA0B26}" presName="hierRoot2" presStyleCnt="0">
        <dgm:presLayoutVars>
          <dgm:hierBranch val="init"/>
        </dgm:presLayoutVars>
      </dgm:prSet>
      <dgm:spPr/>
    </dgm:pt>
    <dgm:pt modelId="{605749FD-78B2-4298-BDDE-A7DF1692502A}" type="pres">
      <dgm:prSet presAssocID="{6CEE3DA6-70DB-454B-8475-C64440DA0B26}" presName="rootComposite" presStyleCnt="0"/>
      <dgm:spPr/>
    </dgm:pt>
    <dgm:pt modelId="{5641BE06-39A0-4974-AB12-0EA0047827BB}" type="pres">
      <dgm:prSet presAssocID="{6CEE3DA6-70DB-454B-8475-C64440DA0B26}" presName="rootText" presStyleLbl="node3" presStyleIdx="0" presStyleCnt="2" custScaleX="165005" custLinFactNeighborX="-47576" custLinFactNeighborY="83008">
        <dgm:presLayoutVars>
          <dgm:chPref val="3"/>
        </dgm:presLayoutVars>
      </dgm:prSet>
      <dgm:spPr/>
    </dgm:pt>
    <dgm:pt modelId="{8FAA6DE4-3EAD-4386-AB9D-FB8F3B974BDE}" type="pres">
      <dgm:prSet presAssocID="{6CEE3DA6-70DB-454B-8475-C64440DA0B26}" presName="rootConnector" presStyleLbl="node3" presStyleIdx="0" presStyleCnt="2"/>
      <dgm:spPr/>
    </dgm:pt>
    <dgm:pt modelId="{6F8428A2-EFF4-4AF8-A0A3-F86E688C4FB9}" type="pres">
      <dgm:prSet presAssocID="{6CEE3DA6-70DB-454B-8475-C64440DA0B26}" presName="hierChild4" presStyleCnt="0"/>
      <dgm:spPr/>
    </dgm:pt>
    <dgm:pt modelId="{01D05976-97D7-4C69-A128-E6656C393B33}" type="pres">
      <dgm:prSet presAssocID="{6CEE3DA6-70DB-454B-8475-C64440DA0B26}" presName="hierChild5" presStyleCnt="0"/>
      <dgm:spPr/>
    </dgm:pt>
    <dgm:pt modelId="{74098A41-C6BB-4386-8C30-BAEC27A51BB2}" type="pres">
      <dgm:prSet presAssocID="{4B286FDD-AC3D-4159-ADAF-6B9E0E5D5AC1}" presName="Name37" presStyleLbl="parChTrans1D3" presStyleIdx="1" presStyleCnt="2"/>
      <dgm:spPr/>
    </dgm:pt>
    <dgm:pt modelId="{ADC6309E-6BAB-4CC6-9443-911976CDACA9}" type="pres">
      <dgm:prSet presAssocID="{1186AA47-FDFB-4AFA-88F8-4CBF11182161}" presName="hierRoot2" presStyleCnt="0">
        <dgm:presLayoutVars>
          <dgm:hierBranch val="init"/>
        </dgm:presLayoutVars>
      </dgm:prSet>
      <dgm:spPr/>
    </dgm:pt>
    <dgm:pt modelId="{D970B458-44BE-4DC2-BA0E-800E01C02B50}" type="pres">
      <dgm:prSet presAssocID="{1186AA47-FDFB-4AFA-88F8-4CBF11182161}" presName="rootComposite" presStyleCnt="0"/>
      <dgm:spPr/>
    </dgm:pt>
    <dgm:pt modelId="{8D65F868-7FD7-40B4-B1B0-19946544BF81}" type="pres">
      <dgm:prSet presAssocID="{1186AA47-FDFB-4AFA-88F8-4CBF11182161}" presName="rootText" presStyleLbl="node3" presStyleIdx="1" presStyleCnt="2" custScaleX="193508" custLinFactNeighborX="-41862" custLinFactNeighborY="21941">
        <dgm:presLayoutVars>
          <dgm:chPref val="3"/>
        </dgm:presLayoutVars>
      </dgm:prSet>
      <dgm:spPr/>
    </dgm:pt>
    <dgm:pt modelId="{5738AA9F-0F3A-4BE7-8467-CE5B4DFEF83C}" type="pres">
      <dgm:prSet presAssocID="{1186AA47-FDFB-4AFA-88F8-4CBF11182161}" presName="rootConnector" presStyleLbl="node3" presStyleIdx="1" presStyleCnt="2"/>
      <dgm:spPr/>
    </dgm:pt>
    <dgm:pt modelId="{763E711A-4595-4AB8-88A4-D0EAAD7B6B7D}" type="pres">
      <dgm:prSet presAssocID="{1186AA47-FDFB-4AFA-88F8-4CBF11182161}" presName="hierChild4" presStyleCnt="0"/>
      <dgm:spPr/>
    </dgm:pt>
    <dgm:pt modelId="{776E0816-0848-4F9B-AB72-D4117F15A52F}" type="pres">
      <dgm:prSet presAssocID="{F55C0B3F-E725-4280-B730-2DED2162C596}" presName="Name37" presStyleLbl="parChTrans1D4" presStyleIdx="0" presStyleCnt="2"/>
      <dgm:spPr/>
    </dgm:pt>
    <dgm:pt modelId="{1F238B26-C24B-4FC2-9134-F1B574EA43F3}" type="pres">
      <dgm:prSet presAssocID="{D0D4743A-58D6-4F7E-9590-FFF9B8D95E65}" presName="hierRoot2" presStyleCnt="0">
        <dgm:presLayoutVars>
          <dgm:hierBranch val="init"/>
        </dgm:presLayoutVars>
      </dgm:prSet>
      <dgm:spPr/>
    </dgm:pt>
    <dgm:pt modelId="{1D14B5C9-4CA6-4491-B20B-FDED15730920}" type="pres">
      <dgm:prSet presAssocID="{D0D4743A-58D6-4F7E-9590-FFF9B8D95E65}" presName="rootComposite" presStyleCnt="0"/>
      <dgm:spPr/>
    </dgm:pt>
    <dgm:pt modelId="{D421E079-506F-47C9-922E-3BB630678E86}" type="pres">
      <dgm:prSet presAssocID="{D0D4743A-58D6-4F7E-9590-FFF9B8D95E65}" presName="rootText" presStyleLbl="node4" presStyleIdx="0" presStyleCnt="2" custLinFactNeighborX="47350" custLinFactNeighborY="460">
        <dgm:presLayoutVars>
          <dgm:chPref val="3"/>
        </dgm:presLayoutVars>
      </dgm:prSet>
      <dgm:spPr/>
    </dgm:pt>
    <dgm:pt modelId="{1554C02C-C191-49AE-A74C-692378E46A0B}" type="pres">
      <dgm:prSet presAssocID="{D0D4743A-58D6-4F7E-9590-FFF9B8D95E65}" presName="rootConnector" presStyleLbl="node4" presStyleIdx="0" presStyleCnt="2"/>
      <dgm:spPr/>
    </dgm:pt>
    <dgm:pt modelId="{B6639DB9-B4FE-4900-81FC-AC2EB96664C0}" type="pres">
      <dgm:prSet presAssocID="{D0D4743A-58D6-4F7E-9590-FFF9B8D95E65}" presName="hierChild4" presStyleCnt="0"/>
      <dgm:spPr/>
    </dgm:pt>
    <dgm:pt modelId="{C396653A-E223-4C75-BA08-C4DA504B977B}" type="pres">
      <dgm:prSet presAssocID="{D0D4743A-58D6-4F7E-9590-FFF9B8D95E65}" presName="hierChild5" presStyleCnt="0"/>
      <dgm:spPr/>
    </dgm:pt>
    <dgm:pt modelId="{A41D4F23-DF70-4A6B-987E-21D24A95047D}" type="pres">
      <dgm:prSet presAssocID="{1CF2FA08-2990-4B3C-B0DF-D39A87F125BA}" presName="Name37" presStyleLbl="parChTrans1D4" presStyleIdx="1" presStyleCnt="2"/>
      <dgm:spPr/>
    </dgm:pt>
    <dgm:pt modelId="{DE166300-5B89-47A1-93D2-73F398F777A9}" type="pres">
      <dgm:prSet presAssocID="{B0C9282E-D8A0-40C1-BB8C-70C40DFC2563}" presName="hierRoot2" presStyleCnt="0">
        <dgm:presLayoutVars>
          <dgm:hierBranch val="init"/>
        </dgm:presLayoutVars>
      </dgm:prSet>
      <dgm:spPr/>
    </dgm:pt>
    <dgm:pt modelId="{548884B6-7295-4029-B3CF-88BE5A92E302}" type="pres">
      <dgm:prSet presAssocID="{B0C9282E-D8A0-40C1-BB8C-70C40DFC2563}" presName="rootComposite" presStyleCnt="0"/>
      <dgm:spPr/>
    </dgm:pt>
    <dgm:pt modelId="{E541CBD5-D071-4956-91E1-FD76572C44D0}" type="pres">
      <dgm:prSet presAssocID="{B0C9282E-D8A0-40C1-BB8C-70C40DFC2563}" presName="rootText" presStyleLbl="node4" presStyleIdx="1" presStyleCnt="2">
        <dgm:presLayoutVars>
          <dgm:chPref val="3"/>
        </dgm:presLayoutVars>
      </dgm:prSet>
      <dgm:spPr/>
    </dgm:pt>
    <dgm:pt modelId="{0D16F2E1-1C9B-4134-A75F-6B5CCBDD3EB7}" type="pres">
      <dgm:prSet presAssocID="{B0C9282E-D8A0-40C1-BB8C-70C40DFC2563}" presName="rootConnector" presStyleLbl="node4" presStyleIdx="1" presStyleCnt="2"/>
      <dgm:spPr/>
    </dgm:pt>
    <dgm:pt modelId="{031E6BF2-84DB-4996-BD55-1C46C3B11A3F}" type="pres">
      <dgm:prSet presAssocID="{B0C9282E-D8A0-40C1-BB8C-70C40DFC2563}" presName="hierChild4" presStyleCnt="0"/>
      <dgm:spPr/>
    </dgm:pt>
    <dgm:pt modelId="{2DB0B6AB-AA94-49C5-AB92-0FDD25EF6100}" type="pres">
      <dgm:prSet presAssocID="{B0C9282E-D8A0-40C1-BB8C-70C40DFC2563}" presName="hierChild5" presStyleCnt="0"/>
      <dgm:spPr/>
    </dgm:pt>
    <dgm:pt modelId="{D8D4DE7D-D939-4AA7-9192-5896DFEA2919}" type="pres">
      <dgm:prSet presAssocID="{1186AA47-FDFB-4AFA-88F8-4CBF11182161}" presName="hierChild5" presStyleCnt="0"/>
      <dgm:spPr/>
    </dgm:pt>
    <dgm:pt modelId="{4D5F198E-DACB-4F51-B6D0-D955BA1CED20}" type="pres">
      <dgm:prSet presAssocID="{2E1895DC-5C9A-40C1-BD89-955B0E226C4C}" presName="hierChild5" presStyleCnt="0"/>
      <dgm:spPr/>
    </dgm:pt>
    <dgm:pt modelId="{90985296-E561-4A03-81D2-F9B877922FF2}" type="pres">
      <dgm:prSet presAssocID="{859D90C5-7696-47FD-BEF2-244A4BD61401}" presName="Name37" presStyleLbl="parChTrans1D2" presStyleIdx="1" presStyleCnt="2"/>
      <dgm:spPr/>
    </dgm:pt>
    <dgm:pt modelId="{43F83A62-2E99-41AF-969C-3D32B9668CB8}" type="pres">
      <dgm:prSet presAssocID="{414E9327-8658-45DD-B455-244F64CEF915}" presName="hierRoot2" presStyleCnt="0">
        <dgm:presLayoutVars>
          <dgm:hierBranch val="init"/>
        </dgm:presLayoutVars>
      </dgm:prSet>
      <dgm:spPr/>
    </dgm:pt>
    <dgm:pt modelId="{81116481-1A4A-4E22-9AA3-B1AEA24FA2D1}" type="pres">
      <dgm:prSet presAssocID="{414E9327-8658-45DD-B455-244F64CEF915}" presName="rootComposite" presStyleCnt="0"/>
      <dgm:spPr/>
    </dgm:pt>
    <dgm:pt modelId="{6104EF88-F87D-4A70-A139-57F30C994D28}" type="pres">
      <dgm:prSet presAssocID="{414E9327-8658-45DD-B455-244F64CEF915}" presName="rootText" presStyleLbl="node2" presStyleIdx="1" presStyleCnt="2" custScaleX="94895" custLinFactNeighborX="65591" custLinFactNeighborY="-1169">
        <dgm:presLayoutVars>
          <dgm:chPref val="3"/>
        </dgm:presLayoutVars>
      </dgm:prSet>
      <dgm:spPr/>
    </dgm:pt>
    <dgm:pt modelId="{773C27A8-3282-4B0E-AE32-411FE96C7321}" type="pres">
      <dgm:prSet presAssocID="{414E9327-8658-45DD-B455-244F64CEF915}" presName="rootConnector" presStyleLbl="node2" presStyleIdx="1" presStyleCnt="2"/>
      <dgm:spPr/>
    </dgm:pt>
    <dgm:pt modelId="{9657EBC6-56D3-4D65-849E-80FB1CDDA530}" type="pres">
      <dgm:prSet presAssocID="{414E9327-8658-45DD-B455-244F64CEF915}" presName="hierChild4" presStyleCnt="0"/>
      <dgm:spPr/>
    </dgm:pt>
    <dgm:pt modelId="{2F028F94-0832-47E8-B2A4-1F8ACDEDE6C5}" type="pres">
      <dgm:prSet presAssocID="{414E9327-8658-45DD-B455-244F64CEF915}" presName="hierChild5" presStyleCnt="0"/>
      <dgm:spPr/>
    </dgm:pt>
    <dgm:pt modelId="{10A52119-53B1-4832-B1FF-5BB758C93AEB}" type="pres">
      <dgm:prSet presAssocID="{0325B64A-7228-4A56-A0FF-73686A75E853}" presName="hierChild3" presStyleCnt="0"/>
      <dgm:spPr/>
    </dgm:pt>
  </dgm:ptLst>
  <dgm:cxnLst>
    <dgm:cxn modelId="{C1529712-0830-4FEC-835D-7131D3D041E2}" type="presOf" srcId="{99471CE8-57E0-460F-8F4F-3AB06F2740A5}" destId="{DC2AEC91-C943-478C-854C-A104858DC860}" srcOrd="0" destOrd="0" presId="urn:microsoft.com/office/officeart/2005/8/layout/orgChart1"/>
    <dgm:cxn modelId="{4AEFAB12-F7F8-43CC-8E95-20954432E80F}" type="presOf" srcId="{1186AA47-FDFB-4AFA-88F8-4CBF11182161}" destId="{5738AA9F-0F3A-4BE7-8467-CE5B4DFEF83C}" srcOrd="1" destOrd="0" presId="urn:microsoft.com/office/officeart/2005/8/layout/orgChart1"/>
    <dgm:cxn modelId="{151DBE30-4033-4C26-8AE0-8AA061C66E89}" type="presOf" srcId="{B0C9282E-D8A0-40C1-BB8C-70C40DFC2563}" destId="{0D16F2E1-1C9B-4134-A75F-6B5CCBDD3EB7}" srcOrd="1" destOrd="0" presId="urn:microsoft.com/office/officeart/2005/8/layout/orgChart1"/>
    <dgm:cxn modelId="{2A151E62-A890-477C-B241-9232B403124C}" type="presOf" srcId="{0325B64A-7228-4A56-A0FF-73686A75E853}" destId="{3991BA7D-3987-4360-A969-F2E55FEF620D}" srcOrd="0" destOrd="0" presId="urn:microsoft.com/office/officeart/2005/8/layout/orgChart1"/>
    <dgm:cxn modelId="{2F65FC47-25B8-45EF-9DEB-9E95313F7DB0}" type="presOf" srcId="{B0C9282E-D8A0-40C1-BB8C-70C40DFC2563}" destId="{E541CBD5-D071-4956-91E1-FD76572C44D0}" srcOrd="0" destOrd="0" presId="urn:microsoft.com/office/officeart/2005/8/layout/orgChart1"/>
    <dgm:cxn modelId="{D49CFE74-C64C-4A31-A89D-2BDD670853F2}" type="presOf" srcId="{4B286FDD-AC3D-4159-ADAF-6B9E0E5D5AC1}" destId="{74098A41-C6BB-4386-8C30-BAEC27A51BB2}" srcOrd="0" destOrd="0" presId="urn:microsoft.com/office/officeart/2005/8/layout/orgChart1"/>
    <dgm:cxn modelId="{F945F87B-71FB-41A2-9362-0DD4083103FF}" srcId="{2E1895DC-5C9A-40C1-BD89-955B0E226C4C}" destId="{6CEE3DA6-70DB-454B-8475-C64440DA0B26}" srcOrd="0" destOrd="0" parTransId="{99471CE8-57E0-460F-8F4F-3AB06F2740A5}" sibTransId="{D3C6BD15-FDF7-4E1E-9608-825437A8A21C}"/>
    <dgm:cxn modelId="{35AF3687-C4DA-45CD-AAD4-FC2D0569D64A}" type="presOf" srcId="{1186AA47-FDFB-4AFA-88F8-4CBF11182161}" destId="{8D65F868-7FD7-40B4-B1B0-19946544BF81}" srcOrd="0" destOrd="0" presId="urn:microsoft.com/office/officeart/2005/8/layout/orgChart1"/>
    <dgm:cxn modelId="{9C96428E-FE7A-463E-812B-899C15E0A713}" type="presOf" srcId="{6CEE3DA6-70DB-454B-8475-C64440DA0B26}" destId="{8FAA6DE4-3EAD-4386-AB9D-FB8F3B974BDE}" srcOrd="1" destOrd="0" presId="urn:microsoft.com/office/officeart/2005/8/layout/orgChart1"/>
    <dgm:cxn modelId="{AD03F890-5F1F-41EC-99D2-D2B9BBC6FE6F}" type="presOf" srcId="{6CEE3DA6-70DB-454B-8475-C64440DA0B26}" destId="{5641BE06-39A0-4974-AB12-0EA0047827BB}" srcOrd="0" destOrd="0" presId="urn:microsoft.com/office/officeart/2005/8/layout/orgChart1"/>
    <dgm:cxn modelId="{737EB498-1910-488E-9D1E-44E966C4742C}" type="presOf" srcId="{414E9327-8658-45DD-B455-244F64CEF915}" destId="{6104EF88-F87D-4A70-A139-57F30C994D28}" srcOrd="0" destOrd="0" presId="urn:microsoft.com/office/officeart/2005/8/layout/orgChart1"/>
    <dgm:cxn modelId="{3DA0509E-6A16-4F64-954F-59D5A50B7168}" srcId="{C027EF48-93E0-491D-86E6-11D9E1736C4A}" destId="{0325B64A-7228-4A56-A0FF-73686A75E853}" srcOrd="0" destOrd="0" parTransId="{7E9C6556-E8E4-4279-BF57-FCB7FE5854DD}" sibTransId="{14D2F871-F495-46CD-BAF1-26FD06D4B78C}"/>
    <dgm:cxn modelId="{ED3222AA-CA37-4E6D-90D2-FFFCA721BDAC}" type="presOf" srcId="{859D90C5-7696-47FD-BEF2-244A4BD61401}" destId="{90985296-E561-4A03-81D2-F9B877922FF2}" srcOrd="0" destOrd="0" presId="urn:microsoft.com/office/officeart/2005/8/layout/orgChart1"/>
    <dgm:cxn modelId="{24A699AC-4FDC-4AD2-B4AB-F8A407D2AF44}" type="presOf" srcId="{0325B64A-7228-4A56-A0FF-73686A75E853}" destId="{0C67C21E-2C34-4580-B32F-3CCF8C3717F2}" srcOrd="1" destOrd="0" presId="urn:microsoft.com/office/officeart/2005/8/layout/orgChart1"/>
    <dgm:cxn modelId="{5F7C21B2-0F95-445E-9079-E01C2EA4E6F8}" type="presOf" srcId="{1A11D091-B6EE-4EF7-AEFC-F01B902C9CA3}" destId="{5F379E52-69A0-4260-8CA6-91A7F0188700}" srcOrd="0" destOrd="0" presId="urn:microsoft.com/office/officeart/2005/8/layout/orgChart1"/>
    <dgm:cxn modelId="{53593CCD-96BD-4526-9EDB-EC1039846B45}" srcId="{2E1895DC-5C9A-40C1-BD89-955B0E226C4C}" destId="{1186AA47-FDFB-4AFA-88F8-4CBF11182161}" srcOrd="1" destOrd="0" parTransId="{4B286FDD-AC3D-4159-ADAF-6B9E0E5D5AC1}" sibTransId="{57FA957E-BF74-49F5-8E55-9FCF74DA3AD0}"/>
    <dgm:cxn modelId="{3059BCCD-718E-40F2-B101-F5A48C27B546}" type="presOf" srcId="{D0D4743A-58D6-4F7E-9590-FFF9B8D95E65}" destId="{1554C02C-C191-49AE-A74C-692378E46A0B}" srcOrd="1" destOrd="0" presId="urn:microsoft.com/office/officeart/2005/8/layout/orgChart1"/>
    <dgm:cxn modelId="{9F2F01D3-C81C-406A-9AC8-835F64480165}" type="presOf" srcId="{2E1895DC-5C9A-40C1-BD89-955B0E226C4C}" destId="{4F1489FD-BF9A-4357-90CB-9FE33EBB7D08}" srcOrd="1" destOrd="0" presId="urn:microsoft.com/office/officeart/2005/8/layout/orgChart1"/>
    <dgm:cxn modelId="{E80753D3-A2A2-4D25-A792-1BFC783E8BAA}" srcId="{0325B64A-7228-4A56-A0FF-73686A75E853}" destId="{414E9327-8658-45DD-B455-244F64CEF915}" srcOrd="1" destOrd="0" parTransId="{859D90C5-7696-47FD-BEF2-244A4BD61401}" sibTransId="{5B70B829-B291-4706-86B8-ED058A348B83}"/>
    <dgm:cxn modelId="{167374D3-E8B3-4322-81F1-69EA7DCE8EFD}" type="presOf" srcId="{2E1895DC-5C9A-40C1-BD89-955B0E226C4C}" destId="{F91F7646-CC45-4DF9-B555-DEF565344676}" srcOrd="0" destOrd="0" presId="urn:microsoft.com/office/officeart/2005/8/layout/orgChart1"/>
    <dgm:cxn modelId="{15DE97D3-DEB8-442E-A175-8CAC42A51940}" srcId="{1186AA47-FDFB-4AFA-88F8-4CBF11182161}" destId="{D0D4743A-58D6-4F7E-9590-FFF9B8D95E65}" srcOrd="0" destOrd="0" parTransId="{F55C0B3F-E725-4280-B730-2DED2162C596}" sibTransId="{184384EF-0994-4849-ABD4-373E59AD36C7}"/>
    <dgm:cxn modelId="{BAA09CD4-2325-42A9-AC3A-7218844DF2C8}" type="presOf" srcId="{D0D4743A-58D6-4F7E-9590-FFF9B8D95E65}" destId="{D421E079-506F-47C9-922E-3BB630678E86}" srcOrd="0" destOrd="0" presId="urn:microsoft.com/office/officeart/2005/8/layout/orgChart1"/>
    <dgm:cxn modelId="{45D2D8DB-BCAB-4A60-A023-D86F5BF518B6}" type="presOf" srcId="{414E9327-8658-45DD-B455-244F64CEF915}" destId="{773C27A8-3282-4B0E-AE32-411FE96C7321}" srcOrd="1" destOrd="0" presId="urn:microsoft.com/office/officeart/2005/8/layout/orgChart1"/>
    <dgm:cxn modelId="{64C84EE7-842B-4649-8D50-21527B6ADB03}" type="presOf" srcId="{C027EF48-93E0-491D-86E6-11D9E1736C4A}" destId="{1DF38E5E-D95B-43BE-897A-8959ED159C3B}" srcOrd="0" destOrd="0" presId="urn:microsoft.com/office/officeart/2005/8/layout/orgChart1"/>
    <dgm:cxn modelId="{F879A5E7-91BF-4FAE-96DB-D3D3090A8086}" srcId="{0325B64A-7228-4A56-A0FF-73686A75E853}" destId="{2E1895DC-5C9A-40C1-BD89-955B0E226C4C}" srcOrd="0" destOrd="0" parTransId="{1A11D091-B6EE-4EF7-AEFC-F01B902C9CA3}" sibTransId="{DDC7AAF9-C561-48DD-AE16-A0C6382B014B}"/>
    <dgm:cxn modelId="{F6421DEA-7F4C-47D6-B21A-7B0A553B9ED7}" type="presOf" srcId="{F55C0B3F-E725-4280-B730-2DED2162C596}" destId="{776E0816-0848-4F9B-AB72-D4117F15A52F}" srcOrd="0" destOrd="0" presId="urn:microsoft.com/office/officeart/2005/8/layout/orgChart1"/>
    <dgm:cxn modelId="{88474EEE-1A01-4EC8-BA86-93357382DE22}" type="presOf" srcId="{1CF2FA08-2990-4B3C-B0DF-D39A87F125BA}" destId="{A41D4F23-DF70-4A6B-987E-21D24A95047D}" srcOrd="0" destOrd="0" presId="urn:microsoft.com/office/officeart/2005/8/layout/orgChart1"/>
    <dgm:cxn modelId="{4148DFF3-0A38-469E-B78A-4BA50DEA2519}" srcId="{1186AA47-FDFB-4AFA-88F8-4CBF11182161}" destId="{B0C9282E-D8A0-40C1-BB8C-70C40DFC2563}" srcOrd="1" destOrd="0" parTransId="{1CF2FA08-2990-4B3C-B0DF-D39A87F125BA}" sibTransId="{6955D22C-1201-444C-A21B-50B60B6D5E24}"/>
    <dgm:cxn modelId="{C29AE99E-6527-42FC-AFC3-584F9F3D9F65}" type="presParOf" srcId="{1DF38E5E-D95B-43BE-897A-8959ED159C3B}" destId="{55EB12C3-B74E-4F7E-9E5D-7FB1E6F06706}" srcOrd="0" destOrd="0" presId="urn:microsoft.com/office/officeart/2005/8/layout/orgChart1"/>
    <dgm:cxn modelId="{A1DF51D3-3766-4A66-9D17-633B45ED1B6C}" type="presParOf" srcId="{55EB12C3-B74E-4F7E-9E5D-7FB1E6F06706}" destId="{002AE3CC-B487-4E1C-9034-2F78A0562B91}" srcOrd="0" destOrd="0" presId="urn:microsoft.com/office/officeart/2005/8/layout/orgChart1"/>
    <dgm:cxn modelId="{40C85495-9DB6-4DD2-BC95-A0E85957D7D3}" type="presParOf" srcId="{002AE3CC-B487-4E1C-9034-2F78A0562B91}" destId="{3991BA7D-3987-4360-A969-F2E55FEF620D}" srcOrd="0" destOrd="0" presId="urn:microsoft.com/office/officeart/2005/8/layout/orgChart1"/>
    <dgm:cxn modelId="{5E522D61-AFF5-4DF3-BF9A-1EC36B4E2B22}" type="presParOf" srcId="{002AE3CC-B487-4E1C-9034-2F78A0562B91}" destId="{0C67C21E-2C34-4580-B32F-3CCF8C3717F2}" srcOrd="1" destOrd="0" presId="urn:microsoft.com/office/officeart/2005/8/layout/orgChart1"/>
    <dgm:cxn modelId="{EB4F9A78-756E-42CB-B904-5CCA3C9A4E00}" type="presParOf" srcId="{55EB12C3-B74E-4F7E-9E5D-7FB1E6F06706}" destId="{0E48CD54-2CEE-4051-880C-3C4542383BAC}" srcOrd="1" destOrd="0" presId="urn:microsoft.com/office/officeart/2005/8/layout/orgChart1"/>
    <dgm:cxn modelId="{C109EF02-3E71-47B3-9EBF-D848F42B036E}" type="presParOf" srcId="{0E48CD54-2CEE-4051-880C-3C4542383BAC}" destId="{5F379E52-69A0-4260-8CA6-91A7F0188700}" srcOrd="0" destOrd="0" presId="urn:microsoft.com/office/officeart/2005/8/layout/orgChart1"/>
    <dgm:cxn modelId="{69DFA3F8-1747-463D-82CC-02D1B1562E5D}" type="presParOf" srcId="{0E48CD54-2CEE-4051-880C-3C4542383BAC}" destId="{A45CC118-4C35-4D63-B0CD-7D77D6FC3F1A}" srcOrd="1" destOrd="0" presId="urn:microsoft.com/office/officeart/2005/8/layout/orgChart1"/>
    <dgm:cxn modelId="{C8F8915D-3400-4F75-ACED-96D428F15C34}" type="presParOf" srcId="{A45CC118-4C35-4D63-B0CD-7D77D6FC3F1A}" destId="{4B33441C-AD0A-4354-8DFF-BC345031EEDF}" srcOrd="0" destOrd="0" presId="urn:microsoft.com/office/officeart/2005/8/layout/orgChart1"/>
    <dgm:cxn modelId="{C78E5945-8214-4BA1-AB6F-B6F15200CF33}" type="presParOf" srcId="{4B33441C-AD0A-4354-8DFF-BC345031EEDF}" destId="{F91F7646-CC45-4DF9-B555-DEF565344676}" srcOrd="0" destOrd="0" presId="urn:microsoft.com/office/officeart/2005/8/layout/orgChart1"/>
    <dgm:cxn modelId="{F6BE2DE3-D315-423B-A8E5-67029F974E83}" type="presParOf" srcId="{4B33441C-AD0A-4354-8DFF-BC345031EEDF}" destId="{4F1489FD-BF9A-4357-90CB-9FE33EBB7D08}" srcOrd="1" destOrd="0" presId="urn:microsoft.com/office/officeart/2005/8/layout/orgChart1"/>
    <dgm:cxn modelId="{53BEB41C-831A-436E-8B08-4568DDBBB309}" type="presParOf" srcId="{A45CC118-4C35-4D63-B0CD-7D77D6FC3F1A}" destId="{19B35A68-44A9-4F6A-8944-619CE19C0A2D}" srcOrd="1" destOrd="0" presId="urn:microsoft.com/office/officeart/2005/8/layout/orgChart1"/>
    <dgm:cxn modelId="{375DE161-5E8E-4177-BBD9-68BE7A4801A0}" type="presParOf" srcId="{19B35A68-44A9-4F6A-8944-619CE19C0A2D}" destId="{DC2AEC91-C943-478C-854C-A104858DC860}" srcOrd="0" destOrd="0" presId="urn:microsoft.com/office/officeart/2005/8/layout/orgChart1"/>
    <dgm:cxn modelId="{16392ED6-8708-4337-A6AD-16C28A9237F8}" type="presParOf" srcId="{19B35A68-44A9-4F6A-8944-619CE19C0A2D}" destId="{38EE59F4-0ACD-4866-9090-92FDC847E981}" srcOrd="1" destOrd="0" presId="urn:microsoft.com/office/officeart/2005/8/layout/orgChart1"/>
    <dgm:cxn modelId="{C226415F-86A0-42EE-A43A-6ABC95CCBB8B}" type="presParOf" srcId="{38EE59F4-0ACD-4866-9090-92FDC847E981}" destId="{605749FD-78B2-4298-BDDE-A7DF1692502A}" srcOrd="0" destOrd="0" presId="urn:microsoft.com/office/officeart/2005/8/layout/orgChart1"/>
    <dgm:cxn modelId="{EF8AAD69-07CF-4200-9431-4541F8A1C5CB}" type="presParOf" srcId="{605749FD-78B2-4298-BDDE-A7DF1692502A}" destId="{5641BE06-39A0-4974-AB12-0EA0047827BB}" srcOrd="0" destOrd="0" presId="urn:microsoft.com/office/officeart/2005/8/layout/orgChart1"/>
    <dgm:cxn modelId="{CB4F3C96-888B-4B0E-B1FF-D35E2FAC188D}" type="presParOf" srcId="{605749FD-78B2-4298-BDDE-A7DF1692502A}" destId="{8FAA6DE4-3EAD-4386-AB9D-FB8F3B974BDE}" srcOrd="1" destOrd="0" presId="urn:microsoft.com/office/officeart/2005/8/layout/orgChart1"/>
    <dgm:cxn modelId="{341D058D-5141-4DB8-848C-B7D63833DADF}" type="presParOf" srcId="{38EE59F4-0ACD-4866-9090-92FDC847E981}" destId="{6F8428A2-EFF4-4AF8-A0A3-F86E688C4FB9}" srcOrd="1" destOrd="0" presId="urn:microsoft.com/office/officeart/2005/8/layout/orgChart1"/>
    <dgm:cxn modelId="{C784E479-05E3-4B45-9263-F497D17B9193}" type="presParOf" srcId="{38EE59F4-0ACD-4866-9090-92FDC847E981}" destId="{01D05976-97D7-4C69-A128-E6656C393B33}" srcOrd="2" destOrd="0" presId="urn:microsoft.com/office/officeart/2005/8/layout/orgChart1"/>
    <dgm:cxn modelId="{875A6CEE-DAC6-4773-A78D-0F4199A1B4C1}" type="presParOf" srcId="{19B35A68-44A9-4F6A-8944-619CE19C0A2D}" destId="{74098A41-C6BB-4386-8C30-BAEC27A51BB2}" srcOrd="2" destOrd="0" presId="urn:microsoft.com/office/officeart/2005/8/layout/orgChart1"/>
    <dgm:cxn modelId="{627F5780-50CE-4F0D-B8F1-81B7CCB4C97F}" type="presParOf" srcId="{19B35A68-44A9-4F6A-8944-619CE19C0A2D}" destId="{ADC6309E-6BAB-4CC6-9443-911976CDACA9}" srcOrd="3" destOrd="0" presId="urn:microsoft.com/office/officeart/2005/8/layout/orgChart1"/>
    <dgm:cxn modelId="{7D4C8588-4E65-45E1-9891-647501D04126}" type="presParOf" srcId="{ADC6309E-6BAB-4CC6-9443-911976CDACA9}" destId="{D970B458-44BE-4DC2-BA0E-800E01C02B50}" srcOrd="0" destOrd="0" presId="urn:microsoft.com/office/officeart/2005/8/layout/orgChart1"/>
    <dgm:cxn modelId="{921AAAF2-C727-4A5D-8DB2-3BA832C67530}" type="presParOf" srcId="{D970B458-44BE-4DC2-BA0E-800E01C02B50}" destId="{8D65F868-7FD7-40B4-B1B0-19946544BF81}" srcOrd="0" destOrd="0" presId="urn:microsoft.com/office/officeart/2005/8/layout/orgChart1"/>
    <dgm:cxn modelId="{F1C7F792-D69D-4AFD-856D-FDF22B13645C}" type="presParOf" srcId="{D970B458-44BE-4DC2-BA0E-800E01C02B50}" destId="{5738AA9F-0F3A-4BE7-8467-CE5B4DFEF83C}" srcOrd="1" destOrd="0" presId="urn:microsoft.com/office/officeart/2005/8/layout/orgChart1"/>
    <dgm:cxn modelId="{EE6817F0-07DD-4BB8-9F8B-DD1E915A698B}" type="presParOf" srcId="{ADC6309E-6BAB-4CC6-9443-911976CDACA9}" destId="{763E711A-4595-4AB8-88A4-D0EAAD7B6B7D}" srcOrd="1" destOrd="0" presId="urn:microsoft.com/office/officeart/2005/8/layout/orgChart1"/>
    <dgm:cxn modelId="{782B534C-43D4-42E8-9CC4-87F00B858AAD}" type="presParOf" srcId="{763E711A-4595-4AB8-88A4-D0EAAD7B6B7D}" destId="{776E0816-0848-4F9B-AB72-D4117F15A52F}" srcOrd="0" destOrd="0" presId="urn:microsoft.com/office/officeart/2005/8/layout/orgChart1"/>
    <dgm:cxn modelId="{BB61B072-6509-4E58-8BCE-6AECC4454A3C}" type="presParOf" srcId="{763E711A-4595-4AB8-88A4-D0EAAD7B6B7D}" destId="{1F238B26-C24B-4FC2-9134-F1B574EA43F3}" srcOrd="1" destOrd="0" presId="urn:microsoft.com/office/officeart/2005/8/layout/orgChart1"/>
    <dgm:cxn modelId="{852643BA-6D28-4DE6-B74C-B842D9B325C2}" type="presParOf" srcId="{1F238B26-C24B-4FC2-9134-F1B574EA43F3}" destId="{1D14B5C9-4CA6-4491-B20B-FDED15730920}" srcOrd="0" destOrd="0" presId="urn:microsoft.com/office/officeart/2005/8/layout/orgChart1"/>
    <dgm:cxn modelId="{8CD1F049-551E-4204-BE95-D8D9B7D34EDA}" type="presParOf" srcId="{1D14B5C9-4CA6-4491-B20B-FDED15730920}" destId="{D421E079-506F-47C9-922E-3BB630678E86}" srcOrd="0" destOrd="0" presId="urn:microsoft.com/office/officeart/2005/8/layout/orgChart1"/>
    <dgm:cxn modelId="{FBB7E5C9-7AAF-458F-883A-6AD61193D58B}" type="presParOf" srcId="{1D14B5C9-4CA6-4491-B20B-FDED15730920}" destId="{1554C02C-C191-49AE-A74C-692378E46A0B}" srcOrd="1" destOrd="0" presId="urn:microsoft.com/office/officeart/2005/8/layout/orgChart1"/>
    <dgm:cxn modelId="{04864579-2945-43AB-9DD9-50F540422188}" type="presParOf" srcId="{1F238B26-C24B-4FC2-9134-F1B574EA43F3}" destId="{B6639DB9-B4FE-4900-81FC-AC2EB96664C0}" srcOrd="1" destOrd="0" presId="urn:microsoft.com/office/officeart/2005/8/layout/orgChart1"/>
    <dgm:cxn modelId="{01A8BF55-1D98-4A41-99D6-EEBE35EFC45B}" type="presParOf" srcId="{1F238B26-C24B-4FC2-9134-F1B574EA43F3}" destId="{C396653A-E223-4C75-BA08-C4DA504B977B}" srcOrd="2" destOrd="0" presId="urn:microsoft.com/office/officeart/2005/8/layout/orgChart1"/>
    <dgm:cxn modelId="{6F99EA74-85A4-440A-8906-69127004E103}" type="presParOf" srcId="{763E711A-4595-4AB8-88A4-D0EAAD7B6B7D}" destId="{A41D4F23-DF70-4A6B-987E-21D24A95047D}" srcOrd="2" destOrd="0" presId="urn:microsoft.com/office/officeart/2005/8/layout/orgChart1"/>
    <dgm:cxn modelId="{3506D4B5-B5C9-44D9-8ADC-751142D2F9FC}" type="presParOf" srcId="{763E711A-4595-4AB8-88A4-D0EAAD7B6B7D}" destId="{DE166300-5B89-47A1-93D2-73F398F777A9}" srcOrd="3" destOrd="0" presId="urn:microsoft.com/office/officeart/2005/8/layout/orgChart1"/>
    <dgm:cxn modelId="{B46B4DF4-F599-4CE3-9715-DB10B8EAB3BB}" type="presParOf" srcId="{DE166300-5B89-47A1-93D2-73F398F777A9}" destId="{548884B6-7295-4029-B3CF-88BE5A92E302}" srcOrd="0" destOrd="0" presId="urn:microsoft.com/office/officeart/2005/8/layout/orgChart1"/>
    <dgm:cxn modelId="{F29CF4CD-02D1-41E0-B44F-2804556A53D8}" type="presParOf" srcId="{548884B6-7295-4029-B3CF-88BE5A92E302}" destId="{E541CBD5-D071-4956-91E1-FD76572C44D0}" srcOrd="0" destOrd="0" presId="urn:microsoft.com/office/officeart/2005/8/layout/orgChart1"/>
    <dgm:cxn modelId="{D7B144C7-FFC0-4812-A5D2-65DB23F3F6BE}" type="presParOf" srcId="{548884B6-7295-4029-B3CF-88BE5A92E302}" destId="{0D16F2E1-1C9B-4134-A75F-6B5CCBDD3EB7}" srcOrd="1" destOrd="0" presId="urn:microsoft.com/office/officeart/2005/8/layout/orgChart1"/>
    <dgm:cxn modelId="{E78C09D4-D1C4-48D3-8A85-AE3600E642C0}" type="presParOf" srcId="{DE166300-5B89-47A1-93D2-73F398F777A9}" destId="{031E6BF2-84DB-4996-BD55-1C46C3B11A3F}" srcOrd="1" destOrd="0" presId="urn:microsoft.com/office/officeart/2005/8/layout/orgChart1"/>
    <dgm:cxn modelId="{62DC744A-8B76-40CD-9068-9A77E4A8DD5B}" type="presParOf" srcId="{DE166300-5B89-47A1-93D2-73F398F777A9}" destId="{2DB0B6AB-AA94-49C5-AB92-0FDD25EF6100}" srcOrd="2" destOrd="0" presId="urn:microsoft.com/office/officeart/2005/8/layout/orgChart1"/>
    <dgm:cxn modelId="{007B6D8B-EC55-483A-A248-04E00650E2B9}" type="presParOf" srcId="{ADC6309E-6BAB-4CC6-9443-911976CDACA9}" destId="{D8D4DE7D-D939-4AA7-9192-5896DFEA2919}" srcOrd="2" destOrd="0" presId="urn:microsoft.com/office/officeart/2005/8/layout/orgChart1"/>
    <dgm:cxn modelId="{D655D143-EFAB-4FD0-989D-EB808A5FE940}" type="presParOf" srcId="{A45CC118-4C35-4D63-B0CD-7D77D6FC3F1A}" destId="{4D5F198E-DACB-4F51-B6D0-D955BA1CED20}" srcOrd="2" destOrd="0" presId="urn:microsoft.com/office/officeart/2005/8/layout/orgChart1"/>
    <dgm:cxn modelId="{06312B8C-BB75-4E4F-BE40-9222A2DDF5B9}" type="presParOf" srcId="{0E48CD54-2CEE-4051-880C-3C4542383BAC}" destId="{90985296-E561-4A03-81D2-F9B877922FF2}" srcOrd="2" destOrd="0" presId="urn:microsoft.com/office/officeart/2005/8/layout/orgChart1"/>
    <dgm:cxn modelId="{37D50B5B-1C4D-4858-888A-8342507C862A}" type="presParOf" srcId="{0E48CD54-2CEE-4051-880C-3C4542383BAC}" destId="{43F83A62-2E99-41AF-969C-3D32B9668CB8}" srcOrd="3" destOrd="0" presId="urn:microsoft.com/office/officeart/2005/8/layout/orgChart1"/>
    <dgm:cxn modelId="{336E2CF7-FA6E-43E6-8113-69730F609E80}" type="presParOf" srcId="{43F83A62-2E99-41AF-969C-3D32B9668CB8}" destId="{81116481-1A4A-4E22-9AA3-B1AEA24FA2D1}" srcOrd="0" destOrd="0" presId="urn:microsoft.com/office/officeart/2005/8/layout/orgChart1"/>
    <dgm:cxn modelId="{B0A581AA-5D74-4AE8-AD97-2176CCE91E78}" type="presParOf" srcId="{81116481-1A4A-4E22-9AA3-B1AEA24FA2D1}" destId="{6104EF88-F87D-4A70-A139-57F30C994D28}" srcOrd="0" destOrd="0" presId="urn:microsoft.com/office/officeart/2005/8/layout/orgChart1"/>
    <dgm:cxn modelId="{09DC84C2-97D8-4445-928D-993A760D6EB8}" type="presParOf" srcId="{81116481-1A4A-4E22-9AA3-B1AEA24FA2D1}" destId="{773C27A8-3282-4B0E-AE32-411FE96C7321}" srcOrd="1" destOrd="0" presId="urn:microsoft.com/office/officeart/2005/8/layout/orgChart1"/>
    <dgm:cxn modelId="{0CD4D862-BB1E-4B9B-8FA8-9E0965A92911}" type="presParOf" srcId="{43F83A62-2E99-41AF-969C-3D32B9668CB8}" destId="{9657EBC6-56D3-4D65-849E-80FB1CDDA530}" srcOrd="1" destOrd="0" presId="urn:microsoft.com/office/officeart/2005/8/layout/orgChart1"/>
    <dgm:cxn modelId="{F4A2DF25-62C3-4A67-B2C2-492E8F011D87}" type="presParOf" srcId="{43F83A62-2E99-41AF-969C-3D32B9668CB8}" destId="{2F028F94-0832-47E8-B2A4-1F8ACDEDE6C5}" srcOrd="2" destOrd="0" presId="urn:microsoft.com/office/officeart/2005/8/layout/orgChart1"/>
    <dgm:cxn modelId="{E05F17FF-D125-4B70-8377-00A2210E01F0}" type="presParOf" srcId="{55EB12C3-B74E-4F7E-9E5D-7FB1E6F06706}" destId="{10A52119-53B1-4832-B1FF-5BB758C93AEB}" srcOrd="2" destOrd="0" presId="urn:microsoft.com/office/officeart/2005/8/layout/orgChart1"/>
  </dgm:cxnLst>
  <dgm:bg/>
  <dgm:whole>
    <a:ln w="28575"/>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85296-E561-4A03-81D2-F9B877922FF2}">
      <dsp:nvSpPr>
        <dsp:cNvPr id="0" name=""/>
        <dsp:cNvSpPr/>
      </dsp:nvSpPr>
      <dsp:spPr>
        <a:xfrm>
          <a:off x="4887560" y="817723"/>
          <a:ext cx="2054556" cy="332655"/>
        </a:xfrm>
        <a:custGeom>
          <a:avLst/>
          <a:gdLst/>
          <a:ahLst/>
          <a:cxnLst/>
          <a:rect l="0" t="0" r="0" b="0"/>
          <a:pathLst>
            <a:path>
              <a:moveTo>
                <a:pt x="0" y="0"/>
              </a:moveTo>
              <a:lnTo>
                <a:pt x="0" y="161565"/>
              </a:lnTo>
              <a:lnTo>
                <a:pt x="2054556" y="161565"/>
              </a:lnTo>
              <a:lnTo>
                <a:pt x="2054556" y="332655"/>
              </a:lnTo>
            </a:path>
          </a:pathLst>
        </a:custGeom>
        <a:noFill/>
        <a:ln w="28575" cap="flat" cmpd="sng" algn="ctr">
          <a:solidFill>
            <a:schemeClr val="accent4">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A41D4F23-DF70-4A6B-987E-21D24A95047D}">
      <dsp:nvSpPr>
        <dsp:cNvPr id="0" name=""/>
        <dsp:cNvSpPr/>
      </dsp:nvSpPr>
      <dsp:spPr>
        <a:xfrm>
          <a:off x="3515419" y="3310261"/>
          <a:ext cx="1155069" cy="1727669"/>
        </a:xfrm>
        <a:custGeom>
          <a:avLst/>
          <a:gdLst/>
          <a:ahLst/>
          <a:cxnLst/>
          <a:rect l="0" t="0" r="0" b="0"/>
          <a:pathLst>
            <a:path>
              <a:moveTo>
                <a:pt x="0" y="0"/>
              </a:moveTo>
              <a:lnTo>
                <a:pt x="0" y="1727669"/>
              </a:lnTo>
              <a:lnTo>
                <a:pt x="1155069" y="1727669"/>
              </a:lnTo>
            </a:path>
          </a:pathLst>
        </a:custGeom>
        <a:noFill/>
        <a:ln w="28575" cap="flat" cmpd="sng" algn="ctr">
          <a:solidFill>
            <a:schemeClr val="accent4">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776E0816-0848-4F9B-AB72-D4117F15A52F}">
      <dsp:nvSpPr>
        <dsp:cNvPr id="0" name=""/>
        <dsp:cNvSpPr/>
      </dsp:nvSpPr>
      <dsp:spPr>
        <a:xfrm>
          <a:off x="3515419" y="3310261"/>
          <a:ext cx="1926601" cy="574526"/>
        </a:xfrm>
        <a:custGeom>
          <a:avLst/>
          <a:gdLst/>
          <a:ahLst/>
          <a:cxnLst/>
          <a:rect l="0" t="0" r="0" b="0"/>
          <a:pathLst>
            <a:path>
              <a:moveTo>
                <a:pt x="0" y="0"/>
              </a:moveTo>
              <a:lnTo>
                <a:pt x="0" y="574526"/>
              </a:lnTo>
              <a:lnTo>
                <a:pt x="1926601" y="574526"/>
              </a:lnTo>
            </a:path>
          </a:pathLst>
        </a:custGeom>
        <a:noFill/>
        <a:ln w="28575" cap="flat" cmpd="sng" algn="ctr">
          <a:solidFill>
            <a:schemeClr val="accent4">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74098A41-C6BB-4386-8C30-BAEC27A51BB2}">
      <dsp:nvSpPr>
        <dsp:cNvPr id="0" name=""/>
        <dsp:cNvSpPr/>
      </dsp:nvSpPr>
      <dsp:spPr>
        <a:xfrm>
          <a:off x="2561126" y="1951696"/>
          <a:ext cx="2215519" cy="543852"/>
        </a:xfrm>
        <a:custGeom>
          <a:avLst/>
          <a:gdLst/>
          <a:ahLst/>
          <a:cxnLst/>
          <a:rect l="0" t="0" r="0" b="0"/>
          <a:pathLst>
            <a:path>
              <a:moveTo>
                <a:pt x="0" y="0"/>
              </a:moveTo>
              <a:lnTo>
                <a:pt x="0" y="372763"/>
              </a:lnTo>
              <a:lnTo>
                <a:pt x="2215519" y="372763"/>
              </a:lnTo>
              <a:lnTo>
                <a:pt x="2215519" y="543852"/>
              </a:lnTo>
            </a:path>
          </a:pathLst>
        </a:custGeom>
        <a:noFill/>
        <a:ln w="28575" cap="flat" cmpd="sng" algn="ctr">
          <a:solidFill>
            <a:schemeClr val="accent4">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DC2AEC91-C943-478C-854C-A104858DC860}">
      <dsp:nvSpPr>
        <dsp:cNvPr id="0" name=""/>
        <dsp:cNvSpPr/>
      </dsp:nvSpPr>
      <dsp:spPr>
        <a:xfrm>
          <a:off x="1420513" y="1951696"/>
          <a:ext cx="1140612" cy="1041372"/>
        </a:xfrm>
        <a:custGeom>
          <a:avLst/>
          <a:gdLst/>
          <a:ahLst/>
          <a:cxnLst/>
          <a:rect l="0" t="0" r="0" b="0"/>
          <a:pathLst>
            <a:path>
              <a:moveTo>
                <a:pt x="1140612" y="0"/>
              </a:moveTo>
              <a:lnTo>
                <a:pt x="1140612" y="870283"/>
              </a:lnTo>
              <a:lnTo>
                <a:pt x="0" y="870283"/>
              </a:lnTo>
              <a:lnTo>
                <a:pt x="0" y="1041372"/>
              </a:lnTo>
            </a:path>
          </a:pathLst>
        </a:custGeom>
        <a:noFill/>
        <a:ln w="28575" cap="flat" cmpd="sng" algn="ctr">
          <a:solidFill>
            <a:schemeClr val="accent4">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5F379E52-69A0-4260-8CA6-91A7F0188700}">
      <dsp:nvSpPr>
        <dsp:cNvPr id="0" name=""/>
        <dsp:cNvSpPr/>
      </dsp:nvSpPr>
      <dsp:spPr>
        <a:xfrm>
          <a:off x="2561126" y="817723"/>
          <a:ext cx="2326434" cy="319261"/>
        </a:xfrm>
        <a:custGeom>
          <a:avLst/>
          <a:gdLst/>
          <a:ahLst/>
          <a:cxnLst/>
          <a:rect l="0" t="0" r="0" b="0"/>
          <a:pathLst>
            <a:path>
              <a:moveTo>
                <a:pt x="2326434" y="0"/>
              </a:moveTo>
              <a:lnTo>
                <a:pt x="2326434" y="148171"/>
              </a:lnTo>
              <a:lnTo>
                <a:pt x="0" y="148171"/>
              </a:lnTo>
              <a:lnTo>
                <a:pt x="0" y="319261"/>
              </a:lnTo>
            </a:path>
          </a:pathLst>
        </a:custGeom>
        <a:noFill/>
        <a:ln w="28575" cap="flat" cmpd="sng" algn="ctr">
          <a:solidFill>
            <a:schemeClr val="accent4">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3991BA7D-3987-4360-A969-F2E55FEF620D}">
      <dsp:nvSpPr>
        <dsp:cNvPr id="0" name=""/>
        <dsp:cNvSpPr/>
      </dsp:nvSpPr>
      <dsp:spPr>
        <a:xfrm>
          <a:off x="3609635" y="3011"/>
          <a:ext cx="2555848" cy="814711"/>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latin typeface="BIZ UDPゴシック" panose="020B0400000000000000" pitchFamily="50" charset="-128"/>
              <a:ea typeface="BIZ UDPゴシック" panose="020B0400000000000000" pitchFamily="50" charset="-128"/>
            </a:rPr>
            <a:t>抗原検査</a:t>
          </a:r>
        </a:p>
      </dsp:txBody>
      <dsp:txXfrm>
        <a:off x="3609635" y="3011"/>
        <a:ext cx="2555848" cy="814711"/>
      </dsp:txXfrm>
    </dsp:sp>
    <dsp:sp modelId="{F91F7646-CC45-4DF9-B555-DEF565344676}">
      <dsp:nvSpPr>
        <dsp:cNvPr id="0" name=""/>
        <dsp:cNvSpPr/>
      </dsp:nvSpPr>
      <dsp:spPr>
        <a:xfrm>
          <a:off x="1746414" y="1136984"/>
          <a:ext cx="1629423" cy="814711"/>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latin typeface="BIZ UDPゴシック" panose="020B0400000000000000" pitchFamily="50" charset="-128"/>
              <a:ea typeface="BIZ UDPゴシック" panose="020B0400000000000000" pitchFamily="50" charset="-128"/>
            </a:rPr>
            <a:t>陰性</a:t>
          </a:r>
        </a:p>
      </dsp:txBody>
      <dsp:txXfrm>
        <a:off x="1746414" y="1136984"/>
        <a:ext cx="1629423" cy="814711"/>
      </dsp:txXfrm>
    </dsp:sp>
    <dsp:sp modelId="{5641BE06-39A0-4974-AB12-0EA0047827BB}">
      <dsp:nvSpPr>
        <dsp:cNvPr id="0" name=""/>
        <dsp:cNvSpPr/>
      </dsp:nvSpPr>
      <dsp:spPr>
        <a:xfrm>
          <a:off x="76197" y="2993069"/>
          <a:ext cx="2688630" cy="814711"/>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latin typeface="BIZ UDPゴシック" panose="020B0400000000000000" pitchFamily="50" charset="-128"/>
              <a:ea typeface="BIZ UDPゴシック" panose="020B0400000000000000" pitchFamily="50" charset="-128"/>
            </a:rPr>
            <a:t>発症から</a:t>
          </a:r>
          <a:r>
            <a:rPr kumimoji="1" lang="en-US" altLang="ja-JP" sz="2000" kern="1200" dirty="0">
              <a:latin typeface="BIZ UDPゴシック" panose="020B0400000000000000" pitchFamily="50" charset="-128"/>
              <a:ea typeface="BIZ UDPゴシック" panose="020B0400000000000000" pitchFamily="50" charset="-128"/>
            </a:rPr>
            <a:t>2</a:t>
          </a:r>
          <a:r>
            <a:rPr kumimoji="1" lang="ja-JP" altLang="en-US" sz="2000" kern="1200" dirty="0">
              <a:latin typeface="BIZ UDPゴシック" panose="020B0400000000000000" pitchFamily="50" charset="-128"/>
              <a:ea typeface="BIZ UDPゴシック" panose="020B0400000000000000" pitchFamily="50" charset="-128"/>
            </a:rPr>
            <a:t>日目以降</a:t>
          </a:r>
          <a:br>
            <a:rPr kumimoji="1" lang="en-US" altLang="ja-JP" sz="2000" kern="1200" dirty="0">
              <a:latin typeface="BIZ UDPゴシック" panose="020B0400000000000000" pitchFamily="50" charset="-128"/>
              <a:ea typeface="BIZ UDPゴシック" panose="020B0400000000000000" pitchFamily="50" charset="-128"/>
            </a:rPr>
          </a:br>
          <a:r>
            <a:rPr kumimoji="1" lang="ja-JP" altLang="en-US" sz="2000" kern="1200" dirty="0">
              <a:latin typeface="BIZ UDPゴシック" panose="020B0400000000000000" pitchFamily="50" charset="-128"/>
              <a:ea typeface="BIZ UDPゴシック" panose="020B0400000000000000" pitchFamily="50" charset="-128"/>
            </a:rPr>
            <a:t>～</a:t>
          </a:r>
          <a:r>
            <a:rPr kumimoji="1" lang="en-US" altLang="ja-JP" sz="2000" kern="1200" dirty="0">
              <a:latin typeface="BIZ UDPゴシック" panose="020B0400000000000000" pitchFamily="50" charset="-128"/>
              <a:ea typeface="BIZ UDPゴシック" panose="020B0400000000000000" pitchFamily="50" charset="-128"/>
            </a:rPr>
            <a:t>9</a:t>
          </a:r>
          <a:r>
            <a:rPr kumimoji="1" lang="ja-JP" altLang="en-US" sz="2000" kern="1200" dirty="0">
              <a:latin typeface="BIZ UDPゴシック" panose="020B0400000000000000" pitchFamily="50" charset="-128"/>
              <a:ea typeface="BIZ UDPゴシック" panose="020B0400000000000000" pitchFamily="50" charset="-128"/>
            </a:rPr>
            <a:t>日以内</a:t>
          </a:r>
        </a:p>
      </dsp:txBody>
      <dsp:txXfrm>
        <a:off x="76197" y="2993069"/>
        <a:ext cx="2688630" cy="814711"/>
      </dsp:txXfrm>
    </dsp:sp>
    <dsp:sp modelId="{8D65F868-7FD7-40B4-B1B0-19946544BF81}">
      <dsp:nvSpPr>
        <dsp:cNvPr id="0" name=""/>
        <dsp:cNvSpPr/>
      </dsp:nvSpPr>
      <dsp:spPr>
        <a:xfrm>
          <a:off x="3200112" y="2495549"/>
          <a:ext cx="3153065" cy="814711"/>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latin typeface="BIZ UDPゴシック" panose="020B0400000000000000" pitchFamily="50" charset="-128"/>
              <a:ea typeface="BIZ UDPゴシック" panose="020B0400000000000000" pitchFamily="50" charset="-128"/>
            </a:rPr>
            <a:t>症状発症日および</a:t>
          </a:r>
          <a:br>
            <a:rPr kumimoji="1" lang="en-US" altLang="ja-JP" sz="2000" kern="1200" dirty="0">
              <a:latin typeface="BIZ UDPゴシック" panose="020B0400000000000000" pitchFamily="50" charset="-128"/>
              <a:ea typeface="BIZ UDPゴシック" panose="020B0400000000000000" pitchFamily="50" charset="-128"/>
            </a:rPr>
          </a:br>
          <a:r>
            <a:rPr kumimoji="1" lang="ja-JP" altLang="en-US" sz="2000" kern="1200" dirty="0">
              <a:latin typeface="BIZ UDPゴシック" panose="020B0400000000000000" pitchFamily="50" charset="-128"/>
              <a:ea typeface="BIZ UDPゴシック" panose="020B0400000000000000" pitchFamily="50" charset="-128"/>
            </a:rPr>
            <a:t>発症から</a:t>
          </a:r>
          <a:r>
            <a:rPr kumimoji="1" lang="en-US" altLang="ja-JP" sz="2000" kern="1200" dirty="0">
              <a:latin typeface="BIZ UDPゴシック" panose="020B0400000000000000" pitchFamily="50" charset="-128"/>
              <a:ea typeface="BIZ UDPゴシック" panose="020B0400000000000000" pitchFamily="50" charset="-128"/>
            </a:rPr>
            <a:t>10</a:t>
          </a:r>
          <a:r>
            <a:rPr kumimoji="1" lang="ja-JP" altLang="en-US" sz="2000" kern="1200" dirty="0">
              <a:latin typeface="BIZ UDPゴシック" panose="020B0400000000000000" pitchFamily="50" charset="-128"/>
              <a:ea typeface="BIZ UDPゴシック" panose="020B0400000000000000" pitchFamily="50" charset="-128"/>
            </a:rPr>
            <a:t>日目以降</a:t>
          </a:r>
        </a:p>
      </dsp:txBody>
      <dsp:txXfrm>
        <a:off x="3200112" y="2495549"/>
        <a:ext cx="3153065" cy="814711"/>
      </dsp:txXfrm>
    </dsp:sp>
    <dsp:sp modelId="{D421E079-506F-47C9-922E-3BB630678E86}">
      <dsp:nvSpPr>
        <dsp:cNvPr id="0" name=""/>
        <dsp:cNvSpPr/>
      </dsp:nvSpPr>
      <dsp:spPr>
        <a:xfrm>
          <a:off x="5442020" y="3477432"/>
          <a:ext cx="1629423" cy="814711"/>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latin typeface="BIZ UDPゴシック" panose="020B0400000000000000" pitchFamily="50" charset="-128"/>
              <a:ea typeface="BIZ UDPゴシック" panose="020B0400000000000000" pitchFamily="50" charset="-128"/>
            </a:rPr>
            <a:t>陽性</a:t>
          </a:r>
        </a:p>
      </dsp:txBody>
      <dsp:txXfrm>
        <a:off x="5442020" y="3477432"/>
        <a:ext cx="1629423" cy="814711"/>
      </dsp:txXfrm>
    </dsp:sp>
    <dsp:sp modelId="{E541CBD5-D071-4956-91E1-FD76572C44D0}">
      <dsp:nvSpPr>
        <dsp:cNvPr id="0" name=""/>
        <dsp:cNvSpPr/>
      </dsp:nvSpPr>
      <dsp:spPr>
        <a:xfrm>
          <a:off x="4670488" y="4630575"/>
          <a:ext cx="1629423" cy="814711"/>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latin typeface="BIZ UDPゴシック" panose="020B0400000000000000" pitchFamily="50" charset="-128"/>
              <a:ea typeface="BIZ UDPゴシック" panose="020B0400000000000000" pitchFamily="50" charset="-128"/>
            </a:rPr>
            <a:t>陰性</a:t>
          </a:r>
        </a:p>
      </dsp:txBody>
      <dsp:txXfrm>
        <a:off x="4670488" y="4630575"/>
        <a:ext cx="1629423" cy="814711"/>
      </dsp:txXfrm>
    </dsp:sp>
    <dsp:sp modelId="{6104EF88-F87D-4A70-A139-57F30C994D28}">
      <dsp:nvSpPr>
        <dsp:cNvPr id="0" name=""/>
        <dsp:cNvSpPr/>
      </dsp:nvSpPr>
      <dsp:spPr>
        <a:xfrm>
          <a:off x="6168996" y="1150378"/>
          <a:ext cx="1546241" cy="814711"/>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latin typeface="BIZ UDPゴシック" panose="020B0400000000000000" pitchFamily="50" charset="-128"/>
              <a:ea typeface="BIZ UDPゴシック" panose="020B0400000000000000" pitchFamily="50" charset="-128"/>
            </a:rPr>
            <a:t>陽性</a:t>
          </a:r>
        </a:p>
      </dsp:txBody>
      <dsp:txXfrm>
        <a:off x="6168996" y="1150378"/>
        <a:ext cx="1546241" cy="81471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E9924-FC34-434F-B9D3-9EB7FCEE7CEC}"/>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DA353C0-779E-4EFE-9ACF-D050FBC22AB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EA5F70-A29D-4993-B34F-00A9B51510F8}"/>
              </a:ext>
            </a:extLst>
          </p:cNvPr>
          <p:cNvSpPr>
            <a:spLocks noGrp="1"/>
          </p:cNvSpPr>
          <p:nvPr>
            <p:ph type="dt" sz="half" idx="10"/>
          </p:nvPr>
        </p:nvSpPr>
        <p:spPr/>
        <p:txBody>
          <a:bodyPr/>
          <a:lstStyle/>
          <a:p>
            <a:fld id="{8B4AF60A-713C-41BA-9788-4C493DDC0A9C}" type="datetimeFigureOut">
              <a:rPr lang="en-US" smtClean="0"/>
              <a:t>7/28/2020</a:t>
            </a:fld>
            <a:endParaRPr lang="en-US" dirty="0"/>
          </a:p>
        </p:txBody>
      </p:sp>
      <p:sp>
        <p:nvSpPr>
          <p:cNvPr id="5" name="フッター プレースホルダー 4">
            <a:extLst>
              <a:ext uri="{FF2B5EF4-FFF2-40B4-BE49-F238E27FC236}">
                <a16:creationId xmlns:a16="http://schemas.microsoft.com/office/drawing/2014/main" id="{C548FD68-2E76-496F-B376-100F5693A5F0}"/>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9D28E2A-647B-4ACE-BB71-AC1267B71D5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3604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DD734-6CD8-4CB8-92BB-1235D205F60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E8BF55-AAA5-48FE-BA41-69D26A14261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852999-45F2-4078-A47E-E820742E341A}"/>
              </a:ext>
            </a:extLst>
          </p:cNvPr>
          <p:cNvSpPr>
            <a:spLocks noGrp="1"/>
          </p:cNvSpPr>
          <p:nvPr>
            <p:ph type="dt" sz="half" idx="10"/>
          </p:nvPr>
        </p:nvSpPr>
        <p:spPr/>
        <p:txBody>
          <a:bodyPr/>
          <a:lstStyle/>
          <a:p>
            <a:fld id="{7E5E0FA7-C445-42F7-AF66-A4F5A6FC8A9C}" type="datetimeFigureOut">
              <a:rPr lang="en-US" smtClean="0"/>
              <a:t>7/28/2020</a:t>
            </a:fld>
            <a:endParaRPr lang="en-US" dirty="0"/>
          </a:p>
        </p:txBody>
      </p:sp>
      <p:sp>
        <p:nvSpPr>
          <p:cNvPr id="5" name="フッター プレースホルダー 4">
            <a:extLst>
              <a:ext uri="{FF2B5EF4-FFF2-40B4-BE49-F238E27FC236}">
                <a16:creationId xmlns:a16="http://schemas.microsoft.com/office/drawing/2014/main" id="{52E01849-C2D7-4BE1-AF8C-9D3FD8DC9A83}"/>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9BA07904-34F7-4721-A9C7-A94E734E4DC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91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770561E-5BCD-45BA-9934-EA8667065331}"/>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E1A1EA-65A4-4879-8446-56619B25C80C}"/>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17EEDF-5738-48DD-9ABF-B3B0586AB921}"/>
              </a:ext>
            </a:extLst>
          </p:cNvPr>
          <p:cNvSpPr>
            <a:spLocks noGrp="1"/>
          </p:cNvSpPr>
          <p:nvPr>
            <p:ph type="dt" sz="half" idx="10"/>
          </p:nvPr>
        </p:nvSpPr>
        <p:spPr/>
        <p:txBody>
          <a:bodyPr/>
          <a:lstStyle/>
          <a:p>
            <a:fld id="{585AC5C5-1A57-4420-8AFB-CE41693A794B}" type="datetimeFigureOut">
              <a:rPr lang="en-US" smtClean="0"/>
              <a:t>7/28/2020</a:t>
            </a:fld>
            <a:endParaRPr lang="en-US" dirty="0"/>
          </a:p>
        </p:txBody>
      </p:sp>
      <p:sp>
        <p:nvSpPr>
          <p:cNvPr id="5" name="フッター プレースホルダー 4">
            <a:extLst>
              <a:ext uri="{FF2B5EF4-FFF2-40B4-BE49-F238E27FC236}">
                <a16:creationId xmlns:a16="http://schemas.microsoft.com/office/drawing/2014/main" id="{AFC27B4E-9D1F-48AB-8B4E-95BB7F80D165}"/>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93867F89-D54A-42F8-92C5-36175519D08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59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33ACAD-5F2E-4A2A-8C53-E151FFC3F9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687EC8-A452-4F62-832C-677270811E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0BF408-CDAE-4F6E-9704-AF0F6A50FCBA}"/>
              </a:ext>
            </a:extLst>
          </p:cNvPr>
          <p:cNvSpPr>
            <a:spLocks noGrp="1"/>
          </p:cNvSpPr>
          <p:nvPr>
            <p:ph type="dt" sz="half" idx="10"/>
          </p:nvPr>
        </p:nvSpPr>
        <p:spPr/>
        <p:txBody>
          <a:bodyPr/>
          <a:lstStyle/>
          <a:p>
            <a:fld id="{8A4C08AF-84E6-4329-8E67-FEA434B47075}" type="datetimeFigureOut">
              <a:rPr lang="en-US" smtClean="0"/>
              <a:t>7/28/2020</a:t>
            </a:fld>
            <a:endParaRPr lang="en-US" dirty="0"/>
          </a:p>
        </p:txBody>
      </p:sp>
      <p:sp>
        <p:nvSpPr>
          <p:cNvPr id="5" name="フッター プレースホルダー 4">
            <a:extLst>
              <a:ext uri="{FF2B5EF4-FFF2-40B4-BE49-F238E27FC236}">
                <a16:creationId xmlns:a16="http://schemas.microsoft.com/office/drawing/2014/main" id="{534113A4-9F28-41CE-A6DE-E50EBB9D8946}"/>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C4A90CD7-1D9E-4D71-AE22-A46DB44BD59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264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18BA78-1102-4FB9-9EDF-1FE7BFB3973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2E0D1-892D-4782-B5B7-809C42868D0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2CFE6D7-7C5A-48FF-A5AC-6E7AF03D9C53}"/>
              </a:ext>
            </a:extLst>
          </p:cNvPr>
          <p:cNvSpPr>
            <a:spLocks noGrp="1"/>
          </p:cNvSpPr>
          <p:nvPr>
            <p:ph type="dt" sz="half" idx="10"/>
          </p:nvPr>
        </p:nvSpPr>
        <p:spPr/>
        <p:txBody>
          <a:bodyPr/>
          <a:lstStyle/>
          <a:p>
            <a:fld id="{4F6EE328-6AFF-436B-881F-213D56084544}" type="datetimeFigureOut">
              <a:rPr lang="en-US" smtClean="0"/>
              <a:t>7/28/2020</a:t>
            </a:fld>
            <a:endParaRPr lang="en-US" dirty="0"/>
          </a:p>
        </p:txBody>
      </p:sp>
      <p:sp>
        <p:nvSpPr>
          <p:cNvPr id="5" name="フッター プレースホルダー 4">
            <a:extLst>
              <a:ext uri="{FF2B5EF4-FFF2-40B4-BE49-F238E27FC236}">
                <a16:creationId xmlns:a16="http://schemas.microsoft.com/office/drawing/2014/main" id="{4843A196-F451-4A3B-AEBA-012562C031B2}"/>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04045C5-0A32-4AF1-A4FB-9AF37BB92A5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082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B542-AE2C-4E1F-9BE5-5F57740BE7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2FAC74-0F8C-446B-A3B3-F5D93CD619C6}"/>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05D5F1-A611-4BB0-A814-9261A4EDFFAB}"/>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D3A7061-53FE-486F-A4B4-7450206F728D}"/>
              </a:ext>
            </a:extLst>
          </p:cNvPr>
          <p:cNvSpPr>
            <a:spLocks noGrp="1"/>
          </p:cNvSpPr>
          <p:nvPr>
            <p:ph type="dt" sz="half" idx="10"/>
          </p:nvPr>
        </p:nvSpPr>
        <p:spPr/>
        <p:txBody>
          <a:bodyPr/>
          <a:lstStyle/>
          <a:p>
            <a:fld id="{AE02069A-09EE-4C7C-86A4-2314A404921D}" type="datetimeFigureOut">
              <a:rPr lang="en-US" smtClean="0"/>
              <a:t>7/28/2020</a:t>
            </a:fld>
            <a:endParaRPr lang="en-US" dirty="0"/>
          </a:p>
        </p:txBody>
      </p:sp>
      <p:sp>
        <p:nvSpPr>
          <p:cNvPr id="6" name="フッター プレースホルダー 5">
            <a:extLst>
              <a:ext uri="{FF2B5EF4-FFF2-40B4-BE49-F238E27FC236}">
                <a16:creationId xmlns:a16="http://schemas.microsoft.com/office/drawing/2014/main" id="{C8B1A428-6D26-4BCB-AC05-C72BE3D05F08}"/>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02064253-7EF7-4F50-936A-0EBFB45E453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750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264AE-43F7-4B37-B6C0-8FE69D34842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54844C-8FD2-456D-A744-F4F3E0097E5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D13100-C3EE-4A19-BF3E-A2565C7EFB3C}"/>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86898D-EFC8-450C-8BCD-70F4B2A60C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F466326-595D-4DBD-AB00-4D71AAFCAD43}"/>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211DB6C-A33C-4376-A821-4BEDBBD2C024}"/>
              </a:ext>
            </a:extLst>
          </p:cNvPr>
          <p:cNvSpPr>
            <a:spLocks noGrp="1"/>
          </p:cNvSpPr>
          <p:nvPr>
            <p:ph type="dt" sz="half" idx="10"/>
          </p:nvPr>
        </p:nvSpPr>
        <p:spPr/>
        <p:txBody>
          <a:bodyPr/>
          <a:lstStyle/>
          <a:p>
            <a:fld id="{D56EE7F1-171E-411F-96CA-A251A21496E7}" type="datetimeFigureOut">
              <a:rPr lang="en-US" smtClean="0"/>
              <a:t>7/28/2020</a:t>
            </a:fld>
            <a:endParaRPr lang="en-US" dirty="0"/>
          </a:p>
        </p:txBody>
      </p:sp>
      <p:sp>
        <p:nvSpPr>
          <p:cNvPr id="8" name="フッター プレースホルダー 7">
            <a:extLst>
              <a:ext uri="{FF2B5EF4-FFF2-40B4-BE49-F238E27FC236}">
                <a16:creationId xmlns:a16="http://schemas.microsoft.com/office/drawing/2014/main" id="{DD49A5B2-3445-4AB1-B4D0-27E07765ADD6}"/>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18563E4A-0243-4C48-9A4E-2D4B69D8126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0309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9F85-BA79-459C-8F13-13FF8FDEC6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7C223F-4A62-49C5-9BB5-9309C94980B1}"/>
              </a:ext>
            </a:extLst>
          </p:cNvPr>
          <p:cNvSpPr>
            <a:spLocks noGrp="1"/>
          </p:cNvSpPr>
          <p:nvPr>
            <p:ph type="dt" sz="half" idx="10"/>
          </p:nvPr>
        </p:nvSpPr>
        <p:spPr/>
        <p:txBody>
          <a:bodyPr/>
          <a:lstStyle/>
          <a:p>
            <a:fld id="{8872C98D-A273-4547-9B92-97D7769F71A6}" type="datetimeFigureOut">
              <a:rPr lang="en-US" smtClean="0"/>
              <a:t>7/28/2020</a:t>
            </a:fld>
            <a:endParaRPr lang="en-US" dirty="0"/>
          </a:p>
        </p:txBody>
      </p:sp>
      <p:sp>
        <p:nvSpPr>
          <p:cNvPr id="4" name="フッター プレースホルダー 3">
            <a:extLst>
              <a:ext uri="{FF2B5EF4-FFF2-40B4-BE49-F238E27FC236}">
                <a16:creationId xmlns:a16="http://schemas.microsoft.com/office/drawing/2014/main" id="{15F8B6E8-8BE8-49A7-8421-1202C099CDBD}"/>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9E5C5C97-A68E-4756-84CD-B7F5035DA15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779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DDEF44-E4C5-4B9D-B8EB-C6A2CA18B74B}"/>
              </a:ext>
            </a:extLst>
          </p:cNvPr>
          <p:cNvSpPr>
            <a:spLocks noGrp="1"/>
          </p:cNvSpPr>
          <p:nvPr>
            <p:ph type="dt" sz="half" idx="10"/>
          </p:nvPr>
        </p:nvSpPr>
        <p:spPr/>
        <p:txBody>
          <a:bodyPr/>
          <a:lstStyle/>
          <a:p>
            <a:fld id="{BAB7CD67-0644-446C-B2AD-1C09BF34F286}" type="datetimeFigureOut">
              <a:rPr lang="en-US" smtClean="0"/>
              <a:t>7/28/2020</a:t>
            </a:fld>
            <a:endParaRPr lang="en-US" dirty="0"/>
          </a:p>
        </p:txBody>
      </p:sp>
      <p:sp>
        <p:nvSpPr>
          <p:cNvPr id="3" name="フッター プレースホルダー 2">
            <a:extLst>
              <a:ext uri="{FF2B5EF4-FFF2-40B4-BE49-F238E27FC236}">
                <a16:creationId xmlns:a16="http://schemas.microsoft.com/office/drawing/2014/main" id="{0CCB8562-F1AD-4402-A63B-D065A082AE1D}"/>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2BBDC7A8-BF93-4A97-91A5-AD991D17D30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566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85418C-EC54-427B-9B1D-7CFEAE737E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F41DB9-1146-4AE9-ACF5-F7E786BD207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D7FC14F-91DD-48F6-9925-0CFB7120D11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46344A7-3A48-4C6F-BAE8-4215EF8BAD3D}"/>
              </a:ext>
            </a:extLst>
          </p:cNvPr>
          <p:cNvSpPr>
            <a:spLocks noGrp="1"/>
          </p:cNvSpPr>
          <p:nvPr>
            <p:ph type="dt" sz="half" idx="10"/>
          </p:nvPr>
        </p:nvSpPr>
        <p:spPr/>
        <p:txBody>
          <a:bodyPr/>
          <a:lstStyle/>
          <a:p>
            <a:fld id="{81480828-6983-48AD-9E27-CBD3696F837E}" type="datetimeFigureOut">
              <a:rPr lang="en-US" smtClean="0"/>
              <a:t>7/28/2020</a:t>
            </a:fld>
            <a:endParaRPr lang="en-US" dirty="0"/>
          </a:p>
        </p:txBody>
      </p:sp>
      <p:sp>
        <p:nvSpPr>
          <p:cNvPr id="6" name="フッター プレースホルダー 5">
            <a:extLst>
              <a:ext uri="{FF2B5EF4-FFF2-40B4-BE49-F238E27FC236}">
                <a16:creationId xmlns:a16="http://schemas.microsoft.com/office/drawing/2014/main" id="{233E9416-BE79-4D4E-82F8-BDD81355EE57}"/>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196668E8-C68F-432C-A5B8-26FFE1B5C8C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291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9A5C7-C427-4CEC-B9C5-F318FC63151A}"/>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AF1C2BA-8B7B-4864-AA74-7E9BC0FB972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E3D24AC-16D6-45D9-BE1A-0D3FB75F5B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AFD448-0FA6-4900-9785-A67BDA222ADF}"/>
              </a:ext>
            </a:extLst>
          </p:cNvPr>
          <p:cNvSpPr>
            <a:spLocks noGrp="1"/>
          </p:cNvSpPr>
          <p:nvPr>
            <p:ph type="dt" sz="half" idx="10"/>
          </p:nvPr>
        </p:nvSpPr>
        <p:spPr/>
        <p:txBody>
          <a:bodyPr/>
          <a:lstStyle/>
          <a:p>
            <a:fld id="{2C5EFB91-0324-450E-B17F-36DC0ECCE413}" type="datetimeFigureOut">
              <a:rPr lang="en-US" smtClean="0"/>
              <a:t>7/28/2020</a:t>
            </a:fld>
            <a:endParaRPr lang="en-US" dirty="0"/>
          </a:p>
        </p:txBody>
      </p:sp>
      <p:sp>
        <p:nvSpPr>
          <p:cNvPr id="6" name="フッター プレースホルダー 5">
            <a:extLst>
              <a:ext uri="{FF2B5EF4-FFF2-40B4-BE49-F238E27FC236}">
                <a16:creationId xmlns:a16="http://schemas.microsoft.com/office/drawing/2014/main" id="{36619E5A-2DD2-442C-A216-87A226342E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FE370F-29C7-4CE4-92DA-603566DFFED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795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1E0B502-F9F7-43E6-97FB-9887B9B34E6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4820F1-603C-4970-8538-773C3907E3A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81CE9C-63E2-49E0-AD7F-B212C14944A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E37674-C1BA-4107-9B06-6D4CAC3A3DF5}" type="datetimeFigureOut">
              <a:rPr lang="en-US" smtClean="0"/>
              <a:t>7/28/2020</a:t>
            </a:fld>
            <a:endParaRPr lang="en-US" dirty="0"/>
          </a:p>
        </p:txBody>
      </p:sp>
      <p:sp>
        <p:nvSpPr>
          <p:cNvPr id="5" name="フッター プレースホルダー 4">
            <a:extLst>
              <a:ext uri="{FF2B5EF4-FFF2-40B4-BE49-F238E27FC236}">
                <a16:creationId xmlns:a16="http://schemas.microsoft.com/office/drawing/2014/main" id="{96954FC0-948B-4E25-A159-8F4B061F707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2275D201-B22E-4BFA-9245-D567E2D4512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5764648"/>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hf sldNum="0"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7893E-0D5D-4B9C-947E-A4D1EE187466}"/>
              </a:ext>
            </a:extLst>
          </p:cNvPr>
          <p:cNvSpPr>
            <a:spLocks noGrp="1"/>
          </p:cNvSpPr>
          <p:nvPr>
            <p:ph type="ctrTitle"/>
          </p:nvPr>
        </p:nvSpPr>
        <p:spPr/>
        <p:txBody>
          <a:bodyPr>
            <a:normAutofit/>
          </a:bodyPr>
          <a:lstStyle/>
          <a:p>
            <a:r>
              <a:rPr lang="ja-JP" altLang="en-US" sz="6600" dirty="0">
                <a:latin typeface="BIZ UDゴシック" panose="020B0400000000000000" pitchFamily="49" charset="-128"/>
                <a:ea typeface="BIZ UDゴシック" panose="020B0400000000000000" pitchFamily="49" charset="-128"/>
              </a:rPr>
              <a:t>検査法について</a:t>
            </a:r>
            <a:endParaRPr kumimoji="1" lang="ja-JP" altLang="en-US" sz="6600" dirty="0">
              <a:latin typeface="BIZ UDゴシック" panose="020B0400000000000000" pitchFamily="49" charset="-128"/>
              <a:ea typeface="BIZ UDゴシック" panose="020B0400000000000000" pitchFamily="49" charset="-128"/>
            </a:endParaRPr>
          </a:p>
        </p:txBody>
      </p:sp>
      <p:sp>
        <p:nvSpPr>
          <p:cNvPr id="3" name="字幕 2">
            <a:extLst>
              <a:ext uri="{FF2B5EF4-FFF2-40B4-BE49-F238E27FC236}">
                <a16:creationId xmlns:a16="http://schemas.microsoft.com/office/drawing/2014/main" id="{0FA9973C-295A-4126-841A-52ADFBF74C2E}"/>
              </a:ext>
            </a:extLst>
          </p:cNvPr>
          <p:cNvSpPr>
            <a:spLocks noGrp="1"/>
          </p:cNvSpPr>
          <p:nvPr>
            <p:ph type="subTitle" idx="1"/>
          </p:nvPr>
        </p:nvSpPr>
        <p:spPr>
          <a:xfrm>
            <a:off x="1143000" y="3802063"/>
            <a:ext cx="6858000" cy="1655762"/>
          </a:xfrm>
        </p:spPr>
        <p:txBody>
          <a:bodyPr>
            <a:normAutofit fontScale="85000" lnSpcReduction="20000"/>
          </a:bodyPr>
          <a:lstStyle/>
          <a:p>
            <a:endParaRPr kumimoji="1" lang="en-US" altLang="ja-JP" sz="3200" dirty="0">
              <a:latin typeface="BIZ UDゴシック" panose="020B0400000000000000" pitchFamily="49" charset="-128"/>
              <a:ea typeface="BIZ UDゴシック" panose="020B0400000000000000" pitchFamily="49" charset="-128"/>
            </a:endParaRPr>
          </a:p>
          <a:p>
            <a:r>
              <a:rPr lang="ja-JP" altLang="en-US" sz="3200" dirty="0">
                <a:latin typeface="BIZ UDゴシック" panose="020B0400000000000000" pitchFamily="49" charset="-128"/>
                <a:ea typeface="BIZ UDゴシック" panose="020B0400000000000000" pitchFamily="49" charset="-128"/>
              </a:rPr>
              <a:t>公衆衛生学</a:t>
            </a:r>
            <a:endParaRPr lang="en-US" altLang="ja-JP" sz="3200" dirty="0">
              <a:latin typeface="BIZ UDゴシック" panose="020B0400000000000000" pitchFamily="49" charset="-128"/>
              <a:ea typeface="BIZ UDゴシック" panose="020B0400000000000000" pitchFamily="49" charset="-128"/>
            </a:endParaRPr>
          </a:p>
          <a:p>
            <a:endParaRPr lang="en-US" altLang="ja-JP" sz="3200" dirty="0">
              <a:latin typeface="BIZ UDゴシック" panose="020B0400000000000000" pitchFamily="49" charset="-128"/>
              <a:ea typeface="BIZ UDゴシック" panose="020B0400000000000000" pitchFamily="49" charset="-128"/>
            </a:endParaRPr>
          </a:p>
          <a:p>
            <a:r>
              <a:rPr kumimoji="1" lang="ja-JP" altLang="en-US" sz="3200" dirty="0">
                <a:latin typeface="BIZ UDゴシック" panose="020B0400000000000000" pitchFamily="49" charset="-128"/>
                <a:ea typeface="BIZ UDゴシック" panose="020B0400000000000000" pitchFamily="49" charset="-128"/>
              </a:rPr>
              <a:t>川合紗世</a:t>
            </a:r>
          </a:p>
        </p:txBody>
      </p:sp>
      <p:sp>
        <p:nvSpPr>
          <p:cNvPr id="5" name="テキスト ボックス 4">
            <a:extLst>
              <a:ext uri="{FF2B5EF4-FFF2-40B4-BE49-F238E27FC236}">
                <a16:creationId xmlns:a16="http://schemas.microsoft.com/office/drawing/2014/main" id="{4118A926-347D-47AD-865D-17C0D6B09300}"/>
              </a:ext>
            </a:extLst>
          </p:cNvPr>
          <p:cNvSpPr txBox="1"/>
          <p:nvPr/>
        </p:nvSpPr>
        <p:spPr>
          <a:xfrm>
            <a:off x="447675" y="288410"/>
            <a:ext cx="4572000" cy="461665"/>
          </a:xfrm>
          <a:prstGeom prst="rect">
            <a:avLst/>
          </a:prstGeom>
          <a:noFill/>
        </p:spPr>
        <p:txBody>
          <a:bodyPr wrap="square">
            <a:spAutoFit/>
          </a:bodyPr>
          <a:lstStyle/>
          <a:p>
            <a:r>
              <a:rPr lang="en-US" altLang="ja-JP" sz="2400" dirty="0">
                <a:latin typeface="BIZ UDPゴシック" panose="020B0400000000000000" pitchFamily="50" charset="-128"/>
                <a:ea typeface="BIZ UDPゴシック" panose="020B0400000000000000" pitchFamily="50" charset="-128"/>
              </a:rPr>
              <a:t>2020</a:t>
            </a:r>
            <a:r>
              <a:rPr lang="ja-JP" altLang="en-US" sz="2400" dirty="0">
                <a:latin typeface="BIZ UDPゴシック" panose="020B0400000000000000" pitchFamily="50" charset="-128"/>
                <a:ea typeface="BIZ UDPゴシック" panose="020B0400000000000000" pitchFamily="50" charset="-128"/>
              </a:rPr>
              <a:t>年度　基礎医学セミナー</a:t>
            </a:r>
          </a:p>
        </p:txBody>
      </p:sp>
      <p:sp>
        <p:nvSpPr>
          <p:cNvPr id="6" name="テキスト ボックス 5">
            <a:extLst>
              <a:ext uri="{FF2B5EF4-FFF2-40B4-BE49-F238E27FC236}">
                <a16:creationId xmlns:a16="http://schemas.microsoft.com/office/drawing/2014/main" id="{C0BB7D76-022C-49D4-BC88-8064C63A4A25}"/>
              </a:ext>
            </a:extLst>
          </p:cNvPr>
          <p:cNvSpPr txBox="1"/>
          <p:nvPr/>
        </p:nvSpPr>
        <p:spPr>
          <a:xfrm>
            <a:off x="5438775" y="6098400"/>
            <a:ext cx="3505200" cy="461665"/>
          </a:xfrm>
          <a:prstGeom prst="rect">
            <a:avLst/>
          </a:prstGeom>
          <a:noFill/>
        </p:spPr>
        <p:txBody>
          <a:bodyPr wrap="square">
            <a:spAutoFit/>
          </a:bodyPr>
          <a:lstStyle/>
          <a:p>
            <a:pPr algn="r"/>
            <a:r>
              <a:rPr lang="en-US" altLang="ja-JP" sz="2400" dirty="0">
                <a:latin typeface="BIZ UDPゴシック" panose="020B0400000000000000" pitchFamily="50" charset="-128"/>
                <a:ea typeface="BIZ UDPゴシック" panose="020B0400000000000000" pitchFamily="50" charset="-128"/>
              </a:rPr>
              <a:t>2020</a:t>
            </a:r>
            <a:r>
              <a:rPr lang="ja-JP" altLang="en-US" sz="2400" dirty="0">
                <a:latin typeface="BIZ UDPゴシック" panose="020B0400000000000000" pitchFamily="50" charset="-128"/>
                <a:ea typeface="BIZ UDPゴシック" panose="020B0400000000000000" pitchFamily="50" charset="-128"/>
              </a:rPr>
              <a:t>年</a:t>
            </a:r>
            <a:r>
              <a:rPr lang="en-US" altLang="ja-JP" sz="2400" dirty="0">
                <a:latin typeface="BIZ UDPゴシック" panose="020B0400000000000000" pitchFamily="50" charset="-128"/>
                <a:ea typeface="BIZ UDPゴシック" panose="020B0400000000000000" pitchFamily="50" charset="-128"/>
              </a:rPr>
              <a:t>7</a:t>
            </a:r>
            <a:r>
              <a:rPr lang="ja-JP" altLang="en-US" sz="2400" dirty="0">
                <a:latin typeface="BIZ UDPゴシック" panose="020B0400000000000000" pitchFamily="50" charset="-128"/>
                <a:ea typeface="BIZ UDPゴシック" panose="020B0400000000000000" pitchFamily="50" charset="-128"/>
              </a:rPr>
              <a:t>月</a:t>
            </a:r>
            <a:r>
              <a:rPr lang="en-US" altLang="ja-JP" sz="2400" dirty="0">
                <a:latin typeface="BIZ UDPゴシック" panose="020B0400000000000000" pitchFamily="50" charset="-128"/>
                <a:ea typeface="BIZ UDPゴシック" panose="020B0400000000000000" pitchFamily="50" charset="-128"/>
              </a:rPr>
              <a:t>29</a:t>
            </a:r>
            <a:r>
              <a:rPr lang="ja-JP" altLang="en-US" sz="2400" dirty="0">
                <a:latin typeface="BIZ UDPゴシック" panose="020B0400000000000000" pitchFamily="50" charset="-128"/>
                <a:ea typeface="BIZ UDPゴシック" panose="020B0400000000000000" pitchFamily="50" charset="-128"/>
              </a:rPr>
              <a:t>日（水）</a:t>
            </a:r>
          </a:p>
        </p:txBody>
      </p:sp>
    </p:spTree>
    <p:extLst>
      <p:ext uri="{BB962C8B-B14F-4D97-AF65-F5344CB8AC3E}">
        <p14:creationId xmlns:p14="http://schemas.microsoft.com/office/powerpoint/2010/main" val="337151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70C4DD-CE27-4004-8B09-CBF7F1D70E93}"/>
              </a:ext>
            </a:extLst>
          </p:cNvPr>
          <p:cNvSpPr>
            <a:spLocks noGrp="1"/>
          </p:cNvSpPr>
          <p:nvPr>
            <p:ph type="title"/>
          </p:nvPr>
        </p:nvSpPr>
        <p:spPr>
          <a:xfrm>
            <a:off x="371475" y="66675"/>
            <a:ext cx="7886700" cy="806449"/>
          </a:xfrm>
        </p:spPr>
        <p:txBody>
          <a:bodyPr>
            <a:normAutofit/>
          </a:bodyPr>
          <a:lstStyle/>
          <a:p>
            <a:r>
              <a:rPr kumimoji="1" lang="en-US" altLang="ja-JP" sz="3600" b="1" dirty="0">
                <a:latin typeface="BIZ UDPゴシック" panose="020B0400000000000000" pitchFamily="50" charset="-128"/>
                <a:ea typeface="BIZ UDPゴシック" panose="020B0400000000000000" pitchFamily="50" charset="-128"/>
              </a:rPr>
              <a:t>PCR</a:t>
            </a:r>
            <a:r>
              <a:rPr kumimoji="1" lang="ja-JP" altLang="en-US" sz="3600" b="1" dirty="0">
                <a:latin typeface="BIZ UDPゴシック" panose="020B0400000000000000" pitchFamily="50" charset="-128"/>
                <a:ea typeface="BIZ UDPゴシック" panose="020B0400000000000000" pitchFamily="50" charset="-128"/>
              </a:rPr>
              <a:t>検査　結果の解釈の注意点</a:t>
            </a:r>
          </a:p>
        </p:txBody>
      </p:sp>
      <p:sp>
        <p:nvSpPr>
          <p:cNvPr id="4" name="テキスト ボックス 3">
            <a:extLst>
              <a:ext uri="{FF2B5EF4-FFF2-40B4-BE49-F238E27FC236}">
                <a16:creationId xmlns:a16="http://schemas.microsoft.com/office/drawing/2014/main" id="{0FFFC6A0-FAE7-4363-BF5D-54BB6D0602AF}"/>
              </a:ext>
            </a:extLst>
          </p:cNvPr>
          <p:cNvSpPr txBox="1"/>
          <p:nvPr/>
        </p:nvSpPr>
        <p:spPr>
          <a:xfrm>
            <a:off x="295275" y="925116"/>
            <a:ext cx="8867775" cy="5693866"/>
          </a:xfrm>
          <a:prstGeom prst="rect">
            <a:avLst/>
          </a:prstGeom>
          <a:noFill/>
        </p:spPr>
        <p:txBody>
          <a:bodyPr wrap="square">
            <a:spAutoFit/>
          </a:bodyPr>
          <a:lstStyle/>
          <a:p>
            <a:r>
              <a:rPr lang="ja-JP" altLang="en-US" sz="2800" dirty="0">
                <a:latin typeface="BIZ UDPゴシック" panose="020B0400000000000000" pitchFamily="50" charset="-128"/>
                <a:ea typeface="BIZ UDPゴシック" panose="020B0400000000000000" pitchFamily="50" charset="-128"/>
              </a:rPr>
              <a:t>1) </a:t>
            </a:r>
            <a:r>
              <a:rPr lang="ja-JP" altLang="en-US" sz="2800" b="1" dirty="0">
                <a:solidFill>
                  <a:srgbClr val="FF0000"/>
                </a:solidFill>
                <a:latin typeface="BIZ UDPゴシック" panose="020B0400000000000000" pitchFamily="50" charset="-128"/>
                <a:ea typeface="BIZ UDPゴシック" panose="020B0400000000000000" pitchFamily="50" charset="-128"/>
              </a:rPr>
              <a:t>偽陰性</a:t>
            </a:r>
          </a:p>
          <a:p>
            <a:r>
              <a:rPr lang="ja-JP" altLang="en-US" sz="2800" dirty="0">
                <a:latin typeface="BIZ UDPゴシック" panose="020B0400000000000000" pitchFamily="50" charset="-128"/>
                <a:ea typeface="BIZ UDPゴシック" panose="020B0400000000000000" pitchFamily="50" charset="-128"/>
              </a:rPr>
              <a:t>　これが一番多い。</a:t>
            </a:r>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　検体採取の仕方に問題があれば、ウイルスに感染</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していた場合も「ない（＝陰性）」と判定してしまう。</a:t>
            </a:r>
          </a:p>
          <a:p>
            <a:endParaRPr lang="ja-JP" altLang="en-US"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2) </a:t>
            </a:r>
            <a:r>
              <a:rPr lang="ja-JP" altLang="en-US" sz="2800" b="1" dirty="0">
                <a:solidFill>
                  <a:srgbClr val="FF0000"/>
                </a:solidFill>
                <a:latin typeface="BIZ UDPゴシック" panose="020B0400000000000000" pitchFamily="50" charset="-128"/>
                <a:ea typeface="BIZ UDPゴシック" panose="020B0400000000000000" pitchFamily="50" charset="-128"/>
              </a:rPr>
              <a:t>偽陽性</a:t>
            </a:r>
          </a:p>
          <a:p>
            <a:r>
              <a:rPr lang="ja-JP" altLang="en-US" sz="2800" dirty="0">
                <a:latin typeface="BIZ UDPゴシック" panose="020B0400000000000000" pitchFamily="50" charset="-128"/>
                <a:ea typeface="BIZ UDPゴシック" panose="020B0400000000000000" pitchFamily="50" charset="-128"/>
              </a:rPr>
              <a:t>　PCRの感度が高すぎるため、陰性と陽性の判定</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ギリギリの場合、無理に検出しようとすると感染して</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いない場合も「ある（＝陽性）」と判定してしまう。</a:t>
            </a:r>
          </a:p>
          <a:p>
            <a:endParaRPr lang="ja-JP" altLang="en-US"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3) </a:t>
            </a:r>
            <a:r>
              <a:rPr lang="ja-JP" altLang="en-US" sz="2800" b="1" dirty="0">
                <a:latin typeface="BIZ UDPゴシック" panose="020B0400000000000000" pitchFamily="50" charset="-128"/>
                <a:ea typeface="BIZ UDPゴシック" panose="020B0400000000000000" pitchFamily="50" charset="-128"/>
              </a:rPr>
              <a:t>陽性</a:t>
            </a:r>
            <a:r>
              <a:rPr lang="ja-JP" altLang="en-US" sz="2800" b="1" dirty="0">
                <a:latin typeface="Times New Roman" panose="02020603050405020304" pitchFamily="18" charset="0"/>
                <a:ea typeface="BIZ UDPゴシック" panose="020B0400000000000000" pitchFamily="50" charset="-128"/>
                <a:cs typeface="Times New Roman" panose="02020603050405020304" pitchFamily="18" charset="0"/>
              </a:rPr>
              <a:t>≠感染させる能力</a:t>
            </a:r>
            <a:endParaRPr lang="en-US" altLang="ja-JP" sz="2800" b="1" dirty="0">
              <a:latin typeface="Times New Roman" panose="02020603050405020304" pitchFamily="18" charset="0"/>
              <a:ea typeface="BIZ UDPゴシック" panose="020B0400000000000000" pitchFamily="50" charset="-128"/>
              <a:cs typeface="Times New Roman" panose="02020603050405020304" pitchFamily="18" charset="0"/>
            </a:endParaRPr>
          </a:p>
          <a:p>
            <a:r>
              <a:rPr lang="ja-JP" altLang="en-US" sz="2800" dirty="0">
                <a:latin typeface="BIZ UDPゴシック" panose="020B0400000000000000" pitchFamily="50" charset="-128"/>
                <a:ea typeface="BIZ UDPゴシック" panose="020B0400000000000000" pitchFamily="50" charset="-128"/>
              </a:rPr>
              <a:t>　真陽性であったとしても、検出したウイルス遺伝子は</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活性のあるウイルスでない場合もある。</a:t>
            </a:r>
          </a:p>
        </p:txBody>
      </p:sp>
    </p:spTree>
    <p:extLst>
      <p:ext uri="{BB962C8B-B14F-4D97-AF65-F5344CB8AC3E}">
        <p14:creationId xmlns:p14="http://schemas.microsoft.com/office/powerpoint/2010/main" val="239746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BD26-E22E-49D5-ACEC-A2D150D11E8D}"/>
              </a:ext>
            </a:extLst>
          </p:cNvPr>
          <p:cNvSpPr>
            <a:spLocks noGrp="1"/>
          </p:cNvSpPr>
          <p:nvPr>
            <p:ph type="title"/>
          </p:nvPr>
        </p:nvSpPr>
        <p:spPr/>
        <p:txBody>
          <a:bodyPr anchor="ctr">
            <a:normAutofit/>
          </a:bodyPr>
          <a:lstStyle/>
          <a:p>
            <a:pPr algn="ctr"/>
            <a:r>
              <a:rPr kumimoji="1" lang="ja-JP" altLang="en-US" sz="5400" dirty="0">
                <a:latin typeface="BIZ UDPゴシック" panose="020B0400000000000000" pitchFamily="50" charset="-128"/>
                <a:ea typeface="BIZ UDPゴシック" panose="020B0400000000000000" pitchFamily="50" charset="-128"/>
              </a:rPr>
              <a:t>抗原検査</a:t>
            </a:r>
          </a:p>
        </p:txBody>
      </p:sp>
      <p:sp>
        <p:nvSpPr>
          <p:cNvPr id="3" name="テキスト プレースホルダー 2">
            <a:extLst>
              <a:ext uri="{FF2B5EF4-FFF2-40B4-BE49-F238E27FC236}">
                <a16:creationId xmlns:a16="http://schemas.microsoft.com/office/drawing/2014/main" id="{E766B29A-06B9-46C4-83E2-F8EDD8424A0B}"/>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1887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E0C6FA4D-8C61-441F-B3C3-EF0A68D77BF7}"/>
              </a:ext>
            </a:extLst>
          </p:cNvPr>
          <p:cNvSpPr/>
          <p:nvPr/>
        </p:nvSpPr>
        <p:spPr>
          <a:xfrm>
            <a:off x="466725" y="1993898"/>
            <a:ext cx="8410574" cy="46474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870C4DD-CE27-4004-8B09-CBF7F1D70E93}"/>
              </a:ext>
            </a:extLst>
          </p:cNvPr>
          <p:cNvSpPr>
            <a:spLocks noGrp="1"/>
          </p:cNvSpPr>
          <p:nvPr>
            <p:ph type="title"/>
          </p:nvPr>
        </p:nvSpPr>
        <p:spPr>
          <a:xfrm>
            <a:off x="371475" y="66675"/>
            <a:ext cx="7886700" cy="806449"/>
          </a:xfrm>
        </p:spPr>
        <p:txBody>
          <a:bodyPr>
            <a:normAutofit/>
          </a:bodyPr>
          <a:lstStyle/>
          <a:p>
            <a:r>
              <a:rPr lang="ja-JP" altLang="en-US" sz="3600" b="1" dirty="0">
                <a:latin typeface="BIZ UDPゴシック" panose="020B0400000000000000" pitchFamily="50" charset="-128"/>
                <a:ea typeface="BIZ UDPゴシック" panose="020B0400000000000000" pitchFamily="50" charset="-128"/>
              </a:rPr>
              <a:t>抗原</a:t>
            </a:r>
            <a:r>
              <a:rPr kumimoji="1" lang="ja-JP" altLang="en-US" sz="3600" b="1" dirty="0">
                <a:latin typeface="BIZ UDPゴシック" panose="020B0400000000000000" pitchFamily="50" charset="-128"/>
                <a:ea typeface="BIZ UDPゴシック" panose="020B0400000000000000" pitchFamily="50" charset="-128"/>
              </a:rPr>
              <a:t>検査</a:t>
            </a:r>
          </a:p>
        </p:txBody>
      </p:sp>
      <p:sp>
        <p:nvSpPr>
          <p:cNvPr id="4" name="テキスト ボックス 3">
            <a:extLst>
              <a:ext uri="{FF2B5EF4-FFF2-40B4-BE49-F238E27FC236}">
                <a16:creationId xmlns:a16="http://schemas.microsoft.com/office/drawing/2014/main" id="{0FFFC6A0-FAE7-4363-BF5D-54BB6D0602AF}"/>
              </a:ext>
            </a:extLst>
          </p:cNvPr>
          <p:cNvSpPr txBox="1"/>
          <p:nvPr/>
        </p:nvSpPr>
        <p:spPr>
          <a:xfrm>
            <a:off x="466726" y="873124"/>
            <a:ext cx="8210550" cy="954107"/>
          </a:xfrm>
          <a:prstGeom prst="rect">
            <a:avLst/>
          </a:prstGeom>
          <a:noFill/>
        </p:spPr>
        <p:txBody>
          <a:bodyPr wrap="square">
            <a:spAutoFit/>
          </a:bodyPr>
          <a:lstStyle/>
          <a:p>
            <a:r>
              <a:rPr lang="ja-JP" altLang="en-US" sz="2800" dirty="0">
                <a:latin typeface="BIZ UDPゴシック" panose="020B0400000000000000" pitchFamily="50" charset="-128"/>
                <a:ea typeface="BIZ UDPゴシック" panose="020B0400000000000000" pitchFamily="50" charset="-128"/>
              </a:rPr>
              <a:t>ウイルスの特異たんぱく（抗原）を迅速に検出できる。</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感度は</a:t>
            </a:r>
            <a:r>
              <a:rPr lang="en-US" altLang="ja-JP" sz="2800" dirty="0">
                <a:latin typeface="BIZ UDPゴシック" panose="020B0400000000000000" pitchFamily="50" charset="-128"/>
                <a:ea typeface="BIZ UDPゴシック" panose="020B0400000000000000" pitchFamily="50" charset="-128"/>
              </a:rPr>
              <a:t>PCR</a:t>
            </a:r>
            <a:r>
              <a:rPr lang="ja-JP" altLang="en-US" sz="2800" dirty="0">
                <a:latin typeface="BIZ UDPゴシック" panose="020B0400000000000000" pitchFamily="50" charset="-128"/>
                <a:ea typeface="BIZ UDPゴシック" panose="020B0400000000000000" pitchFamily="50" charset="-128"/>
              </a:rPr>
              <a:t>検査に劣るが、検査時間が短い。</a:t>
            </a:r>
            <a:endParaRPr lang="en-US" altLang="ja-JP"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3D1DDE-F144-4474-AFD8-6726986389F1}"/>
              </a:ext>
            </a:extLst>
          </p:cNvPr>
          <p:cNvSpPr txBox="1"/>
          <p:nvPr/>
        </p:nvSpPr>
        <p:spPr>
          <a:xfrm>
            <a:off x="590550" y="1993898"/>
            <a:ext cx="8286749" cy="4647426"/>
          </a:xfrm>
          <a:prstGeom prst="rect">
            <a:avLst/>
          </a:prstGeom>
          <a:noFill/>
        </p:spPr>
        <p:txBody>
          <a:bodyPr wrap="square">
            <a:spAutoFit/>
          </a:bodyPr>
          <a:lstStyle/>
          <a:p>
            <a:r>
              <a:rPr lang="ja-JP" altLang="en-US" sz="3200" dirty="0">
                <a:latin typeface="BIZ UDPゴシック" panose="020B0400000000000000" pitchFamily="50" charset="-128"/>
                <a:ea typeface="BIZ UDPゴシック" panose="020B0400000000000000" pitchFamily="50" charset="-128"/>
              </a:rPr>
              <a:t>1) </a:t>
            </a:r>
            <a:r>
              <a:rPr lang="ja-JP" altLang="en-US" sz="3200" b="1" dirty="0">
                <a:solidFill>
                  <a:srgbClr val="0070C0"/>
                </a:solidFill>
                <a:latin typeface="BIZ UDPゴシック" panose="020B0400000000000000" pitchFamily="50" charset="-128"/>
                <a:ea typeface="BIZ UDPゴシック" panose="020B0400000000000000" pitchFamily="50" charset="-128"/>
              </a:rPr>
              <a:t>抗原定性検査キット</a:t>
            </a:r>
            <a:br>
              <a:rPr lang="en-US" altLang="ja-JP" sz="2400" dirty="0">
                <a:latin typeface="BIZ UDPゴシック" panose="020B0400000000000000" pitchFamily="50" charset="-128"/>
                <a:ea typeface="BIZ UDPゴシック" panose="020B0400000000000000" pitchFamily="50" charset="-128"/>
              </a:rPr>
            </a:br>
            <a:r>
              <a:rPr lang="en-US" altLang="ja-JP" sz="2400" dirty="0">
                <a:latin typeface="BIZ UDPゴシック" panose="020B0400000000000000" pitchFamily="50" charset="-128"/>
                <a:ea typeface="BIZ UDPゴシック" panose="020B0400000000000000" pitchFamily="50" charset="-128"/>
              </a:rPr>
              <a:t>        </a:t>
            </a:r>
            <a:r>
              <a:rPr lang="ja-JP" altLang="en-US" sz="2400" dirty="0">
                <a:latin typeface="BIZ UDPゴシック" panose="020B0400000000000000" pitchFamily="50" charset="-128"/>
                <a:ea typeface="BIZ UDPゴシック" panose="020B0400000000000000" pitchFamily="50" charset="-128"/>
              </a:rPr>
              <a:t>（製品名：エスプライン </a:t>
            </a:r>
            <a:r>
              <a:rPr lang="en-US" altLang="ja-JP" sz="2400" dirty="0">
                <a:latin typeface="BIZ UDPゴシック" panose="020B0400000000000000" pitchFamily="50" charset="-128"/>
                <a:ea typeface="BIZ UDPゴシック" panose="020B0400000000000000" pitchFamily="50" charset="-128"/>
              </a:rPr>
              <a:t>SARS-CoV-2</a:t>
            </a:r>
            <a:r>
              <a:rPr lang="ja-JP" altLang="en-US" sz="2400" dirty="0">
                <a:latin typeface="BIZ UDPゴシック" panose="020B0400000000000000" pitchFamily="50" charset="-128"/>
                <a:ea typeface="BIZ UDPゴシック" panose="020B0400000000000000" pitchFamily="50" charset="-128"/>
              </a:rPr>
              <a:t>）</a:t>
            </a:r>
            <a:endParaRPr lang="ja-JP" altLang="en-US" sz="2400" b="1"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　鼻咽頭ぬぐい液中に含まれる</a:t>
            </a:r>
            <a:r>
              <a:rPr lang="en-US" altLang="ja-JP" sz="2800" dirty="0">
                <a:latin typeface="BIZ UDPゴシック" panose="020B0400000000000000" pitchFamily="50" charset="-128"/>
                <a:ea typeface="BIZ UDPゴシック" panose="020B0400000000000000" pitchFamily="50" charset="-128"/>
              </a:rPr>
              <a:t>SARS-CoV-2</a:t>
            </a:r>
            <a:r>
              <a:rPr lang="ja-JP" altLang="en-US" sz="2800" dirty="0">
                <a:latin typeface="BIZ UDPゴシック" panose="020B0400000000000000" pitchFamily="50" charset="-128"/>
                <a:ea typeface="BIZ UDPゴシック" panose="020B0400000000000000" pitchFamily="50" charset="-128"/>
              </a:rPr>
              <a:t>の</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抗原を、イムノクロマト法</a:t>
            </a:r>
            <a:r>
              <a:rPr lang="ja-JP" altLang="en-US" sz="2400" dirty="0">
                <a:latin typeface="BIZ UDPゴシック" panose="020B0400000000000000" pitchFamily="50" charset="-128"/>
                <a:ea typeface="BIZ UDPゴシック" panose="020B0400000000000000" pitchFamily="50" charset="-128"/>
              </a:rPr>
              <a:t>（測定原理は酵素免疫反応）</a:t>
            </a:r>
            <a:br>
              <a:rPr lang="en-US" altLang="ja-JP" sz="2400" dirty="0">
                <a:latin typeface="BIZ UDPゴシック" panose="020B0400000000000000" pitchFamily="50" charset="-128"/>
                <a:ea typeface="BIZ UDPゴシック" panose="020B0400000000000000" pitchFamily="50" charset="-128"/>
              </a:rPr>
            </a:br>
            <a:r>
              <a:rPr lang="ja-JP" altLang="en-US" sz="2400" dirty="0">
                <a:latin typeface="BIZ UDPゴシック" panose="020B0400000000000000" pitchFamily="50" charset="-128"/>
                <a:ea typeface="BIZ UDPゴシック" panose="020B0400000000000000" pitchFamily="50" charset="-128"/>
              </a:rPr>
              <a:t>　</a:t>
            </a:r>
            <a:r>
              <a:rPr lang="ja-JP" altLang="en-US" sz="2800" dirty="0">
                <a:latin typeface="BIZ UDPゴシック" panose="020B0400000000000000" pitchFamily="50" charset="-128"/>
                <a:ea typeface="BIZ UDPゴシック" panose="020B0400000000000000" pitchFamily="50" charset="-128"/>
              </a:rPr>
              <a:t>により迅速かつ簡便に検出する。</a:t>
            </a:r>
            <a:r>
              <a:rPr lang="ja-JP" altLang="en-US" sz="2400" dirty="0">
                <a:latin typeface="BIZ UDPゴシック" panose="020B0400000000000000" pitchFamily="50" charset="-128"/>
                <a:ea typeface="BIZ UDPゴシック" panose="020B0400000000000000" pitchFamily="50" charset="-128"/>
              </a:rPr>
              <a:t>（唾液は測定不可）</a:t>
            </a:r>
            <a:endParaRPr lang="en-US" altLang="ja-JP" sz="2400" dirty="0">
              <a:latin typeface="BIZ UDPゴシック" panose="020B0400000000000000" pitchFamily="50" charset="-128"/>
              <a:ea typeface="BIZ UDPゴシック" panose="020B0400000000000000" pitchFamily="50" charset="-128"/>
            </a:endParaRPr>
          </a:p>
          <a:p>
            <a:endParaRPr lang="en-US" altLang="ja-JP" sz="1600" dirty="0">
              <a:latin typeface="BIZ UDPゴシック" panose="020B0400000000000000" pitchFamily="50" charset="-128"/>
              <a:ea typeface="BIZ UDPゴシック" panose="020B0400000000000000" pitchFamily="50" charset="-128"/>
            </a:endParaRPr>
          </a:p>
          <a:p>
            <a:r>
              <a:rPr lang="ja-JP" altLang="en-US" sz="3200" dirty="0">
                <a:latin typeface="BIZ UDPゴシック" panose="020B0400000000000000" pitchFamily="50" charset="-128"/>
                <a:ea typeface="BIZ UDPゴシック" panose="020B0400000000000000" pitchFamily="50" charset="-128"/>
              </a:rPr>
              <a:t>2) </a:t>
            </a:r>
            <a:r>
              <a:rPr lang="ja-JP" altLang="en-US" sz="3200" b="1" dirty="0">
                <a:solidFill>
                  <a:srgbClr val="0070C0"/>
                </a:solidFill>
                <a:latin typeface="BIZ UDPゴシック" panose="020B0400000000000000" pitchFamily="50" charset="-128"/>
                <a:ea typeface="BIZ UDPゴシック" panose="020B0400000000000000" pitchFamily="50" charset="-128"/>
              </a:rPr>
              <a:t>抗原定量検査キット</a:t>
            </a:r>
            <a:br>
              <a:rPr lang="en-US" altLang="ja-JP" sz="2400" dirty="0">
                <a:latin typeface="BIZ UDPゴシック" panose="020B0400000000000000" pitchFamily="50" charset="-128"/>
                <a:ea typeface="BIZ UDPゴシック" panose="020B0400000000000000" pitchFamily="50" charset="-128"/>
              </a:rPr>
            </a:br>
            <a:r>
              <a:rPr lang="en-US" altLang="ja-JP" sz="2400" dirty="0">
                <a:latin typeface="BIZ UDPゴシック" panose="020B0400000000000000" pitchFamily="50" charset="-128"/>
                <a:ea typeface="BIZ UDPゴシック" panose="020B0400000000000000" pitchFamily="50" charset="-128"/>
              </a:rPr>
              <a:t>        </a:t>
            </a:r>
            <a:r>
              <a:rPr lang="ja-JP" altLang="en-US" sz="2400" dirty="0">
                <a:latin typeface="BIZ UDPゴシック" panose="020B0400000000000000" pitchFamily="50" charset="-128"/>
                <a:ea typeface="BIZ UDPゴシック" panose="020B0400000000000000" pitchFamily="50" charset="-128"/>
              </a:rPr>
              <a:t>（製品名：ルミパルス </a:t>
            </a:r>
            <a:r>
              <a:rPr lang="en-US" altLang="ja-JP" sz="2400" dirty="0">
                <a:latin typeface="BIZ UDPゴシック" panose="020B0400000000000000" pitchFamily="50" charset="-128"/>
                <a:ea typeface="BIZ UDPゴシック" panose="020B0400000000000000" pitchFamily="50" charset="-128"/>
              </a:rPr>
              <a:t>SARS-CoV-2 Ag</a:t>
            </a:r>
            <a:r>
              <a:rPr lang="ja-JP" altLang="en-US" sz="2400" dirty="0">
                <a:latin typeface="BIZ UDPゴシック" panose="020B0400000000000000" pitchFamily="50" charset="-128"/>
                <a:ea typeface="BIZ UDPゴシック" panose="020B0400000000000000" pitchFamily="50" charset="-128"/>
              </a:rPr>
              <a:t>）</a:t>
            </a:r>
            <a:endParaRPr lang="ja-JP" altLang="en-US" sz="2400" b="1"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　化学発光酵素免疫測定法</a:t>
            </a:r>
            <a:r>
              <a:rPr lang="ja-JP" altLang="en-US"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CLEIA</a:t>
            </a:r>
            <a:r>
              <a:rPr lang="ja-JP" altLang="en-US" sz="24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により、</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SARS-CoV-2</a:t>
            </a:r>
            <a:r>
              <a:rPr lang="ja-JP" altLang="en-US" sz="2800" dirty="0">
                <a:latin typeface="BIZ UDPゴシック" panose="020B0400000000000000" pitchFamily="50" charset="-128"/>
                <a:ea typeface="BIZ UDPゴシック" panose="020B0400000000000000" pitchFamily="50" charset="-128"/>
              </a:rPr>
              <a:t>抗原検出用の専用試薬と対応した</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検査機器を用いて全自動で測定する。</a:t>
            </a:r>
          </a:p>
        </p:txBody>
      </p:sp>
    </p:spTree>
    <p:extLst>
      <p:ext uri="{BB962C8B-B14F-4D97-AF65-F5344CB8AC3E}">
        <p14:creationId xmlns:p14="http://schemas.microsoft.com/office/powerpoint/2010/main" val="11812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70C4DD-CE27-4004-8B09-CBF7F1D70E93}"/>
              </a:ext>
            </a:extLst>
          </p:cNvPr>
          <p:cNvSpPr>
            <a:spLocks noGrp="1"/>
          </p:cNvSpPr>
          <p:nvPr>
            <p:ph type="title"/>
          </p:nvPr>
        </p:nvSpPr>
        <p:spPr>
          <a:xfrm>
            <a:off x="371475" y="66675"/>
            <a:ext cx="7886700" cy="806449"/>
          </a:xfrm>
        </p:spPr>
        <p:txBody>
          <a:bodyPr>
            <a:normAutofit/>
          </a:bodyPr>
          <a:lstStyle/>
          <a:p>
            <a:r>
              <a:rPr kumimoji="1" lang="ja-JP" altLang="en-US" sz="3600" b="1" dirty="0">
                <a:latin typeface="BIZ UDPゴシック" panose="020B0400000000000000" pitchFamily="50" charset="-128"/>
                <a:ea typeface="BIZ UDPゴシック" panose="020B0400000000000000" pitchFamily="50" charset="-128"/>
              </a:rPr>
              <a:t>抗原検査　結果の解釈の注意点</a:t>
            </a:r>
          </a:p>
        </p:txBody>
      </p:sp>
      <p:sp>
        <p:nvSpPr>
          <p:cNvPr id="4" name="テキスト ボックス 3">
            <a:extLst>
              <a:ext uri="{FF2B5EF4-FFF2-40B4-BE49-F238E27FC236}">
                <a16:creationId xmlns:a16="http://schemas.microsoft.com/office/drawing/2014/main" id="{0FFFC6A0-FAE7-4363-BF5D-54BB6D0602AF}"/>
              </a:ext>
            </a:extLst>
          </p:cNvPr>
          <p:cNvSpPr txBox="1"/>
          <p:nvPr/>
        </p:nvSpPr>
        <p:spPr>
          <a:xfrm>
            <a:off x="176440" y="789146"/>
            <a:ext cx="9077325" cy="3647152"/>
          </a:xfrm>
          <a:prstGeom prst="rect">
            <a:avLst/>
          </a:prstGeom>
          <a:noFill/>
        </p:spPr>
        <p:txBody>
          <a:bodyPr wrap="square">
            <a:spAutoFit/>
          </a:bodyPr>
          <a:lstStyle/>
          <a:p>
            <a:pPr>
              <a:spcAft>
                <a:spcPts val="1800"/>
              </a:spcAft>
            </a:pP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抗原定性検査</a:t>
            </a:r>
            <a:r>
              <a:rPr lang="en-US" altLang="ja-JP" sz="2800" dirty="0">
                <a:latin typeface="BIZ UDPゴシック" panose="020B0400000000000000" pitchFamily="50" charset="-128"/>
                <a:ea typeface="BIZ UDPゴシック" panose="020B0400000000000000" pitchFamily="50" charset="-128"/>
              </a:rPr>
              <a:t>〕</a:t>
            </a:r>
          </a:p>
          <a:p>
            <a:r>
              <a:rPr lang="ja-JP" altLang="en-US" sz="2800" dirty="0">
                <a:latin typeface="BIZ UDPゴシック" panose="020B0400000000000000" pitchFamily="50" charset="-128"/>
                <a:ea typeface="BIZ UDPゴシック" panose="020B0400000000000000" pitchFamily="50" charset="-128"/>
              </a:rPr>
              <a:t>　</a:t>
            </a:r>
            <a:r>
              <a:rPr lang="ja-JP" altLang="en-US" sz="2600" dirty="0">
                <a:solidFill>
                  <a:srgbClr val="FF0000"/>
                </a:solidFill>
                <a:latin typeface="BIZ UDPゴシック" panose="020B0400000000000000" pitchFamily="50" charset="-128"/>
                <a:ea typeface="BIZ UDPゴシック" panose="020B0400000000000000" pitchFamily="50" charset="-128"/>
              </a:rPr>
              <a:t>陽性： </a:t>
            </a:r>
            <a:r>
              <a:rPr lang="en-US" altLang="ja-JP" sz="2600" dirty="0">
                <a:solidFill>
                  <a:srgbClr val="FF0000"/>
                </a:solidFill>
                <a:latin typeface="BIZ UDPゴシック" panose="020B0400000000000000" pitchFamily="50" charset="-128"/>
                <a:ea typeface="BIZ UDPゴシック" panose="020B0400000000000000" pitchFamily="50" charset="-128"/>
              </a:rPr>
              <a:t>COVID-19</a:t>
            </a:r>
            <a:r>
              <a:rPr lang="ja-JP" altLang="en-US" sz="2600" dirty="0">
                <a:solidFill>
                  <a:srgbClr val="FF0000"/>
                </a:solidFill>
                <a:latin typeface="BIZ UDPゴシック" panose="020B0400000000000000" pitchFamily="50" charset="-128"/>
                <a:ea typeface="BIZ UDPゴシック" panose="020B0400000000000000" pitchFamily="50" charset="-128"/>
              </a:rPr>
              <a:t>感染症の確定診断</a:t>
            </a:r>
            <a:br>
              <a:rPr lang="en-US" altLang="ja-JP" sz="2600" dirty="0">
                <a:solidFill>
                  <a:srgbClr val="FF0000"/>
                </a:solidFill>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a:t>
            </a:r>
            <a:r>
              <a:rPr lang="ja-JP" altLang="en-US" sz="2600" dirty="0">
                <a:latin typeface="BIZ UDPゴシック" panose="020B0400000000000000" pitchFamily="50" charset="-128"/>
                <a:ea typeface="BIZ UDPゴシック" panose="020B0400000000000000" pitchFamily="50" charset="-128"/>
              </a:rPr>
              <a:t>陰性：　①臨床経過から強く感染が疑われる場合、もしくは</a:t>
            </a:r>
            <a:br>
              <a:rPr lang="en-US" altLang="ja-JP" sz="2600" dirty="0">
                <a:latin typeface="BIZ UDPゴシック" panose="020B0400000000000000" pitchFamily="50" charset="-128"/>
                <a:ea typeface="BIZ UDPゴシック" panose="020B0400000000000000" pitchFamily="50" charset="-128"/>
              </a:rPr>
            </a:br>
            <a:r>
              <a:rPr lang="ja-JP" altLang="en-US" sz="2600" dirty="0">
                <a:latin typeface="BIZ UDPゴシック" panose="020B0400000000000000" pitchFamily="50" charset="-128"/>
                <a:ea typeface="BIZ UDPゴシック" panose="020B0400000000000000" pitchFamily="50" charset="-128"/>
              </a:rPr>
              <a:t>　　　　　　　発症日当日および発症日から</a:t>
            </a:r>
            <a:r>
              <a:rPr lang="en-US" altLang="ja-JP" sz="2600" dirty="0">
                <a:latin typeface="BIZ UDPゴシック" panose="020B0400000000000000" pitchFamily="50" charset="-128"/>
                <a:ea typeface="BIZ UDPゴシック" panose="020B0400000000000000" pitchFamily="50" charset="-128"/>
              </a:rPr>
              <a:t>10</a:t>
            </a:r>
            <a:r>
              <a:rPr lang="ja-JP" altLang="en-US" sz="2600" dirty="0">
                <a:latin typeface="BIZ UDPゴシック" panose="020B0400000000000000" pitchFamily="50" charset="-128"/>
                <a:ea typeface="BIZ UDPゴシック" panose="020B0400000000000000" pitchFamily="50" charset="-128"/>
              </a:rPr>
              <a:t>日目以降の場合、</a:t>
            </a:r>
            <a:br>
              <a:rPr lang="en-US" altLang="ja-JP" sz="2600" dirty="0">
                <a:latin typeface="BIZ UDPゴシック" panose="020B0400000000000000" pitchFamily="50" charset="-128"/>
                <a:ea typeface="BIZ UDPゴシック" panose="020B0400000000000000" pitchFamily="50" charset="-128"/>
              </a:rPr>
            </a:br>
            <a:r>
              <a:rPr lang="ja-JP" altLang="en-US" sz="2600" dirty="0">
                <a:latin typeface="BIZ UDPゴシック" panose="020B0400000000000000" pitchFamily="50" charset="-128"/>
                <a:ea typeface="BIZ UDPゴシック" panose="020B0400000000000000" pitchFamily="50" charset="-128"/>
              </a:rPr>
              <a:t>　　　　    　</a:t>
            </a:r>
            <a:r>
              <a:rPr lang="ja-JP" altLang="en-US" sz="2600" u="sng" dirty="0">
                <a:solidFill>
                  <a:srgbClr val="FF0000"/>
                </a:solidFill>
                <a:latin typeface="BIZ UDPゴシック" panose="020B0400000000000000" pitchFamily="50" charset="-128"/>
                <a:ea typeface="BIZ UDPゴシック" panose="020B0400000000000000" pitchFamily="50" charset="-128"/>
              </a:rPr>
              <a:t>追加の</a:t>
            </a:r>
            <a:r>
              <a:rPr lang="en-US" altLang="ja-JP" sz="2600" u="sng" dirty="0">
                <a:solidFill>
                  <a:srgbClr val="FF0000"/>
                </a:solidFill>
                <a:latin typeface="BIZ UDPゴシック" panose="020B0400000000000000" pitchFamily="50" charset="-128"/>
                <a:ea typeface="BIZ UDPゴシック" panose="020B0400000000000000" pitchFamily="50" charset="-128"/>
              </a:rPr>
              <a:t>PCR</a:t>
            </a:r>
            <a:r>
              <a:rPr lang="ja-JP" altLang="en-US" sz="2600" u="sng" dirty="0">
                <a:solidFill>
                  <a:srgbClr val="FF0000"/>
                </a:solidFill>
                <a:latin typeface="BIZ UDPゴシック" panose="020B0400000000000000" pitchFamily="50" charset="-128"/>
                <a:ea typeface="BIZ UDPゴシック" panose="020B0400000000000000" pitchFamily="50" charset="-128"/>
              </a:rPr>
              <a:t>検査の結果</a:t>
            </a:r>
            <a:r>
              <a:rPr lang="ja-JP" altLang="en-US" sz="2600" dirty="0">
                <a:latin typeface="BIZ UDPゴシック" panose="020B0400000000000000" pitchFamily="50" charset="-128"/>
                <a:ea typeface="BIZ UDPゴシック" panose="020B0400000000000000" pitchFamily="50" charset="-128"/>
              </a:rPr>
              <a:t>をもって確定診断。</a:t>
            </a:r>
            <a:endParaRPr lang="en-US" altLang="ja-JP" sz="2600" dirty="0">
              <a:latin typeface="BIZ UDPゴシック" panose="020B0400000000000000" pitchFamily="50" charset="-128"/>
              <a:ea typeface="BIZ UDPゴシック" panose="020B0400000000000000" pitchFamily="50" charset="-128"/>
            </a:endParaRPr>
          </a:p>
          <a:p>
            <a:r>
              <a:rPr lang="ja-JP" altLang="en-US" sz="2600" dirty="0">
                <a:latin typeface="BIZ UDPゴシック" panose="020B0400000000000000" pitchFamily="50" charset="-128"/>
                <a:ea typeface="BIZ UDPゴシック" panose="020B0400000000000000" pitchFamily="50" charset="-128"/>
              </a:rPr>
              <a:t>　　　②発症</a:t>
            </a:r>
            <a:r>
              <a:rPr lang="en-US" altLang="ja-JP" sz="2600" dirty="0">
                <a:latin typeface="BIZ UDPゴシック" panose="020B0400000000000000" pitchFamily="50" charset="-128"/>
                <a:ea typeface="BIZ UDPゴシック" panose="020B0400000000000000" pitchFamily="50" charset="-128"/>
              </a:rPr>
              <a:t>2</a:t>
            </a:r>
            <a:r>
              <a:rPr lang="ja-JP" altLang="en-US" sz="2600" dirty="0">
                <a:latin typeface="BIZ UDPゴシック" panose="020B0400000000000000" pitchFamily="50" charset="-128"/>
                <a:ea typeface="BIZ UDPゴシック" panose="020B0400000000000000" pitchFamily="50" charset="-128"/>
              </a:rPr>
              <a:t>日目から</a:t>
            </a:r>
            <a:r>
              <a:rPr lang="en-US" altLang="ja-JP" sz="2600" dirty="0">
                <a:latin typeface="BIZ UDPゴシック" panose="020B0400000000000000" pitchFamily="50" charset="-128"/>
                <a:ea typeface="BIZ UDPゴシック" panose="020B0400000000000000" pitchFamily="50" charset="-128"/>
              </a:rPr>
              <a:t>9</a:t>
            </a:r>
            <a:r>
              <a:rPr lang="ja-JP" altLang="en-US" sz="2600" dirty="0">
                <a:latin typeface="BIZ UDPゴシック" panose="020B0400000000000000" pitchFamily="50" charset="-128"/>
                <a:ea typeface="BIZ UDPゴシック" panose="020B0400000000000000" pitchFamily="50" charset="-128"/>
              </a:rPr>
              <a:t>日以内では、</a:t>
            </a:r>
            <a:br>
              <a:rPr lang="en-US" altLang="ja-JP" sz="2600" dirty="0">
                <a:latin typeface="BIZ UDPゴシック" panose="020B0400000000000000" pitchFamily="50" charset="-128"/>
                <a:ea typeface="BIZ UDPゴシック" panose="020B0400000000000000" pitchFamily="50" charset="-128"/>
              </a:rPr>
            </a:br>
            <a:r>
              <a:rPr lang="ja-JP" altLang="en-US" sz="2600" dirty="0">
                <a:latin typeface="BIZ UDPゴシック" panose="020B0400000000000000" pitchFamily="50" charset="-128"/>
                <a:ea typeface="BIZ UDPゴシック" panose="020B0400000000000000" pitchFamily="50" charset="-128"/>
              </a:rPr>
              <a:t>　　　　 追加の</a:t>
            </a:r>
            <a:r>
              <a:rPr lang="en-US" altLang="ja-JP" sz="2600" u="sng" dirty="0">
                <a:solidFill>
                  <a:srgbClr val="FF0000"/>
                </a:solidFill>
                <a:latin typeface="BIZ UDPゴシック" panose="020B0400000000000000" pitchFamily="50" charset="-128"/>
                <a:ea typeface="BIZ UDPゴシック" panose="020B0400000000000000" pitchFamily="50" charset="-128"/>
              </a:rPr>
              <a:t>PCR</a:t>
            </a:r>
            <a:r>
              <a:rPr lang="ja-JP" altLang="en-US" sz="2600" u="sng" dirty="0">
                <a:solidFill>
                  <a:srgbClr val="FF0000"/>
                </a:solidFill>
                <a:latin typeface="BIZ UDPゴシック" panose="020B0400000000000000" pitchFamily="50" charset="-128"/>
                <a:ea typeface="BIZ UDPゴシック" panose="020B0400000000000000" pitchFamily="50" charset="-128"/>
              </a:rPr>
              <a:t>検査を必要とせず</a:t>
            </a:r>
            <a:r>
              <a:rPr lang="ja-JP" altLang="en-US" sz="2600" dirty="0">
                <a:latin typeface="BIZ UDPゴシック" panose="020B0400000000000000" pitchFamily="50" charset="-128"/>
                <a:ea typeface="BIZ UDPゴシック" panose="020B0400000000000000" pitchFamily="50" charset="-128"/>
              </a:rPr>
              <a:t>、確定診断可。</a:t>
            </a:r>
          </a:p>
          <a:p>
            <a:endParaRPr lang="ja-JP" altLang="en-US" sz="2800" dirty="0">
              <a:latin typeface="BIZ UDPゴシック" panose="020B0400000000000000" pitchFamily="50" charset="-128"/>
              <a:ea typeface="BIZ UDPゴシック" panose="020B0400000000000000" pitchFamily="50" charset="-128"/>
            </a:endParaRPr>
          </a:p>
        </p:txBody>
      </p:sp>
      <p:pic>
        <p:nvPicPr>
          <p:cNvPr id="9" name="図 8">
            <a:extLst>
              <a:ext uri="{FF2B5EF4-FFF2-40B4-BE49-F238E27FC236}">
                <a16:creationId xmlns:a16="http://schemas.microsoft.com/office/drawing/2014/main" id="{96B10972-9F38-4BAC-B472-A501CE26FA6E}"/>
              </a:ext>
            </a:extLst>
          </p:cNvPr>
          <p:cNvPicPr>
            <a:picLocks noChangeAspect="1"/>
          </p:cNvPicPr>
          <p:nvPr/>
        </p:nvPicPr>
        <p:blipFill>
          <a:blip r:embed="rId2"/>
          <a:stretch>
            <a:fillRect/>
          </a:stretch>
        </p:blipFill>
        <p:spPr>
          <a:xfrm>
            <a:off x="195035" y="5098612"/>
            <a:ext cx="3695700" cy="1568184"/>
          </a:xfrm>
          <a:prstGeom prst="rect">
            <a:avLst/>
          </a:prstGeom>
        </p:spPr>
      </p:pic>
      <p:sp>
        <p:nvSpPr>
          <p:cNvPr id="13" name="テキスト ボックス 12">
            <a:extLst>
              <a:ext uri="{FF2B5EF4-FFF2-40B4-BE49-F238E27FC236}">
                <a16:creationId xmlns:a16="http://schemas.microsoft.com/office/drawing/2014/main" id="{E0CA8C69-BC51-4362-8787-C7D565575C9B}"/>
              </a:ext>
            </a:extLst>
          </p:cNvPr>
          <p:cNvSpPr txBox="1"/>
          <p:nvPr/>
        </p:nvSpPr>
        <p:spPr>
          <a:xfrm>
            <a:off x="3286125" y="828341"/>
            <a:ext cx="5257800" cy="646331"/>
          </a:xfrm>
          <a:prstGeom prst="rect">
            <a:avLst/>
          </a:prstGeom>
          <a:noFill/>
        </p:spPr>
        <p:txBody>
          <a:bodyPr wrap="square">
            <a:spAutoFit/>
          </a:bodyPr>
          <a:lstStyle/>
          <a:p>
            <a:pPr algn="r"/>
            <a:r>
              <a:rPr lang="ja-JP" altLang="en-US" dirty="0"/>
              <a:t>SARS-CoV-2 抗原検出用キットの活用に関する　ガイドライン（6月16日改訂版）</a:t>
            </a:r>
          </a:p>
        </p:txBody>
      </p:sp>
      <p:pic>
        <p:nvPicPr>
          <p:cNvPr id="10" name="図 9">
            <a:extLst>
              <a:ext uri="{FF2B5EF4-FFF2-40B4-BE49-F238E27FC236}">
                <a16:creationId xmlns:a16="http://schemas.microsoft.com/office/drawing/2014/main" id="{52B21918-F76F-459E-AB3C-DCB40C2F7B12}"/>
              </a:ext>
            </a:extLst>
          </p:cNvPr>
          <p:cNvPicPr>
            <a:picLocks noChangeAspect="1"/>
          </p:cNvPicPr>
          <p:nvPr/>
        </p:nvPicPr>
        <p:blipFill>
          <a:blip r:embed="rId3"/>
          <a:stretch>
            <a:fillRect/>
          </a:stretch>
        </p:blipFill>
        <p:spPr>
          <a:xfrm>
            <a:off x="3802742" y="5103770"/>
            <a:ext cx="5234691" cy="1463322"/>
          </a:xfrm>
          <a:prstGeom prst="rect">
            <a:avLst/>
          </a:prstGeom>
        </p:spPr>
      </p:pic>
      <p:sp>
        <p:nvSpPr>
          <p:cNvPr id="8" name="テキスト ボックス 7">
            <a:extLst>
              <a:ext uri="{FF2B5EF4-FFF2-40B4-BE49-F238E27FC236}">
                <a16:creationId xmlns:a16="http://schemas.microsoft.com/office/drawing/2014/main" id="{C26787F4-EED2-44BC-8FFF-26BA5435EED5}"/>
              </a:ext>
            </a:extLst>
          </p:cNvPr>
          <p:cNvSpPr txBox="1"/>
          <p:nvPr/>
        </p:nvSpPr>
        <p:spPr>
          <a:xfrm>
            <a:off x="1471841" y="3971294"/>
            <a:ext cx="7348310" cy="923330"/>
          </a:xfrm>
          <a:prstGeom prst="rect">
            <a:avLst/>
          </a:prstGeom>
          <a:noFill/>
        </p:spPr>
        <p:txBody>
          <a:bodyPr wrap="square">
            <a:spAutoFit/>
          </a:bodyPr>
          <a:lstStyle/>
          <a:p>
            <a:r>
              <a:rPr lang="ja-JP" altLang="en-US" dirty="0">
                <a:latin typeface="BIZ UDPゴシック" panose="020B0400000000000000" pitchFamily="50" charset="-128"/>
                <a:ea typeface="BIZ UDPゴシック" panose="020B0400000000000000" pitchFamily="50" charset="-128"/>
              </a:rPr>
              <a:t>行政検査検体を用いた RT-PCR 法との試験成績（n=124）は、</a:t>
            </a:r>
            <a:br>
              <a:rPr lang="en-US" altLang="ja-JP" dirty="0">
                <a:latin typeface="BIZ UDPゴシック" panose="020B0400000000000000" pitchFamily="50" charset="-128"/>
                <a:ea typeface="BIZ UDPゴシック" panose="020B0400000000000000" pitchFamily="50" charset="-128"/>
              </a:rPr>
            </a:br>
            <a:r>
              <a:rPr lang="ja-JP" altLang="en-US" dirty="0">
                <a:latin typeface="BIZ UDPゴシック" panose="020B0400000000000000" pitchFamily="50" charset="-128"/>
                <a:ea typeface="BIZ UDPゴシック" panose="020B0400000000000000" pitchFamily="50" charset="-128"/>
              </a:rPr>
              <a:t>陽性一致率 66.7％（16/24 例）、陰性一致率 100%（100 /100 例）</a:t>
            </a:r>
            <a:endParaRPr lang="en-US" altLang="ja-JP" dirty="0">
              <a:latin typeface="BIZ UDPゴシック" panose="020B0400000000000000" pitchFamily="50" charset="-128"/>
              <a:ea typeface="BIZ UDPゴシック" panose="020B0400000000000000" pitchFamily="50" charset="-128"/>
            </a:endParaRPr>
          </a:p>
          <a:p>
            <a:r>
              <a:rPr lang="ja-JP" altLang="en-US" dirty="0"/>
              <a:t>　　（抗原キット「エスプライン  </a:t>
            </a:r>
            <a:r>
              <a:rPr lang="en-US" altLang="ja-JP" dirty="0"/>
              <a:t>SARS-CoV-2</a:t>
            </a:r>
            <a:r>
              <a:rPr lang="ja-JP" altLang="en-US" dirty="0"/>
              <a:t>」の添付文書より）</a:t>
            </a:r>
          </a:p>
        </p:txBody>
      </p:sp>
    </p:spTree>
    <p:extLst>
      <p:ext uri="{BB962C8B-B14F-4D97-AF65-F5344CB8AC3E}">
        <p14:creationId xmlns:p14="http://schemas.microsoft.com/office/powerpoint/2010/main" val="183504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70C4DD-CE27-4004-8B09-CBF7F1D70E93}"/>
              </a:ext>
            </a:extLst>
          </p:cNvPr>
          <p:cNvSpPr>
            <a:spLocks noGrp="1"/>
          </p:cNvSpPr>
          <p:nvPr>
            <p:ph type="title"/>
          </p:nvPr>
        </p:nvSpPr>
        <p:spPr>
          <a:xfrm>
            <a:off x="371475" y="66675"/>
            <a:ext cx="7886700" cy="806449"/>
          </a:xfrm>
        </p:spPr>
        <p:txBody>
          <a:bodyPr>
            <a:normAutofit/>
          </a:bodyPr>
          <a:lstStyle/>
          <a:p>
            <a:r>
              <a:rPr kumimoji="1" lang="ja-JP" altLang="en-US" sz="3600" b="1" dirty="0">
                <a:latin typeface="BIZ UDPゴシック" panose="020B0400000000000000" pitchFamily="50" charset="-128"/>
                <a:ea typeface="BIZ UDPゴシック" panose="020B0400000000000000" pitchFamily="50" charset="-128"/>
              </a:rPr>
              <a:t>抗原検査　結果の解釈の注意点</a:t>
            </a:r>
          </a:p>
        </p:txBody>
      </p:sp>
      <p:sp>
        <p:nvSpPr>
          <p:cNvPr id="4" name="テキスト ボックス 3">
            <a:extLst>
              <a:ext uri="{FF2B5EF4-FFF2-40B4-BE49-F238E27FC236}">
                <a16:creationId xmlns:a16="http://schemas.microsoft.com/office/drawing/2014/main" id="{0FFFC6A0-FAE7-4363-BF5D-54BB6D0602AF}"/>
              </a:ext>
            </a:extLst>
          </p:cNvPr>
          <p:cNvSpPr txBox="1"/>
          <p:nvPr/>
        </p:nvSpPr>
        <p:spPr>
          <a:xfrm>
            <a:off x="276225" y="846770"/>
            <a:ext cx="8867775" cy="523220"/>
          </a:xfrm>
          <a:prstGeom prst="rect">
            <a:avLst/>
          </a:prstGeom>
          <a:noFill/>
        </p:spPr>
        <p:txBody>
          <a:bodyPr wrap="square">
            <a:spAutoFit/>
          </a:bodyPr>
          <a:lstStyle/>
          <a:p>
            <a:pPr>
              <a:spcAft>
                <a:spcPts val="1800"/>
              </a:spcAft>
            </a:pP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抗原定量検査</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　感度、特異度について</a:t>
            </a:r>
          </a:p>
        </p:txBody>
      </p:sp>
      <p:graphicFrame>
        <p:nvGraphicFramePr>
          <p:cNvPr id="14" name="表 13">
            <a:extLst>
              <a:ext uri="{FF2B5EF4-FFF2-40B4-BE49-F238E27FC236}">
                <a16:creationId xmlns:a16="http://schemas.microsoft.com/office/drawing/2014/main" id="{4707D43C-FFC7-4E09-A986-6AADA9FD5A10}"/>
              </a:ext>
            </a:extLst>
          </p:cNvPr>
          <p:cNvGraphicFramePr>
            <a:graphicFrameLocks noGrp="1"/>
          </p:cNvGraphicFramePr>
          <p:nvPr>
            <p:extLst>
              <p:ext uri="{D42A27DB-BD31-4B8C-83A1-F6EECF244321}">
                <p14:modId xmlns:p14="http://schemas.microsoft.com/office/powerpoint/2010/main" val="659778625"/>
              </p:ext>
            </p:extLst>
          </p:nvPr>
        </p:nvGraphicFramePr>
        <p:xfrm>
          <a:off x="614135" y="1616607"/>
          <a:ext cx="7936818" cy="1860550"/>
        </p:xfrm>
        <a:graphic>
          <a:graphicData uri="http://schemas.openxmlformats.org/drawingml/2006/table">
            <a:tbl>
              <a:tblPr>
                <a:tableStyleId>{9D7B26C5-4107-4FEC-AEDC-1716B250A1EF}</a:tableStyleId>
              </a:tblPr>
              <a:tblGrid>
                <a:gridCol w="2568234">
                  <a:extLst>
                    <a:ext uri="{9D8B030D-6E8A-4147-A177-3AD203B41FA5}">
                      <a16:colId xmlns:a16="http://schemas.microsoft.com/office/drawing/2014/main" val="2146957638"/>
                    </a:ext>
                  </a:extLst>
                </a:gridCol>
                <a:gridCol w="1314450">
                  <a:extLst>
                    <a:ext uri="{9D8B030D-6E8A-4147-A177-3AD203B41FA5}">
                      <a16:colId xmlns:a16="http://schemas.microsoft.com/office/drawing/2014/main" val="73910207"/>
                    </a:ext>
                  </a:extLst>
                </a:gridCol>
                <a:gridCol w="1414904">
                  <a:extLst>
                    <a:ext uri="{9D8B030D-6E8A-4147-A177-3AD203B41FA5}">
                      <a16:colId xmlns:a16="http://schemas.microsoft.com/office/drawing/2014/main" val="4006942047"/>
                    </a:ext>
                  </a:extLst>
                </a:gridCol>
                <a:gridCol w="1319615">
                  <a:extLst>
                    <a:ext uri="{9D8B030D-6E8A-4147-A177-3AD203B41FA5}">
                      <a16:colId xmlns:a16="http://schemas.microsoft.com/office/drawing/2014/main" val="4096478369"/>
                    </a:ext>
                  </a:extLst>
                </a:gridCol>
                <a:gridCol w="1319615">
                  <a:extLst>
                    <a:ext uri="{9D8B030D-6E8A-4147-A177-3AD203B41FA5}">
                      <a16:colId xmlns:a16="http://schemas.microsoft.com/office/drawing/2014/main" val="4013626403"/>
                    </a:ext>
                  </a:extLst>
                </a:gridCol>
              </a:tblGrid>
              <a:tr h="228600">
                <a:tc rowSpan="2" gridSpan="2">
                  <a:txBody>
                    <a:bodyPr/>
                    <a:lstStyle/>
                    <a:p>
                      <a:pPr algn="ctr" fontAlgn="ct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 </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rowSpan="2"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gridSpan="3">
                  <a:txBody>
                    <a:bodyPr/>
                    <a:lstStyle/>
                    <a:p>
                      <a:pPr algn="ctr" fontAlgn="ctr"/>
                      <a:r>
                        <a:rPr lang="en-US" sz="2400" u="none" strike="noStrike" dirty="0">
                          <a:solidFill>
                            <a:srgbClr val="002060"/>
                          </a:solidFill>
                          <a:effectLst/>
                          <a:latin typeface="BIZ UDPゴシック" panose="020B0400000000000000" pitchFamily="50" charset="-128"/>
                          <a:ea typeface="BIZ UDPゴシック" panose="020B0400000000000000" pitchFamily="50" charset="-128"/>
                        </a:rPr>
                        <a:t>RT-PCR</a:t>
                      </a: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法 </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110888132"/>
                  </a:ext>
                </a:extLst>
              </a:tr>
              <a:tr h="228600">
                <a:tc gridSpan="2" v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hMerge="1" v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陽性 </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陰性 </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計 </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7373370"/>
                  </a:ext>
                </a:extLst>
              </a:tr>
              <a:tr h="228600">
                <a:tc rowSpan="3">
                  <a:txBody>
                    <a:bodyPr/>
                    <a:lstStyle/>
                    <a:p>
                      <a:pPr algn="ctr" fontAlgn="ct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ルミパルス</a:t>
                      </a:r>
                      <a:br>
                        <a:rPr lang="en-US" altLang="ja-JP" sz="2400" u="none" strike="noStrike" dirty="0">
                          <a:solidFill>
                            <a:srgbClr val="002060"/>
                          </a:solidFill>
                          <a:effectLst/>
                          <a:latin typeface="BIZ UDPゴシック" panose="020B0400000000000000" pitchFamily="50" charset="-128"/>
                          <a:ea typeface="BIZ UDPゴシック" panose="020B0400000000000000" pitchFamily="50" charset="-128"/>
                        </a:rPr>
                      </a:br>
                      <a:r>
                        <a:rPr lang="en-US" altLang="ja-JP" sz="2400" u="none" strike="noStrike" dirty="0">
                          <a:solidFill>
                            <a:srgbClr val="002060"/>
                          </a:solidFill>
                          <a:effectLst/>
                          <a:latin typeface="BIZ UDPゴシック" panose="020B0400000000000000" pitchFamily="50" charset="-128"/>
                          <a:ea typeface="BIZ UDPゴシック" panose="020B0400000000000000" pitchFamily="50" charset="-128"/>
                        </a:rPr>
                        <a:t>SARS-CoV-2 Ag</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陽性 </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altLang="ja-JP" sz="2400" u="none" strike="noStrike" dirty="0">
                          <a:solidFill>
                            <a:srgbClr val="002060"/>
                          </a:solidFill>
                          <a:effectLst/>
                          <a:latin typeface="BIZ UDPゴシック" panose="020B0400000000000000" pitchFamily="50" charset="-128"/>
                          <a:ea typeface="BIZ UDPゴシック" panose="020B0400000000000000" pitchFamily="50" charset="-128"/>
                        </a:rPr>
                        <a:t>22</a:t>
                      </a:r>
                      <a:endParaRPr lang="en-US" altLang="ja-JP"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altLang="ja-JP" sz="2400" u="none" strike="noStrike" dirty="0">
                          <a:solidFill>
                            <a:srgbClr val="002060"/>
                          </a:solidFill>
                          <a:effectLst/>
                          <a:latin typeface="BIZ UDPゴシック" panose="020B0400000000000000" pitchFamily="50" charset="-128"/>
                          <a:ea typeface="BIZ UDPゴシック" panose="020B0400000000000000" pitchFamily="50" charset="-128"/>
                        </a:rPr>
                        <a:t>8</a:t>
                      </a:r>
                      <a:endParaRPr lang="en-US" altLang="ja-JP"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altLang="ja-JP" sz="2400" u="none" strike="noStrike" dirty="0">
                          <a:solidFill>
                            <a:srgbClr val="002060"/>
                          </a:solidFill>
                          <a:effectLst/>
                          <a:latin typeface="BIZ UDPゴシック" panose="020B0400000000000000" pitchFamily="50" charset="-128"/>
                          <a:ea typeface="BIZ UDPゴシック" panose="020B0400000000000000" pitchFamily="50" charset="-128"/>
                        </a:rPr>
                        <a:t>30</a:t>
                      </a:r>
                      <a:endParaRPr lang="en-US" altLang="ja-JP"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26322228"/>
                  </a:ext>
                </a:extLst>
              </a:tr>
              <a:tr h="228600">
                <a:tc vMerge="1">
                  <a:txBody>
                    <a:bodyPr/>
                    <a:lstStyle/>
                    <a:p>
                      <a:endParaRPr kumimoji="1" lang="ja-JP" altLang="en-US"/>
                    </a:p>
                  </a:txBody>
                  <a:tcPr/>
                </a:tc>
                <a:tc>
                  <a:txBody>
                    <a:bodyPr/>
                    <a:lstStyle/>
                    <a:p>
                      <a:pPr algn="ctr" fontAlgn="ct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陰性 </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altLang="ja-JP" sz="2400" u="none" strike="noStrike">
                          <a:solidFill>
                            <a:srgbClr val="002060"/>
                          </a:solidFill>
                          <a:effectLst/>
                          <a:latin typeface="BIZ UDPゴシック" panose="020B0400000000000000" pitchFamily="50" charset="-128"/>
                          <a:ea typeface="BIZ UDPゴシック" panose="020B0400000000000000" pitchFamily="50" charset="-128"/>
                        </a:rPr>
                        <a:t>2</a:t>
                      </a:r>
                      <a:endParaRPr lang="en-US" altLang="ja-JP" sz="2400" b="0" i="0" u="none" strike="noStrike">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altLang="ja-JP" sz="2400" u="none" strike="noStrike" dirty="0">
                          <a:solidFill>
                            <a:srgbClr val="002060"/>
                          </a:solidFill>
                          <a:effectLst/>
                          <a:latin typeface="BIZ UDPゴシック" panose="020B0400000000000000" pitchFamily="50" charset="-128"/>
                          <a:ea typeface="BIZ UDPゴシック" panose="020B0400000000000000" pitchFamily="50" charset="-128"/>
                        </a:rPr>
                        <a:t>293</a:t>
                      </a:r>
                      <a:endParaRPr lang="en-US" altLang="ja-JP"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altLang="ja-JP" sz="2400" u="none" strike="noStrike" dirty="0">
                          <a:solidFill>
                            <a:srgbClr val="002060"/>
                          </a:solidFill>
                          <a:effectLst/>
                          <a:latin typeface="BIZ UDPゴシック" panose="020B0400000000000000" pitchFamily="50" charset="-128"/>
                          <a:ea typeface="BIZ UDPゴシック" panose="020B0400000000000000" pitchFamily="50" charset="-128"/>
                        </a:rPr>
                        <a:t>295</a:t>
                      </a:r>
                      <a:endParaRPr lang="en-US" altLang="ja-JP"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3823007"/>
                  </a:ext>
                </a:extLst>
              </a:tr>
              <a:tr h="228600">
                <a:tc vMerge="1">
                  <a:txBody>
                    <a:bodyPr/>
                    <a:lstStyle/>
                    <a:p>
                      <a:endParaRPr kumimoji="1" lang="ja-JP" altLang="en-US"/>
                    </a:p>
                  </a:txBody>
                  <a:tcPr/>
                </a:tc>
                <a:tc>
                  <a:txBody>
                    <a:bodyPr/>
                    <a:lstStyle/>
                    <a:p>
                      <a:pPr algn="ctr" fontAlgn="ctr"/>
                      <a:r>
                        <a:rPr lang="ja-JP" altLang="en-US" sz="2400" u="none" strike="noStrike" dirty="0">
                          <a:solidFill>
                            <a:srgbClr val="002060"/>
                          </a:solidFill>
                          <a:effectLst/>
                          <a:latin typeface="BIZ UDPゴシック" panose="020B0400000000000000" pitchFamily="50" charset="-128"/>
                          <a:ea typeface="BIZ UDPゴシック" panose="020B0400000000000000" pitchFamily="50" charset="-128"/>
                        </a:rPr>
                        <a:t>計 </a:t>
                      </a:r>
                      <a:endParaRPr lang="ja-JP" altLang="en-US"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altLang="ja-JP" sz="2400" u="none" strike="noStrike">
                          <a:solidFill>
                            <a:srgbClr val="002060"/>
                          </a:solidFill>
                          <a:effectLst/>
                          <a:latin typeface="BIZ UDPゴシック" panose="020B0400000000000000" pitchFamily="50" charset="-128"/>
                          <a:ea typeface="BIZ UDPゴシック" panose="020B0400000000000000" pitchFamily="50" charset="-128"/>
                        </a:rPr>
                        <a:t>24</a:t>
                      </a:r>
                      <a:endParaRPr lang="en-US" altLang="ja-JP" sz="2400" b="0" i="0" u="none" strike="noStrike">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altLang="ja-JP" sz="2400" u="none" strike="noStrike">
                          <a:solidFill>
                            <a:srgbClr val="002060"/>
                          </a:solidFill>
                          <a:effectLst/>
                          <a:latin typeface="BIZ UDPゴシック" panose="020B0400000000000000" pitchFamily="50" charset="-128"/>
                          <a:ea typeface="BIZ UDPゴシック" panose="020B0400000000000000" pitchFamily="50" charset="-128"/>
                        </a:rPr>
                        <a:t>301</a:t>
                      </a:r>
                      <a:endParaRPr lang="en-US" altLang="ja-JP" sz="2400" b="0" i="0" u="none" strike="noStrike">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altLang="ja-JP" sz="2400" u="none" strike="noStrike" dirty="0">
                          <a:solidFill>
                            <a:srgbClr val="002060"/>
                          </a:solidFill>
                          <a:effectLst/>
                          <a:latin typeface="BIZ UDPゴシック" panose="020B0400000000000000" pitchFamily="50" charset="-128"/>
                          <a:ea typeface="BIZ UDPゴシック" panose="020B0400000000000000" pitchFamily="50" charset="-128"/>
                        </a:rPr>
                        <a:t>325</a:t>
                      </a:r>
                      <a:endParaRPr lang="en-US" altLang="ja-JP" sz="2400" b="0" i="0" u="none" strike="noStrike" dirty="0">
                        <a:solidFill>
                          <a:srgbClr val="002060"/>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49134485"/>
                  </a:ext>
                </a:extLst>
              </a:tr>
            </a:tbl>
          </a:graphicData>
        </a:graphic>
      </p:graphicFrame>
      <p:sp>
        <p:nvSpPr>
          <p:cNvPr id="16" name="テキスト ボックス 15">
            <a:extLst>
              <a:ext uri="{FF2B5EF4-FFF2-40B4-BE49-F238E27FC236}">
                <a16:creationId xmlns:a16="http://schemas.microsoft.com/office/drawing/2014/main" id="{88FDD16F-CB26-4B5E-AB11-1474F6524A5A}"/>
              </a:ext>
            </a:extLst>
          </p:cNvPr>
          <p:cNvSpPr txBox="1"/>
          <p:nvPr/>
        </p:nvSpPr>
        <p:spPr>
          <a:xfrm>
            <a:off x="614135" y="3477157"/>
            <a:ext cx="8426849" cy="2092881"/>
          </a:xfrm>
          <a:prstGeom prst="rect">
            <a:avLst/>
          </a:prstGeom>
          <a:noFill/>
        </p:spPr>
        <p:txBody>
          <a:bodyPr wrap="square">
            <a:spAutoFit/>
          </a:bodyPr>
          <a:lstStyle/>
          <a:p>
            <a:pPr>
              <a:spcBef>
                <a:spcPts val="1200"/>
              </a:spcBef>
            </a:pPr>
            <a:r>
              <a:rPr lang="ja-JP" altLang="en-US" sz="2400" dirty="0">
                <a:latin typeface="BIZ UDPゴシック" panose="020B0400000000000000" pitchFamily="50" charset="-128"/>
                <a:ea typeface="BIZ UDPゴシック" panose="020B0400000000000000" pitchFamily="50" charset="-128"/>
              </a:rPr>
              <a:t>国内臨床検体３２５例</a:t>
            </a:r>
            <a:r>
              <a:rPr lang="ja-JP" altLang="en-US" sz="2000" dirty="0">
                <a:latin typeface="BIZ UDPゴシック" panose="020B0400000000000000" pitchFamily="50" charset="-128"/>
                <a:ea typeface="BIZ UDPゴシック" panose="020B0400000000000000" pitchFamily="50" charset="-128"/>
              </a:rPr>
              <a:t>（ウイルス保存液を用いた鼻咽頭ぬぐい液）</a:t>
            </a:r>
            <a:r>
              <a:rPr lang="ja-JP" altLang="en-US" sz="2400" dirty="0">
                <a:latin typeface="BIZ UDPゴシック" panose="020B0400000000000000" pitchFamily="50" charset="-128"/>
                <a:ea typeface="BIZ UDPゴシック" panose="020B0400000000000000" pitchFamily="50" charset="-128"/>
              </a:rPr>
              <a:t>を</a:t>
            </a:r>
            <a:br>
              <a:rPr lang="en-US" altLang="ja-JP" sz="2400" dirty="0">
                <a:latin typeface="BIZ UDPゴシック" panose="020B0400000000000000" pitchFamily="50" charset="-128"/>
                <a:ea typeface="BIZ UDPゴシック" panose="020B0400000000000000" pitchFamily="50" charset="-128"/>
              </a:rPr>
            </a:br>
            <a:r>
              <a:rPr lang="ja-JP" altLang="en-US" sz="2400" dirty="0">
                <a:latin typeface="BIZ UDPゴシック" panose="020B0400000000000000" pitchFamily="50" charset="-128"/>
                <a:ea typeface="BIZ UDPゴシック" panose="020B0400000000000000" pitchFamily="50" charset="-128"/>
              </a:rPr>
              <a:t>使用し、ＲＴ-ＰＣＲ法による判定結果と比較したと結果、</a:t>
            </a:r>
            <a:endParaRPr lang="en-US" altLang="ja-JP" sz="2400" dirty="0">
              <a:latin typeface="BIZ UDPゴシック" panose="020B0400000000000000" pitchFamily="50" charset="-128"/>
              <a:ea typeface="BIZ UDPゴシック" panose="020B0400000000000000" pitchFamily="50" charset="-128"/>
            </a:endParaRPr>
          </a:p>
          <a:p>
            <a:pPr>
              <a:spcBef>
                <a:spcPts val="1200"/>
              </a:spcBef>
            </a:pPr>
            <a:r>
              <a:rPr lang="ja-JP" altLang="en-US" sz="2400" dirty="0">
                <a:latin typeface="BIZ UDPゴシック" panose="020B0400000000000000" pitchFamily="50" charset="-128"/>
                <a:ea typeface="BIZ UDPゴシック" panose="020B0400000000000000" pitchFamily="50" charset="-128"/>
              </a:rPr>
              <a:t>　感度（陽性一致率）９１.７％（２２/２４例）、</a:t>
            </a:r>
            <a:br>
              <a:rPr lang="en-US" altLang="ja-JP" sz="2400" dirty="0">
                <a:latin typeface="BIZ UDPゴシック" panose="020B0400000000000000" pitchFamily="50" charset="-128"/>
                <a:ea typeface="BIZ UDPゴシック" panose="020B0400000000000000" pitchFamily="50" charset="-128"/>
              </a:rPr>
            </a:br>
            <a:r>
              <a:rPr lang="ja-JP" altLang="en-US" sz="2400" dirty="0">
                <a:latin typeface="BIZ UDPゴシック" panose="020B0400000000000000" pitchFamily="50" charset="-128"/>
                <a:ea typeface="BIZ UDPゴシック" panose="020B0400000000000000" pitchFamily="50" charset="-128"/>
              </a:rPr>
              <a:t>　特異度（陰性一致率）９７.３％（２９３/３０１例）、</a:t>
            </a:r>
            <a:br>
              <a:rPr lang="en-US" altLang="ja-JP" sz="2400" dirty="0">
                <a:latin typeface="BIZ UDPゴシック" panose="020B0400000000000000" pitchFamily="50" charset="-128"/>
                <a:ea typeface="BIZ UDPゴシック" panose="020B0400000000000000" pitchFamily="50" charset="-128"/>
              </a:rPr>
            </a:br>
            <a:r>
              <a:rPr lang="ja-JP" altLang="en-US" sz="2400" dirty="0">
                <a:latin typeface="BIZ UDPゴシック" panose="020B0400000000000000" pitchFamily="50" charset="-128"/>
                <a:ea typeface="BIZ UDPゴシック" panose="020B0400000000000000" pitchFamily="50" charset="-128"/>
              </a:rPr>
              <a:t>　全体一致率９６.９％（３１５/３２５例）であった。</a:t>
            </a:r>
          </a:p>
        </p:txBody>
      </p:sp>
      <p:sp>
        <p:nvSpPr>
          <p:cNvPr id="17" name="テキスト ボックス 16">
            <a:extLst>
              <a:ext uri="{FF2B5EF4-FFF2-40B4-BE49-F238E27FC236}">
                <a16:creationId xmlns:a16="http://schemas.microsoft.com/office/drawing/2014/main" id="{B1575917-D5D8-4A13-8F1A-033A96DAD128}"/>
              </a:ext>
            </a:extLst>
          </p:cNvPr>
          <p:cNvSpPr txBox="1"/>
          <p:nvPr/>
        </p:nvSpPr>
        <p:spPr>
          <a:xfrm>
            <a:off x="1819275" y="1316340"/>
            <a:ext cx="7403703" cy="369332"/>
          </a:xfrm>
          <a:prstGeom prst="rect">
            <a:avLst/>
          </a:prstGeom>
          <a:noFill/>
        </p:spPr>
        <p:txBody>
          <a:bodyPr wrap="square">
            <a:spAutoFit/>
          </a:bodyPr>
          <a:lstStyle/>
          <a:p>
            <a:pPr algn="r"/>
            <a:r>
              <a:rPr lang="ja-JP" altLang="en-US" dirty="0"/>
              <a:t>（抗原キット「</a:t>
            </a:r>
            <a:r>
              <a:rPr lang="ja-JP" altLang="en-US" sz="1800" u="none" strike="noStrike" dirty="0">
                <a:effectLst/>
              </a:rPr>
              <a:t>ルミパルス</a:t>
            </a:r>
            <a:r>
              <a:rPr lang="en-US" altLang="ja-JP" sz="1800" u="none" strike="noStrike" dirty="0">
                <a:effectLst/>
              </a:rPr>
              <a:t>SARS-CoV-2 Ag</a:t>
            </a:r>
            <a:r>
              <a:rPr lang="ja-JP" altLang="en-US" dirty="0"/>
              <a:t>」の添付文書より）</a:t>
            </a:r>
          </a:p>
        </p:txBody>
      </p:sp>
      <p:sp>
        <p:nvSpPr>
          <p:cNvPr id="19" name="テキスト ボックス 18">
            <a:extLst>
              <a:ext uri="{FF2B5EF4-FFF2-40B4-BE49-F238E27FC236}">
                <a16:creationId xmlns:a16="http://schemas.microsoft.com/office/drawing/2014/main" id="{04F4D682-EF5D-4FA1-9C77-CE4A656D496B}"/>
              </a:ext>
            </a:extLst>
          </p:cNvPr>
          <p:cNvSpPr txBox="1"/>
          <p:nvPr/>
        </p:nvSpPr>
        <p:spPr>
          <a:xfrm>
            <a:off x="614135" y="5541660"/>
            <a:ext cx="8217808" cy="1261884"/>
          </a:xfrm>
          <a:prstGeom prst="rect">
            <a:avLst/>
          </a:prstGeom>
          <a:noFill/>
        </p:spPr>
        <p:txBody>
          <a:bodyPr wrap="square">
            <a:spAutoFit/>
          </a:bodyPr>
          <a:lstStyle/>
          <a:p>
            <a:r>
              <a:rPr lang="ja-JP" altLang="en-US" sz="2800" dirty="0">
                <a:solidFill>
                  <a:srgbClr val="FF0000"/>
                </a:solidFill>
                <a:latin typeface="BIZ UDPゴシック" panose="020B0400000000000000" pitchFamily="50" charset="-128"/>
                <a:ea typeface="BIZ UDPゴシック" panose="020B0400000000000000" pitchFamily="50" charset="-128"/>
              </a:rPr>
              <a:t>この場合の感度・特異度は、真の感染に対するものでないことに注意。</a:t>
            </a:r>
            <a:endParaRPr lang="en-US" altLang="ja-JP" sz="2800" dirty="0">
              <a:solidFill>
                <a:srgbClr val="FF0000"/>
              </a:solidFill>
              <a:latin typeface="BIZ UDPゴシック" panose="020B0400000000000000" pitchFamily="50" charset="-128"/>
              <a:ea typeface="BIZ UDPゴシック" panose="020B0400000000000000" pitchFamily="50" charset="-128"/>
            </a:endParaRPr>
          </a:p>
          <a:p>
            <a:r>
              <a:rPr lang="ja-JP" altLang="en-US" sz="2000" dirty="0">
                <a:solidFill>
                  <a:srgbClr val="FF0000"/>
                </a:solidFill>
                <a:latin typeface="BIZ UDPゴシック" panose="020B0400000000000000" pitchFamily="50" charset="-128"/>
                <a:ea typeface="BIZ UDPゴシック" panose="020B0400000000000000" pitchFamily="50" charset="-128"/>
              </a:rPr>
              <a:t>　　　　　　　　　　（PCR検査の結果を感染の有無に置き換えているため）</a:t>
            </a:r>
          </a:p>
        </p:txBody>
      </p:sp>
    </p:spTree>
    <p:extLst>
      <p:ext uri="{BB962C8B-B14F-4D97-AF65-F5344CB8AC3E}">
        <p14:creationId xmlns:p14="http://schemas.microsoft.com/office/powerpoint/2010/main" val="377899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EC197-E84F-4867-8A0A-CF5732A85F41}"/>
              </a:ext>
            </a:extLst>
          </p:cNvPr>
          <p:cNvSpPr>
            <a:spLocks noGrp="1"/>
          </p:cNvSpPr>
          <p:nvPr>
            <p:ph type="title"/>
          </p:nvPr>
        </p:nvSpPr>
        <p:spPr>
          <a:xfrm>
            <a:off x="385762" y="215706"/>
            <a:ext cx="7886700" cy="568324"/>
          </a:xfrm>
        </p:spPr>
        <p:txBody>
          <a:bodyPr/>
          <a:lstStyle/>
          <a:p>
            <a:r>
              <a:rPr kumimoji="1" lang="ja-JP" altLang="en-US" b="1" dirty="0">
                <a:latin typeface="BIZ UDPゴシック" panose="020B0400000000000000" pitchFamily="50" charset="-128"/>
                <a:ea typeface="BIZ UDPゴシック" panose="020B0400000000000000" pitchFamily="50" charset="-128"/>
              </a:rPr>
              <a:t>抗原検査から確定診断まで</a:t>
            </a:r>
          </a:p>
        </p:txBody>
      </p:sp>
      <p:graphicFrame>
        <p:nvGraphicFramePr>
          <p:cNvPr id="3" name="図表 2">
            <a:extLst>
              <a:ext uri="{FF2B5EF4-FFF2-40B4-BE49-F238E27FC236}">
                <a16:creationId xmlns:a16="http://schemas.microsoft.com/office/drawing/2014/main" id="{859747D5-D4E2-4EFD-94C8-B16C87937F44}"/>
              </a:ext>
            </a:extLst>
          </p:cNvPr>
          <p:cNvGraphicFramePr/>
          <p:nvPr>
            <p:extLst>
              <p:ext uri="{D42A27DB-BD31-4B8C-83A1-F6EECF244321}">
                <p14:modId xmlns:p14="http://schemas.microsoft.com/office/powerpoint/2010/main" val="3938049647"/>
              </p:ext>
            </p:extLst>
          </p:nvPr>
        </p:nvGraphicFramePr>
        <p:xfrm>
          <a:off x="385763" y="1019176"/>
          <a:ext cx="7886700" cy="5448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A464F59F-A229-471C-810B-370DFCA83FF4}"/>
              </a:ext>
            </a:extLst>
          </p:cNvPr>
          <p:cNvSpPr txBox="1"/>
          <p:nvPr/>
        </p:nvSpPr>
        <p:spPr>
          <a:xfrm>
            <a:off x="3014664" y="2987159"/>
            <a:ext cx="4572000" cy="400110"/>
          </a:xfrm>
          <a:prstGeom prst="rect">
            <a:avLst/>
          </a:prstGeom>
          <a:noFill/>
        </p:spPr>
        <p:txBody>
          <a:bodyPr wrap="square">
            <a:spAutoFit/>
          </a:bodyPr>
          <a:lstStyle/>
          <a:p>
            <a:r>
              <a:rPr lang="ja-JP" altLang="en-US" sz="2000" dirty="0">
                <a:latin typeface="BIZ UDPゴシック" panose="020B0400000000000000" pitchFamily="50" charset="-128"/>
                <a:ea typeface="BIZ UDPゴシック" panose="020B0400000000000000" pitchFamily="50" charset="-128"/>
              </a:rPr>
              <a:t>臨床経過から感染が疑われる場合</a:t>
            </a:r>
          </a:p>
        </p:txBody>
      </p:sp>
      <p:sp>
        <p:nvSpPr>
          <p:cNvPr id="7" name="テキスト ボックス 6">
            <a:extLst>
              <a:ext uri="{FF2B5EF4-FFF2-40B4-BE49-F238E27FC236}">
                <a16:creationId xmlns:a16="http://schemas.microsoft.com/office/drawing/2014/main" id="{CEB99596-8DF3-4E1E-8AD3-6BE4A9F7DBC3}"/>
              </a:ext>
            </a:extLst>
          </p:cNvPr>
          <p:cNvSpPr txBox="1"/>
          <p:nvPr/>
        </p:nvSpPr>
        <p:spPr>
          <a:xfrm>
            <a:off x="385762" y="4854059"/>
            <a:ext cx="2695577" cy="707886"/>
          </a:xfrm>
          <a:prstGeom prst="rect">
            <a:avLst/>
          </a:prstGeom>
          <a:noFill/>
        </p:spPr>
        <p:txBody>
          <a:bodyPr wrap="square">
            <a:spAutoFit/>
          </a:bodyPr>
          <a:lstStyle/>
          <a:p>
            <a:r>
              <a:rPr lang="ja-JP" altLang="en-US" sz="2000" dirty="0">
                <a:latin typeface="BIZ UDPゴシック" panose="020B0400000000000000" pitchFamily="50" charset="-128"/>
                <a:ea typeface="BIZ UDPゴシック" panose="020B0400000000000000" pitchFamily="50" charset="-128"/>
              </a:rPr>
              <a:t>追加のPCR検査の</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必要なし</a:t>
            </a:r>
          </a:p>
        </p:txBody>
      </p:sp>
      <p:sp>
        <p:nvSpPr>
          <p:cNvPr id="8" name="楕円 7">
            <a:extLst>
              <a:ext uri="{FF2B5EF4-FFF2-40B4-BE49-F238E27FC236}">
                <a16:creationId xmlns:a16="http://schemas.microsoft.com/office/drawing/2014/main" id="{EA0B0D0C-EE6C-4CEE-B197-5E634AF8AB06}"/>
              </a:ext>
            </a:extLst>
          </p:cNvPr>
          <p:cNvSpPr/>
          <p:nvPr/>
        </p:nvSpPr>
        <p:spPr>
          <a:xfrm>
            <a:off x="3481388" y="4544526"/>
            <a:ext cx="1695450" cy="1133475"/>
          </a:xfrm>
          <a:prstGeom prst="ellipse">
            <a:avLst/>
          </a:prstGeom>
          <a:gradFill>
            <a:gsLst>
              <a:gs pos="0">
                <a:schemeClr val="accent3">
                  <a:satMod val="103000"/>
                  <a:lumMod val="102000"/>
                  <a:tint val="94000"/>
                </a:schemeClr>
              </a:gs>
              <a:gs pos="53000">
                <a:schemeClr val="accent3">
                  <a:satMod val="110000"/>
                  <a:lumMod val="100000"/>
                  <a:shade val="100000"/>
                </a:schemeClr>
              </a:gs>
              <a:gs pos="100000">
                <a:schemeClr val="accent3">
                  <a:lumMod val="99000"/>
                  <a:satMod val="120000"/>
                  <a:shade val="7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2800" dirty="0">
                <a:latin typeface="BIZ UDPゴシック" panose="020B0400000000000000" pitchFamily="50" charset="-128"/>
                <a:ea typeface="BIZ UDPゴシック" panose="020B0400000000000000" pitchFamily="50" charset="-128"/>
              </a:rPr>
              <a:t>PCR</a:t>
            </a:r>
            <a:r>
              <a:rPr kumimoji="1" lang="ja-JP" altLang="en-US" sz="2800" dirty="0">
                <a:latin typeface="BIZ UDPゴシック" panose="020B0400000000000000" pitchFamily="50" charset="-128"/>
                <a:ea typeface="BIZ UDPゴシック" panose="020B0400000000000000" pitchFamily="50" charset="-128"/>
              </a:rPr>
              <a:t>検査</a:t>
            </a:r>
          </a:p>
        </p:txBody>
      </p:sp>
      <p:sp>
        <p:nvSpPr>
          <p:cNvPr id="9" name="楕円 8">
            <a:extLst>
              <a:ext uri="{FF2B5EF4-FFF2-40B4-BE49-F238E27FC236}">
                <a16:creationId xmlns:a16="http://schemas.microsoft.com/office/drawing/2014/main" id="{2BF5C732-1630-4777-AA3B-4460BA9D60C7}"/>
              </a:ext>
            </a:extLst>
          </p:cNvPr>
          <p:cNvSpPr/>
          <p:nvPr/>
        </p:nvSpPr>
        <p:spPr>
          <a:xfrm>
            <a:off x="7786689" y="1704975"/>
            <a:ext cx="971549" cy="9155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BIZ UDPゴシック" panose="020B0400000000000000" pitchFamily="50" charset="-128"/>
                <a:ea typeface="BIZ UDPゴシック" panose="020B0400000000000000" pitchFamily="50" charset="-128"/>
              </a:rPr>
              <a:t>確定診断</a:t>
            </a:r>
            <a:endParaRPr kumimoji="1" lang="ja-JP" altLang="en-US" dirty="0">
              <a:latin typeface="BIZ UDPゴシック" panose="020B0400000000000000" pitchFamily="50" charset="-128"/>
              <a:ea typeface="BIZ UDPゴシック" panose="020B0400000000000000" pitchFamily="50" charset="-128"/>
            </a:endParaRPr>
          </a:p>
        </p:txBody>
      </p:sp>
      <p:sp>
        <p:nvSpPr>
          <p:cNvPr id="10" name="楕円 9">
            <a:extLst>
              <a:ext uri="{FF2B5EF4-FFF2-40B4-BE49-F238E27FC236}">
                <a16:creationId xmlns:a16="http://schemas.microsoft.com/office/drawing/2014/main" id="{5DDC016D-7D12-4B31-BE72-24CDDE85D0D1}"/>
              </a:ext>
            </a:extLst>
          </p:cNvPr>
          <p:cNvSpPr/>
          <p:nvPr/>
        </p:nvSpPr>
        <p:spPr>
          <a:xfrm>
            <a:off x="7058027" y="4130708"/>
            <a:ext cx="971549" cy="9155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BIZ UDPゴシック" panose="020B0400000000000000" pitchFamily="50" charset="-128"/>
                <a:ea typeface="BIZ UDPゴシック" panose="020B0400000000000000" pitchFamily="50" charset="-128"/>
              </a:rPr>
              <a:t>確定診断</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70442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BD26-E22E-49D5-ACEC-A2D150D11E8D}"/>
              </a:ext>
            </a:extLst>
          </p:cNvPr>
          <p:cNvSpPr>
            <a:spLocks noGrp="1"/>
          </p:cNvSpPr>
          <p:nvPr>
            <p:ph type="title"/>
          </p:nvPr>
        </p:nvSpPr>
        <p:spPr/>
        <p:txBody>
          <a:bodyPr anchor="ctr">
            <a:normAutofit/>
          </a:bodyPr>
          <a:lstStyle/>
          <a:p>
            <a:pPr algn="ctr"/>
            <a:r>
              <a:rPr kumimoji="1" lang="ja-JP" altLang="en-US" sz="5400" dirty="0">
                <a:latin typeface="BIZ UDPゴシック" panose="020B0400000000000000" pitchFamily="50" charset="-128"/>
                <a:ea typeface="BIZ UDPゴシック" panose="020B0400000000000000" pitchFamily="50" charset="-128"/>
              </a:rPr>
              <a:t>抗体検査</a:t>
            </a:r>
          </a:p>
        </p:txBody>
      </p:sp>
      <p:sp>
        <p:nvSpPr>
          <p:cNvPr id="3" name="テキスト プレースホルダー 2">
            <a:extLst>
              <a:ext uri="{FF2B5EF4-FFF2-40B4-BE49-F238E27FC236}">
                <a16:creationId xmlns:a16="http://schemas.microsoft.com/office/drawing/2014/main" id="{E766B29A-06B9-46C4-83E2-F8EDD8424A0B}"/>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0624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70C4DD-CE27-4004-8B09-CBF7F1D70E93}"/>
              </a:ext>
            </a:extLst>
          </p:cNvPr>
          <p:cNvSpPr>
            <a:spLocks noGrp="1"/>
          </p:cNvSpPr>
          <p:nvPr>
            <p:ph type="title"/>
          </p:nvPr>
        </p:nvSpPr>
        <p:spPr>
          <a:xfrm>
            <a:off x="371475" y="66675"/>
            <a:ext cx="7886700" cy="806449"/>
          </a:xfrm>
        </p:spPr>
        <p:txBody>
          <a:bodyPr>
            <a:normAutofit/>
          </a:bodyPr>
          <a:lstStyle/>
          <a:p>
            <a:r>
              <a:rPr lang="ja-JP" altLang="en-US" sz="3600" b="1" dirty="0">
                <a:latin typeface="BIZ UDPゴシック" panose="020B0400000000000000" pitchFamily="50" charset="-128"/>
                <a:ea typeface="BIZ UDPゴシック" panose="020B0400000000000000" pitchFamily="50" charset="-128"/>
              </a:rPr>
              <a:t>抗体</a:t>
            </a:r>
            <a:r>
              <a:rPr kumimoji="1" lang="ja-JP" altLang="en-US" sz="3600" b="1" dirty="0">
                <a:latin typeface="BIZ UDPゴシック" panose="020B0400000000000000" pitchFamily="50" charset="-128"/>
                <a:ea typeface="BIZ UDPゴシック" panose="020B0400000000000000" pitchFamily="50" charset="-128"/>
              </a:rPr>
              <a:t>検査</a:t>
            </a:r>
          </a:p>
        </p:txBody>
      </p:sp>
      <p:sp>
        <p:nvSpPr>
          <p:cNvPr id="4" name="テキスト ボックス 3">
            <a:extLst>
              <a:ext uri="{FF2B5EF4-FFF2-40B4-BE49-F238E27FC236}">
                <a16:creationId xmlns:a16="http://schemas.microsoft.com/office/drawing/2014/main" id="{0FFFC6A0-FAE7-4363-BF5D-54BB6D0602AF}"/>
              </a:ext>
            </a:extLst>
          </p:cNvPr>
          <p:cNvSpPr txBox="1"/>
          <p:nvPr/>
        </p:nvSpPr>
        <p:spPr>
          <a:xfrm>
            <a:off x="561975" y="718427"/>
            <a:ext cx="8210550" cy="1200329"/>
          </a:xfrm>
          <a:prstGeom prst="rect">
            <a:avLst/>
          </a:prstGeom>
          <a:noFill/>
        </p:spPr>
        <p:txBody>
          <a:bodyPr wrap="square">
            <a:spAutoFit/>
          </a:bodyPr>
          <a:lstStyle/>
          <a:p>
            <a:r>
              <a:rPr lang="ja-JP" altLang="en-US" sz="2400" dirty="0">
                <a:latin typeface="BIZ UDPゴシック" panose="020B0400000000000000" pitchFamily="50" charset="-128"/>
                <a:ea typeface="BIZ UDPゴシック" panose="020B0400000000000000" pitchFamily="50" charset="-128"/>
              </a:rPr>
              <a:t>日本国内で医薬品・医療機器等の品質、有効性及び安全性の確保等に関する法律（薬機法）上の体外診断用医薬品として承認を得た抗体検査はない。</a:t>
            </a:r>
            <a:endParaRPr lang="en-US" altLang="ja-JP"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BFC5978F-8CEA-4D86-9B9A-048CFAEBB8F8}"/>
              </a:ext>
            </a:extLst>
          </p:cNvPr>
          <p:cNvSpPr txBox="1"/>
          <p:nvPr/>
        </p:nvSpPr>
        <p:spPr>
          <a:xfrm>
            <a:off x="804862" y="4597052"/>
            <a:ext cx="8210549" cy="2092881"/>
          </a:xfrm>
          <a:prstGeom prst="rect">
            <a:avLst/>
          </a:prstGeom>
          <a:noFill/>
        </p:spPr>
        <p:txBody>
          <a:bodyPr wrap="square">
            <a:spAutoFit/>
          </a:bodyPr>
          <a:lstStyle/>
          <a:p>
            <a:r>
              <a:rPr lang="ja-JP" altLang="en-US" sz="2600" dirty="0">
                <a:latin typeface="BIZ UDPゴシック" panose="020B0400000000000000" pitchFamily="50" charset="-128"/>
                <a:ea typeface="BIZ UDPゴシック" panose="020B0400000000000000" pitchFamily="50" charset="-128"/>
              </a:rPr>
              <a:t>現在、イムノクロマト法による</a:t>
            </a:r>
            <a:r>
              <a:rPr lang="ja-JP" altLang="en-US" sz="2600" dirty="0">
                <a:solidFill>
                  <a:srgbClr val="FF0000"/>
                </a:solidFill>
                <a:latin typeface="BIZ UDPゴシック" panose="020B0400000000000000" pitchFamily="50" charset="-128"/>
                <a:ea typeface="BIZ UDPゴシック" panose="020B0400000000000000" pitchFamily="50" charset="-128"/>
              </a:rPr>
              <a:t>迅速簡易検出キット</a:t>
            </a:r>
            <a:r>
              <a:rPr lang="ja-JP" altLang="en-US" sz="2600" dirty="0">
                <a:latin typeface="BIZ UDPゴシック" panose="020B0400000000000000" pitchFamily="50" charset="-128"/>
                <a:ea typeface="BIZ UDPゴシック" panose="020B0400000000000000" pitchFamily="50" charset="-128"/>
              </a:rPr>
              <a:t>を</a:t>
            </a:r>
            <a:br>
              <a:rPr lang="en-US" altLang="ja-JP" sz="2600" dirty="0">
                <a:latin typeface="BIZ UDPゴシック" panose="020B0400000000000000" pitchFamily="50" charset="-128"/>
                <a:ea typeface="BIZ UDPゴシック" panose="020B0400000000000000" pitchFamily="50" charset="-128"/>
              </a:rPr>
            </a:br>
            <a:r>
              <a:rPr lang="ja-JP" altLang="en-US" sz="2600" dirty="0">
                <a:latin typeface="BIZ UDPゴシック" panose="020B0400000000000000" pitchFamily="50" charset="-128"/>
                <a:ea typeface="BIZ UDPゴシック" panose="020B0400000000000000" pitchFamily="50" charset="-128"/>
              </a:rPr>
              <a:t>はじめとして、国内で様々な抗体検査キットが</a:t>
            </a:r>
            <a:br>
              <a:rPr lang="en-US" altLang="ja-JP" sz="2600" dirty="0">
                <a:latin typeface="BIZ UDPゴシック" panose="020B0400000000000000" pitchFamily="50" charset="-128"/>
                <a:ea typeface="BIZ UDPゴシック" panose="020B0400000000000000" pitchFamily="50" charset="-128"/>
              </a:rPr>
            </a:br>
            <a:r>
              <a:rPr lang="ja-JP" altLang="en-US" sz="2600" dirty="0">
                <a:solidFill>
                  <a:srgbClr val="FF0000"/>
                </a:solidFill>
                <a:latin typeface="BIZ UDPゴシック" panose="020B0400000000000000" pitchFamily="50" charset="-128"/>
                <a:ea typeface="BIZ UDPゴシック" panose="020B0400000000000000" pitchFamily="50" charset="-128"/>
              </a:rPr>
              <a:t>研究用試薬</a:t>
            </a:r>
            <a:r>
              <a:rPr lang="ja-JP" altLang="en-US" sz="2600" dirty="0">
                <a:latin typeface="BIZ UDPゴシック" panose="020B0400000000000000" pitchFamily="50" charset="-128"/>
                <a:ea typeface="BIZ UDPゴシック" panose="020B0400000000000000" pitchFamily="50" charset="-128"/>
              </a:rPr>
              <a:t>として市場に流通しているが、</a:t>
            </a:r>
          </a:p>
          <a:p>
            <a:r>
              <a:rPr lang="ja-JP" altLang="en-US" sz="2600" dirty="0">
                <a:latin typeface="BIZ UDPゴシック" panose="020B0400000000000000" pitchFamily="50" charset="-128"/>
                <a:ea typeface="BIZ UDPゴシック" panose="020B0400000000000000" pitchFamily="50" charset="-128"/>
              </a:rPr>
              <a:t>必要な精度を有していない検査が行われている</a:t>
            </a:r>
            <a:br>
              <a:rPr lang="en-US" altLang="ja-JP" sz="2600" dirty="0">
                <a:latin typeface="BIZ UDPゴシック" panose="020B0400000000000000" pitchFamily="50" charset="-128"/>
                <a:ea typeface="BIZ UDPゴシック" panose="020B0400000000000000" pitchFamily="50" charset="-128"/>
              </a:rPr>
            </a:br>
            <a:r>
              <a:rPr lang="ja-JP" altLang="en-US" sz="2600" dirty="0">
                <a:latin typeface="BIZ UDPゴシック" panose="020B0400000000000000" pitchFamily="50" charset="-128"/>
                <a:ea typeface="BIZ UDPゴシック" panose="020B0400000000000000" pitchFamily="50" charset="-128"/>
              </a:rPr>
              <a:t>可能性があり、注意が必要である。</a:t>
            </a:r>
          </a:p>
        </p:txBody>
      </p:sp>
      <p:grpSp>
        <p:nvGrpSpPr>
          <p:cNvPr id="11" name="グループ化 10">
            <a:extLst>
              <a:ext uri="{FF2B5EF4-FFF2-40B4-BE49-F238E27FC236}">
                <a16:creationId xmlns:a16="http://schemas.microsoft.com/office/drawing/2014/main" id="{03C85A3E-DBCB-44EB-9A95-EF1590CD066F}"/>
              </a:ext>
            </a:extLst>
          </p:cNvPr>
          <p:cNvGrpSpPr/>
          <p:nvPr/>
        </p:nvGrpSpPr>
        <p:grpSpPr>
          <a:xfrm>
            <a:off x="561975" y="1993898"/>
            <a:ext cx="7791450" cy="2423237"/>
            <a:chOff x="466725" y="1993898"/>
            <a:chExt cx="7791450" cy="2423237"/>
          </a:xfrm>
        </p:grpSpPr>
        <p:sp>
          <p:nvSpPr>
            <p:cNvPr id="12" name="正方形/長方形 11">
              <a:extLst>
                <a:ext uri="{FF2B5EF4-FFF2-40B4-BE49-F238E27FC236}">
                  <a16:creationId xmlns:a16="http://schemas.microsoft.com/office/drawing/2014/main" id="{E0C6FA4D-8C61-441F-B3C3-EF0A68D77BF7}"/>
                </a:ext>
              </a:extLst>
            </p:cNvPr>
            <p:cNvSpPr/>
            <p:nvPr/>
          </p:nvSpPr>
          <p:spPr>
            <a:xfrm>
              <a:off x="466725" y="1993898"/>
              <a:ext cx="7791450" cy="24232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A1A5BFE-4921-4B73-955D-CE73614C12D5}"/>
                </a:ext>
              </a:extLst>
            </p:cNvPr>
            <p:cNvSpPr txBox="1"/>
            <p:nvPr/>
          </p:nvSpPr>
          <p:spPr>
            <a:xfrm>
              <a:off x="1371600" y="2069040"/>
              <a:ext cx="6886575" cy="2246769"/>
            </a:xfrm>
            <a:prstGeom prst="rect">
              <a:avLst/>
            </a:prstGeom>
            <a:noFill/>
          </p:spPr>
          <p:txBody>
            <a:bodyPr wrap="square">
              <a:spAutoFit/>
            </a:bodyPr>
            <a:lstStyle/>
            <a:p>
              <a:pPr marL="285750" indent="-285750">
                <a:buFont typeface="Wingdings" panose="05000000000000000000" pitchFamily="2" charset="2"/>
                <a:buChar char="ü"/>
              </a:pPr>
              <a:r>
                <a:rPr lang="ja-JP" altLang="en-US" sz="2800" dirty="0">
                  <a:solidFill>
                    <a:schemeClr val="accent1"/>
                  </a:solidFill>
                  <a:latin typeface="BIZ UDPゴシック" panose="020B0400000000000000" pitchFamily="50" charset="-128"/>
                  <a:ea typeface="BIZ UDPゴシック" panose="020B0400000000000000" pitchFamily="50" charset="-128"/>
                </a:rPr>
                <a:t>化学発光免疫測定法（CLIA法）</a:t>
              </a:r>
            </a:p>
            <a:p>
              <a:pPr marL="285750" indent="-285750">
                <a:buFont typeface="Wingdings" panose="05000000000000000000" pitchFamily="2" charset="2"/>
                <a:buChar char="ü"/>
              </a:pPr>
              <a:r>
                <a:rPr lang="ja-JP" altLang="en-US" sz="2800" dirty="0">
                  <a:solidFill>
                    <a:schemeClr val="accent1"/>
                  </a:solidFill>
                  <a:latin typeface="BIZ UDPゴシック" panose="020B0400000000000000" pitchFamily="50" charset="-128"/>
                  <a:ea typeface="BIZ UDPゴシック" panose="020B0400000000000000" pitchFamily="50" charset="-128"/>
                </a:rPr>
                <a:t>蛍光免疫測定法（FIA法）</a:t>
              </a:r>
            </a:p>
            <a:p>
              <a:pPr marL="285750" indent="-285750">
                <a:buFont typeface="Wingdings" panose="05000000000000000000" pitchFamily="2" charset="2"/>
                <a:buChar char="ü"/>
              </a:pPr>
              <a:r>
                <a:rPr lang="ja-JP" altLang="en-US" sz="2800" dirty="0">
                  <a:solidFill>
                    <a:schemeClr val="accent1"/>
                  </a:solidFill>
                  <a:latin typeface="BIZ UDPゴシック" panose="020B0400000000000000" pitchFamily="50" charset="-128"/>
                  <a:ea typeface="BIZ UDPゴシック" panose="020B0400000000000000" pitchFamily="50" charset="-128"/>
                </a:rPr>
                <a:t>電気化学発光免疫測定法（ECLIA法）</a:t>
              </a:r>
            </a:p>
            <a:p>
              <a:pPr marL="285750" indent="-285750">
                <a:buFont typeface="Wingdings" panose="05000000000000000000" pitchFamily="2" charset="2"/>
                <a:buChar char="ü"/>
              </a:pPr>
              <a:r>
                <a:rPr lang="ja-JP" altLang="en-US" sz="2800" dirty="0">
                  <a:solidFill>
                    <a:schemeClr val="accent1"/>
                  </a:solidFill>
                  <a:latin typeface="BIZ UDPゴシック" panose="020B0400000000000000" pitchFamily="50" charset="-128"/>
                  <a:ea typeface="BIZ UDPゴシック" panose="020B0400000000000000" pitchFamily="50" charset="-128"/>
                </a:rPr>
                <a:t>ELISA法</a:t>
              </a:r>
            </a:p>
            <a:p>
              <a:pPr marL="285750" indent="-285750">
                <a:buFont typeface="Wingdings" panose="05000000000000000000" pitchFamily="2" charset="2"/>
                <a:buChar char="ü"/>
              </a:pPr>
              <a:r>
                <a:rPr lang="ja-JP" altLang="en-US" sz="2800" dirty="0">
                  <a:solidFill>
                    <a:schemeClr val="accent1"/>
                  </a:solidFill>
                  <a:latin typeface="BIZ UDPゴシック" panose="020B0400000000000000" pitchFamily="50" charset="-128"/>
                  <a:ea typeface="BIZ UDPゴシック" panose="020B0400000000000000" pitchFamily="50" charset="-128"/>
                </a:rPr>
                <a:t>イムノクロマト法</a:t>
              </a:r>
            </a:p>
          </p:txBody>
        </p:sp>
        <p:sp>
          <p:nvSpPr>
            <p:cNvPr id="10" name="正方形/長方形 9">
              <a:extLst>
                <a:ext uri="{FF2B5EF4-FFF2-40B4-BE49-F238E27FC236}">
                  <a16:creationId xmlns:a16="http://schemas.microsoft.com/office/drawing/2014/main" id="{B74979C3-2FE3-403A-8329-263E52FBD4C6}"/>
                </a:ext>
              </a:extLst>
            </p:cNvPr>
            <p:cNvSpPr/>
            <p:nvPr/>
          </p:nvSpPr>
          <p:spPr>
            <a:xfrm>
              <a:off x="561976" y="2069040"/>
              <a:ext cx="631626" cy="221890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9DAC72A-E846-4C0B-A172-9B9EBF098DB7}"/>
                </a:ext>
              </a:extLst>
            </p:cNvPr>
            <p:cNvSpPr txBox="1"/>
            <p:nvPr/>
          </p:nvSpPr>
          <p:spPr>
            <a:xfrm>
              <a:off x="578048" y="2041177"/>
              <a:ext cx="615553" cy="2246768"/>
            </a:xfrm>
            <a:prstGeom prst="rect">
              <a:avLst/>
            </a:prstGeom>
            <a:noFill/>
          </p:spPr>
          <p:txBody>
            <a:bodyPr vert="eaVert" wrap="square" rtlCol="0">
              <a:spAutoFit/>
            </a:bodyPr>
            <a:lstStyle/>
            <a:p>
              <a:pPr algn="ctr"/>
              <a:r>
                <a:rPr kumimoji="1" lang="ja-JP" altLang="en-US" sz="2800" dirty="0">
                  <a:solidFill>
                    <a:schemeClr val="bg1"/>
                  </a:solidFill>
                  <a:latin typeface="BIZ UDPゴシック" panose="020B0400000000000000" pitchFamily="50" charset="-128"/>
                  <a:ea typeface="BIZ UDPゴシック" panose="020B0400000000000000" pitchFamily="50" charset="-128"/>
                </a:rPr>
                <a:t>主な測定法</a:t>
              </a:r>
            </a:p>
          </p:txBody>
        </p:sp>
      </p:grpSp>
    </p:spTree>
    <p:extLst>
      <p:ext uri="{BB962C8B-B14F-4D97-AF65-F5344CB8AC3E}">
        <p14:creationId xmlns:p14="http://schemas.microsoft.com/office/powerpoint/2010/main" val="14114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BD26-E22E-49D5-ACEC-A2D150D11E8D}"/>
              </a:ext>
            </a:extLst>
          </p:cNvPr>
          <p:cNvSpPr>
            <a:spLocks noGrp="1"/>
          </p:cNvSpPr>
          <p:nvPr>
            <p:ph type="title"/>
          </p:nvPr>
        </p:nvSpPr>
        <p:spPr/>
        <p:txBody>
          <a:bodyPr anchor="ctr">
            <a:normAutofit/>
          </a:bodyPr>
          <a:lstStyle/>
          <a:p>
            <a:pPr algn="ctr"/>
            <a:r>
              <a:rPr kumimoji="1" lang="ja-JP" altLang="en-US" sz="5400" dirty="0">
                <a:latin typeface="BIZ UDPゴシック" panose="020B0400000000000000" pitchFamily="50" charset="-128"/>
                <a:ea typeface="BIZ UDPゴシック" panose="020B0400000000000000" pitchFamily="50" charset="-128"/>
              </a:rPr>
              <a:t>まとめ</a:t>
            </a:r>
          </a:p>
        </p:txBody>
      </p:sp>
      <p:sp>
        <p:nvSpPr>
          <p:cNvPr id="3" name="テキスト プレースホルダー 2">
            <a:extLst>
              <a:ext uri="{FF2B5EF4-FFF2-40B4-BE49-F238E27FC236}">
                <a16:creationId xmlns:a16="http://schemas.microsoft.com/office/drawing/2014/main" id="{E766B29A-06B9-46C4-83E2-F8EDD8424A0B}"/>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56911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57C54-DE59-42E7-9FF6-7C7BC103D6F6}"/>
              </a:ext>
            </a:extLst>
          </p:cNvPr>
          <p:cNvSpPr>
            <a:spLocks noGrp="1"/>
          </p:cNvSpPr>
          <p:nvPr>
            <p:ph type="title"/>
          </p:nvPr>
        </p:nvSpPr>
        <p:spPr>
          <a:xfrm>
            <a:off x="409574" y="244477"/>
            <a:ext cx="7886700" cy="625474"/>
          </a:xfrm>
        </p:spPr>
        <p:txBody>
          <a:bodyPr>
            <a:normAutofit/>
          </a:bodyPr>
          <a:lstStyle/>
          <a:p>
            <a:r>
              <a:rPr kumimoji="1" lang="ja-JP" altLang="en-US" sz="3600" b="1" dirty="0">
                <a:latin typeface="BIZ UDPゴシック" panose="020B0400000000000000" pitchFamily="50" charset="-128"/>
                <a:ea typeface="BIZ UDPゴシック" panose="020B0400000000000000" pitchFamily="50" charset="-128"/>
              </a:rPr>
              <a:t>まとめ</a:t>
            </a:r>
          </a:p>
        </p:txBody>
      </p:sp>
      <p:graphicFrame>
        <p:nvGraphicFramePr>
          <p:cNvPr id="3" name="表 2">
            <a:extLst>
              <a:ext uri="{FF2B5EF4-FFF2-40B4-BE49-F238E27FC236}">
                <a16:creationId xmlns:a16="http://schemas.microsoft.com/office/drawing/2014/main" id="{2F68339F-5F25-4A14-A9D7-28E44787FF35}"/>
              </a:ext>
            </a:extLst>
          </p:cNvPr>
          <p:cNvGraphicFramePr>
            <a:graphicFrameLocks noGrp="1"/>
          </p:cNvGraphicFramePr>
          <p:nvPr>
            <p:extLst>
              <p:ext uri="{D42A27DB-BD31-4B8C-83A1-F6EECF244321}">
                <p14:modId xmlns:p14="http://schemas.microsoft.com/office/powerpoint/2010/main" val="2717960576"/>
              </p:ext>
            </p:extLst>
          </p:nvPr>
        </p:nvGraphicFramePr>
        <p:xfrm>
          <a:off x="271462" y="1905000"/>
          <a:ext cx="8601076" cy="4673599"/>
        </p:xfrm>
        <a:graphic>
          <a:graphicData uri="http://schemas.openxmlformats.org/drawingml/2006/table">
            <a:tbl>
              <a:tblPr firstRow="1">
                <a:tableStyleId>{B301B821-A1FF-4177-AEE7-76D212191A09}</a:tableStyleId>
              </a:tblPr>
              <a:tblGrid>
                <a:gridCol w="2014538">
                  <a:extLst>
                    <a:ext uri="{9D8B030D-6E8A-4147-A177-3AD203B41FA5}">
                      <a16:colId xmlns:a16="http://schemas.microsoft.com/office/drawing/2014/main" val="3577523957"/>
                    </a:ext>
                  </a:extLst>
                </a:gridCol>
                <a:gridCol w="3271838">
                  <a:extLst>
                    <a:ext uri="{9D8B030D-6E8A-4147-A177-3AD203B41FA5}">
                      <a16:colId xmlns:a16="http://schemas.microsoft.com/office/drawing/2014/main" val="3754792064"/>
                    </a:ext>
                  </a:extLst>
                </a:gridCol>
                <a:gridCol w="3314700">
                  <a:extLst>
                    <a:ext uri="{9D8B030D-6E8A-4147-A177-3AD203B41FA5}">
                      <a16:colId xmlns:a16="http://schemas.microsoft.com/office/drawing/2014/main" val="3258788351"/>
                    </a:ext>
                  </a:extLst>
                </a:gridCol>
              </a:tblGrid>
              <a:tr h="598209">
                <a:tc>
                  <a:txBody>
                    <a:bodyPr/>
                    <a:lstStyle/>
                    <a:p>
                      <a:pPr algn="ctr" fontAlgn="ctr"/>
                      <a:r>
                        <a:rPr lang="ja-JP" altLang="en-US" sz="2400" u="none" strike="noStrike" dirty="0">
                          <a:effectLst/>
                        </a:rPr>
                        <a:t>検査種類→</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6350" marR="6350" marT="6350" marB="0" anchor="ctr">
                    <a:lnR w="12700" cap="flat" cmpd="sng" algn="ctr">
                      <a:solidFill>
                        <a:schemeClr val="accent1"/>
                      </a:solidFill>
                      <a:prstDash val="solid"/>
                      <a:round/>
                      <a:headEnd type="none" w="med" len="med"/>
                      <a:tailEnd type="none" w="med" len="med"/>
                    </a:lnR>
                  </a:tcPr>
                </a:tc>
                <a:tc>
                  <a:txBody>
                    <a:bodyPr/>
                    <a:lstStyle/>
                    <a:p>
                      <a:pPr algn="ctr" fontAlgn="ctr"/>
                      <a:r>
                        <a:rPr lang="en-US" altLang="ja-JP" sz="2400" u="none" strike="noStrike" dirty="0">
                          <a:effectLst/>
                        </a:rPr>
                        <a:t>PCR</a:t>
                      </a:r>
                      <a:r>
                        <a:rPr lang="ja-JP" altLang="en-US" sz="2400" u="none" strike="noStrike" dirty="0">
                          <a:effectLst/>
                        </a:rPr>
                        <a:t>検査</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fontAlgn="ctr"/>
                      <a:r>
                        <a:rPr lang="ja-JP" altLang="en-US" sz="2400" u="none" strike="noStrike" dirty="0">
                          <a:effectLst/>
                        </a:rPr>
                        <a:t>抗原検査</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6350" marR="6350" marT="6350" marB="0"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69856278"/>
                  </a:ext>
                </a:extLst>
              </a:tr>
              <a:tr h="922501">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調べるもの</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R w="12700" cap="flat" cmpd="sng" algn="ctr">
                      <a:solidFill>
                        <a:schemeClr val="accent1"/>
                      </a:solidFill>
                      <a:prstDash val="solid"/>
                      <a:round/>
                      <a:headEnd type="none" w="med" len="med"/>
                      <a:tailEnd type="none" w="med" len="med"/>
                    </a:lnR>
                  </a:tcPr>
                </a:tc>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ウイルスを特徴づける</a:t>
                      </a:r>
                      <a:br>
                        <a:rPr lang="en-US" altLang="ja-JP" sz="2400" u="none" strike="noStrike" dirty="0">
                          <a:effectLst/>
                          <a:latin typeface="BIZ UDPゴシック" panose="020B0400000000000000" pitchFamily="50" charset="-128"/>
                          <a:ea typeface="BIZ UDPゴシック" panose="020B0400000000000000" pitchFamily="50" charset="-128"/>
                        </a:rPr>
                      </a:br>
                      <a:r>
                        <a:rPr lang="ja-JP" altLang="en-US" sz="2400" u="none" strike="noStrike" dirty="0">
                          <a:effectLst/>
                          <a:latin typeface="BIZ UDPゴシック" panose="020B0400000000000000" pitchFamily="50" charset="-128"/>
                          <a:ea typeface="BIZ UDPゴシック" panose="020B0400000000000000" pitchFamily="50" charset="-128"/>
                        </a:rPr>
                        <a:t>遺伝子配列</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ウイルスを特徴づける</a:t>
                      </a:r>
                      <a:br>
                        <a:rPr lang="en-US" altLang="ja-JP" sz="2400" u="none" strike="noStrike" dirty="0">
                          <a:effectLst/>
                          <a:latin typeface="BIZ UDPゴシック" panose="020B0400000000000000" pitchFamily="50" charset="-128"/>
                          <a:ea typeface="BIZ UDPゴシック" panose="020B0400000000000000" pitchFamily="50" charset="-128"/>
                        </a:rPr>
                      </a:br>
                      <a:r>
                        <a:rPr lang="ja-JP" altLang="en-US" sz="2400" u="none" strike="noStrike" dirty="0">
                          <a:effectLst/>
                          <a:latin typeface="BIZ UDPゴシック" panose="020B0400000000000000" pitchFamily="50" charset="-128"/>
                          <a:ea typeface="BIZ UDPゴシック" panose="020B0400000000000000" pitchFamily="50" charset="-128"/>
                        </a:rPr>
                        <a:t>たんぱく質（抗原）</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74441837"/>
                  </a:ext>
                </a:extLst>
              </a:tr>
              <a:tr h="1307887">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精度</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R w="12700" cap="flat" cmpd="sng" algn="ctr">
                      <a:solidFill>
                        <a:schemeClr val="accent1"/>
                      </a:solidFill>
                      <a:prstDash val="solid"/>
                      <a:round/>
                      <a:headEnd type="none" w="med" len="med"/>
                      <a:tailEnd type="none" w="med" len="med"/>
                    </a:lnR>
                  </a:tcPr>
                </a:tc>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抗原検査より少ない量のウイルスを検出できる</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検出には、一定以上の</a:t>
                      </a:r>
                      <a:br>
                        <a:rPr lang="en-US" altLang="ja-JP" sz="2400" u="none" strike="noStrike" dirty="0">
                          <a:effectLst/>
                          <a:latin typeface="BIZ UDPゴシック" panose="020B0400000000000000" pitchFamily="50" charset="-128"/>
                          <a:ea typeface="BIZ UDPゴシック" panose="020B0400000000000000" pitchFamily="50" charset="-128"/>
                        </a:rPr>
                      </a:br>
                      <a:r>
                        <a:rPr lang="ja-JP" altLang="en-US" sz="2400" u="none" strike="noStrike" dirty="0">
                          <a:effectLst/>
                          <a:latin typeface="BIZ UDPゴシック" panose="020B0400000000000000" pitchFamily="50" charset="-128"/>
                          <a:ea typeface="BIZ UDPゴシック" panose="020B0400000000000000" pitchFamily="50" charset="-128"/>
                        </a:rPr>
                        <a:t>ウイルス量が必要</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04105288"/>
                  </a:ext>
                </a:extLst>
              </a:tr>
              <a:tr h="922501">
                <a:tc>
                  <a:txBody>
                    <a:bodyPr/>
                    <a:lstStyle/>
                    <a:p>
                      <a:pPr algn="l" fontAlgn="ctr"/>
                      <a:r>
                        <a:rPr lang="zh-TW" altLang="en-US" sz="2400" u="none" strike="noStrike" dirty="0">
                          <a:effectLst/>
                          <a:latin typeface="BIZ UDPゴシック" panose="020B0400000000000000" pitchFamily="50" charset="-128"/>
                          <a:ea typeface="BIZ UDPゴシック" panose="020B0400000000000000" pitchFamily="50" charset="-128"/>
                        </a:rPr>
                        <a:t>検査実施場所</a:t>
                      </a:r>
                      <a:endParaRPr lang="zh-TW"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R w="12700" cap="flat" cmpd="sng" algn="ctr">
                      <a:solidFill>
                        <a:schemeClr val="accent1"/>
                      </a:solidFill>
                      <a:prstDash val="solid"/>
                      <a:round/>
                      <a:headEnd type="none" w="med" len="med"/>
                      <a:tailEnd type="none" w="med" len="med"/>
                    </a:lnR>
                  </a:tcPr>
                </a:tc>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検体を検査機関に</a:t>
                      </a:r>
                      <a:br>
                        <a:rPr lang="en-US" altLang="ja-JP" sz="2400" u="none" strike="noStrike" dirty="0">
                          <a:effectLst/>
                          <a:latin typeface="BIZ UDPゴシック" panose="020B0400000000000000" pitchFamily="50" charset="-128"/>
                          <a:ea typeface="BIZ UDPゴシック" panose="020B0400000000000000" pitchFamily="50" charset="-128"/>
                        </a:rPr>
                      </a:br>
                      <a:r>
                        <a:rPr lang="ja-JP" altLang="en-US" sz="2400" u="none" strike="noStrike" dirty="0">
                          <a:effectLst/>
                          <a:latin typeface="BIZ UDPゴシック" panose="020B0400000000000000" pitchFamily="50" charset="-128"/>
                          <a:ea typeface="BIZ UDPゴシック" panose="020B0400000000000000" pitchFamily="50" charset="-128"/>
                        </a:rPr>
                        <a:t>搬送して実施</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検体採取場所で実施</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78922320"/>
                  </a:ext>
                </a:extLst>
              </a:tr>
              <a:tr h="922501">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判定時間</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R w="12700" cap="flat" cmpd="sng" algn="ctr">
                      <a:solidFill>
                        <a:schemeClr val="accent1"/>
                      </a:solidFill>
                      <a:prstDash val="solid"/>
                      <a:round/>
                      <a:headEnd type="none" w="med" len="med"/>
                      <a:tailEnd type="none" w="med" len="med"/>
                    </a:lnR>
                  </a:tcPr>
                </a:tc>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数時間</a:t>
                      </a:r>
                      <a:r>
                        <a:rPr lang="ja-JP" altLang="en-US" sz="2000" u="none" strike="noStrike" dirty="0">
                          <a:effectLst/>
                          <a:latin typeface="BIZ UDPゴシック" panose="020B0400000000000000" pitchFamily="50" charset="-128"/>
                          <a:ea typeface="BIZ UDPゴシック" panose="020B0400000000000000" pitchFamily="50" charset="-128"/>
                        </a:rPr>
                        <a:t>　</a:t>
                      </a:r>
                      <a:br>
                        <a:rPr lang="en-US" altLang="ja-JP" sz="2000" u="none" strike="noStrike" dirty="0">
                          <a:effectLst/>
                          <a:latin typeface="BIZ UDPゴシック" panose="020B0400000000000000" pitchFamily="50" charset="-128"/>
                          <a:ea typeface="BIZ UDPゴシック" panose="020B0400000000000000" pitchFamily="50" charset="-128"/>
                        </a:rPr>
                      </a:br>
                      <a:r>
                        <a:rPr lang="ja-JP" altLang="en-US" sz="2000" u="none" strike="noStrike" dirty="0">
                          <a:effectLst/>
                          <a:latin typeface="BIZ UDPゴシック" panose="020B0400000000000000" pitchFamily="50" charset="-128"/>
                          <a:ea typeface="BIZ UDPゴシック" panose="020B0400000000000000" pitchFamily="50" charset="-128"/>
                        </a:rPr>
                        <a:t>（＋検査機関への搬送時間）</a:t>
                      </a:r>
                      <a:endParaRPr lang="ja-JP" altLang="en-US" sz="20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fontAlgn="ctr"/>
                      <a:r>
                        <a:rPr lang="ja-JP" altLang="en-US" sz="2400" u="none" strike="noStrike" dirty="0">
                          <a:effectLst/>
                          <a:latin typeface="BIZ UDPゴシック" panose="020B0400000000000000" pitchFamily="50" charset="-128"/>
                          <a:ea typeface="BIZ UDPゴシック" panose="020B0400000000000000" pitchFamily="50" charset="-128"/>
                        </a:rPr>
                        <a:t>約</a:t>
                      </a:r>
                      <a:r>
                        <a:rPr lang="en-US" altLang="ja-JP" sz="2400" u="none" strike="noStrike" dirty="0">
                          <a:effectLst/>
                          <a:latin typeface="BIZ UDPゴシック" panose="020B0400000000000000" pitchFamily="50" charset="-128"/>
                          <a:ea typeface="BIZ UDPゴシック" panose="020B0400000000000000" pitchFamily="50" charset="-128"/>
                        </a:rPr>
                        <a:t>30</a:t>
                      </a:r>
                      <a:r>
                        <a:rPr lang="ja-JP" altLang="en-US" sz="2400" u="none" strike="noStrike" dirty="0">
                          <a:effectLst/>
                          <a:latin typeface="BIZ UDPゴシック" panose="020B0400000000000000" pitchFamily="50" charset="-128"/>
                          <a:ea typeface="BIZ UDPゴシック" panose="020B0400000000000000" pitchFamily="50" charset="-128"/>
                        </a:rPr>
                        <a:t>分　</a:t>
                      </a:r>
                      <a:endParaRPr lang="ja-JP" altLang="en-US" sz="2400" b="0" i="0" u="none" strike="noStrike" dirty="0">
                        <a:solidFill>
                          <a:srgbClr val="2E3136"/>
                        </a:solidFill>
                        <a:effectLst/>
                        <a:latin typeface="BIZ UDPゴシック" panose="020B0400000000000000" pitchFamily="50" charset="-128"/>
                        <a:ea typeface="BIZ UDPゴシック" panose="020B0400000000000000" pitchFamily="50" charset="-128"/>
                      </a:endParaRPr>
                    </a:p>
                  </a:txBody>
                  <a:tcPr marL="108000" marR="72000" marT="72000" marB="72000">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88890838"/>
                  </a:ext>
                </a:extLst>
              </a:tr>
            </a:tbl>
          </a:graphicData>
        </a:graphic>
      </p:graphicFrame>
      <p:sp>
        <p:nvSpPr>
          <p:cNvPr id="5" name="テキスト ボックス 4">
            <a:extLst>
              <a:ext uri="{FF2B5EF4-FFF2-40B4-BE49-F238E27FC236}">
                <a16:creationId xmlns:a16="http://schemas.microsoft.com/office/drawing/2014/main" id="{0CF18736-3670-481C-9F4A-25DE5C4ACA8C}"/>
              </a:ext>
            </a:extLst>
          </p:cNvPr>
          <p:cNvSpPr txBox="1"/>
          <p:nvPr/>
        </p:nvSpPr>
        <p:spPr>
          <a:xfrm>
            <a:off x="409574" y="869951"/>
            <a:ext cx="8734426" cy="954107"/>
          </a:xfrm>
          <a:prstGeom prst="rect">
            <a:avLst/>
          </a:prstGeom>
          <a:noFill/>
        </p:spPr>
        <p:txBody>
          <a:bodyPr wrap="square">
            <a:spAutoFit/>
          </a:bodyPr>
          <a:lstStyle/>
          <a:p>
            <a:r>
              <a:rPr lang="ja-JP" altLang="en-US" sz="3200" dirty="0">
                <a:latin typeface="BIZ UDPゴシック" panose="020B0400000000000000" pitchFamily="50" charset="-128"/>
                <a:ea typeface="BIZ UDPゴシック" panose="020B0400000000000000" pitchFamily="50" charset="-128"/>
              </a:rPr>
              <a:t>確定診断のための検査</a:t>
            </a:r>
            <a:endParaRPr lang="en-US" altLang="ja-JP" sz="32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（検査時に、</a:t>
            </a:r>
            <a:r>
              <a:rPr lang="en-US" altLang="ja-JP" sz="2400" dirty="0">
                <a:latin typeface="BIZ UDPゴシック" panose="020B0400000000000000" pitchFamily="50" charset="-128"/>
                <a:ea typeface="BIZ UDPゴシック" panose="020B0400000000000000" pitchFamily="50" charset="-128"/>
              </a:rPr>
              <a:t>SARS-CoV-2</a:t>
            </a:r>
            <a:r>
              <a:rPr lang="ja-JP" altLang="en-US" sz="2400" dirty="0">
                <a:latin typeface="BIZ UDPゴシック" panose="020B0400000000000000" pitchFamily="50" charset="-128"/>
                <a:ea typeface="BIZ UDPゴシック" panose="020B0400000000000000" pitchFamily="50" charset="-128"/>
              </a:rPr>
              <a:t>ウイルスに感染しているか判定）</a:t>
            </a:r>
          </a:p>
        </p:txBody>
      </p:sp>
    </p:spTree>
    <p:extLst>
      <p:ext uri="{BB962C8B-B14F-4D97-AF65-F5344CB8AC3E}">
        <p14:creationId xmlns:p14="http://schemas.microsoft.com/office/powerpoint/2010/main" val="381997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57C54-DE59-42E7-9FF6-7C7BC103D6F6}"/>
              </a:ext>
            </a:extLst>
          </p:cNvPr>
          <p:cNvSpPr>
            <a:spLocks noGrp="1"/>
          </p:cNvSpPr>
          <p:nvPr>
            <p:ph type="title"/>
          </p:nvPr>
        </p:nvSpPr>
        <p:spPr>
          <a:xfrm>
            <a:off x="409574" y="244477"/>
            <a:ext cx="7886700" cy="625474"/>
          </a:xfrm>
        </p:spPr>
        <p:txBody>
          <a:bodyPr>
            <a:normAutofit/>
          </a:bodyPr>
          <a:lstStyle/>
          <a:p>
            <a:r>
              <a:rPr lang="ja-JP" altLang="en-US" sz="3600" b="1" dirty="0">
                <a:latin typeface="BIZ UDPゴシック" panose="020B0400000000000000" pitchFamily="50" charset="-128"/>
                <a:ea typeface="BIZ UDPゴシック" panose="020B0400000000000000" pitchFamily="50" charset="-128"/>
              </a:rPr>
              <a:t>はじめに</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0CF18736-3670-481C-9F4A-25DE5C4ACA8C}"/>
              </a:ext>
            </a:extLst>
          </p:cNvPr>
          <p:cNvSpPr txBox="1"/>
          <p:nvPr/>
        </p:nvSpPr>
        <p:spPr>
          <a:xfrm>
            <a:off x="409574" y="1054289"/>
            <a:ext cx="8734426" cy="1077218"/>
          </a:xfrm>
          <a:prstGeom prst="rect">
            <a:avLst/>
          </a:prstGeom>
          <a:noFill/>
        </p:spPr>
        <p:txBody>
          <a:bodyPr wrap="square">
            <a:spAutoFit/>
          </a:bodyPr>
          <a:lstStyle/>
          <a:p>
            <a:r>
              <a:rPr lang="ja-JP" altLang="en-US" sz="3200" dirty="0">
                <a:latin typeface="BIZ UDPゴシック" panose="020B0400000000000000" pitchFamily="50" charset="-128"/>
                <a:ea typeface="BIZ UDPゴシック" panose="020B0400000000000000" pitchFamily="50" charset="-128"/>
              </a:rPr>
              <a:t>新型コロナウイルス感染症（</a:t>
            </a:r>
            <a:r>
              <a:rPr lang="en-US" altLang="ja-JP" sz="3200" dirty="0">
                <a:latin typeface="BIZ UDPゴシック" panose="020B0400000000000000" pitchFamily="50" charset="-128"/>
                <a:ea typeface="BIZ UDPゴシック" panose="020B0400000000000000" pitchFamily="50" charset="-128"/>
              </a:rPr>
              <a:t>COVID-19)</a:t>
            </a:r>
            <a:r>
              <a:rPr lang="ja-JP" altLang="en-US" sz="3200" dirty="0">
                <a:latin typeface="BIZ UDPゴシック" panose="020B0400000000000000" pitchFamily="50" charset="-128"/>
                <a:ea typeface="BIZ UDPゴシック" panose="020B0400000000000000" pitchFamily="50" charset="-128"/>
              </a:rPr>
              <a:t>の</a:t>
            </a:r>
            <a:br>
              <a:rPr lang="en-US" altLang="ja-JP" sz="3200" dirty="0">
                <a:latin typeface="BIZ UDPゴシック" panose="020B0400000000000000" pitchFamily="50" charset="-128"/>
                <a:ea typeface="BIZ UDPゴシック" panose="020B0400000000000000" pitchFamily="50" charset="-128"/>
              </a:rPr>
            </a:br>
            <a:r>
              <a:rPr lang="ja-JP" altLang="en-US" sz="3200" dirty="0">
                <a:latin typeface="BIZ UDPゴシック" panose="020B0400000000000000" pitchFamily="50" charset="-128"/>
                <a:ea typeface="BIZ UDPゴシック" panose="020B0400000000000000" pitchFamily="50" charset="-128"/>
              </a:rPr>
              <a:t>検査法で思いつくものはなんでしょう？</a:t>
            </a:r>
            <a:endParaRPr lang="ja-JP" altLang="en-US" sz="2400" dirty="0">
              <a:latin typeface="BIZ UDPゴシック" panose="020B0400000000000000" pitchFamily="50" charset="-128"/>
              <a:ea typeface="BIZ UDPゴシック" panose="020B0400000000000000" pitchFamily="50" charset="-128"/>
            </a:endParaRPr>
          </a:p>
        </p:txBody>
      </p:sp>
      <p:graphicFrame>
        <p:nvGraphicFramePr>
          <p:cNvPr id="4" name="表 5">
            <a:extLst>
              <a:ext uri="{FF2B5EF4-FFF2-40B4-BE49-F238E27FC236}">
                <a16:creationId xmlns:a16="http://schemas.microsoft.com/office/drawing/2014/main" id="{E64E3368-BFC1-497E-8ECC-2F39A2001D5F}"/>
              </a:ext>
            </a:extLst>
          </p:cNvPr>
          <p:cNvGraphicFramePr>
            <a:graphicFrameLocks noGrp="1"/>
          </p:cNvGraphicFramePr>
          <p:nvPr>
            <p:extLst>
              <p:ext uri="{D42A27DB-BD31-4B8C-83A1-F6EECF244321}">
                <p14:modId xmlns:p14="http://schemas.microsoft.com/office/powerpoint/2010/main" val="906865952"/>
              </p:ext>
            </p:extLst>
          </p:nvPr>
        </p:nvGraphicFramePr>
        <p:xfrm>
          <a:off x="266700" y="2315845"/>
          <a:ext cx="8610600" cy="4206240"/>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203439116"/>
                    </a:ext>
                  </a:extLst>
                </a:gridCol>
                <a:gridCol w="4767838">
                  <a:extLst>
                    <a:ext uri="{9D8B030D-6E8A-4147-A177-3AD203B41FA5}">
                      <a16:colId xmlns:a16="http://schemas.microsoft.com/office/drawing/2014/main" val="1910236400"/>
                    </a:ext>
                  </a:extLst>
                </a:gridCol>
                <a:gridCol w="1880612">
                  <a:extLst>
                    <a:ext uri="{9D8B030D-6E8A-4147-A177-3AD203B41FA5}">
                      <a16:colId xmlns:a16="http://schemas.microsoft.com/office/drawing/2014/main" val="1338286923"/>
                    </a:ext>
                  </a:extLst>
                </a:gridCol>
              </a:tblGrid>
              <a:tr h="370840">
                <a:tc>
                  <a:txBody>
                    <a:bodyPr/>
                    <a:lstStyle/>
                    <a:p>
                      <a:pPr algn="ctr"/>
                      <a:r>
                        <a:rPr kumimoji="1" lang="ja-JP" altLang="en-US" sz="2800" dirty="0">
                          <a:latin typeface="BIZ UDPゴシック" panose="020B0400000000000000" pitchFamily="50" charset="-128"/>
                          <a:ea typeface="BIZ UDPゴシック" panose="020B0400000000000000" pitchFamily="50" charset="-128"/>
                        </a:rPr>
                        <a:t>検査法</a:t>
                      </a:r>
                    </a:p>
                  </a:txBody>
                  <a:tcPr/>
                </a:tc>
                <a:tc>
                  <a:txBody>
                    <a:bodyPr/>
                    <a:lstStyle/>
                    <a:p>
                      <a:pPr algn="ctr"/>
                      <a:r>
                        <a:rPr kumimoji="1" lang="ja-JP" altLang="en-US" sz="2800" dirty="0">
                          <a:latin typeface="BIZ UDPゴシック" panose="020B0400000000000000" pitchFamily="50" charset="-128"/>
                          <a:ea typeface="BIZ UDPゴシック" panose="020B0400000000000000" pitchFamily="50" charset="-128"/>
                        </a:rPr>
                        <a:t>何を検査している？</a:t>
                      </a:r>
                    </a:p>
                  </a:txBody>
                  <a:tcPr/>
                </a:tc>
                <a:tc>
                  <a:txBody>
                    <a:bodyPr/>
                    <a:lstStyle/>
                    <a:p>
                      <a:pPr algn="ctr"/>
                      <a:r>
                        <a:rPr kumimoji="1" lang="ja-JP" altLang="en-US" sz="2800" dirty="0">
                          <a:latin typeface="BIZ UDPゴシック" panose="020B0400000000000000" pitchFamily="50" charset="-128"/>
                          <a:ea typeface="BIZ UDPゴシック" panose="020B0400000000000000" pitchFamily="50" charset="-128"/>
                        </a:rPr>
                        <a:t>用途</a:t>
                      </a:r>
                    </a:p>
                  </a:txBody>
                  <a:tcPr/>
                </a:tc>
                <a:extLst>
                  <a:ext uri="{0D108BD9-81ED-4DB2-BD59-A6C34878D82A}">
                    <a16:rowId xmlns:a16="http://schemas.microsoft.com/office/drawing/2014/main" val="2829012588"/>
                  </a:ext>
                </a:extLst>
              </a:tr>
              <a:tr h="370840">
                <a:tc>
                  <a:txBody>
                    <a:bodyPr/>
                    <a:lstStyle/>
                    <a:p>
                      <a:r>
                        <a:rPr kumimoji="1" lang="en-US" altLang="ja-JP" sz="2800" dirty="0">
                          <a:latin typeface="BIZ UDPゴシック" panose="020B0400000000000000" pitchFamily="50" charset="-128"/>
                          <a:ea typeface="BIZ UDPゴシック" panose="020B0400000000000000" pitchFamily="50" charset="-128"/>
                        </a:rPr>
                        <a:t>PCR</a:t>
                      </a:r>
                      <a:r>
                        <a:rPr kumimoji="1" lang="ja-JP" altLang="en-US" sz="2800" dirty="0">
                          <a:latin typeface="BIZ UDPゴシック" panose="020B0400000000000000" pitchFamily="50" charset="-128"/>
                          <a:ea typeface="BIZ UDPゴシック" panose="020B0400000000000000" pitchFamily="50" charset="-128"/>
                        </a:rPr>
                        <a:t>検査</a:t>
                      </a:r>
                    </a:p>
                  </a:txBody>
                  <a:tcPr/>
                </a:tc>
                <a:tc>
                  <a:txBody>
                    <a:bodyPr/>
                    <a:lstStyle/>
                    <a:p>
                      <a:r>
                        <a:rPr kumimoji="1" lang="ja-JP" altLang="en-US" sz="2800" dirty="0">
                          <a:latin typeface="BIZ UDPゴシック" panose="020B0400000000000000" pitchFamily="50" charset="-128"/>
                          <a:ea typeface="BIZ UDPゴシック" panose="020B0400000000000000" pitchFamily="50" charset="-128"/>
                        </a:rPr>
                        <a:t>測定時に、新型コロナウイルス（</a:t>
                      </a:r>
                      <a:r>
                        <a:rPr lang="en-US" altLang="ja-JP" sz="2800" dirty="0">
                          <a:latin typeface="BIZ UDPゴシック" panose="020B0400000000000000" pitchFamily="50" charset="-128"/>
                          <a:ea typeface="BIZ UDPゴシック" panose="020B0400000000000000" pitchFamily="50" charset="-128"/>
                        </a:rPr>
                        <a:t>SARS-CoV-2</a:t>
                      </a:r>
                      <a:r>
                        <a:rPr lang="ja-JP" altLang="en-US" sz="2800" dirty="0">
                          <a:latin typeface="BIZ UDPゴシック" panose="020B0400000000000000" pitchFamily="50" charset="-128"/>
                          <a:ea typeface="BIZ UDPゴシック" panose="020B0400000000000000" pitchFamily="50" charset="-128"/>
                        </a:rPr>
                        <a:t>）に感染している</a:t>
                      </a:r>
                      <a:r>
                        <a:rPr kumimoji="1" lang="ja-JP" altLang="en-US" sz="2800" dirty="0">
                          <a:latin typeface="BIZ UDPゴシック" panose="020B0400000000000000" pitchFamily="50" charset="-128"/>
                          <a:ea typeface="BIZ UDPゴシック" panose="020B0400000000000000" pitchFamily="50" charset="-128"/>
                        </a:rPr>
                        <a:t>か。</a:t>
                      </a:r>
                    </a:p>
                  </a:txBody>
                  <a:tcPr/>
                </a:tc>
                <a:tc>
                  <a:txBody>
                    <a:bodyPr/>
                    <a:lstStyle/>
                    <a:p>
                      <a:r>
                        <a:rPr kumimoji="1" lang="ja-JP" altLang="en-US" sz="2800" dirty="0">
                          <a:latin typeface="BIZ UDPゴシック" panose="020B0400000000000000" pitchFamily="50" charset="-128"/>
                          <a:ea typeface="BIZ UDPゴシック" panose="020B0400000000000000" pitchFamily="50" charset="-128"/>
                        </a:rPr>
                        <a:t>確定診断</a:t>
                      </a:r>
                    </a:p>
                  </a:txBody>
                  <a:tcPr/>
                </a:tc>
                <a:extLst>
                  <a:ext uri="{0D108BD9-81ED-4DB2-BD59-A6C34878D82A}">
                    <a16:rowId xmlns:a16="http://schemas.microsoft.com/office/drawing/2014/main" val="2804129957"/>
                  </a:ext>
                </a:extLst>
              </a:tr>
              <a:tr h="370840">
                <a:tc>
                  <a:txBody>
                    <a:bodyPr/>
                    <a:lstStyle/>
                    <a:p>
                      <a:r>
                        <a:rPr kumimoji="1" lang="ja-JP" altLang="en-US" sz="2800" dirty="0">
                          <a:latin typeface="BIZ UDPゴシック" panose="020B0400000000000000" pitchFamily="50" charset="-128"/>
                          <a:ea typeface="BIZ UDPゴシック" panose="020B0400000000000000" pitchFamily="50" charset="-128"/>
                        </a:rPr>
                        <a:t>抗原検査</a:t>
                      </a:r>
                    </a:p>
                  </a:txBody>
                  <a:tcPr/>
                </a:tc>
                <a:tc>
                  <a:txBody>
                    <a:bodyPr/>
                    <a:lstStyle/>
                    <a:p>
                      <a:r>
                        <a:rPr kumimoji="1" lang="ja-JP" altLang="en-US" sz="2800" dirty="0">
                          <a:latin typeface="BIZ UDPゴシック" panose="020B0400000000000000" pitchFamily="50" charset="-128"/>
                          <a:ea typeface="BIZ UDPゴシック" panose="020B0400000000000000" pitchFamily="50" charset="-128"/>
                        </a:rPr>
                        <a:t>測定時に、新型コロナウイルスに</a:t>
                      </a:r>
                      <a:r>
                        <a:rPr lang="ja-JP" altLang="en-US" sz="2800" dirty="0">
                          <a:latin typeface="BIZ UDPゴシック" panose="020B0400000000000000" pitchFamily="50" charset="-128"/>
                          <a:ea typeface="BIZ UDPゴシック" panose="020B0400000000000000" pitchFamily="50" charset="-128"/>
                        </a:rPr>
                        <a:t>感染している</a:t>
                      </a:r>
                      <a:r>
                        <a:rPr kumimoji="1" lang="ja-JP" altLang="en-US" sz="2800" dirty="0">
                          <a:latin typeface="BIZ UDPゴシック" panose="020B0400000000000000" pitchFamily="50" charset="-128"/>
                          <a:ea typeface="BIZ UDPゴシック" panose="020B0400000000000000" pitchFamily="50" charset="-128"/>
                        </a:rPr>
                        <a:t>か。</a:t>
                      </a:r>
                    </a:p>
                  </a:txBody>
                  <a:tcPr/>
                </a:tc>
                <a:tc>
                  <a:txBody>
                    <a:bodyPr/>
                    <a:lstStyle/>
                    <a:p>
                      <a:r>
                        <a:rPr kumimoji="1" lang="ja-JP" altLang="en-US" sz="2800" dirty="0">
                          <a:latin typeface="BIZ UDPゴシック" panose="020B0400000000000000" pitchFamily="50" charset="-128"/>
                          <a:ea typeface="BIZ UDPゴシック" panose="020B0400000000000000" pitchFamily="50" charset="-128"/>
                        </a:rPr>
                        <a:t>確定診断</a:t>
                      </a:r>
                    </a:p>
                  </a:txBody>
                  <a:tcPr/>
                </a:tc>
                <a:extLst>
                  <a:ext uri="{0D108BD9-81ED-4DB2-BD59-A6C34878D82A}">
                    <a16:rowId xmlns:a16="http://schemas.microsoft.com/office/drawing/2014/main" val="1043241930"/>
                  </a:ext>
                </a:extLst>
              </a:tr>
              <a:tr h="370840">
                <a:tc>
                  <a:txBody>
                    <a:bodyPr/>
                    <a:lstStyle/>
                    <a:p>
                      <a:r>
                        <a:rPr kumimoji="1" lang="ja-JP" altLang="en-US" sz="2800" dirty="0">
                          <a:latin typeface="BIZ UDPゴシック" panose="020B0400000000000000" pitchFamily="50" charset="-128"/>
                          <a:ea typeface="BIZ UDPゴシック" panose="020B0400000000000000" pitchFamily="50" charset="-128"/>
                        </a:rPr>
                        <a:t>抗体検査</a:t>
                      </a:r>
                    </a:p>
                  </a:txBody>
                  <a:tcPr/>
                </a:tc>
                <a:tc>
                  <a:txBody>
                    <a:bodyPr/>
                    <a:lstStyle/>
                    <a:p>
                      <a:r>
                        <a:rPr kumimoji="1" lang="ja-JP" altLang="en-US" sz="2800" dirty="0">
                          <a:latin typeface="BIZ UDPゴシック" panose="020B0400000000000000" pitchFamily="50" charset="-128"/>
                          <a:ea typeface="BIZ UDPゴシック" panose="020B0400000000000000" pitchFamily="50" charset="-128"/>
                        </a:rPr>
                        <a:t>測定時より前に、新型コロナウイルスに</a:t>
                      </a:r>
                      <a:r>
                        <a:rPr lang="ja-JP" altLang="en-US" sz="2800" dirty="0">
                          <a:latin typeface="BIZ UDPゴシック" panose="020B0400000000000000" pitchFamily="50" charset="-128"/>
                          <a:ea typeface="BIZ UDPゴシック" panose="020B0400000000000000" pitchFamily="50" charset="-128"/>
                        </a:rPr>
                        <a:t>感染したことがあるか。</a:t>
                      </a:r>
                      <a:endParaRPr kumimoji="1" lang="ja-JP" altLang="en-US" sz="2800" dirty="0">
                        <a:latin typeface="BIZ UDPゴシック" panose="020B0400000000000000" pitchFamily="50" charset="-128"/>
                        <a:ea typeface="BIZ UDPゴシック" panose="020B0400000000000000" pitchFamily="50" charset="-128"/>
                      </a:endParaRPr>
                    </a:p>
                  </a:txBody>
                  <a:tcPr/>
                </a:tc>
                <a:tc>
                  <a:txBody>
                    <a:bodyPr/>
                    <a:lstStyle/>
                    <a:p>
                      <a:r>
                        <a:rPr kumimoji="1" lang="ja-JP" altLang="en-US" sz="2800" dirty="0">
                          <a:latin typeface="BIZ UDPゴシック" panose="020B0400000000000000" pitchFamily="50" charset="-128"/>
                          <a:ea typeface="BIZ UDPゴシック" panose="020B0400000000000000" pitchFamily="50" charset="-128"/>
                        </a:rPr>
                        <a:t>疫学調査</a:t>
                      </a:r>
                    </a:p>
                  </a:txBody>
                  <a:tcPr/>
                </a:tc>
                <a:extLst>
                  <a:ext uri="{0D108BD9-81ED-4DB2-BD59-A6C34878D82A}">
                    <a16:rowId xmlns:a16="http://schemas.microsoft.com/office/drawing/2014/main" val="853201895"/>
                  </a:ext>
                </a:extLst>
              </a:tr>
            </a:tbl>
          </a:graphicData>
        </a:graphic>
      </p:graphicFrame>
    </p:spTree>
    <p:extLst>
      <p:ext uri="{BB962C8B-B14F-4D97-AF65-F5344CB8AC3E}">
        <p14:creationId xmlns:p14="http://schemas.microsoft.com/office/powerpoint/2010/main" val="185403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BD26-E22E-49D5-ACEC-A2D150D11E8D}"/>
              </a:ext>
            </a:extLst>
          </p:cNvPr>
          <p:cNvSpPr>
            <a:spLocks noGrp="1"/>
          </p:cNvSpPr>
          <p:nvPr>
            <p:ph type="title"/>
          </p:nvPr>
        </p:nvSpPr>
        <p:spPr/>
        <p:txBody>
          <a:bodyPr anchor="ctr">
            <a:normAutofit/>
          </a:bodyPr>
          <a:lstStyle/>
          <a:p>
            <a:pPr algn="ctr"/>
            <a:r>
              <a:rPr lang="ja-JP" altLang="en-US" sz="5400" dirty="0">
                <a:latin typeface="BIZ UDPゴシック" panose="020B0400000000000000" pitchFamily="50" charset="-128"/>
                <a:ea typeface="BIZ UDPゴシック" panose="020B0400000000000000" pitchFamily="50" charset="-128"/>
              </a:rPr>
              <a:t>検体採取</a:t>
            </a:r>
            <a:endParaRPr kumimoji="1" lang="ja-JP" altLang="en-US" sz="5400"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766B29A-06B9-46C4-83E2-F8EDD8424A0B}"/>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9450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5CE8CF3-6D10-4C1D-9698-734241A4EBE3}"/>
              </a:ext>
            </a:extLst>
          </p:cNvPr>
          <p:cNvGraphicFramePr>
            <a:graphicFrameLocks noGrp="1"/>
          </p:cNvGraphicFramePr>
          <p:nvPr>
            <p:extLst>
              <p:ext uri="{D42A27DB-BD31-4B8C-83A1-F6EECF244321}">
                <p14:modId xmlns:p14="http://schemas.microsoft.com/office/powerpoint/2010/main" val="1010097443"/>
              </p:ext>
            </p:extLst>
          </p:nvPr>
        </p:nvGraphicFramePr>
        <p:xfrm>
          <a:off x="161925" y="1581150"/>
          <a:ext cx="8820150" cy="4249329"/>
        </p:xfrm>
        <a:graphic>
          <a:graphicData uri="http://schemas.openxmlformats.org/drawingml/2006/table">
            <a:tbl>
              <a:tblPr firstRow="1">
                <a:tableStyleId>{9D7B26C5-4107-4FEC-AEDC-1716B250A1EF}</a:tableStyleId>
              </a:tblPr>
              <a:tblGrid>
                <a:gridCol w="2333625">
                  <a:extLst>
                    <a:ext uri="{9D8B030D-6E8A-4147-A177-3AD203B41FA5}">
                      <a16:colId xmlns:a16="http://schemas.microsoft.com/office/drawing/2014/main" val="3733671465"/>
                    </a:ext>
                  </a:extLst>
                </a:gridCol>
                <a:gridCol w="3829050">
                  <a:extLst>
                    <a:ext uri="{9D8B030D-6E8A-4147-A177-3AD203B41FA5}">
                      <a16:colId xmlns:a16="http://schemas.microsoft.com/office/drawing/2014/main" val="1807772124"/>
                    </a:ext>
                  </a:extLst>
                </a:gridCol>
                <a:gridCol w="2657475">
                  <a:extLst>
                    <a:ext uri="{9D8B030D-6E8A-4147-A177-3AD203B41FA5}">
                      <a16:colId xmlns:a16="http://schemas.microsoft.com/office/drawing/2014/main" val="551421575"/>
                    </a:ext>
                  </a:extLst>
                </a:gridCol>
              </a:tblGrid>
              <a:tr h="1263494">
                <a:tc>
                  <a:txBody>
                    <a:bodyPr/>
                    <a:lstStyle/>
                    <a:p>
                      <a:pPr algn="ctr" fontAlgn="ctr"/>
                      <a:r>
                        <a:rPr lang="ja-JP" altLang="en-US" sz="2800" b="0" u="none" strike="noStrike" dirty="0">
                          <a:solidFill>
                            <a:schemeClr val="tx1"/>
                          </a:solidFill>
                          <a:effectLst/>
                          <a:latin typeface="BIZ UDPゴシック" panose="020B0400000000000000" pitchFamily="50" charset="-128"/>
                          <a:ea typeface="BIZ UDPゴシック" panose="020B0400000000000000" pitchFamily="50" charset="-128"/>
                        </a:rPr>
                        <a:t>検体送付の</a:t>
                      </a:r>
                      <a:br>
                        <a:rPr lang="en-US" altLang="ja-JP" sz="2800" b="0" u="none" strike="noStrike" dirty="0">
                          <a:solidFill>
                            <a:schemeClr val="tx1"/>
                          </a:solidFill>
                          <a:effectLst/>
                          <a:latin typeface="BIZ UDPゴシック" panose="020B0400000000000000" pitchFamily="50" charset="-128"/>
                          <a:ea typeface="BIZ UDPゴシック" panose="020B0400000000000000" pitchFamily="50" charset="-128"/>
                        </a:rPr>
                      </a:br>
                      <a:r>
                        <a:rPr lang="ja-JP" altLang="en-US" sz="2800" b="0" u="none" strike="noStrike" dirty="0">
                          <a:solidFill>
                            <a:schemeClr val="tx1"/>
                          </a:solidFill>
                          <a:effectLst/>
                          <a:latin typeface="BIZ UDPゴシック" panose="020B0400000000000000" pitchFamily="50" charset="-128"/>
                          <a:ea typeface="BIZ UDPゴシック" panose="020B0400000000000000" pitchFamily="50" charset="-128"/>
                        </a:rPr>
                        <a:t>優先順位</a:t>
                      </a:r>
                      <a:endParaRPr lang="ja-JP" altLang="en-US"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60000"/>
                        <a:lumOff val="40000"/>
                      </a:schemeClr>
                    </a:solidFill>
                  </a:tcPr>
                </a:tc>
                <a:tc>
                  <a:txBody>
                    <a:bodyPr/>
                    <a:lstStyle/>
                    <a:p>
                      <a:pPr algn="ctr" fontAlgn="ctr"/>
                      <a:r>
                        <a:rPr lang="ja-JP" altLang="en-US" sz="2800" b="0" u="none" strike="noStrike" dirty="0">
                          <a:solidFill>
                            <a:schemeClr val="tx1"/>
                          </a:solidFill>
                          <a:effectLst/>
                          <a:latin typeface="BIZ UDPゴシック" panose="020B0400000000000000" pitchFamily="50" charset="-128"/>
                          <a:ea typeface="BIZ UDPゴシック" panose="020B0400000000000000" pitchFamily="50" charset="-128"/>
                        </a:rPr>
                        <a:t>検体の種類</a:t>
                      </a:r>
                      <a:endParaRPr lang="ja-JP" altLang="en-US"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60000"/>
                        <a:lumOff val="40000"/>
                      </a:schemeClr>
                    </a:solidFill>
                  </a:tcPr>
                </a:tc>
                <a:tc>
                  <a:txBody>
                    <a:bodyPr/>
                    <a:lstStyle/>
                    <a:p>
                      <a:pPr algn="ctr" fontAlgn="ctr"/>
                      <a:r>
                        <a:rPr lang="ja-JP" altLang="en-US" sz="2800" b="0" u="none" strike="noStrike" dirty="0">
                          <a:solidFill>
                            <a:schemeClr val="tx1"/>
                          </a:solidFill>
                          <a:effectLst/>
                          <a:latin typeface="BIZ UDPゴシック" panose="020B0400000000000000" pitchFamily="50" charset="-128"/>
                          <a:ea typeface="BIZ UDPゴシック" panose="020B0400000000000000" pitchFamily="50" charset="-128"/>
                        </a:rPr>
                        <a:t>量</a:t>
                      </a:r>
                      <a:endParaRPr lang="ja-JP" altLang="en-US"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60000"/>
                        <a:lumOff val="40000"/>
                      </a:schemeClr>
                    </a:solidFill>
                  </a:tcPr>
                </a:tc>
                <a:extLst>
                  <a:ext uri="{0D108BD9-81ED-4DB2-BD59-A6C34878D82A}">
                    <a16:rowId xmlns:a16="http://schemas.microsoft.com/office/drawing/2014/main" val="4191908326"/>
                  </a:ext>
                </a:extLst>
              </a:tr>
              <a:tr h="1085492">
                <a:tc>
                  <a:txBody>
                    <a:bodyPr/>
                    <a:lstStyle/>
                    <a:p>
                      <a:pPr algn="ctr" fontAlgn="ctr"/>
                      <a:r>
                        <a:rPr lang="en-US" altLang="ja-JP" sz="2800" u="none" strike="noStrike" dirty="0">
                          <a:solidFill>
                            <a:schemeClr val="tx1"/>
                          </a:solidFill>
                          <a:effectLst/>
                          <a:latin typeface="BIZ UDPゴシック" panose="020B0400000000000000" pitchFamily="50" charset="-128"/>
                          <a:ea typeface="BIZ UDPゴシック" panose="020B0400000000000000" pitchFamily="50" charset="-128"/>
                        </a:rPr>
                        <a:t>1</a:t>
                      </a:r>
                      <a:endParaRPr lang="en-US" altLang="ja-JP"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tc>
                  <a:txBody>
                    <a:bodyPr/>
                    <a:lstStyle/>
                    <a:p>
                      <a:pPr algn="ctr" fontAlgn="ctr"/>
                      <a:r>
                        <a:rPr lang="ja-JP" altLang="en-US" sz="2800" u="none" strike="noStrike" dirty="0">
                          <a:solidFill>
                            <a:schemeClr val="tx1"/>
                          </a:solidFill>
                          <a:effectLst/>
                          <a:latin typeface="BIZ UDPゴシック" panose="020B0400000000000000" pitchFamily="50" charset="-128"/>
                          <a:ea typeface="BIZ UDPゴシック" panose="020B0400000000000000" pitchFamily="50" charset="-128"/>
                        </a:rPr>
                        <a:t>下気道由来検体</a:t>
                      </a:r>
                      <a:br>
                        <a:rPr lang="en-US" altLang="ja-JP" sz="2800" u="none" strike="noStrike" dirty="0">
                          <a:solidFill>
                            <a:schemeClr val="tx1"/>
                          </a:solidFill>
                          <a:effectLst/>
                          <a:latin typeface="BIZ UDPゴシック" panose="020B0400000000000000" pitchFamily="50" charset="-128"/>
                          <a:ea typeface="BIZ UDPゴシック" panose="020B0400000000000000" pitchFamily="50" charset="-128"/>
                        </a:rPr>
                      </a:br>
                      <a:r>
                        <a:rPr lang="ja-JP" altLang="en-US" sz="2000" u="none" strike="noStrike" dirty="0">
                          <a:solidFill>
                            <a:schemeClr val="tx1"/>
                          </a:solidFill>
                          <a:effectLst/>
                          <a:latin typeface="BIZ UDPゴシック" panose="020B0400000000000000" pitchFamily="50" charset="-128"/>
                          <a:ea typeface="BIZ UDPゴシック" panose="020B0400000000000000" pitchFamily="50" charset="-128"/>
                        </a:rPr>
                        <a:t>（喀痰もしくは気管吸引液）</a:t>
                      </a:r>
                      <a:endParaRPr lang="ja-JP" altLang="en-US" sz="20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tc>
                  <a:txBody>
                    <a:bodyPr/>
                    <a:lstStyle/>
                    <a:p>
                      <a:pPr algn="ctr" fontAlgn="ctr"/>
                      <a:r>
                        <a:rPr lang="en-US" sz="2800" u="none" strike="noStrike" dirty="0">
                          <a:solidFill>
                            <a:schemeClr val="tx1"/>
                          </a:solidFill>
                          <a:effectLst/>
                          <a:latin typeface="BIZ UDPゴシック" panose="020B0400000000000000" pitchFamily="50" charset="-128"/>
                          <a:ea typeface="BIZ UDPゴシック" panose="020B0400000000000000" pitchFamily="50" charset="-128"/>
                        </a:rPr>
                        <a:t>1 - 2 mL</a:t>
                      </a:r>
                      <a:endParaRPr lang="en-US"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extLst>
                  <a:ext uri="{0D108BD9-81ED-4DB2-BD59-A6C34878D82A}">
                    <a16:rowId xmlns:a16="http://schemas.microsoft.com/office/drawing/2014/main" val="2729924590"/>
                  </a:ext>
                </a:extLst>
              </a:tr>
              <a:tr h="1076325">
                <a:tc>
                  <a:txBody>
                    <a:bodyPr/>
                    <a:lstStyle/>
                    <a:p>
                      <a:pPr algn="ctr" fontAlgn="ctr"/>
                      <a:r>
                        <a:rPr lang="en-US" altLang="ja-JP" sz="2800" u="none" strike="noStrike">
                          <a:solidFill>
                            <a:schemeClr val="tx1"/>
                          </a:solidFill>
                          <a:effectLst/>
                          <a:latin typeface="BIZ UDPゴシック" panose="020B0400000000000000" pitchFamily="50" charset="-128"/>
                          <a:ea typeface="BIZ UDPゴシック" panose="020B0400000000000000" pitchFamily="50" charset="-128"/>
                        </a:rPr>
                        <a:t>2</a:t>
                      </a:r>
                      <a:endParaRPr lang="en-US" altLang="ja-JP" sz="2800" b="0" i="0" u="none" strike="noStrike">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tc>
                  <a:txBody>
                    <a:bodyPr/>
                    <a:lstStyle/>
                    <a:p>
                      <a:pPr algn="ctr" fontAlgn="ctr"/>
                      <a:r>
                        <a:rPr lang="ja-JP" altLang="en-US" sz="2800" u="none" strike="noStrike" dirty="0">
                          <a:solidFill>
                            <a:schemeClr val="tx1"/>
                          </a:solidFill>
                          <a:effectLst/>
                          <a:latin typeface="BIZ UDPゴシック" panose="020B0400000000000000" pitchFamily="50" charset="-128"/>
                          <a:ea typeface="BIZ UDPゴシック" panose="020B0400000000000000" pitchFamily="50" charset="-128"/>
                        </a:rPr>
                        <a:t>鼻咽頭ぬぐい液</a:t>
                      </a:r>
                      <a:endParaRPr lang="ja-JP" altLang="en-US"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tc>
                  <a:txBody>
                    <a:bodyPr/>
                    <a:lstStyle/>
                    <a:p>
                      <a:pPr algn="ctr" fontAlgn="ctr"/>
                      <a:r>
                        <a:rPr lang="en-US" altLang="ja-JP" sz="2800" u="none" strike="noStrike" dirty="0">
                          <a:solidFill>
                            <a:schemeClr val="tx1"/>
                          </a:solidFill>
                          <a:effectLst/>
                          <a:latin typeface="BIZ UDPゴシック" panose="020B0400000000000000" pitchFamily="50" charset="-128"/>
                          <a:ea typeface="BIZ UDPゴシック" panose="020B0400000000000000" pitchFamily="50" charset="-128"/>
                        </a:rPr>
                        <a:t>1 </a:t>
                      </a:r>
                      <a:r>
                        <a:rPr lang="ja-JP" altLang="en-US" sz="2800" u="none" strike="noStrike" dirty="0">
                          <a:solidFill>
                            <a:schemeClr val="tx1"/>
                          </a:solidFill>
                          <a:effectLst/>
                          <a:latin typeface="BIZ UDPゴシック" panose="020B0400000000000000" pitchFamily="50" charset="-128"/>
                          <a:ea typeface="BIZ UDPゴシック" panose="020B0400000000000000" pitchFamily="50" charset="-128"/>
                        </a:rPr>
                        <a:t>本</a:t>
                      </a:r>
                      <a:endParaRPr lang="ja-JP" altLang="en-US"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extLst>
                  <a:ext uri="{0D108BD9-81ED-4DB2-BD59-A6C34878D82A}">
                    <a16:rowId xmlns:a16="http://schemas.microsoft.com/office/drawing/2014/main" val="841518771"/>
                  </a:ext>
                </a:extLst>
              </a:tr>
              <a:tr h="824018">
                <a:tc>
                  <a:txBody>
                    <a:bodyPr/>
                    <a:lstStyle/>
                    <a:p>
                      <a:pPr algn="ctr" fontAlgn="ctr"/>
                      <a:r>
                        <a:rPr lang="en-US" altLang="ja-JP" sz="2800" u="none" strike="noStrike">
                          <a:solidFill>
                            <a:schemeClr val="tx1"/>
                          </a:solidFill>
                          <a:effectLst/>
                          <a:latin typeface="BIZ UDPゴシック" panose="020B0400000000000000" pitchFamily="50" charset="-128"/>
                          <a:ea typeface="BIZ UDPゴシック" panose="020B0400000000000000" pitchFamily="50" charset="-128"/>
                        </a:rPr>
                        <a:t>3</a:t>
                      </a:r>
                      <a:endParaRPr lang="en-US" altLang="ja-JP" sz="2800" b="0" i="0" u="none" strike="noStrike">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tc>
                  <a:txBody>
                    <a:bodyPr/>
                    <a:lstStyle/>
                    <a:p>
                      <a:pPr algn="ctr" fontAlgn="ctr"/>
                      <a:r>
                        <a:rPr lang="ja-JP" altLang="en-US" sz="2800" u="none" strike="noStrike" dirty="0">
                          <a:solidFill>
                            <a:schemeClr val="tx1"/>
                          </a:solidFill>
                          <a:effectLst/>
                          <a:latin typeface="BIZ UDPゴシック" panose="020B0400000000000000" pitchFamily="50" charset="-128"/>
                          <a:ea typeface="BIZ UDPゴシック" panose="020B0400000000000000" pitchFamily="50" charset="-128"/>
                        </a:rPr>
                        <a:t>唾液</a:t>
                      </a:r>
                      <a:endParaRPr lang="ja-JP" altLang="en-US"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tc>
                  <a:txBody>
                    <a:bodyPr/>
                    <a:lstStyle/>
                    <a:p>
                      <a:pPr algn="r" fontAlgn="ctr"/>
                      <a:r>
                        <a:rPr lang="en-US" sz="2800" u="none" strike="noStrike" dirty="0">
                          <a:solidFill>
                            <a:schemeClr val="tx1"/>
                          </a:solidFill>
                          <a:effectLst/>
                          <a:latin typeface="BIZ UDPゴシック" panose="020B0400000000000000" pitchFamily="50" charset="-128"/>
                          <a:ea typeface="BIZ UDPゴシック" panose="020B0400000000000000" pitchFamily="50" charset="-128"/>
                        </a:rPr>
                        <a:t>1 - 2 mL </a:t>
                      </a:r>
                      <a:r>
                        <a:rPr lang="ja-JP" altLang="en-US" sz="2800" u="none" strike="noStrike" dirty="0">
                          <a:solidFill>
                            <a:schemeClr val="tx1"/>
                          </a:solidFill>
                          <a:effectLst/>
                          <a:latin typeface="BIZ UDPゴシック" panose="020B0400000000000000" pitchFamily="50" charset="-128"/>
                          <a:ea typeface="BIZ UDPゴシック" panose="020B0400000000000000" pitchFamily="50" charset="-128"/>
                        </a:rPr>
                        <a:t>程度</a:t>
                      </a:r>
                      <a:endParaRPr lang="ja-JP" altLang="en-US" sz="2800" b="0" i="0" u="none" strike="noStrike" dirty="0">
                        <a:solidFill>
                          <a:schemeClr val="tx1"/>
                        </a:solidFill>
                        <a:effectLst/>
                        <a:latin typeface="BIZ UDPゴシック" panose="020B0400000000000000" pitchFamily="50" charset="-128"/>
                        <a:ea typeface="BIZ UDPゴシック" panose="020B0400000000000000" pitchFamily="50" charset="-128"/>
                      </a:endParaRPr>
                    </a:p>
                  </a:txBody>
                  <a:tcPr marL="6350" marR="6350" marT="6350" marB="0" anchor="ctr">
                    <a:solidFill>
                      <a:schemeClr val="accent4">
                        <a:lumMod val="20000"/>
                        <a:lumOff val="80000"/>
                      </a:schemeClr>
                    </a:solidFill>
                  </a:tcPr>
                </a:tc>
                <a:extLst>
                  <a:ext uri="{0D108BD9-81ED-4DB2-BD59-A6C34878D82A}">
                    <a16:rowId xmlns:a16="http://schemas.microsoft.com/office/drawing/2014/main" val="4048566180"/>
                  </a:ext>
                </a:extLst>
              </a:tr>
            </a:tbl>
          </a:graphicData>
        </a:graphic>
      </p:graphicFrame>
      <p:sp>
        <p:nvSpPr>
          <p:cNvPr id="3" name="タイトル 2">
            <a:extLst>
              <a:ext uri="{FF2B5EF4-FFF2-40B4-BE49-F238E27FC236}">
                <a16:creationId xmlns:a16="http://schemas.microsoft.com/office/drawing/2014/main" id="{5C77A7F0-97E4-44FE-9BDD-4A2352DDEB93}"/>
              </a:ext>
            </a:extLst>
          </p:cNvPr>
          <p:cNvSpPr>
            <a:spLocks noGrp="1"/>
          </p:cNvSpPr>
          <p:nvPr>
            <p:ph type="title"/>
          </p:nvPr>
        </p:nvSpPr>
        <p:spPr>
          <a:xfrm>
            <a:off x="161925" y="193743"/>
            <a:ext cx="8601074" cy="1276350"/>
          </a:xfrm>
        </p:spPr>
        <p:txBody>
          <a:bodyPr>
            <a:normAutofit/>
          </a:bodyPr>
          <a:lstStyle/>
          <a:p>
            <a:r>
              <a:rPr lang="en-US" altLang="ja-JP" sz="3200" b="1" dirty="0">
                <a:latin typeface="BIZ UDPゴシック" panose="020B0400000000000000" pitchFamily="50" charset="-128"/>
                <a:ea typeface="BIZ UDPゴシック" panose="020B0400000000000000" pitchFamily="50" charset="-128"/>
              </a:rPr>
              <a:t>SARS-CoV-2</a:t>
            </a:r>
            <a:r>
              <a:rPr lang="ja-JP" altLang="en-US" sz="3200" b="1" dirty="0">
                <a:latin typeface="BIZ UDPゴシック" panose="020B0400000000000000" pitchFamily="50" charset="-128"/>
                <a:ea typeface="BIZ UDPゴシック" panose="020B0400000000000000" pitchFamily="50" charset="-128"/>
              </a:rPr>
              <a:t>感染の有無を確認するためにウイルス検査で主に用いる検体</a:t>
            </a:r>
          </a:p>
        </p:txBody>
      </p:sp>
      <p:sp>
        <p:nvSpPr>
          <p:cNvPr id="5" name="テキスト ボックス 4">
            <a:extLst>
              <a:ext uri="{FF2B5EF4-FFF2-40B4-BE49-F238E27FC236}">
                <a16:creationId xmlns:a16="http://schemas.microsoft.com/office/drawing/2014/main" id="{8740C157-B8FE-4C65-BDB9-A1A962C9E6BD}"/>
              </a:ext>
            </a:extLst>
          </p:cNvPr>
          <p:cNvSpPr txBox="1"/>
          <p:nvPr/>
        </p:nvSpPr>
        <p:spPr>
          <a:xfrm>
            <a:off x="400051" y="5986210"/>
            <a:ext cx="8482011" cy="646331"/>
          </a:xfrm>
          <a:prstGeom prst="rect">
            <a:avLst/>
          </a:prstGeom>
          <a:noFill/>
        </p:spPr>
        <p:txBody>
          <a:bodyPr wrap="square">
            <a:spAutoFit/>
          </a:bodyPr>
          <a:lstStyle/>
          <a:p>
            <a:pPr algn="r"/>
            <a:r>
              <a:rPr lang="ja-JP" altLang="en-US" dirty="0">
                <a:latin typeface="BIZ UDPゴシック" panose="020B0400000000000000" pitchFamily="50" charset="-128"/>
                <a:ea typeface="BIZ UDPゴシック" panose="020B0400000000000000" pitchFamily="50" charset="-128"/>
              </a:rPr>
              <a:t>「2019-nCoV (新型コロナウイルス)感染を疑う患者の検体採取・輸送マニュアル 〜2020/06/02 更新版〜 」より</a:t>
            </a:r>
          </a:p>
        </p:txBody>
      </p:sp>
    </p:spTree>
    <p:extLst>
      <p:ext uri="{BB962C8B-B14F-4D97-AF65-F5344CB8AC3E}">
        <p14:creationId xmlns:p14="http://schemas.microsoft.com/office/powerpoint/2010/main" val="218179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C77A7F0-97E4-44FE-9BDD-4A2352DDEB93}"/>
              </a:ext>
            </a:extLst>
          </p:cNvPr>
          <p:cNvSpPr>
            <a:spLocks noGrp="1"/>
          </p:cNvSpPr>
          <p:nvPr>
            <p:ph type="title"/>
          </p:nvPr>
        </p:nvSpPr>
        <p:spPr>
          <a:xfrm>
            <a:off x="271462" y="0"/>
            <a:ext cx="8601074" cy="781050"/>
          </a:xfrm>
        </p:spPr>
        <p:txBody>
          <a:bodyPr>
            <a:normAutofit/>
          </a:bodyPr>
          <a:lstStyle/>
          <a:p>
            <a:r>
              <a:rPr lang="ja-JP" altLang="en-US" sz="3600" b="1" dirty="0">
                <a:latin typeface="BIZ UDPゴシック" panose="020B0400000000000000" pitchFamily="50" charset="-128"/>
                <a:ea typeface="BIZ UDPゴシック" panose="020B0400000000000000" pitchFamily="50" charset="-128"/>
              </a:rPr>
              <a:t>検体採取時の留意点　</a:t>
            </a:r>
            <a:r>
              <a:rPr lang="ja-JP" altLang="en-US" sz="2000" b="1" dirty="0">
                <a:latin typeface="BIZ UDPゴシック" panose="020B0400000000000000" pitchFamily="50" charset="-128"/>
                <a:ea typeface="BIZ UDPゴシック" panose="020B0400000000000000" pitchFamily="50" charset="-128"/>
              </a:rPr>
              <a:t>（</a:t>
            </a:r>
            <a:r>
              <a:rPr lang="en-US" altLang="ja-JP" sz="2000" b="1" dirty="0">
                <a:latin typeface="BIZ UDPゴシック" panose="020B0400000000000000" pitchFamily="50" charset="-128"/>
                <a:ea typeface="BIZ UDPゴシック" panose="020B0400000000000000" pitchFamily="50" charset="-128"/>
              </a:rPr>
              <a:t>6</a:t>
            </a:r>
            <a:r>
              <a:rPr lang="ja-JP" altLang="en-US" sz="2000" b="1" dirty="0">
                <a:latin typeface="BIZ UDPゴシック" panose="020B0400000000000000" pitchFamily="50" charset="-128"/>
                <a:ea typeface="BIZ UDPゴシック" panose="020B0400000000000000" pitchFamily="50" charset="-128"/>
              </a:rPr>
              <a:t>月</a:t>
            </a:r>
            <a:r>
              <a:rPr lang="en-US" altLang="ja-JP" sz="2000" b="1" dirty="0">
                <a:latin typeface="BIZ UDPゴシック" panose="020B0400000000000000" pitchFamily="50" charset="-128"/>
                <a:ea typeface="BIZ UDPゴシック" panose="020B0400000000000000" pitchFamily="50" charset="-128"/>
              </a:rPr>
              <a:t>2</a:t>
            </a:r>
            <a:r>
              <a:rPr lang="ja-JP" altLang="en-US" sz="2000" b="1" dirty="0">
                <a:latin typeface="BIZ UDPゴシック" panose="020B0400000000000000" pitchFamily="50" charset="-128"/>
                <a:ea typeface="BIZ UDPゴシック" panose="020B0400000000000000" pitchFamily="50" charset="-128"/>
              </a:rPr>
              <a:t>日版）</a:t>
            </a:r>
          </a:p>
        </p:txBody>
      </p:sp>
      <p:sp>
        <p:nvSpPr>
          <p:cNvPr id="5" name="テキスト ボックス 4">
            <a:extLst>
              <a:ext uri="{FF2B5EF4-FFF2-40B4-BE49-F238E27FC236}">
                <a16:creationId xmlns:a16="http://schemas.microsoft.com/office/drawing/2014/main" id="{CD269821-D621-4A30-AC09-06D366703AB4}"/>
              </a:ext>
            </a:extLst>
          </p:cNvPr>
          <p:cNvSpPr txBox="1"/>
          <p:nvPr/>
        </p:nvSpPr>
        <p:spPr>
          <a:xfrm>
            <a:off x="166687" y="809625"/>
            <a:ext cx="8872538" cy="5940088"/>
          </a:xfrm>
          <a:prstGeom prst="rect">
            <a:avLst/>
          </a:prstGeom>
          <a:noFill/>
        </p:spPr>
        <p:txBody>
          <a:bodyPr wrap="square">
            <a:spAutoFit/>
          </a:bodyPr>
          <a:lstStyle/>
          <a:p>
            <a:pPr>
              <a:spcAft>
                <a:spcPts val="1200"/>
              </a:spcAft>
            </a:pPr>
            <a:r>
              <a:rPr lang="ja-JP" altLang="en-US" sz="2400" b="1" dirty="0">
                <a:latin typeface="BIZ UDPゴシック" panose="020B0400000000000000" pitchFamily="50" charset="-128"/>
                <a:ea typeface="BIZ UDPゴシック" panose="020B0400000000000000" pitchFamily="50" charset="-128"/>
              </a:rPr>
              <a:t>下気道由来検体</a:t>
            </a:r>
            <a:r>
              <a:rPr lang="ja-JP" altLang="en-US" dirty="0">
                <a:latin typeface="BIZ UDPゴシック" panose="020B0400000000000000" pitchFamily="50" charset="-128"/>
                <a:ea typeface="BIZ UDPゴシック" panose="020B0400000000000000" pitchFamily="50" charset="-128"/>
              </a:rPr>
              <a:t>・・・喀痰が出る場合は喀痰を採取する。人工呼吸器管理下にある場合には無菌的な操作のもとに、滅菌されたカテーテルを使って気管吸引液を採取する。臨床的に禁忌とならない場合は気管支肺胞洗浄液の採取も検討する。採取した喀痰または吸引液はスクリューキャップ付きプラスティックチューブに入れ蓋をし、パラフィルムでシールする。</a:t>
            </a:r>
            <a:endParaRPr lang="en-US" altLang="ja-JP" dirty="0">
              <a:latin typeface="BIZ UDPゴシック" panose="020B0400000000000000" pitchFamily="50" charset="-128"/>
              <a:ea typeface="BIZ UDPゴシック" panose="020B0400000000000000" pitchFamily="50" charset="-128"/>
            </a:endParaRPr>
          </a:p>
          <a:p>
            <a:pPr>
              <a:spcAft>
                <a:spcPts val="1200"/>
              </a:spcAft>
            </a:pPr>
            <a:r>
              <a:rPr lang="ja-JP" altLang="en-US" sz="2400" b="1" dirty="0">
                <a:latin typeface="BIZ UDPゴシック" panose="020B0400000000000000" pitchFamily="50" charset="-128"/>
                <a:ea typeface="BIZ UDPゴシック" panose="020B0400000000000000" pitchFamily="50" charset="-128"/>
              </a:rPr>
              <a:t>鼻咽頭ぬぐい液</a:t>
            </a:r>
            <a:r>
              <a:rPr lang="ja-JP" altLang="en-US" dirty="0">
                <a:latin typeface="BIZ UDPゴシック" panose="020B0400000000000000" pitchFamily="50" charset="-128"/>
                <a:ea typeface="BIZ UDPゴシック" panose="020B0400000000000000" pitchFamily="50" charset="-128"/>
              </a:rPr>
              <a:t>・・・滅菌綿棒（フロックスワブや材質にレーヨンやポリエステルを含む綿棒など。吸水性の強い綿等で作られた綿棒では、溶媒に懸濁した際に綿棒から放出されるウイルス量が減る可能性がある。同様に木製の柄による吸水も問題となることがあり、柄も含めて吸水性が少ない化学繊維等でできた綿棒を推奨。鼻腔用の細いもの）を鼻孔から挿入し、上咽頭を十分にぬぐい、綿棒を</a:t>
            </a:r>
            <a:r>
              <a:rPr lang="en-US" altLang="ja-JP" dirty="0">
                <a:latin typeface="BIZ UDPゴシック" panose="020B0400000000000000" pitchFamily="50" charset="-128"/>
                <a:ea typeface="BIZ UDPゴシック" panose="020B0400000000000000" pitchFamily="50" charset="-128"/>
              </a:rPr>
              <a:t>1-3ml </a:t>
            </a:r>
            <a:r>
              <a:rPr lang="ja-JP" altLang="en-US" dirty="0">
                <a:latin typeface="BIZ UDPゴシック" panose="020B0400000000000000" pitchFamily="50" charset="-128"/>
                <a:ea typeface="BIZ UDPゴシック" panose="020B0400000000000000" pitchFamily="50" charset="-128"/>
              </a:rPr>
              <a:t>のウイルス輸送液（</a:t>
            </a:r>
            <a:r>
              <a:rPr lang="en-US" altLang="ja-JP" dirty="0">
                <a:latin typeface="BIZ UDPゴシック" panose="020B0400000000000000" pitchFamily="50" charset="-128"/>
                <a:ea typeface="BIZ UDPゴシック" panose="020B0400000000000000" pitchFamily="50" charset="-128"/>
              </a:rPr>
              <a:t>VTM / UTM</a:t>
            </a:r>
            <a:r>
              <a:rPr lang="ja-JP" altLang="en-US" dirty="0">
                <a:latin typeface="BIZ UDPゴシック" panose="020B0400000000000000" pitchFamily="50" charset="-128"/>
                <a:ea typeface="BIZ UDPゴシック" panose="020B0400000000000000" pitchFamily="50" charset="-128"/>
              </a:rPr>
              <a:t>）が入った滅菌スピッツ管に入れ蓋をし、スピッツ管の蓋が緩んだりすることを防止するためにパラフィルムなどでシールする。ウイルス輸送液が無い場合は </a:t>
            </a:r>
            <a:r>
              <a:rPr lang="en-US" altLang="ja-JP" dirty="0">
                <a:latin typeface="BIZ UDPゴシック" panose="020B0400000000000000" pitchFamily="50" charset="-128"/>
                <a:ea typeface="BIZ UDPゴシック" panose="020B0400000000000000" pitchFamily="50" charset="-128"/>
              </a:rPr>
              <a:t>PBS </a:t>
            </a:r>
            <a:r>
              <a:rPr lang="ja-JP" altLang="en-US" dirty="0">
                <a:latin typeface="BIZ UDPゴシック" panose="020B0400000000000000" pitchFamily="50" charset="-128"/>
                <a:ea typeface="BIZ UDPゴシック" panose="020B0400000000000000" pitchFamily="50" charset="-128"/>
              </a:rPr>
              <a:t>や生理食塩水などを用いる。咽頭ぬぐい液を用いても検出できるが、鼻咽頭ぬぐい液よりも感度が低いことが報告されている。</a:t>
            </a:r>
          </a:p>
          <a:p>
            <a:r>
              <a:rPr lang="ja-JP" altLang="en-US" sz="2400" b="1" dirty="0">
                <a:latin typeface="BIZ UDPゴシック" panose="020B0400000000000000" pitchFamily="50" charset="-128"/>
                <a:ea typeface="BIZ UDPゴシック" panose="020B0400000000000000" pitchFamily="50" charset="-128"/>
              </a:rPr>
              <a:t>唾液</a:t>
            </a:r>
            <a:r>
              <a:rPr lang="ja-JP" altLang="en-US" dirty="0">
                <a:latin typeface="BIZ UDPゴシック" panose="020B0400000000000000" pitchFamily="50" charset="-128"/>
                <a:ea typeface="BIZ UDPゴシック" panose="020B0400000000000000" pitchFamily="50" charset="-128"/>
              </a:rPr>
              <a:t>・・・滅菌容器（</a:t>
            </a:r>
            <a:r>
              <a:rPr lang="en-US" altLang="ja-JP" dirty="0">
                <a:latin typeface="BIZ UDPゴシック" panose="020B0400000000000000" pitchFamily="50" charset="-128"/>
                <a:ea typeface="BIZ UDPゴシック" panose="020B0400000000000000" pitchFamily="50" charset="-128"/>
              </a:rPr>
              <a:t>50ml </a:t>
            </a:r>
            <a:r>
              <a:rPr lang="ja-JP" altLang="en-US" dirty="0">
                <a:latin typeface="BIZ UDPゴシック" panose="020B0400000000000000" pitchFamily="50" charset="-128"/>
                <a:ea typeface="BIZ UDPゴシック" panose="020B0400000000000000" pitchFamily="50" charset="-128"/>
              </a:rPr>
              <a:t>遠沈管等）に </a:t>
            </a:r>
            <a:r>
              <a:rPr lang="en-US" altLang="ja-JP" dirty="0">
                <a:latin typeface="BIZ UDPゴシック" panose="020B0400000000000000" pitchFamily="50" charset="-128"/>
                <a:ea typeface="BIZ UDPゴシック" panose="020B0400000000000000" pitchFamily="50" charset="-128"/>
              </a:rPr>
              <a:t>1-2mL </a:t>
            </a:r>
            <a:r>
              <a:rPr lang="ja-JP" altLang="en-US" dirty="0">
                <a:latin typeface="BIZ UDPゴシック" panose="020B0400000000000000" pitchFamily="50" charset="-128"/>
                <a:ea typeface="BIZ UDPゴシック" panose="020B0400000000000000" pitchFamily="50" charset="-128"/>
              </a:rPr>
              <a:t>程度の唾液を患者に自己採取してもらう（</a:t>
            </a:r>
            <a:r>
              <a:rPr lang="en-US" altLang="ja-JP" dirty="0">
                <a:latin typeface="BIZ UDPゴシック" panose="020B0400000000000000" pitchFamily="50" charset="-128"/>
                <a:ea typeface="BIZ UDPゴシック" panose="020B0400000000000000" pitchFamily="50" charset="-128"/>
              </a:rPr>
              <a:t>5-10 </a:t>
            </a:r>
            <a:r>
              <a:rPr lang="ja-JP" altLang="en-US" dirty="0">
                <a:latin typeface="BIZ UDPゴシック" panose="020B0400000000000000" pitchFamily="50" charset="-128"/>
                <a:ea typeface="BIZ UDPゴシック" panose="020B0400000000000000" pitchFamily="50" charset="-128"/>
              </a:rPr>
              <a:t>分間かけると </a:t>
            </a:r>
            <a:r>
              <a:rPr lang="en-US" altLang="ja-JP" dirty="0">
                <a:latin typeface="BIZ UDPゴシック" panose="020B0400000000000000" pitchFamily="50" charset="-128"/>
                <a:ea typeface="BIZ UDPゴシック" panose="020B0400000000000000" pitchFamily="50" charset="-128"/>
              </a:rPr>
              <a:t>1-2mL </a:t>
            </a:r>
            <a:r>
              <a:rPr lang="ja-JP" altLang="en-US" dirty="0">
                <a:latin typeface="BIZ UDPゴシック" panose="020B0400000000000000" pitchFamily="50" charset="-128"/>
                <a:ea typeface="BIZ UDPゴシック" panose="020B0400000000000000" pitchFamily="50" charset="-128"/>
              </a:rPr>
              <a:t>採取できる）。唾液は粘性が高いため検体取扱時のピペット操作が困難なことがある。その際、検査にあたっては、唾液に対して容量で </a:t>
            </a:r>
            <a:r>
              <a:rPr lang="en-US" altLang="ja-JP" dirty="0">
                <a:latin typeface="BIZ UDPゴシック" panose="020B0400000000000000" pitchFamily="50" charset="-128"/>
                <a:ea typeface="BIZ UDPゴシック" panose="020B0400000000000000" pitchFamily="50" charset="-128"/>
              </a:rPr>
              <a:t>1〜3 </a:t>
            </a:r>
            <a:r>
              <a:rPr lang="ja-JP" altLang="en-US" dirty="0">
                <a:latin typeface="BIZ UDPゴシック" panose="020B0400000000000000" pitchFamily="50" charset="-128"/>
                <a:ea typeface="BIZ UDPゴシック" panose="020B0400000000000000" pitchFamily="50" charset="-128"/>
              </a:rPr>
              <a:t>倍量（唾液により粘性が異なるので、適宜、容量を変更）の </a:t>
            </a:r>
            <a:r>
              <a:rPr lang="en-US" altLang="ja-JP" dirty="0">
                <a:latin typeface="BIZ UDPゴシック" panose="020B0400000000000000" pitchFamily="50" charset="-128"/>
                <a:ea typeface="BIZ UDPゴシック" panose="020B0400000000000000" pitchFamily="50" charset="-128"/>
              </a:rPr>
              <a:t>PBS </a:t>
            </a:r>
            <a:r>
              <a:rPr lang="ja-JP" altLang="en-US" dirty="0">
                <a:latin typeface="BIZ UDPゴシック" panose="020B0400000000000000" pitchFamily="50" charset="-128"/>
                <a:ea typeface="BIZ UDPゴシック" panose="020B0400000000000000" pitchFamily="50" charset="-128"/>
              </a:rPr>
              <a:t>を加えボルテックスミキサーおよび激しい転倒混和により懸濁し、遠心後、上清を用いて核酸抽出を行う。</a:t>
            </a:r>
          </a:p>
        </p:txBody>
      </p:sp>
    </p:spTree>
    <p:extLst>
      <p:ext uri="{BB962C8B-B14F-4D97-AF65-F5344CB8AC3E}">
        <p14:creationId xmlns:p14="http://schemas.microsoft.com/office/powerpoint/2010/main" val="400834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C77A7F0-97E4-44FE-9BDD-4A2352DDEB93}"/>
              </a:ext>
            </a:extLst>
          </p:cNvPr>
          <p:cNvSpPr>
            <a:spLocks noGrp="1"/>
          </p:cNvSpPr>
          <p:nvPr>
            <p:ph type="title"/>
          </p:nvPr>
        </p:nvSpPr>
        <p:spPr>
          <a:xfrm>
            <a:off x="271462" y="0"/>
            <a:ext cx="8601074" cy="781050"/>
          </a:xfrm>
        </p:spPr>
        <p:txBody>
          <a:bodyPr>
            <a:normAutofit/>
          </a:bodyPr>
          <a:lstStyle/>
          <a:p>
            <a:r>
              <a:rPr lang="ja-JP" altLang="en-US" sz="3600" b="1" dirty="0">
                <a:latin typeface="BIZ UDPゴシック" panose="020B0400000000000000" pitchFamily="50" charset="-128"/>
                <a:ea typeface="BIZ UDPゴシック" panose="020B0400000000000000" pitchFamily="50" charset="-128"/>
              </a:rPr>
              <a:t>検体採取時の留意点　</a:t>
            </a:r>
            <a:r>
              <a:rPr lang="ja-JP" altLang="en-US" sz="2000" b="1" dirty="0">
                <a:latin typeface="BIZ UDPゴシック" panose="020B0400000000000000" pitchFamily="50" charset="-128"/>
                <a:ea typeface="BIZ UDPゴシック" panose="020B0400000000000000" pitchFamily="50" charset="-128"/>
              </a:rPr>
              <a:t>（</a:t>
            </a:r>
            <a:r>
              <a:rPr lang="en-US" altLang="ja-JP" sz="2000" b="1" dirty="0">
                <a:latin typeface="BIZ UDPゴシック" panose="020B0400000000000000" pitchFamily="50" charset="-128"/>
                <a:ea typeface="BIZ UDPゴシック" panose="020B0400000000000000" pitchFamily="50" charset="-128"/>
              </a:rPr>
              <a:t>7</a:t>
            </a:r>
            <a:r>
              <a:rPr lang="ja-JP" altLang="en-US" sz="2000" b="1" dirty="0">
                <a:latin typeface="BIZ UDPゴシック" panose="020B0400000000000000" pitchFamily="50" charset="-128"/>
                <a:ea typeface="BIZ UDPゴシック" panose="020B0400000000000000" pitchFamily="50" charset="-128"/>
              </a:rPr>
              <a:t>月</a:t>
            </a:r>
            <a:r>
              <a:rPr lang="en-US" altLang="ja-JP" sz="2000" b="1" dirty="0">
                <a:latin typeface="BIZ UDPゴシック" panose="020B0400000000000000" pitchFamily="50" charset="-128"/>
                <a:ea typeface="BIZ UDPゴシック" panose="020B0400000000000000" pitchFamily="50" charset="-128"/>
              </a:rPr>
              <a:t>17</a:t>
            </a:r>
            <a:r>
              <a:rPr lang="ja-JP" altLang="en-US" sz="2000" b="1" dirty="0">
                <a:latin typeface="BIZ UDPゴシック" panose="020B0400000000000000" pitchFamily="50" charset="-128"/>
                <a:ea typeface="BIZ UDPゴシック" panose="020B0400000000000000" pitchFamily="50" charset="-128"/>
              </a:rPr>
              <a:t>日版）</a:t>
            </a:r>
          </a:p>
        </p:txBody>
      </p:sp>
      <p:sp>
        <p:nvSpPr>
          <p:cNvPr id="5" name="テキスト ボックス 4">
            <a:extLst>
              <a:ext uri="{FF2B5EF4-FFF2-40B4-BE49-F238E27FC236}">
                <a16:creationId xmlns:a16="http://schemas.microsoft.com/office/drawing/2014/main" id="{CD269821-D621-4A30-AC09-06D366703AB4}"/>
              </a:ext>
            </a:extLst>
          </p:cNvPr>
          <p:cNvSpPr txBox="1"/>
          <p:nvPr/>
        </p:nvSpPr>
        <p:spPr>
          <a:xfrm>
            <a:off x="166687" y="809625"/>
            <a:ext cx="8872538" cy="5663089"/>
          </a:xfrm>
          <a:prstGeom prst="rect">
            <a:avLst/>
          </a:prstGeom>
          <a:noFill/>
        </p:spPr>
        <p:txBody>
          <a:bodyPr wrap="square">
            <a:spAutoFit/>
          </a:bodyPr>
          <a:lstStyle/>
          <a:p>
            <a:pPr>
              <a:spcAft>
                <a:spcPts val="1200"/>
              </a:spcAft>
            </a:pPr>
            <a:r>
              <a:rPr lang="ja-JP" altLang="en-US" sz="2400" b="1" dirty="0">
                <a:latin typeface="BIZ UDPゴシック" panose="020B0400000000000000" pitchFamily="50" charset="-128"/>
                <a:ea typeface="BIZ UDPゴシック" panose="020B0400000000000000" pitchFamily="50" charset="-128"/>
              </a:rPr>
              <a:t>下気道由来検体</a:t>
            </a:r>
            <a:r>
              <a:rPr lang="ja-JP" altLang="en-US" dirty="0">
                <a:latin typeface="BIZ UDPゴシック" panose="020B0400000000000000" pitchFamily="50" charset="-128"/>
                <a:ea typeface="BIZ UDPゴシック" panose="020B0400000000000000" pitchFamily="50" charset="-128"/>
              </a:rPr>
              <a:t>・・・変更なし。</a:t>
            </a:r>
            <a:endParaRPr lang="en-US" altLang="ja-JP" dirty="0">
              <a:latin typeface="BIZ UDPゴシック" panose="020B0400000000000000" pitchFamily="50" charset="-128"/>
              <a:ea typeface="BIZ UDPゴシック" panose="020B0400000000000000" pitchFamily="50" charset="-128"/>
            </a:endParaRPr>
          </a:p>
          <a:p>
            <a:pPr>
              <a:spcAft>
                <a:spcPts val="1200"/>
              </a:spcAft>
            </a:pPr>
            <a:r>
              <a:rPr lang="ja-JP" altLang="en-US" sz="2400" b="1" dirty="0">
                <a:latin typeface="BIZ UDPゴシック" panose="020B0400000000000000" pitchFamily="50" charset="-128"/>
                <a:ea typeface="BIZ UDPゴシック" panose="020B0400000000000000" pitchFamily="50" charset="-128"/>
              </a:rPr>
              <a:t>鼻咽頭ぬぐい液</a:t>
            </a:r>
            <a:r>
              <a:rPr lang="ja-JP" altLang="en-US" dirty="0">
                <a:latin typeface="BIZ UDPゴシック" panose="020B0400000000000000" pitchFamily="50" charset="-128"/>
                <a:ea typeface="BIZ UDPゴシック" panose="020B0400000000000000" pitchFamily="50" charset="-128"/>
              </a:rPr>
              <a:t>・・・滅菌綿棒（フロックスワブや材質にレーヨンやポリエステルを含む綿棒など。吸水性の強い綿等で作られた綿棒では、溶媒に懸濁した際に綿棒から放出されるウイルス量が減る可能性がある。同様に木製の柄による吸水も問題となることがあり、柄も含めて吸水性が少ない化学繊維等でできた綿棒を推奨。鼻腔用の細いもの）を鼻孔から挿入し、上咽頭を十分にぬぐい、綿棒を</a:t>
            </a:r>
            <a:r>
              <a:rPr lang="en-US" altLang="ja-JP" dirty="0">
                <a:latin typeface="BIZ UDPゴシック" panose="020B0400000000000000" pitchFamily="50" charset="-128"/>
                <a:ea typeface="BIZ UDPゴシック" panose="020B0400000000000000" pitchFamily="50" charset="-128"/>
              </a:rPr>
              <a:t>1-3ml </a:t>
            </a:r>
            <a:r>
              <a:rPr lang="ja-JP" altLang="en-US" dirty="0">
                <a:latin typeface="BIZ UDPゴシック" panose="020B0400000000000000" pitchFamily="50" charset="-128"/>
                <a:ea typeface="BIZ UDPゴシック" panose="020B0400000000000000" pitchFamily="50" charset="-128"/>
              </a:rPr>
              <a:t>のウイルス輸送液（</a:t>
            </a:r>
            <a:r>
              <a:rPr lang="en-US" altLang="ja-JP" dirty="0">
                <a:latin typeface="BIZ UDPゴシック" panose="020B0400000000000000" pitchFamily="50" charset="-128"/>
                <a:ea typeface="BIZ UDPゴシック" panose="020B0400000000000000" pitchFamily="50" charset="-128"/>
              </a:rPr>
              <a:t>VTM / UTM</a:t>
            </a:r>
            <a:r>
              <a:rPr lang="ja-JP" altLang="en-US" dirty="0">
                <a:latin typeface="BIZ UDPゴシック" panose="020B0400000000000000" pitchFamily="50" charset="-128"/>
                <a:ea typeface="BIZ UDPゴシック" panose="020B0400000000000000" pitchFamily="50" charset="-128"/>
              </a:rPr>
              <a:t>）が入った滅菌スピッツ管に入れ蓋をし、スピッツ管の蓋が緩んだりすることを防止するためにパラフィルムなどでシールする。ウイルス輸送液が無い場合は </a:t>
            </a:r>
            <a:r>
              <a:rPr lang="en-US" altLang="ja-JP" dirty="0">
                <a:latin typeface="BIZ UDPゴシック" panose="020B0400000000000000" pitchFamily="50" charset="-128"/>
                <a:ea typeface="BIZ UDPゴシック" panose="020B0400000000000000" pitchFamily="50" charset="-128"/>
              </a:rPr>
              <a:t>PBS </a:t>
            </a:r>
            <a:r>
              <a:rPr lang="ja-JP" altLang="en-US" dirty="0">
                <a:latin typeface="BIZ UDPゴシック" panose="020B0400000000000000" pitchFamily="50" charset="-128"/>
                <a:ea typeface="BIZ UDPゴシック" panose="020B0400000000000000" pitchFamily="50" charset="-128"/>
              </a:rPr>
              <a:t>や生理食塩水などを用いる。咽頭ぬぐい液を用いても検出できるが、鼻咽頭ぬぐい液よりも感度が低いことが報告されている。</a:t>
            </a:r>
            <a:r>
              <a:rPr lang="ja-JP" altLang="en-US" dirty="0">
                <a:solidFill>
                  <a:srgbClr val="FF0000"/>
                </a:solidFill>
                <a:latin typeface="BIZ UDPゴシック" panose="020B0400000000000000" pitchFamily="50" charset="-128"/>
                <a:ea typeface="BIZ UDPゴシック" panose="020B0400000000000000" pitchFamily="50" charset="-128"/>
              </a:rPr>
              <a:t>鼻腔ぬぐい液を用いても検出できる。鼻腔</a:t>
            </a:r>
            <a:r>
              <a:rPr lang="en-US" altLang="ja-JP" dirty="0">
                <a:solidFill>
                  <a:srgbClr val="FF0000"/>
                </a:solidFill>
                <a:latin typeface="BIZ UDPゴシック" panose="020B0400000000000000" pitchFamily="50" charset="-128"/>
                <a:ea typeface="BIZ UDPゴシック" panose="020B0400000000000000" pitchFamily="50" charset="-128"/>
              </a:rPr>
              <a:t>(</a:t>
            </a:r>
            <a:r>
              <a:rPr lang="ja-JP" altLang="en-US" dirty="0">
                <a:solidFill>
                  <a:srgbClr val="FF0000"/>
                </a:solidFill>
                <a:latin typeface="BIZ UDPゴシック" panose="020B0400000000000000" pitchFamily="50" charset="-128"/>
                <a:ea typeface="BIZ UDPゴシック" panose="020B0400000000000000" pitchFamily="50" charset="-128"/>
              </a:rPr>
              <a:t>前鼻孔</a:t>
            </a:r>
            <a:r>
              <a:rPr lang="en-US" altLang="ja-JP" dirty="0">
                <a:solidFill>
                  <a:srgbClr val="FF0000"/>
                </a:solidFill>
                <a:latin typeface="BIZ UDPゴシック" panose="020B0400000000000000" pitchFamily="50" charset="-128"/>
                <a:ea typeface="BIZ UDPゴシック" panose="020B0400000000000000" pitchFamily="50" charset="-128"/>
              </a:rPr>
              <a:t>)</a:t>
            </a:r>
            <a:r>
              <a:rPr lang="ja-JP" altLang="en-US" dirty="0">
                <a:solidFill>
                  <a:srgbClr val="FF0000"/>
                </a:solidFill>
                <a:latin typeface="BIZ UDPゴシック" panose="020B0400000000000000" pitchFamily="50" charset="-128"/>
                <a:ea typeface="BIZ UDPゴシック" panose="020B0400000000000000" pitchFamily="50" charset="-128"/>
              </a:rPr>
              <a:t>ぬぐい液を自己採取する場合は医師等の監視の下で採取する。</a:t>
            </a:r>
            <a:r>
              <a:rPr lang="en-US" altLang="ja-JP" dirty="0">
                <a:solidFill>
                  <a:srgbClr val="FF0000"/>
                </a:solidFill>
                <a:latin typeface="BIZ UDPゴシック" panose="020B0400000000000000" pitchFamily="50" charset="-128"/>
                <a:ea typeface="BIZ UDPゴシック" panose="020B0400000000000000" pitchFamily="50" charset="-128"/>
              </a:rPr>
              <a:t>2-3cm </a:t>
            </a:r>
            <a:r>
              <a:rPr lang="ja-JP" altLang="en-US" dirty="0">
                <a:solidFill>
                  <a:srgbClr val="FF0000"/>
                </a:solidFill>
                <a:latin typeface="BIZ UDPゴシック" panose="020B0400000000000000" pitchFamily="50" charset="-128"/>
                <a:ea typeface="BIZ UDPゴシック" panose="020B0400000000000000" pitchFamily="50" charset="-128"/>
              </a:rPr>
              <a:t>程度の綿棒を前鼻孔に挿入し、</a:t>
            </a:r>
            <a:r>
              <a:rPr lang="en-US" altLang="ja-JP" dirty="0">
                <a:solidFill>
                  <a:srgbClr val="FF0000"/>
                </a:solidFill>
                <a:latin typeface="BIZ UDPゴシック" panose="020B0400000000000000" pitchFamily="50" charset="-128"/>
                <a:ea typeface="BIZ UDPゴシック" panose="020B0400000000000000" pitchFamily="50" charset="-128"/>
              </a:rPr>
              <a:t>5-10</a:t>
            </a:r>
            <a:r>
              <a:rPr lang="ja-JP" altLang="en-US" dirty="0">
                <a:solidFill>
                  <a:srgbClr val="FF0000"/>
                </a:solidFill>
                <a:latin typeface="BIZ UDPゴシック" panose="020B0400000000000000" pitchFamily="50" charset="-128"/>
                <a:ea typeface="BIZ UDPゴシック" panose="020B0400000000000000" pitchFamily="50" charset="-128"/>
              </a:rPr>
              <a:t>秒ほどかけて鼻粘膜に沿って綿棒を</a:t>
            </a:r>
            <a:r>
              <a:rPr lang="en-US" altLang="ja-JP" dirty="0">
                <a:solidFill>
                  <a:srgbClr val="FF0000"/>
                </a:solidFill>
                <a:latin typeface="BIZ UDPゴシック" panose="020B0400000000000000" pitchFamily="50" charset="-128"/>
                <a:ea typeface="BIZ UDPゴシック" panose="020B0400000000000000" pitchFamily="50" charset="-128"/>
              </a:rPr>
              <a:t>5</a:t>
            </a:r>
            <a:r>
              <a:rPr lang="ja-JP" altLang="en-US" dirty="0">
                <a:solidFill>
                  <a:srgbClr val="FF0000"/>
                </a:solidFill>
                <a:latin typeface="BIZ UDPゴシック" panose="020B0400000000000000" pitchFamily="50" charset="-128"/>
                <a:ea typeface="BIZ UDPゴシック" panose="020B0400000000000000" pitchFamily="50" charset="-128"/>
              </a:rPr>
              <a:t>回転させる。もう</a:t>
            </a:r>
            <a:r>
              <a:rPr lang="en-US" altLang="ja-JP" dirty="0">
                <a:solidFill>
                  <a:srgbClr val="FF0000"/>
                </a:solidFill>
                <a:latin typeface="BIZ UDPゴシック" panose="020B0400000000000000" pitchFamily="50" charset="-128"/>
                <a:ea typeface="BIZ UDPゴシック" panose="020B0400000000000000" pitchFamily="50" charset="-128"/>
              </a:rPr>
              <a:t>1</a:t>
            </a:r>
            <a:r>
              <a:rPr lang="ja-JP" altLang="en-US" dirty="0">
                <a:solidFill>
                  <a:srgbClr val="FF0000"/>
                </a:solidFill>
                <a:latin typeface="BIZ UDPゴシック" panose="020B0400000000000000" pitchFamily="50" charset="-128"/>
                <a:ea typeface="BIZ UDPゴシック" panose="020B0400000000000000" pitchFamily="50" charset="-128"/>
              </a:rPr>
              <a:t>方の前鼻孔も同じ綿棒で同様に採取し、鼻咽頭ぬぐい液と同様に</a:t>
            </a:r>
            <a:r>
              <a:rPr lang="en-US" altLang="ja-JP" dirty="0">
                <a:solidFill>
                  <a:srgbClr val="FF0000"/>
                </a:solidFill>
                <a:latin typeface="BIZ UDPゴシック" panose="020B0400000000000000" pitchFamily="50" charset="-128"/>
                <a:ea typeface="BIZ UDPゴシック" panose="020B0400000000000000" pitchFamily="50" charset="-128"/>
              </a:rPr>
              <a:t>1‐3ml </a:t>
            </a:r>
            <a:r>
              <a:rPr lang="ja-JP" altLang="en-US" dirty="0">
                <a:solidFill>
                  <a:srgbClr val="FF0000"/>
                </a:solidFill>
                <a:latin typeface="BIZ UDPゴシック" panose="020B0400000000000000" pitchFamily="50" charset="-128"/>
                <a:ea typeface="BIZ UDPゴシック" panose="020B0400000000000000" pitchFamily="50" charset="-128"/>
              </a:rPr>
              <a:t>のウイルス輸送液が入った滅菌スピッツ管に入れる。ぬぐい終わった綿棒を滅菌スピッツ管に入れる前に触ったり置いたりしないように注意する。</a:t>
            </a:r>
            <a:r>
              <a:rPr lang="en-US" altLang="ja-JP" dirty="0">
                <a:solidFill>
                  <a:srgbClr val="FF0000"/>
                </a:solidFill>
                <a:latin typeface="Arial Narrow" panose="020B0606020202030204" pitchFamily="34" charset="0"/>
                <a:ea typeface="BIZ UDPゴシック" panose="020B0400000000000000" pitchFamily="50" charset="-128"/>
              </a:rPr>
              <a:t>(Tu YP et al., NEJM. 2020. DOI: 10.1056/NEJMc2016321</a:t>
            </a:r>
            <a:r>
              <a:rPr lang="ja-JP" altLang="en-US" dirty="0">
                <a:solidFill>
                  <a:srgbClr val="FF0000"/>
                </a:solidFill>
                <a:latin typeface="Arial Narrow" panose="020B0606020202030204" pitchFamily="34" charset="0"/>
                <a:ea typeface="BIZ UDPゴシック" panose="020B0400000000000000" pitchFamily="50" charset="-128"/>
              </a:rPr>
              <a:t>、</a:t>
            </a:r>
            <a:r>
              <a:rPr lang="en-US" altLang="ja-JP" dirty="0" err="1">
                <a:solidFill>
                  <a:srgbClr val="FF0000"/>
                </a:solidFill>
                <a:latin typeface="Arial Narrow" panose="020B0606020202030204" pitchFamily="34" charset="0"/>
                <a:ea typeface="BIZ UDPゴシック" panose="020B0400000000000000" pitchFamily="50" charset="-128"/>
              </a:rPr>
              <a:t>Wehrhahn</a:t>
            </a:r>
            <a:r>
              <a:rPr lang="en-US" altLang="ja-JP" dirty="0">
                <a:solidFill>
                  <a:srgbClr val="FF0000"/>
                </a:solidFill>
                <a:latin typeface="Arial Narrow" panose="020B0606020202030204" pitchFamily="34" charset="0"/>
                <a:ea typeface="BIZ UDPゴシック" panose="020B0400000000000000" pitchFamily="50" charset="-128"/>
              </a:rPr>
              <a:t> MC et al, JCV.2020. doi.org/10.1016/j.jcv.2020.104417) </a:t>
            </a:r>
            <a:r>
              <a:rPr lang="ja-JP" altLang="en-US" dirty="0">
                <a:solidFill>
                  <a:srgbClr val="FF0000"/>
                </a:solidFill>
                <a:latin typeface="BIZ UDPゴシック" panose="020B0400000000000000" pitchFamily="50" charset="-128"/>
                <a:ea typeface="BIZ UDPゴシック" panose="020B0400000000000000" pitchFamily="50" charset="-128"/>
              </a:rPr>
              <a:t>。</a:t>
            </a:r>
          </a:p>
          <a:p>
            <a:r>
              <a:rPr lang="ja-JP" altLang="en-US" sz="2400" b="1" dirty="0">
                <a:latin typeface="BIZ UDPゴシック" panose="020B0400000000000000" pitchFamily="50" charset="-128"/>
                <a:ea typeface="BIZ UDPゴシック" panose="020B0400000000000000" pitchFamily="50" charset="-128"/>
              </a:rPr>
              <a:t>唾液</a:t>
            </a:r>
            <a:r>
              <a:rPr lang="ja-JP" altLang="en-US"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 </a:t>
            </a:r>
            <a:r>
              <a:rPr lang="en-US" altLang="ja-JP" dirty="0">
                <a:solidFill>
                  <a:srgbClr val="FF0000"/>
                </a:solidFill>
                <a:latin typeface="BIZ UDPゴシック" panose="020B0400000000000000" pitchFamily="50" charset="-128"/>
                <a:ea typeface="BIZ UDPゴシック" panose="020B0400000000000000" pitchFamily="50" charset="-128"/>
              </a:rPr>
              <a:t>50mL </a:t>
            </a:r>
            <a:r>
              <a:rPr lang="ja-JP" altLang="en-US" dirty="0">
                <a:solidFill>
                  <a:srgbClr val="FF0000"/>
                </a:solidFill>
                <a:latin typeface="BIZ UDPゴシック" panose="020B0400000000000000" pitchFamily="50" charset="-128"/>
                <a:ea typeface="BIZ UDPゴシック" panose="020B0400000000000000" pitchFamily="50" charset="-128"/>
              </a:rPr>
              <a:t>遠沈管等の滅菌容器</a:t>
            </a:r>
            <a:r>
              <a:rPr lang="ja-JP" altLang="en-US" dirty="0">
                <a:latin typeface="BIZ UDPゴシック" panose="020B0400000000000000" pitchFamily="50" charset="-128"/>
                <a:ea typeface="BIZ UDPゴシック" panose="020B0400000000000000" pitchFamily="50" charset="-128"/>
              </a:rPr>
              <a:t>に </a:t>
            </a:r>
            <a:r>
              <a:rPr lang="en-US" altLang="ja-JP" dirty="0">
                <a:latin typeface="BIZ UDPゴシック" panose="020B0400000000000000" pitchFamily="50" charset="-128"/>
                <a:ea typeface="BIZ UDPゴシック" panose="020B0400000000000000" pitchFamily="50" charset="-128"/>
              </a:rPr>
              <a:t>1-2mL </a:t>
            </a:r>
            <a:r>
              <a:rPr lang="ja-JP" altLang="en-US" dirty="0">
                <a:latin typeface="BIZ UDPゴシック" panose="020B0400000000000000" pitchFamily="50" charset="-128"/>
                <a:ea typeface="BIZ UDPゴシック" panose="020B0400000000000000" pitchFamily="50" charset="-128"/>
              </a:rPr>
              <a:t>程度の唾液を患者に自己採取してもらう（</a:t>
            </a:r>
            <a:r>
              <a:rPr lang="en-US" altLang="ja-JP" dirty="0">
                <a:latin typeface="BIZ UDPゴシック" panose="020B0400000000000000" pitchFamily="50" charset="-128"/>
                <a:ea typeface="BIZ UDPゴシック" panose="020B0400000000000000" pitchFamily="50" charset="-128"/>
              </a:rPr>
              <a:t>5-10 </a:t>
            </a:r>
            <a:r>
              <a:rPr lang="ja-JP" altLang="en-US" dirty="0">
                <a:latin typeface="BIZ UDPゴシック" panose="020B0400000000000000" pitchFamily="50" charset="-128"/>
                <a:ea typeface="BIZ UDPゴシック" panose="020B0400000000000000" pitchFamily="50" charset="-128"/>
              </a:rPr>
              <a:t>分間かけると </a:t>
            </a:r>
            <a:r>
              <a:rPr lang="en-US" altLang="ja-JP" dirty="0">
                <a:latin typeface="BIZ UDPゴシック" panose="020B0400000000000000" pitchFamily="50" charset="-128"/>
                <a:ea typeface="BIZ UDPゴシック" panose="020B0400000000000000" pitchFamily="50" charset="-128"/>
              </a:rPr>
              <a:t>1-2mL</a:t>
            </a:r>
            <a:r>
              <a:rPr lang="ja-JP" altLang="en-US" dirty="0">
                <a:latin typeface="BIZ UDPゴシック" panose="020B0400000000000000" pitchFamily="50" charset="-128"/>
                <a:ea typeface="BIZ UDPゴシック" panose="020B0400000000000000" pitchFamily="50" charset="-128"/>
              </a:rPr>
              <a:t>採取できる） 。</a:t>
            </a:r>
          </a:p>
        </p:txBody>
      </p:sp>
    </p:spTree>
    <p:extLst>
      <p:ext uri="{BB962C8B-B14F-4D97-AF65-F5344CB8AC3E}">
        <p14:creationId xmlns:p14="http://schemas.microsoft.com/office/powerpoint/2010/main" val="277302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39EAF-3207-46AA-BE2A-5E9B8BEAA445}"/>
              </a:ext>
            </a:extLst>
          </p:cNvPr>
          <p:cNvSpPr>
            <a:spLocks noGrp="1"/>
          </p:cNvSpPr>
          <p:nvPr>
            <p:ph type="title"/>
          </p:nvPr>
        </p:nvSpPr>
        <p:spPr>
          <a:xfrm>
            <a:off x="261814" y="114300"/>
            <a:ext cx="7886700" cy="644524"/>
          </a:xfrm>
        </p:spPr>
        <p:txBody>
          <a:bodyPr>
            <a:normAutofit/>
          </a:bodyPr>
          <a:lstStyle/>
          <a:p>
            <a:r>
              <a:rPr lang="ja-JP" altLang="en-US" sz="3600" b="1" dirty="0">
                <a:latin typeface="BIZ UDPゴシック" panose="020B0400000000000000" pitchFamily="50" charset="-128"/>
                <a:ea typeface="BIZ UDPゴシック" panose="020B0400000000000000" pitchFamily="50" charset="-128"/>
              </a:rPr>
              <a:t>検体の保管および輸送</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63D8A2C6-988B-4613-9456-7591626BFB6E}"/>
              </a:ext>
            </a:extLst>
          </p:cNvPr>
          <p:cNvPicPr>
            <a:picLocks noChangeAspect="1"/>
          </p:cNvPicPr>
          <p:nvPr/>
        </p:nvPicPr>
        <p:blipFill>
          <a:blip r:embed="rId2"/>
          <a:stretch>
            <a:fillRect/>
          </a:stretch>
        </p:blipFill>
        <p:spPr>
          <a:xfrm>
            <a:off x="748414" y="1268192"/>
            <a:ext cx="7647172" cy="5451399"/>
          </a:xfrm>
          <a:prstGeom prst="rect">
            <a:avLst/>
          </a:prstGeom>
        </p:spPr>
      </p:pic>
      <p:sp>
        <p:nvSpPr>
          <p:cNvPr id="8" name="テキスト ボックス 7">
            <a:extLst>
              <a:ext uri="{FF2B5EF4-FFF2-40B4-BE49-F238E27FC236}">
                <a16:creationId xmlns:a16="http://schemas.microsoft.com/office/drawing/2014/main" id="{EE757FB2-AC6F-4CAC-8AD8-F23130A9C2A4}"/>
              </a:ext>
            </a:extLst>
          </p:cNvPr>
          <p:cNvSpPr txBox="1"/>
          <p:nvPr/>
        </p:nvSpPr>
        <p:spPr>
          <a:xfrm>
            <a:off x="171450" y="806527"/>
            <a:ext cx="8801100" cy="461665"/>
          </a:xfrm>
          <a:prstGeom prst="rect">
            <a:avLst/>
          </a:prstGeom>
          <a:noFill/>
        </p:spPr>
        <p:txBody>
          <a:bodyPr wrap="square">
            <a:spAutoFit/>
          </a:bodyPr>
          <a:lstStyle/>
          <a:p>
            <a:r>
              <a:rPr lang="ja-JP" altLang="en-US" sz="2400" dirty="0">
                <a:latin typeface="BIZ UDPゴシック" panose="020B0400000000000000" pitchFamily="50" charset="-128"/>
                <a:ea typeface="BIZ UDPゴシック" panose="020B0400000000000000" pitchFamily="50" charset="-128"/>
              </a:rPr>
              <a:t>検体採取後、可能な限り速やかに氷上または冷蔵庫（4℃）に保管</a:t>
            </a:r>
          </a:p>
        </p:txBody>
      </p:sp>
    </p:spTree>
    <p:extLst>
      <p:ext uri="{BB962C8B-B14F-4D97-AF65-F5344CB8AC3E}">
        <p14:creationId xmlns:p14="http://schemas.microsoft.com/office/powerpoint/2010/main" val="126284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BD26-E22E-49D5-ACEC-A2D150D11E8D}"/>
              </a:ext>
            </a:extLst>
          </p:cNvPr>
          <p:cNvSpPr>
            <a:spLocks noGrp="1"/>
          </p:cNvSpPr>
          <p:nvPr>
            <p:ph type="title"/>
          </p:nvPr>
        </p:nvSpPr>
        <p:spPr/>
        <p:txBody>
          <a:bodyPr anchor="ctr">
            <a:normAutofit/>
          </a:bodyPr>
          <a:lstStyle/>
          <a:p>
            <a:pPr algn="ctr"/>
            <a:r>
              <a:rPr kumimoji="1" lang="en-US" altLang="ja-JP" sz="5400" dirty="0">
                <a:latin typeface="BIZ UDPゴシック" panose="020B0400000000000000" pitchFamily="50" charset="-128"/>
                <a:ea typeface="BIZ UDPゴシック" panose="020B0400000000000000" pitchFamily="50" charset="-128"/>
              </a:rPr>
              <a:t>PCR</a:t>
            </a:r>
            <a:r>
              <a:rPr kumimoji="1" lang="ja-JP" altLang="en-US" sz="5400" dirty="0">
                <a:latin typeface="BIZ UDPゴシック" panose="020B0400000000000000" pitchFamily="50" charset="-128"/>
                <a:ea typeface="BIZ UDPゴシック" panose="020B0400000000000000" pitchFamily="50" charset="-128"/>
              </a:rPr>
              <a:t>検査</a:t>
            </a:r>
          </a:p>
        </p:txBody>
      </p:sp>
      <p:sp>
        <p:nvSpPr>
          <p:cNvPr id="3" name="テキスト プレースホルダー 2">
            <a:extLst>
              <a:ext uri="{FF2B5EF4-FFF2-40B4-BE49-F238E27FC236}">
                <a16:creationId xmlns:a16="http://schemas.microsoft.com/office/drawing/2014/main" id="{E766B29A-06B9-46C4-83E2-F8EDD8424A0B}"/>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7027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E0C6FA4D-8C61-441F-B3C3-EF0A68D77BF7}"/>
              </a:ext>
            </a:extLst>
          </p:cNvPr>
          <p:cNvSpPr/>
          <p:nvPr/>
        </p:nvSpPr>
        <p:spPr>
          <a:xfrm>
            <a:off x="466725" y="1993898"/>
            <a:ext cx="8181976" cy="36625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870C4DD-CE27-4004-8B09-CBF7F1D70E93}"/>
              </a:ext>
            </a:extLst>
          </p:cNvPr>
          <p:cNvSpPr>
            <a:spLocks noGrp="1"/>
          </p:cNvSpPr>
          <p:nvPr>
            <p:ph type="title"/>
          </p:nvPr>
        </p:nvSpPr>
        <p:spPr>
          <a:xfrm>
            <a:off x="371475" y="66675"/>
            <a:ext cx="7886700" cy="806449"/>
          </a:xfrm>
        </p:spPr>
        <p:txBody>
          <a:bodyPr>
            <a:normAutofit/>
          </a:bodyPr>
          <a:lstStyle/>
          <a:p>
            <a:r>
              <a:rPr kumimoji="1" lang="en-US" altLang="ja-JP" sz="3600" b="1" dirty="0">
                <a:latin typeface="BIZ UDPゴシック" panose="020B0400000000000000" pitchFamily="50" charset="-128"/>
                <a:ea typeface="BIZ UDPゴシック" panose="020B0400000000000000" pitchFamily="50" charset="-128"/>
              </a:rPr>
              <a:t>PCR</a:t>
            </a:r>
            <a:r>
              <a:rPr kumimoji="1" lang="ja-JP" altLang="en-US" sz="3600" b="1" dirty="0">
                <a:latin typeface="BIZ UDPゴシック" panose="020B0400000000000000" pitchFamily="50" charset="-128"/>
                <a:ea typeface="BIZ UDPゴシック" panose="020B0400000000000000" pitchFamily="50" charset="-128"/>
              </a:rPr>
              <a:t>検査</a:t>
            </a:r>
          </a:p>
        </p:txBody>
      </p:sp>
      <p:sp>
        <p:nvSpPr>
          <p:cNvPr id="4" name="テキスト ボックス 3">
            <a:extLst>
              <a:ext uri="{FF2B5EF4-FFF2-40B4-BE49-F238E27FC236}">
                <a16:creationId xmlns:a16="http://schemas.microsoft.com/office/drawing/2014/main" id="{0FFFC6A0-FAE7-4363-BF5D-54BB6D0602AF}"/>
              </a:ext>
            </a:extLst>
          </p:cNvPr>
          <p:cNvSpPr txBox="1"/>
          <p:nvPr/>
        </p:nvSpPr>
        <p:spPr>
          <a:xfrm>
            <a:off x="638177" y="873124"/>
            <a:ext cx="7696200" cy="954107"/>
          </a:xfrm>
          <a:prstGeom prst="rect">
            <a:avLst/>
          </a:prstGeom>
          <a:noFill/>
        </p:spPr>
        <p:txBody>
          <a:bodyPr wrap="square">
            <a:spAutoFit/>
          </a:bodyPr>
          <a:lstStyle/>
          <a:p>
            <a:r>
              <a:rPr lang="en-US" altLang="ja-JP" sz="2800" dirty="0">
                <a:latin typeface="BIZ UDPゴシック" panose="020B0400000000000000" pitchFamily="50" charset="-128"/>
                <a:ea typeface="BIZ UDPゴシック" panose="020B0400000000000000" pitchFamily="50" charset="-128"/>
              </a:rPr>
              <a:t>PCR</a:t>
            </a:r>
            <a:r>
              <a:rPr lang="ja-JP" altLang="en-US" sz="2800" dirty="0">
                <a:latin typeface="BIZ UDPゴシック" panose="020B0400000000000000" pitchFamily="50" charset="-128"/>
                <a:ea typeface="BIZ UDPゴシック" panose="020B0400000000000000" pitchFamily="50" charset="-128"/>
              </a:rPr>
              <a:t>検査は、遺伝子増幅検査のひとつ。</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以下のいずれかの方法を用いて実施する。</a:t>
            </a:r>
            <a:endParaRPr lang="en-US" altLang="ja-JP" sz="2800" dirty="0">
              <a:latin typeface="BIZ UDPゴシック" panose="020B0400000000000000" pitchFamily="50" charset="-128"/>
              <a:ea typeface="BIZ UDPゴシック" panose="020B0400000000000000" pitchFamily="50" charset="-128"/>
            </a:endParaRPr>
          </a:p>
        </p:txBody>
      </p:sp>
      <p:grpSp>
        <p:nvGrpSpPr>
          <p:cNvPr id="9" name="グループ化 8">
            <a:extLst>
              <a:ext uri="{FF2B5EF4-FFF2-40B4-BE49-F238E27FC236}">
                <a16:creationId xmlns:a16="http://schemas.microsoft.com/office/drawing/2014/main" id="{0187B77D-22BF-4960-B28D-BDFFA0032944}"/>
              </a:ext>
            </a:extLst>
          </p:cNvPr>
          <p:cNvGrpSpPr/>
          <p:nvPr/>
        </p:nvGrpSpPr>
        <p:grpSpPr>
          <a:xfrm>
            <a:off x="638176" y="1993898"/>
            <a:ext cx="8296273" cy="3662541"/>
            <a:chOff x="466724" y="1832313"/>
            <a:chExt cx="8434381" cy="3662541"/>
          </a:xfrm>
        </p:grpSpPr>
        <p:sp>
          <p:nvSpPr>
            <p:cNvPr id="6" name="テキスト ボックス 5">
              <a:extLst>
                <a:ext uri="{FF2B5EF4-FFF2-40B4-BE49-F238E27FC236}">
                  <a16:creationId xmlns:a16="http://schemas.microsoft.com/office/drawing/2014/main" id="{8C3D1DDE-F144-4474-AFD8-6726986389F1}"/>
                </a:ext>
              </a:extLst>
            </p:cNvPr>
            <p:cNvSpPr txBox="1"/>
            <p:nvPr/>
          </p:nvSpPr>
          <p:spPr>
            <a:xfrm>
              <a:off x="466724" y="1832313"/>
              <a:ext cx="8434381" cy="3662541"/>
            </a:xfrm>
            <a:prstGeom prst="rect">
              <a:avLst/>
            </a:prstGeom>
            <a:noFill/>
          </p:spPr>
          <p:txBody>
            <a:bodyPr wrap="square">
              <a:spAutoFit/>
            </a:bodyPr>
            <a:lstStyle/>
            <a:p>
              <a:r>
                <a:rPr lang="ja-JP" altLang="en-US" sz="3200" dirty="0">
                  <a:latin typeface="BIZ UDPゴシック" panose="020B0400000000000000" pitchFamily="50" charset="-128"/>
                  <a:ea typeface="BIZ UDPゴシック" panose="020B0400000000000000" pitchFamily="50" charset="-128"/>
                </a:rPr>
                <a:t>1) </a:t>
              </a:r>
              <a:r>
                <a:rPr lang="ja-JP" altLang="en-US" sz="3200" b="1" dirty="0">
                  <a:solidFill>
                    <a:srgbClr val="0070C0"/>
                  </a:solidFill>
                  <a:latin typeface="BIZ UDPゴシック" panose="020B0400000000000000" pitchFamily="50" charset="-128"/>
                  <a:ea typeface="BIZ UDPゴシック" panose="020B0400000000000000" pitchFamily="50" charset="-128"/>
                </a:rPr>
                <a:t>2-step RT-PCR法</a:t>
              </a:r>
            </a:p>
            <a:p>
              <a:r>
                <a:rPr lang="ja-JP" altLang="en-US" sz="2800" dirty="0">
                  <a:latin typeface="BIZ UDPゴシック" panose="020B0400000000000000" pitchFamily="50" charset="-128"/>
                  <a:ea typeface="BIZ UDPゴシック" panose="020B0400000000000000" pitchFamily="50" charset="-128"/>
                </a:rPr>
                <a:t>　新型コロナウイルス（SARS-CoV-2）の遺伝子</a:t>
              </a:r>
              <a:br>
                <a:rPr lang="en-US" altLang="ja-JP" sz="2800" dirty="0">
                  <a:latin typeface="BIZ UDPゴシック" panose="020B0400000000000000" pitchFamily="50" charset="-128"/>
                  <a:ea typeface="BIZ UDPゴシック" panose="020B0400000000000000" pitchFamily="50" charset="-128"/>
                </a:rPr>
              </a:br>
              <a:r>
                <a:rPr lang="ja-JP" altLang="en-US" sz="2800" dirty="0">
                  <a:latin typeface="BIZ UDPゴシック" panose="020B0400000000000000" pitchFamily="50" charset="-128"/>
                  <a:ea typeface="BIZ UDPゴシック" panose="020B0400000000000000" pitchFamily="50" charset="-128"/>
                </a:rPr>
                <a:t>　領域２か所を特異的に検出する（定性的検出法）。</a:t>
              </a:r>
              <a:endParaRPr lang="en-US" altLang="ja-JP" sz="2800" dirty="0">
                <a:latin typeface="BIZ UDPゴシック" panose="020B0400000000000000" pitchFamily="50" charset="-128"/>
                <a:ea typeface="BIZ UDPゴシック" panose="020B0400000000000000" pitchFamily="50" charset="-128"/>
              </a:endParaRPr>
            </a:p>
            <a:p>
              <a:endParaRPr lang="en-US" altLang="ja-JP" sz="2800" dirty="0">
                <a:latin typeface="BIZ UDPゴシック" panose="020B0400000000000000" pitchFamily="50" charset="-128"/>
                <a:ea typeface="BIZ UDPゴシック" panose="020B0400000000000000" pitchFamily="50" charset="-128"/>
              </a:endParaRPr>
            </a:p>
            <a:p>
              <a:endParaRPr lang="en-US" altLang="ja-JP" sz="2800" dirty="0">
                <a:latin typeface="BIZ UDPゴシック" panose="020B0400000000000000" pitchFamily="50" charset="-128"/>
                <a:ea typeface="BIZ UDPゴシック" panose="020B0400000000000000" pitchFamily="50" charset="-128"/>
              </a:endParaRPr>
            </a:p>
            <a:p>
              <a:endParaRPr lang="en-US" altLang="ja-JP" sz="2800" dirty="0">
                <a:latin typeface="BIZ UDPゴシック" panose="020B0400000000000000" pitchFamily="50" charset="-128"/>
                <a:ea typeface="BIZ UDPゴシック" panose="020B0400000000000000" pitchFamily="50" charset="-128"/>
              </a:endParaRPr>
            </a:p>
            <a:p>
              <a:r>
                <a:rPr lang="ja-JP" altLang="en-US" sz="3200" dirty="0">
                  <a:latin typeface="BIZ UDPゴシック" panose="020B0400000000000000" pitchFamily="50" charset="-128"/>
                  <a:ea typeface="BIZ UDPゴシック" panose="020B0400000000000000" pitchFamily="50" charset="-128"/>
                </a:rPr>
                <a:t>2) </a:t>
              </a:r>
              <a:r>
                <a:rPr lang="ja-JP" altLang="en-US" sz="3200" b="1" dirty="0">
                  <a:solidFill>
                    <a:srgbClr val="0070C0"/>
                  </a:solidFill>
                  <a:latin typeface="BIZ UDPゴシック" panose="020B0400000000000000" pitchFamily="50" charset="-128"/>
                  <a:ea typeface="BIZ UDPゴシック" panose="020B0400000000000000" pitchFamily="50" charset="-128"/>
                </a:rPr>
                <a:t>リアルタイムone-step RT-PCR法</a:t>
              </a:r>
            </a:p>
            <a:p>
              <a:r>
                <a:rPr lang="ja-JP" altLang="en-US" sz="2800" dirty="0">
                  <a:latin typeface="BIZ UDPゴシック" panose="020B0400000000000000" pitchFamily="50" charset="-128"/>
                  <a:ea typeface="BIZ UDPゴシック" panose="020B0400000000000000" pitchFamily="50" charset="-128"/>
                </a:rPr>
                <a:t>　TaqMan</a:t>
              </a:r>
              <a:r>
                <a:rPr lang="ja-JP" altLang="en-US" baseline="800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プローブを用いて定量的に検出する。</a:t>
              </a:r>
            </a:p>
          </p:txBody>
        </p:sp>
        <p:sp>
          <p:nvSpPr>
            <p:cNvPr id="8" name="テキスト ボックス 7">
              <a:extLst>
                <a:ext uri="{FF2B5EF4-FFF2-40B4-BE49-F238E27FC236}">
                  <a16:creationId xmlns:a16="http://schemas.microsoft.com/office/drawing/2014/main" id="{C4B9E59A-B3FC-4C2B-BCBB-80EC5DB4B249}"/>
                </a:ext>
              </a:extLst>
            </p:cNvPr>
            <p:cNvSpPr txBox="1"/>
            <p:nvPr/>
          </p:nvSpPr>
          <p:spPr>
            <a:xfrm>
              <a:off x="1143000" y="3220135"/>
              <a:ext cx="6515012" cy="1077218"/>
            </a:xfrm>
            <a:prstGeom prst="rect">
              <a:avLst/>
            </a:prstGeom>
            <a:noFill/>
          </p:spPr>
          <p:txBody>
            <a:bodyPr wrap="square">
              <a:spAutoFit/>
            </a:bodyPr>
            <a:lstStyle/>
            <a:p>
              <a:r>
                <a:rPr lang="ja-JP" altLang="en-US" sz="3200" dirty="0">
                  <a:latin typeface="Berlin Sans FB" panose="020E0602020502020306" pitchFamily="34" charset="0"/>
                  <a:ea typeface="BIZ UDPゴシック" panose="020B0400000000000000" pitchFamily="50" charset="-128"/>
                </a:rPr>
                <a:t>1. open reading flame 1a (ORF1a)</a:t>
              </a:r>
            </a:p>
            <a:p>
              <a:r>
                <a:rPr lang="ja-JP" altLang="en-US" sz="3200" dirty="0">
                  <a:latin typeface="Berlin Sans FB" panose="020E0602020502020306" pitchFamily="34" charset="0"/>
                  <a:ea typeface="BIZ UDPゴシック" panose="020B0400000000000000" pitchFamily="50" charset="-128"/>
                </a:rPr>
                <a:t>2. spike (S)</a:t>
              </a:r>
            </a:p>
          </p:txBody>
        </p:sp>
      </p:grpSp>
      <p:sp>
        <p:nvSpPr>
          <p:cNvPr id="11" name="テキスト ボックス 10">
            <a:extLst>
              <a:ext uri="{FF2B5EF4-FFF2-40B4-BE49-F238E27FC236}">
                <a16:creationId xmlns:a16="http://schemas.microsoft.com/office/drawing/2014/main" id="{26558A3A-9F33-404D-9726-E42B6FE6B15E}"/>
              </a:ext>
            </a:extLst>
          </p:cNvPr>
          <p:cNvSpPr txBox="1"/>
          <p:nvPr/>
        </p:nvSpPr>
        <p:spPr>
          <a:xfrm>
            <a:off x="914400" y="5802466"/>
            <a:ext cx="7315200" cy="830997"/>
          </a:xfrm>
          <a:prstGeom prst="rect">
            <a:avLst/>
          </a:prstGeom>
          <a:noFill/>
        </p:spPr>
        <p:txBody>
          <a:bodyPr wrap="square">
            <a:spAutoFit/>
          </a:bodyPr>
          <a:lstStyle/>
          <a:p>
            <a:r>
              <a:rPr lang="ja-JP" altLang="en-US" sz="2400" dirty="0">
                <a:latin typeface="BIZ UDPゴシック" panose="020B0400000000000000" pitchFamily="50" charset="-128"/>
                <a:ea typeface="BIZ UDPゴシック" panose="020B0400000000000000" pitchFamily="50" charset="-128"/>
              </a:rPr>
              <a:t>確定診断に用いられ、検査時間が長い。</a:t>
            </a:r>
            <a:endParaRPr lang="en-US" altLang="ja-JP"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また、専用の機器と熟練した検査技師が必要である。 </a:t>
            </a:r>
            <a:endParaRPr lang="ja-JP" altLang="en-US" sz="2400" dirty="0"/>
          </a:p>
        </p:txBody>
      </p:sp>
    </p:spTree>
    <p:extLst>
      <p:ext uri="{BB962C8B-B14F-4D97-AF65-F5344CB8AC3E}">
        <p14:creationId xmlns:p14="http://schemas.microsoft.com/office/powerpoint/2010/main" val="3061918210"/>
      </p:ext>
    </p:extLst>
  </p:cSld>
  <p:clrMapOvr>
    <a:masterClrMapping/>
  </p:clrMapOvr>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1047</TotalTime>
  <Words>1963</Words>
  <Application>Microsoft Office PowerPoint</Application>
  <PresentationFormat>画面に合わせる (4:3)</PresentationFormat>
  <Paragraphs>154</Paragraphs>
  <Slides>19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BIZ UDPゴシック</vt:lpstr>
      <vt:lpstr>BIZ UDゴシック</vt:lpstr>
      <vt:lpstr>游ゴシック</vt:lpstr>
      <vt:lpstr>游ゴシック Light</vt:lpstr>
      <vt:lpstr>Arial</vt:lpstr>
      <vt:lpstr>Arial Narrow</vt:lpstr>
      <vt:lpstr>Berlin Sans FB</vt:lpstr>
      <vt:lpstr>Times New Roman</vt:lpstr>
      <vt:lpstr>Wingdings</vt:lpstr>
      <vt:lpstr>Office テーマ</vt:lpstr>
      <vt:lpstr>検査法について</vt:lpstr>
      <vt:lpstr>はじめに</vt:lpstr>
      <vt:lpstr>検体採取</vt:lpstr>
      <vt:lpstr>SARS-CoV-2感染の有無を確認するためにウイルス検査で主に用いる検体</vt:lpstr>
      <vt:lpstr>検体採取時の留意点　（6月2日版）</vt:lpstr>
      <vt:lpstr>検体採取時の留意点　（7月17日版）</vt:lpstr>
      <vt:lpstr>検体の保管および輸送</vt:lpstr>
      <vt:lpstr>PCR検査</vt:lpstr>
      <vt:lpstr>PCR検査</vt:lpstr>
      <vt:lpstr>PCR検査　結果の解釈の注意点</vt:lpstr>
      <vt:lpstr>抗原検査</vt:lpstr>
      <vt:lpstr>抗原検査</vt:lpstr>
      <vt:lpstr>抗原検査　結果の解釈の注意点</vt:lpstr>
      <vt:lpstr>抗原検査　結果の解釈の注意点</vt:lpstr>
      <vt:lpstr>抗原検査から確定診断まで</vt:lpstr>
      <vt:lpstr>抗体検査</vt:lpstr>
      <vt:lpstr>抗体検査</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検査法について</dc:title>
  <dc:creator>Kawai Sayo</dc:creator>
  <cp:lastModifiedBy>Kawai Sayo</cp:lastModifiedBy>
  <cp:revision>41</cp:revision>
  <dcterms:created xsi:type="dcterms:W3CDTF">2020-07-26T20:08:54Z</dcterms:created>
  <dcterms:modified xsi:type="dcterms:W3CDTF">2020-07-28T00:27:47Z</dcterms:modified>
</cp:coreProperties>
</file>