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82" r:id="rId5"/>
    <p:sldId id="263" r:id="rId6"/>
    <p:sldId id="259" r:id="rId7"/>
    <p:sldId id="276" r:id="rId8"/>
    <p:sldId id="277" r:id="rId9"/>
    <p:sldId id="273" r:id="rId10"/>
    <p:sldId id="283" r:id="rId11"/>
    <p:sldId id="269" r:id="rId12"/>
    <p:sldId id="270" r:id="rId13"/>
    <p:sldId id="271" r:id="rId14"/>
    <p:sldId id="285" r:id="rId15"/>
    <p:sldId id="294" r:id="rId16"/>
    <p:sldId id="293" r:id="rId17"/>
    <p:sldId id="295" r:id="rId18"/>
    <p:sldId id="296" r:id="rId19"/>
    <p:sldId id="297" r:id="rId20"/>
    <p:sldId id="298" r:id="rId21"/>
    <p:sldId id="299" r:id="rId22"/>
    <p:sldId id="300" r:id="rId23"/>
    <p:sldId id="301" r:id="rId24"/>
    <p:sldId id="289" r:id="rId25"/>
    <p:sldId id="290" r:id="rId26"/>
    <p:sldId id="291" r:id="rId27"/>
    <p:sldId id="292"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416F68"/>
    <a:srgbClr val="313131"/>
    <a:srgbClr val="C60202"/>
    <a:srgbClr val="0000AB"/>
    <a:srgbClr val="C2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30" autoAdjust="0"/>
  </p:normalViewPr>
  <p:slideViewPr>
    <p:cSldViewPr>
      <p:cViewPr>
        <p:scale>
          <a:sx n="103" d="100"/>
          <a:sy n="103" d="100"/>
        </p:scale>
        <p:origin x="-1760" y="-128"/>
      </p:cViewPr>
      <p:guideLst>
        <p:guide orient="horz" pos="2160"/>
        <p:guide pos="2880"/>
      </p:guideLst>
    </p:cSldViewPr>
  </p:slid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D66949-001B-4A43-8F26-0C210F6C1F65}" type="datetimeFigureOut">
              <a:rPr kumimoji="1" lang="ja-JP" altLang="en-US" smtClean="0"/>
              <a:t>.12/06/15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25380F-BA4B-484F-8ECD-D05C6F2CBB73}" type="slidenum">
              <a:rPr kumimoji="1" lang="ja-JP" altLang="en-US" smtClean="0"/>
              <a:t>‹#›</a:t>
            </a:fld>
            <a:endParaRPr kumimoji="1" lang="ja-JP" altLang="en-US"/>
          </a:p>
        </p:txBody>
      </p:sp>
    </p:spTree>
    <p:extLst>
      <p:ext uri="{BB962C8B-B14F-4D97-AF65-F5344CB8AC3E}">
        <p14:creationId xmlns:p14="http://schemas.microsoft.com/office/powerpoint/2010/main" val="26342415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1ED51-3F81-4B10-A5B8-F16333524EFB}" type="datetimeFigureOut">
              <a:rPr kumimoji="1" lang="ja-JP" altLang="en-US" smtClean="0"/>
              <a:t>.12/06/15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178EA3-844E-4ADC-AA93-ACE8DF4CA8B4}" type="slidenum">
              <a:rPr kumimoji="1" lang="ja-JP" altLang="en-US" smtClean="0"/>
              <a:t>‹#›</a:t>
            </a:fld>
            <a:endParaRPr kumimoji="1" lang="ja-JP" altLang="en-US"/>
          </a:p>
        </p:txBody>
      </p:sp>
    </p:spTree>
    <p:extLst>
      <p:ext uri="{BB962C8B-B14F-4D97-AF65-F5344CB8AC3E}">
        <p14:creationId xmlns:p14="http://schemas.microsoft.com/office/powerpoint/2010/main" val="1800615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こんにちは、名古屋大学、国際保健医療学・公衆衛生学の王超辰と申します。よろしくお願いいたします。</a:t>
            </a:r>
            <a:endParaRPr kumimoji="1" lang="en-US" altLang="ja-JP" dirty="0" smtClean="0"/>
          </a:p>
          <a:p>
            <a:r>
              <a:rPr kumimoji="1" lang="ja-JP" altLang="en-US" dirty="0" smtClean="0"/>
              <a:t>本日私が発表する内容は、愛知職域コホート研究ベースラインの高感度</a:t>
            </a:r>
            <a:r>
              <a:rPr kumimoji="1" lang="en-US" altLang="ja-JP" dirty="0" smtClean="0"/>
              <a:t>CRP</a:t>
            </a:r>
            <a:r>
              <a:rPr kumimoji="1" lang="ja-JP" altLang="en-US" dirty="0" smtClean="0"/>
              <a:t>濃度とその後６年間の２型糖尿病の発症との関連性です。では、発表を始めます。</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a:t>
            </a:fld>
            <a:endParaRPr kumimoji="1" lang="ja-JP" altLang="en-US"/>
          </a:p>
        </p:txBody>
      </p:sp>
    </p:spTree>
    <p:extLst>
      <p:ext uri="{BB962C8B-B14F-4D97-AF65-F5344CB8AC3E}">
        <p14:creationId xmlns:p14="http://schemas.microsoft.com/office/powerpoint/2010/main" val="1834875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更に、非喫煙者を肥満の有無で層化した分析も実施しました。その結果、非喫煙者であっても、肥満者では、高感度</a:t>
            </a:r>
            <a:r>
              <a:rPr kumimoji="1" lang="en-US" altLang="ja-JP" dirty="0" smtClean="0"/>
              <a:t>CRP</a:t>
            </a:r>
            <a:r>
              <a:rPr kumimoji="1" lang="ja-JP" altLang="en-US" dirty="0" smtClean="0"/>
              <a:t>と糖尿病発症には関連が認められませんでしたが、非肥満者では</a:t>
            </a:r>
            <a:r>
              <a:rPr kumimoji="1" lang="en-US" altLang="ja-JP" dirty="0" smtClean="0"/>
              <a:t>Q4</a:t>
            </a:r>
            <a:r>
              <a:rPr kumimoji="1" lang="ja-JP" altLang="en-US" dirty="0" smtClean="0"/>
              <a:t>対</a:t>
            </a:r>
            <a:r>
              <a:rPr kumimoji="1" lang="en-US" altLang="ja-JP" dirty="0" smtClean="0"/>
              <a:t>Q1</a:t>
            </a:r>
            <a:r>
              <a:rPr kumimoji="1" lang="ja-JP" altLang="en-US" dirty="0" smtClean="0"/>
              <a:t>のハザード比が</a:t>
            </a:r>
            <a:r>
              <a:rPr kumimoji="1" lang="en-US" altLang="ja-JP" dirty="0" smtClean="0"/>
              <a:t>3.19</a:t>
            </a:r>
            <a:r>
              <a:rPr kumimoji="1" lang="ja-JP" altLang="en-US" dirty="0" smtClean="0"/>
              <a:t>と強い正の関連が認められ、交互作用も</a:t>
            </a:r>
            <a:r>
              <a:rPr kumimoji="1" lang="en-US" altLang="ja-JP" dirty="0" smtClean="0"/>
              <a:t>p</a:t>
            </a:r>
            <a:r>
              <a:rPr kumimoji="1" lang="ja-JP" altLang="en-US" dirty="0" smtClean="0"/>
              <a:t>値が</a:t>
            </a:r>
            <a:r>
              <a:rPr kumimoji="1" lang="en-US" altLang="ja-JP" dirty="0" smtClean="0"/>
              <a:t>0.0004</a:t>
            </a:r>
            <a:r>
              <a:rPr kumimoji="1" lang="ja-JP" altLang="en-US" dirty="0" smtClean="0"/>
              <a:t>と統計学的に有意でした。</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10</a:t>
            </a:fld>
            <a:endParaRPr kumimoji="1" lang="ja-JP" altLang="en-US"/>
          </a:p>
        </p:txBody>
      </p:sp>
    </p:spTree>
    <p:extLst>
      <p:ext uri="{BB962C8B-B14F-4D97-AF65-F5344CB8AC3E}">
        <p14:creationId xmlns:p14="http://schemas.microsoft.com/office/powerpoint/2010/main" val="1561078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本研究では、ベースラインの高感度</a:t>
            </a:r>
            <a:r>
              <a:rPr kumimoji="1" lang="en-US" altLang="ja-JP" dirty="0" smtClean="0"/>
              <a:t>CRP</a:t>
            </a:r>
            <a:r>
              <a:rPr kumimoji="1" lang="ja-JP" altLang="en-US" dirty="0" smtClean="0"/>
              <a:t>値は６年間の糖尿病発症率と関連し、その関連が喫煙、肥満のない者で認められたことから、</a:t>
            </a:r>
            <a:r>
              <a:rPr kumimoji="1" lang="en-US" altLang="ja-JP" dirty="0" smtClean="0"/>
              <a:t>CRP</a:t>
            </a:r>
            <a:r>
              <a:rPr kumimoji="1" lang="ja-JP" altLang="en-US" dirty="0" smtClean="0"/>
              <a:t>そのもの、未知、あるいは解析に含まれていない原因による</a:t>
            </a:r>
            <a:r>
              <a:rPr kumimoji="1" lang="en-US" altLang="ja-JP" dirty="0" smtClean="0"/>
              <a:t>CRP</a:t>
            </a:r>
            <a:r>
              <a:rPr kumimoji="1" lang="ja-JP" altLang="en-US" dirty="0" smtClean="0"/>
              <a:t>の上昇が糖尿病発症と関連することを示唆していると考えられました。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11</a:t>
            </a:fld>
            <a:endParaRPr kumimoji="1" lang="ja-JP" altLang="en-US"/>
          </a:p>
        </p:txBody>
      </p:sp>
    </p:spTree>
    <p:extLst>
      <p:ext uri="{BB962C8B-B14F-4D97-AF65-F5344CB8AC3E}">
        <p14:creationId xmlns:p14="http://schemas.microsoft.com/office/powerpoint/2010/main" val="343139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低炎症状態がなぜ、糖尿病の発症に関連するのか、詳細はまだ解明されていませんが、炎症とは、生体各部位「せいたいかくぶい」や組織「そしき」でサイトカイン「</a:t>
            </a:r>
            <a:r>
              <a:rPr kumimoji="1" lang="en-US" altLang="ja-JP" dirty="0" smtClean="0"/>
              <a:t>cytokine</a:t>
            </a:r>
            <a:r>
              <a:rPr kumimoji="1" lang="ja-JP" altLang="en-US" dirty="0" smtClean="0"/>
              <a:t>」とケモカイン</a:t>
            </a:r>
            <a:r>
              <a:rPr kumimoji="1" lang="en-US" altLang="ja-JP" dirty="0" smtClean="0"/>
              <a:t>(chemokine)</a:t>
            </a:r>
            <a:r>
              <a:rPr kumimoji="1" lang="ja-JP" altLang="en-US" dirty="0" smtClean="0"/>
              <a:t>の合成が促進し、単核白血球「たんかくはっけっきゅう」やマクロファージ「</a:t>
            </a:r>
            <a:r>
              <a:rPr kumimoji="1" lang="en-US" altLang="ja-JP" dirty="0" smtClean="0"/>
              <a:t>macrophage</a:t>
            </a:r>
            <a:r>
              <a:rPr kumimoji="1" lang="ja-JP" altLang="en-US" dirty="0" smtClean="0"/>
              <a:t>」が活性化「かっせいか」した状態であり、これらの様々の反応がインスリン抵抗性を引き起こしている可能性が報告されています。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12</a:t>
            </a:fld>
            <a:endParaRPr kumimoji="1" lang="ja-JP" altLang="en-US"/>
          </a:p>
        </p:txBody>
      </p:sp>
    </p:spTree>
    <p:extLst>
      <p:ext uri="{BB962C8B-B14F-4D97-AF65-F5344CB8AC3E}">
        <p14:creationId xmlns:p14="http://schemas.microsoft.com/office/powerpoint/2010/main" val="130673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結語です。</a:t>
            </a:r>
            <a:r>
              <a:rPr kumimoji="1" lang="en-US" altLang="ja-JP" dirty="0" smtClean="0"/>
              <a:t>CRP</a:t>
            </a:r>
            <a:r>
              <a:rPr kumimoji="1" lang="ja-JP" altLang="en-US" dirty="0" smtClean="0"/>
              <a:t>そのもの、あるいは</a:t>
            </a:r>
            <a:r>
              <a:rPr kumimoji="1" lang="en-US" altLang="ja-JP" dirty="0" smtClean="0"/>
              <a:t>CRP</a:t>
            </a:r>
            <a:r>
              <a:rPr kumimoji="1" lang="ja-JP" altLang="en-US" dirty="0" smtClean="0"/>
              <a:t>によって示される慢性低炎症状態が糖尿病発症に先行することを日本人の中年男女コホートによって示しました。</a:t>
            </a:r>
            <a:endParaRPr kumimoji="1" lang="en-US" altLang="ja-JP" dirty="0" smtClean="0"/>
          </a:p>
          <a:p>
            <a:r>
              <a:rPr kumimoji="1" lang="ja-JP" altLang="en-US" dirty="0" smtClean="0"/>
              <a:t>そして、低炎症状態と糖尿病発症との関連は喫煙や肥満に独立していたことを示しました。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13</a:t>
            </a:fld>
            <a:endParaRPr kumimoji="1" lang="ja-JP" altLang="en-US"/>
          </a:p>
        </p:txBody>
      </p:sp>
    </p:spTree>
    <p:extLst>
      <p:ext uri="{BB962C8B-B14F-4D97-AF65-F5344CB8AC3E}">
        <p14:creationId xmlns:p14="http://schemas.microsoft.com/office/powerpoint/2010/main" val="340506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謝辞「しゃじ」</a:t>
            </a:r>
            <a:endParaRPr kumimoji="1" lang="en-US" altLang="ja-JP" dirty="0" smtClean="0"/>
          </a:p>
          <a:p>
            <a:endParaRPr kumimoji="1" lang="en-US" altLang="ja-JP" dirty="0" smtClean="0"/>
          </a:p>
          <a:p>
            <a:r>
              <a:rPr kumimoji="1" lang="ja-JP" altLang="en-US" dirty="0" smtClean="0"/>
              <a:t>本研究に協力いただいている職域の皆様、職域の健康管理部門「けんこうかんりぶもん」のスタッフの皆様に心より感謝申し上げます。</a:t>
            </a:r>
            <a:endParaRPr kumimoji="1" lang="en-US" altLang="ja-JP" dirty="0" smtClean="0"/>
          </a:p>
          <a:p>
            <a:endParaRPr kumimoji="1" lang="en-US" altLang="ja-JP" dirty="0" smtClean="0"/>
          </a:p>
          <a:p>
            <a:r>
              <a:rPr kumimoji="1" lang="ja-JP" altLang="en-US" dirty="0" smtClean="0"/>
              <a:t>以上で、発表を終わります。</a:t>
            </a:r>
            <a:endParaRPr kumimoji="1" lang="en-US" altLang="ja-JP" dirty="0" smtClean="0"/>
          </a:p>
          <a:p>
            <a:r>
              <a:rPr kumimoji="1" lang="ja-JP" altLang="en-US" dirty="0" smtClean="0"/>
              <a:t>ありがとう御座いました。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14</a:t>
            </a:fld>
            <a:endParaRPr kumimoji="1" lang="ja-JP" altLang="en-US"/>
          </a:p>
        </p:txBody>
      </p:sp>
    </p:spTree>
    <p:extLst>
      <p:ext uri="{BB962C8B-B14F-4D97-AF65-F5344CB8AC3E}">
        <p14:creationId xmlns:p14="http://schemas.microsoft.com/office/powerpoint/2010/main" val="3405066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２００７年</a:t>
            </a:r>
            <a:r>
              <a:rPr kumimoji="1" lang="en-US" altLang="ja-JP" sz="1200" kern="1200" dirty="0" smtClean="0">
                <a:solidFill>
                  <a:schemeClr val="tx1"/>
                </a:solidFill>
                <a:effectLst/>
                <a:latin typeface="+mn-lt"/>
                <a:ea typeface="+mn-ea"/>
                <a:cs typeface="+mn-cs"/>
              </a:rPr>
              <a:t>JAMA</a:t>
            </a:r>
            <a:r>
              <a:rPr kumimoji="1" lang="ja-JP" altLang="ja-JP" sz="1200" kern="1200" dirty="0" smtClean="0">
                <a:solidFill>
                  <a:schemeClr val="tx1"/>
                </a:solidFill>
                <a:effectLst/>
                <a:latin typeface="+mn-lt"/>
                <a:ea typeface="+mn-ea"/>
                <a:cs typeface="+mn-cs"/>
              </a:rPr>
              <a:t>で発表されたメタアナリシスの論文では喫煙者が非喫煙者に比べて糖尿病の発症リスクが</a:t>
            </a:r>
            <a:r>
              <a:rPr kumimoji="1" lang="en-US" altLang="ja-JP" sz="1200" kern="1200" dirty="0" smtClean="0">
                <a:solidFill>
                  <a:schemeClr val="tx1"/>
                </a:solidFill>
                <a:effectLst/>
                <a:latin typeface="+mn-lt"/>
                <a:ea typeface="+mn-ea"/>
                <a:cs typeface="+mn-cs"/>
              </a:rPr>
              <a:t>1.44</a:t>
            </a:r>
            <a:r>
              <a:rPr kumimoji="1" lang="ja-JP" altLang="ja-JP" sz="1200" kern="1200" dirty="0" smtClean="0">
                <a:solidFill>
                  <a:schemeClr val="tx1"/>
                </a:solidFill>
                <a:effectLst/>
                <a:latin typeface="+mn-lt"/>
                <a:ea typeface="+mn-ea"/>
                <a:cs typeface="+mn-cs"/>
              </a:rPr>
              <a:t>倍という結果があり、そして</a:t>
            </a:r>
            <a:r>
              <a:rPr kumimoji="1" lang="en-US" altLang="ja-JP" sz="1200" kern="1200" dirty="0" smtClean="0">
                <a:solidFill>
                  <a:schemeClr val="tx1"/>
                </a:solidFill>
                <a:effectLst/>
                <a:latin typeface="+mn-lt"/>
                <a:ea typeface="+mn-ea"/>
                <a:cs typeface="+mn-cs"/>
              </a:rPr>
              <a:t>BMI</a:t>
            </a:r>
            <a:r>
              <a:rPr kumimoji="1" lang="ja-JP" altLang="ja-JP" sz="1200" kern="1200" dirty="0" smtClean="0">
                <a:solidFill>
                  <a:schemeClr val="tx1"/>
                </a:solidFill>
                <a:effectLst/>
                <a:latin typeface="+mn-lt"/>
                <a:ea typeface="+mn-ea"/>
                <a:cs typeface="+mn-cs"/>
              </a:rPr>
              <a:t>と</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とのポジティブな関連も報告されました。その為に、本研究の目的は</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が代表した全身性炎症が</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型糖尿病の発症の前行することを確認し、そして、喫煙と肥満がこの炎症—糖尿病発症関係についての影響を調べることとします。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16</a:t>
            </a:fld>
            <a:endParaRPr kumimoji="1" lang="ja-JP" altLang="en-US"/>
          </a:p>
        </p:txBody>
      </p:sp>
    </p:spTree>
    <p:extLst>
      <p:ext uri="{BB962C8B-B14F-4D97-AF65-F5344CB8AC3E}">
        <p14:creationId xmlns:p14="http://schemas.microsoft.com/office/powerpoint/2010/main" val="4232920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方法です：本研究で用いたデータは２００２年のベースラインとして、愛知県である職域の対象者でした。対象者の除外基準はこのスライドを示したように、糖尿病の病歴や家族歴がある人、血糖値と</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値が欠損した人、また、</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10mg/</a:t>
            </a:r>
            <a:r>
              <a:rPr kumimoji="1" lang="en-US" altLang="ja-JP" sz="1200" kern="1200" dirty="0" err="1" smtClean="0">
                <a:solidFill>
                  <a:schemeClr val="tx1"/>
                </a:solidFill>
                <a:effectLst/>
                <a:latin typeface="+mn-lt"/>
                <a:ea typeface="+mn-ea"/>
                <a:cs typeface="+mn-cs"/>
              </a:rPr>
              <a:t>dL</a:t>
            </a:r>
            <a:r>
              <a:rPr kumimoji="1" lang="ja-JP" altLang="ja-JP" sz="1200" kern="1200" dirty="0" smtClean="0">
                <a:solidFill>
                  <a:schemeClr val="tx1"/>
                </a:solidFill>
                <a:effectLst/>
                <a:latin typeface="+mn-lt"/>
                <a:ea typeface="+mn-ea"/>
                <a:cs typeface="+mn-cs"/>
              </a:rPr>
              <a:t>を超えた人、性別、年齢、身長、体重、飲酒と喫煙習慣運動のデータがない人、合計</a:t>
            </a:r>
            <a:r>
              <a:rPr kumimoji="1" lang="en-US" altLang="ja-JP" sz="1200" kern="1200" dirty="0" smtClean="0">
                <a:solidFill>
                  <a:schemeClr val="tx1"/>
                </a:solidFill>
                <a:effectLst/>
                <a:latin typeface="+mn-lt"/>
                <a:ea typeface="+mn-ea"/>
                <a:cs typeface="+mn-cs"/>
              </a:rPr>
              <a:t>1173</a:t>
            </a:r>
            <a:r>
              <a:rPr kumimoji="1" lang="ja-JP" altLang="ja-JP" sz="1200" kern="1200" dirty="0" smtClean="0">
                <a:solidFill>
                  <a:schemeClr val="tx1"/>
                </a:solidFill>
                <a:effectLst/>
                <a:latin typeface="+mn-lt"/>
                <a:ea typeface="+mn-ea"/>
                <a:cs typeface="+mn-cs"/>
              </a:rPr>
              <a:t>人は除外されました。実際解析したデータの人数は</a:t>
            </a:r>
            <a:r>
              <a:rPr kumimoji="1" lang="en-US" altLang="ja-JP" sz="1200" kern="1200" dirty="0" smtClean="0">
                <a:solidFill>
                  <a:schemeClr val="tx1"/>
                </a:solidFill>
                <a:effectLst/>
                <a:latin typeface="+mn-lt"/>
                <a:ea typeface="+mn-ea"/>
                <a:cs typeface="+mn-cs"/>
              </a:rPr>
              <a:t>3040</a:t>
            </a:r>
            <a:r>
              <a:rPr kumimoji="1" lang="ja-JP" altLang="ja-JP" sz="1200" kern="1200" dirty="0" smtClean="0">
                <a:solidFill>
                  <a:schemeClr val="tx1"/>
                </a:solidFill>
                <a:effectLst/>
                <a:latin typeface="+mn-lt"/>
                <a:ea typeface="+mn-ea"/>
                <a:cs typeface="+mn-cs"/>
              </a:rPr>
              <a:t>でした、そのうち男性は</a:t>
            </a:r>
            <a:r>
              <a:rPr kumimoji="1" lang="en-US" altLang="ja-JP" sz="1200" kern="1200" dirty="0" smtClean="0">
                <a:solidFill>
                  <a:schemeClr val="tx1"/>
                </a:solidFill>
                <a:effectLst/>
                <a:latin typeface="+mn-lt"/>
                <a:ea typeface="+mn-ea"/>
                <a:cs typeface="+mn-cs"/>
              </a:rPr>
              <a:t>2346</a:t>
            </a:r>
            <a:r>
              <a:rPr kumimoji="1" lang="ja-JP" altLang="ja-JP" sz="1200" kern="1200" dirty="0" smtClean="0">
                <a:solidFill>
                  <a:schemeClr val="tx1"/>
                </a:solidFill>
                <a:effectLst/>
                <a:latin typeface="+mn-lt"/>
                <a:ea typeface="+mn-ea"/>
                <a:cs typeface="+mn-cs"/>
              </a:rPr>
              <a:t>人、女性は</a:t>
            </a:r>
            <a:r>
              <a:rPr kumimoji="1" lang="en-US" altLang="ja-JP" sz="1200" kern="1200" dirty="0" smtClean="0">
                <a:solidFill>
                  <a:schemeClr val="tx1"/>
                </a:solidFill>
                <a:effectLst/>
                <a:latin typeface="+mn-lt"/>
                <a:ea typeface="+mn-ea"/>
                <a:cs typeface="+mn-cs"/>
              </a:rPr>
              <a:t>694</a:t>
            </a:r>
            <a:r>
              <a:rPr kumimoji="1" lang="ja-JP" altLang="ja-JP" sz="1200" kern="1200" dirty="0" smtClean="0">
                <a:solidFill>
                  <a:schemeClr val="tx1"/>
                </a:solidFill>
                <a:effectLst/>
                <a:latin typeface="+mn-lt"/>
                <a:ea typeface="+mn-ea"/>
                <a:cs typeface="+mn-cs"/>
              </a:rPr>
              <a:t>人でした。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17</a:t>
            </a:fld>
            <a:endParaRPr kumimoji="1" lang="ja-JP" altLang="en-US"/>
          </a:p>
        </p:txBody>
      </p:sp>
    </p:spTree>
    <p:extLst>
      <p:ext uri="{BB962C8B-B14F-4D97-AF65-F5344CB8AC3E}">
        <p14:creationId xmlns:p14="http://schemas.microsoft.com/office/powerpoint/2010/main" val="342232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の四分位の結果はこのスライドを見ていただきたいです。横軸</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よこじく</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は対象者全員のベースライン</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値の四分位、縦軸</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たてじく</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は糖尿病発症のハザード比です。</a:t>
            </a:r>
            <a:r>
              <a:rPr kumimoji="1" lang="en-US" altLang="ja-JP" sz="1200" kern="1200" dirty="0" smtClean="0">
                <a:solidFill>
                  <a:schemeClr val="tx1"/>
                </a:solidFill>
                <a:effectLst/>
                <a:latin typeface="+mn-lt"/>
                <a:ea typeface="+mn-ea"/>
                <a:cs typeface="+mn-cs"/>
              </a:rPr>
              <a:t>Q1</a:t>
            </a:r>
            <a:r>
              <a:rPr kumimoji="1" lang="ja-JP" altLang="ja-JP" sz="1200" kern="1200" dirty="0" smtClean="0">
                <a:solidFill>
                  <a:schemeClr val="tx1"/>
                </a:solidFill>
                <a:effectLst/>
                <a:latin typeface="+mn-lt"/>
                <a:ea typeface="+mn-ea"/>
                <a:cs typeface="+mn-cs"/>
              </a:rPr>
              <a:t>を基準とした場合、</a:t>
            </a:r>
            <a:r>
              <a:rPr kumimoji="1" lang="en-US" altLang="ja-JP" sz="1200" kern="1200" dirty="0" smtClean="0">
                <a:solidFill>
                  <a:schemeClr val="tx1"/>
                </a:solidFill>
                <a:effectLst/>
                <a:latin typeface="+mn-lt"/>
                <a:ea typeface="+mn-ea"/>
                <a:cs typeface="+mn-cs"/>
              </a:rPr>
              <a:t>Q3</a:t>
            </a:r>
            <a:r>
              <a:rPr kumimoji="1" lang="ja-JP" altLang="ja-JP" sz="1200" kern="1200" dirty="0" smtClean="0">
                <a:solidFill>
                  <a:schemeClr val="tx1"/>
                </a:solidFill>
                <a:effectLst/>
                <a:latin typeface="+mn-lt"/>
                <a:ea typeface="+mn-ea"/>
                <a:cs typeface="+mn-cs"/>
              </a:rPr>
              <a:t>のハザード比は</a:t>
            </a:r>
            <a:r>
              <a:rPr kumimoji="1" lang="en-US" altLang="ja-JP" sz="1200" kern="1200" dirty="0" smtClean="0">
                <a:solidFill>
                  <a:schemeClr val="tx1"/>
                </a:solidFill>
                <a:effectLst/>
                <a:latin typeface="+mn-lt"/>
                <a:ea typeface="+mn-ea"/>
                <a:cs typeface="+mn-cs"/>
              </a:rPr>
              <a:t>1.47</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Q4</a:t>
            </a:r>
            <a:r>
              <a:rPr kumimoji="1" lang="ja-JP" altLang="ja-JP" sz="1200" kern="1200" dirty="0" smtClean="0">
                <a:solidFill>
                  <a:schemeClr val="tx1"/>
                </a:solidFill>
                <a:effectLst/>
                <a:latin typeface="+mn-lt"/>
                <a:ea typeface="+mn-ea"/>
                <a:cs typeface="+mn-cs"/>
              </a:rPr>
              <a:t>のハザード比は</a:t>
            </a:r>
            <a:r>
              <a:rPr kumimoji="1" lang="en-US" altLang="ja-JP" sz="1200" kern="1200" dirty="0" smtClean="0">
                <a:solidFill>
                  <a:schemeClr val="tx1"/>
                </a:solidFill>
                <a:effectLst/>
                <a:latin typeface="+mn-lt"/>
                <a:ea typeface="+mn-ea"/>
                <a:cs typeface="+mn-cs"/>
              </a:rPr>
              <a:t>1.78</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の増加に従い、糖尿病発症のハザード比は有意に上がります。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そして、対象者全員の肥満度を</a:t>
            </a:r>
            <a:r>
              <a:rPr kumimoji="1" lang="en-US" altLang="ja-JP" sz="1200" kern="1200" dirty="0" smtClean="0">
                <a:solidFill>
                  <a:schemeClr val="tx1"/>
                </a:solidFill>
                <a:effectLst/>
                <a:latin typeface="+mn-lt"/>
                <a:ea typeface="+mn-ea"/>
                <a:cs typeface="+mn-cs"/>
              </a:rPr>
              <a:t>BMI25</a:t>
            </a:r>
            <a:r>
              <a:rPr kumimoji="1" lang="ja-JP" altLang="ja-JP" sz="1200" kern="1200" dirty="0" smtClean="0">
                <a:solidFill>
                  <a:schemeClr val="tx1"/>
                </a:solidFill>
                <a:effectLst/>
                <a:latin typeface="+mn-lt"/>
                <a:ea typeface="+mn-ea"/>
                <a:cs typeface="+mn-cs"/>
              </a:rPr>
              <a:t>で分けて、結果を次のスライドで見ましょう。</a:t>
            </a:r>
          </a:p>
          <a:p>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18</a:t>
            </a:fld>
            <a:endParaRPr kumimoji="1" lang="ja-JP" altLang="en-US"/>
          </a:p>
        </p:txBody>
      </p:sp>
    </p:spTree>
    <p:extLst>
      <p:ext uri="{BB962C8B-B14F-4D97-AF65-F5344CB8AC3E}">
        <p14:creationId xmlns:p14="http://schemas.microsoft.com/office/powerpoint/2010/main" val="3926015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結果です：対象者のベースライン基本状況はこのスライドで示したように、年齢、現喫煙人数</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にんずう</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BMI</a:t>
            </a:r>
            <a:r>
              <a:rPr kumimoji="1" lang="ja-JP" altLang="ja-JP" sz="1200" kern="1200" dirty="0" smtClean="0">
                <a:solidFill>
                  <a:schemeClr val="tx1"/>
                </a:solidFill>
                <a:effectLst/>
                <a:latin typeface="+mn-lt"/>
                <a:ea typeface="+mn-ea"/>
                <a:cs typeface="+mn-cs"/>
              </a:rPr>
              <a:t>と</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との正の関連が認められた、対象者の</a:t>
            </a:r>
            <a:r>
              <a:rPr kumimoji="1" lang="en-US" altLang="ja-JP" sz="1200" kern="1200" dirty="0" smtClean="0">
                <a:solidFill>
                  <a:schemeClr val="tx1"/>
                </a:solidFill>
                <a:effectLst/>
                <a:latin typeface="+mn-lt"/>
                <a:ea typeface="+mn-ea"/>
                <a:cs typeface="+mn-cs"/>
              </a:rPr>
              <a:t>HOMA</a:t>
            </a:r>
            <a:r>
              <a:rPr kumimoji="1" lang="ja-JP" altLang="ja-JP" sz="1200" kern="1200" dirty="0" smtClean="0">
                <a:solidFill>
                  <a:schemeClr val="tx1"/>
                </a:solidFill>
                <a:effectLst/>
                <a:latin typeface="+mn-lt"/>
                <a:ea typeface="+mn-ea"/>
                <a:cs typeface="+mn-cs"/>
              </a:rPr>
              <a:t>も</a:t>
            </a:r>
            <a:r>
              <a:rPr kumimoji="1" lang="en-US" altLang="ja-JP" sz="1200" kern="1200" dirty="0" smtClean="0">
                <a:solidFill>
                  <a:schemeClr val="tx1"/>
                </a:solidFill>
                <a:effectLst/>
                <a:latin typeface="+mn-lt"/>
                <a:ea typeface="+mn-ea"/>
                <a:cs typeface="+mn-cs"/>
              </a:rPr>
              <a:t>CRP</a:t>
            </a:r>
            <a:r>
              <a:rPr kumimoji="1" lang="ja-JP" altLang="ja-JP" sz="1200" kern="1200" dirty="0" smtClean="0">
                <a:solidFill>
                  <a:schemeClr val="tx1"/>
                </a:solidFill>
                <a:effectLst/>
                <a:latin typeface="+mn-lt"/>
                <a:ea typeface="+mn-ea"/>
                <a:cs typeface="+mn-cs"/>
              </a:rPr>
              <a:t>とのポジティブな関連がありました。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22</a:t>
            </a:fld>
            <a:endParaRPr kumimoji="1" lang="ja-JP" altLang="en-US"/>
          </a:p>
        </p:txBody>
      </p:sp>
    </p:spTree>
    <p:extLst>
      <p:ext uri="{BB962C8B-B14F-4D97-AF65-F5344CB8AC3E}">
        <p14:creationId xmlns:p14="http://schemas.microsoft.com/office/powerpoint/2010/main" val="184347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高感度</a:t>
            </a:r>
            <a:r>
              <a:rPr kumimoji="1" lang="en-US" altLang="ja-JP" dirty="0" smtClean="0"/>
              <a:t>CRP</a:t>
            </a:r>
            <a:r>
              <a:rPr kumimoji="1" lang="ja-JP" altLang="en-US" dirty="0" smtClean="0"/>
              <a:t>は低炎症状態（ていえんしょうじょうたい）の体表的なマーカーで、心血管イベント、２型糖尿病の発症に関連すること、また心血管イベント発症リスクの予測モデルの改善に有用である可能性が示唆されてきたいます。</a:t>
            </a:r>
            <a:endParaRPr kumimoji="1" lang="en-US" altLang="ja-JP" dirty="0" smtClean="0"/>
          </a:p>
          <a:p>
            <a:r>
              <a:rPr kumimoji="1" lang="ja-JP" altLang="en-US" dirty="0" smtClean="0"/>
              <a:t>しかし、糖尿病の確立した危険因子である喫煙習慣および肥満によって高感度</a:t>
            </a:r>
            <a:r>
              <a:rPr kumimoji="1" lang="en-US" altLang="ja-JP" dirty="0" smtClean="0"/>
              <a:t>CRP</a:t>
            </a:r>
            <a:r>
              <a:rPr kumimoji="1" lang="ja-JP" altLang="en-US" dirty="0" smtClean="0"/>
              <a:t>の上昇が起こることから、高感度</a:t>
            </a:r>
            <a:r>
              <a:rPr kumimoji="1" lang="en-US" altLang="ja-JP" dirty="0" smtClean="0"/>
              <a:t>CRP</a:t>
            </a:r>
            <a:r>
              <a:rPr kumimoji="1" lang="ja-JP" altLang="en-US" dirty="0" smtClean="0"/>
              <a:t>が喫煙や肥満に独立して糖尿病発症に関連するかどうかについては、相反する報告があり、結論が出ていません。</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2</a:t>
            </a:fld>
            <a:endParaRPr kumimoji="1" lang="ja-JP" altLang="en-US"/>
          </a:p>
        </p:txBody>
      </p:sp>
    </p:spTree>
    <p:extLst>
      <p:ext uri="{BB962C8B-B14F-4D97-AF65-F5344CB8AC3E}">
        <p14:creationId xmlns:p14="http://schemas.microsoft.com/office/powerpoint/2010/main" val="330044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さらに、肥満（</a:t>
            </a:r>
            <a:r>
              <a:rPr kumimoji="1" lang="en-US" altLang="ja-JP" dirty="0" smtClean="0"/>
              <a:t>BMI≥25㎏/m</a:t>
            </a:r>
            <a:r>
              <a:rPr kumimoji="1" lang="en-US" altLang="ja-JP" baseline="30000" dirty="0" smtClean="0"/>
              <a:t>2</a:t>
            </a:r>
            <a:r>
              <a:rPr kumimoji="1" lang="ja-JP" altLang="en-US" dirty="0" smtClean="0"/>
              <a:t>）</a:t>
            </a:r>
            <a:r>
              <a:rPr kumimoji="1" lang="en-US" altLang="ja-JP" dirty="0" smtClean="0"/>
              <a:t> </a:t>
            </a:r>
            <a:r>
              <a:rPr kumimoji="1" lang="ja-JP" altLang="en-US" dirty="0" smtClean="0"/>
              <a:t>は糖尿病の発症リスクを約</a:t>
            </a:r>
            <a:r>
              <a:rPr kumimoji="1" lang="en-US" altLang="ja-JP" dirty="0" smtClean="0"/>
              <a:t>200</a:t>
            </a:r>
            <a:r>
              <a:rPr kumimoji="1" lang="ja-JP" altLang="en-US" dirty="0" smtClean="0"/>
              <a:t>％、喫煙は約</a:t>
            </a:r>
            <a:r>
              <a:rPr kumimoji="1" lang="en-US" altLang="ja-JP" dirty="0" smtClean="0"/>
              <a:t>50</a:t>
            </a:r>
            <a:r>
              <a:rPr kumimoji="1" lang="ja-JP" altLang="en-US" dirty="0" smtClean="0"/>
              <a:t>％高めることが報告されていますが、肥満者は我が国成人の</a:t>
            </a:r>
            <a:r>
              <a:rPr kumimoji="1" lang="en-US" altLang="ja-JP" dirty="0" smtClean="0"/>
              <a:t>3</a:t>
            </a:r>
            <a:r>
              <a:rPr kumimoji="1" lang="ja-JP" altLang="en-US" dirty="0" smtClean="0"/>
              <a:t>割、喫煙者は約</a:t>
            </a:r>
            <a:r>
              <a:rPr kumimoji="1" lang="en-US" altLang="ja-JP" dirty="0" smtClean="0"/>
              <a:t>2</a:t>
            </a:r>
            <a:r>
              <a:rPr kumimoji="1" lang="ja-JP" altLang="en-US" dirty="0" smtClean="0"/>
              <a:t>割を占めるのみであり、非肥満者・非喫煙者の糖尿病発症に対する人口寄与危険度割合は大きいことが想定されます。このことからも、この集団での発症リスクを層別化する公衆衛生学的に重要であることが示唆され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3</a:t>
            </a:fld>
            <a:endParaRPr kumimoji="1" lang="ja-JP" altLang="en-US"/>
          </a:p>
        </p:txBody>
      </p:sp>
    </p:spTree>
    <p:extLst>
      <p:ext uri="{BB962C8B-B14F-4D97-AF65-F5344CB8AC3E}">
        <p14:creationId xmlns:p14="http://schemas.microsoft.com/office/powerpoint/2010/main" val="141452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そこで、本研究の目的は、高感度</a:t>
            </a:r>
            <a:r>
              <a:rPr kumimoji="1" lang="en-US" altLang="ja-JP" dirty="0" smtClean="0"/>
              <a:t>CRP</a:t>
            </a:r>
            <a:r>
              <a:rPr kumimoji="1" lang="ja-JP" altLang="en-US" dirty="0" smtClean="0"/>
              <a:t>濃度がその後６年間の２型糖尿病の発症に関連することを示し、更に、非喫煙者・非肥満者でその関連が認められるかを調べることです。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4</a:t>
            </a:fld>
            <a:endParaRPr kumimoji="1" lang="ja-JP" altLang="en-US"/>
          </a:p>
        </p:txBody>
      </p:sp>
    </p:spTree>
    <p:extLst>
      <p:ext uri="{BB962C8B-B14F-4D97-AF65-F5344CB8AC3E}">
        <p14:creationId xmlns:p14="http://schemas.microsoft.com/office/powerpoint/2010/main" val="104117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方法です：本研究は２００２年</a:t>
            </a:r>
            <a:r>
              <a:rPr kumimoji="1" lang="ja-JP" altLang="en-US" sz="1200" kern="1200" dirty="0" smtClean="0">
                <a:solidFill>
                  <a:schemeClr val="tx1"/>
                </a:solidFill>
                <a:effectLst/>
                <a:latin typeface="+mn-lt"/>
                <a:ea typeface="+mn-ea"/>
                <a:cs typeface="+mn-cs"/>
              </a:rPr>
              <a:t>を</a:t>
            </a:r>
            <a:r>
              <a:rPr kumimoji="1" lang="ja-JP" altLang="ja-JP" sz="1200" kern="1200" dirty="0" smtClean="0">
                <a:solidFill>
                  <a:schemeClr val="tx1"/>
                </a:solidFill>
                <a:effectLst/>
                <a:latin typeface="+mn-lt"/>
                <a:ea typeface="+mn-ea"/>
                <a:cs typeface="+mn-cs"/>
              </a:rPr>
              <a:t>ベースラインとして、愛知県</a:t>
            </a:r>
            <a:r>
              <a:rPr kumimoji="1" lang="ja-JP" altLang="en-US" sz="1200" kern="1200" dirty="0" smtClean="0">
                <a:solidFill>
                  <a:schemeClr val="tx1"/>
                </a:solidFill>
                <a:effectLst/>
                <a:latin typeface="+mn-lt"/>
                <a:ea typeface="+mn-ea"/>
                <a:cs typeface="+mn-cs"/>
              </a:rPr>
              <a:t>に</a:t>
            </a:r>
            <a:r>
              <a:rPr kumimoji="1" lang="ja-JP" altLang="ja-JP" sz="1200" kern="1200" dirty="0" smtClean="0">
                <a:solidFill>
                  <a:schemeClr val="tx1"/>
                </a:solidFill>
                <a:effectLst/>
                <a:latin typeface="+mn-lt"/>
                <a:ea typeface="+mn-ea"/>
                <a:cs typeface="+mn-cs"/>
              </a:rPr>
              <a:t>ある</a:t>
            </a:r>
            <a:r>
              <a:rPr kumimoji="1" lang="ja-JP" altLang="en-US" sz="1200" kern="1200" dirty="0" smtClean="0">
                <a:solidFill>
                  <a:schemeClr val="tx1"/>
                </a:solidFill>
                <a:effectLst/>
                <a:latin typeface="+mn-lt"/>
                <a:ea typeface="+mn-ea"/>
                <a:cs typeface="+mn-cs"/>
              </a:rPr>
              <a:t>某自治体「ぼうじちたい」３５から６６歳の男女職員「だんじょしょくいん」を対象としています</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ベースラインに糖尿病の病歴がある人、</a:t>
            </a:r>
            <a:r>
              <a:rPr kumimoji="1" lang="en-US" altLang="ja-JP" sz="1200" kern="1200" dirty="0" smtClean="0">
                <a:solidFill>
                  <a:schemeClr val="tx1"/>
                </a:solidFill>
                <a:effectLst/>
                <a:latin typeface="+mn-lt"/>
                <a:ea typeface="+mn-ea"/>
                <a:cs typeface="+mn-cs"/>
              </a:rPr>
              <a:t>CRP</a:t>
            </a:r>
            <a:r>
              <a:rPr kumimoji="1" lang="ja-JP" altLang="en-US" sz="1200" kern="1200" dirty="0" smtClean="0">
                <a:solidFill>
                  <a:schemeClr val="tx1"/>
                </a:solidFill>
                <a:effectLst/>
                <a:latin typeface="+mn-lt"/>
                <a:ea typeface="+mn-ea"/>
                <a:cs typeface="+mn-cs"/>
              </a:rPr>
              <a:t>が１０</a:t>
            </a:r>
            <a:r>
              <a:rPr kumimoji="1" lang="en-US" altLang="ja-JP" sz="1200" kern="1200" dirty="0" smtClean="0">
                <a:solidFill>
                  <a:schemeClr val="tx1"/>
                </a:solidFill>
                <a:effectLst/>
                <a:latin typeface="+mn-lt"/>
                <a:ea typeface="+mn-ea"/>
                <a:cs typeface="+mn-cs"/>
              </a:rPr>
              <a:t>mg/L(</a:t>
            </a:r>
            <a:r>
              <a:rPr kumimoji="1" lang="ja-JP" altLang="en-US" sz="1200" kern="1200" dirty="0" smtClean="0">
                <a:solidFill>
                  <a:schemeClr val="tx1"/>
                </a:solidFill>
                <a:effectLst/>
                <a:latin typeface="+mn-lt"/>
                <a:ea typeface="+mn-ea"/>
                <a:cs typeface="+mn-cs"/>
              </a:rPr>
              <a:t>ミリグラムパーリットル</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を超えていたひと、また、解析に用いるこれらの変数に欠損値があった人を除外した。男性２３４６人、女性６９４人の合計３０４０人です。</a:t>
            </a:r>
            <a:endParaRPr kumimoji="1" lang="ja-JP" altLang="en-US" sz="1200"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5</a:t>
            </a:fld>
            <a:endParaRPr kumimoji="1" lang="ja-JP" altLang="en-US"/>
          </a:p>
        </p:txBody>
      </p:sp>
    </p:spTree>
    <p:extLst>
      <p:ext uri="{BB962C8B-B14F-4D97-AF65-F5344CB8AC3E}">
        <p14:creationId xmlns:p14="http://schemas.microsoft.com/office/powerpoint/2010/main" val="342232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対象者を２００７年３月末まで追跡しました。糖尿病発症の把握は次の２つの方法で行いました。すなわち、自己申告「じこしんこく」による治療の開始と、経年的「けいねんてき」な検診成績の把握による空腹時血糖値が初めて１２６を超えた場合の２つです。なお、自己申告された病歴の一部はカルテ調査により、妥当性「だとうせい」を確認しています。（</a:t>
            </a:r>
            <a:r>
              <a:rPr kumimoji="1" lang="en-US" altLang="ja-JP" dirty="0" smtClean="0"/>
              <a:t>96%</a:t>
            </a:r>
            <a:r>
              <a:rPr kumimoji="1" lang="ja-JP" altLang="en-US" dirty="0" smtClean="0"/>
              <a:t>でした。）</a:t>
            </a:r>
            <a:endParaRPr kumimoji="1" lang="en-US" altLang="ja-JP" dirty="0" smtClean="0"/>
          </a:p>
          <a:p>
            <a:endParaRPr kumimoji="1" lang="en-US" altLang="ja-JP" dirty="0" smtClean="0"/>
          </a:p>
          <a:p>
            <a:r>
              <a:rPr kumimoji="1" lang="ja-JP" altLang="en-US" dirty="0" smtClean="0"/>
              <a:t>統計解析は高感度</a:t>
            </a:r>
            <a:r>
              <a:rPr kumimoji="1" lang="en-US" altLang="ja-JP" dirty="0" smtClean="0"/>
              <a:t>CRP</a:t>
            </a:r>
            <a:r>
              <a:rPr kumimoji="1" lang="ja-JP" altLang="en-US" dirty="0" smtClean="0"/>
              <a:t>値の四分位を説明変数「せつめいへんすう」、性別、年齢、</a:t>
            </a:r>
            <a:r>
              <a:rPr kumimoji="1" lang="en-US" altLang="ja-JP" dirty="0" smtClean="0"/>
              <a:t>BMI</a:t>
            </a:r>
            <a:r>
              <a:rPr kumimoji="1" lang="ja-JP" altLang="en-US" dirty="0" smtClean="0"/>
              <a:t>、飲酒、運動と喫煙習慣、空腹時血糖値を補正した</a:t>
            </a:r>
            <a:r>
              <a:rPr kumimoji="1" lang="en-US" altLang="ja-JP" dirty="0" smtClean="0"/>
              <a:t>Cox</a:t>
            </a:r>
            <a:r>
              <a:rPr kumimoji="1" lang="ja-JP" altLang="en-US" dirty="0" smtClean="0"/>
              <a:t>比例ハザードモデルを使いました。説明変数の基準群「きじゅんぐん」は高感度</a:t>
            </a:r>
            <a:r>
              <a:rPr kumimoji="1" lang="en-US" altLang="ja-JP" dirty="0" smtClean="0"/>
              <a:t>CRP</a:t>
            </a:r>
            <a:r>
              <a:rPr kumimoji="1" lang="ja-JP" altLang="en-US" dirty="0" smtClean="0"/>
              <a:t>の最も低い群</a:t>
            </a:r>
            <a:r>
              <a:rPr kumimoji="1" lang="en-US" altLang="ja-JP" dirty="0" smtClean="0"/>
              <a:t>Q1</a:t>
            </a:r>
            <a:r>
              <a:rPr kumimoji="1" lang="ja-JP" altLang="en-US" dirty="0" smtClean="0"/>
              <a:t>としました。分析は、初めに対象者全員に対して行い、次いで「ついで」肥満および現喫煙状況の有無でそれぞれ層化して行いました。糖尿病発症に対する、喫煙と</a:t>
            </a:r>
            <a:r>
              <a:rPr kumimoji="1" lang="en-US" altLang="ja-JP" dirty="0" smtClean="0"/>
              <a:t>CRP</a:t>
            </a:r>
            <a:r>
              <a:rPr kumimoji="1" lang="ja-JP" altLang="en-US" dirty="0" smtClean="0"/>
              <a:t>、肥満と</a:t>
            </a:r>
            <a:r>
              <a:rPr kumimoji="1" lang="en-US" altLang="ja-JP" dirty="0" smtClean="0"/>
              <a:t>CRP</a:t>
            </a:r>
            <a:r>
              <a:rPr kumimoji="1" lang="ja-JP" altLang="en-US" dirty="0" smtClean="0"/>
              <a:t>の交互作用の検定は尤度比検定（</a:t>
            </a:r>
            <a:r>
              <a:rPr kumimoji="1" lang="en-US" altLang="ja-JP" dirty="0" smtClean="0"/>
              <a:t>likelihood ratio</a:t>
            </a:r>
            <a:r>
              <a:rPr kumimoji="1" lang="en-US" altLang="ja-JP" baseline="0" dirty="0" smtClean="0"/>
              <a:t> test</a:t>
            </a:r>
            <a:r>
              <a:rPr kumimoji="1" lang="ja-JP" altLang="en-US" dirty="0" smtClean="0"/>
              <a:t>）を使いました。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6</a:t>
            </a:fld>
            <a:endParaRPr kumimoji="1" lang="ja-JP" altLang="en-US"/>
          </a:p>
        </p:txBody>
      </p:sp>
    </p:spTree>
    <p:extLst>
      <p:ext uri="{BB962C8B-B14F-4D97-AF65-F5344CB8AC3E}">
        <p14:creationId xmlns:p14="http://schemas.microsoft.com/office/powerpoint/2010/main" val="49134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BMI</a:t>
            </a:r>
            <a:r>
              <a:rPr kumimoji="1" lang="ja-JP" altLang="en-US" dirty="0" smtClean="0"/>
              <a:t>と高感度</a:t>
            </a:r>
            <a:r>
              <a:rPr kumimoji="1" lang="en-US" altLang="ja-JP" dirty="0" smtClean="0"/>
              <a:t>CRP</a:t>
            </a:r>
            <a:r>
              <a:rPr kumimoji="1" lang="ja-JP" altLang="en-US" dirty="0" smtClean="0"/>
              <a:t>の間には線形「せんけい」の正の関係が認められました。年齢は</a:t>
            </a:r>
            <a:r>
              <a:rPr kumimoji="1" lang="en-US" altLang="ja-JP" dirty="0" smtClean="0"/>
              <a:t>Q1</a:t>
            </a:r>
            <a:r>
              <a:rPr kumimoji="1" lang="ja-JP" altLang="en-US" dirty="0" smtClean="0"/>
              <a:t>から</a:t>
            </a:r>
            <a:r>
              <a:rPr kumimoji="1" lang="en-US" altLang="ja-JP" dirty="0" smtClean="0"/>
              <a:t>Q3</a:t>
            </a:r>
            <a:r>
              <a:rPr kumimoji="1" lang="ja-JP" altLang="en-US" dirty="0" smtClean="0"/>
              <a:t>までは高感度</a:t>
            </a:r>
            <a:r>
              <a:rPr kumimoji="1" lang="en-US" altLang="ja-JP" dirty="0" smtClean="0"/>
              <a:t>CRP</a:t>
            </a:r>
            <a:r>
              <a:rPr kumimoji="1" lang="ja-JP" altLang="en-US" dirty="0" smtClean="0"/>
              <a:t>の上昇に合わせて高くなりましたが、</a:t>
            </a:r>
            <a:r>
              <a:rPr kumimoji="1" lang="en-US" altLang="ja-JP" dirty="0" smtClean="0"/>
              <a:t>Q4</a:t>
            </a:r>
            <a:r>
              <a:rPr kumimoji="1" lang="ja-JP" altLang="en-US" dirty="0" smtClean="0"/>
              <a:t>と</a:t>
            </a:r>
            <a:r>
              <a:rPr kumimoji="1" lang="en-US" altLang="ja-JP" dirty="0" smtClean="0"/>
              <a:t>Q3</a:t>
            </a:r>
            <a:r>
              <a:rPr kumimoji="1" lang="ja-JP" altLang="en-US" dirty="0" smtClean="0"/>
              <a:t>には差が認められませんでした。</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7</a:t>
            </a:fld>
            <a:endParaRPr kumimoji="1" lang="ja-JP" altLang="en-US"/>
          </a:p>
        </p:txBody>
      </p:sp>
    </p:spTree>
    <p:extLst>
      <p:ext uri="{BB962C8B-B14F-4D97-AF65-F5344CB8AC3E}">
        <p14:creationId xmlns:p14="http://schemas.microsoft.com/office/powerpoint/2010/main" val="22231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喫煙者の割合も、高感度</a:t>
            </a:r>
            <a:r>
              <a:rPr kumimoji="1" lang="en-US" altLang="ja-JP" dirty="0" smtClean="0"/>
              <a:t>CRP</a:t>
            </a:r>
            <a:r>
              <a:rPr kumimoji="1" lang="ja-JP" altLang="en-US" dirty="0" smtClean="0"/>
              <a:t>の上昇に従い高くなりました。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8</a:t>
            </a:fld>
            <a:endParaRPr kumimoji="1" lang="ja-JP" altLang="en-US"/>
          </a:p>
        </p:txBody>
      </p:sp>
    </p:spTree>
    <p:extLst>
      <p:ext uri="{BB962C8B-B14F-4D97-AF65-F5344CB8AC3E}">
        <p14:creationId xmlns:p14="http://schemas.microsoft.com/office/powerpoint/2010/main" val="18222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今回の発表において、グラフはハザード比ではなく、年齢と性別をポワソン回帰で調整した発症率を示してあります。そして、最も高感度</a:t>
            </a:r>
            <a:r>
              <a:rPr kumimoji="1" lang="en-US" altLang="ja-JP" dirty="0" smtClean="0"/>
              <a:t>CRP</a:t>
            </a:r>
            <a:r>
              <a:rPr kumimoji="1" lang="ja-JP" altLang="en-US" dirty="0" smtClean="0"/>
              <a:t>が高い</a:t>
            </a:r>
            <a:r>
              <a:rPr kumimoji="1" lang="en-US" altLang="ja-JP" dirty="0" smtClean="0"/>
              <a:t>Q4</a:t>
            </a:r>
            <a:r>
              <a:rPr kumimoji="1" lang="ja-JP" altLang="en-US" dirty="0" smtClean="0"/>
              <a:t>の</a:t>
            </a:r>
            <a:r>
              <a:rPr kumimoji="1" lang="en-US" altLang="ja-JP" dirty="0" smtClean="0"/>
              <a:t>Q1</a:t>
            </a:r>
            <a:r>
              <a:rPr kumimoji="1" lang="ja-JP" altLang="en-US" dirty="0" smtClean="0"/>
              <a:t>に対する多変量調整ハザード比と交互作用の</a:t>
            </a:r>
            <a:r>
              <a:rPr kumimoji="1" lang="en-US" altLang="ja-JP" dirty="0" smtClean="0"/>
              <a:t>P</a:t>
            </a:r>
            <a:r>
              <a:rPr kumimoji="1" lang="ja-JP" altLang="en-US" dirty="0" smtClean="0"/>
              <a:t>値を示しました。</a:t>
            </a:r>
            <a:endParaRPr kumimoji="1" lang="en-US" altLang="ja-JP" dirty="0" smtClean="0"/>
          </a:p>
          <a:p>
            <a:endParaRPr kumimoji="1" lang="en-US" altLang="ja-JP" dirty="0" smtClean="0"/>
          </a:p>
          <a:p>
            <a:r>
              <a:rPr kumimoji="1" lang="ja-JP" altLang="en-US" dirty="0" smtClean="0"/>
              <a:t>初めに、全対象者の高感度</a:t>
            </a:r>
            <a:r>
              <a:rPr kumimoji="1" lang="en-US" altLang="ja-JP" dirty="0" smtClean="0"/>
              <a:t>CRP</a:t>
            </a:r>
            <a:r>
              <a:rPr kumimoji="1" lang="ja-JP" altLang="en-US" dirty="0" smtClean="0"/>
              <a:t>と発症率の関連です、</a:t>
            </a:r>
            <a:r>
              <a:rPr kumimoji="1" lang="en-US" altLang="ja-JP" dirty="0" smtClean="0"/>
              <a:t>Q1</a:t>
            </a:r>
            <a:r>
              <a:rPr kumimoji="1" lang="ja-JP" altLang="en-US" dirty="0" smtClean="0"/>
              <a:t>と</a:t>
            </a:r>
            <a:r>
              <a:rPr kumimoji="1" lang="en-US" altLang="ja-JP" dirty="0" smtClean="0"/>
              <a:t>Q2</a:t>
            </a:r>
            <a:r>
              <a:rPr kumimoji="1" lang="ja-JP" altLang="en-US" dirty="0" smtClean="0"/>
              <a:t>は同水準「どうすいじゅん」ですが、</a:t>
            </a:r>
            <a:r>
              <a:rPr kumimoji="1" lang="en-US" altLang="ja-JP" dirty="0" smtClean="0"/>
              <a:t>Q3</a:t>
            </a:r>
            <a:r>
              <a:rPr kumimoji="1" lang="ja-JP" altLang="en-US" dirty="0" smtClean="0"/>
              <a:t>、</a:t>
            </a:r>
            <a:r>
              <a:rPr kumimoji="1" lang="en-US" altLang="ja-JP" dirty="0" smtClean="0"/>
              <a:t>Q</a:t>
            </a:r>
            <a:r>
              <a:rPr kumimoji="1" lang="ja-JP" altLang="en-US" dirty="0" smtClean="0"/>
              <a:t>４と高なるに従って発症率が高くなり、</a:t>
            </a:r>
            <a:r>
              <a:rPr kumimoji="1" lang="en-US" altLang="ja-JP" dirty="0" smtClean="0"/>
              <a:t>Q1</a:t>
            </a:r>
            <a:r>
              <a:rPr kumimoji="1" lang="ja-JP" altLang="en-US" dirty="0" smtClean="0"/>
              <a:t>を基準とした</a:t>
            </a:r>
            <a:r>
              <a:rPr kumimoji="1" lang="en-US" altLang="ja-JP" dirty="0" smtClean="0"/>
              <a:t>Q4</a:t>
            </a:r>
            <a:r>
              <a:rPr kumimoji="1" lang="ja-JP" altLang="en-US" dirty="0" smtClean="0"/>
              <a:t>の糖尿病発症のハザード比は</a:t>
            </a:r>
            <a:r>
              <a:rPr kumimoji="1" lang="en-US" altLang="ja-JP" dirty="0" smtClean="0"/>
              <a:t>1.78</a:t>
            </a:r>
            <a:r>
              <a:rPr kumimoji="1" lang="ja-JP" altLang="en-US" dirty="0" smtClean="0"/>
              <a:t>でした。</a:t>
            </a:r>
            <a:endParaRPr kumimoji="1" lang="en-US" altLang="ja-JP" dirty="0" smtClean="0"/>
          </a:p>
          <a:p>
            <a:endParaRPr kumimoji="1" lang="en-US" altLang="ja-JP" dirty="0" smtClean="0"/>
          </a:p>
          <a:p>
            <a:r>
              <a:rPr kumimoji="1" lang="ja-JP" altLang="en-US" dirty="0" smtClean="0"/>
              <a:t>次に、対象者を肥満、つまり</a:t>
            </a:r>
            <a:r>
              <a:rPr kumimoji="1" lang="en-US" altLang="ja-JP" dirty="0" smtClean="0"/>
              <a:t>BMI</a:t>
            </a:r>
            <a:r>
              <a:rPr kumimoji="1" lang="ja-JP" altLang="en-US" dirty="0" smtClean="0"/>
              <a:t>２５で層化しました。青い線で示した肥満群の発症率は、赤い線で示した非肥満群の発症率に比べ、高感度</a:t>
            </a:r>
            <a:r>
              <a:rPr kumimoji="1" lang="en-US" altLang="ja-JP" dirty="0" smtClean="0"/>
              <a:t>CRP</a:t>
            </a:r>
            <a:r>
              <a:rPr kumimoji="1" lang="ja-JP" altLang="en-US" dirty="0" smtClean="0"/>
              <a:t>の値によらず高い結果でした。しかし、</a:t>
            </a:r>
            <a:r>
              <a:rPr kumimoji="1" lang="en-US" altLang="ja-JP" dirty="0" smtClean="0"/>
              <a:t>Q</a:t>
            </a:r>
            <a:r>
              <a:rPr kumimoji="1" lang="ja-JP" altLang="en-US" dirty="0" smtClean="0"/>
              <a:t>４対</a:t>
            </a:r>
            <a:r>
              <a:rPr kumimoji="1" lang="en-US" altLang="ja-JP" dirty="0" smtClean="0"/>
              <a:t>Q1</a:t>
            </a:r>
            <a:r>
              <a:rPr kumimoji="1" lang="ja-JP" altLang="en-US" dirty="0" smtClean="0"/>
              <a:t>の多変量調整ハザード比は　肥満群で</a:t>
            </a:r>
            <a:r>
              <a:rPr kumimoji="1" lang="en-US" altLang="ja-JP" dirty="0" smtClean="0"/>
              <a:t>1.83</a:t>
            </a:r>
            <a:r>
              <a:rPr kumimoji="1" lang="ja-JP" altLang="en-US" dirty="0" smtClean="0"/>
              <a:t>であるに対し、肥満群で</a:t>
            </a:r>
            <a:r>
              <a:rPr kumimoji="1" lang="en-US" altLang="ja-JP" dirty="0" smtClean="0"/>
              <a:t>1.03</a:t>
            </a:r>
            <a:r>
              <a:rPr kumimoji="1" lang="ja-JP" altLang="en-US" dirty="0" smtClean="0"/>
              <a:t>はと、高感度</a:t>
            </a:r>
            <a:r>
              <a:rPr kumimoji="1" lang="en-US" altLang="ja-JP" dirty="0" smtClean="0"/>
              <a:t>CRP</a:t>
            </a:r>
            <a:r>
              <a:rPr kumimoji="1" lang="ja-JP" altLang="en-US" dirty="0" smtClean="0"/>
              <a:t>と糖尿病の発症率の関連は、非肥満群でのみ認められ、肥満群では統計学的に有意ではありませんでした。そして、肥満と高感度</a:t>
            </a:r>
            <a:r>
              <a:rPr kumimoji="1" lang="en-US" altLang="ja-JP" dirty="0" smtClean="0"/>
              <a:t>CRP</a:t>
            </a:r>
            <a:r>
              <a:rPr kumimoji="1" lang="ja-JP" altLang="en-US" dirty="0" smtClean="0"/>
              <a:t>の糖尿病発症に対する交互作用は有意でありました。</a:t>
            </a:r>
            <a:endParaRPr kumimoji="1" lang="en-US" altLang="ja-JP" dirty="0" smtClean="0"/>
          </a:p>
          <a:p>
            <a:endParaRPr kumimoji="1" lang="en-US" altLang="ja-JP" dirty="0" smtClean="0"/>
          </a:p>
          <a:p>
            <a:r>
              <a:rPr kumimoji="1" lang="ja-JP" altLang="en-US" dirty="0" smtClean="0"/>
              <a:t>同様に、非喫煙群では、</a:t>
            </a:r>
            <a:r>
              <a:rPr kumimoji="1" lang="en-US" altLang="ja-JP" dirty="0" smtClean="0"/>
              <a:t>Q4</a:t>
            </a:r>
            <a:r>
              <a:rPr kumimoji="1" lang="ja-JP" altLang="en-US" dirty="0" smtClean="0"/>
              <a:t>対</a:t>
            </a:r>
            <a:r>
              <a:rPr kumimoji="1" lang="en-US" altLang="ja-JP" dirty="0" smtClean="0"/>
              <a:t>Q1</a:t>
            </a:r>
            <a:r>
              <a:rPr kumimoji="1" lang="ja-JP" altLang="en-US" dirty="0" smtClean="0"/>
              <a:t>の多変量調整ハザード比が</a:t>
            </a:r>
            <a:r>
              <a:rPr kumimoji="1" lang="en-US" altLang="ja-JP" dirty="0" smtClean="0"/>
              <a:t>2.40</a:t>
            </a:r>
            <a:r>
              <a:rPr kumimoji="1" lang="ja-JP" altLang="en-US" dirty="0" smtClean="0"/>
              <a:t>、喫煙群では</a:t>
            </a:r>
            <a:r>
              <a:rPr kumimoji="1" lang="en-US" altLang="ja-JP" dirty="0" smtClean="0"/>
              <a:t>0.94</a:t>
            </a:r>
            <a:r>
              <a:rPr kumimoji="1" lang="ja-JP" altLang="en-US" dirty="0" smtClean="0"/>
              <a:t>と、高感度</a:t>
            </a:r>
            <a:r>
              <a:rPr kumimoji="1" lang="en-US" altLang="ja-JP" dirty="0" smtClean="0"/>
              <a:t>CRP</a:t>
            </a:r>
            <a:r>
              <a:rPr kumimoji="1" lang="ja-JP" altLang="en-US" dirty="0" smtClean="0"/>
              <a:t>と糖尿病発症との関連は非喫煙群でのみ認められ、喫煙と高感度</a:t>
            </a:r>
            <a:r>
              <a:rPr kumimoji="1" lang="en-US" altLang="ja-JP" dirty="0" smtClean="0"/>
              <a:t>CRP</a:t>
            </a:r>
            <a:r>
              <a:rPr kumimoji="1" lang="ja-JP" altLang="en-US" dirty="0" smtClean="0"/>
              <a:t>の糖尿病発症に対する交互作用も統計学的に有意でした。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3178EA3-844E-4ADC-AA93-ACE8DF4CA8B4}" type="slidenum">
              <a:rPr kumimoji="1" lang="ja-JP" altLang="en-US" smtClean="0"/>
              <a:t>9</a:t>
            </a:fld>
            <a:endParaRPr kumimoji="1" lang="ja-JP" altLang="en-US"/>
          </a:p>
        </p:txBody>
      </p:sp>
    </p:spTree>
    <p:extLst>
      <p:ext uri="{BB962C8B-B14F-4D97-AF65-F5344CB8AC3E}">
        <p14:creationId xmlns:p14="http://schemas.microsoft.com/office/powerpoint/2010/main" val="392601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2012/6/15</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6" name="スライド番号プレースホルダー 5"/>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90589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2012/6/15</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6" name="スライド番号プレースホルダー 5"/>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8416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2012/6/15</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6" name="スライド番号プレースホルダー 5"/>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400689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2012/6/15</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6" name="スライド番号プレースホルダー 5"/>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170387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2012/6/15</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6" name="スライド番号プレースホルダー 5"/>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37398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2012/6/15</a:t>
            </a:r>
            <a:endParaRPr kumimoji="1" lang="ja-JP" altLang="en-US"/>
          </a:p>
        </p:txBody>
      </p:sp>
      <p:sp>
        <p:nvSpPr>
          <p:cNvPr id="6" name="フッター プレースホルダー 5"/>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7" name="スライド番号プレースホルダー 6"/>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31991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2012/6/15</a:t>
            </a:r>
            <a:endParaRPr kumimoji="1" lang="ja-JP" altLang="en-US"/>
          </a:p>
        </p:txBody>
      </p:sp>
      <p:sp>
        <p:nvSpPr>
          <p:cNvPr id="8" name="フッター プレースホルダー 7"/>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9" name="スライド番号プレースホルダー 8"/>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337642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2012/6/15</a:t>
            </a:r>
            <a:endParaRPr kumimoji="1" lang="ja-JP" altLang="en-US"/>
          </a:p>
        </p:txBody>
      </p:sp>
      <p:sp>
        <p:nvSpPr>
          <p:cNvPr id="4" name="フッター プレースホルダー 3"/>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5" name="スライド番号プレースホルダー 4"/>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280342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2012/6/15</a:t>
            </a:r>
            <a:endParaRPr kumimoji="1" lang="ja-JP" altLang="en-US"/>
          </a:p>
        </p:txBody>
      </p:sp>
      <p:sp>
        <p:nvSpPr>
          <p:cNvPr id="3" name="フッター プレースホルダー 2"/>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4" name="スライド番号プレースホルダー 3"/>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89296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2012/6/15</a:t>
            </a:r>
            <a:endParaRPr kumimoji="1" lang="ja-JP" altLang="en-US"/>
          </a:p>
        </p:txBody>
      </p:sp>
      <p:sp>
        <p:nvSpPr>
          <p:cNvPr id="6" name="フッター プレースホルダー 5"/>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7" name="スライド番号プレースホルダー 6"/>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189811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2012/6/15</a:t>
            </a:r>
            <a:endParaRPr kumimoji="1" lang="ja-JP" altLang="en-US"/>
          </a:p>
        </p:txBody>
      </p:sp>
      <p:sp>
        <p:nvSpPr>
          <p:cNvPr id="6" name="フッター プレースホルダー 5"/>
          <p:cNvSpPr>
            <a:spLocks noGrp="1"/>
          </p:cNvSpPr>
          <p:nvPr>
            <p:ph type="ftr" sz="quarter" idx="11"/>
          </p:nvPr>
        </p:nvSpPr>
        <p:spPr/>
        <p:txBody>
          <a:bodyPr/>
          <a:lstStyle/>
          <a:p>
            <a:r>
              <a:rPr kumimoji="1" lang="zh-CN" altLang="en-US" smtClean="0"/>
              <a:t>日本循環器病予防学会</a:t>
            </a:r>
            <a:endParaRPr kumimoji="1" lang="ja-JP" altLang="en-US"/>
          </a:p>
        </p:txBody>
      </p:sp>
      <p:sp>
        <p:nvSpPr>
          <p:cNvPr id="7" name="スライド番号プレースホルダー 6"/>
          <p:cNvSpPr>
            <a:spLocks noGrp="1"/>
          </p:cNvSpPr>
          <p:nvPr>
            <p:ph type="sldNum" sz="quarter" idx="12"/>
          </p:nvPr>
        </p:nvSpPr>
        <p:spPr/>
        <p:txBody>
          <a:body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41729145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2012/6/15</a:t>
            </a:r>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smtClean="0"/>
              <a:t>日本循環器病予防学会</a:t>
            </a:r>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241A6-97DA-4F98-A7AA-E6347E281DBB}" type="slidenum">
              <a:rPr kumimoji="1" lang="ja-JP" altLang="en-US" smtClean="0"/>
              <a:t>‹#›</a:t>
            </a:fld>
            <a:endParaRPr kumimoji="1" lang="ja-JP" altLang="en-US"/>
          </a:p>
        </p:txBody>
      </p:sp>
    </p:spTree>
    <p:extLst>
      <p:ext uri="{BB962C8B-B14F-4D97-AF65-F5344CB8AC3E}">
        <p14:creationId xmlns:p14="http://schemas.microsoft.com/office/powerpoint/2010/main" val="200373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322248" y="836712"/>
            <a:ext cx="7346096" cy="1440160"/>
          </a:xfrm>
        </p:spPr>
        <p:txBody>
          <a:bodyPr>
            <a:noAutofit/>
          </a:bodyPr>
          <a:lstStyle/>
          <a:p>
            <a:pPr algn="l"/>
            <a:r>
              <a:rPr kumimoji="1" lang="ja-JP" altLang="en-US" sz="3600" b="1" spc="300" dirty="0" smtClean="0">
                <a:latin typeface="Times New Roman"/>
                <a:ea typeface="Times New Roman"/>
                <a:cs typeface="Times New Roman"/>
              </a:rPr>
              <a:t>高感度</a:t>
            </a:r>
            <a:r>
              <a:rPr kumimoji="1" lang="en-US" altLang="ja-JP" sz="3600" b="1" spc="300" dirty="0" smtClean="0">
                <a:latin typeface="Times New Roman"/>
                <a:ea typeface="Times New Roman"/>
                <a:cs typeface="Times New Roman"/>
              </a:rPr>
              <a:t>CRP</a:t>
            </a:r>
            <a:r>
              <a:rPr kumimoji="1" lang="ja-JP" altLang="en-US" sz="3600" b="1" spc="300" dirty="0" smtClean="0">
                <a:latin typeface="Times New Roman"/>
                <a:ea typeface="Times New Roman"/>
                <a:cs typeface="Times New Roman"/>
              </a:rPr>
              <a:t>濃度と６年間追跡中の２型糖尿病発症との関連</a:t>
            </a:r>
            <a:r>
              <a:rPr kumimoji="1" lang="en-US" altLang="ja-JP" sz="3600" b="1" spc="300" dirty="0" smtClean="0">
                <a:latin typeface="Times New Roman"/>
                <a:ea typeface="Times New Roman"/>
                <a:cs typeface="Times New Roman"/>
              </a:rPr>
              <a:t/>
            </a:r>
            <a:br>
              <a:rPr kumimoji="1" lang="en-US" altLang="ja-JP" sz="3600" b="1" spc="300" dirty="0" smtClean="0">
                <a:latin typeface="Times New Roman"/>
                <a:ea typeface="Times New Roman"/>
                <a:cs typeface="Times New Roman"/>
              </a:rPr>
            </a:br>
            <a:r>
              <a:rPr kumimoji="1" lang="ja-JP" altLang="en-US" sz="3600" b="1" spc="300" dirty="0" smtClean="0">
                <a:latin typeface="Times New Roman"/>
                <a:ea typeface="Times New Roman"/>
                <a:cs typeface="Times New Roman"/>
              </a:rPr>
              <a:t>　</a:t>
            </a:r>
            <a:endParaRPr kumimoji="1" lang="ja-JP" altLang="en-US" sz="3200" b="1" spc="300" dirty="0">
              <a:latin typeface="Times New Roman"/>
              <a:ea typeface="Times New Roman"/>
              <a:cs typeface="Times New Roman"/>
            </a:endParaRPr>
          </a:p>
        </p:txBody>
      </p:sp>
      <p:sp>
        <p:nvSpPr>
          <p:cNvPr id="7" name="テキスト ボックス 6"/>
          <p:cNvSpPr txBox="1"/>
          <p:nvPr/>
        </p:nvSpPr>
        <p:spPr>
          <a:xfrm>
            <a:off x="251520" y="3430741"/>
            <a:ext cx="8969122" cy="646331"/>
          </a:xfrm>
          <a:prstGeom prst="rect">
            <a:avLst/>
          </a:prstGeom>
          <a:noFill/>
        </p:spPr>
        <p:txBody>
          <a:bodyPr wrap="none" rtlCol="0">
            <a:spAutoFit/>
          </a:bodyPr>
          <a:lstStyle/>
          <a:p>
            <a:r>
              <a:rPr kumimoji="1" lang="ja-JP" altLang="en-US" b="1" spc="300" dirty="0" smtClean="0">
                <a:latin typeface="Times New Roman"/>
                <a:ea typeface="Times New Roman"/>
                <a:cs typeface="Times New Roman"/>
              </a:rPr>
              <a:t>王　超辰</a:t>
            </a:r>
            <a:r>
              <a:rPr kumimoji="1" lang="en-US" altLang="ja-JP" b="1" spc="300" baseline="30000" dirty="0" smtClean="0">
                <a:latin typeface="Times New Roman"/>
                <a:ea typeface="Times New Roman"/>
                <a:cs typeface="Times New Roman"/>
              </a:rPr>
              <a:t>1</a:t>
            </a:r>
            <a:r>
              <a:rPr lang="en-US" altLang="ja-JP" b="1" spc="300" dirty="0">
                <a:latin typeface="Times New Roman"/>
                <a:ea typeface="Times New Roman"/>
                <a:cs typeface="Times New Roman"/>
              </a:rPr>
              <a:t>,</a:t>
            </a:r>
            <a:r>
              <a:rPr kumimoji="1" lang="ja-JP" altLang="en-US" b="1" spc="300" dirty="0" smtClean="0">
                <a:latin typeface="Times New Roman"/>
                <a:ea typeface="Times New Roman"/>
                <a:cs typeface="Times New Roman"/>
              </a:rPr>
              <a:t>八谷　寛</a:t>
            </a:r>
            <a:r>
              <a:rPr kumimoji="1" lang="en-US" altLang="ja-JP" b="1" spc="300" baseline="30000" dirty="0" smtClean="0">
                <a:latin typeface="Times New Roman"/>
                <a:ea typeface="Times New Roman"/>
                <a:cs typeface="Times New Roman"/>
              </a:rPr>
              <a:t>1</a:t>
            </a:r>
            <a:r>
              <a:rPr lang="en-US" altLang="ja-JP" b="1" spc="300" dirty="0">
                <a:latin typeface="Times New Roman"/>
                <a:ea typeface="Times New Roman"/>
                <a:cs typeface="Times New Roman"/>
              </a:rPr>
              <a:t>,</a:t>
            </a:r>
            <a:r>
              <a:rPr kumimoji="1" lang="ja-JP" altLang="en-US" b="1" spc="300" dirty="0" smtClean="0">
                <a:latin typeface="Times New Roman"/>
                <a:ea typeface="Times New Roman"/>
                <a:cs typeface="Times New Roman"/>
              </a:rPr>
              <a:t>玉腰　浩司</a:t>
            </a:r>
            <a:r>
              <a:rPr kumimoji="1" lang="en-US" altLang="ja-JP" b="1" spc="300" baseline="30000" dirty="0" smtClean="0">
                <a:latin typeface="Times New Roman"/>
                <a:ea typeface="Times New Roman"/>
                <a:cs typeface="Times New Roman"/>
              </a:rPr>
              <a:t>2</a:t>
            </a:r>
            <a:r>
              <a:rPr lang="en-US" altLang="ja-JP" b="1" spc="300" dirty="0">
                <a:latin typeface="Times New Roman"/>
                <a:ea typeface="Times New Roman"/>
                <a:cs typeface="Times New Roman"/>
              </a:rPr>
              <a:t>,</a:t>
            </a:r>
            <a:r>
              <a:rPr kumimoji="1" lang="ja-JP" altLang="en-US" b="1" spc="300" dirty="0" smtClean="0">
                <a:latin typeface="Times New Roman"/>
                <a:ea typeface="Times New Roman"/>
                <a:cs typeface="Times New Roman"/>
              </a:rPr>
              <a:t>上村　真由</a:t>
            </a:r>
            <a:r>
              <a:rPr kumimoji="1" lang="en-US" altLang="ja-JP" b="1" spc="300" baseline="30000" dirty="0" smtClean="0">
                <a:latin typeface="Times New Roman"/>
                <a:ea typeface="Times New Roman"/>
                <a:cs typeface="Times New Roman"/>
              </a:rPr>
              <a:t>1</a:t>
            </a:r>
            <a:r>
              <a:rPr lang="en-US" altLang="ja-JP" b="1" spc="300" dirty="0">
                <a:latin typeface="Times New Roman"/>
                <a:ea typeface="Times New Roman"/>
                <a:cs typeface="Times New Roman"/>
              </a:rPr>
              <a:t>,</a:t>
            </a:r>
            <a:r>
              <a:rPr kumimoji="1" lang="ja-JP" altLang="en-US" b="1" spc="300" dirty="0" smtClean="0">
                <a:latin typeface="Times New Roman"/>
                <a:ea typeface="Times New Roman"/>
                <a:cs typeface="Times New Roman"/>
              </a:rPr>
              <a:t>樋口　倫代</a:t>
            </a:r>
            <a:r>
              <a:rPr kumimoji="1" lang="en-US" altLang="ja-JP" b="1" spc="300" baseline="30000" dirty="0" smtClean="0">
                <a:latin typeface="Times New Roman"/>
                <a:ea typeface="Times New Roman"/>
                <a:cs typeface="Times New Roman"/>
              </a:rPr>
              <a:t>1</a:t>
            </a:r>
            <a:r>
              <a:rPr lang="en-US" altLang="ja-JP" b="1" spc="300" dirty="0">
                <a:latin typeface="Times New Roman"/>
                <a:ea typeface="Times New Roman"/>
                <a:cs typeface="Times New Roman"/>
              </a:rPr>
              <a:t>,</a:t>
            </a:r>
            <a:r>
              <a:rPr kumimoji="1" lang="ja-JP" altLang="en-US" b="1" spc="300" dirty="0" smtClean="0">
                <a:latin typeface="Times New Roman"/>
                <a:ea typeface="Times New Roman"/>
                <a:cs typeface="Times New Roman"/>
              </a:rPr>
              <a:t>川口　レオ</a:t>
            </a:r>
            <a:r>
              <a:rPr kumimoji="1" lang="en-US" altLang="ja-JP" b="1" spc="300" baseline="30000" dirty="0" smtClean="0">
                <a:latin typeface="Times New Roman"/>
                <a:ea typeface="Times New Roman"/>
                <a:cs typeface="Times New Roman"/>
              </a:rPr>
              <a:t>1</a:t>
            </a:r>
            <a:r>
              <a:rPr lang="en-US" altLang="ja-JP" b="1" spc="300" dirty="0">
                <a:latin typeface="Times New Roman"/>
                <a:ea typeface="Times New Roman"/>
                <a:cs typeface="Times New Roman"/>
              </a:rPr>
              <a:t>,</a:t>
            </a:r>
            <a:endParaRPr kumimoji="1" lang="en-US" altLang="ja-JP" b="1" spc="300" dirty="0" smtClean="0">
              <a:latin typeface="Times New Roman"/>
              <a:ea typeface="Times New Roman"/>
              <a:cs typeface="Times New Roman"/>
            </a:endParaRPr>
          </a:p>
          <a:p>
            <a:r>
              <a:rPr lang="ja-JP" altLang="en-US" b="1" spc="300" dirty="0" smtClean="0">
                <a:latin typeface="Times New Roman"/>
                <a:ea typeface="Times New Roman"/>
                <a:cs typeface="Times New Roman"/>
              </a:rPr>
              <a:t>山下　健太郎</a:t>
            </a:r>
            <a:r>
              <a:rPr lang="en-US" altLang="ja-JP" b="1" spc="300" baseline="30000" dirty="0" smtClean="0">
                <a:latin typeface="Times New Roman"/>
                <a:ea typeface="Times New Roman"/>
                <a:cs typeface="Times New Roman"/>
              </a:rPr>
              <a:t>3</a:t>
            </a:r>
            <a:r>
              <a:rPr lang="en-US" altLang="ja-JP" b="1" spc="300" dirty="0">
                <a:latin typeface="Times New Roman"/>
                <a:ea typeface="Times New Roman"/>
                <a:cs typeface="Times New Roman"/>
              </a:rPr>
              <a:t>,</a:t>
            </a:r>
            <a:r>
              <a:rPr lang="ja-JP" altLang="en-US" b="1" spc="300" dirty="0" smtClean="0">
                <a:latin typeface="Times New Roman"/>
                <a:ea typeface="Times New Roman"/>
                <a:cs typeface="Times New Roman"/>
              </a:rPr>
              <a:t>李　媛英</a:t>
            </a:r>
            <a:r>
              <a:rPr lang="en-US" altLang="ja-JP" b="1" spc="300" baseline="30000" dirty="0" smtClean="0">
                <a:latin typeface="Times New Roman"/>
                <a:ea typeface="Times New Roman"/>
                <a:cs typeface="Times New Roman"/>
              </a:rPr>
              <a:t>4</a:t>
            </a:r>
            <a:r>
              <a:rPr lang="en-US" altLang="ja-JP" b="1" spc="300" dirty="0">
                <a:latin typeface="Times New Roman"/>
                <a:ea typeface="Times New Roman"/>
                <a:cs typeface="Times New Roman"/>
              </a:rPr>
              <a:t>,</a:t>
            </a:r>
            <a:r>
              <a:rPr lang="ja-JP" altLang="en-US" b="1" spc="300" dirty="0" smtClean="0">
                <a:latin typeface="Times New Roman"/>
                <a:ea typeface="Times New Roman"/>
                <a:cs typeface="Times New Roman"/>
              </a:rPr>
              <a:t>和田　恵子</a:t>
            </a:r>
            <a:r>
              <a:rPr lang="en-US" altLang="ja-JP" b="1" spc="300" baseline="30000" dirty="0" smtClean="0">
                <a:latin typeface="Times New Roman"/>
                <a:ea typeface="Times New Roman"/>
                <a:cs typeface="Times New Roman"/>
              </a:rPr>
              <a:t>5</a:t>
            </a:r>
            <a:r>
              <a:rPr lang="en-US" altLang="ja-JP" b="1" spc="300" dirty="0">
                <a:latin typeface="Times New Roman"/>
                <a:ea typeface="Times New Roman"/>
                <a:cs typeface="Times New Roman"/>
              </a:rPr>
              <a:t>,</a:t>
            </a:r>
            <a:r>
              <a:rPr lang="ja-JP" altLang="en-US" b="1" spc="300" dirty="0" smtClean="0">
                <a:latin typeface="Times New Roman"/>
                <a:ea typeface="Times New Roman"/>
                <a:cs typeface="Times New Roman"/>
              </a:rPr>
              <a:t>豊嶋　英明</a:t>
            </a:r>
            <a:r>
              <a:rPr lang="en-US" altLang="ja-JP" b="1" spc="300" baseline="30000" dirty="0" smtClean="0">
                <a:latin typeface="Times New Roman"/>
                <a:ea typeface="Times New Roman"/>
                <a:cs typeface="Times New Roman"/>
              </a:rPr>
              <a:t>6</a:t>
            </a:r>
            <a:r>
              <a:rPr lang="en-US" altLang="ja-JP" b="1" spc="300" dirty="0">
                <a:latin typeface="Times New Roman"/>
                <a:ea typeface="Times New Roman"/>
                <a:cs typeface="Times New Roman"/>
              </a:rPr>
              <a:t>,</a:t>
            </a:r>
            <a:r>
              <a:rPr lang="ja-JP" altLang="en-US" b="1" spc="300" dirty="0" smtClean="0">
                <a:latin typeface="Times New Roman"/>
                <a:ea typeface="Times New Roman"/>
                <a:cs typeface="Times New Roman"/>
              </a:rPr>
              <a:t>青山　温子</a:t>
            </a:r>
            <a:r>
              <a:rPr lang="en-US" altLang="ja-JP" b="1" spc="300" baseline="30000" dirty="0" smtClean="0">
                <a:latin typeface="Times New Roman"/>
                <a:ea typeface="Times New Roman"/>
                <a:cs typeface="Times New Roman"/>
              </a:rPr>
              <a:t>1</a:t>
            </a:r>
            <a:endParaRPr kumimoji="1" lang="ja-JP" altLang="en-US" b="1" spc="300" baseline="30000" dirty="0">
              <a:latin typeface="Times New Roman"/>
              <a:ea typeface="Times New Roman"/>
              <a:cs typeface="Times New Roman"/>
            </a:endParaRPr>
          </a:p>
        </p:txBody>
      </p:sp>
      <p:sp>
        <p:nvSpPr>
          <p:cNvPr id="3" name="テキスト ボックス 2"/>
          <p:cNvSpPr txBox="1"/>
          <p:nvPr/>
        </p:nvSpPr>
        <p:spPr>
          <a:xfrm>
            <a:off x="251520" y="4554993"/>
            <a:ext cx="7494359" cy="1754327"/>
          </a:xfrm>
          <a:prstGeom prst="rect">
            <a:avLst/>
          </a:prstGeom>
          <a:noFill/>
        </p:spPr>
        <p:txBody>
          <a:bodyPr wrap="none" rtlCol="0">
            <a:spAutoFit/>
          </a:bodyPr>
          <a:lstStyle/>
          <a:p>
            <a:r>
              <a:rPr lang="en-US" altLang="ja-JP" b="1" spc="300" dirty="0" smtClean="0">
                <a:latin typeface="Times New Roman"/>
                <a:ea typeface="Times New Roman"/>
                <a:cs typeface="Times New Roman"/>
              </a:rPr>
              <a:t>1 </a:t>
            </a:r>
            <a:r>
              <a:rPr lang="ja-JP" altLang="en-US" b="1" spc="300" dirty="0" smtClean="0">
                <a:latin typeface="Times New Roman"/>
                <a:ea typeface="Times New Roman"/>
                <a:cs typeface="Times New Roman"/>
              </a:rPr>
              <a:t>名古屋大学　医学系研究科</a:t>
            </a:r>
            <a:r>
              <a:rPr lang="en-US" altLang="ja-JP" b="1" spc="300" dirty="0" smtClean="0">
                <a:latin typeface="Times New Roman"/>
                <a:ea typeface="Times New Roman"/>
                <a:cs typeface="Times New Roman"/>
              </a:rPr>
              <a:t> </a:t>
            </a:r>
            <a:r>
              <a:rPr lang="ja-JP" altLang="en-US" b="1" spc="300" dirty="0">
                <a:latin typeface="Times New Roman"/>
                <a:ea typeface="Times New Roman"/>
                <a:cs typeface="Times New Roman"/>
              </a:rPr>
              <a:t>　国際保健医療学・公衆衛生学</a:t>
            </a:r>
            <a:endParaRPr lang="en-US" altLang="ja-JP" b="1" spc="300" dirty="0">
              <a:latin typeface="Times New Roman"/>
              <a:ea typeface="Times New Roman"/>
              <a:cs typeface="Times New Roman"/>
            </a:endParaRPr>
          </a:p>
          <a:p>
            <a:r>
              <a:rPr lang="en-US" altLang="ja-JP" b="1" spc="300" dirty="0" smtClean="0">
                <a:latin typeface="Times New Roman"/>
                <a:ea typeface="Times New Roman"/>
                <a:cs typeface="Times New Roman"/>
              </a:rPr>
              <a:t>2 </a:t>
            </a:r>
            <a:r>
              <a:rPr lang="ja-JP" altLang="en-US" b="1" spc="300" dirty="0" smtClean="0">
                <a:latin typeface="Times New Roman"/>
                <a:ea typeface="Times New Roman"/>
                <a:cs typeface="Times New Roman"/>
              </a:rPr>
              <a:t>同　医学部</a:t>
            </a:r>
            <a:r>
              <a:rPr lang="ja-JP" altLang="en-US" b="1" spc="300" dirty="0">
                <a:latin typeface="Times New Roman"/>
                <a:ea typeface="Times New Roman"/>
                <a:cs typeface="Times New Roman"/>
              </a:rPr>
              <a:t>保健学科</a:t>
            </a:r>
            <a:endParaRPr lang="en-US" altLang="ja-JP" b="1" spc="300" dirty="0">
              <a:latin typeface="Times New Roman"/>
              <a:ea typeface="Times New Roman"/>
              <a:cs typeface="Times New Roman"/>
            </a:endParaRPr>
          </a:p>
          <a:p>
            <a:r>
              <a:rPr lang="en-US" altLang="ja-JP" b="1" spc="300" dirty="0" smtClean="0">
                <a:latin typeface="Times New Roman"/>
                <a:ea typeface="Times New Roman"/>
                <a:cs typeface="Times New Roman"/>
              </a:rPr>
              <a:t>3 </a:t>
            </a:r>
            <a:r>
              <a:rPr lang="ja-JP" altLang="en-US" b="1" spc="300" dirty="0" smtClean="0">
                <a:latin typeface="Times New Roman"/>
                <a:ea typeface="Times New Roman"/>
                <a:cs typeface="Times New Roman"/>
              </a:rPr>
              <a:t>同　医学</a:t>
            </a:r>
            <a:r>
              <a:rPr lang="ja-JP" altLang="en-US" b="1" spc="300" dirty="0">
                <a:latin typeface="Times New Roman"/>
                <a:ea typeface="Times New Roman"/>
                <a:cs typeface="Times New Roman"/>
              </a:rPr>
              <a:t>系</a:t>
            </a:r>
            <a:r>
              <a:rPr lang="ja-JP" altLang="en-US" b="1" spc="300" dirty="0" smtClean="0">
                <a:latin typeface="Times New Roman"/>
                <a:ea typeface="Times New Roman"/>
                <a:cs typeface="Times New Roman"/>
              </a:rPr>
              <a:t>研究科　循環器内</a:t>
            </a:r>
            <a:r>
              <a:rPr lang="ja-JP" altLang="en-US" b="1" spc="300" dirty="0">
                <a:latin typeface="Times New Roman"/>
                <a:ea typeface="Times New Roman"/>
                <a:cs typeface="Times New Roman"/>
              </a:rPr>
              <a:t>科学</a:t>
            </a:r>
            <a:endParaRPr lang="en-US" altLang="ja-JP" b="1" spc="300" dirty="0">
              <a:latin typeface="Times New Roman"/>
              <a:ea typeface="Times New Roman"/>
              <a:cs typeface="Times New Roman"/>
            </a:endParaRPr>
          </a:p>
          <a:p>
            <a:r>
              <a:rPr lang="en-US" altLang="ja-JP" b="1" spc="300" dirty="0">
                <a:latin typeface="Times New Roman"/>
                <a:ea typeface="Times New Roman"/>
                <a:cs typeface="Times New Roman"/>
              </a:rPr>
              <a:t>4 </a:t>
            </a:r>
            <a:r>
              <a:rPr lang="ja-JP" altLang="en-US" b="1" spc="300" dirty="0">
                <a:latin typeface="Times New Roman"/>
                <a:ea typeface="Times New Roman"/>
                <a:cs typeface="Times New Roman"/>
              </a:rPr>
              <a:t>大阪</a:t>
            </a:r>
            <a:r>
              <a:rPr lang="ja-JP" altLang="en-US" b="1" spc="300" dirty="0" smtClean="0">
                <a:latin typeface="Times New Roman"/>
                <a:ea typeface="Times New Roman"/>
                <a:cs typeface="Times New Roman"/>
              </a:rPr>
              <a:t>大学医学</a:t>
            </a:r>
            <a:r>
              <a:rPr lang="ja-JP" altLang="en-US" b="1" spc="300" dirty="0">
                <a:latin typeface="Times New Roman"/>
                <a:ea typeface="Times New Roman"/>
                <a:cs typeface="Times New Roman"/>
              </a:rPr>
              <a:t>系研究科</a:t>
            </a:r>
            <a:r>
              <a:rPr lang="en-US" altLang="ja-JP" b="1" spc="300" dirty="0">
                <a:latin typeface="Times New Roman"/>
                <a:ea typeface="Times New Roman"/>
                <a:cs typeface="Times New Roman"/>
              </a:rPr>
              <a:t>   </a:t>
            </a:r>
            <a:r>
              <a:rPr lang="ja-JP" altLang="en-US" b="1" spc="300" dirty="0" smtClean="0">
                <a:latin typeface="Times New Roman"/>
                <a:ea typeface="Times New Roman"/>
                <a:cs typeface="Times New Roman"/>
              </a:rPr>
              <a:t>公衆</a:t>
            </a:r>
            <a:r>
              <a:rPr lang="ja-JP" altLang="en-US" b="1" spc="300" dirty="0">
                <a:latin typeface="Times New Roman"/>
                <a:ea typeface="Times New Roman"/>
                <a:cs typeface="Times New Roman"/>
              </a:rPr>
              <a:t>衛生学</a:t>
            </a:r>
            <a:endParaRPr lang="en-US" altLang="ja-JP" b="1" spc="300" dirty="0">
              <a:latin typeface="Times New Roman"/>
              <a:ea typeface="Times New Roman"/>
              <a:cs typeface="Times New Roman"/>
            </a:endParaRPr>
          </a:p>
          <a:p>
            <a:r>
              <a:rPr lang="en-US" altLang="ja-JP" b="1" spc="300" dirty="0">
                <a:latin typeface="Times New Roman"/>
                <a:ea typeface="Times New Roman"/>
                <a:cs typeface="Times New Roman"/>
              </a:rPr>
              <a:t>5 </a:t>
            </a:r>
            <a:r>
              <a:rPr lang="ja-JP" altLang="en-US" b="1" spc="300" dirty="0">
                <a:latin typeface="Times New Roman"/>
                <a:ea typeface="Times New Roman"/>
                <a:cs typeface="Times New Roman"/>
              </a:rPr>
              <a:t>岐阜</a:t>
            </a:r>
            <a:r>
              <a:rPr lang="ja-JP" altLang="en-US" b="1" spc="300" dirty="0" smtClean="0">
                <a:latin typeface="Times New Roman"/>
                <a:ea typeface="Times New Roman"/>
                <a:cs typeface="Times New Roman"/>
              </a:rPr>
              <a:t>大学医学</a:t>
            </a:r>
            <a:r>
              <a:rPr lang="ja-JP" altLang="en-US" b="1" spc="300" dirty="0">
                <a:latin typeface="Times New Roman"/>
                <a:ea typeface="Times New Roman"/>
                <a:cs typeface="Times New Roman"/>
              </a:rPr>
              <a:t>系研究科</a:t>
            </a:r>
            <a:r>
              <a:rPr lang="en-US" altLang="ja-JP" b="1" spc="300" dirty="0">
                <a:latin typeface="Times New Roman"/>
                <a:ea typeface="Times New Roman"/>
                <a:cs typeface="Times New Roman"/>
              </a:rPr>
              <a:t> </a:t>
            </a:r>
            <a:r>
              <a:rPr lang="en-US" altLang="ja-JP" b="1" spc="300" dirty="0" smtClean="0">
                <a:latin typeface="Times New Roman"/>
                <a:ea typeface="Times New Roman"/>
                <a:cs typeface="Times New Roman"/>
              </a:rPr>
              <a:t>  </a:t>
            </a:r>
            <a:r>
              <a:rPr lang="ja-JP" altLang="en-US" b="1" spc="300" dirty="0" smtClean="0">
                <a:latin typeface="Times New Roman"/>
                <a:ea typeface="Times New Roman"/>
                <a:cs typeface="Times New Roman"/>
              </a:rPr>
              <a:t>疫学</a:t>
            </a:r>
            <a:r>
              <a:rPr lang="ja-JP" altLang="en-US" b="1" spc="300" dirty="0">
                <a:latin typeface="Times New Roman"/>
                <a:ea typeface="Times New Roman"/>
                <a:cs typeface="Times New Roman"/>
              </a:rPr>
              <a:t>・公衆衛生学</a:t>
            </a:r>
            <a:endParaRPr lang="en-US" altLang="ja-JP" b="1" spc="300" dirty="0">
              <a:latin typeface="Times New Roman"/>
              <a:ea typeface="Times New Roman"/>
              <a:cs typeface="Times New Roman"/>
            </a:endParaRPr>
          </a:p>
          <a:p>
            <a:r>
              <a:rPr lang="en-US" altLang="ja-JP" b="1" spc="300" dirty="0">
                <a:latin typeface="Times New Roman"/>
                <a:ea typeface="Times New Roman"/>
                <a:cs typeface="Times New Roman"/>
              </a:rPr>
              <a:t>6 </a:t>
            </a:r>
            <a:r>
              <a:rPr lang="ja-JP" altLang="en-US" b="1" spc="300" dirty="0">
                <a:latin typeface="Times New Roman"/>
                <a:ea typeface="Times New Roman"/>
                <a:cs typeface="Times New Roman"/>
              </a:rPr>
              <a:t>安城更生病院健康管理センター</a:t>
            </a:r>
          </a:p>
        </p:txBody>
      </p:sp>
      <p:sp>
        <p:nvSpPr>
          <p:cNvPr id="2" name="テキスト ボックス 1"/>
          <p:cNvSpPr txBox="1"/>
          <p:nvPr/>
        </p:nvSpPr>
        <p:spPr>
          <a:xfrm>
            <a:off x="323528" y="1981289"/>
            <a:ext cx="8424936" cy="1200328"/>
          </a:xfrm>
          <a:prstGeom prst="rect">
            <a:avLst/>
          </a:prstGeom>
          <a:noFill/>
        </p:spPr>
        <p:txBody>
          <a:bodyPr wrap="square" rtlCol="0">
            <a:spAutoFit/>
          </a:bodyPr>
          <a:lstStyle/>
          <a:p>
            <a:r>
              <a:rPr lang="en-US" altLang="ja-JP" sz="2400" b="1" dirty="0">
                <a:latin typeface="Times New Roman"/>
                <a:ea typeface="Times New Roman"/>
                <a:cs typeface="Times New Roman"/>
              </a:rPr>
              <a:t>Positive association between high sensitivity C-reactive protein </a:t>
            </a:r>
            <a:r>
              <a:rPr lang="en-US" altLang="ja-JP" sz="2400" b="1" dirty="0" smtClean="0">
                <a:latin typeface="Times New Roman"/>
                <a:ea typeface="Times New Roman"/>
                <a:cs typeface="Times New Roman"/>
              </a:rPr>
              <a:t>and </a:t>
            </a:r>
            <a:r>
              <a:rPr lang="en-US" altLang="ja-JP" sz="2400" b="1" dirty="0">
                <a:latin typeface="Times New Roman"/>
                <a:ea typeface="Times New Roman"/>
                <a:cs typeface="Times New Roman"/>
              </a:rPr>
              <a:t>incidence of type-2 diabetes mellitus in </a:t>
            </a:r>
            <a:r>
              <a:rPr lang="en-US" altLang="ja-JP" sz="2400" b="1" dirty="0" smtClean="0">
                <a:latin typeface="Times New Roman"/>
                <a:ea typeface="Times New Roman"/>
                <a:cs typeface="Times New Roman"/>
              </a:rPr>
              <a:t>Japanese workers: 6-year follow-up</a:t>
            </a:r>
            <a:endParaRPr kumimoji="1" lang="ja-JP" altLang="en-US" sz="2400" dirty="0"/>
          </a:p>
        </p:txBody>
      </p:sp>
    </p:spTree>
    <p:extLst>
      <p:ext uri="{BB962C8B-B14F-4D97-AF65-F5344CB8AC3E}">
        <p14:creationId xmlns:p14="http://schemas.microsoft.com/office/powerpoint/2010/main" val="24456961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nonsmokerobesestratified.png"/>
          <p:cNvPicPr>
            <a:picLocks noChangeAspect="1"/>
          </p:cNvPicPr>
          <p:nvPr/>
        </p:nvPicPr>
        <p:blipFill rotWithShape="1">
          <a:blip r:embed="rId3">
            <a:extLst>
              <a:ext uri="{28A0092B-C50C-407E-A947-70E740481C1C}">
                <a14:useLocalDpi xmlns:a14="http://schemas.microsoft.com/office/drawing/2010/main" val="0"/>
              </a:ext>
            </a:extLst>
          </a:blip>
          <a:srcRect l="2239" t="12584" r="4536" b="8674"/>
          <a:stretch/>
        </p:blipFill>
        <p:spPr>
          <a:xfrm>
            <a:off x="755576" y="1599470"/>
            <a:ext cx="7440710" cy="5247742"/>
          </a:xfrm>
          <a:prstGeom prst="rect">
            <a:avLst/>
          </a:prstGeom>
        </p:spPr>
      </p:pic>
      <p:sp>
        <p:nvSpPr>
          <p:cNvPr id="7" name="テキスト ボックス 6"/>
          <p:cNvSpPr txBox="1"/>
          <p:nvPr/>
        </p:nvSpPr>
        <p:spPr>
          <a:xfrm>
            <a:off x="107504" y="138422"/>
            <a:ext cx="8856984" cy="1200329"/>
          </a:xfrm>
          <a:prstGeom prst="rect">
            <a:avLst/>
          </a:prstGeom>
          <a:noFill/>
        </p:spPr>
        <p:txBody>
          <a:bodyPr wrap="square" rtlCol="0">
            <a:spAutoFit/>
          </a:bodyPr>
          <a:lstStyle/>
          <a:p>
            <a:r>
              <a:rPr lang="ja-JP" altLang="en-US" sz="3600" b="1" dirty="0" smtClean="0">
                <a:latin typeface="Times New Roman"/>
                <a:ea typeface="Times New Roman"/>
                <a:cs typeface="Times New Roman"/>
              </a:rPr>
              <a:t>結果</a:t>
            </a:r>
            <a:r>
              <a:rPr lang="en-US" altLang="ja-JP" sz="3600" b="1" dirty="0" smtClean="0">
                <a:latin typeface="Times New Roman"/>
                <a:ea typeface="Times New Roman"/>
                <a:cs typeface="Times New Roman"/>
              </a:rPr>
              <a:t>(3) </a:t>
            </a:r>
            <a:r>
              <a:rPr lang="ja-JP" altLang="en-US" sz="3600" b="1" dirty="0" smtClean="0">
                <a:latin typeface="Times New Roman"/>
                <a:ea typeface="Times New Roman"/>
                <a:cs typeface="Times New Roman"/>
              </a:rPr>
              <a:t>非喫煙者において、肥満の有無による糖尿病発症率</a:t>
            </a:r>
            <a:endParaRPr lang="en-US" altLang="ja-JP" sz="2800" b="1" dirty="0">
              <a:latin typeface="Times New Roman"/>
              <a:ea typeface="Times New Roman"/>
              <a:cs typeface="Times New Roman"/>
            </a:endParaRPr>
          </a:p>
        </p:txBody>
      </p:sp>
      <p:sp>
        <p:nvSpPr>
          <p:cNvPr id="9" name="テキスト ボックス 8"/>
          <p:cNvSpPr txBox="1"/>
          <p:nvPr/>
        </p:nvSpPr>
        <p:spPr>
          <a:xfrm>
            <a:off x="5220072" y="3933056"/>
            <a:ext cx="3224260" cy="461665"/>
          </a:xfrm>
          <a:prstGeom prst="rect">
            <a:avLst/>
          </a:prstGeom>
          <a:noFill/>
        </p:spPr>
        <p:txBody>
          <a:bodyPr wrap="none" rtlCol="0">
            <a:spAutoFit/>
          </a:bodyPr>
          <a:lstStyle/>
          <a:p>
            <a:r>
              <a:rPr kumimoji="1" lang="en-US" altLang="ja-JP" sz="2400" b="1" dirty="0" smtClean="0">
                <a:solidFill>
                  <a:srgbClr val="C20202"/>
                </a:solidFill>
                <a:latin typeface="Times New Roman"/>
                <a:ea typeface="Times New Roman"/>
                <a:cs typeface="Times New Roman"/>
              </a:rPr>
              <a:t>HR</a:t>
            </a:r>
            <a:r>
              <a:rPr kumimoji="1" lang="ja-JP" altLang="en-US" sz="2400" b="1" dirty="0" smtClean="0">
                <a:solidFill>
                  <a:srgbClr val="C20202"/>
                </a:solidFill>
                <a:latin typeface="Times New Roman"/>
                <a:ea typeface="Times New Roman"/>
                <a:cs typeface="Times New Roman"/>
              </a:rPr>
              <a:t>傾向性</a:t>
            </a:r>
            <a:r>
              <a:rPr kumimoji="1" lang="en-US" altLang="ja-JP" sz="2400" b="1" dirty="0" smtClean="0">
                <a:solidFill>
                  <a:srgbClr val="C20202"/>
                </a:solidFill>
                <a:latin typeface="Times New Roman"/>
                <a:ea typeface="Times New Roman"/>
                <a:cs typeface="Times New Roman"/>
              </a:rPr>
              <a:t>p</a:t>
            </a:r>
            <a:r>
              <a:rPr kumimoji="1" lang="ja-JP" altLang="en-US" sz="2400" b="1" dirty="0" smtClean="0">
                <a:solidFill>
                  <a:srgbClr val="C20202"/>
                </a:solidFill>
                <a:latin typeface="Times New Roman"/>
                <a:ea typeface="Times New Roman"/>
                <a:cs typeface="Times New Roman"/>
              </a:rPr>
              <a:t>値</a:t>
            </a:r>
            <a:r>
              <a:rPr lang="en-US" altLang="ja-JP" sz="2400" b="1" dirty="0">
                <a:solidFill>
                  <a:srgbClr val="C20202"/>
                </a:solidFill>
                <a:latin typeface="Times New Roman"/>
                <a:ea typeface="Times New Roman"/>
                <a:cs typeface="Times New Roman"/>
              </a:rPr>
              <a:t> </a:t>
            </a:r>
            <a:r>
              <a:rPr lang="en-US" altLang="ja-JP" sz="2400" b="1" dirty="0" smtClean="0">
                <a:solidFill>
                  <a:srgbClr val="C20202"/>
                </a:solidFill>
                <a:latin typeface="Times New Roman"/>
                <a:ea typeface="Times New Roman"/>
                <a:cs typeface="Times New Roman"/>
              </a:rPr>
              <a:t>= 0.0008</a:t>
            </a:r>
            <a:r>
              <a:rPr kumimoji="1" lang="ja-JP" altLang="en-US" sz="2400" b="1" dirty="0" smtClean="0">
                <a:solidFill>
                  <a:srgbClr val="C20202"/>
                </a:solidFill>
                <a:latin typeface="Times New Roman"/>
                <a:ea typeface="Times New Roman"/>
                <a:cs typeface="Times New Roman"/>
              </a:rPr>
              <a:t>　</a:t>
            </a:r>
            <a:endParaRPr kumimoji="1" lang="ja-JP" altLang="en-US" sz="2400" b="1" dirty="0">
              <a:solidFill>
                <a:srgbClr val="C20202"/>
              </a:solidFill>
              <a:latin typeface="Times New Roman"/>
              <a:ea typeface="Times New Roman"/>
              <a:cs typeface="Times New Roman"/>
            </a:endParaRPr>
          </a:p>
        </p:txBody>
      </p:sp>
      <p:sp>
        <p:nvSpPr>
          <p:cNvPr id="10" name="テキスト ボックス 9"/>
          <p:cNvSpPr txBox="1"/>
          <p:nvPr/>
        </p:nvSpPr>
        <p:spPr>
          <a:xfrm>
            <a:off x="5237108" y="3039343"/>
            <a:ext cx="2916484" cy="461665"/>
          </a:xfrm>
          <a:prstGeom prst="rect">
            <a:avLst/>
          </a:prstGeom>
          <a:noFill/>
        </p:spPr>
        <p:txBody>
          <a:bodyPr wrap="none" rtlCol="0">
            <a:spAutoFit/>
          </a:bodyPr>
          <a:lstStyle/>
          <a:p>
            <a:r>
              <a:rPr kumimoji="1" lang="en-US" altLang="ja-JP" sz="2400" b="1" dirty="0" smtClean="0">
                <a:solidFill>
                  <a:srgbClr val="0000AB"/>
                </a:solidFill>
                <a:latin typeface="Times New Roman"/>
                <a:ea typeface="Times New Roman"/>
                <a:cs typeface="Times New Roman"/>
              </a:rPr>
              <a:t>HR</a:t>
            </a:r>
            <a:r>
              <a:rPr kumimoji="1" lang="ja-JP" altLang="en-US" sz="2400" b="1" dirty="0" smtClean="0">
                <a:solidFill>
                  <a:srgbClr val="0000AB"/>
                </a:solidFill>
                <a:latin typeface="Times New Roman"/>
                <a:ea typeface="Times New Roman"/>
                <a:cs typeface="Times New Roman"/>
              </a:rPr>
              <a:t>傾向性</a:t>
            </a:r>
            <a:r>
              <a:rPr kumimoji="1" lang="en-US" altLang="ja-JP" sz="2400" b="1" dirty="0" smtClean="0">
                <a:solidFill>
                  <a:srgbClr val="0000AB"/>
                </a:solidFill>
                <a:latin typeface="Times New Roman"/>
                <a:ea typeface="Times New Roman"/>
                <a:cs typeface="Times New Roman"/>
              </a:rPr>
              <a:t>p</a:t>
            </a:r>
            <a:r>
              <a:rPr kumimoji="1" lang="ja-JP" altLang="en-US" sz="2400" b="1" dirty="0" smtClean="0">
                <a:solidFill>
                  <a:srgbClr val="0000AB"/>
                </a:solidFill>
                <a:latin typeface="Times New Roman"/>
                <a:ea typeface="Times New Roman"/>
                <a:cs typeface="Times New Roman"/>
              </a:rPr>
              <a:t>値</a:t>
            </a:r>
            <a:r>
              <a:rPr lang="en-US" altLang="ja-JP" sz="2400" b="1" dirty="0">
                <a:solidFill>
                  <a:srgbClr val="0000AB"/>
                </a:solidFill>
                <a:latin typeface="Times New Roman"/>
                <a:ea typeface="Times New Roman"/>
                <a:cs typeface="Times New Roman"/>
              </a:rPr>
              <a:t> </a:t>
            </a:r>
            <a:r>
              <a:rPr lang="en-US" altLang="ja-JP" sz="2400" b="1" dirty="0" smtClean="0">
                <a:solidFill>
                  <a:srgbClr val="0000AB"/>
                </a:solidFill>
                <a:latin typeface="Times New Roman"/>
                <a:ea typeface="Times New Roman"/>
                <a:cs typeface="Times New Roman"/>
              </a:rPr>
              <a:t>= 0.24</a:t>
            </a:r>
            <a:r>
              <a:rPr kumimoji="1" lang="ja-JP" altLang="en-US" sz="2400" b="1" dirty="0" smtClean="0">
                <a:solidFill>
                  <a:srgbClr val="0000AB"/>
                </a:solidFill>
                <a:latin typeface="Times New Roman"/>
                <a:ea typeface="Times New Roman"/>
                <a:cs typeface="Times New Roman"/>
              </a:rPr>
              <a:t>　</a:t>
            </a:r>
            <a:endParaRPr kumimoji="1" lang="ja-JP" altLang="en-US" sz="2400" b="1" dirty="0">
              <a:solidFill>
                <a:srgbClr val="0000AB"/>
              </a:solidFill>
              <a:latin typeface="Times New Roman"/>
              <a:ea typeface="Times New Roman"/>
              <a:cs typeface="Times New Roman"/>
            </a:endParaRPr>
          </a:p>
        </p:txBody>
      </p:sp>
      <p:sp>
        <p:nvSpPr>
          <p:cNvPr id="11" name="テキスト ボックス 10"/>
          <p:cNvSpPr txBox="1"/>
          <p:nvPr/>
        </p:nvSpPr>
        <p:spPr>
          <a:xfrm>
            <a:off x="115280" y="1444714"/>
            <a:ext cx="1648408" cy="400110"/>
          </a:xfrm>
          <a:prstGeom prst="rect">
            <a:avLst/>
          </a:prstGeom>
          <a:noFill/>
        </p:spPr>
        <p:txBody>
          <a:bodyPr wrap="none" rtlCol="0">
            <a:spAutoFit/>
          </a:bodyPr>
          <a:lstStyle/>
          <a:p>
            <a:r>
              <a:rPr kumimoji="1" lang="en-US" altLang="ja-JP" sz="2000" dirty="0" smtClean="0">
                <a:solidFill>
                  <a:srgbClr val="313131"/>
                </a:solidFill>
                <a:latin typeface="Century Schoolbook"/>
                <a:ea typeface="HGP明朝E"/>
                <a:cs typeface="Century Schoolbook"/>
              </a:rPr>
              <a:t>(/1000</a:t>
            </a:r>
            <a:r>
              <a:rPr lang="en-US" altLang="en-US" sz="2000" dirty="0" smtClean="0">
                <a:solidFill>
                  <a:srgbClr val="313131"/>
                </a:solidFill>
                <a:latin typeface="Century Schoolbook"/>
                <a:ea typeface="HGP明朝E"/>
                <a:cs typeface="Century Schoolbook"/>
              </a:rPr>
              <a:t>人</a:t>
            </a:r>
            <a:r>
              <a:rPr lang="ja-JP" altLang="en-US" sz="2000" dirty="0" smtClean="0">
                <a:solidFill>
                  <a:srgbClr val="313131"/>
                </a:solidFill>
                <a:latin typeface="Century Schoolbook"/>
                <a:ea typeface="HGP明朝E"/>
                <a:cs typeface="Century Schoolbook"/>
              </a:rPr>
              <a:t>・</a:t>
            </a:r>
            <a:r>
              <a:rPr lang="en-US" altLang="en-US" sz="2000" dirty="0" smtClean="0">
                <a:solidFill>
                  <a:srgbClr val="313131"/>
                </a:solidFill>
                <a:latin typeface="Century Schoolbook"/>
                <a:ea typeface="HGP明朝E"/>
                <a:cs typeface="Century Schoolbook"/>
              </a:rPr>
              <a:t>年</a:t>
            </a:r>
            <a:r>
              <a:rPr kumimoji="1" lang="en-US" altLang="ja-JP" sz="2000" dirty="0" smtClean="0">
                <a:solidFill>
                  <a:srgbClr val="313131"/>
                </a:solidFill>
                <a:latin typeface="Century Schoolbook"/>
                <a:ea typeface="HGP明朝E"/>
                <a:cs typeface="Century Schoolbook"/>
              </a:rPr>
              <a:t>)</a:t>
            </a:r>
            <a:endParaRPr kumimoji="1" lang="ja-JP" altLang="en-US" sz="2000" dirty="0">
              <a:solidFill>
                <a:srgbClr val="313131"/>
              </a:solidFill>
              <a:latin typeface="Century Schoolbook"/>
              <a:ea typeface="HGP明朝E"/>
              <a:cs typeface="Century Schoolbook"/>
            </a:endParaRPr>
          </a:p>
        </p:txBody>
      </p:sp>
      <p:sp>
        <p:nvSpPr>
          <p:cNvPr id="12" name="テキスト ボックス 11"/>
          <p:cNvSpPr txBox="1"/>
          <p:nvPr/>
        </p:nvSpPr>
        <p:spPr>
          <a:xfrm>
            <a:off x="1979712" y="1844824"/>
            <a:ext cx="800219" cy="338554"/>
          </a:xfrm>
          <a:prstGeom prst="rect">
            <a:avLst/>
          </a:prstGeom>
          <a:noFill/>
        </p:spPr>
        <p:txBody>
          <a:bodyPr wrap="none" rtlCol="0">
            <a:spAutoFit/>
          </a:bodyPr>
          <a:lstStyle/>
          <a:p>
            <a:r>
              <a:rPr kumimoji="1" lang="ja-JP" altLang="en-US" sz="1600" dirty="0" smtClean="0">
                <a:solidFill>
                  <a:srgbClr val="0000AB"/>
                </a:solidFill>
                <a:latin typeface="HGP明朝E"/>
                <a:ea typeface="HGP明朝E"/>
                <a:cs typeface="HGP明朝E"/>
              </a:rPr>
              <a:t>肥満者</a:t>
            </a:r>
            <a:endParaRPr kumimoji="1" lang="ja-JP" altLang="en-US" sz="1600" dirty="0">
              <a:solidFill>
                <a:srgbClr val="0000AB"/>
              </a:solidFill>
              <a:latin typeface="HGP明朝E"/>
              <a:ea typeface="HGP明朝E"/>
              <a:cs typeface="HGP明朝E"/>
            </a:endParaRPr>
          </a:p>
        </p:txBody>
      </p:sp>
      <p:sp>
        <p:nvSpPr>
          <p:cNvPr id="13" name="テキスト ボックス 12"/>
          <p:cNvSpPr txBox="1"/>
          <p:nvPr/>
        </p:nvSpPr>
        <p:spPr>
          <a:xfrm>
            <a:off x="3494589" y="1844824"/>
            <a:ext cx="1005403" cy="338554"/>
          </a:xfrm>
          <a:prstGeom prst="rect">
            <a:avLst/>
          </a:prstGeom>
          <a:noFill/>
        </p:spPr>
        <p:txBody>
          <a:bodyPr wrap="none" rtlCol="0">
            <a:spAutoFit/>
          </a:bodyPr>
          <a:lstStyle/>
          <a:p>
            <a:r>
              <a:rPr kumimoji="1" lang="ja-JP" altLang="en-US" sz="1600" dirty="0" smtClean="0">
                <a:solidFill>
                  <a:srgbClr val="C60202"/>
                </a:solidFill>
                <a:latin typeface="HGP明朝E"/>
                <a:ea typeface="HGP明朝E"/>
                <a:cs typeface="HGP明朝E"/>
              </a:rPr>
              <a:t>非肥満者</a:t>
            </a:r>
            <a:endParaRPr kumimoji="1" lang="ja-JP" altLang="en-US" sz="1600" dirty="0">
              <a:solidFill>
                <a:srgbClr val="C60202"/>
              </a:solidFill>
              <a:latin typeface="HGP明朝E"/>
              <a:ea typeface="HGP明朝E"/>
              <a:cs typeface="HGP明朝E"/>
            </a:endParaRPr>
          </a:p>
        </p:txBody>
      </p:sp>
      <p:sp>
        <p:nvSpPr>
          <p:cNvPr id="14" name="テキスト ボックス 13"/>
          <p:cNvSpPr txBox="1"/>
          <p:nvPr/>
        </p:nvSpPr>
        <p:spPr>
          <a:xfrm>
            <a:off x="1691680" y="4551511"/>
            <a:ext cx="3070372" cy="461665"/>
          </a:xfrm>
          <a:prstGeom prst="rect">
            <a:avLst/>
          </a:prstGeom>
          <a:noFill/>
        </p:spPr>
        <p:txBody>
          <a:bodyPr wrap="none" rtlCol="0">
            <a:spAutoFit/>
          </a:bodyPr>
          <a:lstStyle/>
          <a:p>
            <a:r>
              <a:rPr kumimoji="1" lang="ja-JP" altLang="en-US" sz="2400" b="1" dirty="0" smtClean="0">
                <a:solidFill>
                  <a:srgbClr val="416F68"/>
                </a:solidFill>
                <a:latin typeface="Times New Roman"/>
                <a:ea typeface="Times New Roman"/>
                <a:cs typeface="Times New Roman"/>
              </a:rPr>
              <a:t>交互作用</a:t>
            </a:r>
            <a:r>
              <a:rPr kumimoji="1" lang="en-US" altLang="ja-JP" sz="2400" b="1" dirty="0" smtClean="0">
                <a:solidFill>
                  <a:srgbClr val="416F68"/>
                </a:solidFill>
                <a:latin typeface="Times New Roman"/>
                <a:ea typeface="Times New Roman"/>
                <a:cs typeface="Times New Roman"/>
              </a:rPr>
              <a:t>p</a:t>
            </a:r>
            <a:r>
              <a:rPr kumimoji="1" lang="ja-JP" altLang="en-US" sz="2400" b="1" dirty="0" smtClean="0">
                <a:solidFill>
                  <a:srgbClr val="416F68"/>
                </a:solidFill>
                <a:latin typeface="Times New Roman"/>
                <a:ea typeface="Times New Roman"/>
                <a:cs typeface="Times New Roman"/>
              </a:rPr>
              <a:t>値</a:t>
            </a:r>
            <a:r>
              <a:rPr lang="en-US" altLang="ja-JP" sz="2400" b="1" dirty="0" smtClean="0">
                <a:solidFill>
                  <a:srgbClr val="416F68"/>
                </a:solidFill>
                <a:latin typeface="Times New Roman"/>
                <a:ea typeface="Times New Roman"/>
                <a:cs typeface="Times New Roman"/>
              </a:rPr>
              <a:t> </a:t>
            </a:r>
            <a:r>
              <a:rPr lang="en-US" altLang="ja-JP" sz="2400" b="1" dirty="0">
                <a:solidFill>
                  <a:srgbClr val="416F68"/>
                </a:solidFill>
                <a:latin typeface="Times New Roman"/>
                <a:ea typeface="Times New Roman"/>
                <a:cs typeface="Times New Roman"/>
              </a:rPr>
              <a:t>= </a:t>
            </a:r>
            <a:r>
              <a:rPr lang="en-US" altLang="ja-JP" sz="2400" b="1" dirty="0" smtClean="0">
                <a:solidFill>
                  <a:srgbClr val="416F68"/>
                </a:solidFill>
                <a:latin typeface="Times New Roman"/>
                <a:ea typeface="Times New Roman"/>
                <a:cs typeface="Times New Roman"/>
              </a:rPr>
              <a:t>0.0004</a:t>
            </a:r>
            <a:r>
              <a:rPr kumimoji="1" lang="ja-JP" altLang="en-US" sz="2400" b="1" dirty="0" smtClean="0">
                <a:solidFill>
                  <a:srgbClr val="416F68"/>
                </a:solidFill>
                <a:latin typeface="Times New Roman"/>
                <a:ea typeface="Times New Roman"/>
                <a:cs typeface="Times New Roman"/>
              </a:rPr>
              <a:t>　</a:t>
            </a:r>
            <a:endParaRPr kumimoji="1" lang="ja-JP" altLang="en-US" sz="2400" b="1" dirty="0">
              <a:solidFill>
                <a:srgbClr val="416F68"/>
              </a:solidFill>
              <a:latin typeface="Times New Roman"/>
              <a:ea typeface="Times New Roman"/>
              <a:cs typeface="Times New Roman"/>
            </a:endParaRPr>
          </a:p>
        </p:txBody>
      </p:sp>
    </p:spTree>
    <p:extLst>
      <p:ext uri="{BB962C8B-B14F-4D97-AF65-F5344CB8AC3E}">
        <p14:creationId xmlns:p14="http://schemas.microsoft.com/office/powerpoint/2010/main" val="26624744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7504" y="980728"/>
            <a:ext cx="8640960" cy="4741987"/>
          </a:xfrm>
        </p:spPr>
        <p:txBody>
          <a:bodyPr>
            <a:normAutofit/>
          </a:bodyPr>
          <a:lstStyle/>
          <a:p>
            <a:pPr>
              <a:buClr>
                <a:srgbClr val="C00000"/>
              </a:buClr>
              <a:buFont typeface="Wingdings" pitchFamily="2" charset="2"/>
              <a:buChar char="ü"/>
            </a:pPr>
            <a:endParaRPr lang="en-US" altLang="ja-JP" sz="2800" b="1" spc="300" dirty="0" smtClean="0">
              <a:latin typeface="Times New Roman"/>
              <a:ea typeface="Times New Roman"/>
              <a:cs typeface="Times New Roman"/>
            </a:endParaRPr>
          </a:p>
          <a:p>
            <a:pPr>
              <a:buClr>
                <a:srgbClr val="C00000"/>
              </a:buClr>
              <a:buFont typeface="Wingdings" pitchFamily="2" charset="2"/>
              <a:buChar char="ü"/>
            </a:pPr>
            <a:r>
              <a:rPr lang="ja-JP" altLang="ja-JP" sz="2800" b="1" spc="300" dirty="0" smtClean="0">
                <a:latin typeface="Times New Roman"/>
                <a:ea typeface="Times New Roman"/>
                <a:cs typeface="Times New Roman"/>
              </a:rPr>
              <a:t>ベースライン</a:t>
            </a:r>
            <a:r>
              <a:rPr lang="ja-JP" altLang="en-US" sz="2800" b="1" spc="300" dirty="0" smtClean="0">
                <a:latin typeface="Times New Roman"/>
                <a:ea typeface="Times New Roman"/>
                <a:cs typeface="Times New Roman"/>
              </a:rPr>
              <a:t>の高感度</a:t>
            </a:r>
            <a:r>
              <a:rPr lang="en-US" altLang="ja-JP" sz="2800" b="1" spc="300" dirty="0" smtClean="0">
                <a:latin typeface="Times New Roman"/>
                <a:ea typeface="Times New Roman"/>
                <a:cs typeface="Times New Roman"/>
              </a:rPr>
              <a:t>CRP</a:t>
            </a:r>
            <a:r>
              <a:rPr lang="ja-JP" altLang="ja-JP" sz="2800" b="1" spc="300" dirty="0" smtClean="0">
                <a:latin typeface="Times New Roman"/>
                <a:ea typeface="Times New Roman"/>
                <a:cs typeface="Times New Roman"/>
              </a:rPr>
              <a:t>値は</a:t>
            </a:r>
            <a:r>
              <a:rPr lang="en-US" altLang="ja-JP" sz="2800" b="1" spc="300" dirty="0" smtClean="0">
                <a:latin typeface="Times New Roman"/>
                <a:ea typeface="Times New Roman"/>
                <a:cs typeface="Times New Roman"/>
              </a:rPr>
              <a:t>6</a:t>
            </a:r>
            <a:r>
              <a:rPr lang="ja-JP" altLang="ja-JP" sz="2800" b="1" spc="300" dirty="0" smtClean="0">
                <a:latin typeface="Times New Roman"/>
                <a:ea typeface="Times New Roman"/>
                <a:cs typeface="Times New Roman"/>
              </a:rPr>
              <a:t>年間</a:t>
            </a:r>
            <a:r>
              <a:rPr lang="ja-JP" altLang="en-US" sz="2800" b="1" spc="300" dirty="0" smtClean="0">
                <a:latin typeface="Times New Roman"/>
                <a:ea typeface="Times New Roman"/>
                <a:cs typeface="Times New Roman"/>
              </a:rPr>
              <a:t>の</a:t>
            </a:r>
            <a:r>
              <a:rPr lang="ja-JP" altLang="ja-JP" sz="2800" b="1" spc="300" dirty="0" smtClean="0">
                <a:latin typeface="Times New Roman"/>
                <a:ea typeface="Times New Roman"/>
                <a:cs typeface="Times New Roman"/>
              </a:rPr>
              <a:t>糖尿病発症</a:t>
            </a:r>
            <a:r>
              <a:rPr lang="ja-JP" altLang="en-US" sz="2800" b="1" spc="300" dirty="0" smtClean="0">
                <a:latin typeface="Times New Roman"/>
                <a:ea typeface="Times New Roman"/>
                <a:cs typeface="Times New Roman"/>
              </a:rPr>
              <a:t>率と関連し、その</a:t>
            </a:r>
            <a:r>
              <a:rPr lang="ja-JP" altLang="ja-JP" sz="2800" b="1" spc="300" dirty="0" smtClean="0">
                <a:latin typeface="Times New Roman"/>
                <a:ea typeface="Times New Roman"/>
                <a:cs typeface="Times New Roman"/>
              </a:rPr>
              <a:t>関連は</a:t>
            </a:r>
            <a:r>
              <a:rPr lang="ja-JP" altLang="en-US" sz="2800" b="1" spc="300" dirty="0" smtClean="0">
                <a:latin typeface="Times New Roman"/>
                <a:ea typeface="Times New Roman"/>
                <a:cs typeface="Times New Roman"/>
              </a:rPr>
              <a:t>喫煙、肥満のない者で認められた。</a:t>
            </a:r>
            <a:endParaRPr lang="ja-JP" altLang="ja-JP" sz="2800" b="1" spc="300" dirty="0">
              <a:latin typeface="Times New Roman"/>
              <a:ea typeface="Times New Roman"/>
              <a:cs typeface="Times New Roman"/>
            </a:endParaRPr>
          </a:p>
          <a:p>
            <a:pPr>
              <a:buClr>
                <a:srgbClr val="C00000"/>
              </a:buClr>
              <a:buFont typeface="Wingdings" pitchFamily="2" charset="2"/>
              <a:buChar char="ü"/>
            </a:pPr>
            <a:endParaRPr lang="en-US" altLang="ja-JP" sz="2800" b="1" spc="300" dirty="0">
              <a:latin typeface="Times New Roman"/>
              <a:ea typeface="Times New Roman"/>
              <a:cs typeface="Times New Roman"/>
            </a:endParaRPr>
          </a:p>
          <a:p>
            <a:pPr>
              <a:buClr>
                <a:srgbClr val="C00000"/>
              </a:buClr>
              <a:buFont typeface="Wingdings" pitchFamily="2" charset="2"/>
              <a:buChar char="ü"/>
            </a:pPr>
            <a:r>
              <a:rPr lang="en-US" altLang="ja-JP" sz="2800" b="1" spc="300" dirty="0">
                <a:latin typeface="Times New Roman"/>
                <a:ea typeface="Times New Roman"/>
                <a:cs typeface="Times New Roman"/>
              </a:rPr>
              <a:t>CRP</a:t>
            </a:r>
            <a:r>
              <a:rPr lang="ja-JP" altLang="ja-JP" sz="2800" b="1" spc="300" dirty="0">
                <a:latin typeface="Times New Roman"/>
                <a:ea typeface="Times New Roman"/>
                <a:cs typeface="Times New Roman"/>
              </a:rPr>
              <a:t>そのもの</a:t>
            </a:r>
            <a:r>
              <a:rPr lang="ja-JP" altLang="ja-JP" sz="2800" b="1" spc="300" dirty="0" smtClean="0">
                <a:latin typeface="Times New Roman"/>
                <a:ea typeface="Times New Roman"/>
                <a:cs typeface="Times New Roman"/>
              </a:rPr>
              <a:t>、</a:t>
            </a:r>
            <a:r>
              <a:rPr lang="ja-JP" altLang="en-US" sz="2800" b="1" spc="300" dirty="0" smtClean="0">
                <a:latin typeface="Times New Roman"/>
                <a:ea typeface="Times New Roman"/>
                <a:cs typeface="Times New Roman"/>
              </a:rPr>
              <a:t>未知</a:t>
            </a:r>
            <a:r>
              <a:rPr lang="ja-JP" altLang="ja-JP" sz="2800" b="1" spc="300" dirty="0" smtClean="0">
                <a:latin typeface="Times New Roman"/>
                <a:ea typeface="Times New Roman"/>
                <a:cs typeface="Times New Roman"/>
              </a:rPr>
              <a:t>あるいは</a:t>
            </a:r>
            <a:r>
              <a:rPr lang="ja-JP" altLang="en-US" sz="2800" b="1" spc="300" dirty="0" smtClean="0">
                <a:latin typeface="Times New Roman"/>
                <a:ea typeface="Times New Roman"/>
                <a:cs typeface="Times New Roman"/>
              </a:rPr>
              <a:t>解析に含まれていない</a:t>
            </a:r>
            <a:r>
              <a:rPr lang="ja-JP" altLang="ja-JP" sz="2800" b="1" spc="300" dirty="0" smtClean="0">
                <a:latin typeface="Times New Roman"/>
                <a:ea typeface="Times New Roman"/>
                <a:cs typeface="Times New Roman"/>
              </a:rPr>
              <a:t>原因</a:t>
            </a:r>
            <a:r>
              <a:rPr lang="ja-JP" altLang="ja-JP" sz="2800" b="1" spc="300" dirty="0">
                <a:latin typeface="Times New Roman"/>
                <a:ea typeface="Times New Roman"/>
                <a:cs typeface="Times New Roman"/>
              </a:rPr>
              <a:t>による、</a:t>
            </a:r>
            <a:r>
              <a:rPr lang="en-US" altLang="ja-JP" sz="2800" b="1" spc="300" dirty="0">
                <a:latin typeface="Times New Roman"/>
                <a:ea typeface="Times New Roman"/>
                <a:cs typeface="Times New Roman"/>
              </a:rPr>
              <a:t>CRP</a:t>
            </a:r>
            <a:r>
              <a:rPr lang="ja-JP" altLang="ja-JP" sz="2800" b="1" spc="300" dirty="0">
                <a:latin typeface="Times New Roman"/>
                <a:ea typeface="Times New Roman"/>
                <a:cs typeface="Times New Roman"/>
              </a:rPr>
              <a:t>の上昇が糖尿病発症と関連すること</a:t>
            </a:r>
            <a:r>
              <a:rPr lang="ja-JP" altLang="ja-JP" sz="2800" b="1" spc="300" dirty="0" smtClean="0">
                <a:latin typeface="Times New Roman"/>
                <a:ea typeface="Times New Roman"/>
                <a:cs typeface="Times New Roman"/>
              </a:rPr>
              <a:t>を</a:t>
            </a:r>
            <a:r>
              <a:rPr lang="ja-JP" altLang="en-US" sz="2800" b="1" spc="300" dirty="0" smtClean="0">
                <a:latin typeface="Times New Roman"/>
                <a:ea typeface="Times New Roman"/>
                <a:cs typeface="Times New Roman"/>
              </a:rPr>
              <a:t>示唆される。</a:t>
            </a:r>
            <a:endParaRPr lang="en-US" altLang="ja-JP" sz="2800" b="1" spc="300" dirty="0" smtClean="0">
              <a:latin typeface="Times New Roman"/>
              <a:ea typeface="Times New Roman"/>
              <a:cs typeface="Times New Roman"/>
            </a:endParaRPr>
          </a:p>
        </p:txBody>
      </p:sp>
      <p:sp>
        <p:nvSpPr>
          <p:cNvPr id="4" name="Line 2"/>
          <p:cNvSpPr>
            <a:spLocks noChangeShapeType="1"/>
          </p:cNvSpPr>
          <p:nvPr/>
        </p:nvSpPr>
        <p:spPr bwMode="auto">
          <a:xfrm>
            <a:off x="372591" y="905392"/>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AutoShape 3"/>
          <p:cNvSpPr>
            <a:spLocks noChangeArrowheads="1"/>
          </p:cNvSpPr>
          <p:nvPr/>
        </p:nvSpPr>
        <p:spPr bwMode="auto">
          <a:xfrm>
            <a:off x="323528" y="833955"/>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9" name="テキスト ボックス 8"/>
          <p:cNvSpPr txBox="1"/>
          <p:nvPr/>
        </p:nvSpPr>
        <p:spPr>
          <a:xfrm>
            <a:off x="396260" y="128826"/>
            <a:ext cx="1223412"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考察</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24083861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9512" y="1711349"/>
            <a:ext cx="8856984" cy="4958011"/>
          </a:xfrm>
        </p:spPr>
        <p:txBody>
          <a:bodyPr>
            <a:normAutofit/>
          </a:bodyPr>
          <a:lstStyle/>
          <a:p>
            <a:pPr>
              <a:lnSpc>
                <a:spcPct val="120000"/>
              </a:lnSpc>
              <a:buClr>
                <a:srgbClr val="C00000"/>
              </a:buClr>
              <a:buSzPct val="120000"/>
              <a:buFont typeface="Wingdings" charset="2"/>
              <a:buChar char="ü"/>
            </a:pPr>
            <a:r>
              <a:rPr lang="ja-JP" altLang="ja-JP" sz="2800" b="1" spc="300" dirty="0" smtClean="0">
                <a:latin typeface="Times New Roman"/>
                <a:ea typeface="Times New Roman"/>
                <a:cs typeface="Times New Roman"/>
              </a:rPr>
              <a:t>低炎症</a:t>
            </a:r>
            <a:r>
              <a:rPr lang="ja-JP" altLang="en-US" sz="2800" b="1" spc="300" dirty="0" smtClean="0">
                <a:latin typeface="Times New Roman"/>
                <a:ea typeface="Times New Roman"/>
                <a:cs typeface="Times New Roman"/>
              </a:rPr>
              <a:t>状態で</a:t>
            </a:r>
            <a:r>
              <a:rPr lang="ja-JP" altLang="ja-JP" sz="2800" b="1" spc="300" dirty="0" smtClean="0">
                <a:latin typeface="Times New Roman"/>
                <a:ea typeface="Times New Roman"/>
                <a:cs typeface="Times New Roman"/>
              </a:rPr>
              <a:t>は</a:t>
            </a:r>
            <a:r>
              <a:rPr lang="ja-JP" altLang="en-US" sz="2800" b="1" spc="300" dirty="0" smtClean="0">
                <a:latin typeface="Times New Roman"/>
                <a:ea typeface="Times New Roman"/>
                <a:cs typeface="Times New Roman"/>
              </a:rPr>
              <a:t>、サイトカインや</a:t>
            </a:r>
            <a:r>
              <a:rPr lang="ja-JP" altLang="ja-JP" sz="2800" b="1" spc="300" dirty="0" smtClean="0">
                <a:latin typeface="Times New Roman"/>
                <a:ea typeface="Times New Roman"/>
                <a:cs typeface="Times New Roman"/>
              </a:rPr>
              <a:t>ケモカインの</a:t>
            </a:r>
            <a:r>
              <a:rPr lang="ja-JP" altLang="ja-JP" sz="2800" b="1" spc="300" dirty="0">
                <a:latin typeface="Times New Roman"/>
                <a:ea typeface="Times New Roman"/>
                <a:cs typeface="Times New Roman"/>
              </a:rPr>
              <a:t>合成を促進</a:t>
            </a:r>
            <a:r>
              <a:rPr lang="ja-JP" altLang="ja-JP" sz="2800" b="1" spc="300" dirty="0" smtClean="0">
                <a:latin typeface="Times New Roman"/>
                <a:ea typeface="Times New Roman"/>
                <a:cs typeface="Times New Roman"/>
              </a:rPr>
              <a:t>し</a:t>
            </a:r>
            <a:r>
              <a:rPr lang="ja-JP" altLang="en-US" sz="2800" b="1" spc="300" dirty="0" smtClean="0">
                <a:latin typeface="Times New Roman"/>
                <a:ea typeface="Times New Roman"/>
                <a:cs typeface="Times New Roman"/>
              </a:rPr>
              <a:t>ている。</a:t>
            </a:r>
            <a:endParaRPr lang="en-US" altLang="ja-JP" sz="2800" b="1" spc="300" dirty="0" smtClean="0">
              <a:latin typeface="Times New Roman"/>
              <a:ea typeface="Times New Roman"/>
              <a:cs typeface="Times New Roman"/>
            </a:endParaRPr>
          </a:p>
          <a:p>
            <a:pPr>
              <a:lnSpc>
                <a:spcPct val="120000"/>
              </a:lnSpc>
              <a:buClr>
                <a:srgbClr val="C00000"/>
              </a:buClr>
              <a:buSzPct val="120000"/>
              <a:buFont typeface="Wingdings" charset="2"/>
              <a:buChar char="ü"/>
            </a:pPr>
            <a:r>
              <a:rPr lang="ja-JP" altLang="en-US" sz="2800" b="1" spc="300" dirty="0" smtClean="0">
                <a:latin typeface="Times New Roman"/>
                <a:ea typeface="Times New Roman"/>
                <a:cs typeface="Times New Roman"/>
              </a:rPr>
              <a:t>さらに、</a:t>
            </a:r>
            <a:r>
              <a:rPr lang="ja-JP" altLang="ja-JP" sz="2800" b="1" spc="300" dirty="0" smtClean="0">
                <a:latin typeface="Times New Roman"/>
                <a:ea typeface="Times New Roman"/>
                <a:cs typeface="Times New Roman"/>
              </a:rPr>
              <a:t>単核白血球やマクロファージ</a:t>
            </a:r>
            <a:r>
              <a:rPr lang="ja-JP" altLang="en-US" sz="2800" b="1" spc="300" dirty="0" smtClean="0">
                <a:latin typeface="Times New Roman"/>
                <a:ea typeface="Times New Roman"/>
                <a:cs typeface="Times New Roman"/>
              </a:rPr>
              <a:t>が活性化している。</a:t>
            </a:r>
            <a:endParaRPr lang="en-US" altLang="ja-JP" sz="2800" b="1" spc="300" dirty="0" smtClean="0">
              <a:latin typeface="Times New Roman"/>
              <a:ea typeface="Times New Roman"/>
              <a:cs typeface="Times New Roman"/>
            </a:endParaRPr>
          </a:p>
          <a:p>
            <a:pPr>
              <a:lnSpc>
                <a:spcPct val="120000"/>
              </a:lnSpc>
              <a:buClr>
                <a:srgbClr val="C00000"/>
              </a:buClr>
              <a:buSzPct val="120000"/>
              <a:buFont typeface="Wingdings" charset="2"/>
              <a:buChar char="ü"/>
            </a:pPr>
            <a:r>
              <a:rPr lang="ja-JP" altLang="en-US" sz="2800" b="1" spc="300" dirty="0" smtClean="0">
                <a:latin typeface="Times New Roman"/>
                <a:ea typeface="Times New Roman"/>
                <a:cs typeface="Times New Roman"/>
              </a:rPr>
              <a:t>これらは、</a:t>
            </a:r>
            <a:r>
              <a:rPr lang="ja-JP" altLang="ja-JP" sz="2800" b="1" spc="300" dirty="0" smtClean="0">
                <a:latin typeface="Times New Roman"/>
                <a:ea typeface="Times New Roman"/>
                <a:cs typeface="Times New Roman"/>
              </a:rPr>
              <a:t>インスリン</a:t>
            </a:r>
            <a:r>
              <a:rPr lang="ja-JP" altLang="ja-JP" sz="2800" b="1" spc="300" dirty="0">
                <a:latin typeface="Times New Roman"/>
                <a:ea typeface="Times New Roman"/>
                <a:cs typeface="Times New Roman"/>
              </a:rPr>
              <a:t>抵抗性を</a:t>
            </a:r>
            <a:r>
              <a:rPr lang="ja-JP" altLang="ja-JP" sz="2800" b="1" spc="300" dirty="0" smtClean="0">
                <a:latin typeface="Times New Roman"/>
                <a:ea typeface="Times New Roman"/>
                <a:cs typeface="Times New Roman"/>
              </a:rPr>
              <a:t>引き起こす</a:t>
            </a:r>
            <a:r>
              <a:rPr lang="ja-JP" altLang="en-US" sz="2800" b="1" spc="300" dirty="0" smtClean="0">
                <a:latin typeface="Times New Roman"/>
                <a:ea typeface="Times New Roman"/>
                <a:cs typeface="Times New Roman"/>
                <a:sym typeface="Wingdings"/>
              </a:rPr>
              <a:t>。</a:t>
            </a:r>
            <a:r>
              <a:rPr lang="en-US" altLang="ja-JP" sz="2800" b="1" spc="300" baseline="30000" dirty="0" smtClean="0">
                <a:latin typeface="Times New Roman"/>
                <a:ea typeface="Times New Roman"/>
                <a:cs typeface="Times New Roman"/>
                <a:sym typeface="Wingdings"/>
              </a:rPr>
              <a:t>[</a:t>
            </a:r>
            <a:r>
              <a:rPr lang="en-US" altLang="ja-JP" sz="2800" b="1" spc="300" baseline="30000" dirty="0">
                <a:latin typeface="Times New Roman"/>
                <a:ea typeface="Times New Roman"/>
                <a:cs typeface="Times New Roman"/>
                <a:sym typeface="Wingdings"/>
              </a:rPr>
              <a:t>1</a:t>
            </a:r>
            <a:r>
              <a:rPr lang="en-US" altLang="ja-JP" sz="2800" b="1" spc="300" baseline="30000" dirty="0" smtClean="0">
                <a:latin typeface="Times New Roman"/>
                <a:ea typeface="Times New Roman"/>
                <a:cs typeface="Times New Roman"/>
                <a:sym typeface="Wingdings"/>
              </a:rPr>
              <a:t>] </a:t>
            </a:r>
          </a:p>
          <a:p>
            <a:pPr>
              <a:lnSpc>
                <a:spcPct val="120000"/>
              </a:lnSpc>
              <a:buClr>
                <a:srgbClr val="C00000"/>
              </a:buClr>
              <a:buSzPct val="120000"/>
              <a:buFont typeface="Wingdings" charset="2"/>
              <a:buChar char="ü"/>
            </a:pPr>
            <a:endParaRPr lang="en-US" altLang="ja-JP" sz="2800" b="1" spc="300" baseline="30000" dirty="0" smtClean="0">
              <a:latin typeface="Times New Roman"/>
              <a:ea typeface="Times New Roman"/>
              <a:cs typeface="Times New Roman"/>
              <a:sym typeface="Wingdings"/>
            </a:endParaRPr>
          </a:p>
          <a:p>
            <a:pPr>
              <a:lnSpc>
                <a:spcPct val="120000"/>
              </a:lnSpc>
              <a:buClr>
                <a:srgbClr val="C00000"/>
              </a:buClr>
              <a:buSzPct val="120000"/>
              <a:buFont typeface="Wingdings" charset="2"/>
              <a:buChar char="ü"/>
            </a:pPr>
            <a:endParaRPr lang="en-US" altLang="ja-JP" sz="2800" b="1" dirty="0">
              <a:latin typeface="Times New Roman"/>
              <a:ea typeface="Times New Roman"/>
              <a:cs typeface="Times New Roman"/>
            </a:endParaRPr>
          </a:p>
          <a:p>
            <a:pPr marL="457200" lvl="1" indent="0">
              <a:buClr>
                <a:srgbClr val="C00000"/>
              </a:buClr>
              <a:buSzPct val="120000"/>
              <a:buNone/>
            </a:pPr>
            <a:endParaRPr lang="ja-JP" altLang="en-US" b="1" dirty="0">
              <a:latin typeface="Times New Roman"/>
              <a:ea typeface="Times New Roman"/>
              <a:cs typeface="Times New Roman"/>
            </a:endParaRPr>
          </a:p>
        </p:txBody>
      </p:sp>
      <p:sp>
        <p:nvSpPr>
          <p:cNvPr id="4" name="Line 2"/>
          <p:cNvSpPr>
            <a:spLocks noChangeShapeType="1"/>
          </p:cNvSpPr>
          <p:nvPr/>
        </p:nvSpPr>
        <p:spPr bwMode="auto">
          <a:xfrm>
            <a:off x="372591" y="907133"/>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AutoShape 3"/>
          <p:cNvSpPr>
            <a:spLocks noChangeArrowheads="1"/>
          </p:cNvSpPr>
          <p:nvPr/>
        </p:nvSpPr>
        <p:spPr bwMode="auto">
          <a:xfrm>
            <a:off x="323528" y="835696"/>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9" name="テキスト ボックス 8"/>
          <p:cNvSpPr txBox="1"/>
          <p:nvPr/>
        </p:nvSpPr>
        <p:spPr>
          <a:xfrm>
            <a:off x="395536" y="5826750"/>
            <a:ext cx="8685190" cy="338554"/>
          </a:xfrm>
          <a:prstGeom prst="rect">
            <a:avLst/>
          </a:prstGeom>
          <a:noFill/>
        </p:spPr>
        <p:txBody>
          <a:bodyPr wrap="none" rtlCol="0">
            <a:spAutoFit/>
          </a:bodyPr>
          <a:lstStyle/>
          <a:p>
            <a:r>
              <a:rPr lang="en-US" altLang="ja-JP" sz="1600" dirty="0" smtClean="0">
                <a:latin typeface="Times New Roman"/>
                <a:cs typeface="Times New Roman"/>
              </a:rPr>
              <a:t>[1] </a:t>
            </a:r>
            <a:r>
              <a:rPr lang="en-US" altLang="ja-JP" sz="1600" dirty="0" err="1" smtClean="0">
                <a:latin typeface="Times New Roman"/>
                <a:cs typeface="Times New Roman"/>
              </a:rPr>
              <a:t>Shoelson</a:t>
            </a:r>
            <a:r>
              <a:rPr lang="en-US" altLang="ja-JP" sz="1600" dirty="0">
                <a:latin typeface="Times New Roman"/>
                <a:cs typeface="Times New Roman"/>
              </a:rPr>
              <a:t>, S. E.</a:t>
            </a:r>
            <a:r>
              <a:rPr lang="en-US" altLang="ja-JP" sz="1600" dirty="0" smtClean="0">
                <a:latin typeface="Times New Roman"/>
                <a:cs typeface="Times New Roman"/>
              </a:rPr>
              <a:t>, et al. </a:t>
            </a:r>
            <a:r>
              <a:rPr lang="en-US" altLang="ja-JP" sz="1600" dirty="0">
                <a:latin typeface="Times New Roman"/>
                <a:cs typeface="Times New Roman"/>
              </a:rPr>
              <a:t>(2006). </a:t>
            </a:r>
            <a:r>
              <a:rPr lang="en-US" altLang="ja-JP" sz="1600" dirty="0" smtClean="0">
                <a:latin typeface="Times New Roman"/>
                <a:cs typeface="Times New Roman"/>
              </a:rPr>
              <a:t>Inflammation </a:t>
            </a:r>
            <a:r>
              <a:rPr lang="en-US" altLang="ja-JP" sz="1600" dirty="0">
                <a:latin typeface="Times New Roman"/>
                <a:cs typeface="Times New Roman"/>
              </a:rPr>
              <a:t>and insulin resistance. J </a:t>
            </a:r>
            <a:r>
              <a:rPr lang="en-US" altLang="ja-JP" sz="1600" dirty="0" err="1">
                <a:latin typeface="Times New Roman"/>
                <a:cs typeface="Times New Roman"/>
              </a:rPr>
              <a:t>Clin</a:t>
            </a:r>
            <a:r>
              <a:rPr lang="en-US" altLang="ja-JP" sz="1600" dirty="0">
                <a:latin typeface="Times New Roman"/>
                <a:cs typeface="Times New Roman"/>
              </a:rPr>
              <a:t> Invest, 116(7), 1793-1801. </a:t>
            </a:r>
            <a:endParaRPr kumimoji="1" lang="ja-JP" altLang="en-US" sz="1600" dirty="0">
              <a:latin typeface="Times New Roman"/>
              <a:cs typeface="Times New Roman"/>
            </a:endParaRPr>
          </a:p>
        </p:txBody>
      </p:sp>
      <p:sp>
        <p:nvSpPr>
          <p:cNvPr id="10" name="テキスト ボックス 9"/>
          <p:cNvSpPr txBox="1"/>
          <p:nvPr/>
        </p:nvSpPr>
        <p:spPr>
          <a:xfrm>
            <a:off x="396260" y="128826"/>
            <a:ext cx="3219351"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考察</a:t>
            </a:r>
            <a:r>
              <a:rPr lang="en-US" altLang="ja-JP" sz="4000" b="1" dirty="0" smtClean="0">
                <a:latin typeface="Times New Roman"/>
                <a:ea typeface="Times New Roman"/>
                <a:cs typeface="Times New Roman"/>
              </a:rPr>
              <a:t> (</a:t>
            </a:r>
            <a:r>
              <a:rPr lang="ja-JP" altLang="en-US" sz="4000" b="1" dirty="0" smtClean="0">
                <a:latin typeface="Times New Roman"/>
                <a:ea typeface="Times New Roman"/>
                <a:cs typeface="Times New Roman"/>
              </a:rPr>
              <a:t>つづき</a:t>
            </a:r>
            <a:r>
              <a:rPr lang="en-US" altLang="ja-JP" sz="4000" b="1" dirty="0" smtClean="0">
                <a:latin typeface="Times New Roman"/>
                <a:ea typeface="Times New Roman"/>
                <a:cs typeface="Times New Roman"/>
              </a:rPr>
              <a:t>)</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25654611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071389"/>
            <a:ext cx="8229600" cy="4525963"/>
          </a:xfrm>
        </p:spPr>
        <p:txBody>
          <a:bodyPr>
            <a:normAutofit/>
          </a:bodyPr>
          <a:lstStyle/>
          <a:p>
            <a:pPr>
              <a:buClr>
                <a:srgbClr val="C00000"/>
              </a:buClr>
              <a:buSzPct val="120000"/>
              <a:buFont typeface="Wingdings" pitchFamily="2" charset="2"/>
              <a:buChar char="ü"/>
            </a:pPr>
            <a:r>
              <a:rPr lang="en-US" altLang="ja-JP" sz="2800" b="1" spc="300" dirty="0" smtClean="0">
                <a:latin typeface="Times New Roman"/>
                <a:ea typeface="Times New Roman"/>
                <a:cs typeface="Times New Roman"/>
              </a:rPr>
              <a:t>CRP</a:t>
            </a:r>
            <a:r>
              <a:rPr lang="ja-JP" altLang="ja-JP" sz="2800" b="1" spc="300" dirty="0">
                <a:latin typeface="Times New Roman"/>
                <a:ea typeface="Times New Roman"/>
                <a:cs typeface="Times New Roman"/>
              </a:rPr>
              <a:t>そのもの、あるいは</a:t>
            </a:r>
            <a:r>
              <a:rPr lang="en-US" altLang="ja-JP" sz="2800" b="1" spc="300" dirty="0" smtClean="0">
                <a:latin typeface="Times New Roman"/>
                <a:ea typeface="Times New Roman"/>
                <a:cs typeface="Times New Roman"/>
              </a:rPr>
              <a:t>CRP</a:t>
            </a:r>
            <a:r>
              <a:rPr lang="ja-JP" altLang="en-US" sz="2800" b="1" spc="300" dirty="0" smtClean="0">
                <a:latin typeface="Times New Roman"/>
                <a:ea typeface="Times New Roman"/>
                <a:cs typeface="Times New Roman"/>
              </a:rPr>
              <a:t>によって示される</a:t>
            </a:r>
            <a:r>
              <a:rPr lang="ja-JP" altLang="ja-JP" sz="2800" b="1" spc="300" dirty="0" smtClean="0">
                <a:latin typeface="Times New Roman"/>
                <a:ea typeface="Times New Roman"/>
                <a:cs typeface="Times New Roman"/>
              </a:rPr>
              <a:t>慢性</a:t>
            </a:r>
            <a:r>
              <a:rPr lang="ja-JP" altLang="ja-JP" sz="2800" b="1" spc="300" dirty="0">
                <a:latin typeface="Times New Roman"/>
                <a:ea typeface="Times New Roman"/>
                <a:cs typeface="Times New Roman"/>
              </a:rPr>
              <a:t>低炎症状態が糖尿病発症に先行</a:t>
            </a:r>
            <a:r>
              <a:rPr lang="ja-JP" altLang="ja-JP" sz="2800" b="1" spc="300" dirty="0" smtClean="0">
                <a:latin typeface="Times New Roman"/>
                <a:ea typeface="Times New Roman"/>
                <a:cs typeface="Times New Roman"/>
              </a:rPr>
              <a:t>する</a:t>
            </a:r>
            <a:r>
              <a:rPr lang="ja-JP" altLang="en-US" sz="2800" b="1" spc="300" dirty="0" smtClean="0">
                <a:latin typeface="Times New Roman"/>
                <a:ea typeface="Times New Roman"/>
                <a:cs typeface="Times New Roman"/>
              </a:rPr>
              <a:t>。</a:t>
            </a:r>
            <a:endParaRPr lang="en-US" altLang="ja-JP" sz="2800" b="1" spc="300" dirty="0" smtClean="0">
              <a:latin typeface="Times New Roman"/>
              <a:ea typeface="Times New Roman"/>
              <a:cs typeface="Times New Roman"/>
            </a:endParaRPr>
          </a:p>
          <a:p>
            <a:pPr>
              <a:buClr>
                <a:srgbClr val="C00000"/>
              </a:buClr>
              <a:buSzPct val="120000"/>
              <a:buFont typeface="Wingdings" pitchFamily="2" charset="2"/>
              <a:buChar char="ü"/>
            </a:pPr>
            <a:r>
              <a:rPr lang="ja-JP" altLang="en-US" sz="2800" b="1" spc="300" dirty="0" smtClean="0">
                <a:latin typeface="Times New Roman"/>
                <a:ea typeface="Times New Roman"/>
                <a:cs typeface="Times New Roman"/>
              </a:rPr>
              <a:t>低炎症状態と糖尿病発症との</a:t>
            </a:r>
            <a:r>
              <a:rPr lang="ja-JP" altLang="ja-JP" sz="2800" b="1" spc="300" dirty="0" smtClean="0">
                <a:latin typeface="Times New Roman"/>
                <a:ea typeface="Times New Roman"/>
                <a:cs typeface="Times New Roman"/>
              </a:rPr>
              <a:t>関連</a:t>
            </a:r>
            <a:r>
              <a:rPr lang="ja-JP" altLang="ja-JP" sz="2800" b="1" spc="300" dirty="0">
                <a:latin typeface="Times New Roman"/>
                <a:ea typeface="Times New Roman"/>
                <a:cs typeface="Times New Roman"/>
              </a:rPr>
              <a:t>は喫煙や肥満に独立して</a:t>
            </a:r>
            <a:r>
              <a:rPr lang="ja-JP" altLang="ja-JP" sz="2800" b="1" spc="300" dirty="0" smtClean="0">
                <a:latin typeface="Times New Roman"/>
                <a:ea typeface="Times New Roman"/>
                <a:cs typeface="Times New Roman"/>
              </a:rPr>
              <a:t>い</a:t>
            </a:r>
            <a:r>
              <a:rPr lang="ja-JP" altLang="en-US" sz="2800" b="1" spc="300" dirty="0" smtClean="0">
                <a:latin typeface="Times New Roman"/>
                <a:ea typeface="Times New Roman"/>
                <a:cs typeface="Times New Roman"/>
              </a:rPr>
              <a:t>た。</a:t>
            </a:r>
            <a:endParaRPr lang="ja-JP" altLang="ja-JP" sz="2800" b="1" spc="300" dirty="0">
              <a:latin typeface="Times New Roman"/>
              <a:ea typeface="Times New Roman"/>
              <a:cs typeface="Times New Roman"/>
            </a:endParaRPr>
          </a:p>
          <a:p>
            <a:pPr>
              <a:buClr>
                <a:srgbClr val="C00000"/>
              </a:buClr>
              <a:buSzPct val="120000"/>
              <a:buFont typeface="Wingdings" pitchFamily="2" charset="2"/>
              <a:buChar char="ü"/>
            </a:pPr>
            <a:endParaRPr lang="ja-JP" altLang="en-US" sz="2800" b="1" spc="300" dirty="0">
              <a:latin typeface="Times New Roman"/>
              <a:ea typeface="Times New Roman"/>
              <a:cs typeface="Times New Roman"/>
            </a:endParaRPr>
          </a:p>
        </p:txBody>
      </p:sp>
      <p:sp>
        <p:nvSpPr>
          <p:cNvPr id="4" name="Line 2"/>
          <p:cNvSpPr>
            <a:spLocks noChangeShapeType="1"/>
          </p:cNvSpPr>
          <p:nvPr/>
        </p:nvSpPr>
        <p:spPr bwMode="auto">
          <a:xfrm>
            <a:off x="372591" y="1123157"/>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AutoShape 3"/>
          <p:cNvSpPr>
            <a:spLocks noChangeArrowheads="1"/>
          </p:cNvSpPr>
          <p:nvPr/>
        </p:nvSpPr>
        <p:spPr bwMode="auto">
          <a:xfrm>
            <a:off x="323528" y="1051720"/>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9" name="テキスト ボックス 8"/>
          <p:cNvSpPr txBox="1"/>
          <p:nvPr/>
        </p:nvSpPr>
        <p:spPr>
          <a:xfrm>
            <a:off x="396260" y="344850"/>
            <a:ext cx="1223412"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結論</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34104963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071389"/>
            <a:ext cx="8229600" cy="4525963"/>
          </a:xfrm>
        </p:spPr>
        <p:txBody>
          <a:bodyPr>
            <a:normAutofit/>
          </a:bodyPr>
          <a:lstStyle/>
          <a:p>
            <a:pPr>
              <a:buClr>
                <a:srgbClr val="C00000"/>
              </a:buClr>
              <a:buSzPct val="120000"/>
              <a:buFont typeface="Wingdings" pitchFamily="2" charset="2"/>
              <a:buChar char="ü"/>
            </a:pPr>
            <a:r>
              <a:rPr lang="ja-JP" altLang="en-US" sz="2800" b="1" spc="300" dirty="0" smtClean="0">
                <a:latin typeface="Times New Roman"/>
                <a:ea typeface="Times New Roman"/>
                <a:cs typeface="Times New Roman"/>
              </a:rPr>
              <a:t>本研究に協力頂いている職域の皆様、職域健康管理部門のスタッフの皆様に心より感謝申し上げます。</a:t>
            </a:r>
            <a:endParaRPr lang="ja-JP" altLang="en-US" sz="2800" b="1" spc="300" dirty="0">
              <a:latin typeface="Times New Roman"/>
              <a:ea typeface="Times New Roman"/>
              <a:cs typeface="Times New Roman"/>
            </a:endParaRPr>
          </a:p>
        </p:txBody>
      </p:sp>
      <p:sp>
        <p:nvSpPr>
          <p:cNvPr id="4" name="Line 2"/>
          <p:cNvSpPr>
            <a:spLocks noChangeShapeType="1"/>
          </p:cNvSpPr>
          <p:nvPr/>
        </p:nvSpPr>
        <p:spPr bwMode="auto">
          <a:xfrm>
            <a:off x="372591" y="1123157"/>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AutoShape 3"/>
          <p:cNvSpPr>
            <a:spLocks noChangeArrowheads="1"/>
          </p:cNvSpPr>
          <p:nvPr/>
        </p:nvSpPr>
        <p:spPr bwMode="auto">
          <a:xfrm>
            <a:off x="323528" y="1051720"/>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9" name="テキスト ボックス 8"/>
          <p:cNvSpPr txBox="1"/>
          <p:nvPr/>
        </p:nvSpPr>
        <p:spPr>
          <a:xfrm>
            <a:off x="396260" y="344850"/>
            <a:ext cx="1210588"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謝辞</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20166973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297833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372591" y="908149"/>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3" name="AutoShape 3"/>
          <p:cNvSpPr>
            <a:spLocks noChangeArrowheads="1"/>
          </p:cNvSpPr>
          <p:nvPr/>
        </p:nvSpPr>
        <p:spPr bwMode="auto">
          <a:xfrm>
            <a:off x="323528" y="836712"/>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5" name="コンテンツ プレースホルダー 2"/>
          <p:cNvSpPr txBox="1">
            <a:spLocks/>
          </p:cNvSpPr>
          <p:nvPr/>
        </p:nvSpPr>
        <p:spPr>
          <a:xfrm>
            <a:off x="323528" y="1279301"/>
            <a:ext cx="8352928" cy="466997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Clr>
                <a:srgbClr val="C00000"/>
              </a:buClr>
              <a:buFont typeface="Wingdings" charset="2"/>
              <a:buChar char="ü"/>
            </a:pPr>
            <a:r>
              <a:rPr lang="ja-JP" altLang="en-US" sz="3100" b="1" dirty="0" smtClean="0">
                <a:latin typeface="HGP明朝E"/>
                <a:ea typeface="HGP明朝E"/>
                <a:cs typeface="HGP明朝E"/>
              </a:rPr>
              <a:t>糖尿病発症リスク比（</a:t>
            </a:r>
            <a:r>
              <a:rPr lang="en-US" altLang="ja-JP" sz="3100" b="1" dirty="0" smtClean="0">
                <a:latin typeface="HGP明朝E"/>
                <a:ea typeface="HGP明朝E"/>
                <a:cs typeface="HGP明朝E"/>
              </a:rPr>
              <a:t>RR</a:t>
            </a:r>
            <a:r>
              <a:rPr lang="en-US" altLang="ja-JP" sz="3100" b="1" dirty="0">
                <a:latin typeface="HGP明朝E"/>
                <a:ea typeface="HGP明朝E"/>
                <a:cs typeface="HGP明朝E"/>
              </a:rPr>
              <a:t>, 95% </a:t>
            </a:r>
            <a:r>
              <a:rPr lang="en-US" altLang="ja-JP" sz="3100" b="1" dirty="0" smtClean="0">
                <a:latin typeface="HGP明朝E"/>
                <a:ea typeface="HGP明朝E"/>
                <a:cs typeface="HGP明朝E"/>
              </a:rPr>
              <a:t>CI</a:t>
            </a:r>
            <a:r>
              <a:rPr lang="ja-JP" altLang="en-US" sz="3100" b="1" dirty="0" smtClean="0">
                <a:latin typeface="HGP明朝E"/>
                <a:ea typeface="HGP明朝E"/>
                <a:cs typeface="HGP明朝E"/>
              </a:rPr>
              <a:t>）</a:t>
            </a:r>
            <a:endParaRPr lang="en-US" altLang="ja-JP" sz="3100" b="1" dirty="0" smtClean="0">
              <a:latin typeface="HGP明朝E"/>
              <a:ea typeface="HGP明朝E"/>
              <a:cs typeface="HGP明朝E"/>
            </a:endParaRPr>
          </a:p>
          <a:p>
            <a:pPr marL="0" indent="0">
              <a:buClr>
                <a:srgbClr val="C00000"/>
              </a:buClr>
              <a:buNone/>
            </a:pPr>
            <a:r>
              <a:rPr lang="ja-JP" altLang="ja-JP" sz="3100" b="1" dirty="0">
                <a:latin typeface="HGP明朝E"/>
                <a:ea typeface="HGP明朝E"/>
                <a:cs typeface="HGP明朝E"/>
              </a:rPr>
              <a:t>　</a:t>
            </a:r>
            <a:r>
              <a:rPr lang="en-US" altLang="ja-JP" sz="3100" b="1" dirty="0" smtClean="0">
                <a:latin typeface="HGP明朝E"/>
                <a:ea typeface="HGP明朝E"/>
                <a:cs typeface="HGP明朝E"/>
              </a:rPr>
              <a:t> </a:t>
            </a:r>
            <a:r>
              <a:rPr lang="ja-JP" altLang="en-US" sz="3100" b="1" dirty="0" smtClean="0">
                <a:latin typeface="HGP明朝E"/>
                <a:ea typeface="HGP明朝E"/>
                <a:cs typeface="HGP明朝E"/>
              </a:rPr>
              <a:t>喫煙者</a:t>
            </a:r>
            <a:r>
              <a:rPr lang="en-US" altLang="ja-JP" sz="3100" b="1" dirty="0" smtClean="0">
                <a:latin typeface="HGP明朝E"/>
                <a:ea typeface="HGP明朝E"/>
                <a:cs typeface="HGP明朝E"/>
              </a:rPr>
              <a:t>vs</a:t>
            </a:r>
            <a:r>
              <a:rPr lang="en-US" altLang="ja-JP" sz="3100" b="1" dirty="0">
                <a:latin typeface="HGP明朝E"/>
                <a:ea typeface="HGP明朝E"/>
                <a:cs typeface="HGP明朝E"/>
              </a:rPr>
              <a:t>. </a:t>
            </a:r>
            <a:r>
              <a:rPr lang="ja-JP" altLang="en-US" sz="3100" b="1" dirty="0" smtClean="0">
                <a:latin typeface="HGP明朝E"/>
                <a:ea typeface="HGP明朝E"/>
                <a:cs typeface="HGP明朝E"/>
              </a:rPr>
              <a:t>非喫煙者</a:t>
            </a:r>
            <a:r>
              <a:rPr lang="en-US" altLang="ja-JP" sz="3100" b="1" dirty="0" smtClean="0">
                <a:latin typeface="HGP明朝E"/>
                <a:ea typeface="HGP明朝E"/>
                <a:cs typeface="HGP明朝E"/>
              </a:rPr>
              <a:t> =   </a:t>
            </a:r>
            <a:r>
              <a:rPr lang="en-US" altLang="ja-JP" sz="3100" b="1" dirty="0">
                <a:latin typeface="HGP明朝E"/>
                <a:ea typeface="HGP明朝E"/>
                <a:cs typeface="HGP明朝E"/>
              </a:rPr>
              <a:t> </a:t>
            </a:r>
            <a:r>
              <a:rPr lang="en-US" altLang="ja-JP" sz="3100" b="1" dirty="0" smtClean="0">
                <a:latin typeface="HGP明朝E"/>
                <a:ea typeface="HGP明朝E"/>
                <a:cs typeface="HGP明朝E"/>
              </a:rPr>
              <a:t>1.44 </a:t>
            </a:r>
            <a:r>
              <a:rPr lang="en-US" altLang="ja-JP" sz="3100" b="1" dirty="0">
                <a:latin typeface="HGP明朝E"/>
                <a:ea typeface="HGP明朝E"/>
                <a:cs typeface="HGP明朝E"/>
              </a:rPr>
              <a:t>(1.31 – 1.58) </a:t>
            </a:r>
            <a:r>
              <a:rPr lang="en-US" altLang="ja-JP" sz="3100" b="1" baseline="30000" dirty="0">
                <a:latin typeface="HGP明朝E"/>
                <a:ea typeface="HGP明朝E"/>
                <a:cs typeface="HGP明朝E"/>
              </a:rPr>
              <a:t>[1]</a:t>
            </a:r>
          </a:p>
          <a:p>
            <a:pPr marL="0" indent="0">
              <a:buClr>
                <a:srgbClr val="C00000"/>
              </a:buClr>
              <a:buNone/>
            </a:pPr>
            <a:r>
              <a:rPr lang="en-US" altLang="ja-JP" sz="3100" b="1" baseline="30000" dirty="0" smtClean="0">
                <a:latin typeface="HGP明朝E"/>
                <a:ea typeface="HGP明朝E"/>
                <a:cs typeface="HGP明朝E"/>
              </a:rPr>
              <a:t>    </a:t>
            </a:r>
            <a:r>
              <a:rPr lang="ja-JP" altLang="en-US" sz="3100" b="1" dirty="0" smtClean="0">
                <a:latin typeface="HGP明朝E"/>
                <a:ea typeface="HGP明朝E"/>
                <a:cs typeface="HGP明朝E"/>
              </a:rPr>
              <a:t>肥満者</a:t>
            </a:r>
            <a:r>
              <a:rPr lang="en-US" altLang="ja-JP" sz="3100" b="1" dirty="0" smtClean="0">
                <a:latin typeface="HGP明朝E"/>
                <a:ea typeface="HGP明朝E"/>
                <a:cs typeface="HGP明朝E"/>
              </a:rPr>
              <a:t>vs. </a:t>
            </a:r>
            <a:r>
              <a:rPr lang="ja-JP" altLang="en-US" sz="3100" b="1" dirty="0" smtClean="0">
                <a:latin typeface="HGP明朝E"/>
                <a:ea typeface="HGP明朝E"/>
                <a:cs typeface="HGP明朝E"/>
              </a:rPr>
              <a:t>非肥満者</a:t>
            </a:r>
            <a:r>
              <a:rPr lang="en-US" altLang="ja-JP" sz="3100" b="1" dirty="0" smtClean="0">
                <a:latin typeface="HGP明朝E"/>
                <a:ea typeface="HGP明朝E"/>
                <a:cs typeface="HGP明朝E"/>
              </a:rPr>
              <a:t> =</a:t>
            </a:r>
            <a:r>
              <a:rPr lang="ja-JP" altLang="en-US" sz="3100" b="1" dirty="0" smtClean="0">
                <a:latin typeface="HGP明朝E"/>
                <a:ea typeface="HGP明朝E"/>
                <a:cs typeface="HGP明朝E"/>
              </a:rPr>
              <a:t>男　</a:t>
            </a:r>
            <a:r>
              <a:rPr lang="en-US" altLang="ja-JP" sz="3100" b="1" dirty="0" smtClean="0">
                <a:latin typeface="HGP明朝E"/>
                <a:ea typeface="HGP明朝E"/>
                <a:cs typeface="HGP明朝E"/>
              </a:rPr>
              <a:t>2.40 (2.12 </a:t>
            </a:r>
            <a:r>
              <a:rPr lang="en-US" altLang="ja-JP" sz="3100" b="1" dirty="0">
                <a:latin typeface="HGP明朝E"/>
                <a:ea typeface="HGP明朝E"/>
                <a:cs typeface="HGP明朝E"/>
              </a:rPr>
              <a:t>–</a:t>
            </a:r>
            <a:r>
              <a:rPr lang="en-US" altLang="ja-JP" sz="3100" b="1" dirty="0" smtClean="0">
                <a:latin typeface="HGP明朝E"/>
                <a:ea typeface="HGP明朝E"/>
                <a:cs typeface="HGP明朝E"/>
              </a:rPr>
              <a:t> 2.72)</a:t>
            </a:r>
          </a:p>
          <a:p>
            <a:pPr marL="0" indent="0">
              <a:buClr>
                <a:srgbClr val="C00000"/>
              </a:buClr>
              <a:buNone/>
            </a:pPr>
            <a:r>
              <a:rPr lang="en-US" altLang="ja-JP" sz="3100" b="1" baseline="30000" dirty="0">
                <a:latin typeface="HGP明朝E"/>
                <a:ea typeface="HGP明朝E"/>
                <a:cs typeface="HGP明朝E"/>
              </a:rPr>
              <a:t> </a:t>
            </a:r>
            <a:r>
              <a:rPr lang="en-US" altLang="ja-JP" sz="3100" b="1" baseline="30000" dirty="0" smtClean="0">
                <a:latin typeface="HGP明朝E"/>
                <a:ea typeface="HGP明朝E"/>
                <a:cs typeface="HGP明朝E"/>
              </a:rPr>
              <a:t>   </a:t>
            </a:r>
            <a:r>
              <a:rPr lang="ja-JP" altLang="en-US" sz="3100" b="1" dirty="0" smtClean="0">
                <a:latin typeface="HGP明朝E"/>
                <a:ea typeface="HGP明朝E"/>
                <a:cs typeface="HGP明朝E"/>
              </a:rPr>
              <a:t>（</a:t>
            </a:r>
            <a:r>
              <a:rPr lang="en-US" altLang="ja-JP" sz="3100" b="1" dirty="0" smtClean="0">
                <a:latin typeface="HGP明朝E"/>
                <a:ea typeface="HGP明朝E"/>
                <a:cs typeface="HGP明朝E"/>
              </a:rPr>
              <a:t>BMI ≥ 25 kg/m</a:t>
            </a:r>
            <a:r>
              <a:rPr lang="en-US" altLang="ja-JP" sz="3100" b="1" baseline="30000" dirty="0" smtClean="0">
                <a:latin typeface="HGP明朝E"/>
                <a:ea typeface="HGP明朝E"/>
                <a:cs typeface="HGP明朝E"/>
              </a:rPr>
              <a:t>2</a:t>
            </a:r>
            <a:r>
              <a:rPr lang="ja-JP" altLang="en-US" sz="3100" b="1" dirty="0" smtClean="0">
                <a:latin typeface="HGP明朝E"/>
                <a:ea typeface="HGP明朝E"/>
                <a:cs typeface="HGP明朝E"/>
              </a:rPr>
              <a:t>）</a:t>
            </a:r>
            <a:r>
              <a:rPr lang="en-US" altLang="ja-JP" sz="3100" b="1" dirty="0" smtClean="0">
                <a:latin typeface="HGP明朝E"/>
                <a:ea typeface="HGP明朝E"/>
                <a:cs typeface="HGP明朝E"/>
              </a:rPr>
              <a:t>    </a:t>
            </a:r>
            <a:r>
              <a:rPr lang="ja-JP" altLang="en-US" sz="3100" b="1" dirty="0" smtClean="0">
                <a:latin typeface="HGP明朝E"/>
                <a:ea typeface="HGP明朝E"/>
                <a:cs typeface="HGP明朝E"/>
              </a:rPr>
              <a:t>女　</a:t>
            </a:r>
            <a:r>
              <a:rPr lang="en-US" altLang="ja-JP" sz="3100" b="1" dirty="0" smtClean="0">
                <a:latin typeface="HGP明朝E"/>
                <a:ea typeface="HGP明朝E"/>
                <a:cs typeface="HGP明朝E"/>
              </a:rPr>
              <a:t>3.92 (3.10 </a:t>
            </a:r>
            <a:r>
              <a:rPr lang="en-US" altLang="ja-JP" sz="3100" b="1" dirty="0">
                <a:latin typeface="HGP明朝E"/>
                <a:ea typeface="HGP明朝E"/>
                <a:cs typeface="HGP明朝E"/>
              </a:rPr>
              <a:t>–</a:t>
            </a:r>
            <a:r>
              <a:rPr lang="en-US" altLang="ja-JP" sz="3100" b="1" dirty="0" smtClean="0">
                <a:latin typeface="HGP明朝E"/>
                <a:ea typeface="HGP明朝E"/>
                <a:cs typeface="HGP明朝E"/>
              </a:rPr>
              <a:t> 4.97) </a:t>
            </a:r>
            <a:r>
              <a:rPr lang="en-US" altLang="ja-JP" sz="3100" b="1" baseline="30000" dirty="0" smtClean="0">
                <a:latin typeface="HGP明朝E"/>
                <a:ea typeface="HGP明朝E"/>
                <a:cs typeface="HGP明朝E"/>
              </a:rPr>
              <a:t>[</a:t>
            </a:r>
            <a:r>
              <a:rPr lang="en-US" altLang="ja-JP" sz="3100" b="1" baseline="30000" dirty="0">
                <a:latin typeface="HGP明朝E"/>
                <a:ea typeface="HGP明朝E"/>
                <a:cs typeface="HGP明朝E"/>
              </a:rPr>
              <a:t>2]</a:t>
            </a:r>
            <a:r>
              <a:rPr lang="en-US" altLang="ja-JP" sz="3100" b="1" dirty="0">
                <a:latin typeface="HGP明朝E"/>
                <a:ea typeface="HGP明朝E"/>
                <a:cs typeface="HGP明朝E"/>
              </a:rPr>
              <a:t> </a:t>
            </a:r>
            <a:endParaRPr lang="en-US" altLang="ja-JP" sz="3100" b="1" dirty="0" smtClean="0">
              <a:latin typeface="HGP明朝E"/>
              <a:ea typeface="HGP明朝E"/>
              <a:cs typeface="HGP明朝E"/>
            </a:endParaRPr>
          </a:p>
          <a:p>
            <a:pPr>
              <a:buClr>
                <a:srgbClr val="C00000"/>
              </a:buClr>
              <a:buFont typeface="Wingdings" pitchFamily="2" charset="2"/>
              <a:buChar char="ü"/>
            </a:pPr>
            <a:endParaRPr lang="en-US" altLang="ja-JP" sz="3100" b="1" dirty="0" smtClean="0">
              <a:latin typeface="HGP明朝E"/>
              <a:ea typeface="HGP明朝E"/>
              <a:cs typeface="HGP明朝E"/>
            </a:endParaRPr>
          </a:p>
          <a:p>
            <a:pPr>
              <a:buClr>
                <a:srgbClr val="C00000"/>
              </a:buClr>
              <a:buFont typeface="Wingdings" pitchFamily="2" charset="2"/>
              <a:buChar char="ü"/>
            </a:pPr>
            <a:r>
              <a:rPr lang="ja-JP" altLang="en-US" sz="3100" b="1" dirty="0" smtClean="0">
                <a:latin typeface="HGP明朝E"/>
                <a:ea typeface="HGP明朝E"/>
                <a:cs typeface="HGP明朝E"/>
              </a:rPr>
              <a:t>現在習慣的に喫煙している者は</a:t>
            </a:r>
            <a:r>
              <a:rPr lang="en-US" altLang="ja-JP" sz="3100" b="1" dirty="0" smtClean="0">
                <a:latin typeface="HGP明朝E"/>
                <a:ea typeface="HGP明朝E"/>
                <a:cs typeface="HGP明朝E"/>
              </a:rPr>
              <a:t>19.5%</a:t>
            </a:r>
            <a:endParaRPr lang="en-US" altLang="zh-CN" sz="3100" b="1" dirty="0">
              <a:latin typeface="HGP明朝E"/>
              <a:ea typeface="HGP明朝E"/>
              <a:cs typeface="HGP明朝E"/>
            </a:endParaRPr>
          </a:p>
          <a:p>
            <a:pPr marL="0" indent="0">
              <a:buClr>
                <a:srgbClr val="C00000"/>
              </a:buClr>
              <a:buNone/>
            </a:pPr>
            <a:r>
              <a:rPr lang="ja-JP" altLang="zh-CN" sz="3100" b="1" dirty="0" smtClean="0">
                <a:latin typeface="HGP明朝E"/>
                <a:ea typeface="HGP明朝E"/>
                <a:cs typeface="HGP明朝E"/>
              </a:rPr>
              <a:t>　</a:t>
            </a:r>
            <a:r>
              <a:rPr lang="en-US" altLang="ja-JP" sz="3100" b="1" dirty="0" smtClean="0">
                <a:latin typeface="HGP明朝E"/>
                <a:ea typeface="HGP明朝E"/>
                <a:cs typeface="HGP明朝E"/>
              </a:rPr>
              <a:t> </a:t>
            </a:r>
            <a:r>
              <a:rPr lang="ja-JP" altLang="en-US" sz="3100" b="1" dirty="0" smtClean="0">
                <a:latin typeface="HGP明朝E"/>
                <a:ea typeface="HGP明朝E"/>
                <a:cs typeface="HGP明朝E"/>
              </a:rPr>
              <a:t>肥満者の割合：　男　</a:t>
            </a:r>
            <a:r>
              <a:rPr lang="en-US" altLang="ja-JP" sz="3100" b="1" dirty="0" smtClean="0">
                <a:latin typeface="HGP明朝E"/>
                <a:ea typeface="HGP明朝E"/>
                <a:cs typeface="HGP明朝E"/>
              </a:rPr>
              <a:t>30.4%;</a:t>
            </a:r>
            <a:r>
              <a:rPr lang="ja-JP" altLang="en-US" sz="3100" b="1" dirty="0" smtClean="0">
                <a:latin typeface="HGP明朝E"/>
                <a:ea typeface="HGP明朝E"/>
                <a:cs typeface="HGP明朝E"/>
              </a:rPr>
              <a:t>　女</a:t>
            </a:r>
            <a:r>
              <a:rPr lang="en-US" altLang="ja-JP" sz="3100" b="1" dirty="0" smtClean="0">
                <a:latin typeface="HGP明朝E"/>
                <a:ea typeface="HGP明朝E"/>
                <a:cs typeface="HGP明朝E"/>
              </a:rPr>
              <a:t> 21.1%</a:t>
            </a:r>
            <a:r>
              <a:rPr lang="zh-CN" altLang="en-US" sz="3100" b="1" baseline="30000" dirty="0">
                <a:latin typeface="HGP明朝E"/>
                <a:ea typeface="HGP明朝E"/>
                <a:cs typeface="HGP明朝E"/>
              </a:rPr>
              <a:t>［</a:t>
            </a:r>
            <a:r>
              <a:rPr lang="en-US" altLang="zh-CN" sz="3100" b="1" baseline="30000" dirty="0">
                <a:latin typeface="HGP明朝E"/>
                <a:ea typeface="HGP明朝E"/>
                <a:cs typeface="HGP明朝E"/>
              </a:rPr>
              <a:t>3</a:t>
            </a:r>
            <a:r>
              <a:rPr lang="zh-CN" altLang="en-US" sz="3100" b="1" baseline="30000" dirty="0">
                <a:latin typeface="HGP明朝E"/>
                <a:ea typeface="HGP明朝E"/>
                <a:cs typeface="HGP明朝E"/>
              </a:rPr>
              <a:t>］</a:t>
            </a:r>
            <a:endParaRPr lang="en-US" altLang="ja-JP" sz="3100" b="1" dirty="0">
              <a:latin typeface="HGP明朝E"/>
              <a:ea typeface="HGP明朝E"/>
              <a:cs typeface="HGP明朝E"/>
            </a:endParaRPr>
          </a:p>
          <a:p>
            <a:pPr marL="0" indent="0">
              <a:buClr>
                <a:srgbClr val="C00000"/>
              </a:buClr>
              <a:buNone/>
            </a:pPr>
            <a:endParaRPr lang="en-US" altLang="ja-JP" sz="3100" b="1" baseline="30000" dirty="0" smtClean="0"/>
          </a:p>
        </p:txBody>
      </p:sp>
      <p:sp>
        <p:nvSpPr>
          <p:cNvPr id="6" name="Text Placeholder 2"/>
          <p:cNvSpPr txBox="1">
            <a:spLocks/>
          </p:cNvSpPr>
          <p:nvPr/>
        </p:nvSpPr>
        <p:spPr bwMode="auto">
          <a:xfrm>
            <a:off x="324544" y="5847804"/>
            <a:ext cx="914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4000" tIns="0" rIns="127000" bIns="63500"/>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r>
              <a:rPr lang="en-US" altLang="ja-JP" sz="1100" b="1" dirty="0">
                <a:solidFill>
                  <a:srgbClr val="000000"/>
                </a:solidFill>
                <a:latin typeface="Arial" charset="0"/>
                <a:ea typeface="msgothic" charset="0"/>
                <a:cs typeface="msgothic" charset="0"/>
              </a:rPr>
              <a:t>[1] JAMA. 2007;298(22):2654-2664. doi:10.1001/jama.298.22.2654; </a:t>
            </a:r>
          </a:p>
          <a:p>
            <a:pPr eaLnBrk="1" hangingPunct="1"/>
            <a:r>
              <a:rPr lang="en-US" altLang="ja-JP" sz="1100" b="1" dirty="0">
                <a:solidFill>
                  <a:srgbClr val="000000"/>
                </a:solidFill>
                <a:latin typeface="Arial" charset="0"/>
                <a:ea typeface="msgothic" charset="0"/>
                <a:cs typeface="msgothic" charset="0"/>
              </a:rPr>
              <a:t>[2] BMC Public Health. 2009; 9: 88.</a:t>
            </a:r>
          </a:p>
        </p:txBody>
      </p:sp>
      <p:sp>
        <p:nvSpPr>
          <p:cNvPr id="9" name="Text Box 4"/>
          <p:cNvSpPr txBox="1">
            <a:spLocks noChangeArrowheads="1"/>
          </p:cNvSpPr>
          <p:nvPr/>
        </p:nvSpPr>
        <p:spPr bwMode="auto">
          <a:xfrm>
            <a:off x="581752" y="6165304"/>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100" b="1" dirty="0" smtClean="0">
                <a:latin typeface="Arial" charset="0"/>
              </a:rPr>
              <a:t>[</a:t>
            </a:r>
            <a:r>
              <a:rPr lang="en-US" altLang="ja-JP" sz="1100" b="1" dirty="0" smtClean="0">
                <a:latin typeface="Arial" charset="0"/>
              </a:rPr>
              <a:t>3</a:t>
            </a:r>
            <a:r>
              <a:rPr lang="en-GB" sz="1100" b="1" dirty="0" smtClean="0">
                <a:latin typeface="Arial" charset="0"/>
              </a:rPr>
              <a:t>] </a:t>
            </a:r>
            <a:r>
              <a:rPr lang="ja-JP" altLang="en-US" sz="1100" b="1" dirty="0" smtClean="0">
                <a:latin typeface="Arial" charset="0"/>
              </a:rPr>
              <a:t>平成</a:t>
            </a:r>
            <a:r>
              <a:rPr lang="en-US" altLang="ja-JP" sz="1100" b="1" dirty="0" smtClean="0">
                <a:latin typeface="Arial" charset="0"/>
              </a:rPr>
              <a:t>22</a:t>
            </a:r>
            <a:r>
              <a:rPr lang="ja-JP" altLang="en-US" sz="1100" b="1" dirty="0" smtClean="0">
                <a:latin typeface="Arial" charset="0"/>
              </a:rPr>
              <a:t>年</a:t>
            </a:r>
            <a:r>
              <a:rPr lang="en-GB" sz="1100" b="1" dirty="0" err="1" smtClean="0">
                <a:latin typeface="Arial" charset="0"/>
              </a:rPr>
              <a:t>国民</a:t>
            </a:r>
            <a:r>
              <a:rPr lang="ja-JP" altLang="en-US" sz="1100" b="1" dirty="0" smtClean="0">
                <a:latin typeface="Arial" charset="0"/>
              </a:rPr>
              <a:t>健康・栄養調査結果の概要</a:t>
            </a:r>
            <a:endParaRPr lang="en-GB" sz="1100" b="1" dirty="0">
              <a:latin typeface="Arial" charset="0"/>
            </a:endParaRPr>
          </a:p>
        </p:txBody>
      </p:sp>
      <p:sp>
        <p:nvSpPr>
          <p:cNvPr id="7" name="日付プレースホルダー 6"/>
          <p:cNvSpPr>
            <a:spLocks noGrp="1"/>
          </p:cNvSpPr>
          <p:nvPr>
            <p:ph type="dt" sz="half" idx="10"/>
          </p:nvPr>
        </p:nvSpPr>
        <p:spPr/>
        <p:txBody>
          <a:bodyPr/>
          <a:lstStyle/>
          <a:p>
            <a:r>
              <a:rPr kumimoji="1" lang="en-US" altLang="ja-JP" smtClean="0"/>
              <a:t>2012/6/15</a:t>
            </a:r>
            <a:endParaRPr kumimoji="1" lang="ja-JP" altLang="en-US"/>
          </a:p>
        </p:txBody>
      </p:sp>
      <p:sp>
        <p:nvSpPr>
          <p:cNvPr id="8" name="フッター プレースホルダー 7"/>
          <p:cNvSpPr>
            <a:spLocks noGrp="1"/>
          </p:cNvSpPr>
          <p:nvPr>
            <p:ph type="ftr" sz="quarter" idx="11"/>
          </p:nvPr>
        </p:nvSpPr>
        <p:spPr/>
        <p:txBody>
          <a:bodyPr/>
          <a:lstStyle/>
          <a:p>
            <a:r>
              <a:rPr kumimoji="1" lang="zh-CN" altLang="en-US" smtClean="0"/>
              <a:t>日本循環器病予防学会</a:t>
            </a:r>
            <a:endParaRPr kumimoji="1" lang="ja-JP" altLang="en-US" dirty="0"/>
          </a:p>
        </p:txBody>
      </p:sp>
      <p:sp>
        <p:nvSpPr>
          <p:cNvPr id="10" name="スライド番号プレースホルダー 9"/>
          <p:cNvSpPr>
            <a:spLocks noGrp="1"/>
          </p:cNvSpPr>
          <p:nvPr>
            <p:ph type="sldNum" sz="quarter" idx="12"/>
          </p:nvPr>
        </p:nvSpPr>
        <p:spPr/>
        <p:txBody>
          <a:bodyPr/>
          <a:lstStyle/>
          <a:p>
            <a:fld id="{6CC241A6-97DA-4F98-A7AA-E6347E281DBB}" type="slidenum">
              <a:rPr kumimoji="1" lang="ja-JP" altLang="en-US" smtClean="0"/>
              <a:t>16</a:t>
            </a:fld>
            <a:endParaRPr kumimoji="1" lang="ja-JP" altLang="en-US"/>
          </a:p>
        </p:txBody>
      </p:sp>
      <p:sp>
        <p:nvSpPr>
          <p:cNvPr id="11" name="テキスト ボックス 10"/>
          <p:cNvSpPr txBox="1"/>
          <p:nvPr/>
        </p:nvSpPr>
        <p:spPr>
          <a:xfrm>
            <a:off x="396260" y="200834"/>
            <a:ext cx="1223412" cy="707886"/>
          </a:xfrm>
          <a:prstGeom prst="rect">
            <a:avLst/>
          </a:prstGeom>
          <a:noFill/>
        </p:spPr>
        <p:txBody>
          <a:bodyPr wrap="none" rtlCol="0">
            <a:spAutoFit/>
          </a:bodyPr>
          <a:lstStyle/>
          <a:p>
            <a:r>
              <a:rPr lang="ja-JP" altLang="en-US" sz="4000" b="1" dirty="0" smtClean="0">
                <a:latin typeface="HGP明朝E"/>
                <a:ea typeface="HGP明朝E"/>
                <a:cs typeface="HGP明朝E"/>
              </a:rPr>
              <a:t>背景</a:t>
            </a:r>
            <a:endParaRPr lang="ja-JP" altLang="en-US" sz="4000" b="1" dirty="0">
              <a:latin typeface="HGP明朝E"/>
              <a:ea typeface="HGP明朝E"/>
              <a:cs typeface="HGP明朝E"/>
            </a:endParaRPr>
          </a:p>
        </p:txBody>
      </p:sp>
    </p:spTree>
    <p:extLst>
      <p:ext uri="{BB962C8B-B14F-4D97-AF65-F5344CB8AC3E}">
        <p14:creationId xmlns:p14="http://schemas.microsoft.com/office/powerpoint/2010/main" val="42107023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bwMode="auto">
          <a:xfrm>
            <a:off x="1344905" y="1844824"/>
            <a:ext cx="7691591" cy="388123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449263" rtl="0" eaLnBrk="1" fontAlgn="base" latinLnBrk="0" hangingPunct="1">
              <a:lnSpc>
                <a:spcPct val="100000"/>
              </a:lnSpc>
              <a:spcBef>
                <a:spcPct val="0"/>
              </a:spcBef>
              <a:spcAft>
                <a:spcPct val="0"/>
              </a:spcAft>
              <a:buClr>
                <a:srgbClr val="C00000"/>
              </a:buClr>
              <a:buSzPct val="100000"/>
              <a:buFont typeface="Wingdings" pitchFamily="2" charset="2"/>
              <a:buChar char="ü"/>
              <a:tabLst/>
            </a:pPr>
            <a:r>
              <a:rPr lang="en-US" altLang="ja-JP" sz="2000" b="1" i="0" dirty="0" smtClean="0">
                <a:solidFill>
                  <a:schemeClr val="tx1"/>
                </a:solidFill>
                <a:ea typeface="黑体" pitchFamily="49" charset="-122"/>
              </a:rPr>
              <a:t>With history of diabetes (n = 452); </a:t>
            </a:r>
          </a:p>
          <a:p>
            <a:pPr marL="285750" indent="-285750">
              <a:buClr>
                <a:srgbClr val="C00000"/>
              </a:buClr>
              <a:buFont typeface="Wingdings" pitchFamily="2" charset="2"/>
              <a:buChar char="ü"/>
            </a:pPr>
            <a:r>
              <a:rPr lang="en-US" altLang="ja-JP" sz="2000" b="1" i="0" dirty="0" smtClean="0">
                <a:solidFill>
                  <a:schemeClr val="tx1"/>
                </a:solidFill>
                <a:ea typeface="黑体" pitchFamily="49" charset="-122"/>
              </a:rPr>
              <a:t>Baseline blood glucose ≥ 126 mg/dl (n = 16); </a:t>
            </a:r>
          </a:p>
          <a:p>
            <a:pPr marL="285750" indent="-285750">
              <a:buClr>
                <a:srgbClr val="C00000"/>
              </a:buClr>
              <a:buFont typeface="Wingdings" pitchFamily="2" charset="2"/>
              <a:buChar char="ü"/>
            </a:pPr>
            <a:r>
              <a:rPr lang="en-US" altLang="ja-JP" sz="2000" b="1" i="0" dirty="0" smtClean="0">
                <a:solidFill>
                  <a:schemeClr val="tx1"/>
                </a:solidFill>
                <a:ea typeface="黑体" pitchFamily="49" charset="-122"/>
              </a:rPr>
              <a:t>Baseline blood glucose not available (n = 341);</a:t>
            </a:r>
          </a:p>
          <a:p>
            <a:pPr marL="285750" indent="-285750">
              <a:buClr>
                <a:srgbClr val="C00000"/>
              </a:buClr>
              <a:buFont typeface="Wingdings" pitchFamily="2" charset="2"/>
              <a:buChar char="ü"/>
            </a:pPr>
            <a:r>
              <a:rPr lang="en-US" altLang="ja-JP" sz="2000" b="1" i="0" dirty="0" err="1" smtClean="0">
                <a:solidFill>
                  <a:schemeClr val="tx1"/>
                </a:solidFill>
                <a:ea typeface="黑体" pitchFamily="49" charset="-122"/>
              </a:rPr>
              <a:t>hs</a:t>
            </a:r>
            <a:r>
              <a:rPr lang="en-US" altLang="ja-JP" sz="2000" b="1" i="0" dirty="0" smtClean="0">
                <a:solidFill>
                  <a:schemeClr val="tx1"/>
                </a:solidFill>
                <a:ea typeface="黑体" pitchFamily="49" charset="-122"/>
              </a:rPr>
              <a:t>-CRP not available (n = 219);</a:t>
            </a:r>
          </a:p>
          <a:p>
            <a:pPr marL="285750" indent="-285750">
              <a:buClr>
                <a:srgbClr val="C00000"/>
              </a:buClr>
              <a:buFont typeface="Wingdings" pitchFamily="2" charset="2"/>
              <a:buChar char="ü"/>
            </a:pPr>
            <a:r>
              <a:rPr lang="en-US" altLang="ja-JP" sz="2000" b="1" i="0" dirty="0" err="1" smtClean="0">
                <a:solidFill>
                  <a:schemeClr val="tx1"/>
                </a:solidFill>
                <a:ea typeface="黑体" pitchFamily="49" charset="-122"/>
              </a:rPr>
              <a:t>hs</a:t>
            </a:r>
            <a:r>
              <a:rPr lang="en-US" altLang="ja-JP" sz="2000" b="1" i="0" dirty="0" smtClean="0">
                <a:solidFill>
                  <a:schemeClr val="tx1"/>
                </a:solidFill>
                <a:ea typeface="黑体" pitchFamily="49" charset="-122"/>
              </a:rPr>
              <a:t>-CRP ≥ 10 mg/</a:t>
            </a:r>
            <a:r>
              <a:rPr lang="en-US" altLang="ja-JP" sz="2000" b="1" i="0" dirty="0" err="1" smtClean="0">
                <a:solidFill>
                  <a:schemeClr val="tx1"/>
                </a:solidFill>
                <a:ea typeface="黑体" pitchFamily="49" charset="-122"/>
              </a:rPr>
              <a:t>dL</a:t>
            </a:r>
            <a:r>
              <a:rPr lang="en-US" altLang="ja-JP" sz="2000" b="1" i="0" dirty="0" smtClean="0">
                <a:solidFill>
                  <a:schemeClr val="tx1"/>
                </a:solidFill>
                <a:ea typeface="黑体" pitchFamily="49" charset="-122"/>
              </a:rPr>
              <a:t> (n = 25) ;</a:t>
            </a:r>
          </a:p>
          <a:p>
            <a:pPr marL="342900" marR="0" indent="-342900" algn="l" defTabSz="449263" rtl="0" eaLnBrk="1" fontAlgn="base" latinLnBrk="0" hangingPunct="1">
              <a:lnSpc>
                <a:spcPct val="100000"/>
              </a:lnSpc>
              <a:spcBef>
                <a:spcPct val="0"/>
              </a:spcBef>
              <a:spcAft>
                <a:spcPct val="0"/>
              </a:spcAft>
              <a:buClr>
                <a:srgbClr val="C00000"/>
              </a:buClr>
              <a:buSzPct val="100000"/>
              <a:buFont typeface="Wingdings" pitchFamily="2" charset="2"/>
              <a:buChar char="l"/>
              <a:tabLst/>
            </a:pPr>
            <a:r>
              <a:rPr lang="en-US" altLang="ja-JP" sz="2000" b="1" i="0" dirty="0" smtClean="0">
                <a:solidFill>
                  <a:schemeClr val="tx1"/>
                </a:solidFill>
                <a:ea typeface="黑体" pitchFamily="49" charset="-122"/>
              </a:rPr>
              <a:t>Missing information in the following variables (n = 120):</a:t>
            </a:r>
          </a:p>
          <a:p>
            <a:pPr marL="1028700" lvl="1">
              <a:buClr>
                <a:srgbClr val="C00000"/>
              </a:buClr>
              <a:buFont typeface="Arial" pitchFamily="34" charset="0"/>
              <a:buChar char="•"/>
            </a:pPr>
            <a:r>
              <a:rPr lang="en-US" altLang="ja-JP" sz="2000" b="1" i="0" dirty="0" smtClean="0">
                <a:solidFill>
                  <a:schemeClr val="tx1"/>
                </a:solidFill>
                <a:ea typeface="黑体" pitchFamily="49" charset="-122"/>
              </a:rPr>
              <a:t>Age, sex, </a:t>
            </a:r>
          </a:p>
          <a:p>
            <a:pPr marL="1028700" lvl="1">
              <a:buClr>
                <a:srgbClr val="C00000"/>
              </a:buClr>
              <a:buFont typeface="Arial" pitchFamily="34" charset="0"/>
              <a:buChar char="•"/>
            </a:pPr>
            <a:r>
              <a:rPr lang="en-US" altLang="ja-JP" sz="2000" b="1" i="0" dirty="0" smtClean="0">
                <a:solidFill>
                  <a:schemeClr val="tx1"/>
                </a:solidFill>
                <a:ea typeface="黑体" pitchFamily="49" charset="-122"/>
              </a:rPr>
              <a:t>Height, weight, </a:t>
            </a:r>
          </a:p>
          <a:p>
            <a:pPr marL="1028700" lvl="1">
              <a:buClr>
                <a:srgbClr val="C00000"/>
              </a:buClr>
              <a:buFont typeface="Arial" pitchFamily="34" charset="0"/>
              <a:buChar char="•"/>
            </a:pPr>
            <a:r>
              <a:rPr lang="en-US" altLang="ja-JP" sz="2000" b="1" i="0" dirty="0" smtClean="0">
                <a:solidFill>
                  <a:schemeClr val="tx1"/>
                </a:solidFill>
                <a:ea typeface="黑体" pitchFamily="49" charset="-122"/>
              </a:rPr>
              <a:t>Alcohol intake, </a:t>
            </a:r>
          </a:p>
          <a:p>
            <a:pPr marL="1028700" lvl="1">
              <a:buClr>
                <a:srgbClr val="C00000"/>
              </a:buClr>
              <a:buFont typeface="Arial" pitchFamily="34" charset="0"/>
              <a:buChar char="•"/>
            </a:pPr>
            <a:r>
              <a:rPr lang="en-US" altLang="ja-JP" sz="2000" b="1" i="0" dirty="0" smtClean="0">
                <a:solidFill>
                  <a:schemeClr val="tx1"/>
                </a:solidFill>
                <a:ea typeface="黑体" pitchFamily="49" charset="-122"/>
              </a:rPr>
              <a:t>Smoking status, </a:t>
            </a:r>
          </a:p>
          <a:p>
            <a:pPr marL="1028700" lvl="1">
              <a:buClr>
                <a:srgbClr val="C00000"/>
              </a:buClr>
              <a:buFont typeface="Arial" pitchFamily="34" charset="0"/>
              <a:buChar char="•"/>
            </a:pPr>
            <a:r>
              <a:rPr lang="en-US" altLang="ja-JP" sz="2000" b="1" i="0" dirty="0" smtClean="0">
                <a:solidFill>
                  <a:schemeClr val="tx1"/>
                </a:solidFill>
                <a:ea typeface="黑体" pitchFamily="49" charset="-122"/>
              </a:rPr>
              <a:t>Family history of diabetes,</a:t>
            </a:r>
          </a:p>
          <a:p>
            <a:pPr marL="1028700" lvl="1">
              <a:buClr>
                <a:srgbClr val="C00000"/>
              </a:buClr>
              <a:buFont typeface="Arial" pitchFamily="34" charset="0"/>
              <a:buChar char="•"/>
            </a:pPr>
            <a:r>
              <a:rPr lang="en-US" altLang="ja-JP" sz="2000" b="1" i="0" dirty="0" smtClean="0">
                <a:solidFill>
                  <a:schemeClr val="tx1"/>
                </a:solidFill>
                <a:ea typeface="黑体" pitchFamily="49" charset="-122"/>
              </a:rPr>
              <a:t>Physical activity</a:t>
            </a:r>
            <a:r>
              <a:rPr lang="en-US" altLang="ja-JP" sz="1800" b="1" i="0" dirty="0" smtClean="0">
                <a:solidFill>
                  <a:schemeClr val="tx1"/>
                </a:solidFill>
                <a:ea typeface="黑体" pitchFamily="49" charset="-122"/>
              </a:rPr>
              <a:t>.  </a:t>
            </a:r>
          </a:p>
          <a:p>
            <a:pPr marL="285750" marR="0" indent="-285750" algn="l" defTabSz="449263" rtl="0" eaLnBrk="1" fontAlgn="base" latinLnBrk="0" hangingPunct="1">
              <a:lnSpc>
                <a:spcPct val="100000"/>
              </a:lnSpc>
              <a:spcBef>
                <a:spcPct val="0"/>
              </a:spcBef>
              <a:spcAft>
                <a:spcPct val="0"/>
              </a:spcAft>
              <a:buClr>
                <a:srgbClr val="FF0000"/>
              </a:buClr>
              <a:buSzPct val="100000"/>
              <a:buFont typeface="Arial" pitchFamily="34" charset="0"/>
              <a:buChar char="•"/>
              <a:tabLst/>
            </a:pPr>
            <a:endParaRPr lang="en-US" altLang="ja-JP" sz="1800" i="0" dirty="0" smtClean="0">
              <a:solidFill>
                <a:schemeClr val="tx1"/>
              </a:solidFill>
              <a:ea typeface="黑体" pitchFamily="49" charset="-122"/>
            </a:endParaRPr>
          </a:p>
          <a:p>
            <a:pPr marL="285750" marR="0" indent="-285750" algn="l" defTabSz="449263" rtl="0" eaLnBrk="1" fontAlgn="base" latinLnBrk="0" hangingPunct="1">
              <a:lnSpc>
                <a:spcPct val="100000"/>
              </a:lnSpc>
              <a:spcBef>
                <a:spcPct val="0"/>
              </a:spcBef>
              <a:spcAft>
                <a:spcPct val="0"/>
              </a:spcAft>
              <a:buClr>
                <a:srgbClr val="FF0000"/>
              </a:buClr>
              <a:buSzPct val="100000"/>
              <a:buFont typeface="Wingdings" pitchFamily="2" charset="2"/>
              <a:buChar char="ü"/>
              <a:tabLst/>
            </a:pPr>
            <a:endParaRPr lang="en-US" altLang="ja-JP" sz="1800" i="0" dirty="0" smtClean="0">
              <a:solidFill>
                <a:schemeClr val="tx1"/>
              </a:solidFill>
              <a:ea typeface="黑体" pitchFamily="49" charset="-122"/>
            </a:endParaRPr>
          </a:p>
          <a:p>
            <a:pPr marL="285750" marR="0" indent="-285750" algn="l" defTabSz="449263" rtl="0" eaLnBrk="1" fontAlgn="base" latinLnBrk="0" hangingPunct="1">
              <a:lnSpc>
                <a:spcPct val="100000"/>
              </a:lnSpc>
              <a:spcBef>
                <a:spcPct val="0"/>
              </a:spcBef>
              <a:spcAft>
                <a:spcPct val="0"/>
              </a:spcAft>
              <a:buClr>
                <a:srgbClr val="FF0000"/>
              </a:buClr>
              <a:buSzPct val="100000"/>
              <a:buFont typeface="Arial" pitchFamily="34" charset="0"/>
              <a:buChar char="•"/>
              <a:tabLst/>
            </a:pPr>
            <a:endParaRPr lang="en-US" altLang="ja-JP" sz="1800" i="0" dirty="0" smtClean="0">
              <a:solidFill>
                <a:schemeClr val="tx1"/>
              </a:solidFill>
              <a:ea typeface="黑体" pitchFamily="49" charset="-122"/>
            </a:endParaRPr>
          </a:p>
          <a:p>
            <a:pPr marL="342900" indent="-342900">
              <a:buClr>
                <a:srgbClr val="FF0000"/>
              </a:buClr>
              <a:buFont typeface="Wingdings" charset="2"/>
              <a:buChar char="ü"/>
            </a:pPr>
            <a:endParaRPr kumimoji="0" lang="ja-JP" altLang="en-US" sz="1600" i="0" u="none" strike="noStrike" cap="none" normalizeH="0" baseline="0" dirty="0" smtClean="0">
              <a:ln>
                <a:noFill/>
              </a:ln>
              <a:solidFill>
                <a:schemeClr val="tx1"/>
              </a:solidFill>
              <a:effectLst/>
              <a:ea typeface="黑体" pitchFamily="49" charset="-122"/>
            </a:endParaRPr>
          </a:p>
        </p:txBody>
      </p:sp>
      <p:sp>
        <p:nvSpPr>
          <p:cNvPr id="9" name="Text Box 3"/>
          <p:cNvSpPr txBox="1">
            <a:spLocks noChangeArrowheads="1"/>
          </p:cNvSpPr>
          <p:nvPr/>
        </p:nvSpPr>
        <p:spPr bwMode="auto">
          <a:xfrm>
            <a:off x="251520" y="88305"/>
            <a:ext cx="822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b="1" i="1">
                <a:solidFill>
                  <a:schemeClr val="bg1"/>
                </a:solidFill>
                <a:latin typeface="Arial" charset="0"/>
                <a:ea typeface="黑体" charset="0"/>
                <a:cs typeface="黑体" charset="0"/>
              </a:defRPr>
            </a:lvl9pPr>
          </a:lstStyle>
          <a:p>
            <a:pPr>
              <a:buClrTx/>
              <a:buFontTx/>
              <a:buNone/>
            </a:pPr>
            <a:r>
              <a:rPr lang="en-US" altLang="ja-JP" sz="3600" dirty="0">
                <a:solidFill>
                  <a:schemeClr val="tx1"/>
                </a:solidFill>
                <a:latin typeface="+mj-lt"/>
                <a:ea typeface="+mj-ea"/>
                <a:cs typeface="+mj-cs"/>
              </a:rPr>
              <a:t>Methods: Subjects</a:t>
            </a:r>
          </a:p>
        </p:txBody>
      </p:sp>
      <p:cxnSp>
        <p:nvCxnSpPr>
          <p:cNvPr id="4" name="直線矢印コネクタ 3"/>
          <p:cNvCxnSpPr/>
          <p:nvPr/>
        </p:nvCxnSpPr>
        <p:spPr bwMode="auto">
          <a:xfrm>
            <a:off x="827584" y="1772816"/>
            <a:ext cx="0" cy="4097255"/>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6" name="直線矢印コネクタ 5"/>
          <p:cNvCxnSpPr/>
          <p:nvPr/>
        </p:nvCxnSpPr>
        <p:spPr bwMode="auto">
          <a:xfrm>
            <a:off x="827584" y="2708920"/>
            <a:ext cx="51732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1" name="テキスト ボックス 10"/>
          <p:cNvSpPr txBox="1"/>
          <p:nvPr/>
        </p:nvSpPr>
        <p:spPr>
          <a:xfrm>
            <a:off x="251520" y="2339588"/>
            <a:ext cx="1296144" cy="400110"/>
          </a:xfrm>
          <a:prstGeom prst="rect">
            <a:avLst/>
          </a:prstGeom>
          <a:noFill/>
        </p:spPr>
        <p:txBody>
          <a:bodyPr wrap="square" rtlCol="0">
            <a:spAutoFit/>
          </a:bodyPr>
          <a:lstStyle/>
          <a:p>
            <a:r>
              <a:rPr kumimoji="1" lang="en-US" altLang="ja-JP" sz="2000" b="1" i="0" dirty="0" smtClean="0">
                <a:solidFill>
                  <a:schemeClr val="tx1"/>
                </a:solidFill>
              </a:rPr>
              <a:t>Exclusion</a:t>
            </a:r>
          </a:p>
        </p:txBody>
      </p:sp>
      <p:sp>
        <p:nvSpPr>
          <p:cNvPr id="12" name="テキスト ボックス 11"/>
          <p:cNvSpPr txBox="1"/>
          <p:nvPr/>
        </p:nvSpPr>
        <p:spPr>
          <a:xfrm>
            <a:off x="467544" y="2780928"/>
            <a:ext cx="1368152" cy="338554"/>
          </a:xfrm>
          <a:prstGeom prst="rect">
            <a:avLst/>
          </a:prstGeom>
          <a:noFill/>
        </p:spPr>
        <p:txBody>
          <a:bodyPr wrap="square" rtlCol="0">
            <a:spAutoFit/>
          </a:bodyPr>
          <a:lstStyle/>
          <a:p>
            <a:r>
              <a:rPr kumimoji="1" lang="en-US" altLang="ja-JP" sz="1600" b="0" i="0" dirty="0">
                <a:solidFill>
                  <a:schemeClr val="tx1"/>
                </a:solidFill>
              </a:rPr>
              <a:t>n</a:t>
            </a:r>
            <a:r>
              <a:rPr kumimoji="1" lang="en-US" altLang="ja-JP" sz="1600" b="0" i="0" dirty="0" smtClean="0">
                <a:solidFill>
                  <a:schemeClr val="tx1"/>
                </a:solidFill>
              </a:rPr>
              <a:t> = 1,173</a:t>
            </a:r>
            <a:endParaRPr kumimoji="1" lang="ja-JP" altLang="en-US" sz="1600" b="0" i="0" dirty="0">
              <a:solidFill>
                <a:schemeClr val="tx1"/>
              </a:solidFill>
            </a:endParaRPr>
          </a:p>
        </p:txBody>
      </p:sp>
      <p:sp>
        <p:nvSpPr>
          <p:cNvPr id="2" name="角丸四角形 1"/>
          <p:cNvSpPr/>
          <p:nvPr/>
        </p:nvSpPr>
        <p:spPr bwMode="auto">
          <a:xfrm>
            <a:off x="394324" y="980728"/>
            <a:ext cx="6193899" cy="792088"/>
          </a:xfrm>
          <a:prstGeom prst="roundRect">
            <a:avLst/>
          </a:prstGeom>
          <a:solidFill>
            <a:srgbClr val="A5002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altLang="ja-JP" sz="2400" b="1" i="0" u="none" strike="noStrike" cap="none" normalizeH="0" baseline="0" dirty="0" smtClean="0">
                <a:ln>
                  <a:noFill/>
                </a:ln>
                <a:solidFill>
                  <a:schemeClr val="bg1"/>
                </a:solidFill>
                <a:effectLst/>
                <a:ea typeface="黑体" pitchFamily="49" charset="-122"/>
              </a:rPr>
              <a:t>N = 4,213</a:t>
            </a:r>
            <a:r>
              <a:rPr kumimoji="0" lang="en-US" altLang="ja-JP" sz="2400" b="1" i="0" u="none" strike="noStrike" cap="none" normalizeH="0" dirty="0" smtClean="0">
                <a:ln>
                  <a:noFill/>
                </a:ln>
                <a:solidFill>
                  <a:schemeClr val="bg1"/>
                </a:solidFill>
                <a:effectLst/>
                <a:ea typeface="黑体" pitchFamily="49" charset="-122"/>
              </a:rPr>
              <a:t> aged 35-66</a:t>
            </a:r>
            <a:r>
              <a:rPr kumimoji="0" lang="en-US" altLang="ja-JP" sz="2400" b="1" dirty="0" smtClean="0">
                <a:solidFill>
                  <a:schemeClr val="bg1"/>
                </a:solidFill>
                <a:ea typeface="黑体" pitchFamily="49" charset="-122"/>
              </a:rPr>
              <a:t>, Aichi Prefecture, </a:t>
            </a:r>
            <a:r>
              <a:rPr kumimoji="0" lang="en-US" altLang="ja-JP" sz="2400" b="1" dirty="0">
                <a:solidFill>
                  <a:schemeClr val="bg1"/>
                </a:solidFill>
                <a:ea typeface="黑体" pitchFamily="49" charset="-122"/>
              </a:rPr>
              <a:t>2002</a:t>
            </a:r>
            <a:endParaRPr kumimoji="0" lang="ja-JP" altLang="en-US" sz="2400" b="1" dirty="0">
              <a:solidFill>
                <a:schemeClr val="bg1"/>
              </a:solidFill>
              <a:ea typeface="黑体" pitchFamily="49" charset="-122"/>
            </a:endParaRPr>
          </a:p>
        </p:txBody>
      </p:sp>
      <p:sp>
        <p:nvSpPr>
          <p:cNvPr id="5" name="角丸四角形 4"/>
          <p:cNvSpPr/>
          <p:nvPr/>
        </p:nvSpPr>
        <p:spPr bwMode="auto">
          <a:xfrm>
            <a:off x="323528" y="5891601"/>
            <a:ext cx="4968552" cy="705751"/>
          </a:xfrm>
          <a:prstGeom prst="roundRect">
            <a:avLst/>
          </a:prstGeom>
          <a:solidFill>
            <a:srgbClr val="A5002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2400" b="1" dirty="0">
                <a:solidFill>
                  <a:schemeClr val="bg1"/>
                </a:solidFill>
                <a:ea typeface="黑体" pitchFamily="49" charset="-122"/>
              </a:rPr>
              <a:t>N=3,040 (2,346 men, 694 women)  </a:t>
            </a:r>
            <a:endParaRPr kumimoji="0" lang="ja-JP" altLang="en-US" sz="2400" b="1" dirty="0">
              <a:solidFill>
                <a:schemeClr val="bg1"/>
              </a:solidFill>
              <a:ea typeface="黑体" pitchFamily="49" charset="-122"/>
            </a:endParaRPr>
          </a:p>
        </p:txBody>
      </p:sp>
      <p:sp>
        <p:nvSpPr>
          <p:cNvPr id="13" name="Line 2"/>
          <p:cNvSpPr>
            <a:spLocks noChangeShapeType="1"/>
          </p:cNvSpPr>
          <p:nvPr/>
        </p:nvSpPr>
        <p:spPr bwMode="auto">
          <a:xfrm>
            <a:off x="372591" y="692125"/>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14" name="AutoShape 3"/>
          <p:cNvSpPr>
            <a:spLocks noChangeArrowheads="1"/>
          </p:cNvSpPr>
          <p:nvPr/>
        </p:nvSpPr>
        <p:spPr bwMode="auto">
          <a:xfrm>
            <a:off x="323528" y="620688"/>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3" name="日付プレースホルダー 2"/>
          <p:cNvSpPr>
            <a:spLocks noGrp="1"/>
          </p:cNvSpPr>
          <p:nvPr>
            <p:ph type="dt" sz="half" idx="10"/>
          </p:nvPr>
        </p:nvSpPr>
        <p:spPr>
          <a:xfrm>
            <a:off x="457200" y="6525344"/>
            <a:ext cx="2133600" cy="365125"/>
          </a:xfrm>
        </p:spPr>
        <p:txBody>
          <a:bodyPr/>
          <a:lstStyle/>
          <a:p>
            <a:r>
              <a:rPr kumimoji="1" lang="en-US" altLang="ja-JP" smtClean="0"/>
              <a:t>2012/6/15</a:t>
            </a:r>
            <a:endParaRPr kumimoji="1" lang="ja-JP" altLang="en-US"/>
          </a:p>
        </p:txBody>
      </p:sp>
      <p:sp>
        <p:nvSpPr>
          <p:cNvPr id="8" name="フッター プレースホルダー 7"/>
          <p:cNvSpPr>
            <a:spLocks noGrp="1"/>
          </p:cNvSpPr>
          <p:nvPr>
            <p:ph type="ftr" sz="quarter" idx="11"/>
          </p:nvPr>
        </p:nvSpPr>
        <p:spPr>
          <a:xfrm>
            <a:off x="3124200" y="6525344"/>
            <a:ext cx="2895600" cy="365125"/>
          </a:xfrm>
        </p:spPr>
        <p:txBody>
          <a:bodyPr/>
          <a:lstStyle/>
          <a:p>
            <a:r>
              <a:rPr kumimoji="1" lang="ja-JP" altLang="en-US" dirty="0" smtClean="0"/>
              <a:t>日本循環器予防協議会</a:t>
            </a:r>
            <a:endParaRPr kumimoji="1" lang="ja-JP" altLang="en-US" dirty="0"/>
          </a:p>
        </p:txBody>
      </p:sp>
      <p:sp>
        <p:nvSpPr>
          <p:cNvPr id="10" name="スライド番号プレースホルダー 9"/>
          <p:cNvSpPr>
            <a:spLocks noGrp="1"/>
          </p:cNvSpPr>
          <p:nvPr>
            <p:ph type="sldNum" sz="quarter" idx="12"/>
          </p:nvPr>
        </p:nvSpPr>
        <p:spPr>
          <a:xfrm>
            <a:off x="6553200" y="6525344"/>
            <a:ext cx="2133600" cy="365125"/>
          </a:xfrm>
        </p:spPr>
        <p:txBody>
          <a:bodyPr/>
          <a:lstStyle/>
          <a:p>
            <a:fld id="{6CC241A6-97DA-4F98-A7AA-E6347E281DBB}" type="slidenum">
              <a:rPr kumimoji="1" lang="ja-JP" altLang="en-US" smtClean="0"/>
              <a:t>17</a:t>
            </a:fld>
            <a:endParaRPr kumimoji="1" lang="ja-JP" altLang="en-US"/>
          </a:p>
        </p:txBody>
      </p:sp>
    </p:spTree>
    <p:extLst>
      <p:ext uri="{BB962C8B-B14F-4D97-AF65-F5344CB8AC3E}">
        <p14:creationId xmlns:p14="http://schemas.microsoft.com/office/powerpoint/2010/main" val="34164452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HRallsubjec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0"/>
            <a:ext cx="8433786" cy="6858000"/>
          </a:xfrm>
          <a:prstGeom prst="rect">
            <a:avLst/>
          </a:prstGeom>
        </p:spPr>
      </p:pic>
      <p:sp>
        <p:nvSpPr>
          <p:cNvPr id="2" name="日付プレースホルダー 1"/>
          <p:cNvSpPr>
            <a:spLocks noGrp="1"/>
          </p:cNvSpPr>
          <p:nvPr>
            <p:ph type="dt" sz="half" idx="10"/>
          </p:nvPr>
        </p:nvSpPr>
        <p:spPr/>
        <p:txBody>
          <a:bodyPr/>
          <a:lstStyle/>
          <a:p>
            <a:r>
              <a:rPr kumimoji="1" lang="en-US" altLang="ja-JP" dirty="0" smtClean="0"/>
              <a:t>2012/6/15</a:t>
            </a:r>
            <a:endParaRPr kumimoji="1" lang="ja-JP" altLang="en-US" dirty="0"/>
          </a:p>
        </p:txBody>
      </p:sp>
      <p:sp>
        <p:nvSpPr>
          <p:cNvPr id="3" name="フッター プレースホルダー 2"/>
          <p:cNvSpPr>
            <a:spLocks noGrp="1"/>
          </p:cNvSpPr>
          <p:nvPr>
            <p:ph type="ftr" sz="quarter" idx="11"/>
          </p:nvPr>
        </p:nvSpPr>
        <p:spPr/>
        <p:txBody>
          <a:bodyPr/>
          <a:lstStyle/>
          <a:p>
            <a:r>
              <a:rPr kumimoji="1" lang="ja-JP" altLang="en-US" dirty="0" smtClean="0"/>
              <a:t>日本循環器予防協議会</a:t>
            </a:r>
            <a:endParaRPr kumimoji="1" lang="ja-JP" altLang="en-US" dirty="0"/>
          </a:p>
        </p:txBody>
      </p:sp>
      <p:sp>
        <p:nvSpPr>
          <p:cNvPr id="4" name="スライド番号プレースホルダー 3"/>
          <p:cNvSpPr>
            <a:spLocks noGrp="1"/>
          </p:cNvSpPr>
          <p:nvPr>
            <p:ph type="sldNum" sz="quarter" idx="12"/>
          </p:nvPr>
        </p:nvSpPr>
        <p:spPr/>
        <p:txBody>
          <a:bodyPr/>
          <a:lstStyle/>
          <a:p>
            <a:fld id="{6CC241A6-97DA-4F98-A7AA-E6347E281DBB}" type="slidenum">
              <a:rPr kumimoji="1" lang="ja-JP" altLang="en-US" smtClean="0"/>
              <a:t>18</a:t>
            </a:fld>
            <a:endParaRPr kumimoji="1" lang="ja-JP" altLang="en-US" dirty="0"/>
          </a:p>
        </p:txBody>
      </p:sp>
      <p:sp>
        <p:nvSpPr>
          <p:cNvPr id="6" name="テキスト ボックス 5"/>
          <p:cNvSpPr txBox="1"/>
          <p:nvPr/>
        </p:nvSpPr>
        <p:spPr>
          <a:xfrm>
            <a:off x="216326" y="44624"/>
            <a:ext cx="8892178" cy="646331"/>
          </a:xfrm>
          <a:prstGeom prst="rect">
            <a:avLst/>
          </a:prstGeom>
          <a:noFill/>
        </p:spPr>
        <p:txBody>
          <a:bodyPr wrap="none" rtlCol="0">
            <a:spAutoFit/>
          </a:bodyPr>
          <a:lstStyle/>
          <a:p>
            <a:r>
              <a:rPr lang="ja-JP" altLang="en-US" sz="3600" b="1" dirty="0" smtClean="0">
                <a:latin typeface="HGP明朝E"/>
                <a:ea typeface="HGP明朝E"/>
                <a:cs typeface="HGP明朝E"/>
              </a:rPr>
              <a:t>結果</a:t>
            </a:r>
            <a:r>
              <a:rPr lang="en-US" altLang="ja-JP" sz="3600" b="1" dirty="0" smtClean="0">
                <a:latin typeface="HGP明朝E"/>
                <a:ea typeface="HGP明朝E"/>
                <a:cs typeface="HGP明朝E"/>
              </a:rPr>
              <a:t>(3):</a:t>
            </a:r>
            <a:r>
              <a:rPr lang="ja-JP" altLang="en-US" sz="3600" b="1" dirty="0" smtClean="0">
                <a:latin typeface="HGP明朝E"/>
                <a:ea typeface="HGP明朝E"/>
                <a:cs typeface="HGP明朝E"/>
              </a:rPr>
              <a:t>対象者全員の糖尿病発症ハザード比</a:t>
            </a:r>
            <a:endParaRPr lang="en-US" altLang="ja-JP" sz="3600" b="1" dirty="0" smtClean="0">
              <a:latin typeface="HGP明朝E"/>
              <a:ea typeface="HGP明朝E"/>
              <a:cs typeface="HGP明朝E"/>
            </a:endParaRPr>
          </a:p>
        </p:txBody>
      </p:sp>
      <p:sp>
        <p:nvSpPr>
          <p:cNvPr id="8" name="テキスト ボックス 7"/>
          <p:cNvSpPr txBox="1"/>
          <p:nvPr/>
        </p:nvSpPr>
        <p:spPr>
          <a:xfrm>
            <a:off x="3940606" y="3068960"/>
            <a:ext cx="3151674" cy="461665"/>
          </a:xfrm>
          <a:prstGeom prst="rect">
            <a:avLst/>
          </a:prstGeom>
          <a:noFill/>
        </p:spPr>
        <p:txBody>
          <a:bodyPr wrap="none" rtlCol="0">
            <a:spAutoFit/>
          </a:bodyPr>
          <a:lstStyle/>
          <a:p>
            <a:r>
              <a:rPr kumimoji="1" lang="ja-JP" altLang="en-US" sz="2400" dirty="0" smtClean="0">
                <a:solidFill>
                  <a:srgbClr val="C20202"/>
                </a:solidFill>
                <a:latin typeface="HGP明朝E"/>
                <a:ea typeface="HGP明朝E"/>
                <a:cs typeface="HGP明朝E"/>
              </a:rPr>
              <a:t>傾向性</a:t>
            </a:r>
            <a:r>
              <a:rPr kumimoji="1" lang="en-US" altLang="ja-JP" sz="2400" dirty="0" smtClean="0">
                <a:solidFill>
                  <a:srgbClr val="C20202"/>
                </a:solidFill>
                <a:latin typeface="HGP明朝E"/>
                <a:ea typeface="HGP明朝E"/>
                <a:cs typeface="HGP明朝E"/>
              </a:rPr>
              <a:t>p</a:t>
            </a:r>
            <a:r>
              <a:rPr kumimoji="1" lang="ja-JP" altLang="en-US" sz="2400" dirty="0" smtClean="0">
                <a:solidFill>
                  <a:srgbClr val="C20202"/>
                </a:solidFill>
                <a:latin typeface="HGP明朝E"/>
                <a:ea typeface="HGP明朝E"/>
                <a:cs typeface="HGP明朝E"/>
              </a:rPr>
              <a:t>値　＝　</a:t>
            </a:r>
            <a:r>
              <a:rPr kumimoji="1" lang="en-US" altLang="ja-JP" sz="2400" dirty="0" smtClean="0">
                <a:solidFill>
                  <a:srgbClr val="C20202"/>
                </a:solidFill>
                <a:latin typeface="HGP明朝E"/>
                <a:ea typeface="HGP明朝E"/>
                <a:cs typeface="HGP明朝E"/>
              </a:rPr>
              <a:t>0.0014</a:t>
            </a:r>
            <a:endParaRPr kumimoji="1" lang="ja-JP" altLang="en-US" sz="2400" dirty="0">
              <a:solidFill>
                <a:srgbClr val="C20202"/>
              </a:solidFill>
              <a:latin typeface="HGP明朝E"/>
              <a:ea typeface="HGP明朝E"/>
              <a:cs typeface="HGP明朝E"/>
            </a:endParaRPr>
          </a:p>
        </p:txBody>
      </p:sp>
    </p:spTree>
    <p:extLst>
      <p:ext uri="{BB962C8B-B14F-4D97-AF65-F5344CB8AC3E}">
        <p14:creationId xmlns:p14="http://schemas.microsoft.com/office/powerpoint/2010/main" val="6578388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BMIstratified.png"/>
          <p:cNvPicPr>
            <a:picLocks noChangeAspect="1"/>
          </p:cNvPicPr>
          <p:nvPr/>
        </p:nvPicPr>
        <p:blipFill rotWithShape="1">
          <a:blip r:embed="rId2">
            <a:extLst>
              <a:ext uri="{28A0092B-C50C-407E-A947-70E740481C1C}">
                <a14:useLocalDpi xmlns:a14="http://schemas.microsoft.com/office/drawing/2010/main" val="0"/>
              </a:ext>
            </a:extLst>
          </a:blip>
          <a:srcRect t="14881"/>
          <a:stretch/>
        </p:blipFill>
        <p:spPr>
          <a:xfrm>
            <a:off x="253954" y="903927"/>
            <a:ext cx="8710534" cy="5621417"/>
          </a:xfrm>
          <a:prstGeom prst="rect">
            <a:avLst/>
          </a:prstGeom>
        </p:spPr>
      </p:pic>
      <p:sp>
        <p:nvSpPr>
          <p:cNvPr id="4" name="日付プレースホルダー 3"/>
          <p:cNvSpPr>
            <a:spLocks noGrp="1"/>
          </p:cNvSpPr>
          <p:nvPr>
            <p:ph type="dt" sz="half" idx="10"/>
          </p:nvPr>
        </p:nvSpPr>
        <p:spPr>
          <a:xfrm>
            <a:off x="457200" y="6520259"/>
            <a:ext cx="2133600" cy="365125"/>
          </a:xfrm>
        </p:spPr>
        <p:txBody>
          <a:bodyPr/>
          <a:lstStyle/>
          <a:p>
            <a:r>
              <a:rPr kumimoji="1" lang="en-US" altLang="ja-JP" dirty="0" smtClean="0"/>
              <a:t>2012/6/15</a:t>
            </a:r>
            <a:endParaRPr kumimoji="1" lang="ja-JP" altLang="en-US" dirty="0"/>
          </a:p>
        </p:txBody>
      </p:sp>
      <p:sp>
        <p:nvSpPr>
          <p:cNvPr id="5" name="フッター プレースホルダー 4"/>
          <p:cNvSpPr>
            <a:spLocks noGrp="1"/>
          </p:cNvSpPr>
          <p:nvPr>
            <p:ph type="ftr" sz="quarter" idx="11"/>
          </p:nvPr>
        </p:nvSpPr>
        <p:spPr>
          <a:xfrm>
            <a:off x="3124200" y="6520259"/>
            <a:ext cx="2895600" cy="365125"/>
          </a:xfrm>
        </p:spPr>
        <p:txBody>
          <a:bodyPr/>
          <a:lstStyle/>
          <a:p>
            <a:r>
              <a:rPr kumimoji="1" lang="ja-JP" altLang="en-US" dirty="0" smtClean="0"/>
              <a:t>日本循環器予防協議会</a:t>
            </a:r>
            <a:endParaRPr kumimoji="1" lang="ja-JP" altLang="en-US" dirty="0"/>
          </a:p>
        </p:txBody>
      </p:sp>
      <p:sp>
        <p:nvSpPr>
          <p:cNvPr id="6" name="スライド番号プレースホルダー 5"/>
          <p:cNvSpPr>
            <a:spLocks noGrp="1"/>
          </p:cNvSpPr>
          <p:nvPr>
            <p:ph type="sldNum" sz="quarter" idx="12"/>
          </p:nvPr>
        </p:nvSpPr>
        <p:spPr>
          <a:xfrm>
            <a:off x="6553200" y="6448251"/>
            <a:ext cx="2133600" cy="365125"/>
          </a:xfrm>
        </p:spPr>
        <p:txBody>
          <a:bodyPr/>
          <a:lstStyle/>
          <a:p>
            <a:fld id="{6CC241A6-97DA-4F98-A7AA-E6347E281DBB}" type="slidenum">
              <a:rPr kumimoji="1" lang="ja-JP" altLang="en-US" smtClean="0"/>
              <a:t>19</a:t>
            </a:fld>
            <a:endParaRPr kumimoji="1" lang="ja-JP" altLang="en-US" dirty="0"/>
          </a:p>
        </p:txBody>
      </p:sp>
      <p:sp>
        <p:nvSpPr>
          <p:cNvPr id="8" name="テキスト ボックス 7"/>
          <p:cNvSpPr txBox="1"/>
          <p:nvPr/>
        </p:nvSpPr>
        <p:spPr>
          <a:xfrm>
            <a:off x="241974" y="179928"/>
            <a:ext cx="8866530" cy="584776"/>
          </a:xfrm>
          <a:prstGeom prst="rect">
            <a:avLst/>
          </a:prstGeom>
          <a:noFill/>
        </p:spPr>
        <p:txBody>
          <a:bodyPr wrap="none" rtlCol="0">
            <a:spAutoFit/>
          </a:bodyPr>
          <a:lstStyle/>
          <a:p>
            <a:r>
              <a:rPr lang="ja-JP" altLang="en-US" sz="3200" b="1" dirty="0" smtClean="0">
                <a:latin typeface="HGP明朝E"/>
                <a:ea typeface="HGP明朝E"/>
                <a:cs typeface="HGP明朝E"/>
              </a:rPr>
              <a:t>結果</a:t>
            </a:r>
            <a:r>
              <a:rPr lang="en-US" altLang="ja-JP" sz="3200" b="1" dirty="0" smtClean="0">
                <a:latin typeface="HGP明朝E"/>
                <a:ea typeface="HGP明朝E"/>
                <a:cs typeface="HGP明朝E"/>
              </a:rPr>
              <a:t>(4):</a:t>
            </a:r>
            <a:r>
              <a:rPr lang="ja-JP" altLang="en-US" sz="3200" b="1" dirty="0">
                <a:latin typeface="HGP明朝E"/>
                <a:ea typeface="HGP明朝E"/>
                <a:cs typeface="HGP明朝E"/>
              </a:rPr>
              <a:t>　</a:t>
            </a:r>
            <a:r>
              <a:rPr lang="en-US" altLang="en-US" sz="3200" b="1" dirty="0" smtClean="0">
                <a:latin typeface="HGP明朝E"/>
                <a:ea typeface="HGP明朝E"/>
                <a:cs typeface="HGP明朝E"/>
              </a:rPr>
              <a:t>肥満度</a:t>
            </a:r>
            <a:r>
              <a:rPr lang="ja-JP" altLang="en-US" sz="3200" b="1" dirty="0" smtClean="0">
                <a:latin typeface="HGP明朝E"/>
                <a:ea typeface="HGP明朝E"/>
                <a:cs typeface="HGP明朝E"/>
              </a:rPr>
              <a:t>を層化した糖尿病発症ハザード比</a:t>
            </a:r>
            <a:endParaRPr lang="en-US" altLang="ja-JP" sz="3200" b="1" dirty="0" smtClean="0">
              <a:latin typeface="HGP明朝E"/>
              <a:ea typeface="HGP明朝E"/>
              <a:cs typeface="HGP明朝E"/>
            </a:endParaRPr>
          </a:p>
        </p:txBody>
      </p:sp>
      <p:sp>
        <p:nvSpPr>
          <p:cNvPr id="9" name="テキスト ボックス 8"/>
          <p:cNvSpPr txBox="1"/>
          <p:nvPr/>
        </p:nvSpPr>
        <p:spPr>
          <a:xfrm>
            <a:off x="4516670" y="3068960"/>
            <a:ext cx="2856070" cy="461665"/>
          </a:xfrm>
          <a:prstGeom prst="rect">
            <a:avLst/>
          </a:prstGeom>
          <a:noFill/>
        </p:spPr>
        <p:txBody>
          <a:bodyPr wrap="none" rtlCol="0">
            <a:spAutoFit/>
          </a:bodyPr>
          <a:lstStyle/>
          <a:p>
            <a:r>
              <a:rPr kumimoji="1" lang="ja-JP" altLang="en-US" sz="2400" dirty="0" smtClean="0">
                <a:solidFill>
                  <a:srgbClr val="C20202"/>
                </a:solidFill>
                <a:latin typeface="HGP明朝E"/>
                <a:ea typeface="HGP明朝E"/>
                <a:cs typeface="HGP明朝E"/>
              </a:rPr>
              <a:t>傾向性</a:t>
            </a:r>
            <a:r>
              <a:rPr kumimoji="1" lang="en-US" altLang="ja-JP" sz="2400" dirty="0" smtClean="0">
                <a:solidFill>
                  <a:srgbClr val="C20202"/>
                </a:solidFill>
                <a:latin typeface="HGP明朝E"/>
                <a:ea typeface="HGP明朝E"/>
                <a:cs typeface="HGP明朝E"/>
              </a:rPr>
              <a:t>p</a:t>
            </a:r>
            <a:r>
              <a:rPr kumimoji="1" lang="ja-JP" altLang="en-US" sz="2400" dirty="0" smtClean="0">
                <a:solidFill>
                  <a:srgbClr val="C20202"/>
                </a:solidFill>
                <a:latin typeface="HGP明朝E"/>
                <a:ea typeface="HGP明朝E"/>
                <a:cs typeface="HGP明朝E"/>
              </a:rPr>
              <a:t>値　＝　</a:t>
            </a:r>
            <a:r>
              <a:rPr kumimoji="1" lang="en-US" altLang="ja-JP" sz="2400" dirty="0" smtClean="0">
                <a:solidFill>
                  <a:srgbClr val="C20202"/>
                </a:solidFill>
                <a:latin typeface="HGP明朝E"/>
                <a:ea typeface="HGP明朝E"/>
                <a:cs typeface="HGP明朝E"/>
              </a:rPr>
              <a:t>0.02</a:t>
            </a:r>
            <a:endParaRPr kumimoji="1" lang="ja-JP" altLang="en-US" sz="2400" dirty="0">
              <a:solidFill>
                <a:srgbClr val="C20202"/>
              </a:solidFill>
              <a:latin typeface="HGP明朝E"/>
              <a:ea typeface="HGP明朝E"/>
              <a:cs typeface="HGP明朝E"/>
            </a:endParaRPr>
          </a:p>
        </p:txBody>
      </p:sp>
      <p:sp>
        <p:nvSpPr>
          <p:cNvPr id="10" name="テキスト ボックス 9"/>
          <p:cNvSpPr txBox="1"/>
          <p:nvPr/>
        </p:nvSpPr>
        <p:spPr>
          <a:xfrm>
            <a:off x="4572000" y="5415607"/>
            <a:ext cx="2856070" cy="461665"/>
          </a:xfrm>
          <a:prstGeom prst="rect">
            <a:avLst/>
          </a:prstGeom>
          <a:noFill/>
        </p:spPr>
        <p:txBody>
          <a:bodyPr wrap="none" rtlCol="0">
            <a:spAutoFit/>
          </a:bodyPr>
          <a:lstStyle/>
          <a:p>
            <a:r>
              <a:rPr kumimoji="1" lang="ja-JP" altLang="en-US" sz="2400" dirty="0" smtClean="0">
                <a:solidFill>
                  <a:srgbClr val="000090"/>
                </a:solidFill>
                <a:latin typeface="HGP明朝E"/>
                <a:ea typeface="HGP明朝E"/>
                <a:cs typeface="HGP明朝E"/>
              </a:rPr>
              <a:t>傾向性</a:t>
            </a:r>
            <a:r>
              <a:rPr kumimoji="1" lang="en-US" altLang="ja-JP" sz="2400" dirty="0" smtClean="0">
                <a:solidFill>
                  <a:srgbClr val="000090"/>
                </a:solidFill>
                <a:latin typeface="HGP明朝E"/>
                <a:ea typeface="HGP明朝E"/>
                <a:cs typeface="HGP明朝E"/>
              </a:rPr>
              <a:t>p</a:t>
            </a:r>
            <a:r>
              <a:rPr kumimoji="1" lang="ja-JP" altLang="en-US" sz="2400" dirty="0" smtClean="0">
                <a:solidFill>
                  <a:srgbClr val="000090"/>
                </a:solidFill>
                <a:latin typeface="HGP明朝E"/>
                <a:ea typeface="HGP明朝E"/>
                <a:cs typeface="HGP明朝E"/>
              </a:rPr>
              <a:t>値　＝　</a:t>
            </a:r>
            <a:r>
              <a:rPr kumimoji="1" lang="en-US" altLang="ja-JP" sz="2400" dirty="0" smtClean="0">
                <a:solidFill>
                  <a:srgbClr val="000090"/>
                </a:solidFill>
                <a:latin typeface="HGP明朝E"/>
                <a:ea typeface="HGP明朝E"/>
                <a:cs typeface="HGP明朝E"/>
              </a:rPr>
              <a:t>0.17</a:t>
            </a:r>
            <a:endParaRPr kumimoji="1" lang="ja-JP" altLang="en-US" sz="2400" dirty="0">
              <a:solidFill>
                <a:srgbClr val="000090"/>
              </a:solidFill>
              <a:latin typeface="HGP明朝E"/>
              <a:ea typeface="HGP明朝E"/>
              <a:cs typeface="HGP明朝E"/>
            </a:endParaRPr>
          </a:p>
        </p:txBody>
      </p:sp>
      <p:sp>
        <p:nvSpPr>
          <p:cNvPr id="11" name="テキスト ボックス 10"/>
          <p:cNvSpPr txBox="1"/>
          <p:nvPr/>
        </p:nvSpPr>
        <p:spPr>
          <a:xfrm>
            <a:off x="4499992" y="1196752"/>
            <a:ext cx="3311273" cy="461665"/>
          </a:xfrm>
          <a:prstGeom prst="rect">
            <a:avLst/>
          </a:prstGeom>
          <a:noFill/>
        </p:spPr>
        <p:txBody>
          <a:bodyPr wrap="none" rtlCol="0">
            <a:spAutoFit/>
          </a:bodyPr>
          <a:lstStyle/>
          <a:p>
            <a:r>
              <a:rPr kumimoji="1" lang="ja-JP" altLang="en-US" sz="2400" dirty="0" smtClean="0">
                <a:solidFill>
                  <a:srgbClr val="C20202"/>
                </a:solidFill>
                <a:latin typeface="HGP明朝E"/>
                <a:ea typeface="HGP明朝E"/>
                <a:cs typeface="HGP明朝E"/>
              </a:rPr>
              <a:t>交互作用</a:t>
            </a:r>
            <a:r>
              <a:rPr kumimoji="1" lang="en-US" altLang="ja-JP" sz="2400" dirty="0" smtClean="0">
                <a:solidFill>
                  <a:srgbClr val="C20202"/>
                </a:solidFill>
                <a:latin typeface="HGP明朝E"/>
                <a:ea typeface="HGP明朝E"/>
                <a:cs typeface="HGP明朝E"/>
              </a:rPr>
              <a:t>p</a:t>
            </a:r>
            <a:r>
              <a:rPr kumimoji="1" lang="ja-JP" altLang="en-US" sz="2400" dirty="0" smtClean="0">
                <a:solidFill>
                  <a:srgbClr val="C20202"/>
                </a:solidFill>
                <a:latin typeface="HGP明朝E"/>
                <a:ea typeface="HGP明朝E"/>
                <a:cs typeface="HGP明朝E"/>
              </a:rPr>
              <a:t>値　＝　</a:t>
            </a:r>
            <a:r>
              <a:rPr lang="en-US" altLang="ja-JP" sz="2400" dirty="0">
                <a:solidFill>
                  <a:srgbClr val="C20202"/>
                </a:solidFill>
                <a:latin typeface="HGP明朝E"/>
                <a:ea typeface="HGP明朝E"/>
                <a:cs typeface="HGP明朝E"/>
              </a:rPr>
              <a:t>0.039</a:t>
            </a:r>
            <a:r>
              <a:rPr lang="ja-JP" altLang="ja-JP" sz="2400" dirty="0">
                <a:solidFill>
                  <a:srgbClr val="C20202"/>
                </a:solidFill>
                <a:latin typeface="HGP明朝E"/>
                <a:ea typeface="HGP明朝E"/>
                <a:cs typeface="HGP明朝E"/>
              </a:rPr>
              <a:t> </a:t>
            </a:r>
            <a:r>
              <a:rPr kumimoji="1" lang="ja-JP" altLang="en-US" sz="2400" dirty="0" smtClean="0">
                <a:solidFill>
                  <a:srgbClr val="C20202"/>
                </a:solidFill>
                <a:latin typeface="HGP明朝E"/>
                <a:ea typeface="HGP明朝E"/>
                <a:cs typeface="HGP明朝E"/>
              </a:rPr>
              <a:t>　</a:t>
            </a:r>
            <a:endParaRPr kumimoji="1" lang="ja-JP" altLang="en-US" sz="2400" dirty="0">
              <a:solidFill>
                <a:srgbClr val="C20202"/>
              </a:solidFill>
              <a:latin typeface="HGP明朝E"/>
              <a:ea typeface="HGP明朝E"/>
              <a:cs typeface="HGP明朝E"/>
            </a:endParaRPr>
          </a:p>
        </p:txBody>
      </p:sp>
    </p:spTree>
    <p:extLst>
      <p:ext uri="{BB962C8B-B14F-4D97-AF65-F5344CB8AC3E}">
        <p14:creationId xmlns:p14="http://schemas.microsoft.com/office/powerpoint/2010/main" val="13554041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340768"/>
            <a:ext cx="8229600" cy="5069160"/>
          </a:xfrm>
        </p:spPr>
        <p:txBody>
          <a:bodyPr>
            <a:normAutofit fontScale="92500"/>
          </a:bodyPr>
          <a:lstStyle/>
          <a:p>
            <a:pPr>
              <a:buClr>
                <a:srgbClr val="C00000"/>
              </a:buClr>
              <a:buFont typeface="Wingdings" pitchFamily="2" charset="2"/>
              <a:buChar char="ü"/>
            </a:pPr>
            <a:r>
              <a:rPr lang="ja-JP" altLang="en-US" sz="3100" b="1" spc="300" dirty="0" smtClean="0">
                <a:latin typeface="Times New Roman"/>
                <a:ea typeface="Times New Roman"/>
                <a:cs typeface="Times New Roman"/>
              </a:rPr>
              <a:t>高感度</a:t>
            </a:r>
            <a:r>
              <a:rPr lang="en-US" altLang="ja-JP" sz="3100" b="1" spc="300" dirty="0" smtClean="0">
                <a:latin typeface="Times New Roman"/>
                <a:ea typeface="Times New Roman"/>
                <a:cs typeface="Times New Roman"/>
              </a:rPr>
              <a:t>CRP</a:t>
            </a:r>
            <a:r>
              <a:rPr lang="ja-JP" altLang="en-US" sz="3100" b="1" spc="300" dirty="0" smtClean="0">
                <a:latin typeface="Times New Roman"/>
                <a:ea typeface="Times New Roman"/>
                <a:cs typeface="Times New Roman"/>
              </a:rPr>
              <a:t>は</a:t>
            </a:r>
            <a:endParaRPr lang="en-US" altLang="ja-JP" sz="3100" b="1" spc="300" dirty="0" smtClean="0">
              <a:latin typeface="Times New Roman"/>
              <a:ea typeface="Times New Roman"/>
              <a:cs typeface="Times New Roman"/>
            </a:endParaRPr>
          </a:p>
          <a:p>
            <a:pPr lvl="1">
              <a:buClr>
                <a:srgbClr val="C00000"/>
              </a:buClr>
              <a:buFont typeface="Wingdings" pitchFamily="2" charset="2"/>
              <a:buChar char="ü"/>
            </a:pPr>
            <a:r>
              <a:rPr lang="ja-JP" altLang="en-US" sz="2700" b="1" spc="300" dirty="0" smtClean="0">
                <a:latin typeface="Times New Roman"/>
                <a:ea typeface="Times New Roman"/>
                <a:cs typeface="Times New Roman"/>
              </a:rPr>
              <a:t>全身性の低炎症状態の代表的なマーカーである。</a:t>
            </a:r>
            <a:endParaRPr lang="en-US" altLang="ja-JP" sz="2700" b="1" spc="300" dirty="0" smtClean="0">
              <a:latin typeface="Times New Roman"/>
              <a:ea typeface="Times New Roman"/>
              <a:cs typeface="Times New Roman"/>
            </a:endParaRPr>
          </a:p>
          <a:p>
            <a:pPr lvl="1">
              <a:buClr>
                <a:srgbClr val="C00000"/>
              </a:buClr>
              <a:buFont typeface="Wingdings" pitchFamily="2" charset="2"/>
              <a:buChar char="ü"/>
            </a:pPr>
            <a:r>
              <a:rPr lang="ja-JP" altLang="en-US" sz="2700" b="1" spc="300" dirty="0" smtClean="0">
                <a:latin typeface="Times New Roman"/>
                <a:ea typeface="Times New Roman"/>
                <a:cs typeface="Times New Roman"/>
              </a:rPr>
              <a:t>心血管イベントの確立した危険因子である。</a:t>
            </a:r>
            <a:endParaRPr lang="en-US" altLang="ja-JP" sz="2700" b="1" spc="300" dirty="0" smtClean="0">
              <a:latin typeface="Times New Roman"/>
              <a:ea typeface="Times New Roman"/>
              <a:cs typeface="Times New Roman"/>
            </a:endParaRPr>
          </a:p>
          <a:p>
            <a:pPr lvl="1">
              <a:buClr>
                <a:srgbClr val="C00000"/>
              </a:buClr>
              <a:buFont typeface="Wingdings" pitchFamily="2" charset="2"/>
              <a:buChar char="ü"/>
            </a:pPr>
            <a:r>
              <a:rPr lang="ja-JP" altLang="en-US" sz="2700" b="1" spc="300" dirty="0" smtClean="0">
                <a:latin typeface="Times New Roman"/>
                <a:ea typeface="Times New Roman"/>
                <a:cs typeface="Times New Roman"/>
              </a:rPr>
              <a:t>２型糖尿病の発症と関連することが示されてきている。</a:t>
            </a:r>
            <a:endParaRPr lang="en-US" altLang="ja-JP" sz="3100" b="1" spc="300" dirty="0" smtClean="0">
              <a:latin typeface="Times New Roman"/>
              <a:ea typeface="Times New Roman"/>
              <a:cs typeface="Times New Roman"/>
            </a:endParaRPr>
          </a:p>
          <a:p>
            <a:pPr>
              <a:buClr>
                <a:srgbClr val="C00000"/>
              </a:buClr>
              <a:buFont typeface="Wingdings" pitchFamily="2" charset="2"/>
              <a:buChar char="ü"/>
            </a:pPr>
            <a:r>
              <a:rPr lang="ja-JP" altLang="en-US" sz="3100" b="1" spc="300" dirty="0" smtClean="0">
                <a:latin typeface="Times New Roman"/>
                <a:ea typeface="Times New Roman"/>
                <a:cs typeface="Times New Roman"/>
              </a:rPr>
              <a:t>肥満や喫煙は糖尿病発症の危険因子であり、高感度</a:t>
            </a:r>
            <a:r>
              <a:rPr lang="en-US" altLang="ja-JP" sz="3100" b="1" spc="300" dirty="0" smtClean="0">
                <a:latin typeface="Times New Roman"/>
                <a:ea typeface="Times New Roman"/>
                <a:cs typeface="Times New Roman"/>
              </a:rPr>
              <a:t>CRP</a:t>
            </a:r>
            <a:r>
              <a:rPr lang="ja-JP" altLang="en-US" sz="3100" b="1" spc="300" dirty="0" smtClean="0">
                <a:latin typeface="Times New Roman"/>
                <a:ea typeface="Times New Roman"/>
                <a:cs typeface="Times New Roman"/>
              </a:rPr>
              <a:t>の上昇とも関連している。</a:t>
            </a:r>
            <a:endParaRPr lang="en-US" altLang="ja-JP" sz="3100" b="1" spc="300" dirty="0" smtClean="0">
              <a:latin typeface="Times New Roman"/>
              <a:ea typeface="Times New Roman"/>
              <a:cs typeface="Times New Roman"/>
            </a:endParaRPr>
          </a:p>
          <a:p>
            <a:pPr>
              <a:buClr>
                <a:srgbClr val="C00000"/>
              </a:buClr>
              <a:buFont typeface="Wingdings" pitchFamily="2" charset="2"/>
              <a:buChar char="ü"/>
            </a:pPr>
            <a:r>
              <a:rPr lang="ja-JP" altLang="en-US" sz="3100" b="1" spc="300" dirty="0" smtClean="0">
                <a:latin typeface="Times New Roman"/>
                <a:ea typeface="Times New Roman"/>
                <a:cs typeface="Times New Roman"/>
              </a:rPr>
              <a:t>非喫煙者、非肥満者における高感度</a:t>
            </a:r>
            <a:r>
              <a:rPr lang="en-US" altLang="ja-JP" sz="3100" b="1" spc="300" dirty="0" smtClean="0">
                <a:latin typeface="Times New Roman"/>
                <a:ea typeface="Times New Roman"/>
                <a:cs typeface="Times New Roman"/>
              </a:rPr>
              <a:t>CRP</a:t>
            </a:r>
            <a:r>
              <a:rPr lang="ja-JP" altLang="en-US" sz="3100" b="1" spc="300" dirty="0" smtClean="0">
                <a:latin typeface="Times New Roman"/>
                <a:ea typeface="Times New Roman"/>
                <a:cs typeface="Times New Roman"/>
              </a:rPr>
              <a:t>の個人差が糖尿病発症に関連しているかどうかは調べられていない。</a:t>
            </a:r>
            <a:endParaRPr lang="en-US" altLang="ja-JP" sz="3100" b="1" spc="300" dirty="0" smtClean="0">
              <a:latin typeface="Times New Roman"/>
              <a:ea typeface="Times New Roman"/>
              <a:cs typeface="Times New Roman"/>
            </a:endParaRPr>
          </a:p>
        </p:txBody>
      </p:sp>
      <p:sp>
        <p:nvSpPr>
          <p:cNvPr id="4" name="Line 2"/>
          <p:cNvSpPr>
            <a:spLocks noChangeShapeType="1"/>
          </p:cNvSpPr>
          <p:nvPr/>
        </p:nvSpPr>
        <p:spPr bwMode="auto">
          <a:xfrm>
            <a:off x="372591" y="1051149"/>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AutoShape 3"/>
          <p:cNvSpPr>
            <a:spLocks noChangeArrowheads="1"/>
          </p:cNvSpPr>
          <p:nvPr/>
        </p:nvSpPr>
        <p:spPr bwMode="auto">
          <a:xfrm>
            <a:off x="323528" y="979712"/>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6" name="テキスト ボックス 5"/>
          <p:cNvSpPr txBox="1"/>
          <p:nvPr/>
        </p:nvSpPr>
        <p:spPr>
          <a:xfrm>
            <a:off x="323528" y="263405"/>
            <a:ext cx="1223412"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背景</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31766192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57200" y="6520259"/>
            <a:ext cx="2133600" cy="365125"/>
          </a:xfrm>
        </p:spPr>
        <p:txBody>
          <a:bodyPr/>
          <a:lstStyle/>
          <a:p>
            <a:r>
              <a:rPr kumimoji="1" lang="en-US" altLang="ja-JP" dirty="0" smtClean="0"/>
              <a:t>2012/6/15</a:t>
            </a:r>
            <a:endParaRPr kumimoji="1" lang="ja-JP" altLang="en-US" dirty="0"/>
          </a:p>
        </p:txBody>
      </p:sp>
      <p:sp>
        <p:nvSpPr>
          <p:cNvPr id="5" name="フッター プレースホルダー 4"/>
          <p:cNvSpPr>
            <a:spLocks noGrp="1"/>
          </p:cNvSpPr>
          <p:nvPr>
            <p:ph type="ftr" sz="quarter" idx="11"/>
          </p:nvPr>
        </p:nvSpPr>
        <p:spPr>
          <a:xfrm>
            <a:off x="3124200" y="6520259"/>
            <a:ext cx="2895600" cy="365125"/>
          </a:xfrm>
        </p:spPr>
        <p:txBody>
          <a:bodyPr/>
          <a:lstStyle/>
          <a:p>
            <a:r>
              <a:rPr kumimoji="1" lang="ja-JP" altLang="en-US" smtClean="0"/>
              <a:t>日本循環器予防協議会</a:t>
            </a:r>
            <a:endParaRPr kumimoji="1" lang="ja-JP" altLang="en-US"/>
          </a:p>
        </p:txBody>
      </p:sp>
      <p:sp>
        <p:nvSpPr>
          <p:cNvPr id="6" name="スライド番号プレースホルダー 5"/>
          <p:cNvSpPr>
            <a:spLocks noGrp="1"/>
          </p:cNvSpPr>
          <p:nvPr>
            <p:ph type="sldNum" sz="quarter" idx="12"/>
          </p:nvPr>
        </p:nvSpPr>
        <p:spPr>
          <a:xfrm>
            <a:off x="6553200" y="6520259"/>
            <a:ext cx="2133600" cy="365125"/>
          </a:xfrm>
        </p:spPr>
        <p:txBody>
          <a:bodyPr/>
          <a:lstStyle/>
          <a:p>
            <a:fld id="{6CC241A6-97DA-4F98-A7AA-E6347E281DBB}" type="slidenum">
              <a:rPr kumimoji="1" lang="ja-JP" altLang="en-US" smtClean="0"/>
              <a:t>20</a:t>
            </a:fld>
            <a:endParaRPr kumimoji="1" lang="ja-JP" altLang="en-US"/>
          </a:p>
        </p:txBody>
      </p:sp>
      <p:pic>
        <p:nvPicPr>
          <p:cNvPr id="8" name="図 7" descr="smkstratified.png"/>
          <p:cNvPicPr>
            <a:picLocks noChangeAspect="1"/>
          </p:cNvPicPr>
          <p:nvPr/>
        </p:nvPicPr>
        <p:blipFill rotWithShape="1">
          <a:blip r:embed="rId2">
            <a:extLst>
              <a:ext uri="{28A0092B-C50C-407E-A947-70E740481C1C}">
                <a14:useLocalDpi xmlns:a14="http://schemas.microsoft.com/office/drawing/2010/main" val="0"/>
              </a:ext>
            </a:extLst>
          </a:blip>
          <a:srcRect t="14310"/>
          <a:stretch/>
        </p:blipFill>
        <p:spPr>
          <a:xfrm>
            <a:off x="377139" y="908720"/>
            <a:ext cx="8299317" cy="5472608"/>
          </a:xfrm>
          <a:prstGeom prst="rect">
            <a:avLst/>
          </a:prstGeom>
        </p:spPr>
      </p:pic>
      <p:sp>
        <p:nvSpPr>
          <p:cNvPr id="9" name="テキスト ボックス 8"/>
          <p:cNvSpPr txBox="1"/>
          <p:nvPr/>
        </p:nvSpPr>
        <p:spPr>
          <a:xfrm>
            <a:off x="4573095" y="1124744"/>
            <a:ext cx="3311273" cy="461665"/>
          </a:xfrm>
          <a:prstGeom prst="rect">
            <a:avLst/>
          </a:prstGeom>
          <a:noFill/>
        </p:spPr>
        <p:txBody>
          <a:bodyPr wrap="none" rtlCol="0">
            <a:spAutoFit/>
          </a:bodyPr>
          <a:lstStyle/>
          <a:p>
            <a:r>
              <a:rPr kumimoji="1" lang="ja-JP" altLang="en-US" sz="2400" dirty="0" smtClean="0">
                <a:solidFill>
                  <a:srgbClr val="C20202"/>
                </a:solidFill>
                <a:latin typeface="HGP明朝E"/>
                <a:ea typeface="HGP明朝E"/>
                <a:cs typeface="HGP明朝E"/>
              </a:rPr>
              <a:t>交互作用</a:t>
            </a:r>
            <a:r>
              <a:rPr kumimoji="1" lang="en-US" altLang="ja-JP" sz="2400" dirty="0" smtClean="0">
                <a:solidFill>
                  <a:srgbClr val="C20202"/>
                </a:solidFill>
                <a:latin typeface="HGP明朝E"/>
                <a:ea typeface="HGP明朝E"/>
                <a:cs typeface="HGP明朝E"/>
              </a:rPr>
              <a:t>p</a:t>
            </a:r>
            <a:r>
              <a:rPr kumimoji="1" lang="ja-JP" altLang="en-US" sz="2400" dirty="0" smtClean="0">
                <a:solidFill>
                  <a:srgbClr val="C20202"/>
                </a:solidFill>
                <a:latin typeface="HGP明朝E"/>
                <a:ea typeface="HGP明朝E"/>
                <a:cs typeface="HGP明朝E"/>
              </a:rPr>
              <a:t>値　＝　</a:t>
            </a:r>
            <a:r>
              <a:rPr lang="en-US" altLang="ja-JP" sz="2400" dirty="0">
                <a:solidFill>
                  <a:srgbClr val="C20202"/>
                </a:solidFill>
                <a:latin typeface="HGP明朝E"/>
                <a:ea typeface="HGP明朝E"/>
                <a:cs typeface="HGP明朝E"/>
              </a:rPr>
              <a:t>0.011</a:t>
            </a:r>
            <a:r>
              <a:rPr lang="ja-JP" altLang="ja-JP" sz="2400" dirty="0">
                <a:solidFill>
                  <a:srgbClr val="C20202"/>
                </a:solidFill>
                <a:latin typeface="HGP明朝E"/>
                <a:ea typeface="HGP明朝E"/>
                <a:cs typeface="HGP明朝E"/>
              </a:rPr>
              <a:t> </a:t>
            </a:r>
            <a:r>
              <a:rPr kumimoji="1" lang="ja-JP" altLang="en-US" sz="2400" dirty="0" smtClean="0">
                <a:solidFill>
                  <a:srgbClr val="C20202"/>
                </a:solidFill>
                <a:latin typeface="HGP明朝E"/>
                <a:ea typeface="HGP明朝E"/>
                <a:cs typeface="HGP明朝E"/>
              </a:rPr>
              <a:t>　</a:t>
            </a:r>
            <a:endParaRPr kumimoji="1" lang="ja-JP" altLang="en-US" sz="2400" dirty="0">
              <a:solidFill>
                <a:srgbClr val="C20202"/>
              </a:solidFill>
              <a:latin typeface="HGP明朝E"/>
              <a:ea typeface="HGP明朝E"/>
              <a:cs typeface="HGP明朝E"/>
            </a:endParaRPr>
          </a:p>
        </p:txBody>
      </p:sp>
      <p:sp>
        <p:nvSpPr>
          <p:cNvPr id="10" name="テキスト ボックス 9"/>
          <p:cNvSpPr txBox="1"/>
          <p:nvPr/>
        </p:nvSpPr>
        <p:spPr>
          <a:xfrm>
            <a:off x="47629" y="251936"/>
            <a:ext cx="9276899" cy="584776"/>
          </a:xfrm>
          <a:prstGeom prst="rect">
            <a:avLst/>
          </a:prstGeom>
          <a:noFill/>
        </p:spPr>
        <p:txBody>
          <a:bodyPr wrap="none" rtlCol="0">
            <a:spAutoFit/>
          </a:bodyPr>
          <a:lstStyle/>
          <a:p>
            <a:r>
              <a:rPr lang="ja-JP" altLang="en-US" sz="3200" b="1" dirty="0" smtClean="0">
                <a:latin typeface="HGP明朝E"/>
                <a:ea typeface="HGP明朝E"/>
                <a:cs typeface="HGP明朝E"/>
              </a:rPr>
              <a:t>結果</a:t>
            </a:r>
            <a:r>
              <a:rPr lang="en-US" altLang="ja-JP" sz="3200" b="1" dirty="0" smtClean="0">
                <a:latin typeface="HGP明朝E"/>
                <a:ea typeface="HGP明朝E"/>
                <a:cs typeface="HGP明朝E"/>
              </a:rPr>
              <a:t>(5):</a:t>
            </a:r>
            <a:r>
              <a:rPr lang="ja-JP" altLang="en-US" sz="3200" b="1" dirty="0">
                <a:latin typeface="HGP明朝E"/>
                <a:ea typeface="HGP明朝E"/>
                <a:cs typeface="HGP明朝E"/>
              </a:rPr>
              <a:t>　</a:t>
            </a:r>
            <a:r>
              <a:rPr lang="ja-JP" altLang="en-US" sz="3200" b="1" dirty="0" smtClean="0">
                <a:latin typeface="HGP明朝E"/>
                <a:ea typeface="HGP明朝E"/>
                <a:cs typeface="HGP明朝E"/>
              </a:rPr>
              <a:t>喫煙状況を層化した糖尿病発症ハザード比</a:t>
            </a:r>
            <a:endParaRPr lang="en-US" altLang="ja-JP" sz="3200" b="1" dirty="0" smtClean="0">
              <a:latin typeface="HGP明朝E"/>
              <a:ea typeface="HGP明朝E"/>
              <a:cs typeface="HGP明朝E"/>
            </a:endParaRPr>
          </a:p>
        </p:txBody>
      </p:sp>
      <p:sp>
        <p:nvSpPr>
          <p:cNvPr id="12" name="テキスト ボックス 11"/>
          <p:cNvSpPr txBox="1"/>
          <p:nvPr/>
        </p:nvSpPr>
        <p:spPr>
          <a:xfrm>
            <a:off x="3556371" y="2679303"/>
            <a:ext cx="3175869" cy="461665"/>
          </a:xfrm>
          <a:prstGeom prst="rect">
            <a:avLst/>
          </a:prstGeom>
          <a:noFill/>
        </p:spPr>
        <p:txBody>
          <a:bodyPr wrap="none" rtlCol="0">
            <a:spAutoFit/>
          </a:bodyPr>
          <a:lstStyle/>
          <a:p>
            <a:r>
              <a:rPr kumimoji="1" lang="ja-JP" altLang="en-US" sz="2400" dirty="0" smtClean="0">
                <a:solidFill>
                  <a:srgbClr val="C20202"/>
                </a:solidFill>
                <a:latin typeface="HGP明朝E"/>
                <a:ea typeface="HGP明朝E"/>
                <a:cs typeface="HGP明朝E"/>
              </a:rPr>
              <a:t>傾向性</a:t>
            </a:r>
            <a:r>
              <a:rPr kumimoji="1" lang="en-US" altLang="ja-JP" sz="2400" dirty="0" smtClean="0">
                <a:solidFill>
                  <a:srgbClr val="C20202"/>
                </a:solidFill>
                <a:latin typeface="HGP明朝E"/>
                <a:ea typeface="HGP明朝E"/>
                <a:cs typeface="HGP明朝E"/>
              </a:rPr>
              <a:t>p</a:t>
            </a:r>
            <a:r>
              <a:rPr kumimoji="1" lang="ja-JP" altLang="en-US" sz="2400" dirty="0" smtClean="0">
                <a:solidFill>
                  <a:srgbClr val="C20202"/>
                </a:solidFill>
                <a:latin typeface="HGP明朝E"/>
                <a:ea typeface="HGP明朝E"/>
                <a:cs typeface="HGP明朝E"/>
              </a:rPr>
              <a:t>値　＝　</a:t>
            </a:r>
            <a:r>
              <a:rPr lang="en-US" altLang="ja-JP" sz="2400" dirty="0" smtClean="0">
                <a:solidFill>
                  <a:srgbClr val="C20202"/>
                </a:solidFill>
                <a:latin typeface="HGP明朝E"/>
                <a:ea typeface="HGP明朝E"/>
                <a:cs typeface="HGP明朝E"/>
              </a:rPr>
              <a:t>0.0012</a:t>
            </a:r>
            <a:r>
              <a:rPr lang="ja-JP" altLang="ja-JP" sz="2400" dirty="0" smtClean="0">
                <a:solidFill>
                  <a:srgbClr val="C20202"/>
                </a:solidFill>
                <a:latin typeface="HGP明朝E"/>
                <a:ea typeface="HGP明朝E"/>
                <a:cs typeface="HGP明朝E"/>
              </a:rPr>
              <a:t> </a:t>
            </a:r>
            <a:r>
              <a:rPr kumimoji="1" lang="ja-JP" altLang="en-US" sz="2400" dirty="0" smtClean="0">
                <a:solidFill>
                  <a:srgbClr val="C20202"/>
                </a:solidFill>
                <a:latin typeface="HGP明朝E"/>
                <a:ea typeface="HGP明朝E"/>
                <a:cs typeface="HGP明朝E"/>
              </a:rPr>
              <a:t>　</a:t>
            </a:r>
            <a:endParaRPr kumimoji="1" lang="ja-JP" altLang="en-US" sz="2400" dirty="0">
              <a:solidFill>
                <a:srgbClr val="C20202"/>
              </a:solidFill>
              <a:latin typeface="HGP明朝E"/>
              <a:ea typeface="HGP明朝E"/>
              <a:cs typeface="HGP明朝E"/>
            </a:endParaRPr>
          </a:p>
        </p:txBody>
      </p:sp>
      <p:sp>
        <p:nvSpPr>
          <p:cNvPr id="13" name="テキスト ボックス 12"/>
          <p:cNvSpPr txBox="1"/>
          <p:nvPr/>
        </p:nvSpPr>
        <p:spPr>
          <a:xfrm>
            <a:off x="4283968" y="5301208"/>
            <a:ext cx="2856070" cy="461665"/>
          </a:xfrm>
          <a:prstGeom prst="rect">
            <a:avLst/>
          </a:prstGeom>
          <a:noFill/>
        </p:spPr>
        <p:txBody>
          <a:bodyPr wrap="none" rtlCol="0">
            <a:spAutoFit/>
          </a:bodyPr>
          <a:lstStyle/>
          <a:p>
            <a:r>
              <a:rPr kumimoji="1" lang="ja-JP" altLang="en-US" sz="2400" dirty="0" smtClean="0">
                <a:solidFill>
                  <a:srgbClr val="000090"/>
                </a:solidFill>
                <a:latin typeface="HGP明朝E"/>
                <a:ea typeface="HGP明朝E"/>
                <a:cs typeface="HGP明朝E"/>
              </a:rPr>
              <a:t>傾向性</a:t>
            </a:r>
            <a:r>
              <a:rPr kumimoji="1" lang="en-US" altLang="ja-JP" sz="2400" dirty="0" smtClean="0">
                <a:solidFill>
                  <a:srgbClr val="000090"/>
                </a:solidFill>
                <a:latin typeface="HGP明朝E"/>
                <a:ea typeface="HGP明朝E"/>
                <a:cs typeface="HGP明朝E"/>
              </a:rPr>
              <a:t>p</a:t>
            </a:r>
            <a:r>
              <a:rPr kumimoji="1" lang="ja-JP" altLang="en-US" sz="2400" dirty="0" smtClean="0">
                <a:solidFill>
                  <a:srgbClr val="000090"/>
                </a:solidFill>
                <a:latin typeface="HGP明朝E"/>
                <a:ea typeface="HGP明朝E"/>
                <a:cs typeface="HGP明朝E"/>
              </a:rPr>
              <a:t>値　＝　</a:t>
            </a:r>
            <a:r>
              <a:rPr lang="en-US" altLang="ja-JP" sz="2400" dirty="0" smtClean="0">
                <a:solidFill>
                  <a:srgbClr val="000090"/>
                </a:solidFill>
                <a:latin typeface="HGP明朝E"/>
                <a:ea typeface="HGP明朝E"/>
                <a:cs typeface="HGP明朝E"/>
              </a:rPr>
              <a:t>0.48</a:t>
            </a:r>
            <a:r>
              <a:rPr kumimoji="1" lang="ja-JP" altLang="en-US" sz="2400" dirty="0" smtClean="0">
                <a:solidFill>
                  <a:srgbClr val="000090"/>
                </a:solidFill>
                <a:latin typeface="HGP明朝E"/>
                <a:ea typeface="HGP明朝E"/>
                <a:cs typeface="HGP明朝E"/>
              </a:rPr>
              <a:t>　</a:t>
            </a:r>
            <a:endParaRPr kumimoji="1" lang="ja-JP" altLang="en-US" sz="2400" dirty="0">
              <a:solidFill>
                <a:srgbClr val="000090"/>
              </a:solidFill>
              <a:latin typeface="HGP明朝E"/>
              <a:ea typeface="HGP明朝E"/>
              <a:cs typeface="HGP明朝E"/>
            </a:endParaRPr>
          </a:p>
        </p:txBody>
      </p:sp>
    </p:spTree>
    <p:extLst>
      <p:ext uri="{BB962C8B-B14F-4D97-AF65-F5344CB8AC3E}">
        <p14:creationId xmlns:p14="http://schemas.microsoft.com/office/powerpoint/2010/main" val="4431325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nonsmBMIstratified.png"/>
          <p:cNvPicPr>
            <a:picLocks noChangeAspect="1"/>
          </p:cNvPicPr>
          <p:nvPr/>
        </p:nvPicPr>
        <p:blipFill rotWithShape="1">
          <a:blip r:embed="rId2">
            <a:extLst>
              <a:ext uri="{28A0092B-C50C-407E-A947-70E740481C1C}">
                <a14:useLocalDpi xmlns:a14="http://schemas.microsoft.com/office/drawing/2010/main" val="0"/>
              </a:ext>
            </a:extLst>
          </a:blip>
          <a:srcRect t="15774"/>
          <a:stretch/>
        </p:blipFill>
        <p:spPr>
          <a:xfrm>
            <a:off x="330324" y="990326"/>
            <a:ext cx="8418140" cy="5463010"/>
          </a:xfrm>
          <a:prstGeom prst="rect">
            <a:avLst/>
          </a:prstGeom>
        </p:spPr>
      </p:pic>
      <p:sp>
        <p:nvSpPr>
          <p:cNvPr id="4" name="日付プレースホルダー 3"/>
          <p:cNvSpPr>
            <a:spLocks noGrp="1"/>
          </p:cNvSpPr>
          <p:nvPr>
            <p:ph type="dt" sz="half" idx="10"/>
          </p:nvPr>
        </p:nvSpPr>
        <p:spPr>
          <a:xfrm>
            <a:off x="457200" y="6520259"/>
            <a:ext cx="2133600" cy="365125"/>
          </a:xfrm>
        </p:spPr>
        <p:txBody>
          <a:bodyPr/>
          <a:lstStyle/>
          <a:p>
            <a:r>
              <a:rPr kumimoji="1" lang="en-US" altLang="ja-JP" dirty="0" smtClean="0"/>
              <a:t>2012/6/15</a:t>
            </a:r>
            <a:endParaRPr kumimoji="1" lang="ja-JP" altLang="en-US" dirty="0"/>
          </a:p>
        </p:txBody>
      </p:sp>
      <p:sp>
        <p:nvSpPr>
          <p:cNvPr id="5" name="フッター プレースホルダー 4"/>
          <p:cNvSpPr>
            <a:spLocks noGrp="1"/>
          </p:cNvSpPr>
          <p:nvPr>
            <p:ph type="ftr" sz="quarter" idx="11"/>
          </p:nvPr>
        </p:nvSpPr>
        <p:spPr>
          <a:xfrm>
            <a:off x="3124200" y="6520259"/>
            <a:ext cx="2895600" cy="365125"/>
          </a:xfrm>
        </p:spPr>
        <p:txBody>
          <a:bodyPr/>
          <a:lstStyle/>
          <a:p>
            <a:r>
              <a:rPr kumimoji="1" lang="ja-JP" altLang="en-US" dirty="0" smtClean="0"/>
              <a:t>日本循環器予防協議会</a:t>
            </a:r>
            <a:endParaRPr kumimoji="1" lang="ja-JP" altLang="en-US" dirty="0"/>
          </a:p>
        </p:txBody>
      </p:sp>
      <p:sp>
        <p:nvSpPr>
          <p:cNvPr id="6" name="スライド番号プレースホルダー 5"/>
          <p:cNvSpPr>
            <a:spLocks noGrp="1"/>
          </p:cNvSpPr>
          <p:nvPr>
            <p:ph type="sldNum" sz="quarter" idx="12"/>
          </p:nvPr>
        </p:nvSpPr>
        <p:spPr>
          <a:xfrm>
            <a:off x="6553200" y="6448251"/>
            <a:ext cx="2133600" cy="365125"/>
          </a:xfrm>
        </p:spPr>
        <p:txBody>
          <a:bodyPr/>
          <a:lstStyle/>
          <a:p>
            <a:fld id="{6CC241A6-97DA-4F98-A7AA-E6347E281DBB}" type="slidenum">
              <a:rPr kumimoji="1" lang="ja-JP" altLang="en-US" smtClean="0"/>
              <a:t>21</a:t>
            </a:fld>
            <a:endParaRPr kumimoji="1" lang="ja-JP" altLang="en-US"/>
          </a:p>
        </p:txBody>
      </p:sp>
      <p:sp>
        <p:nvSpPr>
          <p:cNvPr id="7" name="テキスト ボックス 6"/>
          <p:cNvSpPr txBox="1"/>
          <p:nvPr/>
        </p:nvSpPr>
        <p:spPr>
          <a:xfrm>
            <a:off x="110782" y="251936"/>
            <a:ext cx="8853706" cy="584776"/>
          </a:xfrm>
          <a:prstGeom prst="rect">
            <a:avLst/>
          </a:prstGeom>
          <a:noFill/>
        </p:spPr>
        <p:txBody>
          <a:bodyPr wrap="none" rtlCol="0">
            <a:spAutoFit/>
          </a:bodyPr>
          <a:lstStyle/>
          <a:p>
            <a:r>
              <a:rPr lang="ja-JP" altLang="en-US" sz="3200" b="1" dirty="0" smtClean="0">
                <a:latin typeface="HGP明朝E"/>
                <a:ea typeface="HGP明朝E"/>
                <a:cs typeface="HGP明朝E"/>
              </a:rPr>
              <a:t>結果</a:t>
            </a:r>
            <a:r>
              <a:rPr lang="en-US" altLang="ja-JP" sz="3200" b="1" dirty="0" smtClean="0">
                <a:latin typeface="HGP明朝E"/>
                <a:ea typeface="HGP明朝E"/>
                <a:cs typeface="HGP明朝E"/>
              </a:rPr>
              <a:t>(7):</a:t>
            </a:r>
            <a:r>
              <a:rPr lang="ja-JP" altLang="en-US" sz="3200" b="1" dirty="0">
                <a:latin typeface="HGP明朝E"/>
                <a:ea typeface="HGP明朝E"/>
                <a:cs typeface="HGP明朝E"/>
              </a:rPr>
              <a:t>　</a:t>
            </a:r>
            <a:r>
              <a:rPr lang="en-US" altLang="en-US" sz="3200" b="1" dirty="0" smtClean="0">
                <a:latin typeface="HGP明朝E"/>
                <a:ea typeface="HGP明朝E"/>
                <a:cs typeface="HGP明朝E"/>
              </a:rPr>
              <a:t>非喫煙者の肥満度を</a:t>
            </a:r>
            <a:r>
              <a:rPr lang="ja-JP" altLang="en-US" sz="3200" b="1" dirty="0" smtClean="0">
                <a:latin typeface="HGP明朝E"/>
                <a:ea typeface="HGP明朝E"/>
                <a:cs typeface="HGP明朝E"/>
              </a:rPr>
              <a:t>層化したハザード比</a:t>
            </a:r>
            <a:endParaRPr lang="en-US" altLang="ja-JP" sz="3200" b="1" dirty="0" smtClean="0">
              <a:latin typeface="HGP明朝E"/>
              <a:ea typeface="HGP明朝E"/>
              <a:cs typeface="HGP明朝E"/>
            </a:endParaRPr>
          </a:p>
        </p:txBody>
      </p:sp>
      <p:sp>
        <p:nvSpPr>
          <p:cNvPr id="9" name="テキスト ボックス 8"/>
          <p:cNvSpPr txBox="1"/>
          <p:nvPr/>
        </p:nvSpPr>
        <p:spPr>
          <a:xfrm>
            <a:off x="4564483" y="1412776"/>
            <a:ext cx="3175869" cy="461665"/>
          </a:xfrm>
          <a:prstGeom prst="rect">
            <a:avLst/>
          </a:prstGeom>
          <a:noFill/>
        </p:spPr>
        <p:txBody>
          <a:bodyPr wrap="none" rtlCol="0">
            <a:spAutoFit/>
          </a:bodyPr>
          <a:lstStyle/>
          <a:p>
            <a:r>
              <a:rPr kumimoji="1" lang="ja-JP" altLang="en-US" sz="2400" dirty="0" smtClean="0">
                <a:solidFill>
                  <a:srgbClr val="C20202"/>
                </a:solidFill>
                <a:latin typeface="HGP明朝E"/>
                <a:ea typeface="HGP明朝E"/>
                <a:cs typeface="HGP明朝E"/>
              </a:rPr>
              <a:t>傾向性</a:t>
            </a:r>
            <a:r>
              <a:rPr kumimoji="1" lang="en-US" altLang="ja-JP" sz="2400" dirty="0" smtClean="0">
                <a:solidFill>
                  <a:srgbClr val="C20202"/>
                </a:solidFill>
                <a:latin typeface="HGP明朝E"/>
                <a:ea typeface="HGP明朝E"/>
                <a:cs typeface="HGP明朝E"/>
              </a:rPr>
              <a:t>p</a:t>
            </a:r>
            <a:r>
              <a:rPr kumimoji="1" lang="ja-JP" altLang="en-US" sz="2400" dirty="0" smtClean="0">
                <a:solidFill>
                  <a:srgbClr val="C20202"/>
                </a:solidFill>
                <a:latin typeface="HGP明朝E"/>
                <a:ea typeface="HGP明朝E"/>
                <a:cs typeface="HGP明朝E"/>
              </a:rPr>
              <a:t>値　＝　</a:t>
            </a:r>
            <a:r>
              <a:rPr lang="en-US" altLang="ja-JP" sz="2400" dirty="0" smtClean="0">
                <a:solidFill>
                  <a:srgbClr val="C20202"/>
                </a:solidFill>
                <a:latin typeface="HGP明朝E"/>
                <a:ea typeface="HGP明朝E"/>
                <a:cs typeface="HGP明朝E"/>
              </a:rPr>
              <a:t>0.0008</a:t>
            </a:r>
            <a:r>
              <a:rPr kumimoji="1" lang="ja-JP" altLang="en-US" sz="2400" dirty="0" smtClean="0">
                <a:solidFill>
                  <a:srgbClr val="C20202"/>
                </a:solidFill>
                <a:latin typeface="HGP明朝E"/>
                <a:ea typeface="HGP明朝E"/>
                <a:cs typeface="HGP明朝E"/>
              </a:rPr>
              <a:t>　</a:t>
            </a:r>
            <a:endParaRPr kumimoji="1" lang="ja-JP" altLang="en-US" sz="2400" dirty="0">
              <a:solidFill>
                <a:srgbClr val="C20202"/>
              </a:solidFill>
              <a:latin typeface="HGP明朝E"/>
              <a:ea typeface="HGP明朝E"/>
              <a:cs typeface="HGP明朝E"/>
            </a:endParaRPr>
          </a:p>
        </p:txBody>
      </p:sp>
      <p:sp>
        <p:nvSpPr>
          <p:cNvPr id="10" name="テキスト ボックス 9"/>
          <p:cNvSpPr txBox="1"/>
          <p:nvPr/>
        </p:nvSpPr>
        <p:spPr>
          <a:xfrm>
            <a:off x="4788024" y="5301208"/>
            <a:ext cx="2856070" cy="461665"/>
          </a:xfrm>
          <a:prstGeom prst="rect">
            <a:avLst/>
          </a:prstGeom>
          <a:noFill/>
        </p:spPr>
        <p:txBody>
          <a:bodyPr wrap="none" rtlCol="0">
            <a:spAutoFit/>
          </a:bodyPr>
          <a:lstStyle/>
          <a:p>
            <a:r>
              <a:rPr kumimoji="1" lang="ja-JP" altLang="en-US" sz="2400" dirty="0" smtClean="0">
                <a:solidFill>
                  <a:srgbClr val="000090"/>
                </a:solidFill>
                <a:latin typeface="HGP明朝E"/>
                <a:ea typeface="HGP明朝E"/>
                <a:cs typeface="HGP明朝E"/>
              </a:rPr>
              <a:t>傾向性</a:t>
            </a:r>
            <a:r>
              <a:rPr kumimoji="1" lang="en-US" altLang="ja-JP" sz="2400" dirty="0" smtClean="0">
                <a:solidFill>
                  <a:srgbClr val="000090"/>
                </a:solidFill>
                <a:latin typeface="HGP明朝E"/>
                <a:ea typeface="HGP明朝E"/>
                <a:cs typeface="HGP明朝E"/>
              </a:rPr>
              <a:t>p</a:t>
            </a:r>
            <a:r>
              <a:rPr kumimoji="1" lang="ja-JP" altLang="en-US" sz="2400" dirty="0" smtClean="0">
                <a:solidFill>
                  <a:srgbClr val="000090"/>
                </a:solidFill>
                <a:latin typeface="HGP明朝E"/>
                <a:ea typeface="HGP明朝E"/>
                <a:cs typeface="HGP明朝E"/>
              </a:rPr>
              <a:t>値　＝　</a:t>
            </a:r>
            <a:r>
              <a:rPr lang="en-US" altLang="ja-JP" sz="2400" dirty="0" smtClean="0">
                <a:solidFill>
                  <a:srgbClr val="000090"/>
                </a:solidFill>
                <a:latin typeface="HGP明朝E"/>
                <a:ea typeface="HGP明朝E"/>
                <a:cs typeface="HGP明朝E"/>
              </a:rPr>
              <a:t>0.24</a:t>
            </a:r>
            <a:r>
              <a:rPr kumimoji="1" lang="ja-JP" altLang="en-US" sz="2400" dirty="0" smtClean="0">
                <a:solidFill>
                  <a:srgbClr val="000090"/>
                </a:solidFill>
                <a:latin typeface="HGP明朝E"/>
                <a:ea typeface="HGP明朝E"/>
                <a:cs typeface="HGP明朝E"/>
              </a:rPr>
              <a:t>　</a:t>
            </a:r>
            <a:endParaRPr kumimoji="1" lang="ja-JP" altLang="en-US" sz="2400" dirty="0">
              <a:solidFill>
                <a:srgbClr val="000090"/>
              </a:solidFill>
              <a:latin typeface="HGP明朝E"/>
              <a:ea typeface="HGP明朝E"/>
              <a:cs typeface="HGP明朝E"/>
            </a:endParaRPr>
          </a:p>
        </p:txBody>
      </p:sp>
    </p:spTree>
    <p:extLst>
      <p:ext uri="{BB962C8B-B14F-4D97-AF65-F5344CB8AC3E}">
        <p14:creationId xmlns:p14="http://schemas.microsoft.com/office/powerpoint/2010/main" val="23615843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84559" y="835125"/>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7" name="AutoShape 3"/>
          <p:cNvSpPr>
            <a:spLocks noChangeArrowheads="1"/>
          </p:cNvSpPr>
          <p:nvPr/>
        </p:nvSpPr>
        <p:spPr bwMode="auto">
          <a:xfrm>
            <a:off x="35496" y="763688"/>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8" name="テキスト ボックス 7"/>
          <p:cNvSpPr txBox="1"/>
          <p:nvPr/>
        </p:nvSpPr>
        <p:spPr>
          <a:xfrm>
            <a:off x="35496" y="263405"/>
            <a:ext cx="9118202" cy="584775"/>
          </a:xfrm>
          <a:prstGeom prst="rect">
            <a:avLst/>
          </a:prstGeom>
          <a:noFill/>
        </p:spPr>
        <p:txBody>
          <a:bodyPr wrap="none" rtlCol="0">
            <a:spAutoFit/>
          </a:bodyPr>
          <a:lstStyle/>
          <a:p>
            <a:r>
              <a:rPr lang="en-US" altLang="ja-JP" sz="3200" b="1" i="1" dirty="0" smtClean="0">
                <a:latin typeface="+mj-lt"/>
                <a:ea typeface="+mj-ea"/>
                <a:cs typeface="+mj-cs"/>
              </a:rPr>
              <a:t>Results: Means (SD) or percentages of subjects, 2002</a:t>
            </a:r>
            <a:endParaRPr lang="ja-JP" altLang="en-US" sz="3200" b="1" i="1" dirty="0">
              <a:latin typeface="+mj-lt"/>
              <a:ea typeface="+mj-ea"/>
              <a:cs typeface="+mj-cs"/>
            </a:endParaRPr>
          </a:p>
        </p:txBody>
      </p:sp>
      <p:graphicFrame>
        <p:nvGraphicFramePr>
          <p:cNvPr id="10" name="表 9"/>
          <p:cNvGraphicFramePr>
            <a:graphicFrameLocks noGrp="1"/>
          </p:cNvGraphicFramePr>
          <p:nvPr>
            <p:extLst>
              <p:ext uri="{D42A27DB-BD31-4B8C-83A1-F6EECF244321}">
                <p14:modId xmlns:p14="http://schemas.microsoft.com/office/powerpoint/2010/main" val="1202947927"/>
              </p:ext>
            </p:extLst>
          </p:nvPr>
        </p:nvGraphicFramePr>
        <p:xfrm>
          <a:off x="107504" y="1196752"/>
          <a:ext cx="8928993" cy="5266932"/>
        </p:xfrm>
        <a:graphic>
          <a:graphicData uri="http://schemas.openxmlformats.org/drawingml/2006/table">
            <a:tbl>
              <a:tblPr>
                <a:tableStyleId>{5C22544A-7EE6-4342-B048-85BDC9FD1C3A}</a:tableStyleId>
              </a:tblPr>
              <a:tblGrid>
                <a:gridCol w="2088232"/>
                <a:gridCol w="504056"/>
                <a:gridCol w="1512168"/>
                <a:gridCol w="1512168"/>
                <a:gridCol w="1440160"/>
                <a:gridCol w="1308947"/>
                <a:gridCol w="563262"/>
              </a:tblGrid>
              <a:tr h="144016">
                <a:tc>
                  <a:txBody>
                    <a:bodyPr/>
                    <a:lstStyle/>
                    <a:p>
                      <a:pPr algn="l" fontAlgn="b"/>
                      <a:r>
                        <a:rPr lang="ja-JP" altLang="en-US" sz="1000" u="none" strike="noStrike" dirty="0">
                          <a:effectLst/>
                        </a:rPr>
                        <a:t>　</a:t>
                      </a:r>
                      <a:endParaRPr lang="ja-JP" altLang="en-US" sz="1000" b="0" i="0" u="none" strike="noStrike" dirty="0">
                        <a:solidFill>
                          <a:srgbClr val="000000"/>
                        </a:solidFill>
                        <a:effectLst/>
                        <a:latin typeface="ＭＳ Ｐゴシック"/>
                      </a:endParaRPr>
                    </a:p>
                  </a:txBody>
                  <a:tcPr marL="6580" marR="6580" marT="6580" marB="0" anchor="b">
                    <a:noFill/>
                  </a:tcPr>
                </a:tc>
                <a:tc>
                  <a:txBody>
                    <a:bodyPr/>
                    <a:lstStyle/>
                    <a:p>
                      <a:pPr algn="ctr" fontAlgn="b"/>
                      <a:r>
                        <a:rPr lang="ja-JP" altLang="en-US" sz="1000" u="none" strike="noStrike">
                          <a:effectLst/>
                        </a:rPr>
                        <a:t>　</a:t>
                      </a:r>
                      <a:endParaRPr lang="ja-JP" altLang="en-US" sz="1000" b="0" i="0" u="none" strike="noStrike">
                        <a:solidFill>
                          <a:srgbClr val="000000"/>
                        </a:solidFill>
                        <a:effectLst/>
                        <a:latin typeface="ＭＳ Ｐゴシック"/>
                      </a:endParaRPr>
                    </a:p>
                  </a:txBody>
                  <a:tcPr marL="6580" marR="6580" marT="6580" marB="0" anchor="b">
                    <a:noFill/>
                  </a:tcPr>
                </a:tc>
                <a:tc>
                  <a:txBody>
                    <a:bodyPr/>
                    <a:lstStyle/>
                    <a:p>
                      <a:pPr algn="ctr" fontAlgn="b"/>
                      <a:r>
                        <a:rPr lang="en-US" sz="1400" b="1" u="none" strike="noStrike" dirty="0">
                          <a:effectLst/>
                        </a:rPr>
                        <a:t>Q1</a:t>
                      </a:r>
                      <a:endParaRPr lang="en-US" sz="1400" b="1" i="0" u="none" strike="noStrike" dirty="0">
                        <a:solidFill>
                          <a:srgbClr val="000000"/>
                        </a:solidFill>
                        <a:effectLst/>
                        <a:latin typeface="Arial"/>
                      </a:endParaRPr>
                    </a:p>
                  </a:txBody>
                  <a:tcPr marL="6580" marR="6580" marT="6580" marB="0" anchor="ctr">
                    <a:noFill/>
                  </a:tcPr>
                </a:tc>
                <a:tc>
                  <a:txBody>
                    <a:bodyPr/>
                    <a:lstStyle/>
                    <a:p>
                      <a:pPr algn="ctr" fontAlgn="b"/>
                      <a:r>
                        <a:rPr lang="en-US" sz="1400" b="1" u="none" strike="noStrike" dirty="0">
                          <a:effectLst/>
                        </a:rPr>
                        <a:t>Q2</a:t>
                      </a:r>
                      <a:endParaRPr lang="en-US" sz="1400" b="1" i="0" u="none" strike="noStrike" dirty="0">
                        <a:solidFill>
                          <a:srgbClr val="000000"/>
                        </a:solidFill>
                        <a:effectLst/>
                        <a:latin typeface="Arial"/>
                      </a:endParaRPr>
                    </a:p>
                  </a:txBody>
                  <a:tcPr marL="6580" marR="6580" marT="6580" marB="0" anchor="ctr">
                    <a:noFill/>
                  </a:tcPr>
                </a:tc>
                <a:tc>
                  <a:txBody>
                    <a:bodyPr/>
                    <a:lstStyle/>
                    <a:p>
                      <a:pPr algn="ctr" fontAlgn="b"/>
                      <a:r>
                        <a:rPr lang="en-US" sz="1400" b="1" u="none" strike="noStrike">
                          <a:effectLst/>
                        </a:rPr>
                        <a:t>Q3</a:t>
                      </a:r>
                      <a:endParaRPr lang="en-US" sz="1400" b="1" i="0" u="none" strike="noStrike">
                        <a:solidFill>
                          <a:srgbClr val="000000"/>
                        </a:solidFill>
                        <a:effectLst/>
                        <a:latin typeface="Arial"/>
                      </a:endParaRPr>
                    </a:p>
                  </a:txBody>
                  <a:tcPr marL="6580" marR="6580" marT="6580" marB="0" anchor="ctr">
                    <a:noFill/>
                  </a:tcPr>
                </a:tc>
                <a:tc>
                  <a:txBody>
                    <a:bodyPr/>
                    <a:lstStyle/>
                    <a:p>
                      <a:pPr algn="ctr" fontAlgn="b"/>
                      <a:r>
                        <a:rPr lang="en-US" sz="1400" b="1" u="none" strike="noStrike">
                          <a:effectLst/>
                        </a:rPr>
                        <a:t>Q4</a:t>
                      </a:r>
                      <a:endParaRPr lang="en-US" sz="1400" b="1" i="0" u="none" strike="noStrike">
                        <a:solidFill>
                          <a:srgbClr val="000000"/>
                        </a:solidFill>
                        <a:effectLst/>
                        <a:latin typeface="Arial"/>
                      </a:endParaRPr>
                    </a:p>
                  </a:txBody>
                  <a:tcPr marL="6580" marR="6580" marT="6580" marB="0" anchor="ctr">
                    <a:noFill/>
                  </a:tcPr>
                </a:tc>
                <a:tc rowSpan="2">
                  <a:txBody>
                    <a:bodyPr/>
                    <a:lstStyle/>
                    <a:p>
                      <a:pPr algn="ctr" fontAlgn="ctr"/>
                      <a:r>
                        <a:rPr lang="en-US" sz="1400" b="1" u="none" strike="noStrike" dirty="0" smtClean="0">
                          <a:effectLst/>
                        </a:rPr>
                        <a:t>P</a:t>
                      </a:r>
                      <a:endParaRPr lang="en-US" sz="1400" b="1" i="0" u="none" strike="noStrike" dirty="0">
                        <a:solidFill>
                          <a:srgbClr val="000000"/>
                        </a:solidFill>
                        <a:effectLst/>
                        <a:latin typeface="Arial"/>
                      </a:endParaRPr>
                    </a:p>
                  </a:txBody>
                  <a:tcPr marL="6580" marR="6580" marT="6580" marB="0" anchor="ctr">
                    <a:noFill/>
                  </a:tcPr>
                </a:tc>
              </a:tr>
              <a:tr h="144016">
                <a:tc>
                  <a:txBody>
                    <a:bodyPr/>
                    <a:lstStyle/>
                    <a:p>
                      <a:pPr algn="l" fontAlgn="b"/>
                      <a:r>
                        <a:rPr lang="ja-JP" altLang="en-US" sz="1000" u="none" strike="noStrike">
                          <a:effectLst/>
                        </a:rPr>
                        <a:t>　</a:t>
                      </a:r>
                      <a:endParaRPr lang="ja-JP" altLang="en-US" sz="1000" b="0" i="0" u="none" strike="noStrike">
                        <a:solidFill>
                          <a:srgbClr val="000000"/>
                        </a:solidFill>
                        <a:effectLst/>
                        <a:latin typeface="ＭＳ Ｐゴシック"/>
                      </a:endParaRPr>
                    </a:p>
                  </a:txBody>
                  <a:tcPr marL="6580" marR="6580" marT="6580" marB="0" anchor="b">
                    <a:noFill/>
                  </a:tcPr>
                </a:tc>
                <a:tc>
                  <a:txBody>
                    <a:bodyPr/>
                    <a:lstStyle/>
                    <a:p>
                      <a:pPr algn="ctr" fontAlgn="b"/>
                      <a:r>
                        <a:rPr lang="ja-JP" altLang="en-US" sz="1000" u="none" strike="noStrike">
                          <a:effectLst/>
                        </a:rPr>
                        <a:t>　</a:t>
                      </a:r>
                      <a:endParaRPr lang="ja-JP" altLang="en-US" sz="1000" b="0" i="0" u="none" strike="noStrike">
                        <a:solidFill>
                          <a:srgbClr val="000000"/>
                        </a:solidFill>
                        <a:effectLst/>
                        <a:latin typeface="ＭＳ Ｐゴシック"/>
                      </a:endParaRPr>
                    </a:p>
                  </a:txBody>
                  <a:tcPr marL="6580" marR="6580" marT="6580" marB="0" anchor="b">
                    <a:noFill/>
                  </a:tcPr>
                </a:tc>
                <a:tc>
                  <a:txBody>
                    <a:bodyPr/>
                    <a:lstStyle/>
                    <a:p>
                      <a:pPr algn="ctr" fontAlgn="b"/>
                      <a:r>
                        <a:rPr lang="en-US" altLang="ja-JP" sz="1400" b="1" u="none" strike="noStrike" dirty="0">
                          <a:effectLst/>
                        </a:rPr>
                        <a:t>(0.02,0.18]</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(0.18,0.33]</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(0.33,0.67]</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(0.67,9.62]</a:t>
                      </a:r>
                      <a:endParaRPr lang="en-US" altLang="ja-JP" sz="1400" b="1" i="0" u="none" strike="noStrike">
                        <a:solidFill>
                          <a:srgbClr val="000000"/>
                        </a:solidFill>
                        <a:effectLst/>
                        <a:latin typeface="Arial"/>
                      </a:endParaRPr>
                    </a:p>
                  </a:txBody>
                  <a:tcPr marL="6580" marR="6580" marT="6580" marB="0" anchor="ctr">
                    <a:noFill/>
                  </a:tcPr>
                </a:tc>
                <a:tc vMerge="1">
                  <a:txBody>
                    <a:bodyPr/>
                    <a:lstStyle/>
                    <a:p>
                      <a:endParaRPr kumimoji="1" lang="ja-JP" altLang="en-US"/>
                    </a:p>
                  </a:txBody>
                  <a:tcPr/>
                </a:tc>
              </a:tr>
              <a:tr h="365089">
                <a:tc>
                  <a:txBody>
                    <a:bodyPr/>
                    <a:lstStyle/>
                    <a:p>
                      <a:pPr algn="l" fontAlgn="b"/>
                      <a:r>
                        <a:rPr lang="en-US" sz="1400" b="1" u="none" strike="noStrike" dirty="0">
                          <a:effectLst/>
                        </a:rPr>
                        <a:t>Number of subjects</a:t>
                      </a:r>
                      <a:endParaRPr lang="en-US" sz="1400" b="1" i="0" u="none" strike="noStrike" dirty="0">
                        <a:solidFill>
                          <a:srgbClr val="000000"/>
                        </a:solidFill>
                        <a:effectLst/>
                        <a:latin typeface="Arial"/>
                      </a:endParaRPr>
                    </a:p>
                  </a:txBody>
                  <a:tcPr marL="6580" marR="6580" marT="6580" marB="0" anchor="ctr">
                    <a:noFill/>
                  </a:tcPr>
                </a:tc>
                <a:tc>
                  <a:txBody>
                    <a:bodyPr/>
                    <a:lstStyle/>
                    <a:p>
                      <a:pPr algn="ctr" fontAlgn="b"/>
                      <a:endParaRPr lang="ja-JP" altLang="en-US" sz="1000" b="0" i="0" u="none" strike="noStrike" dirty="0">
                        <a:solidFill>
                          <a:srgbClr val="000000"/>
                        </a:solidFill>
                        <a:effectLst/>
                        <a:latin typeface="ＭＳ Ｐゴシック"/>
                      </a:endParaRPr>
                    </a:p>
                  </a:txBody>
                  <a:tcPr marL="6580" marR="6580" marT="6580" marB="0" anchor="ctr">
                    <a:noFill/>
                  </a:tcPr>
                </a:tc>
                <a:tc>
                  <a:txBody>
                    <a:bodyPr/>
                    <a:lstStyle/>
                    <a:p>
                      <a:pPr algn="ctr" fontAlgn="b"/>
                      <a:r>
                        <a:rPr lang="en-US" altLang="ja-JP" sz="1400" b="1" u="none" strike="noStrike">
                          <a:effectLst/>
                        </a:rPr>
                        <a:t>794</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731</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766</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749</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endParaRPr lang="ja-JP" altLang="en-US" sz="1400" b="1" i="0" u="none" strike="noStrike">
                        <a:solidFill>
                          <a:srgbClr val="000000"/>
                        </a:solidFill>
                        <a:effectLst/>
                        <a:latin typeface="ＭＳ Ｐゴシック"/>
                      </a:endParaRPr>
                    </a:p>
                  </a:txBody>
                  <a:tcPr marL="6580" marR="6580" marT="6580" marB="0" anchor="ctr">
                    <a:noFill/>
                  </a:tcPr>
                </a:tc>
              </a:tr>
              <a:tr h="365089">
                <a:tc>
                  <a:txBody>
                    <a:bodyPr/>
                    <a:lstStyle/>
                    <a:p>
                      <a:pPr algn="l" fontAlgn="b"/>
                      <a:r>
                        <a:rPr lang="en-US" sz="1400" b="1" u="none" strike="noStrike" dirty="0">
                          <a:effectLst/>
                        </a:rPr>
                        <a:t>Age</a:t>
                      </a:r>
                      <a:endParaRPr lang="en-US"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tcPr>
                </a:tc>
                <a:tc>
                  <a:txBody>
                    <a:bodyPr/>
                    <a:lstStyle/>
                    <a:p>
                      <a:pPr marL="0" algn="ctr" defTabSz="914400" rtl="0" eaLnBrk="1" fontAlgn="b" latinLnBrk="0" hangingPunct="1"/>
                      <a:r>
                        <a:rPr kumimoji="1" lang="en-US" sz="1400" b="1" u="none" strike="noStrike" kern="1200" dirty="0">
                          <a:solidFill>
                            <a:schemeClr val="dk1"/>
                          </a:solidFill>
                          <a:effectLst/>
                          <a:latin typeface="+mn-lt"/>
                          <a:ea typeface="+mn-ea"/>
                          <a:cs typeface="+mn-cs"/>
                        </a:rPr>
                        <a:t>years</a:t>
                      </a: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tcPr>
                </a:tc>
                <a:tc>
                  <a:txBody>
                    <a:bodyPr/>
                    <a:lstStyle/>
                    <a:p>
                      <a:pPr algn="ctr" fontAlgn="b"/>
                      <a:r>
                        <a:rPr lang="en-US" altLang="ja-JP" sz="1400" b="1" u="none" strike="noStrike" dirty="0">
                          <a:effectLst/>
                        </a:rPr>
                        <a:t>46.4 (7.0)</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tcPr>
                </a:tc>
                <a:tc>
                  <a:txBody>
                    <a:bodyPr/>
                    <a:lstStyle/>
                    <a:p>
                      <a:pPr algn="ctr" fontAlgn="b"/>
                      <a:r>
                        <a:rPr lang="en-US" altLang="ja-JP" sz="1400" b="1" u="none" strike="noStrike" dirty="0">
                          <a:effectLst/>
                        </a:rPr>
                        <a:t>47.1 (7.1 )</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tcPr>
                </a:tc>
                <a:tc>
                  <a:txBody>
                    <a:bodyPr/>
                    <a:lstStyle/>
                    <a:p>
                      <a:pPr algn="ctr" fontAlgn="b"/>
                      <a:r>
                        <a:rPr lang="en-US" altLang="ja-JP" sz="1400" b="1" u="none" strike="noStrike" dirty="0">
                          <a:effectLst/>
                        </a:rPr>
                        <a:t>48.6 (6.8)</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tcPr>
                </a:tc>
                <a:tc>
                  <a:txBody>
                    <a:bodyPr/>
                    <a:lstStyle/>
                    <a:p>
                      <a:pPr algn="ctr" fontAlgn="b"/>
                      <a:r>
                        <a:rPr lang="en-US" altLang="ja-JP" sz="1400" b="1" u="none" strike="noStrike" dirty="0">
                          <a:effectLst/>
                        </a:rPr>
                        <a:t>48.6 (7.4)</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tcPr>
                </a:tc>
                <a:tc>
                  <a:txBody>
                    <a:bodyPr/>
                    <a:lstStyle/>
                    <a:p>
                      <a:pPr algn="ctr" fontAlgn="b"/>
                      <a:r>
                        <a:rPr lang="en-US" altLang="ja-JP" sz="1400" b="1" u="none" strike="noStrike" dirty="0">
                          <a:effectLst/>
                        </a:rPr>
                        <a:t>&lt; 0.001</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tcPr>
                </a:tc>
              </a:tr>
              <a:tr h="365089">
                <a:tc>
                  <a:txBody>
                    <a:bodyPr/>
                    <a:lstStyle/>
                    <a:p>
                      <a:pPr algn="l" fontAlgn="b"/>
                      <a:r>
                        <a:rPr lang="en-US" sz="1400" b="1" u="none" strike="noStrike" dirty="0">
                          <a:effectLst/>
                        </a:rPr>
                        <a:t>Men</a:t>
                      </a:r>
                      <a:endParaRPr lang="en-US" sz="1400" b="1" i="0" u="none" strike="noStrike" dirty="0">
                        <a:solidFill>
                          <a:srgbClr val="000000"/>
                        </a:solidFill>
                        <a:effectLst/>
                        <a:latin typeface="Arial"/>
                      </a:endParaRPr>
                    </a:p>
                  </a:txBody>
                  <a:tcPr marL="6580" marR="6580" marT="6580" marB="0" anchor="ctr">
                    <a:noFill/>
                  </a:tcPr>
                </a:tc>
                <a:tc>
                  <a:txBody>
                    <a:bodyPr/>
                    <a:lstStyle/>
                    <a:p>
                      <a:pPr marL="0" algn="ctr" defTabSz="914400" rtl="0" eaLnBrk="1" fontAlgn="b" latinLnBrk="0" hangingPunct="1"/>
                      <a:r>
                        <a:rPr kumimoji="1" lang="en-US" altLang="ja-JP" sz="1400" b="1" u="none" strike="noStrike" kern="1200" dirty="0">
                          <a:solidFill>
                            <a:schemeClr val="dk1"/>
                          </a:solidFill>
                          <a:effectLst/>
                          <a:latin typeface="+mn-lt"/>
                          <a:ea typeface="+mn-ea"/>
                          <a:cs typeface="+mn-cs"/>
                        </a:rPr>
                        <a:t>%</a:t>
                      </a:r>
                    </a:p>
                  </a:txBody>
                  <a:tcPr marL="6580" marR="6580" marT="6580" marB="0" anchor="ctr">
                    <a:noFill/>
                  </a:tcPr>
                </a:tc>
                <a:tc>
                  <a:txBody>
                    <a:bodyPr/>
                    <a:lstStyle/>
                    <a:p>
                      <a:pPr algn="ctr" fontAlgn="b"/>
                      <a:r>
                        <a:rPr lang="en-US" altLang="ja-JP" sz="1400" b="1" u="none" strike="noStrike">
                          <a:effectLst/>
                        </a:rPr>
                        <a:t>67.3</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76.6</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81.2</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84.1</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&lt; 0.001</a:t>
                      </a:r>
                      <a:endParaRPr lang="en-US" altLang="ja-JP" sz="1400" b="1" i="0" u="none" strike="noStrike">
                        <a:solidFill>
                          <a:srgbClr val="000000"/>
                        </a:solidFill>
                        <a:effectLst/>
                        <a:latin typeface="Arial"/>
                      </a:endParaRPr>
                    </a:p>
                  </a:txBody>
                  <a:tcPr marL="6580" marR="6580" marT="6580" marB="0" anchor="ctr">
                    <a:noFill/>
                  </a:tcPr>
                </a:tc>
              </a:tr>
              <a:tr h="365089">
                <a:tc>
                  <a:txBody>
                    <a:bodyPr/>
                    <a:lstStyle/>
                    <a:p>
                      <a:pPr algn="l" fontAlgn="b"/>
                      <a:r>
                        <a:rPr lang="en-US" sz="1400" b="1" u="none" strike="noStrike" dirty="0">
                          <a:effectLst/>
                        </a:rPr>
                        <a:t>Menopause</a:t>
                      </a:r>
                      <a:endParaRPr lang="en-US" sz="1400" b="1" i="0" u="none" strike="noStrike" dirty="0">
                        <a:solidFill>
                          <a:srgbClr val="000000"/>
                        </a:solidFill>
                        <a:effectLst/>
                        <a:latin typeface="Arial"/>
                      </a:endParaRPr>
                    </a:p>
                  </a:txBody>
                  <a:tcPr marL="6580" marR="6580" marT="6580" marB="0" anchor="ctr">
                    <a:noFill/>
                  </a:tcPr>
                </a:tc>
                <a:tc>
                  <a:txBody>
                    <a:bodyPr/>
                    <a:lstStyle/>
                    <a:p>
                      <a:pPr marL="0" algn="ctr" defTabSz="914400" rtl="0" eaLnBrk="1" fontAlgn="b" latinLnBrk="0" hangingPunct="1"/>
                      <a:r>
                        <a:rPr kumimoji="1" lang="en-US" altLang="ja-JP" sz="1400" b="1" u="none" strike="noStrike" kern="1200" dirty="0">
                          <a:solidFill>
                            <a:schemeClr val="dk1"/>
                          </a:solidFill>
                          <a:effectLst/>
                          <a:latin typeface="+mn-lt"/>
                          <a:ea typeface="+mn-ea"/>
                          <a:cs typeface="+mn-cs"/>
                        </a:rPr>
                        <a:t>%</a:t>
                      </a:r>
                    </a:p>
                  </a:txBody>
                  <a:tcPr marL="6580" marR="6580" marT="6580" marB="0" anchor="ctr">
                    <a:noFill/>
                  </a:tcPr>
                </a:tc>
                <a:tc>
                  <a:txBody>
                    <a:bodyPr/>
                    <a:lstStyle/>
                    <a:p>
                      <a:pPr algn="ctr" fontAlgn="b"/>
                      <a:r>
                        <a:rPr lang="en-US" altLang="ja-JP" sz="1400" b="1" u="none" strike="noStrike">
                          <a:effectLst/>
                        </a:rPr>
                        <a:t>7.7</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5.7</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7.3</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5.5</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&lt; 0.001</a:t>
                      </a:r>
                      <a:endParaRPr lang="en-US" altLang="ja-JP" sz="1400" b="1" i="0" u="none" strike="noStrike">
                        <a:solidFill>
                          <a:srgbClr val="000000"/>
                        </a:solidFill>
                        <a:effectLst/>
                        <a:latin typeface="Arial"/>
                      </a:endParaRPr>
                    </a:p>
                  </a:txBody>
                  <a:tcPr marL="6580" marR="6580" marT="6580" marB="0" anchor="ctr">
                    <a:noFill/>
                  </a:tcPr>
                </a:tc>
              </a:tr>
              <a:tr h="365089">
                <a:tc>
                  <a:txBody>
                    <a:bodyPr/>
                    <a:lstStyle/>
                    <a:p>
                      <a:pPr algn="l" fontAlgn="b"/>
                      <a:r>
                        <a:rPr lang="en-US" sz="1400" b="1" u="none" strike="noStrike" dirty="0" smtClean="0">
                          <a:effectLst/>
                        </a:rPr>
                        <a:t>Current smoker</a:t>
                      </a:r>
                      <a:endParaRPr lang="en-US"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marL="0" algn="ctr" defTabSz="914400" rtl="0" eaLnBrk="1" fontAlgn="b" latinLnBrk="0" hangingPunct="1"/>
                      <a:r>
                        <a:rPr kumimoji="1" lang="en-US" altLang="ja-JP" sz="1400" b="1" u="none" strike="noStrike" kern="1200" dirty="0">
                          <a:solidFill>
                            <a:schemeClr val="dk1"/>
                          </a:solidFill>
                          <a:effectLst/>
                          <a:latin typeface="+mn-lt"/>
                          <a:ea typeface="+mn-ea"/>
                          <a:cs typeface="+mn-cs"/>
                        </a:rPr>
                        <a:t>%</a:t>
                      </a: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20.4</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26.5</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29.6</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38.6</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&lt; 0.001</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r>
              <a:tr h="365089">
                <a:tc>
                  <a:txBody>
                    <a:bodyPr/>
                    <a:lstStyle/>
                    <a:p>
                      <a:pPr algn="l" fontAlgn="b"/>
                      <a:r>
                        <a:rPr lang="en-US" sz="1400" b="1" u="none" strike="noStrike" dirty="0">
                          <a:effectLst/>
                        </a:rPr>
                        <a:t>Presence of physical activity</a:t>
                      </a:r>
                      <a:endParaRPr lang="en-US" sz="1400" b="1" i="0" u="none" strike="noStrike" dirty="0">
                        <a:solidFill>
                          <a:srgbClr val="000000"/>
                        </a:solidFill>
                        <a:effectLst/>
                        <a:latin typeface="Arial"/>
                      </a:endParaRPr>
                    </a:p>
                  </a:txBody>
                  <a:tcPr marL="6580" marR="6580" marT="6580" marB="0" anchor="ctr">
                    <a:noFill/>
                  </a:tcPr>
                </a:tc>
                <a:tc>
                  <a:txBody>
                    <a:bodyPr/>
                    <a:lstStyle/>
                    <a:p>
                      <a:pPr marL="0" algn="ctr" defTabSz="914400" rtl="0" eaLnBrk="1" fontAlgn="b" latinLnBrk="0" hangingPunct="1"/>
                      <a:r>
                        <a:rPr kumimoji="1" lang="en-US" altLang="ja-JP" sz="1400" b="1" u="none" strike="noStrike" kern="1200" dirty="0">
                          <a:solidFill>
                            <a:schemeClr val="dk1"/>
                          </a:solidFill>
                          <a:effectLst/>
                          <a:latin typeface="+mn-lt"/>
                          <a:ea typeface="+mn-ea"/>
                          <a:cs typeface="+mn-cs"/>
                        </a:rPr>
                        <a:t>%</a:t>
                      </a:r>
                    </a:p>
                  </a:txBody>
                  <a:tcPr marL="6580" marR="6580" marT="6580" marB="0" anchor="ctr">
                    <a:noFill/>
                  </a:tcPr>
                </a:tc>
                <a:tc>
                  <a:txBody>
                    <a:bodyPr/>
                    <a:lstStyle/>
                    <a:p>
                      <a:pPr algn="ctr" fontAlgn="b"/>
                      <a:r>
                        <a:rPr lang="en-US" altLang="ja-JP" sz="1400" b="1" u="none" strike="noStrike">
                          <a:effectLst/>
                        </a:rPr>
                        <a:t>53.7</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55.7</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56.7</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53.4</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0.51</a:t>
                      </a:r>
                      <a:endParaRPr lang="en-US" altLang="ja-JP" sz="1400" b="1" i="0" u="none" strike="noStrike">
                        <a:solidFill>
                          <a:srgbClr val="000000"/>
                        </a:solidFill>
                        <a:effectLst/>
                        <a:latin typeface="Arial"/>
                      </a:endParaRPr>
                    </a:p>
                  </a:txBody>
                  <a:tcPr marL="6580" marR="6580" marT="6580" marB="0" anchor="ctr">
                    <a:noFill/>
                  </a:tcPr>
                </a:tc>
              </a:tr>
              <a:tr h="377774">
                <a:tc>
                  <a:txBody>
                    <a:bodyPr/>
                    <a:lstStyle/>
                    <a:p>
                      <a:pPr algn="l" fontAlgn="b"/>
                      <a:r>
                        <a:rPr lang="en-US" sz="1400" b="1" u="none" strike="noStrike" dirty="0">
                          <a:effectLst/>
                        </a:rPr>
                        <a:t>Body mass index</a:t>
                      </a:r>
                      <a:endParaRPr lang="en-US"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marL="0" algn="ctr" defTabSz="914400" rtl="0" eaLnBrk="1" fontAlgn="b" latinLnBrk="0" hangingPunct="1"/>
                      <a:r>
                        <a:rPr kumimoji="1" lang="en-US" sz="1400" b="1" u="none" strike="noStrike" kern="1200" dirty="0">
                          <a:solidFill>
                            <a:schemeClr val="dk1"/>
                          </a:solidFill>
                          <a:effectLst/>
                          <a:latin typeface="+mn-lt"/>
                          <a:ea typeface="+mn-ea"/>
                          <a:cs typeface="+mn-cs"/>
                        </a:rPr>
                        <a:t>kg/m</a:t>
                      </a:r>
                      <a:r>
                        <a:rPr kumimoji="1" lang="en-US" sz="1400" b="1" u="none" strike="noStrike" kern="1200" baseline="30000" dirty="0">
                          <a:solidFill>
                            <a:schemeClr val="dk1"/>
                          </a:solidFill>
                          <a:effectLst/>
                          <a:latin typeface="+mn-lt"/>
                          <a:ea typeface="+mn-ea"/>
                          <a:cs typeface="+mn-cs"/>
                        </a:rPr>
                        <a:t>2</a:t>
                      </a: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21.7 (2.3)</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22.6 (2.5)</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23.2 (2.6)</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23.9 (2.8)</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c>
                  <a:txBody>
                    <a:bodyPr/>
                    <a:lstStyle/>
                    <a:p>
                      <a:pPr algn="ctr" fontAlgn="b"/>
                      <a:r>
                        <a:rPr lang="en-US" altLang="ja-JP" sz="1400" b="1" u="none" strike="noStrike" dirty="0">
                          <a:effectLst/>
                        </a:rPr>
                        <a:t>&lt; 0.001</a:t>
                      </a:r>
                      <a:endParaRPr lang="en-US" altLang="ja-JP" sz="1400" b="1" i="0" u="none" strike="noStrike" dirty="0">
                        <a:solidFill>
                          <a:srgbClr val="000000"/>
                        </a:solidFill>
                        <a:effectLst/>
                        <a:latin typeface="Arial"/>
                      </a:endParaRPr>
                    </a:p>
                  </a:txBody>
                  <a:tcPr marL="6580" marR="6580" marT="6580"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tcPr>
                </a:tc>
              </a:tr>
              <a:tr h="365089">
                <a:tc>
                  <a:txBody>
                    <a:bodyPr/>
                    <a:lstStyle/>
                    <a:p>
                      <a:pPr algn="l" fontAlgn="b"/>
                      <a:r>
                        <a:rPr lang="en-US" sz="1400" b="1" u="none" strike="noStrike" dirty="0">
                          <a:effectLst/>
                        </a:rPr>
                        <a:t>Alcohol intake</a:t>
                      </a:r>
                      <a:endParaRPr lang="en-US" sz="1400" b="1" i="0" u="none" strike="noStrike" dirty="0">
                        <a:solidFill>
                          <a:srgbClr val="000000"/>
                        </a:solidFill>
                        <a:effectLst/>
                        <a:latin typeface="Arial"/>
                      </a:endParaRPr>
                    </a:p>
                  </a:txBody>
                  <a:tcPr marL="6580" marR="6580" marT="6580" marB="0" anchor="ctr">
                    <a:noFill/>
                  </a:tcPr>
                </a:tc>
                <a:tc>
                  <a:txBody>
                    <a:bodyPr/>
                    <a:lstStyle/>
                    <a:p>
                      <a:pPr marL="0" algn="ctr" defTabSz="914400" rtl="0" eaLnBrk="1" fontAlgn="b" latinLnBrk="0" hangingPunct="1"/>
                      <a:r>
                        <a:rPr kumimoji="1" lang="en-US" sz="1400" b="1" u="none" strike="noStrike" kern="1200" dirty="0">
                          <a:solidFill>
                            <a:schemeClr val="dk1"/>
                          </a:solidFill>
                          <a:effectLst/>
                          <a:latin typeface="+mn-lt"/>
                          <a:ea typeface="+mn-ea"/>
                          <a:cs typeface="+mn-cs"/>
                        </a:rPr>
                        <a:t>g/day</a:t>
                      </a:r>
                    </a:p>
                  </a:txBody>
                  <a:tcPr marL="6580" marR="6580" marT="6580" marB="0" anchor="ctr">
                    <a:noFill/>
                  </a:tcPr>
                </a:tc>
                <a:tc>
                  <a:txBody>
                    <a:bodyPr/>
                    <a:lstStyle/>
                    <a:p>
                      <a:pPr algn="ctr" fontAlgn="b"/>
                      <a:r>
                        <a:rPr lang="en-US" altLang="ja-JP" sz="1400" b="1" u="none" strike="noStrike">
                          <a:effectLst/>
                        </a:rPr>
                        <a:t>12.5 (18.3)</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14.1 (20.1)</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14.8 (21.3)</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14.9 (21.6)</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0.06</a:t>
                      </a:r>
                      <a:endParaRPr lang="en-US" altLang="ja-JP" sz="1400" b="1" i="0" u="none" strike="noStrike">
                        <a:solidFill>
                          <a:srgbClr val="000000"/>
                        </a:solidFill>
                        <a:effectLst/>
                        <a:latin typeface="Arial"/>
                      </a:endParaRPr>
                    </a:p>
                  </a:txBody>
                  <a:tcPr marL="6580" marR="6580" marT="6580" marB="0" anchor="ctr">
                    <a:noFill/>
                  </a:tcPr>
                </a:tc>
              </a:tr>
              <a:tr h="365089">
                <a:tc>
                  <a:txBody>
                    <a:bodyPr/>
                    <a:lstStyle/>
                    <a:p>
                      <a:pPr algn="l" fontAlgn="b"/>
                      <a:r>
                        <a:rPr lang="en-US" sz="1400" b="1" u="none" strike="noStrike" dirty="0">
                          <a:effectLst/>
                        </a:rPr>
                        <a:t>Presence of family history</a:t>
                      </a:r>
                      <a:endParaRPr lang="en-US" sz="1400" b="1" i="0" u="none" strike="noStrike" dirty="0">
                        <a:solidFill>
                          <a:srgbClr val="000000"/>
                        </a:solidFill>
                        <a:effectLst/>
                        <a:latin typeface="Arial"/>
                      </a:endParaRPr>
                    </a:p>
                  </a:txBody>
                  <a:tcPr marL="6580" marR="6580" marT="6580" marB="0" anchor="ctr">
                    <a:noFill/>
                  </a:tcPr>
                </a:tc>
                <a:tc>
                  <a:txBody>
                    <a:bodyPr/>
                    <a:lstStyle/>
                    <a:p>
                      <a:pPr marL="0" algn="ctr" defTabSz="914400" rtl="0" eaLnBrk="1" fontAlgn="b" latinLnBrk="0" hangingPunct="1"/>
                      <a:r>
                        <a:rPr kumimoji="1" lang="en-US" altLang="ja-JP" sz="1400" b="1" u="none" strike="noStrike" kern="1200" dirty="0">
                          <a:solidFill>
                            <a:schemeClr val="dk1"/>
                          </a:solidFill>
                          <a:effectLst/>
                          <a:latin typeface="+mn-lt"/>
                          <a:ea typeface="+mn-ea"/>
                          <a:cs typeface="+mn-cs"/>
                        </a:rPr>
                        <a:t>%</a:t>
                      </a:r>
                    </a:p>
                  </a:txBody>
                  <a:tcPr marL="6580" marR="6580" marT="6580" marB="0" anchor="ctr">
                    <a:noFill/>
                  </a:tcPr>
                </a:tc>
                <a:tc>
                  <a:txBody>
                    <a:bodyPr/>
                    <a:lstStyle/>
                    <a:p>
                      <a:pPr algn="ctr" fontAlgn="b"/>
                      <a:r>
                        <a:rPr lang="en-US" altLang="ja-JP" sz="1400" b="1" u="none" strike="noStrike" dirty="0">
                          <a:effectLst/>
                        </a:rPr>
                        <a:t>15.1</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13.5</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15.0</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16.3</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0.53</a:t>
                      </a:r>
                      <a:endParaRPr lang="en-US" altLang="ja-JP" sz="1400" b="1" i="0" u="none" strike="noStrike">
                        <a:solidFill>
                          <a:srgbClr val="000000"/>
                        </a:solidFill>
                        <a:effectLst/>
                        <a:latin typeface="Arial"/>
                      </a:endParaRPr>
                    </a:p>
                  </a:txBody>
                  <a:tcPr marL="6580" marR="6580" marT="6580" marB="0" anchor="ctr">
                    <a:noFill/>
                  </a:tcPr>
                </a:tc>
              </a:tr>
              <a:tr h="365089">
                <a:tc>
                  <a:txBody>
                    <a:bodyPr/>
                    <a:lstStyle/>
                    <a:p>
                      <a:pPr algn="l" fontAlgn="b"/>
                      <a:r>
                        <a:rPr lang="en-US" sz="1400" b="1" u="none" strike="noStrike" dirty="0">
                          <a:effectLst/>
                        </a:rPr>
                        <a:t>Fasting blood glucose*</a:t>
                      </a:r>
                      <a:endParaRPr lang="en-US" sz="1400" b="1" i="0" u="none" strike="noStrike" dirty="0">
                        <a:solidFill>
                          <a:srgbClr val="000000"/>
                        </a:solidFill>
                        <a:effectLst/>
                        <a:latin typeface="Arial"/>
                      </a:endParaRPr>
                    </a:p>
                  </a:txBody>
                  <a:tcPr marL="6580" marR="6580" marT="6580" marB="0" anchor="ctr">
                    <a:noFill/>
                  </a:tcPr>
                </a:tc>
                <a:tc>
                  <a:txBody>
                    <a:bodyPr/>
                    <a:lstStyle/>
                    <a:p>
                      <a:pPr marL="0" algn="ctr" defTabSz="914400" rtl="0" eaLnBrk="1" fontAlgn="b" latinLnBrk="0" hangingPunct="1"/>
                      <a:r>
                        <a:rPr kumimoji="1" lang="en-US" sz="1400" b="1" u="none" strike="noStrike" kern="1200" dirty="0">
                          <a:solidFill>
                            <a:schemeClr val="dk1"/>
                          </a:solidFill>
                          <a:effectLst/>
                          <a:latin typeface="+mn-lt"/>
                          <a:ea typeface="+mn-ea"/>
                          <a:cs typeface="+mn-cs"/>
                        </a:rPr>
                        <a:t>mg/dl</a:t>
                      </a:r>
                    </a:p>
                  </a:txBody>
                  <a:tcPr marL="6580" marR="6580" marT="6580" marB="0" anchor="ctr">
                    <a:noFill/>
                  </a:tcPr>
                </a:tc>
                <a:tc>
                  <a:txBody>
                    <a:bodyPr/>
                    <a:lstStyle/>
                    <a:p>
                      <a:pPr algn="ctr" fontAlgn="b"/>
                      <a:r>
                        <a:rPr lang="en-US" altLang="ja-JP" sz="1400" b="1" u="none" strike="noStrike" dirty="0">
                          <a:effectLst/>
                        </a:rPr>
                        <a:t>89.2 (88.5 - 89.9)</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89.0 (88.3 - 89.8)</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89.5 (88.7 - 90.3)</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88.7 (87.9 - 89.4)</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0.58</a:t>
                      </a:r>
                      <a:endParaRPr lang="en-US" altLang="ja-JP" sz="1400" b="1" i="0" u="none" strike="noStrike" dirty="0">
                        <a:solidFill>
                          <a:srgbClr val="000000"/>
                        </a:solidFill>
                        <a:effectLst/>
                        <a:latin typeface="Arial"/>
                      </a:endParaRPr>
                    </a:p>
                  </a:txBody>
                  <a:tcPr marL="6580" marR="6580" marT="6580" marB="0" anchor="ctr">
                    <a:noFill/>
                  </a:tcPr>
                </a:tc>
              </a:tr>
              <a:tr h="365089">
                <a:tc>
                  <a:txBody>
                    <a:bodyPr/>
                    <a:lstStyle/>
                    <a:p>
                      <a:pPr algn="l" fontAlgn="b"/>
                      <a:r>
                        <a:rPr lang="en-US" sz="1400" b="1" u="none" strike="noStrike" dirty="0" err="1">
                          <a:effectLst/>
                        </a:rPr>
                        <a:t>Hs</a:t>
                      </a:r>
                      <a:r>
                        <a:rPr lang="en-US" sz="1400" b="1" u="none" strike="noStrike" dirty="0">
                          <a:effectLst/>
                        </a:rPr>
                        <a:t>-CRP*</a:t>
                      </a:r>
                      <a:endParaRPr lang="en-US" sz="1400" b="1" i="0" u="none" strike="noStrike" dirty="0">
                        <a:solidFill>
                          <a:srgbClr val="000000"/>
                        </a:solidFill>
                        <a:effectLst/>
                        <a:latin typeface="Arial"/>
                      </a:endParaRPr>
                    </a:p>
                  </a:txBody>
                  <a:tcPr marL="6580" marR="6580" marT="6580" marB="0" anchor="ctr">
                    <a:noFill/>
                  </a:tcPr>
                </a:tc>
                <a:tc>
                  <a:txBody>
                    <a:bodyPr/>
                    <a:lstStyle/>
                    <a:p>
                      <a:pPr marL="0" algn="ctr" defTabSz="914400" rtl="0" eaLnBrk="1" fontAlgn="b" latinLnBrk="0" hangingPunct="1"/>
                      <a:r>
                        <a:rPr kumimoji="1" lang="en-US" sz="1400" b="1" u="none" strike="noStrike" kern="1200" dirty="0">
                          <a:solidFill>
                            <a:schemeClr val="dk1"/>
                          </a:solidFill>
                          <a:effectLst/>
                          <a:latin typeface="+mn-lt"/>
                          <a:ea typeface="+mn-ea"/>
                          <a:cs typeface="+mn-cs"/>
                        </a:rPr>
                        <a:t>mg/l</a:t>
                      </a:r>
                    </a:p>
                  </a:txBody>
                  <a:tcPr marL="6580" marR="6580" marT="6580" marB="0" anchor="ctr">
                    <a:noFill/>
                  </a:tcPr>
                </a:tc>
                <a:tc>
                  <a:txBody>
                    <a:bodyPr/>
                    <a:lstStyle/>
                    <a:p>
                      <a:pPr algn="ctr" fontAlgn="b"/>
                      <a:r>
                        <a:rPr lang="en-US" altLang="ja-JP" sz="1400" b="1" u="none" strike="noStrike" dirty="0" smtClean="0">
                          <a:effectLst/>
                        </a:rPr>
                        <a:t>0.104</a:t>
                      </a:r>
                    </a:p>
                    <a:p>
                      <a:pPr algn="ctr" fontAlgn="b"/>
                      <a:r>
                        <a:rPr lang="en-US" altLang="ja-JP" sz="1400" b="1" u="none" strike="noStrike" dirty="0" smtClean="0">
                          <a:effectLst/>
                        </a:rPr>
                        <a:t> </a:t>
                      </a:r>
                      <a:r>
                        <a:rPr lang="en-US" altLang="ja-JP" sz="1400" b="1" u="none" strike="noStrike" dirty="0">
                          <a:effectLst/>
                        </a:rPr>
                        <a:t>(0.100 - 0.107)</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smtClean="0">
                          <a:effectLst/>
                        </a:rPr>
                        <a:t>0.250</a:t>
                      </a:r>
                    </a:p>
                    <a:p>
                      <a:pPr algn="ctr" fontAlgn="b"/>
                      <a:r>
                        <a:rPr lang="en-US" altLang="ja-JP" sz="1400" b="1" u="none" strike="noStrike" dirty="0" smtClean="0">
                          <a:effectLst/>
                        </a:rPr>
                        <a:t> </a:t>
                      </a:r>
                      <a:r>
                        <a:rPr lang="en-US" altLang="ja-JP" sz="1400" b="1" u="none" strike="noStrike" dirty="0">
                          <a:effectLst/>
                        </a:rPr>
                        <a:t>(0.247 - 0.253)</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0.462 </a:t>
                      </a:r>
                      <a:endParaRPr lang="en-US" altLang="ja-JP" sz="1400" b="1" u="none" strike="noStrike" dirty="0" smtClean="0">
                        <a:effectLst/>
                      </a:endParaRPr>
                    </a:p>
                    <a:p>
                      <a:pPr algn="ctr" fontAlgn="b"/>
                      <a:r>
                        <a:rPr lang="en-US" altLang="ja-JP" sz="1400" b="1" u="none" strike="noStrike" dirty="0" smtClean="0">
                          <a:effectLst/>
                        </a:rPr>
                        <a:t>(</a:t>
                      </a:r>
                      <a:r>
                        <a:rPr lang="en-US" altLang="ja-JP" sz="1400" b="1" u="none" strike="noStrike" dirty="0">
                          <a:effectLst/>
                        </a:rPr>
                        <a:t>0.456 - 0.468)</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1.49 </a:t>
                      </a:r>
                      <a:endParaRPr lang="en-US" altLang="ja-JP" sz="1400" b="1" u="none" strike="noStrike" dirty="0" smtClean="0">
                        <a:effectLst/>
                      </a:endParaRPr>
                    </a:p>
                    <a:p>
                      <a:pPr algn="ctr" fontAlgn="b"/>
                      <a:r>
                        <a:rPr lang="en-US" altLang="ja-JP" sz="1400" b="1" u="none" strike="noStrike" dirty="0" smtClean="0">
                          <a:effectLst/>
                        </a:rPr>
                        <a:t>(</a:t>
                      </a:r>
                      <a:r>
                        <a:rPr lang="en-US" altLang="ja-JP" sz="1400" b="1" u="none" strike="noStrike" dirty="0">
                          <a:effectLst/>
                        </a:rPr>
                        <a:t>1.42 - 1.57)</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&lt; 0.001</a:t>
                      </a:r>
                      <a:endParaRPr lang="en-US" altLang="ja-JP" sz="1400" b="1" i="0" u="none" strike="noStrike" dirty="0">
                        <a:solidFill>
                          <a:srgbClr val="000000"/>
                        </a:solidFill>
                        <a:effectLst/>
                        <a:latin typeface="Arial"/>
                      </a:endParaRPr>
                    </a:p>
                  </a:txBody>
                  <a:tcPr marL="6580" marR="6580" marT="6580" marB="0" anchor="ctr">
                    <a:noFill/>
                  </a:tcPr>
                </a:tc>
              </a:tr>
              <a:tr h="365089">
                <a:tc>
                  <a:txBody>
                    <a:bodyPr/>
                    <a:lstStyle/>
                    <a:p>
                      <a:pPr algn="l" fontAlgn="b"/>
                      <a:r>
                        <a:rPr lang="en-US" sz="1400" b="1" u="none" strike="noStrike" dirty="0">
                          <a:effectLst/>
                        </a:rPr>
                        <a:t>HOMA-IR*</a:t>
                      </a:r>
                      <a:endParaRPr lang="en-US" sz="1400" b="1" i="0" u="none" strike="noStrike" dirty="0">
                        <a:solidFill>
                          <a:srgbClr val="000000"/>
                        </a:solidFill>
                        <a:effectLst/>
                        <a:latin typeface="Arial"/>
                      </a:endParaRPr>
                    </a:p>
                  </a:txBody>
                  <a:tcPr marL="6580" marR="6580" marT="6580" marB="0" anchor="ctr">
                    <a:noFill/>
                  </a:tcPr>
                </a:tc>
                <a:tc>
                  <a:txBody>
                    <a:bodyPr/>
                    <a:lstStyle/>
                    <a:p>
                      <a:pPr marL="0" algn="l" defTabSz="914400" rtl="0" eaLnBrk="1" fontAlgn="b" latinLnBrk="0" hangingPunct="1"/>
                      <a:r>
                        <a:rPr kumimoji="1" lang="ja-JP" altLang="en-US" sz="1400" b="1" u="none" strike="noStrike" kern="1200" dirty="0">
                          <a:solidFill>
                            <a:schemeClr val="dk1"/>
                          </a:solidFill>
                          <a:effectLst/>
                          <a:latin typeface="+mn-lt"/>
                          <a:ea typeface="+mn-ea"/>
                          <a:cs typeface="+mn-cs"/>
                        </a:rPr>
                        <a:t>　</a:t>
                      </a:r>
                    </a:p>
                  </a:txBody>
                  <a:tcPr marL="6580" marR="6580" marT="6580" marB="0" anchor="ctr">
                    <a:noFill/>
                  </a:tcPr>
                </a:tc>
                <a:tc>
                  <a:txBody>
                    <a:bodyPr/>
                    <a:lstStyle/>
                    <a:p>
                      <a:pPr algn="ctr" fontAlgn="b"/>
                      <a:r>
                        <a:rPr lang="en-US" altLang="ja-JP" sz="1400" b="1" u="none" strike="noStrike" dirty="0">
                          <a:effectLst/>
                        </a:rPr>
                        <a:t>1.17 (1.12 - 1.23)</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a:effectLst/>
                        </a:rPr>
                        <a:t>1.34 (1.28 - 1.41)</a:t>
                      </a:r>
                      <a:endParaRPr lang="en-US" altLang="ja-JP" sz="1400" b="1" i="0" u="none" strike="noStrike">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1.49 (1.42 - 1.57)</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1.57 (1.49 - 1.65)</a:t>
                      </a:r>
                      <a:endParaRPr lang="en-US" altLang="ja-JP" sz="1400" b="1" i="0" u="none" strike="noStrike" dirty="0">
                        <a:solidFill>
                          <a:srgbClr val="000000"/>
                        </a:solidFill>
                        <a:effectLst/>
                        <a:latin typeface="Arial"/>
                      </a:endParaRPr>
                    </a:p>
                  </a:txBody>
                  <a:tcPr marL="6580" marR="6580" marT="6580" marB="0" anchor="ctr">
                    <a:noFill/>
                  </a:tcPr>
                </a:tc>
                <a:tc>
                  <a:txBody>
                    <a:bodyPr/>
                    <a:lstStyle/>
                    <a:p>
                      <a:pPr algn="ctr" fontAlgn="b"/>
                      <a:r>
                        <a:rPr lang="en-US" altLang="ja-JP" sz="1400" b="1" u="none" strike="noStrike" dirty="0">
                          <a:effectLst/>
                        </a:rPr>
                        <a:t>&lt; 0.001</a:t>
                      </a:r>
                      <a:endParaRPr lang="en-US" altLang="ja-JP" sz="1400" b="1" i="0" u="none" strike="noStrike" dirty="0">
                        <a:solidFill>
                          <a:srgbClr val="000000"/>
                        </a:solidFill>
                        <a:effectLst/>
                        <a:latin typeface="Arial"/>
                      </a:endParaRPr>
                    </a:p>
                  </a:txBody>
                  <a:tcPr marL="6580" marR="6580" marT="6580" marB="0" anchor="ctr">
                    <a:noFill/>
                  </a:tcPr>
                </a:tc>
              </a:tr>
              <a:tr h="365089">
                <a:tc gridSpan="3">
                  <a:txBody>
                    <a:bodyPr/>
                    <a:lstStyle/>
                    <a:p>
                      <a:pPr algn="l" fontAlgn="b"/>
                      <a:r>
                        <a:rPr lang="en-US" sz="1400" b="1" u="none" strike="noStrike" dirty="0">
                          <a:effectLst/>
                        </a:rPr>
                        <a:t>* Geometric mean and 95% confidence interval</a:t>
                      </a:r>
                      <a:endParaRPr lang="en-US" sz="1400" b="1" i="0" u="none" strike="noStrike" dirty="0">
                        <a:solidFill>
                          <a:srgbClr val="000000"/>
                        </a:solidFill>
                        <a:effectLst/>
                        <a:latin typeface="Arial"/>
                      </a:endParaRPr>
                    </a:p>
                  </a:txBody>
                  <a:tcPr marL="6580" marR="6580" marT="6580" marB="0" anchor="ctr">
                    <a:noFill/>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800" b="0" i="0" u="none" strike="noStrike">
                        <a:solidFill>
                          <a:srgbClr val="000000"/>
                        </a:solidFill>
                        <a:effectLst/>
                        <a:latin typeface="ＭＳ Ｐゴシック"/>
                      </a:endParaRPr>
                    </a:p>
                  </a:txBody>
                  <a:tcPr marL="6580" marR="6580" marT="6580" marB="0" anchor="b">
                    <a:noFill/>
                  </a:tcPr>
                </a:tc>
                <a:tc>
                  <a:txBody>
                    <a:bodyPr/>
                    <a:lstStyle/>
                    <a:p>
                      <a:pPr algn="l" fontAlgn="b"/>
                      <a:endParaRPr lang="ja-JP" altLang="en-US" sz="800" b="0" i="0" u="none" strike="noStrike">
                        <a:solidFill>
                          <a:srgbClr val="000000"/>
                        </a:solidFill>
                        <a:effectLst/>
                        <a:latin typeface="ＭＳ Ｐゴシック"/>
                      </a:endParaRPr>
                    </a:p>
                  </a:txBody>
                  <a:tcPr marL="6580" marR="6580" marT="6580" marB="0" anchor="b">
                    <a:noFill/>
                  </a:tcPr>
                </a:tc>
                <a:tc>
                  <a:txBody>
                    <a:bodyPr/>
                    <a:lstStyle/>
                    <a:p>
                      <a:pPr algn="l" fontAlgn="b"/>
                      <a:endParaRPr lang="ja-JP" altLang="en-US" sz="800" b="0" i="0" u="none" strike="noStrike">
                        <a:solidFill>
                          <a:srgbClr val="000000"/>
                        </a:solidFill>
                        <a:effectLst/>
                        <a:latin typeface="ＭＳ Ｐゴシック"/>
                      </a:endParaRPr>
                    </a:p>
                  </a:txBody>
                  <a:tcPr marL="6580" marR="6580" marT="6580" marB="0" anchor="b">
                    <a:noFill/>
                  </a:tcPr>
                </a:tc>
                <a:tc>
                  <a:txBody>
                    <a:bodyPr/>
                    <a:lstStyle/>
                    <a:p>
                      <a:pPr algn="l" fontAlgn="b"/>
                      <a:endParaRPr lang="ja-JP" altLang="en-US" sz="800" b="0" i="0" u="none" strike="noStrike" dirty="0">
                        <a:solidFill>
                          <a:srgbClr val="000000"/>
                        </a:solidFill>
                        <a:effectLst/>
                        <a:latin typeface="ＭＳ Ｐゴシック"/>
                      </a:endParaRPr>
                    </a:p>
                  </a:txBody>
                  <a:tcPr marL="6580" marR="6580" marT="6580" marB="0" anchor="b">
                    <a:noFill/>
                  </a:tcPr>
                </a:tc>
              </a:tr>
            </a:tbl>
          </a:graphicData>
        </a:graphic>
      </p:graphicFrame>
      <p:sp>
        <p:nvSpPr>
          <p:cNvPr id="2" name="日付プレースホルダー 1"/>
          <p:cNvSpPr>
            <a:spLocks noGrp="1"/>
          </p:cNvSpPr>
          <p:nvPr>
            <p:ph type="dt" sz="half" idx="10"/>
          </p:nvPr>
        </p:nvSpPr>
        <p:spPr/>
        <p:txBody>
          <a:bodyPr/>
          <a:lstStyle/>
          <a:p>
            <a:r>
              <a:rPr kumimoji="1" lang="en-US" altLang="ja-JP" smtClean="0"/>
              <a:t>2012/6/15</a:t>
            </a:r>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smtClean="0"/>
              <a:t>日本循環器予防協議会</a:t>
            </a:r>
            <a:endParaRPr kumimoji="1" lang="ja-JP" altLang="en-US"/>
          </a:p>
        </p:txBody>
      </p:sp>
      <p:sp>
        <p:nvSpPr>
          <p:cNvPr id="4" name="スライド番号プレースホルダー 3"/>
          <p:cNvSpPr>
            <a:spLocks noGrp="1"/>
          </p:cNvSpPr>
          <p:nvPr>
            <p:ph type="sldNum" sz="quarter" idx="12"/>
          </p:nvPr>
        </p:nvSpPr>
        <p:spPr/>
        <p:txBody>
          <a:bodyPr/>
          <a:lstStyle/>
          <a:p>
            <a:fld id="{6CC241A6-97DA-4F98-A7AA-E6347E281DBB}" type="slidenum">
              <a:rPr kumimoji="1" lang="ja-JP" altLang="en-US" smtClean="0"/>
              <a:t>22</a:t>
            </a:fld>
            <a:endParaRPr kumimoji="1" lang="ja-JP" altLang="en-US"/>
          </a:p>
        </p:txBody>
      </p:sp>
    </p:spTree>
    <p:extLst>
      <p:ext uri="{BB962C8B-B14F-4D97-AF65-F5344CB8AC3E}">
        <p14:creationId xmlns:p14="http://schemas.microsoft.com/office/powerpoint/2010/main" val="26809888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52" y="3390048"/>
            <a:ext cx="5285279" cy="3567344"/>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60" y="-33135"/>
            <a:ext cx="5334342" cy="4263935"/>
          </a:xfrm>
          <a:prstGeom prst="rect">
            <a:avLst/>
          </a:prstGeom>
        </p:spPr>
      </p:pic>
      <p:sp>
        <p:nvSpPr>
          <p:cNvPr id="4" name="Line 2"/>
          <p:cNvSpPr>
            <a:spLocks noChangeShapeType="1"/>
          </p:cNvSpPr>
          <p:nvPr/>
        </p:nvSpPr>
        <p:spPr bwMode="auto">
          <a:xfrm>
            <a:off x="372591" y="908149"/>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AutoShape 3"/>
          <p:cNvSpPr>
            <a:spLocks noChangeArrowheads="1"/>
          </p:cNvSpPr>
          <p:nvPr/>
        </p:nvSpPr>
        <p:spPr bwMode="auto">
          <a:xfrm>
            <a:off x="323528" y="836712"/>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6" name="テキスト ボックス 5"/>
          <p:cNvSpPr txBox="1"/>
          <p:nvPr/>
        </p:nvSpPr>
        <p:spPr>
          <a:xfrm>
            <a:off x="323528" y="263405"/>
            <a:ext cx="1543692" cy="646331"/>
          </a:xfrm>
          <a:prstGeom prst="rect">
            <a:avLst/>
          </a:prstGeom>
          <a:noFill/>
        </p:spPr>
        <p:txBody>
          <a:bodyPr wrap="none" rtlCol="0">
            <a:spAutoFit/>
          </a:bodyPr>
          <a:lstStyle/>
          <a:p>
            <a:r>
              <a:rPr lang="en-US" altLang="ja-JP" sz="3600" b="1" i="1" dirty="0" smtClean="0">
                <a:latin typeface="+mj-lt"/>
                <a:ea typeface="+mj-ea"/>
                <a:cs typeface="+mj-cs"/>
              </a:rPr>
              <a:t>Results</a:t>
            </a:r>
            <a:endParaRPr lang="ja-JP" altLang="en-US" sz="3600" b="1" i="1" dirty="0">
              <a:latin typeface="+mj-lt"/>
              <a:ea typeface="+mj-ea"/>
              <a:cs typeface="+mj-cs"/>
            </a:endParaRPr>
          </a:p>
        </p:txBody>
      </p:sp>
      <p:pic>
        <p:nvPicPr>
          <p:cNvPr id="2" name="図 1"/>
          <p:cNvPicPr>
            <a:picLocks noChangeAspect="1"/>
          </p:cNvPicPr>
          <p:nvPr/>
        </p:nvPicPr>
        <p:blipFill rotWithShape="1">
          <a:blip r:embed="rId4">
            <a:extLst>
              <a:ext uri="{28A0092B-C50C-407E-A947-70E740481C1C}">
                <a14:useLocalDpi xmlns:a14="http://schemas.microsoft.com/office/drawing/2010/main" val="0"/>
              </a:ext>
            </a:extLst>
          </a:blip>
          <a:srcRect l="27241" t="16475" r="15549" b="10473"/>
          <a:stretch/>
        </p:blipFill>
        <p:spPr>
          <a:xfrm>
            <a:off x="4014623" y="1848487"/>
            <a:ext cx="5165889" cy="3959257"/>
          </a:xfrm>
          <a:prstGeom prst="rect">
            <a:avLst/>
          </a:prstGeom>
        </p:spPr>
      </p:pic>
      <p:cxnSp>
        <p:nvCxnSpPr>
          <p:cNvPr id="16" name="直線矢印コネクタ 15"/>
          <p:cNvCxnSpPr/>
          <p:nvPr/>
        </p:nvCxnSpPr>
        <p:spPr>
          <a:xfrm>
            <a:off x="3347864" y="2348880"/>
            <a:ext cx="1224136" cy="720080"/>
          </a:xfrm>
          <a:prstGeom prst="straightConnector1">
            <a:avLst/>
          </a:prstGeom>
          <a:ln>
            <a:solidFill>
              <a:srgbClr val="C00000"/>
            </a:solidFill>
            <a:tailEnd type="arrow"/>
          </a:ln>
        </p:spPr>
        <p:style>
          <a:lnRef idx="3">
            <a:schemeClr val="accent2"/>
          </a:lnRef>
          <a:fillRef idx="0">
            <a:schemeClr val="accent2"/>
          </a:fillRef>
          <a:effectRef idx="2">
            <a:schemeClr val="accent2"/>
          </a:effectRef>
          <a:fontRef idx="minor">
            <a:schemeClr val="tx1"/>
          </a:fontRef>
        </p:style>
      </p:cxnSp>
      <p:cxnSp>
        <p:nvCxnSpPr>
          <p:cNvPr id="17" name="直線矢印コネクタ 16"/>
          <p:cNvCxnSpPr/>
          <p:nvPr/>
        </p:nvCxnSpPr>
        <p:spPr>
          <a:xfrm flipV="1">
            <a:off x="3347864" y="4230800"/>
            <a:ext cx="1080120" cy="782376"/>
          </a:xfrm>
          <a:prstGeom prst="straightConnector1">
            <a:avLst/>
          </a:prstGeom>
          <a:ln>
            <a:solidFill>
              <a:srgbClr val="C0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26405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46398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147926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834199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014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74848" y="1412776"/>
            <a:ext cx="8229600" cy="5112568"/>
          </a:xfrm>
        </p:spPr>
        <p:txBody>
          <a:bodyPr>
            <a:normAutofit/>
          </a:bodyPr>
          <a:lstStyle/>
          <a:p>
            <a:pPr>
              <a:buClr>
                <a:srgbClr val="C00000"/>
              </a:buClr>
              <a:buFont typeface="Wingdings" pitchFamily="2" charset="2"/>
              <a:buChar char="ü"/>
            </a:pPr>
            <a:r>
              <a:rPr lang="ja-JP" altLang="en-US" sz="3100" b="1" dirty="0" smtClean="0">
                <a:latin typeface="Times New Roman"/>
                <a:ea typeface="Times New Roman"/>
                <a:cs typeface="Times New Roman"/>
              </a:rPr>
              <a:t>糖尿病リスクの上昇</a:t>
            </a:r>
            <a:endParaRPr lang="en-US" altLang="ja-JP" sz="3100" b="1" dirty="0" smtClean="0">
              <a:latin typeface="Times New Roman"/>
              <a:ea typeface="Times New Roman"/>
              <a:cs typeface="Times New Roman"/>
            </a:endParaRPr>
          </a:p>
          <a:p>
            <a:pPr lvl="1">
              <a:buClr>
                <a:srgbClr val="C00000"/>
              </a:buClr>
              <a:buFont typeface="Wingdings" pitchFamily="2" charset="2"/>
              <a:buChar char="ü"/>
            </a:pPr>
            <a:r>
              <a:rPr lang="ja-JP" altLang="en-US" sz="2700" b="1" dirty="0" smtClean="0">
                <a:latin typeface="Times New Roman"/>
                <a:ea typeface="Times New Roman"/>
                <a:cs typeface="Times New Roman"/>
              </a:rPr>
              <a:t>肥満（</a:t>
            </a:r>
            <a:r>
              <a:rPr lang="en-US" altLang="ja-JP" sz="2700" b="1" dirty="0" smtClean="0">
                <a:latin typeface="Times New Roman"/>
                <a:ea typeface="Times New Roman"/>
                <a:cs typeface="Times New Roman"/>
              </a:rPr>
              <a:t>BMI</a:t>
            </a:r>
            <a:r>
              <a:rPr lang="en-US" altLang="ja-JP" sz="2700" b="1" dirty="0">
                <a:latin typeface="Times New Roman"/>
                <a:ea typeface="Times New Roman"/>
                <a:cs typeface="Times New Roman"/>
              </a:rPr>
              <a:t> </a:t>
            </a:r>
            <a:r>
              <a:rPr lang="en-US" altLang="ja-JP" sz="2700" b="1" dirty="0" smtClean="0">
                <a:latin typeface="Times New Roman"/>
                <a:ea typeface="Times New Roman"/>
                <a:cs typeface="Times New Roman"/>
              </a:rPr>
              <a:t>≥ 25 kg/m</a:t>
            </a:r>
            <a:r>
              <a:rPr lang="en-US" altLang="ja-JP" sz="2700" b="1" baseline="30000" dirty="0" smtClean="0">
                <a:latin typeface="Times New Roman"/>
                <a:ea typeface="Times New Roman"/>
                <a:cs typeface="Times New Roman"/>
              </a:rPr>
              <a:t>2</a:t>
            </a:r>
            <a:r>
              <a:rPr lang="ja-JP" altLang="en-US" sz="2700" b="1" dirty="0" smtClean="0">
                <a:latin typeface="Times New Roman"/>
                <a:ea typeface="Times New Roman"/>
                <a:cs typeface="Times New Roman"/>
              </a:rPr>
              <a:t>）約</a:t>
            </a:r>
            <a:r>
              <a:rPr lang="en-US" altLang="ja-JP" sz="2700" b="1" dirty="0" smtClean="0">
                <a:latin typeface="Times New Roman"/>
                <a:ea typeface="Times New Roman"/>
                <a:cs typeface="Times New Roman"/>
              </a:rPr>
              <a:t> 200</a:t>
            </a:r>
            <a:r>
              <a:rPr lang="ja-JP" altLang="en-US" sz="2700" b="1" dirty="0" smtClean="0">
                <a:latin typeface="Times New Roman"/>
                <a:ea typeface="Times New Roman"/>
                <a:cs typeface="Times New Roman"/>
              </a:rPr>
              <a:t>％</a:t>
            </a:r>
            <a:endParaRPr lang="en-US" altLang="ja-JP" sz="2700" b="1" dirty="0" smtClean="0">
              <a:latin typeface="Times New Roman"/>
              <a:ea typeface="Times New Roman"/>
              <a:cs typeface="Times New Roman"/>
            </a:endParaRPr>
          </a:p>
          <a:p>
            <a:pPr lvl="1">
              <a:buClr>
                <a:srgbClr val="C00000"/>
              </a:buClr>
              <a:buFont typeface="Wingdings" pitchFamily="2" charset="2"/>
              <a:buChar char="ü"/>
            </a:pPr>
            <a:r>
              <a:rPr lang="ja-JP" altLang="en-US" sz="2700" b="1" dirty="0" smtClean="0">
                <a:latin typeface="Times New Roman"/>
                <a:ea typeface="Times New Roman"/>
                <a:cs typeface="Times New Roman"/>
              </a:rPr>
              <a:t>喫煙は約</a:t>
            </a:r>
            <a:r>
              <a:rPr lang="en-US" altLang="ja-JP" sz="2700" b="1" dirty="0" smtClean="0">
                <a:latin typeface="Times New Roman"/>
                <a:ea typeface="Times New Roman"/>
                <a:cs typeface="Times New Roman"/>
              </a:rPr>
              <a:t> 50</a:t>
            </a:r>
            <a:r>
              <a:rPr lang="ja-JP" altLang="en-US" sz="2700" b="1" dirty="0" smtClean="0">
                <a:latin typeface="Times New Roman"/>
                <a:ea typeface="Times New Roman"/>
                <a:cs typeface="Times New Roman"/>
              </a:rPr>
              <a:t>％</a:t>
            </a:r>
            <a:endParaRPr lang="en-US" altLang="ja-JP" sz="2700" b="1" dirty="0" smtClean="0">
              <a:latin typeface="Times New Roman"/>
              <a:ea typeface="Times New Roman"/>
              <a:cs typeface="Times New Roman"/>
            </a:endParaRPr>
          </a:p>
          <a:p>
            <a:pPr>
              <a:buClr>
                <a:srgbClr val="C00000"/>
              </a:buClr>
              <a:buFont typeface="Wingdings" pitchFamily="2" charset="2"/>
              <a:buChar char="ü"/>
            </a:pPr>
            <a:r>
              <a:rPr lang="ja-JP" altLang="en-US" sz="3100" b="1" dirty="0" smtClean="0">
                <a:latin typeface="Times New Roman"/>
                <a:ea typeface="Times New Roman"/>
                <a:cs typeface="Times New Roman"/>
              </a:rPr>
              <a:t>肥満者は我が国成人の３割、喫煙者は約２割を占めるのみ</a:t>
            </a:r>
            <a:endParaRPr lang="en-US" altLang="ja-JP" sz="3100" b="1" dirty="0" smtClean="0">
              <a:latin typeface="Times New Roman"/>
              <a:ea typeface="Times New Roman"/>
              <a:cs typeface="Times New Roman"/>
            </a:endParaRPr>
          </a:p>
          <a:p>
            <a:pPr lvl="1">
              <a:buClr>
                <a:srgbClr val="C00000"/>
              </a:buClr>
              <a:buFont typeface="Wingdings" pitchFamily="2" charset="2"/>
              <a:buChar char="ü"/>
            </a:pPr>
            <a:r>
              <a:rPr lang="ja-JP" altLang="en-US" sz="2700" b="1" dirty="0" smtClean="0">
                <a:latin typeface="Times New Roman"/>
                <a:ea typeface="Times New Roman"/>
                <a:cs typeface="Times New Roman"/>
              </a:rPr>
              <a:t>糖尿病発症に対する「非肥満者・非喫煙者」の人口寄与危険度割合は大きい。</a:t>
            </a:r>
            <a:endParaRPr lang="en-US" altLang="ja-JP" sz="2700" b="1" dirty="0" smtClean="0">
              <a:latin typeface="Times New Roman"/>
              <a:ea typeface="Times New Roman"/>
              <a:cs typeface="Times New Roman"/>
            </a:endParaRPr>
          </a:p>
          <a:p>
            <a:pPr>
              <a:buClr>
                <a:srgbClr val="C00000"/>
              </a:buClr>
              <a:buFont typeface="Wingdings" pitchFamily="2" charset="2"/>
              <a:buChar char="ü"/>
            </a:pPr>
            <a:r>
              <a:rPr lang="ja-JP" altLang="en-US" sz="3100" b="1" dirty="0" smtClean="0">
                <a:latin typeface="Times New Roman"/>
                <a:ea typeface="Times New Roman"/>
                <a:cs typeface="Times New Roman"/>
              </a:rPr>
              <a:t>非肥満者・非喫煙者での発症リクスの層別化が重要</a:t>
            </a:r>
            <a:endParaRPr lang="en-US" altLang="ja-JP" sz="3100" b="1" dirty="0" smtClean="0">
              <a:latin typeface="Times New Roman"/>
              <a:ea typeface="Times New Roman"/>
              <a:cs typeface="Times New Roman"/>
            </a:endParaRPr>
          </a:p>
        </p:txBody>
      </p:sp>
      <p:sp>
        <p:nvSpPr>
          <p:cNvPr id="19" name="Line 2"/>
          <p:cNvSpPr>
            <a:spLocks noChangeShapeType="1"/>
          </p:cNvSpPr>
          <p:nvPr/>
        </p:nvSpPr>
        <p:spPr bwMode="auto">
          <a:xfrm>
            <a:off x="372591" y="1051149"/>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20" name="AutoShape 3"/>
          <p:cNvSpPr>
            <a:spLocks noChangeArrowheads="1"/>
          </p:cNvSpPr>
          <p:nvPr/>
        </p:nvSpPr>
        <p:spPr bwMode="auto">
          <a:xfrm>
            <a:off x="323528" y="979712"/>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22" name="テキスト ボックス 21"/>
          <p:cNvSpPr txBox="1"/>
          <p:nvPr/>
        </p:nvSpPr>
        <p:spPr>
          <a:xfrm>
            <a:off x="323528" y="263405"/>
            <a:ext cx="3775393"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背景（つづく）</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2202486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395536" y="1726937"/>
            <a:ext cx="8424935" cy="2062103"/>
          </a:xfrm>
          <a:prstGeom prst="rect">
            <a:avLst/>
          </a:prstGeom>
          <a:noFill/>
        </p:spPr>
        <p:txBody>
          <a:bodyPr wrap="square" rtlCol="0">
            <a:spAutoFit/>
          </a:bodyPr>
          <a:lstStyle/>
          <a:p>
            <a:r>
              <a:rPr kumimoji="1" lang="en-US" altLang="ja-JP" sz="3200" b="1" spc="300" dirty="0" smtClean="0">
                <a:latin typeface="Times New Roman"/>
                <a:ea typeface="Times New Roman"/>
                <a:cs typeface="Times New Roman"/>
              </a:rPr>
              <a:t>     </a:t>
            </a:r>
            <a:r>
              <a:rPr kumimoji="1" lang="ja-JP" altLang="en-US" sz="3200" b="1" spc="300" dirty="0" smtClean="0">
                <a:latin typeface="Times New Roman"/>
                <a:ea typeface="Times New Roman"/>
                <a:cs typeface="Times New Roman"/>
              </a:rPr>
              <a:t>高感度</a:t>
            </a:r>
            <a:r>
              <a:rPr kumimoji="1" lang="en-US" altLang="ja-JP" sz="3200" b="1" spc="300" dirty="0" smtClean="0">
                <a:latin typeface="Times New Roman"/>
                <a:ea typeface="Times New Roman"/>
                <a:cs typeface="Times New Roman"/>
              </a:rPr>
              <a:t>CRP</a:t>
            </a:r>
            <a:r>
              <a:rPr kumimoji="1" lang="ja-JP" altLang="en-US" sz="3200" b="1" spc="300" dirty="0" smtClean="0">
                <a:latin typeface="Times New Roman"/>
                <a:ea typeface="Times New Roman"/>
                <a:cs typeface="Times New Roman"/>
              </a:rPr>
              <a:t>濃度がその後６年間の２型糖尿病の発症に関連することを示し、さらに、非喫煙者・非肥満者でその関連が認められるかを調べる。</a:t>
            </a:r>
            <a:endParaRPr kumimoji="1" lang="ja-JP" altLang="en-US" sz="3200" b="1" spc="300" dirty="0">
              <a:latin typeface="Times New Roman"/>
              <a:ea typeface="Times New Roman"/>
              <a:cs typeface="Times New Roman"/>
            </a:endParaRPr>
          </a:p>
        </p:txBody>
      </p:sp>
      <p:sp>
        <p:nvSpPr>
          <p:cNvPr id="7" name="テキスト ボックス 6"/>
          <p:cNvSpPr txBox="1"/>
          <p:nvPr/>
        </p:nvSpPr>
        <p:spPr>
          <a:xfrm>
            <a:off x="396260" y="200834"/>
            <a:ext cx="1223412"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目的</a:t>
            </a:r>
            <a:endParaRPr lang="ja-JP" altLang="en-US" sz="4000" b="1" dirty="0">
              <a:latin typeface="Times New Roman"/>
              <a:ea typeface="Times New Roman"/>
              <a:cs typeface="Times New Roman"/>
            </a:endParaRPr>
          </a:p>
        </p:txBody>
      </p:sp>
      <p:sp>
        <p:nvSpPr>
          <p:cNvPr id="8" name="Line 2"/>
          <p:cNvSpPr>
            <a:spLocks noChangeShapeType="1"/>
          </p:cNvSpPr>
          <p:nvPr/>
        </p:nvSpPr>
        <p:spPr bwMode="auto">
          <a:xfrm>
            <a:off x="372591" y="908149"/>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9" name="AutoShape 3"/>
          <p:cNvSpPr>
            <a:spLocks noChangeArrowheads="1"/>
          </p:cNvSpPr>
          <p:nvPr/>
        </p:nvSpPr>
        <p:spPr bwMode="auto">
          <a:xfrm>
            <a:off x="323528" y="836712"/>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Tree>
    <p:extLst>
      <p:ext uri="{BB962C8B-B14F-4D97-AF65-F5344CB8AC3E}">
        <p14:creationId xmlns:p14="http://schemas.microsoft.com/office/powerpoint/2010/main" val="26129976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bwMode="auto">
          <a:xfrm>
            <a:off x="2195736" y="2564904"/>
            <a:ext cx="6408712" cy="302433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449263" rtl="0" eaLnBrk="1" fontAlgn="base" latinLnBrk="0" hangingPunct="1">
              <a:lnSpc>
                <a:spcPct val="100000"/>
              </a:lnSpc>
              <a:spcBef>
                <a:spcPct val="0"/>
              </a:spcBef>
              <a:spcAft>
                <a:spcPct val="0"/>
              </a:spcAft>
              <a:buClr>
                <a:srgbClr val="C00000"/>
              </a:buClr>
              <a:buSzPct val="100000"/>
              <a:buFont typeface="Wingdings" pitchFamily="2" charset="2"/>
              <a:buChar char="ü"/>
              <a:tabLst/>
            </a:pPr>
            <a:r>
              <a:rPr lang="ja-JP" altLang="en-US" sz="2400" b="1" spc="300" dirty="0" smtClean="0">
                <a:latin typeface="Times New Roman"/>
                <a:ea typeface="Times New Roman"/>
                <a:cs typeface="Times New Roman"/>
              </a:rPr>
              <a:t>糖尿病の病歴がある者（</a:t>
            </a:r>
            <a:r>
              <a:rPr kumimoji="0" lang="en-US" altLang="ja-JP" sz="2400" b="1" spc="300" dirty="0">
                <a:latin typeface="Times New Roman"/>
                <a:ea typeface="Times New Roman"/>
                <a:cs typeface="Times New Roman"/>
              </a:rPr>
              <a:t>n = 468</a:t>
            </a:r>
            <a:r>
              <a:rPr lang="ja-JP" altLang="en-US" sz="2400" b="1" spc="300" dirty="0" smtClean="0">
                <a:latin typeface="Times New Roman"/>
                <a:ea typeface="Times New Roman"/>
                <a:cs typeface="Times New Roman"/>
              </a:rPr>
              <a:t>）</a:t>
            </a:r>
            <a:endParaRPr lang="en-US" altLang="ja-JP" sz="2400" b="1" i="0" spc="300" dirty="0" smtClean="0">
              <a:solidFill>
                <a:schemeClr val="tx1"/>
              </a:solidFill>
              <a:latin typeface="Times New Roman"/>
              <a:ea typeface="Times New Roman"/>
              <a:cs typeface="Times New Roman"/>
            </a:endParaRPr>
          </a:p>
          <a:p>
            <a:pPr marL="285750" indent="-285750">
              <a:buClr>
                <a:srgbClr val="C00000"/>
              </a:buClr>
              <a:buFont typeface="Wingdings" pitchFamily="2" charset="2"/>
              <a:buChar char="ü"/>
            </a:pPr>
            <a:r>
              <a:rPr lang="ja-JP" altLang="en-US" sz="2400" b="1" spc="300" dirty="0" smtClean="0">
                <a:latin typeface="Times New Roman"/>
                <a:ea typeface="Times New Roman"/>
                <a:cs typeface="Times New Roman"/>
              </a:rPr>
              <a:t>高感度</a:t>
            </a:r>
            <a:r>
              <a:rPr lang="en-US" altLang="ja-JP" sz="2400" b="1" i="0" spc="300" dirty="0" smtClean="0">
                <a:solidFill>
                  <a:schemeClr val="tx1"/>
                </a:solidFill>
                <a:latin typeface="Times New Roman"/>
                <a:ea typeface="Times New Roman"/>
                <a:cs typeface="Times New Roman"/>
              </a:rPr>
              <a:t>CRP</a:t>
            </a:r>
            <a:r>
              <a:rPr lang="en-US" altLang="ja-JP" sz="2400" b="1" spc="300" dirty="0" smtClean="0">
                <a:latin typeface="Times New Roman"/>
                <a:ea typeface="Times New Roman"/>
                <a:cs typeface="Times New Roman"/>
              </a:rPr>
              <a:t> ≥ </a:t>
            </a:r>
            <a:r>
              <a:rPr lang="en-US" altLang="ja-JP" sz="2400" b="1" i="0" spc="300" dirty="0" smtClean="0">
                <a:solidFill>
                  <a:schemeClr val="tx1"/>
                </a:solidFill>
                <a:latin typeface="Times New Roman"/>
                <a:ea typeface="Times New Roman"/>
                <a:cs typeface="Times New Roman"/>
              </a:rPr>
              <a:t>10 mg/L </a:t>
            </a:r>
            <a:r>
              <a:rPr lang="ja-JP" altLang="en-US" sz="2400" b="1" i="0" spc="300" dirty="0" smtClean="0">
                <a:solidFill>
                  <a:schemeClr val="tx1"/>
                </a:solidFill>
                <a:latin typeface="Times New Roman"/>
                <a:ea typeface="Times New Roman"/>
                <a:cs typeface="Times New Roman"/>
              </a:rPr>
              <a:t>（</a:t>
            </a:r>
            <a:r>
              <a:rPr lang="en-US" altLang="ja-JP" sz="2400" b="1" i="0" spc="300" dirty="0" smtClean="0">
                <a:solidFill>
                  <a:schemeClr val="tx1"/>
                </a:solidFill>
                <a:latin typeface="Times New Roman"/>
                <a:ea typeface="Times New Roman"/>
                <a:cs typeface="Times New Roman"/>
              </a:rPr>
              <a:t>n = 25</a:t>
            </a:r>
            <a:r>
              <a:rPr lang="ja-JP" altLang="en-US" sz="2400" b="1" i="0" spc="300" dirty="0" smtClean="0">
                <a:solidFill>
                  <a:schemeClr val="tx1"/>
                </a:solidFill>
                <a:latin typeface="Times New Roman"/>
                <a:ea typeface="Times New Roman"/>
                <a:cs typeface="Times New Roman"/>
              </a:rPr>
              <a:t>）</a:t>
            </a:r>
            <a:r>
              <a:rPr lang="en-US" altLang="ja-JP" sz="2400" b="1" i="0" spc="300" dirty="0" smtClean="0">
                <a:solidFill>
                  <a:schemeClr val="tx1"/>
                </a:solidFill>
                <a:latin typeface="Times New Roman"/>
                <a:ea typeface="Times New Roman"/>
                <a:cs typeface="Times New Roman"/>
              </a:rPr>
              <a:t> ;</a:t>
            </a:r>
          </a:p>
          <a:p>
            <a:pPr marL="285750" indent="-285750">
              <a:buClr>
                <a:srgbClr val="C00000"/>
              </a:buClr>
              <a:buFont typeface="Wingdings" pitchFamily="2" charset="2"/>
              <a:buChar char="ü"/>
            </a:pPr>
            <a:r>
              <a:rPr lang="ja-JP" altLang="en-US" sz="2400" b="1" spc="300" dirty="0" smtClean="0">
                <a:latin typeface="Times New Roman"/>
                <a:ea typeface="Times New Roman"/>
                <a:cs typeface="Times New Roman"/>
              </a:rPr>
              <a:t>必要なデータが欠損（</a:t>
            </a:r>
            <a:r>
              <a:rPr lang="en-US" altLang="ja-JP" sz="2400" b="1" spc="300" dirty="0" smtClean="0">
                <a:latin typeface="Times New Roman"/>
                <a:ea typeface="Times New Roman"/>
                <a:cs typeface="Times New Roman"/>
              </a:rPr>
              <a:t>n = 680</a:t>
            </a:r>
            <a:r>
              <a:rPr lang="ja-JP" altLang="en-US" sz="2400" b="1" spc="300" dirty="0" smtClean="0">
                <a:latin typeface="Times New Roman"/>
                <a:ea typeface="Times New Roman"/>
                <a:cs typeface="Times New Roman"/>
              </a:rPr>
              <a:t>）</a:t>
            </a:r>
            <a:endParaRPr lang="en-US" altLang="ja-JP" sz="2400" b="1" spc="300" dirty="0" smtClean="0">
              <a:latin typeface="Times New Roman"/>
              <a:ea typeface="Times New Roman"/>
              <a:cs typeface="Times New Roman"/>
            </a:endParaRPr>
          </a:p>
          <a:p>
            <a:pPr lvl="1">
              <a:buClr>
                <a:srgbClr val="C00000"/>
              </a:buClr>
            </a:pPr>
            <a:r>
              <a:rPr lang="ja-JP" altLang="en-US" sz="2400" b="1" i="0" spc="300" dirty="0" smtClean="0">
                <a:solidFill>
                  <a:schemeClr val="tx1"/>
                </a:solidFill>
                <a:latin typeface="Times New Roman"/>
                <a:ea typeface="Times New Roman"/>
                <a:cs typeface="Times New Roman"/>
              </a:rPr>
              <a:t>年齢</a:t>
            </a:r>
            <a:r>
              <a:rPr lang="ja-JP" altLang="en-US" sz="2400" b="1" spc="300" dirty="0" smtClean="0">
                <a:latin typeface="Times New Roman"/>
                <a:ea typeface="Times New Roman"/>
                <a:cs typeface="Times New Roman"/>
              </a:rPr>
              <a:t>、</a:t>
            </a:r>
            <a:r>
              <a:rPr lang="ja-JP" altLang="en-US" sz="2400" b="1" i="0" spc="300" dirty="0" smtClean="0">
                <a:solidFill>
                  <a:schemeClr val="tx1"/>
                </a:solidFill>
                <a:latin typeface="Times New Roman"/>
                <a:ea typeface="Times New Roman"/>
                <a:cs typeface="Times New Roman"/>
              </a:rPr>
              <a:t>性別</a:t>
            </a:r>
            <a:r>
              <a:rPr lang="ja-JP" altLang="en-US" sz="2400" b="1" spc="300" dirty="0" smtClean="0">
                <a:latin typeface="Times New Roman"/>
                <a:ea typeface="Times New Roman"/>
                <a:cs typeface="Times New Roman"/>
              </a:rPr>
              <a:t>、</a:t>
            </a:r>
            <a:r>
              <a:rPr lang="ja-JP" altLang="en-US" sz="2400" b="1" i="0" spc="300" dirty="0" smtClean="0">
                <a:solidFill>
                  <a:schemeClr val="tx1"/>
                </a:solidFill>
                <a:latin typeface="Times New Roman"/>
                <a:ea typeface="Times New Roman"/>
                <a:cs typeface="Times New Roman"/>
              </a:rPr>
              <a:t>身長</a:t>
            </a:r>
            <a:r>
              <a:rPr lang="ja-JP" altLang="en-US" sz="2400" b="1" spc="300" dirty="0" smtClean="0">
                <a:latin typeface="Times New Roman"/>
                <a:ea typeface="Times New Roman"/>
                <a:cs typeface="Times New Roman"/>
              </a:rPr>
              <a:t>、</a:t>
            </a:r>
            <a:r>
              <a:rPr lang="ja-JP" altLang="en-US" sz="2400" b="1" i="0" spc="300" dirty="0" smtClean="0">
                <a:solidFill>
                  <a:schemeClr val="tx1"/>
                </a:solidFill>
                <a:latin typeface="Times New Roman"/>
                <a:ea typeface="Times New Roman"/>
                <a:cs typeface="Times New Roman"/>
              </a:rPr>
              <a:t>体重</a:t>
            </a:r>
            <a:endParaRPr lang="en-US" altLang="ja-JP" sz="2400" b="1" i="0" spc="300" dirty="0" smtClean="0">
              <a:solidFill>
                <a:schemeClr val="tx1"/>
              </a:solidFill>
              <a:latin typeface="Times New Roman"/>
              <a:ea typeface="Times New Roman"/>
              <a:cs typeface="Times New Roman"/>
            </a:endParaRPr>
          </a:p>
          <a:p>
            <a:pPr lvl="1">
              <a:buClr>
                <a:srgbClr val="C00000"/>
              </a:buClr>
            </a:pPr>
            <a:r>
              <a:rPr lang="ja-JP" altLang="en-US" sz="2400" b="1" i="0" spc="300" dirty="0" smtClean="0">
                <a:solidFill>
                  <a:schemeClr val="tx1"/>
                </a:solidFill>
                <a:latin typeface="Times New Roman"/>
                <a:ea typeface="Times New Roman"/>
                <a:cs typeface="Times New Roman"/>
              </a:rPr>
              <a:t>飲酒・運動</a:t>
            </a:r>
            <a:r>
              <a:rPr lang="ja-JP" altLang="en-US" sz="2400" b="1" spc="300" dirty="0" smtClean="0">
                <a:latin typeface="Times New Roman"/>
                <a:ea typeface="Times New Roman"/>
                <a:cs typeface="Times New Roman"/>
              </a:rPr>
              <a:t>・喫煙</a:t>
            </a:r>
            <a:r>
              <a:rPr lang="ja-JP" altLang="en-US" sz="2400" b="1" i="0" spc="300" dirty="0" smtClean="0">
                <a:solidFill>
                  <a:schemeClr val="tx1"/>
                </a:solidFill>
                <a:latin typeface="Times New Roman"/>
                <a:ea typeface="Times New Roman"/>
                <a:cs typeface="Times New Roman"/>
              </a:rPr>
              <a:t>習慣</a:t>
            </a:r>
            <a:endParaRPr lang="en-US" altLang="ja-JP" sz="2400" b="1" i="0" spc="300" dirty="0" smtClean="0">
              <a:solidFill>
                <a:schemeClr val="tx1"/>
              </a:solidFill>
              <a:latin typeface="Times New Roman"/>
              <a:ea typeface="Times New Roman"/>
              <a:cs typeface="Times New Roman"/>
            </a:endParaRPr>
          </a:p>
          <a:p>
            <a:pPr lvl="1">
              <a:buClr>
                <a:srgbClr val="C00000"/>
              </a:buClr>
            </a:pPr>
            <a:r>
              <a:rPr lang="ja-JP" altLang="en-US" sz="2400" b="1" spc="300" dirty="0" smtClean="0">
                <a:latin typeface="Times New Roman"/>
                <a:ea typeface="Times New Roman"/>
                <a:cs typeface="Times New Roman"/>
              </a:rPr>
              <a:t>空腹時血糖値</a:t>
            </a:r>
            <a:endParaRPr lang="en-US" altLang="ja-JP" sz="2400" b="1" i="0" spc="300" dirty="0" smtClean="0">
              <a:solidFill>
                <a:schemeClr val="tx1"/>
              </a:solidFill>
              <a:latin typeface="Times New Roman"/>
              <a:ea typeface="Times New Roman"/>
              <a:cs typeface="Times New Roman"/>
            </a:endParaRPr>
          </a:p>
          <a:p>
            <a:pPr marR="0" algn="l" defTabSz="449263" rtl="0" eaLnBrk="1" fontAlgn="base" latinLnBrk="0" hangingPunct="1">
              <a:lnSpc>
                <a:spcPct val="100000"/>
              </a:lnSpc>
              <a:spcBef>
                <a:spcPct val="0"/>
              </a:spcBef>
              <a:spcAft>
                <a:spcPct val="0"/>
              </a:spcAft>
              <a:buClr>
                <a:srgbClr val="FF0000"/>
              </a:buClr>
              <a:buSzPct val="100000"/>
              <a:tabLst/>
            </a:pPr>
            <a:endParaRPr lang="en-US" altLang="ja-JP" sz="2400" i="0" spc="300" dirty="0" smtClean="0">
              <a:solidFill>
                <a:schemeClr val="tx1"/>
              </a:solidFill>
              <a:ea typeface="黑体" pitchFamily="49" charset="-122"/>
            </a:endParaRPr>
          </a:p>
          <a:p>
            <a:pPr marL="285750" marR="0" indent="-285750" algn="l" defTabSz="449263" rtl="0" eaLnBrk="1" fontAlgn="base" latinLnBrk="0" hangingPunct="1">
              <a:lnSpc>
                <a:spcPct val="100000"/>
              </a:lnSpc>
              <a:spcBef>
                <a:spcPct val="0"/>
              </a:spcBef>
              <a:spcAft>
                <a:spcPct val="0"/>
              </a:spcAft>
              <a:buClr>
                <a:srgbClr val="FF0000"/>
              </a:buClr>
              <a:buSzPct val="100000"/>
              <a:buFont typeface="Wingdings" pitchFamily="2" charset="2"/>
              <a:buChar char="ü"/>
              <a:tabLst/>
            </a:pPr>
            <a:endParaRPr lang="en-US" altLang="ja-JP" sz="2400" i="0" spc="300" dirty="0" smtClean="0">
              <a:solidFill>
                <a:schemeClr val="tx1"/>
              </a:solidFill>
              <a:ea typeface="黑体" pitchFamily="49" charset="-122"/>
            </a:endParaRPr>
          </a:p>
          <a:p>
            <a:pPr marL="285750" marR="0" indent="-285750" algn="l" defTabSz="449263" rtl="0" eaLnBrk="1" fontAlgn="base" latinLnBrk="0" hangingPunct="1">
              <a:lnSpc>
                <a:spcPct val="100000"/>
              </a:lnSpc>
              <a:spcBef>
                <a:spcPct val="0"/>
              </a:spcBef>
              <a:spcAft>
                <a:spcPct val="0"/>
              </a:spcAft>
              <a:buClr>
                <a:srgbClr val="FF0000"/>
              </a:buClr>
              <a:buSzPct val="100000"/>
              <a:buFont typeface="Arial" pitchFamily="34" charset="0"/>
              <a:buChar char="•"/>
              <a:tabLst/>
            </a:pPr>
            <a:endParaRPr lang="en-US" altLang="ja-JP" sz="2400" i="0" spc="300" dirty="0" smtClean="0">
              <a:solidFill>
                <a:schemeClr val="tx1"/>
              </a:solidFill>
              <a:ea typeface="黑体" pitchFamily="49" charset="-122"/>
            </a:endParaRPr>
          </a:p>
          <a:p>
            <a:pPr marL="342900" indent="-342900">
              <a:buClr>
                <a:srgbClr val="FF0000"/>
              </a:buClr>
              <a:buFont typeface="Wingdings" charset="2"/>
              <a:buChar char="ü"/>
            </a:pPr>
            <a:endParaRPr kumimoji="0" lang="ja-JP" altLang="en-US" sz="2400" i="0" u="none" strike="noStrike" cap="none" spc="300" normalizeH="0" baseline="0" dirty="0" smtClean="0">
              <a:ln>
                <a:noFill/>
              </a:ln>
              <a:solidFill>
                <a:schemeClr val="tx1"/>
              </a:solidFill>
              <a:effectLst/>
              <a:ea typeface="黑体" pitchFamily="49" charset="-122"/>
            </a:endParaRPr>
          </a:p>
        </p:txBody>
      </p:sp>
      <p:cxnSp>
        <p:nvCxnSpPr>
          <p:cNvPr id="4" name="直線矢印コネクタ 3"/>
          <p:cNvCxnSpPr/>
          <p:nvPr/>
        </p:nvCxnSpPr>
        <p:spPr bwMode="auto">
          <a:xfrm>
            <a:off x="827584" y="1772816"/>
            <a:ext cx="0" cy="4097255"/>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6" name="直線矢印コネクタ 5"/>
          <p:cNvCxnSpPr/>
          <p:nvPr/>
        </p:nvCxnSpPr>
        <p:spPr bwMode="auto">
          <a:xfrm>
            <a:off x="827584" y="3429000"/>
            <a:ext cx="1368152"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1" name="テキスト ボックス 10"/>
          <p:cNvSpPr txBox="1"/>
          <p:nvPr/>
        </p:nvSpPr>
        <p:spPr>
          <a:xfrm>
            <a:off x="1619672" y="1988840"/>
            <a:ext cx="2952328" cy="584776"/>
          </a:xfrm>
          <a:prstGeom prst="rect">
            <a:avLst/>
          </a:prstGeom>
          <a:noFill/>
        </p:spPr>
        <p:txBody>
          <a:bodyPr wrap="square" rtlCol="0">
            <a:spAutoFit/>
          </a:bodyPr>
          <a:lstStyle/>
          <a:p>
            <a:r>
              <a:rPr kumimoji="1" lang="ja-JP" altLang="en-US" sz="3200" b="1" i="0" spc="300" dirty="0" smtClean="0">
                <a:solidFill>
                  <a:schemeClr val="tx1"/>
                </a:solidFill>
                <a:latin typeface="Times New Roman"/>
                <a:ea typeface="Times New Roman"/>
                <a:cs typeface="Times New Roman"/>
              </a:rPr>
              <a:t>除外基準：</a:t>
            </a:r>
            <a:endParaRPr kumimoji="1" lang="en-US" altLang="ja-JP" sz="3200" b="1" i="0" spc="300" dirty="0" smtClean="0">
              <a:solidFill>
                <a:schemeClr val="tx1"/>
              </a:solidFill>
              <a:latin typeface="Times New Roman"/>
              <a:ea typeface="Times New Roman"/>
              <a:cs typeface="Times New Roman"/>
            </a:endParaRPr>
          </a:p>
        </p:txBody>
      </p:sp>
      <p:sp>
        <p:nvSpPr>
          <p:cNvPr id="2" name="角丸四角形 1"/>
          <p:cNvSpPr/>
          <p:nvPr/>
        </p:nvSpPr>
        <p:spPr bwMode="auto">
          <a:xfrm>
            <a:off x="394324" y="836712"/>
            <a:ext cx="8426148" cy="1080120"/>
          </a:xfrm>
          <a:prstGeom prst="roundRect">
            <a:avLst/>
          </a:prstGeom>
          <a:solidFill>
            <a:srgbClr val="A5002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ja-JP" altLang="en-US" sz="2800" b="1" i="0" u="none" strike="noStrike" cap="none" spc="300" normalizeH="0" baseline="0" dirty="0" smtClean="0">
                <a:ln>
                  <a:noFill/>
                </a:ln>
                <a:solidFill>
                  <a:schemeClr val="bg1"/>
                </a:solidFill>
                <a:effectLst/>
                <a:latin typeface="Times New Roman"/>
                <a:ea typeface="Times New Roman"/>
                <a:cs typeface="Times New Roman"/>
              </a:rPr>
              <a:t>ベースライン（</a:t>
            </a:r>
            <a:r>
              <a:rPr kumimoji="0" lang="en-US" altLang="ja-JP" sz="2800" b="1" i="0" u="none" strike="noStrike" cap="none" spc="300" normalizeH="0" baseline="0" dirty="0" smtClean="0">
                <a:ln>
                  <a:noFill/>
                </a:ln>
                <a:solidFill>
                  <a:schemeClr val="bg1"/>
                </a:solidFill>
                <a:effectLst/>
                <a:latin typeface="Times New Roman"/>
                <a:ea typeface="Times New Roman"/>
                <a:cs typeface="Times New Roman"/>
              </a:rPr>
              <a:t>2002</a:t>
            </a:r>
            <a:r>
              <a:rPr kumimoji="0" lang="ja-JP" altLang="en-US" sz="2800" b="1" i="0" u="none" strike="noStrike" cap="none" spc="300" normalizeH="0" baseline="0" dirty="0" smtClean="0">
                <a:ln>
                  <a:noFill/>
                </a:ln>
                <a:solidFill>
                  <a:schemeClr val="bg1"/>
                </a:solidFill>
                <a:effectLst/>
                <a:latin typeface="Times New Roman"/>
                <a:ea typeface="Times New Roman"/>
                <a:cs typeface="Times New Roman"/>
              </a:rPr>
              <a:t>年）調査</a:t>
            </a:r>
            <a:endParaRPr kumimoji="0" lang="en-US" altLang="ja-JP" sz="2800" b="1" spc="300" dirty="0">
              <a:solidFill>
                <a:schemeClr val="bg1"/>
              </a:solidFill>
              <a:latin typeface="Times New Roman"/>
              <a:ea typeface="Times New Roman"/>
              <a:cs typeface="Times New Roman"/>
            </a:endParaRPr>
          </a:p>
          <a:p>
            <a:pPr marL="0" marR="0" indent="0"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ja-JP" altLang="en-US" sz="2800" b="1" i="0" u="none" strike="noStrike" cap="none" spc="300" normalizeH="0" baseline="0" dirty="0" smtClean="0">
                <a:ln>
                  <a:noFill/>
                </a:ln>
                <a:solidFill>
                  <a:schemeClr val="bg1"/>
                </a:solidFill>
                <a:effectLst/>
                <a:latin typeface="Times New Roman"/>
                <a:ea typeface="Times New Roman"/>
                <a:cs typeface="Times New Roman"/>
              </a:rPr>
              <a:t>愛知県内某自治体職員（</a:t>
            </a:r>
            <a:r>
              <a:rPr kumimoji="0" lang="en-US" altLang="ja-JP" sz="2800" b="1" spc="300" dirty="0">
                <a:solidFill>
                  <a:schemeClr val="bg1"/>
                </a:solidFill>
                <a:latin typeface="Times New Roman"/>
                <a:ea typeface="Times New Roman"/>
                <a:cs typeface="Times New Roman"/>
              </a:rPr>
              <a:t>3</a:t>
            </a:r>
            <a:r>
              <a:rPr kumimoji="0" lang="en-US" altLang="ja-JP" sz="2800" b="1" i="0" u="none" strike="noStrike" cap="none" spc="300" normalizeH="0" baseline="0" dirty="0" smtClean="0">
                <a:ln>
                  <a:noFill/>
                </a:ln>
                <a:solidFill>
                  <a:schemeClr val="bg1"/>
                </a:solidFill>
                <a:effectLst/>
                <a:latin typeface="Times New Roman"/>
                <a:ea typeface="Times New Roman"/>
                <a:cs typeface="Times New Roman"/>
              </a:rPr>
              <a:t>5-66</a:t>
            </a:r>
            <a:r>
              <a:rPr kumimoji="0" lang="ja-JP" altLang="en-US" sz="2800" b="1" i="0" u="none" strike="noStrike" cap="none" spc="300" normalizeH="0" baseline="0" dirty="0" smtClean="0">
                <a:ln>
                  <a:noFill/>
                </a:ln>
                <a:solidFill>
                  <a:schemeClr val="bg1"/>
                </a:solidFill>
                <a:effectLst/>
                <a:latin typeface="Times New Roman"/>
                <a:ea typeface="Times New Roman"/>
                <a:cs typeface="Times New Roman"/>
              </a:rPr>
              <a:t>歳）</a:t>
            </a:r>
            <a:r>
              <a:rPr kumimoji="0" lang="en-US" altLang="ja-JP" sz="2800" b="1" spc="300" dirty="0" smtClean="0">
                <a:solidFill>
                  <a:schemeClr val="bg1"/>
                </a:solidFill>
                <a:latin typeface="Times New Roman"/>
                <a:ea typeface="Times New Roman"/>
                <a:cs typeface="Times New Roman"/>
              </a:rPr>
              <a:t>N = 4,213</a:t>
            </a:r>
            <a:endParaRPr kumimoji="0" lang="ja-JP" altLang="en-US" sz="2800" b="1" spc="300" dirty="0">
              <a:solidFill>
                <a:schemeClr val="bg1"/>
              </a:solidFill>
              <a:latin typeface="Times New Roman"/>
              <a:ea typeface="Times New Roman"/>
              <a:cs typeface="Times New Roman"/>
            </a:endParaRPr>
          </a:p>
        </p:txBody>
      </p:sp>
      <p:sp>
        <p:nvSpPr>
          <p:cNvPr id="5" name="角丸四角形 4"/>
          <p:cNvSpPr/>
          <p:nvPr/>
        </p:nvSpPr>
        <p:spPr bwMode="auto">
          <a:xfrm>
            <a:off x="323528" y="5891601"/>
            <a:ext cx="5040560" cy="705751"/>
          </a:xfrm>
          <a:prstGeom prst="roundRect">
            <a:avLst/>
          </a:prstGeom>
          <a:solidFill>
            <a:srgbClr val="A5002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2800" b="1" spc="300" dirty="0">
                <a:solidFill>
                  <a:schemeClr val="bg1"/>
                </a:solidFill>
                <a:latin typeface="Times New Roman"/>
                <a:ea typeface="Times New Roman"/>
                <a:cs typeface="Times New Roman"/>
              </a:rPr>
              <a:t>N=3,040 </a:t>
            </a:r>
            <a:r>
              <a:rPr kumimoji="0" lang="en-US" altLang="ja-JP" sz="2800" b="1" spc="300" dirty="0" smtClean="0">
                <a:solidFill>
                  <a:schemeClr val="bg1"/>
                </a:solidFill>
                <a:latin typeface="Times New Roman"/>
                <a:ea typeface="Times New Roman"/>
                <a:cs typeface="Times New Roman"/>
              </a:rPr>
              <a:t>(</a:t>
            </a:r>
            <a:r>
              <a:rPr kumimoji="0" lang="ja-JP" altLang="en-US" sz="2800" b="1" spc="300" dirty="0" smtClean="0">
                <a:solidFill>
                  <a:schemeClr val="bg1"/>
                </a:solidFill>
                <a:latin typeface="Times New Roman"/>
                <a:ea typeface="Times New Roman"/>
                <a:cs typeface="Times New Roman"/>
              </a:rPr>
              <a:t>男</a:t>
            </a:r>
            <a:r>
              <a:rPr kumimoji="0" lang="en-US" altLang="ja-JP" sz="2800" b="1" spc="300" dirty="0" smtClean="0">
                <a:solidFill>
                  <a:schemeClr val="bg1"/>
                </a:solidFill>
                <a:latin typeface="Times New Roman"/>
                <a:ea typeface="Times New Roman"/>
                <a:cs typeface="Times New Roman"/>
              </a:rPr>
              <a:t>2,346, </a:t>
            </a:r>
            <a:r>
              <a:rPr kumimoji="0" lang="ja-JP" altLang="en-US" sz="2800" b="1" spc="300" dirty="0" smtClean="0">
                <a:solidFill>
                  <a:schemeClr val="bg1"/>
                </a:solidFill>
                <a:latin typeface="Times New Roman"/>
                <a:ea typeface="Times New Roman"/>
                <a:cs typeface="Times New Roman"/>
              </a:rPr>
              <a:t>女</a:t>
            </a:r>
            <a:r>
              <a:rPr kumimoji="0" lang="en-US" altLang="ja-JP" sz="2800" b="1" spc="300" dirty="0" smtClean="0">
                <a:solidFill>
                  <a:schemeClr val="bg1"/>
                </a:solidFill>
                <a:latin typeface="Times New Roman"/>
                <a:ea typeface="Times New Roman"/>
                <a:cs typeface="Times New Roman"/>
              </a:rPr>
              <a:t>694)  </a:t>
            </a:r>
            <a:endParaRPr kumimoji="0" lang="ja-JP" altLang="en-US" sz="2800" b="1" spc="300" dirty="0">
              <a:solidFill>
                <a:schemeClr val="bg1"/>
              </a:solidFill>
              <a:latin typeface="Times New Roman"/>
              <a:ea typeface="Times New Roman"/>
              <a:cs typeface="Times New Roman"/>
            </a:endParaRPr>
          </a:p>
        </p:txBody>
      </p:sp>
      <p:sp>
        <p:nvSpPr>
          <p:cNvPr id="16" name="テキスト ボックス 15"/>
          <p:cNvSpPr txBox="1"/>
          <p:nvPr/>
        </p:nvSpPr>
        <p:spPr>
          <a:xfrm>
            <a:off x="396260" y="128826"/>
            <a:ext cx="3775393"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方法（対象者）</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39177066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7504" y="1124744"/>
            <a:ext cx="8856984" cy="5328592"/>
          </a:xfrm>
        </p:spPr>
        <p:txBody>
          <a:bodyPr>
            <a:normAutofit fontScale="92500"/>
          </a:bodyPr>
          <a:lstStyle/>
          <a:p>
            <a:pPr>
              <a:buClr>
                <a:srgbClr val="C00000"/>
              </a:buClr>
              <a:buFont typeface="Wingdings" pitchFamily="2" charset="2"/>
              <a:buChar char="ü"/>
            </a:pPr>
            <a:r>
              <a:rPr lang="ja-JP" altLang="ja-JP" b="1" spc="300" dirty="0">
                <a:latin typeface="Times New Roman"/>
                <a:ea typeface="Times New Roman"/>
                <a:cs typeface="Times New Roman"/>
              </a:rPr>
              <a:t>糖尿病発症者の確認</a:t>
            </a:r>
            <a:r>
              <a:rPr lang="ja-JP" altLang="ja-JP" b="1" spc="300" dirty="0" smtClean="0">
                <a:latin typeface="Times New Roman"/>
                <a:ea typeface="Times New Roman"/>
                <a:cs typeface="Times New Roman"/>
              </a:rPr>
              <a:t>方法</a:t>
            </a:r>
            <a:r>
              <a:rPr lang="en-US" altLang="ja-JP" b="1" spc="300" dirty="0" smtClean="0">
                <a:latin typeface="Times New Roman"/>
                <a:ea typeface="Times New Roman"/>
                <a:cs typeface="Times New Roman"/>
              </a:rPr>
              <a:t>(2007</a:t>
            </a:r>
            <a:r>
              <a:rPr lang="ja-JP" altLang="en-US" b="1" spc="300" dirty="0" smtClean="0">
                <a:latin typeface="Times New Roman"/>
                <a:ea typeface="Times New Roman"/>
                <a:cs typeface="Times New Roman"/>
              </a:rPr>
              <a:t>年</a:t>
            </a:r>
            <a:r>
              <a:rPr lang="en-US" altLang="ja-JP" b="1" spc="300" dirty="0" smtClean="0">
                <a:latin typeface="Times New Roman"/>
                <a:ea typeface="Times New Roman"/>
                <a:cs typeface="Times New Roman"/>
              </a:rPr>
              <a:t>3</a:t>
            </a:r>
            <a:r>
              <a:rPr lang="ja-JP" altLang="en-US" b="1" spc="300" dirty="0" smtClean="0">
                <a:latin typeface="Times New Roman"/>
                <a:ea typeface="Times New Roman"/>
                <a:cs typeface="Times New Roman"/>
              </a:rPr>
              <a:t>月末まで</a:t>
            </a:r>
            <a:r>
              <a:rPr lang="en-US" altLang="ja-JP" b="1" spc="300" dirty="0" smtClean="0">
                <a:latin typeface="Times New Roman"/>
                <a:ea typeface="Times New Roman"/>
                <a:cs typeface="Times New Roman"/>
              </a:rPr>
              <a:t>)</a:t>
            </a:r>
          </a:p>
          <a:p>
            <a:pPr lvl="1">
              <a:buClr>
                <a:srgbClr val="C00000"/>
              </a:buClr>
              <a:buFont typeface="Wingdings" pitchFamily="2" charset="2"/>
              <a:buChar char="ü"/>
            </a:pPr>
            <a:r>
              <a:rPr lang="ja-JP" altLang="en-US" b="1" spc="300" dirty="0" smtClean="0">
                <a:latin typeface="Times New Roman"/>
                <a:ea typeface="Times New Roman"/>
                <a:cs typeface="Times New Roman"/>
              </a:rPr>
              <a:t>治療開始の自己申告</a:t>
            </a:r>
            <a:endParaRPr lang="en-US" altLang="ja-JP" b="1" spc="300" dirty="0" smtClean="0">
              <a:latin typeface="Times New Roman"/>
              <a:ea typeface="Times New Roman"/>
              <a:cs typeface="Times New Roman"/>
            </a:endParaRPr>
          </a:p>
          <a:p>
            <a:pPr lvl="1">
              <a:buClr>
                <a:srgbClr val="C00000"/>
              </a:buClr>
              <a:buFont typeface="Wingdings" pitchFamily="2" charset="2"/>
              <a:buChar char="ü"/>
            </a:pPr>
            <a:r>
              <a:rPr lang="ja-JP" altLang="en-US" b="1" spc="300" dirty="0" smtClean="0">
                <a:latin typeface="Times New Roman"/>
                <a:ea typeface="Times New Roman"/>
                <a:cs typeface="Times New Roman"/>
              </a:rPr>
              <a:t>検診成績</a:t>
            </a:r>
            <a:r>
              <a:rPr lang="ja-JP" altLang="ja-JP" b="1" spc="300" dirty="0" smtClean="0">
                <a:latin typeface="Times New Roman"/>
                <a:ea typeface="Times New Roman"/>
                <a:cs typeface="Times New Roman"/>
              </a:rPr>
              <a:t>で空腹</a:t>
            </a:r>
            <a:r>
              <a:rPr lang="ja-JP" altLang="en-US" b="1" spc="300" dirty="0" smtClean="0">
                <a:latin typeface="Times New Roman"/>
                <a:ea typeface="Times New Roman"/>
                <a:cs typeface="Times New Roman"/>
              </a:rPr>
              <a:t>時</a:t>
            </a:r>
            <a:r>
              <a:rPr lang="ja-JP" altLang="ja-JP" b="1" spc="300" dirty="0" smtClean="0">
                <a:latin typeface="Times New Roman"/>
                <a:ea typeface="Times New Roman"/>
                <a:cs typeface="Times New Roman"/>
              </a:rPr>
              <a:t>血糖値</a:t>
            </a:r>
            <a:r>
              <a:rPr lang="ja-JP" altLang="en-US" b="1" spc="300" dirty="0" smtClean="0">
                <a:latin typeface="Times New Roman"/>
                <a:ea typeface="Times New Roman"/>
                <a:cs typeface="Times New Roman"/>
              </a:rPr>
              <a:t>が初めて</a:t>
            </a:r>
            <a:r>
              <a:rPr lang="en-US" altLang="ja-JP" b="1" spc="300" dirty="0" smtClean="0">
                <a:latin typeface="Times New Roman"/>
                <a:ea typeface="Times New Roman"/>
                <a:cs typeface="Times New Roman"/>
              </a:rPr>
              <a:t>126mg/</a:t>
            </a:r>
            <a:r>
              <a:rPr lang="en-US" altLang="ja-JP" b="1" spc="300" dirty="0" err="1" smtClean="0">
                <a:latin typeface="Times New Roman"/>
                <a:ea typeface="Times New Roman"/>
                <a:cs typeface="Times New Roman"/>
              </a:rPr>
              <a:t>dL</a:t>
            </a:r>
            <a:r>
              <a:rPr lang="ja-JP" altLang="en-US" b="1" spc="300" dirty="0" smtClean="0">
                <a:latin typeface="Times New Roman"/>
                <a:ea typeface="Times New Roman"/>
                <a:cs typeface="Times New Roman"/>
              </a:rPr>
              <a:t>を超えた年</a:t>
            </a:r>
            <a:endParaRPr lang="en-US" altLang="ja-JP" b="1" spc="300" dirty="0" smtClean="0">
              <a:latin typeface="Times New Roman"/>
              <a:ea typeface="Times New Roman"/>
              <a:cs typeface="Times New Roman"/>
            </a:endParaRPr>
          </a:p>
          <a:p>
            <a:pPr lvl="1">
              <a:buClr>
                <a:srgbClr val="C00000"/>
              </a:buClr>
              <a:buFont typeface="Wingdings" pitchFamily="2" charset="2"/>
              <a:buChar char="ü"/>
            </a:pPr>
            <a:endParaRPr lang="en-US" altLang="ja-JP" b="1" spc="300" dirty="0">
              <a:latin typeface="Times New Roman"/>
              <a:ea typeface="Times New Roman"/>
              <a:cs typeface="Times New Roman"/>
            </a:endParaRPr>
          </a:p>
          <a:p>
            <a:pPr>
              <a:buClr>
                <a:srgbClr val="C00000"/>
              </a:buClr>
              <a:buFont typeface="Wingdings" pitchFamily="2" charset="2"/>
              <a:buChar char="l"/>
            </a:pPr>
            <a:r>
              <a:rPr lang="ja-JP" altLang="en-US" b="1" spc="300" dirty="0" smtClean="0">
                <a:latin typeface="Times New Roman"/>
                <a:ea typeface="Times New Roman"/>
                <a:cs typeface="Times New Roman"/>
              </a:rPr>
              <a:t>統計解析</a:t>
            </a:r>
            <a:endParaRPr lang="en-US" altLang="ja-JP" b="1" spc="300" dirty="0" smtClean="0">
              <a:latin typeface="Times New Roman"/>
              <a:ea typeface="Times New Roman"/>
              <a:cs typeface="Times New Roman"/>
            </a:endParaRPr>
          </a:p>
          <a:p>
            <a:pPr lvl="1">
              <a:buClr>
                <a:srgbClr val="C00000"/>
              </a:buClr>
              <a:buFont typeface="Wingdings" pitchFamily="2" charset="2"/>
              <a:buChar char="l"/>
            </a:pPr>
            <a:r>
              <a:rPr lang="ja-JP" altLang="en-US" b="1" spc="300" dirty="0" smtClean="0">
                <a:latin typeface="Times New Roman"/>
                <a:ea typeface="Times New Roman"/>
                <a:cs typeface="Times New Roman"/>
              </a:rPr>
              <a:t>高感度</a:t>
            </a:r>
            <a:r>
              <a:rPr lang="en-US" altLang="ja-JP" b="1" spc="300" dirty="0" smtClean="0">
                <a:latin typeface="Times New Roman"/>
                <a:ea typeface="Times New Roman"/>
                <a:cs typeface="Times New Roman"/>
              </a:rPr>
              <a:t>CRP</a:t>
            </a:r>
            <a:r>
              <a:rPr lang="ja-JP" altLang="en-US" b="1" spc="300" dirty="0" smtClean="0">
                <a:latin typeface="Times New Roman"/>
                <a:ea typeface="Times New Roman"/>
                <a:cs typeface="Times New Roman"/>
              </a:rPr>
              <a:t>値の四分位を説明変数</a:t>
            </a:r>
            <a:endParaRPr lang="en-US" altLang="ja-JP" b="1" spc="300" dirty="0" smtClean="0">
              <a:latin typeface="Times New Roman"/>
              <a:ea typeface="Times New Roman"/>
              <a:cs typeface="Times New Roman"/>
            </a:endParaRPr>
          </a:p>
          <a:p>
            <a:pPr lvl="1">
              <a:buClr>
                <a:srgbClr val="C00000"/>
              </a:buClr>
              <a:buFont typeface="Wingdings" pitchFamily="2" charset="2"/>
              <a:buChar char="l"/>
            </a:pPr>
            <a:r>
              <a:rPr lang="ja-JP" altLang="en-US" b="1" spc="300" dirty="0" smtClean="0">
                <a:latin typeface="Times New Roman"/>
                <a:ea typeface="Times New Roman"/>
                <a:cs typeface="Times New Roman"/>
              </a:rPr>
              <a:t>年齢、性別、</a:t>
            </a:r>
            <a:r>
              <a:rPr lang="en-US" altLang="ja-JP" b="1" spc="300" dirty="0" smtClean="0">
                <a:latin typeface="Times New Roman"/>
                <a:ea typeface="Times New Roman"/>
                <a:cs typeface="Times New Roman"/>
              </a:rPr>
              <a:t>BMI</a:t>
            </a:r>
            <a:r>
              <a:rPr lang="ja-JP" altLang="en-US" b="1" spc="300" dirty="0" smtClean="0">
                <a:latin typeface="Times New Roman"/>
                <a:ea typeface="Times New Roman"/>
                <a:cs typeface="Times New Roman"/>
              </a:rPr>
              <a:t>、飲酒、喫煙、運動習慣、空腹時血糖値を補正した</a:t>
            </a:r>
            <a:r>
              <a:rPr lang="en-US" altLang="ja-JP" b="1" spc="300" dirty="0" smtClean="0">
                <a:latin typeface="Times New Roman"/>
                <a:ea typeface="Times New Roman"/>
                <a:cs typeface="Times New Roman"/>
              </a:rPr>
              <a:t>Cox</a:t>
            </a:r>
            <a:r>
              <a:rPr lang="ja-JP" altLang="en-US" b="1" spc="300" dirty="0" smtClean="0">
                <a:latin typeface="Times New Roman"/>
                <a:ea typeface="Times New Roman"/>
                <a:cs typeface="Times New Roman"/>
              </a:rPr>
              <a:t>比例ハザードモデル</a:t>
            </a:r>
            <a:endParaRPr lang="en-US" altLang="ja-JP" b="1" spc="300" dirty="0" smtClean="0">
              <a:latin typeface="Times New Roman"/>
              <a:ea typeface="Times New Roman"/>
              <a:cs typeface="Times New Roman"/>
            </a:endParaRPr>
          </a:p>
          <a:p>
            <a:pPr lvl="1">
              <a:buClr>
                <a:srgbClr val="C00000"/>
              </a:buClr>
              <a:buFont typeface="Wingdings" pitchFamily="2" charset="2"/>
              <a:buChar char="l"/>
            </a:pPr>
            <a:r>
              <a:rPr lang="ja-JP" altLang="en-US" b="1" spc="300" dirty="0" smtClean="0">
                <a:latin typeface="Times New Roman"/>
                <a:ea typeface="Times New Roman"/>
                <a:cs typeface="Times New Roman"/>
              </a:rPr>
              <a:t>交互作用検定：</a:t>
            </a:r>
            <a:r>
              <a:rPr lang="ja-JP" altLang="en-US" b="1" spc="300" dirty="0">
                <a:latin typeface="Times New Roman"/>
                <a:ea typeface="Times New Roman"/>
                <a:cs typeface="Times New Roman"/>
              </a:rPr>
              <a:t>尤度比</a:t>
            </a:r>
            <a:r>
              <a:rPr lang="ja-JP" altLang="en-US" b="1" spc="300" dirty="0" smtClean="0">
                <a:latin typeface="Times New Roman"/>
                <a:ea typeface="Times New Roman"/>
                <a:cs typeface="Times New Roman"/>
              </a:rPr>
              <a:t>検定</a:t>
            </a:r>
            <a:endParaRPr lang="en-US" altLang="ja-JP" b="1" spc="300" dirty="0" smtClean="0">
              <a:latin typeface="Times New Roman"/>
              <a:ea typeface="Times New Roman"/>
              <a:cs typeface="Times New Roman"/>
            </a:endParaRPr>
          </a:p>
        </p:txBody>
      </p:sp>
      <p:sp>
        <p:nvSpPr>
          <p:cNvPr id="5" name="Line 2"/>
          <p:cNvSpPr>
            <a:spLocks noChangeShapeType="1"/>
          </p:cNvSpPr>
          <p:nvPr/>
        </p:nvSpPr>
        <p:spPr bwMode="auto">
          <a:xfrm>
            <a:off x="372591" y="908149"/>
            <a:ext cx="6143625" cy="1587"/>
          </a:xfrm>
          <a:prstGeom prst="line">
            <a:avLst/>
          </a:prstGeom>
          <a:noFill/>
          <a:ln w="9360">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6" name="AutoShape 3"/>
          <p:cNvSpPr>
            <a:spLocks noChangeArrowheads="1"/>
          </p:cNvSpPr>
          <p:nvPr/>
        </p:nvSpPr>
        <p:spPr bwMode="auto">
          <a:xfrm>
            <a:off x="323528" y="836712"/>
            <a:ext cx="4706625" cy="71437"/>
          </a:xfrm>
          <a:prstGeom prst="roundRect">
            <a:avLst>
              <a:gd name="adj" fmla="val 0"/>
            </a:avLst>
          </a:prstGeom>
          <a:solidFill>
            <a:srgbClr val="EE1B2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10" name="テキスト ボックス 9"/>
          <p:cNvSpPr txBox="1"/>
          <p:nvPr/>
        </p:nvSpPr>
        <p:spPr>
          <a:xfrm>
            <a:off x="107504" y="128826"/>
            <a:ext cx="8392041" cy="707886"/>
          </a:xfrm>
          <a:prstGeom prst="rect">
            <a:avLst/>
          </a:prstGeom>
          <a:noFill/>
        </p:spPr>
        <p:txBody>
          <a:bodyPr wrap="none" rtlCol="0">
            <a:spAutoFit/>
          </a:bodyPr>
          <a:lstStyle/>
          <a:p>
            <a:r>
              <a:rPr lang="ja-JP" altLang="en-US" sz="4000" b="1" dirty="0" smtClean="0">
                <a:latin typeface="Times New Roman"/>
                <a:ea typeface="Times New Roman"/>
                <a:cs typeface="Times New Roman"/>
              </a:rPr>
              <a:t>方法（糖尿病発症把握と統計解析）</a:t>
            </a:r>
            <a:endParaRPr lang="ja-JP" altLang="en-US" sz="4000" b="1" dirty="0">
              <a:latin typeface="Times New Roman"/>
              <a:ea typeface="Times New Roman"/>
              <a:cs typeface="Times New Roman"/>
            </a:endParaRPr>
          </a:p>
        </p:txBody>
      </p:sp>
    </p:spTree>
    <p:extLst>
      <p:ext uri="{BB962C8B-B14F-4D97-AF65-F5344CB8AC3E}">
        <p14:creationId xmlns:p14="http://schemas.microsoft.com/office/powerpoint/2010/main" val="5325560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5496" y="188640"/>
            <a:ext cx="9033242" cy="584776"/>
          </a:xfrm>
          <a:prstGeom prst="rect">
            <a:avLst/>
          </a:prstGeom>
          <a:noFill/>
        </p:spPr>
        <p:txBody>
          <a:bodyPr wrap="none" rtlCol="0">
            <a:spAutoFit/>
          </a:bodyPr>
          <a:lstStyle/>
          <a:p>
            <a:r>
              <a:rPr lang="ja-JP" altLang="en-US" sz="3200" b="1" dirty="0" smtClean="0">
                <a:latin typeface="Times New Roman"/>
                <a:ea typeface="Times New Roman"/>
                <a:cs typeface="Times New Roman"/>
              </a:rPr>
              <a:t>結果（</a:t>
            </a:r>
            <a:r>
              <a:rPr lang="en-US" altLang="ja-JP" sz="3200" b="1" dirty="0" smtClean="0">
                <a:latin typeface="Times New Roman"/>
                <a:ea typeface="Times New Roman"/>
                <a:cs typeface="Times New Roman"/>
              </a:rPr>
              <a:t>1</a:t>
            </a:r>
            <a:r>
              <a:rPr lang="ja-JP" altLang="en-US" sz="3200" b="1" dirty="0" smtClean="0">
                <a:latin typeface="Times New Roman"/>
                <a:ea typeface="Times New Roman"/>
                <a:cs typeface="Times New Roman"/>
              </a:rPr>
              <a:t>）高感度</a:t>
            </a:r>
            <a:r>
              <a:rPr lang="en-US" altLang="ja-JP" sz="3200" b="1" dirty="0" smtClean="0">
                <a:latin typeface="Times New Roman"/>
                <a:ea typeface="Times New Roman"/>
                <a:cs typeface="Times New Roman"/>
              </a:rPr>
              <a:t>CRP</a:t>
            </a:r>
            <a:r>
              <a:rPr lang="ja-JP" altLang="en-US" sz="3200" b="1" dirty="0" smtClean="0">
                <a:latin typeface="Times New Roman"/>
                <a:ea typeface="Times New Roman"/>
                <a:cs typeface="Times New Roman"/>
              </a:rPr>
              <a:t>四分位と</a:t>
            </a:r>
            <a:r>
              <a:rPr lang="en-US" altLang="ja-JP" sz="3200" b="1" dirty="0" smtClean="0">
                <a:latin typeface="Times New Roman"/>
                <a:ea typeface="Times New Roman"/>
                <a:cs typeface="Times New Roman"/>
              </a:rPr>
              <a:t>BMI</a:t>
            </a:r>
            <a:r>
              <a:rPr lang="ja-JP" altLang="en-US" sz="3200" b="1" dirty="0" smtClean="0">
                <a:latin typeface="Times New Roman"/>
                <a:ea typeface="Times New Roman"/>
                <a:cs typeface="Times New Roman"/>
              </a:rPr>
              <a:t>、年齢の関係</a:t>
            </a:r>
            <a:endParaRPr lang="ja-JP" altLang="en-US" sz="3200" b="1" dirty="0">
              <a:latin typeface="Times New Roman"/>
              <a:ea typeface="Times New Roman"/>
              <a:cs typeface="Times New Roman"/>
            </a:endParaRPr>
          </a:p>
        </p:txBody>
      </p:sp>
      <p:pic>
        <p:nvPicPr>
          <p:cNvPr id="3" name="図 2" descr="BMIageandCRP4q.png"/>
          <p:cNvPicPr>
            <a:picLocks noChangeAspect="1"/>
          </p:cNvPicPr>
          <p:nvPr/>
        </p:nvPicPr>
        <p:blipFill rotWithShape="1">
          <a:blip r:embed="rId3">
            <a:extLst>
              <a:ext uri="{28A0092B-C50C-407E-A947-70E740481C1C}">
                <a14:useLocalDpi xmlns:a14="http://schemas.microsoft.com/office/drawing/2010/main" val="0"/>
              </a:ext>
            </a:extLst>
          </a:blip>
          <a:srcRect t="10017" b="2817"/>
          <a:stretch/>
        </p:blipFill>
        <p:spPr>
          <a:xfrm>
            <a:off x="179512" y="1340768"/>
            <a:ext cx="8951788" cy="5302575"/>
          </a:xfrm>
          <a:prstGeom prst="rect">
            <a:avLst/>
          </a:prstGeom>
        </p:spPr>
      </p:pic>
      <p:sp>
        <p:nvSpPr>
          <p:cNvPr id="4" name="テキスト ボックス 3"/>
          <p:cNvSpPr txBox="1"/>
          <p:nvPr/>
        </p:nvSpPr>
        <p:spPr>
          <a:xfrm>
            <a:off x="179512" y="836712"/>
            <a:ext cx="2407363" cy="584776"/>
          </a:xfrm>
          <a:prstGeom prst="rect">
            <a:avLst/>
          </a:prstGeom>
          <a:noFill/>
        </p:spPr>
        <p:txBody>
          <a:bodyPr wrap="none" rtlCol="0">
            <a:spAutoFit/>
          </a:bodyPr>
          <a:lstStyle/>
          <a:p>
            <a:r>
              <a:rPr kumimoji="1" lang="en-US" altLang="ja-JP" sz="3200" b="1" dirty="0" smtClean="0">
                <a:latin typeface="Times New Roman"/>
                <a:cs typeface="Times New Roman"/>
              </a:rPr>
              <a:t>BMI (kg/m</a:t>
            </a:r>
            <a:r>
              <a:rPr kumimoji="1" lang="en-US" altLang="ja-JP" sz="3200" b="1" baseline="30000" dirty="0" smtClean="0">
                <a:latin typeface="Times New Roman"/>
                <a:cs typeface="Times New Roman"/>
              </a:rPr>
              <a:t>2</a:t>
            </a:r>
            <a:r>
              <a:rPr kumimoji="1" lang="en-US" altLang="ja-JP" sz="3200" b="1" dirty="0" smtClean="0">
                <a:latin typeface="Times New Roman"/>
                <a:cs typeface="Times New Roman"/>
              </a:rPr>
              <a:t>)</a:t>
            </a:r>
            <a:endParaRPr kumimoji="1" lang="ja-JP" altLang="en-US" sz="3200" b="1" dirty="0">
              <a:latin typeface="Times New Roman"/>
              <a:cs typeface="Times New Roman"/>
            </a:endParaRPr>
          </a:p>
        </p:txBody>
      </p:sp>
      <p:sp>
        <p:nvSpPr>
          <p:cNvPr id="5" name="テキスト ボックス 4"/>
          <p:cNvSpPr txBox="1"/>
          <p:nvPr/>
        </p:nvSpPr>
        <p:spPr>
          <a:xfrm>
            <a:off x="1619672" y="2051556"/>
            <a:ext cx="1839378" cy="369332"/>
          </a:xfrm>
          <a:prstGeom prst="rect">
            <a:avLst/>
          </a:prstGeom>
          <a:noFill/>
        </p:spPr>
        <p:txBody>
          <a:bodyPr wrap="none" rtlCol="0">
            <a:spAutoFit/>
          </a:bodyPr>
          <a:lstStyle/>
          <a:p>
            <a:r>
              <a:rPr kumimoji="1" lang="en-US" altLang="ja-JP" b="1" dirty="0" smtClean="0">
                <a:latin typeface="Times New Roman"/>
                <a:cs typeface="Times New Roman"/>
              </a:rPr>
              <a:t>Body mass index </a:t>
            </a:r>
            <a:endParaRPr kumimoji="1" lang="ja-JP" altLang="en-US" b="1" dirty="0">
              <a:latin typeface="Times New Roman"/>
              <a:cs typeface="Times New Roman"/>
            </a:endParaRPr>
          </a:p>
        </p:txBody>
      </p:sp>
      <p:sp>
        <p:nvSpPr>
          <p:cNvPr id="7" name="テキスト ボックス 6"/>
          <p:cNvSpPr txBox="1"/>
          <p:nvPr/>
        </p:nvSpPr>
        <p:spPr>
          <a:xfrm>
            <a:off x="1680597" y="2780928"/>
            <a:ext cx="659155" cy="369332"/>
          </a:xfrm>
          <a:prstGeom prst="rect">
            <a:avLst/>
          </a:prstGeom>
          <a:noFill/>
        </p:spPr>
        <p:txBody>
          <a:bodyPr wrap="none" rtlCol="0">
            <a:spAutoFit/>
          </a:bodyPr>
          <a:lstStyle/>
          <a:p>
            <a:r>
              <a:rPr kumimoji="1" lang="ja-JP" altLang="en-US" b="1" dirty="0" smtClean="0">
                <a:latin typeface="HGP明朝E"/>
                <a:ea typeface="HGP明朝E"/>
                <a:cs typeface="HGP明朝E"/>
              </a:rPr>
              <a:t>年齢</a:t>
            </a:r>
            <a:endParaRPr kumimoji="1" lang="ja-JP" altLang="en-US" b="1" dirty="0">
              <a:latin typeface="HGP明朝E"/>
              <a:ea typeface="HGP明朝E"/>
              <a:cs typeface="HGP明朝E"/>
            </a:endParaRPr>
          </a:p>
        </p:txBody>
      </p:sp>
      <p:sp>
        <p:nvSpPr>
          <p:cNvPr id="8" name="テキスト ボックス 7"/>
          <p:cNvSpPr txBox="1"/>
          <p:nvPr/>
        </p:nvSpPr>
        <p:spPr>
          <a:xfrm>
            <a:off x="7596336" y="1095127"/>
            <a:ext cx="1563716" cy="543738"/>
          </a:xfrm>
          <a:prstGeom prst="rect">
            <a:avLst/>
          </a:prstGeom>
          <a:noFill/>
        </p:spPr>
        <p:txBody>
          <a:bodyPr wrap="none" rtlCol="0">
            <a:spAutoFit/>
          </a:bodyPr>
          <a:lstStyle/>
          <a:p>
            <a:r>
              <a:rPr kumimoji="1" lang="ja-JP" altLang="en-US" sz="4400" baseline="30000" dirty="0" smtClean="0">
                <a:latin typeface="Times New Roman"/>
                <a:ea typeface="HGP明朝E"/>
                <a:cs typeface="Times New Roman"/>
              </a:rPr>
              <a:t>年齢</a:t>
            </a:r>
            <a:r>
              <a:rPr kumimoji="1" lang="en-US" altLang="ja-JP" sz="4400" baseline="30000" dirty="0" smtClean="0">
                <a:latin typeface="Times New Roman"/>
                <a:ea typeface="HGP明朝E"/>
                <a:cs typeface="Times New Roman"/>
              </a:rPr>
              <a:t>(</a:t>
            </a:r>
            <a:r>
              <a:rPr kumimoji="1" lang="ja-JP" altLang="en-US" sz="4400" baseline="30000" dirty="0" smtClean="0">
                <a:latin typeface="Times New Roman"/>
                <a:ea typeface="HGP明朝E"/>
                <a:cs typeface="Times New Roman"/>
              </a:rPr>
              <a:t>歳</a:t>
            </a:r>
            <a:r>
              <a:rPr kumimoji="1" lang="en-US" altLang="ja-JP" sz="4400" baseline="30000" dirty="0" smtClean="0">
                <a:latin typeface="Times New Roman"/>
                <a:ea typeface="HGP明朝E"/>
                <a:cs typeface="Times New Roman"/>
              </a:rPr>
              <a:t>)</a:t>
            </a:r>
            <a:endParaRPr kumimoji="1" lang="ja-JP" altLang="en-US" sz="4400" baseline="30000" dirty="0">
              <a:latin typeface="Times New Roman"/>
              <a:ea typeface="HGP明朝E"/>
              <a:cs typeface="Times New Roman"/>
            </a:endParaRPr>
          </a:p>
        </p:txBody>
      </p:sp>
    </p:spTree>
    <p:extLst>
      <p:ext uri="{BB962C8B-B14F-4D97-AF65-F5344CB8AC3E}">
        <p14:creationId xmlns:p14="http://schemas.microsoft.com/office/powerpoint/2010/main" val="29464092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baselinesmokingstatus.png"/>
          <p:cNvPicPr>
            <a:picLocks noChangeAspect="1"/>
          </p:cNvPicPr>
          <p:nvPr/>
        </p:nvPicPr>
        <p:blipFill rotWithShape="1">
          <a:blip r:embed="rId3">
            <a:extLst>
              <a:ext uri="{28A0092B-C50C-407E-A947-70E740481C1C}">
                <a14:useLocalDpi xmlns:a14="http://schemas.microsoft.com/office/drawing/2010/main" val="0"/>
              </a:ext>
            </a:extLst>
          </a:blip>
          <a:srcRect l="3564" t="2137" r="3947" b="3072"/>
          <a:stretch/>
        </p:blipFill>
        <p:spPr>
          <a:xfrm>
            <a:off x="228779" y="846511"/>
            <a:ext cx="8015629" cy="5678833"/>
          </a:xfrm>
          <a:prstGeom prst="rect">
            <a:avLst/>
          </a:prstGeom>
        </p:spPr>
      </p:pic>
      <p:sp>
        <p:nvSpPr>
          <p:cNvPr id="8" name="テキスト ボックス 7"/>
          <p:cNvSpPr txBox="1"/>
          <p:nvPr/>
        </p:nvSpPr>
        <p:spPr>
          <a:xfrm>
            <a:off x="395536" y="44624"/>
            <a:ext cx="8520106" cy="646331"/>
          </a:xfrm>
          <a:prstGeom prst="rect">
            <a:avLst/>
          </a:prstGeom>
          <a:noFill/>
        </p:spPr>
        <p:txBody>
          <a:bodyPr wrap="none" rtlCol="0">
            <a:spAutoFit/>
          </a:bodyPr>
          <a:lstStyle/>
          <a:p>
            <a:r>
              <a:rPr lang="ja-JP" altLang="en-US" sz="3600" b="1" dirty="0" smtClean="0">
                <a:latin typeface="Times New Roman"/>
                <a:ea typeface="Times New Roman"/>
                <a:cs typeface="Times New Roman"/>
              </a:rPr>
              <a:t>高感度</a:t>
            </a:r>
            <a:r>
              <a:rPr lang="en-US" altLang="ja-JP" sz="3600" b="1" dirty="0" smtClean="0">
                <a:latin typeface="Times New Roman"/>
                <a:ea typeface="Times New Roman"/>
                <a:cs typeface="Times New Roman"/>
              </a:rPr>
              <a:t>CRP</a:t>
            </a:r>
            <a:r>
              <a:rPr lang="ja-JP" altLang="en-US" sz="3600" b="1" dirty="0" smtClean="0">
                <a:latin typeface="Times New Roman"/>
                <a:ea typeface="Times New Roman"/>
                <a:cs typeface="Times New Roman"/>
              </a:rPr>
              <a:t>四分位と現喫煙者割合の関係</a:t>
            </a:r>
            <a:endParaRPr lang="ja-JP" altLang="en-US" sz="3600" b="1" dirty="0">
              <a:latin typeface="Times New Roman"/>
              <a:ea typeface="Times New Roman"/>
              <a:cs typeface="Times New Roman"/>
            </a:endParaRPr>
          </a:p>
        </p:txBody>
      </p:sp>
      <p:sp>
        <p:nvSpPr>
          <p:cNvPr id="2" name="テキスト ボックス 1"/>
          <p:cNvSpPr txBox="1"/>
          <p:nvPr/>
        </p:nvSpPr>
        <p:spPr>
          <a:xfrm>
            <a:off x="1722021" y="4869160"/>
            <a:ext cx="819455" cy="369332"/>
          </a:xfrm>
          <a:prstGeom prst="rect">
            <a:avLst/>
          </a:prstGeom>
          <a:noFill/>
        </p:spPr>
        <p:txBody>
          <a:bodyPr wrap="none" rtlCol="0">
            <a:spAutoFit/>
          </a:bodyPr>
          <a:lstStyle/>
          <a:p>
            <a:r>
              <a:rPr kumimoji="1" lang="en-US" altLang="ja-JP" b="1" dirty="0" smtClean="0">
                <a:solidFill>
                  <a:schemeClr val="bg1"/>
                </a:solidFill>
                <a:latin typeface="Times New Roman"/>
                <a:cs typeface="Times New Roman"/>
              </a:rPr>
              <a:t>20.4%</a:t>
            </a:r>
            <a:endParaRPr kumimoji="1" lang="ja-JP" altLang="en-US" b="1" dirty="0">
              <a:solidFill>
                <a:schemeClr val="bg1"/>
              </a:solidFill>
              <a:latin typeface="Times New Roman"/>
              <a:cs typeface="Times New Roman"/>
            </a:endParaRPr>
          </a:p>
        </p:txBody>
      </p:sp>
      <p:sp>
        <p:nvSpPr>
          <p:cNvPr id="10" name="テキスト ボックス 9"/>
          <p:cNvSpPr txBox="1"/>
          <p:nvPr/>
        </p:nvSpPr>
        <p:spPr>
          <a:xfrm>
            <a:off x="3234189" y="4581128"/>
            <a:ext cx="819455" cy="369332"/>
          </a:xfrm>
          <a:prstGeom prst="rect">
            <a:avLst/>
          </a:prstGeom>
          <a:noFill/>
        </p:spPr>
        <p:txBody>
          <a:bodyPr wrap="none" rtlCol="0">
            <a:spAutoFit/>
          </a:bodyPr>
          <a:lstStyle/>
          <a:p>
            <a:r>
              <a:rPr lang="en-US" altLang="ja-JP" b="1" dirty="0" smtClean="0">
                <a:solidFill>
                  <a:schemeClr val="bg1"/>
                </a:solidFill>
                <a:latin typeface="Times New Roman"/>
                <a:cs typeface="Times New Roman"/>
              </a:rPr>
              <a:t>26.5%</a:t>
            </a:r>
            <a:endParaRPr kumimoji="1" lang="ja-JP" altLang="en-US" b="1" dirty="0">
              <a:solidFill>
                <a:schemeClr val="bg1"/>
              </a:solidFill>
              <a:latin typeface="Times New Roman"/>
              <a:cs typeface="Times New Roman"/>
            </a:endParaRPr>
          </a:p>
        </p:txBody>
      </p:sp>
      <p:sp>
        <p:nvSpPr>
          <p:cNvPr id="11" name="テキスト ボックス 10"/>
          <p:cNvSpPr txBox="1"/>
          <p:nvPr/>
        </p:nvSpPr>
        <p:spPr>
          <a:xfrm>
            <a:off x="4818365" y="4437112"/>
            <a:ext cx="819455" cy="369332"/>
          </a:xfrm>
          <a:prstGeom prst="rect">
            <a:avLst/>
          </a:prstGeom>
          <a:noFill/>
        </p:spPr>
        <p:txBody>
          <a:bodyPr wrap="none" rtlCol="0">
            <a:spAutoFit/>
          </a:bodyPr>
          <a:lstStyle/>
          <a:p>
            <a:r>
              <a:rPr lang="en-US" altLang="ja-JP" b="1" dirty="0" smtClean="0">
                <a:solidFill>
                  <a:schemeClr val="bg1"/>
                </a:solidFill>
                <a:latin typeface="Times New Roman"/>
                <a:cs typeface="Times New Roman"/>
              </a:rPr>
              <a:t>29.6%</a:t>
            </a:r>
            <a:endParaRPr kumimoji="1" lang="ja-JP" altLang="en-US" b="1" dirty="0">
              <a:solidFill>
                <a:schemeClr val="bg1"/>
              </a:solidFill>
              <a:latin typeface="Times New Roman"/>
              <a:cs typeface="Times New Roman"/>
            </a:endParaRPr>
          </a:p>
        </p:txBody>
      </p:sp>
      <p:sp>
        <p:nvSpPr>
          <p:cNvPr id="12" name="テキスト ボックス 11"/>
          <p:cNvSpPr txBox="1"/>
          <p:nvPr/>
        </p:nvSpPr>
        <p:spPr>
          <a:xfrm>
            <a:off x="6402541" y="4005064"/>
            <a:ext cx="819455" cy="369332"/>
          </a:xfrm>
          <a:prstGeom prst="rect">
            <a:avLst/>
          </a:prstGeom>
          <a:noFill/>
        </p:spPr>
        <p:txBody>
          <a:bodyPr wrap="none" rtlCol="0">
            <a:spAutoFit/>
          </a:bodyPr>
          <a:lstStyle/>
          <a:p>
            <a:r>
              <a:rPr lang="en-US" altLang="ja-JP" b="1" dirty="0" smtClean="0">
                <a:solidFill>
                  <a:schemeClr val="bg1"/>
                </a:solidFill>
                <a:latin typeface="Times New Roman"/>
                <a:cs typeface="Times New Roman"/>
              </a:rPr>
              <a:t>38.6%</a:t>
            </a:r>
            <a:endParaRPr kumimoji="1" lang="ja-JP" altLang="en-US" b="1" dirty="0">
              <a:solidFill>
                <a:schemeClr val="bg1"/>
              </a:solidFill>
              <a:latin typeface="Times New Roman"/>
              <a:cs typeface="Times New Roman"/>
            </a:endParaRPr>
          </a:p>
        </p:txBody>
      </p:sp>
      <p:sp>
        <p:nvSpPr>
          <p:cNvPr id="13" name="テキスト ボックス 12"/>
          <p:cNvSpPr txBox="1"/>
          <p:nvPr/>
        </p:nvSpPr>
        <p:spPr>
          <a:xfrm>
            <a:off x="7829522" y="2996952"/>
            <a:ext cx="1210588" cy="400110"/>
          </a:xfrm>
          <a:prstGeom prst="rect">
            <a:avLst/>
          </a:prstGeom>
          <a:noFill/>
        </p:spPr>
        <p:txBody>
          <a:bodyPr wrap="none" rtlCol="0">
            <a:spAutoFit/>
          </a:bodyPr>
          <a:lstStyle/>
          <a:p>
            <a:r>
              <a:rPr lang="ja-JP" altLang="en-US" sz="2000" b="1" dirty="0">
                <a:latin typeface="Times New Roman"/>
                <a:ea typeface="Times New Roman"/>
                <a:cs typeface="Times New Roman"/>
              </a:rPr>
              <a:t>喫煙状況</a:t>
            </a:r>
          </a:p>
        </p:txBody>
      </p:sp>
      <p:sp>
        <p:nvSpPr>
          <p:cNvPr id="14" name="テキスト ボックス 13"/>
          <p:cNvSpPr txBox="1"/>
          <p:nvPr/>
        </p:nvSpPr>
        <p:spPr>
          <a:xfrm>
            <a:off x="8103101" y="3284984"/>
            <a:ext cx="1005403" cy="338554"/>
          </a:xfrm>
          <a:prstGeom prst="rect">
            <a:avLst/>
          </a:prstGeom>
          <a:noFill/>
        </p:spPr>
        <p:txBody>
          <a:bodyPr wrap="none" rtlCol="0">
            <a:spAutoFit/>
          </a:bodyPr>
          <a:lstStyle/>
          <a:p>
            <a:r>
              <a:rPr lang="ja-JP" altLang="en-US" sz="1600" b="1" dirty="0">
                <a:latin typeface="Times New Roman"/>
                <a:ea typeface="Times New Roman"/>
                <a:cs typeface="Times New Roman"/>
              </a:rPr>
              <a:t>現喫煙者</a:t>
            </a:r>
          </a:p>
        </p:txBody>
      </p:sp>
      <p:sp>
        <p:nvSpPr>
          <p:cNvPr id="15" name="テキスト ボックス 14"/>
          <p:cNvSpPr txBox="1"/>
          <p:nvPr/>
        </p:nvSpPr>
        <p:spPr>
          <a:xfrm>
            <a:off x="8100392" y="3573016"/>
            <a:ext cx="1005403" cy="338554"/>
          </a:xfrm>
          <a:prstGeom prst="rect">
            <a:avLst/>
          </a:prstGeom>
          <a:noFill/>
        </p:spPr>
        <p:txBody>
          <a:bodyPr wrap="none" rtlCol="0">
            <a:spAutoFit/>
          </a:bodyPr>
          <a:lstStyle/>
          <a:p>
            <a:r>
              <a:rPr lang="ja-JP" altLang="en-US" sz="1600" b="1" dirty="0">
                <a:latin typeface="Times New Roman"/>
                <a:ea typeface="Times New Roman"/>
                <a:cs typeface="Times New Roman"/>
              </a:rPr>
              <a:t>非喫煙者</a:t>
            </a:r>
          </a:p>
        </p:txBody>
      </p:sp>
    </p:spTree>
    <p:extLst>
      <p:ext uri="{BB962C8B-B14F-4D97-AF65-F5344CB8AC3E}">
        <p14:creationId xmlns:p14="http://schemas.microsoft.com/office/powerpoint/2010/main" val="14217175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obesestratified.png"/>
          <p:cNvPicPr>
            <a:picLocks noChangeAspect="1"/>
          </p:cNvPicPr>
          <p:nvPr/>
        </p:nvPicPr>
        <p:blipFill rotWithShape="1">
          <a:blip r:embed="rId3">
            <a:extLst>
              <a:ext uri="{28A0092B-C50C-407E-A947-70E740481C1C}">
                <a14:useLocalDpi xmlns:a14="http://schemas.microsoft.com/office/drawing/2010/main" val="0"/>
              </a:ext>
            </a:extLst>
          </a:blip>
          <a:srcRect l="2239" t="12405" r="5136" b="9573"/>
          <a:stretch/>
        </p:blipFill>
        <p:spPr>
          <a:xfrm>
            <a:off x="4644008" y="692696"/>
            <a:ext cx="4468645" cy="3143084"/>
          </a:xfrm>
          <a:prstGeom prst="rect">
            <a:avLst/>
          </a:prstGeom>
        </p:spPr>
      </p:pic>
      <p:pic>
        <p:nvPicPr>
          <p:cNvPr id="8" name="図 7" descr="smkstratifiedincidence.png"/>
          <p:cNvPicPr>
            <a:picLocks noChangeAspect="1"/>
          </p:cNvPicPr>
          <p:nvPr/>
        </p:nvPicPr>
        <p:blipFill rotWithShape="1">
          <a:blip r:embed="rId4">
            <a:extLst>
              <a:ext uri="{28A0092B-C50C-407E-A947-70E740481C1C}">
                <a14:useLocalDpi xmlns:a14="http://schemas.microsoft.com/office/drawing/2010/main" val="0"/>
              </a:ext>
            </a:extLst>
          </a:blip>
          <a:srcRect l="5074" t="15970" r="7534" b="12847"/>
          <a:stretch/>
        </p:blipFill>
        <p:spPr>
          <a:xfrm>
            <a:off x="4644008" y="3789040"/>
            <a:ext cx="4446751" cy="3024336"/>
          </a:xfrm>
          <a:prstGeom prst="rect">
            <a:avLst/>
          </a:prstGeom>
        </p:spPr>
      </p:pic>
      <p:sp>
        <p:nvSpPr>
          <p:cNvPr id="6" name="テキスト ボックス 5"/>
          <p:cNvSpPr txBox="1"/>
          <p:nvPr/>
        </p:nvSpPr>
        <p:spPr>
          <a:xfrm>
            <a:off x="-252536" y="161345"/>
            <a:ext cx="9108504" cy="1323439"/>
          </a:xfrm>
          <a:prstGeom prst="rect">
            <a:avLst/>
          </a:prstGeom>
          <a:noFill/>
        </p:spPr>
        <p:txBody>
          <a:bodyPr wrap="square" rtlCol="0">
            <a:spAutoFit/>
          </a:bodyPr>
          <a:lstStyle/>
          <a:p>
            <a:pPr lvl="1"/>
            <a:r>
              <a:rPr lang="ja-JP" altLang="en-US" sz="2800" b="1" dirty="0" smtClean="0">
                <a:latin typeface="Times New Roman"/>
                <a:ea typeface="Times New Roman"/>
                <a:cs typeface="Times New Roman"/>
              </a:rPr>
              <a:t>結果</a:t>
            </a:r>
            <a:r>
              <a:rPr lang="en-US" altLang="ja-JP" sz="2800" b="1" dirty="0" smtClean="0">
                <a:latin typeface="Times New Roman"/>
                <a:ea typeface="Times New Roman"/>
                <a:cs typeface="Times New Roman"/>
              </a:rPr>
              <a:t>(2) </a:t>
            </a:r>
            <a:r>
              <a:rPr lang="ja-JP" altLang="ja-JP" sz="2800" b="1" dirty="0">
                <a:latin typeface="Times New Roman"/>
                <a:ea typeface="Times New Roman"/>
                <a:cs typeface="Times New Roman"/>
              </a:rPr>
              <a:t>　</a:t>
            </a:r>
            <a:r>
              <a:rPr lang="ja-JP" altLang="en-US" sz="2800" b="1" dirty="0" smtClean="0">
                <a:latin typeface="Times New Roman"/>
                <a:ea typeface="Times New Roman"/>
                <a:cs typeface="Times New Roman"/>
              </a:rPr>
              <a:t>高感度</a:t>
            </a:r>
            <a:r>
              <a:rPr lang="en-US" altLang="ja-JP" sz="2800" b="1" dirty="0" smtClean="0">
                <a:latin typeface="Times New Roman"/>
                <a:ea typeface="Times New Roman"/>
                <a:cs typeface="Times New Roman"/>
              </a:rPr>
              <a:t>CRP</a:t>
            </a:r>
            <a:r>
              <a:rPr lang="ja-JP" altLang="en-US" sz="2800" b="1" dirty="0" smtClean="0">
                <a:latin typeface="Times New Roman"/>
                <a:ea typeface="Times New Roman"/>
                <a:cs typeface="Times New Roman"/>
              </a:rPr>
              <a:t>濃度四分位と年齢・性別調整した糖尿病発症率の関連</a:t>
            </a:r>
            <a:endParaRPr lang="en-US" altLang="ja-JP" sz="2800" b="1" dirty="0">
              <a:latin typeface="Times New Roman"/>
              <a:ea typeface="Times New Roman"/>
              <a:cs typeface="Times New Roman"/>
            </a:endParaRPr>
          </a:p>
          <a:p>
            <a:pPr lvl="1"/>
            <a:r>
              <a:rPr lang="en-US" altLang="ja-JP" sz="2400" b="1" dirty="0" smtClean="0">
                <a:latin typeface="Times New Roman"/>
                <a:ea typeface="Times New Roman"/>
                <a:cs typeface="Times New Roman"/>
              </a:rPr>
              <a:t>(</a:t>
            </a:r>
            <a:r>
              <a:rPr lang="ja-JP" altLang="en-US" sz="2400" b="1" dirty="0" smtClean="0">
                <a:latin typeface="Times New Roman"/>
                <a:ea typeface="Times New Roman"/>
                <a:cs typeface="Times New Roman"/>
              </a:rPr>
              <a:t>肥満、喫煙による層別化解析</a:t>
            </a:r>
            <a:r>
              <a:rPr lang="en-US" altLang="ja-JP" sz="2400" b="1" dirty="0" smtClean="0">
                <a:latin typeface="Times New Roman"/>
                <a:ea typeface="Times New Roman"/>
                <a:cs typeface="Times New Roman"/>
              </a:rPr>
              <a:t>)</a:t>
            </a:r>
            <a:endParaRPr lang="en-US" altLang="ja-JP" b="1" dirty="0" smtClean="0">
              <a:latin typeface="Times New Roman"/>
              <a:ea typeface="Times New Roman"/>
              <a:cs typeface="Times New Roman"/>
            </a:endParaRPr>
          </a:p>
        </p:txBody>
      </p:sp>
      <p:sp>
        <p:nvSpPr>
          <p:cNvPr id="16" name="テキスト ボックス 15"/>
          <p:cNvSpPr txBox="1"/>
          <p:nvPr/>
        </p:nvSpPr>
        <p:spPr>
          <a:xfrm>
            <a:off x="5017535" y="3028890"/>
            <a:ext cx="2445276" cy="400110"/>
          </a:xfrm>
          <a:prstGeom prst="rect">
            <a:avLst/>
          </a:prstGeom>
          <a:noFill/>
        </p:spPr>
        <p:txBody>
          <a:bodyPr wrap="none" rtlCol="0">
            <a:spAutoFit/>
          </a:bodyPr>
          <a:lstStyle/>
          <a:p>
            <a:r>
              <a:rPr kumimoji="1" lang="ja-JP" altLang="en-US" sz="2000" b="1" dirty="0" smtClean="0">
                <a:solidFill>
                  <a:srgbClr val="C20202"/>
                </a:solidFill>
                <a:latin typeface="Times New Roman"/>
                <a:ea typeface="Times New Roman"/>
                <a:cs typeface="Times New Roman"/>
              </a:rPr>
              <a:t>交互作用</a:t>
            </a:r>
            <a:r>
              <a:rPr kumimoji="1" lang="en-US" altLang="ja-JP" sz="2000" b="1" dirty="0" smtClean="0">
                <a:solidFill>
                  <a:srgbClr val="C20202"/>
                </a:solidFill>
                <a:latin typeface="Times New Roman"/>
                <a:ea typeface="Times New Roman"/>
                <a:cs typeface="Times New Roman"/>
              </a:rPr>
              <a:t>p</a:t>
            </a:r>
            <a:r>
              <a:rPr kumimoji="1" lang="ja-JP" altLang="en-US" sz="2000" b="1" dirty="0" smtClean="0">
                <a:solidFill>
                  <a:srgbClr val="C20202"/>
                </a:solidFill>
                <a:latin typeface="Times New Roman"/>
                <a:ea typeface="Times New Roman"/>
                <a:cs typeface="Times New Roman"/>
              </a:rPr>
              <a:t>値</a:t>
            </a:r>
            <a:r>
              <a:rPr lang="en-US" altLang="ja-JP" sz="2000" b="1" dirty="0" smtClean="0">
                <a:solidFill>
                  <a:srgbClr val="C20202"/>
                </a:solidFill>
                <a:latin typeface="Times New Roman"/>
                <a:ea typeface="Times New Roman"/>
                <a:cs typeface="Times New Roman"/>
              </a:rPr>
              <a:t> = 0.039</a:t>
            </a:r>
            <a:r>
              <a:rPr lang="ja-JP" altLang="ja-JP" sz="2000" b="1" dirty="0" smtClean="0">
                <a:solidFill>
                  <a:srgbClr val="C20202"/>
                </a:solidFill>
                <a:latin typeface="Times New Roman"/>
                <a:ea typeface="Times New Roman"/>
                <a:cs typeface="Times New Roman"/>
              </a:rPr>
              <a:t> </a:t>
            </a:r>
            <a:r>
              <a:rPr kumimoji="1" lang="ja-JP" altLang="en-US" sz="2000" b="1" dirty="0" smtClean="0">
                <a:solidFill>
                  <a:srgbClr val="C20202"/>
                </a:solidFill>
                <a:latin typeface="Times New Roman"/>
                <a:ea typeface="Times New Roman"/>
                <a:cs typeface="Times New Roman"/>
              </a:rPr>
              <a:t>　</a:t>
            </a:r>
            <a:endParaRPr kumimoji="1" lang="ja-JP" altLang="en-US" sz="2000" b="1" dirty="0">
              <a:solidFill>
                <a:srgbClr val="C20202"/>
              </a:solidFill>
              <a:latin typeface="Times New Roman"/>
              <a:ea typeface="Times New Roman"/>
              <a:cs typeface="Times New Roman"/>
            </a:endParaRPr>
          </a:p>
        </p:txBody>
      </p:sp>
      <p:sp>
        <p:nvSpPr>
          <p:cNvPr id="17" name="テキスト ボックス 16"/>
          <p:cNvSpPr txBox="1"/>
          <p:nvPr/>
        </p:nvSpPr>
        <p:spPr>
          <a:xfrm>
            <a:off x="5096071" y="6125234"/>
            <a:ext cx="2435758" cy="400110"/>
          </a:xfrm>
          <a:prstGeom prst="rect">
            <a:avLst/>
          </a:prstGeom>
          <a:noFill/>
        </p:spPr>
        <p:txBody>
          <a:bodyPr wrap="none" rtlCol="0">
            <a:spAutoFit/>
          </a:bodyPr>
          <a:lstStyle/>
          <a:p>
            <a:r>
              <a:rPr kumimoji="1" lang="ja-JP" altLang="en-US" sz="2000" b="1" dirty="0" smtClean="0">
                <a:solidFill>
                  <a:srgbClr val="C60202"/>
                </a:solidFill>
                <a:latin typeface="Times New Roman"/>
                <a:ea typeface="Times New Roman"/>
                <a:cs typeface="Times New Roman"/>
              </a:rPr>
              <a:t>交互作用</a:t>
            </a:r>
            <a:r>
              <a:rPr kumimoji="1" lang="en-US" altLang="ja-JP" sz="2000" b="1" dirty="0" smtClean="0">
                <a:solidFill>
                  <a:srgbClr val="C60202"/>
                </a:solidFill>
                <a:latin typeface="Times New Roman"/>
                <a:ea typeface="Times New Roman"/>
                <a:cs typeface="Times New Roman"/>
              </a:rPr>
              <a:t>p</a:t>
            </a:r>
            <a:r>
              <a:rPr kumimoji="1" lang="ja-JP" altLang="en-US" sz="2000" b="1" dirty="0" smtClean="0">
                <a:solidFill>
                  <a:srgbClr val="C60202"/>
                </a:solidFill>
                <a:latin typeface="Times New Roman"/>
                <a:ea typeface="Times New Roman"/>
                <a:cs typeface="Times New Roman"/>
              </a:rPr>
              <a:t>値</a:t>
            </a:r>
            <a:r>
              <a:rPr kumimoji="1" lang="en-US" altLang="ja-JP" sz="2000" b="1" dirty="0" smtClean="0">
                <a:solidFill>
                  <a:srgbClr val="C60202"/>
                </a:solidFill>
                <a:latin typeface="Times New Roman"/>
                <a:ea typeface="Times New Roman"/>
                <a:cs typeface="Times New Roman"/>
              </a:rPr>
              <a:t> </a:t>
            </a:r>
            <a:r>
              <a:rPr lang="en-US" altLang="ja-JP" sz="2000" b="1" dirty="0" smtClean="0">
                <a:solidFill>
                  <a:srgbClr val="C60202"/>
                </a:solidFill>
                <a:latin typeface="Times New Roman"/>
                <a:ea typeface="Times New Roman"/>
                <a:cs typeface="Times New Roman"/>
              </a:rPr>
              <a:t>= 0.011</a:t>
            </a:r>
            <a:r>
              <a:rPr lang="ja-JP" altLang="ja-JP" sz="2000" b="1" dirty="0" smtClean="0">
                <a:solidFill>
                  <a:srgbClr val="C60202"/>
                </a:solidFill>
                <a:latin typeface="Times New Roman"/>
                <a:ea typeface="Times New Roman"/>
                <a:cs typeface="Times New Roman"/>
              </a:rPr>
              <a:t> </a:t>
            </a:r>
            <a:r>
              <a:rPr kumimoji="1" lang="ja-JP" altLang="en-US" sz="2000" b="1" dirty="0" smtClean="0">
                <a:solidFill>
                  <a:srgbClr val="C60202"/>
                </a:solidFill>
                <a:latin typeface="Times New Roman"/>
                <a:ea typeface="Times New Roman"/>
                <a:cs typeface="Times New Roman"/>
              </a:rPr>
              <a:t>　</a:t>
            </a:r>
            <a:endParaRPr kumimoji="1" lang="ja-JP" altLang="en-US" sz="2000" b="1" dirty="0">
              <a:solidFill>
                <a:srgbClr val="C60202"/>
              </a:solidFill>
              <a:latin typeface="Times New Roman"/>
              <a:ea typeface="Times New Roman"/>
              <a:cs typeface="Times New Roman"/>
            </a:endParaRPr>
          </a:p>
        </p:txBody>
      </p:sp>
      <p:pic>
        <p:nvPicPr>
          <p:cNvPr id="2" name="図 1" descr="allsubjectsHRincidencedensity.png"/>
          <p:cNvPicPr>
            <a:picLocks noChangeAspect="1"/>
          </p:cNvPicPr>
          <p:nvPr/>
        </p:nvPicPr>
        <p:blipFill rotWithShape="1">
          <a:blip r:embed="rId5">
            <a:extLst>
              <a:ext uri="{28A0092B-C50C-407E-A947-70E740481C1C}">
                <a14:useLocalDpi xmlns:a14="http://schemas.microsoft.com/office/drawing/2010/main" val="0"/>
              </a:ext>
            </a:extLst>
          </a:blip>
          <a:srcRect l="4932" t="15459" r="7108" b="12508"/>
          <a:stretch/>
        </p:blipFill>
        <p:spPr>
          <a:xfrm>
            <a:off x="0" y="1916832"/>
            <a:ext cx="4422847" cy="3024336"/>
          </a:xfrm>
          <a:prstGeom prst="rect">
            <a:avLst/>
          </a:prstGeom>
        </p:spPr>
      </p:pic>
      <p:sp>
        <p:nvSpPr>
          <p:cNvPr id="9" name="テキスト ボックス 8"/>
          <p:cNvSpPr txBox="1"/>
          <p:nvPr/>
        </p:nvSpPr>
        <p:spPr>
          <a:xfrm>
            <a:off x="448839" y="1948770"/>
            <a:ext cx="1441283" cy="369332"/>
          </a:xfrm>
          <a:prstGeom prst="rect">
            <a:avLst/>
          </a:prstGeom>
          <a:noFill/>
        </p:spPr>
        <p:txBody>
          <a:bodyPr wrap="none" rtlCol="0">
            <a:spAutoFit/>
          </a:bodyPr>
          <a:lstStyle/>
          <a:p>
            <a:r>
              <a:rPr kumimoji="1" lang="en-US" altLang="ja-JP" dirty="0" smtClean="0">
                <a:solidFill>
                  <a:srgbClr val="313131"/>
                </a:solidFill>
                <a:latin typeface="Times New Roman"/>
                <a:ea typeface="HGP明朝E"/>
                <a:cs typeface="Times New Roman"/>
              </a:rPr>
              <a:t>(/1000</a:t>
            </a:r>
            <a:r>
              <a:rPr lang="en-US" altLang="en-US" dirty="0" smtClean="0">
                <a:solidFill>
                  <a:srgbClr val="313131"/>
                </a:solidFill>
                <a:latin typeface="Times New Roman"/>
                <a:ea typeface="HGP明朝E"/>
                <a:cs typeface="Times New Roman"/>
              </a:rPr>
              <a:t>人</a:t>
            </a:r>
            <a:r>
              <a:rPr lang="ja-JP" altLang="en-US" dirty="0" smtClean="0">
                <a:solidFill>
                  <a:srgbClr val="313131"/>
                </a:solidFill>
                <a:latin typeface="Times New Roman"/>
                <a:ea typeface="HGP明朝E"/>
                <a:cs typeface="Times New Roman"/>
              </a:rPr>
              <a:t>・</a:t>
            </a:r>
            <a:r>
              <a:rPr lang="en-US" altLang="en-US" dirty="0" smtClean="0">
                <a:solidFill>
                  <a:srgbClr val="313131"/>
                </a:solidFill>
                <a:latin typeface="Times New Roman"/>
                <a:ea typeface="HGP明朝E"/>
                <a:cs typeface="Times New Roman"/>
              </a:rPr>
              <a:t>年</a:t>
            </a:r>
            <a:r>
              <a:rPr kumimoji="1" lang="en-US" altLang="ja-JP" dirty="0" smtClean="0">
                <a:solidFill>
                  <a:srgbClr val="313131"/>
                </a:solidFill>
                <a:latin typeface="Times New Roman"/>
                <a:ea typeface="HGP明朝E"/>
                <a:cs typeface="Times New Roman"/>
              </a:rPr>
              <a:t>)</a:t>
            </a:r>
            <a:endParaRPr kumimoji="1" lang="ja-JP" altLang="en-US" dirty="0">
              <a:solidFill>
                <a:srgbClr val="313131"/>
              </a:solidFill>
              <a:latin typeface="Times New Roman"/>
              <a:ea typeface="HGP明朝E"/>
              <a:cs typeface="Times New Roman"/>
            </a:endParaRPr>
          </a:p>
        </p:txBody>
      </p:sp>
      <p:sp>
        <p:nvSpPr>
          <p:cNvPr id="4" name="テキスト ボックス 3"/>
          <p:cNvSpPr txBox="1"/>
          <p:nvPr/>
        </p:nvSpPr>
        <p:spPr>
          <a:xfrm>
            <a:off x="5436096" y="960983"/>
            <a:ext cx="543739" cy="307777"/>
          </a:xfrm>
          <a:prstGeom prst="rect">
            <a:avLst/>
          </a:prstGeom>
          <a:noFill/>
        </p:spPr>
        <p:txBody>
          <a:bodyPr wrap="none" rtlCol="0">
            <a:spAutoFit/>
          </a:bodyPr>
          <a:lstStyle/>
          <a:p>
            <a:r>
              <a:rPr kumimoji="1" lang="ja-JP" altLang="en-US" sz="1400" dirty="0" smtClean="0">
                <a:solidFill>
                  <a:srgbClr val="0000AB"/>
                </a:solidFill>
                <a:latin typeface="HGP明朝E"/>
                <a:ea typeface="HGP明朝E"/>
                <a:cs typeface="HGP明朝E"/>
              </a:rPr>
              <a:t>肥満</a:t>
            </a:r>
            <a:endParaRPr kumimoji="1" lang="ja-JP" altLang="en-US" sz="1400" dirty="0">
              <a:solidFill>
                <a:srgbClr val="0000AB"/>
              </a:solidFill>
              <a:latin typeface="HGP明朝E"/>
              <a:ea typeface="HGP明朝E"/>
              <a:cs typeface="HGP明朝E"/>
            </a:endParaRPr>
          </a:p>
        </p:txBody>
      </p:sp>
      <p:sp>
        <p:nvSpPr>
          <p:cNvPr id="12" name="テキスト ボックス 11"/>
          <p:cNvSpPr txBox="1"/>
          <p:nvPr/>
        </p:nvSpPr>
        <p:spPr>
          <a:xfrm>
            <a:off x="6224989" y="960983"/>
            <a:ext cx="723275" cy="307777"/>
          </a:xfrm>
          <a:prstGeom prst="rect">
            <a:avLst/>
          </a:prstGeom>
          <a:noFill/>
        </p:spPr>
        <p:txBody>
          <a:bodyPr wrap="none" rtlCol="0">
            <a:spAutoFit/>
          </a:bodyPr>
          <a:lstStyle/>
          <a:p>
            <a:r>
              <a:rPr kumimoji="1" lang="ja-JP" altLang="en-US" sz="1400" dirty="0" smtClean="0">
                <a:solidFill>
                  <a:srgbClr val="C60202"/>
                </a:solidFill>
                <a:latin typeface="HGP明朝E"/>
                <a:ea typeface="HGP明朝E"/>
                <a:cs typeface="HGP明朝E"/>
              </a:rPr>
              <a:t>非肥満</a:t>
            </a:r>
            <a:endParaRPr kumimoji="1" lang="ja-JP" altLang="en-US" sz="1400" dirty="0">
              <a:solidFill>
                <a:srgbClr val="C60202"/>
              </a:solidFill>
              <a:latin typeface="HGP明朝E"/>
              <a:ea typeface="HGP明朝E"/>
              <a:cs typeface="HGP明朝E"/>
            </a:endParaRPr>
          </a:p>
        </p:txBody>
      </p:sp>
      <p:sp>
        <p:nvSpPr>
          <p:cNvPr id="18" name="テキスト ボックス 17"/>
          <p:cNvSpPr txBox="1"/>
          <p:nvPr/>
        </p:nvSpPr>
        <p:spPr>
          <a:xfrm>
            <a:off x="5076056" y="692696"/>
            <a:ext cx="1441283" cy="369332"/>
          </a:xfrm>
          <a:prstGeom prst="rect">
            <a:avLst/>
          </a:prstGeom>
          <a:noFill/>
        </p:spPr>
        <p:txBody>
          <a:bodyPr wrap="none" rtlCol="0">
            <a:spAutoFit/>
          </a:bodyPr>
          <a:lstStyle/>
          <a:p>
            <a:r>
              <a:rPr kumimoji="1" lang="en-US" altLang="ja-JP" dirty="0" smtClean="0">
                <a:solidFill>
                  <a:srgbClr val="313131"/>
                </a:solidFill>
                <a:latin typeface="Times New Roman"/>
                <a:ea typeface="HGP明朝E"/>
                <a:cs typeface="Times New Roman"/>
              </a:rPr>
              <a:t>(/1000</a:t>
            </a:r>
            <a:r>
              <a:rPr lang="en-US" altLang="en-US" dirty="0" smtClean="0">
                <a:solidFill>
                  <a:srgbClr val="313131"/>
                </a:solidFill>
                <a:latin typeface="Times New Roman"/>
                <a:ea typeface="HGP明朝E"/>
                <a:cs typeface="Times New Roman"/>
              </a:rPr>
              <a:t>人</a:t>
            </a:r>
            <a:r>
              <a:rPr lang="ja-JP" altLang="en-US" dirty="0" smtClean="0">
                <a:solidFill>
                  <a:srgbClr val="313131"/>
                </a:solidFill>
                <a:latin typeface="Times New Roman"/>
                <a:ea typeface="HGP明朝E"/>
                <a:cs typeface="Times New Roman"/>
              </a:rPr>
              <a:t>・</a:t>
            </a:r>
            <a:r>
              <a:rPr lang="en-US" altLang="en-US" dirty="0" smtClean="0">
                <a:solidFill>
                  <a:srgbClr val="313131"/>
                </a:solidFill>
                <a:latin typeface="Times New Roman"/>
                <a:ea typeface="HGP明朝E"/>
                <a:cs typeface="Times New Roman"/>
              </a:rPr>
              <a:t>年</a:t>
            </a:r>
            <a:r>
              <a:rPr kumimoji="1" lang="en-US" altLang="ja-JP" dirty="0" smtClean="0">
                <a:solidFill>
                  <a:srgbClr val="313131"/>
                </a:solidFill>
                <a:latin typeface="Times New Roman"/>
                <a:ea typeface="HGP明朝E"/>
                <a:cs typeface="Times New Roman"/>
              </a:rPr>
              <a:t>)</a:t>
            </a:r>
            <a:endParaRPr kumimoji="1" lang="ja-JP" altLang="en-US" dirty="0">
              <a:solidFill>
                <a:srgbClr val="313131"/>
              </a:solidFill>
              <a:latin typeface="Times New Roman"/>
              <a:ea typeface="HGP明朝E"/>
              <a:cs typeface="Times New Roman"/>
            </a:endParaRPr>
          </a:p>
        </p:txBody>
      </p:sp>
      <p:sp>
        <p:nvSpPr>
          <p:cNvPr id="19" name="テキスト ボックス 18"/>
          <p:cNvSpPr txBox="1"/>
          <p:nvPr/>
        </p:nvSpPr>
        <p:spPr>
          <a:xfrm>
            <a:off x="5292080" y="4005064"/>
            <a:ext cx="723275" cy="307777"/>
          </a:xfrm>
          <a:prstGeom prst="rect">
            <a:avLst/>
          </a:prstGeom>
          <a:noFill/>
        </p:spPr>
        <p:txBody>
          <a:bodyPr wrap="none" rtlCol="0">
            <a:spAutoFit/>
          </a:bodyPr>
          <a:lstStyle/>
          <a:p>
            <a:r>
              <a:rPr kumimoji="1" lang="ja-JP" altLang="en-US" sz="1400" dirty="0" smtClean="0">
                <a:solidFill>
                  <a:srgbClr val="0000AB"/>
                </a:solidFill>
                <a:latin typeface="Times New Roman"/>
                <a:ea typeface="HGP明朝E"/>
                <a:cs typeface="Times New Roman"/>
              </a:rPr>
              <a:t>現喫煙</a:t>
            </a:r>
            <a:endParaRPr kumimoji="1" lang="ja-JP" altLang="en-US" sz="1400" dirty="0">
              <a:solidFill>
                <a:srgbClr val="0000AB"/>
              </a:solidFill>
              <a:latin typeface="Times New Roman"/>
              <a:ea typeface="HGP明朝E"/>
              <a:cs typeface="Times New Roman"/>
            </a:endParaRPr>
          </a:p>
        </p:txBody>
      </p:sp>
      <p:sp>
        <p:nvSpPr>
          <p:cNvPr id="20" name="テキスト ボックス 19"/>
          <p:cNvSpPr txBox="1"/>
          <p:nvPr/>
        </p:nvSpPr>
        <p:spPr>
          <a:xfrm>
            <a:off x="6156176" y="4005064"/>
            <a:ext cx="723275" cy="307777"/>
          </a:xfrm>
          <a:prstGeom prst="rect">
            <a:avLst/>
          </a:prstGeom>
          <a:noFill/>
        </p:spPr>
        <p:txBody>
          <a:bodyPr wrap="none" rtlCol="0">
            <a:spAutoFit/>
          </a:bodyPr>
          <a:lstStyle/>
          <a:p>
            <a:r>
              <a:rPr kumimoji="1" lang="ja-JP" altLang="en-US" sz="1400" dirty="0" smtClean="0">
                <a:solidFill>
                  <a:srgbClr val="C60202"/>
                </a:solidFill>
                <a:latin typeface="HGP明朝E"/>
                <a:ea typeface="HGP明朝E"/>
                <a:cs typeface="HGP明朝E"/>
              </a:rPr>
              <a:t>非喫煙</a:t>
            </a:r>
            <a:endParaRPr kumimoji="1" lang="ja-JP" altLang="en-US" sz="1400" dirty="0">
              <a:solidFill>
                <a:srgbClr val="C60202"/>
              </a:solidFill>
              <a:latin typeface="HGP明朝E"/>
              <a:ea typeface="HGP明朝E"/>
              <a:cs typeface="HGP明朝E"/>
            </a:endParaRPr>
          </a:p>
        </p:txBody>
      </p:sp>
      <p:sp>
        <p:nvSpPr>
          <p:cNvPr id="21" name="テキスト ボックス 20"/>
          <p:cNvSpPr txBox="1"/>
          <p:nvPr/>
        </p:nvSpPr>
        <p:spPr>
          <a:xfrm>
            <a:off x="5076056" y="3717032"/>
            <a:ext cx="1441283" cy="369332"/>
          </a:xfrm>
          <a:prstGeom prst="rect">
            <a:avLst/>
          </a:prstGeom>
          <a:noFill/>
        </p:spPr>
        <p:txBody>
          <a:bodyPr wrap="none" rtlCol="0">
            <a:spAutoFit/>
          </a:bodyPr>
          <a:lstStyle/>
          <a:p>
            <a:r>
              <a:rPr kumimoji="1" lang="en-US" altLang="ja-JP" dirty="0" smtClean="0">
                <a:solidFill>
                  <a:srgbClr val="313131"/>
                </a:solidFill>
                <a:latin typeface="Times New Roman"/>
                <a:ea typeface="HGP明朝E"/>
                <a:cs typeface="Times New Roman"/>
              </a:rPr>
              <a:t>(/1000</a:t>
            </a:r>
            <a:r>
              <a:rPr lang="en-US" altLang="en-US" dirty="0" smtClean="0">
                <a:solidFill>
                  <a:srgbClr val="313131"/>
                </a:solidFill>
                <a:latin typeface="Times New Roman"/>
                <a:ea typeface="HGP明朝E"/>
                <a:cs typeface="Times New Roman"/>
              </a:rPr>
              <a:t>人</a:t>
            </a:r>
            <a:r>
              <a:rPr lang="ja-JP" altLang="en-US" dirty="0" smtClean="0">
                <a:solidFill>
                  <a:srgbClr val="313131"/>
                </a:solidFill>
                <a:latin typeface="Times New Roman"/>
                <a:ea typeface="HGP明朝E"/>
                <a:cs typeface="Times New Roman"/>
              </a:rPr>
              <a:t>・</a:t>
            </a:r>
            <a:r>
              <a:rPr lang="en-US" altLang="en-US" dirty="0" smtClean="0">
                <a:solidFill>
                  <a:srgbClr val="313131"/>
                </a:solidFill>
                <a:latin typeface="Times New Roman"/>
                <a:ea typeface="HGP明朝E"/>
                <a:cs typeface="Times New Roman"/>
              </a:rPr>
              <a:t>年</a:t>
            </a:r>
            <a:r>
              <a:rPr kumimoji="1" lang="en-US" altLang="ja-JP" dirty="0" smtClean="0">
                <a:solidFill>
                  <a:srgbClr val="313131"/>
                </a:solidFill>
                <a:latin typeface="Times New Roman"/>
                <a:ea typeface="HGP明朝E"/>
                <a:cs typeface="Times New Roman"/>
              </a:rPr>
              <a:t>)</a:t>
            </a:r>
            <a:endParaRPr kumimoji="1" lang="ja-JP" altLang="en-US" dirty="0">
              <a:solidFill>
                <a:srgbClr val="313131"/>
              </a:solidFill>
              <a:latin typeface="Times New Roman"/>
              <a:ea typeface="HGP明朝E"/>
              <a:cs typeface="Times New Roman"/>
            </a:endParaRPr>
          </a:p>
        </p:txBody>
      </p:sp>
    </p:spTree>
    <p:extLst>
      <p:ext uri="{BB962C8B-B14F-4D97-AF65-F5344CB8AC3E}">
        <p14:creationId xmlns:p14="http://schemas.microsoft.com/office/powerpoint/2010/main" val="13921799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5270</TotalTime>
  <Words>2769</Words>
  <Application>Microsoft Macintosh PowerPoint</Application>
  <PresentationFormat>画面に合わせる (4:3)</PresentationFormat>
  <Paragraphs>315</Paragraphs>
  <Slides>27</Slides>
  <Notes>18</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Office ​​テーマ</vt:lpstr>
      <vt:lpstr>高感度CRP濃度と６年間追跡中の２型糖尿病発症との関連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between high sensitivity C-reactive protein and Incidence of type-2 diabetes in Japanese workers                              　------愛知職域コホート</dc:title>
  <dc:creator>ccwang</dc:creator>
  <cp:lastModifiedBy>王 超辰</cp:lastModifiedBy>
  <cp:revision>219</cp:revision>
  <cp:lastPrinted>2012-06-12T11:39:14Z</cp:lastPrinted>
  <dcterms:created xsi:type="dcterms:W3CDTF">2012-05-23T13:39:49Z</dcterms:created>
  <dcterms:modified xsi:type="dcterms:W3CDTF">2012-06-14T15:58:50Z</dcterms:modified>
</cp:coreProperties>
</file>