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01" r:id="rId2"/>
    <p:sldId id="281" r:id="rId3"/>
    <p:sldId id="309" r:id="rId4"/>
    <p:sldId id="283" r:id="rId5"/>
    <p:sldId id="315" r:id="rId6"/>
    <p:sldId id="284" r:id="rId7"/>
    <p:sldId id="31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C"/>
    <a:srgbClr val="1DA97A"/>
    <a:srgbClr val="FEA400"/>
    <a:srgbClr val="CE293D"/>
    <a:srgbClr val="F57918"/>
    <a:srgbClr val="02539E"/>
    <a:srgbClr val="002D67"/>
    <a:srgbClr val="74CCE5"/>
    <a:srgbClr val="368B90"/>
    <a:srgbClr val="CA2F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8" autoAdjust="0"/>
    <p:restoredTop sz="92585" autoAdjust="0"/>
  </p:normalViewPr>
  <p:slideViewPr>
    <p:cSldViewPr snapToGrid="0">
      <p:cViewPr varScale="1">
        <p:scale>
          <a:sx n="117" d="100"/>
          <a:sy n="117" d="100"/>
        </p:scale>
        <p:origin x="52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8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2C2C2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6BC-5946-8E2F-F4554600FE6B}"/>
              </c:ext>
            </c:extLst>
          </c:dPt>
          <c:dPt>
            <c:idx val="1"/>
            <c:bubble3D val="0"/>
            <c:spPr>
              <a:solidFill>
                <a:srgbClr val="2E75B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6BC-5946-8E2F-F4554600FE6B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6BC-5946-8E2F-F4554600FE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2C2C2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501-FF43-86ED-9BB4501AFBBA}"/>
              </c:ext>
            </c:extLst>
          </c:dPt>
          <c:dPt>
            <c:idx val="1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501-FF43-86ED-9BB4501AFBBA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501-FF43-86ED-9BB4501AFB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B5EDD-FF9E-4057-A488-E848CDD604EF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E4CA6-4D40-4370-8D93-DA5309A021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microsoft.com/office/2007/relationships/hdphoto" Target="../media/hdphoto2.wdp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92684" y="1319144"/>
            <a:ext cx="100112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>
                <a:solidFill>
                  <a:schemeClr val="bg1"/>
                </a:solidFill>
                <a:sym typeface="+mn-ea"/>
              </a:rPr>
              <a:t>Speech-Piano Music Creator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502025" y="4637405"/>
            <a:ext cx="4596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sym typeface="+mn-ea"/>
              </a:rPr>
              <a:t>ZIYI XU Student ID:N10715816</a:t>
            </a:r>
            <a:endParaRPr lang="en-US" altLang="zh-CN" sz="2800" dirty="0">
              <a:solidFill>
                <a:schemeClr val="bg1"/>
              </a:solidFill>
              <a:ea typeface="Gulim" panose="020B0600000101010101" pitchFamily="34" charset="-127"/>
              <a:sym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502025" y="5138420"/>
            <a:ext cx="5415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sym typeface="+mn-ea"/>
              </a:rPr>
              <a:t>ZIKUN QIAN Student ID:N15544629</a:t>
            </a:r>
            <a:endParaRPr lang="en-US" altLang="zh-CN" sz="2800" dirty="0">
              <a:solidFill>
                <a:schemeClr val="bg1"/>
              </a:solidFill>
              <a:ea typeface="Gulim" panose="020B0600000101010101" pitchFamily="34" charset="-127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189355" y="2355850"/>
            <a:ext cx="8441690" cy="1016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672840" y="3394710"/>
            <a:ext cx="42551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ECE 6183</a:t>
            </a:r>
            <a:endParaRPr lang="en-US" sz="4400" b="1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直接连接符 92"/>
          <p:cNvCxnSpPr/>
          <p:nvPr/>
        </p:nvCxnSpPr>
        <p:spPr>
          <a:xfrm>
            <a:off x="1428194" y="274029"/>
            <a:ext cx="0" cy="8503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1003143" y="2138516"/>
            <a:ext cx="4429824" cy="3787814"/>
            <a:chOff x="2848682" y="2684206"/>
            <a:chExt cx="4429824" cy="3787814"/>
          </a:xfrm>
        </p:grpSpPr>
        <p:grpSp>
          <p:nvGrpSpPr>
            <p:cNvPr id="4" name="组合 3"/>
            <p:cNvGrpSpPr/>
            <p:nvPr/>
          </p:nvGrpSpPr>
          <p:grpSpPr>
            <a:xfrm>
              <a:off x="2848682" y="2684206"/>
              <a:ext cx="4429824" cy="2698955"/>
              <a:chOff x="2848682" y="2684206"/>
              <a:chExt cx="4429824" cy="2698955"/>
            </a:xfrm>
          </p:grpSpPr>
          <p:sp>
            <p:nvSpPr>
              <p:cNvPr id="3" name="圆角矩形 2"/>
              <p:cNvSpPr/>
              <p:nvPr/>
            </p:nvSpPr>
            <p:spPr>
              <a:xfrm>
                <a:off x="2848682" y="2684206"/>
                <a:ext cx="4429824" cy="2698955"/>
              </a:xfrm>
              <a:prstGeom prst="roundRect">
                <a:avLst>
                  <a:gd name="adj" fmla="val 8470"/>
                </a:avLst>
              </a:prstGeom>
              <a:solidFill>
                <a:srgbClr val="2C2C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062711" y="2831690"/>
                <a:ext cx="4001766" cy="23449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343659" y="3432687"/>
                <a:ext cx="1026811" cy="31709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616235" y="3432687"/>
                <a:ext cx="1026811" cy="317090"/>
              </a:xfrm>
              <a:prstGeom prst="rect">
                <a:avLst/>
              </a:prstGeom>
              <a:solidFill>
                <a:srgbClr val="2C2C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888811" y="3432687"/>
                <a:ext cx="1026811" cy="31709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343659" y="3837038"/>
                <a:ext cx="1026811" cy="113316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616234" y="3837038"/>
                <a:ext cx="1026811" cy="1133168"/>
              </a:xfrm>
              <a:prstGeom prst="rect">
                <a:avLst/>
              </a:prstGeom>
              <a:solidFill>
                <a:srgbClr val="2C2C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903361" y="3837038"/>
                <a:ext cx="1026811" cy="113316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055807" y="3064853"/>
                <a:ext cx="2859815" cy="179013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梯形 4"/>
            <p:cNvSpPr/>
            <p:nvPr/>
          </p:nvSpPr>
          <p:spPr>
            <a:xfrm flipV="1">
              <a:off x="2916470" y="5281538"/>
              <a:ext cx="4294247" cy="290443"/>
            </a:xfrm>
            <a:prstGeom prst="trapezoid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 flipH="1">
              <a:off x="6416766" y="5372839"/>
              <a:ext cx="125477" cy="148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flipH="1">
              <a:off x="6610031" y="5372839"/>
              <a:ext cx="125477" cy="148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梯形 26"/>
            <p:cNvSpPr/>
            <p:nvPr/>
          </p:nvSpPr>
          <p:spPr>
            <a:xfrm rot="10800000" flipV="1">
              <a:off x="4336593" y="5571981"/>
              <a:ext cx="1454000" cy="775128"/>
            </a:xfrm>
            <a:prstGeom prst="trapezoid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 flipV="1">
              <a:off x="4207863" y="6329389"/>
              <a:ext cx="1695498" cy="14263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矩形 29"/>
          <p:cNvSpPr/>
          <p:nvPr/>
        </p:nvSpPr>
        <p:spPr>
          <a:xfrm>
            <a:off x="6363992" y="1902833"/>
            <a:ext cx="4986284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charset="0"/>
              <a:buChar char="l"/>
            </a:pPr>
            <a:r>
              <a:rPr lang="en-US" altLang="zh-CN" sz="2400">
                <a:solidFill>
                  <a:schemeClr val="bg1"/>
                </a:solidFill>
                <a:sym typeface="+mn-ea"/>
              </a:rPr>
              <a:t>The trend of speech recognition during these years.</a:t>
            </a:r>
            <a:endParaRPr lang="en-US" altLang="zh-CN" sz="2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l"/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575" y="61595"/>
            <a:ext cx="13995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PART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sp>
        <p:nvSpPr>
          <p:cNvPr id="10" name="矩形 9"/>
          <p:cNvSpPr/>
          <p:nvPr/>
        </p:nvSpPr>
        <p:spPr>
          <a:xfrm>
            <a:off x="1566528" y="376357"/>
            <a:ext cx="4939864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The Idea of Project</a:t>
            </a:r>
          </a:p>
        </p:txBody>
      </p:sp>
      <p:sp>
        <p:nvSpPr>
          <p:cNvPr id="12" name="矩形 11"/>
          <p:cNvSpPr/>
          <p:nvPr/>
        </p:nvSpPr>
        <p:spPr>
          <a:xfrm>
            <a:off x="28575" y="602382"/>
            <a:ext cx="139109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ONE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363970" y="2911475"/>
            <a:ext cx="446468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buFont typeface="Wingdings" panose="05000000000000000000" charset="0"/>
              <a:buChar char="l"/>
            </a:pP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Help people who want to make theirs own style of music.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363970" y="3945255"/>
            <a:ext cx="446468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buFont typeface="Wingdings" panose="05000000000000000000" charset="0"/>
              <a:buChar char="l"/>
            </a:pPr>
            <a:r>
              <a:rPr lang="en-US" sz="2400" dirty="0">
                <a:solidFill>
                  <a:schemeClr val="bg1"/>
                </a:solidFill>
                <a:sym typeface="+mn-ea"/>
              </a:rPr>
              <a:t>Combining what we learn on the class with the updated field.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直接连接符 92"/>
          <p:cNvCxnSpPr/>
          <p:nvPr/>
        </p:nvCxnSpPr>
        <p:spPr>
          <a:xfrm>
            <a:off x="1428194" y="201639"/>
            <a:ext cx="0" cy="8503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1637665" y="304800"/>
            <a:ext cx="683006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The Procedure of the Program</a:t>
            </a:r>
          </a:p>
        </p:txBody>
      </p:sp>
      <p:sp>
        <p:nvSpPr>
          <p:cNvPr id="2" name="菱形 1"/>
          <p:cNvSpPr/>
          <p:nvPr/>
        </p:nvSpPr>
        <p:spPr>
          <a:xfrm>
            <a:off x="589414" y="1736916"/>
            <a:ext cx="2828925" cy="2828925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4651449" y="1736916"/>
            <a:ext cx="2828925" cy="2828925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菱形 32"/>
          <p:cNvSpPr/>
          <p:nvPr/>
        </p:nvSpPr>
        <p:spPr>
          <a:xfrm>
            <a:off x="8715992" y="1736916"/>
            <a:ext cx="2828925" cy="2828925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532689" y="2423311"/>
            <a:ext cx="901598" cy="9015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677" y="2559579"/>
            <a:ext cx="565508" cy="565508"/>
          </a:xfrm>
          <a:prstGeom prst="rect">
            <a:avLst/>
          </a:prstGeom>
        </p:spPr>
      </p:pic>
      <p:sp>
        <p:nvSpPr>
          <p:cNvPr id="37" name="椭圆 36"/>
          <p:cNvSpPr/>
          <p:nvPr/>
        </p:nvSpPr>
        <p:spPr>
          <a:xfrm>
            <a:off x="5618913" y="2347086"/>
            <a:ext cx="901598" cy="9015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552" y="2515129"/>
            <a:ext cx="565508" cy="565508"/>
          </a:xfrm>
          <a:prstGeom prst="rect">
            <a:avLst/>
          </a:prstGeom>
        </p:spPr>
      </p:pic>
      <p:sp>
        <p:nvSpPr>
          <p:cNvPr id="38" name="椭圆 37"/>
          <p:cNvSpPr/>
          <p:nvPr/>
        </p:nvSpPr>
        <p:spPr>
          <a:xfrm>
            <a:off x="9671361" y="2391535"/>
            <a:ext cx="901598" cy="9015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405" y="2559578"/>
            <a:ext cx="565508" cy="56550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53185" y="3324860"/>
            <a:ext cx="15062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Step one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5361940" y="3293110"/>
            <a:ext cx="1515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step two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9342755" y="3324860"/>
            <a:ext cx="1696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step three</a:t>
            </a:r>
          </a:p>
        </p:txBody>
      </p:sp>
      <p:sp>
        <p:nvSpPr>
          <p:cNvPr id="45" name="矩形 44"/>
          <p:cNvSpPr/>
          <p:nvPr/>
        </p:nvSpPr>
        <p:spPr>
          <a:xfrm>
            <a:off x="589414" y="4711464"/>
            <a:ext cx="3326052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>
                <a:solidFill>
                  <a:schemeClr val="bg1"/>
                </a:solidFill>
                <a:ea typeface="Gulim" panose="020B0600000101010101" pitchFamily="34" charset="-127"/>
              </a:rPr>
              <a:t>The user presses the button to start recording</a:t>
            </a:r>
          </a:p>
        </p:txBody>
      </p:sp>
      <p:sp>
        <p:nvSpPr>
          <p:cNvPr id="55" name="矩形 54"/>
          <p:cNvSpPr/>
          <p:nvPr/>
        </p:nvSpPr>
        <p:spPr>
          <a:xfrm>
            <a:off x="4456388" y="4711651"/>
            <a:ext cx="3326052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>
                <a:solidFill>
                  <a:schemeClr val="bg1"/>
                </a:solidFill>
                <a:ea typeface="Gulim" panose="020B0600000101010101" pitchFamily="34" charset="-127"/>
              </a:rPr>
              <a:t>The recording is recognized as text, ”0-9" or "a-z"</a:t>
            </a:r>
          </a:p>
        </p:txBody>
      </p:sp>
      <p:sp>
        <p:nvSpPr>
          <p:cNvPr id="56" name="矩形 55"/>
          <p:cNvSpPr/>
          <p:nvPr/>
        </p:nvSpPr>
        <p:spPr>
          <a:xfrm>
            <a:off x="8619193" y="4711651"/>
            <a:ext cx="33260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>
                <a:solidFill>
                  <a:schemeClr val="bg1"/>
                </a:solidFill>
                <a:ea typeface="Gulim" panose="020B0600000101010101" pitchFamily="34" charset="-127"/>
              </a:rPr>
              <a:t>As you press play button, character disappear and  music comes out.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8575" y="61595"/>
            <a:ext cx="13995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PART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sp>
        <p:nvSpPr>
          <p:cNvPr id="9" name="矩形 8"/>
          <p:cNvSpPr/>
          <p:nvPr/>
        </p:nvSpPr>
        <p:spPr>
          <a:xfrm>
            <a:off x="28575" y="604520"/>
            <a:ext cx="117094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TWO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 88"/>
          <p:cNvSpPr txBox="1"/>
          <p:nvPr/>
        </p:nvSpPr>
        <p:spPr>
          <a:xfrm>
            <a:off x="28575" y="98425"/>
            <a:ext cx="13373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PART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cxnSp>
        <p:nvCxnSpPr>
          <p:cNvPr id="93" name="直接连接符 92"/>
          <p:cNvCxnSpPr/>
          <p:nvPr/>
        </p:nvCxnSpPr>
        <p:spPr>
          <a:xfrm>
            <a:off x="1419939" y="247359"/>
            <a:ext cx="0" cy="8503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1609090" y="349885"/>
            <a:ext cx="779145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Realization of Speech Recgnition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003143" y="2148347"/>
            <a:ext cx="2471782" cy="3408007"/>
            <a:chOff x="1314644" y="1720116"/>
            <a:chExt cx="3242608" cy="4129548"/>
          </a:xfrm>
        </p:grpSpPr>
        <p:sp>
          <p:nvSpPr>
            <p:cNvPr id="5" name="圆角矩形 4"/>
            <p:cNvSpPr/>
            <p:nvPr/>
          </p:nvSpPr>
          <p:spPr>
            <a:xfrm>
              <a:off x="1314644" y="1720116"/>
              <a:ext cx="3242608" cy="4129548"/>
            </a:xfrm>
            <a:prstGeom prst="roundRect">
              <a:avLst>
                <a:gd name="adj" fmla="val 4858"/>
              </a:avLst>
            </a:prstGeom>
            <a:solidFill>
              <a:srgbClr val="2C2C2C"/>
            </a:solidFill>
            <a:ln cap="rnd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618114" y="2097670"/>
              <a:ext cx="2595716" cy="33739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521974" y="1887794"/>
              <a:ext cx="103238" cy="103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流程图: 终止 7"/>
            <p:cNvSpPr/>
            <p:nvPr/>
          </p:nvSpPr>
          <p:spPr>
            <a:xfrm>
              <a:off x="2722093" y="1906768"/>
              <a:ext cx="448807" cy="69516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841117" y="5555279"/>
              <a:ext cx="210758" cy="2107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869691" y="2900965"/>
            <a:ext cx="1867751" cy="2655839"/>
            <a:chOff x="1314644" y="1720116"/>
            <a:chExt cx="3242608" cy="4129548"/>
          </a:xfrm>
        </p:grpSpPr>
        <p:sp>
          <p:nvSpPr>
            <p:cNvPr id="18" name="圆角矩形 17"/>
            <p:cNvSpPr/>
            <p:nvPr/>
          </p:nvSpPr>
          <p:spPr>
            <a:xfrm>
              <a:off x="1314644" y="1720116"/>
              <a:ext cx="3242608" cy="4129548"/>
            </a:xfrm>
            <a:prstGeom prst="roundRect">
              <a:avLst>
                <a:gd name="adj" fmla="val 4858"/>
              </a:avLst>
            </a:prstGeom>
            <a:solidFill>
              <a:srgbClr val="2C2C2C"/>
            </a:solidFill>
            <a:ln cap="rnd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452185" y="2097671"/>
              <a:ext cx="2951453" cy="3373982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2521974" y="1887794"/>
              <a:ext cx="103238" cy="103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流程图: 终止 20"/>
            <p:cNvSpPr/>
            <p:nvPr/>
          </p:nvSpPr>
          <p:spPr>
            <a:xfrm>
              <a:off x="2722093" y="1906768"/>
              <a:ext cx="448807" cy="69516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2841117" y="5555279"/>
              <a:ext cx="210758" cy="2107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937540" y="3859540"/>
            <a:ext cx="1382215" cy="1939631"/>
            <a:chOff x="1314644" y="1720116"/>
            <a:chExt cx="3242608" cy="4129548"/>
          </a:xfrm>
        </p:grpSpPr>
        <p:sp>
          <p:nvSpPr>
            <p:cNvPr id="24" name="圆角矩形 23"/>
            <p:cNvSpPr/>
            <p:nvPr/>
          </p:nvSpPr>
          <p:spPr>
            <a:xfrm>
              <a:off x="1314644" y="1720116"/>
              <a:ext cx="3242608" cy="4129548"/>
            </a:xfrm>
            <a:prstGeom prst="roundRect">
              <a:avLst>
                <a:gd name="adj" fmla="val 4858"/>
              </a:avLst>
            </a:prstGeom>
            <a:solidFill>
              <a:srgbClr val="2C2C2C"/>
            </a:solidFill>
            <a:ln cap="rnd">
              <a:noFill/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452185" y="2097671"/>
              <a:ext cx="2951453" cy="337398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2521974" y="1887794"/>
              <a:ext cx="103238" cy="1032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流程图: 终止 26"/>
            <p:cNvSpPr/>
            <p:nvPr/>
          </p:nvSpPr>
          <p:spPr>
            <a:xfrm>
              <a:off x="2722093" y="1906768"/>
              <a:ext cx="448807" cy="69516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2841117" y="5555279"/>
              <a:ext cx="210758" cy="2107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矩形 51"/>
          <p:cNvSpPr/>
          <p:nvPr/>
        </p:nvSpPr>
        <p:spPr>
          <a:xfrm>
            <a:off x="6553200" y="1771650"/>
            <a:ext cx="4989830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solidFill>
                <a:schemeClr val="bg1"/>
              </a:solidFill>
              <a:ea typeface="Gulim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ea typeface="Gulim" panose="020B0600000101010101" pitchFamily="34" charset="-127"/>
              </a:rPr>
              <a:t>We use a Python library called SpeechRecognition, which adopt google speech recognition as resource.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ea typeface="Gulim" panose="020B0600000101010101" pitchFamily="34" charset="-127"/>
              </a:rPr>
              <a:t>The core of </a:t>
            </a:r>
            <a:r>
              <a:rPr lang="en-US" altLang="zh-CN" sz="2400" dirty="0" err="1">
                <a:solidFill>
                  <a:schemeClr val="bg1"/>
                </a:solidFill>
                <a:ea typeface="Gulim" panose="020B0600000101010101" pitchFamily="34" charset="-127"/>
              </a:rPr>
              <a:t>SpeechRecognition</a:t>
            </a:r>
            <a:r>
              <a:rPr lang="en-US" altLang="zh-CN" sz="2400" dirty="0">
                <a:solidFill>
                  <a:schemeClr val="bg1"/>
                </a:solidFill>
                <a:ea typeface="Gulim" panose="020B0600000101010101" pitchFamily="34" charset="-127"/>
              </a:rPr>
              <a:t> is its Recognizer API.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ea typeface="Gulim" panose="020B0600000101010101" pitchFamily="34" charset="-127"/>
              </a:rPr>
              <a:t>In this program, we use recognize_google()： Google Web Speech API</a:t>
            </a:r>
          </a:p>
        </p:txBody>
      </p:sp>
      <p:sp>
        <p:nvSpPr>
          <p:cNvPr id="32" name="矩形 31"/>
          <p:cNvSpPr/>
          <p:nvPr/>
        </p:nvSpPr>
        <p:spPr>
          <a:xfrm>
            <a:off x="28575" y="643657"/>
            <a:ext cx="13910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THREE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直接连接符 92"/>
          <p:cNvCxnSpPr/>
          <p:nvPr/>
        </p:nvCxnSpPr>
        <p:spPr>
          <a:xfrm>
            <a:off x="1428194" y="274029"/>
            <a:ext cx="0" cy="8503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8575" y="61595"/>
            <a:ext cx="13995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PART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sp>
        <p:nvSpPr>
          <p:cNvPr id="10" name="矩形 9"/>
          <p:cNvSpPr/>
          <p:nvPr/>
        </p:nvSpPr>
        <p:spPr>
          <a:xfrm>
            <a:off x="1566545" y="376555"/>
            <a:ext cx="823595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The Presentation of the Program</a:t>
            </a:r>
          </a:p>
        </p:txBody>
      </p:sp>
      <p:sp>
        <p:nvSpPr>
          <p:cNvPr id="12" name="矩形 11"/>
          <p:cNvSpPr/>
          <p:nvPr/>
        </p:nvSpPr>
        <p:spPr>
          <a:xfrm>
            <a:off x="28575" y="602382"/>
            <a:ext cx="139109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Four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 88"/>
          <p:cNvSpPr txBox="1"/>
          <p:nvPr/>
        </p:nvSpPr>
        <p:spPr>
          <a:xfrm>
            <a:off x="28576" y="98617"/>
            <a:ext cx="503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PART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cxnSp>
        <p:nvCxnSpPr>
          <p:cNvPr id="93" name="直接连接符 92"/>
          <p:cNvCxnSpPr/>
          <p:nvPr/>
        </p:nvCxnSpPr>
        <p:spPr>
          <a:xfrm>
            <a:off x="1419939" y="274664"/>
            <a:ext cx="0" cy="8503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1594485" y="377190"/>
            <a:ext cx="661543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Something to say at last</a:t>
            </a:r>
          </a:p>
        </p:txBody>
      </p:sp>
      <p:sp>
        <p:nvSpPr>
          <p:cNvPr id="32" name="矩形 31"/>
          <p:cNvSpPr/>
          <p:nvPr/>
        </p:nvSpPr>
        <p:spPr>
          <a:xfrm>
            <a:off x="1594485" y="4396105"/>
            <a:ext cx="4309110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ea typeface="Gulim" panose="020B0600000101010101" pitchFamily="34" charset="-127"/>
              </a:rPr>
              <a:t>The function of program is simple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ea typeface="Gulim" panose="020B0600000101010101" pitchFamily="34" charset="-127"/>
              </a:rPr>
              <a:t>Can not solve the noise issue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ea typeface="Gulim" panose="020B0600000101010101" pitchFamily="34" charset="-127"/>
              </a:rPr>
              <a:t>The speed of sound recognition is floating</a:t>
            </a:r>
          </a:p>
        </p:txBody>
      </p:sp>
      <p:sp>
        <p:nvSpPr>
          <p:cNvPr id="33" name="矩形 32"/>
          <p:cNvSpPr/>
          <p:nvPr/>
        </p:nvSpPr>
        <p:spPr>
          <a:xfrm>
            <a:off x="7126122" y="4396137"/>
            <a:ext cx="39510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ea typeface="Gulim" panose="020B0600000101010101" pitchFamily="34" charset="-127"/>
              </a:rPr>
              <a:t>Orinigal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ea typeface="Gulim" panose="020B0600000101010101" pitchFamily="34" charset="-127"/>
              </a:rPr>
              <a:t>Create music daily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ea typeface="Gulim" panose="020B0600000101010101" pitchFamily="34" charset="-127"/>
              </a:rPr>
              <a:t>Maybe can help disable people to make their music in the future</a:t>
            </a:r>
          </a:p>
        </p:txBody>
      </p:sp>
      <p:graphicFrame>
        <p:nvGraphicFramePr>
          <p:cNvPr id="37" name="图表 36"/>
          <p:cNvGraphicFramePr/>
          <p:nvPr/>
        </p:nvGraphicFramePr>
        <p:xfrm>
          <a:off x="1676421" y="1735043"/>
          <a:ext cx="4014838" cy="2676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9" name="图表 48"/>
          <p:cNvGraphicFramePr/>
          <p:nvPr/>
        </p:nvGraphicFramePr>
        <p:xfrm>
          <a:off x="6633924" y="1746276"/>
          <a:ext cx="4014838" cy="2676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9" name="图片 38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275" y="2251637"/>
            <a:ext cx="1625397" cy="1625397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561" y="2283716"/>
            <a:ext cx="1625397" cy="1625397"/>
          </a:xfrm>
          <a:prstGeom prst="rect">
            <a:avLst/>
          </a:prstGeom>
        </p:spPr>
      </p:pic>
      <p:sp>
        <p:nvSpPr>
          <p:cNvPr id="54" name="圆角矩形 53"/>
          <p:cNvSpPr/>
          <p:nvPr/>
        </p:nvSpPr>
        <p:spPr>
          <a:xfrm>
            <a:off x="1088662" y="3544798"/>
            <a:ext cx="1433443" cy="5473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098349" y="3614721"/>
            <a:ext cx="1433443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>
                <a:solidFill>
                  <a:schemeClr val="bg1"/>
                </a:solidFill>
                <a:ea typeface="Gulim" panose="020B0600000101010101" pitchFamily="34" charset="-127"/>
              </a:rPr>
              <a:t>Problems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9881504" y="3560538"/>
            <a:ext cx="1433443" cy="547328"/>
          </a:xfrm>
          <a:prstGeom prst="roundRect">
            <a:avLst/>
          </a:prstGeom>
          <a:solidFill>
            <a:srgbClr val="2E75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10118725" y="3614420"/>
            <a:ext cx="95821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>
                <a:solidFill>
                  <a:schemeClr val="bg1"/>
                </a:solidFill>
                <a:ea typeface="Gulim" panose="020B0600000101010101" pitchFamily="34" charset="-127"/>
              </a:rPr>
              <a:t>Merit</a:t>
            </a:r>
          </a:p>
        </p:txBody>
      </p:sp>
      <p:sp>
        <p:nvSpPr>
          <p:cNvPr id="18" name="矩形 17"/>
          <p:cNvSpPr/>
          <p:nvPr/>
        </p:nvSpPr>
        <p:spPr>
          <a:xfrm>
            <a:off x="28575" y="643657"/>
            <a:ext cx="139109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Five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23440" y="1278890"/>
            <a:ext cx="794512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Thank You</a:t>
            </a:r>
            <a:endParaRPr lang="en-US" sz="8000" b="1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251925" y="349714"/>
            <a:ext cx="1532207" cy="367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/>
              <a:t>UNDRELAN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3117528" y="2703631"/>
            <a:ext cx="61205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797300" y="4637405"/>
            <a:ext cx="4596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sym typeface="+mn-ea"/>
              </a:rPr>
              <a:t>ZIYI XU Student ID:N10715816</a:t>
            </a:r>
            <a:endParaRPr lang="en-US" altLang="zh-CN" sz="2800" dirty="0">
              <a:solidFill>
                <a:schemeClr val="bg1"/>
              </a:solidFill>
              <a:ea typeface="Gulim" panose="020B0600000101010101" pitchFamily="34" charset="-127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97300" y="5138420"/>
            <a:ext cx="5415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sym typeface="+mn-ea"/>
              </a:rPr>
              <a:t>ZIKUN QIAN Student ID:N15544629</a:t>
            </a:r>
            <a:endParaRPr lang="en-US" altLang="zh-CN" sz="2800" dirty="0">
              <a:solidFill>
                <a:schemeClr val="bg1"/>
              </a:solidFill>
              <a:ea typeface="Gulim" panose="020B0600000101010101" pitchFamily="34" charset="-127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68115" y="3394710"/>
            <a:ext cx="42551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ECE 6183</a:t>
            </a:r>
            <a:endParaRPr lang="en-US" sz="4400" b="1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218</Words>
  <Application>Microsoft Macintosh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Gulim</vt:lpstr>
      <vt:lpstr>Arial</vt:lpstr>
      <vt:lpstr>Calibri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Qian, Zikun</cp:lastModifiedBy>
  <cp:revision>139</cp:revision>
  <dcterms:created xsi:type="dcterms:W3CDTF">2014-11-23T09:38:00Z</dcterms:created>
  <dcterms:modified xsi:type="dcterms:W3CDTF">2019-12-14T02:02:52Z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