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72" r:id="rId6"/>
    <p:sldId id="273" r:id="rId7"/>
    <p:sldId id="259" r:id="rId8"/>
    <p:sldId id="258" r:id="rId9"/>
    <p:sldId id="261" r:id="rId10"/>
    <p:sldId id="260" r:id="rId11"/>
    <p:sldId id="265" r:id="rId12"/>
    <p:sldId id="262" r:id="rId13"/>
    <p:sldId id="274" r:id="rId14"/>
    <p:sldId id="275" r:id="rId15"/>
    <p:sldId id="263" r:id="rId16"/>
    <p:sldId id="266" r:id="rId17"/>
    <p:sldId id="264" r:id="rId18"/>
    <p:sldId id="267" r:id="rId19"/>
    <p:sldId id="268" r:id="rId20"/>
    <p:sldId id="269" r:id="rId21"/>
    <p:sldId id="276" r:id="rId22"/>
    <p:sldId id="285" r:id="rId23"/>
    <p:sldId id="286" r:id="rId24"/>
    <p:sldId id="281" r:id="rId25"/>
    <p:sldId id="282" r:id="rId26"/>
    <p:sldId id="278" r:id="rId27"/>
    <p:sldId id="284" r:id="rId28"/>
    <p:sldId id="283" r:id="rId29"/>
    <p:sldId id="277" r:id="rId30"/>
    <p:sldId id="279" r:id="rId31"/>
    <p:sldId id="287" r:id="rId32"/>
    <p:sldId id="28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3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3261-25AE-4D52-ACE0-F1398CDE4777}" type="datetimeFigureOut">
              <a:rPr lang="en-SG" smtClean="0"/>
              <a:t>6/6/2017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6CF8-88D3-4658-A6B7-983189ABA2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0731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3261-25AE-4D52-ACE0-F1398CDE4777}" type="datetimeFigureOut">
              <a:rPr lang="en-SG" smtClean="0"/>
              <a:t>6/6/2017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6CF8-88D3-4658-A6B7-983189ABA2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3421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3261-25AE-4D52-ACE0-F1398CDE4777}" type="datetimeFigureOut">
              <a:rPr lang="en-SG" smtClean="0"/>
              <a:t>6/6/2017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6CF8-88D3-4658-A6B7-983189ABA2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2011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3261-25AE-4D52-ACE0-F1398CDE4777}" type="datetimeFigureOut">
              <a:rPr lang="en-SG" smtClean="0"/>
              <a:t>6/6/2017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6CF8-88D3-4658-A6B7-983189ABA2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3292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3261-25AE-4D52-ACE0-F1398CDE4777}" type="datetimeFigureOut">
              <a:rPr lang="en-SG" smtClean="0"/>
              <a:t>6/6/2017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6CF8-88D3-4658-A6B7-983189ABA2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2446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3261-25AE-4D52-ACE0-F1398CDE4777}" type="datetimeFigureOut">
              <a:rPr lang="en-SG" smtClean="0"/>
              <a:t>6/6/2017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6CF8-88D3-4658-A6B7-983189ABA2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6395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3261-25AE-4D52-ACE0-F1398CDE4777}" type="datetimeFigureOut">
              <a:rPr lang="en-SG" smtClean="0"/>
              <a:t>6/6/2017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6CF8-88D3-4658-A6B7-983189ABA2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2060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3261-25AE-4D52-ACE0-F1398CDE4777}" type="datetimeFigureOut">
              <a:rPr lang="en-SG" smtClean="0"/>
              <a:t>6/6/2017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6CF8-88D3-4658-A6B7-983189ABA2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442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3261-25AE-4D52-ACE0-F1398CDE4777}" type="datetimeFigureOut">
              <a:rPr lang="en-SG" smtClean="0"/>
              <a:t>6/6/2017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6CF8-88D3-4658-A6B7-983189ABA2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5405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3261-25AE-4D52-ACE0-F1398CDE4777}" type="datetimeFigureOut">
              <a:rPr lang="en-SG" smtClean="0"/>
              <a:t>6/6/2017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6CF8-88D3-4658-A6B7-983189ABA2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4532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3261-25AE-4D52-ACE0-F1398CDE4777}" type="datetimeFigureOut">
              <a:rPr lang="en-SG" smtClean="0"/>
              <a:t>6/6/2017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6CF8-88D3-4658-A6B7-983189ABA2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3886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A3261-25AE-4D52-ACE0-F1398CDE4777}" type="datetimeFigureOut">
              <a:rPr lang="en-SG" smtClean="0"/>
              <a:t>6/6/2017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36CF8-88D3-4658-A6B7-983189ABA2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813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sparkfun.com/tutorials/serial-peripheral-interface-spi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en/Tutorial/MasterReader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rduino.cc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www.arduino.cc/en/Reference/attachInterrupt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Iq-sIvN080" TargetMode="External"/><Relationship Id="rId7" Type="http://schemas.openxmlformats.org/officeDocument/2006/relationships/image" Target="../media/image30.png"/><Relationship Id="rId2" Type="http://schemas.openxmlformats.org/officeDocument/2006/relationships/hyperlink" Target="https://www.allaboutcircuits.com/projects/use-an-arduino-to-control-a-motor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hyperlink" Target="https://www.sparkfun.com/products/14129" TargetMode="External"/><Relationship Id="rId4" Type="http://schemas.openxmlformats.org/officeDocument/2006/relationships/hyperlink" Target="https://www.sparkfun.com/products/10182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sparkfun.com/tutorials/how-to-power-a-project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duino.org/learning/getting-started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e.arduino.cc/projecthub/AnuragVasanwala/home-automation-0dcef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duino.org/download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Arduino 101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917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917" y="57152"/>
            <a:ext cx="9699798" cy="680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23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266" y="1300164"/>
            <a:ext cx="4787995" cy="487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05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277" y="1157288"/>
            <a:ext cx="6962775" cy="790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743" y="2482851"/>
            <a:ext cx="729615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15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digitalWrite</a:t>
            </a:r>
            <a:r>
              <a:rPr lang="en-SG" dirty="0" smtClean="0"/>
              <a:t>()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062" y="1977231"/>
            <a:ext cx="888682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04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delay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delay()</a:t>
            </a:r>
            <a:endParaRPr lang="en-SG" dirty="0" smtClean="0"/>
          </a:p>
          <a:p>
            <a:r>
              <a:rPr lang="en-SG" dirty="0" err="1" smtClean="0"/>
              <a:t>delayMicroseconds</a:t>
            </a:r>
            <a:r>
              <a:rPr lang="en-SG" dirty="0"/>
              <a:t>()</a:t>
            </a:r>
          </a:p>
          <a:p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9414" y="3058845"/>
            <a:ext cx="1038225" cy="781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050" y="365125"/>
            <a:ext cx="8743950" cy="1962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155" y="3400425"/>
            <a:ext cx="893445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39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SPI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507" y="2435806"/>
            <a:ext cx="7248525" cy="30003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62820" y="6176963"/>
            <a:ext cx="7752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hlinkClick r:id="rId3"/>
              </a:rPr>
              <a:t>https://</a:t>
            </a:r>
            <a:r>
              <a:rPr lang="en-SG" dirty="0" smtClean="0">
                <a:hlinkClick r:id="rId3"/>
              </a:rPr>
              <a:t>learn.sparkfun.com/tutorials/serial-peripheral-interface-spi</a:t>
            </a:r>
            <a:r>
              <a:rPr lang="en-SG" dirty="0" smtClean="0"/>
              <a:t>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2162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I2C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619" y="1690688"/>
            <a:ext cx="9829800" cy="27336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90846" y="5634448"/>
            <a:ext cx="5026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>
                <a:hlinkClick r:id="rId3"/>
              </a:rPr>
              <a:t>https://</a:t>
            </a:r>
            <a:r>
              <a:rPr lang="en-SG" dirty="0" smtClean="0">
                <a:hlinkClick r:id="rId3"/>
              </a:rPr>
              <a:t>www.arduino.cc/en/Tutorial/MasterReader</a:t>
            </a:r>
            <a:r>
              <a:rPr lang="en-SG" dirty="0" smtClean="0"/>
              <a:t>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2199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I2C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431" y="783427"/>
            <a:ext cx="8538078" cy="590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8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I2C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887" y="503976"/>
            <a:ext cx="8943975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5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I2C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552" y="990296"/>
            <a:ext cx="8964581" cy="574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3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>
                <a:hlinkClick r:id="rId2"/>
              </a:rPr>
              <a:t>https://www.arduino.cc/</a:t>
            </a:r>
            <a:endParaRPr lang="en-SG" dirty="0" smtClean="0"/>
          </a:p>
          <a:p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397" y="2726343"/>
            <a:ext cx="1771273" cy="13482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234" y="2750650"/>
            <a:ext cx="2667000" cy="1323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9085" y="1825625"/>
            <a:ext cx="2628900" cy="1304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0035" y="3388825"/>
            <a:ext cx="26479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64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Why use multiple controllers?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Limited memory</a:t>
            </a:r>
          </a:p>
          <a:p>
            <a:r>
              <a:rPr lang="en-SG" dirty="0" smtClean="0"/>
              <a:t>Limited speed</a:t>
            </a:r>
          </a:p>
          <a:p>
            <a:r>
              <a:rPr lang="en-SG" dirty="0" smtClean="0"/>
              <a:t>Limited resources (e.g., IO pins, and Analog pins)</a:t>
            </a:r>
          </a:p>
        </p:txBody>
      </p:sp>
      <p:pic>
        <p:nvPicPr>
          <p:cNvPr id="1026" name="Picture 2" descr="Image result for multiple arduino wire communi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406" y="1327071"/>
            <a:ext cx="2632892" cy="132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multiple arduino wire communic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2126" y="327577"/>
            <a:ext cx="2358502" cy="232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904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Shields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Same form factor as the main Arduino board</a:t>
            </a:r>
          </a:p>
          <a:p>
            <a:r>
              <a:rPr lang="en-SG" dirty="0" smtClean="0"/>
              <a:t>Libraries provided can easily be incorporated into the main sketch</a:t>
            </a:r>
          </a:p>
          <a:p>
            <a:r>
              <a:rPr lang="en-SG" dirty="0" smtClean="0"/>
              <a:t>Advantages</a:t>
            </a:r>
            <a:endParaRPr lang="en-SG" dirty="0"/>
          </a:p>
          <a:p>
            <a:pPr lvl="1"/>
            <a:r>
              <a:rPr lang="en-SG" dirty="0" smtClean="0"/>
              <a:t>No need wiring/soldering</a:t>
            </a:r>
            <a:endParaRPr lang="en-SG" dirty="0"/>
          </a:p>
          <a:p>
            <a:pPr lvl="1"/>
            <a:r>
              <a:rPr lang="en-SG" dirty="0" smtClean="0"/>
              <a:t>No extra power required</a:t>
            </a:r>
            <a:endParaRPr lang="en-SG" dirty="0"/>
          </a:p>
          <a:p>
            <a:endParaRPr lang="en-SG" dirty="0" smtClean="0"/>
          </a:p>
          <a:p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483" y="3665588"/>
            <a:ext cx="2813317" cy="237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68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Interrupt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>
                <a:hlinkClick r:id="rId2"/>
              </a:rPr>
              <a:t>https://</a:t>
            </a:r>
            <a:r>
              <a:rPr lang="en-SG" dirty="0" smtClean="0">
                <a:hlinkClick r:id="rId2"/>
              </a:rPr>
              <a:t>www.arduino.cc/en/Reference/attachInterrupt</a:t>
            </a:r>
            <a:r>
              <a:rPr lang="en-SG" dirty="0" smtClean="0"/>
              <a:t> </a:t>
            </a:r>
          </a:p>
          <a:p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950" y="3205822"/>
            <a:ext cx="6219024" cy="321744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590966"/>
              </p:ext>
            </p:extLst>
          </p:nvPr>
        </p:nvGraphicFramePr>
        <p:xfrm>
          <a:off x="1409925" y="2589948"/>
          <a:ext cx="8412480" cy="369570"/>
        </p:xfrm>
        <a:graphic>
          <a:graphicData uri="http://schemas.openxmlformats.org/drawingml/2006/table">
            <a:tbl>
              <a:tblPr/>
              <a:tblGrid>
                <a:gridCol w="8412480"/>
              </a:tblGrid>
              <a:tr h="352120">
                <a:tc>
                  <a:txBody>
                    <a:bodyPr/>
                    <a:lstStyle/>
                    <a:p>
                      <a:pPr rtl="0"/>
                      <a:r>
                        <a:rPr lang="en-SG" dirty="0" err="1">
                          <a:effectLst/>
                        </a:rPr>
                        <a:t>attachInterrupt</a:t>
                      </a:r>
                      <a:r>
                        <a:rPr lang="en-SG" dirty="0">
                          <a:effectLst/>
                        </a:rPr>
                        <a:t>(</a:t>
                      </a:r>
                      <a:r>
                        <a:rPr lang="en-SG" dirty="0" err="1">
                          <a:effectLst/>
                        </a:rPr>
                        <a:t>digitalPinToInterrupt</a:t>
                      </a:r>
                      <a:r>
                        <a:rPr lang="en-SG" dirty="0">
                          <a:effectLst/>
                        </a:rPr>
                        <a:t>(pin), ISR, mode);</a:t>
                      </a:r>
                    </a:p>
                  </a:txBody>
                  <a:tcPr marL="47625" marR="190500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488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430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Motor position control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dirty="0">
                <a:hlinkClick r:id="rId2"/>
              </a:rPr>
              <a:t>https://www.allaboutcircuits.com/projects/use-an-arduino-to-control-a-motor</a:t>
            </a:r>
            <a:r>
              <a:rPr lang="en-SG" dirty="0" smtClean="0">
                <a:hlinkClick r:id="rId2"/>
              </a:rPr>
              <a:t>/</a:t>
            </a:r>
            <a:r>
              <a:rPr lang="en-SG" dirty="0" smtClean="0"/>
              <a:t> </a:t>
            </a:r>
          </a:p>
          <a:p>
            <a:r>
              <a:rPr lang="en-SG" dirty="0">
                <a:hlinkClick r:id="rId3"/>
              </a:rPr>
              <a:t>https://</a:t>
            </a:r>
            <a:r>
              <a:rPr lang="en-SG" dirty="0" smtClean="0">
                <a:hlinkClick r:id="rId3"/>
              </a:rPr>
              <a:t>www.youtube.com/watch?v=BIq-sIvN080</a:t>
            </a:r>
            <a:r>
              <a:rPr lang="en-SG" dirty="0" smtClean="0"/>
              <a:t> </a:t>
            </a:r>
          </a:p>
          <a:p>
            <a:endParaRPr lang="en-SG" dirty="0"/>
          </a:p>
          <a:p>
            <a:r>
              <a:rPr lang="en-SG" dirty="0" smtClean="0"/>
              <a:t>Motor shield at </a:t>
            </a:r>
          </a:p>
          <a:p>
            <a:pPr marL="0" indent="0">
              <a:buNone/>
            </a:pPr>
            <a:r>
              <a:rPr lang="en-SG" dirty="0" smtClean="0">
                <a:hlinkClick r:id="rId4"/>
              </a:rPr>
              <a:t>https</a:t>
            </a:r>
            <a:r>
              <a:rPr lang="en-SG" dirty="0">
                <a:hlinkClick r:id="rId4"/>
              </a:rPr>
              <a:t>://</a:t>
            </a:r>
            <a:r>
              <a:rPr lang="en-SG" dirty="0" smtClean="0">
                <a:hlinkClick r:id="rId4"/>
              </a:rPr>
              <a:t>www.sparkfun.com/products/10182</a:t>
            </a:r>
            <a:r>
              <a:rPr lang="en-SG" dirty="0" smtClean="0"/>
              <a:t> 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 err="1"/>
              <a:t>SparkFun</a:t>
            </a:r>
            <a:r>
              <a:rPr lang="en-SG" dirty="0"/>
              <a:t> </a:t>
            </a:r>
            <a:r>
              <a:rPr lang="en-SG" dirty="0" err="1"/>
              <a:t>Ardumoto</a:t>
            </a:r>
            <a:r>
              <a:rPr lang="en-SG" dirty="0"/>
              <a:t> - Motor Driver Shield</a:t>
            </a:r>
          </a:p>
          <a:p>
            <a:pPr marL="0" indent="0">
              <a:buNone/>
            </a:pPr>
            <a:r>
              <a:rPr lang="en-SG" dirty="0">
                <a:hlinkClick r:id="rId5"/>
              </a:rPr>
              <a:t>https://</a:t>
            </a:r>
            <a:r>
              <a:rPr lang="en-SG" dirty="0" smtClean="0">
                <a:hlinkClick r:id="rId5"/>
              </a:rPr>
              <a:t>www.sparkfun.com/products/14129</a:t>
            </a:r>
            <a:r>
              <a:rPr lang="en-SG" dirty="0" smtClean="0"/>
              <a:t> </a:t>
            </a: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2213" y="4645025"/>
            <a:ext cx="2257425" cy="1666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3747" y="2678060"/>
            <a:ext cx="3804664" cy="148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58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How to power the project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>
                <a:hlinkClick r:id="rId2"/>
              </a:rPr>
              <a:t>https://</a:t>
            </a:r>
            <a:r>
              <a:rPr lang="en-SG" dirty="0" smtClean="0">
                <a:hlinkClick r:id="rId2"/>
              </a:rPr>
              <a:t>learn.sparkfun.com/tutorials/how-to-power-a-project</a:t>
            </a:r>
            <a:r>
              <a:rPr lang="en-SG" dirty="0" smtClean="0"/>
              <a:t>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5341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925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306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746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Case study 1)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Extended ADC shield from Mayhew Labs</a:t>
            </a:r>
          </a:p>
          <a:p>
            <a:pPr lvl="1"/>
            <a:r>
              <a:rPr lang="en-SG" dirty="0" smtClean="0"/>
              <a:t>Communication via SPI interface</a:t>
            </a:r>
          </a:p>
          <a:p>
            <a:pPr lvl="1"/>
            <a:r>
              <a:rPr lang="en-SG" dirty="0" smtClean="0"/>
              <a:t>Input range : +/- 10V</a:t>
            </a:r>
          </a:p>
          <a:p>
            <a:pPr lvl="1"/>
            <a:r>
              <a:rPr lang="en-SG" dirty="0" smtClean="0"/>
              <a:t>Speed		: 200 K samples/sec</a:t>
            </a:r>
            <a:endParaRPr lang="en-SG" dirty="0"/>
          </a:p>
          <a:p>
            <a:r>
              <a:rPr lang="en-SG" dirty="0" smtClean="0"/>
              <a:t>ADC shield sits on Arduino UNO board</a:t>
            </a:r>
          </a:p>
          <a:p>
            <a:r>
              <a:rPr lang="en-SG" dirty="0" smtClean="0"/>
              <a:t>Arduino sends data to </a:t>
            </a:r>
            <a:r>
              <a:rPr lang="en-SG" dirty="0" err="1" smtClean="0"/>
              <a:t>myRIO</a:t>
            </a:r>
            <a:r>
              <a:rPr lang="en-SG" dirty="0" smtClean="0"/>
              <a:t> using I2C interface</a:t>
            </a:r>
          </a:p>
          <a:p>
            <a:endParaRPr lang="en-SG" dirty="0" smtClean="0"/>
          </a:p>
          <a:p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3354" y="868975"/>
            <a:ext cx="2923232" cy="252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64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Getting Started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160" y="165170"/>
            <a:ext cx="7338375" cy="62239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61590" y="6290079"/>
            <a:ext cx="4851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>
                <a:hlinkClick r:id="rId3"/>
              </a:rPr>
              <a:t>http://</a:t>
            </a:r>
            <a:r>
              <a:rPr lang="en-SG" dirty="0" smtClean="0">
                <a:hlinkClick r:id="rId3"/>
              </a:rPr>
              <a:t>www.arduino.org/learning/getting-started</a:t>
            </a:r>
            <a:r>
              <a:rPr lang="en-SG" dirty="0" smtClean="0"/>
              <a:t>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2972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PSD </a:t>
            </a:r>
            <a:r>
              <a:rPr lang="en-SG" dirty="0"/>
              <a:t>module (</a:t>
            </a:r>
            <a:r>
              <a:rPr lang="en-SG" dirty="0" smtClean="0"/>
              <a:t>DL100-7-PCBA3) for </a:t>
            </a:r>
            <a:r>
              <a:rPr lang="en-SG" dirty="0"/>
              <a:t>sensing motion</a:t>
            </a:r>
          </a:p>
          <a:p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116498" y="1855240"/>
            <a:ext cx="1872205" cy="213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45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8764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Home automation project</a:t>
            </a:r>
          </a:p>
          <a:p>
            <a:pPr marL="0" indent="0">
              <a:buNone/>
            </a:pPr>
            <a:r>
              <a:rPr lang="en-SG" dirty="0">
                <a:hlinkClick r:id="rId2"/>
              </a:rPr>
              <a:t>https://</a:t>
            </a:r>
            <a:r>
              <a:rPr lang="en-SG" dirty="0" smtClean="0">
                <a:hlinkClick r:id="rId2"/>
              </a:rPr>
              <a:t>create.arduino.cc/projecthub/AnuragVasanwala/home-automation-0dcefc</a:t>
            </a:r>
            <a:endParaRPr lang="en-SG" dirty="0" smtClean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1293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799" y="1825625"/>
            <a:ext cx="10106025" cy="47148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67624" y="6422100"/>
            <a:ext cx="3629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>
                <a:hlinkClick r:id="rId3"/>
              </a:rPr>
              <a:t>http://</a:t>
            </a:r>
            <a:r>
              <a:rPr lang="en-SG" dirty="0" smtClean="0">
                <a:hlinkClick r:id="rId3"/>
              </a:rPr>
              <a:t>www.arduino.org/downloads</a:t>
            </a:r>
            <a:r>
              <a:rPr lang="en-SG" dirty="0" smtClean="0"/>
              <a:t>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0894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663" y="1578981"/>
            <a:ext cx="824865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04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294" y="38100"/>
            <a:ext cx="8515350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8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940" y="742384"/>
            <a:ext cx="5148638" cy="560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7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931" y="1266069"/>
            <a:ext cx="6836594" cy="474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224" y="0"/>
            <a:ext cx="8471497" cy="649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83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4358</TotalTime>
  <Words>157</Words>
  <Application>Microsoft Office PowerPoint</Application>
  <PresentationFormat>Widescreen</PresentationFormat>
  <Paragraphs>50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Arduino 101</vt:lpstr>
      <vt:lpstr>PowerPoint Presentation</vt:lpstr>
      <vt:lpstr>Getting Started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digitalWrite()</vt:lpstr>
      <vt:lpstr>delay</vt:lpstr>
      <vt:lpstr>SPI</vt:lpstr>
      <vt:lpstr>I2C</vt:lpstr>
      <vt:lpstr>I2C</vt:lpstr>
      <vt:lpstr>I2C</vt:lpstr>
      <vt:lpstr>I2C</vt:lpstr>
      <vt:lpstr>Why use multiple controllers?</vt:lpstr>
      <vt:lpstr>Shields</vt:lpstr>
      <vt:lpstr>Interrupt</vt:lpstr>
      <vt:lpstr>PowerPoint Presentation</vt:lpstr>
      <vt:lpstr>Motor position control</vt:lpstr>
      <vt:lpstr>How to power the project</vt:lpstr>
      <vt:lpstr>PowerPoint Presentation</vt:lpstr>
      <vt:lpstr>PowerPoint Presentation</vt:lpstr>
      <vt:lpstr>PowerPoint Presentation</vt:lpstr>
      <vt:lpstr>Case study 1)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101</dc:title>
  <dc:creator>Win Tun Latt</dc:creator>
  <cp:lastModifiedBy>Win Tun Latt</cp:lastModifiedBy>
  <cp:revision>62</cp:revision>
  <dcterms:created xsi:type="dcterms:W3CDTF">2017-01-26T05:36:18Z</dcterms:created>
  <dcterms:modified xsi:type="dcterms:W3CDTF">2017-06-07T02:59:52Z</dcterms:modified>
</cp:coreProperties>
</file>