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81" r:id="rId3"/>
    <p:sldId id="283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461E-43CB-43B8-81AD-0EA719977408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5E5C-CF4E-4A4D-A65F-1B187BF6F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LITERATURE SURVEY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BFFB-E459-C232-ADCA-4DD8A8C5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046587-DD21-F2B5-9C76-037FA173B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571214"/>
              </p:ext>
            </p:extLst>
          </p:nvPr>
        </p:nvGraphicFramePr>
        <p:xfrm>
          <a:off x="179512" y="1124744"/>
          <a:ext cx="8784976" cy="55806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9542">
                  <a:extLst>
                    <a:ext uri="{9D8B030D-6E8A-4147-A177-3AD203B41FA5}">
                      <a16:colId xmlns:a16="http://schemas.microsoft.com/office/drawing/2014/main" val="308413867"/>
                    </a:ext>
                  </a:extLst>
                </a:gridCol>
                <a:gridCol w="1958168">
                  <a:extLst>
                    <a:ext uri="{9D8B030D-6E8A-4147-A177-3AD203B41FA5}">
                      <a16:colId xmlns:a16="http://schemas.microsoft.com/office/drawing/2014/main" val="1821437336"/>
                    </a:ext>
                  </a:extLst>
                </a:gridCol>
                <a:gridCol w="984523">
                  <a:extLst>
                    <a:ext uri="{9D8B030D-6E8A-4147-A177-3AD203B41FA5}">
                      <a16:colId xmlns:a16="http://schemas.microsoft.com/office/drawing/2014/main" val="2667761809"/>
                    </a:ext>
                  </a:extLst>
                </a:gridCol>
                <a:gridCol w="605861">
                  <a:extLst>
                    <a:ext uri="{9D8B030D-6E8A-4147-A177-3AD203B41FA5}">
                      <a16:colId xmlns:a16="http://schemas.microsoft.com/office/drawing/2014/main" val="1684702222"/>
                    </a:ext>
                  </a:extLst>
                </a:gridCol>
                <a:gridCol w="1741849">
                  <a:extLst>
                    <a:ext uri="{9D8B030D-6E8A-4147-A177-3AD203B41FA5}">
                      <a16:colId xmlns:a16="http://schemas.microsoft.com/office/drawing/2014/main" val="1397405008"/>
                    </a:ext>
                  </a:extLst>
                </a:gridCol>
                <a:gridCol w="1850036">
                  <a:extLst>
                    <a:ext uri="{9D8B030D-6E8A-4147-A177-3AD203B41FA5}">
                      <a16:colId xmlns:a16="http://schemas.microsoft.com/office/drawing/2014/main" val="3674420850"/>
                    </a:ext>
                  </a:extLst>
                </a:gridCol>
                <a:gridCol w="1254997">
                  <a:extLst>
                    <a:ext uri="{9D8B030D-6E8A-4147-A177-3AD203B41FA5}">
                      <a16:colId xmlns:a16="http://schemas.microsoft.com/office/drawing/2014/main" val="65886247"/>
                    </a:ext>
                  </a:extLst>
                </a:gridCol>
              </a:tblGrid>
              <a:tr h="205836">
                <a:tc>
                  <a:txBody>
                    <a:bodyPr/>
                    <a:lstStyle/>
                    <a:p>
                      <a:r>
                        <a:rPr lang="en-IN" sz="1200"/>
                        <a:t>S.No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Title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Author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Year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Method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Pros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Cons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3039156179"/>
                  </a:ext>
                </a:extLst>
              </a:tr>
              <a:tr h="1034107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RFormer: Transformer-Based Generative Adversarial Network for Real Fundus Image Restoration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Z. Deng et al.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Transformer-based GAN, Window-based Self-Attention Block (WSAB)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High-quality restoration of clinical fundus images, outperforms state-of-the-art methods, benefits clinical analysis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dataset size (120 image pairs), computational complexity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2642118096"/>
                  </a:ext>
                </a:extLst>
              </a:tr>
              <a:tr h="1238426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Ocular Healthcare: Deep Learning-Based Multi-Class Diabetic Eye Disease Segmentation and Classification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Vadduri and P. Kuppusamy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Convolutional Neural Networks (DCNN), Image enhancement, and segmentation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in multi-class DED classification, uses multiple models for optimization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dataset, computationally intensive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1481320148"/>
                  </a:ext>
                </a:extLst>
              </a:tr>
              <a:tr h="1034107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DeepDiabetic: An Identification System of Diabetic Eye Diseases Using Deep Neural Networks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Albelaihi and D. M. Ibrahim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Multi-class deep learning models, EfficientNetB0, VGG16, ResNet152V2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outperforming previous models, robust to different datasets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certain datasets, requires significant computational resources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3298021338"/>
                  </a:ext>
                </a:extLst>
              </a:tr>
              <a:tr h="1034107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Learning-Based Glaucoma Detection With Cropped Optic Cup and Disc and Blood Vessel Segmentation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T. Islam et al.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models (EfficientNet, MobileNet, DenseNet, GoogLeNet), blood vessel segmentation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performance in glaucoma detection, uses segmentation for better results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bias, generalization to other diseases not addressed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3744863154"/>
                  </a:ext>
                </a:extLst>
              </a:tr>
              <a:tr h="1034107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Retinal Image Enhancement Algorithm for Diabetic Retinopathy Diagnostic Using Deep Learning Model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da-DK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H. Abbood et al.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enhancement, deep learning classification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contrast and noise reduction, effective for early DR detection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generalization to other retinal diseases, dataset dependency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1831255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59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CA323-902A-551F-F96F-F7A221DE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E9CDCC-B6D3-5BEF-2127-D2A666860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947836"/>
              </p:ext>
            </p:extLst>
          </p:nvPr>
        </p:nvGraphicFramePr>
        <p:xfrm>
          <a:off x="215516" y="404664"/>
          <a:ext cx="8712967" cy="6120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559">
                  <a:extLst>
                    <a:ext uri="{9D8B030D-6E8A-4147-A177-3AD203B41FA5}">
                      <a16:colId xmlns:a16="http://schemas.microsoft.com/office/drawing/2014/main" val="308413867"/>
                    </a:ext>
                  </a:extLst>
                </a:gridCol>
                <a:gridCol w="1577349">
                  <a:extLst>
                    <a:ext uri="{9D8B030D-6E8A-4147-A177-3AD203B41FA5}">
                      <a16:colId xmlns:a16="http://schemas.microsoft.com/office/drawing/2014/main" val="1821437336"/>
                    </a:ext>
                  </a:extLst>
                </a:gridCol>
                <a:gridCol w="976453">
                  <a:extLst>
                    <a:ext uri="{9D8B030D-6E8A-4147-A177-3AD203B41FA5}">
                      <a16:colId xmlns:a16="http://schemas.microsoft.com/office/drawing/2014/main" val="2667761809"/>
                    </a:ext>
                  </a:extLst>
                </a:gridCol>
                <a:gridCol w="751118">
                  <a:extLst>
                    <a:ext uri="{9D8B030D-6E8A-4147-A177-3AD203B41FA5}">
                      <a16:colId xmlns:a16="http://schemas.microsoft.com/office/drawing/2014/main" val="1684702222"/>
                    </a:ext>
                  </a:extLst>
                </a:gridCol>
                <a:gridCol w="2103131">
                  <a:extLst>
                    <a:ext uri="{9D8B030D-6E8A-4147-A177-3AD203B41FA5}">
                      <a16:colId xmlns:a16="http://schemas.microsoft.com/office/drawing/2014/main" val="1397405008"/>
                    </a:ext>
                  </a:extLst>
                </a:gridCol>
                <a:gridCol w="1684648">
                  <a:extLst>
                    <a:ext uri="{9D8B030D-6E8A-4147-A177-3AD203B41FA5}">
                      <a16:colId xmlns:a16="http://schemas.microsoft.com/office/drawing/2014/main" val="3674420850"/>
                    </a:ext>
                  </a:extLst>
                </a:gridCol>
                <a:gridCol w="1244709">
                  <a:extLst>
                    <a:ext uri="{9D8B030D-6E8A-4147-A177-3AD203B41FA5}">
                      <a16:colId xmlns:a16="http://schemas.microsoft.com/office/drawing/2014/main" val="65886247"/>
                    </a:ext>
                  </a:extLst>
                </a:gridCol>
              </a:tblGrid>
              <a:tr h="229016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3039156179"/>
                  </a:ext>
                </a:extLst>
              </a:tr>
              <a:tr h="876409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Retinal Structure Detection in OCTA Image via Voting-Based Multitask Learning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Hao et al.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Voting-based Adaptive Feature Fusion multi-task network (VAFF-Net), multi-task learning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performance across multiple tasks (segmentation, detection, classification)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multi-task fusion, requires large datasets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2458464680"/>
                  </a:ext>
                </a:extLst>
              </a:tr>
              <a:tr h="1308004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of Companion Animals’ Ocular Diseases: Domain Adversarial Learning for Imbalanced Data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G. Nam and S. -Y. Dong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Adversarial Learning, multitask learning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with diverse datasets, useful for animal ocular disease detection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generalization challenges, dataset imbalance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1119390636"/>
                  </a:ext>
                </a:extLst>
              </a:tr>
              <a:tr h="1522839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Dual-Path and Multi-Scale Enhanced Attention Network for Retinal Diseases Classification Using Ultra-Wide-Field Images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 Chen et al.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Multi-scale feature fusion, dual attention module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in detecting small lesions, utilizes wide-field images for broader analysis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intensive, requires specific imaging tools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2606330335"/>
                  </a:ext>
                </a:extLst>
              </a:tr>
              <a:tr h="1092206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Tool Support for Glaucoma Identification With Explainability Using Fundus Images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T. Shyamalee et al.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U-Net with attention mechanisms, Grad-CAM for explainability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interpretability through Grad-CAM, good for clinical adoption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high-quality data, computational overhead for explanation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1648028332"/>
                  </a:ext>
                </a:extLst>
              </a:tr>
              <a:tr h="1092206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Early-Stage Diabetic Retinopathy Detection Using a Weighted Ensemble of Deep Neural Networks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Nazir, J. Kim and Y. -C. Byun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ensemble of deep neural networks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accuracy in early-stage diabetic retinopathy detection</a:t>
                      </a:r>
                    </a:p>
                  </a:txBody>
                  <a:tcPr marL="11203" marR="11203" marT="5601" marB="5601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overfitting due to ensemble complexity, data quality issues</a:t>
                      </a:r>
                    </a:p>
                  </a:txBody>
                  <a:tcPr marL="11203" marR="11203" marT="5601" marB="5601" anchor="ctr"/>
                </a:tc>
                <a:extLst>
                  <a:ext uri="{0D108BD9-81ED-4DB2-BD59-A6C34878D82A}">
                    <a16:rowId xmlns:a16="http://schemas.microsoft.com/office/drawing/2014/main" val="40360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88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64FC49-7217-22D7-B56A-10D496845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977562"/>
              </p:ext>
            </p:extLst>
          </p:nvPr>
        </p:nvGraphicFramePr>
        <p:xfrm>
          <a:off x="179512" y="404665"/>
          <a:ext cx="8712966" cy="583264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3862">
                  <a:extLst>
                    <a:ext uri="{9D8B030D-6E8A-4147-A177-3AD203B41FA5}">
                      <a16:colId xmlns:a16="http://schemas.microsoft.com/office/drawing/2014/main" val="793686066"/>
                    </a:ext>
                  </a:extLst>
                </a:gridCol>
                <a:gridCol w="1786977">
                  <a:extLst>
                    <a:ext uri="{9D8B030D-6E8A-4147-A177-3AD203B41FA5}">
                      <a16:colId xmlns:a16="http://schemas.microsoft.com/office/drawing/2014/main" val="3819491514"/>
                    </a:ext>
                  </a:extLst>
                </a:gridCol>
                <a:gridCol w="1165420">
                  <a:extLst>
                    <a:ext uri="{9D8B030D-6E8A-4147-A177-3AD203B41FA5}">
                      <a16:colId xmlns:a16="http://schemas.microsoft.com/office/drawing/2014/main" val="3210955534"/>
                    </a:ext>
                  </a:extLst>
                </a:gridCol>
                <a:gridCol w="776947">
                  <a:extLst>
                    <a:ext uri="{9D8B030D-6E8A-4147-A177-3AD203B41FA5}">
                      <a16:colId xmlns:a16="http://schemas.microsoft.com/office/drawing/2014/main" val="1638423789"/>
                    </a:ext>
                  </a:extLst>
                </a:gridCol>
                <a:gridCol w="1476199">
                  <a:extLst>
                    <a:ext uri="{9D8B030D-6E8A-4147-A177-3AD203B41FA5}">
                      <a16:colId xmlns:a16="http://schemas.microsoft.com/office/drawing/2014/main" val="1816443385"/>
                    </a:ext>
                  </a:extLst>
                </a:gridCol>
                <a:gridCol w="1718851">
                  <a:extLst>
                    <a:ext uri="{9D8B030D-6E8A-4147-A177-3AD203B41FA5}">
                      <a16:colId xmlns:a16="http://schemas.microsoft.com/office/drawing/2014/main" val="909655124"/>
                    </a:ext>
                  </a:extLst>
                </a:gridCol>
                <a:gridCol w="1244710">
                  <a:extLst>
                    <a:ext uri="{9D8B030D-6E8A-4147-A177-3AD203B41FA5}">
                      <a16:colId xmlns:a16="http://schemas.microsoft.com/office/drawing/2014/main" val="170124392"/>
                    </a:ext>
                  </a:extLst>
                </a:gridCol>
              </a:tblGrid>
              <a:tr h="215045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 marL="21249" marR="21249" marT="10624" marB="10624" anchor="ctr"/>
                </a:tc>
                <a:extLst>
                  <a:ext uri="{0D108BD9-81ED-4DB2-BD59-A6C34878D82A}">
                    <a16:rowId xmlns:a16="http://schemas.microsoft.com/office/drawing/2014/main" val="2153399827"/>
                  </a:ext>
                </a:extLst>
              </a:tr>
              <a:tr h="1178349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Glaucoma Identification Using Convolutional Neural Networks Ensemble for Optic Disc and Cup Segmentation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lt-LT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Virbukaitė, J. Bernatavičienė, D. Imbrasienė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Ensemble, Attention U-Net, Pre-trained Networks (ResNet34, Inceptionv3, DenseNet121)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in joint OD and OC segmentation; Majority voting for final prediction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a large dataset; Performance may depend on quality of input images</a:t>
                      </a:r>
                    </a:p>
                  </a:txBody>
                  <a:tcPr marL="21249" marR="21249" marT="10624" marB="10624" anchor="ctr"/>
                </a:tc>
                <a:extLst>
                  <a:ext uri="{0D108BD9-81ED-4DB2-BD59-A6C34878D82A}">
                    <a16:rowId xmlns:a16="http://schemas.microsoft.com/office/drawing/2014/main" val="3152599659"/>
                  </a:ext>
                </a:extLst>
              </a:tr>
              <a:tr h="1096869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Advancements in Deep Learning for Automated Diagnosis of Ophthalmic Diseases: A Comprehensive Review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K. Dash, P. K. Sethy, A. Das, S. Jena, A. Nanthaamornphong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(CNNs, RNNs, Hybrid Models), Fundus Photography, OCT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 review of various techniques and models; Addresses disease-specific challenges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specific implementation details; Variability in dataset quality</a:t>
                      </a:r>
                    </a:p>
                  </a:txBody>
                  <a:tcPr marL="21249" marR="21249" marT="10624" marB="10624" anchor="ctr"/>
                </a:tc>
                <a:extLst>
                  <a:ext uri="{0D108BD9-81ED-4DB2-BD59-A6C34878D82A}">
                    <a16:rowId xmlns:a16="http://schemas.microsoft.com/office/drawing/2014/main" val="1987049574"/>
                  </a:ext>
                </a:extLst>
              </a:tr>
              <a:tr h="1178349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Multi-Stream Deep Neural Network for Diabetic Retinopathy Severity Classification Under a Boosting Framework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Mustafa, S. F. Ali, M. Bilal, M. S. Hanif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Multi-stream Deep Network, PCA, AdaBoost, Random Forest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classification accuracy (up to 95.58%); Robust performance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architecture; May require fine-tuning for different datasets</a:t>
                      </a:r>
                    </a:p>
                  </a:txBody>
                  <a:tcPr marL="21249" marR="21249" marT="10624" marB="10624" anchor="ctr"/>
                </a:tc>
                <a:extLst>
                  <a:ext uri="{0D108BD9-81ED-4DB2-BD59-A6C34878D82A}">
                    <a16:rowId xmlns:a16="http://schemas.microsoft.com/office/drawing/2014/main" val="980416787"/>
                  </a:ext>
                </a:extLst>
              </a:tr>
              <a:tr h="985688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Intelligence-Based Teleopthalmology Application for Diagnosis of Diabetic Retinopathy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Ghouali et al.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AI-based Smart Teleophthalmology, Deep Learning, TensorFlow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Promotes timely treatment; Useful in remote areas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diabetic retinopathy; Dependent on image quality</a:t>
                      </a:r>
                    </a:p>
                  </a:txBody>
                  <a:tcPr marL="21249" marR="21249" marT="10624" marB="10624" anchor="ctr"/>
                </a:tc>
                <a:extLst>
                  <a:ext uri="{0D108BD9-81ED-4DB2-BD59-A6C34878D82A}">
                    <a16:rowId xmlns:a16="http://schemas.microsoft.com/office/drawing/2014/main" val="4161946969"/>
                  </a:ext>
                </a:extLst>
              </a:tr>
              <a:tr h="1178349"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Explainable AI-Based Approach for Age-Related Macular Degeneration (AMD) Detection via Fundus Imaging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Osa-Sanchez et al.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Vision Transformers (ViTs), CNNs, MLPs, Cascade AI Models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and interpretability; Helps in clinical decision-making</a:t>
                      </a:r>
                    </a:p>
                  </a:txBody>
                  <a:tcPr marL="21249" marR="21249" marT="10624" marB="1062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datasets for better performance; Complexity in model training</a:t>
                      </a:r>
                    </a:p>
                  </a:txBody>
                  <a:tcPr marL="21249" marR="21249" marT="10624" marB="10624" anchor="ctr"/>
                </a:tc>
                <a:extLst>
                  <a:ext uri="{0D108BD9-81ED-4DB2-BD59-A6C34878D82A}">
                    <a16:rowId xmlns:a16="http://schemas.microsoft.com/office/drawing/2014/main" val="613570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22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844</Words>
  <Application>Microsoft Office PowerPoint</Application>
  <PresentationFormat>On-screen Show (4:3)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LITERATURE SURVEY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uniq</dc:creator>
  <cp:lastModifiedBy>Active Galaxy</cp:lastModifiedBy>
  <cp:revision>19</cp:revision>
  <dcterms:created xsi:type="dcterms:W3CDTF">2016-10-18T10:10:32Z</dcterms:created>
  <dcterms:modified xsi:type="dcterms:W3CDTF">2025-01-20T09:24:26Z</dcterms:modified>
</cp:coreProperties>
</file>