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61" r:id="rId4"/>
    <p:sldId id="276" r:id="rId5"/>
    <p:sldId id="282" r:id="rId6"/>
    <p:sldId id="264" r:id="rId7"/>
    <p:sldId id="268" r:id="rId8"/>
    <p:sldId id="269" r:id="rId9"/>
    <p:sldId id="278" r:id="rId10"/>
    <p:sldId id="279" r:id="rId11"/>
    <p:sldId id="280" r:id="rId12"/>
    <p:sldId id="285" r:id="rId13"/>
    <p:sldId id="271" r:id="rId14"/>
    <p:sldId id="266" r:id="rId15"/>
    <p:sldId id="283" r:id="rId16"/>
    <p:sldId id="272" r:id="rId17"/>
    <p:sldId id="267" r:id="rId18"/>
    <p:sldId id="284" r:id="rId19"/>
    <p:sldId id="273" r:id="rId20"/>
    <p:sldId id="287" r:id="rId21"/>
    <p:sldId id="275" r:id="rId22"/>
    <p:sldId id="286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3704"/>
    <a:srgbClr val="000000"/>
    <a:srgbClr val="401D02"/>
    <a:srgbClr val="C75806"/>
    <a:srgbClr val="C40000"/>
    <a:srgbClr val="65482B"/>
    <a:srgbClr val="00499F"/>
    <a:srgbClr val="0CC1E0"/>
    <a:srgbClr val="1C1C1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48" autoAdjust="0"/>
  </p:normalViewPr>
  <p:slideViewPr>
    <p:cSldViewPr>
      <p:cViewPr varScale="1">
        <p:scale>
          <a:sx n="70" d="100"/>
          <a:sy n="70" d="100"/>
        </p:scale>
        <p:origin x="13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5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62DDF9D-2CE6-430D-BFAE-847F9F91EB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680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DF9D-2CE6-430D-BFAE-847F9F91EB9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8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DF9D-2CE6-430D-BFAE-847F9F91EB9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4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DF9D-2CE6-430D-BFAE-847F9F91EB9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0563" y="4941888"/>
            <a:ext cx="4248150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600"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5516563"/>
            <a:ext cx="3455987" cy="9366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363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50050" y="1411288"/>
            <a:ext cx="2070100" cy="51149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1411288"/>
            <a:ext cx="6057900" cy="51149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6880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45C9A-8AAE-4197-939B-D05E175560E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6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A30F1-B7CF-49FB-B474-2FE824F8442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2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85973-048D-4052-ADFA-3DE8D3A144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7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FA9B9-7A95-4FA5-88E7-AE6FCF8F10D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2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BAFCB-D982-420F-957F-71D172AE06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90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F26-79FC-4D4A-9608-8C4E68B7B22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13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E54CF-60EA-4AF4-A3B3-4285A816AFE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747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AB984-F51B-41D0-8D4C-2DEB8F8188A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90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1474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9156D8-F2AA-467A-98C9-25D3E75A4D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76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0244-EE3C-4AC6-B135-B0174FA3040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571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ECAA4-418B-4C04-B7EF-47EEAA12198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0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5799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750" y="2565400"/>
            <a:ext cx="406400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6150" y="2565400"/>
            <a:ext cx="406400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972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065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3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34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653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143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411288"/>
            <a:ext cx="8280400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565400"/>
            <a:ext cx="8280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57E1C03F-2246-46E4-9DDE-72FC10D6170D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204865"/>
            <a:ext cx="8712968" cy="2304256"/>
          </a:xfrm>
        </p:spPr>
        <p:txBody>
          <a:bodyPr/>
          <a:lstStyle/>
          <a:p>
            <a:pPr algn="l"/>
            <a:r>
              <a:rPr lang="en-US" sz="4000" b="1" dirty="0" err="1"/>
              <a:t>Deteksi</a:t>
            </a:r>
            <a:r>
              <a:rPr lang="en-US" sz="4000" b="1" dirty="0"/>
              <a:t> </a:t>
            </a:r>
            <a:r>
              <a:rPr lang="en-US" sz="4000" b="1" dirty="0" err="1"/>
              <a:t>Transaksi</a:t>
            </a:r>
            <a:r>
              <a:rPr lang="en-US" sz="4000" b="1" dirty="0"/>
              <a:t> </a:t>
            </a:r>
            <a:r>
              <a:rPr lang="en-US" sz="4000" b="1" dirty="0" err="1"/>
              <a:t>Keuangan</a:t>
            </a:r>
            <a:r>
              <a:rPr lang="en-US" sz="4000" b="1" dirty="0"/>
              <a:t> di </a:t>
            </a:r>
            <a:r>
              <a:rPr lang="en-US" sz="4000" b="1" dirty="0" err="1"/>
              <a:t>Perbankan</a:t>
            </a:r>
            <a:r>
              <a:rPr lang="en-US" sz="4000" b="1" dirty="0"/>
              <a:t> </a:t>
            </a:r>
            <a:r>
              <a:rPr lang="en-US" sz="4000" b="1" dirty="0" err="1"/>
              <a:t>Terindikasi</a:t>
            </a:r>
            <a:r>
              <a:rPr lang="en-US" sz="4000" b="1" dirty="0"/>
              <a:t> FRAUD </a:t>
            </a:r>
            <a:r>
              <a:rPr lang="en-US" sz="4000" b="1" dirty="0" err="1"/>
              <a:t>atau</a:t>
            </a:r>
            <a:r>
              <a:rPr lang="en-US" sz="4000" b="1" dirty="0"/>
              <a:t> </a:t>
            </a:r>
            <a:r>
              <a:rPr lang="en-US" sz="4000" b="1" dirty="0" err="1"/>
              <a:t>Tidak</a:t>
            </a:r>
            <a:endParaRPr lang="uk-UA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936" y="5589240"/>
            <a:ext cx="8496622" cy="10080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Final Project </a:t>
            </a:r>
            <a:r>
              <a:rPr lang="en-US" sz="2800" dirty="0" err="1"/>
              <a:t>Dibimbing</a:t>
            </a:r>
            <a:r>
              <a:rPr lang="en-US" sz="2800" dirty="0"/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Bootcamp Data Science Batch 23 Refocus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CD212-AAA6-499B-A88A-17868E21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23540" r="14563" b="17240"/>
          <a:stretch/>
        </p:blipFill>
        <p:spPr>
          <a:xfrm>
            <a:off x="1043608" y="0"/>
            <a:ext cx="5688632" cy="414908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6D74C05-0440-4701-B379-23776501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576064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DD8B93-CF5E-4A0A-8F39-43D37CDACABD}"/>
              </a:ext>
            </a:extLst>
          </p:cNvPr>
          <p:cNvSpPr txBox="1">
            <a:spLocks/>
          </p:cNvSpPr>
          <p:nvPr/>
        </p:nvSpPr>
        <p:spPr bwMode="auto">
          <a:xfrm>
            <a:off x="6876256" y="260648"/>
            <a:ext cx="2160240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kern="0" dirty="0" err="1"/>
              <a:t>Akun</a:t>
            </a:r>
            <a:r>
              <a:rPr lang="en-US" sz="1900" kern="0" dirty="0"/>
              <a:t> </a:t>
            </a:r>
            <a:r>
              <a:rPr lang="en-US" sz="1900" kern="0" dirty="0" err="1"/>
              <a:t>pengirim</a:t>
            </a:r>
            <a:r>
              <a:rPr lang="en-US" sz="1900" kern="0" dirty="0"/>
              <a:t> dan </a:t>
            </a:r>
            <a:r>
              <a:rPr lang="en-US" sz="1900" kern="0" dirty="0" err="1"/>
              <a:t>penerima</a:t>
            </a:r>
            <a:r>
              <a:rPr lang="en-US" sz="1900" kern="0" dirty="0"/>
              <a:t> </a:t>
            </a:r>
            <a:r>
              <a:rPr lang="en-US" sz="1900" kern="0" dirty="0" err="1"/>
              <a:t>hanya</a:t>
            </a:r>
            <a:r>
              <a:rPr lang="en-US" sz="1900" kern="0" dirty="0"/>
              <a:t> </a:t>
            </a:r>
            <a:r>
              <a:rPr lang="en-US" sz="1900" kern="0" dirty="0" err="1"/>
              <a:t>sebagai</a:t>
            </a:r>
            <a:r>
              <a:rPr lang="en-US" sz="1900" kern="0" dirty="0"/>
              <a:t> </a:t>
            </a:r>
            <a:r>
              <a:rPr lang="en-US" sz="1900" kern="0" dirty="0" err="1"/>
              <a:t>identifikasi</a:t>
            </a:r>
            <a:r>
              <a:rPr lang="en-US" sz="1900" kern="0" dirty="0"/>
              <a:t> </a:t>
            </a:r>
            <a:r>
              <a:rPr lang="en-US" sz="1900" kern="0" dirty="0" err="1"/>
              <a:t>nama</a:t>
            </a:r>
            <a:r>
              <a:rPr lang="en-US" sz="1900" kern="0" dirty="0"/>
              <a:t> </a:t>
            </a:r>
            <a:r>
              <a:rPr lang="en-US" sz="1900" kern="0" dirty="0" err="1"/>
              <a:t>akun</a:t>
            </a:r>
            <a:r>
              <a:rPr lang="en-US" sz="1900" kern="0" dirty="0"/>
              <a:t> dan </a:t>
            </a:r>
            <a:r>
              <a:rPr lang="en-US" sz="1900" kern="0" dirty="0" err="1"/>
              <a:t>tidak</a:t>
            </a:r>
            <a:r>
              <a:rPr lang="en-US" sz="1900" kern="0" dirty="0"/>
              <a:t> </a:t>
            </a:r>
            <a:r>
              <a:rPr lang="en-US" sz="1900" kern="0" dirty="0" err="1"/>
              <a:t>memberi</a:t>
            </a:r>
            <a:r>
              <a:rPr lang="en-US" sz="1900" kern="0" dirty="0"/>
              <a:t> </a:t>
            </a:r>
            <a:r>
              <a:rPr lang="en-US" sz="1900" kern="0" dirty="0" err="1"/>
              <a:t>informasi</a:t>
            </a:r>
            <a:r>
              <a:rPr lang="en-US" sz="1900" kern="0" dirty="0"/>
              <a:t> yang </a:t>
            </a:r>
            <a:r>
              <a:rPr lang="en-US" sz="1900" kern="0" dirty="0" err="1"/>
              <a:t>relevan</a:t>
            </a:r>
            <a:r>
              <a:rPr lang="en-US" sz="1900" kern="0" dirty="0"/>
              <a:t> </a:t>
            </a:r>
            <a:r>
              <a:rPr lang="en-US" sz="1900" kern="0" dirty="0" err="1"/>
              <a:t>terhadap</a:t>
            </a:r>
            <a:r>
              <a:rPr lang="en-US" sz="1900" kern="0" dirty="0"/>
              <a:t> </a:t>
            </a:r>
            <a:r>
              <a:rPr lang="en-US" sz="1900" kern="0" dirty="0" err="1"/>
              <a:t>deteksi</a:t>
            </a:r>
            <a:r>
              <a:rPr lang="en-US" sz="1900" kern="0" dirty="0"/>
              <a:t> </a:t>
            </a:r>
            <a:r>
              <a:rPr lang="en-US" sz="1900" kern="0" dirty="0" err="1"/>
              <a:t>transaksi</a:t>
            </a:r>
            <a:r>
              <a:rPr lang="en-US" sz="1900" kern="0" dirty="0"/>
              <a:t> </a:t>
            </a:r>
            <a:r>
              <a:rPr lang="en-US" sz="1900" kern="0" dirty="0" err="1"/>
              <a:t>yg</a:t>
            </a:r>
            <a:r>
              <a:rPr lang="en-US" sz="1900" kern="0" dirty="0"/>
              <a:t> </a:t>
            </a:r>
            <a:r>
              <a:rPr lang="en-US" sz="1900" kern="0" dirty="0" err="1"/>
              <a:t>terindikasi</a:t>
            </a:r>
            <a:r>
              <a:rPr lang="en-US" sz="1900" kern="0" dirty="0"/>
              <a:t> Fraud.</a:t>
            </a:r>
          </a:p>
        </p:txBody>
      </p:sp>
    </p:spTree>
    <p:extLst>
      <p:ext uri="{BB962C8B-B14F-4D97-AF65-F5344CB8AC3E}">
        <p14:creationId xmlns:p14="http://schemas.microsoft.com/office/powerpoint/2010/main" val="354007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D168EA-17E4-4F0C-82B2-D6F25922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641"/>
            <a:ext cx="7200800" cy="40324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D9AF50-2009-4E61-B5FA-430EC36FF61C}"/>
              </a:ext>
            </a:extLst>
          </p:cNvPr>
          <p:cNvSpPr txBox="1">
            <a:spLocks/>
          </p:cNvSpPr>
          <p:nvPr/>
        </p:nvSpPr>
        <p:spPr bwMode="auto">
          <a:xfrm>
            <a:off x="1907704" y="5157192"/>
            <a:ext cx="712879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dirty="0" err="1"/>
              <a:t>isFlaggedFraud</a:t>
            </a:r>
            <a:r>
              <a:rPr lang="en-US" sz="1900" dirty="0"/>
              <a:t> </a:t>
            </a:r>
            <a:r>
              <a:rPr lang="en-US" sz="1900" dirty="0" err="1"/>
              <a:t>memiliki</a:t>
            </a:r>
            <a:r>
              <a:rPr lang="en-US" sz="1900" dirty="0"/>
              <a:t> </a:t>
            </a:r>
            <a:r>
              <a:rPr lang="en-US" sz="1900" dirty="0" err="1"/>
              <a:t>nilai</a:t>
            </a:r>
            <a:r>
              <a:rPr lang="en-US" sz="1900" dirty="0"/>
              <a:t> yang </a:t>
            </a:r>
            <a:r>
              <a:rPr lang="en-US" sz="1900" dirty="0" err="1"/>
              <a:t>sama</a:t>
            </a:r>
            <a:r>
              <a:rPr lang="en-US" sz="1900" dirty="0"/>
              <a:t> (0)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semua</a:t>
            </a:r>
            <a:r>
              <a:rPr lang="en-US" sz="1900" dirty="0"/>
              <a:t> </a:t>
            </a:r>
            <a:r>
              <a:rPr lang="en-US" sz="1900" dirty="0" err="1"/>
              <a:t>entri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dataset, </a:t>
            </a:r>
            <a:r>
              <a:rPr lang="en-US" sz="1900" dirty="0" err="1"/>
              <a:t>maka</a:t>
            </a:r>
            <a:r>
              <a:rPr lang="en-US" sz="1900" dirty="0"/>
              <a:t> </a:t>
            </a: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dirty="0" err="1"/>
              <a:t>tersebut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memberikan</a:t>
            </a:r>
            <a:r>
              <a:rPr lang="en-US" sz="1900" dirty="0"/>
              <a:t> </a:t>
            </a:r>
            <a:r>
              <a:rPr lang="en-US" sz="1900" dirty="0" err="1"/>
              <a:t>kontribusi</a:t>
            </a:r>
            <a:r>
              <a:rPr lang="en-US" sz="1900" dirty="0"/>
              <a:t> </a:t>
            </a:r>
            <a:r>
              <a:rPr lang="en-US" sz="1900" dirty="0" err="1"/>
              <a:t>informasi</a:t>
            </a:r>
            <a:r>
              <a:rPr lang="en-US" sz="1900" dirty="0"/>
              <a:t> </a:t>
            </a:r>
            <a:r>
              <a:rPr lang="en-US" sz="1900" dirty="0" err="1"/>
              <a:t>berharga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pembuatan</a:t>
            </a:r>
            <a:r>
              <a:rPr lang="en-US" sz="1900" dirty="0"/>
              <a:t> model, dan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dihapus</a:t>
            </a:r>
            <a:r>
              <a:rPr lang="en-US" sz="1900" dirty="0"/>
              <a:t>.</a:t>
            </a:r>
            <a:endParaRPr lang="en-US" sz="1900" kern="0" dirty="0"/>
          </a:p>
        </p:txBody>
      </p:sp>
    </p:spTree>
    <p:extLst>
      <p:ext uri="{BB962C8B-B14F-4D97-AF65-F5344CB8AC3E}">
        <p14:creationId xmlns:p14="http://schemas.microsoft.com/office/powerpoint/2010/main" val="119318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2376FA-1B2C-44CA-BE20-3690E372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16632"/>
            <a:ext cx="727280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2489858-9F02-44D2-A969-4B7A857CE951}"/>
              </a:ext>
            </a:extLst>
          </p:cNvPr>
          <p:cNvSpPr txBox="1">
            <a:spLocks/>
          </p:cNvSpPr>
          <p:nvPr/>
        </p:nvSpPr>
        <p:spPr bwMode="auto">
          <a:xfrm>
            <a:off x="1907704" y="4653136"/>
            <a:ext cx="712879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700" dirty="0"/>
              <a:t>Ada 2 pasang feature </a:t>
            </a:r>
            <a:r>
              <a:rPr lang="en-US" sz="1700" dirty="0" err="1"/>
              <a:t>yg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korelasi</a:t>
            </a:r>
            <a:r>
              <a:rPr lang="en-US" sz="1700" dirty="0"/>
              <a:t> </a:t>
            </a:r>
            <a:r>
              <a:rPr lang="en-US" sz="1700" dirty="0" err="1"/>
              <a:t>tinggi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Saldo</a:t>
            </a:r>
            <a:r>
              <a:rPr lang="en-US" sz="1700" dirty="0"/>
              <a:t> Awal - </a:t>
            </a:r>
            <a:r>
              <a:rPr lang="en-US" sz="1700" dirty="0" err="1"/>
              <a:t>Saldo</a:t>
            </a:r>
            <a:r>
              <a:rPr lang="en-US" sz="1700" dirty="0"/>
              <a:t> Akhir </a:t>
            </a:r>
            <a:r>
              <a:rPr lang="en-US" sz="1700" dirty="0" err="1"/>
              <a:t>akun</a:t>
            </a:r>
            <a:r>
              <a:rPr lang="en-US" sz="1700" dirty="0"/>
              <a:t> </a:t>
            </a:r>
            <a:r>
              <a:rPr lang="en-US" sz="1700" dirty="0" err="1"/>
              <a:t>Pengirim</a:t>
            </a:r>
            <a:r>
              <a:rPr lang="en-US" sz="1700" dirty="0"/>
              <a:t> dan </a:t>
            </a:r>
            <a:r>
              <a:rPr lang="en-US" sz="1700" dirty="0" err="1"/>
              <a:t>Saldo</a:t>
            </a:r>
            <a:r>
              <a:rPr lang="en-US" sz="1700" dirty="0"/>
              <a:t> Awal - </a:t>
            </a:r>
            <a:r>
              <a:rPr lang="en-US" sz="1700" dirty="0" err="1"/>
              <a:t>Saldo</a:t>
            </a:r>
            <a:r>
              <a:rPr lang="en-US" sz="1700" dirty="0"/>
              <a:t> Akhir </a:t>
            </a:r>
            <a:r>
              <a:rPr lang="en-US" sz="1700" dirty="0" err="1"/>
              <a:t>akun</a:t>
            </a:r>
            <a:r>
              <a:rPr lang="en-US" sz="1700" dirty="0"/>
              <a:t> </a:t>
            </a:r>
            <a:r>
              <a:rPr lang="en-US" sz="1700" dirty="0" err="1"/>
              <a:t>penerima</a:t>
            </a:r>
            <a:r>
              <a:rPr lang="en-US" sz="1700" dirty="0"/>
              <a:t>, features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tetap</a:t>
            </a:r>
            <a:r>
              <a:rPr lang="en-US" sz="1700" dirty="0"/>
              <a:t> </a:t>
            </a:r>
            <a:r>
              <a:rPr lang="en-US" sz="1700" dirty="0" err="1"/>
              <a:t>dipertahankan</a:t>
            </a:r>
            <a:r>
              <a:rPr lang="en-US" sz="1700" dirty="0"/>
              <a:t> </a:t>
            </a:r>
            <a:r>
              <a:rPr lang="en-US" sz="1700" dirty="0" err="1"/>
              <a:t>karena</a:t>
            </a:r>
            <a:r>
              <a:rPr lang="en-US" sz="1700" dirty="0"/>
              <a:t> </a:t>
            </a:r>
            <a:r>
              <a:rPr lang="en-US" sz="1700" dirty="0" err="1"/>
              <a:t>memberikan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</a:t>
            </a:r>
            <a:r>
              <a:rPr lang="en-US" sz="1700" dirty="0" err="1"/>
              <a:t>yg</a:t>
            </a:r>
            <a:r>
              <a:rPr lang="en-US" sz="1700" dirty="0"/>
              <a:t> </a:t>
            </a:r>
            <a:r>
              <a:rPr lang="en-US" sz="1700" dirty="0" err="1"/>
              <a:t>berguna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melihat</a:t>
            </a:r>
            <a:r>
              <a:rPr lang="en-US" sz="1700" dirty="0"/>
              <a:t> </a:t>
            </a:r>
            <a:r>
              <a:rPr lang="en-US" sz="1700" dirty="0" err="1"/>
              <a:t>konsistensi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suatu</a:t>
            </a:r>
            <a:r>
              <a:rPr lang="en-US" sz="1700" dirty="0"/>
              <a:t> </a:t>
            </a:r>
            <a:r>
              <a:rPr lang="en-US" sz="1700" dirty="0" err="1"/>
              <a:t>transaksi</a:t>
            </a:r>
            <a:r>
              <a:rPr lang="en-US" sz="1700" dirty="0"/>
              <a:t> </a:t>
            </a:r>
            <a:r>
              <a:rPr lang="en-US" sz="1700" dirty="0" err="1"/>
              <a:t>keuangan</a:t>
            </a:r>
            <a:r>
              <a:rPr lang="en-US" sz="1700" dirty="0"/>
              <a:t>,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saldo</a:t>
            </a:r>
            <a:r>
              <a:rPr lang="en-US" sz="1700" dirty="0"/>
              <a:t> </a:t>
            </a:r>
            <a:r>
              <a:rPr lang="en-US" sz="1700" dirty="0" err="1"/>
              <a:t>awal</a:t>
            </a:r>
            <a:r>
              <a:rPr lang="en-US" sz="1700" dirty="0"/>
              <a:t> dan </a:t>
            </a:r>
            <a:r>
              <a:rPr lang="en-US" sz="1700" dirty="0" err="1"/>
              <a:t>akhir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perubahan</a:t>
            </a:r>
            <a:r>
              <a:rPr lang="en-US" sz="1700" dirty="0"/>
              <a:t> </a:t>
            </a:r>
            <a:r>
              <a:rPr lang="en-US" sz="1700" dirty="0" err="1"/>
              <a:t>yg</a:t>
            </a:r>
            <a:r>
              <a:rPr lang="en-US" sz="1700" dirty="0"/>
              <a:t> </a:t>
            </a:r>
            <a:r>
              <a:rPr lang="en-US" sz="1700" dirty="0" err="1"/>
              <a:t>signifikan</a:t>
            </a:r>
            <a:r>
              <a:rPr lang="en-US" sz="1700" dirty="0"/>
              <a:t> </a:t>
            </a:r>
            <a:r>
              <a:rPr lang="en-US" sz="1700" dirty="0" err="1"/>
              <a:t>hal</a:t>
            </a:r>
            <a:r>
              <a:rPr lang="en-US" sz="1700" dirty="0"/>
              <a:t> </a:t>
            </a:r>
            <a:r>
              <a:rPr lang="en-US" sz="1700" dirty="0" err="1"/>
              <a:t>tersebut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indikator</a:t>
            </a:r>
            <a:r>
              <a:rPr lang="en-US" sz="1700" dirty="0"/>
              <a:t> </a:t>
            </a:r>
            <a:r>
              <a:rPr lang="en-US" sz="1700" dirty="0" err="1"/>
              <a:t>adanya</a:t>
            </a:r>
            <a:r>
              <a:rPr lang="en-US" sz="1700" dirty="0"/>
              <a:t> </a:t>
            </a:r>
            <a:r>
              <a:rPr lang="en-US" sz="1700" dirty="0" err="1"/>
              <a:t>kejanggalan</a:t>
            </a:r>
            <a:r>
              <a:rPr lang="en-US" sz="1700" dirty="0"/>
              <a:t> pada </a:t>
            </a:r>
            <a:r>
              <a:rPr lang="en-US" sz="1700" dirty="0" err="1"/>
              <a:t>transaksi</a:t>
            </a:r>
            <a:r>
              <a:rPr lang="en-US" sz="1700" dirty="0"/>
              <a:t> </a:t>
            </a:r>
            <a:r>
              <a:rPr lang="en-US" sz="1700" dirty="0" err="1"/>
              <a:t>keuangan</a:t>
            </a:r>
            <a:r>
              <a:rPr lang="en-US" sz="1700" dirty="0"/>
              <a:t> dan </a:t>
            </a:r>
            <a:r>
              <a:rPr lang="en-US" sz="1700" dirty="0" err="1"/>
              <a:t>bukan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mungkin</a:t>
            </a:r>
            <a:r>
              <a:rPr lang="en-US" sz="1700" dirty="0"/>
              <a:t> </a:t>
            </a:r>
            <a:r>
              <a:rPr lang="en-US" sz="1700" dirty="0" err="1"/>
              <a:t>adanya</a:t>
            </a:r>
            <a:r>
              <a:rPr lang="en-US" sz="1700" dirty="0"/>
              <a:t> </a:t>
            </a:r>
            <a:r>
              <a:rPr lang="en-US" sz="1700" dirty="0" err="1"/>
              <a:t>potensi</a:t>
            </a:r>
            <a:r>
              <a:rPr lang="en-US" sz="1700" dirty="0"/>
              <a:t> </a:t>
            </a:r>
            <a:r>
              <a:rPr lang="en-US" sz="1700" dirty="0" err="1"/>
              <a:t>transaksi</a:t>
            </a:r>
            <a:r>
              <a:rPr lang="en-US" sz="1700" dirty="0"/>
              <a:t> </a:t>
            </a:r>
            <a:r>
              <a:rPr lang="en-US" sz="1700" dirty="0" err="1"/>
              <a:t>terindikasi</a:t>
            </a:r>
            <a:r>
              <a:rPr lang="en-US" sz="1700" dirty="0"/>
              <a:t> Fraud.</a:t>
            </a:r>
            <a:endParaRPr 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2695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B16355-08F6-408A-BE3E-95A86C62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640"/>
            <a:ext cx="7308304" cy="381642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D137DC-F64A-40EF-BCEB-9BFEB1D492C3}"/>
              </a:ext>
            </a:extLst>
          </p:cNvPr>
          <p:cNvSpPr txBox="1">
            <a:spLocks/>
          </p:cNvSpPr>
          <p:nvPr/>
        </p:nvSpPr>
        <p:spPr bwMode="auto">
          <a:xfrm>
            <a:off x="1907704" y="4221088"/>
            <a:ext cx="712879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Target </a:t>
            </a:r>
            <a:r>
              <a:rPr lang="en-US" sz="1800" dirty="0" err="1">
                <a:solidFill>
                  <a:schemeClr val="tx1"/>
                </a:solidFill>
              </a:rPr>
              <a:t>variabel</a:t>
            </a:r>
            <a:r>
              <a:rPr lang="en-US" sz="1800" dirty="0">
                <a:solidFill>
                  <a:schemeClr val="tx1"/>
                </a:solidFill>
              </a:rPr>
              <a:t> sangat </a:t>
            </a:r>
            <a:r>
              <a:rPr lang="en-US" sz="1800" dirty="0" err="1">
                <a:solidFill>
                  <a:schemeClr val="tx1"/>
                </a:solidFill>
              </a:rPr>
              <a:t>tidak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seimbang</a:t>
            </a:r>
            <a:r>
              <a:rPr lang="en-US" sz="1800" dirty="0">
                <a:solidFill>
                  <a:schemeClr val="tx1"/>
                </a:solidFill>
              </a:rPr>
              <a:t> (imbalance) </a:t>
            </a:r>
            <a:r>
              <a:rPr lang="en-US" sz="1800" dirty="0" err="1">
                <a:solidFill>
                  <a:schemeClr val="tx1"/>
                </a:solidFill>
              </a:rPr>
              <a:t>antara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kelas</a:t>
            </a:r>
            <a:r>
              <a:rPr lang="en-US" sz="1800" dirty="0">
                <a:solidFill>
                  <a:schemeClr val="tx1"/>
                </a:solidFill>
              </a:rPr>
              <a:t> non-Fraud dan Fraud, pada </a:t>
            </a:r>
            <a:r>
              <a:rPr lang="en-US" sz="1800" dirty="0" err="1">
                <a:solidFill>
                  <a:schemeClr val="tx1"/>
                </a:solidFill>
              </a:rPr>
              <a:t>kasus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metrik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evaluasi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yg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digunakan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yaitu</a:t>
            </a:r>
            <a:r>
              <a:rPr lang="en-US" sz="1800" dirty="0">
                <a:solidFill>
                  <a:schemeClr val="tx1"/>
                </a:solidFill>
              </a:rPr>
              <a:t> F1-score, </a:t>
            </a:r>
            <a:r>
              <a:rPr lang="en-US" sz="1800" dirty="0" err="1">
                <a:solidFill>
                  <a:schemeClr val="tx1"/>
                </a:solidFill>
              </a:rPr>
              <a:t>karena</a:t>
            </a:r>
            <a:r>
              <a:rPr lang="en-US" sz="1800" dirty="0">
                <a:solidFill>
                  <a:schemeClr val="tx1"/>
                </a:solidFill>
              </a:rPr>
              <a:t> F1-score </a:t>
            </a:r>
            <a:r>
              <a:rPr lang="en-US" sz="1800" dirty="0" err="1">
                <a:solidFill>
                  <a:schemeClr val="tx1"/>
                </a:solidFill>
              </a:rPr>
              <a:t>memberikan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gambaran</a:t>
            </a:r>
            <a:r>
              <a:rPr lang="en-US" sz="1800" dirty="0">
                <a:solidFill>
                  <a:schemeClr val="tx1"/>
                </a:solidFill>
              </a:rPr>
              <a:t> yang </a:t>
            </a:r>
            <a:r>
              <a:rPr lang="en-US" sz="1800" dirty="0" err="1">
                <a:solidFill>
                  <a:schemeClr val="tx1"/>
                </a:solidFill>
              </a:rPr>
              <a:t>lebih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baik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tentang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kinerja</a:t>
            </a:r>
            <a:r>
              <a:rPr lang="en-US" sz="1800" dirty="0">
                <a:solidFill>
                  <a:schemeClr val="tx1"/>
                </a:solidFill>
              </a:rPr>
              <a:t> model di </a:t>
            </a:r>
            <a:r>
              <a:rPr lang="en-US" sz="1800" dirty="0" err="1">
                <a:solidFill>
                  <a:schemeClr val="tx1"/>
                </a:solidFill>
              </a:rPr>
              <a:t>tengah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ketidakseimbangan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disamping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itu</a:t>
            </a:r>
            <a:r>
              <a:rPr lang="en-US" sz="1800" dirty="0">
                <a:solidFill>
                  <a:schemeClr val="tx1"/>
                </a:solidFill>
              </a:rPr>
              <a:t> F1-score </a:t>
            </a:r>
            <a:r>
              <a:rPr lang="en-US" sz="1800" dirty="0" err="1">
                <a:solidFill>
                  <a:schemeClr val="tx1"/>
                </a:solidFill>
              </a:rPr>
              <a:t>mengambil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keseimbangan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nilai</a:t>
            </a:r>
            <a:r>
              <a:rPr lang="en-US" sz="1800" dirty="0">
                <a:solidFill>
                  <a:schemeClr val="tx1"/>
                </a:solidFill>
              </a:rPr>
              <a:t> rata-rata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Precision dan Recall, dan juga F1-score </a:t>
            </a:r>
            <a:r>
              <a:rPr lang="en-US" sz="1800" dirty="0" err="1">
                <a:solidFill>
                  <a:schemeClr val="tx1"/>
                </a:solidFill>
              </a:rPr>
              <a:t>dapat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mengidentifikasi</a:t>
            </a:r>
            <a:r>
              <a:rPr lang="en-US" sz="1800" dirty="0">
                <a:solidFill>
                  <a:schemeClr val="tx1"/>
                </a:solidFill>
              </a:rPr>
              <a:t> model yang </a:t>
            </a:r>
            <a:r>
              <a:rPr lang="en-US" sz="1800" dirty="0" err="1">
                <a:solidFill>
                  <a:schemeClr val="tx1"/>
                </a:solidFill>
              </a:rPr>
              <a:t>baik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secara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keseluruhan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dalam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menangani</a:t>
            </a:r>
            <a:r>
              <a:rPr lang="en-US" sz="1800" dirty="0">
                <a:solidFill>
                  <a:schemeClr val="tx1"/>
                </a:solidFill>
              </a:rPr>
              <a:t> False Positives dan False Negatives.</a:t>
            </a:r>
            <a:endParaRPr 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81121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4B9C5-3AFE-4DAF-844E-15CE4201E563}"/>
              </a:ext>
            </a:extLst>
          </p:cNvPr>
          <p:cNvSpPr txBox="1"/>
          <p:nvPr/>
        </p:nvSpPr>
        <p:spPr>
          <a:xfrm>
            <a:off x="179512" y="3068960"/>
            <a:ext cx="86409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28350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89DEE22-329E-4ECF-92A1-B181AFBF4036}"/>
              </a:ext>
            </a:extLst>
          </p:cNvPr>
          <p:cNvSpPr txBox="1">
            <a:spLocks/>
          </p:cNvSpPr>
          <p:nvPr/>
        </p:nvSpPr>
        <p:spPr bwMode="auto">
          <a:xfrm>
            <a:off x="-3032118" y="859708"/>
            <a:ext cx="2851590" cy="364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endParaRPr lang="en-US" sz="2100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5EF169-E445-4479-B65E-ED304E060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6" t="37400" r="16926" b="14720"/>
          <a:stretch/>
        </p:blipFill>
        <p:spPr>
          <a:xfrm>
            <a:off x="1331640" y="0"/>
            <a:ext cx="7812360" cy="2492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0E53E7-E07E-4167-9618-791596B88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3" t="35280" r="23226" b="40780"/>
          <a:stretch/>
        </p:blipFill>
        <p:spPr>
          <a:xfrm>
            <a:off x="1331640" y="2519176"/>
            <a:ext cx="7812360" cy="13681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15291F-C670-47BC-BD5F-A8AB6CDD09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6" t="37400" r="6688" b="24801"/>
          <a:stretch/>
        </p:blipFill>
        <p:spPr>
          <a:xfrm>
            <a:off x="1331640" y="3887328"/>
            <a:ext cx="7812360" cy="29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2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C0073-3233-43A5-88A9-013313941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6" t="28580" r="5901" b="12201"/>
          <a:stretch/>
        </p:blipFill>
        <p:spPr>
          <a:xfrm>
            <a:off x="1763688" y="260648"/>
            <a:ext cx="7272808" cy="40324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3DE053-38E5-462A-8597-7F00B731191E}"/>
              </a:ext>
            </a:extLst>
          </p:cNvPr>
          <p:cNvSpPr txBox="1">
            <a:spLocks/>
          </p:cNvSpPr>
          <p:nvPr/>
        </p:nvSpPr>
        <p:spPr bwMode="auto">
          <a:xfrm>
            <a:off x="1907704" y="5589240"/>
            <a:ext cx="712879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mengkonversi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variabel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kategori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kualitatif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menjadi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representasi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numerik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variabel</a:t>
            </a:r>
            <a:r>
              <a:rPr lang="en-US" sz="1800" dirty="0">
                <a:solidFill>
                  <a:schemeClr val="tx1"/>
                </a:solidFill>
              </a:rPr>
              <a:t> biner) yang </a:t>
            </a:r>
            <a:r>
              <a:rPr lang="en-US" sz="1800" dirty="0" err="1">
                <a:solidFill>
                  <a:schemeClr val="tx1"/>
                </a:solidFill>
              </a:rPr>
              <a:t>dapat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digunakan</a:t>
            </a:r>
            <a:r>
              <a:rPr lang="en-US" sz="1800" dirty="0">
                <a:solidFill>
                  <a:schemeClr val="tx1"/>
                </a:solidFill>
              </a:rPr>
              <a:t> oleh </a:t>
            </a:r>
            <a:r>
              <a:rPr lang="en-US" sz="1800" dirty="0" err="1">
                <a:solidFill>
                  <a:schemeClr val="tx1"/>
                </a:solidFill>
              </a:rPr>
              <a:t>algoritma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pembelajaran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mesin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20476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4B9C5-3AFE-4DAF-844E-15CE4201E563}"/>
              </a:ext>
            </a:extLst>
          </p:cNvPr>
          <p:cNvSpPr txBox="1"/>
          <p:nvPr/>
        </p:nvSpPr>
        <p:spPr>
          <a:xfrm>
            <a:off x="179512" y="3068960"/>
            <a:ext cx="86409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Pemodelan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&amp; </a:t>
            </a:r>
            <a:r>
              <a:rPr kumimoji="0" lang="en-US" sz="5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Evaluasi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806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A8BE-6076-464E-876B-842C9C6F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0" y="13692"/>
            <a:ext cx="7357478" cy="5349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Hasil dan </a:t>
            </a:r>
            <a:r>
              <a:rPr lang="en-US" sz="2800" b="1" dirty="0" err="1">
                <a:solidFill>
                  <a:schemeClr val="bg1"/>
                </a:solidFill>
              </a:rPr>
              <a:t>Evaluasi</a:t>
            </a:r>
            <a:r>
              <a:rPr lang="en-US" sz="28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D01D8-BB22-44B5-837B-3244C85B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19" y="764704"/>
            <a:ext cx="7357479" cy="242198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482BB83-3E50-4119-8A97-599D7099853D}"/>
              </a:ext>
            </a:extLst>
          </p:cNvPr>
          <p:cNvSpPr txBox="1">
            <a:spLocks/>
          </p:cNvSpPr>
          <p:nvPr/>
        </p:nvSpPr>
        <p:spPr bwMode="auto">
          <a:xfrm>
            <a:off x="1907704" y="5373216"/>
            <a:ext cx="72362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endParaRPr lang="en-US" sz="1700" kern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2CB13A-DBAE-4EC9-91C5-861C99328980}"/>
              </a:ext>
            </a:extLst>
          </p:cNvPr>
          <p:cNvSpPr txBox="1">
            <a:spLocks/>
          </p:cNvSpPr>
          <p:nvPr/>
        </p:nvSpPr>
        <p:spPr bwMode="auto">
          <a:xfrm>
            <a:off x="1800202" y="4077072"/>
            <a:ext cx="723629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700" kern="0" dirty="0"/>
              <a:t>Dari </a:t>
            </a:r>
            <a:r>
              <a:rPr lang="en-US" sz="1700" kern="0" dirty="0" err="1"/>
              <a:t>ketiga</a:t>
            </a:r>
            <a:r>
              <a:rPr lang="en-US" sz="1700" kern="0" dirty="0"/>
              <a:t> model </a:t>
            </a:r>
            <a:r>
              <a:rPr lang="en-US" sz="1700" kern="0" dirty="0" err="1"/>
              <a:t>yg</a:t>
            </a:r>
            <a:r>
              <a:rPr lang="en-US" sz="1700" kern="0" dirty="0"/>
              <a:t> </a:t>
            </a:r>
            <a:r>
              <a:rPr lang="en-US" sz="1700" kern="0" dirty="0" err="1"/>
              <a:t>dicoba</a:t>
            </a:r>
            <a:r>
              <a:rPr lang="en-US" sz="1700" kern="0" dirty="0"/>
              <a:t> </a:t>
            </a:r>
            <a:r>
              <a:rPr lang="en-US" sz="1700" kern="0" dirty="0" err="1"/>
              <a:t>pemodelannya</a:t>
            </a:r>
            <a:r>
              <a:rPr lang="en-US" sz="1700" kern="0" dirty="0"/>
              <a:t>, model </a:t>
            </a:r>
            <a:r>
              <a:rPr lang="en-US" sz="1700" kern="0" dirty="0" err="1"/>
              <a:t>XGBoost</a:t>
            </a:r>
            <a:r>
              <a:rPr lang="en-US" sz="1700" kern="0" dirty="0"/>
              <a:t> </a:t>
            </a:r>
            <a:r>
              <a:rPr lang="en-US" sz="1700" kern="0" dirty="0" err="1"/>
              <a:t>menghasilkan</a:t>
            </a:r>
            <a:r>
              <a:rPr lang="en-US" sz="1700" kern="0" dirty="0"/>
              <a:t> F1-score </a:t>
            </a:r>
            <a:r>
              <a:rPr lang="en-US" sz="1700" kern="0" dirty="0" err="1"/>
              <a:t>tertinggi</a:t>
            </a:r>
            <a:r>
              <a:rPr lang="en-US" sz="1700" kern="0" dirty="0"/>
              <a:t> </a:t>
            </a:r>
            <a:r>
              <a:rPr lang="en-US" sz="1700" kern="0" dirty="0" err="1"/>
              <a:t>dgn</a:t>
            </a:r>
            <a:r>
              <a:rPr lang="en-US" sz="1700" kern="0" dirty="0"/>
              <a:t> 83%, Hasil F1-score 83% --&gt; </a:t>
            </a:r>
            <a:r>
              <a:rPr lang="en-US" sz="1700" kern="0" dirty="0" err="1"/>
              <a:t>menggambarkan</a:t>
            </a:r>
            <a:r>
              <a:rPr lang="en-US" sz="1700" kern="0" dirty="0"/>
              <a:t> </a:t>
            </a:r>
            <a:r>
              <a:rPr lang="en-US" sz="1700" kern="0" dirty="0" err="1"/>
              <a:t>keseimbangan</a:t>
            </a:r>
            <a:r>
              <a:rPr lang="en-US" sz="1700" kern="0" dirty="0"/>
              <a:t> rata-rata </a:t>
            </a:r>
            <a:r>
              <a:rPr lang="en-US" sz="1700" kern="0" dirty="0" err="1"/>
              <a:t>dari</a:t>
            </a:r>
            <a:r>
              <a:rPr lang="en-US" sz="1700" kern="0" dirty="0"/>
              <a:t> precision </a:t>
            </a:r>
            <a:r>
              <a:rPr lang="en-US" sz="1700" kern="0" dirty="0" err="1"/>
              <a:t>sebesar</a:t>
            </a:r>
            <a:r>
              <a:rPr lang="en-US" sz="1700" kern="0" dirty="0"/>
              <a:t> 94% dan recall </a:t>
            </a:r>
            <a:r>
              <a:rPr lang="en-US" sz="1700" kern="0" dirty="0" err="1"/>
              <a:t>sebesar</a:t>
            </a:r>
            <a:r>
              <a:rPr lang="en-US" sz="1700" kern="0" dirty="0"/>
              <a:t> 75%, </a:t>
            </a:r>
            <a:r>
              <a:rPr lang="en-US" sz="1700" kern="0" dirty="0" err="1"/>
              <a:t>disini</a:t>
            </a:r>
            <a:r>
              <a:rPr lang="en-US" sz="1700" kern="0" dirty="0"/>
              <a:t> model </a:t>
            </a:r>
            <a:r>
              <a:rPr lang="en-US" sz="1700" kern="0" dirty="0" err="1"/>
              <a:t>dapat</a:t>
            </a:r>
            <a:r>
              <a:rPr lang="en-US" sz="1700" kern="0" dirty="0"/>
              <a:t> </a:t>
            </a:r>
            <a:r>
              <a:rPr lang="en-US" sz="1700" kern="0" dirty="0" err="1"/>
              <a:t>dikatakan</a:t>
            </a:r>
            <a:r>
              <a:rPr lang="en-US" sz="1700" kern="0" dirty="0"/>
              <a:t> </a:t>
            </a:r>
            <a:r>
              <a:rPr lang="en-US" sz="1700" kern="0" dirty="0" err="1"/>
              <a:t>menunjukkan</a:t>
            </a:r>
            <a:r>
              <a:rPr lang="en-US" sz="1700" kern="0" dirty="0"/>
              <a:t> </a:t>
            </a:r>
            <a:r>
              <a:rPr lang="en-US" sz="1700" kern="0" dirty="0" err="1"/>
              <a:t>tingkat</a:t>
            </a:r>
            <a:r>
              <a:rPr lang="en-US" sz="1700" kern="0" dirty="0"/>
              <a:t> </a:t>
            </a:r>
            <a:r>
              <a:rPr lang="en-US" sz="1700" kern="0" dirty="0" err="1"/>
              <a:t>ketelitian</a:t>
            </a:r>
            <a:r>
              <a:rPr lang="en-US" sz="1700" kern="0" dirty="0"/>
              <a:t> </a:t>
            </a:r>
            <a:r>
              <a:rPr lang="en-US" sz="1700" kern="0" dirty="0" err="1"/>
              <a:t>yg</a:t>
            </a:r>
            <a:r>
              <a:rPr lang="en-US" sz="1700" kern="0" dirty="0"/>
              <a:t> </a:t>
            </a:r>
            <a:r>
              <a:rPr lang="en-US" sz="1700" kern="0" dirty="0" err="1"/>
              <a:t>tinggi</a:t>
            </a:r>
            <a:r>
              <a:rPr lang="en-US" sz="1700" kern="0" dirty="0"/>
              <a:t> </a:t>
            </a:r>
            <a:r>
              <a:rPr lang="en-US" sz="1700" kern="0" dirty="0" err="1"/>
              <a:t>dalam</a:t>
            </a:r>
            <a:r>
              <a:rPr lang="en-US" sz="1700" kern="0" dirty="0"/>
              <a:t> </a:t>
            </a:r>
            <a:r>
              <a:rPr lang="en-US" sz="1700" kern="0" dirty="0" err="1"/>
              <a:t>memprediksi</a:t>
            </a:r>
            <a:r>
              <a:rPr lang="en-US" sz="1700" kern="0" dirty="0"/>
              <a:t> </a:t>
            </a:r>
            <a:r>
              <a:rPr lang="en-US" sz="1700" kern="0" dirty="0" err="1"/>
              <a:t>transaksi</a:t>
            </a:r>
            <a:r>
              <a:rPr lang="en-US" sz="1700" kern="0" dirty="0"/>
              <a:t> </a:t>
            </a:r>
            <a:r>
              <a:rPr lang="en-US" sz="1700" kern="0" dirty="0" err="1"/>
              <a:t>yg</a:t>
            </a:r>
            <a:r>
              <a:rPr lang="en-US" sz="1700" kern="0" dirty="0"/>
              <a:t> </a:t>
            </a:r>
            <a:r>
              <a:rPr lang="en-US" sz="1700" kern="0" dirty="0" err="1"/>
              <a:t>terindikasi</a:t>
            </a:r>
            <a:r>
              <a:rPr lang="en-US" sz="1700" kern="0" dirty="0"/>
              <a:t> Fraud </a:t>
            </a:r>
            <a:r>
              <a:rPr lang="en-US" sz="1700" kern="0" dirty="0" err="1"/>
              <a:t>tanpa</a:t>
            </a:r>
            <a:r>
              <a:rPr lang="en-US" sz="1700" kern="0" dirty="0"/>
              <a:t> </a:t>
            </a:r>
            <a:r>
              <a:rPr lang="en-US" sz="1700" kern="0" dirty="0" err="1"/>
              <a:t>menghasilkan</a:t>
            </a:r>
            <a:r>
              <a:rPr lang="en-US" sz="1700" kern="0" dirty="0"/>
              <a:t> </a:t>
            </a:r>
            <a:r>
              <a:rPr lang="en-US" sz="1700" kern="0" dirty="0" err="1"/>
              <a:t>terlalu</a:t>
            </a:r>
            <a:r>
              <a:rPr lang="en-US" sz="1700" kern="0" dirty="0"/>
              <a:t> </a:t>
            </a:r>
            <a:r>
              <a:rPr lang="en-US" sz="1700" kern="0" dirty="0" err="1"/>
              <a:t>banyak</a:t>
            </a:r>
            <a:r>
              <a:rPr lang="en-US" sz="1700" kern="0" dirty="0"/>
              <a:t> </a:t>
            </a:r>
            <a:r>
              <a:rPr lang="en-US" sz="1700" kern="0" dirty="0" err="1"/>
              <a:t>kesalahan</a:t>
            </a:r>
            <a:r>
              <a:rPr lang="en-US" sz="1700" kern="0" dirty="0"/>
              <a:t> </a:t>
            </a:r>
            <a:r>
              <a:rPr lang="en-US" sz="1700" kern="0" dirty="0" err="1"/>
              <a:t>dalam</a:t>
            </a:r>
            <a:r>
              <a:rPr lang="en-US" sz="1700" kern="0" dirty="0"/>
              <a:t> </a:t>
            </a:r>
            <a:r>
              <a:rPr lang="en-US" sz="1700" kern="0" dirty="0" err="1"/>
              <a:t>memprediksi</a:t>
            </a:r>
            <a:r>
              <a:rPr lang="en-US" sz="1700" kern="0" dirty="0"/>
              <a:t> </a:t>
            </a:r>
            <a:r>
              <a:rPr lang="en-US" sz="1700" kern="0" dirty="0" err="1"/>
              <a:t>transaksi</a:t>
            </a:r>
            <a:r>
              <a:rPr lang="en-US" sz="1700" kern="0" dirty="0"/>
              <a:t> </a:t>
            </a:r>
            <a:r>
              <a:rPr lang="en-US" sz="1700" kern="0" dirty="0" err="1"/>
              <a:t>yg</a:t>
            </a:r>
            <a:r>
              <a:rPr lang="en-US" sz="1700" kern="0" dirty="0"/>
              <a:t> Fraud, dan model </a:t>
            </a:r>
            <a:r>
              <a:rPr lang="en-US" sz="1700" kern="0" dirty="0" err="1"/>
              <a:t>cukup</a:t>
            </a:r>
            <a:r>
              <a:rPr lang="en-US" sz="1700" kern="0" dirty="0"/>
              <a:t> </a:t>
            </a:r>
            <a:r>
              <a:rPr lang="en-US" sz="1700" kern="0" dirty="0" err="1"/>
              <a:t>baik</a:t>
            </a:r>
            <a:r>
              <a:rPr lang="en-US" sz="1700" kern="0" dirty="0"/>
              <a:t> </a:t>
            </a:r>
            <a:r>
              <a:rPr lang="en-US" sz="1700" kern="0" dirty="0" err="1"/>
              <a:t>dalam</a:t>
            </a:r>
            <a:r>
              <a:rPr lang="en-US" sz="1700" kern="0" dirty="0"/>
              <a:t> </a:t>
            </a:r>
            <a:r>
              <a:rPr lang="en-US" sz="1700" kern="0" dirty="0" err="1"/>
              <a:t>mendeteksi</a:t>
            </a:r>
            <a:r>
              <a:rPr lang="en-US" sz="1700" kern="0" dirty="0"/>
              <a:t> </a:t>
            </a:r>
            <a:r>
              <a:rPr lang="en-US" sz="1700" kern="0" dirty="0" err="1"/>
              <a:t>semua</a:t>
            </a:r>
            <a:r>
              <a:rPr lang="en-US" sz="1700" kern="0" dirty="0"/>
              <a:t> </a:t>
            </a:r>
            <a:r>
              <a:rPr lang="en-US" sz="1700" kern="0" dirty="0" err="1"/>
              <a:t>transaksi</a:t>
            </a:r>
            <a:r>
              <a:rPr lang="en-US" sz="1700" kern="0" dirty="0"/>
              <a:t> </a:t>
            </a:r>
            <a:r>
              <a:rPr lang="en-US" sz="1700" kern="0" dirty="0" err="1"/>
              <a:t>yg</a:t>
            </a:r>
            <a:r>
              <a:rPr lang="en-US" sz="1700" kern="0" dirty="0"/>
              <a:t> </a:t>
            </a:r>
            <a:r>
              <a:rPr lang="en-US" sz="1700" kern="0" dirty="0" err="1"/>
              <a:t>sebenarnya</a:t>
            </a:r>
            <a:r>
              <a:rPr lang="en-US" sz="1700" kern="0" dirty="0"/>
              <a:t> </a:t>
            </a:r>
            <a:r>
              <a:rPr lang="en-US" sz="1700" kern="0" dirty="0" err="1"/>
              <a:t>terindikasi</a:t>
            </a:r>
            <a:r>
              <a:rPr lang="en-US" sz="1700" kern="0" dirty="0"/>
              <a:t> Fraud </a:t>
            </a:r>
            <a:r>
              <a:rPr lang="en-US" sz="1700" kern="0" dirty="0" err="1"/>
              <a:t>tanpa</a:t>
            </a:r>
            <a:r>
              <a:rPr lang="en-US" sz="1700" kern="0" dirty="0"/>
              <a:t> </a:t>
            </a:r>
            <a:r>
              <a:rPr lang="en-US" sz="1700" kern="0" dirty="0" err="1"/>
              <a:t>terlalu</a:t>
            </a:r>
            <a:r>
              <a:rPr lang="en-US" sz="1700" kern="0" dirty="0"/>
              <a:t> </a:t>
            </a:r>
            <a:r>
              <a:rPr lang="en-US" sz="1700" kern="0" dirty="0" err="1"/>
              <a:t>banyak</a:t>
            </a:r>
            <a:r>
              <a:rPr lang="en-US" sz="1700" kern="0" dirty="0"/>
              <a:t> </a:t>
            </a:r>
            <a:r>
              <a:rPr lang="en-US" sz="1700" kern="0" dirty="0" err="1"/>
              <a:t>melewatkan</a:t>
            </a:r>
            <a:r>
              <a:rPr lang="en-US" sz="1700" kern="0" dirty="0"/>
              <a:t> </a:t>
            </a:r>
            <a:r>
              <a:rPr lang="en-US" sz="1700" kern="0" dirty="0" err="1"/>
              <a:t>transaksi</a:t>
            </a:r>
            <a:r>
              <a:rPr lang="en-US" sz="1700" kern="0" dirty="0"/>
              <a:t> Fraud </a:t>
            </a:r>
            <a:r>
              <a:rPr lang="en-US" sz="1700" kern="0" dirty="0" err="1"/>
              <a:t>yg</a:t>
            </a:r>
            <a:r>
              <a:rPr lang="en-US" sz="1700" kern="0" dirty="0"/>
              <a:t> </a:t>
            </a:r>
            <a:r>
              <a:rPr lang="en-US" sz="1700" kern="0" dirty="0" err="1"/>
              <a:t>seharusnya</a:t>
            </a:r>
            <a:r>
              <a:rPr lang="en-US" sz="1700" kern="0" dirty="0"/>
              <a:t> </a:t>
            </a:r>
            <a:r>
              <a:rPr lang="en-US" sz="1700" kern="0" dirty="0" err="1"/>
              <a:t>terdeteksi</a:t>
            </a:r>
            <a:r>
              <a:rPr lang="en-US" sz="1700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980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FC5FF-2010-4630-B15C-90F4D05A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58" y="1700808"/>
            <a:ext cx="7357480" cy="18722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1B3C01-2D8C-4A13-8966-920EEA9A4A25}"/>
              </a:ext>
            </a:extLst>
          </p:cNvPr>
          <p:cNvSpPr txBox="1">
            <a:spLocks/>
          </p:cNvSpPr>
          <p:nvPr/>
        </p:nvSpPr>
        <p:spPr bwMode="auto">
          <a:xfrm>
            <a:off x="1785326" y="0"/>
            <a:ext cx="7395209" cy="11247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pPr algn="ctr"/>
            <a:r>
              <a:rPr lang="en-US" sz="23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Hyperparameter Tuning pada Model </a:t>
            </a:r>
            <a:r>
              <a:rPr lang="en-US" sz="23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Terbaik</a:t>
            </a:r>
            <a:r>
              <a:rPr lang="en-US" sz="23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23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GridSearchCV</a:t>
            </a:r>
            <a:endParaRPr lang="en-US" sz="23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82BB83-3E50-4119-8A97-599D7099853D}"/>
              </a:ext>
            </a:extLst>
          </p:cNvPr>
          <p:cNvSpPr txBox="1">
            <a:spLocks/>
          </p:cNvSpPr>
          <p:nvPr/>
        </p:nvSpPr>
        <p:spPr bwMode="auto">
          <a:xfrm>
            <a:off x="1907704" y="5373216"/>
            <a:ext cx="72362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endParaRPr lang="en-US" sz="1700" kern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D9C6A2-1B7E-46DD-9E4F-DBA350AB9474}"/>
              </a:ext>
            </a:extLst>
          </p:cNvPr>
          <p:cNvSpPr txBox="1">
            <a:spLocks/>
          </p:cNvSpPr>
          <p:nvPr/>
        </p:nvSpPr>
        <p:spPr bwMode="auto">
          <a:xfrm>
            <a:off x="1800202" y="5301208"/>
            <a:ext cx="734263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800" kern="0" dirty="0"/>
              <a:t>Setelah </a:t>
            </a:r>
            <a:r>
              <a:rPr lang="en-US" sz="1800" kern="0" dirty="0" err="1"/>
              <a:t>dilakukan</a:t>
            </a:r>
            <a:r>
              <a:rPr lang="en-US" sz="1800" kern="0" dirty="0"/>
              <a:t> Hyperparameter Tuning </a:t>
            </a:r>
            <a:r>
              <a:rPr lang="en-US" sz="1800" kern="0" dirty="0" err="1"/>
              <a:t>dgn</a:t>
            </a:r>
            <a:r>
              <a:rPr lang="en-US" sz="1800" kern="0" dirty="0"/>
              <a:t> </a:t>
            </a:r>
            <a:r>
              <a:rPr lang="en-US" sz="1800" kern="0" dirty="0" err="1"/>
              <a:t>GridSearchCV</a:t>
            </a:r>
            <a:r>
              <a:rPr lang="en-US" sz="1800" kern="0" dirty="0"/>
              <a:t>, </a:t>
            </a:r>
            <a:r>
              <a:rPr lang="en-US" sz="1800" kern="0" dirty="0" err="1"/>
              <a:t>performa</a:t>
            </a:r>
            <a:r>
              <a:rPr lang="en-US" sz="1800" kern="0" dirty="0"/>
              <a:t> model </a:t>
            </a:r>
            <a:r>
              <a:rPr lang="en-US" sz="1800" kern="0" dirty="0" err="1"/>
              <a:t>meningkat</a:t>
            </a:r>
            <a:r>
              <a:rPr lang="en-US" sz="1800" kern="0" dirty="0"/>
              <a:t> </a:t>
            </a:r>
            <a:r>
              <a:rPr lang="en-US" sz="1800" kern="0" dirty="0" err="1"/>
              <a:t>menjadi</a:t>
            </a:r>
            <a:r>
              <a:rPr lang="en-US" sz="1800" kern="0" dirty="0"/>
              <a:t> 86%, model </a:t>
            </a:r>
            <a:r>
              <a:rPr lang="en-US" sz="1800" kern="0" dirty="0" err="1"/>
              <a:t>dapat</a:t>
            </a:r>
            <a:r>
              <a:rPr lang="en-US" sz="1800" kern="0" dirty="0"/>
              <a:t> </a:t>
            </a:r>
            <a:r>
              <a:rPr lang="en-US" sz="1800" kern="0" dirty="0" err="1"/>
              <a:t>dikatakan</a:t>
            </a:r>
            <a:r>
              <a:rPr lang="en-US" sz="1800" kern="0" dirty="0"/>
              <a:t> </a:t>
            </a:r>
            <a:r>
              <a:rPr lang="en-US" sz="1800" kern="0" dirty="0" err="1"/>
              <a:t>semakin</a:t>
            </a:r>
            <a:r>
              <a:rPr lang="en-US" sz="1800" kern="0" dirty="0"/>
              <a:t> </a:t>
            </a:r>
            <a:r>
              <a:rPr lang="en-US" sz="1800" kern="0" dirty="0" err="1"/>
              <a:t>memperkecil</a:t>
            </a:r>
            <a:r>
              <a:rPr lang="en-US" sz="1800" kern="0" dirty="0"/>
              <a:t> </a:t>
            </a:r>
            <a:r>
              <a:rPr lang="en-US" sz="1800" kern="0" dirty="0" err="1"/>
              <a:t>terjadinya</a:t>
            </a:r>
            <a:r>
              <a:rPr lang="en-US" sz="1800" kern="0" dirty="0"/>
              <a:t> false positive dan false negative.</a:t>
            </a:r>
          </a:p>
        </p:txBody>
      </p:sp>
    </p:spTree>
    <p:extLst>
      <p:ext uri="{BB962C8B-B14F-4D97-AF65-F5344CB8AC3E}">
        <p14:creationId xmlns:p14="http://schemas.microsoft.com/office/powerpoint/2010/main" val="24073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4B9C5-3AFE-4DAF-844E-15CE4201E563}"/>
              </a:ext>
            </a:extLst>
          </p:cNvPr>
          <p:cNvSpPr txBox="1"/>
          <p:nvPr/>
        </p:nvSpPr>
        <p:spPr>
          <a:xfrm>
            <a:off x="251520" y="2204864"/>
            <a:ext cx="84249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 Understanding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DD722-2D49-48D9-8A24-F959A377715D}"/>
              </a:ext>
            </a:extLst>
          </p:cNvPr>
          <p:cNvSpPr txBox="1"/>
          <p:nvPr/>
        </p:nvSpPr>
        <p:spPr>
          <a:xfrm>
            <a:off x="1619672" y="3439304"/>
            <a:ext cx="741682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Source : https://www.kaggle.com/datasets/gopalmahadevan/fraud-detection-example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76825-6B1A-4177-9BD8-989B652DEE06}"/>
              </a:ext>
            </a:extLst>
          </p:cNvPr>
          <p:cNvSpPr txBox="1"/>
          <p:nvPr/>
        </p:nvSpPr>
        <p:spPr>
          <a:xfrm>
            <a:off x="251520" y="5589240"/>
            <a:ext cx="842493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Dataset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terdiri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dari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101613 baris dan 11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kolom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153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90A5A5-CF89-4011-8B3B-B50CE564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7380312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1DCE82-1D4A-4153-B726-AB69B99A6E28}"/>
              </a:ext>
            </a:extLst>
          </p:cNvPr>
          <p:cNvSpPr txBox="1">
            <a:spLocks/>
          </p:cNvSpPr>
          <p:nvPr/>
        </p:nvSpPr>
        <p:spPr bwMode="auto">
          <a:xfrm>
            <a:off x="1763688" y="0"/>
            <a:ext cx="7380311" cy="6206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pPr algn="ctr"/>
            <a:r>
              <a:rPr lang="en-US" sz="2800" b="1" kern="0" dirty="0">
                <a:solidFill>
                  <a:schemeClr val="bg1"/>
                </a:solidFill>
              </a:rPr>
              <a:t>Feature </a:t>
            </a:r>
            <a:r>
              <a:rPr lang="en-US" sz="2800" b="1" kern="0" dirty="0" err="1">
                <a:solidFill>
                  <a:schemeClr val="bg1"/>
                </a:solidFill>
              </a:rPr>
              <a:t>Penting</a:t>
            </a:r>
            <a:endParaRPr lang="en-US" sz="2800" b="1" kern="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1A3A42-767A-44EC-B430-4B26346A407B}"/>
              </a:ext>
            </a:extLst>
          </p:cNvPr>
          <p:cNvSpPr txBox="1">
            <a:spLocks/>
          </p:cNvSpPr>
          <p:nvPr/>
        </p:nvSpPr>
        <p:spPr bwMode="auto">
          <a:xfrm>
            <a:off x="1800202" y="5805264"/>
            <a:ext cx="73426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800"/>
              <a:t>Feature yang paling berpengaruh terhadap deteksi transaksi yang terindikasi Fraud yaitu type transaksi payment 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1417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CA99C-03E5-41DE-AE5E-661F97DB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949280"/>
            <a:ext cx="7308304" cy="864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61DAC0-76E9-4D5D-BFEA-1A96221893D6}"/>
              </a:ext>
            </a:extLst>
          </p:cNvPr>
          <p:cNvSpPr txBox="1"/>
          <p:nvPr/>
        </p:nvSpPr>
        <p:spPr>
          <a:xfrm>
            <a:off x="1850512" y="1268760"/>
            <a:ext cx="698477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3557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19F0BE-8E5B-4DAF-A678-2E098CEC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65667"/>
              </p:ext>
            </p:extLst>
          </p:nvPr>
        </p:nvGraphicFramePr>
        <p:xfrm>
          <a:off x="1907704" y="116632"/>
          <a:ext cx="7128791" cy="6624734"/>
        </p:xfrm>
        <a:graphic>
          <a:graphicData uri="http://schemas.openxmlformats.org/drawingml/2006/table">
            <a:tbl>
              <a:tblPr/>
              <a:tblGrid>
                <a:gridCol w="1718294">
                  <a:extLst>
                    <a:ext uri="{9D8B030D-6E8A-4147-A177-3AD203B41FA5}">
                      <a16:colId xmlns:a16="http://schemas.microsoft.com/office/drawing/2014/main" val="3866546132"/>
                    </a:ext>
                  </a:extLst>
                </a:gridCol>
                <a:gridCol w="5410497">
                  <a:extLst>
                    <a:ext uri="{9D8B030D-6E8A-4147-A177-3AD203B41FA5}">
                      <a16:colId xmlns:a16="http://schemas.microsoft.com/office/drawing/2014/main" val="49781166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Nama Kolom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Keterangan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24392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Step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Satuan waktu dalam jam, yang mewakili ketika transaksi terjadi, Setiap unit step mewakili satu jam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24852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Jenis transaksi Cash-in, Cash-out, Debit, Payment dan Transfer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30263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Jumlah nominal transaksi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846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NameOrig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Nama akun pemilik/pengirim transaksi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72326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OldbalanceOrg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Saldo awal pemilik atau pengirim transaksi sebelum transaksi terjadi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138383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NewbalanceOrig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Saldo akhir pemilik atau pengirim transaksi setelah transaksi terjadi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967811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NameDest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Nama akun penerima transaksi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263199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OldbalanceDest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Saldo awal penerima transaksi sebelum transaksi terjadi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58195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NewbalanceDest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Saldo akhir penerima transaksi setelah transaksi terjadi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32462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isFraud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Variabel target yang menunjukkan suatu transaksi terindikasi fraud (1) atau tidak (0)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02195"/>
                  </a:ext>
                </a:extLst>
              </a:tr>
              <a:tr h="564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isFlaggedFraud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Penanda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apakah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ada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upaya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ilegal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dalam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mentransfer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uang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dalam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jumlah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besar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(1)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atau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(0)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0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45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4B9C5-3AFE-4DAF-844E-15CE4201E563}"/>
              </a:ext>
            </a:extLst>
          </p:cNvPr>
          <p:cNvSpPr txBox="1"/>
          <p:nvPr/>
        </p:nvSpPr>
        <p:spPr>
          <a:xfrm>
            <a:off x="179512" y="3068960"/>
            <a:ext cx="864096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87499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6292A2-45AC-433D-AFD2-CACB86FD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2304"/>
            <a:ext cx="5150668" cy="2994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43C1F8-D420-41E8-BFBA-3F13853B1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1" y="2996952"/>
            <a:ext cx="5150668" cy="38587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4EF4B7-0FB6-4966-86A0-9B55F2474B2F}"/>
              </a:ext>
            </a:extLst>
          </p:cNvPr>
          <p:cNvSpPr txBox="1">
            <a:spLocks/>
          </p:cNvSpPr>
          <p:nvPr/>
        </p:nvSpPr>
        <p:spPr bwMode="auto">
          <a:xfrm>
            <a:off x="6300192" y="1412776"/>
            <a:ext cx="273630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kern="0" dirty="0">
                <a:solidFill>
                  <a:schemeClr val="tx1"/>
                </a:solidFill>
              </a:rPr>
              <a:t>Step (jam) ke-9 </a:t>
            </a:r>
            <a:r>
              <a:rPr lang="en-US" sz="1900" kern="0" dirty="0" err="1">
                <a:solidFill>
                  <a:schemeClr val="tx1"/>
                </a:solidFill>
              </a:rPr>
              <a:t>merupakan</a:t>
            </a:r>
            <a:r>
              <a:rPr lang="en-US" sz="1900" kern="0" dirty="0">
                <a:solidFill>
                  <a:schemeClr val="tx1"/>
                </a:solidFill>
              </a:rPr>
              <a:t> </a:t>
            </a:r>
            <a:r>
              <a:rPr lang="en-US" sz="1900" kern="0" dirty="0" err="1">
                <a:solidFill>
                  <a:schemeClr val="tx1"/>
                </a:solidFill>
              </a:rPr>
              <a:t>waktu</a:t>
            </a:r>
            <a:r>
              <a:rPr lang="en-US" sz="1900" kern="0" dirty="0">
                <a:solidFill>
                  <a:schemeClr val="tx1"/>
                </a:solidFill>
              </a:rPr>
              <a:t> </a:t>
            </a:r>
            <a:r>
              <a:rPr lang="en-US" sz="1900" kern="0" dirty="0" err="1">
                <a:solidFill>
                  <a:schemeClr val="tx1"/>
                </a:solidFill>
              </a:rPr>
              <a:t>dgn</a:t>
            </a:r>
            <a:r>
              <a:rPr lang="en-US" sz="1900" kern="0" dirty="0">
                <a:solidFill>
                  <a:schemeClr val="tx1"/>
                </a:solidFill>
              </a:rPr>
              <a:t> </a:t>
            </a:r>
            <a:r>
              <a:rPr lang="en-US" sz="1900" kern="0" dirty="0" err="1">
                <a:solidFill>
                  <a:schemeClr val="tx1"/>
                </a:solidFill>
              </a:rPr>
              <a:t>aktivitas</a:t>
            </a:r>
            <a:r>
              <a:rPr lang="en-US" sz="1900" kern="0" dirty="0">
                <a:solidFill>
                  <a:schemeClr val="tx1"/>
                </a:solidFill>
              </a:rPr>
              <a:t> </a:t>
            </a:r>
            <a:r>
              <a:rPr lang="en-US" sz="1900" kern="0" dirty="0" err="1">
                <a:solidFill>
                  <a:schemeClr val="tx1"/>
                </a:solidFill>
              </a:rPr>
              <a:t>transaksi</a:t>
            </a:r>
            <a:r>
              <a:rPr lang="en-US" sz="1900" kern="0" dirty="0">
                <a:solidFill>
                  <a:schemeClr val="tx1"/>
                </a:solidFill>
              </a:rPr>
              <a:t> </a:t>
            </a:r>
            <a:r>
              <a:rPr lang="en-US" sz="1900" kern="0" dirty="0" err="1">
                <a:solidFill>
                  <a:schemeClr val="tx1"/>
                </a:solidFill>
              </a:rPr>
              <a:t>tertinggi</a:t>
            </a:r>
            <a:r>
              <a:rPr lang="en-US" sz="1900" kern="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997D-EC0B-474B-A63B-B062964E62B4}"/>
              </a:ext>
            </a:extLst>
          </p:cNvPr>
          <p:cNvSpPr txBox="1">
            <a:spLocks/>
          </p:cNvSpPr>
          <p:nvPr/>
        </p:nvSpPr>
        <p:spPr bwMode="auto">
          <a:xfrm>
            <a:off x="6300192" y="4653136"/>
            <a:ext cx="2736304" cy="204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kern="0" dirty="0">
                <a:solidFill>
                  <a:schemeClr val="tx1"/>
                </a:solidFill>
              </a:rPr>
              <a:t>Step (jam) ke-6 </a:t>
            </a:r>
            <a:r>
              <a:rPr lang="en-US" sz="1900" kern="0" dirty="0" err="1">
                <a:solidFill>
                  <a:schemeClr val="tx1"/>
                </a:solidFill>
              </a:rPr>
              <a:t>merupakan</a:t>
            </a:r>
            <a:r>
              <a:rPr lang="en-US" sz="1900" kern="0" dirty="0">
                <a:solidFill>
                  <a:schemeClr val="tx1"/>
                </a:solidFill>
              </a:rPr>
              <a:t> </a:t>
            </a:r>
            <a:r>
              <a:rPr lang="en-US" sz="1900" kern="0" dirty="0" err="1">
                <a:solidFill>
                  <a:schemeClr val="tx1"/>
                </a:solidFill>
              </a:rPr>
              <a:t>waktu</a:t>
            </a:r>
            <a:r>
              <a:rPr lang="en-US" sz="1900" kern="0" dirty="0">
                <a:solidFill>
                  <a:schemeClr val="tx1"/>
                </a:solidFill>
              </a:rPr>
              <a:t> </a:t>
            </a:r>
            <a:r>
              <a:rPr lang="en-US" sz="1900" kern="0" dirty="0" err="1">
                <a:solidFill>
                  <a:schemeClr val="tx1"/>
                </a:solidFill>
              </a:rPr>
              <a:t>dgn</a:t>
            </a:r>
            <a:r>
              <a:rPr lang="en-US" sz="1900" kern="0" dirty="0">
                <a:solidFill>
                  <a:schemeClr val="tx1"/>
                </a:solidFill>
              </a:rPr>
              <a:t> </a:t>
            </a:r>
            <a:r>
              <a:rPr lang="en-US" sz="1900" kern="0" dirty="0" err="1">
                <a:solidFill>
                  <a:schemeClr val="tx1"/>
                </a:solidFill>
              </a:rPr>
              <a:t>transaksi</a:t>
            </a:r>
            <a:r>
              <a:rPr lang="en-US" sz="1900" kern="0" dirty="0">
                <a:solidFill>
                  <a:schemeClr val="tx1"/>
                </a:solidFill>
              </a:rPr>
              <a:t> </a:t>
            </a:r>
            <a:r>
              <a:rPr lang="en-US" sz="1900" kern="0" dirty="0" err="1">
                <a:solidFill>
                  <a:schemeClr val="tx1"/>
                </a:solidFill>
              </a:rPr>
              <a:t>terindikasi</a:t>
            </a:r>
            <a:r>
              <a:rPr lang="en-US" sz="1900" kern="0" dirty="0">
                <a:solidFill>
                  <a:schemeClr val="tx1"/>
                </a:solidFill>
              </a:rPr>
              <a:t> Fraud </a:t>
            </a:r>
            <a:r>
              <a:rPr lang="en-US" sz="1900" kern="0" dirty="0" err="1">
                <a:solidFill>
                  <a:schemeClr val="tx1"/>
                </a:solidFill>
              </a:rPr>
              <a:t>tertinggi</a:t>
            </a:r>
            <a:r>
              <a:rPr lang="en-US" sz="19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73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EBC4C-6360-4BF5-87F9-318D15AD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894"/>
            <a:ext cx="5184576" cy="2974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4EA64A-8153-4304-80B9-C2F16595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96952"/>
            <a:ext cx="5184576" cy="383815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40235CE-8B46-4896-8B11-EC3622EC118B}"/>
              </a:ext>
            </a:extLst>
          </p:cNvPr>
          <p:cNvSpPr txBox="1">
            <a:spLocks/>
          </p:cNvSpPr>
          <p:nvPr/>
        </p:nvSpPr>
        <p:spPr bwMode="auto">
          <a:xfrm>
            <a:off x="6516216" y="476672"/>
            <a:ext cx="26277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kern="0" dirty="0" err="1"/>
              <a:t>Tipe</a:t>
            </a:r>
            <a:r>
              <a:rPr lang="en-US" sz="1900" kern="0" dirty="0"/>
              <a:t> </a:t>
            </a:r>
            <a:r>
              <a:rPr lang="en-US" sz="1900" kern="0" dirty="0" err="1"/>
              <a:t>transaksi</a:t>
            </a:r>
            <a:r>
              <a:rPr lang="en-US" sz="1900" kern="0" dirty="0"/>
              <a:t> payment, cash-out dan cash-in </a:t>
            </a:r>
            <a:r>
              <a:rPr lang="en-US" sz="1900" kern="0" dirty="0" err="1"/>
              <a:t>merupakan</a:t>
            </a:r>
            <a:r>
              <a:rPr lang="en-US" sz="1900" kern="0" dirty="0"/>
              <a:t> </a:t>
            </a:r>
            <a:r>
              <a:rPr lang="en-US" sz="1900" kern="0" dirty="0" err="1"/>
              <a:t>tipe</a:t>
            </a:r>
            <a:r>
              <a:rPr lang="en-US" sz="1900" kern="0" dirty="0"/>
              <a:t> </a:t>
            </a:r>
            <a:r>
              <a:rPr lang="en-US" sz="1900" kern="0" dirty="0" err="1"/>
              <a:t>transaksi</a:t>
            </a:r>
            <a:r>
              <a:rPr lang="en-US" sz="1900" kern="0" dirty="0"/>
              <a:t> yang paling </a:t>
            </a:r>
            <a:r>
              <a:rPr lang="en-US" sz="1900" kern="0" dirty="0" err="1"/>
              <a:t>sering</a:t>
            </a:r>
            <a:r>
              <a:rPr lang="en-US" sz="1900" kern="0" dirty="0"/>
              <a:t> </a:t>
            </a:r>
            <a:r>
              <a:rPr lang="en-US" sz="1900" kern="0" dirty="0" err="1"/>
              <a:t>digunakan</a:t>
            </a:r>
            <a:r>
              <a:rPr lang="en-US" sz="1900" kern="0" dirty="0"/>
              <a:t>.</a:t>
            </a:r>
            <a:endParaRPr lang="en-US" sz="1900" kern="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34EA08-5A4C-467B-810A-C1ED8A78DD93}"/>
              </a:ext>
            </a:extLst>
          </p:cNvPr>
          <p:cNvSpPr txBox="1">
            <a:spLocks/>
          </p:cNvSpPr>
          <p:nvPr/>
        </p:nvSpPr>
        <p:spPr bwMode="auto">
          <a:xfrm>
            <a:off x="6512728" y="4653135"/>
            <a:ext cx="2627784" cy="178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kern="0" dirty="0" err="1"/>
              <a:t>Hanya</a:t>
            </a:r>
            <a:r>
              <a:rPr lang="en-US" sz="1900" kern="0" dirty="0"/>
              <a:t> Type </a:t>
            </a:r>
            <a:r>
              <a:rPr lang="en-US" sz="1900" kern="0" dirty="0" err="1"/>
              <a:t>transaski</a:t>
            </a:r>
            <a:r>
              <a:rPr lang="en-US" sz="1900" kern="0" dirty="0"/>
              <a:t> cash-out dan transfer  </a:t>
            </a:r>
            <a:r>
              <a:rPr lang="en-US" sz="1900" kern="0" dirty="0" err="1"/>
              <a:t>yg</a:t>
            </a:r>
            <a:r>
              <a:rPr lang="en-US" sz="1900" kern="0" dirty="0"/>
              <a:t> </a:t>
            </a:r>
            <a:r>
              <a:rPr lang="en-US" sz="1900" kern="0" dirty="0" err="1"/>
              <a:t>terindikasi</a:t>
            </a:r>
            <a:r>
              <a:rPr lang="en-US" sz="1900" kern="0" dirty="0"/>
              <a:t> </a:t>
            </a:r>
            <a:r>
              <a:rPr lang="en-US" sz="1900" kern="0" dirty="0" err="1"/>
              <a:t>transaksi</a:t>
            </a:r>
            <a:r>
              <a:rPr lang="en-US" sz="1900" kern="0" dirty="0"/>
              <a:t> Fraud.</a:t>
            </a:r>
          </a:p>
        </p:txBody>
      </p:sp>
    </p:spTree>
    <p:extLst>
      <p:ext uri="{BB962C8B-B14F-4D97-AF65-F5344CB8AC3E}">
        <p14:creationId xmlns:p14="http://schemas.microsoft.com/office/powerpoint/2010/main" val="25634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7C81B01-8AD7-49FC-AB33-267D2C63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6632"/>
            <a:ext cx="738031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DFCDFFC-1043-45B7-ADEB-6B9E7557C170}"/>
              </a:ext>
            </a:extLst>
          </p:cNvPr>
          <p:cNvSpPr txBox="1">
            <a:spLocks/>
          </p:cNvSpPr>
          <p:nvPr/>
        </p:nvSpPr>
        <p:spPr bwMode="auto">
          <a:xfrm>
            <a:off x="1907704" y="5589240"/>
            <a:ext cx="712879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dirty="0" err="1">
                <a:solidFill>
                  <a:schemeClr val="tx1"/>
                </a:solidFill>
              </a:rPr>
              <a:t>Transaksi</a:t>
            </a:r>
            <a:r>
              <a:rPr lang="en-US" sz="1900" dirty="0">
                <a:solidFill>
                  <a:schemeClr val="tx1"/>
                </a:solidFill>
              </a:rPr>
              <a:t> yang </a:t>
            </a:r>
            <a:r>
              <a:rPr lang="en-US" sz="1900" dirty="0" err="1">
                <a:solidFill>
                  <a:schemeClr val="tx1"/>
                </a:solidFill>
              </a:rPr>
              <a:t>terindikasi</a:t>
            </a:r>
            <a:r>
              <a:rPr lang="en-US" sz="1900" dirty="0">
                <a:solidFill>
                  <a:schemeClr val="tx1"/>
                </a:solidFill>
              </a:rPr>
              <a:t> Fraud </a:t>
            </a:r>
            <a:r>
              <a:rPr lang="en-US" sz="1900" dirty="0" err="1">
                <a:solidFill>
                  <a:schemeClr val="tx1"/>
                </a:solidFill>
              </a:rPr>
              <a:t>tertinggi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terjadi</a:t>
            </a:r>
            <a:r>
              <a:rPr lang="en-US" sz="1900" dirty="0">
                <a:solidFill>
                  <a:schemeClr val="tx1"/>
                </a:solidFill>
              </a:rPr>
              <a:t> di </a:t>
            </a:r>
            <a:r>
              <a:rPr lang="en-US" sz="1900" dirty="0" err="1">
                <a:solidFill>
                  <a:schemeClr val="tx1"/>
                </a:solidFill>
              </a:rPr>
              <a:t>waktu</a:t>
            </a:r>
            <a:r>
              <a:rPr lang="en-US" sz="1900" dirty="0">
                <a:solidFill>
                  <a:schemeClr val="tx1"/>
                </a:solidFill>
              </a:rPr>
              <a:t> jam ke-6 </a:t>
            </a:r>
            <a:r>
              <a:rPr lang="en-US" sz="1900" dirty="0" err="1">
                <a:solidFill>
                  <a:schemeClr val="tx1"/>
                </a:solidFill>
              </a:rPr>
              <a:t>dgn</a:t>
            </a:r>
            <a:r>
              <a:rPr lang="en-US" sz="1900" dirty="0">
                <a:solidFill>
                  <a:schemeClr val="tx1"/>
                </a:solidFill>
              </a:rPr>
              <a:t> type </a:t>
            </a:r>
            <a:r>
              <a:rPr lang="en-US" sz="1900" dirty="0" err="1">
                <a:solidFill>
                  <a:schemeClr val="tx1"/>
                </a:solidFill>
              </a:rPr>
              <a:t>transaksi</a:t>
            </a:r>
            <a:r>
              <a:rPr lang="en-US" sz="1900" dirty="0">
                <a:solidFill>
                  <a:schemeClr val="tx1"/>
                </a:solidFill>
              </a:rPr>
              <a:t> cash-out dan transfer.</a:t>
            </a:r>
            <a:endParaRPr lang="en-US" sz="1900" kern="0" dirty="0"/>
          </a:p>
        </p:txBody>
      </p:sp>
    </p:spTree>
    <p:extLst>
      <p:ext uri="{BB962C8B-B14F-4D97-AF65-F5344CB8AC3E}">
        <p14:creationId xmlns:p14="http://schemas.microsoft.com/office/powerpoint/2010/main" val="11251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D39F4A-2B91-4036-B812-9546568B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5112568" cy="35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7FB6C8-28A6-40EE-91DF-73866864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506260"/>
            <a:ext cx="5112567" cy="346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AF1221-FE66-4E4D-9E9E-62964E8105D5}"/>
              </a:ext>
            </a:extLst>
          </p:cNvPr>
          <p:cNvSpPr txBox="1">
            <a:spLocks/>
          </p:cNvSpPr>
          <p:nvPr/>
        </p:nvSpPr>
        <p:spPr bwMode="auto">
          <a:xfrm>
            <a:off x="6300192" y="980728"/>
            <a:ext cx="2736304" cy="216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kern="0" dirty="0" err="1"/>
              <a:t>Transaksi</a:t>
            </a:r>
            <a:r>
              <a:rPr lang="en-US" sz="1900" kern="0" dirty="0"/>
              <a:t> </a:t>
            </a:r>
            <a:r>
              <a:rPr lang="en-US" sz="1900" kern="0" dirty="0" err="1"/>
              <a:t>yg</a:t>
            </a:r>
            <a:r>
              <a:rPr lang="en-US" sz="1900" kern="0" dirty="0"/>
              <a:t> </a:t>
            </a:r>
            <a:r>
              <a:rPr lang="en-US" sz="1900" kern="0" dirty="0" err="1"/>
              <a:t>terindikasi</a:t>
            </a:r>
            <a:r>
              <a:rPr lang="en-US" sz="1900" kern="0" dirty="0"/>
              <a:t> Fraud </a:t>
            </a:r>
            <a:r>
              <a:rPr lang="en-US" sz="1900" kern="0" dirty="0" err="1"/>
              <a:t>bertipe</a:t>
            </a:r>
            <a:r>
              <a:rPr lang="en-US" sz="1900" kern="0" dirty="0"/>
              <a:t> Transfer dan Cash-out </a:t>
            </a:r>
            <a:r>
              <a:rPr lang="en-US" sz="1900" kern="0" dirty="0" err="1"/>
              <a:t>dengan</a:t>
            </a:r>
            <a:r>
              <a:rPr lang="en-US" sz="1900" kern="0" dirty="0"/>
              <a:t> nominal </a:t>
            </a:r>
            <a:r>
              <a:rPr lang="en-US" sz="1900" kern="0" dirty="0" err="1"/>
              <a:t>transaksi</a:t>
            </a:r>
            <a:r>
              <a:rPr lang="en-US" sz="1900" kern="0" dirty="0"/>
              <a:t> </a:t>
            </a:r>
            <a:r>
              <a:rPr lang="en-US" sz="1900" kern="0" dirty="0" err="1"/>
              <a:t>dibawah</a:t>
            </a:r>
            <a:r>
              <a:rPr lang="en-US" sz="1900" kern="0" dirty="0"/>
              <a:t> 600000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AD3A6F-D55E-4488-B6D8-094880B338D4}"/>
              </a:ext>
            </a:extLst>
          </p:cNvPr>
          <p:cNvSpPr txBox="1">
            <a:spLocks/>
          </p:cNvSpPr>
          <p:nvPr/>
        </p:nvSpPr>
        <p:spPr bwMode="auto">
          <a:xfrm>
            <a:off x="6300192" y="4581128"/>
            <a:ext cx="2736304" cy="216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dirty="0" err="1"/>
              <a:t>Transaksi</a:t>
            </a:r>
            <a:r>
              <a:rPr lang="en-US" sz="1900" dirty="0"/>
              <a:t> </a:t>
            </a:r>
            <a:r>
              <a:rPr lang="en-US" sz="1900" dirty="0" err="1"/>
              <a:t>yg</a:t>
            </a:r>
            <a:r>
              <a:rPr lang="en-US" sz="1900" dirty="0"/>
              <a:t> </a:t>
            </a:r>
            <a:r>
              <a:rPr lang="en-US" sz="1900" dirty="0" err="1"/>
              <a:t>terindikasi</a:t>
            </a:r>
            <a:r>
              <a:rPr lang="en-US" sz="1900" dirty="0"/>
              <a:t> Fraud </a:t>
            </a:r>
            <a:r>
              <a:rPr lang="en-US" sz="1900" dirty="0" err="1"/>
              <a:t>tertinggi</a:t>
            </a:r>
            <a:r>
              <a:rPr lang="en-US" sz="1900" dirty="0"/>
              <a:t> </a:t>
            </a:r>
            <a:r>
              <a:rPr lang="en-US" sz="1900" dirty="0" err="1"/>
              <a:t>terjadi</a:t>
            </a:r>
            <a:r>
              <a:rPr lang="en-US" sz="1900" dirty="0"/>
              <a:t> di jam ke-4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nomial</a:t>
            </a:r>
            <a:r>
              <a:rPr lang="en-US" sz="1900" dirty="0"/>
              <a:t> </a:t>
            </a:r>
            <a:r>
              <a:rPr lang="en-US" sz="1900" dirty="0" err="1"/>
              <a:t>transaksi</a:t>
            </a:r>
            <a:r>
              <a:rPr lang="en-US" sz="1900" dirty="0"/>
              <a:t> </a:t>
            </a:r>
            <a:r>
              <a:rPr lang="en-US" sz="1900" dirty="0" err="1"/>
              <a:t>diatas</a:t>
            </a:r>
            <a:r>
              <a:rPr lang="en-US" sz="1900" dirty="0"/>
              <a:t> 2500000</a:t>
            </a:r>
            <a:endParaRPr lang="en-US" sz="1900" kern="0" dirty="0"/>
          </a:p>
        </p:txBody>
      </p:sp>
    </p:spTree>
    <p:extLst>
      <p:ext uri="{BB962C8B-B14F-4D97-AF65-F5344CB8AC3E}">
        <p14:creationId xmlns:p14="http://schemas.microsoft.com/office/powerpoint/2010/main" val="19520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D6F13-7BDE-4C1F-9373-1B963ED4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0"/>
            <a:ext cx="5616624" cy="3212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EA1A8D-C9F3-428D-8369-762B7B77E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12976"/>
            <a:ext cx="5616624" cy="37040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F9B682-975C-4C2C-9AAD-E2899D7D361B}"/>
              </a:ext>
            </a:extLst>
          </p:cNvPr>
          <p:cNvSpPr txBox="1">
            <a:spLocks/>
          </p:cNvSpPr>
          <p:nvPr/>
        </p:nvSpPr>
        <p:spPr bwMode="auto">
          <a:xfrm>
            <a:off x="6300192" y="548680"/>
            <a:ext cx="273630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dirty="0"/>
              <a:t>Rata-rata </a:t>
            </a:r>
            <a:r>
              <a:rPr lang="en-US" sz="1900" dirty="0" err="1"/>
              <a:t>Saldo</a:t>
            </a:r>
            <a:r>
              <a:rPr lang="en-US" sz="1900" dirty="0"/>
              <a:t> Awal </a:t>
            </a:r>
            <a:r>
              <a:rPr lang="en-US" sz="1900" dirty="0" err="1"/>
              <a:t>Pengirim</a:t>
            </a:r>
            <a:r>
              <a:rPr lang="en-US" sz="1900" dirty="0"/>
              <a:t> yang </a:t>
            </a:r>
            <a:r>
              <a:rPr lang="en-US" sz="1900" dirty="0" err="1"/>
              <a:t>terindikasi</a:t>
            </a:r>
            <a:r>
              <a:rPr lang="en-US" sz="1900" dirty="0"/>
              <a:t> </a:t>
            </a:r>
            <a:r>
              <a:rPr lang="en-US" sz="1900" dirty="0" err="1"/>
              <a:t>transaksi</a:t>
            </a:r>
            <a:r>
              <a:rPr lang="en-US" sz="1900" dirty="0"/>
              <a:t> Fraud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tinggi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Saldo</a:t>
            </a:r>
            <a:r>
              <a:rPr lang="en-US" sz="1900" dirty="0"/>
              <a:t> </a:t>
            </a:r>
            <a:r>
              <a:rPr lang="en-US" sz="1900" dirty="0" err="1"/>
              <a:t>Akhirnya</a:t>
            </a:r>
            <a:r>
              <a:rPr lang="en-US" sz="1900" dirty="0"/>
              <a:t>.</a:t>
            </a:r>
            <a:endParaRPr lang="en-US" sz="1900" kern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DFE7C7-A95F-42F0-B12F-D826E3B29AE4}"/>
              </a:ext>
            </a:extLst>
          </p:cNvPr>
          <p:cNvSpPr txBox="1">
            <a:spLocks/>
          </p:cNvSpPr>
          <p:nvPr/>
        </p:nvSpPr>
        <p:spPr bwMode="auto">
          <a:xfrm>
            <a:off x="6300192" y="4509119"/>
            <a:ext cx="2736304" cy="18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r>
              <a:rPr lang="en-US" sz="1900" dirty="0"/>
              <a:t>Rata-rata </a:t>
            </a:r>
            <a:r>
              <a:rPr lang="en-US" sz="1900" dirty="0" err="1"/>
              <a:t>Saldo</a:t>
            </a:r>
            <a:r>
              <a:rPr lang="en-US" sz="1900" dirty="0"/>
              <a:t> Awal </a:t>
            </a:r>
            <a:r>
              <a:rPr lang="en-US" sz="1900" dirty="0" err="1"/>
              <a:t>Penerima</a:t>
            </a:r>
            <a:r>
              <a:rPr lang="en-US" sz="1900" dirty="0"/>
              <a:t> yang </a:t>
            </a:r>
            <a:r>
              <a:rPr lang="en-US" sz="1900" dirty="0" err="1"/>
              <a:t>terindikasi</a:t>
            </a:r>
            <a:r>
              <a:rPr lang="en-US" sz="1900" dirty="0"/>
              <a:t> </a:t>
            </a:r>
            <a:r>
              <a:rPr lang="en-US" sz="1900" dirty="0" err="1"/>
              <a:t>transaksi</a:t>
            </a:r>
            <a:r>
              <a:rPr lang="en-US" sz="1900" dirty="0"/>
              <a:t> Fraud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tinggi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Saldo</a:t>
            </a:r>
            <a:r>
              <a:rPr lang="en-US" sz="1900" dirty="0"/>
              <a:t> </a:t>
            </a:r>
            <a:r>
              <a:rPr lang="en-US" sz="1900" dirty="0" err="1"/>
              <a:t>Akhirnya</a:t>
            </a:r>
            <a:r>
              <a:rPr lang="en-US" sz="1900" dirty="0"/>
              <a:t>.</a:t>
            </a:r>
            <a:endParaRPr lang="en-US" sz="1900" kern="0" dirty="0"/>
          </a:p>
        </p:txBody>
      </p:sp>
    </p:spTree>
    <p:extLst>
      <p:ext uri="{BB962C8B-B14F-4D97-AF65-F5344CB8AC3E}">
        <p14:creationId xmlns:p14="http://schemas.microsoft.com/office/powerpoint/2010/main" val="2005104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1307</TotalTime>
  <Words>650</Words>
  <Application>Microsoft Office PowerPoint</Application>
  <PresentationFormat>On-screen Show (4:3)</PresentationFormat>
  <Paragraphs>57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Futura LT Book</vt:lpstr>
      <vt:lpstr>Roboto</vt:lpstr>
      <vt:lpstr>Verdana</vt:lpstr>
      <vt:lpstr>template</vt:lpstr>
      <vt:lpstr>Custom Design</vt:lpstr>
      <vt:lpstr>Deteksi Transaksi Keuangan di Perbankan Terindikasi FRAUD atau Tidak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dan Evaluasi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lenovoindonesia23072023@outlook.com</cp:lastModifiedBy>
  <cp:revision>123</cp:revision>
  <dcterms:created xsi:type="dcterms:W3CDTF">2013-10-17T07:38:22Z</dcterms:created>
  <dcterms:modified xsi:type="dcterms:W3CDTF">2024-03-05T16:37:27Z</dcterms:modified>
</cp:coreProperties>
</file>