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Shantell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0" roundtripDataSignature="AMtx7mgpGaRQKimHKoJaZLlHLX53akFd3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hantellSans-regular.fntdata"/><Relationship Id="rId25" Type="http://schemas.openxmlformats.org/officeDocument/2006/relationships/slide" Target="slides/slide20.xml"/><Relationship Id="rId28" Type="http://schemas.openxmlformats.org/officeDocument/2006/relationships/font" Target="fonts/ShantellSans-italic.fntdata"/><Relationship Id="rId27" Type="http://schemas.openxmlformats.org/officeDocument/2006/relationships/font" Target="fonts/ShantellSans-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hantellSans-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36"/>
          <p:cNvSpPr/>
          <p:nvPr/>
        </p:nvSpPr>
        <p:spPr>
          <a:xfrm>
            <a:off x="0" y="-1"/>
            <a:ext cx="12192000" cy="4572001"/>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6"/>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6"/>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SzPts val="1800"/>
              <a:buNone/>
              <a:defRPr sz="1800">
                <a:solidFill>
                  <a:srgbClr val="464132"/>
                </a:solidFill>
              </a:defRPr>
            </a:lvl1pPr>
            <a:lvl2pPr lvl="1" algn="ctr">
              <a:lnSpc>
                <a:spcPct val="90000"/>
              </a:lnSpc>
              <a:spcBef>
                <a:spcPts val="200"/>
              </a:spcBef>
              <a:spcAft>
                <a:spcPts val="0"/>
              </a:spcAft>
              <a:buSzPts val="1800"/>
              <a:buNone/>
              <a:defRPr sz="1800"/>
            </a:lvl2pPr>
            <a:lvl3pPr lvl="2" algn="ctr">
              <a:lnSpc>
                <a:spcPct val="90000"/>
              </a:lnSpc>
              <a:spcBef>
                <a:spcPts val="400"/>
              </a:spcBef>
              <a:spcAft>
                <a:spcPts val="0"/>
              </a:spcAft>
              <a:buSzPts val="1800"/>
              <a:buNone/>
              <a:defRPr sz="1800"/>
            </a:lvl3pPr>
            <a:lvl4pPr lvl="3" algn="ctr">
              <a:lnSpc>
                <a:spcPct val="90000"/>
              </a:lnSpc>
              <a:spcBef>
                <a:spcPts val="400"/>
              </a:spcBef>
              <a:spcAft>
                <a:spcPts val="0"/>
              </a:spcAft>
              <a:buSzPts val="1800"/>
              <a:buNone/>
              <a:defRPr sz="1800"/>
            </a:lvl4pPr>
            <a:lvl5pPr lvl="4" algn="ctr">
              <a:lnSpc>
                <a:spcPct val="90000"/>
              </a:lnSpc>
              <a:spcBef>
                <a:spcPts val="400"/>
              </a:spcBef>
              <a:spcAft>
                <a:spcPts val="0"/>
              </a:spcAft>
              <a:buSzPts val="1800"/>
              <a:buNone/>
              <a:defRPr sz="1800"/>
            </a:lvl5pPr>
            <a:lvl6pPr lvl="5" algn="ctr">
              <a:lnSpc>
                <a:spcPct val="90000"/>
              </a:lnSpc>
              <a:spcBef>
                <a:spcPts val="400"/>
              </a:spcBef>
              <a:spcAft>
                <a:spcPts val="0"/>
              </a:spcAft>
              <a:buSzPts val="1800"/>
              <a:buNone/>
              <a:defRPr sz="1800"/>
            </a:lvl6pPr>
            <a:lvl7pPr lvl="6" algn="ctr">
              <a:lnSpc>
                <a:spcPct val="90000"/>
              </a:lnSpc>
              <a:spcBef>
                <a:spcPts val="400"/>
              </a:spcBef>
              <a:spcAft>
                <a:spcPts val="0"/>
              </a:spcAft>
              <a:buSzPts val="1800"/>
              <a:buNone/>
              <a:defRPr sz="1800"/>
            </a:lvl7pPr>
            <a:lvl8pPr lvl="7" algn="ctr">
              <a:lnSpc>
                <a:spcPct val="90000"/>
              </a:lnSpc>
              <a:spcBef>
                <a:spcPts val="400"/>
              </a:spcBef>
              <a:spcAft>
                <a:spcPts val="0"/>
              </a:spcAft>
              <a:buSzPts val="1800"/>
              <a:buNone/>
              <a:defRPr sz="1800"/>
            </a:lvl8pPr>
            <a:lvl9pPr lvl="8" algn="ctr">
              <a:lnSpc>
                <a:spcPct val="90000"/>
              </a:lnSpc>
              <a:spcBef>
                <a:spcPts val="400"/>
              </a:spcBef>
              <a:spcAft>
                <a:spcPts val="400"/>
              </a:spcAft>
              <a:buSzPts val="1800"/>
              <a:buNone/>
              <a:defRPr sz="1800"/>
            </a:lvl9pPr>
          </a:lstStyle>
          <a:p/>
        </p:txBody>
      </p:sp>
      <p:sp>
        <p:nvSpPr>
          <p:cNvPr id="22" name="Google Shape;22;p3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r>
              <a:rPr lang="en-US"/>
              <a:t>1</a:t>
            </a:r>
            <a:fld id="{00000000-1234-1234-1234-123412341234}" type="slidenum">
              <a:rPr lang="en-US"/>
              <a:t>‹#›</a:t>
            </a:fld>
            <a:endParaRPr/>
          </a:p>
        </p:txBody>
      </p:sp>
      <p:cxnSp>
        <p:nvCxnSpPr>
          <p:cNvPr id="25" name="Google Shape;25;p36"/>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pic>
        <p:nvPicPr>
          <p:cNvPr descr="Makerere University College of Computing &amp; Information Sciences (CoCIS)" id="26" name="Google Shape;26;p36"/>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pic>
        <p:nvPicPr>
          <p:cNvPr descr="Makerere University - data.org" id="27" name="Google Shape;27;p36"/>
          <p:cNvPicPr preferRelativeResize="0"/>
          <p:nvPr/>
        </p:nvPicPr>
        <p:blipFill rotWithShape="1">
          <a:blip r:embed="rId3">
            <a:alphaModFix/>
          </a:blip>
          <a:srcRect b="0" l="0" r="0" t="0"/>
          <a:stretch/>
        </p:blipFill>
        <p:spPr>
          <a:xfrm>
            <a:off x="11469756" y="10553"/>
            <a:ext cx="704660" cy="60026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4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5"/>
          <p:cNvSpPr txBox="1"/>
          <p:nvPr>
            <p:ph idx="1" type="body"/>
          </p:nvPr>
        </p:nvSpPr>
        <p:spPr>
          <a:xfrm rot="5400000">
            <a:off x="3872484" y="-562355"/>
            <a:ext cx="4023360" cy="9720071"/>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4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97" name="Google Shape;97;p45"/>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8" name="Shape 98"/>
        <p:cNvGrpSpPr/>
        <p:nvPr/>
      </p:nvGrpSpPr>
      <p:grpSpPr>
        <a:xfrm>
          <a:off x="0" y="0"/>
          <a:ext cx="0" cy="0"/>
          <a:chOff x="0" y="0"/>
          <a:chExt cx="0" cy="0"/>
        </a:xfrm>
      </p:grpSpPr>
      <p:sp>
        <p:nvSpPr>
          <p:cNvPr id="99" name="Google Shape;99;p46"/>
          <p:cNvSpPr txBox="1"/>
          <p:nvPr>
            <p:ph type="title"/>
          </p:nvPr>
        </p:nvSpPr>
        <p:spPr>
          <a:xfrm rot="5400000">
            <a:off x="7334250" y="2152650"/>
            <a:ext cx="5410200" cy="2628900"/>
          </a:xfrm>
          <a:prstGeom prst="rect">
            <a:avLst/>
          </a:prstGeom>
          <a:noFill/>
          <a:ln>
            <a:noFill/>
          </a:ln>
        </p:spPr>
        <p:txBody>
          <a:bodyPr anchorCtr="0" anchor="ctr" bIns="91425" lIns="45700" spcFirstLastPara="1" rIns="45700" wrap="square" tIns="91425">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46"/>
          <p:cNvSpPr txBox="1"/>
          <p:nvPr>
            <p:ph idx="1" type="body"/>
          </p:nvPr>
        </p:nvSpPr>
        <p:spPr>
          <a:xfrm rot="5400000">
            <a:off x="2076450" y="-323850"/>
            <a:ext cx="5410200" cy="758190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1" name="Google Shape;101;p46"/>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46"/>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46"/>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4" name="Google Shape;104;p46"/>
          <p:cNvCxnSpPr/>
          <p:nvPr/>
        </p:nvCxnSpPr>
        <p:spPr>
          <a:xfrm rot="10800000">
            <a:off x="10058400" y="59263"/>
            <a:ext cx="0" cy="914400"/>
          </a:xfrm>
          <a:prstGeom prst="straightConnector1">
            <a:avLst/>
          </a:prstGeom>
          <a:noFill/>
          <a:ln cap="flat" cmpd="sng" w="19050">
            <a:solidFill>
              <a:schemeClr val="accent2"/>
            </a:solidFill>
            <a:prstDash val="solid"/>
            <a:round/>
            <a:headEnd len="sm" w="sm" type="none"/>
            <a:tailEnd len="sm" w="sm" type="none"/>
          </a:ln>
        </p:spPr>
      </p:cxnSp>
      <p:pic>
        <p:nvPicPr>
          <p:cNvPr descr="Makerere University College of Computing &amp; Information Sciences (CoCIS)" id="105" name="Google Shape;105;p46"/>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7"/>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7"/>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1" name="Google Shape;31;p37"/>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7"/>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7"/>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34" name="Google Shape;34;p37"/>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5" name="Shape 35"/>
        <p:cNvGrpSpPr/>
        <p:nvPr/>
      </p:nvGrpSpPr>
      <p:grpSpPr>
        <a:xfrm>
          <a:off x="0" y="0"/>
          <a:ext cx="0" cy="0"/>
          <a:chOff x="0" y="0"/>
          <a:chExt cx="0" cy="0"/>
        </a:xfrm>
      </p:grpSpPr>
      <p:sp>
        <p:nvSpPr>
          <p:cNvPr id="36" name="Google Shape;36;p38"/>
          <p:cNvSpPr/>
          <p:nvPr/>
        </p:nvSpPr>
        <p:spPr>
          <a:xfrm>
            <a:off x="0" y="-1"/>
            <a:ext cx="12192000" cy="4572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8"/>
          <p:cNvSpPr txBox="1"/>
          <p:nvPr>
            <p:ph type="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b="0"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8"/>
          <p:cNvSpPr txBox="1"/>
          <p:nvPr>
            <p:ph idx="1" type="body"/>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800"/>
              <a:buNone/>
              <a:defRPr sz="1800">
                <a:solidFill>
                  <a:srgbClr val="8C8B8A"/>
                </a:solidFill>
              </a:defRPr>
            </a:lvl2pPr>
            <a:lvl3pPr indent="-228600" lvl="2" marL="1371600" algn="l">
              <a:lnSpc>
                <a:spcPct val="90000"/>
              </a:lnSpc>
              <a:spcBef>
                <a:spcPts val="400"/>
              </a:spcBef>
              <a:spcAft>
                <a:spcPts val="0"/>
              </a:spcAft>
              <a:buSzPts val="1600"/>
              <a:buNone/>
              <a:defRPr sz="1600">
                <a:solidFill>
                  <a:srgbClr val="8C8B8A"/>
                </a:solidFill>
              </a:defRPr>
            </a:lvl3pPr>
            <a:lvl4pPr indent="-228600" lvl="3" marL="1828800" algn="l">
              <a:lnSpc>
                <a:spcPct val="90000"/>
              </a:lnSpc>
              <a:spcBef>
                <a:spcPts val="400"/>
              </a:spcBef>
              <a:spcAft>
                <a:spcPts val="0"/>
              </a:spcAft>
              <a:buSzPts val="1400"/>
              <a:buNone/>
              <a:defRPr sz="1400">
                <a:solidFill>
                  <a:srgbClr val="8C8B8A"/>
                </a:solidFill>
              </a:defRPr>
            </a:lvl4pPr>
            <a:lvl5pPr indent="-228600" lvl="4" marL="2286000" algn="l">
              <a:lnSpc>
                <a:spcPct val="90000"/>
              </a:lnSpc>
              <a:spcBef>
                <a:spcPts val="400"/>
              </a:spcBef>
              <a:spcAft>
                <a:spcPts val="0"/>
              </a:spcAft>
              <a:buSzPts val="1400"/>
              <a:buNone/>
              <a:defRPr sz="1400">
                <a:solidFill>
                  <a:srgbClr val="8C8B8A"/>
                </a:solidFill>
              </a:defRPr>
            </a:lvl5pPr>
            <a:lvl6pPr indent="-228600" lvl="5" marL="2743200" algn="l">
              <a:lnSpc>
                <a:spcPct val="90000"/>
              </a:lnSpc>
              <a:spcBef>
                <a:spcPts val="400"/>
              </a:spcBef>
              <a:spcAft>
                <a:spcPts val="0"/>
              </a:spcAft>
              <a:buSzPts val="1400"/>
              <a:buNone/>
              <a:defRPr sz="1400">
                <a:solidFill>
                  <a:srgbClr val="8C8B8A"/>
                </a:solidFill>
              </a:defRPr>
            </a:lvl6pPr>
            <a:lvl7pPr indent="-228600" lvl="6" marL="3200400" algn="l">
              <a:lnSpc>
                <a:spcPct val="90000"/>
              </a:lnSpc>
              <a:spcBef>
                <a:spcPts val="400"/>
              </a:spcBef>
              <a:spcAft>
                <a:spcPts val="0"/>
              </a:spcAft>
              <a:buSzPts val="1400"/>
              <a:buNone/>
              <a:defRPr sz="1400">
                <a:solidFill>
                  <a:srgbClr val="8C8B8A"/>
                </a:solidFill>
              </a:defRPr>
            </a:lvl7pPr>
            <a:lvl8pPr indent="-228600" lvl="7" marL="3657600" algn="l">
              <a:lnSpc>
                <a:spcPct val="90000"/>
              </a:lnSpc>
              <a:spcBef>
                <a:spcPts val="400"/>
              </a:spcBef>
              <a:spcAft>
                <a:spcPts val="0"/>
              </a:spcAft>
              <a:buSzPts val="1400"/>
              <a:buNone/>
              <a:defRPr sz="1400">
                <a:solidFill>
                  <a:srgbClr val="8C8B8A"/>
                </a:solidFill>
              </a:defRPr>
            </a:lvl8pPr>
            <a:lvl9pPr indent="-228600" lvl="8" marL="4114800" algn="l">
              <a:lnSpc>
                <a:spcPct val="90000"/>
              </a:lnSpc>
              <a:spcBef>
                <a:spcPts val="400"/>
              </a:spcBef>
              <a:spcAft>
                <a:spcPts val="400"/>
              </a:spcAft>
              <a:buSzPts val="1400"/>
              <a:buNone/>
              <a:defRPr sz="1400">
                <a:solidFill>
                  <a:srgbClr val="8C8B8A"/>
                </a:solidFill>
              </a:defRPr>
            </a:lvl9pPr>
          </a:lstStyle>
          <a:p/>
        </p:txBody>
      </p:sp>
      <p:sp>
        <p:nvSpPr>
          <p:cNvPr id="39" name="Google Shape;39;p38"/>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8"/>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8"/>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42" name="Google Shape;42;p38"/>
          <p:cNvCxnSpPr/>
          <p:nvPr/>
        </p:nvCxnSpPr>
        <p:spPr>
          <a:xfrm rot="10800000">
            <a:off x="8386842" y="5264106"/>
            <a:ext cx="0" cy="914400"/>
          </a:xfrm>
          <a:prstGeom prst="straightConnector1">
            <a:avLst/>
          </a:prstGeom>
          <a:noFill/>
          <a:ln cap="flat" cmpd="sng" w="19050">
            <a:solidFill>
              <a:schemeClr val="accent3"/>
            </a:solidFill>
            <a:prstDash val="solid"/>
            <a:round/>
            <a:headEnd len="sm" w="sm" type="none"/>
            <a:tailEnd len="sm" w="sm" type="none"/>
          </a:ln>
        </p:spPr>
      </p:cxnSp>
      <p:pic>
        <p:nvPicPr>
          <p:cNvPr descr="Makerere University College of Computing &amp; Information Sciences (CoCIS)" id="43" name="Google Shape;43;p38"/>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pic>
        <p:nvPicPr>
          <p:cNvPr descr="Makerere University - data.org" id="44" name="Google Shape;44;p38"/>
          <p:cNvPicPr preferRelativeResize="0"/>
          <p:nvPr/>
        </p:nvPicPr>
        <p:blipFill rotWithShape="1">
          <a:blip r:embed="rId3">
            <a:alphaModFix/>
          </a:blip>
          <a:srcRect b="0" l="0" r="0" t="0"/>
          <a:stretch/>
        </p:blipFill>
        <p:spPr>
          <a:xfrm>
            <a:off x="11469756" y="10553"/>
            <a:ext cx="704660" cy="6002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39"/>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9"/>
          <p:cNvSpPr txBox="1"/>
          <p:nvPr>
            <p:ph idx="1" type="body"/>
          </p:nvPr>
        </p:nvSpPr>
        <p:spPr>
          <a:xfrm>
            <a:off x="1024128"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39"/>
          <p:cNvSpPr txBox="1"/>
          <p:nvPr>
            <p:ph idx="2" type="body"/>
          </p:nvPr>
        </p:nvSpPr>
        <p:spPr>
          <a:xfrm>
            <a:off x="5989320" y="2286000"/>
            <a:ext cx="4754880" cy="4023360"/>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39"/>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9"/>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9"/>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52" name="Google Shape;52;p39"/>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40"/>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0"/>
          <p:cNvSpPr txBox="1"/>
          <p:nvPr>
            <p:ph idx="1" type="body"/>
          </p:nvPr>
        </p:nvSpPr>
        <p:spPr>
          <a:xfrm>
            <a:off x="1024128"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6" name="Google Shape;56;p40"/>
          <p:cNvSpPr txBox="1"/>
          <p:nvPr>
            <p:ph idx="2" type="body"/>
          </p:nvPr>
        </p:nvSpPr>
        <p:spPr>
          <a:xfrm>
            <a:off x="1024128"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7" name="Google Shape;57;p40"/>
          <p:cNvSpPr txBox="1"/>
          <p:nvPr>
            <p:ph idx="3" type="body"/>
          </p:nvPr>
        </p:nvSpPr>
        <p:spPr>
          <a:xfrm>
            <a:off x="5989320" y="2179636"/>
            <a:ext cx="4754880" cy="822960"/>
          </a:xfrm>
          <a:prstGeom prst="rect">
            <a:avLst/>
          </a:prstGeom>
          <a:noFill/>
          <a:ln>
            <a:noFill/>
          </a:ln>
        </p:spPr>
        <p:txBody>
          <a:bodyPr anchorCtr="0" anchor="ctr" bIns="45700" lIns="137150" spcFirstLastPara="1" rIns="137150" wrap="square" tIns="45700">
            <a:normAutofit/>
          </a:bodyPr>
          <a:lstStyle>
            <a:lvl1pPr indent="-228600" lvl="0" marL="457200" algn="l">
              <a:lnSpc>
                <a:spcPct val="90000"/>
              </a:lnSpc>
              <a:spcBef>
                <a:spcPts val="0"/>
              </a:spcBef>
              <a:spcAft>
                <a:spcPts val="0"/>
              </a:spcAft>
              <a:buSzPts val="2300"/>
              <a:buNone/>
              <a:defRPr b="0" sz="2300" cap="none">
                <a:solidFill>
                  <a:srgbClr val="679B9A"/>
                </a:solidFill>
                <a:latin typeface="Twentieth Century"/>
                <a:ea typeface="Twentieth Century"/>
                <a:cs typeface="Twentieth Century"/>
                <a:sym typeface="Twentieth Century"/>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40"/>
          <p:cNvSpPr txBox="1"/>
          <p:nvPr>
            <p:ph idx="4" type="body"/>
          </p:nvPr>
        </p:nvSpPr>
        <p:spPr>
          <a:xfrm>
            <a:off x="5989320" y="2967788"/>
            <a:ext cx="4754880" cy="3341572"/>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40"/>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0"/>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0"/>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62" name="Google Shape;62;p40"/>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41"/>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Clr>
                <a:srgbClr val="46413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41"/>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1"/>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1"/>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68" name="Google Shape;68;p41"/>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9" name="Shape 69"/>
        <p:cNvGrpSpPr/>
        <p:nvPr/>
      </p:nvGrpSpPr>
      <p:grpSpPr>
        <a:xfrm>
          <a:off x="0" y="0"/>
          <a:ext cx="0" cy="0"/>
          <a:chOff x="0" y="0"/>
          <a:chExt cx="0" cy="0"/>
        </a:xfrm>
      </p:grpSpPr>
      <p:sp>
        <p:nvSpPr>
          <p:cNvPr id="70" name="Google Shape;70;p42"/>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2"/>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2"/>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73" name="Google Shape;73;p42"/>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43"/>
          <p:cNvSpPr txBox="1"/>
          <p:nvPr>
            <p:ph type="title"/>
          </p:nvPr>
        </p:nvSpPr>
        <p:spPr>
          <a:xfrm>
            <a:off x="1024128" y="471509"/>
            <a:ext cx="4389120" cy="1737360"/>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Clr>
                <a:srgbClr val="464132"/>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3"/>
          <p:cNvSpPr txBox="1"/>
          <p:nvPr>
            <p:ph idx="1" type="body"/>
          </p:nvPr>
        </p:nvSpPr>
        <p:spPr>
          <a:xfrm>
            <a:off x="5715000" y="822960"/>
            <a:ext cx="5678424" cy="5184648"/>
          </a:xfrm>
          <a:prstGeom prst="rect">
            <a:avLst/>
          </a:prstGeom>
          <a:noFill/>
          <a:ln>
            <a:noFill/>
          </a:ln>
        </p:spPr>
        <p:txBody>
          <a:bodyPr anchorCtr="0" anchor="t" bIns="45700" lIns="45700" spcFirstLastPara="1" rIns="45700" wrap="square" tIns="45700">
            <a:normAutofit/>
          </a:bodyPr>
          <a:lstStyle>
            <a:lvl1pPr indent="-381000" lvl="0" marL="457200" algn="l">
              <a:lnSpc>
                <a:spcPct val="90000"/>
              </a:lnSpc>
              <a:spcBef>
                <a:spcPts val="1200"/>
              </a:spcBef>
              <a:spcAft>
                <a:spcPts val="0"/>
              </a:spcAft>
              <a:buSzPts val="2400"/>
              <a:buChar char=" "/>
              <a:defRPr sz="2400"/>
            </a:lvl1pPr>
            <a:lvl2pPr indent="-355600" lvl="1" marL="914400" algn="l">
              <a:lnSpc>
                <a:spcPct val="90000"/>
              </a:lnSpc>
              <a:spcBef>
                <a:spcPts val="200"/>
              </a:spcBef>
              <a:spcAft>
                <a:spcPts val="0"/>
              </a:spcAft>
              <a:buSzPts val="2000"/>
              <a:buChar char="🢝"/>
              <a:defRPr sz="2000"/>
            </a:lvl2pPr>
            <a:lvl3pPr indent="-330200" lvl="2" marL="1371600" algn="l">
              <a:lnSpc>
                <a:spcPct val="90000"/>
              </a:lnSpc>
              <a:spcBef>
                <a:spcPts val="400"/>
              </a:spcBef>
              <a:spcAft>
                <a:spcPts val="0"/>
              </a:spcAft>
              <a:buSzPts val="1600"/>
              <a:buChar char="🢝"/>
              <a:defRPr sz="1600"/>
            </a:lvl3pPr>
            <a:lvl4pPr indent="-330200" lvl="3" marL="1828800" algn="l">
              <a:lnSpc>
                <a:spcPct val="90000"/>
              </a:lnSpc>
              <a:spcBef>
                <a:spcPts val="400"/>
              </a:spcBef>
              <a:spcAft>
                <a:spcPts val="0"/>
              </a:spcAft>
              <a:buSzPts val="1600"/>
              <a:buChar char="🢝"/>
              <a:defRPr sz="1600"/>
            </a:lvl4pPr>
            <a:lvl5pPr indent="-330200" lvl="4" marL="2286000" algn="l">
              <a:lnSpc>
                <a:spcPct val="90000"/>
              </a:lnSpc>
              <a:spcBef>
                <a:spcPts val="400"/>
              </a:spcBef>
              <a:spcAft>
                <a:spcPts val="0"/>
              </a:spcAft>
              <a:buSzPts val="1600"/>
              <a:buChar char="🢝"/>
              <a:defRPr sz="1600"/>
            </a:lvl5pPr>
            <a:lvl6pPr indent="-330200" lvl="5" marL="2743200" algn="l">
              <a:lnSpc>
                <a:spcPct val="90000"/>
              </a:lnSpc>
              <a:spcBef>
                <a:spcPts val="400"/>
              </a:spcBef>
              <a:spcAft>
                <a:spcPts val="0"/>
              </a:spcAft>
              <a:buSzPts val="1600"/>
              <a:buChar char="🢝"/>
              <a:defRPr sz="1600"/>
            </a:lvl6pPr>
            <a:lvl7pPr indent="-330200" lvl="6" marL="3200400" algn="l">
              <a:lnSpc>
                <a:spcPct val="90000"/>
              </a:lnSpc>
              <a:spcBef>
                <a:spcPts val="400"/>
              </a:spcBef>
              <a:spcAft>
                <a:spcPts val="0"/>
              </a:spcAft>
              <a:buSzPts val="1600"/>
              <a:buChar char="🢝"/>
              <a:defRPr sz="1600"/>
            </a:lvl7pPr>
            <a:lvl8pPr indent="-330200" lvl="7" marL="3657600" algn="l">
              <a:lnSpc>
                <a:spcPct val="90000"/>
              </a:lnSpc>
              <a:spcBef>
                <a:spcPts val="400"/>
              </a:spcBef>
              <a:spcAft>
                <a:spcPts val="0"/>
              </a:spcAft>
              <a:buSzPts val="1600"/>
              <a:buChar char="🢝"/>
              <a:defRPr sz="1600"/>
            </a:lvl8pPr>
            <a:lvl9pPr indent="-330200" lvl="8" marL="4114800" algn="l">
              <a:lnSpc>
                <a:spcPct val="90000"/>
              </a:lnSpc>
              <a:spcBef>
                <a:spcPts val="400"/>
              </a:spcBef>
              <a:spcAft>
                <a:spcPts val="400"/>
              </a:spcAft>
              <a:buSzPts val="1600"/>
              <a:buChar char="🢝"/>
              <a:defRPr sz="1600"/>
            </a:lvl9pPr>
          </a:lstStyle>
          <a:p/>
        </p:txBody>
      </p:sp>
      <p:sp>
        <p:nvSpPr>
          <p:cNvPr id="77" name="Google Shape;77;p43"/>
          <p:cNvSpPr txBox="1"/>
          <p:nvPr>
            <p:ph idx="2" type="body"/>
          </p:nvPr>
        </p:nvSpPr>
        <p:spPr>
          <a:xfrm>
            <a:off x="1024128" y="2257506"/>
            <a:ext cx="4389120" cy="3762294"/>
          </a:xfrm>
          <a:prstGeom prst="rect">
            <a:avLst/>
          </a:prstGeom>
          <a:noFill/>
          <a:ln>
            <a:noFill/>
          </a:ln>
        </p:spPr>
        <p:txBody>
          <a:bodyPr anchorCtr="0" anchor="t" bIns="45700" lIns="91425" spcFirstLastPara="1" rIns="91425" wrap="square" tIns="45700">
            <a:normAutofit/>
          </a:bodyPr>
          <a:lstStyle>
            <a:lvl1pPr indent="-228600" lvl="0" marL="457200" algn="l">
              <a:lnSpc>
                <a:spcPct val="108000"/>
              </a:lnSpc>
              <a:spcBef>
                <a:spcPts val="600"/>
              </a:spcBef>
              <a:spcAft>
                <a:spcPts val="0"/>
              </a:spcAft>
              <a:buSzPts val="1600"/>
              <a:buNone/>
              <a:defRPr sz="1600"/>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43"/>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3"/>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3"/>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pic>
        <p:nvPicPr>
          <p:cNvPr descr="Makerere University College of Computing &amp; Information Sciences (CoCIS)" id="81" name="Google Shape;81;p43"/>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44"/>
          <p:cNvSpPr txBox="1"/>
          <p:nvPr>
            <p:ph type="title"/>
          </p:nvPr>
        </p:nvSpPr>
        <p:spPr>
          <a:xfrm>
            <a:off x="457200" y="4960138"/>
            <a:ext cx="7772400" cy="1463040"/>
          </a:xfrm>
          <a:prstGeom prst="rect">
            <a:avLst/>
          </a:prstGeom>
          <a:noFill/>
          <a:ln>
            <a:noFill/>
          </a:ln>
        </p:spPr>
        <p:txBody>
          <a:bodyPr anchorCtr="0" anchor="ctr" bIns="45700" lIns="91425" spcFirstLastPara="1" rIns="91425" wrap="square" tIns="45700">
            <a:normAutofit/>
          </a:bodyPr>
          <a:lstStyle>
            <a:lvl1pPr lvl="0" algn="r">
              <a:lnSpc>
                <a:spcPct val="80000"/>
              </a:lnSpc>
              <a:spcBef>
                <a:spcPts val="0"/>
              </a:spcBef>
              <a:spcAft>
                <a:spcPts val="0"/>
              </a:spcAft>
              <a:buClr>
                <a:srgbClr val="464132"/>
              </a:buClr>
              <a:buSzPts val="5000"/>
              <a:buFont typeface="Twentieth Century"/>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44"/>
          <p:cNvSpPr/>
          <p:nvPr>
            <p:ph idx="2" type="pic"/>
          </p:nvPr>
        </p:nvSpPr>
        <p:spPr>
          <a:xfrm>
            <a:off x="0" y="-1"/>
            <a:ext cx="12188952" cy="4572000"/>
          </a:xfrm>
          <a:prstGeom prst="rect">
            <a:avLst/>
          </a:prstGeom>
          <a:solidFill>
            <a:srgbClr val="C3D7D7"/>
          </a:solidFill>
          <a:ln>
            <a:noFill/>
          </a:ln>
        </p:spPr>
      </p:sp>
      <p:sp>
        <p:nvSpPr>
          <p:cNvPr id="85" name="Google Shape;85;p44"/>
          <p:cNvSpPr txBox="1"/>
          <p:nvPr>
            <p:ph idx="1" type="body"/>
          </p:nvPr>
        </p:nvSpPr>
        <p:spPr>
          <a:xfrm>
            <a:off x="8610600" y="4960138"/>
            <a:ext cx="3200400" cy="146304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0"/>
              </a:spcBef>
              <a:spcAft>
                <a:spcPts val="0"/>
              </a:spcAft>
              <a:buSzPts val="1800"/>
              <a:buNone/>
              <a:defRPr sz="1800">
                <a:solidFill>
                  <a:srgbClr val="464132"/>
                </a:solidFill>
              </a:defRPr>
            </a:lvl1pPr>
            <a:lvl2pPr indent="-228600" lvl="1" marL="914400" algn="l">
              <a:lnSpc>
                <a:spcPct val="90000"/>
              </a:lnSpc>
              <a:spcBef>
                <a:spcPts val="200"/>
              </a:spcBef>
              <a:spcAft>
                <a:spcPts val="0"/>
              </a:spcAft>
              <a:buSzPts val="1400"/>
              <a:buNone/>
              <a:defRPr sz="1400"/>
            </a:lvl2pPr>
            <a:lvl3pPr indent="-228600" lvl="2" marL="1371600" algn="l">
              <a:lnSpc>
                <a:spcPct val="90000"/>
              </a:lnSpc>
              <a:spcBef>
                <a:spcPts val="400"/>
              </a:spcBef>
              <a:spcAft>
                <a:spcPts val="0"/>
              </a:spcAft>
              <a:buSzPts val="1200"/>
              <a:buNone/>
              <a:defRPr sz="1200"/>
            </a:lvl3pPr>
            <a:lvl4pPr indent="-228600" lvl="3" marL="1828800" algn="l">
              <a:lnSpc>
                <a:spcPct val="90000"/>
              </a:lnSpc>
              <a:spcBef>
                <a:spcPts val="400"/>
              </a:spcBef>
              <a:spcAft>
                <a:spcPts val="0"/>
              </a:spcAft>
              <a:buSzPts val="1000"/>
              <a:buNone/>
              <a:defRPr sz="1000"/>
            </a:lvl4pPr>
            <a:lvl5pPr indent="-228600" lvl="4" marL="2286000" algn="l">
              <a:lnSpc>
                <a:spcPct val="90000"/>
              </a:lnSpc>
              <a:spcBef>
                <a:spcPts val="400"/>
              </a:spcBef>
              <a:spcAft>
                <a:spcPts val="0"/>
              </a:spcAft>
              <a:buSzPts val="1000"/>
              <a:buNone/>
              <a:defRPr sz="1000"/>
            </a:lvl5pPr>
            <a:lvl6pPr indent="-228600" lvl="5" marL="2743200" algn="l">
              <a:lnSpc>
                <a:spcPct val="90000"/>
              </a:lnSpc>
              <a:spcBef>
                <a:spcPts val="400"/>
              </a:spcBef>
              <a:spcAft>
                <a:spcPts val="0"/>
              </a:spcAft>
              <a:buSzPts val="1000"/>
              <a:buNone/>
              <a:defRPr sz="1000"/>
            </a:lvl6pPr>
            <a:lvl7pPr indent="-228600" lvl="6" marL="3200400" algn="l">
              <a:lnSpc>
                <a:spcPct val="90000"/>
              </a:lnSpc>
              <a:spcBef>
                <a:spcPts val="400"/>
              </a:spcBef>
              <a:spcAft>
                <a:spcPts val="0"/>
              </a:spcAft>
              <a:buSzPts val="1000"/>
              <a:buNone/>
              <a:defRPr sz="1000"/>
            </a:lvl7pPr>
            <a:lvl8pPr indent="-228600" lvl="7" marL="3657600" algn="l">
              <a:lnSpc>
                <a:spcPct val="90000"/>
              </a:lnSpc>
              <a:spcBef>
                <a:spcPts val="400"/>
              </a:spcBef>
              <a:spcAft>
                <a:spcPts val="0"/>
              </a:spcAft>
              <a:buSzPts val="1000"/>
              <a:buNone/>
              <a:defRPr sz="1000"/>
            </a:lvl8pPr>
            <a:lvl9pPr indent="-228600" lvl="8" marL="4114800" algn="l">
              <a:lnSpc>
                <a:spcPct val="90000"/>
              </a:lnSpc>
              <a:spcBef>
                <a:spcPts val="400"/>
              </a:spcBef>
              <a:spcAft>
                <a:spcPts val="400"/>
              </a:spcAft>
              <a:buSzPts val="1000"/>
              <a:buNone/>
              <a:defRPr sz="1000"/>
            </a:lvl9pPr>
          </a:lstStyle>
          <a:p/>
        </p:txBody>
      </p:sp>
      <p:sp>
        <p:nvSpPr>
          <p:cNvPr id="86" name="Google Shape;86;p44"/>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4"/>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4"/>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9" name="Google Shape;89;p44"/>
          <p:cNvCxnSpPr/>
          <p:nvPr/>
        </p:nvCxnSpPr>
        <p:spPr>
          <a:xfrm rot="10800000">
            <a:off x="8386842" y="5264106"/>
            <a:ext cx="0" cy="914400"/>
          </a:xfrm>
          <a:prstGeom prst="straightConnector1">
            <a:avLst/>
          </a:prstGeom>
          <a:noFill/>
          <a:ln cap="flat" cmpd="sng" w="19050">
            <a:solidFill>
              <a:schemeClr val="accent2"/>
            </a:solidFill>
            <a:prstDash val="solid"/>
            <a:round/>
            <a:headEnd len="sm" w="sm" type="none"/>
            <a:tailEnd len="sm" w="sm" type="none"/>
          </a:ln>
        </p:spPr>
      </p:cxnSp>
      <p:pic>
        <p:nvPicPr>
          <p:cNvPr descr="Makerere University College of Computing &amp; Information Sciences (CoCIS)" id="90" name="Google Shape;90;p44"/>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7.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1024128" y="585216"/>
            <a:ext cx="9720072" cy="1499616"/>
          </a:xfrm>
          <a:prstGeom prst="rect">
            <a:avLst/>
          </a:prstGeom>
          <a:noFill/>
          <a:ln>
            <a:noFill/>
          </a:ln>
        </p:spPr>
        <p:txBody>
          <a:bodyPr anchorCtr="0" anchor="ctr" bIns="45700" lIns="91425" spcFirstLastPara="1" rIns="91425" wrap="square" tIns="45700">
            <a:normAutofit/>
          </a:bodyPr>
          <a:lstStyle>
            <a:lvl1pPr lvl="0" marR="0" rtl="0" algn="l">
              <a:lnSpc>
                <a:spcPct val="80000"/>
              </a:lnSpc>
              <a:spcBef>
                <a:spcPts val="0"/>
              </a:spcBef>
              <a:spcAft>
                <a:spcPts val="0"/>
              </a:spcAft>
              <a:buClr>
                <a:srgbClr val="464132"/>
              </a:buClr>
              <a:buSzPts val="5000"/>
              <a:buFont typeface="Twentieth Century"/>
              <a:buNone/>
              <a:defRPr b="0" i="0" sz="5000" u="none" cap="none" strike="noStrike">
                <a:solidFill>
                  <a:srgbClr val="46413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1024128" y="2286000"/>
            <a:ext cx="9720071" cy="4023360"/>
          </a:xfrm>
          <a:prstGeom prst="rect">
            <a:avLst/>
          </a:prstGeom>
          <a:noFill/>
          <a:ln>
            <a:noFill/>
          </a:ln>
        </p:spPr>
        <p:txBody>
          <a:bodyPr anchorCtr="0" anchor="t" bIns="45700" lIns="45700" spcFirstLastPara="1" rIns="45700" wrap="square" tIns="45700">
            <a:normAutofit/>
          </a:bodyPr>
          <a:lstStyle>
            <a:lvl1pPr indent="-368300" lvl="0" marL="457200" marR="0" rtl="0" algn="l">
              <a:lnSpc>
                <a:spcPct val="90000"/>
              </a:lnSpc>
              <a:spcBef>
                <a:spcPts val="1200"/>
              </a:spcBef>
              <a:spcAft>
                <a:spcPts val="0"/>
              </a:spcAft>
              <a:buClr>
                <a:schemeClr val="accent2"/>
              </a:buClr>
              <a:buSzPts val="2200"/>
              <a:buFont typeface="Twentieth Century"/>
              <a:buChar char=" "/>
              <a:defRPr b="0" i="0" sz="22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90000"/>
              </a:lnSpc>
              <a:spcBef>
                <a:spcPts val="20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2pPr>
            <a:lvl3pPr indent="-317500" lvl="2" marL="1371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2"/>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35"/>
          <p:cNvSpPr txBox="1"/>
          <p:nvPr>
            <p:ph idx="10" type="dt"/>
          </p:nvPr>
        </p:nvSpPr>
        <p:spPr>
          <a:xfrm>
            <a:off x="1024128" y="6470704"/>
            <a:ext cx="2154142" cy="27432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46413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35"/>
          <p:cNvSpPr txBox="1"/>
          <p:nvPr>
            <p:ph idx="11" type="ftr"/>
          </p:nvPr>
        </p:nvSpPr>
        <p:spPr>
          <a:xfrm>
            <a:off x="4842932" y="6470704"/>
            <a:ext cx="5901458" cy="27432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46413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35"/>
          <p:cNvSpPr txBox="1"/>
          <p:nvPr>
            <p:ph idx="12" type="sldNum"/>
          </p:nvPr>
        </p:nvSpPr>
        <p:spPr>
          <a:xfrm>
            <a:off x="10837334" y="6470704"/>
            <a:ext cx="973666" cy="274320"/>
          </a:xfrm>
          <a:prstGeom prst="rect">
            <a:avLst/>
          </a:prstGeom>
          <a:noFill/>
          <a:ln>
            <a:noFill/>
          </a:ln>
        </p:spPr>
        <p:txBody>
          <a:bodyPr anchorCtr="0" anchor="ctr" bIns="45700" lIns="91425" spcFirstLastPara="1" rIns="91425" wrap="square" tIns="45700">
            <a:noAutofit/>
          </a:bodyPr>
          <a:lstStyle>
            <a:lvl1pPr indent="0" lvl="0"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1pPr>
            <a:lvl2pPr indent="0" lvl="1"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2pPr>
            <a:lvl3pPr indent="0" lvl="2"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3pPr>
            <a:lvl4pPr indent="0" lvl="3"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4pPr>
            <a:lvl5pPr indent="0" lvl="4"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5pPr>
            <a:lvl6pPr indent="0" lvl="5"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6pPr>
            <a:lvl7pPr indent="0" lvl="6"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7pPr>
            <a:lvl8pPr indent="0" lvl="7"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8pPr>
            <a:lvl9pPr indent="0" lvl="8" marL="0" marR="0" rtl="0" algn="l">
              <a:spcBef>
                <a:spcPts val="0"/>
              </a:spcBef>
              <a:buNone/>
              <a:defRPr b="0" i="0" sz="1000" u="none" cap="none" strike="noStrike">
                <a:solidFill>
                  <a:srgbClr val="464132"/>
                </a:solidFill>
                <a:latin typeface="Twentieth Century"/>
                <a:ea typeface="Twentieth Century"/>
                <a:cs typeface="Twentieth Century"/>
                <a:sym typeface="Twentieth Century"/>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35"/>
          <p:cNvCxnSpPr/>
          <p:nvPr/>
        </p:nvCxnSpPr>
        <p:spPr>
          <a:xfrm rot="10800000">
            <a:off x="762000" y="826324"/>
            <a:ext cx="0" cy="914400"/>
          </a:xfrm>
          <a:prstGeom prst="straightConnector1">
            <a:avLst/>
          </a:prstGeom>
          <a:noFill/>
          <a:ln cap="flat" cmpd="sng" w="19050">
            <a:solidFill>
              <a:schemeClr val="accent2"/>
            </a:solidFill>
            <a:prstDash val="solid"/>
            <a:round/>
            <a:headEnd len="sm" w="sm" type="none"/>
            <a:tailEnd len="sm" w="sm" type="none"/>
          </a:ln>
        </p:spPr>
      </p:cxnSp>
      <p:pic>
        <p:nvPicPr>
          <p:cNvPr descr="Makerere University - data.org" id="16" name="Google Shape;16;p35"/>
          <p:cNvPicPr preferRelativeResize="0"/>
          <p:nvPr/>
        </p:nvPicPr>
        <p:blipFill rotWithShape="1">
          <a:blip r:embed="rId1">
            <a:alphaModFix/>
          </a:blip>
          <a:srcRect b="0" l="0" r="0" t="0"/>
          <a:stretch/>
        </p:blipFill>
        <p:spPr>
          <a:xfrm>
            <a:off x="11469756" y="10553"/>
            <a:ext cx="704660" cy="600266"/>
          </a:xfrm>
          <a:prstGeom prst="rect">
            <a:avLst/>
          </a:prstGeom>
          <a:noFill/>
          <a:ln>
            <a:noFill/>
          </a:ln>
        </p:spPr>
      </p:pic>
      <p:pic>
        <p:nvPicPr>
          <p:cNvPr descr="Makerere University College of Computing &amp; Information Sciences (CoCIS)" id="17" name="Google Shape;17;p35"/>
          <p:cNvPicPr preferRelativeResize="0"/>
          <p:nvPr/>
        </p:nvPicPr>
        <p:blipFill rotWithShape="1">
          <a:blip r:embed="rId2">
            <a:alphaModFix/>
          </a:blip>
          <a:srcRect b="0" l="0" r="0" t="0"/>
          <a:stretch/>
        </p:blipFill>
        <p:spPr>
          <a:xfrm>
            <a:off x="-8795" y="-12360"/>
            <a:ext cx="1793633" cy="35872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p:nvPr/>
        </p:nvSpPr>
        <p:spPr>
          <a:xfrm>
            <a:off x="475861" y="813320"/>
            <a:ext cx="10235681" cy="1477287"/>
          </a:xfrm>
          <a:prstGeom prst="rect">
            <a:avLst/>
          </a:prstGeom>
          <a:noFill/>
          <a:ln>
            <a:noFill/>
          </a:ln>
        </p:spPr>
        <p:txBody>
          <a:bodyPr anchorCtr="0" anchor="t" bIns="45700" lIns="91425" spcFirstLastPara="1" rIns="91425" wrap="square" tIns="45700">
            <a:spAutoFit/>
          </a:bodyPr>
          <a:lstStyle/>
          <a:p>
            <a:pPr indent="0" lvl="0" marL="0" rtl="0" algn="ctr">
              <a:lnSpc>
                <a:spcPct val="115000"/>
              </a:lnSpc>
              <a:spcBef>
                <a:spcPts val="0"/>
              </a:spcBef>
              <a:spcAft>
                <a:spcPts val="0"/>
              </a:spcAft>
              <a:buNone/>
            </a:pPr>
            <a:r>
              <a:rPr lang="en-US" sz="2600"/>
              <a:t>Knowledge-Distilled Large Acoustic Models for Emotion-Conditioned Music Generation in Resource-Constrained Settings</a:t>
            </a:r>
            <a:endParaRPr sz="2600"/>
          </a:p>
          <a:p>
            <a:pPr indent="0" lvl="0" marL="0" marR="0" rtl="0" algn="ctr">
              <a:spcBef>
                <a:spcPts val="0"/>
              </a:spcBef>
              <a:spcAft>
                <a:spcPts val="0"/>
              </a:spcAft>
              <a:buNone/>
            </a:pPr>
            <a:r>
              <a:t/>
            </a:r>
            <a:endParaRPr b="1" sz="4500">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t/>
            </a:r>
            <a:endParaRPr b="1" i="0" sz="3000" u="none" cap="none" strike="noStrike">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b="1" i="0" lang="en-US" sz="3000" u="none" cap="none" strike="noStrike">
                <a:solidFill>
                  <a:schemeClr val="dk1"/>
                </a:solidFill>
                <a:latin typeface="Twentieth Century"/>
                <a:ea typeface="Twentieth Century"/>
                <a:cs typeface="Twentieth Century"/>
                <a:sym typeface="Twentieth Century"/>
              </a:rPr>
              <a:t>Group CODE: ML-X-X / DL-X-X</a:t>
            </a:r>
            <a:endParaRPr b="0" i="0" sz="3000" u="none" cap="none" strike="noStrike">
              <a:solidFill>
                <a:schemeClr val="dk1"/>
              </a:solidFill>
              <a:latin typeface="Twentieth Century"/>
              <a:ea typeface="Twentieth Century"/>
              <a:cs typeface="Twentieth Century"/>
              <a:sym typeface="Twentieth Century"/>
            </a:endParaRPr>
          </a:p>
        </p:txBody>
      </p:sp>
      <p:sp>
        <p:nvSpPr>
          <p:cNvPr id="111" name="Google Shape;111;p1"/>
          <p:cNvSpPr/>
          <p:nvPr/>
        </p:nvSpPr>
        <p:spPr>
          <a:xfrm>
            <a:off x="177281" y="4665517"/>
            <a:ext cx="9181323" cy="1477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Calibri"/>
                <a:ea typeface="Calibri"/>
                <a:cs typeface="Calibri"/>
                <a:sym typeface="Calibri"/>
              </a:rPr>
              <a:t>Team Members: Name, Student Number, Registration Number, Student Email, University Affiliation</a:t>
            </a:r>
            <a:endParaRPr sz="18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2200"/>
              <a:buFont typeface="Calibri"/>
              <a:buAutoNum type="arabicPeriod"/>
            </a:pPr>
            <a:r>
              <a:rPr b="1" lang="en-US" sz="1800">
                <a:solidFill>
                  <a:schemeClr val="dk1"/>
                </a:solidFill>
                <a:latin typeface="Calibri"/>
                <a:ea typeface="Calibri"/>
                <a:cs typeface="Calibri"/>
                <a:sym typeface="Calibri"/>
              </a:rPr>
              <a:t>Ssentongo Joshua</a:t>
            </a:r>
            <a:r>
              <a:rPr b="1" lang="en-US" sz="1800">
                <a:solidFill>
                  <a:schemeClr val="dk1"/>
                </a:solidFill>
                <a:latin typeface="Calibri"/>
                <a:ea typeface="Calibri"/>
                <a:cs typeface="Calibri"/>
                <a:sym typeface="Calibri"/>
              </a:rPr>
              <a:t>, 2400701345, 24/U/1345, ssentongo.joshua@students.mak.ac.ug ,Makerere University</a:t>
            </a:r>
            <a:endParaRPr sz="18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2200"/>
              <a:buFont typeface="Calibri"/>
              <a:buAutoNum type="arabicPeriod"/>
            </a:pPr>
            <a:r>
              <a:rPr b="1" lang="en-US" sz="1800">
                <a:solidFill>
                  <a:schemeClr val="dk1"/>
                </a:solidFill>
                <a:latin typeface="Calibri"/>
                <a:ea typeface="Calibri"/>
                <a:cs typeface="Calibri"/>
                <a:sym typeface="Calibri"/>
              </a:rPr>
              <a:t>Wamani Joshua</a:t>
            </a:r>
            <a:r>
              <a:rPr b="1" lang="en-US" sz="1800">
                <a:solidFill>
                  <a:schemeClr val="dk1"/>
                </a:solidFill>
                <a:latin typeface="Calibri"/>
                <a:ea typeface="Calibri"/>
                <a:cs typeface="Calibri"/>
                <a:sym typeface="Calibri"/>
              </a:rPr>
              <a:t>, Student Number, Registration Number, Student Email , University Affiliation</a:t>
            </a:r>
            <a:endParaRPr sz="1800">
              <a:solidFill>
                <a:schemeClr val="dk1"/>
              </a:solidFill>
              <a:latin typeface="Twentieth Century"/>
              <a:ea typeface="Twentieth Century"/>
              <a:cs typeface="Twentieth Century"/>
              <a:sym typeface="Twentieth Century"/>
            </a:endParaRPr>
          </a:p>
          <a:p>
            <a:pPr indent="-342900" lvl="0" marL="342900" marR="0" rtl="0" algn="l">
              <a:spcBef>
                <a:spcPts val="0"/>
              </a:spcBef>
              <a:spcAft>
                <a:spcPts val="0"/>
              </a:spcAft>
              <a:buClr>
                <a:schemeClr val="dk1"/>
              </a:buClr>
              <a:buSzPts val="2200"/>
              <a:buFont typeface="Calibri"/>
              <a:buAutoNum type="arabicPeriod"/>
            </a:pPr>
            <a:r>
              <a:rPr b="1" lang="en-US" sz="1800">
                <a:solidFill>
                  <a:schemeClr val="dk1"/>
                </a:solidFill>
                <a:latin typeface="Calibri"/>
                <a:ea typeface="Calibri"/>
                <a:cs typeface="Calibri"/>
                <a:sym typeface="Calibri"/>
              </a:rPr>
              <a:t>Aita Prince Joshua</a:t>
            </a:r>
            <a:r>
              <a:rPr b="1" lang="en-US" sz="1800">
                <a:solidFill>
                  <a:schemeClr val="dk1"/>
                </a:solidFill>
                <a:latin typeface="Calibri"/>
                <a:ea typeface="Calibri"/>
                <a:cs typeface="Calibri"/>
                <a:sym typeface="Calibri"/>
              </a:rPr>
              <a:t>, Student Number, Registration Number, Student Email , University Affiliation</a:t>
            </a:r>
            <a:endParaRPr sz="1800">
              <a:solidFill>
                <a:schemeClr val="dk1"/>
              </a:solidFill>
              <a:latin typeface="Calibri"/>
              <a:ea typeface="Calibri"/>
              <a:cs typeface="Calibri"/>
              <a:sym typeface="Calibri"/>
            </a:endParaRPr>
          </a:p>
        </p:txBody>
      </p:sp>
      <p:sp>
        <p:nvSpPr>
          <p:cNvPr id="112" name="Google Shape;112;p1"/>
          <p:cNvSpPr txBox="1"/>
          <p:nvPr/>
        </p:nvSpPr>
        <p:spPr>
          <a:xfrm>
            <a:off x="730900" y="3753500"/>
            <a:ext cx="10730100" cy="606000"/>
          </a:xfrm>
          <a:prstGeom prst="rect">
            <a:avLst/>
          </a:prstGeom>
          <a:noFill/>
          <a:ln>
            <a:noFill/>
          </a:ln>
        </p:spPr>
        <p:txBody>
          <a:bodyPr anchorCtr="0" anchor="t" bIns="45700" lIns="91425" spcFirstLastPara="1" rIns="91425" wrap="square" tIns="45700">
            <a:normAutofit fontScale="47500" lnSpcReduction="20000"/>
          </a:bodyPr>
          <a:lstStyle/>
          <a:p>
            <a:pPr indent="-342900" lvl="0" marL="342900" marR="0" rtl="0" algn="l">
              <a:lnSpc>
                <a:spcPct val="100000"/>
              </a:lnSpc>
              <a:spcBef>
                <a:spcPts val="0"/>
              </a:spcBef>
              <a:spcAft>
                <a:spcPts val="0"/>
              </a:spcAft>
              <a:buClr>
                <a:schemeClr val="accent2"/>
              </a:buClr>
              <a:buSzPct val="58762"/>
              <a:buFont typeface="Twentieth Century"/>
              <a:buNone/>
            </a:pPr>
            <a:r>
              <a:rPr b="0" lang="en-US" sz="3063" u="none">
                <a:solidFill>
                  <a:srgbClr val="464132"/>
                </a:solidFill>
                <a:latin typeface="Twentieth Century"/>
                <a:ea typeface="Twentieth Century"/>
                <a:cs typeface="Twentieth Century"/>
                <a:sym typeface="Twentieth Century"/>
              </a:rPr>
              <a:t>Keywords</a:t>
            </a:r>
            <a:r>
              <a:rPr b="0" lang="en-US" sz="2010" u="none">
                <a:solidFill>
                  <a:srgbClr val="464132"/>
                </a:solidFill>
                <a:latin typeface="Twentieth Century"/>
                <a:ea typeface="Twentieth Century"/>
                <a:cs typeface="Twentieth Century"/>
                <a:sym typeface="Twentieth Century"/>
              </a:rPr>
              <a:t>: </a:t>
            </a:r>
            <a:r>
              <a:rPr lang="en-US" sz="3109"/>
              <a:t>Acoustic Emotion Modeling, Valence–Arousal Framework, Diffusion-Based Music Generation, Knowledge Distillation, Music Information Retrieval, Emotion-Aware Recommendation Systems</a:t>
            </a:r>
            <a:endParaRPr sz="3109"/>
          </a:p>
          <a:p>
            <a:pPr indent="-342900" lvl="0" marL="342900" marR="0" rtl="0" algn="l">
              <a:lnSpc>
                <a:spcPct val="100000"/>
              </a:lnSpc>
              <a:spcBef>
                <a:spcPts val="200"/>
              </a:spcBef>
              <a:spcAft>
                <a:spcPts val="200"/>
              </a:spcAft>
              <a:buClr>
                <a:schemeClr val="accent2"/>
              </a:buClr>
              <a:buSzPct val="100000"/>
              <a:buFont typeface="Twentieth Century"/>
              <a:buNone/>
            </a:pPr>
            <a:r>
              <a:t/>
            </a:r>
            <a:endParaRPr sz="1800">
              <a:solidFill>
                <a:srgbClr val="464132"/>
              </a:solidFill>
              <a:latin typeface="Twentieth Century"/>
              <a:ea typeface="Twentieth Century"/>
              <a:cs typeface="Twentieth Century"/>
              <a:sym typeface="Twentieth Century"/>
            </a:endParaRPr>
          </a:p>
        </p:txBody>
      </p:sp>
      <p:sp>
        <p:nvSpPr>
          <p:cNvPr id="113" name="Google Shape;113;p1"/>
          <p:cNvSpPr txBox="1"/>
          <p:nvPr>
            <p:ph type="ctrTitle"/>
          </p:nvPr>
        </p:nvSpPr>
        <p:spPr>
          <a:xfrm>
            <a:off x="8378890" y="4938141"/>
            <a:ext cx="3741575" cy="146304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80000"/>
              </a:lnSpc>
              <a:spcBef>
                <a:spcPts val="0"/>
              </a:spcBef>
              <a:spcAft>
                <a:spcPts val="0"/>
              </a:spcAft>
              <a:buClr>
                <a:srgbClr val="464132"/>
              </a:buClr>
              <a:buSzPct val="100000"/>
              <a:buFont typeface="Twentieth Century"/>
              <a:buNone/>
            </a:pPr>
            <a:r>
              <a:rPr lang="en-US" sz="2800"/>
              <a:t>DEPARTMENT OF COMPUTER SCIENCE, COCIS</a:t>
            </a:r>
            <a:br>
              <a:rPr lang="en-US" sz="2800"/>
            </a:br>
            <a:r>
              <a:rPr lang="en-US" sz="2800"/>
              <a:t>MAKERERE UNIVERSITY</a:t>
            </a:r>
            <a:br>
              <a:rPr lang="en-US" sz="2800"/>
            </a:br>
            <a:r>
              <a:rPr lang="en-US" sz="2800"/>
              <a:t>SUPERVISOR: GGALIWANGO MARVIN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txBox="1"/>
          <p:nvPr>
            <p:ph type="title"/>
          </p:nvPr>
        </p:nvSpPr>
        <p:spPr>
          <a:xfrm>
            <a:off x="1981200" y="381000"/>
            <a:ext cx="9784702"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OUTPUT RESULTS AND DISCUSSIONS</a:t>
            </a:r>
            <a:endParaRPr/>
          </a:p>
        </p:txBody>
      </p:sp>
      <p:sp>
        <p:nvSpPr>
          <p:cNvPr id="183" name="Google Shape;183;p8"/>
          <p:cNvSpPr txBox="1"/>
          <p:nvPr>
            <p:ph idx="1" type="body"/>
          </p:nvPr>
        </p:nvSpPr>
        <p:spPr>
          <a:xfrm>
            <a:off x="849086" y="975789"/>
            <a:ext cx="10916816" cy="5630284"/>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show results use figures, tables, graphs with clear axis, legend, and scaling </a:t>
            </a:r>
            <a:endParaRPr/>
          </a:p>
          <a:p>
            <a:pPr indent="-190500" lvl="0" marL="342900" rtl="0" algn="l">
              <a:lnSpc>
                <a:spcPct val="90000"/>
              </a:lnSpc>
              <a:spcBef>
                <a:spcPts val="1400"/>
              </a:spcBef>
              <a:spcAft>
                <a:spcPts val="200"/>
              </a:spcAft>
              <a:buSzPts val="2200"/>
              <a:buNone/>
            </a:pPr>
            <a:r>
              <a:t/>
            </a:r>
            <a:endParaRPr/>
          </a:p>
        </p:txBody>
      </p:sp>
      <p:pic>
        <p:nvPicPr>
          <p:cNvPr id="184" name="Google Shape;184;p8"/>
          <p:cNvPicPr preferRelativeResize="0"/>
          <p:nvPr/>
        </p:nvPicPr>
        <p:blipFill rotWithShape="1">
          <a:blip r:embed="rId3">
            <a:alphaModFix/>
          </a:blip>
          <a:srcRect b="0" l="0" r="0" t="0"/>
          <a:stretch/>
        </p:blipFill>
        <p:spPr>
          <a:xfrm>
            <a:off x="74646" y="1345792"/>
            <a:ext cx="3834881" cy="2675702"/>
          </a:xfrm>
          <a:prstGeom prst="rect">
            <a:avLst/>
          </a:prstGeom>
          <a:noFill/>
          <a:ln>
            <a:noFill/>
          </a:ln>
        </p:spPr>
      </p:pic>
      <p:pic>
        <p:nvPicPr>
          <p:cNvPr id="185" name="Google Shape;185;p8"/>
          <p:cNvPicPr preferRelativeResize="0"/>
          <p:nvPr/>
        </p:nvPicPr>
        <p:blipFill rotWithShape="1">
          <a:blip r:embed="rId3">
            <a:alphaModFix/>
          </a:blip>
          <a:srcRect b="0" l="0" r="0" t="0"/>
          <a:stretch/>
        </p:blipFill>
        <p:spPr>
          <a:xfrm>
            <a:off x="4102360" y="1345792"/>
            <a:ext cx="3834881" cy="2675702"/>
          </a:xfrm>
          <a:prstGeom prst="rect">
            <a:avLst/>
          </a:prstGeom>
          <a:noFill/>
          <a:ln>
            <a:noFill/>
          </a:ln>
        </p:spPr>
      </p:pic>
      <p:pic>
        <p:nvPicPr>
          <p:cNvPr id="186" name="Google Shape;186;p8"/>
          <p:cNvPicPr preferRelativeResize="0"/>
          <p:nvPr/>
        </p:nvPicPr>
        <p:blipFill rotWithShape="1">
          <a:blip r:embed="rId3">
            <a:alphaModFix/>
          </a:blip>
          <a:srcRect b="0" l="0" r="0" t="0"/>
          <a:stretch/>
        </p:blipFill>
        <p:spPr>
          <a:xfrm>
            <a:off x="8123854" y="1345792"/>
            <a:ext cx="3834881" cy="2675702"/>
          </a:xfrm>
          <a:prstGeom prst="rect">
            <a:avLst/>
          </a:prstGeom>
          <a:noFill/>
          <a:ln>
            <a:noFill/>
          </a:ln>
        </p:spPr>
      </p:pic>
      <p:pic>
        <p:nvPicPr>
          <p:cNvPr id="187" name="Google Shape;187;p8"/>
          <p:cNvPicPr preferRelativeResize="0"/>
          <p:nvPr/>
        </p:nvPicPr>
        <p:blipFill rotWithShape="1">
          <a:blip r:embed="rId3">
            <a:alphaModFix/>
          </a:blip>
          <a:srcRect b="0" l="0" r="0" t="0"/>
          <a:stretch/>
        </p:blipFill>
        <p:spPr>
          <a:xfrm>
            <a:off x="143079" y="4073447"/>
            <a:ext cx="3834881" cy="2675702"/>
          </a:xfrm>
          <a:prstGeom prst="rect">
            <a:avLst/>
          </a:prstGeom>
          <a:noFill/>
          <a:ln>
            <a:noFill/>
          </a:ln>
        </p:spPr>
      </p:pic>
      <p:pic>
        <p:nvPicPr>
          <p:cNvPr id="188" name="Google Shape;188;p8"/>
          <p:cNvPicPr preferRelativeResize="0"/>
          <p:nvPr/>
        </p:nvPicPr>
        <p:blipFill rotWithShape="1">
          <a:blip r:embed="rId3">
            <a:alphaModFix/>
          </a:blip>
          <a:srcRect b="0" l="0" r="0" t="0"/>
          <a:stretch/>
        </p:blipFill>
        <p:spPr>
          <a:xfrm>
            <a:off x="4170793" y="4073447"/>
            <a:ext cx="3834881" cy="2675702"/>
          </a:xfrm>
          <a:prstGeom prst="rect">
            <a:avLst/>
          </a:prstGeom>
          <a:noFill/>
          <a:ln>
            <a:noFill/>
          </a:ln>
        </p:spPr>
      </p:pic>
      <p:pic>
        <p:nvPicPr>
          <p:cNvPr id="189" name="Google Shape;189;p8"/>
          <p:cNvPicPr preferRelativeResize="0"/>
          <p:nvPr/>
        </p:nvPicPr>
        <p:blipFill rotWithShape="1">
          <a:blip r:embed="rId3">
            <a:alphaModFix/>
          </a:blip>
          <a:srcRect b="0" l="0" r="0" t="0"/>
          <a:stretch/>
        </p:blipFill>
        <p:spPr>
          <a:xfrm>
            <a:off x="8192287" y="4073447"/>
            <a:ext cx="3834881" cy="26757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1981200" y="457201"/>
            <a:ext cx="8077200" cy="28288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2800"/>
              <a:buFont typeface="Twentieth Century"/>
              <a:buNone/>
            </a:pPr>
            <a:r>
              <a:rPr lang="en-US" sz="2800"/>
              <a:t>RESULTS AND DISCUSSIONS – CONT’D </a:t>
            </a:r>
            <a:endParaRPr/>
          </a:p>
        </p:txBody>
      </p:sp>
      <p:sp>
        <p:nvSpPr>
          <p:cNvPr id="195" name="Google Shape;195;p9"/>
          <p:cNvSpPr txBox="1"/>
          <p:nvPr>
            <p:ph idx="1" type="body"/>
          </p:nvPr>
        </p:nvSpPr>
        <p:spPr>
          <a:xfrm>
            <a:off x="102637" y="975789"/>
            <a:ext cx="11859207" cy="570492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present table, you may highlight the significant results. Also you may use image format of the table, it helps not to change the fonts</a:t>
            </a:r>
            <a:endParaRPr/>
          </a:p>
          <a:p>
            <a:pPr indent="-190500" lvl="0" marL="342900" rtl="0" algn="l">
              <a:lnSpc>
                <a:spcPct val="90000"/>
              </a:lnSpc>
              <a:spcBef>
                <a:spcPts val="1400"/>
              </a:spcBef>
              <a:spcAft>
                <a:spcPts val="200"/>
              </a:spcAft>
              <a:buSzPts val="2200"/>
              <a:buNone/>
            </a:pPr>
            <a:r>
              <a:t/>
            </a:r>
            <a:endParaRPr/>
          </a:p>
        </p:txBody>
      </p:sp>
      <p:pic>
        <p:nvPicPr>
          <p:cNvPr id="196" name="Google Shape;196;p9"/>
          <p:cNvPicPr preferRelativeResize="0"/>
          <p:nvPr/>
        </p:nvPicPr>
        <p:blipFill rotWithShape="1">
          <a:blip r:embed="rId3">
            <a:alphaModFix/>
          </a:blip>
          <a:srcRect b="0" l="0" r="0" t="0"/>
          <a:stretch/>
        </p:blipFill>
        <p:spPr>
          <a:xfrm>
            <a:off x="230157" y="1706799"/>
            <a:ext cx="5399313" cy="2302251"/>
          </a:xfrm>
          <a:prstGeom prst="rect">
            <a:avLst/>
          </a:prstGeom>
          <a:noFill/>
          <a:ln>
            <a:noFill/>
          </a:ln>
        </p:spPr>
      </p:pic>
      <p:pic>
        <p:nvPicPr>
          <p:cNvPr id="197" name="Google Shape;197;p9"/>
          <p:cNvPicPr preferRelativeResize="0"/>
          <p:nvPr/>
        </p:nvPicPr>
        <p:blipFill rotWithShape="1">
          <a:blip r:embed="rId3">
            <a:alphaModFix/>
          </a:blip>
          <a:srcRect b="0" l="0" r="0" t="0"/>
          <a:stretch/>
        </p:blipFill>
        <p:spPr>
          <a:xfrm>
            <a:off x="6195529" y="1706799"/>
            <a:ext cx="5399313" cy="2302251"/>
          </a:xfrm>
          <a:prstGeom prst="rect">
            <a:avLst/>
          </a:prstGeom>
          <a:noFill/>
          <a:ln>
            <a:noFill/>
          </a:ln>
        </p:spPr>
      </p:pic>
      <p:pic>
        <p:nvPicPr>
          <p:cNvPr id="198" name="Google Shape;198;p9"/>
          <p:cNvPicPr preferRelativeResize="0"/>
          <p:nvPr/>
        </p:nvPicPr>
        <p:blipFill rotWithShape="1">
          <a:blip r:embed="rId3">
            <a:alphaModFix/>
          </a:blip>
          <a:srcRect b="0" l="0" r="0" t="0"/>
          <a:stretch/>
        </p:blipFill>
        <p:spPr>
          <a:xfrm>
            <a:off x="251927" y="4257169"/>
            <a:ext cx="5399313" cy="2302251"/>
          </a:xfrm>
          <a:prstGeom prst="rect">
            <a:avLst/>
          </a:prstGeom>
          <a:noFill/>
          <a:ln>
            <a:noFill/>
          </a:ln>
        </p:spPr>
      </p:pic>
      <p:pic>
        <p:nvPicPr>
          <p:cNvPr id="199" name="Google Shape;199;p9"/>
          <p:cNvPicPr preferRelativeResize="0"/>
          <p:nvPr/>
        </p:nvPicPr>
        <p:blipFill rotWithShape="1">
          <a:blip r:embed="rId3">
            <a:alphaModFix/>
          </a:blip>
          <a:srcRect b="0" l="0" r="0" t="0"/>
          <a:stretch/>
        </p:blipFill>
        <p:spPr>
          <a:xfrm>
            <a:off x="6217299" y="4257169"/>
            <a:ext cx="5399313" cy="2302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981200" y="457201"/>
            <a:ext cx="8077200" cy="28288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2800"/>
              <a:buFont typeface="Twentieth Century"/>
              <a:buNone/>
            </a:pPr>
            <a:r>
              <a:rPr lang="en-US" sz="2800"/>
              <a:t>EXPECTED RESULTS AND DISCUSSIONS – CONT’D </a:t>
            </a:r>
            <a:endParaRPr/>
          </a:p>
        </p:txBody>
      </p:sp>
      <p:sp>
        <p:nvSpPr>
          <p:cNvPr id="205" name="Google Shape;205;p28"/>
          <p:cNvSpPr txBox="1"/>
          <p:nvPr>
            <p:ph idx="1" type="body"/>
          </p:nvPr>
        </p:nvSpPr>
        <p:spPr>
          <a:xfrm>
            <a:off x="102637" y="975789"/>
            <a:ext cx="11859207" cy="5704929"/>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present table, you may highlight the significant results. Also you may use image format of the table, it helps not to change the fonts</a:t>
            </a:r>
            <a:endParaRPr/>
          </a:p>
          <a:p>
            <a:pPr indent="-190500" lvl="0" marL="342900" rtl="0" algn="l">
              <a:lnSpc>
                <a:spcPct val="90000"/>
              </a:lnSpc>
              <a:spcBef>
                <a:spcPts val="1400"/>
              </a:spcBef>
              <a:spcAft>
                <a:spcPts val="200"/>
              </a:spcAft>
              <a:buSzPts val="2200"/>
              <a:buNone/>
            </a:pPr>
            <a:r>
              <a:t/>
            </a:r>
            <a:endParaRPr/>
          </a:p>
        </p:txBody>
      </p:sp>
      <p:pic>
        <p:nvPicPr>
          <p:cNvPr id="206" name="Google Shape;206;p28"/>
          <p:cNvPicPr preferRelativeResize="0"/>
          <p:nvPr/>
        </p:nvPicPr>
        <p:blipFill rotWithShape="1">
          <a:blip r:embed="rId3">
            <a:alphaModFix/>
          </a:blip>
          <a:srcRect b="0" l="0" r="0" t="0"/>
          <a:stretch/>
        </p:blipFill>
        <p:spPr>
          <a:xfrm>
            <a:off x="230157" y="1706799"/>
            <a:ext cx="5399313" cy="2302251"/>
          </a:xfrm>
          <a:prstGeom prst="rect">
            <a:avLst/>
          </a:prstGeom>
          <a:noFill/>
          <a:ln>
            <a:noFill/>
          </a:ln>
        </p:spPr>
      </p:pic>
      <p:pic>
        <p:nvPicPr>
          <p:cNvPr id="207" name="Google Shape;207;p28"/>
          <p:cNvPicPr preferRelativeResize="0"/>
          <p:nvPr/>
        </p:nvPicPr>
        <p:blipFill rotWithShape="1">
          <a:blip r:embed="rId3">
            <a:alphaModFix/>
          </a:blip>
          <a:srcRect b="0" l="0" r="0" t="0"/>
          <a:stretch/>
        </p:blipFill>
        <p:spPr>
          <a:xfrm>
            <a:off x="6559424" y="1678806"/>
            <a:ext cx="5399313" cy="2302251"/>
          </a:xfrm>
          <a:prstGeom prst="rect">
            <a:avLst/>
          </a:prstGeom>
          <a:noFill/>
          <a:ln>
            <a:noFill/>
          </a:ln>
        </p:spPr>
      </p:pic>
      <p:pic>
        <p:nvPicPr>
          <p:cNvPr id="208" name="Google Shape;208;p28"/>
          <p:cNvPicPr preferRelativeResize="0"/>
          <p:nvPr/>
        </p:nvPicPr>
        <p:blipFill rotWithShape="1">
          <a:blip r:embed="rId4">
            <a:alphaModFix/>
          </a:blip>
          <a:srcRect b="0" l="0" r="0" t="0"/>
          <a:stretch/>
        </p:blipFill>
        <p:spPr>
          <a:xfrm>
            <a:off x="143079" y="4073447"/>
            <a:ext cx="3834881" cy="2675702"/>
          </a:xfrm>
          <a:prstGeom prst="rect">
            <a:avLst/>
          </a:prstGeom>
          <a:noFill/>
          <a:ln>
            <a:noFill/>
          </a:ln>
        </p:spPr>
      </p:pic>
      <p:pic>
        <p:nvPicPr>
          <p:cNvPr id="209" name="Google Shape;209;p28"/>
          <p:cNvPicPr preferRelativeResize="0"/>
          <p:nvPr/>
        </p:nvPicPr>
        <p:blipFill rotWithShape="1">
          <a:blip r:embed="rId4">
            <a:alphaModFix/>
          </a:blip>
          <a:srcRect b="0" l="0" r="0" t="0"/>
          <a:stretch/>
        </p:blipFill>
        <p:spPr>
          <a:xfrm>
            <a:off x="4170793" y="4073447"/>
            <a:ext cx="3834881" cy="2675702"/>
          </a:xfrm>
          <a:prstGeom prst="rect">
            <a:avLst/>
          </a:prstGeom>
          <a:noFill/>
          <a:ln>
            <a:noFill/>
          </a:ln>
        </p:spPr>
      </p:pic>
      <p:pic>
        <p:nvPicPr>
          <p:cNvPr id="210" name="Google Shape;210;p28"/>
          <p:cNvPicPr preferRelativeResize="0"/>
          <p:nvPr/>
        </p:nvPicPr>
        <p:blipFill rotWithShape="1">
          <a:blip r:embed="rId4">
            <a:alphaModFix/>
          </a:blip>
          <a:srcRect b="0" l="0" r="0" t="0"/>
          <a:stretch/>
        </p:blipFill>
        <p:spPr>
          <a:xfrm>
            <a:off x="8192287" y="4073447"/>
            <a:ext cx="3834881" cy="267570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type="title"/>
          </p:nvPr>
        </p:nvSpPr>
        <p:spPr>
          <a:xfrm>
            <a:off x="1979646" y="252407"/>
            <a:ext cx="8077200" cy="28288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2800"/>
              <a:buFont typeface="Twentieth Century"/>
              <a:buNone/>
            </a:pPr>
            <a:r>
              <a:rPr lang="en-US" sz="2800"/>
              <a:t>EXPECTED RESULTS AND DISCUSSIONS – CONT’D </a:t>
            </a:r>
            <a:endParaRPr/>
          </a:p>
        </p:txBody>
      </p:sp>
      <p:sp>
        <p:nvSpPr>
          <p:cNvPr id="216" name="Google Shape;216;p29"/>
          <p:cNvSpPr txBox="1"/>
          <p:nvPr>
            <p:ph idx="1" type="body"/>
          </p:nvPr>
        </p:nvSpPr>
        <p:spPr>
          <a:xfrm>
            <a:off x="74647" y="653143"/>
            <a:ext cx="11887198" cy="602757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present table, you may highlight the significant results. Also you may use image format of the table, it helps not to change the fonts</a:t>
            </a:r>
            <a:endParaRPr/>
          </a:p>
          <a:p>
            <a:pPr indent="-190500" lvl="0" marL="342900" rtl="0" algn="l">
              <a:lnSpc>
                <a:spcPct val="90000"/>
              </a:lnSpc>
              <a:spcBef>
                <a:spcPts val="1400"/>
              </a:spcBef>
              <a:spcAft>
                <a:spcPts val="200"/>
              </a:spcAft>
              <a:buSzPts val="2200"/>
              <a:buNone/>
            </a:pPr>
            <a:r>
              <a:t/>
            </a:r>
            <a:endParaRPr/>
          </a:p>
        </p:txBody>
      </p:sp>
      <p:pic>
        <p:nvPicPr>
          <p:cNvPr id="217" name="Google Shape;217;p29"/>
          <p:cNvPicPr preferRelativeResize="0"/>
          <p:nvPr/>
        </p:nvPicPr>
        <p:blipFill rotWithShape="1">
          <a:blip r:embed="rId3">
            <a:alphaModFix/>
          </a:blip>
          <a:srcRect b="0" l="0" r="0" t="0"/>
          <a:stretch/>
        </p:blipFill>
        <p:spPr>
          <a:xfrm>
            <a:off x="4777273" y="1345792"/>
            <a:ext cx="6848670" cy="2491953"/>
          </a:xfrm>
          <a:prstGeom prst="rect">
            <a:avLst/>
          </a:prstGeom>
          <a:noFill/>
          <a:ln>
            <a:noFill/>
          </a:ln>
        </p:spPr>
      </p:pic>
      <p:pic>
        <p:nvPicPr>
          <p:cNvPr id="218" name="Google Shape;218;p29"/>
          <p:cNvPicPr preferRelativeResize="0"/>
          <p:nvPr/>
        </p:nvPicPr>
        <p:blipFill rotWithShape="1">
          <a:blip r:embed="rId4">
            <a:alphaModFix/>
          </a:blip>
          <a:srcRect b="0" l="0" r="0" t="0"/>
          <a:stretch/>
        </p:blipFill>
        <p:spPr>
          <a:xfrm>
            <a:off x="4170793" y="4073447"/>
            <a:ext cx="3834881" cy="2675702"/>
          </a:xfrm>
          <a:prstGeom prst="rect">
            <a:avLst/>
          </a:prstGeom>
          <a:noFill/>
          <a:ln>
            <a:noFill/>
          </a:ln>
        </p:spPr>
      </p:pic>
      <p:pic>
        <p:nvPicPr>
          <p:cNvPr id="219" name="Google Shape;219;p29"/>
          <p:cNvPicPr preferRelativeResize="0"/>
          <p:nvPr/>
        </p:nvPicPr>
        <p:blipFill rotWithShape="1">
          <a:blip r:embed="rId4">
            <a:alphaModFix/>
          </a:blip>
          <a:srcRect b="0" l="0" r="0" t="0"/>
          <a:stretch/>
        </p:blipFill>
        <p:spPr>
          <a:xfrm>
            <a:off x="8192287" y="4073447"/>
            <a:ext cx="3834881" cy="2675702"/>
          </a:xfrm>
          <a:prstGeom prst="rect">
            <a:avLst/>
          </a:prstGeom>
          <a:noFill/>
          <a:ln>
            <a:noFill/>
          </a:ln>
        </p:spPr>
      </p:pic>
      <p:pic>
        <p:nvPicPr>
          <p:cNvPr id="220" name="Google Shape;220;p29"/>
          <p:cNvPicPr preferRelativeResize="0"/>
          <p:nvPr/>
        </p:nvPicPr>
        <p:blipFill rotWithShape="1">
          <a:blip r:embed="rId4">
            <a:alphaModFix/>
          </a:blip>
          <a:srcRect b="0" l="0" r="0" t="0"/>
          <a:stretch/>
        </p:blipFill>
        <p:spPr>
          <a:xfrm>
            <a:off x="74646" y="1345792"/>
            <a:ext cx="3834881" cy="2675702"/>
          </a:xfrm>
          <a:prstGeom prst="rect">
            <a:avLst/>
          </a:prstGeom>
          <a:noFill/>
          <a:ln>
            <a:noFill/>
          </a:ln>
        </p:spPr>
      </p:pic>
      <p:pic>
        <p:nvPicPr>
          <p:cNvPr id="221" name="Google Shape;221;p29"/>
          <p:cNvPicPr preferRelativeResize="0"/>
          <p:nvPr/>
        </p:nvPicPr>
        <p:blipFill rotWithShape="1">
          <a:blip r:embed="rId4">
            <a:alphaModFix/>
          </a:blip>
          <a:srcRect b="0" l="0" r="0" t="0"/>
          <a:stretch/>
        </p:blipFill>
        <p:spPr>
          <a:xfrm>
            <a:off x="143079" y="4073447"/>
            <a:ext cx="3834881" cy="26757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txBox="1"/>
          <p:nvPr>
            <p:ph type="title"/>
          </p:nvPr>
        </p:nvSpPr>
        <p:spPr>
          <a:xfrm>
            <a:off x="1979646" y="252407"/>
            <a:ext cx="8077200" cy="28288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2800"/>
              <a:buFont typeface="Twentieth Century"/>
              <a:buNone/>
            </a:pPr>
            <a:r>
              <a:rPr lang="en-US" sz="2800"/>
              <a:t>EXPLAINABLE AI RESULTS AND DISCUSSIONS – CONT’D </a:t>
            </a:r>
            <a:endParaRPr/>
          </a:p>
        </p:txBody>
      </p:sp>
      <p:sp>
        <p:nvSpPr>
          <p:cNvPr id="227" name="Google Shape;227;p30"/>
          <p:cNvSpPr txBox="1"/>
          <p:nvPr>
            <p:ph idx="1" type="body"/>
          </p:nvPr>
        </p:nvSpPr>
        <p:spPr>
          <a:xfrm>
            <a:off x="74647" y="653143"/>
            <a:ext cx="11887198" cy="602757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present table, you may highlight the significant results. Also you may use image format of the table, it helps not to change the fonts</a:t>
            </a:r>
            <a:endParaRPr/>
          </a:p>
          <a:p>
            <a:pPr indent="-190500" lvl="0" marL="342900" rtl="0" algn="l">
              <a:lnSpc>
                <a:spcPct val="90000"/>
              </a:lnSpc>
              <a:spcBef>
                <a:spcPts val="1400"/>
              </a:spcBef>
              <a:spcAft>
                <a:spcPts val="200"/>
              </a:spcAft>
              <a:buSzPts val="2200"/>
              <a:buNone/>
            </a:pPr>
            <a:r>
              <a:t/>
            </a:r>
            <a:endParaRPr/>
          </a:p>
        </p:txBody>
      </p:sp>
      <p:pic>
        <p:nvPicPr>
          <p:cNvPr id="228" name="Google Shape;228;p30"/>
          <p:cNvPicPr preferRelativeResize="0"/>
          <p:nvPr/>
        </p:nvPicPr>
        <p:blipFill rotWithShape="1">
          <a:blip r:embed="rId3">
            <a:alphaModFix/>
          </a:blip>
          <a:srcRect b="0" l="0" r="0" t="0"/>
          <a:stretch/>
        </p:blipFill>
        <p:spPr>
          <a:xfrm>
            <a:off x="4777273" y="1345792"/>
            <a:ext cx="6848670" cy="2491953"/>
          </a:xfrm>
          <a:prstGeom prst="rect">
            <a:avLst/>
          </a:prstGeom>
          <a:noFill/>
          <a:ln>
            <a:noFill/>
          </a:ln>
        </p:spPr>
      </p:pic>
      <p:pic>
        <p:nvPicPr>
          <p:cNvPr id="229" name="Google Shape;229;p30"/>
          <p:cNvPicPr preferRelativeResize="0"/>
          <p:nvPr/>
        </p:nvPicPr>
        <p:blipFill rotWithShape="1">
          <a:blip r:embed="rId4">
            <a:alphaModFix/>
          </a:blip>
          <a:srcRect b="0" l="0" r="0" t="0"/>
          <a:stretch/>
        </p:blipFill>
        <p:spPr>
          <a:xfrm>
            <a:off x="4170793" y="4073447"/>
            <a:ext cx="3834881" cy="2675702"/>
          </a:xfrm>
          <a:prstGeom prst="rect">
            <a:avLst/>
          </a:prstGeom>
          <a:noFill/>
          <a:ln>
            <a:noFill/>
          </a:ln>
        </p:spPr>
      </p:pic>
      <p:pic>
        <p:nvPicPr>
          <p:cNvPr id="230" name="Google Shape;230;p30"/>
          <p:cNvPicPr preferRelativeResize="0"/>
          <p:nvPr/>
        </p:nvPicPr>
        <p:blipFill rotWithShape="1">
          <a:blip r:embed="rId4">
            <a:alphaModFix/>
          </a:blip>
          <a:srcRect b="0" l="0" r="0" t="0"/>
          <a:stretch/>
        </p:blipFill>
        <p:spPr>
          <a:xfrm>
            <a:off x="8192287" y="4073447"/>
            <a:ext cx="3834881" cy="2675702"/>
          </a:xfrm>
          <a:prstGeom prst="rect">
            <a:avLst/>
          </a:prstGeom>
          <a:noFill/>
          <a:ln>
            <a:noFill/>
          </a:ln>
        </p:spPr>
      </p:pic>
      <p:pic>
        <p:nvPicPr>
          <p:cNvPr id="231" name="Google Shape;231;p30"/>
          <p:cNvPicPr preferRelativeResize="0"/>
          <p:nvPr/>
        </p:nvPicPr>
        <p:blipFill rotWithShape="1">
          <a:blip r:embed="rId4">
            <a:alphaModFix/>
          </a:blip>
          <a:srcRect b="0" l="0" r="0" t="0"/>
          <a:stretch/>
        </p:blipFill>
        <p:spPr>
          <a:xfrm>
            <a:off x="74646" y="1345792"/>
            <a:ext cx="3834881" cy="2675702"/>
          </a:xfrm>
          <a:prstGeom prst="rect">
            <a:avLst/>
          </a:prstGeom>
          <a:noFill/>
          <a:ln>
            <a:noFill/>
          </a:ln>
        </p:spPr>
      </p:pic>
      <p:pic>
        <p:nvPicPr>
          <p:cNvPr id="232" name="Google Shape;232;p30"/>
          <p:cNvPicPr preferRelativeResize="0"/>
          <p:nvPr/>
        </p:nvPicPr>
        <p:blipFill rotWithShape="1">
          <a:blip r:embed="rId4">
            <a:alphaModFix/>
          </a:blip>
          <a:srcRect b="0" l="0" r="0" t="0"/>
          <a:stretch/>
        </p:blipFill>
        <p:spPr>
          <a:xfrm>
            <a:off x="143079" y="4073447"/>
            <a:ext cx="3834881" cy="267570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1979646" y="252407"/>
            <a:ext cx="8077200" cy="282885"/>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Clr>
                <a:srgbClr val="464132"/>
              </a:buClr>
              <a:buSzPts val="2800"/>
              <a:buFont typeface="Twentieth Century"/>
              <a:buNone/>
            </a:pPr>
            <a:r>
              <a:rPr lang="en-US" sz="2800"/>
              <a:t>EXPLAINABLE AI RESULTS AND DISCUSSIONS – CONT’D </a:t>
            </a:r>
            <a:endParaRPr/>
          </a:p>
        </p:txBody>
      </p:sp>
      <p:sp>
        <p:nvSpPr>
          <p:cNvPr id="238" name="Google Shape;238;p31"/>
          <p:cNvSpPr txBox="1"/>
          <p:nvPr>
            <p:ph idx="1" type="body"/>
          </p:nvPr>
        </p:nvSpPr>
        <p:spPr>
          <a:xfrm>
            <a:off x="74647" y="653143"/>
            <a:ext cx="11887198" cy="602757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To present table, you may highlight the significant results. Also you may use image format of the table, it helps not to change the fonts</a:t>
            </a:r>
            <a:endParaRPr/>
          </a:p>
          <a:p>
            <a:pPr indent="-190500" lvl="0" marL="342900" rtl="0" algn="l">
              <a:lnSpc>
                <a:spcPct val="90000"/>
              </a:lnSpc>
              <a:spcBef>
                <a:spcPts val="1400"/>
              </a:spcBef>
              <a:spcAft>
                <a:spcPts val="200"/>
              </a:spcAft>
              <a:buSzPts val="2200"/>
              <a:buNone/>
            </a:pPr>
            <a:r>
              <a:t/>
            </a:r>
            <a:endParaRPr/>
          </a:p>
        </p:txBody>
      </p:sp>
      <p:pic>
        <p:nvPicPr>
          <p:cNvPr id="239" name="Google Shape;239;p31"/>
          <p:cNvPicPr preferRelativeResize="0"/>
          <p:nvPr/>
        </p:nvPicPr>
        <p:blipFill rotWithShape="1">
          <a:blip r:embed="rId3">
            <a:alphaModFix/>
          </a:blip>
          <a:srcRect b="0" l="0" r="0" t="0"/>
          <a:stretch/>
        </p:blipFill>
        <p:spPr>
          <a:xfrm>
            <a:off x="4777273" y="1345792"/>
            <a:ext cx="6848670" cy="2491953"/>
          </a:xfrm>
          <a:prstGeom prst="rect">
            <a:avLst/>
          </a:prstGeom>
          <a:noFill/>
          <a:ln>
            <a:noFill/>
          </a:ln>
        </p:spPr>
      </p:pic>
      <p:pic>
        <p:nvPicPr>
          <p:cNvPr id="240" name="Google Shape;240;p31"/>
          <p:cNvPicPr preferRelativeResize="0"/>
          <p:nvPr/>
        </p:nvPicPr>
        <p:blipFill rotWithShape="1">
          <a:blip r:embed="rId4">
            <a:alphaModFix/>
          </a:blip>
          <a:srcRect b="0" l="0" r="0" t="0"/>
          <a:stretch/>
        </p:blipFill>
        <p:spPr>
          <a:xfrm>
            <a:off x="4170793" y="4073447"/>
            <a:ext cx="3834881" cy="2675702"/>
          </a:xfrm>
          <a:prstGeom prst="rect">
            <a:avLst/>
          </a:prstGeom>
          <a:noFill/>
          <a:ln>
            <a:noFill/>
          </a:ln>
        </p:spPr>
      </p:pic>
      <p:pic>
        <p:nvPicPr>
          <p:cNvPr id="241" name="Google Shape;241;p31"/>
          <p:cNvPicPr preferRelativeResize="0"/>
          <p:nvPr/>
        </p:nvPicPr>
        <p:blipFill rotWithShape="1">
          <a:blip r:embed="rId4">
            <a:alphaModFix/>
          </a:blip>
          <a:srcRect b="0" l="0" r="0" t="0"/>
          <a:stretch/>
        </p:blipFill>
        <p:spPr>
          <a:xfrm>
            <a:off x="8192287" y="4073447"/>
            <a:ext cx="3834881" cy="2675702"/>
          </a:xfrm>
          <a:prstGeom prst="rect">
            <a:avLst/>
          </a:prstGeom>
          <a:noFill/>
          <a:ln>
            <a:noFill/>
          </a:ln>
        </p:spPr>
      </p:pic>
      <p:pic>
        <p:nvPicPr>
          <p:cNvPr id="242" name="Google Shape;242;p31"/>
          <p:cNvPicPr preferRelativeResize="0"/>
          <p:nvPr/>
        </p:nvPicPr>
        <p:blipFill rotWithShape="1">
          <a:blip r:embed="rId4">
            <a:alphaModFix/>
          </a:blip>
          <a:srcRect b="0" l="0" r="0" t="0"/>
          <a:stretch/>
        </p:blipFill>
        <p:spPr>
          <a:xfrm>
            <a:off x="74646" y="1345792"/>
            <a:ext cx="3834881" cy="2675702"/>
          </a:xfrm>
          <a:prstGeom prst="rect">
            <a:avLst/>
          </a:prstGeom>
          <a:noFill/>
          <a:ln>
            <a:noFill/>
          </a:ln>
        </p:spPr>
      </p:pic>
      <p:pic>
        <p:nvPicPr>
          <p:cNvPr id="243" name="Google Shape;243;p31"/>
          <p:cNvPicPr preferRelativeResize="0"/>
          <p:nvPr/>
        </p:nvPicPr>
        <p:blipFill rotWithShape="1">
          <a:blip r:embed="rId4">
            <a:alphaModFix/>
          </a:blip>
          <a:srcRect b="0" l="0" r="0" t="0"/>
          <a:stretch/>
        </p:blipFill>
        <p:spPr>
          <a:xfrm>
            <a:off x="143079" y="4073447"/>
            <a:ext cx="3834881" cy="267570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0"/>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MODEL SELECTION AND DEPLOYMENT</a:t>
            </a:r>
            <a:endParaRPr/>
          </a:p>
        </p:txBody>
      </p:sp>
      <p:sp>
        <p:nvSpPr>
          <p:cNvPr id="249" name="Google Shape;249;p10"/>
          <p:cNvSpPr txBox="1"/>
          <p:nvPr>
            <p:ph idx="1" type="body"/>
          </p:nvPr>
        </p:nvSpPr>
        <p:spPr>
          <a:xfrm>
            <a:off x="242595" y="1489644"/>
            <a:ext cx="5853405"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Model Selected For Deployment ( with technical and Scientific Justification)</a:t>
            </a:r>
            <a:endParaRPr/>
          </a:p>
          <a:p>
            <a:pPr indent="-203200" lvl="0" marL="342900" rtl="0" algn="l">
              <a:lnSpc>
                <a:spcPct val="90000"/>
              </a:lnSpc>
              <a:spcBef>
                <a:spcPts val="200"/>
              </a:spcBef>
              <a:spcAft>
                <a:spcPts val="0"/>
              </a:spcAft>
              <a:buSzPts val="2200"/>
              <a:buNone/>
            </a:pPr>
            <a:r>
              <a:t/>
            </a:r>
            <a:endParaRPr/>
          </a:p>
          <a:p>
            <a:pPr indent="-203200" lvl="0" marL="342900" rtl="0" algn="l">
              <a:lnSpc>
                <a:spcPct val="90000"/>
              </a:lnSpc>
              <a:spcBef>
                <a:spcPts val="200"/>
              </a:spcBef>
              <a:spcAft>
                <a:spcPts val="0"/>
              </a:spcAft>
              <a:buSzPts val="2200"/>
              <a:buNone/>
            </a:pPr>
            <a:r>
              <a:t/>
            </a:r>
            <a:endParaRPr/>
          </a:p>
          <a:p>
            <a:pPr indent="0" lvl="0" marL="0" rtl="0" algn="l">
              <a:lnSpc>
                <a:spcPct val="90000"/>
              </a:lnSpc>
              <a:spcBef>
                <a:spcPts val="1400"/>
              </a:spcBef>
              <a:spcAft>
                <a:spcPts val="200"/>
              </a:spcAft>
              <a:buSzPts val="2200"/>
              <a:buNone/>
            </a:pPr>
            <a:r>
              <a:t/>
            </a:r>
            <a:endParaRPr/>
          </a:p>
        </p:txBody>
      </p:sp>
      <p:sp>
        <p:nvSpPr>
          <p:cNvPr id="250" name="Google Shape;250;p10"/>
          <p:cNvSpPr txBox="1"/>
          <p:nvPr/>
        </p:nvSpPr>
        <p:spPr>
          <a:xfrm>
            <a:off x="6410132" y="1489644"/>
            <a:ext cx="5539273" cy="51273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Deployment Pipeline and System Architecture</a:t>
            </a:r>
            <a:endParaRPr/>
          </a:p>
          <a:p>
            <a:pPr indent="-203200" lvl="0" marL="34290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342900" lvl="0" marL="342900" marR="0" rtl="0" algn="l">
              <a:lnSpc>
                <a:spcPct val="90000"/>
              </a:lnSpc>
              <a:spcBef>
                <a:spcPts val="20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Visualize and explain your pipeline</a:t>
            </a:r>
            <a:endParaRPr/>
          </a:p>
          <a:p>
            <a:pPr indent="-342900" lvl="0" marL="342900" marR="0" rtl="0" algn="l">
              <a:lnSpc>
                <a:spcPct val="90000"/>
              </a:lnSpc>
              <a:spcBef>
                <a:spcPts val="1400"/>
              </a:spcBef>
              <a:spcAft>
                <a:spcPts val="20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Add some screenshots of the Interfaces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2"/>
          <p:cNvSpPr txBox="1"/>
          <p:nvPr>
            <p:ph type="title"/>
          </p:nvPr>
        </p:nvSpPr>
        <p:spPr>
          <a:xfrm>
            <a:off x="1296955" y="381000"/>
            <a:ext cx="8761445"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DEMONSTRATION OF THE DEVELOPED PRODUCT</a:t>
            </a:r>
            <a:endParaRPr/>
          </a:p>
        </p:txBody>
      </p:sp>
      <p:sp>
        <p:nvSpPr>
          <p:cNvPr id="256" name="Google Shape;256;p32"/>
          <p:cNvSpPr txBox="1"/>
          <p:nvPr>
            <p:ph idx="1" type="body"/>
          </p:nvPr>
        </p:nvSpPr>
        <p:spPr>
          <a:xfrm>
            <a:off x="242595" y="1489644"/>
            <a:ext cx="5853405"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Demonstrate and Explain your Product</a:t>
            </a:r>
            <a:endParaRPr/>
          </a:p>
          <a:p>
            <a:pPr indent="-203200" lvl="0" marL="342900" rtl="0" algn="l">
              <a:lnSpc>
                <a:spcPct val="90000"/>
              </a:lnSpc>
              <a:spcBef>
                <a:spcPts val="200"/>
              </a:spcBef>
              <a:spcAft>
                <a:spcPts val="0"/>
              </a:spcAft>
              <a:buSzPts val="2200"/>
              <a:buNone/>
            </a:pPr>
            <a:r>
              <a:t/>
            </a:r>
            <a:endParaRPr/>
          </a:p>
          <a:p>
            <a:pPr indent="-203200" lvl="0" marL="342900" rtl="0" algn="l">
              <a:lnSpc>
                <a:spcPct val="90000"/>
              </a:lnSpc>
              <a:spcBef>
                <a:spcPts val="200"/>
              </a:spcBef>
              <a:spcAft>
                <a:spcPts val="0"/>
              </a:spcAft>
              <a:buSzPts val="2200"/>
              <a:buNone/>
            </a:pPr>
            <a:r>
              <a:t/>
            </a:r>
            <a:endParaRPr/>
          </a:p>
          <a:p>
            <a:pPr indent="0" lvl="0" marL="0" rtl="0" algn="l">
              <a:lnSpc>
                <a:spcPct val="90000"/>
              </a:lnSpc>
              <a:spcBef>
                <a:spcPts val="1400"/>
              </a:spcBef>
              <a:spcAft>
                <a:spcPts val="200"/>
              </a:spcAft>
              <a:buSzPts val="2200"/>
              <a:buNone/>
            </a:pPr>
            <a:r>
              <a:t/>
            </a:r>
            <a:endParaRPr/>
          </a:p>
        </p:txBody>
      </p:sp>
      <p:sp>
        <p:nvSpPr>
          <p:cNvPr id="257" name="Google Shape;257;p32"/>
          <p:cNvSpPr txBox="1"/>
          <p:nvPr/>
        </p:nvSpPr>
        <p:spPr>
          <a:xfrm>
            <a:off x="6335487" y="1601612"/>
            <a:ext cx="5539273" cy="51273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20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Explain the IP assets and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3"/>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CONCLUSIONS AND LIMITATIONS</a:t>
            </a:r>
            <a:endParaRPr/>
          </a:p>
        </p:txBody>
      </p:sp>
      <p:sp>
        <p:nvSpPr>
          <p:cNvPr id="263" name="Google Shape;263;p33"/>
          <p:cNvSpPr txBox="1"/>
          <p:nvPr>
            <p:ph idx="1" type="body"/>
          </p:nvPr>
        </p:nvSpPr>
        <p:spPr>
          <a:xfrm>
            <a:off x="242595" y="1489644"/>
            <a:ext cx="5853405"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Conclusions </a:t>
            </a:r>
            <a:endParaRPr/>
          </a:p>
          <a:p>
            <a:pPr indent="-203200" lvl="0" marL="342900" rtl="0" algn="l">
              <a:lnSpc>
                <a:spcPct val="90000"/>
              </a:lnSpc>
              <a:spcBef>
                <a:spcPts val="200"/>
              </a:spcBef>
              <a:spcAft>
                <a:spcPts val="0"/>
              </a:spcAft>
              <a:buSzPts val="2200"/>
              <a:buNone/>
            </a:pPr>
            <a:r>
              <a:t/>
            </a:r>
            <a:endParaRPr/>
          </a:p>
          <a:p>
            <a:pPr indent="-342900" lvl="0" marL="342900" rtl="0" algn="l">
              <a:lnSpc>
                <a:spcPct val="90000"/>
              </a:lnSpc>
              <a:spcBef>
                <a:spcPts val="200"/>
              </a:spcBef>
              <a:spcAft>
                <a:spcPts val="0"/>
              </a:spcAft>
              <a:buSzPts val="2200"/>
              <a:buChar char=" "/>
            </a:pPr>
            <a:r>
              <a:rPr lang="en-US"/>
              <a:t>Point out your concluding remarks with significant outcomes and conditions</a:t>
            </a:r>
            <a:endParaRPr/>
          </a:p>
          <a:p>
            <a:pPr indent="-342900" lvl="0" marL="342900" rtl="0" algn="l">
              <a:lnSpc>
                <a:spcPct val="90000"/>
              </a:lnSpc>
              <a:spcBef>
                <a:spcPts val="1400"/>
              </a:spcBef>
              <a:spcAft>
                <a:spcPts val="0"/>
              </a:spcAft>
              <a:buSzPts val="2200"/>
              <a:buChar char=" "/>
            </a:pPr>
            <a:r>
              <a:rPr lang="en-US"/>
              <a:t>Also mention the limitations of your work</a:t>
            </a:r>
            <a:endParaRPr/>
          </a:p>
          <a:p>
            <a:pPr indent="-342900" lvl="0" marL="342900" rtl="0" algn="l">
              <a:lnSpc>
                <a:spcPct val="90000"/>
              </a:lnSpc>
              <a:spcBef>
                <a:spcPts val="1400"/>
              </a:spcBef>
              <a:spcAft>
                <a:spcPts val="0"/>
              </a:spcAft>
              <a:buSzPts val="2200"/>
              <a:buChar char=" "/>
            </a:pPr>
            <a:r>
              <a:rPr lang="en-US"/>
              <a:t>Make it simple and brief</a:t>
            </a:r>
            <a:endParaRPr/>
          </a:p>
          <a:p>
            <a:pPr indent="0" lvl="0" marL="0" rtl="0" algn="l">
              <a:lnSpc>
                <a:spcPct val="90000"/>
              </a:lnSpc>
              <a:spcBef>
                <a:spcPts val="1400"/>
              </a:spcBef>
              <a:spcAft>
                <a:spcPts val="200"/>
              </a:spcAft>
              <a:buSzPts val="2200"/>
              <a:buNone/>
            </a:pPr>
            <a:r>
              <a:t/>
            </a:r>
            <a:endParaRPr/>
          </a:p>
        </p:txBody>
      </p:sp>
      <p:sp>
        <p:nvSpPr>
          <p:cNvPr id="264" name="Google Shape;264;p33"/>
          <p:cNvSpPr txBox="1"/>
          <p:nvPr/>
        </p:nvSpPr>
        <p:spPr>
          <a:xfrm>
            <a:off x="6410132" y="1489644"/>
            <a:ext cx="5539273" cy="51273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Limitations </a:t>
            </a:r>
            <a:endParaRPr/>
          </a:p>
          <a:p>
            <a:pPr indent="-203200" lvl="0" marL="34290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342900" lvl="0" marL="342900" marR="0" rtl="0" algn="l">
              <a:lnSpc>
                <a:spcPct val="90000"/>
              </a:lnSpc>
              <a:spcBef>
                <a:spcPts val="20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Write the  Limitations of your research</a:t>
            </a:r>
            <a:endParaRPr/>
          </a:p>
          <a:p>
            <a:pPr indent="-342900" lvl="0" marL="342900" marR="0" rtl="0" algn="l">
              <a:lnSpc>
                <a:spcPct val="90000"/>
              </a:lnSpc>
              <a:spcBef>
                <a:spcPts val="140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Every Limitation should have a possible practical suggestion on how to address it</a:t>
            </a:r>
            <a:endParaRPr/>
          </a:p>
          <a:p>
            <a:pPr indent="-342900" lvl="0" marL="342900" marR="0" rtl="0" algn="l">
              <a:lnSpc>
                <a:spcPct val="90000"/>
              </a:lnSpc>
              <a:spcBef>
                <a:spcPts val="1400"/>
              </a:spcBef>
              <a:spcAft>
                <a:spcPts val="20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Make it simple and brief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NEXT STEPS</a:t>
            </a:r>
            <a:endParaRPr/>
          </a:p>
        </p:txBody>
      </p:sp>
      <p:sp>
        <p:nvSpPr>
          <p:cNvPr id="270" name="Google Shape;270;p34"/>
          <p:cNvSpPr txBox="1"/>
          <p:nvPr>
            <p:ph idx="1" type="body"/>
          </p:nvPr>
        </p:nvSpPr>
        <p:spPr>
          <a:xfrm>
            <a:off x="298581" y="1031772"/>
            <a:ext cx="10935476" cy="5445228"/>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Write the future works and direction of future works</a:t>
            </a:r>
            <a:endParaRPr/>
          </a:p>
          <a:p>
            <a:pPr indent="-342900" lvl="0" marL="342900" rtl="0" algn="l">
              <a:lnSpc>
                <a:spcPct val="90000"/>
              </a:lnSpc>
              <a:spcBef>
                <a:spcPts val="1400"/>
              </a:spcBef>
              <a:spcAft>
                <a:spcPts val="0"/>
              </a:spcAft>
              <a:buSzPts val="2200"/>
              <a:buChar char=" "/>
            </a:pPr>
            <a:r>
              <a:rPr lang="en-US"/>
              <a:t>You should also give some recommendation for further work on the topic</a:t>
            </a:r>
            <a:endParaRPr/>
          </a:p>
          <a:p>
            <a:pPr indent="-342900" lvl="0" marL="342900" rtl="0" algn="l">
              <a:lnSpc>
                <a:spcPct val="90000"/>
              </a:lnSpc>
              <a:spcBef>
                <a:spcPts val="1400"/>
              </a:spcBef>
              <a:spcAft>
                <a:spcPts val="200"/>
              </a:spcAft>
              <a:buSzPts val="2200"/>
              <a:buChar char=" "/>
            </a:pPr>
            <a:r>
              <a:rPr lang="en-US"/>
              <a:t>Make it simple and brief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CONTENTS OF PRESENTATION</a:t>
            </a:r>
            <a:endParaRPr/>
          </a:p>
        </p:txBody>
      </p:sp>
      <p:sp>
        <p:nvSpPr>
          <p:cNvPr id="119" name="Google Shape;119;p2"/>
          <p:cNvSpPr txBox="1"/>
          <p:nvPr>
            <p:ph idx="1" type="body"/>
          </p:nvPr>
        </p:nvSpPr>
        <p:spPr>
          <a:xfrm>
            <a:off x="755780" y="947797"/>
            <a:ext cx="11019453" cy="512731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00"/>
              <a:buChar char=" "/>
            </a:pPr>
            <a:r>
              <a:rPr lang="en-US" sz="2200"/>
              <a:t>Introduction</a:t>
            </a:r>
            <a:endParaRPr sz="2200"/>
          </a:p>
          <a:p>
            <a:pPr indent="-342900" lvl="0" marL="342900" rtl="0" algn="l">
              <a:lnSpc>
                <a:spcPct val="90000"/>
              </a:lnSpc>
              <a:spcBef>
                <a:spcPts val="736"/>
              </a:spcBef>
              <a:spcAft>
                <a:spcPts val="0"/>
              </a:spcAft>
              <a:buSzPts val="2200"/>
              <a:buChar char=" "/>
            </a:pPr>
            <a:r>
              <a:rPr lang="en-US" sz="2200"/>
              <a:t>Related work</a:t>
            </a:r>
            <a:endParaRPr/>
          </a:p>
          <a:p>
            <a:pPr indent="-342900" lvl="0" marL="342900" rtl="0" algn="l">
              <a:lnSpc>
                <a:spcPct val="90000"/>
              </a:lnSpc>
              <a:spcBef>
                <a:spcPts val="736"/>
              </a:spcBef>
              <a:spcAft>
                <a:spcPts val="0"/>
              </a:spcAft>
              <a:buSzPts val="2200"/>
              <a:buChar char=" "/>
            </a:pPr>
            <a:r>
              <a:rPr lang="en-US" sz="2200"/>
              <a:t>Problem Statement (</a:t>
            </a:r>
            <a:r>
              <a:rPr i="1" lang="en-US" sz="2200">
                <a:solidFill>
                  <a:srgbClr val="FF0000"/>
                </a:solidFill>
              </a:rPr>
              <a:t>focus on the computational problem</a:t>
            </a:r>
            <a:r>
              <a:rPr lang="en-US" sz="2200"/>
              <a:t>)</a:t>
            </a:r>
            <a:endParaRPr sz="2200"/>
          </a:p>
          <a:p>
            <a:pPr indent="-342900" lvl="0" marL="342900" rtl="0" algn="l">
              <a:lnSpc>
                <a:spcPct val="90000"/>
              </a:lnSpc>
              <a:spcBef>
                <a:spcPts val="736"/>
              </a:spcBef>
              <a:spcAft>
                <a:spcPts val="0"/>
              </a:spcAft>
              <a:buSzPts val="2200"/>
              <a:buChar char=" "/>
            </a:pPr>
            <a:r>
              <a:rPr lang="en-US" sz="2200"/>
              <a:t>Research Questions and Objectives</a:t>
            </a:r>
            <a:endParaRPr sz="2200"/>
          </a:p>
          <a:p>
            <a:pPr indent="-342900" lvl="0" marL="342900" rtl="0" algn="l">
              <a:lnSpc>
                <a:spcPct val="90000"/>
              </a:lnSpc>
              <a:spcBef>
                <a:spcPts val="736"/>
              </a:spcBef>
              <a:spcAft>
                <a:spcPts val="0"/>
              </a:spcAft>
              <a:buSzPts val="2200"/>
              <a:buChar char=" "/>
            </a:pPr>
            <a:r>
              <a:rPr lang="en-US" sz="2200"/>
              <a:t>Research Contributions</a:t>
            </a:r>
            <a:endParaRPr sz="2200"/>
          </a:p>
          <a:p>
            <a:pPr indent="-342900" lvl="0" marL="342900" rtl="0" algn="l">
              <a:lnSpc>
                <a:spcPct val="90000"/>
              </a:lnSpc>
              <a:spcBef>
                <a:spcPts val="736"/>
              </a:spcBef>
              <a:spcAft>
                <a:spcPts val="0"/>
              </a:spcAft>
              <a:buSzPts val="2200"/>
              <a:buChar char=" "/>
            </a:pPr>
            <a:r>
              <a:rPr lang="en-US" sz="2200"/>
              <a:t>Methodology / System Architecture</a:t>
            </a:r>
            <a:endParaRPr/>
          </a:p>
          <a:p>
            <a:pPr indent="-342900" lvl="0" marL="342900" rtl="0" algn="l">
              <a:lnSpc>
                <a:spcPct val="90000"/>
              </a:lnSpc>
              <a:spcBef>
                <a:spcPts val="736"/>
              </a:spcBef>
              <a:spcAft>
                <a:spcPts val="0"/>
              </a:spcAft>
              <a:buSzPts val="2200"/>
              <a:buChar char=" "/>
            </a:pPr>
            <a:r>
              <a:rPr lang="en-US" sz="2200"/>
              <a:t>Dataset Description ( </a:t>
            </a:r>
            <a:r>
              <a:rPr i="1" lang="en-US" sz="2200">
                <a:solidFill>
                  <a:srgbClr val="FF0000"/>
                </a:solidFill>
              </a:rPr>
              <a:t>if you are doing Machine Learning, AI, Data Science, Quantum Computing, Deep Learning</a:t>
            </a:r>
            <a:r>
              <a:rPr lang="en-US" sz="2200"/>
              <a:t>) otherwise ignore</a:t>
            </a:r>
            <a:endParaRPr sz="2200"/>
          </a:p>
          <a:p>
            <a:pPr indent="-342900" lvl="0" marL="342900" rtl="0" algn="l">
              <a:lnSpc>
                <a:spcPct val="90000"/>
              </a:lnSpc>
              <a:spcBef>
                <a:spcPts val="736"/>
              </a:spcBef>
              <a:spcAft>
                <a:spcPts val="0"/>
              </a:spcAft>
              <a:buSzPts val="2200"/>
              <a:buChar char=" "/>
            </a:pPr>
            <a:r>
              <a:rPr lang="en-US" sz="2200"/>
              <a:t>Results (Experimental / Simulation)</a:t>
            </a:r>
            <a:endParaRPr sz="2200"/>
          </a:p>
          <a:p>
            <a:pPr indent="-342900" lvl="0" marL="342900" rtl="0" algn="l">
              <a:lnSpc>
                <a:spcPct val="90000"/>
              </a:lnSpc>
              <a:spcBef>
                <a:spcPts val="736"/>
              </a:spcBef>
              <a:spcAft>
                <a:spcPts val="0"/>
              </a:spcAft>
              <a:buSzPts val="2200"/>
              <a:buChar char=" "/>
            </a:pPr>
            <a:r>
              <a:rPr lang="en-US" sz="2200"/>
              <a:t>Conclusions</a:t>
            </a:r>
            <a:endParaRPr/>
          </a:p>
          <a:p>
            <a:pPr indent="-342900" lvl="0" marL="342900" rtl="0" algn="l">
              <a:lnSpc>
                <a:spcPct val="90000"/>
              </a:lnSpc>
              <a:spcBef>
                <a:spcPts val="736"/>
              </a:spcBef>
              <a:spcAft>
                <a:spcPts val="0"/>
              </a:spcAft>
              <a:buSzPts val="2200"/>
              <a:buChar char=" "/>
            </a:pPr>
            <a:r>
              <a:rPr lang="en-US" sz="2200"/>
              <a:t>Anticipated Limitations and counteraction plan</a:t>
            </a:r>
            <a:endParaRPr/>
          </a:p>
          <a:p>
            <a:pPr indent="-342900" lvl="0" marL="342900" rtl="0" algn="l">
              <a:lnSpc>
                <a:spcPct val="90000"/>
              </a:lnSpc>
              <a:spcBef>
                <a:spcPts val="736"/>
              </a:spcBef>
              <a:spcAft>
                <a:spcPts val="0"/>
              </a:spcAft>
              <a:buSzPts val="2200"/>
              <a:buChar char=" "/>
            </a:pPr>
            <a:r>
              <a:rPr lang="en-US" sz="2200"/>
              <a:t>References </a:t>
            </a:r>
            <a:endParaRPr sz="2200"/>
          </a:p>
          <a:p>
            <a:pPr indent="-342900" lvl="0" marL="342900" rtl="0" algn="l">
              <a:lnSpc>
                <a:spcPct val="90000"/>
              </a:lnSpc>
              <a:spcBef>
                <a:spcPts val="736"/>
              </a:spcBef>
              <a:spcAft>
                <a:spcPts val="200"/>
              </a:spcAft>
              <a:buSzPts val="2200"/>
              <a:buChar char=" "/>
            </a:pPr>
            <a:r>
              <a:rPr lang="en-US" sz="2200"/>
              <a:t>Acknowledgment (if any)</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2"/>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ACKNOWLEDGEMENTS</a:t>
            </a:r>
            <a:endParaRPr/>
          </a:p>
        </p:txBody>
      </p:sp>
      <p:sp>
        <p:nvSpPr>
          <p:cNvPr id="276" name="Google Shape;276;p12"/>
          <p:cNvSpPr txBox="1"/>
          <p:nvPr/>
        </p:nvSpPr>
        <p:spPr>
          <a:xfrm>
            <a:off x="232396" y="947797"/>
            <a:ext cx="11589490" cy="5445228"/>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90000"/>
              </a:lnSpc>
              <a:spcBef>
                <a:spcPts val="0"/>
              </a:spcBef>
              <a:spcAft>
                <a:spcPts val="200"/>
              </a:spcAft>
              <a:buClr>
                <a:schemeClr val="accent2"/>
              </a:buClr>
              <a:buSzPts val="2600"/>
              <a:buFont typeface="Twentieth Century"/>
              <a:buChar char=" "/>
            </a:pPr>
            <a:r>
              <a:rPr lang="en-US" sz="2400">
                <a:solidFill>
                  <a:schemeClr val="dk1"/>
                </a:solidFill>
                <a:latin typeface="Twentieth Century"/>
                <a:ea typeface="Twentieth Century"/>
                <a:cs typeface="Twentieth Century"/>
                <a:sym typeface="Twentieth Century"/>
              </a:rPr>
              <a:t>It is an often accepted manner to acknowledge the authority, organization, person, or others who directly or indirectly helps to conduct this research work</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534341" y="287694"/>
            <a:ext cx="11373900" cy="7572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632423"/>
              </a:buClr>
              <a:buSzPts val="4500"/>
              <a:buFont typeface="Twentieth Century"/>
              <a:buNone/>
            </a:pPr>
            <a:r>
              <a:rPr lang="en-US" sz="4500"/>
              <a:t>BACKGROUND AND INTRODUCTION</a:t>
            </a:r>
            <a:endParaRPr sz="4500"/>
          </a:p>
        </p:txBody>
      </p:sp>
      <p:sp>
        <p:nvSpPr>
          <p:cNvPr id="125" name="Google Shape;125;p3"/>
          <p:cNvSpPr txBox="1"/>
          <p:nvPr/>
        </p:nvSpPr>
        <p:spPr>
          <a:xfrm>
            <a:off x="6111547" y="1237046"/>
            <a:ext cx="6024600" cy="53334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Font typeface="Arial"/>
              <a:buNone/>
            </a:pPr>
            <a:r>
              <a:t/>
            </a:r>
            <a:endParaRPr b="1" sz="2000">
              <a:solidFill>
                <a:srgbClr val="E0CB15"/>
              </a:solidFill>
              <a:latin typeface="Shantell Sans"/>
              <a:ea typeface="Shantell Sans"/>
              <a:cs typeface="Shantell Sans"/>
              <a:sym typeface="Shantell Sans"/>
            </a:endParaRPr>
          </a:p>
        </p:txBody>
      </p:sp>
      <p:sp>
        <p:nvSpPr>
          <p:cNvPr id="126" name="Google Shape;126;p3"/>
          <p:cNvSpPr txBox="1"/>
          <p:nvPr/>
        </p:nvSpPr>
        <p:spPr>
          <a:xfrm>
            <a:off x="4316372" y="1524589"/>
            <a:ext cx="6024600" cy="53334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Font typeface="Arial"/>
              <a:buNone/>
            </a:pPr>
            <a:r>
              <a:t/>
            </a:r>
            <a:endParaRPr b="1" sz="2000">
              <a:solidFill>
                <a:srgbClr val="E0CB15"/>
              </a:solidFill>
              <a:latin typeface="Shantell Sans"/>
              <a:ea typeface="Shantell Sans"/>
              <a:cs typeface="Shantell Sans"/>
              <a:sym typeface="Shantell Sans"/>
            </a:endParaRPr>
          </a:p>
        </p:txBody>
      </p:sp>
      <p:sp>
        <p:nvSpPr>
          <p:cNvPr id="127" name="Google Shape;127;p3"/>
          <p:cNvSpPr/>
          <p:nvPr/>
        </p:nvSpPr>
        <p:spPr>
          <a:xfrm>
            <a:off x="2303934" y="2572357"/>
            <a:ext cx="3807619" cy="1257300"/>
          </a:xfrm>
          <a:custGeom>
            <a:rect b="b" l="l" r="r" t="t"/>
            <a:pathLst>
              <a:path extrusionOk="0" h="1257300" w="2857500">
                <a:moveTo>
                  <a:pt x="1371600" y="0"/>
                </a:moveTo>
                <a:lnTo>
                  <a:pt x="1485900" y="0"/>
                </a:lnTo>
                <a:lnTo>
                  <a:pt x="1485900" y="238667"/>
                </a:lnTo>
                <a:cubicBezTo>
                  <a:pt x="1694249" y="242658"/>
                  <a:pt x="1885483" y="268204"/>
                  <a:pt x="2057400" y="305962"/>
                </a:cubicBezTo>
                <a:lnTo>
                  <a:pt x="2057400" y="114300"/>
                </a:lnTo>
                <a:lnTo>
                  <a:pt x="2171700" y="114300"/>
                </a:lnTo>
                <a:lnTo>
                  <a:pt x="2171700" y="333508"/>
                </a:lnTo>
                <a:cubicBezTo>
                  <a:pt x="2404872" y="394763"/>
                  <a:pt x="2597515" y="476630"/>
                  <a:pt x="2743200" y="551754"/>
                </a:cubicBezTo>
                <a:lnTo>
                  <a:pt x="2743200" y="457200"/>
                </a:lnTo>
                <a:lnTo>
                  <a:pt x="2857500" y="457200"/>
                </a:lnTo>
                <a:lnTo>
                  <a:pt x="2857500" y="1257300"/>
                </a:lnTo>
                <a:lnTo>
                  <a:pt x="2742676" y="1257300"/>
                </a:lnTo>
                <a:cubicBezTo>
                  <a:pt x="2743028" y="1250994"/>
                  <a:pt x="2743200" y="1244641"/>
                  <a:pt x="2743200" y="1238250"/>
                </a:cubicBezTo>
                <a:cubicBezTo>
                  <a:pt x="2743200" y="1048873"/>
                  <a:pt x="2589676" y="895350"/>
                  <a:pt x="2400300" y="895350"/>
                </a:cubicBezTo>
                <a:cubicBezTo>
                  <a:pt x="2210923" y="895350"/>
                  <a:pt x="2057400" y="1048873"/>
                  <a:pt x="2057400" y="1238250"/>
                </a:cubicBezTo>
                <a:cubicBezTo>
                  <a:pt x="2057400" y="1244641"/>
                  <a:pt x="2057571" y="1250994"/>
                  <a:pt x="2057923" y="1257300"/>
                </a:cubicBezTo>
                <a:lnTo>
                  <a:pt x="1828800" y="1257300"/>
                </a:lnTo>
                <a:cubicBezTo>
                  <a:pt x="1828800" y="1036358"/>
                  <a:pt x="1649691" y="857250"/>
                  <a:pt x="1428750" y="857250"/>
                </a:cubicBezTo>
                <a:cubicBezTo>
                  <a:pt x="1207808" y="857250"/>
                  <a:pt x="1028700" y="1036358"/>
                  <a:pt x="1028700" y="1257300"/>
                </a:cubicBezTo>
                <a:lnTo>
                  <a:pt x="799576" y="1257300"/>
                </a:lnTo>
                <a:cubicBezTo>
                  <a:pt x="799928" y="1250994"/>
                  <a:pt x="800100" y="1244641"/>
                  <a:pt x="800100" y="1238250"/>
                </a:cubicBezTo>
                <a:cubicBezTo>
                  <a:pt x="800100" y="1048873"/>
                  <a:pt x="646576" y="895350"/>
                  <a:pt x="457200" y="895350"/>
                </a:cubicBezTo>
                <a:cubicBezTo>
                  <a:pt x="267823" y="895350"/>
                  <a:pt x="114300" y="1048873"/>
                  <a:pt x="114300" y="1238250"/>
                </a:cubicBezTo>
                <a:cubicBezTo>
                  <a:pt x="114300" y="1244641"/>
                  <a:pt x="114471" y="1250994"/>
                  <a:pt x="114823" y="1257300"/>
                </a:cubicBezTo>
                <a:lnTo>
                  <a:pt x="0" y="1257300"/>
                </a:lnTo>
                <a:lnTo>
                  <a:pt x="0" y="457200"/>
                </a:lnTo>
                <a:lnTo>
                  <a:pt x="114300" y="457200"/>
                </a:lnTo>
                <a:lnTo>
                  <a:pt x="114300" y="550202"/>
                </a:lnTo>
                <a:cubicBezTo>
                  <a:pt x="253498" y="476326"/>
                  <a:pt x="448751" y="394401"/>
                  <a:pt x="685800" y="333041"/>
                </a:cubicBezTo>
                <a:lnTo>
                  <a:pt x="685800" y="114300"/>
                </a:lnTo>
                <a:lnTo>
                  <a:pt x="800100" y="114300"/>
                </a:lnTo>
                <a:lnTo>
                  <a:pt x="800100" y="305847"/>
                </a:lnTo>
                <a:cubicBezTo>
                  <a:pt x="973178" y="268271"/>
                  <a:pt x="1165259" y="242716"/>
                  <a:pt x="1371600" y="238686"/>
                </a:cubicBezTo>
                <a:lnTo>
                  <a:pt x="1371600" y="0"/>
                </a:lnTo>
                <a:moveTo>
                  <a:pt x="800100" y="403402"/>
                </a:moveTo>
                <a:lnTo>
                  <a:pt x="800100" y="611781"/>
                </a:lnTo>
                <a:cubicBezTo>
                  <a:pt x="972664" y="573681"/>
                  <a:pt x="1164821" y="547601"/>
                  <a:pt x="1371600" y="543496"/>
                </a:cubicBezTo>
                <a:lnTo>
                  <a:pt x="1371600" y="333956"/>
                </a:lnTo>
                <a:cubicBezTo>
                  <a:pt x="1164355" y="338137"/>
                  <a:pt x="972111" y="364759"/>
                  <a:pt x="800100" y="403402"/>
                </a:cubicBezTo>
                <a:moveTo>
                  <a:pt x="1485900" y="333936"/>
                </a:moveTo>
                <a:lnTo>
                  <a:pt x="1485900" y="543477"/>
                </a:lnTo>
                <a:cubicBezTo>
                  <a:pt x="1694668" y="547544"/>
                  <a:pt x="1885930" y="573605"/>
                  <a:pt x="2057400" y="611914"/>
                </a:cubicBezTo>
                <a:lnTo>
                  <a:pt x="2057400" y="403564"/>
                </a:lnTo>
                <a:cubicBezTo>
                  <a:pt x="1886407" y="364674"/>
                  <a:pt x="1695107" y="338080"/>
                  <a:pt x="1485900" y="333936"/>
                </a:cubicBezTo>
                <a:moveTo>
                  <a:pt x="2171700" y="639956"/>
                </a:moveTo>
                <a:cubicBezTo>
                  <a:pt x="2407386" y="702973"/>
                  <a:pt x="2600220" y="787155"/>
                  <a:pt x="2743200" y="862650"/>
                </a:cubicBezTo>
                <a:lnTo>
                  <a:pt x="2743200" y="659482"/>
                </a:lnTo>
                <a:cubicBezTo>
                  <a:pt x="2603306" y="583749"/>
                  <a:pt x="2410234" y="497062"/>
                  <a:pt x="2171700" y="432111"/>
                </a:cubicBezTo>
                <a:lnTo>
                  <a:pt x="2171700" y="639956"/>
                </a:lnTo>
                <a:moveTo>
                  <a:pt x="114300" y="658872"/>
                </a:moveTo>
                <a:lnTo>
                  <a:pt x="114300" y="861488"/>
                </a:lnTo>
                <a:cubicBezTo>
                  <a:pt x="249173" y="787498"/>
                  <a:pt x="444979" y="702868"/>
                  <a:pt x="685800" y="639432"/>
                </a:cubicBezTo>
                <a:lnTo>
                  <a:pt x="685800" y="431539"/>
                </a:lnTo>
                <a:cubicBezTo>
                  <a:pt x="440502" y="497300"/>
                  <a:pt x="244001" y="585025"/>
                  <a:pt x="114300" y="658872"/>
                </a:cubicBezTo>
              </a:path>
            </a:pathLst>
          </a:custGeom>
          <a:solidFill>
            <a:srgbClr val="EBEBE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8" name="Google Shape;128;p3"/>
          <p:cNvSpPr/>
          <p:nvPr/>
        </p:nvSpPr>
        <p:spPr>
          <a:xfrm>
            <a:off x="2303922" y="2572357"/>
            <a:ext cx="3807619" cy="1257300"/>
          </a:xfrm>
          <a:custGeom>
            <a:rect b="b" l="l" r="r" t="t"/>
            <a:pathLst>
              <a:path extrusionOk="0" h="1257300" w="2857500">
                <a:moveTo>
                  <a:pt x="1371600" y="0"/>
                </a:moveTo>
                <a:lnTo>
                  <a:pt x="1485900" y="0"/>
                </a:lnTo>
                <a:lnTo>
                  <a:pt x="1485900" y="238671"/>
                </a:lnTo>
                <a:cubicBezTo>
                  <a:pt x="1694247" y="242661"/>
                  <a:pt x="1885479" y="268208"/>
                  <a:pt x="2057400" y="305962"/>
                </a:cubicBezTo>
                <a:lnTo>
                  <a:pt x="2057400" y="114300"/>
                </a:lnTo>
                <a:lnTo>
                  <a:pt x="2171700" y="114300"/>
                </a:lnTo>
                <a:lnTo>
                  <a:pt x="2171700" y="333511"/>
                </a:lnTo>
                <a:cubicBezTo>
                  <a:pt x="2404870" y="394760"/>
                  <a:pt x="2597511" y="476629"/>
                  <a:pt x="2743200" y="551757"/>
                </a:cubicBezTo>
                <a:lnTo>
                  <a:pt x="2743200" y="457200"/>
                </a:lnTo>
                <a:lnTo>
                  <a:pt x="2857500" y="457200"/>
                </a:lnTo>
                <a:lnTo>
                  <a:pt x="2857500" y="1257300"/>
                </a:lnTo>
                <a:lnTo>
                  <a:pt x="2742679" y="1257300"/>
                </a:lnTo>
                <a:cubicBezTo>
                  <a:pt x="2743024" y="1250994"/>
                  <a:pt x="2743200" y="1244642"/>
                  <a:pt x="2743200" y="1238250"/>
                </a:cubicBezTo>
                <a:cubicBezTo>
                  <a:pt x="2743200" y="1048872"/>
                  <a:pt x="2589678" y="895350"/>
                  <a:pt x="2400300" y="895350"/>
                </a:cubicBezTo>
                <a:cubicBezTo>
                  <a:pt x="2210921" y="895350"/>
                  <a:pt x="2057400" y="1048872"/>
                  <a:pt x="2057400" y="1238250"/>
                </a:cubicBezTo>
                <a:cubicBezTo>
                  <a:pt x="2057400" y="1244642"/>
                  <a:pt x="2057575" y="1250994"/>
                  <a:pt x="2057920" y="1257300"/>
                </a:cubicBezTo>
                <a:lnTo>
                  <a:pt x="1828800" y="1257300"/>
                </a:lnTo>
                <a:cubicBezTo>
                  <a:pt x="1828800" y="1036358"/>
                  <a:pt x="1649691" y="857250"/>
                  <a:pt x="1428750" y="857250"/>
                </a:cubicBezTo>
                <a:cubicBezTo>
                  <a:pt x="1207808" y="857250"/>
                  <a:pt x="1028700" y="1036358"/>
                  <a:pt x="1028700" y="1257300"/>
                </a:cubicBezTo>
                <a:lnTo>
                  <a:pt x="799579" y="1257300"/>
                </a:lnTo>
                <a:cubicBezTo>
                  <a:pt x="799924" y="1250994"/>
                  <a:pt x="800100" y="1244642"/>
                  <a:pt x="800100" y="1238250"/>
                </a:cubicBezTo>
                <a:cubicBezTo>
                  <a:pt x="800100" y="1048872"/>
                  <a:pt x="646578" y="895350"/>
                  <a:pt x="457200" y="895350"/>
                </a:cubicBezTo>
                <a:cubicBezTo>
                  <a:pt x="267822" y="895350"/>
                  <a:pt x="114300" y="1048872"/>
                  <a:pt x="114300" y="1238250"/>
                </a:cubicBezTo>
                <a:cubicBezTo>
                  <a:pt x="114300" y="1244642"/>
                  <a:pt x="114475" y="1250994"/>
                  <a:pt x="114820" y="1257300"/>
                </a:cubicBezTo>
                <a:lnTo>
                  <a:pt x="0" y="1257300"/>
                </a:lnTo>
                <a:lnTo>
                  <a:pt x="0" y="457200"/>
                </a:lnTo>
                <a:lnTo>
                  <a:pt x="114300" y="457200"/>
                </a:lnTo>
                <a:lnTo>
                  <a:pt x="114300" y="550204"/>
                </a:lnTo>
                <a:cubicBezTo>
                  <a:pt x="253502" y="476324"/>
                  <a:pt x="448749" y="394404"/>
                  <a:pt x="685800" y="333039"/>
                </a:cubicBezTo>
                <a:lnTo>
                  <a:pt x="685800" y="114300"/>
                </a:lnTo>
                <a:lnTo>
                  <a:pt x="800100" y="114300"/>
                </a:lnTo>
                <a:lnTo>
                  <a:pt x="800100" y="305851"/>
                </a:lnTo>
                <a:cubicBezTo>
                  <a:pt x="973177" y="268274"/>
                  <a:pt x="1165257" y="242714"/>
                  <a:pt x="1371600" y="238683"/>
                </a:cubicBezTo>
                <a:close/>
                <a:moveTo>
                  <a:pt x="800100" y="403398"/>
                </a:moveTo>
                <a:lnTo>
                  <a:pt x="800100" y="611781"/>
                </a:lnTo>
                <a:cubicBezTo>
                  <a:pt x="972659" y="573679"/>
                  <a:pt x="1164818" y="547598"/>
                  <a:pt x="1371600" y="543492"/>
                </a:cubicBezTo>
                <a:lnTo>
                  <a:pt x="1371600" y="333952"/>
                </a:lnTo>
                <a:cubicBezTo>
                  <a:pt x="1164356" y="338137"/>
                  <a:pt x="972112" y="364760"/>
                  <a:pt x="800100" y="403398"/>
                </a:cubicBezTo>
                <a:close/>
                <a:moveTo>
                  <a:pt x="1485900" y="333939"/>
                </a:moveTo>
                <a:lnTo>
                  <a:pt x="1485900" y="543480"/>
                </a:lnTo>
                <a:cubicBezTo>
                  <a:pt x="1694668" y="547544"/>
                  <a:pt x="1885932" y="573604"/>
                  <a:pt x="2057400" y="611918"/>
                </a:cubicBezTo>
                <a:lnTo>
                  <a:pt x="2057400" y="403564"/>
                </a:lnTo>
                <a:cubicBezTo>
                  <a:pt x="1886409" y="364674"/>
                  <a:pt x="1695110" y="338080"/>
                  <a:pt x="1485900" y="333939"/>
                </a:cubicBezTo>
                <a:close/>
                <a:moveTo>
                  <a:pt x="2171700" y="639955"/>
                </a:moveTo>
                <a:cubicBezTo>
                  <a:pt x="2407385" y="702977"/>
                  <a:pt x="2600224" y="787150"/>
                  <a:pt x="2743200" y="862650"/>
                </a:cubicBezTo>
                <a:lnTo>
                  <a:pt x="2743200" y="659479"/>
                </a:lnTo>
                <a:cubicBezTo>
                  <a:pt x="2603304" y="583748"/>
                  <a:pt x="2410235" y="497062"/>
                  <a:pt x="2171700" y="432109"/>
                </a:cubicBezTo>
                <a:close/>
                <a:moveTo>
                  <a:pt x="114300" y="658869"/>
                </a:moveTo>
                <a:lnTo>
                  <a:pt x="114300" y="861491"/>
                </a:lnTo>
                <a:cubicBezTo>
                  <a:pt x="249171" y="787500"/>
                  <a:pt x="444979" y="702865"/>
                  <a:pt x="685800" y="639437"/>
                </a:cubicBezTo>
                <a:lnTo>
                  <a:pt x="685800" y="431540"/>
                </a:lnTo>
                <a:cubicBezTo>
                  <a:pt x="440501" y="497299"/>
                  <a:pt x="244004" y="585020"/>
                  <a:pt x="114300" y="658869"/>
                </a:cubicBezTo>
                <a:close/>
              </a:path>
            </a:pathLst>
          </a:custGeom>
          <a:noFill/>
          <a:ln cap="flat" cmpd="sng" w="142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29" name="Google Shape;129;p3"/>
          <p:cNvSpPr/>
          <p:nvPr/>
        </p:nvSpPr>
        <p:spPr>
          <a:xfrm>
            <a:off x="2303934" y="2030576"/>
            <a:ext cx="3807619" cy="496581"/>
          </a:xfrm>
          <a:custGeom>
            <a:rect b="b" l="l" r="r" t="t"/>
            <a:pathLst>
              <a:path extrusionOk="0" h="496581" w="2857500">
                <a:moveTo>
                  <a:pt x="0" y="496581"/>
                </a:moveTo>
                <a:cubicBezTo>
                  <a:pt x="982562" y="0"/>
                  <a:pt x="1998351" y="80531"/>
                  <a:pt x="2857500" y="496581"/>
                </a:cubicBezTo>
              </a:path>
            </a:pathLst>
          </a:custGeom>
          <a:noFill/>
          <a:ln cap="flat" cmpd="sng" w="14275">
            <a:solidFill>
              <a:srgbClr val="484848"/>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0" name="Google Shape;130;p3"/>
          <p:cNvSpPr txBox="1"/>
          <p:nvPr/>
        </p:nvSpPr>
        <p:spPr>
          <a:xfrm>
            <a:off x="0" y="1168276"/>
            <a:ext cx="8086200" cy="7389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i="0" lang="en-US" sz="2400" u="none" cap="none" strike="noStrike">
                <a:solidFill>
                  <a:srgbClr val="484848"/>
                </a:solidFill>
                <a:latin typeface="Shantell Sans"/>
                <a:ea typeface="Shantell Sans"/>
                <a:cs typeface="Shantell Sans"/>
                <a:sym typeface="Shantell Sans"/>
              </a:rPr>
              <a:t>Developing an Emotion-Aware Music System for</a:t>
            </a:r>
            <a:br>
              <a:rPr b="1" i="0" lang="en-US" sz="2400" u="none" cap="none" strike="noStrike">
                <a:solidFill>
                  <a:srgbClr val="484848"/>
                </a:solidFill>
                <a:latin typeface="Shantell Sans"/>
                <a:ea typeface="Shantell Sans"/>
                <a:cs typeface="Shantell Sans"/>
                <a:sym typeface="Shantell Sans"/>
              </a:rPr>
            </a:br>
            <a:r>
              <a:rPr b="1" i="0" lang="en-US" sz="2400" u="none" cap="none" strike="noStrike">
                <a:solidFill>
                  <a:srgbClr val="484848"/>
                </a:solidFill>
                <a:latin typeface="Shantell Sans"/>
                <a:ea typeface="Shantell Sans"/>
                <a:cs typeface="Shantell Sans"/>
                <a:sym typeface="Shantell Sans"/>
              </a:rPr>
              <a:t>Uganda</a:t>
            </a:r>
            <a:endParaRPr sz="2000"/>
          </a:p>
        </p:txBody>
      </p:sp>
      <p:sp>
        <p:nvSpPr>
          <p:cNvPr id="131" name="Google Shape;131;p3"/>
          <p:cNvSpPr txBox="1"/>
          <p:nvPr/>
        </p:nvSpPr>
        <p:spPr>
          <a:xfrm>
            <a:off x="103541" y="3385851"/>
            <a:ext cx="1718400" cy="9234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spAutoFit/>
          </a:bodyPr>
          <a:lstStyle/>
          <a:p>
            <a:pPr indent="0" lvl="0" marL="0" marR="0" rtl="0" algn="ctr">
              <a:spcBef>
                <a:spcPts val="0"/>
              </a:spcBef>
              <a:spcAft>
                <a:spcPts val="0"/>
              </a:spcAft>
              <a:buNone/>
            </a:pPr>
            <a:r>
              <a:rPr b="1" i="0" lang="en-US" sz="2000" u="none" cap="none" strike="noStrike">
                <a:solidFill>
                  <a:srgbClr val="980000"/>
                </a:solidFill>
                <a:latin typeface="Shantell Sans"/>
                <a:ea typeface="Shantell Sans"/>
                <a:cs typeface="Shantell Sans"/>
                <a:sym typeface="Shantell Sans"/>
              </a:rPr>
              <a:t>Limited</a:t>
            </a:r>
            <a:br>
              <a:rPr b="1" i="0" lang="en-US" sz="2000" u="none" cap="none" strike="noStrike">
                <a:solidFill>
                  <a:srgbClr val="980000"/>
                </a:solidFill>
                <a:latin typeface="Shantell Sans"/>
                <a:ea typeface="Shantell Sans"/>
                <a:cs typeface="Shantell Sans"/>
                <a:sym typeface="Shantell Sans"/>
              </a:rPr>
            </a:br>
            <a:r>
              <a:rPr b="1" i="0" lang="en-US" sz="2000" u="none" cap="none" strike="noStrike">
                <a:solidFill>
                  <a:srgbClr val="980000"/>
                </a:solidFill>
                <a:latin typeface="Shantell Sans"/>
                <a:ea typeface="Shantell Sans"/>
                <a:cs typeface="Shantell Sans"/>
                <a:sym typeface="Shantell Sans"/>
              </a:rPr>
              <a:t>Emotion-</a:t>
            </a:r>
            <a:br>
              <a:rPr b="1" i="0" lang="en-US" sz="2000" u="none" cap="none" strike="noStrike">
                <a:solidFill>
                  <a:srgbClr val="980000"/>
                </a:solidFill>
                <a:latin typeface="Shantell Sans"/>
                <a:ea typeface="Shantell Sans"/>
                <a:cs typeface="Shantell Sans"/>
                <a:sym typeface="Shantell Sans"/>
              </a:rPr>
            </a:br>
            <a:r>
              <a:rPr b="1" i="0" lang="en-US" sz="2000" u="none" cap="none" strike="noStrike">
                <a:solidFill>
                  <a:srgbClr val="980000"/>
                </a:solidFill>
                <a:latin typeface="Shantell Sans"/>
                <a:ea typeface="Shantell Sans"/>
                <a:cs typeface="Shantell Sans"/>
                <a:sym typeface="Shantell Sans"/>
              </a:rPr>
              <a:t>Aware Music</a:t>
            </a:r>
            <a:endParaRPr sz="1900">
              <a:solidFill>
                <a:srgbClr val="980000"/>
              </a:solidFill>
            </a:endParaRPr>
          </a:p>
        </p:txBody>
      </p:sp>
      <p:sp>
        <p:nvSpPr>
          <p:cNvPr id="132" name="Google Shape;132;p3"/>
          <p:cNvSpPr txBox="1"/>
          <p:nvPr/>
        </p:nvSpPr>
        <p:spPr>
          <a:xfrm>
            <a:off x="6744122" y="3234501"/>
            <a:ext cx="1673100" cy="1231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US" sz="2000">
                <a:solidFill>
                  <a:srgbClr val="3CC583"/>
                </a:solidFill>
                <a:latin typeface="Shantell Sans"/>
                <a:ea typeface="Shantell Sans"/>
                <a:cs typeface="Shantell Sans"/>
                <a:sym typeface="Shantell Sans"/>
              </a:rPr>
              <a:t>Emotionally</a:t>
            </a:r>
            <a:br>
              <a:rPr b="1" lang="en-US" sz="2000">
                <a:solidFill>
                  <a:srgbClr val="3CC583"/>
                </a:solidFill>
                <a:latin typeface="Shantell Sans"/>
                <a:ea typeface="Shantell Sans"/>
                <a:cs typeface="Shantell Sans"/>
                <a:sym typeface="Shantell Sans"/>
              </a:rPr>
            </a:br>
            <a:r>
              <a:rPr b="1" lang="en-US" sz="2000">
                <a:solidFill>
                  <a:srgbClr val="3CC583"/>
                </a:solidFill>
                <a:latin typeface="Shantell Sans"/>
                <a:ea typeface="Shantell Sans"/>
                <a:cs typeface="Shantell Sans"/>
                <a:sym typeface="Shantell Sans"/>
              </a:rPr>
              <a:t>Relevant</a:t>
            </a:r>
            <a:br>
              <a:rPr b="1" lang="en-US" sz="2000">
                <a:solidFill>
                  <a:srgbClr val="3CC583"/>
                </a:solidFill>
                <a:latin typeface="Shantell Sans"/>
                <a:ea typeface="Shantell Sans"/>
                <a:cs typeface="Shantell Sans"/>
                <a:sym typeface="Shantell Sans"/>
              </a:rPr>
            </a:br>
            <a:r>
              <a:rPr b="1" lang="en-US" sz="2000">
                <a:solidFill>
                  <a:srgbClr val="3CC583"/>
                </a:solidFill>
                <a:latin typeface="Shantell Sans"/>
                <a:ea typeface="Shantell Sans"/>
                <a:cs typeface="Shantell Sans"/>
                <a:sym typeface="Shantell Sans"/>
              </a:rPr>
              <a:t>Music</a:t>
            </a:r>
            <a:br>
              <a:rPr b="1" lang="en-US" sz="2000">
                <a:solidFill>
                  <a:srgbClr val="3CC583"/>
                </a:solidFill>
                <a:latin typeface="Shantell Sans"/>
                <a:ea typeface="Shantell Sans"/>
                <a:cs typeface="Shantell Sans"/>
                <a:sym typeface="Shantell Sans"/>
              </a:rPr>
            </a:br>
            <a:r>
              <a:rPr b="1" lang="en-US" sz="2000">
                <a:solidFill>
                  <a:srgbClr val="3CC583"/>
                </a:solidFill>
                <a:latin typeface="Shantell Sans"/>
                <a:ea typeface="Shantell Sans"/>
                <a:cs typeface="Shantell Sans"/>
                <a:sym typeface="Shantell Sans"/>
              </a:rPr>
              <a:t>System</a:t>
            </a:r>
            <a:endParaRPr b="1" sz="2000">
              <a:solidFill>
                <a:srgbClr val="3CC583"/>
              </a:solidFill>
              <a:latin typeface="Shantell Sans"/>
              <a:ea typeface="Shantell Sans"/>
              <a:cs typeface="Shantell Sans"/>
              <a:sym typeface="Shantell Sans"/>
            </a:endParaRPr>
          </a:p>
        </p:txBody>
      </p:sp>
      <p:sp>
        <p:nvSpPr>
          <p:cNvPr id="133" name="Google Shape;133;p3"/>
          <p:cNvSpPr txBox="1"/>
          <p:nvPr/>
        </p:nvSpPr>
        <p:spPr>
          <a:xfrm>
            <a:off x="0" y="4728425"/>
            <a:ext cx="2698200" cy="12315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rgbClr val="484848"/>
                </a:solidFill>
                <a:latin typeface="Shantell Sans"/>
                <a:ea typeface="Shantell Sans"/>
                <a:cs typeface="Shantell Sans"/>
                <a:sym typeface="Shantell Sans"/>
              </a:rPr>
              <a:t>Recommendations</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lack emotional</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and cultural</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relevance.</a:t>
            </a:r>
            <a:endParaRPr sz="1900"/>
          </a:p>
        </p:txBody>
      </p:sp>
      <p:sp>
        <p:nvSpPr>
          <p:cNvPr id="134" name="Google Shape;134;p3"/>
          <p:cNvSpPr txBox="1"/>
          <p:nvPr/>
        </p:nvSpPr>
        <p:spPr>
          <a:xfrm>
            <a:off x="6231575" y="4728425"/>
            <a:ext cx="2698200" cy="18471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0" i="0" lang="en-US" sz="2000" u="none" cap="none" strike="noStrike">
                <a:solidFill>
                  <a:srgbClr val="484848"/>
                </a:solidFill>
                <a:latin typeface="Shantell Sans"/>
                <a:ea typeface="Shantell Sans"/>
                <a:cs typeface="Shantell Sans"/>
                <a:sym typeface="Shantell Sans"/>
              </a:rPr>
              <a:t>Personalized</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music</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enhances</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emotional</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well-being in</a:t>
            </a:r>
            <a:br>
              <a:rPr b="0" i="0" lang="en-US" sz="2000" u="none" cap="none" strike="noStrike">
                <a:solidFill>
                  <a:srgbClr val="484848"/>
                </a:solidFill>
                <a:latin typeface="Shantell Sans"/>
                <a:ea typeface="Shantell Sans"/>
                <a:cs typeface="Shantell Sans"/>
                <a:sym typeface="Shantell Sans"/>
              </a:rPr>
            </a:br>
            <a:r>
              <a:rPr b="0" i="0" lang="en-US" sz="2000" u="none" cap="none" strike="noStrike">
                <a:solidFill>
                  <a:srgbClr val="484848"/>
                </a:solidFill>
                <a:latin typeface="Shantell Sans"/>
                <a:ea typeface="Shantell Sans"/>
                <a:cs typeface="Shantell Sans"/>
                <a:sym typeface="Shantell Sans"/>
              </a:rPr>
              <a:t>Uganda.</a:t>
            </a:r>
            <a:endParaRPr sz="1900"/>
          </a:p>
        </p:txBody>
      </p:sp>
      <p:sp>
        <p:nvSpPr>
          <p:cNvPr id="135" name="Google Shape;135;p3"/>
          <p:cNvSpPr/>
          <p:nvPr/>
        </p:nvSpPr>
        <p:spPr>
          <a:xfrm>
            <a:off x="534350" y="2423032"/>
            <a:ext cx="856809" cy="657225"/>
          </a:xfrm>
          <a:custGeom>
            <a:rect b="b" l="l" r="r" t="t"/>
            <a:pathLst>
              <a:path extrusionOk="0" h="657225" w="643009">
                <a:moveTo>
                  <a:pt x="328684" y="0"/>
                </a:moveTo>
                <a:lnTo>
                  <a:pt x="328684" y="657225"/>
                </a:lnTo>
                <a:moveTo>
                  <a:pt x="629864" y="228600"/>
                </a:moveTo>
                <a:cubicBezTo>
                  <a:pt x="595569" y="119547"/>
                  <a:pt x="499579" y="41428"/>
                  <a:pt x="385834" y="30003"/>
                </a:cubicBezTo>
                <a:moveTo>
                  <a:pt x="385834" y="598646"/>
                </a:moveTo>
                <a:cubicBezTo>
                  <a:pt x="437694" y="593640"/>
                  <a:pt x="487152" y="574351"/>
                  <a:pt x="528709" y="542925"/>
                </a:cubicBezTo>
                <a:moveTo>
                  <a:pt x="328684" y="30003"/>
                </a:moveTo>
                <a:cubicBezTo>
                  <a:pt x="220300" y="19124"/>
                  <a:pt x="115158" y="70812"/>
                  <a:pt x="57579" y="163278"/>
                </a:cubicBezTo>
                <a:cubicBezTo>
                  <a:pt x="0" y="255745"/>
                  <a:pt x="0" y="372904"/>
                  <a:pt x="57579" y="465371"/>
                </a:cubicBezTo>
                <a:cubicBezTo>
                  <a:pt x="115158" y="557837"/>
                  <a:pt x="220300" y="609525"/>
                  <a:pt x="328684" y="598646"/>
                </a:cubicBezTo>
                <a:moveTo>
                  <a:pt x="328684" y="514350"/>
                </a:moveTo>
                <a:cubicBezTo>
                  <a:pt x="267391" y="514389"/>
                  <a:pt x="210740" y="481705"/>
                  <a:pt x="180094" y="428625"/>
                </a:cubicBezTo>
                <a:moveTo>
                  <a:pt x="477274" y="485775"/>
                </a:moveTo>
                <a:cubicBezTo>
                  <a:pt x="446627" y="432694"/>
                  <a:pt x="389976" y="400010"/>
                  <a:pt x="328684" y="400050"/>
                </a:cubicBezTo>
                <a:moveTo>
                  <a:pt x="257246" y="257175"/>
                </a:moveTo>
                <a:cubicBezTo>
                  <a:pt x="243755" y="275163"/>
                  <a:pt x="222581" y="285750"/>
                  <a:pt x="200096" y="285750"/>
                </a:cubicBezTo>
                <a:cubicBezTo>
                  <a:pt x="177611" y="285750"/>
                  <a:pt x="156437" y="275163"/>
                  <a:pt x="142946" y="257175"/>
                </a:cubicBezTo>
                <a:moveTo>
                  <a:pt x="514421" y="257175"/>
                </a:moveTo>
                <a:cubicBezTo>
                  <a:pt x="500930" y="275163"/>
                  <a:pt x="479756" y="285750"/>
                  <a:pt x="457271" y="285750"/>
                </a:cubicBezTo>
                <a:cubicBezTo>
                  <a:pt x="434786" y="285750"/>
                  <a:pt x="413612" y="275163"/>
                  <a:pt x="400121" y="257175"/>
                </a:cubicBezTo>
                <a:moveTo>
                  <a:pt x="643009" y="400050"/>
                </a:moveTo>
                <a:cubicBezTo>
                  <a:pt x="641181" y="430824"/>
                  <a:pt x="616633" y="455372"/>
                  <a:pt x="585859" y="457200"/>
                </a:cubicBezTo>
                <a:cubicBezTo>
                  <a:pt x="555084" y="455372"/>
                  <a:pt x="530536" y="430824"/>
                  <a:pt x="528709" y="400050"/>
                </a:cubicBezTo>
                <a:cubicBezTo>
                  <a:pt x="528709" y="357187"/>
                  <a:pt x="585859" y="285750"/>
                  <a:pt x="585859" y="285750"/>
                </a:cubicBezTo>
                <a:cubicBezTo>
                  <a:pt x="585859" y="285750"/>
                  <a:pt x="643009" y="357187"/>
                  <a:pt x="643009" y="400050"/>
                </a:cubicBezTo>
                <a:close/>
              </a:path>
            </a:pathLst>
          </a:custGeom>
          <a:noFill/>
          <a:ln cap="flat" cmpd="sng" w="14275">
            <a:solidFill>
              <a:srgbClr val="98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36" name="Google Shape;136;p3"/>
          <p:cNvSpPr/>
          <p:nvPr/>
        </p:nvSpPr>
        <p:spPr>
          <a:xfrm>
            <a:off x="6888613" y="2314844"/>
            <a:ext cx="880132" cy="657225"/>
          </a:xfrm>
          <a:custGeom>
            <a:rect b="b" l="l" r="r" t="t"/>
            <a:pathLst>
              <a:path extrusionOk="0" h="657225" w="660512">
                <a:moveTo>
                  <a:pt x="317612" y="600075"/>
                </a:moveTo>
                <a:cubicBezTo>
                  <a:pt x="317612" y="631638"/>
                  <a:pt x="343199" y="657225"/>
                  <a:pt x="374762" y="657225"/>
                </a:cubicBezTo>
                <a:cubicBezTo>
                  <a:pt x="406325" y="657225"/>
                  <a:pt x="431912" y="631638"/>
                  <a:pt x="431912" y="600075"/>
                </a:cubicBezTo>
                <a:cubicBezTo>
                  <a:pt x="431912" y="568511"/>
                  <a:pt x="406325" y="542925"/>
                  <a:pt x="374762" y="542925"/>
                </a:cubicBezTo>
                <a:cubicBezTo>
                  <a:pt x="343199" y="542925"/>
                  <a:pt x="317612" y="568511"/>
                  <a:pt x="317612" y="600075"/>
                </a:cubicBezTo>
                <a:moveTo>
                  <a:pt x="546212" y="542925"/>
                </a:moveTo>
                <a:cubicBezTo>
                  <a:pt x="546212" y="574488"/>
                  <a:pt x="571799" y="600075"/>
                  <a:pt x="603362" y="600075"/>
                </a:cubicBezTo>
                <a:cubicBezTo>
                  <a:pt x="634925" y="600075"/>
                  <a:pt x="660512" y="574488"/>
                  <a:pt x="660512" y="542925"/>
                </a:cubicBezTo>
                <a:cubicBezTo>
                  <a:pt x="660512" y="511361"/>
                  <a:pt x="634925" y="485775"/>
                  <a:pt x="603362" y="485775"/>
                </a:cubicBezTo>
                <a:cubicBezTo>
                  <a:pt x="571799" y="485775"/>
                  <a:pt x="546212" y="511361"/>
                  <a:pt x="546212" y="542925"/>
                </a:cubicBezTo>
                <a:moveTo>
                  <a:pt x="660512" y="542925"/>
                </a:moveTo>
                <a:lnTo>
                  <a:pt x="660512" y="348614"/>
                </a:lnTo>
                <a:cubicBezTo>
                  <a:pt x="660441" y="340215"/>
                  <a:pt x="656679" y="332273"/>
                  <a:pt x="650225" y="326897"/>
                </a:cubicBezTo>
                <a:cubicBezTo>
                  <a:pt x="643736" y="321426"/>
                  <a:pt x="635150" y="319122"/>
                  <a:pt x="626793" y="320611"/>
                </a:cubicBezTo>
                <a:lnTo>
                  <a:pt x="455343" y="352901"/>
                </a:lnTo>
                <a:cubicBezTo>
                  <a:pt x="441596" y="355414"/>
                  <a:pt x="431684" y="367502"/>
                  <a:pt x="431912" y="381476"/>
                </a:cubicBezTo>
                <a:lnTo>
                  <a:pt x="431912" y="600075"/>
                </a:lnTo>
                <a:moveTo>
                  <a:pt x="389049" y="221456"/>
                </a:moveTo>
                <a:cubicBezTo>
                  <a:pt x="389049" y="241183"/>
                  <a:pt x="405041" y="257175"/>
                  <a:pt x="424768" y="257175"/>
                </a:cubicBezTo>
                <a:cubicBezTo>
                  <a:pt x="444495" y="257175"/>
                  <a:pt x="460487" y="241183"/>
                  <a:pt x="460487" y="221456"/>
                </a:cubicBezTo>
                <a:cubicBezTo>
                  <a:pt x="460487" y="201729"/>
                  <a:pt x="444495" y="185737"/>
                  <a:pt x="424768" y="185737"/>
                </a:cubicBezTo>
                <a:cubicBezTo>
                  <a:pt x="405041" y="185737"/>
                  <a:pt x="389049" y="201729"/>
                  <a:pt x="389049" y="221456"/>
                </a:cubicBezTo>
                <a:moveTo>
                  <a:pt x="531924" y="178593"/>
                </a:moveTo>
                <a:cubicBezTo>
                  <a:pt x="531924" y="158866"/>
                  <a:pt x="547916" y="142875"/>
                  <a:pt x="567643" y="142875"/>
                </a:cubicBezTo>
                <a:cubicBezTo>
                  <a:pt x="587370" y="142875"/>
                  <a:pt x="603362" y="158866"/>
                  <a:pt x="603362" y="178593"/>
                </a:cubicBezTo>
                <a:cubicBezTo>
                  <a:pt x="603362" y="198320"/>
                  <a:pt x="587370" y="214312"/>
                  <a:pt x="567643" y="214312"/>
                </a:cubicBezTo>
                <a:cubicBezTo>
                  <a:pt x="547916" y="214312"/>
                  <a:pt x="531924" y="198320"/>
                  <a:pt x="531924" y="178593"/>
                </a:cubicBezTo>
                <a:moveTo>
                  <a:pt x="460487" y="221456"/>
                </a:moveTo>
                <a:lnTo>
                  <a:pt x="460487" y="92011"/>
                </a:lnTo>
                <a:cubicBezTo>
                  <a:pt x="459819" y="79205"/>
                  <a:pt x="467763" y="67522"/>
                  <a:pt x="479918" y="63436"/>
                </a:cubicBezTo>
                <a:lnTo>
                  <a:pt x="565643" y="39719"/>
                </a:lnTo>
                <a:cubicBezTo>
                  <a:pt x="574360" y="36844"/>
                  <a:pt x="583928" y="38333"/>
                  <a:pt x="591360" y="43719"/>
                </a:cubicBezTo>
                <a:cubicBezTo>
                  <a:pt x="598853" y="49054"/>
                  <a:pt x="603319" y="57668"/>
                  <a:pt x="603362" y="66865"/>
                </a:cubicBezTo>
                <a:lnTo>
                  <a:pt x="603362" y="178593"/>
                </a:lnTo>
                <a:moveTo>
                  <a:pt x="174737" y="264318"/>
                </a:moveTo>
                <a:cubicBezTo>
                  <a:pt x="178682" y="264318"/>
                  <a:pt x="181881" y="267517"/>
                  <a:pt x="181881" y="271462"/>
                </a:cubicBezTo>
                <a:cubicBezTo>
                  <a:pt x="181881" y="275407"/>
                  <a:pt x="178682" y="278606"/>
                  <a:pt x="174737" y="278606"/>
                </a:cubicBezTo>
                <a:cubicBezTo>
                  <a:pt x="170792" y="278606"/>
                  <a:pt x="167593" y="275407"/>
                  <a:pt x="167593" y="271462"/>
                </a:cubicBezTo>
                <a:cubicBezTo>
                  <a:pt x="167593" y="267517"/>
                  <a:pt x="170792" y="264318"/>
                  <a:pt x="174737" y="264318"/>
                </a:cubicBezTo>
                <a:moveTo>
                  <a:pt x="331899" y="264318"/>
                </a:moveTo>
                <a:cubicBezTo>
                  <a:pt x="335845" y="264318"/>
                  <a:pt x="339043" y="267517"/>
                  <a:pt x="339043" y="271462"/>
                </a:cubicBezTo>
                <a:cubicBezTo>
                  <a:pt x="339043" y="275407"/>
                  <a:pt x="335845" y="278606"/>
                  <a:pt x="331899" y="278606"/>
                </a:cubicBezTo>
                <a:cubicBezTo>
                  <a:pt x="327954" y="278606"/>
                  <a:pt x="324756" y="275407"/>
                  <a:pt x="324756" y="271462"/>
                </a:cubicBezTo>
                <a:cubicBezTo>
                  <a:pt x="324756" y="267517"/>
                  <a:pt x="327954" y="264318"/>
                  <a:pt x="331899" y="264318"/>
                </a:cubicBezTo>
                <a:moveTo>
                  <a:pt x="301324" y="0"/>
                </a:moveTo>
                <a:cubicBezTo>
                  <a:pt x="328532" y="19043"/>
                  <a:pt x="344659" y="50229"/>
                  <a:pt x="344472" y="83438"/>
                </a:cubicBezTo>
                <a:cubicBezTo>
                  <a:pt x="344403" y="107284"/>
                  <a:pt x="334724" y="130095"/>
                  <a:pt x="317622" y="146712"/>
                </a:cubicBezTo>
                <a:cubicBezTo>
                  <a:pt x="300521" y="163330"/>
                  <a:pt x="277442" y="172351"/>
                  <a:pt x="253604" y="171735"/>
                </a:cubicBezTo>
                <a:cubicBezTo>
                  <a:pt x="211600" y="173015"/>
                  <a:pt x="174477" y="144606"/>
                  <a:pt x="164736" y="103727"/>
                </a:cubicBezTo>
                <a:moveTo>
                  <a:pt x="321612" y="368903"/>
                </a:moveTo>
                <a:cubicBezTo>
                  <a:pt x="307720" y="393468"/>
                  <a:pt x="281682" y="408655"/>
                  <a:pt x="253461" y="408655"/>
                </a:cubicBezTo>
                <a:cubicBezTo>
                  <a:pt x="225240" y="408655"/>
                  <a:pt x="199202" y="393468"/>
                  <a:pt x="185310" y="368903"/>
                </a:cubicBezTo>
                <a:moveTo>
                  <a:pt x="374762" y="121157"/>
                </a:moveTo>
                <a:cubicBezTo>
                  <a:pt x="338683" y="97812"/>
                  <a:pt x="296577" y="85498"/>
                  <a:pt x="253604" y="85725"/>
                </a:cubicBezTo>
                <a:cubicBezTo>
                  <a:pt x="143841" y="83456"/>
                  <a:pt x="50549" y="165458"/>
                  <a:pt x="38720" y="274605"/>
                </a:cubicBezTo>
                <a:cubicBezTo>
                  <a:pt x="25523" y="273698"/>
                  <a:pt x="12981" y="280463"/>
                  <a:pt x="6490" y="291988"/>
                </a:cubicBezTo>
                <a:cubicBezTo>
                  <a:pt x="0" y="303514"/>
                  <a:pt x="717" y="317746"/>
                  <a:pt x="8334" y="328561"/>
                </a:cubicBezTo>
                <a:cubicBezTo>
                  <a:pt x="15952" y="339375"/>
                  <a:pt x="29110" y="344844"/>
                  <a:pt x="42149" y="342614"/>
                </a:cubicBezTo>
                <a:cubicBezTo>
                  <a:pt x="63427" y="442452"/>
                  <a:pt x="151524" y="513882"/>
                  <a:pt x="253604" y="514064"/>
                </a:cubicBezTo>
                <a:cubicBezTo>
                  <a:pt x="291215" y="514133"/>
                  <a:pt x="328178" y="504276"/>
                  <a:pt x="360760" y="485489"/>
                </a:cubicBezTo>
              </a:path>
            </a:pathLst>
          </a:custGeom>
          <a:noFill/>
          <a:ln cap="flat" cmpd="sng" w="14275">
            <a:solidFill>
              <a:srgbClr val="3CC58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pic>
        <p:nvPicPr>
          <p:cNvPr id="137" name="Google Shape;137;p3" title="flowdata.png"/>
          <p:cNvPicPr preferRelativeResize="0"/>
          <p:nvPr/>
        </p:nvPicPr>
        <p:blipFill>
          <a:blip r:embed="rId3">
            <a:alphaModFix/>
          </a:blip>
          <a:stretch>
            <a:fillRect/>
          </a:stretch>
        </p:blipFill>
        <p:spPr>
          <a:xfrm>
            <a:off x="8260650" y="-815400"/>
            <a:ext cx="4176674" cy="7831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txBox="1"/>
          <p:nvPr>
            <p:ph type="title"/>
          </p:nvPr>
        </p:nvSpPr>
        <p:spPr>
          <a:xfrm>
            <a:off x="933060" y="380999"/>
            <a:ext cx="9896669" cy="4307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RELATED WORKS/ RECENT TRENDS/ LITERATURE REVEIW</a:t>
            </a:r>
            <a:endParaRPr/>
          </a:p>
        </p:txBody>
      </p:sp>
      <p:sp>
        <p:nvSpPr>
          <p:cNvPr id="143" name="Google Shape;143;p5"/>
          <p:cNvSpPr txBox="1"/>
          <p:nvPr>
            <p:ph idx="1" type="body"/>
          </p:nvPr>
        </p:nvSpPr>
        <p:spPr>
          <a:xfrm>
            <a:off x="108170" y="1153485"/>
            <a:ext cx="5831700" cy="51273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90000"/>
              </a:lnSpc>
              <a:spcBef>
                <a:spcPts val="0"/>
              </a:spcBef>
              <a:spcAft>
                <a:spcPts val="0"/>
              </a:spcAft>
              <a:buSzPts val="2200"/>
              <a:buChar char=" "/>
            </a:pPr>
            <a:r>
              <a:rPr lang="en-US"/>
              <a:t>Our proposed Large Acoustic Model aligns with recent work on large-scale self-supervised training for music understanding. The MERT (Music undERstanding model with large-scale self-supervised Training) is </a:t>
            </a:r>
            <a:r>
              <a:rPr lang="en-US"/>
              <a:t>relevant</a:t>
            </a:r>
            <a:r>
              <a:rPr lang="en-US"/>
              <a:t> since it learns general purpose music representations without human annotated labels</a:t>
            </a:r>
            <a:endParaRPr/>
          </a:p>
          <a:p>
            <a:pPr indent="-342900" lvl="0" marL="342900" rtl="0" algn="l">
              <a:lnSpc>
                <a:spcPct val="90000"/>
              </a:lnSpc>
              <a:spcBef>
                <a:spcPts val="200"/>
              </a:spcBef>
              <a:spcAft>
                <a:spcPts val="0"/>
              </a:spcAft>
              <a:buSzPts val="2200"/>
              <a:buChar char=" "/>
            </a:pPr>
            <a:r>
              <a:t/>
            </a:r>
            <a:endParaRPr/>
          </a:p>
          <a:p>
            <a:pPr indent="-342900" lvl="0" marL="342900" rtl="0" algn="l">
              <a:lnSpc>
                <a:spcPct val="90000"/>
              </a:lnSpc>
              <a:spcBef>
                <a:spcPts val="200"/>
              </a:spcBef>
              <a:spcAft>
                <a:spcPts val="0"/>
              </a:spcAft>
              <a:buSzPts val="2200"/>
              <a:buChar char=" "/>
            </a:pPr>
            <a:r>
              <a:rPr lang="en-US"/>
              <a:t>MERT is pre-trained and employs a multi-task paradigm with teacher models to provide pseudo-labels for the masked audio segments.</a:t>
            </a:r>
            <a:endParaRPr/>
          </a:p>
          <a:p>
            <a:pPr indent="-317500" lvl="0" marL="342900" rtl="0" algn="l">
              <a:lnSpc>
                <a:spcPct val="90000"/>
              </a:lnSpc>
              <a:spcBef>
                <a:spcPts val="200"/>
              </a:spcBef>
              <a:spcAft>
                <a:spcPts val="0"/>
              </a:spcAft>
              <a:buSzPts val="1800"/>
              <a:buChar char=" "/>
            </a:pPr>
            <a:r>
              <a:t/>
            </a:r>
            <a:endParaRPr/>
          </a:p>
          <a:p>
            <a:pPr indent="-342900" lvl="0" marL="342900" rtl="0" algn="l">
              <a:spcBef>
                <a:spcPts val="200"/>
              </a:spcBef>
              <a:spcAft>
                <a:spcPts val="200"/>
              </a:spcAft>
              <a:buClr>
                <a:schemeClr val="accent2"/>
              </a:buClr>
              <a:buSzPts val="2200"/>
              <a:buFont typeface="Twentieth Century"/>
              <a:buChar char=" "/>
            </a:pPr>
            <a:r>
              <a:rPr lang="en-US"/>
              <a:t>The EmoGen System is another which uses two stages to generate bias free emotional music. It first uses a small emotion annotated data set to find a set of objective musical attribute values that represent the general emotion for each VA quadrant.</a:t>
            </a:r>
            <a:endParaRPr/>
          </a:p>
        </p:txBody>
      </p:sp>
      <p:sp>
        <p:nvSpPr>
          <p:cNvPr id="144" name="Google Shape;144;p5"/>
          <p:cNvSpPr txBox="1"/>
          <p:nvPr/>
        </p:nvSpPr>
        <p:spPr>
          <a:xfrm>
            <a:off x="6120875" y="984150"/>
            <a:ext cx="5996400" cy="5646600"/>
          </a:xfrm>
          <a:prstGeom prst="rect">
            <a:avLst/>
          </a:prstGeom>
          <a:noFill/>
          <a:ln>
            <a:noFill/>
          </a:ln>
        </p:spPr>
        <p:txBody>
          <a:bodyPr anchorCtr="0" anchor="t" bIns="45700" lIns="91425" spcFirstLastPara="1" rIns="91425" wrap="square" tIns="45700">
            <a:normAutofit lnSpcReduction="20000"/>
          </a:bodyPr>
          <a:lstStyle/>
          <a:p>
            <a:pPr indent="-342900" lvl="0" marL="342900" marR="0" rtl="0" algn="l">
              <a:lnSpc>
                <a:spcPct val="90000"/>
              </a:lnSpc>
              <a:spcBef>
                <a:spcPts val="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Then the model is  trained in a self-supervised manner, learning to generate music from these objective attribute vectors. This stage does not require emotion-labeled data. This means the can then be trained on massive unlabeled music datasets using attributes extracted directly from the audio. this works well for ugandan songs that have no VA annotations. In other words, EmoGen avoids directly mapping subjective emotion labels to music.</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None/>
            </a:pPr>
            <a:r>
              <a:rPr lang="en-US" sz="2200">
                <a:solidFill>
                  <a:schemeClr val="dk1"/>
                </a:solidFill>
                <a:latin typeface="Twentieth Century"/>
                <a:ea typeface="Twentieth Century"/>
                <a:cs typeface="Twentieth Century"/>
                <a:sym typeface="Twentieth Century"/>
              </a:rPr>
              <a:t>      EmoGen also employs a data-driven method. It trains a Random Forest classifier on an emotion annotated dataset to select the top attributes with the highest feature importance. This approach significantly outperform both manual and random attribute selection for emotion control accuracy and music quality.</a:t>
            </a:r>
            <a:endParaRPr sz="2200">
              <a:solidFill>
                <a:schemeClr val="dk1"/>
              </a:solidFill>
              <a:latin typeface="Twentieth Century"/>
              <a:ea typeface="Twentieth Century"/>
              <a:cs typeface="Twentieth Century"/>
              <a:sym typeface="Twentieth Century"/>
            </a:endParaRPr>
          </a:p>
          <a:p>
            <a:pPr indent="0" lvl="0" marL="0" rtl="0" algn="l">
              <a:lnSpc>
                <a:spcPct val="90000"/>
              </a:lnSpc>
              <a:spcBef>
                <a:spcPts val="20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200"/>
              </a:spcAft>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PROBLEM STATEMENTS</a:t>
            </a:r>
            <a:endParaRPr/>
          </a:p>
        </p:txBody>
      </p:sp>
      <p:sp>
        <p:nvSpPr>
          <p:cNvPr id="150" name="Google Shape;150;p4"/>
          <p:cNvSpPr txBox="1"/>
          <p:nvPr>
            <p:ph idx="1" type="body"/>
          </p:nvPr>
        </p:nvSpPr>
        <p:spPr>
          <a:xfrm>
            <a:off x="690450" y="1113950"/>
            <a:ext cx="4889100" cy="56250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SzPts val="2200"/>
              <a:buNone/>
            </a:pPr>
            <a:r>
              <a:rPr lang="en-US"/>
              <a:t>Domain Application problem</a:t>
            </a:r>
            <a:endParaRPr/>
          </a:p>
          <a:p>
            <a:pPr indent="0" lvl="0" marL="0" rtl="0" algn="l">
              <a:lnSpc>
                <a:spcPct val="90000"/>
              </a:lnSpc>
              <a:spcBef>
                <a:spcPts val="200"/>
              </a:spcBef>
              <a:spcAft>
                <a:spcPts val="0"/>
              </a:spcAft>
              <a:buSzPts val="2200"/>
              <a:buNone/>
            </a:pPr>
            <a:r>
              <a:rPr lang="en-US"/>
              <a:t>Music Enthusiasts relate with songs on an emotional level. However, current music generation and recommendation systems fail to address emotional and cultural needs due to :</a:t>
            </a:r>
            <a:endParaRPr/>
          </a:p>
          <a:p>
            <a:pPr indent="-342900" lvl="0" marL="457200" rtl="0" algn="l">
              <a:lnSpc>
                <a:spcPct val="90000"/>
              </a:lnSpc>
              <a:spcBef>
                <a:spcPts val="200"/>
              </a:spcBef>
              <a:spcAft>
                <a:spcPts val="0"/>
              </a:spcAft>
              <a:buSzPts val="1800"/>
              <a:buAutoNum type="arabicPeriod"/>
            </a:pPr>
            <a:r>
              <a:rPr lang="en-US"/>
              <a:t>Limited Emotional Understanding: Existing systems rely on genre or artists rather than learning mappings between musical features and emotions</a:t>
            </a:r>
            <a:endParaRPr/>
          </a:p>
          <a:p>
            <a:pPr indent="-342900" lvl="0" marL="457200" rtl="0" algn="l">
              <a:lnSpc>
                <a:spcPct val="90000"/>
              </a:lnSpc>
              <a:spcBef>
                <a:spcPts val="0"/>
              </a:spcBef>
              <a:spcAft>
                <a:spcPts val="0"/>
              </a:spcAft>
              <a:buSzPts val="1800"/>
              <a:buAutoNum type="arabicPeriod"/>
            </a:pPr>
            <a:r>
              <a:rPr lang="en-US"/>
              <a:t>Cultural Bias and Generalization: Global models trained on Western datasets fail to capture cultural differences in music emotion relationships e.g. in </a:t>
            </a:r>
            <a:r>
              <a:rPr lang="en-US"/>
              <a:t>underrepresented</a:t>
            </a:r>
            <a:r>
              <a:rPr lang="en-US"/>
              <a:t> regions like Uganda</a:t>
            </a:r>
            <a:endParaRPr/>
          </a:p>
          <a:p>
            <a:pPr indent="-342900" lvl="0" marL="457200" rtl="0" algn="l">
              <a:lnSpc>
                <a:spcPct val="90000"/>
              </a:lnSpc>
              <a:spcBef>
                <a:spcPts val="0"/>
              </a:spcBef>
              <a:spcAft>
                <a:spcPts val="0"/>
              </a:spcAft>
              <a:buSzPts val="1800"/>
              <a:buAutoNum type="arabicPeriod"/>
            </a:pPr>
            <a:r>
              <a:rPr lang="en-US"/>
              <a:t>Sparse Emotion Annotated Data: There is limited emotion labeled music datasets, especially for non-Western music which restricts training effectiveness and cultural adaptability</a:t>
            </a:r>
            <a:endParaRPr/>
          </a:p>
        </p:txBody>
      </p:sp>
      <p:sp>
        <p:nvSpPr>
          <p:cNvPr id="151" name="Google Shape;151;p4"/>
          <p:cNvSpPr txBox="1"/>
          <p:nvPr/>
        </p:nvSpPr>
        <p:spPr>
          <a:xfrm>
            <a:off x="7012560" y="1228508"/>
            <a:ext cx="4889100" cy="51273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chemeClr val="accent2"/>
              </a:buClr>
              <a:buSzPts val="2200"/>
              <a:buFont typeface="Twentieth Century"/>
              <a:buNone/>
            </a:pPr>
            <a:r>
              <a:rPr lang="en-US" sz="2200">
                <a:solidFill>
                  <a:schemeClr val="dk1"/>
                </a:solidFill>
                <a:latin typeface="Twentieth Century"/>
                <a:ea typeface="Twentieth Century"/>
                <a:cs typeface="Twentieth Century"/>
                <a:sym typeface="Twentieth Century"/>
              </a:rPr>
              <a:t>Computational Problem</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rPr lang="en-US" sz="2200">
                <a:solidFill>
                  <a:schemeClr val="dk1"/>
                </a:solidFill>
                <a:latin typeface="Twentieth Century"/>
                <a:ea typeface="Twentieth Century"/>
                <a:cs typeface="Twentieth Century"/>
                <a:sym typeface="Twentieth Century"/>
              </a:rPr>
              <a:t>State of the art acoustic models are compute hungry and hence don’t deploy in resource constrained settings such as mobile devices in developing regions.</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rPr lang="en-US" sz="2200">
                <a:solidFill>
                  <a:schemeClr val="dk1"/>
                </a:solidFill>
                <a:latin typeface="Twentieth Century"/>
                <a:ea typeface="Twentieth Century"/>
                <a:cs typeface="Twentieth Century"/>
                <a:sym typeface="Twentieth Century"/>
              </a:rPr>
              <a:t>Processing latency in such models is high which prevent real time generation and recommendation of emotion based music.</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rPr lang="en-US" sz="2200">
                <a:solidFill>
                  <a:schemeClr val="dk1"/>
                </a:solidFill>
                <a:latin typeface="Twentieth Century"/>
                <a:ea typeface="Twentieth Century"/>
                <a:cs typeface="Twentieth Century"/>
                <a:sym typeface="Twentieth Century"/>
              </a:rPr>
              <a:t>Adapting these models to local cultural contexts requires extensive retraining which is compute expensive.</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a:p>
            <a:pPr indent="0" lvl="0" marL="0" marR="0" rtl="0" algn="l">
              <a:lnSpc>
                <a:spcPct val="90000"/>
              </a:lnSpc>
              <a:spcBef>
                <a:spcPts val="200"/>
              </a:spcBef>
              <a:spcAft>
                <a:spcPts val="20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6"/>
          <p:cNvSpPr txBox="1"/>
          <p:nvPr>
            <p:ph type="title"/>
          </p:nvPr>
        </p:nvSpPr>
        <p:spPr>
          <a:xfrm>
            <a:off x="1981200" y="381000"/>
            <a:ext cx="8077200" cy="369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RESEARCH QUESTIONS AND OBJECTIVES</a:t>
            </a:r>
            <a:endParaRPr/>
          </a:p>
        </p:txBody>
      </p:sp>
      <p:sp>
        <p:nvSpPr>
          <p:cNvPr id="157" name="Google Shape;157;p6"/>
          <p:cNvSpPr txBox="1"/>
          <p:nvPr>
            <p:ph idx="1" type="body"/>
          </p:nvPr>
        </p:nvSpPr>
        <p:spPr>
          <a:xfrm>
            <a:off x="964162" y="1153071"/>
            <a:ext cx="10643100" cy="5127300"/>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Mention the specific objectives for the audience (at most 4)</a:t>
            </a:r>
            <a:endParaRPr/>
          </a:p>
          <a:p>
            <a:pPr indent="-342900" lvl="0" marL="342900" rtl="0" algn="l">
              <a:lnSpc>
                <a:spcPct val="90000"/>
              </a:lnSpc>
              <a:spcBef>
                <a:spcPts val="1400"/>
              </a:spcBef>
              <a:spcAft>
                <a:spcPts val="0"/>
              </a:spcAft>
              <a:buSzPts val="2200"/>
              <a:buChar char=" "/>
            </a:pPr>
            <a:r>
              <a:rPr lang="en-US"/>
              <a:t>Specific objective clarifies what you have solved or searched for</a:t>
            </a:r>
            <a:endParaRPr/>
          </a:p>
          <a:p>
            <a:pPr indent="-342900" lvl="0" marL="342900" rtl="0" algn="l">
              <a:lnSpc>
                <a:spcPct val="90000"/>
              </a:lnSpc>
              <a:spcBef>
                <a:spcPts val="1400"/>
              </a:spcBef>
              <a:spcAft>
                <a:spcPts val="0"/>
              </a:spcAft>
              <a:buSzPts val="2200"/>
              <a:buChar char=" "/>
            </a:pPr>
            <a:r>
              <a:rPr lang="en-US"/>
              <a:t>Also it directs your results</a:t>
            </a:r>
            <a:endParaRPr/>
          </a:p>
          <a:p>
            <a:pPr indent="-342900" lvl="0" marL="342900" rtl="0" algn="l">
              <a:lnSpc>
                <a:spcPct val="90000"/>
              </a:lnSpc>
              <a:spcBef>
                <a:spcPts val="1400"/>
              </a:spcBef>
              <a:spcAft>
                <a:spcPts val="0"/>
              </a:spcAft>
              <a:buSzPts val="2200"/>
              <a:buChar char=" "/>
            </a:pPr>
            <a:r>
              <a:rPr lang="en-US"/>
              <a:t>Write the objectives in the following way</a:t>
            </a:r>
            <a:endParaRPr/>
          </a:p>
          <a:p>
            <a:pPr indent="-285750" lvl="1" marL="742950" rtl="0" algn="l">
              <a:lnSpc>
                <a:spcPct val="90000"/>
              </a:lnSpc>
              <a:spcBef>
                <a:spcPts val="400"/>
              </a:spcBef>
              <a:spcAft>
                <a:spcPts val="0"/>
              </a:spcAft>
              <a:buSzPts val="1800"/>
              <a:buChar char="🢝"/>
            </a:pPr>
            <a:r>
              <a:rPr lang="en-US"/>
              <a:t>To determine the number of slides</a:t>
            </a:r>
            <a:endParaRPr/>
          </a:p>
          <a:p>
            <a:pPr indent="-285750" lvl="1" marL="742950" rtl="0" algn="l">
              <a:lnSpc>
                <a:spcPct val="90000"/>
              </a:lnSpc>
              <a:spcBef>
                <a:spcPts val="600"/>
              </a:spcBef>
              <a:spcAft>
                <a:spcPts val="0"/>
              </a:spcAft>
              <a:buSzPts val="1800"/>
              <a:buChar char="🢝"/>
            </a:pPr>
            <a:r>
              <a:rPr lang="en-US"/>
              <a:t>To model the ppt slide</a:t>
            </a:r>
            <a:endParaRPr/>
          </a:p>
          <a:p>
            <a:pPr indent="-285750" lvl="1" marL="742950" rtl="0" algn="l">
              <a:lnSpc>
                <a:spcPct val="90000"/>
              </a:lnSpc>
              <a:spcBef>
                <a:spcPts val="600"/>
              </a:spcBef>
              <a:spcAft>
                <a:spcPts val="400"/>
              </a:spcAft>
              <a:buSzPts val="1800"/>
              <a:buChar char="🢝"/>
            </a:pPr>
            <a:r>
              <a:rPr lang="en-US"/>
              <a:t>To evaluate the work with others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RESEARCH CONTRIBUTIONS &amp; OUTPUTS</a:t>
            </a:r>
            <a:endParaRPr/>
          </a:p>
        </p:txBody>
      </p:sp>
      <p:sp>
        <p:nvSpPr>
          <p:cNvPr id="163" name="Google Shape;163;p26"/>
          <p:cNvSpPr txBox="1"/>
          <p:nvPr>
            <p:ph idx="1" type="body"/>
          </p:nvPr>
        </p:nvSpPr>
        <p:spPr>
          <a:xfrm>
            <a:off x="1017037" y="975789"/>
            <a:ext cx="10674220"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Mention the Contributions for the audience (extracted from the objectives)</a:t>
            </a:r>
            <a:endParaRPr/>
          </a:p>
          <a:p>
            <a:pPr indent="-342900" lvl="0" marL="342900" rtl="0" algn="l">
              <a:lnSpc>
                <a:spcPct val="90000"/>
              </a:lnSpc>
              <a:spcBef>
                <a:spcPts val="1400"/>
              </a:spcBef>
              <a:spcAft>
                <a:spcPts val="0"/>
              </a:spcAft>
              <a:buSzPts val="2200"/>
              <a:buChar char=" "/>
            </a:pPr>
            <a:r>
              <a:rPr lang="en-US"/>
              <a:t>Specific contributions clarifies what you have solved or searched for</a:t>
            </a:r>
            <a:endParaRPr/>
          </a:p>
          <a:p>
            <a:pPr indent="-342900" lvl="0" marL="342900" rtl="0" algn="l">
              <a:lnSpc>
                <a:spcPct val="90000"/>
              </a:lnSpc>
              <a:spcBef>
                <a:spcPts val="1400"/>
              </a:spcBef>
              <a:spcAft>
                <a:spcPts val="0"/>
              </a:spcAft>
              <a:buSzPts val="2200"/>
              <a:buChar char=" "/>
            </a:pPr>
            <a:r>
              <a:rPr lang="en-US"/>
              <a:t>Also it directs your results</a:t>
            </a:r>
            <a:endParaRPr/>
          </a:p>
          <a:p>
            <a:pPr indent="-342900" lvl="0" marL="342900" rtl="0" algn="l">
              <a:lnSpc>
                <a:spcPct val="90000"/>
              </a:lnSpc>
              <a:spcBef>
                <a:spcPts val="1400"/>
              </a:spcBef>
              <a:spcAft>
                <a:spcPts val="0"/>
              </a:spcAft>
              <a:buSzPts val="2200"/>
              <a:buChar char=" "/>
            </a:pPr>
            <a:r>
              <a:rPr lang="en-US"/>
              <a:t>Write the contribution in the following way</a:t>
            </a:r>
            <a:endParaRPr/>
          </a:p>
          <a:p>
            <a:pPr indent="-285750" lvl="1" marL="742950" rtl="0" algn="l">
              <a:lnSpc>
                <a:spcPct val="90000"/>
              </a:lnSpc>
              <a:spcBef>
                <a:spcPts val="400"/>
              </a:spcBef>
              <a:spcAft>
                <a:spcPts val="0"/>
              </a:spcAft>
              <a:buSzPts val="1800"/>
              <a:buChar char="🢝"/>
            </a:pPr>
            <a:r>
              <a:rPr lang="en-US"/>
              <a:t>We developed ……</a:t>
            </a:r>
            <a:endParaRPr/>
          </a:p>
          <a:p>
            <a:pPr indent="-285750" lvl="1" marL="742950" rtl="0" algn="l">
              <a:lnSpc>
                <a:spcPct val="90000"/>
              </a:lnSpc>
              <a:spcBef>
                <a:spcPts val="600"/>
              </a:spcBef>
              <a:spcAft>
                <a:spcPts val="0"/>
              </a:spcAft>
              <a:buSzPts val="1800"/>
              <a:buChar char="🢝"/>
            </a:pPr>
            <a:r>
              <a:rPr lang="en-US"/>
              <a:t>We build  the first…</a:t>
            </a:r>
            <a:endParaRPr/>
          </a:p>
          <a:p>
            <a:pPr indent="-285750" lvl="1" marL="742950" rtl="0" algn="l">
              <a:lnSpc>
                <a:spcPct val="90000"/>
              </a:lnSpc>
              <a:spcBef>
                <a:spcPts val="600"/>
              </a:spcBef>
              <a:spcAft>
                <a:spcPts val="400"/>
              </a:spcAft>
              <a:buSzPts val="1800"/>
              <a:buChar char="🢝"/>
            </a:pPr>
            <a:r>
              <a:rPr lang="en-US"/>
              <a:t>We deployed  novel…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1981200" y="381000"/>
            <a:ext cx="8077200"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METHODOLOGY &amp; SYSTEM ARCHTECTURE</a:t>
            </a:r>
            <a:endParaRPr/>
          </a:p>
        </p:txBody>
      </p:sp>
      <p:sp>
        <p:nvSpPr>
          <p:cNvPr id="169" name="Google Shape;169;p7"/>
          <p:cNvSpPr txBox="1"/>
          <p:nvPr>
            <p:ph idx="1" type="body"/>
          </p:nvPr>
        </p:nvSpPr>
        <p:spPr>
          <a:xfrm>
            <a:off x="942391" y="975789"/>
            <a:ext cx="10898155"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A block diagram or flow-diagram can help to share your methodology without using hundred words</a:t>
            </a:r>
            <a:endParaRPr/>
          </a:p>
          <a:p>
            <a:pPr indent="-190500" lvl="0" marL="342900" rtl="0" algn="l">
              <a:lnSpc>
                <a:spcPct val="90000"/>
              </a:lnSpc>
              <a:spcBef>
                <a:spcPts val="1400"/>
              </a:spcBef>
              <a:spcAft>
                <a:spcPts val="200"/>
              </a:spcAft>
              <a:buSzPts val="2200"/>
              <a:buNone/>
            </a:pPr>
            <a:r>
              <a:t/>
            </a:r>
            <a:endParaRPr/>
          </a:p>
        </p:txBody>
      </p:sp>
      <p:pic>
        <p:nvPicPr>
          <p:cNvPr id="170" name="Google Shape;170;p7"/>
          <p:cNvPicPr preferRelativeResize="0"/>
          <p:nvPr/>
        </p:nvPicPr>
        <p:blipFill rotWithShape="1">
          <a:blip r:embed="rId3">
            <a:alphaModFix/>
          </a:blip>
          <a:srcRect b="0" l="0" r="0" t="0"/>
          <a:stretch/>
        </p:blipFill>
        <p:spPr>
          <a:xfrm>
            <a:off x="1726406" y="2667000"/>
            <a:ext cx="8739188" cy="20173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7"/>
          <p:cNvSpPr txBox="1"/>
          <p:nvPr>
            <p:ph type="title"/>
          </p:nvPr>
        </p:nvSpPr>
        <p:spPr>
          <a:xfrm>
            <a:off x="587829" y="474306"/>
            <a:ext cx="10730204" cy="370042"/>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80000"/>
              </a:lnSpc>
              <a:spcBef>
                <a:spcPts val="0"/>
              </a:spcBef>
              <a:spcAft>
                <a:spcPts val="0"/>
              </a:spcAft>
              <a:buClr>
                <a:srgbClr val="464132"/>
              </a:buClr>
              <a:buSzPct val="100000"/>
              <a:buFont typeface="Twentieth Century"/>
              <a:buNone/>
            </a:pPr>
            <a:r>
              <a:rPr lang="en-US"/>
              <a:t>DATASET DESCRIPTION AND EXPLORATORY DATA ANALYSIS</a:t>
            </a:r>
            <a:endParaRPr/>
          </a:p>
        </p:txBody>
      </p:sp>
      <p:sp>
        <p:nvSpPr>
          <p:cNvPr id="176" name="Google Shape;176;p27"/>
          <p:cNvSpPr txBox="1"/>
          <p:nvPr>
            <p:ph idx="1" type="body"/>
          </p:nvPr>
        </p:nvSpPr>
        <p:spPr>
          <a:xfrm>
            <a:off x="345233" y="1069096"/>
            <a:ext cx="2817846" cy="5127315"/>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SzPts val="2200"/>
              <a:buChar char=" "/>
            </a:pPr>
            <a:r>
              <a:rPr lang="en-US"/>
              <a:t>Dataset description</a:t>
            </a:r>
            <a:endParaRPr/>
          </a:p>
          <a:p>
            <a:pPr indent="-190500" lvl="0" marL="342900" rtl="0" algn="l">
              <a:lnSpc>
                <a:spcPct val="90000"/>
              </a:lnSpc>
              <a:spcBef>
                <a:spcPts val="1400"/>
              </a:spcBef>
              <a:spcAft>
                <a:spcPts val="200"/>
              </a:spcAft>
              <a:buSzPts val="2200"/>
              <a:buNone/>
            </a:pPr>
            <a:r>
              <a:t/>
            </a:r>
            <a:endParaRPr/>
          </a:p>
        </p:txBody>
      </p:sp>
      <p:sp>
        <p:nvSpPr>
          <p:cNvPr id="177" name="Google Shape;177;p27"/>
          <p:cNvSpPr txBox="1"/>
          <p:nvPr/>
        </p:nvSpPr>
        <p:spPr>
          <a:xfrm>
            <a:off x="3977951" y="1174843"/>
            <a:ext cx="8021216" cy="5127315"/>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accent2"/>
              </a:buClr>
              <a:buSzPts val="2200"/>
              <a:buFont typeface="Twentieth Century"/>
              <a:buChar char=" "/>
            </a:pPr>
            <a:r>
              <a:rPr lang="en-US" sz="2200">
                <a:solidFill>
                  <a:schemeClr val="dk1"/>
                </a:solidFill>
                <a:latin typeface="Twentieth Century"/>
                <a:ea typeface="Twentieth Century"/>
                <a:cs typeface="Twentieth Century"/>
                <a:sym typeface="Twentieth Century"/>
              </a:rPr>
              <a:t>EDA Results, Graphs and insights go here</a:t>
            </a:r>
            <a:endParaRPr/>
          </a:p>
          <a:p>
            <a:pPr indent="-190500" lvl="0" marL="342900" marR="0" rtl="0" algn="l">
              <a:lnSpc>
                <a:spcPct val="90000"/>
              </a:lnSpc>
              <a:spcBef>
                <a:spcPts val="1400"/>
              </a:spcBef>
              <a:spcAft>
                <a:spcPts val="200"/>
              </a:spcAft>
              <a:buClr>
                <a:schemeClr val="accent2"/>
              </a:buClr>
              <a:buSzPts val="2200"/>
              <a:buFont typeface="Twentieth Century"/>
              <a:buNone/>
            </a:pPr>
            <a:r>
              <a:t/>
            </a:r>
            <a:endParaRPr sz="2200">
              <a:solidFill>
                <a:schemeClr val="dk1"/>
              </a:solidFill>
              <a:latin typeface="Twentieth Century"/>
              <a:ea typeface="Twentieth Century"/>
              <a:cs typeface="Twentieth Century"/>
              <a:sym typeface="Twentieth Centur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Ggaliwango Marvin</dc:creator>
</cp:coreProperties>
</file>