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37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2" r:id="rId9"/>
    <p:sldId id="273" r:id="rId10"/>
    <p:sldId id="263" r:id="rId11"/>
    <p:sldId id="264" r:id="rId12"/>
    <p:sldId id="271" r:id="rId13"/>
    <p:sldId id="272" r:id="rId14"/>
    <p:sldId id="275" r:id="rId15"/>
    <p:sldId id="276" r:id="rId16"/>
    <p:sldId id="265" r:id="rId17"/>
    <p:sldId id="278" r:id="rId18"/>
    <p:sldId id="277" r:id="rId19"/>
    <p:sldId id="26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fX52E/O2vMdvfztXTaB/Ggd8j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41ED23F1-AB5D-8147-2CB9-8A68001D5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>
            <a:extLst>
              <a:ext uri="{FF2B5EF4-FFF2-40B4-BE49-F238E27FC236}">
                <a16:creationId xmlns:a16="http://schemas.microsoft.com/office/drawing/2014/main" id="{A0BCC10C-1165-1AC1-EB0A-7D75E89AF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>
            <a:extLst>
              <a:ext uri="{FF2B5EF4-FFF2-40B4-BE49-F238E27FC236}">
                <a16:creationId xmlns:a16="http://schemas.microsoft.com/office/drawing/2014/main" id="{D0F5E0D2-3E99-EAE6-25C5-DD2899848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777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912D44A9-F6FB-755E-809D-CDAA410A3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>
            <a:extLst>
              <a:ext uri="{FF2B5EF4-FFF2-40B4-BE49-F238E27FC236}">
                <a16:creationId xmlns:a16="http://schemas.microsoft.com/office/drawing/2014/main" id="{93B422CB-8879-4C6D-22D1-C49DE00E8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>
            <a:extLst>
              <a:ext uri="{FF2B5EF4-FFF2-40B4-BE49-F238E27FC236}">
                <a16:creationId xmlns:a16="http://schemas.microsoft.com/office/drawing/2014/main" id="{1059CAD9-37E4-7C13-1456-C7DEEA943B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575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891E82A8-ED29-2AAD-F606-18D3EF560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>
            <a:extLst>
              <a:ext uri="{FF2B5EF4-FFF2-40B4-BE49-F238E27FC236}">
                <a16:creationId xmlns:a16="http://schemas.microsoft.com/office/drawing/2014/main" id="{56B6BB79-B5CE-2468-24F9-3E93A416A9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>
            <a:extLst>
              <a:ext uri="{FF2B5EF4-FFF2-40B4-BE49-F238E27FC236}">
                <a16:creationId xmlns:a16="http://schemas.microsoft.com/office/drawing/2014/main" id="{9096E400-D744-805B-79E0-BB83FC5E02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522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E7C15B42-FB2C-3290-5F11-3E79F10EC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>
            <a:extLst>
              <a:ext uri="{FF2B5EF4-FFF2-40B4-BE49-F238E27FC236}">
                <a16:creationId xmlns:a16="http://schemas.microsoft.com/office/drawing/2014/main" id="{4945017E-E007-B03D-4753-4F8B26F83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>
            <a:extLst>
              <a:ext uri="{FF2B5EF4-FFF2-40B4-BE49-F238E27FC236}">
                <a16:creationId xmlns:a16="http://schemas.microsoft.com/office/drawing/2014/main" id="{F543CB8A-3247-9D41-0ECC-1650C5C920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51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7D728228-D7BA-019E-EC1C-EB64820C0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>
            <a:extLst>
              <a:ext uri="{FF2B5EF4-FFF2-40B4-BE49-F238E27FC236}">
                <a16:creationId xmlns:a16="http://schemas.microsoft.com/office/drawing/2014/main" id="{42ED2B3C-16AB-E4AA-37B4-92700DCDF9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>
            <a:extLst>
              <a:ext uri="{FF2B5EF4-FFF2-40B4-BE49-F238E27FC236}">
                <a16:creationId xmlns:a16="http://schemas.microsoft.com/office/drawing/2014/main" id="{2A477FA0-4546-851D-B1C3-BE58462F4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178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C6E56207-F42D-9A31-965D-7B07081BD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>
            <a:extLst>
              <a:ext uri="{FF2B5EF4-FFF2-40B4-BE49-F238E27FC236}">
                <a16:creationId xmlns:a16="http://schemas.microsoft.com/office/drawing/2014/main" id="{58425DC4-06A9-7D7C-DA2D-7348CE3208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>
            <a:extLst>
              <a:ext uri="{FF2B5EF4-FFF2-40B4-BE49-F238E27FC236}">
                <a16:creationId xmlns:a16="http://schemas.microsoft.com/office/drawing/2014/main" id="{7964D09D-6DE5-5AE4-BCBD-61B86E378C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17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07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0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FEB4E06C-AEC4-A0DF-5F88-299E3163A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3E53AE94-A11E-885A-2CBD-AB4D8A50DA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F244E0ED-4A1C-F18D-AE2B-CC50F40D4F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7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63364D16-397A-A16E-95C8-EFCBAB66D8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kerere University - data.org">
            <a:extLst>
              <a:ext uri="{FF2B5EF4-FFF2-40B4-BE49-F238E27FC236}">
                <a16:creationId xmlns:a16="http://schemas.microsoft.com/office/drawing/2014/main" id="{F80BC8B0-28EA-762F-0D7A-5B6334F51B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756" y="10553"/>
            <a:ext cx="704660" cy="6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3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E3D776D8-4C08-7E05-5A99-451839D024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EAAD6571-8582-73A0-E399-4E24B7F44E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28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338-E682-4B46-9632-D57B5813D0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4F89D84E-2BC7-4D37-DB09-CC9EC19BEC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90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B178440F-7742-4EF6-4D36-FA77822320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kerere University - data.org">
            <a:extLst>
              <a:ext uri="{FF2B5EF4-FFF2-40B4-BE49-F238E27FC236}">
                <a16:creationId xmlns:a16="http://schemas.microsoft.com/office/drawing/2014/main" id="{DFFA85FC-D464-4A1E-D99E-06ECBF3D5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756" y="10553"/>
            <a:ext cx="704660" cy="6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4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DB6798A6-D4E5-DDF7-CD1E-636FF70362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64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E2D8642E-3B24-38FE-1A15-7D064D0110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4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AAEE5B36-4AC6-34D0-3EE3-75ECA02E60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2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5DFE70A8-8DEC-E1E0-0F80-3CC5E4283A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25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8D6953CF-067D-E709-05F8-F0DD3D17A8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67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F0389045-4EC2-D8FE-3AD1-AB97C511A5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666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9FBD9A6-F4F7-4C81-8C3B-C6430A865157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akerere University - data.org">
            <a:extLst>
              <a:ext uri="{FF2B5EF4-FFF2-40B4-BE49-F238E27FC236}">
                <a16:creationId xmlns:a16="http://schemas.microsoft.com/office/drawing/2014/main" id="{DE1A894A-8052-B57C-2DF3-1C78D4ABAF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756" y="10553"/>
            <a:ext cx="704660" cy="6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kerere University College of Computing &amp; Information Sciences (CoCIS)">
            <a:extLst>
              <a:ext uri="{FF2B5EF4-FFF2-40B4-BE49-F238E27FC236}">
                <a16:creationId xmlns:a16="http://schemas.microsoft.com/office/drawing/2014/main" id="{67475E0E-31FE-D872-A2E6-0821144EF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" y="-12360"/>
            <a:ext cx="1793633" cy="3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2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475861" y="813320"/>
            <a:ext cx="1023568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dk1"/>
                </a:solidFill>
              </a:rPr>
              <a:t>Write Paper/ Project Title</a:t>
            </a:r>
          </a:p>
          <a:p>
            <a:pPr algn="ctr"/>
            <a:endParaRPr lang="en-US" sz="3000" b="1" dirty="0">
              <a:solidFill>
                <a:schemeClr val="dk1"/>
              </a:solidFill>
            </a:endParaRPr>
          </a:p>
          <a:p>
            <a:pPr algn="ctr"/>
            <a:r>
              <a:rPr lang="en-US" sz="3000" b="1" dirty="0">
                <a:solidFill>
                  <a:schemeClr val="dk1"/>
                </a:solidFill>
              </a:rPr>
              <a:t>Group CODE: ML-X-X / DL-X-X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77281" y="4665517"/>
            <a:ext cx="918132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 Name, Student Number, Registration Number, Student Email, University Affiliation</a:t>
            </a:r>
            <a:endParaRPr dirty="0"/>
          </a:p>
          <a:p>
            <a:pPr marL="342900" indent="-342900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 Student Number, Registration Number, Student Email , University Affiliation</a:t>
            </a:r>
            <a:endParaRPr lang="en-US" dirty="0"/>
          </a:p>
          <a:p>
            <a:pPr marL="342900" indent="-342900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 Student Number, Registration Number, Student Email , University Affiliation</a:t>
            </a:r>
            <a:endParaRPr lang="en-US" dirty="0"/>
          </a:p>
          <a:p>
            <a:pPr marL="342900" indent="-342900"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 Student Number, Registration Number, Student Email , University Affiliation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1;p5">
            <a:extLst>
              <a:ext uri="{FF2B5EF4-FFF2-40B4-BE49-F238E27FC236}">
                <a16:creationId xmlns:a16="http://schemas.microsoft.com/office/drawing/2014/main" id="{6EA1F570-75BF-68FA-21E1-DC25188BADCD}"/>
              </a:ext>
            </a:extLst>
          </p:cNvPr>
          <p:cNvSpPr txBox="1">
            <a:spLocks/>
          </p:cNvSpPr>
          <p:nvPr/>
        </p:nvSpPr>
        <p:spPr>
          <a:xfrm>
            <a:off x="643812" y="3429000"/>
            <a:ext cx="10730204" cy="6059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Keywords: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D683EB-6024-505F-211D-A2CCE7F8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8890" y="4938141"/>
            <a:ext cx="3741575" cy="146304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Department of Computer Science, COCIS</a:t>
            </a:r>
            <a:br>
              <a:rPr lang="en-US" sz="2800" dirty="0"/>
            </a:br>
            <a:r>
              <a:rPr lang="en-US" sz="2800" dirty="0"/>
              <a:t>Makerere University</a:t>
            </a:r>
            <a:br>
              <a:rPr lang="en-US" sz="2800" dirty="0"/>
            </a:br>
            <a:r>
              <a:rPr lang="en-US" sz="2800" dirty="0"/>
              <a:t>Supervisor: Ggaliwango Marvin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9784702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OUTPUT Results and Discussions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idx="1"/>
          </p:nvPr>
        </p:nvSpPr>
        <p:spPr>
          <a:xfrm>
            <a:off x="849086" y="975789"/>
            <a:ext cx="10916816" cy="563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To show results use figures, tables, graphs with clear axis, legend, and scaling </a:t>
            </a:r>
            <a:endParaRPr dirty="0"/>
          </a:p>
          <a:p>
            <a:pPr marL="342900" indent="-190500">
              <a:buNone/>
            </a:pPr>
            <a:endParaRPr dirty="0"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6" y="1345792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41;p8">
            <a:extLst>
              <a:ext uri="{FF2B5EF4-FFF2-40B4-BE49-F238E27FC236}">
                <a16:creationId xmlns:a16="http://schemas.microsoft.com/office/drawing/2014/main" id="{0BE30EB7-7ED7-EE07-1FC8-329C2BDF7A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2360" y="1345792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41;p8">
            <a:extLst>
              <a:ext uri="{FF2B5EF4-FFF2-40B4-BE49-F238E27FC236}">
                <a16:creationId xmlns:a16="http://schemas.microsoft.com/office/drawing/2014/main" id="{378708F3-00DC-E446-05FA-686619DA78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854" y="1345792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1;p8">
            <a:extLst>
              <a:ext uri="{FF2B5EF4-FFF2-40B4-BE49-F238E27FC236}">
                <a16:creationId xmlns:a16="http://schemas.microsoft.com/office/drawing/2014/main" id="{A837D242-0632-C1E6-F6AA-A2BB23E6C1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079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1;p8">
            <a:extLst>
              <a:ext uri="{FF2B5EF4-FFF2-40B4-BE49-F238E27FC236}">
                <a16:creationId xmlns:a16="http://schemas.microsoft.com/office/drawing/2014/main" id="{A8DF3ACA-9261-63B5-1E60-D2EE58484F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0793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1;p8">
            <a:extLst>
              <a:ext uri="{FF2B5EF4-FFF2-40B4-BE49-F238E27FC236}">
                <a16:creationId xmlns:a16="http://schemas.microsoft.com/office/drawing/2014/main" id="{77EB191E-BFDE-13B3-E3F7-FDD419CC23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2287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981200" y="457201"/>
            <a:ext cx="8077200" cy="28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800"/>
            </a:pPr>
            <a:r>
              <a:rPr lang="en-US" sz="2800" dirty="0"/>
              <a:t>Results and Discussions – Cont’d </a:t>
            </a:r>
            <a:endParaRPr dirty="0"/>
          </a:p>
        </p:txBody>
      </p:sp>
      <p:sp>
        <p:nvSpPr>
          <p:cNvPr id="147" name="Google Shape;147;p9"/>
          <p:cNvSpPr txBox="1">
            <a:spLocks noGrp="1"/>
          </p:cNvSpPr>
          <p:nvPr>
            <p:ph idx="1"/>
          </p:nvPr>
        </p:nvSpPr>
        <p:spPr>
          <a:xfrm>
            <a:off x="102637" y="975789"/>
            <a:ext cx="11859207" cy="570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To present table, you may highlight the significant results. Also you may use image format of the table, it helps not to change the fonts</a:t>
            </a:r>
            <a:endParaRPr dirty="0"/>
          </a:p>
          <a:p>
            <a:pPr marL="342900" indent="-190500">
              <a:buNone/>
            </a:pPr>
            <a:endParaRPr dirty="0"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157" y="1706799"/>
            <a:ext cx="5399313" cy="230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8;p9">
            <a:extLst>
              <a:ext uri="{FF2B5EF4-FFF2-40B4-BE49-F238E27FC236}">
                <a16:creationId xmlns:a16="http://schemas.microsoft.com/office/drawing/2014/main" id="{DD3252C4-3F41-12E1-104C-0891C60A8B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5529" y="1706799"/>
            <a:ext cx="5399313" cy="230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48;p9">
            <a:extLst>
              <a:ext uri="{FF2B5EF4-FFF2-40B4-BE49-F238E27FC236}">
                <a16:creationId xmlns:a16="http://schemas.microsoft.com/office/drawing/2014/main" id="{FC011004-AAE7-DF38-95AB-9BE0D99E62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927" y="4257169"/>
            <a:ext cx="5399313" cy="230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48;p9">
            <a:extLst>
              <a:ext uri="{FF2B5EF4-FFF2-40B4-BE49-F238E27FC236}">
                <a16:creationId xmlns:a16="http://schemas.microsoft.com/office/drawing/2014/main" id="{5F977FDC-2B74-372E-5A50-C210B42A4D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299" y="4257169"/>
            <a:ext cx="5399313" cy="230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89001DDB-79FD-4CF3-7A15-5A3E01B6D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>
            <a:extLst>
              <a:ext uri="{FF2B5EF4-FFF2-40B4-BE49-F238E27FC236}">
                <a16:creationId xmlns:a16="http://schemas.microsoft.com/office/drawing/2014/main" id="{888B171B-69FB-A9B6-E7DE-E3A5E87893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457201"/>
            <a:ext cx="8077200" cy="28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800"/>
            </a:pPr>
            <a:r>
              <a:rPr lang="en-US" sz="2800" dirty="0"/>
              <a:t>Expected Results and Discussions – Cont’d </a:t>
            </a:r>
            <a:endParaRPr dirty="0"/>
          </a:p>
        </p:txBody>
      </p:sp>
      <p:sp>
        <p:nvSpPr>
          <p:cNvPr id="147" name="Google Shape;147;p9">
            <a:extLst>
              <a:ext uri="{FF2B5EF4-FFF2-40B4-BE49-F238E27FC236}">
                <a16:creationId xmlns:a16="http://schemas.microsoft.com/office/drawing/2014/main" id="{FA22A6BE-7BE6-6795-42E8-976B73206E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637" y="975789"/>
            <a:ext cx="11859207" cy="570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To present table, you may highlight the significant results. Also you may use image format of the table, it helps not to change the fonts</a:t>
            </a:r>
            <a:endParaRPr dirty="0"/>
          </a:p>
          <a:p>
            <a:pPr marL="342900" indent="-190500">
              <a:buNone/>
            </a:pPr>
            <a:endParaRPr dirty="0"/>
          </a:p>
        </p:txBody>
      </p:sp>
      <p:pic>
        <p:nvPicPr>
          <p:cNvPr id="148" name="Google Shape;148;p9">
            <a:extLst>
              <a:ext uri="{FF2B5EF4-FFF2-40B4-BE49-F238E27FC236}">
                <a16:creationId xmlns:a16="http://schemas.microsoft.com/office/drawing/2014/main" id="{0DD9ADE5-D251-AC24-F9A9-AD0600E98F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157" y="1706799"/>
            <a:ext cx="5399313" cy="230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8;p9">
            <a:extLst>
              <a:ext uri="{FF2B5EF4-FFF2-40B4-BE49-F238E27FC236}">
                <a16:creationId xmlns:a16="http://schemas.microsoft.com/office/drawing/2014/main" id="{F69E9C97-EA87-A17F-76C0-590F3325B3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9424" y="1678806"/>
            <a:ext cx="5399313" cy="230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1;p8">
            <a:extLst>
              <a:ext uri="{FF2B5EF4-FFF2-40B4-BE49-F238E27FC236}">
                <a16:creationId xmlns:a16="http://schemas.microsoft.com/office/drawing/2014/main" id="{2A7B3225-8E82-C5C6-54C1-D77D22B9C2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079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1;p8">
            <a:extLst>
              <a:ext uri="{FF2B5EF4-FFF2-40B4-BE49-F238E27FC236}">
                <a16:creationId xmlns:a16="http://schemas.microsoft.com/office/drawing/2014/main" id="{BBC2AEF0-CCD8-871B-6CDA-0681EE1346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793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1;p8">
            <a:extLst>
              <a:ext uri="{FF2B5EF4-FFF2-40B4-BE49-F238E27FC236}">
                <a16:creationId xmlns:a16="http://schemas.microsoft.com/office/drawing/2014/main" id="{BBF146FC-BDBD-F894-0311-B67932F9FA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2287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49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EA8662B6-6FD2-82AD-6278-7FC36B42A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>
            <a:extLst>
              <a:ext uri="{FF2B5EF4-FFF2-40B4-BE49-F238E27FC236}">
                <a16:creationId xmlns:a16="http://schemas.microsoft.com/office/drawing/2014/main" id="{47A45B0B-63E9-D0DE-673D-92F0DF0E3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9646" y="252407"/>
            <a:ext cx="8077200" cy="28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800"/>
            </a:pPr>
            <a:r>
              <a:rPr lang="en-US" sz="2800" dirty="0"/>
              <a:t>Expected Results and Discussions – Cont’d </a:t>
            </a:r>
            <a:endParaRPr dirty="0"/>
          </a:p>
        </p:txBody>
      </p:sp>
      <p:sp>
        <p:nvSpPr>
          <p:cNvPr id="147" name="Google Shape;147;p9">
            <a:extLst>
              <a:ext uri="{FF2B5EF4-FFF2-40B4-BE49-F238E27FC236}">
                <a16:creationId xmlns:a16="http://schemas.microsoft.com/office/drawing/2014/main" id="{20148A70-F0D3-D544-726D-E4DC982EF6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47" y="653143"/>
            <a:ext cx="11887198" cy="602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To present table, you may highlight the significant results. Also you may use image format of the table, it helps not to change the fonts</a:t>
            </a:r>
            <a:endParaRPr dirty="0"/>
          </a:p>
          <a:p>
            <a:pPr marL="342900" indent="-190500">
              <a:buNone/>
            </a:pPr>
            <a:endParaRPr dirty="0"/>
          </a:p>
        </p:txBody>
      </p:sp>
      <p:pic>
        <p:nvPicPr>
          <p:cNvPr id="2" name="Google Shape;148;p9">
            <a:extLst>
              <a:ext uri="{FF2B5EF4-FFF2-40B4-BE49-F238E27FC236}">
                <a16:creationId xmlns:a16="http://schemas.microsoft.com/office/drawing/2014/main" id="{D2717C26-A57A-340D-068C-63728A7DBA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7273" y="1345792"/>
            <a:ext cx="6848670" cy="249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1;p8">
            <a:extLst>
              <a:ext uri="{FF2B5EF4-FFF2-40B4-BE49-F238E27FC236}">
                <a16:creationId xmlns:a16="http://schemas.microsoft.com/office/drawing/2014/main" id="{7FDA17AD-06E8-31D3-FD9C-3542C62AA7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793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1;p8">
            <a:extLst>
              <a:ext uri="{FF2B5EF4-FFF2-40B4-BE49-F238E27FC236}">
                <a16:creationId xmlns:a16="http://schemas.microsoft.com/office/drawing/2014/main" id="{1A52FFBC-4203-C0B7-47B2-A2BE189908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2287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41;p8">
            <a:extLst>
              <a:ext uri="{FF2B5EF4-FFF2-40B4-BE49-F238E27FC236}">
                <a16:creationId xmlns:a16="http://schemas.microsoft.com/office/drawing/2014/main" id="{AD6E948E-3E23-1EA2-E742-3CFA5152D5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6" y="1345792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41;p8">
            <a:extLst>
              <a:ext uri="{FF2B5EF4-FFF2-40B4-BE49-F238E27FC236}">
                <a16:creationId xmlns:a16="http://schemas.microsoft.com/office/drawing/2014/main" id="{EAB1BA85-F284-2024-8026-4C24A06CAEA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079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98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227AC859-0CDF-F22C-4456-659C3DD6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>
            <a:extLst>
              <a:ext uri="{FF2B5EF4-FFF2-40B4-BE49-F238E27FC236}">
                <a16:creationId xmlns:a16="http://schemas.microsoft.com/office/drawing/2014/main" id="{F3F0C688-7C64-B7EC-A826-0B2AEAAD9C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9646" y="252407"/>
            <a:ext cx="8077200" cy="28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800"/>
            </a:pPr>
            <a:r>
              <a:rPr lang="en-US" sz="2800" dirty="0"/>
              <a:t>Explainable AI Results and Discussions – Cont’d </a:t>
            </a:r>
            <a:endParaRPr dirty="0"/>
          </a:p>
        </p:txBody>
      </p:sp>
      <p:sp>
        <p:nvSpPr>
          <p:cNvPr id="147" name="Google Shape;147;p9">
            <a:extLst>
              <a:ext uri="{FF2B5EF4-FFF2-40B4-BE49-F238E27FC236}">
                <a16:creationId xmlns:a16="http://schemas.microsoft.com/office/drawing/2014/main" id="{E4F64CCC-0917-E1BE-F273-33FD2C5EC7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47" y="653143"/>
            <a:ext cx="11887198" cy="602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To present table, you may highlight the significant results. Also you may use image format of the table, it helps not to change the fonts</a:t>
            </a:r>
            <a:endParaRPr dirty="0"/>
          </a:p>
          <a:p>
            <a:pPr marL="342900" indent="-190500">
              <a:buNone/>
            </a:pPr>
            <a:endParaRPr dirty="0"/>
          </a:p>
        </p:txBody>
      </p:sp>
      <p:pic>
        <p:nvPicPr>
          <p:cNvPr id="2" name="Google Shape;148;p9">
            <a:extLst>
              <a:ext uri="{FF2B5EF4-FFF2-40B4-BE49-F238E27FC236}">
                <a16:creationId xmlns:a16="http://schemas.microsoft.com/office/drawing/2014/main" id="{E3CC461B-568E-434D-1246-5D0830252D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7273" y="1345792"/>
            <a:ext cx="6848670" cy="249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1;p8">
            <a:extLst>
              <a:ext uri="{FF2B5EF4-FFF2-40B4-BE49-F238E27FC236}">
                <a16:creationId xmlns:a16="http://schemas.microsoft.com/office/drawing/2014/main" id="{084751CF-04AC-174E-F319-E947A9896C2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793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1;p8">
            <a:extLst>
              <a:ext uri="{FF2B5EF4-FFF2-40B4-BE49-F238E27FC236}">
                <a16:creationId xmlns:a16="http://schemas.microsoft.com/office/drawing/2014/main" id="{012D613A-55A2-6A05-E276-6FF9EF3900E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2287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41;p8">
            <a:extLst>
              <a:ext uri="{FF2B5EF4-FFF2-40B4-BE49-F238E27FC236}">
                <a16:creationId xmlns:a16="http://schemas.microsoft.com/office/drawing/2014/main" id="{DBB5A8FE-733B-AC6D-59D1-7F97420C39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6" y="1345792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41;p8">
            <a:extLst>
              <a:ext uri="{FF2B5EF4-FFF2-40B4-BE49-F238E27FC236}">
                <a16:creationId xmlns:a16="http://schemas.microsoft.com/office/drawing/2014/main" id="{F328112E-4FB6-D024-CE47-06E3E592CCE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079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9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0440883D-5EDE-B6FD-1364-CFE9F6612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>
            <a:extLst>
              <a:ext uri="{FF2B5EF4-FFF2-40B4-BE49-F238E27FC236}">
                <a16:creationId xmlns:a16="http://schemas.microsoft.com/office/drawing/2014/main" id="{4E6088CF-1CA5-5385-E155-8A08CD1AB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9646" y="252407"/>
            <a:ext cx="8077200" cy="28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800"/>
            </a:pPr>
            <a:r>
              <a:rPr lang="en-US" sz="2800" dirty="0"/>
              <a:t>Explainable AI Results and Discussions – Cont’d </a:t>
            </a:r>
            <a:endParaRPr dirty="0"/>
          </a:p>
        </p:txBody>
      </p:sp>
      <p:sp>
        <p:nvSpPr>
          <p:cNvPr id="147" name="Google Shape;147;p9">
            <a:extLst>
              <a:ext uri="{FF2B5EF4-FFF2-40B4-BE49-F238E27FC236}">
                <a16:creationId xmlns:a16="http://schemas.microsoft.com/office/drawing/2014/main" id="{AA83B01F-BA31-337F-AF63-4DAC9ABE12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47" y="653143"/>
            <a:ext cx="11887198" cy="602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To present table, you may highlight the significant results. Also you may use image format of the table, it helps not to change the fonts</a:t>
            </a:r>
            <a:endParaRPr dirty="0"/>
          </a:p>
          <a:p>
            <a:pPr marL="342900" indent="-190500">
              <a:buNone/>
            </a:pPr>
            <a:endParaRPr dirty="0"/>
          </a:p>
        </p:txBody>
      </p:sp>
      <p:pic>
        <p:nvPicPr>
          <p:cNvPr id="2" name="Google Shape;148;p9">
            <a:extLst>
              <a:ext uri="{FF2B5EF4-FFF2-40B4-BE49-F238E27FC236}">
                <a16:creationId xmlns:a16="http://schemas.microsoft.com/office/drawing/2014/main" id="{948C4344-E934-DACE-346B-C4C40FFA42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7273" y="1345792"/>
            <a:ext cx="6848670" cy="249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1;p8">
            <a:extLst>
              <a:ext uri="{FF2B5EF4-FFF2-40B4-BE49-F238E27FC236}">
                <a16:creationId xmlns:a16="http://schemas.microsoft.com/office/drawing/2014/main" id="{1BEAC7F1-0ED7-66C2-261D-09DBD110E90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793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1;p8">
            <a:extLst>
              <a:ext uri="{FF2B5EF4-FFF2-40B4-BE49-F238E27FC236}">
                <a16:creationId xmlns:a16="http://schemas.microsoft.com/office/drawing/2014/main" id="{DEAE777D-4001-9853-9D7D-682FB00535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2287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41;p8">
            <a:extLst>
              <a:ext uri="{FF2B5EF4-FFF2-40B4-BE49-F238E27FC236}">
                <a16:creationId xmlns:a16="http://schemas.microsoft.com/office/drawing/2014/main" id="{38B4F7B5-26A6-EAF1-3E95-9F3FC575F85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6" y="1345792"/>
            <a:ext cx="3834881" cy="267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41;p8">
            <a:extLst>
              <a:ext uri="{FF2B5EF4-FFF2-40B4-BE49-F238E27FC236}">
                <a16:creationId xmlns:a16="http://schemas.microsoft.com/office/drawing/2014/main" id="{9111C601-3CFD-AD60-7DA1-5018CE24AB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079" y="4073447"/>
            <a:ext cx="3834881" cy="2675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61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Model Selection and deployment</a:t>
            </a:r>
            <a:endParaRPr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idx="1"/>
          </p:nvPr>
        </p:nvSpPr>
        <p:spPr>
          <a:xfrm>
            <a:off x="242595" y="1489644"/>
            <a:ext cx="5853405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Model Selected For Deployment ( with technical and Scientific Justification)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2" name="Google Shape;160;p11">
            <a:extLst>
              <a:ext uri="{FF2B5EF4-FFF2-40B4-BE49-F238E27FC236}">
                <a16:creationId xmlns:a16="http://schemas.microsoft.com/office/drawing/2014/main" id="{142795B7-DE41-287B-CE38-4A2F79B88F42}"/>
              </a:ext>
            </a:extLst>
          </p:cNvPr>
          <p:cNvSpPr txBox="1">
            <a:spLocks/>
          </p:cNvSpPr>
          <p:nvPr/>
        </p:nvSpPr>
        <p:spPr>
          <a:xfrm>
            <a:off x="6410132" y="1489644"/>
            <a:ext cx="5539273" cy="51273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Deployment Pipeline and System Architecture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Visualize and explain your pipeline</a:t>
            </a:r>
          </a:p>
          <a:p>
            <a:pPr marL="342900" indent="-342900"/>
            <a:r>
              <a:rPr lang="en-US" dirty="0"/>
              <a:t>Add some screenshots of the Interfaces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056BB699-0A6C-F4DE-CCE1-DB034D85E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>
            <a:extLst>
              <a:ext uri="{FF2B5EF4-FFF2-40B4-BE49-F238E27FC236}">
                <a16:creationId xmlns:a16="http://schemas.microsoft.com/office/drawing/2014/main" id="{45EAED45-4B06-7EDF-2BE3-9C24FCB1B7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6955" y="381000"/>
            <a:ext cx="8761445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Demonstration of the developed Product</a:t>
            </a:r>
            <a:endParaRPr dirty="0"/>
          </a:p>
        </p:txBody>
      </p:sp>
      <p:sp>
        <p:nvSpPr>
          <p:cNvPr id="154" name="Google Shape;154;p10">
            <a:extLst>
              <a:ext uri="{FF2B5EF4-FFF2-40B4-BE49-F238E27FC236}">
                <a16:creationId xmlns:a16="http://schemas.microsoft.com/office/drawing/2014/main" id="{46E11A19-0952-E03B-B8FB-1107C7AF0F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2595" y="1489644"/>
            <a:ext cx="5853405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Demonstrate and Explain your Product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2" name="Google Shape;160;p11">
            <a:extLst>
              <a:ext uri="{FF2B5EF4-FFF2-40B4-BE49-F238E27FC236}">
                <a16:creationId xmlns:a16="http://schemas.microsoft.com/office/drawing/2014/main" id="{920ED037-FE3D-4018-58F5-ECCB34D5475C}"/>
              </a:ext>
            </a:extLst>
          </p:cNvPr>
          <p:cNvSpPr txBox="1">
            <a:spLocks/>
          </p:cNvSpPr>
          <p:nvPr/>
        </p:nvSpPr>
        <p:spPr>
          <a:xfrm>
            <a:off x="6335487" y="1601612"/>
            <a:ext cx="5539273" cy="51273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Explain the IP assets and </a:t>
            </a:r>
          </a:p>
        </p:txBody>
      </p:sp>
    </p:spTree>
    <p:extLst>
      <p:ext uri="{BB962C8B-B14F-4D97-AF65-F5344CB8AC3E}">
        <p14:creationId xmlns:p14="http://schemas.microsoft.com/office/powerpoint/2010/main" val="240854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9000111C-2174-C10A-79D5-67F583ACF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>
            <a:extLst>
              <a:ext uri="{FF2B5EF4-FFF2-40B4-BE49-F238E27FC236}">
                <a16:creationId xmlns:a16="http://schemas.microsoft.com/office/drawing/2014/main" id="{34B10CF3-0F00-C01C-8AB4-55B2C0C21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Conclusions and limitations</a:t>
            </a:r>
            <a:endParaRPr dirty="0"/>
          </a:p>
        </p:txBody>
      </p:sp>
      <p:sp>
        <p:nvSpPr>
          <p:cNvPr id="154" name="Google Shape;154;p10">
            <a:extLst>
              <a:ext uri="{FF2B5EF4-FFF2-40B4-BE49-F238E27FC236}">
                <a16:creationId xmlns:a16="http://schemas.microsoft.com/office/drawing/2014/main" id="{652664E3-DD5D-95C9-04BF-E3AEB8D852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2595" y="1489644"/>
            <a:ext cx="5853405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Conclusions 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Point out your concluding remarks with significant outcomes and conditions</a:t>
            </a:r>
            <a:endParaRPr dirty="0"/>
          </a:p>
          <a:p>
            <a:pPr marL="342900" indent="-342900"/>
            <a:r>
              <a:rPr lang="en-US" dirty="0"/>
              <a:t>Also mention the limitations of your work</a:t>
            </a:r>
            <a:endParaRPr dirty="0"/>
          </a:p>
          <a:p>
            <a:pPr marL="342900" indent="-342900"/>
            <a:r>
              <a:rPr lang="en-US" dirty="0"/>
              <a:t>Make it simple and brief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2" name="Google Shape;160;p11">
            <a:extLst>
              <a:ext uri="{FF2B5EF4-FFF2-40B4-BE49-F238E27FC236}">
                <a16:creationId xmlns:a16="http://schemas.microsoft.com/office/drawing/2014/main" id="{F8D08623-4698-3D9C-4B3E-E30D02782B83}"/>
              </a:ext>
            </a:extLst>
          </p:cNvPr>
          <p:cNvSpPr txBox="1">
            <a:spLocks/>
          </p:cNvSpPr>
          <p:nvPr/>
        </p:nvSpPr>
        <p:spPr>
          <a:xfrm>
            <a:off x="6410132" y="1489644"/>
            <a:ext cx="5539273" cy="51273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Limitations 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Write the  Limitations of your research</a:t>
            </a:r>
          </a:p>
          <a:p>
            <a:pPr marL="342900" indent="-342900"/>
            <a:r>
              <a:rPr lang="en-US" dirty="0"/>
              <a:t>Every Limitation should have a possible practical suggestion on how to address it</a:t>
            </a:r>
          </a:p>
          <a:p>
            <a:pPr marL="342900" indent="-342900"/>
            <a:r>
              <a:rPr lang="en-US" dirty="0"/>
              <a:t>Make it simple and brief </a:t>
            </a:r>
          </a:p>
        </p:txBody>
      </p:sp>
    </p:spTree>
    <p:extLst>
      <p:ext uri="{BB962C8B-B14F-4D97-AF65-F5344CB8AC3E}">
        <p14:creationId xmlns:p14="http://schemas.microsoft.com/office/powerpoint/2010/main" val="236958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160" name="Google Shape;160;p11"/>
          <p:cNvSpPr txBox="1">
            <a:spLocks noGrp="1"/>
          </p:cNvSpPr>
          <p:nvPr>
            <p:ph idx="1"/>
          </p:nvPr>
        </p:nvSpPr>
        <p:spPr>
          <a:xfrm>
            <a:off x="298581" y="1031772"/>
            <a:ext cx="10935476" cy="54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Write the future works and direction of future works</a:t>
            </a:r>
            <a:endParaRPr dirty="0"/>
          </a:p>
          <a:p>
            <a:pPr marL="342900" indent="-342900"/>
            <a:r>
              <a:rPr lang="en-US" dirty="0"/>
              <a:t>You should also give some recommendation for further work on the topic</a:t>
            </a:r>
            <a:endParaRPr dirty="0"/>
          </a:p>
          <a:p>
            <a:pPr marL="342900" indent="-342900"/>
            <a:r>
              <a:rPr lang="en-US" dirty="0"/>
              <a:t>Make it simple and brief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1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Contents of Presentation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idx="1"/>
          </p:nvPr>
        </p:nvSpPr>
        <p:spPr>
          <a:xfrm>
            <a:off x="755780" y="947797"/>
            <a:ext cx="11019453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31">
              <a:spcBef>
                <a:spcPts val="0"/>
              </a:spcBef>
              <a:buSzPct val="100000"/>
            </a:pPr>
            <a:r>
              <a:rPr lang="en-US" sz="2200" dirty="0"/>
              <a:t>Introduction</a:t>
            </a:r>
            <a:endParaRPr sz="2200" dirty="0"/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Related work</a:t>
            </a:r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Problem Statement (</a:t>
            </a:r>
            <a:r>
              <a:rPr lang="en-US" sz="2200" i="1" dirty="0">
                <a:solidFill>
                  <a:srgbClr val="FF0000"/>
                </a:solidFill>
              </a:rPr>
              <a:t>focus on the computational problem</a:t>
            </a:r>
            <a:r>
              <a:rPr lang="en-US" sz="2200" dirty="0"/>
              <a:t>)</a:t>
            </a:r>
            <a:endParaRPr sz="2200" dirty="0"/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Research Questions and Objectives</a:t>
            </a:r>
            <a:endParaRPr sz="2200" dirty="0"/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Research Contributions</a:t>
            </a:r>
            <a:endParaRPr sz="2200" dirty="0"/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Methodology / System Architecture</a:t>
            </a:r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Dataset Description ( </a:t>
            </a:r>
            <a:r>
              <a:rPr lang="en-US" sz="2200" i="1" dirty="0">
                <a:solidFill>
                  <a:srgbClr val="FF0000"/>
                </a:solidFill>
              </a:rPr>
              <a:t>if you are doing Machine Learning, AI, Data Science, Quantum Computing, Deep Learning</a:t>
            </a:r>
            <a:r>
              <a:rPr lang="en-US" sz="2200" dirty="0"/>
              <a:t>) otherwise ignore</a:t>
            </a:r>
            <a:endParaRPr sz="2200" dirty="0"/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Results (Experimental / Simulation)</a:t>
            </a:r>
            <a:endParaRPr sz="2200" dirty="0"/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Conclusions</a:t>
            </a:r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Anticipated Limitations and counteraction plan</a:t>
            </a:r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References </a:t>
            </a:r>
            <a:endParaRPr sz="2200" dirty="0"/>
          </a:p>
          <a:p>
            <a:pPr marL="342900" indent="-342931">
              <a:spcBef>
                <a:spcPts val="536"/>
              </a:spcBef>
              <a:buSzPct val="100000"/>
            </a:pPr>
            <a:r>
              <a:rPr lang="en-US" sz="2200" dirty="0"/>
              <a:t>Acknowledgment (if any)</a:t>
            </a: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/>
              <a:t>Acknowledgements</a:t>
            </a:r>
            <a:endParaRPr/>
          </a:p>
        </p:txBody>
      </p:sp>
      <p:sp>
        <p:nvSpPr>
          <p:cNvPr id="2" name="Google Shape;160;p11">
            <a:extLst>
              <a:ext uri="{FF2B5EF4-FFF2-40B4-BE49-F238E27FC236}">
                <a16:creationId xmlns:a16="http://schemas.microsoft.com/office/drawing/2014/main" id="{81ACA541-4995-B49C-28B3-B761685101A1}"/>
              </a:ext>
            </a:extLst>
          </p:cNvPr>
          <p:cNvSpPr txBox="1">
            <a:spLocks/>
          </p:cNvSpPr>
          <p:nvPr/>
        </p:nvSpPr>
        <p:spPr>
          <a:xfrm>
            <a:off x="232396" y="947797"/>
            <a:ext cx="11589490" cy="54452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0"/>
              </a:spcBef>
              <a:buSzPts val="2600"/>
            </a:pPr>
            <a:r>
              <a:rPr lang="en-US" sz="2400" dirty="0"/>
              <a:t>It is an often accepted manner to acknowledge the authority, organization, person, or others who directly or indirectly helps to conduct this research work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08991" y="287694"/>
            <a:ext cx="11374017" cy="75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632423"/>
              </a:buClr>
              <a:buSzPct val="100000"/>
            </a:pPr>
            <a:r>
              <a:rPr lang="en-US" sz="4500" dirty="0">
                <a:sym typeface="Arial Rounded"/>
              </a:rPr>
              <a:t>BACKGROUND AND Introduction</a:t>
            </a:r>
            <a:endParaRPr sz="4500" dirty="0"/>
          </a:p>
        </p:txBody>
      </p:sp>
      <p:sp>
        <p:nvSpPr>
          <p:cNvPr id="109" name="Google Shape;109;p3"/>
          <p:cNvSpPr txBox="1">
            <a:spLocks noGrp="1"/>
          </p:cNvSpPr>
          <p:nvPr>
            <p:ph idx="1"/>
          </p:nvPr>
        </p:nvSpPr>
        <p:spPr>
          <a:xfrm>
            <a:off x="105744" y="1237046"/>
            <a:ext cx="6024465" cy="533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Use at least 20 font or more to present your words</a:t>
            </a:r>
            <a:endParaRPr dirty="0"/>
          </a:p>
          <a:p>
            <a:pPr marL="342900" indent="-342900"/>
            <a:r>
              <a:rPr lang="en-US" dirty="0"/>
              <a:t>Don’t write the full sentences to describe</a:t>
            </a:r>
            <a:endParaRPr dirty="0"/>
          </a:p>
          <a:p>
            <a:pPr marL="342900" indent="-342900"/>
            <a:r>
              <a:rPr lang="en-US" dirty="0"/>
              <a:t>Use figures, flow diagrams, images with few significant words to share your thoughts</a:t>
            </a:r>
            <a:endParaRPr dirty="0"/>
          </a:p>
          <a:p>
            <a:pPr marL="342900" indent="-342900"/>
            <a:r>
              <a:rPr lang="en-US" dirty="0"/>
              <a:t>You can emphasize words in a line using bold, </a:t>
            </a:r>
            <a:r>
              <a:rPr lang="en-US" dirty="0" err="1"/>
              <a:t>coloured</a:t>
            </a:r>
            <a:r>
              <a:rPr lang="en-US" dirty="0"/>
              <a:t> texts, or underlining them</a:t>
            </a:r>
            <a:endParaRPr dirty="0"/>
          </a:p>
          <a:p>
            <a:pPr marL="342900" indent="-190500">
              <a:buNone/>
            </a:pPr>
            <a:endParaRPr dirty="0"/>
          </a:p>
          <a:p>
            <a:pPr marL="342900" indent="-190500">
              <a:buNone/>
            </a:pPr>
            <a:endParaRPr dirty="0"/>
          </a:p>
        </p:txBody>
      </p:sp>
      <p:sp>
        <p:nvSpPr>
          <p:cNvPr id="2" name="Google Shape;109;p3">
            <a:extLst>
              <a:ext uri="{FF2B5EF4-FFF2-40B4-BE49-F238E27FC236}">
                <a16:creationId xmlns:a16="http://schemas.microsoft.com/office/drawing/2014/main" id="{01EC6B07-6569-B6A0-3948-E945AB29E102}"/>
              </a:ext>
            </a:extLst>
          </p:cNvPr>
          <p:cNvSpPr txBox="1">
            <a:spLocks/>
          </p:cNvSpPr>
          <p:nvPr/>
        </p:nvSpPr>
        <p:spPr>
          <a:xfrm>
            <a:off x="6111547" y="1237046"/>
            <a:ext cx="6024465" cy="53332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Use at least 20 font or more to present your words</a:t>
            </a:r>
          </a:p>
          <a:p>
            <a:pPr marL="342900" indent="-342900"/>
            <a:r>
              <a:rPr lang="en-US" dirty="0"/>
              <a:t>Don’t write the full sentences to describe</a:t>
            </a:r>
          </a:p>
          <a:p>
            <a:pPr marL="342900" indent="-342900"/>
            <a:r>
              <a:rPr lang="en-US" dirty="0"/>
              <a:t>Use figures, flow diagrams, images with few significant words to share your thoughts</a:t>
            </a:r>
          </a:p>
          <a:p>
            <a:pPr marL="342900" indent="-342900"/>
            <a:r>
              <a:rPr lang="en-US" dirty="0"/>
              <a:t>You can emphasize words in a line using bold, </a:t>
            </a:r>
            <a:r>
              <a:rPr lang="en-US" dirty="0" err="1"/>
              <a:t>coloured</a:t>
            </a:r>
            <a:r>
              <a:rPr lang="en-US" dirty="0"/>
              <a:t> texts, or underlining them</a:t>
            </a:r>
          </a:p>
          <a:p>
            <a:pPr marL="342900" indent="-190500">
              <a:buFont typeface="Tw Cen MT" panose="020B0602020104020603" pitchFamily="34" charset="0"/>
              <a:buNone/>
            </a:pPr>
            <a:endParaRPr lang="en-US" dirty="0"/>
          </a:p>
          <a:p>
            <a:pPr marL="342900" indent="-190500">
              <a:buFont typeface="Tw Cen MT" panose="020B0602020104020603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933060" y="380999"/>
            <a:ext cx="9896669" cy="4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Related Works/ Recent Trends/ Literature </a:t>
            </a:r>
            <a:r>
              <a:rPr lang="en-US" dirty="0" err="1"/>
              <a:t>REveiw</a:t>
            </a:r>
            <a:endParaRPr dirty="0"/>
          </a:p>
        </p:txBody>
      </p:sp>
      <p:sp>
        <p:nvSpPr>
          <p:cNvPr id="121" name="Google Shape;121;p5"/>
          <p:cNvSpPr txBox="1">
            <a:spLocks noGrp="1"/>
          </p:cNvSpPr>
          <p:nvPr>
            <p:ph idx="1"/>
          </p:nvPr>
        </p:nvSpPr>
        <p:spPr>
          <a:xfrm>
            <a:off x="74645" y="1218385"/>
            <a:ext cx="5831633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 the </a:t>
            </a:r>
            <a:r>
              <a:rPr lang="en-US" i="1" dirty="0"/>
              <a:t>Related Works</a:t>
            </a:r>
            <a:r>
              <a:rPr lang="en-US" dirty="0"/>
              <a:t> section, you should discuss briefly about published matter that technically relates to your proposed </a:t>
            </a:r>
            <a:r>
              <a:rPr lang="en-US" i="1" dirty="0"/>
              <a:t>work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" name="Google Shape;121;p5">
            <a:extLst>
              <a:ext uri="{FF2B5EF4-FFF2-40B4-BE49-F238E27FC236}">
                <a16:creationId xmlns:a16="http://schemas.microsoft.com/office/drawing/2014/main" id="{C731ABB0-45F8-BF6A-27FD-6F222ED806DC}"/>
              </a:ext>
            </a:extLst>
          </p:cNvPr>
          <p:cNvSpPr txBox="1">
            <a:spLocks/>
          </p:cNvSpPr>
          <p:nvPr/>
        </p:nvSpPr>
        <p:spPr>
          <a:xfrm>
            <a:off x="6120882" y="1264223"/>
            <a:ext cx="5996473" cy="51273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In the </a:t>
            </a:r>
            <a:r>
              <a:rPr lang="en-US" i="1" dirty="0"/>
              <a:t>Related Works</a:t>
            </a:r>
            <a:r>
              <a:rPr lang="en-US" dirty="0"/>
              <a:t> section, you should discuss briefly about published matter that technically relates to your proposed </a:t>
            </a:r>
            <a:r>
              <a:rPr lang="en-US" i="1" dirty="0"/>
              <a:t>work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/>
              <a:t>Problem Statements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idx="1"/>
          </p:nvPr>
        </p:nvSpPr>
        <p:spPr>
          <a:xfrm>
            <a:off x="690465" y="1349685"/>
            <a:ext cx="4889241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Domain Application problem</a:t>
            </a:r>
          </a:p>
        </p:txBody>
      </p:sp>
      <p:sp>
        <p:nvSpPr>
          <p:cNvPr id="2" name="Google Shape;115;p4">
            <a:extLst>
              <a:ext uri="{FF2B5EF4-FFF2-40B4-BE49-F238E27FC236}">
                <a16:creationId xmlns:a16="http://schemas.microsoft.com/office/drawing/2014/main" id="{610A68E3-62A6-A967-8D53-69A401050D70}"/>
              </a:ext>
            </a:extLst>
          </p:cNvPr>
          <p:cNvSpPr txBox="1">
            <a:spLocks/>
          </p:cNvSpPr>
          <p:nvPr/>
        </p:nvSpPr>
        <p:spPr>
          <a:xfrm>
            <a:off x="6861110" y="1250158"/>
            <a:ext cx="4889241" cy="51273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Tw Cen MT" panose="020B0602020104020603" pitchFamily="34" charset="0"/>
              <a:buNone/>
            </a:pPr>
            <a:r>
              <a:rPr lang="en-US" dirty="0"/>
              <a:t>Computational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Research Questions and Objectives</a:t>
            </a:r>
            <a:endParaRPr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idx="1"/>
          </p:nvPr>
        </p:nvSpPr>
        <p:spPr>
          <a:xfrm>
            <a:off x="964162" y="1153071"/>
            <a:ext cx="10643119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Mention the specific objectives for the audience (at most 4)</a:t>
            </a:r>
            <a:endParaRPr dirty="0"/>
          </a:p>
          <a:p>
            <a:pPr marL="342900" indent="-342900"/>
            <a:r>
              <a:rPr lang="en-US" dirty="0"/>
              <a:t>Specific objective clarifies what you have solved or searched for</a:t>
            </a:r>
            <a:endParaRPr dirty="0"/>
          </a:p>
          <a:p>
            <a:pPr marL="342900" indent="-342900"/>
            <a:r>
              <a:rPr lang="en-US" dirty="0"/>
              <a:t>Also it directs your results</a:t>
            </a:r>
            <a:endParaRPr dirty="0"/>
          </a:p>
          <a:p>
            <a:pPr marL="342900" indent="-342900"/>
            <a:r>
              <a:rPr lang="en-US" dirty="0"/>
              <a:t>Write the objectives in the following way</a:t>
            </a:r>
            <a:endParaRPr dirty="0"/>
          </a:p>
          <a:p>
            <a:pPr marL="742950" lvl="1" indent="-285750"/>
            <a:r>
              <a:rPr lang="en-US" dirty="0"/>
              <a:t>To determine the number of slides</a:t>
            </a:r>
            <a:endParaRPr dirty="0"/>
          </a:p>
          <a:p>
            <a:pPr marL="742950" lvl="1" indent="-285750"/>
            <a:r>
              <a:rPr lang="en-US" dirty="0"/>
              <a:t>To model the ppt slide</a:t>
            </a:r>
            <a:endParaRPr dirty="0"/>
          </a:p>
          <a:p>
            <a:pPr marL="742950" lvl="1" indent="-285750"/>
            <a:r>
              <a:rPr lang="en-US" dirty="0"/>
              <a:t>To evaluate the work with others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Research Contributions &amp; outputs</a:t>
            </a:r>
            <a:endParaRPr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idx="1"/>
          </p:nvPr>
        </p:nvSpPr>
        <p:spPr>
          <a:xfrm>
            <a:off x="1017037" y="975789"/>
            <a:ext cx="10674220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Mention the Contributions for the audience (extracted from the objectives)</a:t>
            </a:r>
            <a:endParaRPr dirty="0"/>
          </a:p>
          <a:p>
            <a:pPr marL="342900" indent="-342900"/>
            <a:r>
              <a:rPr lang="en-US" dirty="0"/>
              <a:t>Specific contributions clarifies what you have solved or searched for</a:t>
            </a:r>
            <a:endParaRPr dirty="0"/>
          </a:p>
          <a:p>
            <a:pPr marL="342900" indent="-342900"/>
            <a:r>
              <a:rPr lang="en-US" dirty="0"/>
              <a:t>Also it directs your results</a:t>
            </a:r>
            <a:endParaRPr dirty="0"/>
          </a:p>
          <a:p>
            <a:pPr marL="342900" indent="-342900"/>
            <a:r>
              <a:rPr lang="en-US" dirty="0"/>
              <a:t>Write the contribution in the following way</a:t>
            </a:r>
            <a:endParaRPr dirty="0"/>
          </a:p>
          <a:p>
            <a:pPr marL="742950" lvl="1" indent="-285750"/>
            <a:r>
              <a:rPr lang="en-US" dirty="0"/>
              <a:t>We developed ……</a:t>
            </a:r>
            <a:endParaRPr dirty="0"/>
          </a:p>
          <a:p>
            <a:pPr marL="742950" lvl="1" indent="-285750"/>
            <a:r>
              <a:rPr lang="en-US" dirty="0"/>
              <a:t>We build  the first…</a:t>
            </a:r>
            <a:endParaRPr dirty="0"/>
          </a:p>
          <a:p>
            <a:pPr marL="742950" lvl="1" indent="-285750"/>
            <a:r>
              <a:rPr lang="en-US" dirty="0"/>
              <a:t>We deployed  novel… </a:t>
            </a:r>
            <a:r>
              <a:rPr lang="en-US" dirty="0" err="1"/>
              <a:t>etc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4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8077200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Methodology &amp; system </a:t>
            </a:r>
            <a:r>
              <a:rPr lang="en-US" dirty="0" err="1"/>
              <a:t>archtecture</a:t>
            </a:r>
            <a:endParaRPr dirty="0"/>
          </a:p>
        </p:txBody>
      </p:sp>
      <p:sp>
        <p:nvSpPr>
          <p:cNvPr id="133" name="Google Shape;133;p7"/>
          <p:cNvSpPr txBox="1">
            <a:spLocks noGrp="1"/>
          </p:cNvSpPr>
          <p:nvPr>
            <p:ph idx="1"/>
          </p:nvPr>
        </p:nvSpPr>
        <p:spPr>
          <a:xfrm>
            <a:off x="942391" y="975789"/>
            <a:ext cx="10898155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A block diagram or flow-diagram can help to share your methodology without using hundred words</a:t>
            </a:r>
            <a:endParaRPr dirty="0"/>
          </a:p>
          <a:p>
            <a:pPr marL="342900" indent="-190500">
              <a:buNone/>
            </a:pPr>
            <a:endParaRPr dirty="0"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6406" y="2667000"/>
            <a:ext cx="8739188" cy="20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99108186-81FE-8EFD-9802-D453706A2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EE032C69-59AC-68B2-8F14-19DA00D4B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829" y="474306"/>
            <a:ext cx="10730204" cy="37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/>
              <a:t>Dataset Description and Exploratory data analysis</a:t>
            </a:r>
            <a:endParaRPr dirty="0"/>
          </a:p>
        </p:txBody>
      </p:sp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7ADDF942-C187-9A3C-0197-51DA95F9B5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5233" y="1069096"/>
            <a:ext cx="2817846" cy="5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Dataset description</a:t>
            </a:r>
            <a:endParaRPr dirty="0"/>
          </a:p>
          <a:p>
            <a:pPr marL="342900" indent="-190500">
              <a:buNone/>
            </a:pPr>
            <a:endParaRPr dirty="0"/>
          </a:p>
        </p:txBody>
      </p:sp>
      <p:sp>
        <p:nvSpPr>
          <p:cNvPr id="2" name="Google Shape;133;p7">
            <a:extLst>
              <a:ext uri="{FF2B5EF4-FFF2-40B4-BE49-F238E27FC236}">
                <a16:creationId xmlns:a16="http://schemas.microsoft.com/office/drawing/2014/main" id="{0693850C-CB9F-3A46-4165-3A586AA29402}"/>
              </a:ext>
            </a:extLst>
          </p:cNvPr>
          <p:cNvSpPr txBox="1">
            <a:spLocks/>
          </p:cNvSpPr>
          <p:nvPr/>
        </p:nvSpPr>
        <p:spPr>
          <a:xfrm>
            <a:off x="3977951" y="1174843"/>
            <a:ext cx="8021216" cy="51273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EDA Results, Graphs and insights go here</a:t>
            </a:r>
          </a:p>
          <a:p>
            <a:pPr marL="342900" indent="-190500">
              <a:buFont typeface="Tw Cen MT" panose="020B0602020104020603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76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394</TotalTime>
  <Words>792</Words>
  <Application>Microsoft Office PowerPoint</Application>
  <PresentationFormat>Widescreen</PresentationFormat>
  <Paragraphs>98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Rounded</vt:lpstr>
      <vt:lpstr>Calibri</vt:lpstr>
      <vt:lpstr>Tw Cen MT</vt:lpstr>
      <vt:lpstr>Tw Cen MT Condensed</vt:lpstr>
      <vt:lpstr>Wingdings 3</vt:lpstr>
      <vt:lpstr>Integral</vt:lpstr>
      <vt:lpstr>Department of Computer Science, COCIS Makerere University Supervisor: Ggaliwango Marvin</vt:lpstr>
      <vt:lpstr>Contents of Presentation</vt:lpstr>
      <vt:lpstr>BACKGROUND AND Introduction</vt:lpstr>
      <vt:lpstr>Related Works/ Recent Trends/ Literature REveiw</vt:lpstr>
      <vt:lpstr>Problem Statements</vt:lpstr>
      <vt:lpstr>Research Questions and Objectives</vt:lpstr>
      <vt:lpstr>Research Contributions &amp; outputs</vt:lpstr>
      <vt:lpstr>Methodology &amp; system archtecture</vt:lpstr>
      <vt:lpstr>Dataset Description and Exploratory data analysis</vt:lpstr>
      <vt:lpstr>OUTPUT Results and Discussions</vt:lpstr>
      <vt:lpstr>Results and Discussions – Cont’d </vt:lpstr>
      <vt:lpstr>Expected Results and Discussions – Cont’d </vt:lpstr>
      <vt:lpstr>Expected Results and Discussions – Cont’d </vt:lpstr>
      <vt:lpstr>Explainable AI Results and Discussions – Cont’d </vt:lpstr>
      <vt:lpstr>Explainable AI Results and Discussions – Cont’d </vt:lpstr>
      <vt:lpstr>Model Selection and deployment</vt:lpstr>
      <vt:lpstr>Demonstration of the developed Product</vt:lpstr>
      <vt:lpstr>Conclusions and limitations</vt:lpstr>
      <vt:lpstr>Next Steps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Ggaliwango Marvin</dc:creator>
  <cp:lastModifiedBy>Ggaliwango Ggaliwango</cp:lastModifiedBy>
  <cp:revision>43</cp:revision>
  <dcterms:created xsi:type="dcterms:W3CDTF">2006-08-16T00:00:00Z</dcterms:created>
  <dcterms:modified xsi:type="dcterms:W3CDTF">2025-06-03T18:37:52Z</dcterms:modified>
</cp:coreProperties>
</file>