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73" r:id="rId3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ewsGoth for Porsche Com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ewsGoth for Porsche Com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ewsGoth for Porsche Com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ewsGoth for Porsche Com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ewsGoth for Porsche Com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ewsGoth for Porsche Com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ewsGoth for Porsche Com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ewsGoth for Porsche Com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NewsGoth for Porsche Com Regular"/>
      </a:defRPr>
    </a:lvl9pPr>
  </p:defaultTextStyle>
  <p:extLst>
    <p:ext uri="{EFAFB233-063F-42B5-8137-9DF3F51BA10A}">
      <p15:sldGuideLst xmlns:p15="http://schemas.microsoft.com/office/powerpoint/2012/main">
        <p15:guide id="1" orient="horz" pos="3517">
          <p15:clr>
            <a:srgbClr val="A4A3A4"/>
          </p15:clr>
        </p15:guide>
        <p15:guide id="2" pos="49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82"/>
    <a:srgbClr val="33786D"/>
    <a:srgbClr val="347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wholeTbl>
    <a:band2H>
      <a:tcTxStyle/>
      <a:tcStyle>
        <a:tcBdr/>
        <a:fill>
          <a:solidFill>
            <a:schemeClr val="accent4">
              <a:lumOff val="5882"/>
            </a:schemeClr>
          </a:solidFill>
        </a:fill>
      </a:tcStyle>
    </a:band2H>
    <a:firstCol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A7A7A7"/>
          </a:solidFill>
        </a:fill>
      </a:tcStyle>
    </a:firstCol>
    <a:lastRow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A7A7A7"/>
          </a:solidFill>
        </a:fill>
      </a:tcStyle>
    </a:lastRow>
    <a:firstRow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A7A7A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chemeClr val="accent1">
              <a:lumOff val="59086"/>
            </a:schemeClr>
          </a:solidFill>
        </a:fill>
      </a:tcStyle>
    </a:band2H>
    <a:firstCol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2DD"/>
          </a:solidFill>
        </a:fill>
      </a:tcStyle>
    </a:wholeTbl>
    <a:band2H>
      <a:tcTxStyle/>
      <a:tcStyle>
        <a:tcBdr/>
        <a:fill>
          <a:solidFill>
            <a:srgbClr val="E7EAEF"/>
          </a:solidFill>
        </a:fill>
      </a:tcStyle>
    </a:band2H>
    <a:firstCol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5">
              <a:lumOff val="44000"/>
            </a:schemeClr>
          </a:solidFill>
        </a:fill>
      </a:tcStyle>
    </a:band2H>
    <a:firstCol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A7A7"/>
          </a:solidFill>
        </a:fill>
      </a:tcStyle>
    </a:firstCol>
    <a:lastRow>
      <a:tcTxStyle b="on" i="off">
        <a:font>
          <a:latin typeface="NewsGoth for Porsche Com Bold"/>
          <a:ea typeface="NewsGoth for Porsche Com Bold"/>
          <a:cs typeface="NewsGoth for Porsche Com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lumOff val="44000"/>
            </a:schemeClr>
          </a:solidFill>
        </a:fill>
      </a:tcStyle>
    </a:lastRow>
    <a:firstRow>
      <a:tcTxStyle b="on" i="off">
        <a:font>
          <a:latin typeface="NewsGoth for Porsche Com Bold"/>
          <a:ea typeface="NewsGoth for Porsche Com Bold"/>
          <a:cs typeface="NewsGoth for Porsche Com Bold"/>
        </a:font>
        <a:schemeClr val="accent5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A7A7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5">
              <a:lumOff val="44000"/>
            </a:schemeClr>
          </a:solidFill>
        </a:fill>
      </a:tcStyle>
    </a:band2H>
    <a:firstCol>
      <a:tcTxStyle b="on" i="off">
        <a:font>
          <a:latin typeface="NewsGoth for Porsche Com Bold"/>
          <a:ea typeface="NewsGoth for Porsche Com Bold"/>
          <a:cs typeface="NewsGoth for Porsche Com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NewsGoth for Porsche Com Bold"/>
          <a:ea typeface="NewsGoth for Porsche Com Bold"/>
          <a:cs typeface="NewsGoth for Porsche Com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NewsGoth for Porsche Com Bold"/>
          <a:ea typeface="NewsGoth for Porsche Com Bold"/>
          <a:cs typeface="NewsGoth for Porsche Com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4660"/>
  </p:normalViewPr>
  <p:slideViewPr>
    <p:cSldViewPr snapToGrid="0">
      <p:cViewPr varScale="1">
        <p:scale>
          <a:sx n="105" d="100"/>
          <a:sy n="105" d="100"/>
        </p:scale>
        <p:origin x="936" y="200"/>
      </p:cViewPr>
      <p:guideLst>
        <p:guide orient="horz" pos="3517"/>
        <p:guide pos="49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9794E-2079-46ED-A86D-4F8FDDD827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AAA45-8109-49AC-8A72-FB4DD768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0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818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latinLnBrk="0">
      <a:defRPr sz="1200">
        <a:latin typeface="+mn-lt"/>
        <a:ea typeface="+mn-ea"/>
        <a:cs typeface="+mn-cs"/>
        <a:sym typeface="NewsGoth for Porsche Com Regular"/>
      </a:defRPr>
    </a:lvl1pPr>
    <a:lvl2pPr indent="228600" latinLnBrk="0">
      <a:defRPr sz="1200">
        <a:latin typeface="+mn-lt"/>
        <a:ea typeface="+mn-ea"/>
        <a:cs typeface="+mn-cs"/>
        <a:sym typeface="NewsGoth for Porsche Com Regular"/>
      </a:defRPr>
    </a:lvl2pPr>
    <a:lvl3pPr indent="457200" latinLnBrk="0">
      <a:defRPr sz="1200">
        <a:latin typeface="+mn-lt"/>
        <a:ea typeface="+mn-ea"/>
        <a:cs typeface="+mn-cs"/>
        <a:sym typeface="NewsGoth for Porsche Com Regular"/>
      </a:defRPr>
    </a:lvl3pPr>
    <a:lvl4pPr indent="685800" latinLnBrk="0">
      <a:defRPr sz="1200">
        <a:latin typeface="+mn-lt"/>
        <a:ea typeface="+mn-ea"/>
        <a:cs typeface="+mn-cs"/>
        <a:sym typeface="NewsGoth for Porsche Com Regular"/>
      </a:defRPr>
    </a:lvl4pPr>
    <a:lvl5pPr indent="914400" latinLnBrk="0">
      <a:defRPr sz="1200">
        <a:latin typeface="+mn-lt"/>
        <a:ea typeface="+mn-ea"/>
        <a:cs typeface="+mn-cs"/>
        <a:sym typeface="NewsGoth for Porsche Com Regular"/>
      </a:defRPr>
    </a:lvl5pPr>
    <a:lvl6pPr indent="1143000" latinLnBrk="0">
      <a:defRPr sz="1200">
        <a:latin typeface="+mn-lt"/>
        <a:ea typeface="+mn-ea"/>
        <a:cs typeface="+mn-cs"/>
        <a:sym typeface="NewsGoth for Porsche Com Regular"/>
      </a:defRPr>
    </a:lvl6pPr>
    <a:lvl7pPr indent="1371600" latinLnBrk="0">
      <a:defRPr sz="1200">
        <a:latin typeface="+mn-lt"/>
        <a:ea typeface="+mn-ea"/>
        <a:cs typeface="+mn-cs"/>
        <a:sym typeface="NewsGoth for Porsche Com Regular"/>
      </a:defRPr>
    </a:lvl7pPr>
    <a:lvl8pPr indent="1600200" latinLnBrk="0">
      <a:defRPr sz="1200">
        <a:latin typeface="+mn-lt"/>
        <a:ea typeface="+mn-ea"/>
        <a:cs typeface="+mn-cs"/>
        <a:sym typeface="NewsGoth for Porsche Com Regular"/>
      </a:defRPr>
    </a:lvl8pPr>
    <a:lvl9pPr indent="1828800" latinLnBrk="0">
      <a:defRPr sz="1200">
        <a:latin typeface="+mn-lt"/>
        <a:ea typeface="+mn-ea"/>
        <a:cs typeface="+mn-cs"/>
        <a:sym typeface="NewsGoth for Porsche Com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6"/>
          <p:cNvGrpSpPr/>
          <p:nvPr/>
        </p:nvGrpSpPr>
        <p:grpSpPr>
          <a:xfrm>
            <a:off x="10029687" y="3924972"/>
            <a:ext cx="1212159" cy="548641"/>
            <a:chOff x="0" y="0"/>
            <a:chExt cx="1212158" cy="548640"/>
          </a:xfrm>
        </p:grpSpPr>
        <p:sp>
          <p:nvSpPr>
            <p:cNvPr id="34" name="Shape 34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-1"/>
              <a:ext cx="56748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0/0/0</a:t>
              </a:r>
            </a:p>
          </p:txBody>
        </p:sp>
      </p:grpSp>
      <p:pic>
        <p:nvPicPr>
          <p:cNvPr id="37" name="image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93" y="115200"/>
            <a:ext cx="1653013" cy="1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-1" y="3456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1" y="64764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9511543" y="6567216"/>
            <a:ext cx="210469" cy="21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3" name="Group 43"/>
          <p:cNvGrpSpPr/>
          <p:nvPr/>
        </p:nvGrpSpPr>
        <p:grpSpPr>
          <a:xfrm>
            <a:off x="10029687" y="4493081"/>
            <a:ext cx="1212159" cy="548641"/>
            <a:chOff x="0" y="0"/>
            <a:chExt cx="1212158" cy="548640"/>
          </a:xfrm>
        </p:grpSpPr>
        <p:sp>
          <p:nvSpPr>
            <p:cNvPr id="41" name="Shape 41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2A4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-1"/>
              <a:ext cx="97713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42/75/109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029687" y="5665880"/>
            <a:ext cx="1212160" cy="548641"/>
            <a:chOff x="0" y="0"/>
            <a:chExt cx="1212158" cy="548640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1212159" cy="479425"/>
            </a:xfrm>
            <a:prstGeom prst="rect">
              <a:avLst/>
            </a:prstGeom>
            <a:solidFill>
              <a:srgbClr val="7777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0"/>
              <a:ext cx="1181964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119/119/119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0029687" y="6253343"/>
            <a:ext cx="1615113" cy="605397"/>
            <a:chOff x="0" y="0"/>
            <a:chExt cx="1615111" cy="605395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1615112" cy="60539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28377"/>
              <a:ext cx="151000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Use transparency 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to shade colours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0029687" y="3353472"/>
            <a:ext cx="1212159" cy="548641"/>
            <a:chOff x="0" y="0"/>
            <a:chExt cx="1212158" cy="548640"/>
          </a:xfrm>
        </p:grpSpPr>
        <p:sp>
          <p:nvSpPr>
            <p:cNvPr id="50" name="Shape 50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-1"/>
              <a:ext cx="1181964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255/255/255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0029687" y="5055056"/>
            <a:ext cx="1212160" cy="548641"/>
            <a:chOff x="0" y="0"/>
            <a:chExt cx="1212158" cy="548640"/>
          </a:xfrm>
        </p:grpSpPr>
        <p:sp>
          <p:nvSpPr>
            <p:cNvPr id="53" name="Shape 53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-1"/>
              <a:ext cx="772313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153/0/0</a:t>
              </a:r>
            </a:p>
          </p:txBody>
        </p:sp>
      </p:grpSp>
      <p:sp>
        <p:nvSpPr>
          <p:cNvPr id="56" name="Shape 56"/>
          <p:cNvSpPr/>
          <p:nvPr/>
        </p:nvSpPr>
        <p:spPr>
          <a:xfrm>
            <a:off x="2118186" y="6566673"/>
            <a:ext cx="56659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rPr dirty="0"/>
              <a:t>Porsche Golf Cup China Final 201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57" name="Shape 57"/>
          <p:cNvSpPr/>
          <p:nvPr/>
        </p:nvSpPr>
        <p:spPr>
          <a:xfrm>
            <a:off x="173165" y="6535839"/>
            <a:ext cx="10602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t>Dr. Ing. h.c. F. Porsche AG</a:t>
            </a:r>
          </a:p>
        </p:txBody>
      </p:sp>
      <p:sp>
        <p:nvSpPr>
          <p:cNvPr id="58" name="Shape 58"/>
          <p:cNvSpPr/>
          <p:nvPr/>
        </p:nvSpPr>
        <p:spPr>
          <a:xfrm>
            <a:off x="173165" y="6630034"/>
            <a:ext cx="238031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Porsche (China) Motors Ltd.</a:t>
            </a:r>
          </a:p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Marketing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171619" y="6309321"/>
            <a:ext cx="9559669" cy="10259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ts val="800"/>
              </a:lnSpc>
              <a:defRPr sz="700"/>
            </a:lvl1pPr>
            <a:lvl2pPr marL="0" indent="0">
              <a:lnSpc>
                <a:spcPts val="800"/>
              </a:lnSpc>
              <a:buSzTx/>
              <a:buNone/>
              <a:defRPr sz="700"/>
            </a:lvl2pPr>
            <a:lvl3pPr marL="0" indent="0">
              <a:lnSpc>
                <a:spcPts val="800"/>
              </a:lnSpc>
              <a:buSzTx/>
              <a:buNone/>
              <a:defRPr sz="700"/>
            </a:lvl3pPr>
            <a:lvl4pPr marL="0" indent="0">
              <a:lnSpc>
                <a:spcPts val="800"/>
              </a:lnSpc>
              <a:buSzTx/>
              <a:buNone/>
              <a:defRPr sz="700"/>
            </a:lvl4pPr>
            <a:lvl5pPr marL="0" indent="0">
              <a:lnSpc>
                <a:spcPts val="800"/>
              </a:lnSpc>
              <a:buSzTx/>
              <a:buNone/>
              <a:defRPr sz="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half" idx="13"/>
          </p:nvPr>
        </p:nvSpPr>
        <p:spPr>
          <a:xfrm>
            <a:off x="171620" y="1449390"/>
            <a:ext cx="9559667" cy="16927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71619" y="579439"/>
            <a:ext cx="9550392" cy="6035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10029687" y="3924972"/>
            <a:ext cx="1212159" cy="548641"/>
            <a:chOff x="0" y="0"/>
            <a:chExt cx="1212158" cy="548640"/>
          </a:xfrm>
        </p:grpSpPr>
        <p:sp>
          <p:nvSpPr>
            <p:cNvPr id="68" name="Shape 68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-1"/>
              <a:ext cx="56748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0/0/0</a:t>
              </a:r>
            </a:p>
          </p:txBody>
        </p:sp>
      </p:grpSp>
      <p:pic>
        <p:nvPicPr>
          <p:cNvPr id="71" name="image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93" y="115200"/>
            <a:ext cx="1653013" cy="1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-1" y="3456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3" name="Shape 73"/>
          <p:cNvSpPr/>
          <p:nvPr/>
        </p:nvSpPr>
        <p:spPr>
          <a:xfrm>
            <a:off x="-1" y="64764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9511543" y="6567216"/>
            <a:ext cx="210469" cy="21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77" name="Group 77"/>
          <p:cNvGrpSpPr/>
          <p:nvPr/>
        </p:nvGrpSpPr>
        <p:grpSpPr>
          <a:xfrm>
            <a:off x="10029687" y="4493081"/>
            <a:ext cx="1212159" cy="548641"/>
            <a:chOff x="0" y="0"/>
            <a:chExt cx="1212158" cy="548640"/>
          </a:xfrm>
        </p:grpSpPr>
        <p:sp>
          <p:nvSpPr>
            <p:cNvPr id="75" name="Shape 75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2A4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-1"/>
              <a:ext cx="97713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42/75/109</a:t>
              </a:r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10029687" y="5665880"/>
            <a:ext cx="1212160" cy="548641"/>
            <a:chOff x="0" y="0"/>
            <a:chExt cx="1212158" cy="548640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1212159" cy="479425"/>
            </a:xfrm>
            <a:prstGeom prst="rect">
              <a:avLst/>
            </a:prstGeom>
            <a:solidFill>
              <a:srgbClr val="7777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0"/>
              <a:ext cx="1181964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119/119/119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10029687" y="6253343"/>
            <a:ext cx="1615113" cy="605397"/>
            <a:chOff x="0" y="0"/>
            <a:chExt cx="1615111" cy="605395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1615112" cy="60539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28377"/>
              <a:ext cx="151000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Use transparency 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to shade colours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10029687" y="3353472"/>
            <a:ext cx="1212159" cy="548641"/>
            <a:chOff x="0" y="0"/>
            <a:chExt cx="1212158" cy="548640"/>
          </a:xfrm>
        </p:grpSpPr>
        <p:sp>
          <p:nvSpPr>
            <p:cNvPr id="84" name="Shape 84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-1"/>
              <a:ext cx="1181964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255/255/255</a:t>
              </a:r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10029687" y="5055056"/>
            <a:ext cx="1212160" cy="548641"/>
            <a:chOff x="0" y="0"/>
            <a:chExt cx="1212158" cy="548640"/>
          </a:xfrm>
        </p:grpSpPr>
        <p:sp>
          <p:nvSpPr>
            <p:cNvPr id="87" name="Shape 87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-1"/>
              <a:ext cx="772313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153/0/0</a:t>
              </a:r>
            </a:p>
          </p:txBody>
        </p:sp>
      </p:grpSp>
      <p:sp>
        <p:nvSpPr>
          <p:cNvPr id="90" name="Shape 90"/>
          <p:cNvSpPr/>
          <p:nvPr/>
        </p:nvSpPr>
        <p:spPr>
          <a:xfrm>
            <a:off x="2118186" y="6566673"/>
            <a:ext cx="56659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rPr dirty="0"/>
              <a:t>Porsche Golf Cup China Final 201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91" name="Shape 91"/>
          <p:cNvSpPr/>
          <p:nvPr/>
        </p:nvSpPr>
        <p:spPr>
          <a:xfrm>
            <a:off x="173165" y="6535839"/>
            <a:ext cx="10602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t>Dr. Ing. h.c. F. Porsche AG</a:t>
            </a:r>
          </a:p>
        </p:txBody>
      </p:sp>
      <p:sp>
        <p:nvSpPr>
          <p:cNvPr id="92" name="Shape 92"/>
          <p:cNvSpPr/>
          <p:nvPr/>
        </p:nvSpPr>
        <p:spPr>
          <a:xfrm>
            <a:off x="173165" y="6630034"/>
            <a:ext cx="238031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Porsche (China) Motors Ltd.</a:t>
            </a:r>
          </a:p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Marketing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71621" y="1449388"/>
            <a:ext cx="4692478" cy="16927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5038809" y="1449388"/>
            <a:ext cx="4692479" cy="169277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171619" y="579439"/>
            <a:ext cx="9550392" cy="6035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4"/>
          </p:nvPr>
        </p:nvSpPr>
        <p:spPr>
          <a:xfrm>
            <a:off x="171620" y="6309321"/>
            <a:ext cx="9559668" cy="10259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ts val="800"/>
              </a:lnSpc>
              <a:defRPr sz="7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5"/>
          <p:cNvGrpSpPr/>
          <p:nvPr/>
        </p:nvGrpSpPr>
        <p:grpSpPr>
          <a:xfrm>
            <a:off x="10029687" y="3924972"/>
            <a:ext cx="1212159" cy="548641"/>
            <a:chOff x="0" y="0"/>
            <a:chExt cx="1212158" cy="548640"/>
          </a:xfrm>
        </p:grpSpPr>
        <p:sp>
          <p:nvSpPr>
            <p:cNvPr id="103" name="Shape 103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-1"/>
              <a:ext cx="56748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0/0/0</a:t>
              </a:r>
            </a:p>
          </p:txBody>
        </p:sp>
      </p:grpSp>
      <p:pic>
        <p:nvPicPr>
          <p:cNvPr id="106" name="image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93" y="115200"/>
            <a:ext cx="1653013" cy="1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-1" y="3456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-1" y="64764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9511543" y="6567216"/>
            <a:ext cx="210469" cy="21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12" name="Group 112"/>
          <p:cNvGrpSpPr/>
          <p:nvPr/>
        </p:nvGrpSpPr>
        <p:grpSpPr>
          <a:xfrm>
            <a:off x="10029687" y="4493081"/>
            <a:ext cx="1212159" cy="548641"/>
            <a:chOff x="0" y="0"/>
            <a:chExt cx="1212158" cy="548640"/>
          </a:xfrm>
        </p:grpSpPr>
        <p:sp>
          <p:nvSpPr>
            <p:cNvPr id="110" name="Shape 110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2A4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-1"/>
              <a:ext cx="97713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42/75/109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10029687" y="5665880"/>
            <a:ext cx="1212160" cy="548641"/>
            <a:chOff x="0" y="0"/>
            <a:chExt cx="1212158" cy="548640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1212159" cy="479425"/>
            </a:xfrm>
            <a:prstGeom prst="rect">
              <a:avLst/>
            </a:prstGeom>
            <a:solidFill>
              <a:srgbClr val="7777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0"/>
              <a:ext cx="1181964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119/119/119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10029687" y="6253343"/>
            <a:ext cx="1615113" cy="605397"/>
            <a:chOff x="0" y="0"/>
            <a:chExt cx="1615111" cy="605395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1615112" cy="60539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28377"/>
              <a:ext cx="151000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Use transparency 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to shade colours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10029687" y="3353472"/>
            <a:ext cx="1212159" cy="548641"/>
            <a:chOff x="0" y="0"/>
            <a:chExt cx="1212158" cy="548640"/>
          </a:xfrm>
        </p:grpSpPr>
        <p:sp>
          <p:nvSpPr>
            <p:cNvPr id="119" name="Shape 119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-1"/>
              <a:ext cx="1181964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255/255/255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10029687" y="5055056"/>
            <a:ext cx="1212160" cy="548641"/>
            <a:chOff x="0" y="0"/>
            <a:chExt cx="1212158" cy="548640"/>
          </a:xfrm>
        </p:grpSpPr>
        <p:sp>
          <p:nvSpPr>
            <p:cNvPr id="122" name="Shape 122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-1"/>
              <a:ext cx="772313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153/0/0</a:t>
              </a:r>
            </a:p>
          </p:txBody>
        </p:sp>
      </p:grpSp>
      <p:sp>
        <p:nvSpPr>
          <p:cNvPr id="125" name="Shape 125"/>
          <p:cNvSpPr/>
          <p:nvPr/>
        </p:nvSpPr>
        <p:spPr>
          <a:xfrm>
            <a:off x="2118186" y="6566673"/>
            <a:ext cx="56659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rPr dirty="0"/>
              <a:t>Porsche Golf Cup China Final 201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173165" y="6535839"/>
            <a:ext cx="10602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t>Dr. Ing. h.c. F. Porsche AG</a:t>
            </a:r>
          </a:p>
        </p:txBody>
      </p:sp>
      <p:sp>
        <p:nvSpPr>
          <p:cNvPr id="127" name="Shape 127"/>
          <p:cNvSpPr/>
          <p:nvPr/>
        </p:nvSpPr>
        <p:spPr>
          <a:xfrm>
            <a:off x="173165" y="6630034"/>
            <a:ext cx="238031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Porsche (China) Motors Ltd.</a:t>
            </a:r>
          </a:p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Marketing</a:t>
            </a:r>
          </a:p>
        </p:txBody>
      </p:sp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171619" y="579439"/>
            <a:ext cx="9550392" cy="6035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171619" y="6309321"/>
            <a:ext cx="9559669" cy="10259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ts val="800"/>
              </a:lnSpc>
              <a:defRPr sz="700"/>
            </a:lvl1pPr>
            <a:lvl2pPr marL="0" indent="0">
              <a:lnSpc>
                <a:spcPts val="800"/>
              </a:lnSpc>
              <a:buSzTx/>
              <a:buNone/>
              <a:defRPr sz="700"/>
            </a:lvl2pPr>
            <a:lvl3pPr marL="0" indent="0">
              <a:lnSpc>
                <a:spcPts val="800"/>
              </a:lnSpc>
              <a:buSzTx/>
              <a:buNone/>
              <a:defRPr sz="700"/>
            </a:lvl3pPr>
            <a:lvl4pPr marL="0" indent="0">
              <a:lnSpc>
                <a:spcPts val="800"/>
              </a:lnSpc>
              <a:buSzTx/>
              <a:buNone/>
              <a:defRPr sz="700"/>
            </a:lvl4pPr>
            <a:lvl5pPr marL="0" indent="0">
              <a:lnSpc>
                <a:spcPts val="800"/>
              </a:lnSpc>
              <a:buSzTx/>
              <a:buNone/>
              <a:defRPr sz="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8"/>
          <p:cNvGrpSpPr/>
          <p:nvPr/>
        </p:nvGrpSpPr>
        <p:grpSpPr>
          <a:xfrm>
            <a:off x="10029687" y="3924972"/>
            <a:ext cx="1212159" cy="548641"/>
            <a:chOff x="0" y="0"/>
            <a:chExt cx="1212158" cy="548640"/>
          </a:xfrm>
        </p:grpSpPr>
        <p:sp>
          <p:nvSpPr>
            <p:cNvPr id="136" name="Shape 136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-1"/>
              <a:ext cx="56748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0/0/0</a:t>
              </a:r>
            </a:p>
          </p:txBody>
        </p:sp>
      </p:grpSp>
      <p:pic>
        <p:nvPicPr>
          <p:cNvPr id="139" name="image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93" y="115200"/>
            <a:ext cx="1653013" cy="1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-1" y="3456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" y="64764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xfrm>
            <a:off x="9511543" y="6567216"/>
            <a:ext cx="210469" cy="21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45" name="Group 145"/>
          <p:cNvGrpSpPr/>
          <p:nvPr/>
        </p:nvGrpSpPr>
        <p:grpSpPr>
          <a:xfrm>
            <a:off x="10029687" y="4493081"/>
            <a:ext cx="1212159" cy="548641"/>
            <a:chOff x="0" y="0"/>
            <a:chExt cx="1212158" cy="548640"/>
          </a:xfrm>
        </p:grpSpPr>
        <p:sp>
          <p:nvSpPr>
            <p:cNvPr id="143" name="Shape 143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2A4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-1"/>
              <a:ext cx="97713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42/75/109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10029687" y="5665880"/>
            <a:ext cx="1212160" cy="548641"/>
            <a:chOff x="0" y="0"/>
            <a:chExt cx="1212158" cy="548640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1212159" cy="479425"/>
            </a:xfrm>
            <a:prstGeom prst="rect">
              <a:avLst/>
            </a:prstGeom>
            <a:solidFill>
              <a:srgbClr val="7777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0"/>
              <a:ext cx="1181964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119/119/119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10029687" y="6253343"/>
            <a:ext cx="1615113" cy="605397"/>
            <a:chOff x="0" y="0"/>
            <a:chExt cx="1615111" cy="605395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1615112" cy="60539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28377"/>
              <a:ext cx="151000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Use transparency 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to shade colours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10029687" y="3353472"/>
            <a:ext cx="1212159" cy="548641"/>
            <a:chOff x="0" y="0"/>
            <a:chExt cx="1212158" cy="548640"/>
          </a:xfrm>
        </p:grpSpPr>
        <p:sp>
          <p:nvSpPr>
            <p:cNvPr id="152" name="Shape 152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-1"/>
              <a:ext cx="1181964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255/255/255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10029687" y="5055056"/>
            <a:ext cx="1212160" cy="548641"/>
            <a:chOff x="0" y="0"/>
            <a:chExt cx="1212158" cy="548640"/>
          </a:xfrm>
        </p:grpSpPr>
        <p:sp>
          <p:nvSpPr>
            <p:cNvPr id="155" name="Shape 155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-1"/>
              <a:ext cx="772313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153/0/0</a:t>
              </a:r>
            </a:p>
          </p:txBody>
        </p:sp>
      </p:grpSp>
      <p:sp>
        <p:nvSpPr>
          <p:cNvPr id="158" name="Shape 158"/>
          <p:cNvSpPr/>
          <p:nvPr/>
        </p:nvSpPr>
        <p:spPr>
          <a:xfrm>
            <a:off x="2118186" y="6566673"/>
            <a:ext cx="56659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rPr dirty="0"/>
              <a:t>Porsche Golf Cup China Final 201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173165" y="6535839"/>
            <a:ext cx="10602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t>Dr. Ing. h.c. F. Porsche AG</a:t>
            </a:r>
          </a:p>
        </p:txBody>
      </p:sp>
      <p:sp>
        <p:nvSpPr>
          <p:cNvPr id="160" name="Shape 160"/>
          <p:cNvSpPr/>
          <p:nvPr/>
        </p:nvSpPr>
        <p:spPr>
          <a:xfrm>
            <a:off x="173165" y="6630034"/>
            <a:ext cx="238031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Porsche (China) Motors Ltd.</a:t>
            </a:r>
          </a:p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Marketing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sz="half" idx="1"/>
          </p:nvPr>
        </p:nvSpPr>
        <p:spPr>
          <a:xfrm>
            <a:off x="171619" y="1449388"/>
            <a:ext cx="9559669" cy="16927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171619" y="579439"/>
            <a:ext cx="9550392" cy="6035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3"/>
          </p:nvPr>
        </p:nvSpPr>
        <p:spPr>
          <a:xfrm>
            <a:off x="171620" y="6309321"/>
            <a:ext cx="9559668" cy="10259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ts val="800"/>
              </a:lnSpc>
              <a:defRPr sz="7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2"/>
          <p:cNvGrpSpPr/>
          <p:nvPr/>
        </p:nvGrpSpPr>
        <p:grpSpPr>
          <a:xfrm>
            <a:off x="10029687" y="3924972"/>
            <a:ext cx="1212159" cy="548641"/>
            <a:chOff x="0" y="0"/>
            <a:chExt cx="1212158" cy="548640"/>
          </a:xfrm>
        </p:grpSpPr>
        <p:sp>
          <p:nvSpPr>
            <p:cNvPr id="170" name="Shape 170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-1"/>
              <a:ext cx="56748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0/0/0</a:t>
              </a:r>
            </a:p>
          </p:txBody>
        </p:sp>
      </p:grpSp>
      <p:pic>
        <p:nvPicPr>
          <p:cNvPr id="173" name="image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93" y="115200"/>
            <a:ext cx="1653013" cy="1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-1" y="3456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-1" y="64764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xfrm>
            <a:off x="9511543" y="6567216"/>
            <a:ext cx="210469" cy="21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79" name="Group 179"/>
          <p:cNvGrpSpPr/>
          <p:nvPr/>
        </p:nvGrpSpPr>
        <p:grpSpPr>
          <a:xfrm>
            <a:off x="10029687" y="4493081"/>
            <a:ext cx="1212159" cy="548641"/>
            <a:chOff x="0" y="0"/>
            <a:chExt cx="1212158" cy="548640"/>
          </a:xfrm>
        </p:grpSpPr>
        <p:sp>
          <p:nvSpPr>
            <p:cNvPr id="177" name="Shape 177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2A4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-1"/>
              <a:ext cx="97713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42/75/109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10029687" y="5665880"/>
            <a:ext cx="1212160" cy="548641"/>
            <a:chOff x="0" y="0"/>
            <a:chExt cx="1212158" cy="548640"/>
          </a:xfrm>
        </p:grpSpPr>
        <p:sp>
          <p:nvSpPr>
            <p:cNvPr id="180" name="Shape 180"/>
            <p:cNvSpPr/>
            <p:nvPr/>
          </p:nvSpPr>
          <p:spPr>
            <a:xfrm>
              <a:off x="0" y="0"/>
              <a:ext cx="1212159" cy="479425"/>
            </a:xfrm>
            <a:prstGeom prst="rect">
              <a:avLst/>
            </a:prstGeom>
            <a:solidFill>
              <a:srgbClr val="7777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0"/>
              <a:ext cx="1181964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119/119/119</a:t>
              </a: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10029687" y="6253343"/>
            <a:ext cx="1615113" cy="605397"/>
            <a:chOff x="0" y="0"/>
            <a:chExt cx="1615111" cy="605395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1615112" cy="60539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0" y="28377"/>
              <a:ext cx="151000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Use transparency 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to shade colours</a:t>
              </a:r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10029687" y="3353472"/>
            <a:ext cx="1212159" cy="548641"/>
            <a:chOff x="0" y="0"/>
            <a:chExt cx="1212158" cy="548640"/>
          </a:xfrm>
        </p:grpSpPr>
        <p:sp>
          <p:nvSpPr>
            <p:cNvPr id="186" name="Shape 186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-1"/>
              <a:ext cx="1181964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255/255/255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10029687" y="5055056"/>
            <a:ext cx="1212160" cy="548641"/>
            <a:chOff x="0" y="0"/>
            <a:chExt cx="1212158" cy="548640"/>
          </a:xfrm>
        </p:grpSpPr>
        <p:sp>
          <p:nvSpPr>
            <p:cNvPr id="189" name="Shape 189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-1"/>
              <a:ext cx="772313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153/0/0</a:t>
              </a:r>
            </a:p>
          </p:txBody>
        </p:sp>
      </p:grpSp>
      <p:sp>
        <p:nvSpPr>
          <p:cNvPr id="192" name="Shape 192"/>
          <p:cNvSpPr/>
          <p:nvPr/>
        </p:nvSpPr>
        <p:spPr>
          <a:xfrm>
            <a:off x="2118186" y="6566673"/>
            <a:ext cx="56659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rPr dirty="0"/>
              <a:t>Porsche Golf Cup China Final 201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193" name="Shape 193"/>
          <p:cNvSpPr/>
          <p:nvPr/>
        </p:nvSpPr>
        <p:spPr>
          <a:xfrm>
            <a:off x="173165" y="6535839"/>
            <a:ext cx="10602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t>Dr. Ing. h.c. F. Porsche AG</a:t>
            </a:r>
          </a:p>
        </p:txBody>
      </p:sp>
      <p:sp>
        <p:nvSpPr>
          <p:cNvPr id="194" name="Shape 194"/>
          <p:cNvSpPr/>
          <p:nvPr/>
        </p:nvSpPr>
        <p:spPr>
          <a:xfrm>
            <a:off x="173165" y="6630034"/>
            <a:ext cx="238031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Porsche (China) Motors Ltd.</a:t>
            </a:r>
          </a:p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Marketing</a:t>
            </a:r>
          </a:p>
        </p:txBody>
      </p:sp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171619" y="579439"/>
            <a:ext cx="9550392" cy="6035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xfrm>
            <a:off x="171621" y="1449388"/>
            <a:ext cx="4692478" cy="16927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3"/>
          </p:nvPr>
        </p:nvSpPr>
        <p:spPr>
          <a:xfrm>
            <a:off x="171620" y="6309321"/>
            <a:ext cx="9559668" cy="10259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ts val="800"/>
              </a:lnSpc>
              <a:defRPr sz="7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ganzsei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6"/>
          <p:cNvGrpSpPr/>
          <p:nvPr/>
        </p:nvGrpSpPr>
        <p:grpSpPr>
          <a:xfrm>
            <a:off x="10029687" y="3924972"/>
            <a:ext cx="1212159" cy="548641"/>
            <a:chOff x="0" y="0"/>
            <a:chExt cx="1212158" cy="548640"/>
          </a:xfrm>
        </p:grpSpPr>
        <p:sp>
          <p:nvSpPr>
            <p:cNvPr id="204" name="Shape 204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-1"/>
              <a:ext cx="56748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0/0/0</a:t>
              </a:r>
            </a:p>
          </p:txBody>
        </p:sp>
      </p:grpSp>
      <p:pic>
        <p:nvPicPr>
          <p:cNvPr id="207" name="image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93" y="115200"/>
            <a:ext cx="1653013" cy="1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-1" y="3456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" y="64764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9511543" y="6567216"/>
            <a:ext cx="210469" cy="21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10029687" y="4493081"/>
            <a:ext cx="1212159" cy="548641"/>
            <a:chOff x="0" y="0"/>
            <a:chExt cx="1212158" cy="548640"/>
          </a:xfrm>
        </p:grpSpPr>
        <p:sp>
          <p:nvSpPr>
            <p:cNvPr id="211" name="Shape 211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2A4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-1"/>
              <a:ext cx="97713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42/75/109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10029687" y="5665880"/>
            <a:ext cx="1212160" cy="548641"/>
            <a:chOff x="0" y="0"/>
            <a:chExt cx="1212158" cy="548640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1212159" cy="479425"/>
            </a:xfrm>
            <a:prstGeom prst="rect">
              <a:avLst/>
            </a:prstGeom>
            <a:solidFill>
              <a:srgbClr val="7777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0"/>
              <a:ext cx="1181964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119/119/119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10029687" y="6253343"/>
            <a:ext cx="1615113" cy="605397"/>
            <a:chOff x="0" y="0"/>
            <a:chExt cx="1615111" cy="605395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1615112" cy="60539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28377"/>
              <a:ext cx="151000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Use transparency 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to shade colours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10029687" y="3353472"/>
            <a:ext cx="1212159" cy="548641"/>
            <a:chOff x="0" y="0"/>
            <a:chExt cx="1212158" cy="548640"/>
          </a:xfrm>
        </p:grpSpPr>
        <p:sp>
          <p:nvSpPr>
            <p:cNvPr id="220" name="Shape 220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-1"/>
              <a:ext cx="1181964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255/255/255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10029687" y="5055056"/>
            <a:ext cx="1212160" cy="548641"/>
            <a:chOff x="0" y="0"/>
            <a:chExt cx="1212158" cy="548640"/>
          </a:xfrm>
        </p:grpSpPr>
        <p:sp>
          <p:nvSpPr>
            <p:cNvPr id="223" name="Shape 223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-1"/>
              <a:ext cx="772313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153/0/0</a:t>
              </a:r>
            </a:p>
          </p:txBody>
        </p:sp>
      </p:grpSp>
      <p:sp>
        <p:nvSpPr>
          <p:cNvPr id="226" name="Shape 226"/>
          <p:cNvSpPr/>
          <p:nvPr/>
        </p:nvSpPr>
        <p:spPr>
          <a:xfrm>
            <a:off x="2118186" y="6566673"/>
            <a:ext cx="56659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rPr dirty="0"/>
              <a:t>Porsche Golf Cup China Final 201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27" name="Shape 227"/>
          <p:cNvSpPr/>
          <p:nvPr/>
        </p:nvSpPr>
        <p:spPr>
          <a:xfrm>
            <a:off x="173165" y="6535839"/>
            <a:ext cx="10602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t>Dr. Ing. h.c. F. Porsche AG</a:t>
            </a:r>
          </a:p>
        </p:txBody>
      </p:sp>
      <p:sp>
        <p:nvSpPr>
          <p:cNvPr id="228" name="Shape 228"/>
          <p:cNvSpPr/>
          <p:nvPr/>
        </p:nvSpPr>
        <p:spPr>
          <a:xfrm>
            <a:off x="173165" y="6630034"/>
            <a:ext cx="238031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Porsche (China) Motors Ltd.</a:t>
            </a:r>
          </a:p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Marketing</a:t>
            </a:r>
          </a:p>
        </p:txBody>
      </p:sp>
      <p:sp>
        <p:nvSpPr>
          <p:cNvPr id="229" name="Shape 229"/>
          <p:cNvSpPr>
            <a:spLocks noGrp="1"/>
          </p:cNvSpPr>
          <p:nvPr>
            <p:ph type="pic" sz="quarter" idx="13"/>
          </p:nvPr>
        </p:nvSpPr>
        <p:spPr>
          <a:xfrm>
            <a:off x="171619" y="579439"/>
            <a:ext cx="9559668" cy="277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xfrm>
            <a:off x="171619" y="6309321"/>
            <a:ext cx="9559669" cy="10259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ts val="800"/>
              </a:lnSpc>
              <a:defRPr sz="700"/>
            </a:lvl1pPr>
            <a:lvl2pPr marL="0" indent="0">
              <a:lnSpc>
                <a:spcPts val="800"/>
              </a:lnSpc>
              <a:buSzTx/>
              <a:buNone/>
              <a:defRPr sz="700"/>
            </a:lvl2pPr>
            <a:lvl3pPr marL="0" indent="0">
              <a:lnSpc>
                <a:spcPts val="800"/>
              </a:lnSpc>
              <a:buSzTx/>
              <a:buNone/>
              <a:defRPr sz="700"/>
            </a:lvl3pPr>
            <a:lvl4pPr marL="0" indent="0">
              <a:lnSpc>
                <a:spcPts val="800"/>
              </a:lnSpc>
              <a:buSzTx/>
              <a:buNone/>
              <a:defRPr sz="700"/>
            </a:lvl4pPr>
            <a:lvl5pPr marL="0" indent="0">
              <a:lnSpc>
                <a:spcPts val="800"/>
              </a:lnSpc>
              <a:buSzTx/>
              <a:buNone/>
              <a:defRPr sz="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9"/>
          <p:cNvGrpSpPr/>
          <p:nvPr/>
        </p:nvGrpSpPr>
        <p:grpSpPr>
          <a:xfrm>
            <a:off x="10029687" y="3924972"/>
            <a:ext cx="1212159" cy="548641"/>
            <a:chOff x="0" y="0"/>
            <a:chExt cx="1212158" cy="548640"/>
          </a:xfrm>
        </p:grpSpPr>
        <p:sp>
          <p:nvSpPr>
            <p:cNvPr id="237" name="Shape 237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-1"/>
              <a:ext cx="56748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0/0/0</a:t>
              </a:r>
            </a:p>
          </p:txBody>
        </p:sp>
      </p:grpSp>
      <p:pic>
        <p:nvPicPr>
          <p:cNvPr id="240" name="image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93" y="115200"/>
            <a:ext cx="1653013" cy="1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-1" y="3456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-1" y="6476400"/>
            <a:ext cx="9906001" cy="36001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rgbClr val="F5F5F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sldNum" sz="quarter" idx="2"/>
          </p:nvPr>
        </p:nvSpPr>
        <p:spPr>
          <a:xfrm>
            <a:off x="9511543" y="6567216"/>
            <a:ext cx="210469" cy="21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46" name="Group 246"/>
          <p:cNvGrpSpPr/>
          <p:nvPr/>
        </p:nvGrpSpPr>
        <p:grpSpPr>
          <a:xfrm>
            <a:off x="10029687" y="4493081"/>
            <a:ext cx="1212159" cy="548641"/>
            <a:chOff x="0" y="0"/>
            <a:chExt cx="1212158" cy="548640"/>
          </a:xfrm>
        </p:grpSpPr>
        <p:sp>
          <p:nvSpPr>
            <p:cNvPr id="244" name="Shape 244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2A4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-1"/>
              <a:ext cx="97713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42/75/109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10029687" y="5665880"/>
            <a:ext cx="1212160" cy="548641"/>
            <a:chOff x="0" y="0"/>
            <a:chExt cx="1212158" cy="548640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1212159" cy="479425"/>
            </a:xfrm>
            <a:prstGeom prst="rect">
              <a:avLst/>
            </a:prstGeom>
            <a:solidFill>
              <a:srgbClr val="7777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0"/>
              <a:ext cx="1181964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119/119/119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10029687" y="6253343"/>
            <a:ext cx="1615113" cy="605397"/>
            <a:chOff x="0" y="0"/>
            <a:chExt cx="1615111" cy="605395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1615112" cy="60539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28377"/>
              <a:ext cx="151000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Use transparency 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to shade colours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10029687" y="3353472"/>
            <a:ext cx="1212159" cy="548641"/>
            <a:chOff x="0" y="0"/>
            <a:chExt cx="1212158" cy="548640"/>
          </a:xfrm>
        </p:grpSpPr>
        <p:sp>
          <p:nvSpPr>
            <p:cNvPr id="253" name="Shape 253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chemeClr val="accent5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-1"/>
              <a:ext cx="1181964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255/255/255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10029687" y="5055056"/>
            <a:ext cx="1212160" cy="548641"/>
            <a:chOff x="0" y="0"/>
            <a:chExt cx="1212158" cy="548640"/>
          </a:xfrm>
        </p:grpSpPr>
        <p:sp>
          <p:nvSpPr>
            <p:cNvPr id="256" name="Shape 256"/>
            <p:cNvSpPr/>
            <p:nvPr/>
          </p:nvSpPr>
          <p:spPr>
            <a:xfrm>
              <a:off x="0" y="34607"/>
              <a:ext cx="1212159" cy="47942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-1"/>
              <a:ext cx="772313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RGB:</a:t>
              </a:r>
            </a:p>
            <a:p>
              <a:pPr>
                <a:defRPr sz="1400">
                  <a:solidFill>
                    <a:schemeClr val="accent5">
                      <a:lumOff val="44000"/>
                    </a:schemeClr>
                  </a:solidFill>
                  <a:latin typeface="Porsche News Gothic Regular"/>
                  <a:ea typeface="Porsche News Gothic Regular"/>
                  <a:cs typeface="Porsche News Gothic Regular"/>
                  <a:sym typeface="Porsche News Gothic Regular"/>
                </a:defRPr>
              </a:pPr>
              <a:r>
                <a:t>153/0/0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2118186" y="6566673"/>
            <a:ext cx="56659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rPr dirty="0"/>
              <a:t>Porsche Golf Cup China Final 201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>
            <a:off x="173165" y="6535839"/>
            <a:ext cx="10602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lvl1pPr>
          </a:lstStyle>
          <a:p>
            <a:r>
              <a:t>Dr. Ing. h.c. F. Porsche AG</a:t>
            </a:r>
          </a:p>
        </p:txBody>
      </p:sp>
      <p:sp>
        <p:nvSpPr>
          <p:cNvPr id="261" name="Shape 261"/>
          <p:cNvSpPr/>
          <p:nvPr/>
        </p:nvSpPr>
        <p:spPr>
          <a:xfrm>
            <a:off x="173165" y="6630034"/>
            <a:ext cx="238031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Porsche (China) Motors Ltd.</a:t>
            </a:r>
          </a:p>
          <a:p>
            <a:pPr>
              <a:defRPr sz="700">
                <a:latin typeface="Porsche Next TT"/>
                <a:ea typeface="Porsche Next TT"/>
                <a:cs typeface="Porsche Next TT"/>
                <a:sym typeface="Porsche Next TT"/>
              </a:defRPr>
            </a:pPr>
            <a:r>
              <a:t>Marketing</a:t>
            </a:r>
          </a:p>
        </p:txBody>
      </p:sp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742950" y="2130430"/>
            <a:ext cx="84201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88888"/>
                </a:solidFill>
              </a:defRPr>
            </a:lvl1pPr>
            <a:lvl2pPr marL="0" indent="478907" algn="ctr">
              <a:buSzTx/>
              <a:buNone/>
              <a:defRPr>
                <a:solidFill>
                  <a:srgbClr val="888888"/>
                </a:solidFill>
              </a:defRPr>
            </a:lvl2pPr>
            <a:lvl3pPr marL="0" indent="957815" algn="ctr">
              <a:buSzTx/>
              <a:buNone/>
              <a:defRPr>
                <a:solidFill>
                  <a:srgbClr val="888888"/>
                </a:solidFill>
              </a:defRPr>
            </a:lvl3pPr>
            <a:lvl4pPr marL="0" indent="1436724" algn="ctr">
              <a:buSzTx/>
              <a:buNone/>
              <a:defRPr>
                <a:solidFill>
                  <a:srgbClr val="888888"/>
                </a:solidFill>
              </a:defRPr>
            </a:lvl4pPr>
            <a:lvl5pPr marL="0" indent="1915630" algn="ctr">
              <a:buSz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188" y="2345387"/>
            <a:ext cx="2921624" cy="14711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ts val="23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Porsche Next"/>
          <a:ea typeface="FrankGoth for Porsche ComCn"/>
          <a:cs typeface="Porsche Next"/>
          <a:sym typeface="FrankGoth for Porsche ComCn"/>
        </a:defRPr>
      </a:lvl1pPr>
      <a:lvl2pPr marL="0" marR="0" indent="0" algn="l" defTabSz="914400" rtl="0" latinLnBrk="0">
        <a:lnSpc>
          <a:spcPts val="23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FrankGoth for Porsche ComCn"/>
          <a:ea typeface="FrankGoth for Porsche ComCn"/>
          <a:cs typeface="FrankGoth for Porsche ComCn"/>
          <a:sym typeface="FrankGoth for Porsche ComCn"/>
        </a:defRPr>
      </a:lvl2pPr>
      <a:lvl3pPr marL="0" marR="0" indent="0" algn="l" defTabSz="914400" rtl="0" latinLnBrk="0">
        <a:lnSpc>
          <a:spcPts val="23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FrankGoth for Porsche ComCn"/>
          <a:ea typeface="FrankGoth for Porsche ComCn"/>
          <a:cs typeface="FrankGoth for Porsche ComCn"/>
          <a:sym typeface="FrankGoth for Porsche ComCn"/>
        </a:defRPr>
      </a:lvl3pPr>
      <a:lvl4pPr marL="0" marR="0" indent="0" algn="l" defTabSz="914400" rtl="0" latinLnBrk="0">
        <a:lnSpc>
          <a:spcPts val="23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FrankGoth for Porsche ComCn"/>
          <a:ea typeface="FrankGoth for Porsche ComCn"/>
          <a:cs typeface="FrankGoth for Porsche ComCn"/>
          <a:sym typeface="FrankGoth for Porsche ComCn"/>
        </a:defRPr>
      </a:lvl4pPr>
      <a:lvl5pPr marL="0" marR="0" indent="0" algn="l" defTabSz="914400" rtl="0" latinLnBrk="0">
        <a:lnSpc>
          <a:spcPts val="23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FrankGoth for Porsche ComCn"/>
          <a:ea typeface="FrankGoth for Porsche ComCn"/>
          <a:cs typeface="FrankGoth for Porsche ComCn"/>
          <a:sym typeface="FrankGoth for Porsche ComCn"/>
        </a:defRPr>
      </a:lvl5pPr>
      <a:lvl6pPr marL="0" marR="0" indent="0" algn="l" defTabSz="914400" rtl="0" latinLnBrk="0">
        <a:lnSpc>
          <a:spcPts val="23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FrankGoth for Porsche ComCn"/>
          <a:ea typeface="FrankGoth for Porsche ComCn"/>
          <a:cs typeface="FrankGoth for Porsche ComCn"/>
          <a:sym typeface="FrankGoth for Porsche ComCn"/>
        </a:defRPr>
      </a:lvl6pPr>
      <a:lvl7pPr marL="0" marR="0" indent="0" algn="l" defTabSz="914400" rtl="0" latinLnBrk="0">
        <a:lnSpc>
          <a:spcPts val="23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FrankGoth for Porsche ComCn"/>
          <a:ea typeface="FrankGoth for Porsche ComCn"/>
          <a:cs typeface="FrankGoth for Porsche ComCn"/>
          <a:sym typeface="FrankGoth for Porsche ComCn"/>
        </a:defRPr>
      </a:lvl7pPr>
      <a:lvl8pPr marL="0" marR="0" indent="0" algn="l" defTabSz="914400" rtl="0" latinLnBrk="0">
        <a:lnSpc>
          <a:spcPts val="23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FrankGoth for Porsche ComCn"/>
          <a:ea typeface="FrankGoth for Porsche ComCn"/>
          <a:cs typeface="FrankGoth for Porsche ComCn"/>
          <a:sym typeface="FrankGoth for Porsche ComCn"/>
        </a:defRPr>
      </a:lvl8pPr>
      <a:lvl9pPr marL="0" marR="0" indent="0" algn="l" defTabSz="914400" rtl="0" latinLnBrk="0">
        <a:lnSpc>
          <a:spcPts val="23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FrankGoth for Porsche ComCn"/>
          <a:ea typeface="FrankGoth for Porsche ComCn"/>
          <a:cs typeface="FrankGoth for Porsche ComCn"/>
          <a:sym typeface="FrankGoth for Porsche ComCn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Porsche Next"/>
          <a:ea typeface="+mn-ea"/>
          <a:cs typeface="Porsche Next"/>
          <a:sym typeface="NewsGoth for Porsche Com Regular"/>
        </a:defRPr>
      </a:lvl1pPr>
      <a:lvl2pPr marL="179999" marR="0" indent="-17999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Porsche Next"/>
          <a:ea typeface="+mn-ea"/>
          <a:cs typeface="Porsche Next"/>
          <a:sym typeface="NewsGoth for Porsche Com Regular"/>
        </a:defRPr>
      </a:lvl2pPr>
      <a:lvl3pPr marL="360363" marR="0" indent="-1793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−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Porsche Next"/>
          <a:ea typeface="+mn-ea"/>
          <a:cs typeface="Porsche Next"/>
          <a:sym typeface="NewsGoth for Porsche Com Regular"/>
        </a:defRPr>
      </a:lvl3pPr>
      <a:lvl4pPr marL="538162" marR="0" indent="-1793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Porsche Next"/>
          <a:ea typeface="+mn-ea"/>
          <a:cs typeface="Porsche Next"/>
          <a:sym typeface="NewsGoth for Porsche Com Regular"/>
        </a:defRPr>
      </a:lvl4pPr>
      <a:lvl5pPr marL="717550" marR="0" indent="-1793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−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Porsche Next"/>
          <a:ea typeface="+mn-ea"/>
          <a:cs typeface="Porsche Next"/>
          <a:sym typeface="NewsGoth for Porsche Com Regular"/>
        </a:defRPr>
      </a:lvl5pPr>
      <a:lvl6pPr marL="717550" marR="0" indent="-1793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−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NewsGoth for Porsche Com Regular"/>
        </a:defRPr>
      </a:lvl6pPr>
      <a:lvl7pPr marL="717550" marR="0" indent="-1793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−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NewsGoth for Porsche Com Regular"/>
        </a:defRPr>
      </a:lvl7pPr>
      <a:lvl8pPr marL="717550" marR="0" indent="-1793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−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NewsGoth for Porsche Com Regular"/>
        </a:defRPr>
      </a:lvl8pPr>
      <a:lvl9pPr marL="717550" marR="0" indent="-1793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−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NewsGoth for Porsche Com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ewsGoth for Porsche Com Regula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ewsGoth for Porsche Com Regula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ewsGoth for Porsche Com Regula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ewsGoth for Porsche Com Regula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ewsGoth for Porsche Com Regula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ewsGoth for Porsche Com Regula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ewsGoth for Porsche Com Regula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ewsGoth for Porsche Com Regula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ewsGoth for Porsche Com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9621023" y="6567444"/>
            <a:ext cx="100989" cy="21544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Porsche Next TT" panose="020B0504020101010102" pitchFamily="34" charset="0"/>
                <a:cs typeface="Porsche Next TT" panose="020B0504020101010102" pitchFamily="34" charset="0"/>
              </a:rPr>
              <a:t>1</a:t>
            </a:fld>
            <a:endParaRPr>
              <a:latin typeface="Porsche Next TT" panose="020B0504020101010102" pitchFamily="34" charset="0"/>
              <a:cs typeface="Porsche Next TT" panose="020B0504020101010102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650" y="762001"/>
            <a:ext cx="8915400" cy="579439"/>
          </a:xfrm>
        </p:spPr>
        <p:txBody>
          <a:bodyPr/>
          <a:lstStyle/>
          <a:p>
            <a:r>
              <a:rPr lang="en-US" altLang="zh-CN" sz="2400" dirty="0">
                <a:latin typeface="Porsche Next TT" pitchFamily="34" charset="0"/>
                <a:cs typeface="Porsche Next TT" pitchFamily="34" charset="0"/>
              </a:rPr>
              <a:t>Information Handbook – Hotel floor map</a:t>
            </a:r>
            <a:endParaRPr lang="en-US" sz="2400" dirty="0">
              <a:latin typeface="Porsche Next TT" pitchFamily="34" charset="0"/>
              <a:cs typeface="Porsche Next TT" pitchFamily="34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7595659" y="372533"/>
            <a:ext cx="0" cy="6096000"/>
          </a:xfrm>
          <a:prstGeom prst="line">
            <a:avLst/>
          </a:prstGeom>
          <a:ln w="9525" cmpd="sng">
            <a:solidFill>
              <a:schemeClr val="tx1">
                <a:lumMod val="85000"/>
                <a:lumOff val="1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 25"/>
          <p:cNvGrpSpPr/>
          <p:nvPr/>
        </p:nvGrpSpPr>
        <p:grpSpPr>
          <a:xfrm>
            <a:off x="4148661" y="2502329"/>
            <a:ext cx="3369734" cy="3341664"/>
            <a:chOff x="254000" y="1613343"/>
            <a:chExt cx="3369734" cy="3341664"/>
          </a:xfrm>
        </p:grpSpPr>
        <p:sp>
          <p:nvSpPr>
            <p:cNvPr id="27" name="文本框 26"/>
            <p:cNvSpPr txBox="1"/>
            <p:nvPr/>
          </p:nvSpPr>
          <p:spPr>
            <a:xfrm>
              <a:off x="254000" y="1613343"/>
              <a:ext cx="2568222" cy="33239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二层</a:t>
              </a: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 2</a:t>
              </a:r>
              <a:r>
                <a:rPr kumimoji="1" lang="en-US" altLang="zh-CN" sz="800" baseline="300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nd</a:t>
              </a: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 </a:t>
              </a: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Floor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SimHei"/>
                  <a:ea typeface="SimHei"/>
                  <a:cs typeface="SimHei"/>
                </a:rPr>
                <a:t>1.</a:t>
              </a: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SimHei"/>
                  <a:ea typeface="SimHei"/>
                  <a:cs typeface="SimHei"/>
                </a:rPr>
                <a:t>大堂 </a:t>
              </a:r>
              <a:endPara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SimHei"/>
                <a:ea typeface="SimHei"/>
                <a:cs typeface="SimHei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Lobby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2.</a:t>
              </a:r>
              <a:r>
                <a:rPr kumimoji="1" lang="zh-CN" altLang="en-US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 颁奖晚宴</a:t>
              </a:r>
              <a:endParaRPr kumimoji="1" lang="en-US" altLang="zh-CN" sz="800" dirty="0">
                <a:solidFill>
                  <a:srgbClr val="FF0000"/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Awards</a:t>
              </a:r>
              <a:r>
                <a:rPr kumimoji="1" lang="zh-CN" altLang="en-US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 </a:t>
              </a:r>
              <a:r>
                <a:rPr kumimoji="1" lang="en-US" altLang="zh-CN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Dinner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3.</a:t>
              </a: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 会议室 </a:t>
              </a:r>
              <a:endPara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Meeting</a:t>
              </a: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 </a:t>
              </a: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Room</a:t>
              </a:r>
            </a:p>
            <a:p>
              <a:pPr>
                <a:spcBef>
                  <a:spcPts val="600"/>
                </a:spcBef>
              </a:pPr>
              <a:r>
                <a:rPr kumimoji="1" lang="zh-CN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4</a:t>
              </a: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.</a:t>
              </a: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 交汇点 </a:t>
              </a:r>
              <a:r>
                <a:rPr kumimoji="1" lang="zh-CN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 </a:t>
              </a:r>
              <a:endPara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Tangent at Westin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5. </a:t>
              </a: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大堂吧</a:t>
              </a:r>
              <a:endPara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 Lobby Lounge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6. </a:t>
              </a: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面馆</a:t>
              </a:r>
              <a:endPara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The Noodle Bowl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7.</a:t>
              </a: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 威斯汀家庭儿童俱乐部</a:t>
              </a:r>
              <a:endPara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Westin Family Kids Club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8. </a:t>
              </a:r>
              <a:r>
                <a:rPr kumimoji="1" lang="zh-CN" altLang="en-US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绿城蓝湾小镇营销中心</a:t>
              </a:r>
              <a:endPara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chemeClr val="bg1">
                      <a:lumMod val="50000"/>
                    </a:schemeClr>
                  </a:solidFill>
                  <a:latin typeface="Porsche Next TT"/>
                  <a:cs typeface="Porsche Next TT"/>
                </a:rPr>
                <a:t>Greentown Blue Bay Sales Center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15450" y="1631020"/>
              <a:ext cx="1408284" cy="33239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kumimoji="1" lang="zh-CN" altLang="en-US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一层</a:t>
              </a: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 1</a:t>
              </a:r>
              <a:r>
                <a:rPr kumimoji="1" lang="en-US" altLang="zh-CN" sz="800" baseline="300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st</a:t>
              </a:r>
              <a:r>
                <a:rPr kumimoji="1" lang="zh-CN" altLang="en-US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 </a:t>
              </a: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Floor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9. </a:t>
              </a:r>
              <a:r>
                <a:rPr kumimoji="1" lang="zh-CN" altLang="en-US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中国元素餐厅</a:t>
              </a:r>
              <a:endParaRPr kumimoji="1" lang="en-US" altLang="zh-CN" sz="800" dirty="0">
                <a:solidFill>
                  <a:srgbClr val="7F7F7F"/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Five Sen5es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10. </a:t>
              </a:r>
              <a:r>
                <a:rPr kumimoji="1" lang="zh-CN" altLang="en-US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知味标帜餐厅</a:t>
              </a:r>
              <a:endParaRPr kumimoji="1" lang="en-US" altLang="zh-CN" sz="800" dirty="0">
                <a:solidFill>
                  <a:srgbClr val="7F7F7F"/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Seasonal Tastes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11. </a:t>
              </a:r>
              <a:r>
                <a:rPr kumimoji="1" lang="zh-CN" altLang="en-US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威斯汀天梦水疗</a:t>
              </a:r>
              <a:endParaRPr kumimoji="1" lang="en-US" altLang="zh-CN" sz="800" dirty="0">
                <a:solidFill>
                  <a:srgbClr val="7F7F7F"/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Heavenly Spa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12. </a:t>
              </a:r>
              <a:r>
                <a:rPr kumimoji="1" lang="zh-CN" altLang="en-US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威斯汀健身中心</a:t>
              </a:r>
              <a:endParaRPr kumimoji="1" lang="en-US" altLang="zh-CN" sz="800" dirty="0">
                <a:solidFill>
                  <a:srgbClr val="7F7F7F"/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Westin WORKOUT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13. </a:t>
              </a:r>
              <a:r>
                <a:rPr kumimoji="1" lang="zh-CN" altLang="en-US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游泳池</a:t>
              </a:r>
              <a:endParaRPr kumimoji="1" lang="en-US" altLang="zh-CN" sz="800" dirty="0">
                <a:solidFill>
                  <a:srgbClr val="7F7F7F"/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Swimming Pool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14. </a:t>
              </a:r>
              <a:r>
                <a:rPr kumimoji="1" lang="zh-CN" altLang="en-US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欢迎晚宴</a:t>
              </a:r>
              <a:endParaRPr kumimoji="1" lang="en-US" altLang="zh-CN" sz="800" dirty="0">
                <a:solidFill>
                  <a:srgbClr val="FF0000"/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Welcome</a:t>
              </a:r>
              <a:r>
                <a:rPr kumimoji="1" lang="zh-CN" altLang="en-US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 </a:t>
              </a:r>
              <a:r>
                <a:rPr kumimoji="1" lang="en-US" altLang="zh-CN" sz="800" dirty="0">
                  <a:solidFill>
                    <a:srgbClr val="FF0000"/>
                  </a:solidFill>
                  <a:latin typeface="Porsche Next TT"/>
                  <a:cs typeface="Porsche Next TT"/>
                </a:rPr>
                <a:t>Dinner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15. </a:t>
              </a:r>
              <a:r>
                <a:rPr kumimoji="1" lang="zh-CN" altLang="en-US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听潮海鲜餐厅</a:t>
              </a:r>
              <a:endParaRPr kumimoji="1" lang="en-US" altLang="zh-CN" sz="800" dirty="0">
                <a:solidFill>
                  <a:srgbClr val="7F7F7F"/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Tide</a:t>
              </a: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16. </a:t>
              </a:r>
              <a:r>
                <a:rPr kumimoji="1" lang="zh-CN" altLang="en-US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别墅</a:t>
              </a:r>
              <a:endParaRPr kumimoji="1" lang="en-US" altLang="zh-CN" sz="800" dirty="0">
                <a:solidFill>
                  <a:srgbClr val="7F7F7F"/>
                </a:solidFill>
                <a:latin typeface="Porsche Next TT"/>
                <a:cs typeface="Porsche Next TT"/>
              </a:endParaRPr>
            </a:p>
            <a:p>
              <a:pPr>
                <a:spcBef>
                  <a:spcPts val="600"/>
                </a:spcBef>
              </a:pPr>
              <a:r>
                <a:rPr kumimoji="1" lang="en-US" altLang="zh-CN" sz="800" dirty="0">
                  <a:solidFill>
                    <a:srgbClr val="7F7F7F"/>
                  </a:solidFill>
                  <a:latin typeface="Porsche Next TT"/>
                  <a:cs typeface="Porsche Next TT"/>
                </a:rPr>
                <a:t>Villas</a:t>
              </a:r>
            </a:p>
          </p:txBody>
        </p:sp>
      </p:grpSp>
      <p:cxnSp>
        <p:nvCxnSpPr>
          <p:cNvPr id="29" name="直线连接符 28"/>
          <p:cNvCxnSpPr/>
          <p:nvPr/>
        </p:nvCxnSpPr>
        <p:spPr>
          <a:xfrm flipH="1">
            <a:off x="3819525" y="1371600"/>
            <a:ext cx="3175" cy="5164666"/>
          </a:xfrm>
          <a:prstGeom prst="line">
            <a:avLst/>
          </a:prstGeom>
          <a:ln w="38100" cmpd="sng">
            <a:solidFill>
              <a:schemeClr val="accent2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 6"/>
          <p:cNvGrpSpPr/>
          <p:nvPr/>
        </p:nvGrpSpPr>
        <p:grpSpPr>
          <a:xfrm>
            <a:off x="-189085" y="2032000"/>
            <a:ext cx="3787418" cy="4464755"/>
            <a:chOff x="-33864" y="2015066"/>
            <a:chExt cx="3589863" cy="4368801"/>
          </a:xfrm>
        </p:grpSpPr>
        <p:pic>
          <p:nvPicPr>
            <p:cNvPr id="5" name="图片 4" descr="hotel lobby-Floor Pla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7" t="17482" r="36984" b="10040"/>
            <a:stretch/>
          </p:blipFill>
          <p:spPr>
            <a:xfrm>
              <a:off x="-33864" y="2015066"/>
              <a:ext cx="3589863" cy="436880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133600" y="4184650"/>
              <a:ext cx="114300" cy="114300"/>
            </a:xfrm>
            <a:prstGeom prst="rect">
              <a:avLst/>
            </a:prstGeom>
            <a:solidFill>
              <a:srgbClr val="008C82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NewsGoth for Porsche Com Regular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2279650" y="4457700"/>
            <a:ext cx="107950" cy="107950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just"/>
            <a:endParaRPr kumimoji="1" lang="zh-CN" altLang="en-US" sz="1600" dirty="0" err="1">
              <a:latin typeface="Porsche Next TT" panose="020B0504020101010102" pitchFamily="34" charset="0"/>
              <a:ea typeface="simhei_porsche"/>
              <a:cs typeface="Porsche Next TT" panose="020B0504020101010102" pitchFamily="34" charset="0"/>
              <a:sym typeface="simhei_porsche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46550" y="5969000"/>
            <a:ext cx="107950" cy="107950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just"/>
            <a:endParaRPr kumimoji="1" lang="zh-CN" altLang="en-US" sz="1600" dirty="0" err="1">
              <a:latin typeface="Porsche Next TT" panose="020B0504020101010102" pitchFamily="34" charset="0"/>
              <a:ea typeface="simhei_porsche"/>
              <a:cs typeface="Porsche Next TT" panose="020B0504020101010102" pitchFamily="34" charset="0"/>
              <a:sym typeface="simhei_porsch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9287" y="5911334"/>
            <a:ext cx="12490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800" dirty="0">
                <a:solidFill>
                  <a:schemeClr val="bg1">
                    <a:lumMod val="50000"/>
                  </a:schemeClr>
                </a:solidFill>
                <a:latin typeface="Porsche Next TT"/>
                <a:cs typeface="Porsche Next TT"/>
              </a:rPr>
              <a:t>酒店入口 </a:t>
            </a:r>
            <a:r>
              <a: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Porsche Next"/>
                <a:cs typeface="Porsche Next"/>
              </a:rPr>
              <a:t>Hotel Entrance</a:t>
            </a:r>
            <a:endParaRPr kumimoji="1" lang="zh-CN" altLang="en-US" sz="800" dirty="0">
              <a:solidFill>
                <a:schemeClr val="bg1">
                  <a:lumMod val="50000"/>
                </a:schemeClr>
              </a:solidFill>
              <a:latin typeface="Porsche Next"/>
              <a:cs typeface="Porsche Nex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46550" y="6178550"/>
            <a:ext cx="107950" cy="107950"/>
          </a:xfrm>
          <a:prstGeom prst="ellipse">
            <a:avLst/>
          </a:prstGeom>
          <a:solidFill>
            <a:srgbClr val="7F7F7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just"/>
            <a:endParaRPr kumimoji="1" lang="zh-CN" altLang="en-US" sz="1600" dirty="0" err="1">
              <a:latin typeface="Porsche Next TT" panose="020B0504020101010102" pitchFamily="34" charset="0"/>
              <a:ea typeface="simhei_porsche"/>
              <a:cs typeface="Porsche Next TT" panose="020B0504020101010102" pitchFamily="34" charset="0"/>
              <a:sym typeface="simhei_porsche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87600" y="4248150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just"/>
            <a:endParaRPr kumimoji="1" lang="zh-CN" altLang="en-US" sz="1600" dirty="0" err="1">
              <a:latin typeface="Porsche Next TT" panose="020B0504020101010102" pitchFamily="34" charset="0"/>
              <a:ea typeface="simhei_porsche"/>
              <a:cs typeface="Porsche Next TT" panose="020B0504020101010102" pitchFamily="34" charset="0"/>
              <a:sym typeface="simhei_porsche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99287" y="6114534"/>
            <a:ext cx="16229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800" dirty="0">
                <a:solidFill>
                  <a:schemeClr val="bg1">
                    <a:lumMod val="50000"/>
                  </a:schemeClr>
                </a:solidFill>
                <a:latin typeface="Porsche Next TT"/>
                <a:cs typeface="Porsche Next TT"/>
              </a:rPr>
              <a:t>保时捷签到台 </a:t>
            </a:r>
            <a:r>
              <a: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Porsche Next"/>
                <a:cs typeface="Porsche Next"/>
              </a:rPr>
              <a:t>Porsche Reception</a:t>
            </a:r>
            <a:endParaRPr kumimoji="1" lang="zh-CN" altLang="en-US" sz="800" dirty="0">
              <a:solidFill>
                <a:schemeClr val="bg1">
                  <a:lumMod val="50000"/>
                </a:schemeClr>
              </a:solidFill>
              <a:latin typeface="Porsche Next"/>
              <a:cs typeface="Porsche Next"/>
            </a:endParaRPr>
          </a:p>
        </p:txBody>
      </p:sp>
    </p:spTree>
    <p:extLst>
      <p:ext uri="{BB962C8B-B14F-4D97-AF65-F5344CB8AC3E}">
        <p14:creationId xmlns:p14="http://schemas.microsoft.com/office/powerpoint/2010/main" val="6145828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rsche Mastervorlage ohne Navigation 2013">
  <a:themeElements>
    <a:clrScheme name="Porsche Mastervorlage ohne Navigation 201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5E5E"/>
      </a:accent1>
      <a:accent2>
        <a:srgbClr val="D60027"/>
      </a:accent2>
      <a:accent3>
        <a:srgbClr val="C0C0C0"/>
      </a:accent3>
      <a:accent4>
        <a:srgbClr val="E1E1E1"/>
      </a:accent4>
      <a:accent5>
        <a:srgbClr val="8F8F8F"/>
      </a:accent5>
      <a:accent6>
        <a:srgbClr val="336699"/>
      </a:accent6>
      <a:hlink>
        <a:srgbClr val="0000FF"/>
      </a:hlink>
      <a:folHlink>
        <a:srgbClr val="FF00FF"/>
      </a:folHlink>
    </a:clrScheme>
    <a:fontScheme name="Porsche Mastervorlage ohne Navigation 2013">
      <a:majorFont>
        <a:latin typeface="Helvetica"/>
        <a:ea typeface="Helvetica"/>
        <a:cs typeface="Helvetica"/>
      </a:majorFont>
      <a:minorFont>
        <a:latin typeface="NewsGoth for Porsche Com Regular"/>
        <a:ea typeface="NewsGoth for Porsche Com Regular"/>
        <a:cs typeface="NewsGoth for Porsche Com Regular"/>
      </a:minorFont>
    </a:fontScheme>
    <a:fmtScheme name="Porsche Mastervorlage ohne Navigation 20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45719" rIns="45719">
        <a:spAutoFit/>
      </a:bodyPr>
      <a:lstStyle>
        <a:defPPr algn="just">
          <a:defRPr sz="1600" dirty="0" err="1">
            <a:latin typeface="Porsche Next TT" panose="020B0504020101010102" pitchFamily="34" charset="0"/>
            <a:ea typeface="simhei_porsche"/>
            <a:cs typeface="Porsche Next TT" panose="020B0504020101010102" pitchFamily="34" charset="0"/>
            <a:sym typeface="simhei_porsche"/>
          </a:defRPr>
        </a:defPPr>
      </a:lstStyle>
    </a:spDef>
    <a:lnDef>
      <a:spPr>
        <a:noFill/>
        <a:ln w="25400" cap="flat">
          <a:solidFill>
            <a:srgbClr val="A7A7A7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NewsGoth for Porsche Com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orsche Mastervorlage ohne Navigation 2013">
  <a:themeElements>
    <a:clrScheme name="Porsche Mastervorlage ohne Navigation 201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5E5E"/>
      </a:accent1>
      <a:accent2>
        <a:srgbClr val="D60027"/>
      </a:accent2>
      <a:accent3>
        <a:srgbClr val="C0C0C0"/>
      </a:accent3>
      <a:accent4>
        <a:srgbClr val="E1E1E1"/>
      </a:accent4>
      <a:accent5>
        <a:srgbClr val="8F8F8F"/>
      </a:accent5>
      <a:accent6>
        <a:srgbClr val="336699"/>
      </a:accent6>
      <a:hlink>
        <a:srgbClr val="0000FF"/>
      </a:hlink>
      <a:folHlink>
        <a:srgbClr val="FF00FF"/>
      </a:folHlink>
    </a:clrScheme>
    <a:fontScheme name="Porsche Mastervorlage ohne Navigation 2013">
      <a:majorFont>
        <a:latin typeface="Helvetica"/>
        <a:ea typeface="Helvetica"/>
        <a:cs typeface="Helvetica"/>
      </a:majorFont>
      <a:minorFont>
        <a:latin typeface="NewsGoth for Porsche Com Regular"/>
        <a:ea typeface="NewsGoth for Porsche Com Regular"/>
        <a:cs typeface="NewsGoth for Porsche Com Regular"/>
      </a:minorFont>
    </a:fontScheme>
    <a:fmtScheme name="Porsche Mastervorlage ohne Navigation 20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Off val="44000"/>
          </a:schemeClr>
        </a:solidFill>
        <a:ln w="25400" cap="flat">
          <a:solidFill>
            <a:srgbClr val="A7A7A7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NewsGoth for Porsche Com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A7A7A7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NewsGoth for Porsche Com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
</file>

<file path=customXml/itemProps1.xml><?xml version="1.0" encoding="utf-8"?>
<ds:datastoreItem xmlns:ds="http://schemas.openxmlformats.org/officeDocument/2006/customXml" ds:itemID="{6E3A34DF-07F9-45A5-890F-F8E68F79203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151</Words>
  <Application>Microsoft Macintosh PowerPoint</Application>
  <PresentationFormat>A4 纸张(210x297 毫米)</PresentationFormat>
  <Paragraphs>38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SimHei</vt:lpstr>
      <vt:lpstr>FrankGoth for Porsche ComCn</vt:lpstr>
      <vt:lpstr>NewsGoth for Porsche Com Regular</vt:lpstr>
      <vt:lpstr>Porsche News Gothic Regular</vt:lpstr>
      <vt:lpstr>Calibri</vt:lpstr>
      <vt:lpstr>Porsche Next</vt:lpstr>
      <vt:lpstr>Porsche Next TT</vt:lpstr>
      <vt:lpstr>Porsche Mastervorlage ohne Navigation 2013</vt:lpstr>
      <vt:lpstr>Information Handbook – Hotel floor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Mandy (PCN)</dc:creator>
  <cp:lastModifiedBy>Zou, Henry (SHN-JMW)</cp:lastModifiedBy>
  <cp:revision>118</cp:revision>
  <dcterms:modified xsi:type="dcterms:W3CDTF">2019-11-14T10:05:27Z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53309da8-3783-465d-9e07-8087805cf31c</vt:lpwstr>
  </property>
  <property fmtid="{D5CDD505-2E9C-101B-9397-08002B2CF9AE}" pid="3" name="bjDocumentSecurityLabel">
    <vt:lpwstr>This item has no classification</vt:lpwstr>
  </property>
  <property fmtid="{D5CDD505-2E9C-101B-9397-08002B2CF9AE}" pid="4" name="bjSaver">
    <vt:lpwstr>6sJcYiuAhRIV4iRMs4/8c0qOitfZGKiA</vt:lpwstr>
  </property>
</Properties>
</file>