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3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7E47"/>
    <a:srgbClr val="E97132"/>
    <a:srgbClr val="F2AA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 autoAdjust="0"/>
  </p:normalViewPr>
  <p:slideViewPr>
    <p:cSldViewPr snapToGrid="0">
      <p:cViewPr varScale="1">
        <p:scale>
          <a:sx n="68" d="100"/>
          <a:sy n="68" d="100"/>
        </p:scale>
        <p:origin x="9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38F393-FB0E-4698-A37D-3E1B918B9570}" type="datetimeFigureOut">
              <a:rPr lang="ru-RU" smtClean="0"/>
              <a:t>26.03.2025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6A4193-F7DC-4F3D-919A-30BB357CC8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6780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6A4193-F7DC-4F3D-919A-30BB357CC872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623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6A4193-F7DC-4F3D-919A-30BB357CC872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8900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5EC010-7C19-B0C6-4EA6-19BFEE7013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DB576D2-D65A-A808-091B-BD9876E952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A4974B3-B023-AECF-8697-BD3867FA1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6A1D9-D323-4F4E-8655-25E2D32CE742}" type="datetime1">
              <a:rPr lang="en-US" smtClean="0"/>
              <a:t>3/26/2025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EA996D-4345-EEB7-7446-0DE6C5C85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CA9A0F4-837F-B63A-BD83-AE8ABDA62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35556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C41951-2B7F-9C9C-D612-CC75EFFB7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7D931EA-64D5-0748-9792-E65EF569E0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C5A7E54-F62E-40CB-20BE-5FE5A9C1B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6A1D9-D323-4F4E-8655-25E2D32CE742}" type="datetime1">
              <a:rPr lang="en-US" smtClean="0"/>
              <a:t>3/26/2025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E8D1AF4-5713-79C0-E0A4-F75172351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60D7FDA-FB57-C583-40A2-7AF895F0E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72381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A60E63B-B6F4-3C6D-FA36-9BE1A03344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3B2F92E-4C48-3D47-5A81-3BD60249DF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2EC591F-ADBD-EEB2-6AD1-BD46365D9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6A1D9-D323-4F4E-8655-25E2D32CE742}" type="datetime1">
              <a:rPr lang="en-US" smtClean="0"/>
              <a:t>3/26/2025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21F24E7-B2E6-9BC4-DC6A-C120B9793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CEDECD3-CBFE-BB56-FD6D-529AA5646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49598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2ED1B4-4C59-F656-DEC1-DF7C665FA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120005-EF39-0FF9-0D40-A58B43C4C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7FB7441-0E41-F96A-4113-600CF4214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6A1D9-D323-4F4E-8655-25E2D32CE742}" type="datetime1">
              <a:rPr lang="en-US" smtClean="0"/>
              <a:t>3/26/2025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D8701A-C0C6-F2E5-6D6A-86D94D9C7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79A6167-C6F5-E7A9-1CC4-9F542DFE7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53143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E860AA-E54E-907C-6C60-CB877B460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F8C2664-768C-3672-94D8-022474821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BC98855-D18F-C516-AE7B-7256F52E2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6A1D9-D323-4F4E-8655-25E2D32CE742}" type="datetime1">
              <a:rPr lang="en-US" smtClean="0"/>
              <a:t>3/26/2025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F5709CC-2321-8337-37A7-D77BA9C7C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2E530CA-F9CE-B4C4-EDE5-BEB108EBD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17604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75436E-68D6-DCA9-C9CD-FABF27869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26E269-3C94-0D92-7D52-ABB513BD33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5F2E408-2979-C6E9-37DB-4DEA036E2B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02DCA38-6B5B-A421-BDA8-26486091E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6A1D9-D323-4F4E-8655-25E2D32CE742}" type="datetime1">
              <a:rPr lang="en-US" smtClean="0"/>
              <a:t>3/26/2025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EE5616A-2559-2C09-BC49-64CEE4FC8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EDD1647-CE66-A29E-86A7-5A60FC619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56996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62C93F-7407-A811-B76E-99B0D8725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71ED49C-A15E-9F37-C093-B1C6B2D18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ABF06C1-C2FA-B712-6F81-6DFF55CA2B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7DBEC87-2DDC-3C9B-F7BF-29548C2A06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8062EA8-F3FF-20D7-7CE3-1F9F36771A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EAB5EEE-57C0-CCE2-0FC1-993524E5C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6A1D9-D323-4F4E-8655-25E2D32CE742}" type="datetime1">
              <a:rPr lang="en-US" smtClean="0"/>
              <a:t>3/26/2025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536B05A-4603-9A5E-A4C9-0E80D0170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380D71E-0DB1-D4AE-1BFD-EC625E84F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37651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5209C6-8E69-6CAB-6A16-9540870C1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27E2A5D-C135-1A6C-8F78-6E7E8378F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6A1D9-D323-4F4E-8655-25E2D32CE742}" type="datetime1">
              <a:rPr lang="en-US" smtClean="0"/>
              <a:t>3/26/2025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137E18D-CF38-922B-9AAC-FDF15689E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7E18936-8DED-6F3D-BAC2-39977EB87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11803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8861F19-199E-E2B1-C145-45ACA97BD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6A1D9-D323-4F4E-8655-25E2D32CE742}" type="datetime1">
              <a:rPr lang="en-US" smtClean="0"/>
              <a:t>3/26/2025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0436159-E155-3B36-08B0-D4F743D5A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6301114-E1D6-C0CB-EE64-A62A98011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1059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67E492-2C6C-7A55-9083-60FB30200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A85610-58D5-618C-80FC-1444682FA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9F403B8-F757-13F3-1ADB-6A6EC9908D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52ED79D-8B0C-118D-4709-C5551580E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6A1D9-D323-4F4E-8655-25E2D32CE742}" type="datetime1">
              <a:rPr lang="en-US" smtClean="0"/>
              <a:t>3/26/2025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A47026F-C4BA-DED9-3985-6C38ED220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F859348-EBA8-8426-A9D9-EC448F8ED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93838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F618FB-558F-EABA-E2F2-20100689F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DFEEF9F-D6A5-6E94-A539-7F8487E77E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2BDED22-A908-0462-B8AB-1981B70C6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9C95B0B-B809-341E-1112-E375D6496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6A1D9-D323-4F4E-8655-25E2D32CE742}" type="datetime1">
              <a:rPr lang="en-US" smtClean="0"/>
              <a:t>3/26/2025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3B1EDB1-CD14-3580-BC0F-6ACE34066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FDF9CCA-58B2-8625-C9B7-FD936CB0B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17327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728B2D-C2C6-248D-9C29-F9835F288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ED21DE0-28B9-65FB-DDCB-85AE86E48B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029C837-8B49-8F70-D897-91A02B06C7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F6A1D9-D323-4F4E-8655-25E2D32CE742}" type="datetime1">
              <a:rPr lang="en-US" smtClean="0"/>
              <a:t>3/26/2025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952C83E-DC15-C376-794D-3AC5399403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411225C-5BB1-694D-CCD5-5B39AD8F26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21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Изображение выглядит как текст, одежда, куртка, Человеческое лицо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B506B5D8-6FAD-4AB6-89F8-98BCB349FF0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" y="-4"/>
            <a:ext cx="12192001" cy="6858001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DB5BB0-5A38-CF4E-A149-5A738D50A8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2" cy="2334248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ru-RU" sz="4200" dirty="0">
                <a:solidFill>
                  <a:srgbClr val="FFFFFF"/>
                </a:solidFill>
              </a:rPr>
              <a:t> </a:t>
            </a:r>
            <a:r>
              <a:rPr lang="ru-RU" sz="4200" b="1" dirty="0">
                <a:solidFill>
                  <a:srgbClr val="FFFFFF"/>
                </a:solidFill>
              </a:rPr>
              <a:t>CS2: Руководство по тактическому применению гранат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C666A2E-767B-110D-E71E-772B420A23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2366" y="4017818"/>
            <a:ext cx="5040785" cy="1828799"/>
          </a:xfrm>
        </p:spPr>
        <p:txBody>
          <a:bodyPr anchor="b">
            <a:normAutofit lnSpcReduction="10000"/>
          </a:bodyPr>
          <a:lstStyle/>
          <a:p>
            <a:pPr algn="just">
              <a:lnSpc>
                <a:spcPct val="90000"/>
              </a:lnSpc>
            </a:pPr>
            <a:r>
              <a:rPr lang="ru-RU" sz="2000" b="1" dirty="0">
                <a:solidFill>
                  <a:srgbClr val="FFFFFF"/>
                </a:solidFill>
              </a:rPr>
              <a:t>Авторы: </a:t>
            </a:r>
            <a:r>
              <a:rPr lang="ru-RU" sz="2000" dirty="0">
                <a:solidFill>
                  <a:srgbClr val="FFFFFF"/>
                </a:solidFill>
              </a:rPr>
              <a:t>Баргуев Виктор, Мозжнов Семён, </a:t>
            </a:r>
            <a:endParaRPr lang="en-US" sz="2000" dirty="0">
              <a:solidFill>
                <a:srgbClr val="FFFFFF"/>
              </a:solidFill>
            </a:endParaRPr>
          </a:p>
          <a:p>
            <a:pPr algn="just">
              <a:lnSpc>
                <a:spcPct val="90000"/>
              </a:lnSpc>
            </a:pPr>
            <a:r>
              <a:rPr lang="ru-RU" sz="2000" dirty="0">
                <a:solidFill>
                  <a:srgbClr val="FFFFFF"/>
                </a:solidFill>
              </a:rPr>
              <a:t>10 «Б» класс</a:t>
            </a:r>
          </a:p>
          <a:p>
            <a:pPr algn="just">
              <a:lnSpc>
                <a:spcPct val="90000"/>
              </a:lnSpc>
            </a:pPr>
            <a:r>
              <a:rPr lang="ru-RU" sz="2000" b="1" dirty="0">
                <a:solidFill>
                  <a:srgbClr val="FFFFFF"/>
                </a:solidFill>
              </a:rPr>
              <a:t>Руководитель</a:t>
            </a:r>
            <a:r>
              <a:rPr lang="ru-RU" sz="2000" dirty="0">
                <a:solidFill>
                  <a:srgbClr val="FFFFFF"/>
                </a:solidFill>
              </a:rPr>
              <a:t>: Прокопьев Алексей Анатольевич</a:t>
            </a:r>
          </a:p>
          <a:p>
            <a:pPr algn="just"/>
            <a:r>
              <a:rPr lang="ru-RU" sz="2000" dirty="0">
                <a:solidFill>
                  <a:srgbClr val="FFFFFF"/>
                </a:solidFill>
              </a:rPr>
              <a:t>МБОУ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ru-RU" sz="2000" dirty="0">
                <a:solidFill>
                  <a:srgbClr val="FFFFFF"/>
                </a:solidFill>
              </a:rPr>
              <a:t>Кутуликская СОШ, 2025 г.</a:t>
            </a:r>
          </a:p>
        </p:txBody>
      </p:sp>
    </p:spTree>
    <p:extLst>
      <p:ext uri="{BB962C8B-B14F-4D97-AF65-F5344CB8AC3E}">
        <p14:creationId xmlns:p14="http://schemas.microsoft.com/office/powerpoint/2010/main" val="8487547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2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37F851-5DCB-4589-3EA9-B3DA43048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4867" y="401247"/>
            <a:ext cx="5248219" cy="1154400"/>
          </a:xfrm>
        </p:spPr>
        <p:txBody>
          <a:bodyPr anchor="b">
            <a:noAutofit/>
          </a:bodyPr>
          <a:lstStyle/>
          <a:p>
            <a:r>
              <a:rPr lang="ru-RU" sz="4000" b="1" dirty="0">
                <a:solidFill>
                  <a:srgbClr val="EB7E47"/>
                </a:solidFill>
              </a:rPr>
              <a:t>Почему важно знать раскидки гранат?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98DC1B4-9C49-491A-B0C4-CF9ABED0C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pic>
        <p:nvPicPr>
          <p:cNvPr id="9" name="Рисунок 8" descr="Изображение выглядит как цилиндр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99D37DCA-1694-56AA-D7E5-4620462176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1"/>
          <a:stretch/>
        </p:blipFill>
        <p:spPr>
          <a:xfrm>
            <a:off x="477541" y="269354"/>
            <a:ext cx="3296556" cy="3296556"/>
          </a:xfrm>
          <a:custGeom>
            <a:avLst/>
            <a:gdLst/>
            <a:ahLst/>
            <a:cxnLst/>
            <a:rect l="l" t="t" r="r" b="b"/>
            <a:pathLst>
              <a:path w="2388070" h="2388070">
                <a:moveTo>
                  <a:pt x="1194035" y="0"/>
                </a:moveTo>
                <a:cubicBezTo>
                  <a:pt x="1853482" y="0"/>
                  <a:pt x="2388070" y="534588"/>
                  <a:pt x="2388070" y="1194035"/>
                </a:cubicBezTo>
                <a:cubicBezTo>
                  <a:pt x="2388070" y="1853482"/>
                  <a:pt x="1853482" y="2388070"/>
                  <a:pt x="1194035" y="2388070"/>
                </a:cubicBezTo>
                <a:cubicBezTo>
                  <a:pt x="534588" y="2388070"/>
                  <a:pt x="0" y="1853482"/>
                  <a:pt x="0" y="1194035"/>
                </a:cubicBezTo>
                <a:cubicBezTo>
                  <a:pt x="0" y="534588"/>
                  <a:pt x="534588" y="0"/>
                  <a:pt x="1194035" y="0"/>
                </a:cubicBezTo>
                <a:close/>
              </a:path>
            </a:pathLst>
          </a:custGeom>
          <a:ln w="28575">
            <a:noFill/>
          </a:ln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E5C89038-920A-4C2C-96CF-80507027B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0064" y="2828266"/>
            <a:ext cx="805908" cy="805908"/>
            <a:chOff x="817371" y="4276255"/>
            <a:chExt cx="413564" cy="413564"/>
          </a:xfrm>
          <a:solidFill>
            <a:srgbClr val="FFFFFF"/>
          </a:solidFill>
        </p:grpSpPr>
        <p:sp>
          <p:nvSpPr>
            <p:cNvPr id="21" name="Graphic 212">
              <a:extLst>
                <a:ext uri="{FF2B5EF4-FFF2-40B4-BE49-F238E27FC236}">
                  <a16:creationId xmlns:a16="http://schemas.microsoft.com/office/drawing/2014/main" id="{8D8F13C5-4B99-432F-A339-372E57EB69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7371" y="4276255"/>
              <a:ext cx="413564" cy="413564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2" name="Graphic 212">
              <a:extLst>
                <a:ext uri="{FF2B5EF4-FFF2-40B4-BE49-F238E27FC236}">
                  <a16:creationId xmlns:a16="http://schemas.microsoft.com/office/drawing/2014/main" id="{413EEA21-9A3A-47C8-A94C-D6EFE2EF51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7371" y="4276255"/>
              <a:ext cx="413564" cy="413564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A15111C-2752-4649-B55B-B93FF93F9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0064" y="2823516"/>
            <a:ext cx="805908" cy="805908"/>
            <a:chOff x="817371" y="4276255"/>
            <a:chExt cx="413564" cy="413564"/>
          </a:xfrm>
          <a:solidFill>
            <a:schemeClr val="accent2">
              <a:alpha val="30000"/>
            </a:schemeClr>
          </a:solidFill>
        </p:grpSpPr>
        <p:sp>
          <p:nvSpPr>
            <p:cNvPr id="25" name="Graphic 212">
              <a:extLst>
                <a:ext uri="{FF2B5EF4-FFF2-40B4-BE49-F238E27FC236}">
                  <a16:creationId xmlns:a16="http://schemas.microsoft.com/office/drawing/2014/main" id="{877E3FF1-E4B8-49CB-9DD6-7D2067808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7371" y="4276255"/>
              <a:ext cx="413564" cy="413564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6" name="Graphic 212">
              <a:extLst>
                <a:ext uri="{FF2B5EF4-FFF2-40B4-BE49-F238E27FC236}">
                  <a16:creationId xmlns:a16="http://schemas.microsoft.com/office/drawing/2014/main" id="{945D9A4A-CCDB-40CE-BD57-15BE15B87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7371" y="4276255"/>
              <a:ext cx="413564" cy="413564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2236FC-34B0-3671-1578-917E951BAE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820369"/>
            <a:ext cx="5479591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200" dirty="0">
                <a:solidFill>
                  <a:schemeClr val="bg1"/>
                </a:solidFill>
              </a:rPr>
              <a:t>Незнание раскидок гранат в CS2 приводит к: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200" dirty="0">
                <a:solidFill>
                  <a:schemeClr val="bg1"/>
                </a:solidFill>
              </a:rPr>
              <a:t>Потере тактического преимущества.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200" dirty="0">
                <a:solidFill>
                  <a:schemeClr val="bg1"/>
                </a:solidFill>
              </a:rPr>
              <a:t>Нерациональной трате денег.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200" dirty="0">
                <a:solidFill>
                  <a:schemeClr val="bg1"/>
                </a:solidFill>
              </a:rPr>
              <a:t>Создание опасных ситуаций для команды.</a:t>
            </a:r>
            <a:endParaRPr lang="en-US" sz="2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sz="2200" b="1" dirty="0">
                <a:solidFill>
                  <a:schemeClr val="bg1"/>
                </a:solidFill>
              </a:rPr>
              <a:t>Цель проекта: </a:t>
            </a:r>
            <a:r>
              <a:rPr lang="ru-RU" sz="2200" dirty="0">
                <a:solidFill>
                  <a:schemeClr val="bg1"/>
                </a:solidFill>
              </a:rPr>
              <a:t>Создание интерактивного веб-сайт руководство по тактическому применению гранат в CS2 на картах Mirage, Dust2 и Inferno для повышения игрового мастерства.</a:t>
            </a:r>
            <a:endParaRPr lang="en-US" sz="2200" dirty="0">
              <a:solidFill>
                <a:schemeClr val="bg1"/>
              </a:solidFill>
            </a:endParaRPr>
          </a:p>
        </p:txBody>
      </p:sp>
      <p:pic>
        <p:nvPicPr>
          <p:cNvPr id="7" name="Рисунок 6" descr="Изображение выглядит как мультфильм, круг, снимок экран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C6ED39C9-57A8-2E13-93A5-78E3774D18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-3"/>
          <a:stretch/>
        </p:blipFill>
        <p:spPr>
          <a:xfrm>
            <a:off x="1828492" y="3481328"/>
            <a:ext cx="2965878" cy="2965878"/>
          </a:xfrm>
          <a:custGeom>
            <a:avLst/>
            <a:gdLst/>
            <a:ahLst/>
            <a:cxnLst/>
            <a:rect l="l" t="t" r="r" b="b"/>
            <a:pathLst>
              <a:path w="2388070" h="2388070">
                <a:moveTo>
                  <a:pt x="1194035" y="0"/>
                </a:moveTo>
                <a:cubicBezTo>
                  <a:pt x="1853482" y="0"/>
                  <a:pt x="2388070" y="534588"/>
                  <a:pt x="2388070" y="1194035"/>
                </a:cubicBezTo>
                <a:cubicBezTo>
                  <a:pt x="2388070" y="1853482"/>
                  <a:pt x="1853482" y="2388070"/>
                  <a:pt x="1194035" y="2388070"/>
                </a:cubicBezTo>
                <a:cubicBezTo>
                  <a:pt x="534588" y="2388070"/>
                  <a:pt x="0" y="1853482"/>
                  <a:pt x="0" y="1194035"/>
                </a:cubicBezTo>
                <a:cubicBezTo>
                  <a:pt x="0" y="534588"/>
                  <a:pt x="534588" y="0"/>
                  <a:pt x="1194035" y="0"/>
                </a:cubicBezTo>
                <a:close/>
              </a:path>
            </a:pathLst>
          </a:custGeom>
          <a:ln w="28575">
            <a:noFill/>
          </a:ln>
        </p:spPr>
      </p:pic>
      <p:pic>
        <p:nvPicPr>
          <p:cNvPr id="5" name="Рисунок 4" descr="Изображение выглядит как бутылка, пить, Стеклянная бутылка, пиво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B450B272-6B04-D277-4CB4-5372D9A180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" b="4"/>
          <a:stretch/>
        </p:blipFill>
        <p:spPr>
          <a:xfrm>
            <a:off x="3820702" y="1675969"/>
            <a:ext cx="2167719" cy="2167719"/>
          </a:xfrm>
          <a:custGeom>
            <a:avLst/>
            <a:gdLst/>
            <a:ahLst/>
            <a:cxnLst/>
            <a:rect l="l" t="t" r="r" b="b"/>
            <a:pathLst>
              <a:path w="2388070" h="2388070">
                <a:moveTo>
                  <a:pt x="1194035" y="0"/>
                </a:moveTo>
                <a:cubicBezTo>
                  <a:pt x="1853482" y="0"/>
                  <a:pt x="2388070" y="534588"/>
                  <a:pt x="2388070" y="1194035"/>
                </a:cubicBezTo>
                <a:cubicBezTo>
                  <a:pt x="2388070" y="1853482"/>
                  <a:pt x="1853482" y="2388070"/>
                  <a:pt x="1194035" y="2388070"/>
                </a:cubicBezTo>
                <a:cubicBezTo>
                  <a:pt x="534588" y="2388070"/>
                  <a:pt x="0" y="1853482"/>
                  <a:pt x="0" y="1194035"/>
                </a:cubicBezTo>
                <a:cubicBezTo>
                  <a:pt x="0" y="534588"/>
                  <a:pt x="534588" y="0"/>
                  <a:pt x="1194035" y="0"/>
                </a:cubicBezTo>
                <a:close/>
              </a:path>
            </a:pathLst>
          </a:custGeom>
          <a:ln w="28575">
            <a:noFill/>
          </a:ln>
        </p:spPr>
      </p:pic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582A903B-6B78-4F0A-B7C9-3D8049902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510EA93-8F64-42C8-A630-D449506E9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6CB53FC-E4DA-4001-928B-9998A85EA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210B969-4FDF-4AAC-9397-63D5434958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570B3EF0-84EA-4F47-86A3-1EA1F644A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259369A8-EF57-42A1-8EC8-F6A9F92A3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971265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25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75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25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1">
            <a:extLst>
              <a:ext uri="{FF2B5EF4-FFF2-40B4-BE49-F238E27FC236}">
                <a16:creationId xmlns:a16="http://schemas.microsoft.com/office/drawing/2014/main" id="{35C956CA-A8FB-4F91-A258-FBE459CD9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Рисунок 8" descr="Изображение выглядит как текст, снимок экрана, программное обеспечение, Мультимедийное программное обеспечение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05597D5E-741C-A135-F793-60887B45F9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22" r="2" b="17885"/>
          <a:stretch/>
        </p:blipFill>
        <p:spPr>
          <a:xfrm>
            <a:off x="5546558" y="-1"/>
            <a:ext cx="6645441" cy="2391331"/>
          </a:xfrm>
          <a:prstGeom prst="rect">
            <a:avLst/>
          </a:prstGeom>
        </p:spPr>
      </p:pic>
      <p:pic>
        <p:nvPicPr>
          <p:cNvPr id="7" name="Рисунок 6" descr="Изображение выглядит как текст, снимок экрана, Мультимедийное программное обеспечение, дизайн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EA3AD5C4-79DC-093D-E0B1-073B7706BF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6" r="-2" b="-2"/>
          <a:stretch/>
        </p:blipFill>
        <p:spPr>
          <a:xfrm>
            <a:off x="5546558" y="2397906"/>
            <a:ext cx="6645441" cy="4466657"/>
          </a:xfrm>
          <a:prstGeom prst="rect">
            <a:avLst/>
          </a:prstGeom>
        </p:spPr>
      </p:pic>
      <p:sp>
        <p:nvSpPr>
          <p:cNvPr id="41" name="Rectangle 33">
            <a:extLst>
              <a:ext uri="{FF2B5EF4-FFF2-40B4-BE49-F238E27FC236}">
                <a16:creationId xmlns:a16="http://schemas.microsoft.com/office/drawing/2014/main" id="{70A48D59-8581-41F7-B529-F4617FE07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46000">
                <a:schemeClr val="tx1">
                  <a:lumMod val="95000"/>
                  <a:lumOff val="5000"/>
                </a:schemeClr>
              </a:gs>
              <a:gs pos="90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330CBE-E552-0C2A-62E7-E19236C8F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668" y="910431"/>
            <a:ext cx="4641631" cy="1466455"/>
          </a:xfrm>
        </p:spPr>
        <p:txBody>
          <a:bodyPr anchor="b">
            <a:normAutofit/>
          </a:bodyPr>
          <a:lstStyle/>
          <a:p>
            <a:r>
              <a:rPr lang="ru-RU" b="1" dirty="0">
                <a:solidFill>
                  <a:schemeClr val="bg1"/>
                </a:solidFill>
              </a:rPr>
              <a:t>Наше решение</a:t>
            </a:r>
          </a:p>
        </p:txBody>
      </p:sp>
      <p:cxnSp>
        <p:nvCxnSpPr>
          <p:cNvPr id="42" name="Straight Connector 35">
            <a:extLst>
              <a:ext uri="{FF2B5EF4-FFF2-40B4-BE49-F238E27FC236}">
                <a16:creationId xmlns:a16="http://schemas.microsoft.com/office/drawing/2014/main" id="{967F2066-0253-4771-A5F6-68111E1FE8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87669" y="2397906"/>
            <a:ext cx="11004331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4DC79F-7556-8095-1527-AF3EF26D9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668" y="2492080"/>
            <a:ext cx="4641631" cy="39649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b="1" dirty="0">
                <a:solidFill>
                  <a:schemeClr val="bg1"/>
                </a:solidFill>
              </a:rPr>
              <a:t>Технологии: </a:t>
            </a:r>
            <a:r>
              <a:rPr lang="ru-RU" sz="2000" dirty="0">
                <a:solidFill>
                  <a:schemeClr val="bg1"/>
                </a:solidFill>
              </a:rPr>
              <a:t>Python, </a:t>
            </a:r>
            <a:r>
              <a:rPr lang="en-US" sz="2000" dirty="0">
                <a:solidFill>
                  <a:schemeClr val="bg1"/>
                </a:solidFill>
              </a:rPr>
              <a:t>Flask,</a:t>
            </a:r>
            <a:r>
              <a:rPr lang="ru-RU" sz="2000" dirty="0">
                <a:solidFill>
                  <a:schemeClr val="bg1"/>
                </a:solidFill>
              </a:rPr>
              <a:t> HTML, CSS, JavaScript.</a:t>
            </a:r>
          </a:p>
          <a:p>
            <a:pPr marL="0" indent="0">
              <a:buNone/>
            </a:pPr>
            <a:r>
              <a:rPr lang="ru-RU" sz="2000" b="1" dirty="0">
                <a:solidFill>
                  <a:schemeClr val="bg1"/>
                </a:solidFill>
              </a:rPr>
              <a:t>Основные результаты:</a:t>
            </a:r>
          </a:p>
          <a:p>
            <a:r>
              <a:rPr lang="ru-RU" sz="2000" dirty="0">
                <a:solidFill>
                  <a:schemeClr val="bg1"/>
                </a:solidFill>
              </a:rPr>
              <a:t>Запись и обработка видеороликов с демонстрацией раскидок гранат.</a:t>
            </a:r>
          </a:p>
          <a:p>
            <a:r>
              <a:rPr lang="ru-RU" sz="2000" dirty="0">
                <a:solidFill>
                  <a:schemeClr val="bg1"/>
                </a:solidFill>
              </a:rPr>
              <a:t>Создание функционального веб-сайта с интуитивно понятным интерфейсом.</a:t>
            </a:r>
          </a:p>
          <a:p>
            <a:r>
              <a:rPr lang="ru-RU" sz="2000" dirty="0">
                <a:solidFill>
                  <a:schemeClr val="bg1"/>
                </a:solidFill>
              </a:rPr>
              <a:t>Покрытие 3 популярных карт: Mirage, Dust2, Inferno.</a:t>
            </a:r>
          </a:p>
        </p:txBody>
      </p:sp>
    </p:spTree>
    <p:extLst>
      <p:ext uri="{BB962C8B-B14F-4D97-AF65-F5344CB8AC3E}">
        <p14:creationId xmlns:p14="http://schemas.microsoft.com/office/powerpoint/2010/main" val="41653808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25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!!Rectangle">
            <a:extLst>
              <a:ext uri="{FF2B5EF4-FFF2-40B4-BE49-F238E27FC236}">
                <a16:creationId xmlns:a16="http://schemas.microsoft.com/office/drawing/2014/main" id="{362810D9-2C5A-477D-949C-C191895477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467"/>
            <a:ext cx="12191999" cy="686646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Рисунок 4" descr="Изображение выглядит как снимок экрана, Мультимедийное программное обеспечение, Графическое программное обеспечение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60E8D501-6A8E-A639-0EB8-9189615329F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45" b="6377"/>
          <a:stretch/>
        </p:blipFill>
        <p:spPr>
          <a:xfrm>
            <a:off x="20" y="-9107"/>
            <a:ext cx="1219198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0BDF98-6BB7-7249-2DC1-B82EAC524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537694" cy="5585619"/>
          </a:xfrm>
        </p:spPr>
        <p:txBody>
          <a:bodyPr>
            <a:normAutofit/>
          </a:bodyPr>
          <a:lstStyle/>
          <a:p>
            <a:pPr algn="just"/>
            <a:r>
              <a:rPr lang="ru-RU" sz="3700" b="1" dirty="0">
                <a:solidFill>
                  <a:srgbClr val="EB7E47"/>
                </a:solidFill>
              </a:rPr>
              <a:t>Ключевые Преимущества Руководства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061A8F-CB12-0DC5-00D6-712D71CC2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1037" y="636190"/>
            <a:ext cx="6906491" cy="5585619"/>
          </a:xfrm>
        </p:spPr>
        <p:txBody>
          <a:bodyPr anchor="ctr">
            <a:normAutofit/>
          </a:bodyPr>
          <a:lstStyle/>
          <a:p>
            <a:r>
              <a:rPr lang="ru-RU" sz="3200" dirty="0">
                <a:solidFill>
                  <a:srgbClr val="FFFFFF"/>
                </a:solidFill>
              </a:rPr>
              <a:t>Интерактивное обучение с видеодемонстрациями.</a:t>
            </a:r>
          </a:p>
          <a:p>
            <a:r>
              <a:rPr lang="ru-RU" sz="3200" dirty="0">
                <a:solidFill>
                  <a:srgbClr val="FFFFFF"/>
                </a:solidFill>
              </a:rPr>
              <a:t>Повышение игрового навыка и командной эффективности.</a:t>
            </a:r>
          </a:p>
          <a:p>
            <a:r>
              <a:rPr lang="ru-RU" sz="3200" dirty="0">
                <a:solidFill>
                  <a:srgbClr val="FFFFFF"/>
                </a:solidFill>
              </a:rPr>
              <a:t>Экономия игровых ресурсов.</a:t>
            </a:r>
          </a:p>
          <a:p>
            <a:r>
              <a:rPr lang="ru-RU" sz="3200" dirty="0">
                <a:solidFill>
                  <a:srgbClr val="FFFFFF"/>
                </a:solidFill>
              </a:rPr>
              <a:t>Улучшение понимания тактики и стратегии.</a:t>
            </a:r>
          </a:p>
        </p:txBody>
      </p:sp>
    </p:spTree>
    <p:extLst>
      <p:ext uri="{BB962C8B-B14F-4D97-AF65-F5344CB8AC3E}">
        <p14:creationId xmlns:p14="http://schemas.microsoft.com/office/powerpoint/2010/main" val="17071098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5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B22814-118B-F2EE-EA0C-988D038FE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anchor="b">
            <a:normAutofit/>
          </a:bodyPr>
          <a:lstStyle/>
          <a:p>
            <a:r>
              <a:rPr lang="ru-RU" sz="3800" b="1" dirty="0">
                <a:solidFill>
                  <a:schemeClr val="bg1"/>
                </a:solidFill>
              </a:rPr>
              <a:t>Демонстрация проекта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188A9E-D65B-72FA-61C6-85B134A09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769" y="1909192"/>
            <a:ext cx="4586513" cy="364771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2300" b="1" dirty="0">
                <a:solidFill>
                  <a:schemeClr val="bg1"/>
                </a:solidFill>
              </a:rPr>
              <a:t>Проект «CS2: Руководство по тактическому применению гранат» позволил нам: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ru-RU" sz="2300" dirty="0">
                <a:solidFill>
                  <a:schemeClr val="bg1"/>
                </a:solidFill>
              </a:rPr>
              <a:t>Освоить видеосъемку и видеомонтаж.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ru-RU" sz="2300" dirty="0">
                <a:solidFill>
                  <a:schemeClr val="bg1"/>
                </a:solidFill>
              </a:rPr>
              <a:t>Освоить веб-разработку.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ru-RU" sz="2300" dirty="0">
                <a:solidFill>
                  <a:schemeClr val="bg1"/>
                </a:solidFill>
              </a:rPr>
              <a:t>Решить задачи визуального оформления сайта.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ru-RU" sz="2300" dirty="0">
                <a:solidFill>
                  <a:schemeClr val="bg1"/>
                </a:solidFill>
              </a:rPr>
              <a:t>Решить проблему рассмотренную в этом проекте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908818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5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5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75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677BAFB-3BD3-41BB-9107-FAE224AE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6823A9B-C188-42D4-847C-3AD928DB1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2784" y="253140"/>
            <a:ext cx="6184555" cy="6184555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4B557F3-1A0C-4749-A6DB-EAC082DF3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4848" y="253140"/>
            <a:ext cx="6184555" cy="6184555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5D55AA6-3751-494F-868A-DCEDC5CE8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03723" y="136525"/>
            <a:ext cx="6184555" cy="618455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B21FD5-358A-43D5-3172-F8FACBF81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400" y="965580"/>
            <a:ext cx="5204489" cy="31605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Спасибо за внимание!</a:t>
            </a:r>
          </a:p>
        </p:txBody>
      </p:sp>
      <p:sp>
        <p:nvSpPr>
          <p:cNvPr id="15" name="Graphic 212">
            <a:extLst>
              <a:ext uri="{FF2B5EF4-FFF2-40B4-BE49-F238E27FC236}">
                <a16:creationId xmlns:a16="http://schemas.microsoft.com/office/drawing/2014/main" id="{4D4C00DC-4DC6-4CD2-9E31-F17E6CEBC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7" name="Graphic 212">
            <a:extLst>
              <a:ext uri="{FF2B5EF4-FFF2-40B4-BE49-F238E27FC236}">
                <a16:creationId xmlns:a16="http://schemas.microsoft.com/office/drawing/2014/main" id="{D82AB1B2-7970-42CF-8BF5-567C69E9F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pSp>
        <p:nvGrpSpPr>
          <p:cNvPr id="19" name="Graphic 190">
            <a:extLst>
              <a:ext uri="{FF2B5EF4-FFF2-40B4-BE49-F238E27FC236}">
                <a16:creationId xmlns:a16="http://schemas.microsoft.com/office/drawing/2014/main" id="{66FB5A75-BDE2-4F12-A95B-C48788A76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80947" y="1755501"/>
            <a:ext cx="1598829" cy="531293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C86CBC8-A814-4C0C-A287-7C549693D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AA52F4F-14E6-402F-A196-668B9CA9B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C10FB9CA-E7FA-462C-B537-F1224ED1A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8469AE7-A75B-4F37-850B-EF5974ABE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7" name="Graphic 4">
            <a:extLst>
              <a:ext uri="{FF2B5EF4-FFF2-40B4-BE49-F238E27FC236}">
                <a16:creationId xmlns:a16="http://schemas.microsoft.com/office/drawing/2014/main" id="{63301095-70B2-49AA-8DA9-A35629AD6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97506" y="4175798"/>
            <a:ext cx="1861486" cy="1861665"/>
            <a:chOff x="5734053" y="3067000"/>
            <a:chExt cx="724484" cy="724549"/>
          </a:xfrm>
          <a:solidFill>
            <a:schemeClr val="bg1"/>
          </a:solidFill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218E08C-0BEA-45C2-8C09-4141DDDA0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067000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32F6090-14E0-44C6-B9FC-C91047BCD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FDB9402B-335C-4892-9E7C-C400E95BE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7A4371D-4448-409A-93F3-0C92E3EB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780149CB-4B8F-4FD1-AC5E-25670C9EA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92D49A1A-35B0-4620-9D1E-A782A0E97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FF46F08-B1E4-44C1-BD4A-4191D6EAD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8DB16610-3D81-4E5C-850D-5D1245C0D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2624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E05501B2-83AC-4299-BE5A-8CA16B408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2624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7CF1B90-3B3A-403E-A94F-8B82945D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6A1CBA9-4AC1-4C42-9429-3FF31DF28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21318D9B-FD39-402A-ADFA-0E6CC789A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333FB08F-B346-47C0-A7CD-1DE53E6C0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12624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893AD6F2-6408-4A8E-9749-CB7388EF3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715D9D2F-1568-4BE3-A54A-69F52492B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85393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9AB547A7-0D80-491F-98B4-C6B7CC4FC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E2693CD-DAF5-4B26-9A2F-17673BF3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96EEE12-952A-4693-B161-D7071D601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F4228DCC-1611-4BDC-90AA-231F67EB1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DA163C3C-D3DF-461F-B6A8-90C7C227D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4D021D29-2980-41C3-AB83-DA93C105B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AC09C1FA-1A9D-49A7-9D73-8B777140A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244637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0B8D8CD4-7B9B-48A5-BC59-0CB859354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24463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224D0A27-A8B0-4020-9399-24127726E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8E8EBA-9F8C-4650-B9BE-38A0A56BC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6A460BB3-2605-4AA2-AE1D-B9FB61EBF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1E2E38EE-DBBE-4CC1-9498-E7193E1B2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2446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BF191D5C-7D2A-4408-A8F2-389D2360F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08F7193B-B379-4921-9F17-1841D506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03786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4C5E53C-6003-4F74-B1CA-C7EA1E499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CB97B2B1-1CF5-46A5-940D-AB8F57F59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0783F4F1-D8CE-4453-B79B-AD976E272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6A7A4C9-F24F-4F00-A2FA-29E788A0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EB694A32-59D6-46E3-8CE4-E4C485C2C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983EBB4C-28FF-41C6-90D6-5F30FC086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0707659D-8AE9-49B5-AB29-ECC099F49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63031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5C987ECC-9573-46EA-9C4A-7C3CAE39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6302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4DAF6708-18C2-4082-B024-6CEA32AE0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72CBB5AE-39E2-4D9B-A834-64D31B003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4592DE98-77BF-4E8E-AEB4-1934207BA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5AF5D9A0-BA94-4D2B-8479-26C55355B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63031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2CAA6A8E-7ACF-4EF7-AAD6-734A009D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3DD3695-F212-4BAD-BBB3-EC1F62474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22181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AB1B3ECB-7594-4C5C-B62B-E686C0A89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5EE54C3C-D9E5-4782-B8F6-058EB2D63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EAE78EEE-DC43-44E1-AB47-ACB80F94B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847D67EF-1141-4582-866E-FE02FB236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99ECC931-60A1-4628-A34B-4B68DA3CC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A587D2BE-3417-44AE-BEEF-57F88CEC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FCEB2ED3-A08D-4286-B75D-893289F3F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7C7DB7BB-8173-4377-85B0-032B7BDAB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93EF69B4-3F48-4509-8BF8-926E23BC1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C1A86650-1EF5-46E3-885D-96985105A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47EBBDE2-BD90-481F-A671-34E2186FB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87DAF1CB-838D-4C5C-8FB7-76BF677FE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64573DA8-D2F3-4644-AC79-83843615C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2624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41AB53B8-0D5C-44BD-A2A9-ABBF659E1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29B7FA60-B453-4877-8D47-CA1209DF9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A6D2414-BCCC-40E8-B990-47642EFE9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B0F37C2B-B7E6-420D-AD39-3AE4A2FBE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2624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F6417E45-D7FC-40B8-AD49-941B28D18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2624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2A8D1963-0C59-476C-AAFA-A7AF4FF50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8539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6BE777A9-EC29-46FC-AD21-AC7FD89B1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C63BA1CE-93FB-42C7-8381-765E50023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F30F275-ADC8-4FD1-8B4B-673B37517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DB20529C-F2DD-4607-8DEE-19A932968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B8029A9A-DFF9-49CE-8CEE-95A6695F3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85391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6822C2EC-B05D-4CE6-9D59-164769D0E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244634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53A0760F-F576-4A97-94AF-8BBE59084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CA76721C-646A-4910-AD1A-BE6B6776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065D4766-CAEC-4074-A9E2-6110A1238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4F1A0AC6-319D-49D8-A4FB-17A70E8E8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79502B48-2B92-45BF-B9AC-1102B3807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24463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6363AFA7-321F-431C-B2FD-ADCB4D24B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33EDDE1B-7379-4973-8CFD-F3C737104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1F20B58A-2DB8-46B2-9E93-9C8C817DC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A5A3EF12-3DA1-4505-A44B-1B9634887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5B08812B-9264-47E7-8EC8-1233869F6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2A29F226-A243-410B-BEE4-EBA9DD76F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0378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9DF57348-F837-475C-A7AA-3C7210041E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63028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1E41B89A-9A45-4947-ADB0-940040049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6C1F1525-32BC-46E1-84E6-C2BB88730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C73A8972-BA44-40C6-B045-83E78C4D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C196E956-03D1-4F79-826A-A2F5E3DEF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6302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ADA7B07B-EAC8-4FA5-B14F-3ABF8BA7A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63029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93C28672-FF9E-4FE0-AC47-2FDD26CD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4221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E347BAB3-EA9C-4ADD-AE5E-28F2E3C53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321920C4-EE31-4F03-A0D5-A280D3F4B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6EBB3D05-4C78-4F10-8D03-8909DBCFB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42217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FC65F531-84E4-463F-8791-EB6EDFA63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4221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A63BB6A3-D482-43F2-9F5F-20E163CC4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ABDCCD34-EB5D-4194-8A28-1424E98AE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81330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F058544E-163D-4FFF-9A69-0B3A3F2D66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11041486-0577-4F0E-8DD5-5E20E2672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71D11099-C84E-43AC-9F20-92460E170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E598FB87-8AFF-4C56-9E2C-776F4641E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7701E761-16DE-4350-9718-DD81B37FB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552E747F-E415-4348-A11A-4CABCB64B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C6472F13-E6DE-4469-9563-F478261B6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4057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5C72FE15-910B-4622-A14C-AFA2DFCC0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BAB8F759-DEFA-4D35-B76E-6D3034FB7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A1BBCEBD-DCE2-4354-B878-49ABEC367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2CBB3A18-0021-403F-8E24-8805829B4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8FDF7AAC-1EC6-4409-90AB-DBB984883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5B9999E8-7D25-4049-8328-685B556DC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E77FC8A9-DEAE-424D-B460-12E0F3268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997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54F9C69A-0DCF-444A-B970-32B412048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8BD94DDA-54FF-48EE-9DAC-C0EA6F91D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E18A6989-0132-4CB7-BB68-EEBC4E080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A1357332-D19F-4C2B-B474-21D5539B9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295C7590-8B80-428C-95A9-638B26542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CA0E8A31-7520-4726-9D96-43BA87407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9407EEE0-5D8E-4CCC-A91B-0CB523227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3" y="365896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3799DFCC-868B-4257-B530-8E8D616CC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99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F7F5EEB5-FE82-45A8-97C4-88460ABAF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49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CD76E4C7-EB07-499D-9BC3-FF39C8B6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86EFDF8D-E5F7-4EB8-B8DA-3CC7E21D8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2CA6506B-EACA-4FB2-81AB-E028F4478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0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193E4771-2787-4901-93D8-7E90F3F479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0EA31773-15F1-4605-8787-6891ABB2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71811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1302C213-2CD5-4168-9534-111E6E81A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B9B36C24-2336-41FD-BAC4-6CD69DFD5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CA3AFAFE-D376-4A7B-928B-833531472D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7C685A00-A4F7-4250-BAAA-70978DADE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E52682F3-EDD5-4BDC-BB19-A4540873A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2C5E1880-CFBA-4547-9C23-6D2C43304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439AAF4F-2AAD-4A02-A7FA-FE28D5286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7" y="3777362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05614144-9309-41ED-8E05-839A6EEFF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1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24324D6F-A81D-45F2-BA36-C53F1AB0C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3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6B00668D-07BC-47CF-9D1E-F94EC7C56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701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BCF78A89-29F2-4973-8463-DF3C57EFB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54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F5BCB645-FB02-40FC-99A4-06CA3F1B2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102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F6115A3A-2FBE-4633-A426-37D05BC07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50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AEFD8D2F-B95A-4C0A-AE85-53171B29F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481330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4DD4F397-1F35-4E06-8EC1-8F58C5191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B031E5E0-C77D-49F7-ADF2-258D23052D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3F044DE9-FE64-4C30-8191-7E1547880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9B18BCEB-85ED-4077-ACB7-FEB2F644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00C0927E-2CCF-4F8E-8A54-22B8A93C97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48132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D0C3350E-04F5-4FED-9991-4DD964E099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4057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F43D0338-A6C9-4866-8D0C-072664518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405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40EA171B-27E2-4100-9D5F-123CF6E7F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22FD540C-F3DF-40F5-B2BE-BBD113EF4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57768D93-FAD4-4236-969B-B8EE8E88F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405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0F5E0490-21C2-4EF6-950D-38814F32C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40588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8E981C9B-710F-4034-AE82-28B1B0724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997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CC62C2CC-DBAE-4877-8F55-02FE00AE8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D8F57D8B-1988-441F-9DAE-A525DA5E9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6715F028-3A13-4D5F-86C4-74C0AD81D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DC6C9B50-47B3-44E7-B897-43D010A18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9973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F3F602F0-702E-4D5F-A4FC-0E602C02B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9F379870-B34C-4DFC-9F0A-BDAB8C89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6589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641092AC-FED1-4D1D-B57C-0AC883CA9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EA8A0B5E-5BB1-46AF-AC31-7D3756F35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1C519384-2192-432B-B768-64B4BC2DA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13C77A9D-44F0-4289-A611-D8AF81357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0A54AEDC-E418-4E02-A713-6CE30C0CD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1" y="36589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24FECFE3-9F31-47B0-B17F-CF2A1CEE8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9" y="371813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68167DF4-8B16-419B-B7BA-2FD5FF6CC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A543D24F-44C0-4DDF-A30E-8C840754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63DEAE3C-3931-41EE-B4A1-F9385602B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B11945CD-32F6-4C09-82AF-551051231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92" y="371812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9109F44F-512F-4792-AED2-ECA80DDE1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0" y="37181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29B9E19B-BC56-46F2-BFFF-1688CEA55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77737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F573BDDE-4AED-43FB-B8D1-B5F370893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EFFDA684-6DFF-4629-830E-6F2ACAB8C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6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92E23250-6349-4726-AF61-08A57B3A2E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55" y="377735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8536AAE6-5497-4B0A-9C9F-4EAA1BB32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314" y="377745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52B72898-B9DE-4574-BB20-0C317954D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84965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</TotalTime>
  <Words>197</Words>
  <Application>Microsoft Office PowerPoint</Application>
  <PresentationFormat>Широкоэкранный</PresentationFormat>
  <Paragraphs>31</Paragraphs>
  <Slides>6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Calibri</vt:lpstr>
      <vt:lpstr>Тема Office</vt:lpstr>
      <vt:lpstr> CS2: Руководство по тактическому применению гранат</vt:lpstr>
      <vt:lpstr>Почему важно знать раскидки гранат?</vt:lpstr>
      <vt:lpstr>Наше решение</vt:lpstr>
      <vt:lpstr>Ключевые Преимущества Руководства</vt:lpstr>
      <vt:lpstr>Демонстрация проекта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Виктор Баргуев</dc:creator>
  <cp:lastModifiedBy>Виктор Баргуев</cp:lastModifiedBy>
  <cp:revision>8</cp:revision>
  <dcterms:created xsi:type="dcterms:W3CDTF">2025-03-20T13:29:37Z</dcterms:created>
  <dcterms:modified xsi:type="dcterms:W3CDTF">2025-03-26T13:51:23Z</dcterms:modified>
</cp:coreProperties>
</file>