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8"/>
    <p:restoredTop sz="94690"/>
  </p:normalViewPr>
  <p:slideViewPr>
    <p:cSldViewPr snapToGrid="0">
      <p:cViewPr varScale="1">
        <p:scale>
          <a:sx n="202" d="100"/>
          <a:sy n="202" d="100"/>
        </p:scale>
        <p:origin x="192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itle">
  <p:cSld name="TITLE">
    <p:bg>
      <p:bgPr>
        <a:solidFill>
          <a:srgbClr val="22222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 rot="10800000" flipH="1">
            <a:off x="285750" y="3238201"/>
            <a:ext cx="8572500" cy="30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85750" y="3388816"/>
            <a:ext cx="85725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9300"/>
              <a:buFont typeface="Arial"/>
              <a:buNone/>
              <a:defRPr sz="93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85750" y="2250281"/>
            <a:ext cx="85725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74216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Alt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85750" y="310306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5750" y="794742"/>
            <a:ext cx="85725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68719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Alt">
  <p:cSld name="Blank Al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68719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bg>
      <p:bgPr>
        <a:solidFill>
          <a:srgbClr val="22222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 rot="10800000" flipH="1">
            <a:off x="285750" y="3238201"/>
            <a:ext cx="8572500" cy="30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85750" y="3388816"/>
            <a:ext cx="85725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1000"/>
              <a:buFont typeface="Arial"/>
              <a:buNone/>
              <a:defRPr sz="11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285750" y="2250281"/>
            <a:ext cx="85725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74216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Alt">
  <p:cSld name="Title &amp; Subtitle Al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 rot="10800000" flipH="1">
            <a:off x="285750" y="3238201"/>
            <a:ext cx="8572500" cy="300"/>
          </a:xfrm>
          <a:prstGeom prst="straightConnector1">
            <a:avLst/>
          </a:prstGeom>
          <a:noFill/>
          <a:ln w="38100" cap="flat" cmpd="sng">
            <a:solidFill>
              <a:srgbClr val="22222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85750" y="3388816"/>
            <a:ext cx="85725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1000"/>
              <a:buFont typeface="Arial"/>
              <a:buNone/>
              <a:defRPr sz="11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85750" y="2250281"/>
            <a:ext cx="85725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1307" y="221010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bg>
      <p:bgPr>
        <a:solidFill>
          <a:srgbClr val="22222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85750" y="2129730"/>
            <a:ext cx="8572500" cy="23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1000"/>
              <a:buFont typeface="Arial"/>
              <a:buNone/>
              <a:defRPr sz="11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74216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bg>
      <p:bgPr>
        <a:solidFill>
          <a:srgbClr val="22222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143375" y="3238501"/>
            <a:ext cx="4714800" cy="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0" y="0"/>
            <a:ext cx="3857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143375" y="3388816"/>
            <a:ext cx="47148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1000"/>
              <a:buFont typeface="Arial"/>
              <a:buNone/>
              <a:defRPr sz="11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143375" y="2250281"/>
            <a:ext cx="47148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574216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85750" y="354955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68719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Bullets">
  <p:cSld name="Title &amp; Bullets">
    <p:bg>
      <p:bgPr>
        <a:solidFill>
          <a:srgbClr val="22222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85750" y="354955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85750" y="830461"/>
            <a:ext cx="85725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568719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bg>
      <p:bgPr>
        <a:solidFill>
          <a:srgbClr val="22222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5000625" y="810369"/>
            <a:ext cx="3857700" cy="41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85750" y="390674"/>
            <a:ext cx="4429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85750" y="866180"/>
            <a:ext cx="44292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▸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▸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▸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▸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▸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68719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22222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85750" y="803672"/>
            <a:ext cx="85725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285750" y="390674"/>
            <a:ext cx="4429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endParaRPr sz="90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568719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bg>
      <p:bgPr>
        <a:solidFill>
          <a:srgbClr val="22222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2"/>
          </p:nvPr>
        </p:nvSpPr>
        <p:spPr>
          <a:xfrm>
            <a:off x="4572530" y="0"/>
            <a:ext cx="45720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pic" idx="3"/>
          </p:nvPr>
        </p:nvSpPr>
        <p:spPr>
          <a:xfrm>
            <a:off x="4572000" y="2585145"/>
            <a:ext cx="45720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pic" idx="4"/>
          </p:nvPr>
        </p:nvSpPr>
        <p:spPr>
          <a:xfrm>
            <a:off x="0" y="0"/>
            <a:ext cx="454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68719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rgbClr val="22222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 rot="10800000" flipH="1">
            <a:off x="285750" y="523575"/>
            <a:ext cx="8572500" cy="300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9" name="Shape 109"/>
          <p:cNvSpPr/>
          <p:nvPr/>
        </p:nvSpPr>
        <p:spPr>
          <a:xfrm>
            <a:off x="330398" y="1245691"/>
            <a:ext cx="8483100" cy="27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8"/>
                  <a:pt x="0" y="2866"/>
                </a:cubicBezTo>
                <a:lnTo>
                  <a:pt x="0" y="104383"/>
                </a:lnTo>
                <a:cubicBezTo>
                  <a:pt x="0" y="105961"/>
                  <a:pt x="555" y="107250"/>
                  <a:pt x="1244" y="107250"/>
                </a:cubicBezTo>
                <a:lnTo>
                  <a:pt x="95711" y="107250"/>
                </a:lnTo>
                <a:lnTo>
                  <a:pt x="99166" y="120000"/>
                </a:lnTo>
                <a:lnTo>
                  <a:pt x="102616" y="107250"/>
                </a:lnTo>
                <a:lnTo>
                  <a:pt x="118755" y="107250"/>
                </a:lnTo>
                <a:cubicBezTo>
                  <a:pt x="119444" y="107250"/>
                  <a:pt x="120000" y="105961"/>
                  <a:pt x="120000" y="104383"/>
                </a:cubicBezTo>
                <a:lnTo>
                  <a:pt x="120000" y="2866"/>
                </a:lnTo>
                <a:cubicBezTo>
                  <a:pt x="120000" y="1288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5078" y="1533674"/>
            <a:ext cx="78939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100"/>
              <a:buFont typeface="Avenir"/>
              <a:buNone/>
              <a:defRPr sz="6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285750" y="4107656"/>
            <a:ext cx="8572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85750" y="241102"/>
            <a:ext cx="78582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venir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68719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Alt">
  <p:cSld name="Quote Alt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143375" y="1393031"/>
            <a:ext cx="4714800" cy="13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100"/>
              <a:buFont typeface="Avenir"/>
              <a:buNone/>
              <a:defRPr sz="6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3857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3"/>
          </p:nvPr>
        </p:nvSpPr>
        <p:spPr>
          <a:xfrm>
            <a:off x="4143375" y="4107656"/>
            <a:ext cx="47148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68719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bg>
      <p:bgPr>
        <a:solidFill>
          <a:srgbClr val="22222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68719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22222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68719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85750" y="354955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R="0" lvl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5953" y="4609253"/>
            <a:ext cx="9156000" cy="538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85750" y="1446609"/>
            <a:ext cx="85725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68719" y="227707"/>
            <a:ext cx="285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pebugs/GameBo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wipebugs/GameBox/projects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 idx="4294967295"/>
          </p:nvPr>
        </p:nvSpPr>
        <p:spPr>
          <a:xfrm>
            <a:off x="285750" y="3357619"/>
            <a:ext cx="8572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6200"/>
              <a:buFont typeface="Arial"/>
              <a:buNone/>
            </a:pPr>
            <a:r>
              <a:rPr lang="en" sz="6200" dirty="0" err="1"/>
              <a:t>GameBox</a:t>
            </a: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4294967295"/>
          </p:nvPr>
        </p:nvSpPr>
        <p:spPr>
          <a:xfrm>
            <a:off x="285750" y="2135981"/>
            <a:ext cx="85725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r>
              <a:rPr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05/01/2018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16170" y="4140919"/>
            <a:ext cx="32025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venir"/>
              <a:buNone/>
            </a:pPr>
            <a:r>
              <a:rPr lang="en" sz="900">
                <a:solidFill>
                  <a:srgbClr val="FFFFFF"/>
                </a:solidFill>
              </a:rPr>
              <a:t>He Zhu | CEO, GameBox Inc.</a:t>
            </a:r>
            <a:endParaRPr sz="9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venir"/>
              <a:buNone/>
            </a:pPr>
            <a:r>
              <a:rPr lang="en" sz="900">
                <a:solidFill>
                  <a:srgbClr val="FFFFFF"/>
                </a:solidFill>
              </a:rPr>
              <a:t>hzhu1@andrew.cmu.edu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402520" y="4265019"/>
            <a:ext cx="32025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Anirudh Kanjani | CTO, GameBox Inc.</a:t>
            </a:r>
            <a:endParaRPr sz="9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venir"/>
              <a:buNone/>
            </a:pPr>
            <a:r>
              <a:rPr lang="en" sz="9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akanjani</a:t>
            </a:r>
            <a:r>
              <a:rPr lang="en" sz="900">
                <a:solidFill>
                  <a:srgbClr val="FFFFFF"/>
                </a:solidFill>
              </a:rPr>
              <a:t> @andrew.cmu.edu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285750" y="310306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/>
              <a:t>Additional Enhancements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85750" y="794742"/>
            <a:ext cx="85725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/>
              <a:t>Process real-time streaming data</a:t>
            </a:r>
            <a:endParaRPr/>
          </a:p>
          <a:p>
            <a:pPr marL="5715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▸"/>
            </a:pPr>
            <a:r>
              <a:rPr lang="en"/>
              <a:t>Increase update frequency like once a day </a:t>
            </a:r>
            <a:endParaRPr/>
          </a:p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/>
              <a:t>Process big data</a:t>
            </a:r>
            <a:endParaRPr/>
          </a:p>
          <a:p>
            <a:pPr marL="5715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▸"/>
            </a:pPr>
            <a:r>
              <a:rPr lang="en"/>
              <a:t>Use popular computation framework: Spark, Kafka and Samza</a:t>
            </a:r>
            <a:endParaRPr/>
          </a:p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/>
              <a:t>Flexible adoption </a:t>
            </a:r>
            <a:endParaRPr/>
          </a:p>
          <a:p>
            <a:pPr marL="5715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▸"/>
            </a:pPr>
            <a:r>
              <a:rPr lang="en"/>
              <a:t>Provide more precise and wider recommendation by applying machine learning or deep learning algorithms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85750" y="310306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/>
              <a:t>Lessons Learned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85750" y="794742"/>
            <a:ext cx="85725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/>
              <a:t>Found the value of the surrounding data </a:t>
            </a:r>
            <a:endParaRPr/>
          </a:p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/>
              <a:t>Ability to control the process of project</a:t>
            </a:r>
            <a:endParaRPr/>
          </a:p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/>
              <a:t>Tried different data sources and selected the best one. </a:t>
            </a:r>
            <a:endParaRPr/>
          </a:p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/>
              <a:t>Learned how to ETL data with useful Python Library</a:t>
            </a:r>
            <a:endParaRPr/>
          </a:p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/>
              <a:t>Dealt with pandas DataFrame to get ideal result</a:t>
            </a:r>
            <a:endParaRPr/>
          </a:p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/>
              <a:t>Debugged our code in effective ways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 idx="4294967295"/>
          </p:nvPr>
        </p:nvSpPr>
        <p:spPr>
          <a:xfrm>
            <a:off x="285750" y="310306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/>
              <a:t>Product Overview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4294967295"/>
          </p:nvPr>
        </p:nvSpPr>
        <p:spPr>
          <a:xfrm>
            <a:off x="285750" y="976399"/>
            <a:ext cx="8572500" cy="3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There are so many games being developed these days that it is hard to keep up with them and some games that do not become popular go unnoticed.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We create an application that takes the steam dataset and then provide game information and create an ordered list of recommendations based on the categories specified by the user. </a:t>
            </a:r>
            <a:endParaRPr sz="30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85750" y="310306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/>
              <a:t>Product Features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85750" y="794742"/>
            <a:ext cx="85725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 dirty="0"/>
              <a:t>Basic Information(Overview)</a:t>
            </a:r>
            <a:endParaRPr dirty="0"/>
          </a:p>
          <a:p>
            <a:pPr marL="292100" lvl="0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 dirty="0">
                <a:solidFill>
                  <a:schemeClr val="dk1"/>
                </a:solidFill>
              </a:rPr>
              <a:t>Different point of view</a:t>
            </a:r>
            <a:endParaRPr dirty="0">
              <a:solidFill>
                <a:schemeClr val="dk1"/>
              </a:solidFill>
            </a:endParaRPr>
          </a:p>
          <a:p>
            <a:pPr marL="292100" lvl="0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 dirty="0">
                <a:solidFill>
                  <a:schemeClr val="dk1"/>
                </a:solidFill>
              </a:rPr>
              <a:t>Search game information</a:t>
            </a:r>
            <a:endParaRPr dirty="0">
              <a:solidFill>
                <a:schemeClr val="dk1"/>
              </a:solidFill>
            </a:endParaRPr>
          </a:p>
          <a:p>
            <a:pPr marL="292100" lvl="0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 dirty="0">
                <a:solidFill>
                  <a:schemeClr val="dk1"/>
                </a:solidFill>
              </a:rPr>
              <a:t>Recommendation for user</a:t>
            </a:r>
            <a:endParaRPr dirty="0">
              <a:solidFill>
                <a:schemeClr val="dk1"/>
              </a:solidFill>
            </a:endParaRPr>
          </a:p>
          <a:p>
            <a:pPr marL="292100" lvl="0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 dirty="0"/>
              <a:t>Rank board</a:t>
            </a:r>
            <a:endParaRPr dirty="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250" y="2212850"/>
            <a:ext cx="6517999" cy="20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545624-90B4-0046-8450-1660C612F2D5}"/>
              </a:ext>
            </a:extLst>
          </p:cNvPr>
          <p:cNvSpPr txBox="1"/>
          <p:nvPr/>
        </p:nvSpPr>
        <p:spPr>
          <a:xfrm>
            <a:off x="4584608" y="4258692"/>
            <a:ext cx="353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</a:t>
            </a:r>
            <a:r>
              <a:rPr lang="en-US" altLang="zh-Hans" sz="1100" dirty="0"/>
              <a:t>1.</a:t>
            </a:r>
            <a:r>
              <a:rPr lang="zh-Hans" altLang="en-US" sz="1100" dirty="0"/>
              <a:t> </a:t>
            </a:r>
            <a:r>
              <a:rPr lang="en-US" altLang="zh-Hans" sz="1100" dirty="0"/>
              <a:t>the</a:t>
            </a:r>
            <a:r>
              <a:rPr lang="zh-Hans" altLang="en-US" sz="1100" dirty="0"/>
              <a:t> </a:t>
            </a:r>
            <a:r>
              <a:rPr lang="en-US" altLang="zh-Hans" sz="1100" dirty="0"/>
              <a:t>Main</a:t>
            </a:r>
            <a:r>
              <a:rPr lang="zh-Hans" altLang="en-US" sz="1100" dirty="0"/>
              <a:t> </a:t>
            </a:r>
            <a:r>
              <a:rPr lang="en-US" altLang="zh-Hans" sz="1100" dirty="0"/>
              <a:t>User</a:t>
            </a:r>
            <a:r>
              <a:rPr lang="zh-Hans" altLang="en-US" sz="1100" dirty="0"/>
              <a:t> </a:t>
            </a:r>
            <a:r>
              <a:rPr lang="en-US" altLang="zh-Hans" sz="1100" dirty="0"/>
              <a:t>Interface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85750" y="310306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/>
              <a:t>Feature 1 - Basic Information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85750" y="794738"/>
            <a:ext cx="3675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 dirty="0"/>
              <a:t>Description</a:t>
            </a:r>
            <a:endParaRPr dirty="0"/>
          </a:p>
          <a:p>
            <a:pPr marL="5715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▸"/>
            </a:pPr>
            <a:r>
              <a:rPr lang="en" dirty="0"/>
              <a:t>Give basic overview of the whole dataset by showing bar charts in statistics like comparisons of different types games </a:t>
            </a:r>
            <a:endParaRPr dirty="0"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953281" y="794738"/>
            <a:ext cx="3675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292100" lvl="0" indent="-298450">
              <a:spcBef>
                <a:spcPts val="0"/>
              </a:spcBef>
            </a:pPr>
            <a:r>
              <a:rPr lang="en-US" altLang="zh-Hans" dirty="0"/>
              <a:t>Screenshot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types games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281" y="1241576"/>
            <a:ext cx="2847497" cy="27745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9C2013-FB4E-7048-AD43-0CA33B82C584}"/>
              </a:ext>
            </a:extLst>
          </p:cNvPr>
          <p:cNvSpPr txBox="1"/>
          <p:nvPr/>
        </p:nvSpPr>
        <p:spPr>
          <a:xfrm>
            <a:off x="5147872" y="4016138"/>
            <a:ext cx="3067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Figure2.</a:t>
            </a:r>
            <a:r>
              <a:rPr lang="zh-Hans" altLang="en-US" sz="1100" dirty="0"/>
              <a:t> </a:t>
            </a:r>
            <a:r>
              <a:rPr lang="en-US" altLang="zh-Hans" sz="1100" dirty="0"/>
              <a:t>Pie</a:t>
            </a:r>
            <a:r>
              <a:rPr lang="zh-Hans" altLang="en-US" sz="1100" dirty="0"/>
              <a:t> </a:t>
            </a:r>
            <a:r>
              <a:rPr lang="en-US" altLang="zh-Hans" sz="1100" dirty="0"/>
              <a:t>Chart</a:t>
            </a:r>
            <a:r>
              <a:rPr lang="zh-Hans" altLang="en-US" sz="1100" dirty="0"/>
              <a:t> </a:t>
            </a:r>
            <a:r>
              <a:rPr lang="en-US" altLang="zh-Hans" sz="1100" dirty="0"/>
              <a:t>of</a:t>
            </a:r>
            <a:r>
              <a:rPr lang="zh-Hans" altLang="en-US" sz="1100" dirty="0"/>
              <a:t> </a:t>
            </a:r>
            <a:r>
              <a:rPr lang="en-US" altLang="zh-Hans" sz="1100" dirty="0"/>
              <a:t>Genre</a:t>
            </a:r>
            <a:r>
              <a:rPr lang="zh-Hans" altLang="en-US" sz="1100" dirty="0"/>
              <a:t> </a:t>
            </a:r>
            <a:r>
              <a:rPr lang="en-US" altLang="zh-Hans" sz="1100" dirty="0"/>
              <a:t>of</a:t>
            </a:r>
            <a:r>
              <a:rPr lang="zh-Hans" altLang="en-US" sz="1100" dirty="0"/>
              <a:t> </a:t>
            </a:r>
            <a:r>
              <a:rPr lang="en-US" altLang="zh-Hans" sz="1100" dirty="0"/>
              <a:t>Games</a:t>
            </a:r>
            <a:r>
              <a:rPr lang="zh-Hans" altLang="en-US" sz="1100" dirty="0"/>
              <a:t> 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85750" y="310306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/>
              <a:t>Feature 2 - Different point of view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85750" y="794738"/>
            <a:ext cx="3675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/>
              <a:t>Description</a:t>
            </a:r>
            <a:endParaRPr/>
          </a:p>
          <a:p>
            <a:pPr marL="5715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▸"/>
            </a:pPr>
            <a:r>
              <a:rPr lang="en"/>
              <a:t>Provide useful information in </a:t>
            </a:r>
            <a:r>
              <a:rPr lang="en">
                <a:solidFill>
                  <a:schemeClr val="dk1"/>
                </a:solidFill>
              </a:rPr>
              <a:t>multiple different perspectives like scatter plot, histogram, and pie chart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818" y="1299079"/>
            <a:ext cx="3792764" cy="24938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51">
            <a:extLst>
              <a:ext uri="{FF2B5EF4-FFF2-40B4-BE49-F238E27FC236}">
                <a16:creationId xmlns:a16="http://schemas.microsoft.com/office/drawing/2014/main" id="{BA347C1F-7754-5D4C-AE6E-A58FEECA1B48}"/>
              </a:ext>
            </a:extLst>
          </p:cNvPr>
          <p:cNvSpPr txBox="1">
            <a:spLocks/>
          </p:cNvSpPr>
          <p:nvPr/>
        </p:nvSpPr>
        <p:spPr>
          <a:xfrm>
            <a:off x="4953281" y="794738"/>
            <a:ext cx="3675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292100" indent="-298450">
              <a:spcBef>
                <a:spcPts val="0"/>
              </a:spcBef>
            </a:pPr>
            <a:r>
              <a:rPr lang="en-US" altLang="zh-Hans" dirty="0"/>
              <a:t>Screenshot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EF718-DA00-264E-9A2F-31B31754EEB3}"/>
              </a:ext>
            </a:extLst>
          </p:cNvPr>
          <p:cNvSpPr txBox="1"/>
          <p:nvPr/>
        </p:nvSpPr>
        <p:spPr>
          <a:xfrm>
            <a:off x="5555767" y="3792962"/>
            <a:ext cx="3758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Figure3.</a:t>
            </a:r>
            <a:r>
              <a:rPr lang="zh-Hans" altLang="en-US" sz="1100" dirty="0"/>
              <a:t> </a:t>
            </a:r>
            <a:r>
              <a:rPr lang="en-US" altLang="zh-Hans" sz="1100" dirty="0"/>
              <a:t>Scatter</a:t>
            </a:r>
            <a:r>
              <a:rPr lang="zh-Hans" altLang="en-US" sz="1100" dirty="0"/>
              <a:t> </a:t>
            </a:r>
            <a:r>
              <a:rPr lang="en-US" altLang="zh-Hans" sz="1100" dirty="0"/>
              <a:t>Chart</a:t>
            </a:r>
            <a:r>
              <a:rPr lang="zh-Hans" altLang="en-US" sz="1100" dirty="0"/>
              <a:t> </a:t>
            </a:r>
            <a:r>
              <a:rPr lang="en-US" altLang="zh-Hans" sz="1100" dirty="0"/>
              <a:t>in</a:t>
            </a:r>
            <a:r>
              <a:rPr lang="zh-Hans" altLang="en-US" sz="1100" dirty="0"/>
              <a:t> </a:t>
            </a:r>
            <a:r>
              <a:rPr lang="en-US" altLang="zh-Hans" sz="1100" dirty="0"/>
              <a:t>Game</a:t>
            </a:r>
            <a:r>
              <a:rPr lang="zh-Hans" altLang="en-US" sz="1100" dirty="0"/>
              <a:t> </a:t>
            </a:r>
            <a:r>
              <a:rPr lang="en-US" altLang="zh-Hans" sz="1100" dirty="0"/>
              <a:t>Ratings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85750" y="310306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/>
              <a:t>Feature 3 - Search information by name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285750" y="794738"/>
            <a:ext cx="3675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/>
              <a:t>Description</a:t>
            </a:r>
            <a:endParaRPr/>
          </a:p>
          <a:p>
            <a:pPr marL="5715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▸"/>
            </a:pPr>
            <a:r>
              <a:rPr lang="en"/>
              <a:t>After users enter the name, our system will return the overall description of this specific game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6CA18-5EF2-3D48-B8FA-EA3BB509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47" y="1180063"/>
            <a:ext cx="3193044" cy="2450750"/>
          </a:xfrm>
          <a:prstGeom prst="rect">
            <a:avLst/>
          </a:prstGeom>
        </p:spPr>
      </p:pic>
      <p:sp>
        <p:nvSpPr>
          <p:cNvPr id="6" name="Shape 151">
            <a:extLst>
              <a:ext uri="{FF2B5EF4-FFF2-40B4-BE49-F238E27FC236}">
                <a16:creationId xmlns:a16="http://schemas.microsoft.com/office/drawing/2014/main" id="{062F1E09-E586-B846-AE93-57AA78731DB9}"/>
              </a:ext>
            </a:extLst>
          </p:cNvPr>
          <p:cNvSpPr txBox="1">
            <a:spLocks/>
          </p:cNvSpPr>
          <p:nvPr/>
        </p:nvSpPr>
        <p:spPr>
          <a:xfrm>
            <a:off x="4953281" y="794738"/>
            <a:ext cx="3675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292100" indent="-298450">
              <a:spcBef>
                <a:spcPts val="0"/>
              </a:spcBef>
            </a:pPr>
            <a:r>
              <a:rPr lang="en-US" altLang="zh-Hans" dirty="0"/>
              <a:t>Screenshot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1C230-16AD-C84C-BBE2-86A5C84A0BD8}"/>
              </a:ext>
            </a:extLst>
          </p:cNvPr>
          <p:cNvSpPr txBox="1"/>
          <p:nvPr/>
        </p:nvSpPr>
        <p:spPr>
          <a:xfrm>
            <a:off x="5026047" y="3754528"/>
            <a:ext cx="3758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Figure4.</a:t>
            </a:r>
            <a:r>
              <a:rPr lang="zh-Hans" altLang="en-US" sz="1100" dirty="0"/>
              <a:t> </a:t>
            </a:r>
            <a:r>
              <a:rPr lang="en-US" altLang="zh-Hans" sz="1100" dirty="0"/>
              <a:t>Search</a:t>
            </a:r>
            <a:r>
              <a:rPr lang="zh-Hans" altLang="en-US" sz="1100" dirty="0"/>
              <a:t> </a:t>
            </a:r>
            <a:r>
              <a:rPr lang="en-US" altLang="zh-Hans" sz="1100" dirty="0"/>
              <a:t>information</a:t>
            </a:r>
            <a:r>
              <a:rPr lang="zh-Hans" altLang="en-US" sz="1100" dirty="0"/>
              <a:t> </a:t>
            </a:r>
            <a:r>
              <a:rPr lang="en-US" altLang="zh-Hans" sz="1100" dirty="0"/>
              <a:t>Example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85750" y="310306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 dirty="0"/>
              <a:t>Feature 4 - Recommendation </a:t>
            </a:r>
            <a:endParaRPr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285750" y="794738"/>
            <a:ext cx="3675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 dirty="0"/>
              <a:t>Description</a:t>
            </a:r>
            <a:endParaRPr dirty="0"/>
          </a:p>
          <a:p>
            <a:pPr marL="5715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▸"/>
            </a:pPr>
            <a:r>
              <a:rPr lang="en" dirty="0"/>
              <a:t>Our product will give the recommended games for user according to input conditions from user</a:t>
            </a:r>
            <a:endParaRPr dirty="0"/>
          </a:p>
        </p:txBody>
      </p:sp>
      <p:sp>
        <p:nvSpPr>
          <p:cNvPr id="5" name="Shape 151">
            <a:extLst>
              <a:ext uri="{FF2B5EF4-FFF2-40B4-BE49-F238E27FC236}">
                <a16:creationId xmlns:a16="http://schemas.microsoft.com/office/drawing/2014/main" id="{EFCAD906-BFAD-5742-866B-15B14791C6DF}"/>
              </a:ext>
            </a:extLst>
          </p:cNvPr>
          <p:cNvSpPr txBox="1">
            <a:spLocks/>
          </p:cNvSpPr>
          <p:nvPr/>
        </p:nvSpPr>
        <p:spPr>
          <a:xfrm>
            <a:off x="4953281" y="794738"/>
            <a:ext cx="3675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sz="2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sz="22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292100" indent="-298450">
              <a:spcBef>
                <a:spcPts val="0"/>
              </a:spcBef>
            </a:pPr>
            <a:r>
              <a:rPr lang="en-US" altLang="zh-Hans" dirty="0"/>
              <a:t>Screenshot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F95A56-54C4-7F4D-B198-307127B1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30" y="1275444"/>
            <a:ext cx="2560320" cy="1945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F24C5-755D-924B-A3B3-F08652B98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751" y="1275444"/>
            <a:ext cx="2699355" cy="2258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B33ED-8704-E645-B141-05266CDA4C62}"/>
              </a:ext>
            </a:extLst>
          </p:cNvPr>
          <p:cNvSpPr txBox="1"/>
          <p:nvPr/>
        </p:nvSpPr>
        <p:spPr>
          <a:xfrm>
            <a:off x="4885190" y="3804525"/>
            <a:ext cx="3973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Figure5.</a:t>
            </a:r>
            <a:r>
              <a:rPr lang="zh-Hans" altLang="en-US" sz="1100" dirty="0"/>
              <a:t> </a:t>
            </a:r>
            <a:r>
              <a:rPr lang="en-US" altLang="zh-Hans" sz="1100" dirty="0"/>
              <a:t>Example</a:t>
            </a:r>
            <a:r>
              <a:rPr lang="zh-Hans" altLang="en-US" sz="1100" dirty="0"/>
              <a:t> </a:t>
            </a:r>
            <a:r>
              <a:rPr lang="en-US" altLang="zh-Hans" sz="1100" dirty="0"/>
              <a:t>of</a:t>
            </a:r>
            <a:r>
              <a:rPr lang="zh-Hans" altLang="en-US" sz="1100" dirty="0"/>
              <a:t> </a:t>
            </a:r>
            <a:r>
              <a:rPr lang="en-US" altLang="zh-Hans" sz="1100" dirty="0"/>
              <a:t>Recommendation</a:t>
            </a:r>
            <a:r>
              <a:rPr lang="zh-Hans" altLang="en-US" sz="1100" dirty="0"/>
              <a:t> </a:t>
            </a:r>
            <a:r>
              <a:rPr lang="en-US" altLang="zh-Hans" sz="1100" dirty="0"/>
              <a:t>for</a:t>
            </a:r>
            <a:r>
              <a:rPr lang="zh-Hans" altLang="en-US" sz="1100" dirty="0"/>
              <a:t> </a:t>
            </a:r>
            <a:r>
              <a:rPr lang="en-US" altLang="zh-Hans" sz="1100" dirty="0"/>
              <a:t>User</a:t>
            </a:r>
            <a:r>
              <a:rPr lang="zh-Hans" altLang="en-US" sz="1100" dirty="0"/>
              <a:t> </a:t>
            </a:r>
            <a:r>
              <a:rPr lang="en-US" altLang="zh-Hans" sz="1100" dirty="0"/>
              <a:t>Preference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285750" y="310306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/>
              <a:t>Feature 5 - Rank Board 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285750" y="794738"/>
            <a:ext cx="3675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 dirty="0"/>
              <a:t>Description</a:t>
            </a:r>
            <a:endParaRPr dirty="0"/>
          </a:p>
          <a:p>
            <a:pPr marL="5715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▸"/>
            </a:pPr>
            <a:r>
              <a:rPr lang="en" dirty="0"/>
              <a:t>We release the latest popular ranks(top sells, top new popularity, top players...) by evaluating the trends of all games. </a:t>
            </a:r>
            <a:endParaRPr dirty="0"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953281" y="794738"/>
            <a:ext cx="3675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 dirty="0"/>
              <a:t>Screenshot</a:t>
            </a:r>
            <a:endParaRPr dirty="0"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619" y="1123659"/>
            <a:ext cx="2648484" cy="29950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4FC4B-6CD4-284C-A1AD-2D5F64690A45}"/>
              </a:ext>
            </a:extLst>
          </p:cNvPr>
          <p:cNvSpPr txBox="1"/>
          <p:nvPr/>
        </p:nvSpPr>
        <p:spPr>
          <a:xfrm>
            <a:off x="5282625" y="4185982"/>
            <a:ext cx="3758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Figure6.</a:t>
            </a:r>
            <a:r>
              <a:rPr lang="zh-Hans" altLang="en-US" sz="1100" dirty="0"/>
              <a:t> </a:t>
            </a:r>
            <a:r>
              <a:rPr lang="en-US" altLang="zh-Hans" sz="1100" dirty="0"/>
              <a:t>Rank</a:t>
            </a:r>
            <a:r>
              <a:rPr lang="zh-Hans" altLang="en-US" sz="1100" dirty="0"/>
              <a:t> </a:t>
            </a:r>
            <a:r>
              <a:rPr lang="en-US" altLang="zh-Hans" sz="1100" dirty="0"/>
              <a:t>Board</a:t>
            </a:r>
            <a:r>
              <a:rPr lang="zh-Hans" altLang="en-US" sz="1100" dirty="0"/>
              <a:t> </a:t>
            </a:r>
            <a:r>
              <a:rPr lang="en-US" altLang="zh-Hans" sz="1100" dirty="0"/>
              <a:t>in</a:t>
            </a:r>
            <a:r>
              <a:rPr lang="zh-Hans" altLang="en-US" sz="1100" dirty="0"/>
              <a:t> </a:t>
            </a:r>
            <a:r>
              <a:rPr lang="en-US" altLang="zh-Hans" sz="1100" dirty="0"/>
              <a:t>Top</a:t>
            </a:r>
            <a:r>
              <a:rPr lang="zh-Hans" altLang="en-US" sz="1100" dirty="0"/>
              <a:t> </a:t>
            </a:r>
            <a:r>
              <a:rPr lang="en-US" altLang="zh-Hans" sz="1100" dirty="0"/>
              <a:t>Sells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85750" y="310306"/>
            <a:ext cx="8572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/>
              <a:t>Deliverables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85750" y="794742"/>
            <a:ext cx="85725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 dirty="0"/>
              <a:t>Git URL</a:t>
            </a:r>
            <a:endParaRPr dirty="0"/>
          </a:p>
          <a:p>
            <a:pPr marL="5715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https://github.com/wipebugs/GameBox</a:t>
            </a:r>
            <a:endParaRPr lang="en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altLang="zh-Hans" sz="1800" dirty="0">
                <a:solidFill>
                  <a:srgbClr val="000000"/>
                </a:solidFill>
              </a:rPr>
              <a:t>Code,</a:t>
            </a:r>
            <a:r>
              <a:rPr lang="zh-Hans" altLang="en-US" sz="1800" dirty="0">
                <a:solidFill>
                  <a:srgbClr val="000000"/>
                </a:solidFill>
              </a:rPr>
              <a:t> </a:t>
            </a:r>
            <a:r>
              <a:rPr lang="en-US" altLang="zh-Hans" sz="1800" dirty="0">
                <a:solidFill>
                  <a:srgbClr val="000000"/>
                </a:solidFill>
              </a:rPr>
              <a:t>File</a:t>
            </a:r>
            <a:r>
              <a:rPr lang="zh-Hans" altLang="en-US" sz="1800" dirty="0">
                <a:solidFill>
                  <a:srgbClr val="000000"/>
                </a:solidFill>
              </a:rPr>
              <a:t> </a:t>
            </a:r>
            <a:r>
              <a:rPr lang="en-US" altLang="zh-Hans" sz="1800" dirty="0">
                <a:solidFill>
                  <a:srgbClr val="000000"/>
                </a:solidFill>
              </a:rPr>
              <a:t>Resources</a:t>
            </a:r>
            <a:endParaRPr sz="1800" dirty="0">
              <a:solidFill>
                <a:srgbClr val="000000"/>
              </a:solidFill>
            </a:endParaRPr>
          </a:p>
          <a:p>
            <a:pPr marL="2921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</a:pPr>
            <a:r>
              <a:rPr lang="en" dirty="0"/>
              <a:t>Project Board URL</a:t>
            </a:r>
            <a:endParaRPr dirty="0"/>
          </a:p>
          <a:p>
            <a:pPr marL="5715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https://github.com/wipebugs/GameBox/projects/1</a:t>
            </a:r>
            <a:endParaRPr lang="en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altLang="zh-Hans" sz="1800" dirty="0">
                <a:solidFill>
                  <a:srgbClr val="000000"/>
                </a:solidFill>
                <a:latin typeface="Avenir Roman" panose="02000503020000020003" pitchFamily="2" charset="0"/>
                <a:cs typeface="Arial"/>
                <a:sym typeface="Arial"/>
              </a:rPr>
              <a:t>Whole</a:t>
            </a:r>
            <a:r>
              <a:rPr lang="zh-Hans" altLang="en-US" sz="1800" dirty="0">
                <a:solidFill>
                  <a:srgbClr val="000000"/>
                </a:solidFill>
                <a:latin typeface="Avenir Roman" panose="02000503020000020003" pitchFamily="2" charset="0"/>
                <a:cs typeface="Arial"/>
                <a:sym typeface="Arial"/>
              </a:rPr>
              <a:t> </a:t>
            </a:r>
            <a:r>
              <a:rPr lang="en-US" altLang="zh-Hans" sz="1800" dirty="0">
                <a:solidFill>
                  <a:srgbClr val="000000"/>
                </a:solidFill>
                <a:latin typeface="Avenir Roman" panose="02000503020000020003" pitchFamily="2" charset="0"/>
                <a:cs typeface="Arial"/>
                <a:sym typeface="Arial"/>
              </a:rPr>
              <a:t>specific</a:t>
            </a:r>
            <a:r>
              <a:rPr lang="zh-Hans" altLang="en-US" sz="1800" dirty="0">
                <a:solidFill>
                  <a:srgbClr val="000000"/>
                </a:solidFill>
                <a:latin typeface="Avenir Roman" panose="02000503020000020003" pitchFamily="2" charset="0"/>
                <a:cs typeface="Arial"/>
                <a:sym typeface="Arial"/>
              </a:rPr>
              <a:t> </a:t>
            </a:r>
            <a:r>
              <a:rPr lang="en-US" altLang="zh-Hans" sz="1800" dirty="0">
                <a:solidFill>
                  <a:srgbClr val="000000"/>
                </a:solidFill>
                <a:latin typeface="Avenir Roman" panose="02000503020000020003" pitchFamily="2" charset="0"/>
                <a:cs typeface="Arial"/>
                <a:sym typeface="Arial"/>
              </a:rPr>
              <a:t>processes</a:t>
            </a:r>
            <a:r>
              <a:rPr lang="zh-Hans" altLang="en-US" sz="1800" dirty="0">
                <a:solidFill>
                  <a:srgbClr val="000000"/>
                </a:solidFill>
                <a:latin typeface="Avenir Roman" panose="02000503020000020003" pitchFamily="2" charset="0"/>
                <a:cs typeface="Arial"/>
                <a:sym typeface="Arial"/>
              </a:rPr>
              <a:t> </a:t>
            </a:r>
            <a:endParaRPr sz="1800" dirty="0">
              <a:solidFill>
                <a:srgbClr val="000000"/>
              </a:solidFill>
              <a:latin typeface="Avenir Roman" panose="02000503020000020003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411</Words>
  <Application>Microsoft Macintosh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</vt:lpstr>
      <vt:lpstr>Avenir Roman</vt:lpstr>
      <vt:lpstr>Simple Light</vt:lpstr>
      <vt:lpstr>New_Template7</vt:lpstr>
      <vt:lpstr>GameBox</vt:lpstr>
      <vt:lpstr>Product Overview</vt:lpstr>
      <vt:lpstr>Product Features</vt:lpstr>
      <vt:lpstr>Feature 1 - Basic Information</vt:lpstr>
      <vt:lpstr>Feature 2 - Different point of view</vt:lpstr>
      <vt:lpstr>Feature 3 - Search information by name</vt:lpstr>
      <vt:lpstr>Feature 4 - Recommendation </vt:lpstr>
      <vt:lpstr>Feature 5 - Rank Board </vt:lpstr>
      <vt:lpstr>Deliverables</vt:lpstr>
      <vt:lpstr>Additional Enhancements</vt:lpstr>
      <vt:lpstr>Lessons Learned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GameBox</dc:title>
  <cp:lastModifiedBy>hzhu1</cp:lastModifiedBy>
  <cp:revision>8</cp:revision>
  <dcterms:modified xsi:type="dcterms:W3CDTF">2018-05-05T23:41:16Z</dcterms:modified>
</cp:coreProperties>
</file>