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oping Search"/>
          <p:cNvSpPr/>
          <p:nvPr/>
        </p:nvSpPr>
        <p:spPr>
          <a:xfrm>
            <a:off x="4636608" y="491987"/>
            <a:ext cx="2457054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Scoping Search</a:t>
            </a:r>
          </a:p>
        </p:txBody>
      </p:sp>
      <p:sp>
        <p:nvSpPr>
          <p:cNvPr id="120" name="Patent Analytics Workflow"/>
          <p:cNvSpPr txBox="1"/>
          <p:nvPr/>
        </p:nvSpPr>
        <p:spPr>
          <a:xfrm>
            <a:off x="3900698" y="-1"/>
            <a:ext cx="39288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Patent Analytics Workflow</a:t>
            </a:r>
          </a:p>
        </p:txBody>
      </p:sp>
      <p:sp>
        <p:nvSpPr>
          <p:cNvPr id="121" name="Databases…"/>
          <p:cNvSpPr/>
          <p:nvPr/>
        </p:nvSpPr>
        <p:spPr>
          <a:xfrm>
            <a:off x="8423097" y="461058"/>
            <a:ext cx="3696693" cy="1197175"/>
          </a:xfrm>
          <a:prstGeom prst="roundRect">
            <a:avLst>
              <a:gd name="adj" fmla="val 2014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Databases 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Scientific Literature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Patent Data</a:t>
            </a:r>
          </a:p>
        </p:txBody>
      </p:sp>
      <p:sp>
        <p:nvSpPr>
          <p:cNvPr id="122" name="Explore…"/>
          <p:cNvSpPr/>
          <p:nvPr/>
        </p:nvSpPr>
        <p:spPr>
          <a:xfrm>
            <a:off x="4636608" y="2084674"/>
            <a:ext cx="2457054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Explore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Discuss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Test</a:t>
            </a:r>
          </a:p>
        </p:txBody>
      </p:sp>
      <p:sp>
        <p:nvSpPr>
          <p:cNvPr id="123" name="Exploratory Data Visualisation to help refine search"/>
          <p:cNvSpPr/>
          <p:nvPr/>
        </p:nvSpPr>
        <p:spPr>
          <a:xfrm>
            <a:off x="8559721" y="2019388"/>
            <a:ext cx="3560069" cy="1400573"/>
          </a:xfrm>
          <a:prstGeom prst="roundRect">
            <a:avLst>
              <a:gd name="adj" fmla="val 1658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Exploratory Data Visualisation to help refine search</a:t>
            </a:r>
          </a:p>
        </p:txBody>
      </p:sp>
      <p:sp>
        <p:nvSpPr>
          <p:cNvPr id="124" name="Define Search"/>
          <p:cNvSpPr/>
          <p:nvPr/>
        </p:nvSpPr>
        <p:spPr>
          <a:xfrm>
            <a:off x="4636608" y="3677361"/>
            <a:ext cx="2457054" cy="781200"/>
          </a:xfrm>
          <a:prstGeom prst="roundRect">
            <a:avLst>
              <a:gd name="adj" fmla="val 2220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Define Search</a:t>
            </a:r>
          </a:p>
        </p:txBody>
      </p:sp>
      <p:sp>
        <p:nvSpPr>
          <p:cNvPr id="125" name="New Dataset"/>
          <p:cNvSpPr/>
          <p:nvPr/>
        </p:nvSpPr>
        <p:spPr>
          <a:xfrm>
            <a:off x="4636608" y="4781246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New Dataset</a:t>
            </a:r>
          </a:p>
        </p:txBody>
      </p:sp>
      <p:sp>
        <p:nvSpPr>
          <p:cNvPr id="126" name="Clean…"/>
          <p:cNvSpPr/>
          <p:nvPr/>
        </p:nvSpPr>
        <p:spPr>
          <a:xfrm>
            <a:off x="4636608" y="5885132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Clean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Core Dataset</a:t>
            </a:r>
          </a:p>
        </p:txBody>
      </p:sp>
      <p:sp>
        <p:nvSpPr>
          <p:cNvPr id="127" name="Save New Dataset as Raw"/>
          <p:cNvSpPr/>
          <p:nvPr/>
        </p:nvSpPr>
        <p:spPr>
          <a:xfrm>
            <a:off x="7404517" y="4781246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Save New Dataset as Raw</a:t>
            </a:r>
          </a:p>
        </p:txBody>
      </p:sp>
      <p:sp>
        <p:nvSpPr>
          <p:cNvPr id="128" name="Split &amp; Clean Applicants"/>
          <p:cNvSpPr/>
          <p:nvPr/>
        </p:nvSpPr>
        <p:spPr>
          <a:xfrm>
            <a:off x="640172" y="7053532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Split &amp; Clean Applicants</a:t>
            </a:r>
          </a:p>
        </p:txBody>
      </p:sp>
      <p:sp>
        <p:nvSpPr>
          <p:cNvPr id="129" name="Split &amp; Clean Inventors"/>
          <p:cNvSpPr/>
          <p:nvPr/>
        </p:nvSpPr>
        <p:spPr>
          <a:xfrm>
            <a:off x="3408081" y="7053532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Split &amp; Clean Inventors</a:t>
            </a:r>
          </a:p>
        </p:txBody>
      </p:sp>
      <p:sp>
        <p:nvSpPr>
          <p:cNvPr id="130" name="Split IPC"/>
          <p:cNvSpPr/>
          <p:nvPr/>
        </p:nvSpPr>
        <p:spPr>
          <a:xfrm>
            <a:off x="6175990" y="7053532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Split IPC</a:t>
            </a:r>
          </a:p>
        </p:txBody>
      </p:sp>
      <p:sp>
        <p:nvSpPr>
          <p:cNvPr id="131" name="Split &amp; Clean Other Fields"/>
          <p:cNvSpPr/>
          <p:nvPr/>
        </p:nvSpPr>
        <p:spPr>
          <a:xfrm>
            <a:off x="8943900" y="7035254"/>
            <a:ext cx="2457054" cy="781200"/>
          </a:xfrm>
          <a:prstGeom prst="roundRect">
            <a:avLst>
              <a:gd name="adj" fmla="val 2438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Split &amp; Clean Other Fields</a:t>
            </a:r>
          </a:p>
        </p:txBody>
      </p:sp>
      <p:sp>
        <p:nvSpPr>
          <p:cNvPr id="132" name="Visualise &amp; Report"/>
          <p:cNvSpPr/>
          <p:nvPr/>
        </p:nvSpPr>
        <p:spPr>
          <a:xfrm>
            <a:off x="4636608" y="8213587"/>
            <a:ext cx="2457054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Visualise &amp; Report</a:t>
            </a:r>
          </a:p>
        </p:txBody>
      </p:sp>
      <p:sp>
        <p:nvSpPr>
          <p:cNvPr id="133" name="Line"/>
          <p:cNvSpPr/>
          <p:nvPr/>
        </p:nvSpPr>
        <p:spPr>
          <a:xfrm>
            <a:off x="7093660" y="1187947"/>
            <a:ext cx="13294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 flipH="1">
            <a:off x="7061009" y="1406386"/>
            <a:ext cx="1390025" cy="7116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7093660" y="2669112"/>
            <a:ext cx="1453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5865134" y="3354674"/>
            <a:ext cx="1" cy="3226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10271443" y="1658232"/>
            <a:ext cx="1" cy="42644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5865134" y="4458559"/>
            <a:ext cx="1" cy="3226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7093660" y="5171846"/>
            <a:ext cx="3108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Line"/>
          <p:cNvSpPr/>
          <p:nvPr/>
        </p:nvSpPr>
        <p:spPr>
          <a:xfrm flipH="1">
            <a:off x="7028357" y="5486527"/>
            <a:ext cx="452079" cy="452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Line"/>
          <p:cNvSpPr/>
          <p:nvPr/>
        </p:nvSpPr>
        <p:spPr>
          <a:xfrm flipV="1">
            <a:off x="2000250" y="6542951"/>
            <a:ext cx="2636359" cy="50160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4636608" y="6706978"/>
            <a:ext cx="685543" cy="312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Line"/>
          <p:cNvSpPr/>
          <p:nvPr/>
        </p:nvSpPr>
        <p:spPr>
          <a:xfrm flipH="1" flipV="1">
            <a:off x="6507014" y="6707255"/>
            <a:ext cx="897504" cy="34142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 flipH="1" flipV="1">
            <a:off x="7095641" y="6543020"/>
            <a:ext cx="3076787" cy="47341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drones or drones"/>
          <p:cNvSpPr txBox="1"/>
          <p:nvPr/>
        </p:nvSpPr>
        <p:spPr>
          <a:xfrm>
            <a:off x="1047872" y="977076"/>
            <a:ext cx="1467892" cy="2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drones or drones</a:t>
            </a:r>
          </a:p>
        </p:txBody>
      </p:sp>
      <p:sp>
        <p:nvSpPr>
          <p:cNvPr id="146" name="drones or drones or unmanned aerial vehicle or autonomous aerial vehicle NOT bee or bees or mapis"/>
          <p:cNvSpPr txBox="1"/>
          <p:nvPr/>
        </p:nvSpPr>
        <p:spPr>
          <a:xfrm>
            <a:off x="217987" y="2376961"/>
            <a:ext cx="3818526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drones or drones or unmanned aerial vehicle or autonomous aerial vehicle NOT bee or bees or mapis</a:t>
            </a:r>
          </a:p>
        </p:txBody>
      </p:sp>
      <p:sp>
        <p:nvSpPr>
          <p:cNvPr id="147" name="save the raw dataset as raw and do not touch again unless needed (e.g. as a zip file). Document the steps taken to create the dataset and save with the raw file (e.g as a .txt file)"/>
          <p:cNvSpPr txBox="1"/>
          <p:nvPr/>
        </p:nvSpPr>
        <p:spPr>
          <a:xfrm>
            <a:off x="217987" y="4224936"/>
            <a:ext cx="3818526" cy="111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save the raw dataset as raw and do not touch again unless needed (e.g. as a zip file). Document the steps taken to create the dataset and save with the raw file (e.g as a .txt file) </a:t>
            </a:r>
          </a:p>
        </p:txBody>
      </p:sp>
      <p:sp>
        <p:nvSpPr>
          <p:cNvPr id="148" name="Clean main fields and then split joined (concatenated) fields and clean"/>
          <p:cNvSpPr txBox="1"/>
          <p:nvPr/>
        </p:nvSpPr>
        <p:spPr>
          <a:xfrm>
            <a:off x="217987" y="5986484"/>
            <a:ext cx="3818526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Clean main fields and then split joined (concatenated) fields and clean</a:t>
            </a:r>
          </a:p>
        </p:txBody>
      </p:sp>
      <p:sp>
        <p:nvSpPr>
          <p:cNvPr id="149" name="Tools such as Tableau, gephi and others such as using R packages, Python or Javascript libraries (D3.js)"/>
          <p:cNvSpPr txBox="1"/>
          <p:nvPr/>
        </p:nvSpPr>
        <p:spPr>
          <a:xfrm>
            <a:off x="217987" y="8495476"/>
            <a:ext cx="3818526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400"/>
            </a:lvl1pPr>
          </a:lstStyle>
          <a:p>
            <a:pPr/>
            <a:r>
              <a:t>Tools such as Tableau, gephi and others such as using R packages, Python or Javascript libraries (D3.js)</a:t>
            </a:r>
          </a:p>
        </p:txBody>
      </p:sp>
      <p:sp>
        <p:nvSpPr>
          <p:cNvPr id="150" name="Examples"/>
          <p:cNvSpPr txBox="1"/>
          <p:nvPr/>
        </p:nvSpPr>
        <p:spPr>
          <a:xfrm>
            <a:off x="1221633" y="491987"/>
            <a:ext cx="129413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