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81" r:id="rId4"/>
    <p:sldId id="282" r:id="rId5"/>
    <p:sldId id="266" r:id="rId6"/>
    <p:sldId id="298" r:id="rId7"/>
    <p:sldId id="287" r:id="rId8"/>
    <p:sldId id="260" r:id="rId9"/>
    <p:sldId id="295" r:id="rId10"/>
    <p:sldId id="296" r:id="rId11"/>
    <p:sldId id="299" r:id="rId12"/>
    <p:sldId id="300" r:id="rId13"/>
    <p:sldId id="301" r:id="rId14"/>
    <p:sldId id="283" r:id="rId15"/>
    <p:sldId id="289" r:id="rId16"/>
    <p:sldId id="279" r:id="rId17"/>
    <p:sldId id="302" r:id="rId18"/>
    <p:sldId id="303" r:id="rId19"/>
    <p:sldId id="278" r:id="rId20"/>
    <p:sldId id="265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3" autoAdjust="0"/>
    <p:restoredTop sz="94660"/>
  </p:normalViewPr>
  <p:slideViewPr>
    <p:cSldViewPr>
      <p:cViewPr>
        <p:scale>
          <a:sx n="64" d="100"/>
          <a:sy n="64" d="100"/>
        </p:scale>
        <p:origin x="852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4E2D2A46-31D4-42C3-9BFC-2819592256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505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CA84FE9B-D5D4-4B76-87EA-A08EA8B20C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2725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44B3A36-662B-4E53-B902-E6976A1277D8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8405E63-0D80-4478-98FD-C52EE50F875D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84FE9B-D5D4-4B76-87EA-A08EA8B20C6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27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8608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04961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C3305F-35F4-4D38-853F-6972B7651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19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1C06C-5FA2-4438-B070-4F16D45DBA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8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79EEDA-9492-4994-BB18-1005CD6866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4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AB5F7D-D5B1-4D98-B310-16D211F236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00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238"/>
            <a:ext cx="4038600" cy="4352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38600" cy="4352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517826-A1A8-4B20-83BB-6B4226365D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8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46D48-0F63-43E9-B47C-935DCDFAA1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51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E760F4-0BB2-41F5-A823-5656424847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6D60C8-7BA5-467F-BCD3-E871B6D034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6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813F8-B5E0-463F-B52D-A76CAE1804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46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fr-CH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77A5B0-4E40-4836-BF8A-4DD3519947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68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73238"/>
            <a:ext cx="8229600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smtClean="0"/>
            </a:lvl1pPr>
          </a:lstStyle>
          <a:p>
            <a:pPr>
              <a:defRPr/>
            </a:pPr>
            <a:fld id="{7F3150A8-B334-48D8-BDDC-A2E01CBB87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408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408C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408C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408C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408C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408C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408C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408C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408C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4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4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4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4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ns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Alejandro.Roca@wipo.in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645024"/>
            <a:ext cx="6588968" cy="2016224"/>
          </a:xfrm>
          <a:noFill/>
        </p:spPr>
        <p:txBody>
          <a:bodyPr/>
          <a:lstStyle/>
          <a:p>
            <a:pPr eaLnBrk="1" hangingPunct="1"/>
            <a:r>
              <a:rPr lang="en-US" sz="3000" b="1" dirty="0">
                <a:solidFill>
                  <a:srgbClr val="00408C"/>
                </a:solidFill>
                <a:ea typeface="ヒラギノ角ゴ Pro W3" pitchFamily="1" charset="-128"/>
              </a:rPr>
              <a:t>Obtaining Patent Data from </a:t>
            </a:r>
          </a:p>
          <a:p>
            <a:pPr eaLnBrk="1" hangingPunct="1"/>
            <a:r>
              <a:rPr lang="en-US" sz="3000" b="1" dirty="0">
                <a:solidFill>
                  <a:srgbClr val="00408C"/>
                </a:solidFill>
                <a:ea typeface="ヒラギノ角ゴ Pro W3" pitchFamily="1" charset="-128"/>
              </a:rPr>
              <a:t>the Lens: Introduction and Practical Exercise</a:t>
            </a:r>
            <a:endParaRPr lang="en-US" sz="2600" dirty="0">
              <a:solidFill>
                <a:srgbClr val="00408C"/>
              </a:solidFill>
              <a:ea typeface="ヒラギノ角ゴ Pro W3" pitchFamily="1" charset="-128"/>
            </a:endParaRP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6249988" y="5253038"/>
            <a:ext cx="2147887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40000"/>
              </a:lnSpc>
            </a:pPr>
            <a:r>
              <a:rPr lang="en-US" sz="1300" dirty="0">
                <a:solidFill>
                  <a:srgbClr val="3399FF"/>
                </a:solidFill>
                <a:latin typeface="Arial Black" pitchFamily="34" charset="0"/>
                <a:ea typeface="ヒラギノ角ゴ Pro W3" pitchFamily="1" charset="-128"/>
              </a:rPr>
              <a:t>Manila </a:t>
            </a:r>
          </a:p>
          <a:p>
            <a:pPr>
              <a:lnSpc>
                <a:spcPct val="40000"/>
              </a:lnSpc>
            </a:pPr>
            <a:r>
              <a:rPr lang="en-US" sz="1300" dirty="0">
                <a:solidFill>
                  <a:srgbClr val="3399FF"/>
                </a:solidFill>
                <a:latin typeface="Arial Black" pitchFamily="34" charset="0"/>
                <a:ea typeface="ヒラギノ角ゴ Pro W3" pitchFamily="1" charset="-128"/>
              </a:rPr>
              <a:t>7 November 2017</a:t>
            </a: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914400" y="3454399"/>
            <a:ext cx="381000" cy="381000"/>
          </a:xfrm>
          <a:prstGeom prst="rect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077" name="Rectangle 7"/>
          <p:cNvSpPr>
            <a:spLocks noChangeArrowheads="1"/>
          </p:cNvSpPr>
          <p:nvPr/>
        </p:nvSpPr>
        <p:spPr bwMode="auto">
          <a:xfrm>
            <a:off x="1311677" y="5980113"/>
            <a:ext cx="69342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1800" dirty="0">
                <a:solidFill>
                  <a:srgbClr val="00408C"/>
                </a:solidFill>
                <a:ea typeface="ヒラギノ角ゴ Pro W3" pitchFamily="1" charset="-128"/>
              </a:rPr>
              <a:t>Irene Kitsara, IP Information Officer, Access to Information and </a:t>
            </a:r>
            <a:r>
              <a:rPr lang="en-US" sz="1800">
                <a:solidFill>
                  <a:srgbClr val="00408C"/>
                </a:solidFill>
                <a:ea typeface="ヒラギノ角ゴ Pro W3" pitchFamily="1" charset="-128"/>
              </a:rPr>
              <a:t>Knowledge Division</a:t>
            </a:r>
            <a:endParaRPr lang="en-US" sz="1800" dirty="0">
              <a:solidFill>
                <a:srgbClr val="00408C"/>
              </a:solidFill>
              <a:ea typeface="ヒラギノ角ゴ Pro W3" pitchFamily="1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3040A94-7D37-48D0-BDDD-526168CC6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686" y="1196752"/>
            <a:ext cx="8720324" cy="40995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fr-FR" dirty="0"/>
              <a:t>The collection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now</a:t>
            </a:r>
            <a:r>
              <a:rPr lang="fr-FR" dirty="0"/>
              <a:t> </a:t>
            </a:r>
            <a:r>
              <a:rPr lang="fr-FR" dirty="0" err="1"/>
              <a:t>available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717032"/>
            <a:ext cx="4248472" cy="5040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015467-F12C-46ED-8A8F-BF0ECF79C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1062132"/>
            <a:ext cx="1872208" cy="127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37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C436C-3C85-425D-8DEE-F0AA8C8EE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57" y="260648"/>
            <a:ext cx="8229600" cy="778098"/>
          </a:xfrm>
        </p:spPr>
        <p:txBody>
          <a:bodyPr/>
          <a:lstStyle/>
          <a:p>
            <a:r>
              <a:rPr lang="en-US" dirty="0"/>
              <a:t>Sharing the collection – creating a link</a:t>
            </a:r>
            <a:endParaRPr lang="fr-F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DBFB01-02F9-4B77-B9E8-FC5FE48E87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657" y="1230325"/>
            <a:ext cx="8752685" cy="526144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B8E2B27-889B-4BF4-A988-CED01FBCEF29}"/>
              </a:ext>
            </a:extLst>
          </p:cNvPr>
          <p:cNvSpPr/>
          <p:nvPr/>
        </p:nvSpPr>
        <p:spPr bwMode="auto">
          <a:xfrm>
            <a:off x="7524328" y="3717032"/>
            <a:ext cx="288032" cy="288032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415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44FAC-21A8-4B24-96A1-1828E0B4F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Exporting the collection (work area)</a:t>
            </a:r>
            <a:endParaRPr lang="fr-F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1DB8E8-79BC-454F-9B6F-FD0020592D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0163" y="1417638"/>
            <a:ext cx="8229600" cy="36501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04CD7C2-0DE8-4512-830D-EC28842A1219}"/>
              </a:ext>
            </a:extLst>
          </p:cNvPr>
          <p:cNvSpPr/>
          <p:nvPr/>
        </p:nvSpPr>
        <p:spPr bwMode="auto">
          <a:xfrm>
            <a:off x="7740352" y="2420888"/>
            <a:ext cx="288032" cy="360040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4124FF-925B-418B-A849-77CC5436AADE}"/>
              </a:ext>
            </a:extLst>
          </p:cNvPr>
          <p:cNvSpPr txBox="1"/>
          <p:nvPr/>
        </p:nvSpPr>
        <p:spPr>
          <a:xfrm>
            <a:off x="450163" y="5301208"/>
            <a:ext cx="8298301" cy="55383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dirty="0"/>
              <a:t>Exporting up to 10.000 collection records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0745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4FB07-7E0D-4C61-93B3-939513018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en-US" dirty="0"/>
              <a:t>Exporting the search results</a:t>
            </a:r>
            <a:endParaRPr lang="fr-F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1070D8-C9C4-4623-A53B-4914362C50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2479"/>
          <a:stretch/>
        </p:blipFill>
        <p:spPr>
          <a:xfrm>
            <a:off x="519022" y="1456885"/>
            <a:ext cx="8105955" cy="35927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6792CA8-2B21-46EE-8649-4FEA0B518762}"/>
              </a:ext>
            </a:extLst>
          </p:cNvPr>
          <p:cNvSpPr/>
          <p:nvPr/>
        </p:nvSpPr>
        <p:spPr bwMode="auto">
          <a:xfrm>
            <a:off x="4644008" y="1268760"/>
            <a:ext cx="1501983" cy="720080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2092B-D853-42F2-B0E9-A149DDF11B29}"/>
              </a:ext>
            </a:extLst>
          </p:cNvPr>
          <p:cNvSpPr txBox="1"/>
          <p:nvPr/>
        </p:nvSpPr>
        <p:spPr>
          <a:xfrm>
            <a:off x="450163" y="5301208"/>
            <a:ext cx="8298301" cy="55383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dirty="0"/>
              <a:t>Exporting metadata for up to 1000 search results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9903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892480" cy="1143000"/>
          </a:xfrm>
        </p:spPr>
        <p:txBody>
          <a:bodyPr/>
          <a:lstStyle/>
          <a:p>
            <a:r>
              <a:rPr lang="en-US" dirty="0"/>
              <a:t>V</a:t>
            </a:r>
            <a:r>
              <a:rPr lang="fr-FR" dirty="0" err="1"/>
              <a:t>isualizing</a:t>
            </a:r>
            <a:r>
              <a:rPr lang="fr-FR" dirty="0"/>
              <a:t> the </a:t>
            </a:r>
            <a:r>
              <a:rPr lang="fr-FR" dirty="0" err="1"/>
              <a:t>search</a:t>
            </a:r>
            <a:r>
              <a:rPr lang="fr-FR" dirty="0"/>
              <a:t> </a:t>
            </a:r>
            <a:r>
              <a:rPr lang="fr-FR" dirty="0" err="1"/>
              <a:t>results</a:t>
            </a:r>
            <a:r>
              <a:rPr lang="fr-FR" dirty="0"/>
              <a:t> - </a:t>
            </a:r>
            <a:r>
              <a:rPr lang="fr-FR" dirty="0" err="1"/>
              <a:t>Graphical</a:t>
            </a:r>
            <a:r>
              <a:rPr lang="fr-FR" dirty="0"/>
              <a:t> </a:t>
            </a:r>
            <a:r>
              <a:rPr lang="fr-FR" dirty="0" err="1"/>
              <a:t>Analysis</a:t>
            </a:r>
            <a:endParaRPr lang="fr-FR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D7FABF0-E5AA-4D91-A331-D931F665B7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544" y="1445204"/>
            <a:ext cx="8208912" cy="4512902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C31B05D-08B1-4A06-806F-DB099BE8600D}"/>
              </a:ext>
            </a:extLst>
          </p:cNvPr>
          <p:cNvSpPr/>
          <p:nvPr/>
        </p:nvSpPr>
        <p:spPr bwMode="auto">
          <a:xfrm>
            <a:off x="6084168" y="2852936"/>
            <a:ext cx="1440160" cy="936104"/>
          </a:xfrm>
          <a:prstGeom prst="roundRect">
            <a:avLst/>
          </a:prstGeom>
          <a:noFill/>
          <a:ln w="28575"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714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748AD3B-F303-4A32-A7A3-BFA5FED8F4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920" y="1268760"/>
            <a:ext cx="8455982" cy="5400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850106"/>
          </a:xfrm>
        </p:spPr>
        <p:txBody>
          <a:bodyPr/>
          <a:lstStyle/>
          <a:p>
            <a:r>
              <a:rPr lang="fr-FR" dirty="0" err="1"/>
              <a:t>Results</a:t>
            </a:r>
            <a:r>
              <a:rPr lang="fr-FR" dirty="0"/>
              <a:t> </a:t>
            </a:r>
            <a:r>
              <a:rPr lang="fr-FR" dirty="0" err="1"/>
              <a:t>Visualization</a:t>
            </a:r>
            <a:r>
              <a:rPr lang="fr-FR" dirty="0"/>
              <a:t>: Interactive Dashboard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6948264" y="1196752"/>
            <a:ext cx="2195736" cy="360040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ounded Rectangle 4"/>
          <p:cNvSpPr/>
          <p:nvPr/>
        </p:nvSpPr>
        <p:spPr bwMode="auto">
          <a:xfrm>
            <a:off x="7308304" y="4221088"/>
            <a:ext cx="1368152" cy="360040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897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9036496" cy="1143000"/>
          </a:xfrm>
        </p:spPr>
        <p:txBody>
          <a:bodyPr/>
          <a:lstStyle/>
          <a:p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visualizations</a:t>
            </a:r>
            <a:r>
              <a:rPr lang="es-ES" dirty="0"/>
              <a:t> </a:t>
            </a:r>
            <a:r>
              <a:rPr lang="es-ES" dirty="0" err="1"/>
              <a:t>supported</a:t>
            </a:r>
            <a:endParaRPr lang="es-E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262782C-6E6B-42AA-BB05-DA3C31DC5D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527" y="1268760"/>
            <a:ext cx="8673181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408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D3C95-6499-4625-A273-C2F8E0C41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8651304" cy="1143000"/>
          </a:xfrm>
        </p:spPr>
        <p:txBody>
          <a:bodyPr/>
          <a:lstStyle/>
          <a:p>
            <a:r>
              <a:rPr lang="en-US" sz="3200" dirty="0"/>
              <a:t>Drilling down the results of an applicant (Parrot)</a:t>
            </a:r>
            <a:endParaRPr lang="fr-FR" sz="3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BBDF14-5409-47FC-BD13-3C3AB72586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544" y="1264436"/>
            <a:ext cx="8507288" cy="554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742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0B8A0-30DF-493D-8733-B260D7769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Now…your turn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1439F-DFEC-4FC3-8670-88A508082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for “drones” in Full text</a:t>
            </a:r>
          </a:p>
          <a:p>
            <a:r>
              <a:rPr lang="en-US" dirty="0"/>
              <a:t>Consider a strategy for limiting the noise</a:t>
            </a:r>
          </a:p>
          <a:p>
            <a:pPr lvl="1"/>
            <a:r>
              <a:rPr lang="en-US" dirty="0"/>
              <a:t>What else could a “drone” be?</a:t>
            </a:r>
          </a:p>
          <a:p>
            <a:r>
              <a:rPr lang="en-US" dirty="0"/>
              <a:t>Create a Full text collection, export it, and share it with the colleague sitting next to you</a:t>
            </a:r>
          </a:p>
          <a:p>
            <a:r>
              <a:rPr lang="es-ES" dirty="0" err="1"/>
              <a:t>How</a:t>
            </a:r>
            <a:r>
              <a:rPr lang="es-ES" dirty="0"/>
              <a:t> do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make</a:t>
            </a:r>
            <a:r>
              <a:rPr lang="es-ES" dirty="0"/>
              <a:t> </a:t>
            </a:r>
            <a:r>
              <a:rPr lang="es-ES" dirty="0" err="1"/>
              <a:t>sure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export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results</a:t>
            </a:r>
            <a:r>
              <a:rPr lang="es-ES" dirty="0"/>
              <a:t>?</a:t>
            </a:r>
            <a:endParaRPr lang="en-US" dirty="0"/>
          </a:p>
          <a:p>
            <a:r>
              <a:rPr lang="es-ES" dirty="0" err="1"/>
              <a:t>Go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Lens </a:t>
            </a:r>
            <a:r>
              <a:rPr lang="es-ES" dirty="0" err="1"/>
              <a:t>analysis</a:t>
            </a:r>
            <a:r>
              <a:rPr lang="es-ES" dirty="0"/>
              <a:t> </a:t>
            </a:r>
            <a:r>
              <a:rPr lang="es-ES" dirty="0" err="1"/>
              <a:t>area</a:t>
            </a:r>
            <a:r>
              <a:rPr lang="es-ES" dirty="0"/>
              <a:t>: </a:t>
            </a:r>
            <a:r>
              <a:rPr lang="es-ES" dirty="0" err="1"/>
              <a:t>who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top </a:t>
            </a:r>
            <a:r>
              <a:rPr lang="es-ES" dirty="0" err="1"/>
              <a:t>applicant</a:t>
            </a:r>
            <a:r>
              <a:rPr lang="es-ES" dirty="0"/>
              <a:t> in </a:t>
            </a:r>
            <a:r>
              <a:rPr lang="es-ES" dirty="0" err="1"/>
              <a:t>patent</a:t>
            </a:r>
            <a:r>
              <a:rPr lang="es-ES" dirty="0"/>
              <a:t> </a:t>
            </a:r>
            <a:r>
              <a:rPr lang="es-ES" dirty="0" err="1"/>
              <a:t>filings</a:t>
            </a:r>
            <a:r>
              <a:rPr lang="es-ES" dirty="0"/>
              <a:t> </a:t>
            </a:r>
            <a:r>
              <a:rPr lang="es-ES" dirty="0" err="1"/>
              <a:t>related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drones (FT)?</a:t>
            </a:r>
          </a:p>
          <a:p>
            <a:r>
              <a:rPr lang="es-ES" dirty="0"/>
              <a:t>Who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 inventor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top </a:t>
            </a:r>
            <a:r>
              <a:rPr lang="es-ES" dirty="0" err="1"/>
              <a:t>applicant</a:t>
            </a:r>
            <a:r>
              <a:rPr lang="es-ES" dirty="0"/>
              <a:t>?</a:t>
            </a:r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8722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856984" cy="720080"/>
          </a:xfrm>
        </p:spPr>
        <p:txBody>
          <a:bodyPr/>
          <a:lstStyle/>
          <a:p>
            <a:r>
              <a:rPr lang="es-ES" dirty="0" err="1"/>
              <a:t>Search</a:t>
            </a:r>
            <a:r>
              <a:rPr lang="es-ES" dirty="0"/>
              <a:t> </a:t>
            </a:r>
            <a:r>
              <a:rPr lang="es-ES" dirty="0" err="1"/>
              <a:t>results</a:t>
            </a:r>
            <a:r>
              <a:rPr lang="es-ES" dirty="0"/>
              <a:t> and </a:t>
            </a:r>
            <a:r>
              <a:rPr lang="es-ES" dirty="0" err="1"/>
              <a:t>biologicals</a:t>
            </a:r>
            <a:r>
              <a:rPr lang="es-ES" dirty="0"/>
              <a:t> </a:t>
            </a:r>
            <a:r>
              <a:rPr lang="es-ES" dirty="0" err="1"/>
              <a:t>information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779694"/>
            <a:ext cx="8136904" cy="6093296"/>
          </a:xfrm>
        </p:spPr>
        <p:txBody>
          <a:bodyPr/>
          <a:lstStyle/>
          <a:p>
            <a:r>
              <a:rPr lang="es-ES" dirty="0" err="1"/>
              <a:t>Search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“</a:t>
            </a:r>
            <a:r>
              <a:rPr lang="es-ES" dirty="0" err="1"/>
              <a:t>zika</a:t>
            </a:r>
            <a:r>
              <a:rPr lang="es-ES" dirty="0"/>
              <a:t> virus”</a:t>
            </a:r>
          </a:p>
          <a:p>
            <a:r>
              <a:rPr lang="es-ES" dirty="0" err="1"/>
              <a:t>Go</a:t>
            </a:r>
            <a:r>
              <a:rPr lang="es-ES" dirty="0"/>
              <a:t> to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left</a:t>
            </a:r>
            <a:r>
              <a:rPr lang="es-ES" dirty="0"/>
              <a:t> </a:t>
            </a:r>
            <a:r>
              <a:rPr lang="es-ES" dirty="0" err="1"/>
              <a:t>side</a:t>
            </a:r>
            <a:r>
              <a:rPr lang="es-ES" dirty="0"/>
              <a:t> of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pane</a:t>
            </a:r>
            <a:r>
              <a:rPr lang="es-ES" dirty="0"/>
              <a:t>….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39680B-7F19-4294-A49D-71CED9FB4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965" y="1595932"/>
            <a:ext cx="8100392" cy="5222572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4DE0C1-A32D-464E-AF6B-BFD02EAC3CFE}"/>
              </a:ext>
            </a:extLst>
          </p:cNvPr>
          <p:cNvSpPr/>
          <p:nvPr/>
        </p:nvSpPr>
        <p:spPr bwMode="auto">
          <a:xfrm>
            <a:off x="648072" y="4509120"/>
            <a:ext cx="1835696" cy="2304256"/>
          </a:xfrm>
          <a:prstGeom prst="roundRect">
            <a:avLst/>
          </a:pr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855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88640"/>
            <a:ext cx="8229600" cy="634082"/>
          </a:xfrm>
        </p:spPr>
        <p:txBody>
          <a:bodyPr/>
          <a:lstStyle/>
          <a:p>
            <a:pPr eaLnBrk="1" hangingPunct="1"/>
            <a:r>
              <a:rPr lang="en-US" dirty="0"/>
              <a:t>What is the Lens?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2040" y="1268760"/>
            <a:ext cx="4032448" cy="4752528"/>
          </a:xfrm>
        </p:spPr>
        <p:txBody>
          <a:bodyPr/>
          <a:lstStyle/>
          <a:p>
            <a:r>
              <a:rPr lang="en-US" sz="2400" dirty="0"/>
              <a:t>Result of collaboration between Cambia and the Queensland University of Technology (QUT)</a:t>
            </a:r>
          </a:p>
          <a:p>
            <a:r>
              <a:rPr lang="en-US" sz="2400" dirty="0"/>
              <a:t>Funded by Bill &amp; Melinda Gates Foundation (US$1.6 million grant ) </a:t>
            </a:r>
          </a:p>
          <a:p>
            <a:r>
              <a:rPr lang="en-US" sz="2400" dirty="0"/>
              <a:t>Patent/Patent Sequence Platform with NPL Data and Analysis features</a:t>
            </a:r>
          </a:p>
        </p:txBody>
      </p:sp>
      <p:sp>
        <p:nvSpPr>
          <p:cNvPr id="2" name="Rectangle 1"/>
          <p:cNvSpPr/>
          <p:nvPr/>
        </p:nvSpPr>
        <p:spPr>
          <a:xfrm>
            <a:off x="1259632" y="4881494"/>
            <a:ext cx="2287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/>
              </a:rPr>
              <a:t>https://lens.org</a:t>
            </a:r>
            <a:r>
              <a:rPr lang="en-GB" dirty="0"/>
              <a:t> </a:t>
            </a:r>
            <a:endParaRPr lang="es-E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4827562-4B26-4CE8-B873-90B64E1293C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79512" y="1556792"/>
            <a:ext cx="4638457" cy="273630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de-DE" dirty="0"/>
          </a:p>
          <a:p>
            <a:pPr algn="ctr">
              <a:buNone/>
            </a:pPr>
            <a:endParaRPr lang="de-DE" dirty="0"/>
          </a:p>
          <a:p>
            <a:pPr algn="ctr">
              <a:buNone/>
            </a:pPr>
            <a:endParaRPr lang="de-DE" dirty="0"/>
          </a:p>
          <a:p>
            <a:pPr algn="ctr">
              <a:buNone/>
            </a:pPr>
            <a:r>
              <a:rPr lang="de-DE" dirty="0"/>
              <a:t>Thank you for your attention!</a:t>
            </a:r>
          </a:p>
          <a:p>
            <a:pPr algn="ctr">
              <a:buNone/>
            </a:pPr>
            <a:endParaRPr lang="de-DE" dirty="0"/>
          </a:p>
          <a:p>
            <a:pPr algn="ctr">
              <a:buNone/>
            </a:pPr>
            <a:r>
              <a:rPr lang="de-DE" dirty="0">
                <a:hlinkClick r:id="rId2"/>
              </a:rPr>
              <a:t>Irene.Kitsara@wipo.int</a:t>
            </a:r>
            <a:r>
              <a:rPr lang="de-DE" dirty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4321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314" y="260648"/>
            <a:ext cx="8229600" cy="778098"/>
          </a:xfrm>
        </p:spPr>
        <p:txBody>
          <a:bodyPr/>
          <a:lstStyle/>
          <a:p>
            <a:r>
              <a:rPr lang="fr-FR" dirty="0" err="1"/>
              <a:t>Registering</a:t>
            </a:r>
            <a:r>
              <a:rPr lang="fr-FR" dirty="0"/>
              <a:t> @ the Lens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7CB410-D2D0-42B5-92E1-F2F8B4763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314" y="1268760"/>
            <a:ext cx="8601371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39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C71F5E-706C-4C03-96B7-34E5CCD3C7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423" y="1032542"/>
            <a:ext cx="8734734" cy="43406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-149902"/>
            <a:ext cx="8229600" cy="1143000"/>
          </a:xfrm>
        </p:spPr>
        <p:txBody>
          <a:bodyPr/>
          <a:lstStyle/>
          <a:p>
            <a:r>
              <a:rPr lang="fr-FR" dirty="0" err="1"/>
              <a:t>Being</a:t>
            </a:r>
            <a:r>
              <a:rPr lang="fr-FR" dirty="0"/>
              <a:t> </a:t>
            </a:r>
            <a:r>
              <a:rPr lang="fr-FR" dirty="0" err="1"/>
              <a:t>logged</a:t>
            </a:r>
            <a:r>
              <a:rPr lang="fr-FR" dirty="0"/>
              <a:t>-in @ the Lens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771800" y="1601191"/>
            <a:ext cx="5688632" cy="46805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300192" y="926243"/>
            <a:ext cx="999728" cy="4404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272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229600" cy="706090"/>
          </a:xfrm>
        </p:spPr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Lens – </a:t>
            </a:r>
            <a:r>
              <a:rPr lang="es-ES" dirty="0" err="1"/>
              <a:t>Structured</a:t>
            </a:r>
            <a:r>
              <a:rPr lang="es-ES" dirty="0"/>
              <a:t> </a:t>
            </a:r>
            <a:r>
              <a:rPr lang="es-ES" dirty="0" err="1"/>
              <a:t>Search</a:t>
            </a:r>
            <a:r>
              <a:rPr lang="es-ES" dirty="0"/>
              <a:t> </a:t>
            </a:r>
          </a:p>
        </p:txBody>
      </p:sp>
      <p:sp>
        <p:nvSpPr>
          <p:cNvPr id="6" name="Notched Right Arrow 5"/>
          <p:cNvSpPr/>
          <p:nvPr/>
        </p:nvSpPr>
        <p:spPr bwMode="auto">
          <a:xfrm>
            <a:off x="5652120" y="2564904"/>
            <a:ext cx="530598" cy="288032"/>
          </a:xfrm>
          <a:prstGeom prst="notchedRightArrow">
            <a:avLst/>
          </a:prstGeom>
          <a:noFill/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C1406E-71C4-44EF-BDEE-A6FDE29C9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987"/>
          <a:stretch/>
        </p:blipFill>
        <p:spPr>
          <a:xfrm>
            <a:off x="323528" y="1052736"/>
            <a:ext cx="5468675" cy="43204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0767FC-239A-4E41-BD97-CF45BB551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232" y="65680"/>
            <a:ext cx="2148871" cy="660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237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5A59F-7DAD-4778-80BB-7440E3464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for drones…in TAC</a:t>
            </a:r>
            <a:endParaRPr lang="fr-F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2E5EE9-6EFA-425C-AD79-A8B3E485D2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17638"/>
            <a:ext cx="8229600" cy="341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035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481B52-28D3-44CB-926F-F11AAC45C1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658" y="1649376"/>
            <a:ext cx="8871200" cy="49685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7" y="332656"/>
            <a:ext cx="8229600" cy="850106"/>
          </a:xfrm>
        </p:spPr>
        <p:txBody>
          <a:bodyPr/>
          <a:lstStyle/>
          <a:p>
            <a:r>
              <a:rPr lang="fr-FR" dirty="0" err="1"/>
              <a:t>Search</a:t>
            </a:r>
            <a:r>
              <a:rPr lang="fr-FR" dirty="0"/>
              <a:t> </a:t>
            </a:r>
            <a:r>
              <a:rPr lang="fr-FR" dirty="0" err="1"/>
              <a:t>results</a:t>
            </a:r>
            <a:r>
              <a:rPr lang="fr-FR" dirty="0"/>
              <a:t> for drones – simple </a:t>
            </a:r>
            <a:r>
              <a:rPr lang="fr-FR" dirty="0" err="1"/>
              <a:t>families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23527" y="1988840"/>
            <a:ext cx="2592289" cy="288032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62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BB736C2-95BD-4911-BDCC-3D92DE537F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816" y="1052736"/>
            <a:ext cx="8229600" cy="4249236"/>
          </a:xfrm>
          <a:prstGeom prst="rect">
            <a:avLst/>
          </a:prstGeom>
          <a:ln w="28575">
            <a:solidFill>
              <a:schemeClr val="accent5">
                <a:lumMod val="2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229600" cy="706090"/>
          </a:xfrm>
        </p:spPr>
        <p:txBody>
          <a:bodyPr/>
          <a:lstStyle/>
          <a:p>
            <a:r>
              <a:rPr lang="en-GB" dirty="0"/>
              <a:t>Next step: create a collection!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12C0B2-FFC7-4E81-BD36-ED30EDCB7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252" y="3007903"/>
            <a:ext cx="4499992" cy="3833844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9" name="Rounded Rectangle 4">
            <a:extLst>
              <a:ext uri="{FF2B5EF4-FFF2-40B4-BE49-F238E27FC236}">
                <a16:creationId xmlns:a16="http://schemas.microsoft.com/office/drawing/2014/main" id="{B0F15E0C-2CD3-4252-BFFF-4B690187F4F3}"/>
              </a:ext>
            </a:extLst>
          </p:cNvPr>
          <p:cNvSpPr/>
          <p:nvPr/>
        </p:nvSpPr>
        <p:spPr bwMode="auto">
          <a:xfrm>
            <a:off x="2492152" y="2501280"/>
            <a:ext cx="1584176" cy="792088"/>
          </a:xfrm>
          <a:prstGeom prst="roundRect">
            <a:avLst/>
          </a:pr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5220072" y="5373216"/>
            <a:ext cx="1584176" cy="288032"/>
          </a:xfrm>
          <a:prstGeom prst="roundRect">
            <a:avLst/>
          </a:pr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Rounded Rectangle 4">
            <a:extLst>
              <a:ext uri="{FF2B5EF4-FFF2-40B4-BE49-F238E27FC236}">
                <a16:creationId xmlns:a16="http://schemas.microsoft.com/office/drawing/2014/main" id="{69C9823B-9AF6-4A8F-AEE4-5F28BA9FA4A5}"/>
              </a:ext>
            </a:extLst>
          </p:cNvPr>
          <p:cNvSpPr/>
          <p:nvPr/>
        </p:nvSpPr>
        <p:spPr bwMode="auto">
          <a:xfrm>
            <a:off x="5076056" y="3963585"/>
            <a:ext cx="936104" cy="229132"/>
          </a:xfrm>
          <a:prstGeom prst="roundRect">
            <a:avLst/>
          </a:pr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293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and </a:t>
            </a:r>
            <a:r>
              <a:rPr lang="fr-FR" dirty="0" err="1"/>
              <a:t>save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collection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7066DD6-CC6F-46E8-BA2C-CB0F76B3D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68760"/>
            <a:ext cx="7920880" cy="446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055115"/>
      </p:ext>
    </p:extLst>
  </p:cSld>
  <p:clrMapOvr>
    <a:masterClrMapping/>
  </p:clrMapOvr>
</p:sld>
</file>

<file path=ppt/theme/theme1.xml><?xml version="1.0" encoding="utf-8"?>
<a:theme xmlns:a="http://schemas.openxmlformats.org/drawingml/2006/main" name="English">
  <a:themeElements>
    <a:clrScheme name="template_englis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plate_english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  <a:txDef>
      <a:spPr>
        <a:noFill/>
        <a:ln>
          <a:solidFill>
            <a:schemeClr val="tx1"/>
          </a:solidFill>
        </a:ln>
      </a:spPr>
      <a:bodyPr wrap="square" rtlCol="0">
        <a:noAutofit/>
      </a:bodyPr>
      <a:lstStyle>
        <a:defPPr>
          <a:defRPr dirty="0"/>
        </a:defPPr>
      </a:lstStyle>
    </a:txDef>
  </a:objectDefaults>
  <a:extraClrSchemeLst>
    <a:extraClrScheme>
      <a:clrScheme name="template_englis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englis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englis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englis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englis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englis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englis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englis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englis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englis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englis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englis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template_english</Template>
  <TotalTime>3975</TotalTime>
  <Words>293</Words>
  <Application>Microsoft Office PowerPoint</Application>
  <PresentationFormat>On-screen Show (4:3)</PresentationFormat>
  <Paragraphs>48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Arial Black</vt:lpstr>
      <vt:lpstr>ヒラギノ角ゴ Pro W3</vt:lpstr>
      <vt:lpstr>English</vt:lpstr>
      <vt:lpstr>PowerPoint Presentation</vt:lpstr>
      <vt:lpstr>What is the Lens?</vt:lpstr>
      <vt:lpstr>Registering @ the Lens</vt:lpstr>
      <vt:lpstr>Being logged-in @ the Lens</vt:lpstr>
      <vt:lpstr>The Lens – Structured Search </vt:lpstr>
      <vt:lpstr>Looking for drones…in TAC</vt:lpstr>
      <vt:lpstr>Search results for drones – simple families</vt:lpstr>
      <vt:lpstr>Next step: create a collection!</vt:lpstr>
      <vt:lpstr>Create and save your collection</vt:lpstr>
      <vt:lpstr>The collection is now available</vt:lpstr>
      <vt:lpstr>Sharing the collection – creating a link</vt:lpstr>
      <vt:lpstr>Exporting the collection (work area)</vt:lpstr>
      <vt:lpstr>Exporting the search results</vt:lpstr>
      <vt:lpstr>Visualizing the search results - Graphical Analysis</vt:lpstr>
      <vt:lpstr>Results Visualization: Interactive Dashboard</vt:lpstr>
      <vt:lpstr>Different visualizations supported</vt:lpstr>
      <vt:lpstr>Drilling down the results of an applicant (Parrot)</vt:lpstr>
      <vt:lpstr>Now…your turn</vt:lpstr>
      <vt:lpstr>Search results and biologicals information</vt:lpstr>
      <vt:lpstr>PowerPoint Presentation</vt:lpstr>
    </vt:vector>
  </TitlesOfParts>
  <Company>World Intellectual Property Organization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KITSARA Irene</dc:creator>
  <cp:lastModifiedBy>Irene Kitsara</cp:lastModifiedBy>
  <cp:revision>73</cp:revision>
  <dcterms:created xsi:type="dcterms:W3CDTF">2016-07-22T08:50:21Z</dcterms:created>
  <dcterms:modified xsi:type="dcterms:W3CDTF">2017-11-07T19:29:25Z</dcterms:modified>
</cp:coreProperties>
</file>