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20104100" cy="9480550"/>
  <p:notesSz cx="992505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ther Boecker" initials="WB" lastIdx="1" clrIdx="0">
    <p:extLst>
      <p:ext uri="{19B8F6BF-5375-455C-9EA6-DF929625EA0E}">
        <p15:presenceInfo xmlns:p15="http://schemas.microsoft.com/office/powerpoint/2012/main" userId="2ab87abdac903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938970"/>
            <a:ext cx="17088486" cy="199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309108"/>
            <a:ext cx="14072870" cy="2370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180526"/>
            <a:ext cx="8745284" cy="625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180526"/>
            <a:ext cx="8745284" cy="625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53397" y="11"/>
            <a:ext cx="3350895" cy="4739005"/>
          </a:xfrm>
          <a:custGeom>
            <a:avLst/>
            <a:gdLst/>
            <a:ahLst/>
            <a:cxnLst/>
            <a:rect l="l" t="t" r="r" b="b"/>
            <a:pathLst>
              <a:path w="3350894" h="4739005">
                <a:moveTo>
                  <a:pt x="0" y="4738805"/>
                </a:moveTo>
                <a:lnTo>
                  <a:pt x="3350679" y="4738805"/>
                </a:lnTo>
                <a:lnTo>
                  <a:pt x="3350679" y="0"/>
                </a:lnTo>
                <a:lnTo>
                  <a:pt x="0" y="0"/>
                </a:lnTo>
                <a:lnTo>
                  <a:pt x="0" y="4738805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379222"/>
            <a:ext cx="18093690" cy="1516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180526"/>
            <a:ext cx="18093690" cy="625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8816912"/>
            <a:ext cx="6433312" cy="474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8816912"/>
            <a:ext cx="4623943" cy="474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8816912"/>
            <a:ext cx="4623943" cy="474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-2794543" y="2888197"/>
            <a:ext cx="25584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50" spc="-70" dirty="0">
                <a:solidFill>
                  <a:schemeClr val="bg1"/>
                </a:solidFill>
                <a:latin typeface="Arial"/>
                <a:cs typeface="Arial"/>
              </a:rPr>
              <a:t>UND</a:t>
            </a:r>
            <a:r>
              <a:rPr sz="1850" spc="-2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50" spc="-204" dirty="0">
                <a:solidFill>
                  <a:schemeClr val="bg1"/>
                </a:solidFill>
                <a:latin typeface="Arial"/>
                <a:cs typeface="Arial"/>
              </a:rPr>
              <a:t>TOLERANTES</a:t>
            </a:r>
            <a:endParaRPr sz="18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855" y="4844692"/>
            <a:ext cx="2558415" cy="36823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754380">
              <a:lnSpc>
                <a:spcPts val="1240"/>
              </a:lnSpc>
              <a:spcBef>
                <a:spcPts val="345"/>
              </a:spcBef>
            </a:pPr>
            <a:r>
              <a:rPr sz="1250" spc="85" dirty="0">
                <a:solidFill>
                  <a:srgbClr val="E30613"/>
                </a:solidFill>
                <a:latin typeface="Arial"/>
                <a:cs typeface="Arial"/>
              </a:rPr>
              <a:t>Gefahr</a:t>
            </a:r>
            <a:r>
              <a:rPr sz="1250" spc="-114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225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250" spc="-12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145" dirty="0">
                <a:solidFill>
                  <a:srgbClr val="E30613"/>
                </a:solidFill>
                <a:latin typeface="Arial"/>
                <a:cs typeface="Arial"/>
              </a:rPr>
              <a:t>Wirtschaft  </a:t>
            </a:r>
            <a:r>
              <a:rPr sz="1250" spc="150" dirty="0">
                <a:solidFill>
                  <a:srgbClr val="E30613"/>
                </a:solidFill>
                <a:latin typeface="Arial"/>
                <a:cs typeface="Arial"/>
              </a:rPr>
              <a:t>und</a:t>
            </a:r>
            <a:r>
              <a:rPr sz="125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Arbeitsplätze</a:t>
            </a:r>
            <a:endParaRPr sz="1250">
              <a:latin typeface="Arial"/>
              <a:cs typeface="Arial"/>
            </a:endParaRPr>
          </a:p>
          <a:p>
            <a:pPr marL="12700" marR="796925">
              <a:lnSpc>
                <a:spcPts val="1240"/>
              </a:lnSpc>
              <a:spcBef>
                <a:spcPts val="1245"/>
              </a:spcBef>
            </a:pPr>
            <a:r>
              <a:rPr sz="1250" spc="125" dirty="0">
                <a:solidFill>
                  <a:srgbClr val="E30613"/>
                </a:solidFill>
                <a:latin typeface="Arial"/>
                <a:cs typeface="Arial"/>
              </a:rPr>
              <a:t>Atomstrom </a:t>
            </a:r>
            <a:r>
              <a:rPr sz="1250" spc="140" dirty="0">
                <a:solidFill>
                  <a:srgbClr val="E30613"/>
                </a:solidFill>
                <a:latin typeface="Arial"/>
                <a:cs typeface="Arial"/>
              </a:rPr>
              <a:t>statt  </a:t>
            </a:r>
            <a:r>
              <a:rPr sz="1250" spc="85" dirty="0">
                <a:solidFill>
                  <a:srgbClr val="E30613"/>
                </a:solidFill>
                <a:latin typeface="Arial"/>
                <a:cs typeface="Arial"/>
              </a:rPr>
              <a:t>Erneuerbare</a:t>
            </a:r>
            <a:r>
              <a:rPr sz="1250" spc="-12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60" dirty="0">
                <a:solidFill>
                  <a:srgbClr val="E30613"/>
                </a:solidFill>
                <a:latin typeface="Arial"/>
                <a:cs typeface="Arial"/>
              </a:rPr>
              <a:t>Energien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ts val="1240"/>
              </a:lnSpc>
              <a:spcBef>
                <a:spcPts val="1245"/>
              </a:spcBef>
            </a:pPr>
            <a:r>
              <a:rPr sz="1250" spc="90" dirty="0">
                <a:solidFill>
                  <a:srgbClr val="E30613"/>
                </a:solidFill>
                <a:latin typeface="Arial"/>
                <a:cs typeface="Arial"/>
              </a:rPr>
              <a:t>Gleichberechtigung </a:t>
            </a:r>
            <a:r>
              <a:rPr sz="1250" spc="225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250" spc="-22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120" dirty="0">
                <a:solidFill>
                  <a:srgbClr val="E30613"/>
                </a:solidFill>
                <a:latin typeface="Arial"/>
                <a:cs typeface="Arial"/>
              </a:rPr>
              <a:t>frauen:  </a:t>
            </a:r>
            <a:r>
              <a:rPr sz="1250" spc="30" dirty="0">
                <a:solidFill>
                  <a:srgbClr val="E30613"/>
                </a:solidFill>
                <a:latin typeface="Arial"/>
                <a:cs typeface="Arial"/>
              </a:rPr>
              <a:t>eine</a:t>
            </a:r>
            <a:r>
              <a:rPr sz="125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E30613"/>
                </a:solidFill>
                <a:latin typeface="Arial"/>
                <a:cs typeface="Arial"/>
              </a:rPr>
              <a:t>Gefahr?</a:t>
            </a:r>
            <a:endParaRPr sz="1250">
              <a:latin typeface="Arial"/>
              <a:cs typeface="Arial"/>
            </a:endParaRPr>
          </a:p>
          <a:p>
            <a:pPr marL="12700" marR="847090">
              <a:lnSpc>
                <a:spcPts val="1240"/>
              </a:lnSpc>
              <a:spcBef>
                <a:spcPts val="1240"/>
              </a:spcBef>
            </a:pPr>
            <a:r>
              <a:rPr sz="1250" spc="50" dirty="0">
                <a:solidFill>
                  <a:srgbClr val="E30613"/>
                </a:solidFill>
                <a:latin typeface="Arial"/>
                <a:cs typeface="Arial"/>
              </a:rPr>
              <a:t>Gute</a:t>
            </a:r>
            <a:r>
              <a:rPr sz="1250" spc="-10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114" dirty="0">
                <a:solidFill>
                  <a:srgbClr val="E30613"/>
                </a:solidFill>
                <a:latin typeface="Arial"/>
                <a:cs typeface="Arial"/>
              </a:rPr>
              <a:t>Bildung</a:t>
            </a:r>
            <a:r>
              <a:rPr sz="1250" spc="-10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210" dirty="0">
                <a:solidFill>
                  <a:srgbClr val="E30613"/>
                </a:solidFill>
                <a:latin typeface="Arial"/>
                <a:cs typeface="Arial"/>
              </a:rPr>
              <a:t>nur</a:t>
            </a:r>
            <a:r>
              <a:rPr sz="1250" spc="-10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225" dirty="0">
                <a:solidFill>
                  <a:srgbClr val="E30613"/>
                </a:solidFill>
                <a:latin typeface="Arial"/>
                <a:cs typeface="Arial"/>
              </a:rPr>
              <a:t>für  </a:t>
            </a:r>
            <a:r>
              <a:rPr sz="1250" spc="95" dirty="0">
                <a:solidFill>
                  <a:srgbClr val="E30613"/>
                </a:solidFill>
                <a:latin typeface="Arial"/>
                <a:cs typeface="Arial"/>
              </a:rPr>
              <a:t>Gutbetuchte</a:t>
            </a:r>
            <a:endParaRPr sz="1250">
              <a:latin typeface="Arial"/>
              <a:cs typeface="Arial"/>
            </a:endParaRPr>
          </a:p>
          <a:p>
            <a:pPr marL="12700" marR="283845">
              <a:lnSpc>
                <a:spcPct val="165500"/>
              </a:lnSpc>
              <a:spcBef>
                <a:spcPts val="5"/>
              </a:spcBef>
            </a:pPr>
            <a:r>
              <a:rPr sz="1250" spc="100" dirty="0">
                <a:solidFill>
                  <a:srgbClr val="E30613"/>
                </a:solidFill>
                <a:latin typeface="Arial"/>
                <a:cs typeface="Arial"/>
              </a:rPr>
              <a:t>Steuerpolitik </a:t>
            </a:r>
            <a:r>
              <a:rPr sz="1250" spc="225" dirty="0">
                <a:solidFill>
                  <a:srgbClr val="E30613"/>
                </a:solidFill>
                <a:latin typeface="Arial"/>
                <a:cs typeface="Arial"/>
              </a:rPr>
              <a:t>für </a:t>
            </a:r>
            <a:r>
              <a:rPr sz="1250" spc="-5" dirty="0">
                <a:solidFill>
                  <a:srgbClr val="E30613"/>
                </a:solidFill>
                <a:latin typeface="Arial"/>
                <a:cs typeface="Arial"/>
              </a:rPr>
              <a:t>Reiche  </a:t>
            </a: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Rückkehr</a:t>
            </a:r>
            <a:r>
              <a:rPr sz="1250" spc="-10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zum</a:t>
            </a:r>
            <a:r>
              <a:rPr sz="1250" spc="-10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95" dirty="0">
                <a:solidFill>
                  <a:srgbClr val="E30613"/>
                </a:solidFill>
                <a:latin typeface="Arial"/>
                <a:cs typeface="Arial"/>
              </a:rPr>
              <a:t>Lohndumping  </a:t>
            </a:r>
            <a:r>
              <a:rPr sz="1250" spc="70" dirty="0">
                <a:solidFill>
                  <a:srgbClr val="E30613"/>
                </a:solidFill>
                <a:latin typeface="Arial"/>
                <a:cs typeface="Arial"/>
              </a:rPr>
              <a:t>Islamhass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50" spc="100" dirty="0">
                <a:solidFill>
                  <a:srgbClr val="E30613"/>
                </a:solidFill>
                <a:latin typeface="Arial"/>
                <a:cs typeface="Arial"/>
              </a:rPr>
              <a:t>Waffen </a:t>
            </a:r>
            <a:r>
              <a:rPr sz="1250" spc="225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250" spc="-26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alle?</a:t>
            </a:r>
            <a:endParaRPr sz="1250">
              <a:latin typeface="Arial"/>
              <a:cs typeface="Arial"/>
            </a:endParaRPr>
          </a:p>
          <a:p>
            <a:pPr marL="12700" marR="223520">
              <a:lnSpc>
                <a:spcPct val="165500"/>
              </a:lnSpc>
            </a:pP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Rückkehr</a:t>
            </a:r>
            <a:r>
              <a:rPr sz="1250" spc="-10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80" dirty="0">
                <a:solidFill>
                  <a:srgbClr val="E30613"/>
                </a:solidFill>
                <a:latin typeface="Arial"/>
                <a:cs typeface="Arial"/>
              </a:rPr>
              <a:t>zum</a:t>
            </a:r>
            <a:r>
              <a:rPr sz="1250" spc="-9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250" spc="95" dirty="0">
                <a:solidFill>
                  <a:srgbClr val="E30613"/>
                </a:solidFill>
                <a:latin typeface="Arial"/>
                <a:cs typeface="Arial"/>
              </a:rPr>
              <a:t>Nationalismus  Völkisch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88489" y="489837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4509" y="4889415"/>
            <a:ext cx="11112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88489" y="5375443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34509" y="5366488"/>
            <a:ext cx="11112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9277" y="585251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35308" y="5843561"/>
            <a:ext cx="11112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89277" y="6331188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35308" y="6322233"/>
            <a:ext cx="11112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89277" y="674682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8489" y="7063391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8489" y="737995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8489" y="769650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8489" y="801306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88489" y="8329631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36"/>
                </a:moveTo>
                <a:lnTo>
                  <a:pt x="202636" y="202636"/>
                </a:lnTo>
                <a:lnTo>
                  <a:pt x="202636" y="0"/>
                </a:lnTo>
                <a:lnTo>
                  <a:pt x="0" y="0"/>
                </a:lnTo>
                <a:lnTo>
                  <a:pt x="0" y="20263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91922" y="6737873"/>
            <a:ext cx="196215" cy="179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  <a:spcBef>
                <a:spcPts val="105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  <a:spcBef>
                <a:spcPts val="105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  <a:spcBef>
                <a:spcPts val="105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  <a:spcBef>
                <a:spcPts val="105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615950" y="10914739"/>
            <a:ext cx="228600" cy="97039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2410"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solidFill>
                  <a:srgbClr val="9D9D9C"/>
                </a:solidFill>
                <a:latin typeface="Arial"/>
                <a:cs typeface="Arial"/>
              </a:rPr>
              <a:t>SPD-Parteivorstand,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Wilhelmstraße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141,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10963 Berlin. 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Vertrieb: 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IMAGE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Ident Marketing </a:t>
            </a:r>
            <a:r>
              <a:rPr sz="450" spc="-25" dirty="0">
                <a:solidFill>
                  <a:srgbClr val="9D9D9C"/>
                </a:solidFill>
                <a:latin typeface="Arial"/>
                <a:cs typeface="Arial"/>
              </a:rPr>
              <a:t>GmbH, shop.spd.de, 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Bestellnr.: 100880.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Auflage:</a:t>
            </a:r>
            <a:r>
              <a:rPr sz="450" spc="-6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07/2017.</a:t>
            </a:r>
            <a:endParaRPr sz="450" dirty="0">
              <a:latin typeface="Arial"/>
              <a:cs typeface="Arial"/>
            </a:endParaRPr>
          </a:p>
          <a:p>
            <a:pPr marL="12700" marR="5080">
              <a:lnSpc>
                <a:spcPts val="530"/>
              </a:lnSpc>
              <a:spcBef>
                <a:spcPts val="5"/>
              </a:spcBef>
            </a:pPr>
            <a:r>
              <a:rPr sz="450" spc="-25" dirty="0">
                <a:solidFill>
                  <a:srgbClr val="9D9D9C"/>
                </a:solidFill>
                <a:latin typeface="Arial"/>
                <a:cs typeface="Arial"/>
              </a:rPr>
              <a:t>Druck: Dräger+Wullenwever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print+media 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Lübeck 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GmbH </a:t>
            </a:r>
            <a:r>
              <a:rPr sz="450" spc="45" dirty="0">
                <a:solidFill>
                  <a:srgbClr val="9D9D9C"/>
                </a:solidFill>
                <a:latin typeface="Arial"/>
                <a:cs typeface="Arial"/>
              </a:rPr>
              <a:t>&amp; </a:t>
            </a:r>
            <a:r>
              <a:rPr sz="450" spc="-55" dirty="0">
                <a:solidFill>
                  <a:srgbClr val="9D9D9C"/>
                </a:solidFill>
                <a:latin typeface="Arial"/>
                <a:cs typeface="Arial"/>
              </a:rPr>
              <a:t>Co. </a:t>
            </a:r>
            <a:r>
              <a:rPr sz="450" spc="-60" dirty="0">
                <a:solidFill>
                  <a:srgbClr val="9D9D9C"/>
                </a:solidFill>
                <a:latin typeface="Arial"/>
                <a:cs typeface="Arial"/>
              </a:rPr>
              <a:t>KG, 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Grapengießerstraße 30,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23556</a:t>
            </a:r>
            <a:r>
              <a:rPr sz="450" spc="-7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Lübeck.</a:t>
            </a:r>
            <a:endParaRPr sz="4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48213" y="8748250"/>
            <a:ext cx="140589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Studie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9D9D9C"/>
                </a:solidFill>
                <a:latin typeface="Arial"/>
                <a:cs typeface="Arial"/>
              </a:rPr>
              <a:t>im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9D9D9C"/>
                </a:solidFill>
                <a:latin typeface="Arial"/>
                <a:cs typeface="Arial"/>
              </a:rPr>
              <a:t>Auftrag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25" dirty="0">
                <a:solidFill>
                  <a:srgbClr val="9D9D9C"/>
                </a:solidFill>
                <a:latin typeface="Arial"/>
                <a:cs typeface="Arial"/>
              </a:rPr>
              <a:t>des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BUND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9D9D9C"/>
                </a:solidFill>
                <a:latin typeface="Arial"/>
                <a:cs typeface="Arial"/>
              </a:rPr>
              <a:t>„Atomstrom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9D9D9C"/>
                </a:solidFill>
                <a:latin typeface="Arial"/>
                <a:cs typeface="Arial"/>
              </a:rPr>
              <a:t>2016“</a:t>
            </a:r>
            <a:endParaRPr sz="4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741728" y="7268887"/>
            <a:ext cx="2331677" cy="144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52027" y="0"/>
            <a:ext cx="3350895" cy="9478010"/>
          </a:xfrm>
          <a:custGeom>
            <a:avLst/>
            <a:gdLst/>
            <a:ahLst/>
            <a:cxnLst/>
            <a:rect l="l" t="t" r="r" b="b"/>
            <a:pathLst>
              <a:path w="3350894" h="9478010">
                <a:moveTo>
                  <a:pt x="0" y="9477632"/>
                </a:moveTo>
                <a:lnTo>
                  <a:pt x="3350679" y="9477632"/>
                </a:lnTo>
                <a:lnTo>
                  <a:pt x="3350679" y="0"/>
                </a:lnTo>
                <a:lnTo>
                  <a:pt x="0" y="0"/>
                </a:lnTo>
                <a:lnTo>
                  <a:pt x="0" y="9477632"/>
                </a:lnTo>
                <a:close/>
              </a:path>
            </a:pathLst>
          </a:custGeom>
          <a:solidFill>
            <a:srgbClr val="E0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08171" y="8748250"/>
            <a:ext cx="845185" cy="160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 indent="-42545">
              <a:lnSpc>
                <a:spcPts val="535"/>
              </a:lnSpc>
              <a:spcBef>
                <a:spcPts val="90"/>
              </a:spcBef>
              <a:buAutoNum type="arabicPlain"/>
              <a:tabLst>
                <a:tab pos="55880" algn="l"/>
              </a:tabLst>
            </a:pP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Statista</a:t>
            </a:r>
            <a:endParaRPr sz="450">
              <a:latin typeface="Arial"/>
              <a:cs typeface="Arial"/>
            </a:endParaRPr>
          </a:p>
          <a:p>
            <a:pPr marL="55244" indent="-42545">
              <a:lnSpc>
                <a:spcPts val="535"/>
              </a:lnSpc>
              <a:buAutoNum type="arabicPlain"/>
              <a:tabLst>
                <a:tab pos="55880" algn="l"/>
              </a:tabLst>
            </a:pP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 Statistisches</a:t>
            </a:r>
            <a:r>
              <a:rPr sz="450" spc="-7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Bundesamt</a:t>
            </a:r>
            <a:endParaRPr sz="4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8171" y="1544537"/>
            <a:ext cx="2806700" cy="16738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72135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260" dirty="0">
                <a:solidFill>
                  <a:srgbClr val="00B5CD"/>
                </a:solidFill>
                <a:latin typeface="Arial"/>
                <a:cs typeface="Arial"/>
              </a:rPr>
              <a:t>will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den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35" dirty="0">
                <a:solidFill>
                  <a:srgbClr val="00B5CD"/>
                </a:solidFill>
                <a:latin typeface="Arial"/>
                <a:cs typeface="Arial"/>
              </a:rPr>
              <a:t>Euro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als  </a:t>
            </a:r>
            <a:r>
              <a:rPr sz="1400" spc="170" dirty="0">
                <a:solidFill>
                  <a:srgbClr val="00B5CD"/>
                </a:solidFill>
                <a:latin typeface="Arial"/>
                <a:cs typeface="Arial"/>
              </a:rPr>
              <a:t>Währung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00B5CD"/>
                </a:solidFill>
                <a:latin typeface="Arial"/>
                <a:cs typeface="Arial"/>
              </a:rPr>
              <a:t>abschaffen.</a:t>
            </a:r>
            <a:r>
              <a:rPr sz="1200" spc="157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4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Wechselkurs </a:t>
            </a:r>
            <a:r>
              <a:rPr sz="1050" spc="-5" dirty="0">
                <a:latin typeface="Arial"/>
                <a:cs typeface="Arial"/>
              </a:rPr>
              <a:t>der </a:t>
            </a:r>
            <a:r>
              <a:rPr sz="1050" spc="5" dirty="0">
                <a:latin typeface="Arial"/>
                <a:cs typeface="Arial"/>
              </a:rPr>
              <a:t>D-Mark </a:t>
            </a:r>
            <a:r>
              <a:rPr sz="1050" spc="10" dirty="0">
                <a:latin typeface="Arial"/>
                <a:cs typeface="Arial"/>
              </a:rPr>
              <a:t>steigt.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Unsere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Produkte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fürs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Ausland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teurer.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3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Exporte </a:t>
            </a:r>
            <a:r>
              <a:rPr sz="1050" spc="-15" dirty="0">
                <a:latin typeface="Arial"/>
                <a:cs typeface="Arial"/>
              </a:rPr>
              <a:t>gehen </a:t>
            </a:r>
            <a:r>
              <a:rPr sz="1050" dirty="0">
                <a:latin typeface="Arial"/>
                <a:cs typeface="Arial"/>
              </a:rPr>
              <a:t>spürbar </a:t>
            </a:r>
            <a:r>
              <a:rPr sz="1050" spc="-15" dirty="0">
                <a:latin typeface="Arial"/>
                <a:cs typeface="Arial"/>
              </a:rPr>
              <a:t>zurück.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1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Wirtschaft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Arbeitsplätze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gefährdet.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69130" y="3630743"/>
            <a:ext cx="1801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AfD-Bundestagswahlprogramm </a:t>
            </a:r>
            <a:r>
              <a:rPr sz="800" i="1" spc="-100" dirty="0">
                <a:latin typeface="Arial"/>
                <a:cs typeface="Arial"/>
              </a:rPr>
              <a:t>S. </a:t>
            </a:r>
            <a:r>
              <a:rPr sz="800" i="1" spc="-10" dirty="0">
                <a:latin typeface="Arial"/>
                <a:cs typeface="Arial"/>
              </a:rPr>
              <a:t>15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ff.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49515" y="1544537"/>
            <a:ext cx="2872105" cy="2473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</a:t>
            </a:r>
            <a:r>
              <a:rPr sz="140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75" dirty="0">
                <a:solidFill>
                  <a:srgbClr val="00B5CD"/>
                </a:solidFill>
                <a:latin typeface="Arial"/>
                <a:cs typeface="Arial"/>
              </a:rPr>
              <a:t>verhindert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den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Aufstieg  </a:t>
            </a:r>
            <a:r>
              <a:rPr sz="1400" spc="195" dirty="0">
                <a:solidFill>
                  <a:srgbClr val="00B5CD"/>
                </a:solidFill>
                <a:latin typeface="Arial"/>
                <a:cs typeface="Arial"/>
              </a:rPr>
              <a:t>von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Schulkindern. </a:t>
            </a:r>
            <a:r>
              <a:rPr sz="1400" spc="-60" dirty="0">
                <a:solidFill>
                  <a:srgbClr val="00B5CD"/>
                </a:solidFill>
                <a:latin typeface="Arial"/>
                <a:cs typeface="Arial"/>
              </a:rPr>
              <a:t>Sie </a:t>
            </a:r>
            <a:r>
              <a:rPr sz="1400" spc="260" dirty="0">
                <a:solidFill>
                  <a:srgbClr val="00B5CD"/>
                </a:solidFill>
                <a:latin typeface="Arial"/>
                <a:cs typeface="Arial"/>
              </a:rPr>
              <a:t>will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die  </a:t>
            </a:r>
            <a:r>
              <a:rPr sz="1400" spc="140" dirty="0">
                <a:solidFill>
                  <a:srgbClr val="00B5CD"/>
                </a:solidFill>
                <a:latin typeface="Arial"/>
                <a:cs typeface="Arial"/>
              </a:rPr>
              <a:t>Undurchlässige, </a:t>
            </a:r>
            <a:r>
              <a:rPr sz="1400" spc="155" dirty="0">
                <a:solidFill>
                  <a:srgbClr val="00B5CD"/>
                </a:solidFill>
                <a:latin typeface="Arial"/>
                <a:cs typeface="Arial"/>
              </a:rPr>
              <a:t>scharfe  Trennung </a:t>
            </a:r>
            <a:r>
              <a:rPr sz="1400" spc="200" dirty="0">
                <a:solidFill>
                  <a:srgbClr val="00B5CD"/>
                </a:solidFill>
                <a:latin typeface="Arial"/>
                <a:cs typeface="Arial"/>
              </a:rPr>
              <a:t>von </a:t>
            </a:r>
            <a:r>
              <a:rPr sz="1400" spc="100" dirty="0">
                <a:solidFill>
                  <a:srgbClr val="00B5CD"/>
                </a:solidFill>
                <a:latin typeface="Arial"/>
                <a:cs typeface="Arial"/>
              </a:rPr>
              <a:t>Sonderschule,  Hauptschule,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Realschule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und 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Gymnasium.</a:t>
            </a:r>
            <a:r>
              <a:rPr sz="1200" spc="97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486409" indent="-160020">
              <a:lnSpc>
                <a:spcPts val="1240"/>
              </a:lnSpc>
              <a:spcBef>
                <a:spcPts val="83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Wer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sich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keine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Nachhilfe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leisten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kann,  </a:t>
            </a:r>
            <a:r>
              <a:rPr sz="1050" spc="40" dirty="0">
                <a:latin typeface="Arial"/>
                <a:cs typeface="Arial"/>
              </a:rPr>
              <a:t>fällt </a:t>
            </a:r>
            <a:r>
              <a:rPr sz="1050" spc="-10" dirty="0">
                <a:latin typeface="Arial"/>
                <a:cs typeface="Arial"/>
              </a:rPr>
              <a:t>schnell</a:t>
            </a:r>
            <a:r>
              <a:rPr sz="1050" spc="-16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zurück.</a:t>
            </a:r>
            <a:endParaRPr sz="1050">
              <a:latin typeface="Arial"/>
              <a:cs typeface="Arial"/>
            </a:endParaRPr>
          </a:p>
          <a:p>
            <a:pPr marL="172085" marR="39116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Kinder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mit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Lernschwächen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40" dirty="0">
                <a:latin typeface="Arial"/>
                <a:cs typeface="Arial"/>
              </a:rPr>
              <a:t>früh  </a:t>
            </a:r>
            <a:r>
              <a:rPr sz="1050" spc="-5" dirty="0">
                <a:latin typeface="Arial"/>
                <a:cs typeface="Arial"/>
              </a:rPr>
              <a:t>abgehängt.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1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Aufstieg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durch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Bildung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wird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ausgebremst.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198892" y="1544537"/>
            <a:ext cx="3030855" cy="2327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681355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260" dirty="0">
                <a:solidFill>
                  <a:srgbClr val="00B5CD"/>
                </a:solidFill>
                <a:latin typeface="Arial"/>
                <a:cs typeface="Arial"/>
              </a:rPr>
              <a:t>will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70" dirty="0">
                <a:solidFill>
                  <a:srgbClr val="00B5CD"/>
                </a:solidFill>
                <a:latin typeface="Arial"/>
                <a:cs typeface="Arial"/>
              </a:rPr>
              <a:t>zurück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50" dirty="0">
                <a:solidFill>
                  <a:srgbClr val="00B5CD"/>
                </a:solidFill>
                <a:latin typeface="Arial"/>
                <a:cs typeface="Arial"/>
              </a:rPr>
              <a:t>in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die  50er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00B5CD"/>
                </a:solidFill>
                <a:latin typeface="Arial"/>
                <a:cs typeface="Arial"/>
              </a:rPr>
              <a:t>Jahre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und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Frauen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als 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Vollzeit-MÜtter.</a:t>
            </a:r>
            <a:r>
              <a:rPr sz="1200" spc="179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Frauen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im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Job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nicht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mehr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gefördert.</a:t>
            </a:r>
            <a:endParaRPr sz="1050">
              <a:latin typeface="Arial"/>
              <a:cs typeface="Arial"/>
            </a:endParaRPr>
          </a:p>
          <a:p>
            <a:pPr marL="172085" marR="99695" indent="-160020">
              <a:lnSpc>
                <a:spcPts val="1240"/>
              </a:lnSpc>
              <a:spcBef>
                <a:spcPts val="65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Frauen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droht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Altersarmut,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weil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sie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keine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eigene  </a:t>
            </a:r>
            <a:r>
              <a:rPr sz="1050" spc="-35" dirty="0">
                <a:latin typeface="Arial"/>
                <a:cs typeface="Arial"/>
              </a:rPr>
              <a:t>Rente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aufbauen.</a:t>
            </a:r>
            <a:endParaRPr sz="1050">
              <a:latin typeface="Arial"/>
              <a:cs typeface="Arial"/>
            </a:endParaRPr>
          </a:p>
          <a:p>
            <a:pPr marL="172085" marR="52451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7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Alleinerziehenden </a:t>
            </a:r>
            <a:r>
              <a:rPr sz="1050" spc="-5" dirty="0">
                <a:latin typeface="Arial"/>
                <a:cs typeface="Arial"/>
              </a:rPr>
              <a:t>sollen </a:t>
            </a:r>
            <a:r>
              <a:rPr sz="1050" dirty="0">
                <a:latin typeface="Arial"/>
                <a:cs typeface="Arial"/>
              </a:rPr>
              <a:t>die </a:t>
            </a:r>
            <a:r>
              <a:rPr sz="1050" spc="5" dirty="0">
                <a:latin typeface="Arial"/>
                <a:cs typeface="Arial"/>
              </a:rPr>
              <a:t>staatlichen  </a:t>
            </a:r>
            <a:r>
              <a:rPr sz="1050" spc="-40" dirty="0">
                <a:latin typeface="Arial"/>
                <a:cs typeface="Arial"/>
              </a:rPr>
              <a:t>Zuschüsse </a:t>
            </a:r>
            <a:r>
              <a:rPr sz="1050" spc="-5" dirty="0">
                <a:latin typeface="Arial"/>
                <a:cs typeface="Arial"/>
              </a:rPr>
              <a:t>gestrichen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werden.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5" dirty="0">
                <a:latin typeface="Arial"/>
                <a:cs typeface="Arial"/>
              </a:rPr>
              <a:t>Am </a:t>
            </a:r>
            <a:r>
              <a:rPr sz="1050" spc="-5" dirty="0">
                <a:latin typeface="Arial"/>
                <a:cs typeface="Arial"/>
              </a:rPr>
              <a:t>Lohnunterschied von </a:t>
            </a:r>
            <a:r>
              <a:rPr sz="1050" dirty="0">
                <a:latin typeface="Arial"/>
                <a:cs typeface="Arial"/>
              </a:rPr>
              <a:t>21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-10" dirty="0">
                <a:latin typeface="Arial"/>
                <a:cs typeface="Arial"/>
              </a:rPr>
              <a:t>zwischen </a:t>
            </a:r>
            <a:r>
              <a:rPr sz="1050" spc="-30" dirty="0">
                <a:latin typeface="Arial"/>
                <a:cs typeface="Arial"/>
              </a:rPr>
              <a:t>Frauen 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Männern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wird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sich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langfristig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nichts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ändern.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549515" y="809519"/>
            <a:ext cx="1917700" cy="422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114"/>
              </a:spcBef>
            </a:pPr>
            <a:r>
              <a:rPr sz="1400" spc="70" dirty="0">
                <a:solidFill>
                  <a:srgbClr val="E30613"/>
                </a:solidFill>
                <a:latin typeface="Arial"/>
                <a:cs typeface="Arial"/>
              </a:rPr>
              <a:t>Gute</a:t>
            </a:r>
            <a:r>
              <a:rPr sz="140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E30613"/>
                </a:solidFill>
                <a:latin typeface="Arial"/>
                <a:cs typeface="Arial"/>
              </a:rPr>
              <a:t>Bildung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400" spc="250" dirty="0">
                <a:solidFill>
                  <a:srgbClr val="E30613"/>
                </a:solidFill>
                <a:latin typeface="Arial"/>
                <a:cs typeface="Arial"/>
              </a:rPr>
              <a:t>nur</a:t>
            </a:r>
            <a:r>
              <a:rPr sz="1400" spc="-11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270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400" spc="-10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E30613"/>
                </a:solidFill>
                <a:latin typeface="Arial"/>
                <a:cs typeface="Arial"/>
              </a:rPr>
              <a:t>Gutbetuchte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549515" y="4328645"/>
            <a:ext cx="1652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AfD-Bundestagswahlprogramm</a:t>
            </a:r>
            <a:r>
              <a:rPr sz="800" i="1" spc="-175" dirty="0">
                <a:latin typeface="Arial"/>
                <a:cs typeface="Arial"/>
              </a:rPr>
              <a:t> </a:t>
            </a:r>
            <a:r>
              <a:rPr sz="800" i="1" spc="-100" dirty="0">
                <a:latin typeface="Arial"/>
                <a:cs typeface="Arial"/>
              </a:rPr>
              <a:t>S. </a:t>
            </a:r>
            <a:r>
              <a:rPr sz="800" i="1" spc="-15" dirty="0"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80128" y="1544537"/>
            <a:ext cx="2985770" cy="2687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3495">
              <a:lnSpc>
                <a:spcPts val="1420"/>
              </a:lnSpc>
              <a:spcBef>
                <a:spcPts val="380"/>
              </a:spcBef>
            </a:pPr>
            <a:r>
              <a:rPr sz="1400" spc="-5" dirty="0">
                <a:solidFill>
                  <a:srgbClr val="00B5CD"/>
                </a:solidFill>
                <a:latin typeface="Arial"/>
                <a:cs typeface="Arial"/>
              </a:rPr>
              <a:t>Die </a:t>
            </a:r>
            <a:r>
              <a:rPr sz="1400" spc="60" dirty="0">
                <a:solidFill>
                  <a:srgbClr val="00B5CD"/>
                </a:solidFill>
                <a:latin typeface="Arial"/>
                <a:cs typeface="Arial"/>
              </a:rPr>
              <a:t>AfD </a:t>
            </a:r>
            <a:r>
              <a:rPr sz="1400" spc="160" dirty="0">
                <a:solidFill>
                  <a:srgbClr val="00B5CD"/>
                </a:solidFill>
                <a:latin typeface="Arial"/>
                <a:cs typeface="Arial"/>
              </a:rPr>
              <a:t>glaubt, </a:t>
            </a:r>
            <a:r>
              <a:rPr sz="1400" spc="70" dirty="0">
                <a:solidFill>
                  <a:srgbClr val="00B5CD"/>
                </a:solidFill>
                <a:latin typeface="Arial"/>
                <a:cs typeface="Arial"/>
              </a:rPr>
              <a:t>dass </a:t>
            </a:r>
            <a:r>
              <a:rPr sz="1400" spc="160" dirty="0">
                <a:solidFill>
                  <a:srgbClr val="00B5CD"/>
                </a:solidFill>
                <a:latin typeface="Arial"/>
                <a:cs typeface="Arial"/>
              </a:rPr>
              <a:t>der  </a:t>
            </a:r>
            <a:r>
              <a:rPr sz="1400" spc="145" dirty="0">
                <a:solidFill>
                  <a:srgbClr val="00B5CD"/>
                </a:solidFill>
                <a:latin typeface="Arial"/>
                <a:cs typeface="Arial"/>
              </a:rPr>
              <a:t>Klimawandel </a:t>
            </a:r>
            <a:r>
              <a:rPr sz="1400" spc="60" dirty="0">
                <a:solidFill>
                  <a:srgbClr val="00B5CD"/>
                </a:solidFill>
                <a:latin typeface="Arial"/>
                <a:cs typeface="Arial"/>
              </a:rPr>
              <a:t>eine </a:t>
            </a:r>
            <a:r>
              <a:rPr sz="1400" spc="30" dirty="0">
                <a:solidFill>
                  <a:srgbClr val="00B5CD"/>
                </a:solidFill>
                <a:latin typeface="Arial"/>
                <a:cs typeface="Arial"/>
              </a:rPr>
              <a:t>Lüge </a:t>
            </a:r>
            <a:r>
              <a:rPr sz="1400" spc="195" dirty="0">
                <a:solidFill>
                  <a:srgbClr val="00B5CD"/>
                </a:solidFill>
                <a:latin typeface="Arial"/>
                <a:cs typeface="Arial"/>
              </a:rPr>
              <a:t>und 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Atomenergie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sicher </a:t>
            </a:r>
            <a:r>
              <a:rPr sz="1400" spc="40" dirty="0">
                <a:solidFill>
                  <a:srgbClr val="00B5CD"/>
                </a:solidFill>
                <a:latin typeface="Arial"/>
                <a:cs typeface="Arial"/>
              </a:rPr>
              <a:t>seien. </a:t>
            </a:r>
            <a:r>
              <a:rPr sz="1400" spc="-55" dirty="0">
                <a:solidFill>
                  <a:srgbClr val="00B5CD"/>
                </a:solidFill>
                <a:latin typeface="Arial"/>
                <a:cs typeface="Arial"/>
              </a:rPr>
              <a:t>Sie  </a:t>
            </a:r>
            <a:r>
              <a:rPr sz="1400" spc="265" dirty="0">
                <a:solidFill>
                  <a:srgbClr val="00B5CD"/>
                </a:solidFill>
                <a:latin typeface="Arial"/>
                <a:cs typeface="Arial"/>
              </a:rPr>
              <a:t>will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00B5CD"/>
                </a:solidFill>
                <a:latin typeface="Arial"/>
                <a:cs typeface="Arial"/>
              </a:rPr>
              <a:t>wie</a:t>
            </a:r>
            <a:r>
              <a:rPr sz="1400" spc="-1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00" dirty="0">
                <a:solidFill>
                  <a:srgbClr val="00B5CD"/>
                </a:solidFill>
                <a:latin typeface="Arial"/>
                <a:cs typeface="Arial"/>
              </a:rPr>
              <a:t>Trump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das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Klimaschutz-  </a:t>
            </a:r>
            <a:r>
              <a:rPr sz="1400" spc="105" dirty="0">
                <a:solidFill>
                  <a:srgbClr val="00B5CD"/>
                </a:solidFill>
                <a:latin typeface="Arial"/>
                <a:cs typeface="Arial"/>
              </a:rPr>
              <a:t>abkommen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5" dirty="0">
                <a:solidFill>
                  <a:srgbClr val="00B5CD"/>
                </a:solidFill>
                <a:latin typeface="Arial"/>
                <a:cs typeface="Arial"/>
              </a:rPr>
              <a:t>von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Paris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kündigen.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200" spc="15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20320" indent="-160020">
              <a:lnSpc>
                <a:spcPts val="1240"/>
              </a:lnSpc>
              <a:spcBef>
                <a:spcPts val="83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4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Klimaveränderungen </a:t>
            </a:r>
            <a:r>
              <a:rPr sz="1050" spc="65" dirty="0">
                <a:latin typeface="Arial"/>
                <a:cs typeface="Arial"/>
              </a:rPr>
              <a:t>mit </a:t>
            </a:r>
            <a:r>
              <a:rPr sz="1050" spc="-5" dirty="0">
                <a:latin typeface="Arial"/>
                <a:cs typeface="Arial"/>
              </a:rPr>
              <a:t>Überschwemmungen,  Dürre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mehr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Menschen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auf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Flucht.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20" dirty="0">
                <a:latin typeface="Arial"/>
                <a:cs typeface="Arial"/>
              </a:rPr>
              <a:t>Erneuerbare </a:t>
            </a:r>
            <a:r>
              <a:rPr sz="1050" spc="-15" dirty="0">
                <a:latin typeface="Arial"/>
                <a:cs typeface="Arial"/>
              </a:rPr>
              <a:t>Energien: </a:t>
            </a:r>
            <a:r>
              <a:rPr sz="1050" spc="-5" dirty="0">
                <a:latin typeface="Arial"/>
                <a:cs typeface="Arial"/>
              </a:rPr>
              <a:t>Deutschland </a:t>
            </a:r>
            <a:r>
              <a:rPr sz="1050" spc="15" dirty="0">
                <a:latin typeface="Arial"/>
                <a:cs typeface="Arial"/>
              </a:rPr>
              <a:t>verliert  </a:t>
            </a:r>
            <a:r>
              <a:rPr sz="1050" spc="-20" dirty="0">
                <a:latin typeface="Arial"/>
                <a:cs typeface="Arial"/>
              </a:rPr>
              <a:t>seine </a:t>
            </a:r>
            <a:r>
              <a:rPr sz="1050" dirty="0">
                <a:latin typeface="Arial"/>
                <a:cs typeface="Arial"/>
              </a:rPr>
              <a:t>Spitzenstellung bei</a:t>
            </a:r>
            <a:r>
              <a:rPr sz="1050" spc="-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Zukunftstechnologien.</a:t>
            </a:r>
            <a:endParaRPr sz="1050">
              <a:latin typeface="Arial"/>
              <a:cs typeface="Arial"/>
            </a:endParaRPr>
          </a:p>
          <a:p>
            <a:pPr marL="172085" marR="34290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Gefahr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eines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Super-GAU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wie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Fukushima  </a:t>
            </a:r>
            <a:r>
              <a:rPr sz="1050" spc="-5" dirty="0">
                <a:latin typeface="Arial"/>
                <a:cs typeface="Arial"/>
              </a:rPr>
              <a:t>oder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Tschernobyl.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6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Noch </a:t>
            </a:r>
            <a:r>
              <a:rPr sz="1050" spc="15" dirty="0">
                <a:latin typeface="Arial"/>
                <a:cs typeface="Arial"/>
              </a:rPr>
              <a:t>mehr </a:t>
            </a:r>
            <a:r>
              <a:rPr sz="1050" dirty="0">
                <a:latin typeface="Arial"/>
                <a:cs typeface="Arial"/>
              </a:rPr>
              <a:t>gefährlicher </a:t>
            </a:r>
            <a:r>
              <a:rPr sz="1050" spc="20" dirty="0">
                <a:latin typeface="Arial"/>
                <a:cs typeface="Arial"/>
              </a:rPr>
              <a:t>Atommüll.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198892" y="809519"/>
            <a:ext cx="2224405" cy="422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114"/>
              </a:spcBef>
            </a:pPr>
            <a:r>
              <a:rPr sz="1400" spc="120" dirty="0">
                <a:solidFill>
                  <a:srgbClr val="E30613"/>
                </a:solidFill>
                <a:latin typeface="Arial"/>
                <a:cs typeface="Arial"/>
              </a:rPr>
              <a:t>Gleichberechtigung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400" spc="270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40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50" dirty="0">
                <a:solidFill>
                  <a:srgbClr val="E30613"/>
                </a:solidFill>
                <a:latin typeface="Arial"/>
                <a:cs typeface="Arial"/>
              </a:rPr>
              <a:t>frauen:</a:t>
            </a:r>
            <a:r>
              <a:rPr sz="140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E30613"/>
                </a:solidFill>
                <a:latin typeface="Arial"/>
                <a:cs typeface="Arial"/>
              </a:rPr>
              <a:t>eine</a:t>
            </a:r>
            <a:r>
              <a:rPr sz="1400" spc="-8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E30613"/>
                </a:solidFill>
                <a:latin typeface="Arial"/>
                <a:cs typeface="Arial"/>
              </a:rPr>
              <a:t>Gefahr?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198892" y="4328645"/>
            <a:ext cx="302831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</a:t>
            </a:r>
            <a:r>
              <a:rPr sz="800" i="1" spc="-15" dirty="0">
                <a:latin typeface="Arial"/>
                <a:cs typeface="Arial"/>
              </a:rPr>
              <a:t>85 </a:t>
            </a:r>
            <a:r>
              <a:rPr sz="800" i="1" spc="-125" dirty="0">
                <a:latin typeface="Arial"/>
                <a:cs typeface="Arial"/>
              </a:rPr>
              <a:t>% </a:t>
            </a:r>
            <a:r>
              <a:rPr sz="800" i="1" spc="-35" dirty="0">
                <a:latin typeface="Arial"/>
                <a:cs typeface="Arial"/>
              </a:rPr>
              <a:t>der </a:t>
            </a:r>
            <a:r>
              <a:rPr sz="800" i="1" spc="-15" dirty="0">
                <a:latin typeface="Arial"/>
                <a:cs typeface="Arial"/>
              </a:rPr>
              <a:t>AfD-Mitglieder </a:t>
            </a:r>
            <a:r>
              <a:rPr sz="800" i="1" spc="-30" dirty="0">
                <a:latin typeface="Arial"/>
                <a:cs typeface="Arial"/>
              </a:rPr>
              <a:t>sind Männer. </a:t>
            </a:r>
            <a:r>
              <a:rPr sz="800" i="1" spc="-40" dirty="0">
                <a:latin typeface="Arial"/>
                <a:cs typeface="Arial"/>
              </a:rPr>
              <a:t>Die </a:t>
            </a:r>
            <a:r>
              <a:rPr sz="800" i="1" spc="-30" dirty="0">
                <a:latin typeface="Arial"/>
                <a:cs typeface="Arial"/>
              </a:rPr>
              <a:t>AfD </a:t>
            </a:r>
            <a:r>
              <a:rPr sz="800" i="1" spc="-5" dirty="0">
                <a:latin typeface="Arial"/>
                <a:cs typeface="Arial"/>
              </a:rPr>
              <a:t>ist </a:t>
            </a:r>
            <a:r>
              <a:rPr sz="800" i="1" spc="-45" dirty="0">
                <a:latin typeface="Arial"/>
                <a:cs typeface="Arial"/>
              </a:rPr>
              <a:t>gegen </a:t>
            </a:r>
            <a:r>
              <a:rPr sz="800" i="1" spc="-25" dirty="0">
                <a:latin typeface="Arial"/>
                <a:cs typeface="Arial"/>
              </a:rPr>
              <a:t>Quoten </a:t>
            </a:r>
            <a:r>
              <a:rPr sz="800" i="1" spc="-15" dirty="0">
                <a:latin typeface="Arial"/>
                <a:cs typeface="Arial"/>
              </a:rPr>
              <a:t>und  </a:t>
            </a:r>
            <a:r>
              <a:rPr sz="800" i="1" spc="-5" dirty="0">
                <a:latin typeface="Arial"/>
                <a:cs typeface="Arial"/>
              </a:rPr>
              <a:t>lehnt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Initiativen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ab,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die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5" dirty="0">
                <a:latin typeface="Arial"/>
                <a:cs typeface="Arial"/>
              </a:rPr>
              <a:t>auf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die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Lohnunterschiede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zwischen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45" dirty="0">
                <a:latin typeface="Arial"/>
                <a:cs typeface="Arial"/>
              </a:rPr>
              <a:t>Frauen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und  Männern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aufmerksam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machen.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AfD-Bundestagswahlprogramm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105" dirty="0">
                <a:latin typeface="Arial"/>
                <a:cs typeface="Arial"/>
              </a:rPr>
              <a:t>S.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0128" y="809519"/>
            <a:ext cx="2014855" cy="422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160" dirty="0">
                <a:solidFill>
                  <a:srgbClr val="E30613"/>
                </a:solidFill>
                <a:latin typeface="Arial"/>
                <a:cs typeface="Arial"/>
              </a:rPr>
              <a:t>Atomstrom </a:t>
            </a:r>
            <a:r>
              <a:rPr sz="1400" spc="175" dirty="0">
                <a:solidFill>
                  <a:srgbClr val="E30613"/>
                </a:solidFill>
                <a:latin typeface="Arial"/>
                <a:cs typeface="Arial"/>
              </a:rPr>
              <a:t>statt  </a:t>
            </a:r>
            <a:r>
              <a:rPr sz="1400" spc="110" dirty="0">
                <a:solidFill>
                  <a:srgbClr val="E30613"/>
                </a:solidFill>
                <a:latin typeface="Arial"/>
                <a:cs typeface="Arial"/>
              </a:rPr>
              <a:t>Erneuerbare</a:t>
            </a:r>
            <a:r>
              <a:rPr sz="1400" spc="-114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E30613"/>
                </a:solidFill>
                <a:latin typeface="Arial"/>
                <a:cs typeface="Arial"/>
              </a:rPr>
              <a:t>Energien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0128" y="4571808"/>
            <a:ext cx="1762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AfD-Bundestagswahlprogramm </a:t>
            </a:r>
            <a:r>
              <a:rPr sz="800" i="1" spc="-100" dirty="0">
                <a:latin typeface="Arial"/>
                <a:cs typeface="Arial"/>
              </a:rPr>
              <a:t>S. </a:t>
            </a:r>
            <a:r>
              <a:rPr sz="800" i="1" spc="-10" dirty="0">
                <a:latin typeface="Arial"/>
                <a:cs typeface="Arial"/>
              </a:rPr>
              <a:t>65</a:t>
            </a:r>
            <a:r>
              <a:rPr sz="800" i="1" spc="-17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ff.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549515" y="5668476"/>
            <a:ext cx="2893695" cy="8972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143510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8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Langes, </a:t>
            </a:r>
            <a:r>
              <a:rPr sz="1050" spc="-15" dirty="0">
                <a:latin typeface="Arial"/>
                <a:cs typeface="Arial"/>
              </a:rPr>
              <a:t>gemeinsames </a:t>
            </a:r>
            <a:r>
              <a:rPr sz="1050" spc="-25" dirty="0">
                <a:latin typeface="Arial"/>
                <a:cs typeface="Arial"/>
              </a:rPr>
              <a:t>Lernen </a:t>
            </a:r>
            <a:r>
              <a:rPr sz="1050" spc="20" dirty="0">
                <a:latin typeface="Arial"/>
                <a:cs typeface="Arial"/>
              </a:rPr>
              <a:t>eröffnet </a:t>
            </a:r>
            <a:r>
              <a:rPr sz="1050" spc="5" dirty="0">
                <a:latin typeface="Arial"/>
                <a:cs typeface="Arial"/>
              </a:rPr>
              <a:t>allen  </a:t>
            </a:r>
            <a:r>
              <a:rPr sz="1050" dirty="0">
                <a:latin typeface="Arial"/>
                <a:cs typeface="Arial"/>
              </a:rPr>
              <a:t>Kindern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gute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Bildungschancen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–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egal,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ob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  Eltern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reich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oder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nicht.</a:t>
            </a:r>
            <a:r>
              <a:rPr sz="900" spc="15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Gemeinsames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Lernen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weniger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Schultypen  </a:t>
            </a:r>
            <a:r>
              <a:rPr sz="1050" spc="-15" dirty="0">
                <a:latin typeface="Arial"/>
                <a:cs typeface="Arial"/>
              </a:rPr>
              <a:t>gehen </a:t>
            </a:r>
            <a:r>
              <a:rPr sz="1050" spc="20" dirty="0">
                <a:latin typeface="Arial"/>
                <a:cs typeface="Arial"/>
              </a:rPr>
              <a:t>nicht </a:t>
            </a:r>
            <a:r>
              <a:rPr sz="1050" spc="25" dirty="0">
                <a:latin typeface="Arial"/>
                <a:cs typeface="Arial"/>
              </a:rPr>
              <a:t>auf</a:t>
            </a:r>
            <a:r>
              <a:rPr sz="1050" spc="-19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Kosten </a:t>
            </a:r>
            <a:r>
              <a:rPr sz="1050" spc="-40" dirty="0">
                <a:latin typeface="Arial"/>
                <a:cs typeface="Arial"/>
              </a:rPr>
              <a:t>des </a:t>
            </a:r>
            <a:r>
              <a:rPr sz="1050" spc="-20" dirty="0">
                <a:latin typeface="Arial"/>
                <a:cs typeface="Arial"/>
              </a:rPr>
              <a:t>Leistungsniveaus.</a:t>
            </a:r>
            <a:r>
              <a:rPr sz="900" spc="-30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549515" y="8748250"/>
            <a:ext cx="109093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Studie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5" dirty="0">
                <a:solidFill>
                  <a:srgbClr val="9D9D9C"/>
                </a:solidFill>
                <a:latin typeface="Arial"/>
                <a:cs typeface="Arial"/>
              </a:rPr>
              <a:t>ifo-Institut</a:t>
            </a:r>
            <a:r>
              <a:rPr sz="45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München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(2007)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198892" y="5668476"/>
            <a:ext cx="3056890" cy="168528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90805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93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140" dirty="0">
                <a:latin typeface="Arial"/>
                <a:cs typeface="Arial"/>
              </a:rPr>
              <a:t>%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Frauen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zwischen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21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34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Jahren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  </a:t>
            </a:r>
            <a:r>
              <a:rPr sz="1050" dirty="0">
                <a:latin typeface="Arial"/>
                <a:cs typeface="Arial"/>
              </a:rPr>
              <a:t>76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-5" dirty="0">
                <a:latin typeface="Arial"/>
                <a:cs typeface="Arial"/>
              </a:rPr>
              <a:t>der </a:t>
            </a:r>
            <a:r>
              <a:rPr sz="1050" spc="5" dirty="0">
                <a:latin typeface="Arial"/>
                <a:cs typeface="Arial"/>
              </a:rPr>
              <a:t>gleichaltrigen </a:t>
            </a:r>
            <a:r>
              <a:rPr sz="1050" spc="10" dirty="0">
                <a:latin typeface="Arial"/>
                <a:cs typeface="Arial"/>
              </a:rPr>
              <a:t>Männer </a:t>
            </a:r>
            <a:r>
              <a:rPr sz="1050" dirty="0">
                <a:latin typeface="Arial"/>
                <a:cs typeface="Arial"/>
              </a:rPr>
              <a:t>wünschen </a:t>
            </a:r>
            <a:r>
              <a:rPr sz="1050" spc="-20" dirty="0">
                <a:latin typeface="Arial"/>
                <a:cs typeface="Arial"/>
              </a:rPr>
              <a:t>sich  </a:t>
            </a:r>
            <a:r>
              <a:rPr sz="1050" dirty="0">
                <a:latin typeface="Arial"/>
                <a:cs typeface="Arial"/>
              </a:rPr>
              <a:t>einen </a:t>
            </a:r>
            <a:r>
              <a:rPr sz="1050" spc="5" dirty="0">
                <a:latin typeface="Arial"/>
                <a:cs typeface="Arial"/>
              </a:rPr>
              <a:t>Partner/eine </a:t>
            </a:r>
            <a:r>
              <a:rPr sz="1050" dirty="0">
                <a:latin typeface="Arial"/>
                <a:cs typeface="Arial"/>
              </a:rPr>
              <a:t>Partnerin, </a:t>
            </a:r>
            <a:r>
              <a:rPr sz="1050" spc="15" dirty="0">
                <a:latin typeface="Arial"/>
                <a:cs typeface="Arial"/>
              </a:rPr>
              <a:t>der/die </a:t>
            </a:r>
            <a:r>
              <a:rPr sz="1050" spc="-10" dirty="0">
                <a:latin typeface="Arial"/>
                <a:cs typeface="Arial"/>
              </a:rPr>
              <a:t>selbst </a:t>
            </a:r>
            <a:r>
              <a:rPr sz="1050" spc="45" dirty="0">
                <a:latin typeface="Arial"/>
                <a:cs typeface="Arial"/>
              </a:rPr>
              <a:t>für 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eigenen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Lebensunterhalt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sorgt.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900" spc="7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marL="172085" marR="431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5" dirty="0">
                <a:latin typeface="Arial"/>
                <a:cs typeface="Arial"/>
              </a:rPr>
              <a:t>Während </a:t>
            </a:r>
            <a:r>
              <a:rPr sz="1050" spc="20" dirty="0">
                <a:latin typeface="Arial"/>
                <a:cs typeface="Arial"/>
              </a:rPr>
              <a:t>rund </a:t>
            </a:r>
            <a:r>
              <a:rPr sz="1050" dirty="0">
                <a:latin typeface="Arial"/>
                <a:cs typeface="Arial"/>
              </a:rPr>
              <a:t>83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-5" dirty="0">
                <a:latin typeface="Arial"/>
                <a:cs typeface="Arial"/>
              </a:rPr>
              <a:t>der </a:t>
            </a:r>
            <a:r>
              <a:rPr sz="1050" spc="-10" dirty="0">
                <a:latin typeface="Arial"/>
                <a:cs typeface="Arial"/>
              </a:rPr>
              <a:t>Väter </a:t>
            </a:r>
            <a:r>
              <a:rPr sz="1050" spc="-5" dirty="0">
                <a:latin typeface="Arial"/>
                <a:cs typeface="Arial"/>
              </a:rPr>
              <a:t>von </a:t>
            </a:r>
            <a:r>
              <a:rPr sz="1050" dirty="0">
                <a:latin typeface="Arial"/>
                <a:cs typeface="Arial"/>
              </a:rPr>
              <a:t>Kindern </a:t>
            </a:r>
            <a:r>
              <a:rPr sz="1050" spc="15" dirty="0">
                <a:latin typeface="Arial"/>
                <a:cs typeface="Arial"/>
              </a:rPr>
              <a:t>un-  </a:t>
            </a:r>
            <a:r>
              <a:rPr sz="1050" spc="25" dirty="0">
                <a:latin typeface="Arial"/>
                <a:cs typeface="Arial"/>
              </a:rPr>
              <a:t>ter </a:t>
            </a:r>
            <a:r>
              <a:rPr sz="1050" spc="5" dirty="0">
                <a:latin typeface="Arial"/>
                <a:cs typeface="Arial"/>
              </a:rPr>
              <a:t>drei </a:t>
            </a:r>
            <a:r>
              <a:rPr sz="1050" spc="-30" dirty="0">
                <a:latin typeface="Arial"/>
                <a:cs typeface="Arial"/>
              </a:rPr>
              <a:t>Jahren </a:t>
            </a:r>
            <a:r>
              <a:rPr sz="1050" spc="35" dirty="0">
                <a:latin typeface="Arial"/>
                <a:cs typeface="Arial"/>
              </a:rPr>
              <a:t>in </a:t>
            </a:r>
            <a:r>
              <a:rPr sz="1050" dirty="0">
                <a:latin typeface="Arial"/>
                <a:cs typeface="Arial"/>
              </a:rPr>
              <a:t>Vollzeit </a:t>
            </a:r>
            <a:r>
              <a:rPr sz="1050" spc="5" dirty="0">
                <a:latin typeface="Arial"/>
                <a:cs typeface="Arial"/>
              </a:rPr>
              <a:t>arbeiten, </a:t>
            </a:r>
            <a:r>
              <a:rPr sz="1050" spc="50" dirty="0">
                <a:latin typeface="Arial"/>
                <a:cs typeface="Arial"/>
              </a:rPr>
              <a:t>tun </a:t>
            </a:r>
            <a:r>
              <a:rPr sz="1050" spc="-20" dirty="0">
                <a:latin typeface="Arial"/>
                <a:cs typeface="Arial"/>
              </a:rPr>
              <a:t>dies </a:t>
            </a:r>
            <a:r>
              <a:rPr sz="1050" spc="25" dirty="0">
                <a:latin typeface="Arial"/>
                <a:cs typeface="Arial"/>
              </a:rPr>
              <a:t>nur  </a:t>
            </a:r>
            <a:r>
              <a:rPr sz="1050" dirty="0">
                <a:latin typeface="Arial"/>
                <a:cs typeface="Arial"/>
              </a:rPr>
              <a:t>10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-5" dirty="0">
                <a:latin typeface="Arial"/>
                <a:cs typeface="Arial"/>
              </a:rPr>
              <a:t>der </a:t>
            </a:r>
            <a:r>
              <a:rPr sz="1050" spc="-35" dirty="0">
                <a:latin typeface="Arial"/>
                <a:cs typeface="Arial"/>
              </a:rPr>
              <a:t>Frauen. </a:t>
            </a:r>
            <a:r>
              <a:rPr sz="1050" spc="-20" dirty="0">
                <a:latin typeface="Arial"/>
                <a:cs typeface="Arial"/>
              </a:rPr>
              <a:t>1,5 </a:t>
            </a:r>
            <a:r>
              <a:rPr sz="1050" spc="25" dirty="0">
                <a:latin typeface="Arial"/>
                <a:cs typeface="Arial"/>
              </a:rPr>
              <a:t>Millionen </a:t>
            </a:r>
            <a:r>
              <a:rPr sz="1050" spc="-30" dirty="0">
                <a:latin typeface="Arial"/>
                <a:cs typeface="Arial"/>
              </a:rPr>
              <a:t>Frauen </a:t>
            </a:r>
            <a:r>
              <a:rPr sz="1050" spc="65" dirty="0">
                <a:latin typeface="Arial"/>
                <a:cs typeface="Arial"/>
              </a:rPr>
              <a:t>mit </a:t>
            </a:r>
            <a:r>
              <a:rPr sz="1050" dirty="0">
                <a:latin typeface="Arial"/>
                <a:cs typeface="Arial"/>
              </a:rPr>
              <a:t>einer  </a:t>
            </a:r>
            <a:r>
              <a:rPr sz="1050" spc="-5" dirty="0">
                <a:latin typeface="Arial"/>
                <a:cs typeface="Arial"/>
              </a:rPr>
              <a:t>Fachkraftausbildung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würden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gerne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voll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arbeiten,</a:t>
            </a:r>
            <a:endParaRPr sz="1050">
              <a:latin typeface="Arial"/>
              <a:cs typeface="Arial"/>
            </a:endParaRPr>
          </a:p>
          <a:p>
            <a:pPr marL="172085" marR="5080">
              <a:lnSpc>
                <a:spcPts val="124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können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das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aber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wegen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mangelnder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Betreuungs-  </a:t>
            </a:r>
            <a:r>
              <a:rPr sz="1050" spc="10" dirty="0">
                <a:latin typeface="Arial"/>
                <a:cs typeface="Arial"/>
              </a:rPr>
              <a:t>möglichkeiten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für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ihre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Kinder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nicht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tun.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900" spc="7" baseline="32407" dirty="0">
                <a:latin typeface="Arial"/>
                <a:cs typeface="Arial"/>
              </a:rPr>
              <a:t>2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198892" y="8748250"/>
            <a:ext cx="1136650" cy="160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 indent="-42545">
              <a:lnSpc>
                <a:spcPts val="535"/>
              </a:lnSpc>
              <a:spcBef>
                <a:spcPts val="90"/>
              </a:spcBef>
              <a:buAutoNum type="arabicPlain"/>
              <a:tabLst>
                <a:tab pos="55880" algn="l"/>
              </a:tabLst>
            </a:pP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Allmendinger/Haarbrücker</a:t>
            </a:r>
            <a:r>
              <a:rPr sz="450" spc="-5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(2013)</a:t>
            </a:r>
            <a:endParaRPr sz="450">
              <a:latin typeface="Arial"/>
              <a:cs typeface="Arial"/>
            </a:endParaRPr>
          </a:p>
          <a:p>
            <a:pPr marL="55244" indent="-42545">
              <a:lnSpc>
                <a:spcPts val="535"/>
              </a:lnSpc>
              <a:buAutoNum type="arabicPlain"/>
              <a:tabLst>
                <a:tab pos="55880" algn="l"/>
              </a:tabLst>
            </a:pP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 Statistisches Bundesamt </a:t>
            </a:r>
            <a:r>
              <a:rPr sz="450" spc="65" dirty="0">
                <a:solidFill>
                  <a:srgbClr val="9D9D9C"/>
                </a:solidFill>
                <a:latin typeface="Arial"/>
                <a:cs typeface="Arial"/>
              </a:rPr>
              <a:t>/</a:t>
            </a:r>
            <a:r>
              <a:rPr sz="450" spc="-9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Stepstone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75028" y="7400560"/>
            <a:ext cx="14033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3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48213" y="5668476"/>
            <a:ext cx="2606675" cy="8972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186055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jedem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Atomkraftwerk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ist  </a:t>
            </a:r>
            <a:r>
              <a:rPr sz="1050" spc="5" dirty="0">
                <a:latin typeface="Arial"/>
                <a:cs typeface="Arial"/>
              </a:rPr>
              <a:t>ein </a:t>
            </a:r>
            <a:r>
              <a:rPr sz="1050" spc="-15" dirty="0">
                <a:latin typeface="Arial"/>
                <a:cs typeface="Arial"/>
              </a:rPr>
              <a:t>schwerer </a:t>
            </a:r>
            <a:r>
              <a:rPr sz="1050" spc="15" dirty="0">
                <a:latin typeface="Arial"/>
                <a:cs typeface="Arial"/>
              </a:rPr>
              <a:t>Unfall</a:t>
            </a:r>
            <a:r>
              <a:rPr sz="1050" spc="-18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möglich.</a:t>
            </a:r>
            <a:r>
              <a:rPr sz="900" spc="7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marL="172085" marR="5080" indent="-160020" algn="just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Auslöser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eines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schweren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Unfalls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kann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ein  </a:t>
            </a:r>
            <a:r>
              <a:rPr sz="1050" spc="-25" dirty="0">
                <a:latin typeface="Arial"/>
                <a:cs typeface="Arial"/>
              </a:rPr>
              <a:t>Erdbeben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wie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im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Fall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Fukushima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oder  </a:t>
            </a:r>
            <a:r>
              <a:rPr sz="1050" spc="5" dirty="0">
                <a:latin typeface="Arial"/>
                <a:cs typeface="Arial"/>
              </a:rPr>
              <a:t>ein </a:t>
            </a:r>
            <a:r>
              <a:rPr sz="1050" spc="-25" dirty="0">
                <a:latin typeface="Arial"/>
                <a:cs typeface="Arial"/>
              </a:rPr>
              <a:t>Terroranschlag </a:t>
            </a:r>
            <a:r>
              <a:rPr sz="1050" spc="-20" dirty="0">
                <a:latin typeface="Arial"/>
                <a:cs typeface="Arial"/>
              </a:rPr>
              <a:t>sein.</a:t>
            </a:r>
            <a:r>
              <a:rPr sz="1050" spc="-195" dirty="0">
                <a:latin typeface="Arial"/>
                <a:cs typeface="Arial"/>
              </a:rPr>
              <a:t> </a:t>
            </a:r>
            <a:r>
              <a:rPr sz="900" spc="7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68664" y="7707864"/>
            <a:ext cx="553085" cy="466090"/>
          </a:xfrm>
          <a:custGeom>
            <a:avLst/>
            <a:gdLst/>
            <a:ahLst/>
            <a:cxnLst/>
            <a:rect l="l" t="t" r="r" b="b"/>
            <a:pathLst>
              <a:path w="553084" h="466090">
                <a:moveTo>
                  <a:pt x="276321" y="0"/>
                </a:moveTo>
                <a:lnTo>
                  <a:pt x="244325" y="39919"/>
                </a:lnTo>
                <a:lnTo>
                  <a:pt x="20232" y="412623"/>
                </a:lnTo>
                <a:lnTo>
                  <a:pt x="0" y="459196"/>
                </a:lnTo>
                <a:lnTo>
                  <a:pt x="14935" y="465017"/>
                </a:lnTo>
                <a:lnTo>
                  <a:pt x="50335" y="465849"/>
                </a:lnTo>
                <a:lnTo>
                  <a:pt x="502304" y="465849"/>
                </a:lnTo>
                <a:lnTo>
                  <a:pt x="537710" y="465017"/>
                </a:lnTo>
                <a:lnTo>
                  <a:pt x="552648" y="459196"/>
                </a:lnTo>
                <a:lnTo>
                  <a:pt x="549939" y="443394"/>
                </a:lnTo>
                <a:lnTo>
                  <a:pt x="532406" y="412623"/>
                </a:lnTo>
                <a:lnTo>
                  <a:pt x="308325" y="39919"/>
                </a:lnTo>
                <a:lnTo>
                  <a:pt x="289322" y="9979"/>
                </a:lnTo>
                <a:lnTo>
                  <a:pt x="27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8664" y="7707864"/>
            <a:ext cx="553085" cy="466090"/>
          </a:xfrm>
          <a:custGeom>
            <a:avLst/>
            <a:gdLst/>
            <a:ahLst/>
            <a:cxnLst/>
            <a:rect l="l" t="t" r="r" b="b"/>
            <a:pathLst>
              <a:path w="553084" h="466090">
                <a:moveTo>
                  <a:pt x="308325" y="39919"/>
                </a:moveTo>
                <a:lnTo>
                  <a:pt x="289322" y="9979"/>
                </a:lnTo>
                <a:lnTo>
                  <a:pt x="276321" y="0"/>
                </a:lnTo>
                <a:lnTo>
                  <a:pt x="263322" y="9979"/>
                </a:lnTo>
                <a:lnTo>
                  <a:pt x="244325" y="39919"/>
                </a:lnTo>
                <a:lnTo>
                  <a:pt x="20232" y="412623"/>
                </a:lnTo>
                <a:lnTo>
                  <a:pt x="2706" y="443394"/>
                </a:lnTo>
                <a:lnTo>
                  <a:pt x="0" y="459196"/>
                </a:lnTo>
                <a:lnTo>
                  <a:pt x="14935" y="465017"/>
                </a:lnTo>
                <a:lnTo>
                  <a:pt x="50335" y="465849"/>
                </a:lnTo>
                <a:lnTo>
                  <a:pt x="502304" y="465849"/>
                </a:lnTo>
                <a:lnTo>
                  <a:pt x="537710" y="465017"/>
                </a:lnTo>
                <a:lnTo>
                  <a:pt x="552648" y="459196"/>
                </a:lnTo>
                <a:lnTo>
                  <a:pt x="549939" y="443394"/>
                </a:lnTo>
                <a:lnTo>
                  <a:pt x="532406" y="412623"/>
                </a:lnTo>
                <a:lnTo>
                  <a:pt x="308325" y="39919"/>
                </a:lnTo>
                <a:close/>
              </a:path>
            </a:pathLst>
          </a:custGeom>
          <a:ln w="11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59997" y="8134245"/>
            <a:ext cx="122932" cy="122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36252" y="7285053"/>
            <a:ext cx="574675" cy="382270"/>
          </a:xfrm>
          <a:custGeom>
            <a:avLst/>
            <a:gdLst/>
            <a:ahLst/>
            <a:cxnLst/>
            <a:rect l="l" t="t" r="r" b="b"/>
            <a:pathLst>
              <a:path w="574675" h="382270">
                <a:moveTo>
                  <a:pt x="195104" y="37802"/>
                </a:moveTo>
                <a:lnTo>
                  <a:pt x="149176" y="47099"/>
                </a:lnTo>
                <a:lnTo>
                  <a:pt x="111631" y="72436"/>
                </a:lnTo>
                <a:lnTo>
                  <a:pt x="86297" y="109982"/>
                </a:lnTo>
                <a:lnTo>
                  <a:pt x="77105" y="155392"/>
                </a:lnTo>
                <a:lnTo>
                  <a:pt x="77001" y="160634"/>
                </a:lnTo>
                <a:lnTo>
                  <a:pt x="77283" y="165362"/>
                </a:lnTo>
                <a:lnTo>
                  <a:pt x="77846" y="170023"/>
                </a:lnTo>
                <a:lnTo>
                  <a:pt x="46576" y="185069"/>
                </a:lnTo>
                <a:lnTo>
                  <a:pt x="21939" y="208822"/>
                </a:lnTo>
                <a:lnTo>
                  <a:pt x="5794" y="239144"/>
                </a:lnTo>
                <a:lnTo>
                  <a:pt x="0" y="273896"/>
                </a:lnTo>
                <a:lnTo>
                  <a:pt x="8518" y="315975"/>
                </a:lnTo>
                <a:lnTo>
                  <a:pt x="31736" y="350374"/>
                </a:lnTo>
                <a:lnTo>
                  <a:pt x="66143" y="373587"/>
                </a:lnTo>
                <a:lnTo>
                  <a:pt x="108230" y="382104"/>
                </a:lnTo>
                <a:lnTo>
                  <a:pt x="466040" y="382104"/>
                </a:lnTo>
                <a:lnTo>
                  <a:pt x="508125" y="373587"/>
                </a:lnTo>
                <a:lnTo>
                  <a:pt x="542528" y="350374"/>
                </a:lnTo>
                <a:lnTo>
                  <a:pt x="565742" y="315975"/>
                </a:lnTo>
                <a:lnTo>
                  <a:pt x="574259" y="273896"/>
                </a:lnTo>
                <a:lnTo>
                  <a:pt x="568924" y="240255"/>
                </a:lnTo>
                <a:lnTo>
                  <a:pt x="553955" y="210741"/>
                </a:lnTo>
                <a:lnTo>
                  <a:pt x="530903" y="187222"/>
                </a:lnTo>
                <a:lnTo>
                  <a:pt x="501321" y="171565"/>
                </a:lnTo>
                <a:lnTo>
                  <a:pt x="503014" y="163525"/>
                </a:lnTo>
                <a:lnTo>
                  <a:pt x="504224" y="155392"/>
                </a:lnTo>
                <a:lnTo>
                  <a:pt x="504951" y="147180"/>
                </a:lnTo>
                <a:lnTo>
                  <a:pt x="505194" y="138907"/>
                </a:lnTo>
                <a:lnTo>
                  <a:pt x="498101" y="95047"/>
                </a:lnTo>
                <a:lnTo>
                  <a:pt x="478359" y="56922"/>
                </a:lnTo>
                <a:lnTo>
                  <a:pt x="475879" y="54441"/>
                </a:lnTo>
                <a:lnTo>
                  <a:pt x="256075" y="54441"/>
                </a:lnTo>
                <a:lnTo>
                  <a:pt x="242322" y="47287"/>
                </a:lnTo>
                <a:lnTo>
                  <a:pt x="227414" y="42073"/>
                </a:lnTo>
                <a:lnTo>
                  <a:pt x="211594" y="38884"/>
                </a:lnTo>
                <a:lnTo>
                  <a:pt x="195104" y="37802"/>
                </a:lnTo>
                <a:close/>
              </a:path>
              <a:path w="574675" h="382270">
                <a:moveTo>
                  <a:pt x="366298" y="0"/>
                </a:moveTo>
                <a:lnTo>
                  <a:pt x="334339" y="3681"/>
                </a:lnTo>
                <a:lnTo>
                  <a:pt x="304639" y="14353"/>
                </a:lnTo>
                <a:lnTo>
                  <a:pt x="278213" y="31459"/>
                </a:lnTo>
                <a:lnTo>
                  <a:pt x="256075" y="54441"/>
                </a:lnTo>
                <a:lnTo>
                  <a:pt x="475879" y="54441"/>
                </a:lnTo>
                <a:lnTo>
                  <a:pt x="448274" y="26835"/>
                </a:lnTo>
                <a:lnTo>
                  <a:pt x="410152" y="7093"/>
                </a:lnTo>
                <a:lnTo>
                  <a:pt x="366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54975" y="7320424"/>
            <a:ext cx="663575" cy="447040"/>
          </a:xfrm>
          <a:custGeom>
            <a:avLst/>
            <a:gdLst/>
            <a:ahLst/>
            <a:cxnLst/>
            <a:rect l="l" t="t" r="r" b="b"/>
            <a:pathLst>
              <a:path w="663575" h="447040">
                <a:moveTo>
                  <a:pt x="182079" y="13700"/>
                </a:moveTo>
                <a:lnTo>
                  <a:pt x="197604" y="195904"/>
                </a:lnTo>
                <a:lnTo>
                  <a:pt x="13216" y="236363"/>
                </a:lnTo>
                <a:lnTo>
                  <a:pt x="135011" y="326593"/>
                </a:lnTo>
                <a:lnTo>
                  <a:pt x="0" y="439292"/>
                </a:lnTo>
                <a:lnTo>
                  <a:pt x="294756" y="446452"/>
                </a:lnTo>
                <a:lnTo>
                  <a:pt x="295432" y="426357"/>
                </a:lnTo>
                <a:lnTo>
                  <a:pt x="55724" y="420593"/>
                </a:lnTo>
                <a:lnTo>
                  <a:pt x="169403" y="325658"/>
                </a:lnTo>
                <a:lnTo>
                  <a:pt x="62231" y="246416"/>
                </a:lnTo>
                <a:lnTo>
                  <a:pt x="222291" y="211135"/>
                </a:lnTo>
                <a:lnTo>
                  <a:pt x="211000" y="80604"/>
                </a:lnTo>
                <a:lnTo>
                  <a:pt x="239929" y="80604"/>
                </a:lnTo>
                <a:lnTo>
                  <a:pt x="182079" y="13700"/>
                </a:lnTo>
                <a:close/>
              </a:path>
              <a:path w="663575" h="447040">
                <a:moveTo>
                  <a:pt x="654314" y="197739"/>
                </a:moveTo>
                <a:lnTo>
                  <a:pt x="630356" y="197739"/>
                </a:lnTo>
                <a:lnTo>
                  <a:pt x="582252" y="353971"/>
                </a:lnTo>
                <a:lnTo>
                  <a:pt x="604632" y="359150"/>
                </a:lnTo>
                <a:lnTo>
                  <a:pt x="654314" y="197739"/>
                </a:lnTo>
                <a:close/>
              </a:path>
              <a:path w="663575" h="447040">
                <a:moveTo>
                  <a:pt x="446912" y="65102"/>
                </a:moveTo>
                <a:lnTo>
                  <a:pt x="423228" y="65102"/>
                </a:lnTo>
                <a:lnTo>
                  <a:pt x="467132" y="237455"/>
                </a:lnTo>
                <a:lnTo>
                  <a:pt x="569702" y="212497"/>
                </a:lnTo>
                <a:lnTo>
                  <a:pt x="484604" y="212497"/>
                </a:lnTo>
                <a:lnTo>
                  <a:pt x="446912" y="65102"/>
                </a:lnTo>
                <a:close/>
              </a:path>
              <a:path w="663575" h="447040">
                <a:moveTo>
                  <a:pt x="239929" y="80604"/>
                </a:moveTo>
                <a:lnTo>
                  <a:pt x="211000" y="80604"/>
                </a:lnTo>
                <a:lnTo>
                  <a:pt x="340744" y="230599"/>
                </a:lnTo>
                <a:lnTo>
                  <a:pt x="360538" y="190883"/>
                </a:lnTo>
                <a:lnTo>
                  <a:pt x="335284" y="190883"/>
                </a:lnTo>
                <a:lnTo>
                  <a:pt x="239929" y="80604"/>
                </a:lnTo>
                <a:close/>
              </a:path>
              <a:path w="663575" h="447040">
                <a:moveTo>
                  <a:pt x="663160" y="168998"/>
                </a:moveTo>
                <a:lnTo>
                  <a:pt x="484604" y="212497"/>
                </a:lnTo>
                <a:lnTo>
                  <a:pt x="569702" y="212497"/>
                </a:lnTo>
                <a:lnTo>
                  <a:pt x="630356" y="197739"/>
                </a:lnTo>
                <a:lnTo>
                  <a:pt x="654314" y="197739"/>
                </a:lnTo>
                <a:lnTo>
                  <a:pt x="663160" y="168998"/>
                </a:lnTo>
                <a:close/>
              </a:path>
              <a:path w="663575" h="447040">
                <a:moveTo>
                  <a:pt x="430264" y="0"/>
                </a:moveTo>
                <a:lnTo>
                  <a:pt x="335284" y="190883"/>
                </a:lnTo>
                <a:lnTo>
                  <a:pt x="360538" y="190883"/>
                </a:lnTo>
                <a:lnTo>
                  <a:pt x="423228" y="65102"/>
                </a:lnTo>
                <a:lnTo>
                  <a:pt x="446912" y="65102"/>
                </a:lnTo>
                <a:lnTo>
                  <a:pt x="430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84950" y="6979747"/>
            <a:ext cx="436880" cy="294005"/>
          </a:xfrm>
          <a:custGeom>
            <a:avLst/>
            <a:gdLst/>
            <a:ahLst/>
            <a:cxnLst/>
            <a:rect l="l" t="t" r="r" b="b"/>
            <a:pathLst>
              <a:path w="436879" h="294004">
                <a:moveTo>
                  <a:pt x="312745" y="53034"/>
                </a:moveTo>
                <a:lnTo>
                  <a:pt x="297469" y="53034"/>
                </a:lnTo>
                <a:lnTo>
                  <a:pt x="290039" y="138907"/>
                </a:lnTo>
                <a:lnTo>
                  <a:pt x="395343" y="162120"/>
                </a:lnTo>
                <a:lnTo>
                  <a:pt x="324837" y="214254"/>
                </a:lnTo>
                <a:lnTo>
                  <a:pt x="399621" y="276710"/>
                </a:lnTo>
                <a:lnTo>
                  <a:pt x="241913" y="280504"/>
                </a:lnTo>
                <a:lnTo>
                  <a:pt x="242364" y="293721"/>
                </a:lnTo>
                <a:lnTo>
                  <a:pt x="436286" y="289004"/>
                </a:lnTo>
                <a:lnTo>
                  <a:pt x="347453" y="214861"/>
                </a:lnTo>
                <a:lnTo>
                  <a:pt x="427584" y="155512"/>
                </a:lnTo>
                <a:lnTo>
                  <a:pt x="306284" y="128887"/>
                </a:lnTo>
                <a:lnTo>
                  <a:pt x="312745" y="53034"/>
                </a:lnTo>
                <a:close/>
              </a:path>
              <a:path w="436879" h="294004">
                <a:moveTo>
                  <a:pt x="0" y="111190"/>
                </a:moveTo>
                <a:lnTo>
                  <a:pt x="38500" y="236285"/>
                </a:lnTo>
                <a:lnTo>
                  <a:pt x="53225" y="232874"/>
                </a:lnTo>
                <a:lnTo>
                  <a:pt x="21580" y="130092"/>
                </a:lnTo>
                <a:lnTo>
                  <a:pt x="77591" y="130092"/>
                </a:lnTo>
                <a:lnTo>
                  <a:pt x="0" y="111190"/>
                </a:lnTo>
                <a:close/>
              </a:path>
              <a:path w="436879" h="294004">
                <a:moveTo>
                  <a:pt x="77591" y="130092"/>
                </a:moveTo>
                <a:lnTo>
                  <a:pt x="21580" y="130092"/>
                </a:lnTo>
                <a:lnTo>
                  <a:pt x="128955" y="156221"/>
                </a:lnTo>
                <a:lnTo>
                  <a:pt x="133137" y="139807"/>
                </a:lnTo>
                <a:lnTo>
                  <a:pt x="117472" y="139807"/>
                </a:lnTo>
                <a:lnTo>
                  <a:pt x="77591" y="130092"/>
                </a:lnTo>
                <a:close/>
              </a:path>
              <a:path w="436879" h="294004">
                <a:moveTo>
                  <a:pt x="174529" y="42835"/>
                </a:moveTo>
                <a:lnTo>
                  <a:pt x="157842" y="42835"/>
                </a:lnTo>
                <a:lnTo>
                  <a:pt x="212115" y="151718"/>
                </a:lnTo>
                <a:lnTo>
                  <a:pt x="234714" y="125589"/>
                </a:lnTo>
                <a:lnTo>
                  <a:pt x="215706" y="125589"/>
                </a:lnTo>
                <a:lnTo>
                  <a:pt x="174529" y="42835"/>
                </a:lnTo>
                <a:close/>
              </a:path>
              <a:path w="436879" h="294004">
                <a:moveTo>
                  <a:pt x="153215" y="0"/>
                </a:moveTo>
                <a:lnTo>
                  <a:pt x="117472" y="139807"/>
                </a:lnTo>
                <a:lnTo>
                  <a:pt x="133137" y="139807"/>
                </a:lnTo>
                <a:lnTo>
                  <a:pt x="157842" y="42835"/>
                </a:lnTo>
                <a:lnTo>
                  <a:pt x="174529" y="42835"/>
                </a:lnTo>
                <a:lnTo>
                  <a:pt x="153215" y="0"/>
                </a:lnTo>
                <a:close/>
              </a:path>
              <a:path w="436879" h="294004">
                <a:moveTo>
                  <a:pt x="316495" y="9017"/>
                </a:moveTo>
                <a:lnTo>
                  <a:pt x="215706" y="125589"/>
                </a:lnTo>
                <a:lnTo>
                  <a:pt x="234714" y="125589"/>
                </a:lnTo>
                <a:lnTo>
                  <a:pt x="297469" y="53034"/>
                </a:lnTo>
                <a:lnTo>
                  <a:pt x="312745" y="53034"/>
                </a:lnTo>
                <a:lnTo>
                  <a:pt x="316495" y="9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8171" y="5668476"/>
            <a:ext cx="2964180" cy="975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11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Fast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Hälfte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aller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deutschen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Waren</a:t>
            </a:r>
            <a:endParaRPr sz="1050">
              <a:latin typeface="Arial"/>
              <a:cs typeface="Arial"/>
            </a:endParaRPr>
          </a:p>
          <a:p>
            <a:pPr marL="172085">
              <a:lnSpc>
                <a:spcPts val="1240"/>
              </a:lnSpc>
            </a:pP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Dienstleistungen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exportiert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–</a:t>
            </a:r>
            <a:endParaRPr sz="1050">
              <a:latin typeface="Arial"/>
              <a:cs typeface="Arial"/>
            </a:endParaRPr>
          </a:p>
          <a:p>
            <a:pPr marL="172085">
              <a:lnSpc>
                <a:spcPts val="1250"/>
              </a:lnSpc>
            </a:pPr>
            <a:r>
              <a:rPr sz="1050" spc="50" dirty="0">
                <a:latin typeface="Arial"/>
                <a:cs typeface="Arial"/>
              </a:rPr>
              <a:t>im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Wert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ca.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104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Milliarden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€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jeden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Monat.</a:t>
            </a:r>
            <a:r>
              <a:rPr sz="900" spc="22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72085" marR="201295" indent="-160020">
              <a:lnSpc>
                <a:spcPts val="1240"/>
              </a:lnSpc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Fast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jeder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vierte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Arbeitsplatz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Deutschland  </a:t>
            </a:r>
            <a:r>
              <a:rPr sz="1050" spc="20" dirty="0">
                <a:latin typeface="Arial"/>
                <a:cs typeface="Arial"/>
              </a:rPr>
              <a:t>hängt </a:t>
            </a:r>
            <a:r>
              <a:rPr sz="1050" spc="5" dirty="0">
                <a:latin typeface="Arial"/>
                <a:cs typeface="Arial"/>
              </a:rPr>
              <a:t>vom </a:t>
            </a:r>
            <a:r>
              <a:rPr sz="1050" spc="-5" dirty="0">
                <a:latin typeface="Arial"/>
                <a:cs typeface="Arial"/>
              </a:rPr>
              <a:t>Export</a:t>
            </a:r>
            <a:r>
              <a:rPr sz="1050" spc="-21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ab.</a:t>
            </a:r>
            <a:r>
              <a:rPr sz="900" spc="-37" baseline="32407" dirty="0">
                <a:latin typeface="Arial"/>
                <a:cs typeface="Arial"/>
              </a:rPr>
              <a:t>2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863428" y="7650715"/>
            <a:ext cx="965200" cy="485775"/>
          </a:xfrm>
          <a:custGeom>
            <a:avLst/>
            <a:gdLst/>
            <a:ahLst/>
            <a:cxnLst/>
            <a:rect l="l" t="t" r="r" b="b"/>
            <a:pathLst>
              <a:path w="965200" h="485775">
                <a:moveTo>
                  <a:pt x="486493" y="0"/>
                </a:moveTo>
                <a:lnTo>
                  <a:pt x="440595" y="1739"/>
                </a:lnTo>
                <a:lnTo>
                  <a:pt x="395719" y="7712"/>
                </a:lnTo>
                <a:lnTo>
                  <a:pt x="352090" y="17736"/>
                </a:lnTo>
                <a:lnTo>
                  <a:pt x="309931" y="31631"/>
                </a:lnTo>
                <a:lnTo>
                  <a:pt x="269464" y="49216"/>
                </a:lnTo>
                <a:lnTo>
                  <a:pt x="230915" y="70310"/>
                </a:lnTo>
                <a:lnTo>
                  <a:pt x="194506" y="94732"/>
                </a:lnTo>
                <a:lnTo>
                  <a:pt x="160461" y="122301"/>
                </a:lnTo>
                <a:lnTo>
                  <a:pt x="129002" y="152836"/>
                </a:lnTo>
                <a:lnTo>
                  <a:pt x="100354" y="186156"/>
                </a:lnTo>
                <a:lnTo>
                  <a:pt x="74740" y="222080"/>
                </a:lnTo>
                <a:lnTo>
                  <a:pt x="52384" y="260428"/>
                </a:lnTo>
                <a:lnTo>
                  <a:pt x="33508" y="301018"/>
                </a:lnTo>
                <a:lnTo>
                  <a:pt x="18336" y="343670"/>
                </a:lnTo>
                <a:lnTo>
                  <a:pt x="7092" y="388203"/>
                </a:lnTo>
                <a:lnTo>
                  <a:pt x="0" y="434435"/>
                </a:lnTo>
                <a:lnTo>
                  <a:pt x="482476" y="485150"/>
                </a:lnTo>
                <a:lnTo>
                  <a:pt x="964953" y="434435"/>
                </a:lnTo>
                <a:lnTo>
                  <a:pt x="957442" y="385362"/>
                </a:lnTo>
                <a:lnTo>
                  <a:pt x="945558" y="338311"/>
                </a:lnTo>
                <a:lnTo>
                  <a:pt x="929497" y="293476"/>
                </a:lnTo>
                <a:lnTo>
                  <a:pt x="909454" y="251054"/>
                </a:lnTo>
                <a:lnTo>
                  <a:pt x="885626" y="211241"/>
                </a:lnTo>
                <a:lnTo>
                  <a:pt x="858210" y="174233"/>
                </a:lnTo>
                <a:lnTo>
                  <a:pt x="827400" y="140227"/>
                </a:lnTo>
                <a:lnTo>
                  <a:pt x="793393" y="109417"/>
                </a:lnTo>
                <a:lnTo>
                  <a:pt x="756385" y="82000"/>
                </a:lnTo>
                <a:lnTo>
                  <a:pt x="716572" y="58172"/>
                </a:lnTo>
                <a:lnTo>
                  <a:pt x="674150" y="38130"/>
                </a:lnTo>
                <a:lnTo>
                  <a:pt x="629315" y="22068"/>
                </a:lnTo>
                <a:lnTo>
                  <a:pt x="582264" y="10184"/>
                </a:lnTo>
                <a:lnTo>
                  <a:pt x="533192" y="2673"/>
                </a:lnTo>
                <a:lnTo>
                  <a:pt x="486493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63428" y="7650715"/>
            <a:ext cx="965200" cy="485775"/>
          </a:xfrm>
          <a:custGeom>
            <a:avLst/>
            <a:gdLst/>
            <a:ahLst/>
            <a:cxnLst/>
            <a:rect l="l" t="t" r="r" b="b"/>
            <a:pathLst>
              <a:path w="965200" h="485775">
                <a:moveTo>
                  <a:pt x="482476" y="485150"/>
                </a:moveTo>
                <a:lnTo>
                  <a:pt x="0" y="434435"/>
                </a:lnTo>
                <a:lnTo>
                  <a:pt x="7092" y="388203"/>
                </a:lnTo>
                <a:lnTo>
                  <a:pt x="18336" y="343670"/>
                </a:lnTo>
                <a:lnTo>
                  <a:pt x="33508" y="301018"/>
                </a:lnTo>
                <a:lnTo>
                  <a:pt x="52384" y="260428"/>
                </a:lnTo>
                <a:lnTo>
                  <a:pt x="74740" y="222080"/>
                </a:lnTo>
                <a:lnTo>
                  <a:pt x="100354" y="186156"/>
                </a:lnTo>
                <a:lnTo>
                  <a:pt x="129002" y="152836"/>
                </a:lnTo>
                <a:lnTo>
                  <a:pt x="160461" y="122301"/>
                </a:lnTo>
                <a:lnTo>
                  <a:pt x="194506" y="94732"/>
                </a:lnTo>
                <a:lnTo>
                  <a:pt x="230915" y="70310"/>
                </a:lnTo>
                <a:lnTo>
                  <a:pt x="269464" y="49216"/>
                </a:lnTo>
                <a:lnTo>
                  <a:pt x="309931" y="31631"/>
                </a:lnTo>
                <a:lnTo>
                  <a:pt x="352090" y="17736"/>
                </a:lnTo>
                <a:lnTo>
                  <a:pt x="395719" y="7712"/>
                </a:lnTo>
                <a:lnTo>
                  <a:pt x="440595" y="1739"/>
                </a:lnTo>
                <a:lnTo>
                  <a:pt x="486493" y="0"/>
                </a:lnTo>
                <a:lnTo>
                  <a:pt x="533192" y="2673"/>
                </a:lnTo>
                <a:lnTo>
                  <a:pt x="582264" y="10184"/>
                </a:lnTo>
                <a:lnTo>
                  <a:pt x="629315" y="22068"/>
                </a:lnTo>
                <a:lnTo>
                  <a:pt x="674150" y="38130"/>
                </a:lnTo>
                <a:lnTo>
                  <a:pt x="716572" y="58172"/>
                </a:lnTo>
                <a:lnTo>
                  <a:pt x="756385" y="82000"/>
                </a:lnTo>
                <a:lnTo>
                  <a:pt x="793393" y="109417"/>
                </a:lnTo>
                <a:lnTo>
                  <a:pt x="827400" y="140227"/>
                </a:lnTo>
                <a:lnTo>
                  <a:pt x="858210" y="174233"/>
                </a:lnTo>
                <a:lnTo>
                  <a:pt x="885626" y="211241"/>
                </a:lnTo>
                <a:lnTo>
                  <a:pt x="909454" y="251054"/>
                </a:lnTo>
                <a:lnTo>
                  <a:pt x="929497" y="293476"/>
                </a:lnTo>
                <a:lnTo>
                  <a:pt x="945558" y="338311"/>
                </a:lnTo>
                <a:lnTo>
                  <a:pt x="957442" y="385362"/>
                </a:lnTo>
                <a:lnTo>
                  <a:pt x="964953" y="434435"/>
                </a:lnTo>
                <a:lnTo>
                  <a:pt x="482476" y="485150"/>
                </a:lnTo>
                <a:close/>
              </a:path>
            </a:pathLst>
          </a:custGeom>
          <a:ln w="112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60827" y="8085150"/>
            <a:ext cx="970280" cy="535940"/>
          </a:xfrm>
          <a:custGeom>
            <a:avLst/>
            <a:gdLst/>
            <a:ahLst/>
            <a:cxnLst/>
            <a:rect l="l" t="t" r="r" b="b"/>
            <a:pathLst>
              <a:path w="970279" h="535940">
                <a:moveTo>
                  <a:pt x="2600" y="0"/>
                </a:moveTo>
                <a:lnTo>
                  <a:pt x="650" y="25146"/>
                </a:lnTo>
                <a:lnTo>
                  <a:pt x="0" y="50719"/>
                </a:lnTo>
                <a:lnTo>
                  <a:pt x="650" y="76290"/>
                </a:lnTo>
                <a:lnTo>
                  <a:pt x="9693" y="147662"/>
                </a:lnTo>
                <a:lnTo>
                  <a:pt x="20937" y="192195"/>
                </a:lnTo>
                <a:lnTo>
                  <a:pt x="36108" y="234846"/>
                </a:lnTo>
                <a:lnTo>
                  <a:pt x="54984" y="275437"/>
                </a:lnTo>
                <a:lnTo>
                  <a:pt x="77341" y="313785"/>
                </a:lnTo>
                <a:lnTo>
                  <a:pt x="102955" y="349709"/>
                </a:lnTo>
                <a:lnTo>
                  <a:pt x="131603" y="383029"/>
                </a:lnTo>
                <a:lnTo>
                  <a:pt x="163061" y="413564"/>
                </a:lnTo>
                <a:lnTo>
                  <a:pt x="197107" y="441133"/>
                </a:lnTo>
                <a:lnTo>
                  <a:pt x="233516" y="465555"/>
                </a:lnTo>
                <a:lnTo>
                  <a:pt x="272065" y="486649"/>
                </a:lnTo>
                <a:lnTo>
                  <a:pt x="312531" y="504234"/>
                </a:lnTo>
                <a:lnTo>
                  <a:pt x="354690" y="518129"/>
                </a:lnTo>
                <a:lnTo>
                  <a:pt x="398320" y="528153"/>
                </a:lnTo>
                <a:lnTo>
                  <a:pt x="443195" y="534125"/>
                </a:lnTo>
                <a:lnTo>
                  <a:pt x="489094" y="535865"/>
                </a:lnTo>
                <a:lnTo>
                  <a:pt x="535792" y="533192"/>
                </a:lnTo>
                <a:lnTo>
                  <a:pt x="582024" y="526099"/>
                </a:lnTo>
                <a:lnTo>
                  <a:pt x="626557" y="514855"/>
                </a:lnTo>
                <a:lnTo>
                  <a:pt x="669209" y="499683"/>
                </a:lnTo>
                <a:lnTo>
                  <a:pt x="709800" y="480808"/>
                </a:lnTo>
                <a:lnTo>
                  <a:pt x="748149" y="458451"/>
                </a:lnTo>
                <a:lnTo>
                  <a:pt x="784074" y="432837"/>
                </a:lnTo>
                <a:lnTo>
                  <a:pt x="817395" y="404189"/>
                </a:lnTo>
                <a:lnTo>
                  <a:pt x="847930" y="372731"/>
                </a:lnTo>
                <a:lnTo>
                  <a:pt x="875499" y="338685"/>
                </a:lnTo>
                <a:lnTo>
                  <a:pt x="899922" y="302276"/>
                </a:lnTo>
                <a:lnTo>
                  <a:pt x="921016" y="263727"/>
                </a:lnTo>
                <a:lnTo>
                  <a:pt x="938600" y="223261"/>
                </a:lnTo>
                <a:lnTo>
                  <a:pt x="952495" y="181101"/>
                </a:lnTo>
                <a:lnTo>
                  <a:pt x="962519" y="137472"/>
                </a:lnTo>
                <a:lnTo>
                  <a:pt x="968490" y="92596"/>
                </a:lnTo>
                <a:lnTo>
                  <a:pt x="970077" y="50715"/>
                </a:lnTo>
                <a:lnTo>
                  <a:pt x="485077" y="50715"/>
                </a:lnTo>
                <a:lnTo>
                  <a:pt x="2600" y="0"/>
                </a:lnTo>
                <a:close/>
              </a:path>
              <a:path w="970279" h="535940">
                <a:moveTo>
                  <a:pt x="967554" y="0"/>
                </a:moveTo>
                <a:lnTo>
                  <a:pt x="485077" y="50715"/>
                </a:lnTo>
                <a:lnTo>
                  <a:pt x="970077" y="50715"/>
                </a:lnTo>
                <a:lnTo>
                  <a:pt x="970229" y="46698"/>
                </a:lnTo>
                <a:lnTo>
                  <a:pt x="967554" y="0"/>
                </a:lnTo>
                <a:close/>
              </a:path>
            </a:pathLst>
          </a:custGeom>
          <a:solidFill>
            <a:srgbClr val="B3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60827" y="8085150"/>
            <a:ext cx="970280" cy="535940"/>
          </a:xfrm>
          <a:custGeom>
            <a:avLst/>
            <a:gdLst/>
            <a:ahLst/>
            <a:cxnLst/>
            <a:rect l="l" t="t" r="r" b="b"/>
            <a:pathLst>
              <a:path w="970279" h="535940">
                <a:moveTo>
                  <a:pt x="485077" y="50715"/>
                </a:moveTo>
                <a:lnTo>
                  <a:pt x="967554" y="0"/>
                </a:lnTo>
                <a:lnTo>
                  <a:pt x="970229" y="46698"/>
                </a:lnTo>
                <a:lnTo>
                  <a:pt x="968490" y="92596"/>
                </a:lnTo>
                <a:lnTo>
                  <a:pt x="962519" y="137472"/>
                </a:lnTo>
                <a:lnTo>
                  <a:pt x="952495" y="181101"/>
                </a:lnTo>
                <a:lnTo>
                  <a:pt x="938600" y="223261"/>
                </a:lnTo>
                <a:lnTo>
                  <a:pt x="921016" y="263727"/>
                </a:lnTo>
                <a:lnTo>
                  <a:pt x="899922" y="302276"/>
                </a:lnTo>
                <a:lnTo>
                  <a:pt x="875500" y="338685"/>
                </a:lnTo>
                <a:lnTo>
                  <a:pt x="847930" y="372731"/>
                </a:lnTo>
                <a:lnTo>
                  <a:pt x="817395" y="404189"/>
                </a:lnTo>
                <a:lnTo>
                  <a:pt x="784074" y="432837"/>
                </a:lnTo>
                <a:lnTo>
                  <a:pt x="748149" y="458451"/>
                </a:lnTo>
                <a:lnTo>
                  <a:pt x="709800" y="480808"/>
                </a:lnTo>
                <a:lnTo>
                  <a:pt x="669209" y="499683"/>
                </a:lnTo>
                <a:lnTo>
                  <a:pt x="626557" y="514855"/>
                </a:lnTo>
                <a:lnTo>
                  <a:pt x="582024" y="526099"/>
                </a:lnTo>
                <a:lnTo>
                  <a:pt x="535792" y="533192"/>
                </a:lnTo>
                <a:lnTo>
                  <a:pt x="489094" y="535865"/>
                </a:lnTo>
                <a:lnTo>
                  <a:pt x="443195" y="534125"/>
                </a:lnTo>
                <a:lnTo>
                  <a:pt x="398320" y="528153"/>
                </a:lnTo>
                <a:lnTo>
                  <a:pt x="354690" y="518129"/>
                </a:lnTo>
                <a:lnTo>
                  <a:pt x="312531" y="504234"/>
                </a:lnTo>
                <a:lnTo>
                  <a:pt x="272065" y="486649"/>
                </a:lnTo>
                <a:lnTo>
                  <a:pt x="233516" y="465555"/>
                </a:lnTo>
                <a:lnTo>
                  <a:pt x="197107" y="441133"/>
                </a:lnTo>
                <a:lnTo>
                  <a:pt x="163061" y="413564"/>
                </a:lnTo>
                <a:lnTo>
                  <a:pt x="131603" y="383029"/>
                </a:lnTo>
                <a:lnTo>
                  <a:pt x="102955" y="349709"/>
                </a:lnTo>
                <a:lnTo>
                  <a:pt x="77341" y="313785"/>
                </a:lnTo>
                <a:lnTo>
                  <a:pt x="54984" y="275437"/>
                </a:lnTo>
                <a:lnTo>
                  <a:pt x="36108" y="234846"/>
                </a:lnTo>
                <a:lnTo>
                  <a:pt x="20937" y="192195"/>
                </a:lnTo>
                <a:lnTo>
                  <a:pt x="9693" y="147662"/>
                </a:lnTo>
                <a:lnTo>
                  <a:pt x="2600" y="101430"/>
                </a:lnTo>
                <a:lnTo>
                  <a:pt x="0" y="50719"/>
                </a:lnTo>
                <a:lnTo>
                  <a:pt x="650" y="25146"/>
                </a:lnTo>
                <a:lnTo>
                  <a:pt x="2600" y="0"/>
                </a:lnTo>
                <a:lnTo>
                  <a:pt x="485077" y="50715"/>
                </a:lnTo>
                <a:close/>
              </a:path>
            </a:pathLst>
          </a:custGeom>
          <a:ln w="112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8196" y="6733782"/>
            <a:ext cx="1410256" cy="924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82123" y="7798520"/>
            <a:ext cx="1311910" cy="2711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sz="800" dirty="0">
                <a:solidFill>
                  <a:srgbClr val="E30613"/>
                </a:solidFill>
                <a:latin typeface="Trebuchet MS"/>
                <a:cs typeface="Trebuchet MS"/>
              </a:rPr>
              <a:t>Waren</a:t>
            </a:r>
            <a:r>
              <a:rPr sz="800" spc="-114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spc="10" dirty="0">
                <a:solidFill>
                  <a:srgbClr val="E30613"/>
                </a:solidFill>
                <a:latin typeface="Trebuchet MS"/>
                <a:cs typeface="Trebuchet MS"/>
              </a:rPr>
              <a:t>und</a:t>
            </a:r>
            <a:r>
              <a:rPr sz="800" spc="-114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E30613"/>
                </a:solidFill>
                <a:latin typeface="Trebuchet MS"/>
                <a:cs typeface="Trebuchet MS"/>
              </a:rPr>
              <a:t>Dienstleistungen,  </a:t>
            </a:r>
            <a:r>
              <a:rPr sz="800" spc="-15" dirty="0">
                <a:solidFill>
                  <a:srgbClr val="E30613"/>
                </a:solidFill>
                <a:latin typeface="Trebuchet MS"/>
                <a:cs typeface="Trebuchet MS"/>
              </a:rPr>
              <a:t>die</a:t>
            </a:r>
            <a:r>
              <a:rPr sz="800" spc="-75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E30613"/>
                </a:solidFill>
                <a:latin typeface="Trebuchet MS"/>
                <a:cs typeface="Trebuchet MS"/>
              </a:rPr>
              <a:t>in</a:t>
            </a:r>
            <a:r>
              <a:rPr sz="800" spc="-75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E30613"/>
                </a:solidFill>
                <a:latin typeface="Trebuchet MS"/>
                <a:cs typeface="Trebuchet MS"/>
              </a:rPr>
              <a:t>den</a:t>
            </a:r>
            <a:r>
              <a:rPr sz="800" spc="-70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E30613"/>
                </a:solidFill>
                <a:latin typeface="Trebuchet MS"/>
                <a:cs typeface="Trebuchet MS"/>
              </a:rPr>
              <a:t>Export</a:t>
            </a:r>
            <a:r>
              <a:rPr sz="800" spc="-75" dirty="0">
                <a:solidFill>
                  <a:srgbClr val="E30613"/>
                </a:solidFill>
                <a:latin typeface="Trebuchet MS"/>
                <a:cs typeface="Trebuchet MS"/>
              </a:rPr>
              <a:t> </a:t>
            </a:r>
            <a:r>
              <a:rPr sz="800" spc="-50" dirty="0">
                <a:solidFill>
                  <a:srgbClr val="E30613"/>
                </a:solidFill>
                <a:latin typeface="Trebuchet MS"/>
                <a:cs typeface="Trebuchet MS"/>
              </a:rPr>
              <a:t>gehe</a:t>
            </a:r>
            <a:r>
              <a:rPr sz="675" spc="-75" baseline="24691" dirty="0">
                <a:solidFill>
                  <a:srgbClr val="E30613"/>
                </a:solidFill>
                <a:latin typeface="Arial"/>
                <a:cs typeface="Arial"/>
              </a:rPr>
              <a:t>1</a:t>
            </a:r>
            <a:r>
              <a:rPr sz="800" spc="-50" dirty="0">
                <a:solidFill>
                  <a:srgbClr val="E30613"/>
                </a:solidFill>
                <a:latin typeface="Trebuchet MS"/>
                <a:cs typeface="Trebuchet MS"/>
              </a:rPr>
              <a:t>n.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08171" y="809519"/>
            <a:ext cx="2063750" cy="422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114" dirty="0">
                <a:solidFill>
                  <a:srgbClr val="E30613"/>
                </a:solidFill>
                <a:latin typeface="Arial"/>
                <a:cs typeface="Arial"/>
              </a:rPr>
              <a:t>Gefahr</a:t>
            </a:r>
            <a:r>
              <a:rPr sz="1400" spc="-11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270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400" spc="-12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75" dirty="0">
                <a:solidFill>
                  <a:srgbClr val="E30613"/>
                </a:solidFill>
                <a:latin typeface="Arial"/>
                <a:cs typeface="Arial"/>
              </a:rPr>
              <a:t>Wirtschaft  </a:t>
            </a:r>
            <a:r>
              <a:rPr sz="1400" spc="190" dirty="0">
                <a:solidFill>
                  <a:srgbClr val="E30613"/>
                </a:solidFill>
                <a:latin typeface="Arial"/>
                <a:cs typeface="Arial"/>
              </a:rPr>
              <a:t>und</a:t>
            </a:r>
            <a:r>
              <a:rPr sz="1400" spc="-9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E30613"/>
                </a:solidFill>
                <a:latin typeface="Arial"/>
                <a:cs typeface="Arial"/>
              </a:rPr>
              <a:t>Arbeitsplätze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520871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0871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2828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92828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11592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11592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62215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562215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10233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510233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10"/>
              </a:spcBef>
            </a:pPr>
            <a:r>
              <a:rPr sz="1050" spc="100" dirty="0">
                <a:solidFill>
                  <a:srgbClr val="FFFFFF"/>
                </a:solidFill>
                <a:latin typeface="Arial"/>
                <a:cs typeface="Arial"/>
              </a:rPr>
              <a:t>unser</a:t>
            </a:r>
            <a:r>
              <a:rPr sz="1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FFFFFF"/>
                </a:solidFill>
                <a:latin typeface="Arial"/>
                <a:cs typeface="Arial"/>
              </a:rPr>
              <a:t>Wohlstand</a:t>
            </a:r>
            <a:r>
              <a:rPr sz="10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FFFFFF"/>
                </a:solidFill>
                <a:latin typeface="Arial"/>
                <a:cs typeface="Arial"/>
              </a:rPr>
              <a:t>hängt</a:t>
            </a:r>
            <a:r>
              <a:rPr sz="1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Arial"/>
                <a:cs typeface="Arial"/>
              </a:rPr>
              <a:t>vom</a:t>
            </a:r>
            <a:r>
              <a:rPr sz="10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30" dirty="0">
                <a:solidFill>
                  <a:srgbClr val="FFFFFF"/>
                </a:solidFill>
                <a:latin typeface="Arial"/>
                <a:cs typeface="Arial"/>
              </a:rPr>
              <a:t>export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endParaRPr sz="10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60912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860912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7094">
              <a:lnSpc>
                <a:spcPct val="100000"/>
              </a:lnSpc>
              <a:spcBef>
                <a:spcPts val="110"/>
              </a:spcBef>
            </a:pPr>
            <a:r>
              <a:rPr sz="1050" spc="105" dirty="0">
                <a:solidFill>
                  <a:srgbClr val="FFFFFF"/>
                </a:solidFill>
                <a:latin typeface="Arial"/>
                <a:cs typeface="Arial"/>
              </a:rPr>
              <a:t>risiko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Arial"/>
                <a:cs typeface="Arial"/>
              </a:rPr>
              <a:t>kernenergie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211614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0211614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r>
              <a:rPr sz="1050" spc="-110" dirty="0">
                <a:solidFill>
                  <a:srgbClr val="FFFFFF"/>
                </a:solidFill>
                <a:latin typeface="Arial"/>
                <a:cs typeface="Arial"/>
              </a:rPr>
              <a:t>GLEICHE </a:t>
            </a:r>
            <a:r>
              <a:rPr sz="1050" spc="-90" dirty="0">
                <a:solidFill>
                  <a:srgbClr val="FFFFFF"/>
                </a:solidFill>
                <a:latin typeface="Arial"/>
                <a:cs typeface="Arial"/>
              </a:rPr>
              <a:t>CHANCEN </a:t>
            </a:r>
            <a:r>
              <a:rPr sz="1050" spc="-110" dirty="0">
                <a:solidFill>
                  <a:srgbClr val="FFFFFF"/>
                </a:solidFill>
                <a:latin typeface="Arial"/>
                <a:cs typeface="Arial"/>
              </a:rPr>
              <a:t>FÜR 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MÄNNER 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95" dirty="0">
                <a:solidFill>
                  <a:srgbClr val="FFFFFF"/>
                </a:solidFill>
                <a:latin typeface="Arial"/>
                <a:cs typeface="Arial"/>
              </a:rPr>
              <a:t>FRAUEN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562316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3562316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10"/>
              </a:spcBef>
            </a:pPr>
            <a:r>
              <a:rPr sz="1050" spc="95" dirty="0">
                <a:solidFill>
                  <a:srgbClr val="FFFFFF"/>
                </a:solidFill>
                <a:latin typeface="Arial"/>
                <a:cs typeface="Arial"/>
              </a:rPr>
              <a:t>aufstieg </a:t>
            </a:r>
            <a:r>
              <a:rPr sz="1050" spc="140" dirty="0">
                <a:solidFill>
                  <a:srgbClr val="FFFFFF"/>
                </a:solidFill>
                <a:latin typeface="Arial"/>
                <a:cs typeface="Arial"/>
              </a:rPr>
              <a:t>durch</a:t>
            </a:r>
            <a:r>
              <a:rPr sz="10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FFFFFF"/>
                </a:solidFill>
                <a:latin typeface="Arial"/>
                <a:cs typeface="Arial"/>
              </a:rPr>
              <a:t>bildung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620224" y="8076493"/>
            <a:ext cx="204730" cy="24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18891" y="8076493"/>
            <a:ext cx="204730" cy="24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25389" y="8108150"/>
            <a:ext cx="96409" cy="89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51832" y="8004378"/>
            <a:ext cx="243840" cy="296545"/>
          </a:xfrm>
          <a:custGeom>
            <a:avLst/>
            <a:gdLst/>
            <a:ahLst/>
            <a:cxnLst/>
            <a:rect l="l" t="t" r="r" b="b"/>
            <a:pathLst>
              <a:path w="243840" h="296545">
                <a:moveTo>
                  <a:pt x="240033" y="254454"/>
                </a:moveTo>
                <a:lnTo>
                  <a:pt x="3489" y="254454"/>
                </a:lnTo>
                <a:lnTo>
                  <a:pt x="0" y="257933"/>
                </a:lnTo>
                <a:lnTo>
                  <a:pt x="0" y="292899"/>
                </a:lnTo>
                <a:lnTo>
                  <a:pt x="3489" y="296389"/>
                </a:lnTo>
                <a:lnTo>
                  <a:pt x="240033" y="296389"/>
                </a:lnTo>
                <a:lnTo>
                  <a:pt x="243523" y="292899"/>
                </a:lnTo>
                <a:lnTo>
                  <a:pt x="243523" y="257933"/>
                </a:lnTo>
                <a:lnTo>
                  <a:pt x="240033" y="254454"/>
                </a:lnTo>
                <a:close/>
              </a:path>
              <a:path w="243840" h="296545">
                <a:moveTo>
                  <a:pt x="219263" y="41934"/>
                </a:moveTo>
                <a:lnTo>
                  <a:pt x="24260" y="41934"/>
                </a:lnTo>
                <a:lnTo>
                  <a:pt x="24260" y="127221"/>
                </a:lnTo>
                <a:lnTo>
                  <a:pt x="3489" y="127221"/>
                </a:lnTo>
                <a:lnTo>
                  <a:pt x="0" y="130711"/>
                </a:lnTo>
                <a:lnTo>
                  <a:pt x="0" y="165677"/>
                </a:lnTo>
                <a:lnTo>
                  <a:pt x="3489" y="169167"/>
                </a:lnTo>
                <a:lnTo>
                  <a:pt x="24260" y="169167"/>
                </a:lnTo>
                <a:lnTo>
                  <a:pt x="24260" y="254454"/>
                </a:lnTo>
                <a:lnTo>
                  <a:pt x="219263" y="254454"/>
                </a:lnTo>
                <a:lnTo>
                  <a:pt x="219263" y="202996"/>
                </a:lnTo>
                <a:lnTo>
                  <a:pt x="121761" y="202996"/>
                </a:lnTo>
                <a:lnTo>
                  <a:pt x="99022" y="198409"/>
                </a:lnTo>
                <a:lnTo>
                  <a:pt x="80455" y="185896"/>
                </a:lnTo>
                <a:lnTo>
                  <a:pt x="67936" y="167329"/>
                </a:lnTo>
                <a:lnTo>
                  <a:pt x="63346" y="144580"/>
                </a:lnTo>
                <a:lnTo>
                  <a:pt x="67936" y="121835"/>
                </a:lnTo>
                <a:lnTo>
                  <a:pt x="80455" y="103261"/>
                </a:lnTo>
                <a:lnTo>
                  <a:pt x="99022" y="90735"/>
                </a:lnTo>
                <a:lnTo>
                  <a:pt x="121761" y="86131"/>
                </a:lnTo>
                <a:lnTo>
                  <a:pt x="219263" y="86131"/>
                </a:lnTo>
                <a:lnTo>
                  <a:pt x="219263" y="41934"/>
                </a:lnTo>
                <a:close/>
              </a:path>
              <a:path w="243840" h="296545">
                <a:moveTo>
                  <a:pt x="219263" y="86131"/>
                </a:moveTo>
                <a:lnTo>
                  <a:pt x="128527" y="86131"/>
                </a:lnTo>
                <a:lnTo>
                  <a:pt x="135034" y="87291"/>
                </a:lnTo>
                <a:lnTo>
                  <a:pt x="148205" y="91906"/>
                </a:lnTo>
                <a:lnTo>
                  <a:pt x="177975" y="128644"/>
                </a:lnTo>
                <a:lnTo>
                  <a:pt x="180166" y="147507"/>
                </a:lnTo>
                <a:lnTo>
                  <a:pt x="179952" y="150378"/>
                </a:lnTo>
                <a:lnTo>
                  <a:pt x="160088" y="188661"/>
                </a:lnTo>
                <a:lnTo>
                  <a:pt x="121761" y="202996"/>
                </a:lnTo>
                <a:lnTo>
                  <a:pt x="219263" y="202996"/>
                </a:lnTo>
                <a:lnTo>
                  <a:pt x="219263" y="169167"/>
                </a:lnTo>
                <a:lnTo>
                  <a:pt x="240033" y="169167"/>
                </a:lnTo>
                <a:lnTo>
                  <a:pt x="243523" y="165677"/>
                </a:lnTo>
                <a:lnTo>
                  <a:pt x="243523" y="130711"/>
                </a:lnTo>
                <a:lnTo>
                  <a:pt x="240033" y="127221"/>
                </a:lnTo>
                <a:lnTo>
                  <a:pt x="219263" y="127221"/>
                </a:lnTo>
                <a:lnTo>
                  <a:pt x="219263" y="86131"/>
                </a:lnTo>
                <a:close/>
              </a:path>
              <a:path w="243840" h="296545">
                <a:moveTo>
                  <a:pt x="240033" y="0"/>
                </a:moveTo>
                <a:lnTo>
                  <a:pt x="3489" y="0"/>
                </a:lnTo>
                <a:lnTo>
                  <a:pt x="0" y="3478"/>
                </a:lnTo>
                <a:lnTo>
                  <a:pt x="0" y="38444"/>
                </a:lnTo>
                <a:lnTo>
                  <a:pt x="3489" y="41934"/>
                </a:lnTo>
                <a:lnTo>
                  <a:pt x="240033" y="41934"/>
                </a:lnTo>
                <a:lnTo>
                  <a:pt x="243523" y="38444"/>
                </a:lnTo>
                <a:lnTo>
                  <a:pt x="243523" y="3478"/>
                </a:lnTo>
                <a:lnTo>
                  <a:pt x="24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01348" y="8046601"/>
            <a:ext cx="3350895" cy="596265"/>
          </a:xfrm>
          <a:custGeom>
            <a:avLst/>
            <a:gdLst/>
            <a:ahLst/>
            <a:cxnLst/>
            <a:rect l="l" t="t" r="r" b="b"/>
            <a:pathLst>
              <a:path w="3350895" h="596265">
                <a:moveTo>
                  <a:pt x="1376169" y="0"/>
                </a:moveTo>
                <a:lnTo>
                  <a:pt x="1204649" y="63819"/>
                </a:lnTo>
                <a:lnTo>
                  <a:pt x="319118" y="169921"/>
                </a:lnTo>
                <a:lnTo>
                  <a:pt x="0" y="200542"/>
                </a:lnTo>
                <a:lnTo>
                  <a:pt x="0" y="502200"/>
                </a:lnTo>
                <a:lnTo>
                  <a:pt x="3350679" y="596020"/>
                </a:lnTo>
                <a:lnTo>
                  <a:pt x="3350679" y="343040"/>
                </a:lnTo>
                <a:lnTo>
                  <a:pt x="3318764" y="343040"/>
                </a:lnTo>
                <a:lnTo>
                  <a:pt x="2664587" y="305012"/>
                </a:lnTo>
                <a:lnTo>
                  <a:pt x="2142044" y="187472"/>
                </a:lnTo>
                <a:lnTo>
                  <a:pt x="1376169" y="0"/>
                </a:lnTo>
                <a:close/>
              </a:path>
              <a:path w="3350895" h="596265">
                <a:moveTo>
                  <a:pt x="3350679" y="339438"/>
                </a:moveTo>
                <a:lnTo>
                  <a:pt x="3337505" y="340841"/>
                </a:lnTo>
                <a:lnTo>
                  <a:pt x="3318764" y="343040"/>
                </a:lnTo>
                <a:lnTo>
                  <a:pt x="3350679" y="343040"/>
                </a:lnTo>
                <a:lnTo>
                  <a:pt x="3350679" y="339438"/>
                </a:lnTo>
                <a:close/>
              </a:path>
            </a:pathLst>
          </a:custGeom>
          <a:solidFill>
            <a:srgbClr val="B3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50861" y="788949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233977" y="0"/>
                </a:moveTo>
                <a:lnTo>
                  <a:pt x="186821" y="4753"/>
                </a:lnTo>
                <a:lnTo>
                  <a:pt x="142901" y="18388"/>
                </a:lnTo>
                <a:lnTo>
                  <a:pt x="103156" y="39962"/>
                </a:lnTo>
                <a:lnTo>
                  <a:pt x="68529" y="68534"/>
                </a:lnTo>
                <a:lnTo>
                  <a:pt x="39958" y="103164"/>
                </a:lnTo>
                <a:lnTo>
                  <a:pt x="18386" y="142910"/>
                </a:lnTo>
                <a:lnTo>
                  <a:pt x="4753" y="186832"/>
                </a:lnTo>
                <a:lnTo>
                  <a:pt x="0" y="233988"/>
                </a:lnTo>
                <a:lnTo>
                  <a:pt x="4753" y="281144"/>
                </a:lnTo>
                <a:lnTo>
                  <a:pt x="18386" y="325064"/>
                </a:lnTo>
                <a:lnTo>
                  <a:pt x="39958" y="364808"/>
                </a:lnTo>
                <a:lnTo>
                  <a:pt x="68529" y="399436"/>
                </a:lnTo>
                <a:lnTo>
                  <a:pt x="103156" y="428007"/>
                </a:lnTo>
                <a:lnTo>
                  <a:pt x="142901" y="449579"/>
                </a:lnTo>
                <a:lnTo>
                  <a:pt x="186821" y="463212"/>
                </a:lnTo>
                <a:lnTo>
                  <a:pt x="233977" y="467965"/>
                </a:lnTo>
                <a:lnTo>
                  <a:pt x="281132" y="463212"/>
                </a:lnTo>
                <a:lnTo>
                  <a:pt x="325053" y="449579"/>
                </a:lnTo>
                <a:lnTo>
                  <a:pt x="364797" y="428007"/>
                </a:lnTo>
                <a:lnTo>
                  <a:pt x="399425" y="399436"/>
                </a:lnTo>
                <a:lnTo>
                  <a:pt x="427995" y="364808"/>
                </a:lnTo>
                <a:lnTo>
                  <a:pt x="449567" y="325064"/>
                </a:lnTo>
                <a:lnTo>
                  <a:pt x="463201" y="281144"/>
                </a:lnTo>
                <a:lnTo>
                  <a:pt x="467954" y="233988"/>
                </a:lnTo>
                <a:lnTo>
                  <a:pt x="463201" y="186832"/>
                </a:lnTo>
                <a:lnTo>
                  <a:pt x="449567" y="142910"/>
                </a:lnTo>
                <a:lnTo>
                  <a:pt x="427995" y="103164"/>
                </a:lnTo>
                <a:lnTo>
                  <a:pt x="399425" y="68534"/>
                </a:lnTo>
                <a:lnTo>
                  <a:pt x="364797" y="39962"/>
                </a:lnTo>
                <a:lnTo>
                  <a:pt x="325053" y="18388"/>
                </a:lnTo>
                <a:lnTo>
                  <a:pt x="281132" y="4753"/>
                </a:lnTo>
                <a:lnTo>
                  <a:pt x="233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16402" y="7999480"/>
            <a:ext cx="338458" cy="3136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24236" y="7748885"/>
            <a:ext cx="908685" cy="863600"/>
          </a:xfrm>
          <a:custGeom>
            <a:avLst/>
            <a:gdLst/>
            <a:ahLst/>
            <a:cxnLst/>
            <a:rect l="l" t="t" r="r" b="b"/>
            <a:pathLst>
              <a:path w="908684" h="863600">
                <a:moveTo>
                  <a:pt x="791619" y="0"/>
                </a:moveTo>
                <a:lnTo>
                  <a:pt x="131205" y="0"/>
                </a:lnTo>
                <a:lnTo>
                  <a:pt x="123325" y="3838"/>
                </a:lnTo>
                <a:lnTo>
                  <a:pt x="118518" y="10537"/>
                </a:lnTo>
                <a:lnTo>
                  <a:pt x="115599" y="15904"/>
                </a:lnTo>
                <a:lnTo>
                  <a:pt x="114088" y="21804"/>
                </a:lnTo>
                <a:lnTo>
                  <a:pt x="114051" y="28210"/>
                </a:lnTo>
                <a:lnTo>
                  <a:pt x="115399" y="34380"/>
                </a:lnTo>
                <a:lnTo>
                  <a:pt x="118393" y="43967"/>
                </a:lnTo>
                <a:lnTo>
                  <a:pt x="125756" y="70106"/>
                </a:lnTo>
                <a:lnTo>
                  <a:pt x="135728" y="110821"/>
                </a:lnTo>
                <a:lnTo>
                  <a:pt x="146549" y="164134"/>
                </a:lnTo>
                <a:lnTo>
                  <a:pt x="156458" y="228069"/>
                </a:lnTo>
                <a:lnTo>
                  <a:pt x="163694" y="300649"/>
                </a:lnTo>
                <a:lnTo>
                  <a:pt x="166497" y="379897"/>
                </a:lnTo>
                <a:lnTo>
                  <a:pt x="162145" y="446769"/>
                </a:lnTo>
                <a:lnTo>
                  <a:pt x="150324" y="512188"/>
                </a:lnTo>
                <a:lnTo>
                  <a:pt x="132886" y="574851"/>
                </a:lnTo>
                <a:lnTo>
                  <a:pt x="111685" y="633453"/>
                </a:lnTo>
                <a:lnTo>
                  <a:pt x="88573" y="686691"/>
                </a:lnTo>
                <a:lnTo>
                  <a:pt x="65403" y="733262"/>
                </a:lnTo>
                <a:lnTo>
                  <a:pt x="44028" y="771862"/>
                </a:lnTo>
                <a:lnTo>
                  <a:pt x="14073" y="819935"/>
                </a:lnTo>
                <a:lnTo>
                  <a:pt x="2792" y="834080"/>
                </a:lnTo>
                <a:lnTo>
                  <a:pt x="173" y="840858"/>
                </a:lnTo>
                <a:lnTo>
                  <a:pt x="0" y="846530"/>
                </a:lnTo>
                <a:lnTo>
                  <a:pt x="932" y="850486"/>
                </a:lnTo>
                <a:lnTo>
                  <a:pt x="2340" y="854336"/>
                </a:lnTo>
                <a:lnTo>
                  <a:pt x="7259" y="863331"/>
                </a:lnTo>
                <a:lnTo>
                  <a:pt x="901054" y="863331"/>
                </a:lnTo>
                <a:lnTo>
                  <a:pt x="905973" y="854336"/>
                </a:lnTo>
                <a:lnTo>
                  <a:pt x="907380" y="850475"/>
                </a:lnTo>
                <a:lnTo>
                  <a:pt x="908323" y="846526"/>
                </a:lnTo>
                <a:lnTo>
                  <a:pt x="908152" y="840858"/>
                </a:lnTo>
                <a:lnTo>
                  <a:pt x="905527" y="834076"/>
                </a:lnTo>
                <a:lnTo>
                  <a:pt x="899121" y="826789"/>
                </a:lnTo>
                <a:lnTo>
                  <a:pt x="894656" y="819927"/>
                </a:lnTo>
                <a:lnTo>
                  <a:pt x="867418" y="771859"/>
                </a:lnTo>
                <a:lnTo>
                  <a:pt x="848006" y="733260"/>
                </a:lnTo>
                <a:lnTo>
                  <a:pt x="826971" y="686690"/>
                </a:lnTo>
                <a:lnTo>
                  <a:pt x="805994" y="633452"/>
                </a:lnTo>
                <a:lnTo>
                  <a:pt x="794688" y="599015"/>
                </a:lnTo>
                <a:lnTo>
                  <a:pt x="461378" y="599015"/>
                </a:lnTo>
                <a:lnTo>
                  <a:pt x="414355" y="593602"/>
                </a:lnTo>
                <a:lnTo>
                  <a:pt x="371189" y="578184"/>
                </a:lnTo>
                <a:lnTo>
                  <a:pt x="333112" y="553985"/>
                </a:lnTo>
                <a:lnTo>
                  <a:pt x="301353" y="522233"/>
                </a:lnTo>
                <a:lnTo>
                  <a:pt x="277144" y="484155"/>
                </a:lnTo>
                <a:lnTo>
                  <a:pt x="261715" y="440976"/>
                </a:lnTo>
                <a:lnTo>
                  <a:pt x="256299" y="393924"/>
                </a:lnTo>
                <a:lnTo>
                  <a:pt x="261715" y="346876"/>
                </a:lnTo>
                <a:lnTo>
                  <a:pt x="277144" y="303691"/>
                </a:lnTo>
                <a:lnTo>
                  <a:pt x="301353" y="265597"/>
                </a:lnTo>
                <a:lnTo>
                  <a:pt x="333112" y="233824"/>
                </a:lnTo>
                <a:lnTo>
                  <a:pt x="371189" y="209599"/>
                </a:lnTo>
                <a:lnTo>
                  <a:pt x="414355" y="194152"/>
                </a:lnTo>
                <a:lnTo>
                  <a:pt x="461378" y="188710"/>
                </a:lnTo>
                <a:lnTo>
                  <a:pt x="771634" y="188710"/>
                </a:lnTo>
                <a:lnTo>
                  <a:pt x="776060" y="160028"/>
                </a:lnTo>
                <a:lnTo>
                  <a:pt x="786801" y="107779"/>
                </a:lnTo>
                <a:lnTo>
                  <a:pt x="796698" y="68479"/>
                </a:lnTo>
                <a:lnTo>
                  <a:pt x="804005" y="43587"/>
                </a:lnTo>
                <a:lnTo>
                  <a:pt x="806974" y="34560"/>
                </a:lnTo>
                <a:lnTo>
                  <a:pt x="808496" y="28210"/>
                </a:lnTo>
                <a:lnTo>
                  <a:pt x="808496" y="21804"/>
                </a:lnTo>
                <a:lnTo>
                  <a:pt x="807115" y="16038"/>
                </a:lnTo>
                <a:lnTo>
                  <a:pt x="804261" y="10638"/>
                </a:lnTo>
                <a:lnTo>
                  <a:pt x="799510" y="3883"/>
                </a:lnTo>
                <a:lnTo>
                  <a:pt x="791619" y="0"/>
                </a:lnTo>
                <a:close/>
              </a:path>
              <a:path w="908684" h="863600">
                <a:moveTo>
                  <a:pt x="771634" y="188710"/>
                </a:moveTo>
                <a:lnTo>
                  <a:pt x="461378" y="188710"/>
                </a:lnTo>
                <a:lnTo>
                  <a:pt x="479020" y="189463"/>
                </a:lnTo>
                <a:lnTo>
                  <a:pt x="496253" y="191675"/>
                </a:lnTo>
                <a:lnTo>
                  <a:pt x="547554" y="207640"/>
                </a:lnTo>
                <a:lnTo>
                  <a:pt x="581311" y="227402"/>
                </a:lnTo>
                <a:lnTo>
                  <a:pt x="623288" y="267933"/>
                </a:lnTo>
                <a:lnTo>
                  <a:pt x="644293" y="300997"/>
                </a:lnTo>
                <a:lnTo>
                  <a:pt x="658756" y="337943"/>
                </a:lnTo>
                <a:lnTo>
                  <a:pt x="665872" y="377972"/>
                </a:lnTo>
                <a:lnTo>
                  <a:pt x="666469" y="388521"/>
                </a:lnTo>
                <a:lnTo>
                  <a:pt x="666468" y="393924"/>
                </a:lnTo>
                <a:lnTo>
                  <a:pt x="651300" y="471455"/>
                </a:lnTo>
                <a:lnTo>
                  <a:pt x="628050" y="513455"/>
                </a:lnTo>
                <a:lnTo>
                  <a:pt x="595967" y="548682"/>
                </a:lnTo>
                <a:lnTo>
                  <a:pt x="556516" y="575664"/>
                </a:lnTo>
                <a:lnTo>
                  <a:pt x="511164" y="592932"/>
                </a:lnTo>
                <a:lnTo>
                  <a:pt x="461378" y="599015"/>
                </a:lnTo>
                <a:lnTo>
                  <a:pt x="794688" y="599015"/>
                </a:lnTo>
                <a:lnTo>
                  <a:pt x="786755" y="574850"/>
                </a:lnTo>
                <a:lnTo>
                  <a:pt x="770933" y="512188"/>
                </a:lnTo>
                <a:lnTo>
                  <a:pt x="760207" y="446769"/>
                </a:lnTo>
                <a:lnTo>
                  <a:pt x="756259" y="379897"/>
                </a:lnTo>
                <a:lnTo>
                  <a:pt x="759042" y="297545"/>
                </a:lnTo>
                <a:lnTo>
                  <a:pt x="766225" y="223770"/>
                </a:lnTo>
                <a:lnTo>
                  <a:pt x="771634" y="188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969968" y="7759705"/>
            <a:ext cx="74041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46,9</a:t>
            </a:r>
            <a:r>
              <a:rPr sz="195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2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938308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 rot="20400000">
            <a:off x="7056060" y="5059117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542148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 rot="20400000">
            <a:off x="3659900" y="5059117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0307326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 rot="20400000">
            <a:off x="10425078" y="5059117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3649991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 rot="20400000">
            <a:off x="13767821" y="5059117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1329626" y="7905705"/>
            <a:ext cx="290830" cy="347980"/>
          </a:xfrm>
          <a:custGeom>
            <a:avLst/>
            <a:gdLst/>
            <a:ahLst/>
            <a:cxnLst/>
            <a:rect l="l" t="t" r="r" b="b"/>
            <a:pathLst>
              <a:path w="290829" h="347979">
                <a:moveTo>
                  <a:pt x="113949" y="147395"/>
                </a:moveTo>
                <a:lnTo>
                  <a:pt x="45919" y="163459"/>
                </a:lnTo>
                <a:lnTo>
                  <a:pt x="15693" y="197480"/>
                </a:lnTo>
                <a:lnTo>
                  <a:pt x="0" y="347836"/>
                </a:lnTo>
                <a:lnTo>
                  <a:pt x="20758" y="347836"/>
                </a:lnTo>
                <a:lnTo>
                  <a:pt x="34583" y="203142"/>
                </a:lnTo>
                <a:lnTo>
                  <a:pt x="36385" y="194152"/>
                </a:lnTo>
                <a:lnTo>
                  <a:pt x="40492" y="187909"/>
                </a:lnTo>
                <a:lnTo>
                  <a:pt x="47078" y="183615"/>
                </a:lnTo>
                <a:lnTo>
                  <a:pt x="56321" y="180470"/>
                </a:lnTo>
                <a:lnTo>
                  <a:pt x="97895" y="170079"/>
                </a:lnTo>
                <a:lnTo>
                  <a:pt x="119068" y="170079"/>
                </a:lnTo>
                <a:lnTo>
                  <a:pt x="121514" y="168188"/>
                </a:lnTo>
                <a:lnTo>
                  <a:pt x="113949" y="147395"/>
                </a:lnTo>
                <a:close/>
              </a:path>
              <a:path w="290829" h="347979">
                <a:moveTo>
                  <a:pt x="71440" y="232434"/>
                </a:moveTo>
                <a:lnTo>
                  <a:pt x="61038" y="232434"/>
                </a:lnTo>
                <a:lnTo>
                  <a:pt x="56321" y="237163"/>
                </a:lnTo>
                <a:lnTo>
                  <a:pt x="56245" y="242825"/>
                </a:lnTo>
                <a:lnTo>
                  <a:pt x="47788" y="347836"/>
                </a:lnTo>
                <a:lnTo>
                  <a:pt x="69481" y="347836"/>
                </a:lnTo>
                <a:lnTo>
                  <a:pt x="76040" y="242825"/>
                </a:lnTo>
                <a:lnTo>
                  <a:pt x="76157" y="236217"/>
                </a:lnTo>
                <a:lnTo>
                  <a:pt x="71440" y="232434"/>
                </a:lnTo>
                <a:close/>
              </a:path>
              <a:path w="290829" h="347979">
                <a:moveTo>
                  <a:pt x="119068" y="170079"/>
                </a:moveTo>
                <a:lnTo>
                  <a:pt x="97895" y="170079"/>
                </a:lnTo>
                <a:lnTo>
                  <a:pt x="90330" y="175741"/>
                </a:lnTo>
                <a:lnTo>
                  <a:pt x="85602" y="183306"/>
                </a:lnTo>
                <a:lnTo>
                  <a:pt x="85602" y="191806"/>
                </a:lnTo>
                <a:lnTo>
                  <a:pt x="88291" y="208876"/>
                </a:lnTo>
                <a:lnTo>
                  <a:pt x="97182" y="231258"/>
                </a:lnTo>
                <a:lnTo>
                  <a:pt x="113514" y="262497"/>
                </a:lnTo>
                <a:lnTo>
                  <a:pt x="138524" y="306138"/>
                </a:lnTo>
                <a:lnTo>
                  <a:pt x="132974" y="315775"/>
                </a:lnTo>
                <a:lnTo>
                  <a:pt x="127809" y="326050"/>
                </a:lnTo>
                <a:lnTo>
                  <a:pt x="123139" y="336793"/>
                </a:lnTo>
                <a:lnTo>
                  <a:pt x="119071" y="347836"/>
                </a:lnTo>
                <a:lnTo>
                  <a:pt x="141575" y="347836"/>
                </a:lnTo>
                <a:lnTo>
                  <a:pt x="159188" y="303683"/>
                </a:lnTo>
                <a:lnTo>
                  <a:pt x="180012" y="261065"/>
                </a:lnTo>
                <a:lnTo>
                  <a:pt x="195596" y="226772"/>
                </a:lnTo>
                <a:lnTo>
                  <a:pt x="118677" y="226772"/>
                </a:lnTo>
                <a:lnTo>
                  <a:pt x="114911" y="219445"/>
                </a:lnTo>
                <a:lnTo>
                  <a:pt x="111236" y="210703"/>
                </a:lnTo>
                <a:lnTo>
                  <a:pt x="108447" y="201254"/>
                </a:lnTo>
                <a:lnTo>
                  <a:pt x="107340" y="191806"/>
                </a:lnTo>
                <a:lnTo>
                  <a:pt x="108358" y="185195"/>
                </a:lnTo>
                <a:lnTo>
                  <a:pt x="111236" y="178582"/>
                </a:lnTo>
                <a:lnTo>
                  <a:pt x="115709" y="172677"/>
                </a:lnTo>
                <a:lnTo>
                  <a:pt x="119068" y="170079"/>
                </a:lnTo>
                <a:close/>
              </a:path>
              <a:path w="290829" h="347979">
                <a:moveTo>
                  <a:pt x="231117" y="232434"/>
                </a:moveTo>
                <a:lnTo>
                  <a:pt x="218835" y="232434"/>
                </a:lnTo>
                <a:lnTo>
                  <a:pt x="215053" y="236217"/>
                </a:lnTo>
                <a:lnTo>
                  <a:pt x="215053" y="242825"/>
                </a:lnTo>
                <a:lnTo>
                  <a:pt x="221233" y="347836"/>
                </a:lnTo>
                <a:lnTo>
                  <a:pt x="243422" y="347836"/>
                </a:lnTo>
                <a:lnTo>
                  <a:pt x="234965" y="242825"/>
                </a:lnTo>
                <a:lnTo>
                  <a:pt x="234889" y="236217"/>
                </a:lnTo>
                <a:lnTo>
                  <a:pt x="231117" y="232434"/>
                </a:lnTo>
                <a:close/>
              </a:path>
              <a:path w="290829" h="347979">
                <a:moveTo>
                  <a:pt x="260098" y="170079"/>
                </a:moveTo>
                <a:lnTo>
                  <a:pt x="194260" y="170079"/>
                </a:lnTo>
                <a:lnTo>
                  <a:pt x="234889" y="180470"/>
                </a:lnTo>
                <a:lnTo>
                  <a:pt x="243585" y="183615"/>
                </a:lnTo>
                <a:lnTo>
                  <a:pt x="249891" y="187909"/>
                </a:lnTo>
                <a:lnTo>
                  <a:pt x="253894" y="194152"/>
                </a:lnTo>
                <a:lnTo>
                  <a:pt x="255681" y="203142"/>
                </a:lnTo>
                <a:lnTo>
                  <a:pt x="269506" y="347836"/>
                </a:lnTo>
                <a:lnTo>
                  <a:pt x="290659" y="347836"/>
                </a:lnTo>
                <a:lnTo>
                  <a:pt x="275517" y="197480"/>
                </a:lnTo>
                <a:lnTo>
                  <a:pt x="272510" y="184057"/>
                </a:lnTo>
                <a:lnTo>
                  <a:pt x="266310" y="174445"/>
                </a:lnTo>
                <a:lnTo>
                  <a:pt x="260098" y="170079"/>
                </a:lnTo>
                <a:close/>
              </a:path>
              <a:path w="290829" h="347979">
                <a:moveTo>
                  <a:pt x="176316" y="147395"/>
                </a:moveTo>
                <a:lnTo>
                  <a:pt x="169696" y="168188"/>
                </a:lnTo>
                <a:lnTo>
                  <a:pt x="175501" y="172677"/>
                </a:lnTo>
                <a:lnTo>
                  <a:pt x="179974" y="178582"/>
                </a:lnTo>
                <a:lnTo>
                  <a:pt x="182852" y="185195"/>
                </a:lnTo>
                <a:lnTo>
                  <a:pt x="183869" y="191806"/>
                </a:lnTo>
                <a:lnTo>
                  <a:pt x="182615" y="201254"/>
                </a:lnTo>
                <a:lnTo>
                  <a:pt x="179501" y="210703"/>
                </a:lnTo>
                <a:lnTo>
                  <a:pt x="175501" y="219445"/>
                </a:lnTo>
                <a:lnTo>
                  <a:pt x="171587" y="226772"/>
                </a:lnTo>
                <a:lnTo>
                  <a:pt x="195596" y="226772"/>
                </a:lnTo>
                <a:lnTo>
                  <a:pt x="197390" y="222825"/>
                </a:lnTo>
                <a:lnTo>
                  <a:pt x="204662" y="191806"/>
                </a:lnTo>
                <a:lnTo>
                  <a:pt x="204662" y="183306"/>
                </a:lnTo>
                <a:lnTo>
                  <a:pt x="199934" y="175741"/>
                </a:lnTo>
                <a:lnTo>
                  <a:pt x="194260" y="170079"/>
                </a:lnTo>
                <a:lnTo>
                  <a:pt x="260098" y="170079"/>
                </a:lnTo>
                <a:lnTo>
                  <a:pt x="256921" y="167846"/>
                </a:lnTo>
                <a:lnTo>
                  <a:pt x="244345" y="163459"/>
                </a:lnTo>
                <a:lnTo>
                  <a:pt x="176316" y="147395"/>
                </a:lnTo>
                <a:close/>
              </a:path>
              <a:path w="290829" h="347979">
                <a:moveTo>
                  <a:pt x="115732" y="112440"/>
                </a:moveTo>
                <a:lnTo>
                  <a:pt x="96950" y="112440"/>
                </a:lnTo>
                <a:lnTo>
                  <a:pt x="105805" y="126528"/>
                </a:lnTo>
                <a:lnTo>
                  <a:pt x="117495" y="137248"/>
                </a:lnTo>
                <a:lnTo>
                  <a:pt x="130958" y="144069"/>
                </a:lnTo>
                <a:lnTo>
                  <a:pt x="145132" y="146460"/>
                </a:lnTo>
                <a:lnTo>
                  <a:pt x="158774" y="144069"/>
                </a:lnTo>
                <a:lnTo>
                  <a:pt x="172769" y="137248"/>
                </a:lnTo>
                <a:lnTo>
                  <a:pt x="183815" y="127559"/>
                </a:lnTo>
                <a:lnTo>
                  <a:pt x="145132" y="127559"/>
                </a:lnTo>
                <a:lnTo>
                  <a:pt x="127224" y="123145"/>
                </a:lnTo>
                <a:lnTo>
                  <a:pt x="115732" y="112440"/>
                </a:lnTo>
                <a:close/>
              </a:path>
              <a:path w="290829" h="347979">
                <a:moveTo>
                  <a:pt x="203206" y="51030"/>
                </a:moveTo>
                <a:lnTo>
                  <a:pt x="182924" y="51030"/>
                </a:lnTo>
                <a:lnTo>
                  <a:pt x="183665" y="82916"/>
                </a:lnTo>
                <a:lnTo>
                  <a:pt x="176076" y="107008"/>
                </a:lnTo>
                <a:lnTo>
                  <a:pt x="162464" y="122244"/>
                </a:lnTo>
                <a:lnTo>
                  <a:pt x="145132" y="127559"/>
                </a:lnTo>
                <a:lnTo>
                  <a:pt x="183815" y="127559"/>
                </a:lnTo>
                <a:lnTo>
                  <a:pt x="184991" y="126528"/>
                </a:lnTo>
                <a:lnTo>
                  <a:pt x="193314" y="112440"/>
                </a:lnTo>
                <a:lnTo>
                  <a:pt x="209306" y="112440"/>
                </a:lnTo>
                <a:lnTo>
                  <a:pt x="208105" y="66149"/>
                </a:lnTo>
                <a:lnTo>
                  <a:pt x="203206" y="51030"/>
                </a:lnTo>
                <a:close/>
              </a:path>
              <a:path w="290829" h="347979">
                <a:moveTo>
                  <a:pt x="145132" y="0"/>
                </a:moveTo>
                <a:lnTo>
                  <a:pt x="113954" y="7647"/>
                </a:lnTo>
                <a:lnTo>
                  <a:pt x="91985" y="30000"/>
                </a:lnTo>
                <a:lnTo>
                  <a:pt x="80292" y="66171"/>
                </a:lnTo>
                <a:lnTo>
                  <a:pt x="79939" y="115277"/>
                </a:lnTo>
                <a:lnTo>
                  <a:pt x="96950" y="112440"/>
                </a:lnTo>
                <a:lnTo>
                  <a:pt x="115732" y="112440"/>
                </a:lnTo>
                <a:lnTo>
                  <a:pt x="113833" y="110671"/>
                </a:lnTo>
                <a:lnTo>
                  <a:pt x="105935" y="91289"/>
                </a:lnTo>
                <a:lnTo>
                  <a:pt x="104503" y="66149"/>
                </a:lnTo>
                <a:lnTo>
                  <a:pt x="121940" y="65248"/>
                </a:lnTo>
                <a:lnTo>
                  <a:pt x="144068" y="62486"/>
                </a:lnTo>
                <a:lnTo>
                  <a:pt x="166019" y="57776"/>
                </a:lnTo>
                <a:lnTo>
                  <a:pt x="182924" y="51030"/>
                </a:lnTo>
                <a:lnTo>
                  <a:pt x="203206" y="51030"/>
                </a:lnTo>
                <a:lnTo>
                  <a:pt x="196392" y="30000"/>
                </a:lnTo>
                <a:lnTo>
                  <a:pt x="175103" y="7647"/>
                </a:lnTo>
                <a:lnTo>
                  <a:pt x="145132" y="0"/>
                </a:lnTo>
                <a:close/>
              </a:path>
              <a:path w="290829" h="347979">
                <a:moveTo>
                  <a:pt x="209306" y="112440"/>
                </a:moveTo>
                <a:lnTo>
                  <a:pt x="193314" y="112440"/>
                </a:lnTo>
                <a:lnTo>
                  <a:pt x="209379" y="115277"/>
                </a:lnTo>
                <a:lnTo>
                  <a:pt x="209306" y="11244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994656" y="7783841"/>
            <a:ext cx="379730" cy="542290"/>
          </a:xfrm>
          <a:custGeom>
            <a:avLst/>
            <a:gdLst/>
            <a:ahLst/>
            <a:cxnLst/>
            <a:rect l="l" t="t" r="r" b="b"/>
            <a:pathLst>
              <a:path w="379729" h="542290">
                <a:moveTo>
                  <a:pt x="135709" y="164776"/>
                </a:moveTo>
                <a:lnTo>
                  <a:pt x="52809" y="190680"/>
                </a:lnTo>
                <a:lnTo>
                  <a:pt x="23075" y="222019"/>
                </a:lnTo>
                <a:lnTo>
                  <a:pt x="0" y="542186"/>
                </a:lnTo>
                <a:lnTo>
                  <a:pt x="21423" y="542186"/>
                </a:lnTo>
                <a:lnTo>
                  <a:pt x="43476" y="239392"/>
                </a:lnTo>
                <a:lnTo>
                  <a:pt x="45258" y="226973"/>
                </a:lnTo>
                <a:lnTo>
                  <a:pt x="49178" y="218537"/>
                </a:lnTo>
                <a:lnTo>
                  <a:pt x="55429" y="213014"/>
                </a:lnTo>
                <a:lnTo>
                  <a:pt x="64201" y="209334"/>
                </a:lnTo>
                <a:lnTo>
                  <a:pt x="123281" y="191716"/>
                </a:lnTo>
                <a:lnTo>
                  <a:pt x="152880" y="191716"/>
                </a:lnTo>
                <a:lnTo>
                  <a:pt x="144861" y="182505"/>
                </a:lnTo>
                <a:lnTo>
                  <a:pt x="135709" y="164776"/>
                </a:lnTo>
                <a:close/>
              </a:path>
              <a:path w="379729" h="542290">
                <a:moveTo>
                  <a:pt x="83902" y="245606"/>
                </a:moveTo>
                <a:lnTo>
                  <a:pt x="69391" y="245606"/>
                </a:lnTo>
                <a:lnTo>
                  <a:pt x="64201" y="250796"/>
                </a:lnTo>
                <a:lnTo>
                  <a:pt x="64201" y="258045"/>
                </a:lnTo>
                <a:lnTo>
                  <a:pt x="53349" y="542186"/>
                </a:lnTo>
                <a:lnTo>
                  <a:pt x="77238" y="542186"/>
                </a:lnTo>
                <a:lnTo>
                  <a:pt x="87009" y="258045"/>
                </a:lnTo>
                <a:lnTo>
                  <a:pt x="87009" y="250796"/>
                </a:lnTo>
                <a:lnTo>
                  <a:pt x="83902" y="245606"/>
                </a:lnTo>
                <a:close/>
              </a:path>
              <a:path w="379729" h="542290">
                <a:moveTo>
                  <a:pt x="152880" y="191716"/>
                </a:moveTo>
                <a:lnTo>
                  <a:pt x="123281" y="191716"/>
                </a:lnTo>
                <a:lnTo>
                  <a:pt x="133025" y="205141"/>
                </a:lnTo>
                <a:lnTo>
                  <a:pt x="145950" y="216594"/>
                </a:lnTo>
                <a:lnTo>
                  <a:pt x="161027" y="224950"/>
                </a:lnTo>
                <a:lnTo>
                  <a:pt x="177171" y="229035"/>
                </a:lnTo>
                <a:lnTo>
                  <a:pt x="177171" y="542186"/>
                </a:lnTo>
                <a:lnTo>
                  <a:pt x="202039" y="542186"/>
                </a:lnTo>
                <a:lnTo>
                  <a:pt x="202039" y="229035"/>
                </a:lnTo>
                <a:lnTo>
                  <a:pt x="218183" y="224950"/>
                </a:lnTo>
                <a:lnTo>
                  <a:pt x="233260" y="216594"/>
                </a:lnTo>
                <a:lnTo>
                  <a:pt x="242622" y="208298"/>
                </a:lnTo>
                <a:lnTo>
                  <a:pt x="189599" y="208298"/>
                </a:lnTo>
                <a:lnTo>
                  <a:pt x="171688" y="205128"/>
                </a:lnTo>
                <a:lnTo>
                  <a:pt x="156829" y="196251"/>
                </a:lnTo>
                <a:lnTo>
                  <a:pt x="152880" y="191716"/>
                </a:lnTo>
                <a:close/>
              </a:path>
              <a:path w="379729" h="542290">
                <a:moveTo>
                  <a:pt x="309819" y="245606"/>
                </a:moveTo>
                <a:lnTo>
                  <a:pt x="295308" y="245606"/>
                </a:lnTo>
                <a:lnTo>
                  <a:pt x="292201" y="250796"/>
                </a:lnTo>
                <a:lnTo>
                  <a:pt x="292201" y="258045"/>
                </a:lnTo>
                <a:lnTo>
                  <a:pt x="301972" y="542186"/>
                </a:lnTo>
                <a:lnTo>
                  <a:pt x="325850" y="542186"/>
                </a:lnTo>
                <a:lnTo>
                  <a:pt x="315009" y="258045"/>
                </a:lnTo>
                <a:lnTo>
                  <a:pt x="315009" y="250796"/>
                </a:lnTo>
                <a:lnTo>
                  <a:pt x="309819" y="245606"/>
                </a:lnTo>
                <a:close/>
              </a:path>
              <a:path w="379729" h="542290">
                <a:moveTo>
                  <a:pt x="328550" y="191716"/>
                </a:moveTo>
                <a:lnTo>
                  <a:pt x="255929" y="191716"/>
                </a:lnTo>
                <a:lnTo>
                  <a:pt x="315009" y="209334"/>
                </a:lnTo>
                <a:lnTo>
                  <a:pt x="323782" y="213014"/>
                </a:lnTo>
                <a:lnTo>
                  <a:pt x="330032" y="218537"/>
                </a:lnTo>
                <a:lnTo>
                  <a:pt x="333952" y="226973"/>
                </a:lnTo>
                <a:lnTo>
                  <a:pt x="335734" y="239392"/>
                </a:lnTo>
                <a:lnTo>
                  <a:pt x="357787" y="542186"/>
                </a:lnTo>
                <a:lnTo>
                  <a:pt x="379211" y="542186"/>
                </a:lnTo>
                <a:lnTo>
                  <a:pt x="358530" y="240427"/>
                </a:lnTo>
                <a:lnTo>
                  <a:pt x="356135" y="222019"/>
                </a:lnTo>
                <a:lnTo>
                  <a:pt x="351019" y="208174"/>
                </a:lnTo>
                <a:lnTo>
                  <a:pt x="341626" y="198019"/>
                </a:lnTo>
                <a:lnTo>
                  <a:pt x="328550" y="191716"/>
                </a:lnTo>
                <a:close/>
              </a:path>
              <a:path w="379729" h="542290">
                <a:moveTo>
                  <a:pt x="243489" y="164776"/>
                </a:moveTo>
                <a:lnTo>
                  <a:pt x="234344" y="182505"/>
                </a:lnTo>
                <a:lnTo>
                  <a:pt x="222379" y="196251"/>
                </a:lnTo>
                <a:lnTo>
                  <a:pt x="207496" y="205141"/>
                </a:lnTo>
                <a:lnTo>
                  <a:pt x="189599" y="208298"/>
                </a:lnTo>
                <a:lnTo>
                  <a:pt x="242622" y="208298"/>
                </a:lnTo>
                <a:lnTo>
                  <a:pt x="246199" y="205128"/>
                </a:lnTo>
                <a:lnTo>
                  <a:pt x="255929" y="191716"/>
                </a:lnTo>
                <a:lnTo>
                  <a:pt x="328550" y="191716"/>
                </a:lnTo>
                <a:lnTo>
                  <a:pt x="326401" y="190680"/>
                </a:lnTo>
                <a:lnTo>
                  <a:pt x="243489" y="164776"/>
                </a:lnTo>
                <a:close/>
              </a:path>
              <a:path w="379729" h="542290">
                <a:moveTo>
                  <a:pt x="189599" y="0"/>
                </a:moveTo>
                <a:lnTo>
                  <a:pt x="162187" y="5455"/>
                </a:lnTo>
                <a:lnTo>
                  <a:pt x="141285" y="20335"/>
                </a:lnTo>
                <a:lnTo>
                  <a:pt x="127960" y="42406"/>
                </a:lnTo>
                <a:lnTo>
                  <a:pt x="123281" y="69436"/>
                </a:lnTo>
                <a:lnTo>
                  <a:pt x="127960" y="101885"/>
                </a:lnTo>
                <a:lnTo>
                  <a:pt x="141285" y="130838"/>
                </a:lnTo>
                <a:lnTo>
                  <a:pt x="162187" y="151630"/>
                </a:lnTo>
                <a:lnTo>
                  <a:pt x="189599" y="159598"/>
                </a:lnTo>
                <a:lnTo>
                  <a:pt x="217180" y="151630"/>
                </a:lnTo>
                <a:lnTo>
                  <a:pt x="230237" y="138862"/>
                </a:lnTo>
                <a:lnTo>
                  <a:pt x="189599" y="138862"/>
                </a:lnTo>
                <a:lnTo>
                  <a:pt x="172567" y="134328"/>
                </a:lnTo>
                <a:lnTo>
                  <a:pt x="157477" y="120468"/>
                </a:lnTo>
                <a:lnTo>
                  <a:pt x="147051" y="96892"/>
                </a:lnTo>
                <a:lnTo>
                  <a:pt x="144006" y="63211"/>
                </a:lnTo>
                <a:lnTo>
                  <a:pt x="158269" y="61495"/>
                </a:lnTo>
                <a:lnTo>
                  <a:pt x="180403" y="57254"/>
                </a:lnTo>
                <a:lnTo>
                  <a:pt x="202734" y="51846"/>
                </a:lnTo>
                <a:lnTo>
                  <a:pt x="217586" y="46628"/>
                </a:lnTo>
                <a:lnTo>
                  <a:pt x="252880" y="46628"/>
                </a:lnTo>
                <a:lnTo>
                  <a:pt x="252124" y="42406"/>
                </a:lnTo>
                <a:lnTo>
                  <a:pt x="238442" y="20335"/>
                </a:lnTo>
                <a:lnTo>
                  <a:pt x="217180" y="5455"/>
                </a:lnTo>
                <a:lnTo>
                  <a:pt x="189599" y="0"/>
                </a:lnTo>
                <a:close/>
              </a:path>
              <a:path w="379729" h="542290">
                <a:moveTo>
                  <a:pt x="252880" y="46628"/>
                </a:moveTo>
                <a:lnTo>
                  <a:pt x="217586" y="46628"/>
                </a:lnTo>
                <a:lnTo>
                  <a:pt x="220954" y="52817"/>
                </a:lnTo>
                <a:lnTo>
                  <a:pt x="225877" y="59586"/>
                </a:lnTo>
                <a:lnTo>
                  <a:pt x="231577" y="65578"/>
                </a:lnTo>
                <a:lnTo>
                  <a:pt x="237275" y="69436"/>
                </a:lnTo>
                <a:lnTo>
                  <a:pt x="232159" y="99955"/>
                </a:lnTo>
                <a:lnTo>
                  <a:pt x="221213" y="121635"/>
                </a:lnTo>
                <a:lnTo>
                  <a:pt x="206380" y="134571"/>
                </a:lnTo>
                <a:lnTo>
                  <a:pt x="189599" y="138862"/>
                </a:lnTo>
                <a:lnTo>
                  <a:pt x="230237" y="138862"/>
                </a:lnTo>
                <a:lnTo>
                  <a:pt x="238442" y="130838"/>
                </a:lnTo>
                <a:lnTo>
                  <a:pt x="252124" y="101885"/>
                </a:lnTo>
                <a:lnTo>
                  <a:pt x="256965" y="69436"/>
                </a:lnTo>
                <a:lnTo>
                  <a:pt x="252880" y="46628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073235" y="7927972"/>
            <a:ext cx="285115" cy="393065"/>
          </a:xfrm>
          <a:custGeom>
            <a:avLst/>
            <a:gdLst/>
            <a:ahLst/>
            <a:cxnLst/>
            <a:rect l="l" t="t" r="r" b="b"/>
            <a:pathLst>
              <a:path w="285115" h="393065">
                <a:moveTo>
                  <a:pt x="106282" y="147868"/>
                </a:moveTo>
                <a:lnTo>
                  <a:pt x="45289" y="159891"/>
                </a:lnTo>
                <a:lnTo>
                  <a:pt x="15715" y="193157"/>
                </a:lnTo>
                <a:lnTo>
                  <a:pt x="0" y="338256"/>
                </a:lnTo>
                <a:lnTo>
                  <a:pt x="13869" y="339179"/>
                </a:lnTo>
                <a:lnTo>
                  <a:pt x="8567" y="392967"/>
                </a:lnTo>
                <a:lnTo>
                  <a:pt x="29562" y="392967"/>
                </a:lnTo>
                <a:lnTo>
                  <a:pt x="34200" y="341948"/>
                </a:lnTo>
                <a:lnTo>
                  <a:pt x="67814" y="341948"/>
                </a:lnTo>
                <a:lnTo>
                  <a:pt x="69062" y="323463"/>
                </a:lnTo>
                <a:lnTo>
                  <a:pt x="48981" y="323463"/>
                </a:lnTo>
                <a:lnTo>
                  <a:pt x="23111" y="319771"/>
                </a:lnTo>
                <a:lnTo>
                  <a:pt x="34200" y="198707"/>
                </a:lnTo>
                <a:lnTo>
                  <a:pt x="97040" y="168199"/>
                </a:lnTo>
                <a:lnTo>
                  <a:pt x="120192" y="168199"/>
                </a:lnTo>
                <a:lnTo>
                  <a:pt x="118934" y="165966"/>
                </a:lnTo>
                <a:lnTo>
                  <a:pt x="106282" y="147868"/>
                </a:lnTo>
                <a:close/>
              </a:path>
              <a:path w="285115" h="393065">
                <a:moveTo>
                  <a:pt x="67814" y="341948"/>
                </a:moveTo>
                <a:lnTo>
                  <a:pt x="34200" y="341948"/>
                </a:lnTo>
                <a:lnTo>
                  <a:pt x="47135" y="342871"/>
                </a:lnTo>
                <a:lnTo>
                  <a:pt x="44028" y="392967"/>
                </a:lnTo>
                <a:lnTo>
                  <a:pt x="64370" y="392967"/>
                </a:lnTo>
                <a:lnTo>
                  <a:pt x="67814" y="341948"/>
                </a:lnTo>
                <a:close/>
              </a:path>
              <a:path w="285115" h="393065">
                <a:moveTo>
                  <a:pt x="226423" y="227357"/>
                </a:moveTo>
                <a:lnTo>
                  <a:pt x="212565" y="227357"/>
                </a:lnTo>
                <a:lnTo>
                  <a:pt x="209796" y="231050"/>
                </a:lnTo>
                <a:lnTo>
                  <a:pt x="209796" y="237523"/>
                </a:lnTo>
                <a:lnTo>
                  <a:pt x="220276" y="392967"/>
                </a:lnTo>
                <a:lnTo>
                  <a:pt x="240630" y="392967"/>
                </a:lnTo>
                <a:lnTo>
                  <a:pt x="237523" y="342871"/>
                </a:lnTo>
                <a:lnTo>
                  <a:pt x="250458" y="341948"/>
                </a:lnTo>
                <a:lnTo>
                  <a:pt x="271062" y="341948"/>
                </a:lnTo>
                <a:lnTo>
                  <a:pt x="270789" y="339179"/>
                </a:lnTo>
                <a:lnTo>
                  <a:pt x="284647" y="338256"/>
                </a:lnTo>
                <a:lnTo>
                  <a:pt x="283046" y="323463"/>
                </a:lnTo>
                <a:lnTo>
                  <a:pt x="235665" y="323463"/>
                </a:lnTo>
                <a:lnTo>
                  <a:pt x="229273" y="237523"/>
                </a:lnTo>
                <a:lnTo>
                  <a:pt x="229204" y="231973"/>
                </a:lnTo>
                <a:lnTo>
                  <a:pt x="226423" y="227357"/>
                </a:lnTo>
                <a:close/>
              </a:path>
              <a:path w="285115" h="393065">
                <a:moveTo>
                  <a:pt x="271062" y="341948"/>
                </a:moveTo>
                <a:lnTo>
                  <a:pt x="250458" y="341948"/>
                </a:lnTo>
                <a:lnTo>
                  <a:pt x="255096" y="392967"/>
                </a:lnTo>
                <a:lnTo>
                  <a:pt x="276091" y="392967"/>
                </a:lnTo>
                <a:lnTo>
                  <a:pt x="271062" y="341948"/>
                </a:lnTo>
                <a:close/>
              </a:path>
              <a:path w="285115" h="393065">
                <a:moveTo>
                  <a:pt x="72093" y="227357"/>
                </a:moveTo>
                <a:lnTo>
                  <a:pt x="58224" y="227357"/>
                </a:lnTo>
                <a:lnTo>
                  <a:pt x="55454" y="231973"/>
                </a:lnTo>
                <a:lnTo>
                  <a:pt x="55385" y="237523"/>
                </a:lnTo>
                <a:lnTo>
                  <a:pt x="48981" y="323463"/>
                </a:lnTo>
                <a:lnTo>
                  <a:pt x="69062" y="323463"/>
                </a:lnTo>
                <a:lnTo>
                  <a:pt x="74862" y="237523"/>
                </a:lnTo>
                <a:lnTo>
                  <a:pt x="74862" y="231050"/>
                </a:lnTo>
                <a:lnTo>
                  <a:pt x="72093" y="227357"/>
                </a:lnTo>
                <a:close/>
              </a:path>
              <a:path w="285115" h="393065">
                <a:moveTo>
                  <a:pt x="257546" y="168199"/>
                </a:moveTo>
                <a:lnTo>
                  <a:pt x="187618" y="168199"/>
                </a:lnTo>
                <a:lnTo>
                  <a:pt x="229204" y="176518"/>
                </a:lnTo>
                <a:lnTo>
                  <a:pt x="238241" y="179208"/>
                </a:lnTo>
                <a:lnTo>
                  <a:pt x="244681" y="183454"/>
                </a:lnTo>
                <a:lnTo>
                  <a:pt x="248696" y="189780"/>
                </a:lnTo>
                <a:lnTo>
                  <a:pt x="250458" y="198707"/>
                </a:lnTo>
                <a:lnTo>
                  <a:pt x="261547" y="319771"/>
                </a:lnTo>
                <a:lnTo>
                  <a:pt x="235665" y="323463"/>
                </a:lnTo>
                <a:lnTo>
                  <a:pt x="283046" y="323463"/>
                </a:lnTo>
                <a:lnTo>
                  <a:pt x="268943" y="193157"/>
                </a:lnTo>
                <a:lnTo>
                  <a:pt x="266272" y="180290"/>
                </a:lnTo>
                <a:lnTo>
                  <a:pt x="260742" y="170630"/>
                </a:lnTo>
                <a:lnTo>
                  <a:pt x="257546" y="168199"/>
                </a:lnTo>
                <a:close/>
              </a:path>
              <a:path w="285115" h="393065">
                <a:moveTo>
                  <a:pt x="120192" y="168199"/>
                </a:moveTo>
                <a:lnTo>
                  <a:pt x="97040" y="168199"/>
                </a:lnTo>
                <a:lnTo>
                  <a:pt x="112393" y="192259"/>
                </a:lnTo>
                <a:lnTo>
                  <a:pt x="122807" y="213025"/>
                </a:lnTo>
                <a:lnTo>
                  <a:pt x="128887" y="232404"/>
                </a:lnTo>
                <a:lnTo>
                  <a:pt x="131240" y="252304"/>
                </a:lnTo>
                <a:lnTo>
                  <a:pt x="153418" y="252304"/>
                </a:lnTo>
                <a:lnTo>
                  <a:pt x="155771" y="232404"/>
                </a:lnTo>
                <a:lnTo>
                  <a:pt x="158227" y="224577"/>
                </a:lnTo>
                <a:lnTo>
                  <a:pt x="142329" y="224577"/>
                </a:lnTo>
                <a:lnTo>
                  <a:pt x="139036" y="207004"/>
                </a:lnTo>
                <a:lnTo>
                  <a:pt x="130545" y="186573"/>
                </a:lnTo>
                <a:lnTo>
                  <a:pt x="120192" y="168199"/>
                </a:lnTo>
                <a:close/>
              </a:path>
              <a:path w="285115" h="393065">
                <a:moveTo>
                  <a:pt x="178376" y="147868"/>
                </a:moveTo>
                <a:lnTo>
                  <a:pt x="165724" y="165966"/>
                </a:lnTo>
                <a:lnTo>
                  <a:pt x="154113" y="186573"/>
                </a:lnTo>
                <a:lnTo>
                  <a:pt x="145621" y="207004"/>
                </a:lnTo>
                <a:lnTo>
                  <a:pt x="142329" y="224577"/>
                </a:lnTo>
                <a:lnTo>
                  <a:pt x="158227" y="224577"/>
                </a:lnTo>
                <a:lnTo>
                  <a:pt x="161851" y="213025"/>
                </a:lnTo>
                <a:lnTo>
                  <a:pt x="172264" y="192259"/>
                </a:lnTo>
                <a:lnTo>
                  <a:pt x="187618" y="168199"/>
                </a:lnTo>
                <a:lnTo>
                  <a:pt x="257546" y="168199"/>
                </a:lnTo>
                <a:lnTo>
                  <a:pt x="251918" y="163917"/>
                </a:lnTo>
                <a:lnTo>
                  <a:pt x="239369" y="159891"/>
                </a:lnTo>
                <a:lnTo>
                  <a:pt x="178376" y="147868"/>
                </a:lnTo>
                <a:close/>
              </a:path>
              <a:path w="285115" h="393065">
                <a:moveTo>
                  <a:pt x="113928" y="109986"/>
                </a:moveTo>
                <a:lnTo>
                  <a:pt x="95193" y="109986"/>
                </a:lnTo>
                <a:lnTo>
                  <a:pt x="103988" y="124150"/>
                </a:lnTo>
                <a:lnTo>
                  <a:pt x="115641" y="134589"/>
                </a:lnTo>
                <a:lnTo>
                  <a:pt x="128855" y="141043"/>
                </a:lnTo>
                <a:lnTo>
                  <a:pt x="142329" y="143252"/>
                </a:lnTo>
                <a:lnTo>
                  <a:pt x="156452" y="140913"/>
                </a:lnTo>
                <a:lnTo>
                  <a:pt x="170055" y="134243"/>
                </a:lnTo>
                <a:lnTo>
                  <a:pt x="180472" y="124767"/>
                </a:lnTo>
                <a:lnTo>
                  <a:pt x="142329" y="124767"/>
                </a:lnTo>
                <a:lnTo>
                  <a:pt x="125199" y="120450"/>
                </a:lnTo>
                <a:lnTo>
                  <a:pt x="113928" y="109986"/>
                </a:lnTo>
                <a:close/>
              </a:path>
              <a:path w="285115" h="393065">
                <a:moveTo>
                  <a:pt x="199127" y="49904"/>
                </a:moveTo>
                <a:lnTo>
                  <a:pt x="179299" y="49904"/>
                </a:lnTo>
                <a:lnTo>
                  <a:pt x="180146" y="81097"/>
                </a:lnTo>
                <a:lnTo>
                  <a:pt x="172938" y="104665"/>
                </a:lnTo>
                <a:lnTo>
                  <a:pt x="159668" y="119568"/>
                </a:lnTo>
                <a:lnTo>
                  <a:pt x="142329" y="124767"/>
                </a:lnTo>
                <a:lnTo>
                  <a:pt x="180472" y="124767"/>
                </a:lnTo>
                <a:lnTo>
                  <a:pt x="181579" y="123761"/>
                </a:lnTo>
                <a:lnTo>
                  <a:pt x="189464" y="109986"/>
                </a:lnTo>
                <a:lnTo>
                  <a:pt x="205097" y="109986"/>
                </a:lnTo>
                <a:lnTo>
                  <a:pt x="203920" y="64697"/>
                </a:lnTo>
                <a:lnTo>
                  <a:pt x="199127" y="49904"/>
                </a:lnTo>
                <a:close/>
              </a:path>
              <a:path w="285115" h="393065">
                <a:moveTo>
                  <a:pt x="142329" y="0"/>
                </a:moveTo>
                <a:lnTo>
                  <a:pt x="111830" y="7479"/>
                </a:lnTo>
                <a:lnTo>
                  <a:pt x="90343" y="29342"/>
                </a:lnTo>
                <a:lnTo>
                  <a:pt x="78905" y="64723"/>
                </a:lnTo>
                <a:lnTo>
                  <a:pt x="78555" y="112755"/>
                </a:lnTo>
                <a:lnTo>
                  <a:pt x="95193" y="109986"/>
                </a:lnTo>
                <a:lnTo>
                  <a:pt x="113928" y="109986"/>
                </a:lnTo>
                <a:lnTo>
                  <a:pt x="112057" y="108249"/>
                </a:lnTo>
                <a:lnTo>
                  <a:pt x="104116" y="89290"/>
                </a:lnTo>
                <a:lnTo>
                  <a:pt x="102590" y="64697"/>
                </a:lnTo>
                <a:lnTo>
                  <a:pt x="119904" y="63815"/>
                </a:lnTo>
                <a:lnTo>
                  <a:pt x="141290" y="61113"/>
                </a:lnTo>
                <a:lnTo>
                  <a:pt x="162504" y="56504"/>
                </a:lnTo>
                <a:lnTo>
                  <a:pt x="179299" y="49904"/>
                </a:lnTo>
                <a:lnTo>
                  <a:pt x="199127" y="49904"/>
                </a:lnTo>
                <a:lnTo>
                  <a:pt x="192463" y="29342"/>
                </a:lnTo>
                <a:lnTo>
                  <a:pt x="171640" y="7479"/>
                </a:lnTo>
                <a:lnTo>
                  <a:pt x="142329" y="0"/>
                </a:lnTo>
                <a:close/>
              </a:path>
              <a:path w="285115" h="393065">
                <a:moveTo>
                  <a:pt x="205097" y="109986"/>
                </a:moveTo>
                <a:lnTo>
                  <a:pt x="189464" y="109986"/>
                </a:lnTo>
                <a:lnTo>
                  <a:pt x="205169" y="112755"/>
                </a:lnTo>
                <a:lnTo>
                  <a:pt x="205097" y="10998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614037" y="7729760"/>
            <a:ext cx="417195" cy="596265"/>
          </a:xfrm>
          <a:custGeom>
            <a:avLst/>
            <a:gdLst/>
            <a:ahLst/>
            <a:cxnLst/>
            <a:rect l="l" t="t" r="r" b="b"/>
            <a:pathLst>
              <a:path w="417195" h="596265">
                <a:moveTo>
                  <a:pt x="149252" y="181213"/>
                </a:moveTo>
                <a:lnTo>
                  <a:pt x="58077" y="209705"/>
                </a:lnTo>
                <a:lnTo>
                  <a:pt x="25383" y="244166"/>
                </a:lnTo>
                <a:lnTo>
                  <a:pt x="0" y="596268"/>
                </a:lnTo>
                <a:lnTo>
                  <a:pt x="23562" y="596268"/>
                </a:lnTo>
                <a:lnTo>
                  <a:pt x="47822" y="263280"/>
                </a:lnTo>
                <a:lnTo>
                  <a:pt x="49780" y="249619"/>
                </a:lnTo>
                <a:lnTo>
                  <a:pt x="54091" y="240342"/>
                </a:lnTo>
                <a:lnTo>
                  <a:pt x="60966" y="234270"/>
                </a:lnTo>
                <a:lnTo>
                  <a:pt x="70618" y="230228"/>
                </a:lnTo>
                <a:lnTo>
                  <a:pt x="135574" y="210854"/>
                </a:lnTo>
                <a:lnTo>
                  <a:pt x="168146" y="210854"/>
                </a:lnTo>
                <a:lnTo>
                  <a:pt x="159318" y="200712"/>
                </a:lnTo>
                <a:lnTo>
                  <a:pt x="149252" y="181213"/>
                </a:lnTo>
                <a:close/>
              </a:path>
              <a:path w="417195" h="596265">
                <a:moveTo>
                  <a:pt x="92267" y="270114"/>
                </a:moveTo>
                <a:lnTo>
                  <a:pt x="76315" y="270114"/>
                </a:lnTo>
                <a:lnTo>
                  <a:pt x="70618" y="275810"/>
                </a:lnTo>
                <a:lnTo>
                  <a:pt x="70618" y="283791"/>
                </a:lnTo>
                <a:lnTo>
                  <a:pt x="58674" y="596268"/>
                </a:lnTo>
                <a:lnTo>
                  <a:pt x="84949" y="596268"/>
                </a:lnTo>
                <a:lnTo>
                  <a:pt x="95689" y="283791"/>
                </a:lnTo>
                <a:lnTo>
                  <a:pt x="95689" y="275810"/>
                </a:lnTo>
                <a:lnTo>
                  <a:pt x="92267" y="270114"/>
                </a:lnTo>
                <a:close/>
              </a:path>
              <a:path w="417195" h="596265">
                <a:moveTo>
                  <a:pt x="168146" y="210854"/>
                </a:moveTo>
                <a:lnTo>
                  <a:pt x="135574" y="210854"/>
                </a:lnTo>
                <a:lnTo>
                  <a:pt x="146293" y="225607"/>
                </a:lnTo>
                <a:lnTo>
                  <a:pt x="160511" y="238204"/>
                </a:lnTo>
                <a:lnTo>
                  <a:pt x="177091" y="247392"/>
                </a:lnTo>
                <a:lnTo>
                  <a:pt x="194845" y="251876"/>
                </a:lnTo>
                <a:lnTo>
                  <a:pt x="194845" y="596268"/>
                </a:lnTo>
                <a:lnTo>
                  <a:pt x="222201" y="596268"/>
                </a:lnTo>
                <a:lnTo>
                  <a:pt x="222201" y="251876"/>
                </a:lnTo>
                <a:lnTo>
                  <a:pt x="239956" y="247392"/>
                </a:lnTo>
                <a:lnTo>
                  <a:pt x="256534" y="238204"/>
                </a:lnTo>
                <a:lnTo>
                  <a:pt x="266831" y="229080"/>
                </a:lnTo>
                <a:lnTo>
                  <a:pt x="208523" y="229080"/>
                </a:lnTo>
                <a:lnTo>
                  <a:pt x="188828" y="225597"/>
                </a:lnTo>
                <a:lnTo>
                  <a:pt x="172479" y="215831"/>
                </a:lnTo>
                <a:lnTo>
                  <a:pt x="168146" y="210854"/>
                </a:lnTo>
                <a:close/>
              </a:path>
              <a:path w="417195" h="596265">
                <a:moveTo>
                  <a:pt x="340721" y="270114"/>
                </a:moveTo>
                <a:lnTo>
                  <a:pt x="324769" y="270114"/>
                </a:lnTo>
                <a:lnTo>
                  <a:pt x="321347" y="275810"/>
                </a:lnTo>
                <a:lnTo>
                  <a:pt x="321347" y="283791"/>
                </a:lnTo>
                <a:lnTo>
                  <a:pt x="332086" y="596268"/>
                </a:lnTo>
                <a:lnTo>
                  <a:pt x="358362" y="596268"/>
                </a:lnTo>
                <a:lnTo>
                  <a:pt x="346429" y="283791"/>
                </a:lnTo>
                <a:lnTo>
                  <a:pt x="346429" y="275810"/>
                </a:lnTo>
                <a:lnTo>
                  <a:pt x="340721" y="270114"/>
                </a:lnTo>
                <a:close/>
              </a:path>
              <a:path w="417195" h="596265">
                <a:moveTo>
                  <a:pt x="361341" y="210854"/>
                </a:moveTo>
                <a:lnTo>
                  <a:pt x="281461" y="210854"/>
                </a:lnTo>
                <a:lnTo>
                  <a:pt x="346429" y="230228"/>
                </a:lnTo>
                <a:lnTo>
                  <a:pt x="356079" y="234270"/>
                </a:lnTo>
                <a:lnTo>
                  <a:pt x="362950" y="240342"/>
                </a:lnTo>
                <a:lnTo>
                  <a:pt x="367257" y="249619"/>
                </a:lnTo>
                <a:lnTo>
                  <a:pt x="369214" y="263280"/>
                </a:lnTo>
                <a:lnTo>
                  <a:pt x="393474" y="596268"/>
                </a:lnTo>
                <a:lnTo>
                  <a:pt x="417036" y="596268"/>
                </a:lnTo>
                <a:lnTo>
                  <a:pt x="394296" y="264417"/>
                </a:lnTo>
                <a:lnTo>
                  <a:pt x="391657" y="244166"/>
                </a:lnTo>
                <a:lnTo>
                  <a:pt x="386028" y="228939"/>
                </a:lnTo>
                <a:lnTo>
                  <a:pt x="375699" y="217773"/>
                </a:lnTo>
                <a:lnTo>
                  <a:pt x="361341" y="210854"/>
                </a:lnTo>
                <a:close/>
              </a:path>
              <a:path w="417195" h="596265">
                <a:moveTo>
                  <a:pt x="267783" y="181213"/>
                </a:moveTo>
                <a:lnTo>
                  <a:pt x="257724" y="200712"/>
                </a:lnTo>
                <a:lnTo>
                  <a:pt x="244566" y="215831"/>
                </a:lnTo>
                <a:lnTo>
                  <a:pt x="228201" y="225607"/>
                </a:lnTo>
                <a:lnTo>
                  <a:pt x="208523" y="229080"/>
                </a:lnTo>
                <a:lnTo>
                  <a:pt x="266831" y="229080"/>
                </a:lnTo>
                <a:lnTo>
                  <a:pt x="270761" y="225597"/>
                </a:lnTo>
                <a:lnTo>
                  <a:pt x="281461" y="210854"/>
                </a:lnTo>
                <a:lnTo>
                  <a:pt x="361341" y="210854"/>
                </a:lnTo>
                <a:lnTo>
                  <a:pt x="358958" y="209705"/>
                </a:lnTo>
                <a:lnTo>
                  <a:pt x="267783" y="181213"/>
                </a:lnTo>
                <a:close/>
              </a:path>
              <a:path w="417195" h="596265">
                <a:moveTo>
                  <a:pt x="208523" y="0"/>
                </a:moveTo>
                <a:lnTo>
                  <a:pt x="178370" y="6000"/>
                </a:lnTo>
                <a:lnTo>
                  <a:pt x="155378" y="22365"/>
                </a:lnTo>
                <a:lnTo>
                  <a:pt x="140721" y="46637"/>
                </a:lnTo>
                <a:lnTo>
                  <a:pt x="135574" y="76360"/>
                </a:lnTo>
                <a:lnTo>
                  <a:pt x="140721" y="112047"/>
                </a:lnTo>
                <a:lnTo>
                  <a:pt x="155378" y="143888"/>
                </a:lnTo>
                <a:lnTo>
                  <a:pt x="178370" y="166754"/>
                </a:lnTo>
                <a:lnTo>
                  <a:pt x="208523" y="175516"/>
                </a:lnTo>
                <a:lnTo>
                  <a:pt x="238848" y="166754"/>
                </a:lnTo>
                <a:lnTo>
                  <a:pt x="253198" y="152720"/>
                </a:lnTo>
                <a:lnTo>
                  <a:pt x="208523" y="152720"/>
                </a:lnTo>
                <a:lnTo>
                  <a:pt x="189786" y="147734"/>
                </a:lnTo>
                <a:lnTo>
                  <a:pt x="173189" y="132493"/>
                </a:lnTo>
                <a:lnTo>
                  <a:pt x="161721" y="106566"/>
                </a:lnTo>
                <a:lnTo>
                  <a:pt x="158371" y="69526"/>
                </a:lnTo>
                <a:lnTo>
                  <a:pt x="174064" y="67639"/>
                </a:lnTo>
                <a:lnTo>
                  <a:pt x="198408" y="62974"/>
                </a:lnTo>
                <a:lnTo>
                  <a:pt x="222964" y="57026"/>
                </a:lnTo>
                <a:lnTo>
                  <a:pt x="239290" y="51289"/>
                </a:lnTo>
                <a:lnTo>
                  <a:pt x="278107" y="51289"/>
                </a:lnTo>
                <a:lnTo>
                  <a:pt x="277274" y="46637"/>
                </a:lnTo>
                <a:lnTo>
                  <a:pt x="262228" y="22365"/>
                </a:lnTo>
                <a:lnTo>
                  <a:pt x="238848" y="6000"/>
                </a:lnTo>
                <a:lnTo>
                  <a:pt x="208523" y="0"/>
                </a:lnTo>
                <a:close/>
              </a:path>
              <a:path w="417195" h="596265">
                <a:moveTo>
                  <a:pt x="278107" y="51289"/>
                </a:moveTo>
                <a:lnTo>
                  <a:pt x="239290" y="51289"/>
                </a:lnTo>
                <a:lnTo>
                  <a:pt x="242996" y="58094"/>
                </a:lnTo>
                <a:lnTo>
                  <a:pt x="248410" y="65538"/>
                </a:lnTo>
                <a:lnTo>
                  <a:pt x="254680" y="72126"/>
                </a:lnTo>
                <a:lnTo>
                  <a:pt x="260950" y="76360"/>
                </a:lnTo>
                <a:lnTo>
                  <a:pt x="255320" y="109929"/>
                </a:lnTo>
                <a:lnTo>
                  <a:pt x="243281" y="133773"/>
                </a:lnTo>
                <a:lnTo>
                  <a:pt x="226970" y="148001"/>
                </a:lnTo>
                <a:lnTo>
                  <a:pt x="208523" y="152720"/>
                </a:lnTo>
                <a:lnTo>
                  <a:pt x="253198" y="152720"/>
                </a:lnTo>
                <a:lnTo>
                  <a:pt x="262228" y="143888"/>
                </a:lnTo>
                <a:lnTo>
                  <a:pt x="277274" y="112047"/>
                </a:lnTo>
                <a:lnTo>
                  <a:pt x="282598" y="76360"/>
                </a:lnTo>
                <a:lnTo>
                  <a:pt x="278107" y="51289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61958" y="7644833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263956" y="527923"/>
                </a:moveTo>
                <a:lnTo>
                  <a:pt x="311401" y="523670"/>
                </a:lnTo>
                <a:lnTo>
                  <a:pt x="356057" y="511409"/>
                </a:lnTo>
                <a:lnTo>
                  <a:pt x="397177" y="491884"/>
                </a:lnTo>
                <a:lnTo>
                  <a:pt x="434017" y="465842"/>
                </a:lnTo>
                <a:lnTo>
                  <a:pt x="465831" y="434029"/>
                </a:lnTo>
                <a:lnTo>
                  <a:pt x="491873" y="397189"/>
                </a:lnTo>
                <a:lnTo>
                  <a:pt x="511398" y="356068"/>
                </a:lnTo>
                <a:lnTo>
                  <a:pt x="523659" y="311412"/>
                </a:lnTo>
                <a:lnTo>
                  <a:pt x="527912" y="263967"/>
                </a:lnTo>
                <a:lnTo>
                  <a:pt x="523659" y="216518"/>
                </a:lnTo>
                <a:lnTo>
                  <a:pt x="511398" y="171860"/>
                </a:lnTo>
                <a:lnTo>
                  <a:pt x="491873" y="130737"/>
                </a:lnTo>
                <a:lnTo>
                  <a:pt x="465831" y="93896"/>
                </a:lnTo>
                <a:lnTo>
                  <a:pt x="434017" y="62081"/>
                </a:lnTo>
                <a:lnTo>
                  <a:pt x="397177" y="36039"/>
                </a:lnTo>
                <a:lnTo>
                  <a:pt x="356057" y="16514"/>
                </a:lnTo>
                <a:lnTo>
                  <a:pt x="311401" y="4252"/>
                </a:lnTo>
                <a:lnTo>
                  <a:pt x="263956" y="0"/>
                </a:lnTo>
                <a:lnTo>
                  <a:pt x="216507" y="4252"/>
                </a:lnTo>
                <a:lnTo>
                  <a:pt x="171850" y="16514"/>
                </a:lnTo>
                <a:lnTo>
                  <a:pt x="130729" y="36039"/>
                </a:lnTo>
                <a:lnTo>
                  <a:pt x="93889" y="62081"/>
                </a:lnTo>
                <a:lnTo>
                  <a:pt x="62077" y="93896"/>
                </a:lnTo>
                <a:lnTo>
                  <a:pt x="36036" y="130737"/>
                </a:lnTo>
                <a:lnTo>
                  <a:pt x="16513" y="171860"/>
                </a:lnTo>
                <a:lnTo>
                  <a:pt x="4252" y="216518"/>
                </a:lnTo>
                <a:lnTo>
                  <a:pt x="0" y="263967"/>
                </a:lnTo>
                <a:lnTo>
                  <a:pt x="4252" y="311412"/>
                </a:lnTo>
                <a:lnTo>
                  <a:pt x="16513" y="356068"/>
                </a:lnTo>
                <a:lnTo>
                  <a:pt x="36036" y="397189"/>
                </a:lnTo>
                <a:lnTo>
                  <a:pt x="62077" y="434029"/>
                </a:lnTo>
                <a:lnTo>
                  <a:pt x="93889" y="465842"/>
                </a:lnTo>
                <a:lnTo>
                  <a:pt x="130729" y="491884"/>
                </a:lnTo>
                <a:lnTo>
                  <a:pt x="171850" y="511409"/>
                </a:lnTo>
                <a:lnTo>
                  <a:pt x="216507" y="523670"/>
                </a:lnTo>
                <a:lnTo>
                  <a:pt x="263956" y="527923"/>
                </a:lnTo>
                <a:close/>
              </a:path>
            </a:pathLst>
          </a:custGeom>
          <a:ln w="106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625914" y="8122560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207"/>
                </a:lnTo>
              </a:path>
            </a:pathLst>
          </a:custGeom>
          <a:ln w="851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25914" y="8508908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4">
                <a:moveTo>
                  <a:pt x="0" y="0"/>
                </a:moveTo>
                <a:lnTo>
                  <a:pt x="0" y="146517"/>
                </a:lnTo>
              </a:path>
            </a:pathLst>
          </a:custGeom>
          <a:ln w="851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36787" y="8466337"/>
            <a:ext cx="378460" cy="0"/>
          </a:xfrm>
          <a:custGeom>
            <a:avLst/>
            <a:gdLst/>
            <a:ahLst/>
            <a:cxnLst/>
            <a:rect l="l" t="t" r="r" b="b"/>
            <a:pathLst>
              <a:path w="378459">
                <a:moveTo>
                  <a:pt x="0" y="0"/>
                </a:moveTo>
                <a:lnTo>
                  <a:pt x="378175" y="0"/>
                </a:lnTo>
              </a:path>
            </a:pathLst>
          </a:custGeom>
          <a:ln w="851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833842" y="7533744"/>
            <a:ext cx="235585" cy="197485"/>
          </a:xfrm>
          <a:custGeom>
            <a:avLst/>
            <a:gdLst/>
            <a:ahLst/>
            <a:cxnLst/>
            <a:rect l="l" t="t" r="r" b="b"/>
            <a:pathLst>
              <a:path w="235584" h="197484">
                <a:moveTo>
                  <a:pt x="0" y="197198"/>
                </a:moveTo>
                <a:lnTo>
                  <a:pt x="235012" y="0"/>
                </a:lnTo>
              </a:path>
            </a:pathLst>
          </a:custGeom>
          <a:ln w="851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896906" y="7486034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169" y="211169"/>
                </a:moveTo>
                <a:lnTo>
                  <a:pt x="211169" y="0"/>
                </a:lnTo>
                <a:lnTo>
                  <a:pt x="0" y="0"/>
                </a:lnTo>
              </a:path>
            </a:pathLst>
          </a:custGeom>
          <a:ln w="851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888236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550" spc="-2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624216" y="354520"/>
            <a:ext cx="251942" cy="103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60192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2578979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550" spc="-1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5929681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55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36" name="Grafik 135">
            <a:extLst>
              <a:ext uri="{FF2B5EF4-FFF2-40B4-BE49-F238E27FC236}">
                <a16:creationId xmlns:a16="http://schemas.microsoft.com/office/drawing/2014/main" id="{64935C98-8719-48C5-8FBA-C2CC47F8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3540" y="4578717"/>
            <a:ext cx="317019" cy="323116"/>
          </a:xfrm>
          <a:prstGeom prst="rect">
            <a:avLst/>
          </a:prstGeom>
        </p:spPr>
      </p:pic>
      <p:sp>
        <p:nvSpPr>
          <p:cNvPr id="137" name="object 18">
            <a:extLst>
              <a:ext uri="{FF2B5EF4-FFF2-40B4-BE49-F238E27FC236}">
                <a16:creationId xmlns:a16="http://schemas.microsoft.com/office/drawing/2014/main" id="{3E0D08B9-24F9-4251-8742-64E15CBC1EAC}"/>
              </a:ext>
            </a:extLst>
          </p:cNvPr>
          <p:cNvSpPr txBox="1"/>
          <p:nvPr/>
        </p:nvSpPr>
        <p:spPr>
          <a:xfrm>
            <a:off x="240702" y="1285057"/>
            <a:ext cx="2841364" cy="740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de-DE" sz="2400" spc="114" dirty="0">
                <a:solidFill>
                  <a:srgbClr val="FF0000"/>
                </a:solidFill>
                <a:latin typeface="Arial"/>
                <a:cs typeface="Arial"/>
              </a:rPr>
              <a:t>Die AFD</a:t>
            </a:r>
          </a:p>
          <a:p>
            <a:pPr algn="ctr">
              <a:lnSpc>
                <a:spcPts val="1860"/>
              </a:lnSpc>
            </a:pPr>
            <a:endParaRPr lang="de-DE" sz="2400" spc="114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ts val="1860"/>
              </a:lnSpc>
            </a:pPr>
            <a:r>
              <a:rPr lang="de-DE" sz="2400" spc="114" dirty="0">
                <a:solidFill>
                  <a:srgbClr val="FF0000"/>
                </a:solidFill>
                <a:latin typeface="Arial"/>
                <a:cs typeface="Arial"/>
              </a:rPr>
              <a:t>und die Fakten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50895" cy="9478010"/>
          </a:xfrm>
          <a:custGeom>
            <a:avLst/>
            <a:gdLst/>
            <a:ahLst/>
            <a:cxnLst/>
            <a:rect l="l" t="t" r="r" b="b"/>
            <a:pathLst>
              <a:path w="3350895" h="9478010">
                <a:moveTo>
                  <a:pt x="0" y="9477632"/>
                </a:moveTo>
                <a:lnTo>
                  <a:pt x="3350679" y="9477632"/>
                </a:lnTo>
                <a:lnTo>
                  <a:pt x="3350679" y="0"/>
                </a:lnTo>
                <a:lnTo>
                  <a:pt x="0" y="0"/>
                </a:lnTo>
                <a:lnTo>
                  <a:pt x="0" y="9477632"/>
                </a:lnTo>
                <a:close/>
              </a:path>
            </a:pathLst>
          </a:custGeom>
          <a:solidFill>
            <a:srgbClr val="E0F1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701347" y="0"/>
            <a:ext cx="3350895" cy="9478010"/>
          </a:xfrm>
          <a:custGeom>
            <a:avLst/>
            <a:gdLst/>
            <a:ahLst/>
            <a:cxnLst/>
            <a:rect l="l" t="t" r="r" b="b"/>
            <a:pathLst>
              <a:path w="3350895" h="9478010">
                <a:moveTo>
                  <a:pt x="0" y="9477632"/>
                </a:moveTo>
                <a:lnTo>
                  <a:pt x="3350679" y="9477632"/>
                </a:lnTo>
                <a:lnTo>
                  <a:pt x="3350679" y="0"/>
                </a:lnTo>
                <a:lnTo>
                  <a:pt x="0" y="0"/>
                </a:lnTo>
                <a:lnTo>
                  <a:pt x="0" y="9477632"/>
                </a:lnTo>
                <a:close/>
              </a:path>
            </a:pathLst>
          </a:custGeom>
          <a:solidFill>
            <a:srgbClr val="E0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02695" y="0"/>
            <a:ext cx="3350895" cy="9478010"/>
          </a:xfrm>
          <a:custGeom>
            <a:avLst/>
            <a:gdLst/>
            <a:ahLst/>
            <a:cxnLst/>
            <a:rect l="l" t="t" r="r" b="b"/>
            <a:pathLst>
              <a:path w="3350894" h="9478010">
                <a:moveTo>
                  <a:pt x="0" y="9477632"/>
                </a:moveTo>
                <a:lnTo>
                  <a:pt x="3350668" y="9477632"/>
                </a:lnTo>
                <a:lnTo>
                  <a:pt x="3350668" y="0"/>
                </a:lnTo>
                <a:lnTo>
                  <a:pt x="0" y="0"/>
                </a:lnTo>
                <a:lnTo>
                  <a:pt x="0" y="9477632"/>
                </a:lnTo>
                <a:close/>
              </a:path>
            </a:pathLst>
          </a:custGeom>
          <a:solidFill>
            <a:srgbClr val="E0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6057" y="7291706"/>
            <a:ext cx="0" cy="1310005"/>
          </a:xfrm>
          <a:custGeom>
            <a:avLst/>
            <a:gdLst/>
            <a:ahLst/>
            <a:cxnLst/>
            <a:rect l="l" t="t" r="r" b="b"/>
            <a:pathLst>
              <a:path h="1310004">
                <a:moveTo>
                  <a:pt x="0" y="0"/>
                </a:moveTo>
                <a:lnTo>
                  <a:pt x="0" y="1309952"/>
                </a:lnTo>
              </a:path>
            </a:pathLst>
          </a:custGeom>
          <a:ln w="32365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1408" y="7291706"/>
            <a:ext cx="0" cy="1310005"/>
          </a:xfrm>
          <a:custGeom>
            <a:avLst/>
            <a:gdLst/>
            <a:ahLst/>
            <a:cxnLst/>
            <a:rect l="l" t="t" r="r" b="b"/>
            <a:pathLst>
              <a:path h="1310004">
                <a:moveTo>
                  <a:pt x="0" y="0"/>
                </a:moveTo>
                <a:lnTo>
                  <a:pt x="0" y="1309952"/>
                </a:lnTo>
              </a:path>
            </a:pathLst>
          </a:custGeom>
          <a:ln w="32365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855" y="1544537"/>
            <a:ext cx="3039745" cy="2192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15265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 </a:t>
            </a:r>
            <a:r>
              <a:rPr sz="1400" spc="260" dirty="0">
                <a:solidFill>
                  <a:srgbClr val="00B5CD"/>
                </a:solidFill>
                <a:latin typeface="Arial"/>
                <a:cs typeface="Arial"/>
              </a:rPr>
              <a:t>will </a:t>
            </a:r>
            <a:r>
              <a:rPr sz="1400" spc="50" dirty="0">
                <a:solidFill>
                  <a:srgbClr val="00B5CD"/>
                </a:solidFill>
                <a:latin typeface="Arial"/>
                <a:cs typeface="Arial"/>
              </a:rPr>
              <a:t>eine </a:t>
            </a:r>
            <a:r>
              <a:rPr sz="1400" spc="90" dirty="0">
                <a:solidFill>
                  <a:srgbClr val="00B5CD"/>
                </a:solidFill>
                <a:latin typeface="Arial"/>
                <a:cs typeface="Arial"/>
              </a:rPr>
              <a:t>Obergrenze  </a:t>
            </a:r>
            <a:r>
              <a:rPr sz="1400" spc="270" dirty="0">
                <a:solidFill>
                  <a:srgbClr val="00B5CD"/>
                </a:solidFill>
                <a:latin typeface="Arial"/>
                <a:cs typeface="Arial"/>
              </a:rPr>
              <a:t>für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B5CD"/>
                </a:solidFill>
                <a:latin typeface="Arial"/>
                <a:cs typeface="Arial"/>
              </a:rPr>
              <a:t>alle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Steuern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5CD"/>
                </a:solidFill>
                <a:latin typeface="Arial"/>
                <a:cs typeface="Arial"/>
              </a:rPr>
              <a:t>–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Erbschafts- 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und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00B5CD"/>
                </a:solidFill>
                <a:latin typeface="Arial"/>
                <a:cs typeface="Arial"/>
              </a:rPr>
              <a:t>ggf.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00B5CD"/>
                </a:solidFill>
                <a:latin typeface="Arial"/>
                <a:cs typeface="Arial"/>
              </a:rPr>
              <a:t>Gewerbesteuer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B5CD"/>
                </a:solidFill>
                <a:latin typeface="Arial"/>
                <a:cs typeface="Arial"/>
              </a:rPr>
              <a:t>sollen  </a:t>
            </a:r>
            <a:r>
              <a:rPr sz="1400" spc="140" dirty="0">
                <a:solidFill>
                  <a:srgbClr val="00B5CD"/>
                </a:solidFill>
                <a:latin typeface="Arial"/>
                <a:cs typeface="Arial"/>
              </a:rPr>
              <a:t>abgeschafft</a:t>
            </a:r>
            <a:r>
              <a:rPr sz="140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00B5CD"/>
                </a:solidFill>
                <a:latin typeface="Arial"/>
                <a:cs typeface="Arial"/>
              </a:rPr>
              <a:t>werden.</a:t>
            </a:r>
            <a:r>
              <a:rPr sz="1200" spc="172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683260" indent="-160020">
              <a:lnSpc>
                <a:spcPts val="1240"/>
              </a:lnSpc>
              <a:spcBef>
                <a:spcPts val="84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Weniger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Investitionen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Gesundheit,  </a:t>
            </a:r>
            <a:r>
              <a:rPr sz="1050" spc="20" dirty="0">
                <a:latin typeface="Arial"/>
                <a:cs typeface="Arial"/>
              </a:rPr>
              <a:t>Infrastruktur und</a:t>
            </a:r>
            <a:r>
              <a:rPr sz="1050" spc="-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Bildung.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Weniger </a:t>
            </a:r>
            <a:r>
              <a:rPr sz="1050" spc="-10" dirty="0">
                <a:latin typeface="Arial"/>
                <a:cs typeface="Arial"/>
              </a:rPr>
              <a:t>Sozialleistungen.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7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Schwächung </a:t>
            </a:r>
            <a:r>
              <a:rPr sz="1050" spc="-5" dirty="0">
                <a:latin typeface="Arial"/>
                <a:cs typeface="Arial"/>
              </a:rPr>
              <a:t>der Kommunen.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Schere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zwischen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Arm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und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Reich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geht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auseinander.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855" y="809519"/>
            <a:ext cx="1334135" cy="422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130" dirty="0">
                <a:solidFill>
                  <a:srgbClr val="E30613"/>
                </a:solidFill>
                <a:latin typeface="Arial"/>
                <a:cs typeface="Arial"/>
              </a:rPr>
              <a:t>Steuerpolitik  </a:t>
            </a:r>
            <a:r>
              <a:rPr sz="1400" spc="250" dirty="0">
                <a:solidFill>
                  <a:srgbClr val="E30613"/>
                </a:solidFill>
                <a:latin typeface="Arial"/>
                <a:cs typeface="Arial"/>
              </a:rPr>
              <a:t>nur</a:t>
            </a:r>
            <a:r>
              <a:rPr sz="1400" spc="-114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270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400" spc="-110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E30613"/>
                </a:solidFill>
                <a:latin typeface="Arial"/>
                <a:cs typeface="Arial"/>
              </a:rPr>
              <a:t>Reiche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55" y="4087395"/>
            <a:ext cx="17265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AfD-Bundestagswahlprogramm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0" dirty="0">
                <a:latin typeface="Arial"/>
                <a:cs typeface="Arial"/>
              </a:rPr>
              <a:t>S.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50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f.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855" y="8748250"/>
            <a:ext cx="44069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5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IW</a:t>
            </a:r>
            <a:r>
              <a:rPr sz="45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Köln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553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553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64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941" y="5284818"/>
            <a:ext cx="240093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AFD: </a:t>
            </a:r>
            <a:r>
              <a:rPr sz="1050" spc="85" dirty="0">
                <a:solidFill>
                  <a:srgbClr val="FFFFFF"/>
                </a:solidFill>
                <a:latin typeface="Arial"/>
                <a:cs typeface="Arial"/>
              </a:rPr>
              <a:t>partei </a:t>
            </a:r>
            <a:r>
              <a:rPr sz="1050" spc="110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r>
              <a:rPr sz="105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Arial"/>
                <a:cs typeface="Arial"/>
              </a:rPr>
              <a:t>besserverdienenden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4474" y="6933682"/>
            <a:ext cx="854710" cy="1320165"/>
          </a:xfrm>
          <a:custGeom>
            <a:avLst/>
            <a:gdLst/>
            <a:ahLst/>
            <a:cxnLst/>
            <a:rect l="l" t="t" r="r" b="b"/>
            <a:pathLst>
              <a:path w="854710" h="1320165">
                <a:moveTo>
                  <a:pt x="0" y="0"/>
                </a:moveTo>
                <a:lnTo>
                  <a:pt x="0" y="854471"/>
                </a:lnTo>
                <a:lnTo>
                  <a:pt x="716622" y="1319848"/>
                </a:lnTo>
                <a:lnTo>
                  <a:pt x="741895" y="1278446"/>
                </a:lnTo>
                <a:lnTo>
                  <a:pt x="764553" y="1236191"/>
                </a:lnTo>
                <a:lnTo>
                  <a:pt x="784617" y="1193185"/>
                </a:lnTo>
                <a:lnTo>
                  <a:pt x="802109" y="1149526"/>
                </a:lnTo>
                <a:lnTo>
                  <a:pt x="817050" y="1105314"/>
                </a:lnTo>
                <a:lnTo>
                  <a:pt x="829461" y="1060649"/>
                </a:lnTo>
                <a:lnTo>
                  <a:pt x="839362" y="1015632"/>
                </a:lnTo>
                <a:lnTo>
                  <a:pt x="846776" y="970360"/>
                </a:lnTo>
                <a:lnTo>
                  <a:pt x="851724" y="924936"/>
                </a:lnTo>
                <a:lnTo>
                  <a:pt x="854227" y="879457"/>
                </a:lnTo>
                <a:lnTo>
                  <a:pt x="854305" y="834025"/>
                </a:lnTo>
                <a:lnTo>
                  <a:pt x="851981" y="788738"/>
                </a:lnTo>
                <a:lnTo>
                  <a:pt x="847275" y="743697"/>
                </a:lnTo>
                <a:lnTo>
                  <a:pt x="840208" y="699001"/>
                </a:lnTo>
                <a:lnTo>
                  <a:pt x="830802" y="654751"/>
                </a:lnTo>
                <a:lnTo>
                  <a:pt x="819079" y="611045"/>
                </a:lnTo>
                <a:lnTo>
                  <a:pt x="805058" y="567984"/>
                </a:lnTo>
                <a:lnTo>
                  <a:pt x="788762" y="525668"/>
                </a:lnTo>
                <a:lnTo>
                  <a:pt x="770211" y="484195"/>
                </a:lnTo>
                <a:lnTo>
                  <a:pt x="749428" y="443667"/>
                </a:lnTo>
                <a:lnTo>
                  <a:pt x="726432" y="404183"/>
                </a:lnTo>
                <a:lnTo>
                  <a:pt x="701245" y="365842"/>
                </a:lnTo>
                <a:lnTo>
                  <a:pt x="673889" y="328745"/>
                </a:lnTo>
                <a:lnTo>
                  <a:pt x="644384" y="292991"/>
                </a:lnTo>
                <a:lnTo>
                  <a:pt x="612752" y="258679"/>
                </a:lnTo>
                <a:lnTo>
                  <a:pt x="579014" y="225911"/>
                </a:lnTo>
                <a:lnTo>
                  <a:pt x="543191" y="194785"/>
                </a:lnTo>
                <a:lnTo>
                  <a:pt x="505305" y="165401"/>
                </a:lnTo>
                <a:lnTo>
                  <a:pt x="465376" y="137860"/>
                </a:lnTo>
                <a:lnTo>
                  <a:pt x="422643" y="111765"/>
                </a:lnTo>
                <a:lnTo>
                  <a:pt x="378999" y="88386"/>
                </a:lnTo>
                <a:lnTo>
                  <a:pt x="334469" y="67730"/>
                </a:lnTo>
                <a:lnTo>
                  <a:pt x="289078" y="49804"/>
                </a:lnTo>
                <a:lnTo>
                  <a:pt x="242849" y="34617"/>
                </a:lnTo>
                <a:lnTo>
                  <a:pt x="195807" y="22174"/>
                </a:lnTo>
                <a:lnTo>
                  <a:pt x="147977" y="12484"/>
                </a:lnTo>
                <a:lnTo>
                  <a:pt x="99383" y="5553"/>
                </a:lnTo>
                <a:lnTo>
                  <a:pt x="50049" y="1389"/>
                </a:lnTo>
                <a:lnTo>
                  <a:pt x="0" y="0"/>
                </a:lnTo>
                <a:close/>
              </a:path>
            </a:pathLst>
          </a:custGeom>
          <a:solidFill>
            <a:srgbClr val="B3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0003" y="6933682"/>
            <a:ext cx="1571625" cy="1709420"/>
          </a:xfrm>
          <a:custGeom>
            <a:avLst/>
            <a:gdLst/>
            <a:ahLst/>
            <a:cxnLst/>
            <a:rect l="l" t="t" r="r" b="b"/>
            <a:pathLst>
              <a:path w="1571625" h="1709420">
                <a:moveTo>
                  <a:pt x="854471" y="0"/>
                </a:moveTo>
                <a:lnTo>
                  <a:pt x="805984" y="1352"/>
                </a:lnTo>
                <a:lnTo>
                  <a:pt x="758207" y="5362"/>
                </a:lnTo>
                <a:lnTo>
                  <a:pt x="711211" y="11957"/>
                </a:lnTo>
                <a:lnTo>
                  <a:pt x="665068" y="21065"/>
                </a:lnTo>
                <a:lnTo>
                  <a:pt x="619852" y="32614"/>
                </a:lnTo>
                <a:lnTo>
                  <a:pt x="575634" y="46531"/>
                </a:lnTo>
                <a:lnTo>
                  <a:pt x="532486" y="62745"/>
                </a:lnTo>
                <a:lnTo>
                  <a:pt x="490480" y="81183"/>
                </a:lnTo>
                <a:lnTo>
                  <a:pt x="449689" y="101774"/>
                </a:lnTo>
                <a:lnTo>
                  <a:pt x="410185" y="124445"/>
                </a:lnTo>
                <a:lnTo>
                  <a:pt x="372039" y="149124"/>
                </a:lnTo>
                <a:lnTo>
                  <a:pt x="335324" y="175738"/>
                </a:lnTo>
                <a:lnTo>
                  <a:pt x="300112" y="204217"/>
                </a:lnTo>
                <a:lnTo>
                  <a:pt x="266476" y="234486"/>
                </a:lnTo>
                <a:lnTo>
                  <a:pt x="234486" y="266476"/>
                </a:lnTo>
                <a:lnTo>
                  <a:pt x="204217" y="300112"/>
                </a:lnTo>
                <a:lnTo>
                  <a:pt x="175738" y="335324"/>
                </a:lnTo>
                <a:lnTo>
                  <a:pt x="149124" y="372039"/>
                </a:lnTo>
                <a:lnTo>
                  <a:pt x="124445" y="410185"/>
                </a:lnTo>
                <a:lnTo>
                  <a:pt x="101774" y="449689"/>
                </a:lnTo>
                <a:lnTo>
                  <a:pt x="81183" y="490480"/>
                </a:lnTo>
                <a:lnTo>
                  <a:pt x="62745" y="532486"/>
                </a:lnTo>
                <a:lnTo>
                  <a:pt x="46531" y="575634"/>
                </a:lnTo>
                <a:lnTo>
                  <a:pt x="32614" y="619852"/>
                </a:lnTo>
                <a:lnTo>
                  <a:pt x="21065" y="665068"/>
                </a:lnTo>
                <a:lnTo>
                  <a:pt x="11957" y="711211"/>
                </a:lnTo>
                <a:lnTo>
                  <a:pt x="5362" y="758207"/>
                </a:lnTo>
                <a:lnTo>
                  <a:pt x="1352" y="805984"/>
                </a:lnTo>
                <a:lnTo>
                  <a:pt x="0" y="854471"/>
                </a:lnTo>
                <a:lnTo>
                  <a:pt x="1352" y="902958"/>
                </a:lnTo>
                <a:lnTo>
                  <a:pt x="5362" y="950736"/>
                </a:lnTo>
                <a:lnTo>
                  <a:pt x="11957" y="997732"/>
                </a:lnTo>
                <a:lnTo>
                  <a:pt x="21065" y="1043874"/>
                </a:lnTo>
                <a:lnTo>
                  <a:pt x="32614" y="1089090"/>
                </a:lnTo>
                <a:lnTo>
                  <a:pt x="46531" y="1133309"/>
                </a:lnTo>
                <a:lnTo>
                  <a:pt x="62745" y="1176457"/>
                </a:lnTo>
                <a:lnTo>
                  <a:pt x="81183" y="1218462"/>
                </a:lnTo>
                <a:lnTo>
                  <a:pt x="101774" y="1259253"/>
                </a:lnTo>
                <a:lnTo>
                  <a:pt x="124445" y="1298758"/>
                </a:lnTo>
                <a:lnTo>
                  <a:pt x="149124" y="1336903"/>
                </a:lnTo>
                <a:lnTo>
                  <a:pt x="175738" y="1373618"/>
                </a:lnTo>
                <a:lnTo>
                  <a:pt x="204217" y="1408830"/>
                </a:lnTo>
                <a:lnTo>
                  <a:pt x="234486" y="1442467"/>
                </a:lnTo>
                <a:lnTo>
                  <a:pt x="266476" y="1474456"/>
                </a:lnTo>
                <a:lnTo>
                  <a:pt x="300112" y="1504726"/>
                </a:lnTo>
                <a:lnTo>
                  <a:pt x="335324" y="1533204"/>
                </a:lnTo>
                <a:lnTo>
                  <a:pt x="372039" y="1559819"/>
                </a:lnTo>
                <a:lnTo>
                  <a:pt x="410185" y="1584498"/>
                </a:lnTo>
                <a:lnTo>
                  <a:pt x="449689" y="1607169"/>
                </a:lnTo>
                <a:lnTo>
                  <a:pt x="490480" y="1627759"/>
                </a:lnTo>
                <a:lnTo>
                  <a:pt x="532486" y="1646198"/>
                </a:lnTo>
                <a:lnTo>
                  <a:pt x="575634" y="1662411"/>
                </a:lnTo>
                <a:lnTo>
                  <a:pt x="619852" y="1676329"/>
                </a:lnTo>
                <a:lnTo>
                  <a:pt x="665068" y="1687878"/>
                </a:lnTo>
                <a:lnTo>
                  <a:pt x="711211" y="1696986"/>
                </a:lnTo>
                <a:lnTo>
                  <a:pt x="758207" y="1703581"/>
                </a:lnTo>
                <a:lnTo>
                  <a:pt x="805984" y="1707590"/>
                </a:lnTo>
                <a:lnTo>
                  <a:pt x="854471" y="1708943"/>
                </a:lnTo>
                <a:lnTo>
                  <a:pt x="904593" y="1707703"/>
                </a:lnTo>
                <a:lnTo>
                  <a:pt x="953639" y="1703991"/>
                </a:lnTo>
                <a:lnTo>
                  <a:pt x="1001583" y="1697821"/>
                </a:lnTo>
                <a:lnTo>
                  <a:pt x="1048400" y="1689208"/>
                </a:lnTo>
                <a:lnTo>
                  <a:pt x="1094064" y="1678166"/>
                </a:lnTo>
                <a:lnTo>
                  <a:pt x="1138548" y="1664707"/>
                </a:lnTo>
                <a:lnTo>
                  <a:pt x="1181829" y="1648847"/>
                </a:lnTo>
                <a:lnTo>
                  <a:pt x="1223880" y="1630599"/>
                </a:lnTo>
                <a:lnTo>
                  <a:pt x="1264675" y="1609976"/>
                </a:lnTo>
                <a:lnTo>
                  <a:pt x="1304188" y="1586994"/>
                </a:lnTo>
                <a:lnTo>
                  <a:pt x="1342395" y="1561666"/>
                </a:lnTo>
                <a:lnTo>
                  <a:pt x="1379269" y="1534006"/>
                </a:lnTo>
                <a:lnTo>
                  <a:pt x="1414785" y="1504027"/>
                </a:lnTo>
                <a:lnTo>
                  <a:pt x="1448917" y="1471744"/>
                </a:lnTo>
                <a:lnTo>
                  <a:pt x="1481640" y="1437171"/>
                </a:lnTo>
                <a:lnTo>
                  <a:pt x="1512927" y="1400321"/>
                </a:lnTo>
                <a:lnTo>
                  <a:pt x="1542754" y="1361209"/>
                </a:lnTo>
                <a:lnTo>
                  <a:pt x="1571094" y="1319848"/>
                </a:lnTo>
                <a:lnTo>
                  <a:pt x="854471" y="854471"/>
                </a:lnTo>
                <a:lnTo>
                  <a:pt x="85447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1902" y="7481834"/>
            <a:ext cx="243204" cy="328930"/>
          </a:xfrm>
          <a:custGeom>
            <a:avLst/>
            <a:gdLst/>
            <a:ahLst/>
            <a:cxnLst/>
            <a:rect l="l" t="t" r="r" b="b"/>
            <a:pathLst>
              <a:path w="243205" h="328929">
                <a:moveTo>
                  <a:pt x="124802" y="0"/>
                </a:moveTo>
                <a:lnTo>
                  <a:pt x="83723" y="3815"/>
                </a:lnTo>
                <a:lnTo>
                  <a:pt x="59721" y="23945"/>
                </a:lnTo>
                <a:lnTo>
                  <a:pt x="60597" y="39924"/>
                </a:lnTo>
                <a:lnTo>
                  <a:pt x="67159" y="60806"/>
                </a:lnTo>
                <a:lnTo>
                  <a:pt x="73608" y="79440"/>
                </a:lnTo>
                <a:lnTo>
                  <a:pt x="74142" y="88676"/>
                </a:lnTo>
                <a:lnTo>
                  <a:pt x="44177" y="109762"/>
                </a:lnTo>
                <a:lnTo>
                  <a:pt x="20733" y="139695"/>
                </a:lnTo>
                <a:lnTo>
                  <a:pt x="5458" y="176560"/>
                </a:lnTo>
                <a:lnTo>
                  <a:pt x="0" y="218442"/>
                </a:lnTo>
                <a:lnTo>
                  <a:pt x="9543" y="268501"/>
                </a:lnTo>
                <a:lnTo>
                  <a:pt x="35565" y="302786"/>
                </a:lnTo>
                <a:lnTo>
                  <a:pt x="74155" y="322486"/>
                </a:lnTo>
                <a:lnTo>
                  <a:pt x="121401" y="328789"/>
                </a:lnTo>
                <a:lnTo>
                  <a:pt x="168669" y="322486"/>
                </a:lnTo>
                <a:lnTo>
                  <a:pt x="207272" y="302786"/>
                </a:lnTo>
                <a:lnTo>
                  <a:pt x="233302" y="268501"/>
                </a:lnTo>
                <a:lnTo>
                  <a:pt x="242848" y="218442"/>
                </a:lnTo>
                <a:lnTo>
                  <a:pt x="237337" y="176381"/>
                </a:lnTo>
                <a:lnTo>
                  <a:pt x="221924" y="139388"/>
                </a:lnTo>
                <a:lnTo>
                  <a:pt x="198285" y="109408"/>
                </a:lnTo>
                <a:lnTo>
                  <a:pt x="168097" y="88383"/>
                </a:lnTo>
                <a:lnTo>
                  <a:pt x="170145" y="78234"/>
                </a:lnTo>
                <a:lnTo>
                  <a:pt x="179120" y="57355"/>
                </a:lnTo>
                <a:lnTo>
                  <a:pt x="187869" y="34571"/>
                </a:lnTo>
                <a:lnTo>
                  <a:pt x="189239" y="18710"/>
                </a:lnTo>
                <a:lnTo>
                  <a:pt x="173423" y="6092"/>
                </a:lnTo>
                <a:lnTo>
                  <a:pt x="149040" y="877"/>
                </a:lnTo>
                <a:lnTo>
                  <a:pt x="124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2383" y="7535663"/>
            <a:ext cx="316230" cy="428625"/>
          </a:xfrm>
          <a:custGeom>
            <a:avLst/>
            <a:gdLst/>
            <a:ahLst/>
            <a:cxnLst/>
            <a:rect l="l" t="t" r="r" b="b"/>
            <a:pathLst>
              <a:path w="316230" h="428625">
                <a:moveTo>
                  <a:pt x="162464" y="0"/>
                </a:moveTo>
                <a:lnTo>
                  <a:pt x="108987" y="4961"/>
                </a:lnTo>
                <a:lnTo>
                  <a:pt x="77744" y="31178"/>
                </a:lnTo>
                <a:lnTo>
                  <a:pt x="78881" y="51972"/>
                </a:lnTo>
                <a:lnTo>
                  <a:pt x="87424" y="79154"/>
                </a:lnTo>
                <a:lnTo>
                  <a:pt x="95822" y="103411"/>
                </a:lnTo>
                <a:lnTo>
                  <a:pt x="96522" y="115429"/>
                </a:lnTo>
                <a:lnTo>
                  <a:pt x="57513" y="142882"/>
                </a:lnTo>
                <a:lnTo>
                  <a:pt x="26992" y="181852"/>
                </a:lnTo>
                <a:lnTo>
                  <a:pt x="7105" y="229843"/>
                </a:lnTo>
                <a:lnTo>
                  <a:pt x="0" y="284360"/>
                </a:lnTo>
                <a:lnTo>
                  <a:pt x="8058" y="338184"/>
                </a:lnTo>
                <a:lnTo>
                  <a:pt x="30498" y="378669"/>
                </a:lnTo>
                <a:lnTo>
                  <a:pt x="64713" y="406607"/>
                </a:lnTo>
                <a:lnTo>
                  <a:pt x="108097" y="422789"/>
                </a:lnTo>
                <a:lnTo>
                  <a:pt x="158044" y="428007"/>
                </a:lnTo>
                <a:lnTo>
                  <a:pt x="208006" y="422789"/>
                </a:lnTo>
                <a:lnTo>
                  <a:pt x="251402" y="406607"/>
                </a:lnTo>
                <a:lnTo>
                  <a:pt x="285627" y="378669"/>
                </a:lnTo>
                <a:lnTo>
                  <a:pt x="308073" y="338184"/>
                </a:lnTo>
                <a:lnTo>
                  <a:pt x="316134" y="284360"/>
                </a:lnTo>
                <a:lnTo>
                  <a:pt x="308961" y="229604"/>
                </a:lnTo>
                <a:lnTo>
                  <a:pt x="288895" y="181445"/>
                </a:lnTo>
                <a:lnTo>
                  <a:pt x="258122" y="142415"/>
                </a:lnTo>
                <a:lnTo>
                  <a:pt x="218824" y="115046"/>
                </a:lnTo>
                <a:lnTo>
                  <a:pt x="221489" y="101838"/>
                </a:lnTo>
                <a:lnTo>
                  <a:pt x="233173" y="74657"/>
                </a:lnTo>
                <a:lnTo>
                  <a:pt x="244564" y="44998"/>
                </a:lnTo>
                <a:lnTo>
                  <a:pt x="246349" y="24355"/>
                </a:lnTo>
                <a:lnTo>
                  <a:pt x="225757" y="7929"/>
                </a:lnTo>
                <a:lnTo>
                  <a:pt x="194015" y="1141"/>
                </a:lnTo>
                <a:lnTo>
                  <a:pt x="162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6855" y="5668476"/>
            <a:ext cx="2978150" cy="21463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377190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6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33,9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5" dirty="0">
                <a:latin typeface="Arial"/>
                <a:cs typeface="Arial"/>
              </a:rPr>
              <a:t>aller </a:t>
            </a:r>
            <a:r>
              <a:rPr sz="1050" spc="-5" dirty="0">
                <a:latin typeface="Arial"/>
                <a:cs typeface="Arial"/>
              </a:rPr>
              <a:t>AfD-Sympathisanten </a:t>
            </a:r>
            <a:r>
              <a:rPr sz="1050" spc="-10" dirty="0">
                <a:latin typeface="Arial"/>
                <a:cs typeface="Arial"/>
              </a:rPr>
              <a:t>gehören  </a:t>
            </a:r>
            <a:r>
              <a:rPr sz="1050" spc="10" dirty="0">
                <a:latin typeface="Arial"/>
                <a:cs typeface="Arial"/>
              </a:rPr>
              <a:t>zum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reichsten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Fünftel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Bevölkerung.</a:t>
            </a:r>
            <a:endParaRPr sz="1050">
              <a:latin typeface="Arial"/>
              <a:cs typeface="Arial"/>
            </a:endParaRPr>
          </a:p>
          <a:p>
            <a:pPr marL="172085" marR="5080">
              <a:lnSpc>
                <a:spcPts val="1240"/>
              </a:lnSpc>
              <a:spcBef>
                <a:spcPts val="5"/>
              </a:spcBef>
            </a:pPr>
            <a:r>
              <a:rPr sz="1050" spc="-5" dirty="0">
                <a:latin typeface="Arial"/>
                <a:cs typeface="Arial"/>
              </a:rPr>
              <a:t>Weniger </a:t>
            </a:r>
            <a:r>
              <a:rPr sz="1050" spc="-20" dirty="0">
                <a:latin typeface="Arial"/>
                <a:cs typeface="Arial"/>
              </a:rPr>
              <a:t>als </a:t>
            </a:r>
            <a:r>
              <a:rPr sz="1050" dirty="0">
                <a:latin typeface="Arial"/>
                <a:cs typeface="Arial"/>
              </a:rPr>
              <a:t>10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spc="-5" dirty="0">
                <a:latin typeface="Arial"/>
                <a:cs typeface="Arial"/>
              </a:rPr>
              <a:t>der AfD-Anhänger machen  </a:t>
            </a:r>
            <a:r>
              <a:rPr sz="1050" spc="-20" dirty="0">
                <a:latin typeface="Arial"/>
                <a:cs typeface="Arial"/>
              </a:rPr>
              <a:t>sich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große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Sorgen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40" dirty="0">
                <a:latin typeface="Arial"/>
                <a:cs typeface="Arial"/>
              </a:rPr>
              <a:t>um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eigene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wirtschaftliche  </a:t>
            </a:r>
            <a:r>
              <a:rPr sz="1050" spc="5" dirty="0">
                <a:latin typeface="Arial"/>
                <a:cs typeface="Arial"/>
              </a:rPr>
              <a:t>Situation.</a:t>
            </a:r>
            <a:r>
              <a:rPr sz="900" spc="7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950" spc="55" dirty="0">
                <a:solidFill>
                  <a:srgbClr val="00B5CD"/>
                </a:solidFill>
                <a:latin typeface="Trebuchet MS"/>
                <a:cs typeface="Trebuchet MS"/>
              </a:rPr>
              <a:t>AfD</a:t>
            </a:r>
            <a:endParaRPr sz="1950">
              <a:latin typeface="Trebuchet MS"/>
              <a:cs typeface="Trebuchet MS"/>
            </a:endParaRPr>
          </a:p>
          <a:p>
            <a:pPr marL="1621790">
              <a:lnSpc>
                <a:spcPct val="100000"/>
              </a:lnSpc>
              <a:spcBef>
                <a:spcPts val="1360"/>
              </a:spcBef>
            </a:pPr>
            <a:r>
              <a:rPr sz="2150" spc="-110" dirty="0">
                <a:latin typeface="Arial"/>
                <a:cs typeface="Arial"/>
              </a:rPr>
              <a:t>33,9</a:t>
            </a:r>
            <a:r>
              <a:rPr sz="2150" spc="-335" dirty="0">
                <a:latin typeface="Arial"/>
                <a:cs typeface="Arial"/>
              </a:rPr>
              <a:t> </a:t>
            </a:r>
            <a:r>
              <a:rPr sz="2150" spc="-260" dirty="0">
                <a:latin typeface="Arial"/>
                <a:cs typeface="Arial"/>
              </a:rPr>
              <a:t>%</a:t>
            </a:r>
            <a:endParaRPr sz="2150">
              <a:latin typeface="Arial"/>
              <a:cs typeface="Arial"/>
            </a:endParaRPr>
          </a:p>
          <a:p>
            <a:pPr marL="1746885">
              <a:lnSpc>
                <a:spcPct val="100000"/>
              </a:lnSpc>
              <a:spcBef>
                <a:spcPts val="830"/>
              </a:spcBef>
            </a:pP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€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104" baseline="-32407" dirty="0">
                <a:solidFill>
                  <a:srgbClr val="FFFFFF"/>
                </a:solidFill>
                <a:latin typeface="Arial"/>
                <a:cs typeface="Arial"/>
              </a:rPr>
              <a:t>€</a:t>
            </a:r>
            <a:endParaRPr sz="2700" baseline="-3240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7315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0400000">
            <a:off x="365065" y="5059118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60912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60912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10"/>
              </a:spcBef>
            </a:pP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ZUWANDERUNG </a:t>
            </a:r>
            <a:r>
              <a:rPr sz="1050" spc="-105" dirty="0">
                <a:solidFill>
                  <a:srgbClr val="FFFFFF"/>
                </a:solidFill>
                <a:latin typeface="Arial"/>
                <a:cs typeface="Arial"/>
              </a:rPr>
              <a:t>IST </a:t>
            </a:r>
            <a:r>
              <a:rPr sz="1050" spc="-60" dirty="0">
                <a:solidFill>
                  <a:srgbClr val="FFFFFF"/>
                </a:solidFill>
                <a:latin typeface="Arial"/>
                <a:cs typeface="Arial"/>
              </a:rPr>
              <a:t>EIN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GEWINN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8308" y="4900182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rot="20400000">
            <a:off x="7056060" y="5060919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11614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11614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10"/>
              </a:spcBef>
            </a:pPr>
            <a:r>
              <a:rPr sz="1050" spc="100" dirty="0">
                <a:solidFill>
                  <a:srgbClr val="FFFFFF"/>
                </a:solidFill>
                <a:latin typeface="Arial"/>
                <a:cs typeface="Arial"/>
              </a:rPr>
              <a:t>schusswaffenopfer </a:t>
            </a:r>
            <a:r>
              <a:rPr sz="1050" spc="145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0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FFFFFF"/>
                </a:solidFill>
                <a:latin typeface="Arial"/>
                <a:cs typeface="Arial"/>
              </a:rPr>
              <a:t>jahr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48213" y="1560499"/>
            <a:ext cx="3057525" cy="2327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80" dirty="0">
                <a:solidFill>
                  <a:srgbClr val="00B5CD"/>
                </a:solidFill>
                <a:latin typeface="Arial"/>
                <a:cs typeface="Arial"/>
              </a:rPr>
              <a:t>braucht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ein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50" dirty="0">
                <a:solidFill>
                  <a:srgbClr val="00B5CD"/>
                </a:solidFill>
                <a:latin typeface="Arial"/>
                <a:cs typeface="Arial"/>
              </a:rPr>
              <a:t>klares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00B5CD"/>
                </a:solidFill>
                <a:latin typeface="Arial"/>
                <a:cs typeface="Arial"/>
              </a:rPr>
              <a:t>Feind-  </a:t>
            </a:r>
            <a:r>
              <a:rPr sz="1400" spc="155" dirty="0">
                <a:solidFill>
                  <a:srgbClr val="00B5CD"/>
                </a:solidFill>
                <a:latin typeface="Arial"/>
                <a:cs typeface="Arial"/>
              </a:rPr>
              <a:t>bild</a:t>
            </a:r>
            <a:r>
              <a:rPr sz="140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und</a:t>
            </a:r>
            <a:r>
              <a:rPr sz="1400" spc="-1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80" dirty="0">
                <a:solidFill>
                  <a:srgbClr val="00B5CD"/>
                </a:solidFill>
                <a:latin typeface="Arial"/>
                <a:cs typeface="Arial"/>
              </a:rPr>
              <a:t>verunglimpft</a:t>
            </a:r>
            <a:r>
              <a:rPr sz="140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00B5CD"/>
                </a:solidFill>
                <a:latin typeface="Arial"/>
                <a:cs typeface="Arial"/>
              </a:rPr>
              <a:t>eine</a:t>
            </a:r>
            <a:r>
              <a:rPr sz="140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ganze  Religion: den</a:t>
            </a:r>
            <a:r>
              <a:rPr sz="1400" spc="-26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Islam.</a:t>
            </a:r>
            <a:r>
              <a:rPr sz="1200" spc="120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75565" indent="-160020">
              <a:lnSpc>
                <a:spcPts val="1240"/>
              </a:lnSpc>
              <a:spcBef>
                <a:spcPts val="83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30" dirty="0">
                <a:latin typeface="Arial"/>
                <a:cs typeface="Arial"/>
              </a:rPr>
              <a:t>Rund </a:t>
            </a:r>
            <a:r>
              <a:rPr sz="1050" dirty="0">
                <a:latin typeface="Arial"/>
                <a:cs typeface="Arial"/>
              </a:rPr>
              <a:t>vier </a:t>
            </a:r>
            <a:r>
              <a:rPr sz="1050" spc="25" dirty="0">
                <a:latin typeface="Arial"/>
                <a:cs typeface="Arial"/>
              </a:rPr>
              <a:t>Millionen </a:t>
            </a:r>
            <a:r>
              <a:rPr sz="1050" spc="-10" dirty="0">
                <a:latin typeface="Arial"/>
                <a:cs typeface="Arial"/>
              </a:rPr>
              <a:t>Menschen </a:t>
            </a:r>
            <a:r>
              <a:rPr sz="1050" spc="5" dirty="0">
                <a:latin typeface="Arial"/>
                <a:cs typeface="Arial"/>
              </a:rPr>
              <a:t>muslimischen  </a:t>
            </a:r>
            <a:r>
              <a:rPr sz="1050" spc="-25" dirty="0">
                <a:latin typeface="Arial"/>
                <a:cs typeface="Arial"/>
              </a:rPr>
              <a:t>Glaubens,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zum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Teil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seit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Jahrzehnten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friedlich  </a:t>
            </a:r>
            <a:r>
              <a:rPr sz="1050" spc="5" dirty="0">
                <a:latin typeface="Arial"/>
                <a:cs typeface="Arial"/>
              </a:rPr>
              <a:t>bei </a:t>
            </a:r>
            <a:r>
              <a:rPr sz="1050" dirty="0">
                <a:latin typeface="Arial"/>
                <a:cs typeface="Arial"/>
              </a:rPr>
              <a:t>uns </a:t>
            </a:r>
            <a:r>
              <a:rPr sz="1050" spc="-5" dirty="0">
                <a:latin typeface="Arial"/>
                <a:cs typeface="Arial"/>
              </a:rPr>
              <a:t>leben, </a:t>
            </a:r>
            <a:r>
              <a:rPr sz="1050" spc="10" dirty="0">
                <a:latin typeface="Arial"/>
                <a:cs typeface="Arial"/>
              </a:rPr>
              <a:t>werden </a:t>
            </a:r>
            <a:r>
              <a:rPr sz="1050" spc="-5" dirty="0">
                <a:latin typeface="Arial"/>
                <a:cs typeface="Arial"/>
              </a:rPr>
              <a:t>ausgegrenzt </a:t>
            </a:r>
            <a:r>
              <a:rPr sz="1050" spc="30" dirty="0">
                <a:latin typeface="Arial"/>
                <a:cs typeface="Arial"/>
              </a:rPr>
              <a:t>und  </a:t>
            </a:r>
            <a:r>
              <a:rPr sz="1050" spc="20" dirty="0">
                <a:latin typeface="Arial"/>
                <a:cs typeface="Arial"/>
              </a:rPr>
              <a:t>diskriminiert.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Hass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wird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gesät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Hetze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geschürt.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Gute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Integration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kann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so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nicht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gelingen.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6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Unsere </a:t>
            </a:r>
            <a:r>
              <a:rPr sz="1050" spc="-15" dirty="0">
                <a:latin typeface="Arial"/>
                <a:cs typeface="Arial"/>
              </a:rPr>
              <a:t>Gesellschaft </a:t>
            </a:r>
            <a:r>
              <a:rPr sz="1050" spc="35" dirty="0">
                <a:latin typeface="Arial"/>
                <a:cs typeface="Arial"/>
              </a:rPr>
              <a:t>wird </a:t>
            </a:r>
            <a:r>
              <a:rPr sz="1050" spc="-10" dirty="0">
                <a:latin typeface="Arial"/>
                <a:cs typeface="Arial"/>
              </a:rPr>
              <a:t>gespalten.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48213" y="4194320"/>
            <a:ext cx="28206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</a:t>
            </a:r>
            <a:r>
              <a:rPr sz="800" i="1" spc="-35" dirty="0">
                <a:latin typeface="Arial"/>
                <a:cs typeface="Arial"/>
              </a:rPr>
              <a:t>Islamische </a:t>
            </a:r>
            <a:r>
              <a:rPr sz="800" i="1" spc="-30" dirty="0">
                <a:latin typeface="Arial"/>
                <a:cs typeface="Arial"/>
              </a:rPr>
              <a:t>Theologie </a:t>
            </a:r>
            <a:r>
              <a:rPr sz="800" i="1" spc="-10" dirty="0">
                <a:latin typeface="Arial"/>
                <a:cs typeface="Arial"/>
              </a:rPr>
              <a:t>und </a:t>
            </a:r>
            <a:r>
              <a:rPr sz="800" i="1" spc="-25" dirty="0">
                <a:latin typeface="Arial"/>
                <a:cs typeface="Arial"/>
              </a:rPr>
              <a:t>die </a:t>
            </a:r>
            <a:r>
              <a:rPr sz="800" i="1" spc="-20" dirty="0">
                <a:latin typeface="Arial"/>
                <a:cs typeface="Arial"/>
              </a:rPr>
              <a:t>Ausbildung von </a:t>
            </a:r>
            <a:r>
              <a:rPr sz="800" i="1" spc="-15" dirty="0">
                <a:latin typeface="Arial"/>
                <a:cs typeface="Arial"/>
              </a:rPr>
              <a:t>Imamen </a:t>
            </a:r>
            <a:r>
              <a:rPr sz="800" i="1" spc="-10" dirty="0">
                <a:latin typeface="Arial"/>
                <a:cs typeface="Arial"/>
              </a:rPr>
              <a:t>an </a:t>
            </a:r>
            <a:r>
              <a:rPr sz="800" i="1" spc="-15" dirty="0">
                <a:latin typeface="Arial"/>
                <a:cs typeface="Arial"/>
              </a:rPr>
              <a:t>deut-  </a:t>
            </a:r>
            <a:r>
              <a:rPr sz="800" i="1" spc="-50" dirty="0">
                <a:latin typeface="Arial"/>
                <a:cs typeface="Arial"/>
              </a:rPr>
              <a:t>schen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Universitäten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25" dirty="0">
                <a:latin typeface="Arial"/>
                <a:cs typeface="Arial"/>
              </a:rPr>
              <a:t>will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die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AfD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verbieten.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AfD-Bundestagswahl-  </a:t>
            </a:r>
            <a:r>
              <a:rPr sz="800" i="1" spc="-10" dirty="0">
                <a:latin typeface="Arial"/>
                <a:cs typeface="Arial"/>
              </a:rPr>
              <a:t>programm </a:t>
            </a:r>
            <a:r>
              <a:rPr sz="800" i="1" spc="-100" dirty="0">
                <a:latin typeface="Arial"/>
                <a:cs typeface="Arial"/>
              </a:rPr>
              <a:t>S.</a:t>
            </a:r>
            <a:r>
              <a:rPr sz="800" i="1" spc="-19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49515" y="1560499"/>
            <a:ext cx="2979420" cy="28448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-20" dirty="0">
                <a:solidFill>
                  <a:srgbClr val="00B5CD"/>
                </a:solidFill>
                <a:latin typeface="Arial"/>
                <a:cs typeface="Arial"/>
              </a:rPr>
              <a:t>Die </a:t>
            </a:r>
            <a:r>
              <a:rPr sz="1400" spc="45" dirty="0">
                <a:solidFill>
                  <a:srgbClr val="00B5CD"/>
                </a:solidFill>
                <a:latin typeface="Arial"/>
                <a:cs typeface="Arial"/>
              </a:rPr>
              <a:t>AfD </a:t>
            </a:r>
            <a:r>
              <a:rPr sz="1400" spc="245" dirty="0">
                <a:solidFill>
                  <a:srgbClr val="00B5CD"/>
                </a:solidFill>
                <a:latin typeface="Arial"/>
                <a:cs typeface="Arial"/>
              </a:rPr>
              <a:t>will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Deutschlands </a:t>
            </a:r>
            <a:r>
              <a:rPr sz="1400" spc="20" dirty="0">
                <a:solidFill>
                  <a:srgbClr val="00B5CD"/>
                </a:solidFill>
                <a:latin typeface="Arial"/>
                <a:cs typeface="Arial"/>
              </a:rPr>
              <a:t>Aus-  </a:t>
            </a:r>
            <a:r>
              <a:rPr sz="1400" spc="270" dirty="0">
                <a:solidFill>
                  <a:srgbClr val="00B5CD"/>
                </a:solidFill>
                <a:latin typeface="Arial"/>
                <a:cs typeface="Arial"/>
              </a:rPr>
              <a:t>tritt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aus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dem </a:t>
            </a:r>
            <a:r>
              <a:rPr sz="1400" spc="125" dirty="0">
                <a:solidFill>
                  <a:srgbClr val="00B5CD"/>
                </a:solidFill>
                <a:latin typeface="Arial"/>
                <a:cs typeface="Arial"/>
              </a:rPr>
              <a:t>Euro </a:t>
            </a:r>
            <a:r>
              <a:rPr sz="1400" spc="180" dirty="0">
                <a:solidFill>
                  <a:srgbClr val="00B5CD"/>
                </a:solidFill>
                <a:latin typeface="Arial"/>
                <a:cs typeface="Arial"/>
              </a:rPr>
              <a:t>und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einen  </a:t>
            </a:r>
            <a:r>
              <a:rPr sz="1400" spc="60" dirty="0">
                <a:solidFill>
                  <a:srgbClr val="00B5CD"/>
                </a:solidFill>
                <a:latin typeface="Arial"/>
                <a:cs typeface="Arial"/>
              </a:rPr>
              <a:t>Rückbau </a:t>
            </a:r>
            <a:r>
              <a:rPr sz="1400" spc="140" dirty="0">
                <a:solidFill>
                  <a:srgbClr val="00B5CD"/>
                </a:solidFill>
                <a:latin typeface="Arial"/>
                <a:cs typeface="Arial"/>
              </a:rPr>
              <a:t>der 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EU. </a:t>
            </a:r>
            <a:r>
              <a:rPr sz="1400" spc="-70" dirty="0">
                <a:solidFill>
                  <a:srgbClr val="00B5CD"/>
                </a:solidFill>
                <a:latin typeface="Arial"/>
                <a:cs typeface="Arial"/>
              </a:rPr>
              <a:t>Sie </a:t>
            </a:r>
            <a:r>
              <a:rPr sz="1400" spc="100" dirty="0">
                <a:solidFill>
                  <a:srgbClr val="00B5CD"/>
                </a:solidFill>
                <a:latin typeface="Arial"/>
                <a:cs typeface="Arial"/>
              </a:rPr>
              <a:t>bejubelt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den  </a:t>
            </a:r>
            <a:r>
              <a:rPr sz="1400" spc="125" dirty="0">
                <a:solidFill>
                  <a:srgbClr val="00B5CD"/>
                </a:solidFill>
                <a:latin typeface="Arial"/>
                <a:cs typeface="Arial"/>
              </a:rPr>
              <a:t>Brexit</a:t>
            </a:r>
            <a:r>
              <a:rPr sz="1400" spc="-1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80" dirty="0">
                <a:solidFill>
                  <a:srgbClr val="00B5CD"/>
                </a:solidFill>
                <a:latin typeface="Arial"/>
                <a:cs typeface="Arial"/>
              </a:rPr>
              <a:t>und</a:t>
            </a:r>
            <a:r>
              <a:rPr sz="1400" spc="-13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245" dirty="0">
                <a:solidFill>
                  <a:srgbClr val="00B5CD"/>
                </a:solidFill>
                <a:latin typeface="Arial"/>
                <a:cs typeface="Arial"/>
              </a:rPr>
              <a:t>will</a:t>
            </a:r>
            <a:r>
              <a:rPr sz="1400" spc="-114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1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5CD"/>
                </a:solidFill>
                <a:latin typeface="Arial"/>
                <a:cs typeface="Arial"/>
              </a:rPr>
              <a:t>Rückkehr</a:t>
            </a:r>
            <a:r>
              <a:rPr sz="1400" spc="-114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00" dirty="0">
                <a:solidFill>
                  <a:srgbClr val="00B5CD"/>
                </a:solidFill>
                <a:latin typeface="Arial"/>
                <a:cs typeface="Arial"/>
              </a:rPr>
              <a:t>zum  </a:t>
            </a:r>
            <a:r>
              <a:rPr sz="1400" spc="90" dirty="0">
                <a:solidFill>
                  <a:srgbClr val="00B5CD"/>
                </a:solidFill>
                <a:latin typeface="Arial"/>
                <a:cs typeface="Arial"/>
              </a:rPr>
              <a:t>Nationalismus.*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173355" indent="-160020">
              <a:lnSpc>
                <a:spcPts val="1240"/>
              </a:lnSpc>
              <a:spcBef>
                <a:spcPts val="83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-15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Weniger </a:t>
            </a:r>
            <a:r>
              <a:rPr sz="1050" spc="-60" dirty="0">
                <a:latin typeface="Arial"/>
                <a:cs typeface="Arial"/>
              </a:rPr>
              <a:t>Jobs, </a:t>
            </a:r>
            <a:r>
              <a:rPr sz="1050" spc="5" dirty="0">
                <a:latin typeface="Arial"/>
                <a:cs typeface="Arial"/>
              </a:rPr>
              <a:t>weniger </a:t>
            </a:r>
            <a:r>
              <a:rPr sz="1050" spc="-10" dirty="0">
                <a:latin typeface="Arial"/>
                <a:cs typeface="Arial"/>
              </a:rPr>
              <a:t>Freizügigkeit, </a:t>
            </a:r>
            <a:r>
              <a:rPr sz="1050" spc="5" dirty="0">
                <a:latin typeface="Arial"/>
                <a:cs typeface="Arial"/>
              </a:rPr>
              <a:t>weniger  </a:t>
            </a:r>
            <a:r>
              <a:rPr sz="1050" spc="-15" dirty="0">
                <a:latin typeface="Arial"/>
                <a:cs typeface="Arial"/>
              </a:rPr>
              <a:t>Bildungschancen </a:t>
            </a:r>
            <a:r>
              <a:rPr sz="1050" spc="45" dirty="0">
                <a:latin typeface="Arial"/>
                <a:cs typeface="Arial"/>
              </a:rPr>
              <a:t>für</a:t>
            </a:r>
            <a:r>
              <a:rPr sz="1050" spc="-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 </a:t>
            </a:r>
            <a:r>
              <a:rPr sz="1050" spc="-30" dirty="0">
                <a:latin typeface="Arial"/>
                <a:cs typeface="Arial"/>
              </a:rPr>
              <a:t>Jugend </a:t>
            </a:r>
            <a:r>
              <a:rPr sz="1050" spc="-40" dirty="0">
                <a:latin typeface="Arial"/>
                <a:cs typeface="Arial"/>
              </a:rPr>
              <a:t>Europas.</a:t>
            </a:r>
            <a:endParaRPr sz="1050">
              <a:latin typeface="Arial"/>
              <a:cs typeface="Arial"/>
            </a:endParaRPr>
          </a:p>
          <a:p>
            <a:pPr marL="172085" marR="97155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Die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</a:rPr>
              <a:t>EU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als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Garant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für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Frieden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Sicherheit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  </a:t>
            </a:r>
            <a:r>
              <a:rPr sz="1050" spc="-25" dirty="0">
                <a:latin typeface="Arial"/>
                <a:cs typeface="Arial"/>
              </a:rPr>
              <a:t>Europa </a:t>
            </a:r>
            <a:r>
              <a:rPr sz="1050" spc="20" dirty="0">
                <a:latin typeface="Arial"/>
                <a:cs typeface="Arial"/>
              </a:rPr>
              <a:t>ist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18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Gefahr.</a:t>
            </a:r>
            <a:endParaRPr sz="1050">
              <a:latin typeface="Arial"/>
              <a:cs typeface="Arial"/>
            </a:endParaRPr>
          </a:p>
          <a:p>
            <a:pPr marL="172085" marR="12446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Die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Nationalstaaten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sind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machtlos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gegenüber  </a:t>
            </a:r>
            <a:r>
              <a:rPr sz="1050" spc="-5" dirty="0">
                <a:latin typeface="Arial"/>
                <a:cs typeface="Arial"/>
              </a:rPr>
              <a:t>den Herausforderungen der</a:t>
            </a:r>
            <a:r>
              <a:rPr sz="1050" spc="-1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Globalisierung.</a:t>
            </a:r>
            <a:endParaRPr sz="1050">
              <a:latin typeface="Arial"/>
              <a:cs typeface="Arial"/>
            </a:endParaRPr>
          </a:p>
          <a:p>
            <a:pPr marL="172085" marR="19685" indent="-160020">
              <a:lnSpc>
                <a:spcPts val="1240"/>
              </a:lnSpc>
              <a:spcBef>
                <a:spcPts val="62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25" dirty="0">
                <a:latin typeface="Arial"/>
                <a:cs typeface="Arial"/>
              </a:rPr>
              <a:t>Europa </a:t>
            </a:r>
            <a:r>
              <a:rPr sz="1050" spc="-5" dirty="0">
                <a:latin typeface="Arial"/>
                <a:cs typeface="Arial"/>
              </a:rPr>
              <a:t>der </a:t>
            </a:r>
            <a:r>
              <a:rPr sz="1050" spc="-10" dirty="0">
                <a:latin typeface="Arial"/>
                <a:cs typeface="Arial"/>
              </a:rPr>
              <a:t>Einzelstaaten </a:t>
            </a:r>
            <a:r>
              <a:rPr sz="1050" spc="10" dirty="0">
                <a:latin typeface="Arial"/>
                <a:cs typeface="Arial"/>
              </a:rPr>
              <a:t>spielt politisch </a:t>
            </a:r>
            <a:r>
              <a:rPr sz="1050" spc="20" dirty="0">
                <a:latin typeface="Arial"/>
                <a:cs typeface="Arial"/>
              </a:rPr>
              <a:t>und  wirtschaftlich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Welt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kaum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noch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eine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Rolle.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49515" y="4559065"/>
            <a:ext cx="20015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AfD-Bundestagswahlprogramm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100" dirty="0">
                <a:latin typeface="Arial"/>
                <a:cs typeface="Arial"/>
              </a:rPr>
              <a:t>S.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7</a:t>
            </a:r>
            <a:r>
              <a:rPr sz="800" i="1" spc="-7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und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100" dirty="0">
                <a:latin typeface="Arial"/>
                <a:cs typeface="Arial"/>
              </a:rPr>
              <a:t>S.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00218" y="1560499"/>
            <a:ext cx="3026410" cy="28448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70" dirty="0">
                <a:solidFill>
                  <a:srgbClr val="00B5CD"/>
                </a:solidFill>
                <a:latin typeface="Arial"/>
                <a:cs typeface="Arial"/>
              </a:rPr>
              <a:t>die </a:t>
            </a:r>
            <a:r>
              <a:rPr sz="1400" spc="60" dirty="0">
                <a:solidFill>
                  <a:srgbClr val="00B5CD"/>
                </a:solidFill>
                <a:latin typeface="Arial"/>
                <a:cs typeface="Arial"/>
              </a:rPr>
              <a:t>AfD </a:t>
            </a:r>
            <a:r>
              <a:rPr sz="1400" spc="110" dirty="0">
                <a:solidFill>
                  <a:srgbClr val="00B5CD"/>
                </a:solidFill>
                <a:latin typeface="Arial"/>
                <a:cs typeface="Arial"/>
              </a:rPr>
              <a:t>bedient </a:t>
            </a:r>
            <a:r>
              <a:rPr sz="1400" spc="140" dirty="0">
                <a:solidFill>
                  <a:srgbClr val="00B5CD"/>
                </a:solidFill>
                <a:latin typeface="Arial"/>
                <a:cs typeface="Arial"/>
              </a:rPr>
              <a:t>völkische  </a:t>
            </a:r>
            <a:r>
              <a:rPr sz="1400" spc="70" dirty="0">
                <a:solidFill>
                  <a:srgbClr val="00B5CD"/>
                </a:solidFill>
                <a:latin typeface="Arial"/>
                <a:cs typeface="Arial"/>
              </a:rPr>
              <a:t>Ressentiments.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Verantwortliche  </a:t>
            </a:r>
            <a:r>
              <a:rPr sz="1400" spc="200" dirty="0">
                <a:solidFill>
                  <a:srgbClr val="00B5CD"/>
                </a:solidFill>
                <a:latin typeface="Arial"/>
                <a:cs typeface="Arial"/>
              </a:rPr>
              <a:t>fordern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„Deutschland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den  </a:t>
            </a:r>
            <a:r>
              <a:rPr sz="1400" spc="114" dirty="0">
                <a:solidFill>
                  <a:srgbClr val="00B5CD"/>
                </a:solidFill>
                <a:latin typeface="Arial"/>
                <a:cs typeface="Arial"/>
              </a:rPr>
              <a:t>deutschen“ </a:t>
            </a:r>
            <a:r>
              <a:rPr sz="1400" spc="180" dirty="0">
                <a:solidFill>
                  <a:srgbClr val="00B5CD"/>
                </a:solidFill>
                <a:latin typeface="Arial"/>
                <a:cs typeface="Arial"/>
              </a:rPr>
              <a:t>und </a:t>
            </a:r>
            <a:r>
              <a:rPr sz="1400" spc="90" dirty="0">
                <a:solidFill>
                  <a:srgbClr val="00B5CD"/>
                </a:solidFill>
                <a:latin typeface="Arial"/>
                <a:cs typeface="Arial"/>
              </a:rPr>
              <a:t>beteiligen </a:t>
            </a:r>
            <a:r>
              <a:rPr sz="1400" spc="75" dirty="0">
                <a:solidFill>
                  <a:srgbClr val="00B5CD"/>
                </a:solidFill>
                <a:latin typeface="Arial"/>
                <a:cs typeface="Arial"/>
              </a:rPr>
              <a:t>sich  </a:t>
            </a:r>
            <a:r>
              <a:rPr sz="1400" spc="150" dirty="0">
                <a:solidFill>
                  <a:srgbClr val="00B5CD"/>
                </a:solidFill>
                <a:latin typeface="Arial"/>
                <a:cs typeface="Arial"/>
              </a:rPr>
              <a:t>an</a:t>
            </a:r>
            <a:r>
              <a:rPr sz="1400" spc="-1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00B5CD"/>
                </a:solidFill>
                <a:latin typeface="Arial"/>
                <a:cs typeface="Arial"/>
              </a:rPr>
              <a:t>Aufmärschen</a:t>
            </a:r>
            <a:r>
              <a:rPr sz="1400" spc="-13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00B5CD"/>
                </a:solidFill>
                <a:latin typeface="Arial"/>
                <a:cs typeface="Arial"/>
              </a:rPr>
              <a:t>von</a:t>
            </a:r>
            <a:r>
              <a:rPr sz="1400" spc="-114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B5CD"/>
                </a:solidFill>
                <a:latin typeface="Arial"/>
                <a:cs typeface="Arial"/>
              </a:rPr>
              <a:t>Neonazis.*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72085" marR="394335" indent="-160020">
              <a:lnSpc>
                <a:spcPts val="1240"/>
              </a:lnSpc>
              <a:spcBef>
                <a:spcPts val="83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Ausgrenzung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Millionen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Deutschen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als  </a:t>
            </a:r>
            <a:r>
              <a:rPr sz="1050" spc="-5" dirty="0">
                <a:latin typeface="Arial"/>
                <a:cs typeface="Arial"/>
              </a:rPr>
              <a:t>Bürgerinnen </a:t>
            </a:r>
            <a:r>
              <a:rPr sz="1050" spc="20" dirty="0">
                <a:latin typeface="Arial"/>
                <a:cs typeface="Arial"/>
              </a:rPr>
              <a:t>und </a:t>
            </a:r>
            <a:r>
              <a:rPr sz="1050" spc="-20" dirty="0">
                <a:latin typeface="Arial"/>
                <a:cs typeface="Arial"/>
              </a:rPr>
              <a:t>Bürger </a:t>
            </a:r>
            <a:r>
              <a:rPr sz="1050" spc="25" dirty="0">
                <a:latin typeface="Arial"/>
                <a:cs typeface="Arial"/>
              </a:rPr>
              <a:t>„zweiter</a:t>
            </a:r>
            <a:r>
              <a:rPr sz="1050" spc="-22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Klasse“.</a:t>
            </a:r>
            <a:endParaRPr sz="1050">
              <a:latin typeface="Arial"/>
              <a:cs typeface="Arial"/>
            </a:endParaRPr>
          </a:p>
          <a:p>
            <a:pPr marL="172085" marR="40386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5" dirty="0">
                <a:latin typeface="Arial"/>
                <a:cs typeface="Arial"/>
              </a:rPr>
              <a:t>Intoleranz, </a:t>
            </a:r>
            <a:r>
              <a:rPr sz="1050" spc="-50" dirty="0">
                <a:latin typeface="Arial"/>
                <a:cs typeface="Arial"/>
              </a:rPr>
              <a:t>Hass </a:t>
            </a:r>
            <a:r>
              <a:rPr sz="1050" spc="20" dirty="0">
                <a:latin typeface="Arial"/>
                <a:cs typeface="Arial"/>
              </a:rPr>
              <a:t>und </a:t>
            </a:r>
            <a:r>
              <a:rPr sz="1050" spc="-15" dirty="0">
                <a:latin typeface="Arial"/>
                <a:cs typeface="Arial"/>
              </a:rPr>
              <a:t>Hetze </a:t>
            </a:r>
            <a:r>
              <a:rPr sz="1050" spc="-25" dirty="0">
                <a:latin typeface="Arial"/>
                <a:cs typeface="Arial"/>
              </a:rPr>
              <a:t>gegen alles, 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20" dirty="0">
                <a:latin typeface="Arial"/>
                <a:cs typeface="Arial"/>
              </a:rPr>
              <a:t>als </a:t>
            </a:r>
            <a:r>
              <a:rPr sz="1050" spc="15" dirty="0">
                <a:latin typeface="Arial"/>
                <a:cs typeface="Arial"/>
              </a:rPr>
              <a:t>„nicht-deutsch“</a:t>
            </a:r>
            <a:r>
              <a:rPr sz="1050" spc="-22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eingeordnet </a:t>
            </a:r>
            <a:r>
              <a:rPr sz="1050" spc="20" dirty="0">
                <a:latin typeface="Arial"/>
                <a:cs typeface="Arial"/>
              </a:rPr>
              <a:t>wird.</a:t>
            </a:r>
            <a:endParaRPr sz="1050">
              <a:latin typeface="Arial"/>
              <a:cs typeface="Arial"/>
            </a:endParaRPr>
          </a:p>
          <a:p>
            <a:pPr marL="172085" marR="15367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15" dirty="0">
                <a:latin typeface="Arial"/>
                <a:cs typeface="Arial"/>
              </a:rPr>
              <a:t>Die </a:t>
            </a:r>
            <a:r>
              <a:rPr sz="1050" spc="-10" dirty="0">
                <a:latin typeface="Arial"/>
                <a:cs typeface="Arial"/>
              </a:rPr>
              <a:t>AfD </a:t>
            </a:r>
            <a:r>
              <a:rPr sz="1050" spc="20" dirty="0">
                <a:latin typeface="Arial"/>
                <a:cs typeface="Arial"/>
              </a:rPr>
              <a:t>bindet </a:t>
            </a:r>
            <a:r>
              <a:rPr sz="1050" spc="5" dirty="0">
                <a:latin typeface="Arial"/>
                <a:cs typeface="Arial"/>
              </a:rPr>
              <a:t>Wählerinnen </a:t>
            </a:r>
            <a:r>
              <a:rPr sz="1050" spc="20" dirty="0">
                <a:latin typeface="Arial"/>
                <a:cs typeface="Arial"/>
              </a:rPr>
              <a:t>und </a:t>
            </a:r>
            <a:r>
              <a:rPr sz="1050" spc="-20" dirty="0">
                <a:latin typeface="Arial"/>
                <a:cs typeface="Arial"/>
              </a:rPr>
              <a:t>Wähler, </a:t>
            </a:r>
            <a:r>
              <a:rPr sz="1050" dirty="0">
                <a:latin typeface="Arial"/>
                <a:cs typeface="Arial"/>
              </a:rPr>
              <a:t>die  vorher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rechtsextreme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NPD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gewählt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haben.</a:t>
            </a:r>
            <a:endParaRPr sz="1050">
              <a:latin typeface="Arial"/>
              <a:cs typeface="Arial"/>
            </a:endParaRPr>
          </a:p>
          <a:p>
            <a:pPr marL="172085" marR="44450" indent="-160020">
              <a:lnSpc>
                <a:spcPts val="1240"/>
              </a:lnSpc>
              <a:spcBef>
                <a:spcPts val="62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3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70" dirty="0">
                <a:latin typeface="Arial"/>
                <a:cs typeface="Arial"/>
              </a:rPr>
              <a:t>Mit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AfD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drohen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zum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ersten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Mal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rechtsextre-  </a:t>
            </a:r>
            <a:r>
              <a:rPr sz="1050" spc="5" dirty="0">
                <a:latin typeface="Arial"/>
                <a:cs typeface="Arial"/>
              </a:rPr>
              <a:t>me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Abgeordnete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Bundestag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einzuziehen.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900218" y="4559065"/>
            <a:ext cx="28892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</a:t>
            </a:r>
            <a:r>
              <a:rPr sz="800" i="1" spc="-30" dirty="0">
                <a:latin typeface="Arial"/>
                <a:cs typeface="Arial"/>
              </a:rPr>
              <a:t>André </a:t>
            </a:r>
            <a:r>
              <a:rPr sz="800" i="1" spc="-35" dirty="0">
                <a:latin typeface="Arial"/>
                <a:cs typeface="Arial"/>
              </a:rPr>
              <a:t>Poggenburg, </a:t>
            </a:r>
            <a:r>
              <a:rPr sz="800" i="1" spc="-90" dirty="0">
                <a:latin typeface="Arial"/>
                <a:cs typeface="Arial"/>
              </a:rPr>
              <a:t>FAZ, </a:t>
            </a:r>
            <a:r>
              <a:rPr sz="800" i="1" spc="-20" dirty="0">
                <a:latin typeface="Arial"/>
                <a:cs typeface="Arial"/>
              </a:rPr>
              <a:t>27.06.2017 </a:t>
            </a:r>
            <a:r>
              <a:rPr sz="800" i="1" spc="120" dirty="0">
                <a:latin typeface="Arial"/>
                <a:cs typeface="Arial"/>
              </a:rPr>
              <a:t>/</a:t>
            </a:r>
            <a:r>
              <a:rPr sz="800" i="1" spc="-8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Björn </a:t>
            </a:r>
            <a:r>
              <a:rPr sz="800" i="1" spc="-55" dirty="0">
                <a:latin typeface="Arial"/>
                <a:cs typeface="Arial"/>
              </a:rPr>
              <a:t>Höcke, </a:t>
            </a:r>
            <a:r>
              <a:rPr sz="800" i="1" spc="-40" dirty="0">
                <a:latin typeface="Arial"/>
                <a:cs typeface="Arial"/>
              </a:rPr>
              <a:t>tagesspiegel.de  </a:t>
            </a:r>
            <a:r>
              <a:rPr sz="800" i="1" spc="-30" dirty="0">
                <a:latin typeface="Arial"/>
                <a:cs typeface="Arial"/>
              </a:rPr>
              <a:t>(Seit‘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an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Seit‘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mit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Neonazis)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98892" y="1560499"/>
            <a:ext cx="2921000" cy="1358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92710">
              <a:lnSpc>
                <a:spcPts val="1420"/>
              </a:lnSpc>
              <a:spcBef>
                <a:spcPts val="380"/>
              </a:spcBef>
            </a:pPr>
            <a:r>
              <a:rPr sz="1400" spc="-10" dirty="0">
                <a:solidFill>
                  <a:srgbClr val="00B5CD"/>
                </a:solidFill>
                <a:latin typeface="Arial"/>
                <a:cs typeface="Arial"/>
              </a:rPr>
              <a:t>Die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5CD"/>
                </a:solidFill>
                <a:latin typeface="Arial"/>
                <a:cs typeface="Arial"/>
              </a:rPr>
              <a:t>AfD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B5CD"/>
                </a:solidFill>
                <a:latin typeface="Arial"/>
                <a:cs typeface="Arial"/>
              </a:rPr>
              <a:t>macht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00B5CD"/>
                </a:solidFill>
                <a:latin typeface="Arial"/>
                <a:cs typeface="Arial"/>
              </a:rPr>
              <a:t>sich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270" dirty="0">
                <a:solidFill>
                  <a:srgbClr val="00B5CD"/>
                </a:solidFill>
                <a:latin typeface="Arial"/>
                <a:cs typeface="Arial"/>
              </a:rPr>
              <a:t>für</a:t>
            </a:r>
            <a:r>
              <a:rPr sz="1400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privaten  waffenbesitz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stark.*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Noch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mehr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Schusswaffen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im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Umlauf.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6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Noch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mehr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unschuldige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Todesopfer.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Das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zeigen  </a:t>
            </a:r>
            <a:r>
              <a:rPr sz="1050" dirty="0">
                <a:latin typeface="Arial"/>
                <a:cs typeface="Arial"/>
              </a:rPr>
              <a:t>die </a:t>
            </a:r>
            <a:r>
              <a:rPr sz="1050" spc="-5" dirty="0">
                <a:latin typeface="Arial"/>
                <a:cs typeface="Arial"/>
              </a:rPr>
              <a:t>Erfahrungen </a:t>
            </a:r>
            <a:r>
              <a:rPr sz="1050" spc="-25" dirty="0">
                <a:latin typeface="Arial"/>
                <a:cs typeface="Arial"/>
              </a:rPr>
              <a:t>aus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215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USA.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98892" y="4194320"/>
            <a:ext cx="26866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„Der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Erwerb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-65" dirty="0">
                <a:latin typeface="Arial"/>
                <a:cs typeface="Arial"/>
              </a:rPr>
              <a:t>des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Waffenscheins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15" dirty="0">
                <a:latin typeface="Arial"/>
                <a:cs typeface="Arial"/>
              </a:rPr>
              <a:t>für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40" dirty="0">
                <a:latin typeface="Arial"/>
                <a:cs typeface="Arial"/>
              </a:rPr>
              <a:t>gesetzestreue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Bürger</a:t>
            </a:r>
            <a:r>
              <a:rPr sz="800" i="1" spc="-6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ist</a:t>
            </a:r>
            <a:r>
              <a:rPr sz="800" i="1" spc="-55" dirty="0">
                <a:latin typeface="Arial"/>
                <a:cs typeface="Arial"/>
              </a:rPr>
              <a:t> </a:t>
            </a:r>
            <a:r>
              <a:rPr sz="800" i="1" spc="-35" dirty="0">
                <a:latin typeface="Arial"/>
                <a:cs typeface="Arial"/>
              </a:rPr>
              <a:t>zu  </a:t>
            </a:r>
            <a:r>
              <a:rPr sz="800" i="1" spc="-15" dirty="0">
                <a:latin typeface="Arial"/>
                <a:cs typeface="Arial"/>
              </a:rPr>
              <a:t>erleichtern.“ </a:t>
            </a:r>
            <a:r>
              <a:rPr sz="800" i="1" spc="-20" dirty="0">
                <a:latin typeface="Arial"/>
                <a:cs typeface="Arial"/>
              </a:rPr>
              <a:t>AfD-Bundestagswahlprogramm </a:t>
            </a:r>
            <a:r>
              <a:rPr sz="800" i="1" spc="-100" dirty="0">
                <a:latin typeface="Arial"/>
                <a:cs typeface="Arial"/>
              </a:rPr>
              <a:t>S.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8213" y="5664288"/>
            <a:ext cx="2980690" cy="16065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42545" algn="just">
              <a:lnSpc>
                <a:spcPts val="1240"/>
              </a:lnSpc>
              <a:spcBef>
                <a:spcPts val="170"/>
              </a:spcBef>
            </a:pPr>
            <a:r>
              <a:rPr sz="1050" spc="-5" dirty="0">
                <a:latin typeface="Arial"/>
                <a:cs typeface="Arial"/>
              </a:rPr>
              <a:t>Deutschland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profitiert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nicht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nur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kulturell,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sondern  </a:t>
            </a:r>
            <a:r>
              <a:rPr sz="1050" spc="-10" dirty="0">
                <a:latin typeface="Arial"/>
                <a:cs typeface="Arial"/>
              </a:rPr>
              <a:t>auch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finanziell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beachtlich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Deutschland  lebenden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Ausländern.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dirty="0">
                <a:latin typeface="Arial"/>
                <a:cs typeface="Arial"/>
              </a:rPr>
              <a:t>2012 </a:t>
            </a:r>
            <a:r>
              <a:rPr sz="1050" spc="5" dirty="0">
                <a:latin typeface="Arial"/>
                <a:cs typeface="Arial"/>
              </a:rPr>
              <a:t>zahlte </a:t>
            </a:r>
            <a:r>
              <a:rPr sz="1050" dirty="0">
                <a:latin typeface="Arial"/>
                <a:cs typeface="Arial"/>
              </a:rPr>
              <a:t>jeder </a:t>
            </a:r>
            <a:r>
              <a:rPr sz="1050" spc="35" dirty="0">
                <a:latin typeface="Arial"/>
                <a:cs typeface="Arial"/>
              </a:rPr>
              <a:t>in </a:t>
            </a:r>
            <a:r>
              <a:rPr sz="1050" spc="-5" dirty="0">
                <a:latin typeface="Arial"/>
                <a:cs typeface="Arial"/>
              </a:rPr>
              <a:t>Deutschland </a:t>
            </a:r>
            <a:r>
              <a:rPr sz="1050" spc="-10" dirty="0">
                <a:latin typeface="Arial"/>
                <a:cs typeface="Arial"/>
              </a:rPr>
              <a:t>lebende  Ausländer </a:t>
            </a:r>
            <a:r>
              <a:rPr sz="1050" spc="10" dirty="0">
                <a:latin typeface="Arial"/>
                <a:cs typeface="Arial"/>
              </a:rPr>
              <a:t>durchschnittlich </a:t>
            </a:r>
            <a:r>
              <a:rPr sz="1050" spc="-10" dirty="0">
                <a:latin typeface="Arial"/>
                <a:cs typeface="Arial"/>
              </a:rPr>
              <a:t>3.300 </a:t>
            </a:r>
            <a:r>
              <a:rPr sz="1050" spc="45" dirty="0">
                <a:latin typeface="Arial"/>
                <a:cs typeface="Arial"/>
              </a:rPr>
              <a:t>€ </a:t>
            </a:r>
            <a:r>
              <a:rPr sz="1050" spc="15" dirty="0">
                <a:latin typeface="Arial"/>
                <a:cs typeface="Arial"/>
              </a:rPr>
              <a:t>mehr  </a:t>
            </a:r>
            <a:r>
              <a:rPr sz="1050" spc="-10" dirty="0">
                <a:latin typeface="Arial"/>
                <a:cs typeface="Arial"/>
              </a:rPr>
              <a:t>Steuern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Sozialabgaben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als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staatlichen  </a:t>
            </a:r>
            <a:r>
              <a:rPr sz="1050" spc="-15" dirty="0">
                <a:latin typeface="Arial"/>
                <a:cs typeface="Arial"/>
              </a:rPr>
              <a:t>Leistungen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erhielt.</a:t>
            </a:r>
            <a:r>
              <a:rPr sz="900" spc="15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marL="172085" marR="89535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6,6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Millionen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Menschen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ohne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80" dirty="0">
                <a:latin typeface="Arial"/>
                <a:cs typeface="Arial"/>
              </a:rPr>
              <a:t>Pass  </a:t>
            </a:r>
            <a:r>
              <a:rPr sz="1050" dirty="0">
                <a:latin typeface="Arial"/>
                <a:cs typeface="Arial"/>
              </a:rPr>
              <a:t>sorgten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so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45" dirty="0">
                <a:latin typeface="Arial"/>
                <a:cs typeface="Arial"/>
              </a:rPr>
              <a:t>für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Plus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von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22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Milliarden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Euro.</a:t>
            </a:r>
            <a:r>
              <a:rPr sz="900" spc="-52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48213" y="8748250"/>
            <a:ext cx="120205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 Studie der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Bertelsmann-Stiftung</a:t>
            </a:r>
            <a:r>
              <a:rPr sz="450" spc="-9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(2014)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23526" y="7552776"/>
            <a:ext cx="790575" cy="991235"/>
          </a:xfrm>
          <a:custGeom>
            <a:avLst/>
            <a:gdLst/>
            <a:ahLst/>
            <a:cxnLst/>
            <a:rect l="l" t="t" r="r" b="b"/>
            <a:pathLst>
              <a:path w="790575" h="991234">
                <a:moveTo>
                  <a:pt x="534009" y="948588"/>
                </a:moveTo>
                <a:lnTo>
                  <a:pt x="220047" y="948588"/>
                </a:lnTo>
                <a:lnTo>
                  <a:pt x="257094" y="949730"/>
                </a:lnTo>
                <a:lnTo>
                  <a:pt x="293714" y="956476"/>
                </a:lnTo>
                <a:lnTo>
                  <a:pt x="330440" y="964135"/>
                </a:lnTo>
                <a:lnTo>
                  <a:pt x="344192" y="970226"/>
                </a:lnTo>
                <a:lnTo>
                  <a:pt x="356442" y="980149"/>
                </a:lnTo>
                <a:lnTo>
                  <a:pt x="365623" y="988832"/>
                </a:lnTo>
                <a:lnTo>
                  <a:pt x="370168" y="991199"/>
                </a:lnTo>
                <a:lnTo>
                  <a:pt x="401150" y="968990"/>
                </a:lnTo>
                <a:lnTo>
                  <a:pt x="487155" y="968990"/>
                </a:lnTo>
                <a:lnTo>
                  <a:pt x="505112" y="961783"/>
                </a:lnTo>
                <a:lnTo>
                  <a:pt x="522656" y="950914"/>
                </a:lnTo>
                <a:lnTo>
                  <a:pt x="534009" y="948588"/>
                </a:lnTo>
                <a:close/>
              </a:path>
              <a:path w="790575" h="991234">
                <a:moveTo>
                  <a:pt x="487155" y="968990"/>
                </a:moveTo>
                <a:lnTo>
                  <a:pt x="401150" y="968990"/>
                </a:lnTo>
                <a:lnTo>
                  <a:pt x="435935" y="970661"/>
                </a:lnTo>
                <a:lnTo>
                  <a:pt x="471571" y="975246"/>
                </a:lnTo>
                <a:lnTo>
                  <a:pt x="487155" y="968990"/>
                </a:lnTo>
                <a:close/>
              </a:path>
              <a:path w="790575" h="991234">
                <a:moveTo>
                  <a:pt x="617986" y="946589"/>
                </a:moveTo>
                <a:lnTo>
                  <a:pt x="543765" y="946589"/>
                </a:lnTo>
                <a:lnTo>
                  <a:pt x="566343" y="948806"/>
                </a:lnTo>
                <a:lnTo>
                  <a:pt x="588294" y="957561"/>
                </a:lnTo>
                <a:lnTo>
                  <a:pt x="607928" y="965698"/>
                </a:lnTo>
                <a:lnTo>
                  <a:pt x="617748" y="962872"/>
                </a:lnTo>
                <a:lnTo>
                  <a:pt x="619106" y="950551"/>
                </a:lnTo>
                <a:lnTo>
                  <a:pt x="617986" y="946589"/>
                </a:lnTo>
                <a:close/>
              </a:path>
              <a:path w="790575" h="991234">
                <a:moveTo>
                  <a:pt x="142753" y="149878"/>
                </a:moveTo>
                <a:lnTo>
                  <a:pt x="118879" y="157774"/>
                </a:lnTo>
                <a:lnTo>
                  <a:pt x="105792" y="184813"/>
                </a:lnTo>
                <a:lnTo>
                  <a:pt x="102992" y="229354"/>
                </a:lnTo>
                <a:lnTo>
                  <a:pt x="102923" y="249006"/>
                </a:lnTo>
                <a:lnTo>
                  <a:pt x="99853" y="267809"/>
                </a:lnTo>
                <a:lnTo>
                  <a:pt x="92352" y="284397"/>
                </a:lnTo>
                <a:lnTo>
                  <a:pt x="78991" y="297406"/>
                </a:lnTo>
                <a:lnTo>
                  <a:pt x="72178" y="301768"/>
                </a:lnTo>
                <a:lnTo>
                  <a:pt x="67373" y="306076"/>
                </a:lnTo>
                <a:lnTo>
                  <a:pt x="65278" y="312058"/>
                </a:lnTo>
                <a:lnTo>
                  <a:pt x="66596" y="321441"/>
                </a:lnTo>
                <a:lnTo>
                  <a:pt x="72482" y="353145"/>
                </a:lnTo>
                <a:lnTo>
                  <a:pt x="68759" y="375632"/>
                </a:lnTo>
                <a:lnTo>
                  <a:pt x="54484" y="390625"/>
                </a:lnTo>
                <a:lnTo>
                  <a:pt x="28715" y="399850"/>
                </a:lnTo>
                <a:lnTo>
                  <a:pt x="18240" y="402320"/>
                </a:lnTo>
                <a:lnTo>
                  <a:pt x="8030" y="405973"/>
                </a:lnTo>
                <a:lnTo>
                  <a:pt x="1436" y="411025"/>
                </a:lnTo>
                <a:lnTo>
                  <a:pt x="1809" y="417693"/>
                </a:lnTo>
                <a:lnTo>
                  <a:pt x="11554" y="459306"/>
                </a:lnTo>
                <a:lnTo>
                  <a:pt x="4028" y="502838"/>
                </a:lnTo>
                <a:lnTo>
                  <a:pt x="0" y="545533"/>
                </a:lnTo>
                <a:lnTo>
                  <a:pt x="20277" y="584689"/>
                </a:lnTo>
                <a:lnTo>
                  <a:pt x="23603" y="589462"/>
                </a:lnTo>
                <a:lnTo>
                  <a:pt x="24850" y="595345"/>
                </a:lnTo>
                <a:lnTo>
                  <a:pt x="24667" y="602107"/>
                </a:lnTo>
                <a:lnTo>
                  <a:pt x="23739" y="609578"/>
                </a:lnTo>
                <a:lnTo>
                  <a:pt x="21216" y="661006"/>
                </a:lnTo>
                <a:lnTo>
                  <a:pt x="29452" y="701113"/>
                </a:lnTo>
                <a:lnTo>
                  <a:pt x="80687" y="752230"/>
                </a:lnTo>
                <a:lnTo>
                  <a:pt x="124933" y="765676"/>
                </a:lnTo>
                <a:lnTo>
                  <a:pt x="138698" y="768914"/>
                </a:lnTo>
                <a:lnTo>
                  <a:pt x="153198" y="773135"/>
                </a:lnTo>
                <a:lnTo>
                  <a:pt x="169247" y="778102"/>
                </a:lnTo>
                <a:lnTo>
                  <a:pt x="187660" y="783575"/>
                </a:lnTo>
                <a:lnTo>
                  <a:pt x="166958" y="813618"/>
                </a:lnTo>
                <a:lnTo>
                  <a:pt x="153357" y="844971"/>
                </a:lnTo>
                <a:lnTo>
                  <a:pt x="144643" y="877342"/>
                </a:lnTo>
                <a:lnTo>
                  <a:pt x="138600" y="910437"/>
                </a:lnTo>
                <a:lnTo>
                  <a:pt x="137706" y="938002"/>
                </a:lnTo>
                <a:lnTo>
                  <a:pt x="144963" y="955564"/>
                </a:lnTo>
                <a:lnTo>
                  <a:pt x="159899" y="962389"/>
                </a:lnTo>
                <a:lnTo>
                  <a:pt x="182043" y="957741"/>
                </a:lnTo>
                <a:lnTo>
                  <a:pt x="220047" y="948588"/>
                </a:lnTo>
                <a:lnTo>
                  <a:pt x="534009" y="948588"/>
                </a:lnTo>
                <a:lnTo>
                  <a:pt x="543765" y="946589"/>
                </a:lnTo>
                <a:lnTo>
                  <a:pt x="617986" y="946589"/>
                </a:lnTo>
                <a:lnTo>
                  <a:pt x="613354" y="930205"/>
                </a:lnTo>
                <a:lnTo>
                  <a:pt x="607027" y="909585"/>
                </a:lnTo>
                <a:lnTo>
                  <a:pt x="606854" y="892768"/>
                </a:lnTo>
                <a:lnTo>
                  <a:pt x="615413" y="878020"/>
                </a:lnTo>
                <a:lnTo>
                  <a:pt x="635283" y="863605"/>
                </a:lnTo>
                <a:lnTo>
                  <a:pt x="673751" y="839015"/>
                </a:lnTo>
                <a:lnTo>
                  <a:pt x="686408" y="818612"/>
                </a:lnTo>
                <a:lnTo>
                  <a:pt x="674232" y="794988"/>
                </a:lnTo>
                <a:lnTo>
                  <a:pt x="638199" y="760734"/>
                </a:lnTo>
                <a:lnTo>
                  <a:pt x="626769" y="751638"/>
                </a:lnTo>
                <a:lnTo>
                  <a:pt x="615044" y="742902"/>
                </a:lnTo>
                <a:lnTo>
                  <a:pt x="603718" y="733726"/>
                </a:lnTo>
                <a:lnTo>
                  <a:pt x="593484" y="723314"/>
                </a:lnTo>
                <a:lnTo>
                  <a:pt x="574499" y="696239"/>
                </a:lnTo>
                <a:lnTo>
                  <a:pt x="560319" y="665398"/>
                </a:lnTo>
                <a:lnTo>
                  <a:pt x="555993" y="636378"/>
                </a:lnTo>
                <a:lnTo>
                  <a:pt x="566567" y="614768"/>
                </a:lnTo>
                <a:lnTo>
                  <a:pt x="607660" y="584632"/>
                </a:lnTo>
                <a:lnTo>
                  <a:pt x="652183" y="558921"/>
                </a:lnTo>
                <a:lnTo>
                  <a:pt x="698393" y="541007"/>
                </a:lnTo>
                <a:lnTo>
                  <a:pt x="744155" y="534490"/>
                </a:lnTo>
                <a:lnTo>
                  <a:pt x="774867" y="527838"/>
                </a:lnTo>
                <a:lnTo>
                  <a:pt x="788427" y="511953"/>
                </a:lnTo>
                <a:lnTo>
                  <a:pt x="790355" y="494033"/>
                </a:lnTo>
                <a:lnTo>
                  <a:pt x="786169" y="481276"/>
                </a:lnTo>
                <a:lnTo>
                  <a:pt x="768353" y="443214"/>
                </a:lnTo>
                <a:lnTo>
                  <a:pt x="761681" y="403023"/>
                </a:lnTo>
                <a:lnTo>
                  <a:pt x="759437" y="362121"/>
                </a:lnTo>
                <a:lnTo>
                  <a:pt x="754906" y="321925"/>
                </a:lnTo>
                <a:lnTo>
                  <a:pt x="745686" y="303486"/>
                </a:lnTo>
                <a:lnTo>
                  <a:pt x="731978" y="288667"/>
                </a:lnTo>
                <a:lnTo>
                  <a:pt x="721617" y="275170"/>
                </a:lnTo>
                <a:lnTo>
                  <a:pt x="722440" y="260695"/>
                </a:lnTo>
                <a:lnTo>
                  <a:pt x="737833" y="219567"/>
                </a:lnTo>
                <a:lnTo>
                  <a:pt x="736356" y="184494"/>
                </a:lnTo>
                <a:lnTo>
                  <a:pt x="730236" y="169950"/>
                </a:lnTo>
                <a:lnTo>
                  <a:pt x="203550" y="169950"/>
                </a:lnTo>
                <a:lnTo>
                  <a:pt x="177911" y="162766"/>
                </a:lnTo>
                <a:lnTo>
                  <a:pt x="142753" y="149878"/>
                </a:lnTo>
                <a:close/>
              </a:path>
              <a:path w="790575" h="991234">
                <a:moveTo>
                  <a:pt x="226116" y="1490"/>
                </a:moveTo>
                <a:lnTo>
                  <a:pt x="245516" y="20296"/>
                </a:lnTo>
                <a:lnTo>
                  <a:pt x="245580" y="41405"/>
                </a:lnTo>
                <a:lnTo>
                  <a:pt x="239743" y="62684"/>
                </a:lnTo>
                <a:lnTo>
                  <a:pt x="241438" y="82004"/>
                </a:lnTo>
                <a:lnTo>
                  <a:pt x="249381" y="96686"/>
                </a:lnTo>
                <a:lnTo>
                  <a:pt x="253807" y="110093"/>
                </a:lnTo>
                <a:lnTo>
                  <a:pt x="251345" y="121687"/>
                </a:lnTo>
                <a:lnTo>
                  <a:pt x="238567" y="130760"/>
                </a:lnTo>
                <a:lnTo>
                  <a:pt x="226789" y="142896"/>
                </a:lnTo>
                <a:lnTo>
                  <a:pt x="217480" y="159643"/>
                </a:lnTo>
                <a:lnTo>
                  <a:pt x="203550" y="169950"/>
                </a:lnTo>
                <a:lnTo>
                  <a:pt x="730236" y="169950"/>
                </a:lnTo>
                <a:lnTo>
                  <a:pt x="723349" y="153584"/>
                </a:lnTo>
                <a:lnTo>
                  <a:pt x="704152" y="124946"/>
                </a:lnTo>
                <a:lnTo>
                  <a:pt x="697971" y="116231"/>
                </a:lnTo>
                <a:lnTo>
                  <a:pt x="464335" y="116231"/>
                </a:lnTo>
                <a:lnTo>
                  <a:pt x="449995" y="114242"/>
                </a:lnTo>
                <a:lnTo>
                  <a:pt x="434966" y="107919"/>
                </a:lnTo>
                <a:lnTo>
                  <a:pt x="452244" y="70399"/>
                </a:lnTo>
                <a:lnTo>
                  <a:pt x="407992" y="70399"/>
                </a:lnTo>
                <a:lnTo>
                  <a:pt x="384711" y="64523"/>
                </a:lnTo>
                <a:lnTo>
                  <a:pt x="369166" y="48130"/>
                </a:lnTo>
                <a:lnTo>
                  <a:pt x="339307" y="10743"/>
                </a:lnTo>
                <a:lnTo>
                  <a:pt x="309731" y="1661"/>
                </a:lnTo>
                <a:lnTo>
                  <a:pt x="265992" y="1661"/>
                </a:lnTo>
                <a:lnTo>
                  <a:pt x="226116" y="1490"/>
                </a:lnTo>
                <a:close/>
              </a:path>
              <a:path w="790575" h="991234">
                <a:moveTo>
                  <a:pt x="645200" y="22168"/>
                </a:moveTo>
                <a:lnTo>
                  <a:pt x="637141" y="26436"/>
                </a:lnTo>
                <a:lnTo>
                  <a:pt x="603765" y="53094"/>
                </a:lnTo>
                <a:lnTo>
                  <a:pt x="566211" y="69411"/>
                </a:lnTo>
                <a:lnTo>
                  <a:pt x="527963" y="83784"/>
                </a:lnTo>
                <a:lnTo>
                  <a:pt x="492504" y="104609"/>
                </a:lnTo>
                <a:lnTo>
                  <a:pt x="478375" y="113236"/>
                </a:lnTo>
                <a:lnTo>
                  <a:pt x="464335" y="116231"/>
                </a:lnTo>
                <a:lnTo>
                  <a:pt x="697971" y="116231"/>
                </a:lnTo>
                <a:lnTo>
                  <a:pt x="684084" y="96643"/>
                </a:lnTo>
                <a:lnTo>
                  <a:pt x="668553" y="66912"/>
                </a:lnTo>
                <a:lnTo>
                  <a:pt x="662831" y="33731"/>
                </a:lnTo>
                <a:lnTo>
                  <a:pt x="660224" y="28779"/>
                </a:lnTo>
                <a:lnTo>
                  <a:pt x="653621" y="23937"/>
                </a:lnTo>
                <a:lnTo>
                  <a:pt x="645200" y="22168"/>
                </a:lnTo>
                <a:close/>
              </a:path>
              <a:path w="790575" h="991234">
                <a:moveTo>
                  <a:pt x="462041" y="49042"/>
                </a:moveTo>
                <a:lnTo>
                  <a:pt x="435078" y="65368"/>
                </a:lnTo>
                <a:lnTo>
                  <a:pt x="407992" y="70399"/>
                </a:lnTo>
                <a:lnTo>
                  <a:pt x="452244" y="70399"/>
                </a:lnTo>
                <a:lnTo>
                  <a:pt x="455479" y="63385"/>
                </a:lnTo>
                <a:lnTo>
                  <a:pt x="462041" y="49042"/>
                </a:lnTo>
                <a:close/>
              </a:path>
              <a:path w="790575" h="991234">
                <a:moveTo>
                  <a:pt x="304319" y="0"/>
                </a:moveTo>
                <a:lnTo>
                  <a:pt x="265992" y="1661"/>
                </a:lnTo>
                <a:lnTo>
                  <a:pt x="309731" y="1661"/>
                </a:lnTo>
                <a:lnTo>
                  <a:pt x="304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89743" y="7859214"/>
            <a:ext cx="349250" cy="473075"/>
          </a:xfrm>
          <a:custGeom>
            <a:avLst/>
            <a:gdLst/>
            <a:ahLst/>
            <a:cxnLst/>
            <a:rect l="l" t="t" r="r" b="b"/>
            <a:pathLst>
              <a:path w="349250" h="473075">
                <a:moveTo>
                  <a:pt x="179465" y="0"/>
                </a:moveTo>
                <a:lnTo>
                  <a:pt x="120398" y="5484"/>
                </a:lnTo>
                <a:lnTo>
                  <a:pt x="85872" y="34434"/>
                </a:lnTo>
                <a:lnTo>
                  <a:pt x="87135" y="57406"/>
                </a:lnTo>
                <a:lnTo>
                  <a:pt x="96575" y="87432"/>
                </a:lnTo>
                <a:lnTo>
                  <a:pt x="105851" y="114228"/>
                </a:lnTo>
                <a:lnTo>
                  <a:pt x="106620" y="127511"/>
                </a:lnTo>
                <a:lnTo>
                  <a:pt x="71474" y="150662"/>
                </a:lnTo>
                <a:lnTo>
                  <a:pt x="42025" y="182307"/>
                </a:lnTo>
                <a:lnTo>
                  <a:pt x="19487" y="221036"/>
                </a:lnTo>
                <a:lnTo>
                  <a:pt x="5074" y="265439"/>
                </a:lnTo>
                <a:lnTo>
                  <a:pt x="0" y="314106"/>
                </a:lnTo>
                <a:lnTo>
                  <a:pt x="6237" y="364698"/>
                </a:lnTo>
                <a:lnTo>
                  <a:pt x="23840" y="404957"/>
                </a:lnTo>
                <a:lnTo>
                  <a:pt x="51141" y="435389"/>
                </a:lnTo>
                <a:lnTo>
                  <a:pt x="86476" y="456500"/>
                </a:lnTo>
                <a:lnTo>
                  <a:pt x="128178" y="468795"/>
                </a:lnTo>
                <a:lnTo>
                  <a:pt x="174582" y="472781"/>
                </a:lnTo>
                <a:lnTo>
                  <a:pt x="220997" y="468795"/>
                </a:lnTo>
                <a:lnTo>
                  <a:pt x="262709" y="456500"/>
                </a:lnTo>
                <a:lnTo>
                  <a:pt x="298053" y="435389"/>
                </a:lnTo>
                <a:lnTo>
                  <a:pt x="325362" y="404957"/>
                </a:lnTo>
                <a:lnTo>
                  <a:pt x="342970" y="364698"/>
                </a:lnTo>
                <a:lnTo>
                  <a:pt x="349209" y="314106"/>
                </a:lnTo>
                <a:lnTo>
                  <a:pt x="344087" y="265224"/>
                </a:lnTo>
                <a:lnTo>
                  <a:pt x="329543" y="220649"/>
                </a:lnTo>
                <a:lnTo>
                  <a:pt x="306811" y="181813"/>
                </a:lnTo>
                <a:lnTo>
                  <a:pt x="277126" y="150147"/>
                </a:lnTo>
                <a:lnTo>
                  <a:pt x="241722" y="127084"/>
                </a:lnTo>
                <a:lnTo>
                  <a:pt x="244668" y="112493"/>
                </a:lnTo>
                <a:lnTo>
                  <a:pt x="257575" y="82469"/>
                </a:lnTo>
                <a:lnTo>
                  <a:pt x="270158" y="49707"/>
                </a:lnTo>
                <a:lnTo>
                  <a:pt x="272129" y="26903"/>
                </a:lnTo>
                <a:lnTo>
                  <a:pt x="249383" y="8756"/>
                </a:lnTo>
                <a:lnTo>
                  <a:pt x="214320" y="1258"/>
                </a:lnTo>
                <a:lnTo>
                  <a:pt x="179465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366192" y="7985914"/>
            <a:ext cx="176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€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50303" y="8094303"/>
            <a:ext cx="55880" cy="67945"/>
          </a:xfrm>
          <a:custGeom>
            <a:avLst/>
            <a:gdLst/>
            <a:ahLst/>
            <a:cxnLst/>
            <a:rect l="l" t="t" r="r" b="b"/>
            <a:pathLst>
              <a:path w="55879" h="67945">
                <a:moveTo>
                  <a:pt x="55263" y="0"/>
                </a:moveTo>
                <a:lnTo>
                  <a:pt x="0" y="0"/>
                </a:lnTo>
                <a:lnTo>
                  <a:pt x="0" y="67455"/>
                </a:lnTo>
                <a:lnTo>
                  <a:pt x="55263" y="67455"/>
                </a:lnTo>
                <a:lnTo>
                  <a:pt x="55263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87430" y="8070105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393" y="0"/>
                </a:lnTo>
              </a:path>
            </a:pathLst>
          </a:custGeom>
          <a:ln w="48396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50303" y="7978834"/>
            <a:ext cx="55880" cy="67310"/>
          </a:xfrm>
          <a:custGeom>
            <a:avLst/>
            <a:gdLst/>
            <a:ahLst/>
            <a:cxnLst/>
            <a:rect l="l" t="t" r="r" b="b"/>
            <a:pathLst>
              <a:path w="55879" h="67309">
                <a:moveTo>
                  <a:pt x="55263" y="0"/>
                </a:moveTo>
                <a:lnTo>
                  <a:pt x="0" y="0"/>
                </a:lnTo>
                <a:lnTo>
                  <a:pt x="0" y="67072"/>
                </a:lnTo>
                <a:lnTo>
                  <a:pt x="55263" y="67072"/>
                </a:lnTo>
                <a:lnTo>
                  <a:pt x="55263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44400" y="7372952"/>
            <a:ext cx="1497698" cy="115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2216" y="8241384"/>
            <a:ext cx="397510" cy="118745"/>
          </a:xfrm>
          <a:custGeom>
            <a:avLst/>
            <a:gdLst/>
            <a:ahLst/>
            <a:cxnLst/>
            <a:rect l="l" t="t" r="r" b="b"/>
            <a:pathLst>
              <a:path w="397509" h="118745">
                <a:moveTo>
                  <a:pt x="50332" y="855"/>
                </a:moveTo>
                <a:lnTo>
                  <a:pt x="13160" y="855"/>
                </a:lnTo>
                <a:lnTo>
                  <a:pt x="0" y="116605"/>
                </a:lnTo>
                <a:lnTo>
                  <a:pt x="25543" y="116605"/>
                </a:lnTo>
                <a:lnTo>
                  <a:pt x="30992" y="60531"/>
                </a:lnTo>
                <a:lnTo>
                  <a:pt x="31527" y="53304"/>
                </a:lnTo>
                <a:lnTo>
                  <a:pt x="32293" y="38782"/>
                </a:lnTo>
                <a:lnTo>
                  <a:pt x="32483" y="32523"/>
                </a:lnTo>
                <a:lnTo>
                  <a:pt x="32500" y="26230"/>
                </a:lnTo>
                <a:lnTo>
                  <a:pt x="58616" y="26230"/>
                </a:lnTo>
                <a:lnTo>
                  <a:pt x="50332" y="855"/>
                </a:lnTo>
                <a:close/>
              </a:path>
              <a:path w="397509" h="118745">
                <a:moveTo>
                  <a:pt x="58616" y="26230"/>
                </a:moveTo>
                <a:lnTo>
                  <a:pt x="32838" y="26230"/>
                </a:lnTo>
                <a:lnTo>
                  <a:pt x="33637" y="31037"/>
                </a:lnTo>
                <a:lnTo>
                  <a:pt x="59586" y="116605"/>
                </a:lnTo>
                <a:lnTo>
                  <a:pt x="84454" y="116605"/>
                </a:lnTo>
                <a:lnTo>
                  <a:pt x="97174" y="77677"/>
                </a:lnTo>
                <a:lnTo>
                  <a:pt x="73140" y="77677"/>
                </a:lnTo>
                <a:lnTo>
                  <a:pt x="72453" y="73680"/>
                </a:lnTo>
                <a:lnTo>
                  <a:pt x="71586" y="69447"/>
                </a:lnTo>
                <a:lnTo>
                  <a:pt x="69461" y="60250"/>
                </a:lnTo>
                <a:lnTo>
                  <a:pt x="68389" y="56299"/>
                </a:lnTo>
                <a:lnTo>
                  <a:pt x="67128" y="52302"/>
                </a:lnTo>
                <a:lnTo>
                  <a:pt x="58616" y="26230"/>
                </a:lnTo>
                <a:close/>
              </a:path>
              <a:path w="397509" h="118745">
                <a:moveTo>
                  <a:pt x="136318" y="26230"/>
                </a:moveTo>
                <a:lnTo>
                  <a:pt x="111551" y="26230"/>
                </a:lnTo>
                <a:lnTo>
                  <a:pt x="111563" y="32523"/>
                </a:lnTo>
                <a:lnTo>
                  <a:pt x="119521" y="116605"/>
                </a:lnTo>
                <a:lnTo>
                  <a:pt x="146787" y="116605"/>
                </a:lnTo>
                <a:lnTo>
                  <a:pt x="136318" y="26230"/>
                </a:lnTo>
                <a:close/>
              </a:path>
              <a:path w="397509" h="118745">
                <a:moveTo>
                  <a:pt x="133379" y="855"/>
                </a:moveTo>
                <a:lnTo>
                  <a:pt x="95936" y="855"/>
                </a:lnTo>
                <a:lnTo>
                  <a:pt x="79309" y="52302"/>
                </a:lnTo>
                <a:lnTo>
                  <a:pt x="78161" y="55612"/>
                </a:lnTo>
                <a:lnTo>
                  <a:pt x="77136" y="59383"/>
                </a:lnTo>
                <a:lnTo>
                  <a:pt x="75301" y="67849"/>
                </a:lnTo>
                <a:lnTo>
                  <a:pt x="74389" y="72532"/>
                </a:lnTo>
                <a:lnTo>
                  <a:pt x="73478" y="77677"/>
                </a:lnTo>
                <a:lnTo>
                  <a:pt x="97174" y="77677"/>
                </a:lnTo>
                <a:lnTo>
                  <a:pt x="108451" y="38489"/>
                </a:lnTo>
                <a:lnTo>
                  <a:pt x="111033" y="26230"/>
                </a:lnTo>
                <a:lnTo>
                  <a:pt x="136318" y="26230"/>
                </a:lnTo>
                <a:lnTo>
                  <a:pt x="133379" y="855"/>
                </a:lnTo>
                <a:close/>
              </a:path>
              <a:path w="397509" h="118745">
                <a:moveTo>
                  <a:pt x="204291" y="0"/>
                </a:moveTo>
                <a:lnTo>
                  <a:pt x="189881" y="0"/>
                </a:lnTo>
                <a:lnTo>
                  <a:pt x="183171" y="56"/>
                </a:lnTo>
                <a:lnTo>
                  <a:pt x="170934" y="281"/>
                </a:lnTo>
                <a:lnTo>
                  <a:pt x="165418" y="506"/>
                </a:lnTo>
                <a:lnTo>
                  <a:pt x="160510" y="855"/>
                </a:lnTo>
                <a:lnTo>
                  <a:pt x="160510" y="116605"/>
                </a:lnTo>
                <a:lnTo>
                  <a:pt x="187258" y="116605"/>
                </a:lnTo>
                <a:lnTo>
                  <a:pt x="187258" y="72014"/>
                </a:lnTo>
                <a:lnTo>
                  <a:pt x="221483" y="72014"/>
                </a:lnTo>
                <a:lnTo>
                  <a:pt x="219376" y="68873"/>
                </a:lnTo>
                <a:lnTo>
                  <a:pt x="218126" y="67050"/>
                </a:lnTo>
                <a:lnTo>
                  <a:pt x="225331" y="64640"/>
                </a:lnTo>
                <a:lnTo>
                  <a:pt x="230982" y="60644"/>
                </a:lnTo>
                <a:lnTo>
                  <a:pt x="237111" y="52302"/>
                </a:lnTo>
                <a:lnTo>
                  <a:pt x="193506" y="52302"/>
                </a:lnTo>
                <a:lnTo>
                  <a:pt x="189757" y="52156"/>
                </a:lnTo>
                <a:lnTo>
                  <a:pt x="187258" y="51953"/>
                </a:lnTo>
                <a:lnTo>
                  <a:pt x="187258" y="22121"/>
                </a:lnTo>
                <a:lnTo>
                  <a:pt x="189982" y="21918"/>
                </a:lnTo>
                <a:lnTo>
                  <a:pt x="192707" y="21805"/>
                </a:lnTo>
                <a:lnTo>
                  <a:pt x="194069" y="21772"/>
                </a:lnTo>
                <a:lnTo>
                  <a:pt x="239682" y="21772"/>
                </a:lnTo>
                <a:lnTo>
                  <a:pt x="235981" y="14173"/>
                </a:lnTo>
                <a:lnTo>
                  <a:pt x="233099" y="10683"/>
                </a:lnTo>
                <a:lnTo>
                  <a:pt x="225781" y="5426"/>
                </a:lnTo>
                <a:lnTo>
                  <a:pt x="221267" y="3422"/>
                </a:lnTo>
                <a:lnTo>
                  <a:pt x="210516" y="686"/>
                </a:lnTo>
                <a:lnTo>
                  <a:pt x="204291" y="0"/>
                </a:lnTo>
                <a:close/>
              </a:path>
              <a:path w="397509" h="118745">
                <a:moveTo>
                  <a:pt x="221483" y="72014"/>
                </a:moveTo>
                <a:lnTo>
                  <a:pt x="191524" y="72014"/>
                </a:lnTo>
                <a:lnTo>
                  <a:pt x="216753" y="116605"/>
                </a:lnTo>
                <a:lnTo>
                  <a:pt x="249332" y="116605"/>
                </a:lnTo>
                <a:lnTo>
                  <a:pt x="226524" y="79737"/>
                </a:lnTo>
                <a:lnTo>
                  <a:pt x="223440" y="74930"/>
                </a:lnTo>
                <a:lnTo>
                  <a:pt x="221483" y="72014"/>
                </a:lnTo>
                <a:close/>
              </a:path>
              <a:path w="397509" h="118745">
                <a:moveTo>
                  <a:pt x="239682" y="21772"/>
                </a:moveTo>
                <a:lnTo>
                  <a:pt x="201566" y="21772"/>
                </a:lnTo>
                <a:lnTo>
                  <a:pt x="206024" y="23066"/>
                </a:lnTo>
                <a:lnTo>
                  <a:pt x="211585" y="28245"/>
                </a:lnTo>
                <a:lnTo>
                  <a:pt x="212981" y="31836"/>
                </a:lnTo>
                <a:lnTo>
                  <a:pt x="212981" y="41382"/>
                </a:lnTo>
                <a:lnTo>
                  <a:pt x="211327" y="45255"/>
                </a:lnTo>
                <a:lnTo>
                  <a:pt x="204741" y="50895"/>
                </a:lnTo>
                <a:lnTo>
                  <a:pt x="200317" y="52302"/>
                </a:lnTo>
                <a:lnTo>
                  <a:pt x="237111" y="52302"/>
                </a:lnTo>
                <a:lnTo>
                  <a:pt x="239212" y="49443"/>
                </a:lnTo>
                <a:lnTo>
                  <a:pt x="241272" y="42643"/>
                </a:lnTo>
                <a:lnTo>
                  <a:pt x="241272" y="28233"/>
                </a:lnTo>
                <a:lnTo>
                  <a:pt x="240213" y="22864"/>
                </a:lnTo>
                <a:lnTo>
                  <a:pt x="239682" y="21772"/>
                </a:lnTo>
                <a:close/>
              </a:path>
              <a:path w="397509" h="118745">
                <a:moveTo>
                  <a:pt x="308097" y="168"/>
                </a:moveTo>
                <a:lnTo>
                  <a:pt x="291514" y="168"/>
                </a:lnTo>
                <a:lnTo>
                  <a:pt x="284118" y="281"/>
                </a:lnTo>
                <a:lnTo>
                  <a:pt x="264530" y="968"/>
                </a:lnTo>
                <a:lnTo>
                  <a:pt x="259959" y="1193"/>
                </a:lnTo>
                <a:lnTo>
                  <a:pt x="259959" y="116437"/>
                </a:lnTo>
                <a:lnTo>
                  <a:pt x="282170" y="117348"/>
                </a:lnTo>
                <a:lnTo>
                  <a:pt x="288092" y="117461"/>
                </a:lnTo>
                <a:lnTo>
                  <a:pt x="294261" y="117461"/>
                </a:lnTo>
                <a:lnTo>
                  <a:pt x="334417" y="107003"/>
                </a:lnTo>
                <a:lnTo>
                  <a:pt x="347006" y="94484"/>
                </a:lnTo>
                <a:lnTo>
                  <a:pt x="294599" y="94484"/>
                </a:lnTo>
                <a:lnTo>
                  <a:pt x="292719" y="94428"/>
                </a:lnTo>
                <a:lnTo>
                  <a:pt x="289285" y="94203"/>
                </a:lnTo>
                <a:lnTo>
                  <a:pt x="287855" y="94023"/>
                </a:lnTo>
                <a:lnTo>
                  <a:pt x="286718" y="93798"/>
                </a:lnTo>
                <a:lnTo>
                  <a:pt x="286718" y="23145"/>
                </a:lnTo>
                <a:lnTo>
                  <a:pt x="288204" y="22920"/>
                </a:lnTo>
                <a:lnTo>
                  <a:pt x="289803" y="22807"/>
                </a:lnTo>
                <a:lnTo>
                  <a:pt x="350156" y="22807"/>
                </a:lnTo>
                <a:lnTo>
                  <a:pt x="346451" y="17314"/>
                </a:lnTo>
                <a:lnTo>
                  <a:pt x="336387" y="8398"/>
                </a:lnTo>
                <a:lnTo>
                  <a:pt x="330296" y="5167"/>
                </a:lnTo>
                <a:lnTo>
                  <a:pt x="316011" y="1170"/>
                </a:lnTo>
                <a:lnTo>
                  <a:pt x="308097" y="168"/>
                </a:lnTo>
                <a:close/>
              </a:path>
              <a:path w="397509" h="118745">
                <a:moveTo>
                  <a:pt x="350156" y="22807"/>
                </a:moveTo>
                <a:lnTo>
                  <a:pt x="303639" y="22807"/>
                </a:lnTo>
                <a:lnTo>
                  <a:pt x="308603" y="23663"/>
                </a:lnTo>
                <a:lnTo>
                  <a:pt x="316607" y="27074"/>
                </a:lnTo>
                <a:lnTo>
                  <a:pt x="328732" y="53079"/>
                </a:lnTo>
                <a:lnTo>
                  <a:pt x="328732" y="64719"/>
                </a:lnTo>
                <a:lnTo>
                  <a:pt x="301229" y="94484"/>
                </a:lnTo>
                <a:lnTo>
                  <a:pt x="347006" y="94484"/>
                </a:lnTo>
                <a:lnTo>
                  <a:pt x="357371" y="56411"/>
                </a:lnTo>
                <a:lnTo>
                  <a:pt x="357107" y="48989"/>
                </a:lnTo>
                <a:lnTo>
                  <a:pt x="356318" y="42158"/>
                </a:lnTo>
                <a:lnTo>
                  <a:pt x="355006" y="35915"/>
                </a:lnTo>
                <a:lnTo>
                  <a:pt x="353172" y="30260"/>
                </a:lnTo>
                <a:lnTo>
                  <a:pt x="350369" y="23123"/>
                </a:lnTo>
                <a:lnTo>
                  <a:pt x="350156" y="22807"/>
                </a:lnTo>
                <a:close/>
              </a:path>
              <a:path w="397509" h="118745">
                <a:moveTo>
                  <a:pt x="382959" y="86255"/>
                </a:moveTo>
                <a:lnTo>
                  <a:pt x="378591" y="86255"/>
                </a:lnTo>
                <a:lnTo>
                  <a:pt x="376520" y="86683"/>
                </a:lnTo>
                <a:lnTo>
                  <a:pt x="364565" y="100372"/>
                </a:lnTo>
                <a:lnTo>
                  <a:pt x="364565" y="104830"/>
                </a:lnTo>
                <a:lnTo>
                  <a:pt x="378591" y="118666"/>
                </a:lnTo>
                <a:lnTo>
                  <a:pt x="382959" y="118666"/>
                </a:lnTo>
                <a:lnTo>
                  <a:pt x="397155" y="104830"/>
                </a:lnTo>
                <a:lnTo>
                  <a:pt x="397155" y="100372"/>
                </a:lnTo>
                <a:lnTo>
                  <a:pt x="382959" y="86255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03575" y="7930742"/>
            <a:ext cx="333375" cy="247650"/>
          </a:xfrm>
          <a:custGeom>
            <a:avLst/>
            <a:gdLst/>
            <a:ahLst/>
            <a:cxnLst/>
            <a:rect l="l" t="t" r="r" b="b"/>
            <a:pathLst>
              <a:path w="333375" h="247650">
                <a:moveTo>
                  <a:pt x="144181" y="51154"/>
                </a:moveTo>
                <a:lnTo>
                  <a:pt x="64269" y="51154"/>
                </a:lnTo>
                <a:lnTo>
                  <a:pt x="71755" y="53676"/>
                </a:lnTo>
                <a:lnTo>
                  <a:pt x="82360" y="63762"/>
                </a:lnTo>
                <a:lnTo>
                  <a:pt x="85017" y="70371"/>
                </a:lnTo>
                <a:lnTo>
                  <a:pt x="85017" y="83103"/>
                </a:lnTo>
                <a:lnTo>
                  <a:pt x="66564" y="121804"/>
                </a:lnTo>
                <a:lnTo>
                  <a:pt x="38366" y="156040"/>
                </a:lnTo>
                <a:lnTo>
                  <a:pt x="30744" y="164270"/>
                </a:lnTo>
                <a:lnTo>
                  <a:pt x="0" y="198133"/>
                </a:lnTo>
                <a:lnTo>
                  <a:pt x="0" y="247126"/>
                </a:lnTo>
                <a:lnTo>
                  <a:pt x="152382" y="247126"/>
                </a:lnTo>
                <a:lnTo>
                  <a:pt x="152382" y="195251"/>
                </a:lnTo>
                <a:lnTo>
                  <a:pt x="72408" y="195251"/>
                </a:lnTo>
                <a:lnTo>
                  <a:pt x="72048" y="194890"/>
                </a:lnTo>
                <a:lnTo>
                  <a:pt x="101318" y="161953"/>
                </a:lnTo>
                <a:lnTo>
                  <a:pt x="131848" y="118519"/>
                </a:lnTo>
                <a:lnTo>
                  <a:pt x="145357" y="80965"/>
                </a:lnTo>
                <a:lnTo>
                  <a:pt x="146258" y="69526"/>
                </a:lnTo>
                <a:lnTo>
                  <a:pt x="145965" y="62280"/>
                </a:lnTo>
                <a:lnTo>
                  <a:pt x="145086" y="55301"/>
                </a:lnTo>
                <a:lnTo>
                  <a:pt x="144181" y="51154"/>
                </a:lnTo>
                <a:close/>
              </a:path>
              <a:path w="333375" h="247650">
                <a:moveTo>
                  <a:pt x="152382" y="193810"/>
                </a:moveTo>
                <a:lnTo>
                  <a:pt x="99459" y="194138"/>
                </a:lnTo>
                <a:lnTo>
                  <a:pt x="90554" y="194397"/>
                </a:lnTo>
                <a:lnTo>
                  <a:pt x="81538" y="194767"/>
                </a:lnTo>
                <a:lnTo>
                  <a:pt x="72408" y="195251"/>
                </a:lnTo>
                <a:lnTo>
                  <a:pt x="152382" y="195251"/>
                </a:lnTo>
                <a:lnTo>
                  <a:pt x="152382" y="193810"/>
                </a:lnTo>
                <a:close/>
              </a:path>
              <a:path w="333375" h="247650">
                <a:moveTo>
                  <a:pt x="69166" y="0"/>
                </a:moveTo>
                <a:lnTo>
                  <a:pt x="25060" y="6103"/>
                </a:lnTo>
                <a:lnTo>
                  <a:pt x="3242" y="14409"/>
                </a:lnTo>
                <a:lnTo>
                  <a:pt x="11572" y="64123"/>
                </a:lnTo>
                <a:lnTo>
                  <a:pt x="17595" y="60284"/>
                </a:lnTo>
                <a:lnTo>
                  <a:pt x="24473" y="57165"/>
                </a:lnTo>
                <a:lnTo>
                  <a:pt x="39908" y="52358"/>
                </a:lnTo>
                <a:lnTo>
                  <a:pt x="47383" y="51154"/>
                </a:lnTo>
                <a:lnTo>
                  <a:pt x="144181" y="51154"/>
                </a:lnTo>
                <a:lnTo>
                  <a:pt x="143622" y="48590"/>
                </a:lnTo>
                <a:lnTo>
                  <a:pt x="121998" y="15493"/>
                </a:lnTo>
                <a:lnTo>
                  <a:pt x="78433" y="326"/>
                </a:lnTo>
                <a:lnTo>
                  <a:pt x="69166" y="0"/>
                </a:lnTo>
                <a:close/>
              </a:path>
              <a:path w="333375" h="247650">
                <a:moveTo>
                  <a:pt x="324662" y="51154"/>
                </a:moveTo>
                <a:lnTo>
                  <a:pt x="244750" y="51154"/>
                </a:lnTo>
                <a:lnTo>
                  <a:pt x="252225" y="53676"/>
                </a:lnTo>
                <a:lnTo>
                  <a:pt x="262841" y="63762"/>
                </a:lnTo>
                <a:lnTo>
                  <a:pt x="265498" y="70371"/>
                </a:lnTo>
                <a:lnTo>
                  <a:pt x="265498" y="83103"/>
                </a:lnTo>
                <a:lnTo>
                  <a:pt x="247040" y="121804"/>
                </a:lnTo>
                <a:lnTo>
                  <a:pt x="218847" y="156040"/>
                </a:lnTo>
                <a:lnTo>
                  <a:pt x="211225" y="164270"/>
                </a:lnTo>
                <a:lnTo>
                  <a:pt x="180481" y="198133"/>
                </a:lnTo>
                <a:lnTo>
                  <a:pt x="180481" y="247126"/>
                </a:lnTo>
                <a:lnTo>
                  <a:pt x="332863" y="247126"/>
                </a:lnTo>
                <a:lnTo>
                  <a:pt x="332863" y="195251"/>
                </a:lnTo>
                <a:lnTo>
                  <a:pt x="252889" y="195251"/>
                </a:lnTo>
                <a:lnTo>
                  <a:pt x="252529" y="194890"/>
                </a:lnTo>
                <a:lnTo>
                  <a:pt x="281798" y="161953"/>
                </a:lnTo>
                <a:lnTo>
                  <a:pt x="312329" y="118519"/>
                </a:lnTo>
                <a:lnTo>
                  <a:pt x="325838" y="80965"/>
                </a:lnTo>
                <a:lnTo>
                  <a:pt x="326739" y="69526"/>
                </a:lnTo>
                <a:lnTo>
                  <a:pt x="326446" y="62280"/>
                </a:lnTo>
                <a:lnTo>
                  <a:pt x="325567" y="55301"/>
                </a:lnTo>
                <a:lnTo>
                  <a:pt x="324662" y="51154"/>
                </a:lnTo>
                <a:close/>
              </a:path>
              <a:path w="333375" h="247650">
                <a:moveTo>
                  <a:pt x="332863" y="193810"/>
                </a:moveTo>
                <a:lnTo>
                  <a:pt x="279940" y="194138"/>
                </a:lnTo>
                <a:lnTo>
                  <a:pt x="271035" y="194397"/>
                </a:lnTo>
                <a:lnTo>
                  <a:pt x="262019" y="194767"/>
                </a:lnTo>
                <a:lnTo>
                  <a:pt x="252889" y="195251"/>
                </a:lnTo>
                <a:lnTo>
                  <a:pt x="332863" y="195251"/>
                </a:lnTo>
                <a:lnTo>
                  <a:pt x="332863" y="193810"/>
                </a:lnTo>
                <a:close/>
              </a:path>
              <a:path w="333375" h="247650">
                <a:moveTo>
                  <a:pt x="249647" y="0"/>
                </a:moveTo>
                <a:lnTo>
                  <a:pt x="205536" y="6103"/>
                </a:lnTo>
                <a:lnTo>
                  <a:pt x="183723" y="14409"/>
                </a:lnTo>
                <a:lnTo>
                  <a:pt x="192042" y="64123"/>
                </a:lnTo>
                <a:lnTo>
                  <a:pt x="198076" y="60284"/>
                </a:lnTo>
                <a:lnTo>
                  <a:pt x="204943" y="57165"/>
                </a:lnTo>
                <a:lnTo>
                  <a:pt x="220389" y="52358"/>
                </a:lnTo>
                <a:lnTo>
                  <a:pt x="227864" y="51154"/>
                </a:lnTo>
                <a:lnTo>
                  <a:pt x="324662" y="51154"/>
                </a:lnTo>
                <a:lnTo>
                  <a:pt x="324103" y="48590"/>
                </a:lnTo>
                <a:lnTo>
                  <a:pt x="302479" y="15493"/>
                </a:lnTo>
                <a:lnTo>
                  <a:pt x="258909" y="326"/>
                </a:lnTo>
                <a:lnTo>
                  <a:pt x="249647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198892" y="5668476"/>
            <a:ext cx="2922905" cy="5816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5080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Unter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100.000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Menschen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stirbt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Deutschland  </a:t>
            </a:r>
            <a:r>
              <a:rPr sz="1050" spc="50" dirty="0">
                <a:latin typeface="Arial"/>
                <a:cs typeface="Arial"/>
              </a:rPr>
              <a:t>im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Schnitt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eine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Person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durch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eine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Schusswaffe.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In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USA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sterben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zehn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Mal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so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viele.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98892" y="8748250"/>
            <a:ext cx="108966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20" dirty="0">
                <a:solidFill>
                  <a:srgbClr val="9D9D9C"/>
                </a:solidFill>
                <a:latin typeface="Arial"/>
                <a:cs typeface="Arial"/>
              </a:rPr>
              <a:t>gunPolicy.org,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University</a:t>
            </a:r>
            <a:r>
              <a:rPr sz="450" spc="-3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5" dirty="0">
                <a:solidFill>
                  <a:srgbClr val="9D9D9C"/>
                </a:solidFill>
                <a:latin typeface="Arial"/>
                <a:cs typeface="Arial"/>
              </a:rPr>
              <a:t>of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Sydney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758324" y="6879211"/>
            <a:ext cx="95948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250" dirty="0">
                <a:latin typeface="Arial"/>
                <a:cs typeface="Arial"/>
              </a:rPr>
              <a:t>3</a:t>
            </a:r>
            <a:r>
              <a:rPr sz="2450" spc="-260" dirty="0">
                <a:latin typeface="Arial"/>
                <a:cs typeface="Arial"/>
              </a:rPr>
              <a:t>3</a:t>
            </a:r>
            <a:r>
              <a:rPr sz="2450" spc="25" dirty="0">
                <a:latin typeface="Arial"/>
                <a:cs typeface="Arial"/>
              </a:rPr>
              <a:t>.</a:t>
            </a:r>
            <a:r>
              <a:rPr sz="2450" spc="80" dirty="0">
                <a:latin typeface="Arial"/>
                <a:cs typeface="Arial"/>
              </a:rPr>
              <a:t>0</a:t>
            </a:r>
            <a:r>
              <a:rPr sz="2450" spc="125" dirty="0">
                <a:latin typeface="Arial"/>
                <a:cs typeface="Arial"/>
              </a:rPr>
              <a:t>00</a:t>
            </a:r>
            <a:endParaRPr sz="24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785883" y="7253160"/>
            <a:ext cx="899160" cy="1053465"/>
          </a:xfrm>
          <a:custGeom>
            <a:avLst/>
            <a:gdLst/>
            <a:ahLst/>
            <a:cxnLst/>
            <a:rect l="l" t="t" r="r" b="b"/>
            <a:pathLst>
              <a:path w="899159" h="1053465">
                <a:moveTo>
                  <a:pt x="0" y="1053066"/>
                </a:moveTo>
                <a:lnTo>
                  <a:pt x="898815" y="1053066"/>
                </a:lnTo>
                <a:lnTo>
                  <a:pt x="898815" y="0"/>
                </a:lnTo>
                <a:lnTo>
                  <a:pt x="0" y="0"/>
                </a:lnTo>
                <a:lnTo>
                  <a:pt x="0" y="1053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350430" y="6937389"/>
            <a:ext cx="742950" cy="3949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sz="800" spc="30" dirty="0">
                <a:solidFill>
                  <a:srgbClr val="00B5CD"/>
                </a:solidFill>
                <a:latin typeface="Arial"/>
                <a:cs typeface="Arial"/>
              </a:rPr>
              <a:t>Tod </a:t>
            </a:r>
            <a:r>
              <a:rPr sz="800" spc="100" dirty="0">
                <a:solidFill>
                  <a:srgbClr val="00B5CD"/>
                </a:solidFill>
                <a:latin typeface="Arial"/>
                <a:cs typeface="Arial"/>
              </a:rPr>
              <a:t>durch  </a:t>
            </a:r>
            <a:r>
              <a:rPr sz="800" dirty="0">
                <a:solidFill>
                  <a:srgbClr val="00B5CD"/>
                </a:solidFill>
                <a:latin typeface="Arial"/>
                <a:cs typeface="Arial"/>
              </a:rPr>
              <a:t>Sc</a:t>
            </a:r>
            <a:r>
              <a:rPr sz="800" spc="10" dirty="0">
                <a:solidFill>
                  <a:srgbClr val="00B5CD"/>
                </a:solidFill>
                <a:latin typeface="Arial"/>
                <a:cs typeface="Arial"/>
              </a:rPr>
              <a:t>h</a:t>
            </a:r>
            <a:r>
              <a:rPr sz="800" spc="30" dirty="0">
                <a:solidFill>
                  <a:srgbClr val="00B5CD"/>
                </a:solidFill>
                <a:latin typeface="Arial"/>
                <a:cs typeface="Arial"/>
              </a:rPr>
              <a:t>us</a:t>
            </a:r>
            <a:r>
              <a:rPr sz="800" dirty="0">
                <a:solidFill>
                  <a:srgbClr val="00B5CD"/>
                </a:solidFill>
                <a:latin typeface="Arial"/>
                <a:cs typeface="Arial"/>
              </a:rPr>
              <a:t>s</a:t>
            </a:r>
            <a:r>
              <a:rPr sz="800" spc="145" dirty="0">
                <a:solidFill>
                  <a:srgbClr val="00B5CD"/>
                </a:solidFill>
                <a:latin typeface="Arial"/>
                <a:cs typeface="Arial"/>
              </a:rPr>
              <a:t>w</a:t>
            </a:r>
            <a:r>
              <a:rPr sz="800" spc="75" dirty="0">
                <a:solidFill>
                  <a:srgbClr val="00B5CD"/>
                </a:solidFill>
                <a:latin typeface="Arial"/>
                <a:cs typeface="Arial"/>
              </a:rPr>
              <a:t>affen  </a:t>
            </a:r>
            <a:r>
              <a:rPr sz="800" spc="100" dirty="0">
                <a:solidFill>
                  <a:srgbClr val="00B5CD"/>
                </a:solidFill>
                <a:latin typeface="Arial"/>
                <a:cs typeface="Arial"/>
              </a:rPr>
              <a:t>pro</a:t>
            </a:r>
            <a:r>
              <a:rPr sz="800" spc="-6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00B5CD"/>
                </a:solidFill>
                <a:latin typeface="Arial"/>
                <a:cs typeface="Arial"/>
              </a:rPr>
              <a:t>Jahr</a:t>
            </a:r>
            <a:r>
              <a:rPr sz="675" spc="37" baseline="30864" dirty="0">
                <a:solidFill>
                  <a:srgbClr val="00B5CD"/>
                </a:solidFill>
                <a:latin typeface="Arial"/>
                <a:cs typeface="Arial"/>
              </a:rPr>
              <a:t>1</a:t>
            </a:r>
            <a:endParaRPr sz="675" baseline="3086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757334" y="8001316"/>
            <a:ext cx="924560" cy="5422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  <a:tabLst>
                <a:tab pos="299085" algn="l"/>
                <a:tab pos="898525" algn="l"/>
              </a:tabLst>
            </a:pPr>
            <a:r>
              <a:rPr sz="1300" u="heavy" spc="-75" dirty="0">
                <a:solidFill>
                  <a:srgbClr val="E30613"/>
                </a:solidFill>
                <a:uFill>
                  <a:solidFill>
                    <a:srgbClr val="E30613"/>
                  </a:solidFill>
                </a:uFill>
                <a:latin typeface="Arial"/>
                <a:cs typeface="Arial"/>
              </a:rPr>
              <a:t> 	</a:t>
            </a:r>
            <a:r>
              <a:rPr sz="1300" u="heavy" spc="70" dirty="0">
                <a:solidFill>
                  <a:srgbClr val="E30613"/>
                </a:solidFill>
                <a:uFill>
                  <a:solidFill>
                    <a:srgbClr val="E30613"/>
                  </a:solidFill>
                </a:uFill>
                <a:latin typeface="Arial"/>
                <a:cs typeface="Arial"/>
              </a:rPr>
              <a:t>800	</a:t>
            </a:r>
            <a:endParaRPr sz="13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800" spc="70" dirty="0">
                <a:solidFill>
                  <a:srgbClr val="E30613"/>
                </a:solidFill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219"/>
              </a:spcBef>
            </a:pPr>
            <a:r>
              <a:rPr sz="450" spc="-30" dirty="0">
                <a:solidFill>
                  <a:srgbClr val="575756"/>
                </a:solidFill>
                <a:latin typeface="Arial"/>
                <a:cs typeface="Arial"/>
              </a:rPr>
              <a:t>ca. </a:t>
            </a:r>
            <a:r>
              <a:rPr sz="450" spc="-10" dirty="0">
                <a:solidFill>
                  <a:srgbClr val="575756"/>
                </a:solidFill>
                <a:latin typeface="Arial"/>
                <a:cs typeface="Arial"/>
              </a:rPr>
              <a:t>82 Mio.</a:t>
            </a:r>
            <a:r>
              <a:rPr sz="450" spc="-80" dirty="0">
                <a:solidFill>
                  <a:srgbClr val="575756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575756"/>
                </a:solidFill>
                <a:latin typeface="Arial"/>
                <a:cs typeface="Arial"/>
              </a:rPr>
              <a:t>Einwohner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951009" y="8249165"/>
            <a:ext cx="586740" cy="2946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500"/>
              </a:spcBef>
            </a:pPr>
            <a:r>
              <a:rPr sz="800" spc="-75" dirty="0">
                <a:latin typeface="Arial"/>
                <a:cs typeface="Arial"/>
              </a:rPr>
              <a:t>USA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450" spc="-30" dirty="0">
                <a:solidFill>
                  <a:srgbClr val="575756"/>
                </a:solidFill>
                <a:latin typeface="Arial"/>
                <a:cs typeface="Arial"/>
              </a:rPr>
              <a:t>ca.</a:t>
            </a:r>
            <a:r>
              <a:rPr sz="450" spc="-55" dirty="0">
                <a:solidFill>
                  <a:srgbClr val="575756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575756"/>
                </a:solidFill>
                <a:latin typeface="Arial"/>
                <a:cs typeface="Arial"/>
              </a:rPr>
              <a:t>320</a:t>
            </a:r>
            <a:r>
              <a:rPr sz="450" spc="-50" dirty="0">
                <a:solidFill>
                  <a:srgbClr val="575756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575756"/>
                </a:solidFill>
                <a:latin typeface="Arial"/>
                <a:cs typeface="Arial"/>
              </a:rPr>
              <a:t>Mio.</a:t>
            </a:r>
            <a:r>
              <a:rPr sz="450" spc="-55" dirty="0">
                <a:solidFill>
                  <a:srgbClr val="575756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575756"/>
                </a:solidFill>
                <a:latin typeface="Arial"/>
                <a:cs typeface="Arial"/>
              </a:rPr>
              <a:t>Einwohner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562316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562316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110"/>
              </a:spcBef>
            </a:pPr>
            <a:r>
              <a:rPr sz="1050" spc="190" dirty="0">
                <a:solidFill>
                  <a:srgbClr val="FFFFFF"/>
                </a:solidFill>
                <a:latin typeface="Arial"/>
                <a:cs typeface="Arial"/>
              </a:rPr>
              <a:t>nur</a:t>
            </a:r>
            <a:r>
              <a:rPr sz="105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55" dirty="0">
                <a:solidFill>
                  <a:srgbClr val="FFFFFF"/>
                </a:solidFill>
                <a:latin typeface="Arial"/>
                <a:cs typeface="Arial"/>
              </a:rPr>
              <a:t>gemeinsam </a:t>
            </a:r>
            <a:r>
              <a:rPr sz="1050" spc="125" dirty="0">
                <a:solidFill>
                  <a:srgbClr val="FFFFFF"/>
                </a:solidFill>
                <a:latin typeface="Arial"/>
                <a:cs typeface="Arial"/>
              </a:rPr>
              <a:t>stark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6944877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954601" y="5284818"/>
            <a:ext cx="101219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125" dirty="0">
                <a:solidFill>
                  <a:srgbClr val="FFFFFF"/>
                </a:solidFill>
                <a:latin typeface="Arial"/>
                <a:cs typeface="Arial"/>
              </a:rPr>
              <a:t>vielfalt</a:t>
            </a:r>
            <a:r>
              <a:rPr sz="1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r>
              <a:rPr sz="1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60" dirty="0">
                <a:solidFill>
                  <a:srgbClr val="FFFFFF"/>
                </a:solidFill>
                <a:latin typeface="Arial"/>
                <a:cs typeface="Arial"/>
              </a:rPr>
              <a:t>gut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900218" y="5668476"/>
            <a:ext cx="2952750" cy="15278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139065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-5" dirty="0">
                <a:latin typeface="Arial"/>
                <a:cs typeface="Arial"/>
              </a:rPr>
              <a:t>Spaltung, </a:t>
            </a:r>
            <a:r>
              <a:rPr sz="1050" spc="-50" dirty="0">
                <a:latin typeface="Arial"/>
                <a:cs typeface="Arial"/>
              </a:rPr>
              <a:t>Hass </a:t>
            </a:r>
            <a:r>
              <a:rPr sz="1050" spc="20" dirty="0">
                <a:latin typeface="Arial"/>
                <a:cs typeface="Arial"/>
              </a:rPr>
              <a:t>und </a:t>
            </a:r>
            <a:r>
              <a:rPr sz="1050" spc="-15" dirty="0">
                <a:latin typeface="Arial"/>
                <a:cs typeface="Arial"/>
              </a:rPr>
              <a:t>Ausgrenzung </a:t>
            </a:r>
            <a:r>
              <a:rPr sz="1050" spc="-25" dirty="0">
                <a:latin typeface="Arial"/>
                <a:cs typeface="Arial"/>
              </a:rPr>
              <a:t>schaden  </a:t>
            </a:r>
            <a:r>
              <a:rPr sz="1050" spc="-10" dirty="0">
                <a:latin typeface="Arial"/>
                <a:cs typeface="Arial"/>
              </a:rPr>
              <a:t>uns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allen.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Denn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Erfahrung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40" dirty="0">
                <a:latin typeface="Arial"/>
                <a:cs typeface="Arial"/>
              </a:rPr>
              <a:t>weltweit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zeigt:  </a:t>
            </a:r>
            <a:r>
              <a:rPr sz="1050" spc="-20" dirty="0">
                <a:latin typeface="Arial"/>
                <a:cs typeface="Arial"/>
              </a:rPr>
              <a:t>Tolerante </a:t>
            </a:r>
            <a:r>
              <a:rPr sz="1050" spc="20" dirty="0">
                <a:latin typeface="Arial"/>
                <a:cs typeface="Arial"/>
              </a:rPr>
              <a:t>und </a:t>
            </a:r>
            <a:r>
              <a:rPr sz="1050" spc="15" dirty="0">
                <a:latin typeface="Arial"/>
                <a:cs typeface="Arial"/>
              </a:rPr>
              <a:t>weltoffene</a:t>
            </a:r>
            <a:r>
              <a:rPr sz="1050" spc="-22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Gesellschaften </a:t>
            </a:r>
            <a:r>
              <a:rPr sz="1050" dirty="0">
                <a:latin typeface="Arial"/>
                <a:cs typeface="Arial"/>
              </a:rPr>
              <a:t>sind  erfolgreicher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stärker.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2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5" dirty="0">
                <a:latin typeface="Arial"/>
                <a:cs typeface="Arial"/>
              </a:rPr>
              <a:t>Unternehmen, </a:t>
            </a:r>
            <a:r>
              <a:rPr sz="1050" dirty="0">
                <a:latin typeface="Arial"/>
                <a:cs typeface="Arial"/>
              </a:rPr>
              <a:t>die </a:t>
            </a:r>
            <a:r>
              <a:rPr sz="1050" spc="25" dirty="0">
                <a:latin typeface="Arial"/>
                <a:cs typeface="Arial"/>
              </a:rPr>
              <a:t>auf </a:t>
            </a:r>
            <a:r>
              <a:rPr sz="1050" spc="15" dirty="0">
                <a:latin typeface="Arial"/>
                <a:cs typeface="Arial"/>
              </a:rPr>
              <a:t>kulturelle Vielfalt </a:t>
            </a:r>
            <a:r>
              <a:rPr sz="1050" spc="35" dirty="0">
                <a:latin typeface="Arial"/>
                <a:cs typeface="Arial"/>
              </a:rPr>
              <a:t>in  </a:t>
            </a:r>
            <a:r>
              <a:rPr sz="1050" spc="10" dirty="0">
                <a:latin typeface="Arial"/>
                <a:cs typeface="Arial"/>
              </a:rPr>
              <a:t>ihrer </a:t>
            </a:r>
            <a:r>
              <a:rPr sz="1050" spc="-15" dirty="0">
                <a:latin typeface="Arial"/>
                <a:cs typeface="Arial"/>
              </a:rPr>
              <a:t>Belegschaft </a:t>
            </a:r>
            <a:r>
              <a:rPr sz="1050" spc="-25" dirty="0">
                <a:latin typeface="Arial"/>
                <a:cs typeface="Arial"/>
              </a:rPr>
              <a:t>setzen, </a:t>
            </a:r>
            <a:r>
              <a:rPr sz="1050" spc="20" dirty="0">
                <a:latin typeface="Arial"/>
                <a:cs typeface="Arial"/>
              </a:rPr>
              <a:t>führen </a:t>
            </a:r>
            <a:r>
              <a:rPr sz="1050" spc="65" dirty="0">
                <a:latin typeface="Arial"/>
                <a:cs typeface="Arial"/>
              </a:rPr>
              <a:t>mit </a:t>
            </a:r>
            <a:r>
              <a:rPr sz="1050" dirty="0">
                <a:latin typeface="Arial"/>
                <a:cs typeface="Arial"/>
              </a:rPr>
              <a:t>69 </a:t>
            </a:r>
            <a:r>
              <a:rPr sz="1050" spc="-140" dirty="0">
                <a:latin typeface="Arial"/>
                <a:cs typeface="Arial"/>
              </a:rPr>
              <a:t>% </a:t>
            </a:r>
            <a:r>
              <a:rPr sz="1050" dirty="0">
                <a:latin typeface="Arial"/>
                <a:cs typeface="Arial"/>
              </a:rPr>
              <a:t>deut-  lich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häufiger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neue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oder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verbesserte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Produkte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ein  </a:t>
            </a:r>
            <a:r>
              <a:rPr sz="1050" spc="-20" dirty="0">
                <a:latin typeface="Arial"/>
                <a:cs typeface="Arial"/>
              </a:rPr>
              <a:t>als </a:t>
            </a:r>
            <a:r>
              <a:rPr sz="1050" dirty="0">
                <a:latin typeface="Arial"/>
                <a:cs typeface="Arial"/>
              </a:rPr>
              <a:t>Wettbewerber, bei </a:t>
            </a:r>
            <a:r>
              <a:rPr sz="1050" spc="-5" dirty="0">
                <a:latin typeface="Arial"/>
                <a:cs typeface="Arial"/>
              </a:rPr>
              <a:t>denen </a:t>
            </a:r>
            <a:r>
              <a:rPr sz="1050" spc="-35" dirty="0">
                <a:latin typeface="Arial"/>
                <a:cs typeface="Arial"/>
              </a:rPr>
              <a:t>das </a:t>
            </a:r>
            <a:r>
              <a:rPr sz="1050" spc="-20" dirty="0">
                <a:latin typeface="Arial"/>
                <a:cs typeface="Arial"/>
              </a:rPr>
              <a:t>Thema </a:t>
            </a:r>
            <a:r>
              <a:rPr sz="1050" spc="35" dirty="0">
                <a:latin typeface="Arial"/>
                <a:cs typeface="Arial"/>
              </a:rPr>
              <a:t>in </a:t>
            </a:r>
            <a:r>
              <a:rPr sz="1050" spc="-5" dirty="0">
                <a:latin typeface="Arial"/>
                <a:cs typeface="Arial"/>
              </a:rPr>
              <a:t>der  </a:t>
            </a:r>
            <a:r>
              <a:rPr sz="1050" dirty="0">
                <a:latin typeface="Arial"/>
                <a:cs typeface="Arial"/>
              </a:rPr>
              <a:t>Personalpolitik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kaum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eine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Rolle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spielt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(48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%).</a:t>
            </a:r>
            <a:r>
              <a:rPr sz="900" spc="-82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900218" y="8748250"/>
            <a:ext cx="59690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5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Quelle:IW</a:t>
            </a:r>
            <a:r>
              <a:rPr sz="45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Köln</a:t>
            </a:r>
            <a:r>
              <a:rPr sz="450" spc="-5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(2014)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878108" y="7431468"/>
            <a:ext cx="1912131" cy="1112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3549515" y="5668476"/>
            <a:ext cx="2900045" cy="1212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5" dirty="0">
                <a:latin typeface="Arial"/>
                <a:cs typeface="Arial"/>
              </a:rPr>
              <a:t>Die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Europäische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Union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ist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eine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Erfolgsgeschichte.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72085" marR="110489" indent="-160020">
              <a:lnSpc>
                <a:spcPts val="1240"/>
              </a:lnSpc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 </a:t>
            </a:r>
            <a:r>
              <a:rPr sz="1050" spc="70" dirty="0">
                <a:latin typeface="Arial"/>
                <a:cs typeface="Arial"/>
              </a:rPr>
              <a:t>Mit </a:t>
            </a:r>
            <a:r>
              <a:rPr sz="1050" spc="5" dirty="0">
                <a:latin typeface="Arial"/>
                <a:cs typeface="Arial"/>
              </a:rPr>
              <a:t>einem </a:t>
            </a:r>
            <a:r>
              <a:rPr sz="1050" spc="15" dirty="0">
                <a:latin typeface="Arial"/>
                <a:cs typeface="Arial"/>
              </a:rPr>
              <a:t>Bruttoinlandsprodukt </a:t>
            </a:r>
            <a:r>
              <a:rPr sz="1050" spc="-5" dirty="0">
                <a:latin typeface="Arial"/>
                <a:cs typeface="Arial"/>
              </a:rPr>
              <a:t>von </a:t>
            </a:r>
            <a:r>
              <a:rPr sz="1050" spc="5" dirty="0">
                <a:latin typeface="Arial"/>
                <a:cs typeface="Arial"/>
              </a:rPr>
              <a:t>über  </a:t>
            </a:r>
            <a:r>
              <a:rPr sz="1050" dirty="0">
                <a:latin typeface="Arial"/>
                <a:cs typeface="Arial"/>
              </a:rPr>
              <a:t>14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Billionen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Euro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ist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europäische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Binnen-</a:t>
            </a:r>
            <a:endParaRPr sz="1050">
              <a:latin typeface="Arial"/>
              <a:cs typeface="Arial"/>
            </a:endParaRPr>
          </a:p>
          <a:p>
            <a:pPr marL="172085">
              <a:lnSpc>
                <a:spcPts val="1205"/>
              </a:lnSpc>
            </a:pPr>
            <a:r>
              <a:rPr sz="1050" spc="30" dirty="0">
                <a:latin typeface="Arial"/>
                <a:cs typeface="Arial"/>
              </a:rPr>
              <a:t>markt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größte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einheitliche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Markt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Welt.</a:t>
            </a:r>
            <a:r>
              <a:rPr sz="900" spc="7" baseline="32407" dirty="0">
                <a:latin typeface="Arial"/>
                <a:cs typeface="Arial"/>
              </a:rPr>
              <a:t>1</a:t>
            </a:r>
            <a:endParaRPr sz="900" baseline="32407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66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Mehr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als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70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Jahre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Frieden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unter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Mitglieds-  </a:t>
            </a:r>
            <a:r>
              <a:rPr sz="1050" spc="5" dirty="0">
                <a:latin typeface="Arial"/>
                <a:cs typeface="Arial"/>
              </a:rPr>
              <a:t>staaten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90" dirty="0">
                <a:latin typeface="Arial"/>
                <a:cs typeface="Arial"/>
              </a:rPr>
              <a:t>EU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–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so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lange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wie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noch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nie.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684379" y="8546362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287" y="0"/>
                </a:lnTo>
              </a:path>
            </a:pathLst>
          </a:custGeom>
          <a:ln w="12766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725033" y="7079433"/>
            <a:ext cx="255904" cy="1473835"/>
          </a:xfrm>
          <a:custGeom>
            <a:avLst/>
            <a:gdLst/>
            <a:ahLst/>
            <a:cxnLst/>
            <a:rect l="l" t="t" r="r" b="b"/>
            <a:pathLst>
              <a:path w="255905" h="1473834">
                <a:moveTo>
                  <a:pt x="255287" y="1473300"/>
                </a:moveTo>
                <a:lnTo>
                  <a:pt x="0" y="1473300"/>
                </a:lnTo>
                <a:lnTo>
                  <a:pt x="0" y="0"/>
                </a:lnTo>
                <a:lnTo>
                  <a:pt x="255287" y="0"/>
                </a:lnTo>
                <a:lnTo>
                  <a:pt x="255287" y="14733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3549515" y="8563694"/>
            <a:ext cx="438784" cy="278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20"/>
              </a:spcBef>
            </a:pPr>
            <a:r>
              <a:rPr sz="600" spc="40" dirty="0">
                <a:solidFill>
                  <a:srgbClr val="00B5CD"/>
                </a:solidFill>
                <a:latin typeface="Arial"/>
                <a:cs typeface="Arial"/>
              </a:rPr>
              <a:t>Welt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9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Statista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443040" y="8563694"/>
            <a:ext cx="27178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0" dirty="0">
                <a:solidFill>
                  <a:srgbClr val="00B5CD"/>
                </a:solidFill>
                <a:latin typeface="Arial"/>
                <a:cs typeface="Arial"/>
              </a:rPr>
              <a:t>indien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671578" y="8563694"/>
            <a:ext cx="53594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65" dirty="0">
                <a:solidFill>
                  <a:srgbClr val="00B5CD"/>
                </a:solidFill>
                <a:latin typeface="Arial"/>
                <a:cs typeface="Arial"/>
              </a:rPr>
              <a:t>deutschland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080782" y="8563694"/>
            <a:ext cx="249554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solidFill>
                  <a:srgbClr val="00B5CD"/>
                </a:solidFill>
                <a:latin typeface="Arial"/>
                <a:cs typeface="Arial"/>
              </a:rPr>
              <a:t>c</a:t>
            </a:r>
            <a:r>
              <a:rPr sz="600" spc="70" dirty="0">
                <a:solidFill>
                  <a:srgbClr val="00B5CD"/>
                </a:solidFill>
                <a:latin typeface="Arial"/>
                <a:cs typeface="Arial"/>
              </a:rPr>
              <a:t>h</a:t>
            </a:r>
            <a:r>
              <a:rPr sz="600" spc="40" dirty="0">
                <a:solidFill>
                  <a:srgbClr val="00B5CD"/>
                </a:solidFill>
                <a:latin typeface="Arial"/>
                <a:cs typeface="Arial"/>
              </a:rPr>
              <a:t>i</a:t>
            </a:r>
            <a:r>
              <a:rPr sz="600" spc="70" dirty="0">
                <a:solidFill>
                  <a:srgbClr val="00B5CD"/>
                </a:solidFill>
                <a:latin typeface="Arial"/>
                <a:cs typeface="Arial"/>
              </a:rPr>
              <a:t>na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093606" y="8266262"/>
            <a:ext cx="255904" cy="287020"/>
          </a:xfrm>
          <a:custGeom>
            <a:avLst/>
            <a:gdLst/>
            <a:ahLst/>
            <a:cxnLst/>
            <a:rect l="l" t="t" r="r" b="b"/>
            <a:pathLst>
              <a:path w="255905" h="287020">
                <a:moveTo>
                  <a:pt x="255287" y="286471"/>
                </a:moveTo>
                <a:lnTo>
                  <a:pt x="0" y="286471"/>
                </a:lnTo>
                <a:lnTo>
                  <a:pt x="0" y="0"/>
                </a:lnTo>
                <a:lnTo>
                  <a:pt x="255287" y="0"/>
                </a:lnTo>
                <a:lnTo>
                  <a:pt x="255287" y="286471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455762" y="8284657"/>
            <a:ext cx="255904" cy="268605"/>
          </a:xfrm>
          <a:custGeom>
            <a:avLst/>
            <a:gdLst/>
            <a:ahLst/>
            <a:cxnLst/>
            <a:rect l="l" t="t" r="r" b="b"/>
            <a:pathLst>
              <a:path w="255905" h="268604">
                <a:moveTo>
                  <a:pt x="255287" y="268076"/>
                </a:moveTo>
                <a:lnTo>
                  <a:pt x="0" y="268076"/>
                </a:lnTo>
                <a:lnTo>
                  <a:pt x="0" y="0"/>
                </a:lnTo>
                <a:lnTo>
                  <a:pt x="255287" y="0"/>
                </a:lnTo>
                <a:lnTo>
                  <a:pt x="255287" y="26807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16342" y="8448927"/>
            <a:ext cx="255904" cy="104139"/>
          </a:xfrm>
          <a:custGeom>
            <a:avLst/>
            <a:gdLst/>
            <a:ahLst/>
            <a:cxnLst/>
            <a:rect l="l" t="t" r="r" b="b"/>
            <a:pathLst>
              <a:path w="255905" h="104140">
                <a:moveTo>
                  <a:pt x="255287" y="103806"/>
                </a:moveTo>
                <a:lnTo>
                  <a:pt x="0" y="103806"/>
                </a:lnTo>
                <a:lnTo>
                  <a:pt x="0" y="0"/>
                </a:lnTo>
                <a:lnTo>
                  <a:pt x="255287" y="0"/>
                </a:lnTo>
                <a:lnTo>
                  <a:pt x="255287" y="103806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167353" y="8521493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287" y="0"/>
                </a:lnTo>
              </a:path>
            </a:pathLst>
          </a:custGeom>
          <a:ln w="62479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4080872" y="8145658"/>
            <a:ext cx="28448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spc="-50" dirty="0">
                <a:solidFill>
                  <a:srgbClr val="00B5CD"/>
                </a:solidFill>
                <a:latin typeface="Arial"/>
                <a:cs typeface="Arial"/>
              </a:rPr>
              <a:t>1,4</a:t>
            </a:r>
            <a:r>
              <a:rPr sz="600" i="1" spc="-9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B5CD"/>
                </a:solidFill>
                <a:latin typeface="Arial"/>
                <a:cs typeface="Arial"/>
              </a:rPr>
              <a:t>Mrd.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443051" y="8161577"/>
            <a:ext cx="27940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spc="-65" dirty="0">
                <a:solidFill>
                  <a:srgbClr val="00B5CD"/>
                </a:solidFill>
                <a:latin typeface="Arial"/>
                <a:cs typeface="Arial"/>
              </a:rPr>
              <a:t>1,3</a:t>
            </a:r>
            <a:r>
              <a:rPr sz="600" i="1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B5CD"/>
                </a:solidFill>
                <a:latin typeface="Arial"/>
                <a:cs typeface="Arial"/>
              </a:rPr>
              <a:t>Mrd.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803642" y="8329112"/>
            <a:ext cx="683260" cy="354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spc="-55" dirty="0">
                <a:solidFill>
                  <a:srgbClr val="00B5CD"/>
                </a:solidFill>
                <a:latin typeface="Arial"/>
                <a:cs typeface="Arial"/>
              </a:rPr>
              <a:t>0,51 </a:t>
            </a:r>
            <a:r>
              <a:rPr sz="600" i="1" dirty="0">
                <a:solidFill>
                  <a:srgbClr val="00B5CD"/>
                </a:solidFill>
                <a:latin typeface="Arial"/>
                <a:cs typeface="Arial"/>
              </a:rPr>
              <a:t>Mrd. </a:t>
            </a:r>
            <a:r>
              <a:rPr sz="900" i="1" spc="-44" baseline="-27777" dirty="0">
                <a:solidFill>
                  <a:srgbClr val="00B5CD"/>
                </a:solidFill>
                <a:latin typeface="Arial"/>
                <a:cs typeface="Arial"/>
              </a:rPr>
              <a:t>0,32</a:t>
            </a:r>
            <a:r>
              <a:rPr sz="900" i="1" spc="-202" baseline="-27777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900" i="1" baseline="-27777" dirty="0">
                <a:solidFill>
                  <a:srgbClr val="00B5CD"/>
                </a:solidFill>
                <a:latin typeface="Arial"/>
                <a:cs typeface="Arial"/>
              </a:rPr>
              <a:t>Mrd.</a:t>
            </a:r>
            <a:endParaRPr sz="900" baseline="-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3220" algn="l"/>
              </a:tabLst>
            </a:pPr>
            <a:r>
              <a:rPr sz="600" spc="-55" dirty="0">
                <a:solidFill>
                  <a:srgbClr val="00B5CD"/>
                </a:solidFill>
                <a:latin typeface="Arial"/>
                <a:cs typeface="Arial"/>
              </a:rPr>
              <a:t>EU	</a:t>
            </a:r>
            <a:r>
              <a:rPr sz="600" spc="40" dirty="0">
                <a:solidFill>
                  <a:srgbClr val="00B5CD"/>
                </a:solidFill>
                <a:latin typeface="Arial"/>
                <a:cs typeface="Arial"/>
              </a:rPr>
              <a:t>usa</a:t>
            </a:r>
            <a:endParaRPr sz="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671589" y="8399325"/>
            <a:ext cx="34480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spc="-5" dirty="0">
                <a:solidFill>
                  <a:srgbClr val="00B5CD"/>
                </a:solidFill>
                <a:latin typeface="Arial"/>
                <a:cs typeface="Arial"/>
              </a:rPr>
              <a:t>0,08</a:t>
            </a:r>
            <a:r>
              <a:rPr sz="600" i="1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B5CD"/>
                </a:solidFill>
                <a:latin typeface="Arial"/>
                <a:cs typeface="Arial"/>
              </a:rPr>
              <a:t>Mrd.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712232" y="6955339"/>
            <a:ext cx="28194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spc="-60" dirty="0">
                <a:solidFill>
                  <a:srgbClr val="00B5CD"/>
                </a:solidFill>
                <a:latin typeface="Arial"/>
                <a:cs typeface="Arial"/>
              </a:rPr>
              <a:t>7,2</a:t>
            </a:r>
            <a:r>
              <a:rPr sz="600" i="1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B5CD"/>
                </a:solidFill>
                <a:latin typeface="Arial"/>
                <a:cs typeface="Arial"/>
              </a:rPr>
              <a:t>Mrd.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052626" y="6945917"/>
            <a:ext cx="12115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25" dirty="0">
                <a:solidFill>
                  <a:srgbClr val="00B5CD"/>
                </a:solidFill>
                <a:latin typeface="Arial"/>
                <a:cs typeface="Arial"/>
              </a:rPr>
              <a:t>BEVÖLKERUNG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3562215" y="135596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62215" y="72199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3549515" y="817500"/>
            <a:ext cx="1348740" cy="422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110" dirty="0">
                <a:solidFill>
                  <a:srgbClr val="E30613"/>
                </a:solidFill>
                <a:latin typeface="Arial"/>
                <a:cs typeface="Arial"/>
              </a:rPr>
              <a:t>Rückkehr </a:t>
            </a:r>
            <a:r>
              <a:rPr sz="1400" spc="105" dirty="0">
                <a:solidFill>
                  <a:srgbClr val="E30613"/>
                </a:solidFill>
                <a:latin typeface="Arial"/>
                <a:cs typeface="Arial"/>
              </a:rPr>
              <a:t>zum  </a:t>
            </a:r>
            <a:r>
              <a:rPr sz="1400" spc="-40" dirty="0">
                <a:solidFill>
                  <a:srgbClr val="E30613"/>
                </a:solidFill>
                <a:latin typeface="Arial"/>
                <a:cs typeface="Arial"/>
              </a:rPr>
              <a:t>N</a:t>
            </a:r>
            <a:r>
              <a:rPr sz="1400" spc="10" dirty="0">
                <a:solidFill>
                  <a:srgbClr val="E30613"/>
                </a:solidFill>
                <a:latin typeface="Arial"/>
                <a:cs typeface="Arial"/>
              </a:rPr>
              <a:t>a</a:t>
            </a:r>
            <a:r>
              <a:rPr sz="1400" spc="140" dirty="0">
                <a:solidFill>
                  <a:srgbClr val="E30613"/>
                </a:solidFill>
                <a:latin typeface="Arial"/>
                <a:cs typeface="Arial"/>
              </a:rPr>
              <a:t>tionalis</a:t>
            </a:r>
            <a:r>
              <a:rPr sz="1400" spc="295" dirty="0">
                <a:solidFill>
                  <a:srgbClr val="E30613"/>
                </a:solidFill>
                <a:latin typeface="Arial"/>
                <a:cs typeface="Arial"/>
              </a:rPr>
              <a:t>m</a:t>
            </a:r>
            <a:r>
              <a:rPr sz="1400" spc="90" dirty="0">
                <a:solidFill>
                  <a:srgbClr val="E30613"/>
                </a:solidFill>
                <a:latin typeface="Arial"/>
                <a:cs typeface="Arial"/>
              </a:rPr>
              <a:t>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912918" y="135596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912918" y="72199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6900218" y="817500"/>
            <a:ext cx="81216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80" dirty="0">
                <a:solidFill>
                  <a:srgbClr val="E30613"/>
                </a:solidFill>
                <a:latin typeface="Arial"/>
                <a:cs typeface="Arial"/>
              </a:rPr>
              <a:t>V</a:t>
            </a:r>
            <a:r>
              <a:rPr sz="1400" spc="150" dirty="0">
                <a:solidFill>
                  <a:srgbClr val="E30613"/>
                </a:solidFill>
                <a:latin typeface="Arial"/>
                <a:cs typeface="Arial"/>
              </a:rPr>
              <a:t>ölkisch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211592" y="1336026"/>
            <a:ext cx="3032125" cy="40005"/>
          </a:xfrm>
          <a:custGeom>
            <a:avLst/>
            <a:gdLst/>
            <a:ahLst/>
            <a:cxnLst/>
            <a:rect l="l" t="t" r="r" b="b"/>
            <a:pathLst>
              <a:path w="3032125" h="40005">
                <a:moveTo>
                  <a:pt x="0" y="39885"/>
                </a:moveTo>
                <a:lnTo>
                  <a:pt x="3031561" y="39885"/>
                </a:lnTo>
                <a:lnTo>
                  <a:pt x="3031561" y="0"/>
                </a:lnTo>
                <a:lnTo>
                  <a:pt x="0" y="0"/>
                </a:lnTo>
                <a:lnTo>
                  <a:pt x="0" y="39885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211592" y="702056"/>
            <a:ext cx="3032125" cy="40005"/>
          </a:xfrm>
          <a:custGeom>
            <a:avLst/>
            <a:gdLst/>
            <a:ahLst/>
            <a:cxnLst/>
            <a:rect l="l" t="t" r="r" b="b"/>
            <a:pathLst>
              <a:path w="3032125" h="40004">
                <a:moveTo>
                  <a:pt x="0" y="39885"/>
                </a:moveTo>
                <a:lnTo>
                  <a:pt x="3031561" y="39885"/>
                </a:lnTo>
                <a:lnTo>
                  <a:pt x="3031561" y="0"/>
                </a:lnTo>
                <a:lnTo>
                  <a:pt x="0" y="0"/>
                </a:lnTo>
                <a:lnTo>
                  <a:pt x="0" y="39885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11592" y="1336026"/>
            <a:ext cx="3032125" cy="40005"/>
          </a:xfrm>
          <a:custGeom>
            <a:avLst/>
            <a:gdLst/>
            <a:ahLst/>
            <a:cxnLst/>
            <a:rect l="l" t="t" r="r" b="b"/>
            <a:pathLst>
              <a:path w="3032125" h="40005">
                <a:moveTo>
                  <a:pt x="0" y="39885"/>
                </a:moveTo>
                <a:lnTo>
                  <a:pt x="3031561" y="39885"/>
                </a:lnTo>
                <a:lnTo>
                  <a:pt x="3031561" y="0"/>
                </a:lnTo>
                <a:lnTo>
                  <a:pt x="0" y="0"/>
                </a:lnTo>
                <a:lnTo>
                  <a:pt x="0" y="39885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11592" y="702056"/>
            <a:ext cx="3032125" cy="40005"/>
          </a:xfrm>
          <a:custGeom>
            <a:avLst/>
            <a:gdLst/>
            <a:ahLst/>
            <a:cxnLst/>
            <a:rect l="l" t="t" r="r" b="b"/>
            <a:pathLst>
              <a:path w="3032125" h="40004">
                <a:moveTo>
                  <a:pt x="0" y="39885"/>
                </a:moveTo>
                <a:lnTo>
                  <a:pt x="3031561" y="39885"/>
                </a:lnTo>
                <a:lnTo>
                  <a:pt x="3031561" y="0"/>
                </a:lnTo>
                <a:lnTo>
                  <a:pt x="0" y="0"/>
                </a:lnTo>
                <a:lnTo>
                  <a:pt x="0" y="39885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0198892" y="817500"/>
            <a:ext cx="15214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80" dirty="0">
                <a:solidFill>
                  <a:srgbClr val="E30613"/>
                </a:solidFill>
                <a:latin typeface="Arial"/>
                <a:cs typeface="Arial"/>
              </a:rPr>
              <a:t>waffen</a:t>
            </a:r>
            <a:r>
              <a:rPr sz="1400" spc="-114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270" dirty="0">
                <a:solidFill>
                  <a:srgbClr val="E30613"/>
                </a:solidFill>
                <a:latin typeface="Arial"/>
                <a:cs typeface="Arial"/>
              </a:rPr>
              <a:t>für</a:t>
            </a:r>
            <a:r>
              <a:rPr sz="1400" spc="-114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E30613"/>
                </a:solidFill>
                <a:latin typeface="Arial"/>
                <a:cs typeface="Arial"/>
              </a:rPr>
              <a:t>alle?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60912" y="135596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60912" y="721998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848213" y="817500"/>
            <a:ext cx="93916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95" dirty="0">
                <a:solidFill>
                  <a:srgbClr val="E30613"/>
                </a:solidFill>
                <a:latin typeface="Arial"/>
                <a:cs typeface="Arial"/>
              </a:rPr>
              <a:t>Islamhass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299344" y="4900182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 rot="20400000">
            <a:off x="10417096" y="5060919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3665976" y="4900182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 rot="20400000">
            <a:off x="13783695" y="5060919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7039645" y="4900182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 rot="20400000">
            <a:off x="17157362" y="5060918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76256" y="1544537"/>
            <a:ext cx="2905125" cy="2619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0489">
              <a:lnSpc>
                <a:spcPts val="1420"/>
              </a:lnSpc>
              <a:spcBef>
                <a:spcPts val="380"/>
              </a:spcBef>
            </a:pPr>
            <a:r>
              <a:rPr sz="1400" spc="170" dirty="0">
                <a:solidFill>
                  <a:srgbClr val="00B5CD"/>
                </a:solidFill>
                <a:latin typeface="Arial"/>
                <a:cs typeface="Arial"/>
              </a:rPr>
              <a:t>Mit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00B5CD"/>
                </a:solidFill>
                <a:latin typeface="Arial"/>
                <a:cs typeface="Arial"/>
              </a:rPr>
              <a:t>dem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55" dirty="0">
                <a:solidFill>
                  <a:srgbClr val="00B5CD"/>
                </a:solidFill>
                <a:latin typeface="Arial"/>
                <a:cs typeface="Arial"/>
              </a:rPr>
              <a:t>Mindestlohn</a:t>
            </a:r>
            <a:r>
              <a:rPr sz="1400" spc="-9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00B5CD"/>
                </a:solidFill>
                <a:latin typeface="Arial"/>
                <a:cs typeface="Arial"/>
              </a:rPr>
              <a:t>bekämen  </a:t>
            </a:r>
            <a:r>
              <a:rPr sz="1400" spc="85" dirty="0">
                <a:solidFill>
                  <a:srgbClr val="00B5CD"/>
                </a:solidFill>
                <a:latin typeface="Arial"/>
                <a:cs typeface="Arial"/>
              </a:rPr>
              <a:t>Menschen </a:t>
            </a:r>
            <a:r>
              <a:rPr sz="1400" spc="150" dirty="0">
                <a:solidFill>
                  <a:srgbClr val="00B5CD"/>
                </a:solidFill>
                <a:latin typeface="Arial"/>
                <a:cs typeface="Arial"/>
              </a:rPr>
              <a:t>mehr </a:t>
            </a:r>
            <a:r>
              <a:rPr sz="1400" spc="105" dirty="0">
                <a:solidFill>
                  <a:srgbClr val="00B5CD"/>
                </a:solidFill>
                <a:latin typeface="Arial"/>
                <a:cs typeface="Arial"/>
              </a:rPr>
              <a:t>Lohn </a:t>
            </a:r>
            <a:r>
              <a:rPr sz="1400" spc="130" dirty="0">
                <a:solidFill>
                  <a:srgbClr val="00B5CD"/>
                </a:solidFill>
                <a:latin typeface="Arial"/>
                <a:cs typeface="Arial"/>
              </a:rPr>
              <a:t>als </a:t>
            </a:r>
            <a:r>
              <a:rPr sz="1400" spc="150" dirty="0">
                <a:solidFill>
                  <a:srgbClr val="00B5CD"/>
                </a:solidFill>
                <a:latin typeface="Arial"/>
                <a:cs typeface="Arial"/>
              </a:rPr>
              <a:t>ihre 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Arbeit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229" dirty="0">
                <a:solidFill>
                  <a:srgbClr val="00B5CD"/>
                </a:solidFill>
                <a:latin typeface="Arial"/>
                <a:cs typeface="Arial"/>
              </a:rPr>
              <a:t>wert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B5CD"/>
                </a:solidFill>
                <a:latin typeface="Arial"/>
                <a:cs typeface="Arial"/>
              </a:rPr>
              <a:t>sei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und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5CD"/>
                </a:solidFill>
                <a:latin typeface="Arial"/>
                <a:cs typeface="Arial"/>
              </a:rPr>
              <a:t>das</a:t>
            </a:r>
            <a:r>
              <a:rPr sz="1400" spc="-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0B5CD"/>
                </a:solidFill>
                <a:latin typeface="Arial"/>
                <a:cs typeface="Arial"/>
              </a:rPr>
              <a:t>führe  </a:t>
            </a:r>
            <a:r>
              <a:rPr sz="1400" spc="120" dirty="0">
                <a:solidFill>
                  <a:srgbClr val="00B5CD"/>
                </a:solidFill>
                <a:latin typeface="Arial"/>
                <a:cs typeface="Arial"/>
              </a:rPr>
              <a:t>zu Arbeitslosigkeit,</a:t>
            </a:r>
            <a:r>
              <a:rPr sz="1400" spc="-24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00B5CD"/>
                </a:solidFill>
                <a:latin typeface="Arial"/>
                <a:cs typeface="Arial"/>
              </a:rPr>
              <a:t>meint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sz="1400" spc="75" dirty="0">
                <a:solidFill>
                  <a:srgbClr val="00B5CD"/>
                </a:solidFill>
                <a:latin typeface="Arial"/>
                <a:cs typeface="Arial"/>
              </a:rPr>
              <a:t>AFD-Spitzenkandidatin</a:t>
            </a:r>
            <a:r>
              <a:rPr sz="1400" spc="-1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00B5CD"/>
                </a:solidFill>
                <a:latin typeface="Arial"/>
                <a:cs typeface="Arial"/>
              </a:rPr>
              <a:t>Weidel.</a:t>
            </a:r>
            <a:r>
              <a:rPr sz="1200" spc="89" baseline="31250" dirty="0">
                <a:solidFill>
                  <a:srgbClr val="00B5CD"/>
                </a:solidFill>
                <a:latin typeface="Arial"/>
                <a:cs typeface="Arial"/>
              </a:rPr>
              <a:t>*</a:t>
            </a:r>
            <a:endParaRPr sz="1200" baseline="3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50" spc="5" dirty="0">
                <a:latin typeface="Trebuchet MS"/>
                <a:cs typeface="Trebuchet MS"/>
              </a:rPr>
              <a:t>Die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Folgen: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Mindestlohn-Betrug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wird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nicht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aufgedeckt.</a:t>
            </a:r>
            <a:endParaRPr sz="1050">
              <a:latin typeface="Arial"/>
              <a:cs typeface="Arial"/>
            </a:endParaRPr>
          </a:p>
          <a:p>
            <a:pPr marL="172085" marR="240665" indent="-160020">
              <a:lnSpc>
                <a:spcPts val="1240"/>
              </a:lnSpc>
              <a:spcBef>
                <a:spcPts val="48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Einzelne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Unternehmen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starten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wieder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  </a:t>
            </a:r>
            <a:r>
              <a:rPr sz="1050" spc="15" dirty="0">
                <a:latin typeface="Arial"/>
                <a:cs typeface="Arial"/>
              </a:rPr>
              <a:t>Wettbewerb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40" dirty="0">
                <a:latin typeface="Arial"/>
                <a:cs typeface="Arial"/>
              </a:rPr>
              <a:t>um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niedrigsten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Lohn.</a:t>
            </a:r>
            <a:endParaRPr sz="1050">
              <a:latin typeface="Arial"/>
              <a:cs typeface="Arial"/>
            </a:endParaRPr>
          </a:p>
          <a:p>
            <a:pPr marL="172085" marR="5080" indent="-160020">
              <a:lnSpc>
                <a:spcPts val="1240"/>
              </a:lnSpc>
              <a:spcBef>
                <a:spcPts val="44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Armut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nimmt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wegen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Lohndumpings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einer  </a:t>
            </a:r>
            <a:r>
              <a:rPr sz="1050" spc="-10" dirty="0">
                <a:latin typeface="Arial"/>
                <a:cs typeface="Arial"/>
              </a:rPr>
              <a:t>schlechten </a:t>
            </a:r>
            <a:r>
              <a:rPr sz="1050" spc="5" dirty="0">
                <a:latin typeface="Arial"/>
                <a:cs typeface="Arial"/>
              </a:rPr>
              <a:t>Rentenentwicklung </a:t>
            </a:r>
            <a:r>
              <a:rPr sz="1050" spc="10" dirty="0">
                <a:latin typeface="Arial"/>
                <a:cs typeface="Arial"/>
              </a:rPr>
              <a:t>wieder</a:t>
            </a:r>
            <a:r>
              <a:rPr sz="1050" spc="-18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zu.</a:t>
            </a:r>
            <a:endParaRPr sz="1050">
              <a:latin typeface="Arial"/>
              <a:cs typeface="Arial"/>
            </a:endParaRPr>
          </a:p>
          <a:p>
            <a:pPr marL="172085" marR="318770" indent="-160020">
              <a:lnSpc>
                <a:spcPts val="1240"/>
              </a:lnSpc>
              <a:spcBef>
                <a:spcPts val="445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10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Die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Kaufkraft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sinkt,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das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schadet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auch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den  </a:t>
            </a:r>
            <a:r>
              <a:rPr sz="1050" spc="5" dirty="0">
                <a:latin typeface="Arial"/>
                <a:cs typeface="Arial"/>
              </a:rPr>
              <a:t>Unternehmen.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76256" y="809519"/>
            <a:ext cx="1308100" cy="422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380"/>
              </a:spcBef>
            </a:pPr>
            <a:r>
              <a:rPr sz="1400" spc="110" dirty="0">
                <a:solidFill>
                  <a:srgbClr val="E30613"/>
                </a:solidFill>
                <a:latin typeface="Arial"/>
                <a:cs typeface="Arial"/>
              </a:rPr>
              <a:t>Rückkehr</a:t>
            </a:r>
            <a:r>
              <a:rPr sz="1400" spc="-145" dirty="0">
                <a:solidFill>
                  <a:srgbClr val="E30613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E30613"/>
                </a:solidFill>
                <a:latin typeface="Arial"/>
                <a:cs typeface="Arial"/>
              </a:rPr>
              <a:t>zum  </a:t>
            </a:r>
            <a:r>
              <a:rPr sz="1400" spc="125" dirty="0">
                <a:solidFill>
                  <a:srgbClr val="E30613"/>
                </a:solidFill>
                <a:latin typeface="Arial"/>
                <a:cs typeface="Arial"/>
              </a:rPr>
              <a:t>Lohndumping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476256" y="4437483"/>
            <a:ext cx="156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* </a:t>
            </a:r>
            <a:r>
              <a:rPr sz="800" i="1" spc="-40" dirty="0">
                <a:latin typeface="Arial"/>
                <a:cs typeface="Arial"/>
              </a:rPr>
              <a:t>Sendung </a:t>
            </a:r>
            <a:r>
              <a:rPr sz="800" i="1" spc="-30" dirty="0">
                <a:latin typeface="Arial"/>
                <a:cs typeface="Arial"/>
              </a:rPr>
              <a:t>Maischberger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16.03.2017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76256" y="5668476"/>
            <a:ext cx="2509520" cy="6610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72085" marR="5080" indent="-160020">
              <a:lnSpc>
                <a:spcPts val="1240"/>
              </a:lnSpc>
              <a:spcBef>
                <a:spcPts val="170"/>
              </a:spcBef>
            </a:pPr>
            <a:r>
              <a:rPr sz="1050" spc="350" dirty="0">
                <a:solidFill>
                  <a:srgbClr val="00B5CD"/>
                </a:solidFill>
                <a:latin typeface="Arial"/>
                <a:cs typeface="Arial"/>
              </a:rPr>
              <a:t>u</a:t>
            </a:r>
            <a:r>
              <a:rPr sz="1050" spc="2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Rund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vier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Millionen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Frauen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und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Männer  </a:t>
            </a:r>
            <a:r>
              <a:rPr sz="1050" dirty="0">
                <a:latin typeface="Arial"/>
                <a:cs typeface="Arial"/>
              </a:rPr>
              <a:t>bekommen durch die </a:t>
            </a:r>
            <a:r>
              <a:rPr sz="1050" spc="10" dirty="0">
                <a:latin typeface="Arial"/>
                <a:cs typeface="Arial"/>
              </a:rPr>
              <a:t>Einführung </a:t>
            </a:r>
            <a:r>
              <a:rPr sz="1050" spc="-40" dirty="0">
                <a:latin typeface="Arial"/>
                <a:cs typeface="Arial"/>
              </a:rPr>
              <a:t>des  </a:t>
            </a:r>
            <a:r>
              <a:rPr sz="1050" spc="10" dirty="0">
                <a:latin typeface="Arial"/>
                <a:cs typeface="Arial"/>
              </a:rPr>
              <a:t>Mindestlohns </a:t>
            </a:r>
            <a:r>
              <a:rPr sz="1050" spc="15" dirty="0">
                <a:latin typeface="Arial"/>
                <a:cs typeface="Arial"/>
              </a:rPr>
              <a:t>deutlich mehr </a:t>
            </a:r>
            <a:r>
              <a:rPr sz="1050" spc="-20" dirty="0">
                <a:latin typeface="Arial"/>
                <a:cs typeface="Arial"/>
              </a:rPr>
              <a:t>Lohn:  </a:t>
            </a:r>
            <a:r>
              <a:rPr sz="1050" spc="10" dirty="0">
                <a:latin typeface="Arial"/>
                <a:cs typeface="Arial"/>
              </a:rPr>
              <a:t>durchschnittlich </a:t>
            </a:r>
            <a:r>
              <a:rPr sz="1050" dirty="0">
                <a:latin typeface="Arial"/>
                <a:cs typeface="Arial"/>
              </a:rPr>
              <a:t>18</a:t>
            </a:r>
            <a:r>
              <a:rPr sz="1050" spc="-235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%.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76256" y="8748250"/>
            <a:ext cx="128587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1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5" dirty="0">
                <a:solidFill>
                  <a:srgbClr val="9D9D9C"/>
                </a:solidFill>
                <a:latin typeface="Arial"/>
                <a:cs typeface="Arial"/>
              </a:rPr>
              <a:t>Quelle: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9D9D9C"/>
                </a:solidFill>
                <a:latin typeface="Arial"/>
                <a:cs typeface="Arial"/>
              </a:rPr>
              <a:t>Bundesministerium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10" dirty="0">
                <a:solidFill>
                  <a:srgbClr val="9D9D9C"/>
                </a:solidFill>
                <a:latin typeface="Arial"/>
                <a:cs typeface="Arial"/>
              </a:rPr>
              <a:t>für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9D9D9C"/>
                </a:solidFill>
                <a:latin typeface="Arial"/>
                <a:cs typeface="Arial"/>
              </a:rPr>
              <a:t>Arbeit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9D9D9C"/>
                </a:solidFill>
                <a:latin typeface="Arial"/>
                <a:cs typeface="Arial"/>
              </a:rPr>
              <a:t>und</a:t>
            </a:r>
            <a:r>
              <a:rPr sz="450" spc="-30" dirty="0">
                <a:solidFill>
                  <a:srgbClr val="9D9D9C"/>
                </a:solidFill>
                <a:latin typeface="Arial"/>
                <a:cs typeface="Arial"/>
              </a:rPr>
              <a:t> Soziales</a:t>
            </a:r>
            <a:endParaRPr sz="4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13738" y="7053968"/>
            <a:ext cx="2190115" cy="1001394"/>
          </a:xfrm>
          <a:custGeom>
            <a:avLst/>
            <a:gdLst/>
            <a:ahLst/>
            <a:cxnLst/>
            <a:rect l="l" t="t" r="r" b="b"/>
            <a:pathLst>
              <a:path w="2190115" h="1001395">
                <a:moveTo>
                  <a:pt x="0" y="1001214"/>
                </a:moveTo>
                <a:lnTo>
                  <a:pt x="2189979" y="1001214"/>
                </a:lnTo>
                <a:lnTo>
                  <a:pt x="2189979" y="0"/>
                </a:lnTo>
                <a:lnTo>
                  <a:pt x="0" y="0"/>
                </a:lnTo>
                <a:lnTo>
                  <a:pt x="0" y="1001214"/>
                </a:lnTo>
                <a:close/>
              </a:path>
            </a:pathLst>
          </a:custGeom>
          <a:ln w="22515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379090" y="7052251"/>
            <a:ext cx="1123950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110" dirty="0">
                <a:solidFill>
                  <a:srgbClr val="00B5CD"/>
                </a:solidFill>
                <a:latin typeface="Arial"/>
                <a:cs typeface="Arial"/>
              </a:rPr>
              <a:t>+</a:t>
            </a:r>
            <a:r>
              <a:rPr sz="3300" spc="-58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3650" spc="-300" dirty="0">
                <a:solidFill>
                  <a:srgbClr val="00B5CD"/>
                </a:solidFill>
                <a:latin typeface="Arial"/>
                <a:cs typeface="Arial"/>
              </a:rPr>
              <a:t>18</a:t>
            </a:r>
            <a:r>
              <a:rPr sz="3650" spc="-64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3300" spc="-400" dirty="0">
                <a:solidFill>
                  <a:srgbClr val="00B5CD"/>
                </a:solidFill>
                <a:latin typeface="Arial"/>
                <a:cs typeface="Arial"/>
              </a:rPr>
              <a:t>%</a:t>
            </a:r>
            <a:endParaRPr sz="33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46623" y="7510979"/>
            <a:ext cx="118872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225" dirty="0">
                <a:solidFill>
                  <a:srgbClr val="00B5CD"/>
                </a:solidFill>
                <a:latin typeface="Arial"/>
                <a:cs typeface="Arial"/>
              </a:rPr>
              <a:t>für</a:t>
            </a:r>
            <a:r>
              <a:rPr sz="1250" spc="-10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00B5CD"/>
                </a:solidFill>
                <a:latin typeface="Arial"/>
                <a:cs typeface="Arial"/>
              </a:rPr>
              <a:t>4</a:t>
            </a:r>
            <a:r>
              <a:rPr sz="2300" spc="-375" dirty="0">
                <a:solidFill>
                  <a:srgbClr val="00B5CD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00B5CD"/>
                </a:solidFill>
                <a:latin typeface="Arial"/>
                <a:cs typeface="Arial"/>
              </a:rPr>
              <a:t>Mio.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30774" y="7803676"/>
            <a:ext cx="820419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60" dirty="0">
                <a:solidFill>
                  <a:srgbClr val="00B5CD"/>
                </a:solidFill>
                <a:latin typeface="Arial"/>
                <a:cs typeface="Arial"/>
              </a:rPr>
              <a:t>Mensc</a:t>
            </a:r>
            <a:r>
              <a:rPr sz="1250" spc="75" dirty="0">
                <a:solidFill>
                  <a:srgbClr val="00B5CD"/>
                </a:solidFill>
                <a:latin typeface="Arial"/>
                <a:cs typeface="Arial"/>
              </a:rPr>
              <a:t>h</a:t>
            </a:r>
            <a:r>
              <a:rPr sz="1250" spc="45" dirty="0">
                <a:solidFill>
                  <a:srgbClr val="00B5CD"/>
                </a:solidFill>
                <a:latin typeface="Arial"/>
                <a:cs typeface="Arial"/>
              </a:rPr>
              <a:t>en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424684" y="6969143"/>
            <a:ext cx="1110615" cy="163830"/>
          </a:xfrm>
          <a:custGeom>
            <a:avLst/>
            <a:gdLst/>
            <a:ahLst/>
            <a:cxnLst/>
            <a:rect l="l" t="t" r="r" b="b"/>
            <a:pathLst>
              <a:path w="1110614" h="163829">
                <a:moveTo>
                  <a:pt x="0" y="163549"/>
                </a:moveTo>
                <a:lnTo>
                  <a:pt x="1110570" y="163549"/>
                </a:lnTo>
                <a:lnTo>
                  <a:pt x="1110570" y="0"/>
                </a:lnTo>
                <a:lnTo>
                  <a:pt x="0" y="0"/>
                </a:lnTo>
                <a:lnTo>
                  <a:pt x="0" y="163549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451049" y="6938926"/>
            <a:ext cx="105791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50" spc="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50" spc="1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50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50" spc="2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50" spc="20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50" spc="1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50" spc="1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50" spc="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520507" y="7503911"/>
            <a:ext cx="317500" cy="226695"/>
          </a:xfrm>
          <a:custGeom>
            <a:avLst/>
            <a:gdLst/>
            <a:ahLst/>
            <a:cxnLst/>
            <a:rect l="l" t="t" r="r" b="b"/>
            <a:pathLst>
              <a:path w="317500" h="226695">
                <a:moveTo>
                  <a:pt x="317069" y="226299"/>
                </a:moveTo>
                <a:lnTo>
                  <a:pt x="0" y="143747"/>
                </a:lnTo>
                <a:lnTo>
                  <a:pt x="3647" y="0"/>
                </a:lnTo>
                <a:lnTo>
                  <a:pt x="317069" y="33108"/>
                </a:lnTo>
                <a:lnTo>
                  <a:pt x="317069" y="226299"/>
                </a:lnTo>
                <a:close/>
              </a:path>
            </a:pathLst>
          </a:custGeom>
          <a:ln w="180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37540" y="7570905"/>
            <a:ext cx="95193" cy="7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69772" y="7515067"/>
            <a:ext cx="110489" cy="207010"/>
          </a:xfrm>
          <a:custGeom>
            <a:avLst/>
            <a:gdLst/>
            <a:ahLst/>
            <a:cxnLst/>
            <a:rect l="l" t="t" r="r" b="b"/>
            <a:pathLst>
              <a:path w="110489" h="207009">
                <a:moveTo>
                  <a:pt x="2037" y="0"/>
                </a:moveTo>
                <a:lnTo>
                  <a:pt x="0" y="179276"/>
                </a:lnTo>
                <a:lnTo>
                  <a:pt x="109344" y="206936"/>
                </a:lnTo>
                <a:lnTo>
                  <a:pt x="110132" y="9580"/>
                </a:lnTo>
                <a:lnTo>
                  <a:pt x="2037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27174" y="7436771"/>
            <a:ext cx="317500" cy="226695"/>
          </a:xfrm>
          <a:custGeom>
            <a:avLst/>
            <a:gdLst/>
            <a:ahLst/>
            <a:cxnLst/>
            <a:rect l="l" t="t" r="r" b="b"/>
            <a:pathLst>
              <a:path w="317500" h="226695">
                <a:moveTo>
                  <a:pt x="3647" y="0"/>
                </a:moveTo>
                <a:lnTo>
                  <a:pt x="0" y="143759"/>
                </a:lnTo>
                <a:lnTo>
                  <a:pt x="317069" y="226299"/>
                </a:lnTo>
                <a:lnTo>
                  <a:pt x="317069" y="33119"/>
                </a:lnTo>
                <a:lnTo>
                  <a:pt x="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27174" y="7436771"/>
            <a:ext cx="317500" cy="226695"/>
          </a:xfrm>
          <a:custGeom>
            <a:avLst/>
            <a:gdLst/>
            <a:ahLst/>
            <a:cxnLst/>
            <a:rect l="l" t="t" r="r" b="b"/>
            <a:pathLst>
              <a:path w="317500" h="226695">
                <a:moveTo>
                  <a:pt x="317069" y="226299"/>
                </a:moveTo>
                <a:lnTo>
                  <a:pt x="0" y="143759"/>
                </a:lnTo>
                <a:lnTo>
                  <a:pt x="3647" y="0"/>
                </a:lnTo>
                <a:lnTo>
                  <a:pt x="317069" y="33119"/>
                </a:lnTo>
                <a:lnTo>
                  <a:pt x="317069" y="226299"/>
                </a:lnTo>
                <a:close/>
              </a:path>
            </a:pathLst>
          </a:custGeom>
          <a:ln w="180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44195" y="7503765"/>
            <a:ext cx="95193" cy="790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76427" y="7445642"/>
            <a:ext cx="110489" cy="209550"/>
          </a:xfrm>
          <a:custGeom>
            <a:avLst/>
            <a:gdLst/>
            <a:ahLst/>
            <a:cxnLst/>
            <a:rect l="l" t="t" r="r" b="b"/>
            <a:pathLst>
              <a:path w="110489" h="209550">
                <a:moveTo>
                  <a:pt x="2037" y="0"/>
                </a:moveTo>
                <a:lnTo>
                  <a:pt x="0" y="181269"/>
                </a:lnTo>
                <a:lnTo>
                  <a:pt x="109344" y="209233"/>
                </a:lnTo>
                <a:lnTo>
                  <a:pt x="110132" y="9681"/>
                </a:lnTo>
                <a:lnTo>
                  <a:pt x="2037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47393" y="7295325"/>
            <a:ext cx="344470" cy="334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47225" y="8244376"/>
            <a:ext cx="253365" cy="349885"/>
          </a:xfrm>
          <a:custGeom>
            <a:avLst/>
            <a:gdLst/>
            <a:ahLst/>
            <a:cxnLst/>
            <a:rect l="l" t="t" r="r" b="b"/>
            <a:pathLst>
              <a:path w="253364" h="349884">
                <a:moveTo>
                  <a:pt x="94496" y="131465"/>
                </a:moveTo>
                <a:lnTo>
                  <a:pt x="40268" y="142149"/>
                </a:lnTo>
                <a:lnTo>
                  <a:pt x="13970" y="171734"/>
                </a:lnTo>
                <a:lnTo>
                  <a:pt x="0" y="300745"/>
                </a:lnTo>
                <a:lnTo>
                  <a:pt x="12327" y="301567"/>
                </a:lnTo>
                <a:lnTo>
                  <a:pt x="7610" y="349389"/>
                </a:lnTo>
                <a:lnTo>
                  <a:pt x="26286" y="349389"/>
                </a:lnTo>
                <a:lnTo>
                  <a:pt x="30406" y="304033"/>
                </a:lnTo>
                <a:lnTo>
                  <a:pt x="60292" y="304033"/>
                </a:lnTo>
                <a:lnTo>
                  <a:pt x="61400" y="287597"/>
                </a:lnTo>
                <a:lnTo>
                  <a:pt x="43555" y="287597"/>
                </a:lnTo>
                <a:lnTo>
                  <a:pt x="20545" y="284309"/>
                </a:lnTo>
                <a:lnTo>
                  <a:pt x="30406" y="176664"/>
                </a:lnTo>
                <a:lnTo>
                  <a:pt x="86277" y="149545"/>
                </a:lnTo>
                <a:lnTo>
                  <a:pt x="106865" y="149545"/>
                </a:lnTo>
                <a:lnTo>
                  <a:pt x="105744" y="147555"/>
                </a:lnTo>
                <a:lnTo>
                  <a:pt x="94496" y="131465"/>
                </a:lnTo>
                <a:close/>
              </a:path>
              <a:path w="253364" h="349884">
                <a:moveTo>
                  <a:pt x="60292" y="304033"/>
                </a:moveTo>
                <a:lnTo>
                  <a:pt x="30406" y="304033"/>
                </a:lnTo>
                <a:lnTo>
                  <a:pt x="41911" y="304854"/>
                </a:lnTo>
                <a:lnTo>
                  <a:pt x="39142" y="349389"/>
                </a:lnTo>
                <a:lnTo>
                  <a:pt x="57233" y="349389"/>
                </a:lnTo>
                <a:lnTo>
                  <a:pt x="60292" y="304033"/>
                </a:lnTo>
                <a:close/>
              </a:path>
              <a:path w="253364" h="349884">
                <a:moveTo>
                  <a:pt x="201319" y="202140"/>
                </a:moveTo>
                <a:lnTo>
                  <a:pt x="188992" y="202140"/>
                </a:lnTo>
                <a:lnTo>
                  <a:pt x="186526" y="205428"/>
                </a:lnTo>
                <a:lnTo>
                  <a:pt x="186526" y="211180"/>
                </a:lnTo>
                <a:lnTo>
                  <a:pt x="195859" y="349389"/>
                </a:lnTo>
                <a:lnTo>
                  <a:pt x="213950" y="349389"/>
                </a:lnTo>
                <a:lnTo>
                  <a:pt x="211180" y="304854"/>
                </a:lnTo>
                <a:lnTo>
                  <a:pt x="222685" y="304033"/>
                </a:lnTo>
                <a:lnTo>
                  <a:pt x="241008" y="304033"/>
                </a:lnTo>
                <a:lnTo>
                  <a:pt x="240765" y="301567"/>
                </a:lnTo>
                <a:lnTo>
                  <a:pt x="253092" y="300745"/>
                </a:lnTo>
                <a:lnTo>
                  <a:pt x="251668" y="287597"/>
                </a:lnTo>
                <a:lnTo>
                  <a:pt x="209537" y="287597"/>
                </a:lnTo>
                <a:lnTo>
                  <a:pt x="203845" y="211180"/>
                </a:lnTo>
                <a:lnTo>
                  <a:pt x="203784" y="206249"/>
                </a:lnTo>
                <a:lnTo>
                  <a:pt x="201319" y="202140"/>
                </a:lnTo>
                <a:close/>
              </a:path>
              <a:path w="253364" h="349884">
                <a:moveTo>
                  <a:pt x="241008" y="304033"/>
                </a:moveTo>
                <a:lnTo>
                  <a:pt x="222685" y="304033"/>
                </a:lnTo>
                <a:lnTo>
                  <a:pt x="226806" y="349389"/>
                </a:lnTo>
                <a:lnTo>
                  <a:pt x="245482" y="349389"/>
                </a:lnTo>
                <a:lnTo>
                  <a:pt x="241008" y="304033"/>
                </a:lnTo>
                <a:close/>
              </a:path>
              <a:path w="253364" h="349884">
                <a:moveTo>
                  <a:pt x="64100" y="202140"/>
                </a:moveTo>
                <a:lnTo>
                  <a:pt x="51773" y="202140"/>
                </a:lnTo>
                <a:lnTo>
                  <a:pt x="49308" y="206249"/>
                </a:lnTo>
                <a:lnTo>
                  <a:pt x="49246" y="211180"/>
                </a:lnTo>
                <a:lnTo>
                  <a:pt x="43555" y="287597"/>
                </a:lnTo>
                <a:lnTo>
                  <a:pt x="61400" y="287597"/>
                </a:lnTo>
                <a:lnTo>
                  <a:pt x="66554" y="211180"/>
                </a:lnTo>
                <a:lnTo>
                  <a:pt x="66554" y="205428"/>
                </a:lnTo>
                <a:lnTo>
                  <a:pt x="64100" y="202140"/>
                </a:lnTo>
                <a:close/>
              </a:path>
              <a:path w="253364" h="349884">
                <a:moveTo>
                  <a:pt x="228993" y="149545"/>
                </a:moveTo>
                <a:lnTo>
                  <a:pt x="166814" y="149545"/>
                </a:lnTo>
                <a:lnTo>
                  <a:pt x="203784" y="156941"/>
                </a:lnTo>
                <a:lnTo>
                  <a:pt x="211822" y="159330"/>
                </a:lnTo>
                <a:lnTo>
                  <a:pt x="217549" y="163105"/>
                </a:lnTo>
                <a:lnTo>
                  <a:pt x="221119" y="168729"/>
                </a:lnTo>
                <a:lnTo>
                  <a:pt x="222685" y="176664"/>
                </a:lnTo>
                <a:lnTo>
                  <a:pt x="232547" y="284309"/>
                </a:lnTo>
                <a:lnTo>
                  <a:pt x="209537" y="287597"/>
                </a:lnTo>
                <a:lnTo>
                  <a:pt x="251668" y="287597"/>
                </a:lnTo>
                <a:lnTo>
                  <a:pt x="239121" y="171734"/>
                </a:lnTo>
                <a:lnTo>
                  <a:pt x="236746" y="160293"/>
                </a:lnTo>
                <a:lnTo>
                  <a:pt x="231828" y="151702"/>
                </a:lnTo>
                <a:lnTo>
                  <a:pt x="228993" y="149545"/>
                </a:lnTo>
                <a:close/>
              </a:path>
              <a:path w="253364" h="349884">
                <a:moveTo>
                  <a:pt x="106865" y="149545"/>
                </a:moveTo>
                <a:lnTo>
                  <a:pt x="86277" y="149545"/>
                </a:lnTo>
                <a:lnTo>
                  <a:pt x="99927" y="170938"/>
                </a:lnTo>
                <a:lnTo>
                  <a:pt x="109185" y="189402"/>
                </a:lnTo>
                <a:lnTo>
                  <a:pt x="114591" y="206635"/>
                </a:lnTo>
                <a:lnTo>
                  <a:pt x="116684" y="224329"/>
                </a:lnTo>
                <a:lnTo>
                  <a:pt x="136407" y="224329"/>
                </a:lnTo>
                <a:lnTo>
                  <a:pt x="138500" y="206635"/>
                </a:lnTo>
                <a:lnTo>
                  <a:pt x="140684" y="199675"/>
                </a:lnTo>
                <a:lnTo>
                  <a:pt x="126546" y="199675"/>
                </a:lnTo>
                <a:lnTo>
                  <a:pt x="123618" y="184048"/>
                </a:lnTo>
                <a:lnTo>
                  <a:pt x="116068" y="165878"/>
                </a:lnTo>
                <a:lnTo>
                  <a:pt x="106865" y="149545"/>
                </a:lnTo>
                <a:close/>
              </a:path>
              <a:path w="253364" h="349884">
                <a:moveTo>
                  <a:pt x="158596" y="131465"/>
                </a:moveTo>
                <a:lnTo>
                  <a:pt x="147348" y="147555"/>
                </a:lnTo>
                <a:lnTo>
                  <a:pt x="137024" y="165878"/>
                </a:lnTo>
                <a:lnTo>
                  <a:pt x="129473" y="184048"/>
                </a:lnTo>
                <a:lnTo>
                  <a:pt x="126546" y="199675"/>
                </a:lnTo>
                <a:lnTo>
                  <a:pt x="140684" y="199675"/>
                </a:lnTo>
                <a:lnTo>
                  <a:pt x="143906" y="189402"/>
                </a:lnTo>
                <a:lnTo>
                  <a:pt x="153164" y="170938"/>
                </a:lnTo>
                <a:lnTo>
                  <a:pt x="166814" y="149545"/>
                </a:lnTo>
                <a:lnTo>
                  <a:pt x="228993" y="149545"/>
                </a:lnTo>
                <a:lnTo>
                  <a:pt x="223982" y="145731"/>
                </a:lnTo>
                <a:lnTo>
                  <a:pt x="212824" y="142149"/>
                </a:lnTo>
                <a:lnTo>
                  <a:pt x="158596" y="131465"/>
                </a:lnTo>
                <a:close/>
              </a:path>
              <a:path w="253364" h="349884">
                <a:moveTo>
                  <a:pt x="101291" y="97783"/>
                </a:moveTo>
                <a:lnTo>
                  <a:pt x="84634" y="97783"/>
                </a:lnTo>
                <a:lnTo>
                  <a:pt x="92454" y="110378"/>
                </a:lnTo>
                <a:lnTo>
                  <a:pt x="102816" y="119658"/>
                </a:lnTo>
                <a:lnTo>
                  <a:pt x="114565" y="125393"/>
                </a:lnTo>
                <a:lnTo>
                  <a:pt x="126546" y="127356"/>
                </a:lnTo>
                <a:lnTo>
                  <a:pt x="139104" y="125278"/>
                </a:lnTo>
                <a:lnTo>
                  <a:pt x="151200" y="119349"/>
                </a:lnTo>
                <a:lnTo>
                  <a:pt x="160456" y="110932"/>
                </a:lnTo>
                <a:lnTo>
                  <a:pt x="126546" y="110932"/>
                </a:lnTo>
                <a:lnTo>
                  <a:pt x="111317" y="107092"/>
                </a:lnTo>
                <a:lnTo>
                  <a:pt x="101291" y="97783"/>
                </a:lnTo>
                <a:close/>
              </a:path>
              <a:path w="253364" h="349884">
                <a:moveTo>
                  <a:pt x="177049" y="44366"/>
                </a:moveTo>
                <a:lnTo>
                  <a:pt x="159418" y="44366"/>
                </a:lnTo>
                <a:lnTo>
                  <a:pt x="160175" y="72101"/>
                </a:lnTo>
                <a:lnTo>
                  <a:pt x="153768" y="93057"/>
                </a:lnTo>
                <a:lnTo>
                  <a:pt x="141967" y="106309"/>
                </a:lnTo>
                <a:lnTo>
                  <a:pt x="126546" y="110932"/>
                </a:lnTo>
                <a:lnTo>
                  <a:pt x="160456" y="110932"/>
                </a:lnTo>
                <a:lnTo>
                  <a:pt x="161447" y="110031"/>
                </a:lnTo>
                <a:lnTo>
                  <a:pt x="168458" y="97783"/>
                </a:lnTo>
                <a:lnTo>
                  <a:pt x="182364" y="97783"/>
                </a:lnTo>
                <a:lnTo>
                  <a:pt x="181310" y="57514"/>
                </a:lnTo>
                <a:lnTo>
                  <a:pt x="177049" y="44366"/>
                </a:lnTo>
                <a:close/>
              </a:path>
              <a:path w="253364" h="349884">
                <a:moveTo>
                  <a:pt x="126546" y="0"/>
                </a:moveTo>
                <a:lnTo>
                  <a:pt x="99428" y="6649"/>
                </a:lnTo>
                <a:lnTo>
                  <a:pt x="80324" y="26086"/>
                </a:lnTo>
                <a:lnTo>
                  <a:pt x="70163" y="57514"/>
                </a:lnTo>
                <a:lnTo>
                  <a:pt x="69841" y="100248"/>
                </a:lnTo>
                <a:lnTo>
                  <a:pt x="84634" y="97783"/>
                </a:lnTo>
                <a:lnTo>
                  <a:pt x="101291" y="97783"/>
                </a:lnTo>
                <a:lnTo>
                  <a:pt x="99632" y="96242"/>
                </a:lnTo>
                <a:lnTo>
                  <a:pt x="92569" y="79382"/>
                </a:lnTo>
                <a:lnTo>
                  <a:pt x="91208" y="57514"/>
                </a:lnTo>
                <a:lnTo>
                  <a:pt x="106604" y="56731"/>
                </a:lnTo>
                <a:lnTo>
                  <a:pt x="125621" y="54330"/>
                </a:lnTo>
                <a:lnTo>
                  <a:pt x="144484" y="50234"/>
                </a:lnTo>
                <a:lnTo>
                  <a:pt x="159418" y="44366"/>
                </a:lnTo>
                <a:lnTo>
                  <a:pt x="177049" y="44366"/>
                </a:lnTo>
                <a:lnTo>
                  <a:pt x="171124" y="26086"/>
                </a:lnTo>
                <a:lnTo>
                  <a:pt x="152611" y="6649"/>
                </a:lnTo>
                <a:lnTo>
                  <a:pt x="126546" y="0"/>
                </a:lnTo>
                <a:close/>
              </a:path>
              <a:path w="253364" h="349884">
                <a:moveTo>
                  <a:pt x="182364" y="97783"/>
                </a:moveTo>
                <a:lnTo>
                  <a:pt x="168458" y="97783"/>
                </a:lnTo>
                <a:lnTo>
                  <a:pt x="182428" y="100248"/>
                </a:lnTo>
                <a:lnTo>
                  <a:pt x="182364" y="97783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50200" y="8241817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452" y="119093"/>
                </a:moveTo>
                <a:lnTo>
                  <a:pt x="31037" y="136317"/>
                </a:lnTo>
                <a:lnTo>
                  <a:pt x="1138" y="173017"/>
                </a:lnTo>
                <a:lnTo>
                  <a:pt x="0" y="348883"/>
                </a:lnTo>
                <a:lnTo>
                  <a:pt x="16582" y="348883"/>
                </a:lnTo>
                <a:lnTo>
                  <a:pt x="18304" y="173017"/>
                </a:lnTo>
                <a:lnTo>
                  <a:pt x="18843" y="164042"/>
                </a:lnTo>
                <a:lnTo>
                  <a:pt x="20927" y="157946"/>
                </a:lnTo>
                <a:lnTo>
                  <a:pt x="25257" y="153957"/>
                </a:lnTo>
                <a:lnTo>
                  <a:pt x="32534" y="151301"/>
                </a:lnTo>
                <a:lnTo>
                  <a:pt x="86469" y="136317"/>
                </a:lnTo>
                <a:lnTo>
                  <a:pt x="105830" y="136317"/>
                </a:lnTo>
                <a:lnTo>
                  <a:pt x="95452" y="119093"/>
                </a:lnTo>
                <a:close/>
              </a:path>
              <a:path w="266064" h="349250">
                <a:moveTo>
                  <a:pt x="47518" y="177509"/>
                </a:moveTo>
                <a:lnTo>
                  <a:pt x="36283" y="177509"/>
                </a:lnTo>
                <a:lnTo>
                  <a:pt x="33288" y="181258"/>
                </a:lnTo>
                <a:lnTo>
                  <a:pt x="33413" y="195487"/>
                </a:lnTo>
                <a:lnTo>
                  <a:pt x="35540" y="348883"/>
                </a:lnTo>
                <a:lnTo>
                  <a:pt x="52685" y="348883"/>
                </a:lnTo>
                <a:lnTo>
                  <a:pt x="50632" y="195487"/>
                </a:lnTo>
                <a:lnTo>
                  <a:pt x="50512" y="181258"/>
                </a:lnTo>
                <a:lnTo>
                  <a:pt x="47518" y="177509"/>
                </a:lnTo>
                <a:close/>
              </a:path>
              <a:path w="266064" h="349250">
                <a:moveTo>
                  <a:pt x="105830" y="136317"/>
                </a:moveTo>
                <a:lnTo>
                  <a:pt x="86469" y="136317"/>
                </a:lnTo>
                <a:lnTo>
                  <a:pt x="123912" y="195487"/>
                </a:lnTo>
                <a:lnTo>
                  <a:pt x="123912" y="348883"/>
                </a:lnTo>
                <a:lnTo>
                  <a:pt x="141890" y="348883"/>
                </a:lnTo>
                <a:lnTo>
                  <a:pt x="141890" y="195487"/>
                </a:lnTo>
                <a:lnTo>
                  <a:pt x="150897" y="181258"/>
                </a:lnTo>
                <a:lnTo>
                  <a:pt x="132906" y="181258"/>
                </a:lnTo>
                <a:lnTo>
                  <a:pt x="105830" y="136317"/>
                </a:lnTo>
                <a:close/>
              </a:path>
              <a:path w="266064" h="349250">
                <a:moveTo>
                  <a:pt x="229530" y="177509"/>
                </a:moveTo>
                <a:lnTo>
                  <a:pt x="218295" y="177509"/>
                </a:lnTo>
                <a:lnTo>
                  <a:pt x="215289" y="181258"/>
                </a:lnTo>
                <a:lnTo>
                  <a:pt x="215170" y="195487"/>
                </a:lnTo>
                <a:lnTo>
                  <a:pt x="213128" y="348883"/>
                </a:lnTo>
                <a:lnTo>
                  <a:pt x="230262" y="348883"/>
                </a:lnTo>
                <a:lnTo>
                  <a:pt x="232399" y="195487"/>
                </a:lnTo>
                <a:lnTo>
                  <a:pt x="232525" y="181258"/>
                </a:lnTo>
                <a:lnTo>
                  <a:pt x="229530" y="177509"/>
                </a:lnTo>
                <a:close/>
              </a:path>
              <a:path w="266064" h="349250">
                <a:moveTo>
                  <a:pt x="234765" y="136317"/>
                </a:moveTo>
                <a:lnTo>
                  <a:pt x="179344" y="136317"/>
                </a:lnTo>
                <a:lnTo>
                  <a:pt x="233268" y="151301"/>
                </a:lnTo>
                <a:lnTo>
                  <a:pt x="240549" y="153957"/>
                </a:lnTo>
                <a:lnTo>
                  <a:pt x="244878" y="157946"/>
                </a:lnTo>
                <a:lnTo>
                  <a:pt x="246960" y="164042"/>
                </a:lnTo>
                <a:lnTo>
                  <a:pt x="247497" y="173017"/>
                </a:lnTo>
                <a:lnTo>
                  <a:pt x="249231" y="348883"/>
                </a:lnTo>
                <a:lnTo>
                  <a:pt x="265813" y="348883"/>
                </a:lnTo>
                <a:lnTo>
                  <a:pt x="264755" y="177509"/>
                </a:lnTo>
                <a:lnTo>
                  <a:pt x="250190" y="141855"/>
                </a:lnTo>
                <a:lnTo>
                  <a:pt x="234765" y="136317"/>
                </a:lnTo>
                <a:close/>
              </a:path>
              <a:path w="266064" h="349250">
                <a:moveTo>
                  <a:pt x="111933" y="229192"/>
                </a:moveTo>
                <a:lnTo>
                  <a:pt x="64742" y="229192"/>
                </a:lnTo>
                <a:lnTo>
                  <a:pt x="61004" y="231444"/>
                </a:lnTo>
                <a:lnTo>
                  <a:pt x="61004" y="242679"/>
                </a:lnTo>
                <a:lnTo>
                  <a:pt x="64742" y="244919"/>
                </a:lnTo>
                <a:lnTo>
                  <a:pt x="111933" y="244919"/>
                </a:lnTo>
                <a:lnTo>
                  <a:pt x="114928" y="242679"/>
                </a:lnTo>
                <a:lnTo>
                  <a:pt x="114928" y="231444"/>
                </a:lnTo>
                <a:lnTo>
                  <a:pt x="111933" y="229192"/>
                </a:lnTo>
                <a:close/>
              </a:path>
              <a:path w="266064" h="349250">
                <a:moveTo>
                  <a:pt x="201060" y="229192"/>
                </a:moveTo>
                <a:lnTo>
                  <a:pt x="153879" y="229192"/>
                </a:lnTo>
                <a:lnTo>
                  <a:pt x="150885" y="231444"/>
                </a:lnTo>
                <a:lnTo>
                  <a:pt x="150885" y="242679"/>
                </a:lnTo>
                <a:lnTo>
                  <a:pt x="153879" y="244919"/>
                </a:lnTo>
                <a:lnTo>
                  <a:pt x="201060" y="244919"/>
                </a:lnTo>
                <a:lnTo>
                  <a:pt x="204808" y="242679"/>
                </a:lnTo>
                <a:lnTo>
                  <a:pt x="204808" y="231444"/>
                </a:lnTo>
                <a:lnTo>
                  <a:pt x="201060" y="229192"/>
                </a:lnTo>
                <a:close/>
              </a:path>
              <a:path w="266064" h="349250">
                <a:moveTo>
                  <a:pt x="170349" y="119093"/>
                </a:moveTo>
                <a:lnTo>
                  <a:pt x="132906" y="181258"/>
                </a:lnTo>
                <a:lnTo>
                  <a:pt x="150897" y="181258"/>
                </a:lnTo>
                <a:lnTo>
                  <a:pt x="179344" y="136317"/>
                </a:lnTo>
                <a:lnTo>
                  <a:pt x="234765" y="136317"/>
                </a:lnTo>
                <a:lnTo>
                  <a:pt x="170349" y="119093"/>
                </a:lnTo>
                <a:close/>
              </a:path>
              <a:path w="266064" h="349250">
                <a:moveTo>
                  <a:pt x="132906" y="0"/>
                </a:moveTo>
                <a:lnTo>
                  <a:pt x="113410" y="3944"/>
                </a:lnTo>
                <a:lnTo>
                  <a:pt x="98267" y="14699"/>
                </a:lnTo>
                <a:lnTo>
                  <a:pt x="88459" y="30651"/>
                </a:lnTo>
                <a:lnTo>
                  <a:pt x="84972" y="50186"/>
                </a:lnTo>
                <a:lnTo>
                  <a:pt x="88459" y="73636"/>
                </a:lnTo>
                <a:lnTo>
                  <a:pt x="98267" y="94560"/>
                </a:lnTo>
                <a:lnTo>
                  <a:pt x="113410" y="109587"/>
                </a:lnTo>
                <a:lnTo>
                  <a:pt x="132906" y="115345"/>
                </a:lnTo>
                <a:lnTo>
                  <a:pt x="153150" y="109587"/>
                </a:lnTo>
                <a:lnTo>
                  <a:pt x="162550" y="100372"/>
                </a:lnTo>
                <a:lnTo>
                  <a:pt x="132906" y="100372"/>
                </a:lnTo>
                <a:lnTo>
                  <a:pt x="120699" y="97094"/>
                </a:lnTo>
                <a:lnTo>
                  <a:pt x="109966" y="87074"/>
                </a:lnTo>
                <a:lnTo>
                  <a:pt x="102463" y="70034"/>
                </a:lnTo>
                <a:lnTo>
                  <a:pt x="99944" y="45694"/>
                </a:lnTo>
                <a:lnTo>
                  <a:pt x="110270" y="44452"/>
                </a:lnTo>
                <a:lnTo>
                  <a:pt x="126350" y="41384"/>
                </a:lnTo>
                <a:lnTo>
                  <a:pt x="142711" y="37473"/>
                </a:lnTo>
                <a:lnTo>
                  <a:pt x="153879" y="33705"/>
                </a:lnTo>
                <a:lnTo>
                  <a:pt x="178721" y="33705"/>
                </a:lnTo>
                <a:lnTo>
                  <a:pt x="178191" y="30651"/>
                </a:lnTo>
                <a:lnTo>
                  <a:pt x="168479" y="14699"/>
                </a:lnTo>
                <a:lnTo>
                  <a:pt x="153150" y="3944"/>
                </a:lnTo>
                <a:lnTo>
                  <a:pt x="132906" y="0"/>
                </a:lnTo>
                <a:close/>
              </a:path>
              <a:path w="266064" h="349250">
                <a:moveTo>
                  <a:pt x="178721" y="33705"/>
                </a:moveTo>
                <a:lnTo>
                  <a:pt x="153879" y="33705"/>
                </a:lnTo>
                <a:lnTo>
                  <a:pt x="155376" y="38951"/>
                </a:lnTo>
                <a:lnTo>
                  <a:pt x="162863" y="47934"/>
                </a:lnTo>
                <a:lnTo>
                  <a:pt x="167354" y="50186"/>
                </a:lnTo>
                <a:lnTo>
                  <a:pt x="164187" y="72247"/>
                </a:lnTo>
                <a:lnTo>
                  <a:pt x="156594" y="87918"/>
                </a:lnTo>
                <a:lnTo>
                  <a:pt x="145769" y="97270"/>
                </a:lnTo>
                <a:lnTo>
                  <a:pt x="132906" y="100372"/>
                </a:lnTo>
                <a:lnTo>
                  <a:pt x="162550" y="100372"/>
                </a:lnTo>
                <a:lnTo>
                  <a:pt x="168479" y="94560"/>
                </a:lnTo>
                <a:lnTo>
                  <a:pt x="178191" y="73636"/>
                </a:lnTo>
                <a:lnTo>
                  <a:pt x="181584" y="50186"/>
                </a:lnTo>
                <a:lnTo>
                  <a:pt x="178721" y="33705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54821" y="8211297"/>
            <a:ext cx="282575" cy="338455"/>
          </a:xfrm>
          <a:custGeom>
            <a:avLst/>
            <a:gdLst/>
            <a:ahLst/>
            <a:cxnLst/>
            <a:rect l="l" t="t" r="r" b="b"/>
            <a:pathLst>
              <a:path w="282575" h="338454">
                <a:moveTo>
                  <a:pt x="110718" y="143207"/>
                </a:moveTo>
                <a:lnTo>
                  <a:pt x="44624" y="158810"/>
                </a:lnTo>
                <a:lnTo>
                  <a:pt x="15254" y="191851"/>
                </a:lnTo>
                <a:lnTo>
                  <a:pt x="0" y="337940"/>
                </a:lnTo>
                <a:lnTo>
                  <a:pt x="20173" y="337940"/>
                </a:lnTo>
                <a:lnTo>
                  <a:pt x="33615" y="197367"/>
                </a:lnTo>
                <a:lnTo>
                  <a:pt x="35361" y="188628"/>
                </a:lnTo>
                <a:lnTo>
                  <a:pt x="39348" y="182561"/>
                </a:lnTo>
                <a:lnTo>
                  <a:pt x="45744" y="178389"/>
                </a:lnTo>
                <a:lnTo>
                  <a:pt x="54723" y="175336"/>
                </a:lnTo>
                <a:lnTo>
                  <a:pt x="95115" y="165238"/>
                </a:lnTo>
                <a:lnTo>
                  <a:pt x="115683" y="165238"/>
                </a:lnTo>
                <a:lnTo>
                  <a:pt x="118069" y="163392"/>
                </a:lnTo>
                <a:lnTo>
                  <a:pt x="110718" y="143207"/>
                </a:lnTo>
                <a:close/>
              </a:path>
              <a:path w="282575" h="338454">
                <a:moveTo>
                  <a:pt x="69414" y="225826"/>
                </a:moveTo>
                <a:lnTo>
                  <a:pt x="59316" y="225826"/>
                </a:lnTo>
                <a:lnTo>
                  <a:pt x="54723" y="230408"/>
                </a:lnTo>
                <a:lnTo>
                  <a:pt x="54649" y="235913"/>
                </a:lnTo>
                <a:lnTo>
                  <a:pt x="46437" y="337940"/>
                </a:lnTo>
                <a:lnTo>
                  <a:pt x="67511" y="337940"/>
                </a:lnTo>
                <a:lnTo>
                  <a:pt x="73892" y="235913"/>
                </a:lnTo>
                <a:lnTo>
                  <a:pt x="74007" y="229496"/>
                </a:lnTo>
                <a:lnTo>
                  <a:pt x="69414" y="225826"/>
                </a:lnTo>
                <a:close/>
              </a:path>
              <a:path w="282575" h="338454">
                <a:moveTo>
                  <a:pt x="115683" y="165238"/>
                </a:moveTo>
                <a:lnTo>
                  <a:pt x="95115" y="165238"/>
                </a:lnTo>
                <a:lnTo>
                  <a:pt x="87775" y="170743"/>
                </a:lnTo>
                <a:lnTo>
                  <a:pt x="83182" y="178083"/>
                </a:lnTo>
                <a:lnTo>
                  <a:pt x="83182" y="186346"/>
                </a:lnTo>
                <a:lnTo>
                  <a:pt x="85793" y="202928"/>
                </a:lnTo>
                <a:lnTo>
                  <a:pt x="94429" y="224674"/>
                </a:lnTo>
                <a:lnTo>
                  <a:pt x="110295" y="255025"/>
                </a:lnTo>
                <a:lnTo>
                  <a:pt x="134595" y="297424"/>
                </a:lnTo>
                <a:lnTo>
                  <a:pt x="129205" y="306790"/>
                </a:lnTo>
                <a:lnTo>
                  <a:pt x="124187" y="316775"/>
                </a:lnTo>
                <a:lnTo>
                  <a:pt x="119651" y="327214"/>
                </a:lnTo>
                <a:lnTo>
                  <a:pt x="115705" y="337940"/>
                </a:lnTo>
                <a:lnTo>
                  <a:pt x="137556" y="337940"/>
                </a:lnTo>
                <a:lnTo>
                  <a:pt x="154671" y="295043"/>
                </a:lnTo>
                <a:lnTo>
                  <a:pt x="174904" y="253637"/>
                </a:lnTo>
                <a:lnTo>
                  <a:pt x="190049" y="220310"/>
                </a:lnTo>
                <a:lnTo>
                  <a:pt x="115311" y="220310"/>
                </a:lnTo>
                <a:lnTo>
                  <a:pt x="111653" y="213195"/>
                </a:lnTo>
                <a:lnTo>
                  <a:pt x="108083" y="204704"/>
                </a:lnTo>
                <a:lnTo>
                  <a:pt x="105375" y="195525"/>
                </a:lnTo>
                <a:lnTo>
                  <a:pt x="104301" y="186346"/>
                </a:lnTo>
                <a:lnTo>
                  <a:pt x="105290" y="179919"/>
                </a:lnTo>
                <a:lnTo>
                  <a:pt x="108086" y="173493"/>
                </a:lnTo>
                <a:lnTo>
                  <a:pt x="112432" y="167754"/>
                </a:lnTo>
                <a:lnTo>
                  <a:pt x="115683" y="165238"/>
                </a:lnTo>
                <a:close/>
              </a:path>
              <a:path w="282575" h="338454">
                <a:moveTo>
                  <a:pt x="224554" y="225826"/>
                </a:moveTo>
                <a:lnTo>
                  <a:pt x="212621" y="225826"/>
                </a:lnTo>
                <a:lnTo>
                  <a:pt x="208951" y="229496"/>
                </a:lnTo>
                <a:lnTo>
                  <a:pt x="208951" y="235913"/>
                </a:lnTo>
                <a:lnTo>
                  <a:pt x="214951" y="337940"/>
                </a:lnTo>
                <a:lnTo>
                  <a:pt x="236510" y="337940"/>
                </a:lnTo>
                <a:lnTo>
                  <a:pt x="228298" y="235913"/>
                </a:lnTo>
                <a:lnTo>
                  <a:pt x="228224" y="229496"/>
                </a:lnTo>
                <a:lnTo>
                  <a:pt x="224554" y="225826"/>
                </a:lnTo>
                <a:close/>
              </a:path>
              <a:path w="282575" h="338454">
                <a:moveTo>
                  <a:pt x="252724" y="165238"/>
                </a:moveTo>
                <a:lnTo>
                  <a:pt x="188755" y="165238"/>
                </a:lnTo>
                <a:lnTo>
                  <a:pt x="228224" y="175336"/>
                </a:lnTo>
                <a:lnTo>
                  <a:pt x="236675" y="178389"/>
                </a:lnTo>
                <a:lnTo>
                  <a:pt x="242801" y="182561"/>
                </a:lnTo>
                <a:lnTo>
                  <a:pt x="246688" y="188628"/>
                </a:lnTo>
                <a:lnTo>
                  <a:pt x="248420" y="197367"/>
                </a:lnTo>
                <a:lnTo>
                  <a:pt x="261862" y="337940"/>
                </a:lnTo>
                <a:lnTo>
                  <a:pt x="282407" y="337940"/>
                </a:lnTo>
                <a:lnTo>
                  <a:pt x="267704" y="191851"/>
                </a:lnTo>
                <a:lnTo>
                  <a:pt x="264779" y="178812"/>
                </a:lnTo>
                <a:lnTo>
                  <a:pt x="258755" y="169475"/>
                </a:lnTo>
                <a:lnTo>
                  <a:pt x="252724" y="165238"/>
                </a:lnTo>
                <a:close/>
              </a:path>
              <a:path w="282575" h="338454">
                <a:moveTo>
                  <a:pt x="171306" y="143207"/>
                </a:moveTo>
                <a:lnTo>
                  <a:pt x="164889" y="163392"/>
                </a:lnTo>
                <a:lnTo>
                  <a:pt x="170526" y="167754"/>
                </a:lnTo>
                <a:lnTo>
                  <a:pt x="174872" y="173493"/>
                </a:lnTo>
                <a:lnTo>
                  <a:pt x="177668" y="179919"/>
                </a:lnTo>
                <a:lnTo>
                  <a:pt x="178657" y="186346"/>
                </a:lnTo>
                <a:lnTo>
                  <a:pt x="177437" y="195525"/>
                </a:lnTo>
                <a:lnTo>
                  <a:pt x="174409" y="204704"/>
                </a:lnTo>
                <a:lnTo>
                  <a:pt x="170522" y="213195"/>
                </a:lnTo>
                <a:lnTo>
                  <a:pt x="166724" y="220310"/>
                </a:lnTo>
                <a:lnTo>
                  <a:pt x="190049" y="220310"/>
                </a:lnTo>
                <a:lnTo>
                  <a:pt x="191788" y="216484"/>
                </a:lnTo>
                <a:lnTo>
                  <a:pt x="198853" y="186346"/>
                </a:lnTo>
                <a:lnTo>
                  <a:pt x="198853" y="178083"/>
                </a:lnTo>
                <a:lnTo>
                  <a:pt x="194260" y="170743"/>
                </a:lnTo>
                <a:lnTo>
                  <a:pt x="188755" y="165238"/>
                </a:lnTo>
                <a:lnTo>
                  <a:pt x="252724" y="165238"/>
                </a:lnTo>
                <a:lnTo>
                  <a:pt x="249632" y="163066"/>
                </a:lnTo>
                <a:lnTo>
                  <a:pt x="237410" y="158810"/>
                </a:lnTo>
                <a:lnTo>
                  <a:pt x="171306" y="143207"/>
                </a:lnTo>
                <a:close/>
              </a:path>
              <a:path w="282575" h="338454">
                <a:moveTo>
                  <a:pt x="112448" y="109232"/>
                </a:moveTo>
                <a:lnTo>
                  <a:pt x="94203" y="109232"/>
                </a:lnTo>
                <a:lnTo>
                  <a:pt x="102807" y="122916"/>
                </a:lnTo>
                <a:lnTo>
                  <a:pt x="114167" y="133331"/>
                </a:lnTo>
                <a:lnTo>
                  <a:pt x="127247" y="139960"/>
                </a:lnTo>
                <a:lnTo>
                  <a:pt x="141012" y="142284"/>
                </a:lnTo>
                <a:lnTo>
                  <a:pt x="154267" y="139960"/>
                </a:lnTo>
                <a:lnTo>
                  <a:pt x="167867" y="133331"/>
                </a:lnTo>
                <a:lnTo>
                  <a:pt x="178596" y="123923"/>
                </a:lnTo>
                <a:lnTo>
                  <a:pt x="141012" y="123923"/>
                </a:lnTo>
                <a:lnTo>
                  <a:pt x="123614" y="119634"/>
                </a:lnTo>
                <a:lnTo>
                  <a:pt x="112448" y="109232"/>
                </a:lnTo>
                <a:close/>
              </a:path>
              <a:path w="282575" h="338454">
                <a:moveTo>
                  <a:pt x="197440" y="49567"/>
                </a:moveTo>
                <a:lnTo>
                  <a:pt x="177734" y="49567"/>
                </a:lnTo>
                <a:lnTo>
                  <a:pt x="178455" y="80548"/>
                </a:lnTo>
                <a:lnTo>
                  <a:pt x="171084" y="103956"/>
                </a:lnTo>
                <a:lnTo>
                  <a:pt x="157857" y="118759"/>
                </a:lnTo>
                <a:lnTo>
                  <a:pt x="141012" y="123923"/>
                </a:lnTo>
                <a:lnTo>
                  <a:pt x="178596" y="123923"/>
                </a:lnTo>
                <a:lnTo>
                  <a:pt x="179744" y="122916"/>
                </a:lnTo>
                <a:lnTo>
                  <a:pt x="187832" y="109232"/>
                </a:lnTo>
                <a:lnTo>
                  <a:pt x="203375" y="109232"/>
                </a:lnTo>
                <a:lnTo>
                  <a:pt x="202202" y="64258"/>
                </a:lnTo>
                <a:lnTo>
                  <a:pt x="197440" y="49567"/>
                </a:lnTo>
                <a:close/>
              </a:path>
              <a:path w="282575" h="338454">
                <a:moveTo>
                  <a:pt x="141012" y="0"/>
                </a:moveTo>
                <a:lnTo>
                  <a:pt x="110721" y="7429"/>
                </a:lnTo>
                <a:lnTo>
                  <a:pt x="89380" y="29145"/>
                </a:lnTo>
                <a:lnTo>
                  <a:pt x="78031" y="64258"/>
                </a:lnTo>
                <a:lnTo>
                  <a:pt x="77677" y="111990"/>
                </a:lnTo>
                <a:lnTo>
                  <a:pt x="94203" y="109232"/>
                </a:lnTo>
                <a:lnTo>
                  <a:pt x="112448" y="109232"/>
                </a:lnTo>
                <a:lnTo>
                  <a:pt x="110605" y="107515"/>
                </a:lnTo>
                <a:lnTo>
                  <a:pt x="102932" y="88683"/>
                </a:lnTo>
                <a:lnTo>
                  <a:pt x="101543" y="64258"/>
                </a:lnTo>
                <a:lnTo>
                  <a:pt x="118480" y="63382"/>
                </a:lnTo>
                <a:lnTo>
                  <a:pt x="139980" y="60699"/>
                </a:lnTo>
                <a:lnTo>
                  <a:pt x="161309" y="56122"/>
                </a:lnTo>
                <a:lnTo>
                  <a:pt x="177734" y="49567"/>
                </a:lnTo>
                <a:lnTo>
                  <a:pt x="197440" y="49567"/>
                </a:lnTo>
                <a:lnTo>
                  <a:pt x="190821" y="29145"/>
                </a:lnTo>
                <a:lnTo>
                  <a:pt x="170135" y="7429"/>
                </a:lnTo>
                <a:lnTo>
                  <a:pt x="141012" y="0"/>
                </a:lnTo>
                <a:close/>
              </a:path>
              <a:path w="282575" h="338454">
                <a:moveTo>
                  <a:pt x="203375" y="109232"/>
                </a:moveTo>
                <a:lnTo>
                  <a:pt x="187832" y="109232"/>
                </a:lnTo>
                <a:lnTo>
                  <a:pt x="203446" y="111990"/>
                </a:lnTo>
                <a:lnTo>
                  <a:pt x="203375" y="109232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35905" y="8156239"/>
            <a:ext cx="293370" cy="419100"/>
          </a:xfrm>
          <a:custGeom>
            <a:avLst/>
            <a:gdLst/>
            <a:ahLst/>
            <a:cxnLst/>
            <a:rect l="l" t="t" r="r" b="b"/>
            <a:pathLst>
              <a:path w="293370" h="419100">
                <a:moveTo>
                  <a:pt x="104852" y="127300"/>
                </a:moveTo>
                <a:lnTo>
                  <a:pt x="40797" y="147316"/>
                </a:lnTo>
                <a:lnTo>
                  <a:pt x="15974" y="185749"/>
                </a:lnTo>
                <a:lnTo>
                  <a:pt x="0" y="418882"/>
                </a:lnTo>
                <a:lnTo>
                  <a:pt x="16548" y="418882"/>
                </a:lnTo>
                <a:lnTo>
                  <a:pt x="33592" y="184950"/>
                </a:lnTo>
                <a:lnTo>
                  <a:pt x="34968" y="175356"/>
                </a:lnTo>
                <a:lnTo>
                  <a:pt x="37995" y="168839"/>
                </a:lnTo>
                <a:lnTo>
                  <a:pt x="42823" y="164574"/>
                </a:lnTo>
                <a:lnTo>
                  <a:pt x="49600" y="161737"/>
                </a:lnTo>
                <a:lnTo>
                  <a:pt x="95239" y="148127"/>
                </a:lnTo>
                <a:lnTo>
                  <a:pt x="118120" y="148127"/>
                </a:lnTo>
                <a:lnTo>
                  <a:pt x="111919" y="141000"/>
                </a:lnTo>
                <a:lnTo>
                  <a:pt x="104852" y="127300"/>
                </a:lnTo>
                <a:close/>
              </a:path>
              <a:path w="293370" h="419100">
                <a:moveTo>
                  <a:pt x="64809" y="189757"/>
                </a:moveTo>
                <a:lnTo>
                  <a:pt x="53608" y="189757"/>
                </a:lnTo>
                <a:lnTo>
                  <a:pt x="49600" y="193765"/>
                </a:lnTo>
                <a:lnTo>
                  <a:pt x="49600" y="199360"/>
                </a:lnTo>
                <a:lnTo>
                  <a:pt x="41213" y="418882"/>
                </a:lnTo>
                <a:lnTo>
                  <a:pt x="59676" y="418882"/>
                </a:lnTo>
                <a:lnTo>
                  <a:pt x="67218" y="199360"/>
                </a:lnTo>
                <a:lnTo>
                  <a:pt x="67218" y="193765"/>
                </a:lnTo>
                <a:lnTo>
                  <a:pt x="64809" y="189757"/>
                </a:lnTo>
                <a:close/>
              </a:path>
              <a:path w="293370" h="419100">
                <a:moveTo>
                  <a:pt x="118120" y="148127"/>
                </a:moveTo>
                <a:lnTo>
                  <a:pt x="95239" y="148127"/>
                </a:lnTo>
                <a:lnTo>
                  <a:pt x="102771" y="158497"/>
                </a:lnTo>
                <a:lnTo>
                  <a:pt x="112752" y="167340"/>
                </a:lnTo>
                <a:lnTo>
                  <a:pt x="124399" y="173795"/>
                </a:lnTo>
                <a:lnTo>
                  <a:pt x="136869" y="176946"/>
                </a:lnTo>
                <a:lnTo>
                  <a:pt x="136869" y="418882"/>
                </a:lnTo>
                <a:lnTo>
                  <a:pt x="156086" y="418882"/>
                </a:lnTo>
                <a:lnTo>
                  <a:pt x="156086" y="176946"/>
                </a:lnTo>
                <a:lnTo>
                  <a:pt x="168560" y="173795"/>
                </a:lnTo>
                <a:lnTo>
                  <a:pt x="180208" y="167340"/>
                </a:lnTo>
                <a:lnTo>
                  <a:pt x="187435" y="160938"/>
                </a:lnTo>
                <a:lnTo>
                  <a:pt x="146483" y="160938"/>
                </a:lnTo>
                <a:lnTo>
                  <a:pt x="132638" y="158484"/>
                </a:lnTo>
                <a:lnTo>
                  <a:pt x="121163" y="151625"/>
                </a:lnTo>
                <a:lnTo>
                  <a:pt x="118120" y="148127"/>
                </a:lnTo>
                <a:close/>
              </a:path>
              <a:path w="293370" h="419100">
                <a:moveTo>
                  <a:pt x="239358" y="189757"/>
                </a:moveTo>
                <a:lnTo>
                  <a:pt x="228145" y="189757"/>
                </a:lnTo>
                <a:lnTo>
                  <a:pt x="225747" y="193765"/>
                </a:lnTo>
                <a:lnTo>
                  <a:pt x="225747" y="199360"/>
                </a:lnTo>
                <a:lnTo>
                  <a:pt x="233290" y="418882"/>
                </a:lnTo>
                <a:lnTo>
                  <a:pt x="251741" y="418882"/>
                </a:lnTo>
                <a:lnTo>
                  <a:pt x="243366" y="199360"/>
                </a:lnTo>
                <a:lnTo>
                  <a:pt x="243366" y="193765"/>
                </a:lnTo>
                <a:lnTo>
                  <a:pt x="239358" y="189757"/>
                </a:lnTo>
                <a:close/>
              </a:path>
              <a:path w="293370" h="419100">
                <a:moveTo>
                  <a:pt x="253851" y="148127"/>
                </a:moveTo>
                <a:lnTo>
                  <a:pt x="197727" y="148127"/>
                </a:lnTo>
                <a:lnTo>
                  <a:pt x="243366" y="161737"/>
                </a:lnTo>
                <a:lnTo>
                  <a:pt x="250143" y="164574"/>
                </a:lnTo>
                <a:lnTo>
                  <a:pt x="254971" y="168839"/>
                </a:lnTo>
                <a:lnTo>
                  <a:pt x="257998" y="175356"/>
                </a:lnTo>
                <a:lnTo>
                  <a:pt x="259374" y="184950"/>
                </a:lnTo>
                <a:lnTo>
                  <a:pt x="276418" y="418882"/>
                </a:lnTo>
                <a:lnTo>
                  <a:pt x="292966" y="418882"/>
                </a:lnTo>
                <a:lnTo>
                  <a:pt x="276992" y="185749"/>
                </a:lnTo>
                <a:lnTo>
                  <a:pt x="275137" y="171526"/>
                </a:lnTo>
                <a:lnTo>
                  <a:pt x="271183" y="160829"/>
                </a:lnTo>
                <a:lnTo>
                  <a:pt x="263928" y="152984"/>
                </a:lnTo>
                <a:lnTo>
                  <a:pt x="253851" y="148127"/>
                </a:lnTo>
                <a:close/>
              </a:path>
              <a:path w="293370" h="419100">
                <a:moveTo>
                  <a:pt x="188113" y="127300"/>
                </a:moveTo>
                <a:lnTo>
                  <a:pt x="181047" y="141000"/>
                </a:lnTo>
                <a:lnTo>
                  <a:pt x="171803" y="151625"/>
                </a:lnTo>
                <a:lnTo>
                  <a:pt x="160306" y="158497"/>
                </a:lnTo>
                <a:lnTo>
                  <a:pt x="146483" y="160938"/>
                </a:lnTo>
                <a:lnTo>
                  <a:pt x="187435" y="160938"/>
                </a:lnTo>
                <a:lnTo>
                  <a:pt x="190205" y="158484"/>
                </a:lnTo>
                <a:lnTo>
                  <a:pt x="197727" y="148127"/>
                </a:lnTo>
                <a:lnTo>
                  <a:pt x="253851" y="148127"/>
                </a:lnTo>
                <a:lnTo>
                  <a:pt x="252169" y="147316"/>
                </a:lnTo>
                <a:lnTo>
                  <a:pt x="188113" y="127300"/>
                </a:lnTo>
                <a:close/>
              </a:path>
              <a:path w="293370" h="419100">
                <a:moveTo>
                  <a:pt x="146483" y="0"/>
                </a:moveTo>
                <a:lnTo>
                  <a:pt x="125301" y="4216"/>
                </a:lnTo>
                <a:lnTo>
                  <a:pt x="109150" y="15714"/>
                </a:lnTo>
                <a:lnTo>
                  <a:pt x="98854" y="32765"/>
                </a:lnTo>
                <a:lnTo>
                  <a:pt x="95239" y="53642"/>
                </a:lnTo>
                <a:lnTo>
                  <a:pt x="98854" y="78713"/>
                </a:lnTo>
                <a:lnTo>
                  <a:pt x="109150" y="101083"/>
                </a:lnTo>
                <a:lnTo>
                  <a:pt x="125301" y="117148"/>
                </a:lnTo>
                <a:lnTo>
                  <a:pt x="146483" y="123304"/>
                </a:lnTo>
                <a:lnTo>
                  <a:pt x="167789" y="117148"/>
                </a:lnTo>
                <a:lnTo>
                  <a:pt x="177875" y="107284"/>
                </a:lnTo>
                <a:lnTo>
                  <a:pt x="146483" y="107284"/>
                </a:lnTo>
                <a:lnTo>
                  <a:pt x="133320" y="103782"/>
                </a:lnTo>
                <a:lnTo>
                  <a:pt x="121660" y="93076"/>
                </a:lnTo>
                <a:lnTo>
                  <a:pt x="113605" y="74861"/>
                </a:lnTo>
                <a:lnTo>
                  <a:pt x="111258" y="48835"/>
                </a:lnTo>
                <a:lnTo>
                  <a:pt x="122278" y="47509"/>
                </a:lnTo>
                <a:lnTo>
                  <a:pt x="139378" y="44233"/>
                </a:lnTo>
                <a:lnTo>
                  <a:pt x="156628" y="40058"/>
                </a:lnTo>
                <a:lnTo>
                  <a:pt x="168097" y="36035"/>
                </a:lnTo>
                <a:lnTo>
                  <a:pt x="195372" y="36035"/>
                </a:lnTo>
                <a:lnTo>
                  <a:pt x="194786" y="32765"/>
                </a:lnTo>
                <a:lnTo>
                  <a:pt x="184216" y="15714"/>
                </a:lnTo>
                <a:lnTo>
                  <a:pt x="167789" y="4216"/>
                </a:lnTo>
                <a:lnTo>
                  <a:pt x="146483" y="0"/>
                </a:lnTo>
                <a:close/>
              </a:path>
              <a:path w="293370" h="419100">
                <a:moveTo>
                  <a:pt x="195372" y="36035"/>
                </a:moveTo>
                <a:lnTo>
                  <a:pt x="168097" y="36035"/>
                </a:lnTo>
                <a:lnTo>
                  <a:pt x="170507" y="41630"/>
                </a:lnTo>
                <a:lnTo>
                  <a:pt x="177711" y="51244"/>
                </a:lnTo>
                <a:lnTo>
                  <a:pt x="183306" y="53642"/>
                </a:lnTo>
                <a:lnTo>
                  <a:pt x="179356" y="77226"/>
                </a:lnTo>
                <a:lnTo>
                  <a:pt x="170902" y="93976"/>
                </a:lnTo>
                <a:lnTo>
                  <a:pt x="159444" y="103970"/>
                </a:lnTo>
                <a:lnTo>
                  <a:pt x="146483" y="107284"/>
                </a:lnTo>
                <a:lnTo>
                  <a:pt x="177875" y="107284"/>
                </a:lnTo>
                <a:lnTo>
                  <a:pt x="184216" y="101083"/>
                </a:lnTo>
                <a:lnTo>
                  <a:pt x="194786" y="78713"/>
                </a:lnTo>
                <a:lnTo>
                  <a:pt x="198527" y="53642"/>
                </a:lnTo>
                <a:lnTo>
                  <a:pt x="195372" y="36035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24543" y="8202428"/>
            <a:ext cx="285750" cy="394335"/>
          </a:xfrm>
          <a:custGeom>
            <a:avLst/>
            <a:gdLst/>
            <a:ahLst/>
            <a:cxnLst/>
            <a:rect l="l" t="t" r="r" b="b"/>
            <a:pathLst>
              <a:path w="285750" h="394334">
                <a:moveTo>
                  <a:pt x="106564" y="148262"/>
                </a:moveTo>
                <a:lnTo>
                  <a:pt x="45413" y="160307"/>
                </a:lnTo>
                <a:lnTo>
                  <a:pt x="15749" y="193663"/>
                </a:lnTo>
                <a:lnTo>
                  <a:pt x="0" y="339156"/>
                </a:lnTo>
                <a:lnTo>
                  <a:pt x="13903" y="340079"/>
                </a:lnTo>
                <a:lnTo>
                  <a:pt x="8589" y="394003"/>
                </a:lnTo>
                <a:lnTo>
                  <a:pt x="29641" y="394003"/>
                </a:lnTo>
                <a:lnTo>
                  <a:pt x="34290" y="342860"/>
                </a:lnTo>
                <a:lnTo>
                  <a:pt x="68001" y="342860"/>
                </a:lnTo>
                <a:lnTo>
                  <a:pt x="69251" y="324330"/>
                </a:lnTo>
                <a:lnTo>
                  <a:pt x="49116" y="324330"/>
                </a:lnTo>
                <a:lnTo>
                  <a:pt x="23168" y="320615"/>
                </a:lnTo>
                <a:lnTo>
                  <a:pt x="34290" y="199225"/>
                </a:lnTo>
                <a:lnTo>
                  <a:pt x="97299" y="168649"/>
                </a:lnTo>
                <a:lnTo>
                  <a:pt x="120514" y="168649"/>
                </a:lnTo>
                <a:lnTo>
                  <a:pt x="119248" y="166403"/>
                </a:lnTo>
                <a:lnTo>
                  <a:pt x="106564" y="148262"/>
                </a:lnTo>
                <a:close/>
              </a:path>
              <a:path w="285750" h="394334">
                <a:moveTo>
                  <a:pt x="68001" y="342860"/>
                </a:moveTo>
                <a:lnTo>
                  <a:pt x="34290" y="342860"/>
                </a:lnTo>
                <a:lnTo>
                  <a:pt x="47259" y="343783"/>
                </a:lnTo>
                <a:lnTo>
                  <a:pt x="44140" y="394003"/>
                </a:lnTo>
                <a:lnTo>
                  <a:pt x="64550" y="394003"/>
                </a:lnTo>
                <a:lnTo>
                  <a:pt x="68001" y="342860"/>
                </a:lnTo>
                <a:close/>
              </a:path>
              <a:path w="285750" h="394334">
                <a:moveTo>
                  <a:pt x="227031" y="227954"/>
                </a:moveTo>
                <a:lnTo>
                  <a:pt x="213128" y="227954"/>
                </a:lnTo>
                <a:lnTo>
                  <a:pt x="210347" y="231658"/>
                </a:lnTo>
                <a:lnTo>
                  <a:pt x="210347" y="238153"/>
                </a:lnTo>
                <a:lnTo>
                  <a:pt x="220862" y="394003"/>
                </a:lnTo>
                <a:lnTo>
                  <a:pt x="241272" y="394003"/>
                </a:lnTo>
                <a:lnTo>
                  <a:pt x="238153" y="343783"/>
                </a:lnTo>
                <a:lnTo>
                  <a:pt x="251122" y="342860"/>
                </a:lnTo>
                <a:lnTo>
                  <a:pt x="271783" y="342860"/>
                </a:lnTo>
                <a:lnTo>
                  <a:pt x="271509" y="340079"/>
                </a:lnTo>
                <a:lnTo>
                  <a:pt x="285413" y="339156"/>
                </a:lnTo>
                <a:lnTo>
                  <a:pt x="283807" y="324330"/>
                </a:lnTo>
                <a:lnTo>
                  <a:pt x="236296" y="324330"/>
                </a:lnTo>
                <a:lnTo>
                  <a:pt x="229881" y="238153"/>
                </a:lnTo>
                <a:lnTo>
                  <a:pt x="229811" y="232592"/>
                </a:lnTo>
                <a:lnTo>
                  <a:pt x="227031" y="227954"/>
                </a:lnTo>
                <a:close/>
              </a:path>
              <a:path w="285750" h="394334">
                <a:moveTo>
                  <a:pt x="271783" y="342860"/>
                </a:moveTo>
                <a:lnTo>
                  <a:pt x="251122" y="342860"/>
                </a:lnTo>
                <a:lnTo>
                  <a:pt x="255771" y="394003"/>
                </a:lnTo>
                <a:lnTo>
                  <a:pt x="276823" y="394003"/>
                </a:lnTo>
                <a:lnTo>
                  <a:pt x="271783" y="342860"/>
                </a:lnTo>
                <a:close/>
              </a:path>
              <a:path w="285750" h="394334">
                <a:moveTo>
                  <a:pt x="72284" y="227954"/>
                </a:moveTo>
                <a:lnTo>
                  <a:pt x="58381" y="227954"/>
                </a:lnTo>
                <a:lnTo>
                  <a:pt x="55601" y="232592"/>
                </a:lnTo>
                <a:lnTo>
                  <a:pt x="55531" y="238153"/>
                </a:lnTo>
                <a:lnTo>
                  <a:pt x="49116" y="324330"/>
                </a:lnTo>
                <a:lnTo>
                  <a:pt x="69251" y="324330"/>
                </a:lnTo>
                <a:lnTo>
                  <a:pt x="75065" y="238153"/>
                </a:lnTo>
                <a:lnTo>
                  <a:pt x="75065" y="231658"/>
                </a:lnTo>
                <a:lnTo>
                  <a:pt x="72284" y="227954"/>
                </a:lnTo>
                <a:close/>
              </a:path>
              <a:path w="285750" h="394334">
                <a:moveTo>
                  <a:pt x="258239" y="168649"/>
                </a:moveTo>
                <a:lnTo>
                  <a:pt x="188113" y="168649"/>
                </a:lnTo>
                <a:lnTo>
                  <a:pt x="229811" y="176991"/>
                </a:lnTo>
                <a:lnTo>
                  <a:pt x="238877" y="179685"/>
                </a:lnTo>
                <a:lnTo>
                  <a:pt x="245334" y="183941"/>
                </a:lnTo>
                <a:lnTo>
                  <a:pt x="249358" y="190281"/>
                </a:lnTo>
                <a:lnTo>
                  <a:pt x="251122" y="199225"/>
                </a:lnTo>
                <a:lnTo>
                  <a:pt x="262245" y="320615"/>
                </a:lnTo>
                <a:lnTo>
                  <a:pt x="236296" y="324330"/>
                </a:lnTo>
                <a:lnTo>
                  <a:pt x="283807" y="324330"/>
                </a:lnTo>
                <a:lnTo>
                  <a:pt x="269652" y="193663"/>
                </a:lnTo>
                <a:lnTo>
                  <a:pt x="266977" y="180766"/>
                </a:lnTo>
                <a:lnTo>
                  <a:pt x="261433" y="171079"/>
                </a:lnTo>
                <a:lnTo>
                  <a:pt x="258239" y="168649"/>
                </a:lnTo>
                <a:close/>
              </a:path>
              <a:path w="285750" h="394334">
                <a:moveTo>
                  <a:pt x="120514" y="168649"/>
                </a:moveTo>
                <a:lnTo>
                  <a:pt x="97299" y="168649"/>
                </a:lnTo>
                <a:lnTo>
                  <a:pt x="112689" y="192771"/>
                </a:lnTo>
                <a:lnTo>
                  <a:pt x="123128" y="213592"/>
                </a:lnTo>
                <a:lnTo>
                  <a:pt x="129225" y="233024"/>
                </a:lnTo>
                <a:lnTo>
                  <a:pt x="131589" y="252980"/>
                </a:lnTo>
                <a:lnTo>
                  <a:pt x="153823" y="252980"/>
                </a:lnTo>
                <a:lnTo>
                  <a:pt x="156187" y="233024"/>
                </a:lnTo>
                <a:lnTo>
                  <a:pt x="158650" y="225173"/>
                </a:lnTo>
                <a:lnTo>
                  <a:pt x="142700" y="225173"/>
                </a:lnTo>
                <a:lnTo>
                  <a:pt x="139400" y="207552"/>
                </a:lnTo>
                <a:lnTo>
                  <a:pt x="130888" y="187064"/>
                </a:lnTo>
                <a:lnTo>
                  <a:pt x="120514" y="168649"/>
                </a:lnTo>
                <a:close/>
              </a:path>
              <a:path w="285750" h="394334">
                <a:moveTo>
                  <a:pt x="178848" y="148262"/>
                </a:moveTo>
                <a:lnTo>
                  <a:pt x="166162" y="166403"/>
                </a:lnTo>
                <a:lnTo>
                  <a:pt x="154518" y="187064"/>
                </a:lnTo>
                <a:lnTo>
                  <a:pt x="146002" y="207552"/>
                </a:lnTo>
                <a:lnTo>
                  <a:pt x="142700" y="225173"/>
                </a:lnTo>
                <a:lnTo>
                  <a:pt x="158650" y="225173"/>
                </a:lnTo>
                <a:lnTo>
                  <a:pt x="162284" y="213592"/>
                </a:lnTo>
                <a:lnTo>
                  <a:pt x="172723" y="192771"/>
                </a:lnTo>
                <a:lnTo>
                  <a:pt x="188113" y="168649"/>
                </a:lnTo>
                <a:lnTo>
                  <a:pt x="258239" y="168649"/>
                </a:lnTo>
                <a:lnTo>
                  <a:pt x="252585" y="164346"/>
                </a:lnTo>
                <a:lnTo>
                  <a:pt x="240000" y="160307"/>
                </a:lnTo>
                <a:lnTo>
                  <a:pt x="178848" y="148262"/>
                </a:lnTo>
                <a:close/>
              </a:path>
              <a:path w="285750" h="394334">
                <a:moveTo>
                  <a:pt x="114227" y="110267"/>
                </a:moveTo>
                <a:lnTo>
                  <a:pt x="95441" y="110267"/>
                </a:lnTo>
                <a:lnTo>
                  <a:pt x="104263" y="124471"/>
                </a:lnTo>
                <a:lnTo>
                  <a:pt x="115947" y="134943"/>
                </a:lnTo>
                <a:lnTo>
                  <a:pt x="129193" y="141418"/>
                </a:lnTo>
                <a:lnTo>
                  <a:pt x="142700" y="143635"/>
                </a:lnTo>
                <a:lnTo>
                  <a:pt x="156865" y="141288"/>
                </a:lnTo>
                <a:lnTo>
                  <a:pt x="170505" y="134596"/>
                </a:lnTo>
                <a:lnTo>
                  <a:pt x="180946" y="125094"/>
                </a:lnTo>
                <a:lnTo>
                  <a:pt x="142700" y="125094"/>
                </a:lnTo>
                <a:lnTo>
                  <a:pt x="125531" y="120765"/>
                </a:lnTo>
                <a:lnTo>
                  <a:pt x="114227" y="110267"/>
                </a:lnTo>
                <a:close/>
              </a:path>
              <a:path w="285750" h="394334">
                <a:moveTo>
                  <a:pt x="199659" y="50039"/>
                </a:moveTo>
                <a:lnTo>
                  <a:pt x="179772" y="50039"/>
                </a:lnTo>
                <a:lnTo>
                  <a:pt x="180623" y="81315"/>
                </a:lnTo>
                <a:lnTo>
                  <a:pt x="173398" y="104943"/>
                </a:lnTo>
                <a:lnTo>
                  <a:pt x="160092" y="119882"/>
                </a:lnTo>
                <a:lnTo>
                  <a:pt x="142700" y="125094"/>
                </a:lnTo>
                <a:lnTo>
                  <a:pt x="180946" y="125094"/>
                </a:lnTo>
                <a:lnTo>
                  <a:pt x="182058" y="124082"/>
                </a:lnTo>
                <a:lnTo>
                  <a:pt x="189960" y="110267"/>
                </a:lnTo>
                <a:lnTo>
                  <a:pt x="205648" y="110267"/>
                </a:lnTo>
                <a:lnTo>
                  <a:pt x="204465" y="64866"/>
                </a:lnTo>
                <a:lnTo>
                  <a:pt x="199659" y="50039"/>
                </a:lnTo>
                <a:close/>
              </a:path>
              <a:path w="285750" h="394334">
                <a:moveTo>
                  <a:pt x="142700" y="0"/>
                </a:moveTo>
                <a:lnTo>
                  <a:pt x="112125" y="7500"/>
                </a:lnTo>
                <a:lnTo>
                  <a:pt x="90581" y="29421"/>
                </a:lnTo>
                <a:lnTo>
                  <a:pt x="79123" y="64866"/>
                </a:lnTo>
                <a:lnTo>
                  <a:pt x="78769" y="113048"/>
                </a:lnTo>
                <a:lnTo>
                  <a:pt x="95441" y="110267"/>
                </a:lnTo>
                <a:lnTo>
                  <a:pt x="114227" y="110267"/>
                </a:lnTo>
                <a:lnTo>
                  <a:pt x="112357" y="108531"/>
                </a:lnTo>
                <a:lnTo>
                  <a:pt x="104394" y="89521"/>
                </a:lnTo>
                <a:lnTo>
                  <a:pt x="102860" y="64866"/>
                </a:lnTo>
                <a:lnTo>
                  <a:pt x="120219" y="63982"/>
                </a:lnTo>
                <a:lnTo>
                  <a:pt x="141662" y="61273"/>
                </a:lnTo>
                <a:lnTo>
                  <a:pt x="162932" y="56654"/>
                </a:lnTo>
                <a:lnTo>
                  <a:pt x="179772" y="50039"/>
                </a:lnTo>
                <a:lnTo>
                  <a:pt x="199659" y="50039"/>
                </a:lnTo>
                <a:lnTo>
                  <a:pt x="192975" y="29421"/>
                </a:lnTo>
                <a:lnTo>
                  <a:pt x="172094" y="7500"/>
                </a:lnTo>
                <a:lnTo>
                  <a:pt x="142700" y="0"/>
                </a:lnTo>
                <a:close/>
              </a:path>
              <a:path w="285750" h="394334">
                <a:moveTo>
                  <a:pt x="205648" y="110267"/>
                </a:moveTo>
                <a:lnTo>
                  <a:pt x="189960" y="110267"/>
                </a:lnTo>
                <a:lnTo>
                  <a:pt x="205720" y="113048"/>
                </a:lnTo>
                <a:lnTo>
                  <a:pt x="205648" y="110267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64753" y="8241309"/>
            <a:ext cx="306070" cy="366395"/>
          </a:xfrm>
          <a:custGeom>
            <a:avLst/>
            <a:gdLst/>
            <a:ahLst/>
            <a:cxnLst/>
            <a:rect l="l" t="t" r="r" b="b"/>
            <a:pathLst>
              <a:path w="306070" h="366395">
                <a:moveTo>
                  <a:pt x="119893" y="155072"/>
                </a:moveTo>
                <a:lnTo>
                  <a:pt x="48317" y="171970"/>
                </a:lnTo>
                <a:lnTo>
                  <a:pt x="16503" y="207769"/>
                </a:lnTo>
                <a:lnTo>
                  <a:pt x="0" y="365960"/>
                </a:lnTo>
                <a:lnTo>
                  <a:pt x="21839" y="365960"/>
                </a:lnTo>
                <a:lnTo>
                  <a:pt x="36384" y="213724"/>
                </a:lnTo>
                <a:lnTo>
                  <a:pt x="38283" y="204268"/>
                </a:lnTo>
                <a:lnTo>
                  <a:pt x="42602" y="197698"/>
                </a:lnTo>
                <a:lnTo>
                  <a:pt x="49528" y="193177"/>
                </a:lnTo>
                <a:lnTo>
                  <a:pt x="59248" y="189870"/>
                </a:lnTo>
                <a:lnTo>
                  <a:pt x="102995" y="178939"/>
                </a:lnTo>
                <a:lnTo>
                  <a:pt x="125274" y="178939"/>
                </a:lnTo>
                <a:lnTo>
                  <a:pt x="127852" y="176946"/>
                </a:lnTo>
                <a:lnTo>
                  <a:pt x="119893" y="155072"/>
                </a:lnTo>
                <a:close/>
              </a:path>
              <a:path w="306070" h="366395">
                <a:moveTo>
                  <a:pt x="75155" y="244548"/>
                </a:moveTo>
                <a:lnTo>
                  <a:pt x="64224" y="244548"/>
                </a:lnTo>
                <a:lnTo>
                  <a:pt x="59248" y="249512"/>
                </a:lnTo>
                <a:lnTo>
                  <a:pt x="59168" y="255479"/>
                </a:lnTo>
                <a:lnTo>
                  <a:pt x="50276" y="365960"/>
                </a:lnTo>
                <a:lnTo>
                  <a:pt x="73095" y="365960"/>
                </a:lnTo>
                <a:lnTo>
                  <a:pt x="80007" y="255479"/>
                </a:lnTo>
                <a:lnTo>
                  <a:pt x="80131" y="248522"/>
                </a:lnTo>
                <a:lnTo>
                  <a:pt x="75155" y="244548"/>
                </a:lnTo>
                <a:close/>
              </a:path>
              <a:path w="306070" h="366395">
                <a:moveTo>
                  <a:pt x="125274" y="178939"/>
                </a:moveTo>
                <a:lnTo>
                  <a:pt x="102995" y="178939"/>
                </a:lnTo>
                <a:lnTo>
                  <a:pt x="97618" y="183765"/>
                </a:lnTo>
                <a:lnTo>
                  <a:pt x="93548" y="189248"/>
                </a:lnTo>
                <a:lnTo>
                  <a:pt x="90971" y="195292"/>
                </a:lnTo>
                <a:lnTo>
                  <a:pt x="90071" y="201803"/>
                </a:lnTo>
                <a:lnTo>
                  <a:pt x="92898" y="219755"/>
                </a:lnTo>
                <a:lnTo>
                  <a:pt x="102248" y="243304"/>
                </a:lnTo>
                <a:lnTo>
                  <a:pt x="119427" y="276173"/>
                </a:lnTo>
                <a:lnTo>
                  <a:pt x="145740" y="322090"/>
                </a:lnTo>
                <a:lnTo>
                  <a:pt x="139906" y="332228"/>
                </a:lnTo>
                <a:lnTo>
                  <a:pt x="134474" y="343037"/>
                </a:lnTo>
                <a:lnTo>
                  <a:pt x="129561" y="354341"/>
                </a:lnTo>
                <a:lnTo>
                  <a:pt x="125285" y="365960"/>
                </a:lnTo>
                <a:lnTo>
                  <a:pt x="148960" y="365960"/>
                </a:lnTo>
                <a:lnTo>
                  <a:pt x="167488" y="319504"/>
                </a:lnTo>
                <a:lnTo>
                  <a:pt x="189394" y="274666"/>
                </a:lnTo>
                <a:lnTo>
                  <a:pt x="205790" y="238581"/>
                </a:lnTo>
                <a:lnTo>
                  <a:pt x="124868" y="238581"/>
                </a:lnTo>
                <a:lnTo>
                  <a:pt x="120905" y="230876"/>
                </a:lnTo>
                <a:lnTo>
                  <a:pt x="117036" y="221682"/>
                </a:lnTo>
                <a:lnTo>
                  <a:pt x="114100" y="211743"/>
                </a:lnTo>
                <a:lnTo>
                  <a:pt x="112935" y="201803"/>
                </a:lnTo>
                <a:lnTo>
                  <a:pt x="114008" y="194841"/>
                </a:lnTo>
                <a:lnTo>
                  <a:pt x="117037" y="187880"/>
                </a:lnTo>
                <a:lnTo>
                  <a:pt x="121745" y="181666"/>
                </a:lnTo>
                <a:lnTo>
                  <a:pt x="125274" y="178939"/>
                </a:lnTo>
                <a:close/>
              </a:path>
              <a:path w="306070" h="366395">
                <a:moveTo>
                  <a:pt x="243163" y="244548"/>
                </a:moveTo>
                <a:lnTo>
                  <a:pt x="230239" y="244548"/>
                </a:lnTo>
                <a:lnTo>
                  <a:pt x="226265" y="248522"/>
                </a:lnTo>
                <a:lnTo>
                  <a:pt x="226265" y="255479"/>
                </a:lnTo>
                <a:lnTo>
                  <a:pt x="232761" y="365960"/>
                </a:lnTo>
                <a:lnTo>
                  <a:pt x="256109" y="365960"/>
                </a:lnTo>
                <a:lnTo>
                  <a:pt x="247217" y="255479"/>
                </a:lnTo>
                <a:lnTo>
                  <a:pt x="247137" y="248522"/>
                </a:lnTo>
                <a:lnTo>
                  <a:pt x="243163" y="244548"/>
                </a:lnTo>
                <a:close/>
              </a:path>
              <a:path w="306070" h="366395">
                <a:moveTo>
                  <a:pt x="273657" y="178939"/>
                </a:moveTo>
                <a:lnTo>
                  <a:pt x="204392" y="178939"/>
                </a:lnTo>
                <a:lnTo>
                  <a:pt x="247137" y="189870"/>
                </a:lnTo>
                <a:lnTo>
                  <a:pt x="256285" y="193177"/>
                </a:lnTo>
                <a:lnTo>
                  <a:pt x="262920" y="197698"/>
                </a:lnTo>
                <a:lnTo>
                  <a:pt x="267131" y="204268"/>
                </a:lnTo>
                <a:lnTo>
                  <a:pt x="269010" y="213724"/>
                </a:lnTo>
                <a:lnTo>
                  <a:pt x="283566" y="365960"/>
                </a:lnTo>
                <a:lnTo>
                  <a:pt x="305811" y="365960"/>
                </a:lnTo>
                <a:lnTo>
                  <a:pt x="289882" y="207769"/>
                </a:lnTo>
                <a:lnTo>
                  <a:pt x="286716" y="193647"/>
                </a:lnTo>
                <a:lnTo>
                  <a:pt x="280192" y="183533"/>
                </a:lnTo>
                <a:lnTo>
                  <a:pt x="273657" y="178939"/>
                </a:lnTo>
                <a:close/>
              </a:path>
              <a:path w="306070" h="366395">
                <a:moveTo>
                  <a:pt x="185502" y="155072"/>
                </a:moveTo>
                <a:lnTo>
                  <a:pt x="178545" y="176946"/>
                </a:lnTo>
                <a:lnTo>
                  <a:pt x="184651" y="181666"/>
                </a:lnTo>
                <a:lnTo>
                  <a:pt x="189359" y="187880"/>
                </a:lnTo>
                <a:lnTo>
                  <a:pt x="192389" y="194841"/>
                </a:lnTo>
                <a:lnTo>
                  <a:pt x="193461" y="201803"/>
                </a:lnTo>
                <a:lnTo>
                  <a:pt x="192140" y="211743"/>
                </a:lnTo>
                <a:lnTo>
                  <a:pt x="188861" y="221682"/>
                </a:lnTo>
                <a:lnTo>
                  <a:pt x="184651" y="230876"/>
                </a:lnTo>
                <a:lnTo>
                  <a:pt x="180537" y="238581"/>
                </a:lnTo>
                <a:lnTo>
                  <a:pt x="205790" y="238581"/>
                </a:lnTo>
                <a:lnTo>
                  <a:pt x="207673" y="234435"/>
                </a:lnTo>
                <a:lnTo>
                  <a:pt x="215323" y="201803"/>
                </a:lnTo>
                <a:lnTo>
                  <a:pt x="215323" y="192853"/>
                </a:lnTo>
                <a:lnTo>
                  <a:pt x="210358" y="184894"/>
                </a:lnTo>
                <a:lnTo>
                  <a:pt x="204392" y="178939"/>
                </a:lnTo>
                <a:lnTo>
                  <a:pt x="273657" y="178939"/>
                </a:lnTo>
                <a:lnTo>
                  <a:pt x="270312" y="176587"/>
                </a:lnTo>
                <a:lnTo>
                  <a:pt x="257077" y="171970"/>
                </a:lnTo>
                <a:lnTo>
                  <a:pt x="185502" y="155072"/>
                </a:lnTo>
                <a:close/>
              </a:path>
              <a:path w="306070" h="366395">
                <a:moveTo>
                  <a:pt x="121770" y="118294"/>
                </a:moveTo>
                <a:lnTo>
                  <a:pt x="102004" y="118294"/>
                </a:lnTo>
                <a:lnTo>
                  <a:pt x="111323" y="133114"/>
                </a:lnTo>
                <a:lnTo>
                  <a:pt x="123623" y="144390"/>
                </a:lnTo>
                <a:lnTo>
                  <a:pt x="137787" y="151566"/>
                </a:lnTo>
                <a:lnTo>
                  <a:pt x="152697" y="154082"/>
                </a:lnTo>
                <a:lnTo>
                  <a:pt x="167052" y="151566"/>
                </a:lnTo>
                <a:lnTo>
                  <a:pt x="181777" y="144390"/>
                </a:lnTo>
                <a:lnTo>
                  <a:pt x="193398" y="134201"/>
                </a:lnTo>
                <a:lnTo>
                  <a:pt x="152697" y="134201"/>
                </a:lnTo>
                <a:lnTo>
                  <a:pt x="133858" y="129556"/>
                </a:lnTo>
                <a:lnTo>
                  <a:pt x="121770" y="118294"/>
                </a:lnTo>
                <a:close/>
              </a:path>
              <a:path w="306070" h="366395">
                <a:moveTo>
                  <a:pt x="213798" y="53676"/>
                </a:moveTo>
                <a:lnTo>
                  <a:pt x="192459" y="53676"/>
                </a:lnTo>
                <a:lnTo>
                  <a:pt x="193239" y="87226"/>
                </a:lnTo>
                <a:lnTo>
                  <a:pt x="185255" y="112577"/>
                </a:lnTo>
                <a:lnTo>
                  <a:pt x="170934" y="128608"/>
                </a:lnTo>
                <a:lnTo>
                  <a:pt x="152697" y="134201"/>
                </a:lnTo>
                <a:lnTo>
                  <a:pt x="193398" y="134201"/>
                </a:lnTo>
                <a:lnTo>
                  <a:pt x="194638" y="133114"/>
                </a:lnTo>
                <a:lnTo>
                  <a:pt x="203401" y="118294"/>
                </a:lnTo>
                <a:lnTo>
                  <a:pt x="220222" y="118294"/>
                </a:lnTo>
                <a:lnTo>
                  <a:pt x="218954" y="69583"/>
                </a:lnTo>
                <a:lnTo>
                  <a:pt x="213798" y="53676"/>
                </a:lnTo>
                <a:close/>
              </a:path>
              <a:path w="306070" h="366395">
                <a:moveTo>
                  <a:pt x="152697" y="0"/>
                </a:moveTo>
                <a:lnTo>
                  <a:pt x="119894" y="8045"/>
                </a:lnTo>
                <a:lnTo>
                  <a:pt x="96782" y="31560"/>
                </a:lnTo>
                <a:lnTo>
                  <a:pt x="84480" y="69615"/>
                </a:lnTo>
                <a:lnTo>
                  <a:pt x="84105" y="121277"/>
                </a:lnTo>
                <a:lnTo>
                  <a:pt x="102004" y="118294"/>
                </a:lnTo>
                <a:lnTo>
                  <a:pt x="121770" y="118294"/>
                </a:lnTo>
                <a:lnTo>
                  <a:pt x="119770" y="116431"/>
                </a:lnTo>
                <a:lnTo>
                  <a:pt x="111459" y="96036"/>
                </a:lnTo>
                <a:lnTo>
                  <a:pt x="109952" y="69583"/>
                </a:lnTo>
                <a:lnTo>
                  <a:pt x="128298" y="68634"/>
                </a:lnTo>
                <a:lnTo>
                  <a:pt x="151581" y="65728"/>
                </a:lnTo>
                <a:lnTo>
                  <a:pt x="174677" y="60773"/>
                </a:lnTo>
                <a:lnTo>
                  <a:pt x="192459" y="53676"/>
                </a:lnTo>
                <a:lnTo>
                  <a:pt x="213798" y="53676"/>
                </a:lnTo>
                <a:lnTo>
                  <a:pt x="206631" y="31560"/>
                </a:lnTo>
                <a:lnTo>
                  <a:pt x="184231" y="8045"/>
                </a:lnTo>
                <a:lnTo>
                  <a:pt x="152697" y="0"/>
                </a:lnTo>
                <a:close/>
              </a:path>
              <a:path w="306070" h="366395">
                <a:moveTo>
                  <a:pt x="220222" y="118294"/>
                </a:moveTo>
                <a:lnTo>
                  <a:pt x="203401" y="118294"/>
                </a:lnTo>
                <a:lnTo>
                  <a:pt x="220299" y="121277"/>
                </a:lnTo>
                <a:lnTo>
                  <a:pt x="220222" y="118294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13181" y="8248615"/>
            <a:ext cx="285750" cy="394335"/>
          </a:xfrm>
          <a:custGeom>
            <a:avLst/>
            <a:gdLst/>
            <a:ahLst/>
            <a:cxnLst/>
            <a:rect l="l" t="t" r="r" b="b"/>
            <a:pathLst>
              <a:path w="285750" h="394334">
                <a:moveTo>
                  <a:pt x="106564" y="148262"/>
                </a:moveTo>
                <a:lnTo>
                  <a:pt x="45413" y="160307"/>
                </a:lnTo>
                <a:lnTo>
                  <a:pt x="15749" y="193663"/>
                </a:lnTo>
                <a:lnTo>
                  <a:pt x="0" y="339156"/>
                </a:lnTo>
                <a:lnTo>
                  <a:pt x="13903" y="340079"/>
                </a:lnTo>
                <a:lnTo>
                  <a:pt x="8589" y="394003"/>
                </a:lnTo>
                <a:lnTo>
                  <a:pt x="29641" y="394003"/>
                </a:lnTo>
                <a:lnTo>
                  <a:pt x="34290" y="342860"/>
                </a:lnTo>
                <a:lnTo>
                  <a:pt x="68001" y="342860"/>
                </a:lnTo>
                <a:lnTo>
                  <a:pt x="69251" y="324330"/>
                </a:lnTo>
                <a:lnTo>
                  <a:pt x="49116" y="324330"/>
                </a:lnTo>
                <a:lnTo>
                  <a:pt x="23168" y="320615"/>
                </a:lnTo>
                <a:lnTo>
                  <a:pt x="34290" y="199225"/>
                </a:lnTo>
                <a:lnTo>
                  <a:pt x="97299" y="168649"/>
                </a:lnTo>
                <a:lnTo>
                  <a:pt x="120514" y="168649"/>
                </a:lnTo>
                <a:lnTo>
                  <a:pt x="119248" y="166403"/>
                </a:lnTo>
                <a:lnTo>
                  <a:pt x="106564" y="148262"/>
                </a:lnTo>
                <a:close/>
              </a:path>
              <a:path w="285750" h="394334">
                <a:moveTo>
                  <a:pt x="68001" y="342860"/>
                </a:moveTo>
                <a:lnTo>
                  <a:pt x="34290" y="342860"/>
                </a:lnTo>
                <a:lnTo>
                  <a:pt x="47259" y="343783"/>
                </a:lnTo>
                <a:lnTo>
                  <a:pt x="44140" y="394003"/>
                </a:lnTo>
                <a:lnTo>
                  <a:pt x="64550" y="394003"/>
                </a:lnTo>
                <a:lnTo>
                  <a:pt x="68001" y="342860"/>
                </a:lnTo>
                <a:close/>
              </a:path>
              <a:path w="285750" h="394334">
                <a:moveTo>
                  <a:pt x="227031" y="227954"/>
                </a:moveTo>
                <a:lnTo>
                  <a:pt x="213128" y="227954"/>
                </a:lnTo>
                <a:lnTo>
                  <a:pt x="210347" y="231658"/>
                </a:lnTo>
                <a:lnTo>
                  <a:pt x="210347" y="238153"/>
                </a:lnTo>
                <a:lnTo>
                  <a:pt x="220862" y="394003"/>
                </a:lnTo>
                <a:lnTo>
                  <a:pt x="241272" y="394003"/>
                </a:lnTo>
                <a:lnTo>
                  <a:pt x="238153" y="343783"/>
                </a:lnTo>
                <a:lnTo>
                  <a:pt x="251122" y="342860"/>
                </a:lnTo>
                <a:lnTo>
                  <a:pt x="271783" y="342860"/>
                </a:lnTo>
                <a:lnTo>
                  <a:pt x="271509" y="340079"/>
                </a:lnTo>
                <a:lnTo>
                  <a:pt x="285413" y="339156"/>
                </a:lnTo>
                <a:lnTo>
                  <a:pt x="283807" y="324330"/>
                </a:lnTo>
                <a:lnTo>
                  <a:pt x="236296" y="324330"/>
                </a:lnTo>
                <a:lnTo>
                  <a:pt x="229881" y="238153"/>
                </a:lnTo>
                <a:lnTo>
                  <a:pt x="229811" y="232592"/>
                </a:lnTo>
                <a:lnTo>
                  <a:pt x="227031" y="227954"/>
                </a:lnTo>
                <a:close/>
              </a:path>
              <a:path w="285750" h="394334">
                <a:moveTo>
                  <a:pt x="271783" y="342860"/>
                </a:moveTo>
                <a:lnTo>
                  <a:pt x="251122" y="342860"/>
                </a:lnTo>
                <a:lnTo>
                  <a:pt x="255771" y="394003"/>
                </a:lnTo>
                <a:lnTo>
                  <a:pt x="276823" y="394003"/>
                </a:lnTo>
                <a:lnTo>
                  <a:pt x="271783" y="342860"/>
                </a:lnTo>
                <a:close/>
              </a:path>
              <a:path w="285750" h="394334">
                <a:moveTo>
                  <a:pt x="72284" y="227954"/>
                </a:moveTo>
                <a:lnTo>
                  <a:pt x="58381" y="227954"/>
                </a:lnTo>
                <a:lnTo>
                  <a:pt x="55601" y="232592"/>
                </a:lnTo>
                <a:lnTo>
                  <a:pt x="55531" y="238153"/>
                </a:lnTo>
                <a:lnTo>
                  <a:pt x="49116" y="324330"/>
                </a:lnTo>
                <a:lnTo>
                  <a:pt x="69251" y="324330"/>
                </a:lnTo>
                <a:lnTo>
                  <a:pt x="75065" y="238153"/>
                </a:lnTo>
                <a:lnTo>
                  <a:pt x="75065" y="231658"/>
                </a:lnTo>
                <a:lnTo>
                  <a:pt x="72284" y="227954"/>
                </a:lnTo>
                <a:close/>
              </a:path>
              <a:path w="285750" h="394334">
                <a:moveTo>
                  <a:pt x="258239" y="168649"/>
                </a:moveTo>
                <a:lnTo>
                  <a:pt x="188113" y="168649"/>
                </a:lnTo>
                <a:lnTo>
                  <a:pt x="229811" y="176991"/>
                </a:lnTo>
                <a:lnTo>
                  <a:pt x="238877" y="179685"/>
                </a:lnTo>
                <a:lnTo>
                  <a:pt x="245334" y="183941"/>
                </a:lnTo>
                <a:lnTo>
                  <a:pt x="249358" y="190281"/>
                </a:lnTo>
                <a:lnTo>
                  <a:pt x="251122" y="199225"/>
                </a:lnTo>
                <a:lnTo>
                  <a:pt x="262245" y="320615"/>
                </a:lnTo>
                <a:lnTo>
                  <a:pt x="236296" y="324330"/>
                </a:lnTo>
                <a:lnTo>
                  <a:pt x="283807" y="324330"/>
                </a:lnTo>
                <a:lnTo>
                  <a:pt x="269652" y="193663"/>
                </a:lnTo>
                <a:lnTo>
                  <a:pt x="266977" y="180766"/>
                </a:lnTo>
                <a:lnTo>
                  <a:pt x="261433" y="171079"/>
                </a:lnTo>
                <a:lnTo>
                  <a:pt x="258239" y="168649"/>
                </a:lnTo>
                <a:close/>
              </a:path>
              <a:path w="285750" h="394334">
                <a:moveTo>
                  <a:pt x="120514" y="168649"/>
                </a:moveTo>
                <a:lnTo>
                  <a:pt x="97299" y="168649"/>
                </a:lnTo>
                <a:lnTo>
                  <a:pt x="112689" y="192771"/>
                </a:lnTo>
                <a:lnTo>
                  <a:pt x="123128" y="213592"/>
                </a:lnTo>
                <a:lnTo>
                  <a:pt x="129225" y="233024"/>
                </a:lnTo>
                <a:lnTo>
                  <a:pt x="131589" y="252980"/>
                </a:lnTo>
                <a:lnTo>
                  <a:pt x="153823" y="252980"/>
                </a:lnTo>
                <a:lnTo>
                  <a:pt x="156187" y="233024"/>
                </a:lnTo>
                <a:lnTo>
                  <a:pt x="158650" y="225173"/>
                </a:lnTo>
                <a:lnTo>
                  <a:pt x="142700" y="225173"/>
                </a:lnTo>
                <a:lnTo>
                  <a:pt x="139400" y="207552"/>
                </a:lnTo>
                <a:lnTo>
                  <a:pt x="130888" y="187064"/>
                </a:lnTo>
                <a:lnTo>
                  <a:pt x="120514" y="168649"/>
                </a:lnTo>
                <a:close/>
              </a:path>
              <a:path w="285750" h="394334">
                <a:moveTo>
                  <a:pt x="178848" y="148262"/>
                </a:moveTo>
                <a:lnTo>
                  <a:pt x="166162" y="166403"/>
                </a:lnTo>
                <a:lnTo>
                  <a:pt x="154518" y="187064"/>
                </a:lnTo>
                <a:lnTo>
                  <a:pt x="146002" y="207552"/>
                </a:lnTo>
                <a:lnTo>
                  <a:pt x="142700" y="225173"/>
                </a:lnTo>
                <a:lnTo>
                  <a:pt x="158650" y="225173"/>
                </a:lnTo>
                <a:lnTo>
                  <a:pt x="162284" y="213592"/>
                </a:lnTo>
                <a:lnTo>
                  <a:pt x="172723" y="192771"/>
                </a:lnTo>
                <a:lnTo>
                  <a:pt x="188113" y="168649"/>
                </a:lnTo>
                <a:lnTo>
                  <a:pt x="258239" y="168649"/>
                </a:lnTo>
                <a:lnTo>
                  <a:pt x="252585" y="164346"/>
                </a:lnTo>
                <a:lnTo>
                  <a:pt x="240000" y="160307"/>
                </a:lnTo>
                <a:lnTo>
                  <a:pt x="178848" y="148262"/>
                </a:lnTo>
                <a:close/>
              </a:path>
              <a:path w="285750" h="394334">
                <a:moveTo>
                  <a:pt x="114227" y="110267"/>
                </a:moveTo>
                <a:lnTo>
                  <a:pt x="95441" y="110267"/>
                </a:lnTo>
                <a:lnTo>
                  <a:pt x="104263" y="124471"/>
                </a:lnTo>
                <a:lnTo>
                  <a:pt x="115947" y="134943"/>
                </a:lnTo>
                <a:lnTo>
                  <a:pt x="129193" y="141418"/>
                </a:lnTo>
                <a:lnTo>
                  <a:pt x="142700" y="143635"/>
                </a:lnTo>
                <a:lnTo>
                  <a:pt x="156865" y="141288"/>
                </a:lnTo>
                <a:lnTo>
                  <a:pt x="170505" y="134596"/>
                </a:lnTo>
                <a:lnTo>
                  <a:pt x="180946" y="125094"/>
                </a:lnTo>
                <a:lnTo>
                  <a:pt x="142700" y="125094"/>
                </a:lnTo>
                <a:lnTo>
                  <a:pt x="125531" y="120765"/>
                </a:lnTo>
                <a:lnTo>
                  <a:pt x="114227" y="110267"/>
                </a:lnTo>
                <a:close/>
              </a:path>
              <a:path w="285750" h="394334">
                <a:moveTo>
                  <a:pt x="199659" y="50039"/>
                </a:moveTo>
                <a:lnTo>
                  <a:pt x="179772" y="50039"/>
                </a:lnTo>
                <a:lnTo>
                  <a:pt x="180623" y="81315"/>
                </a:lnTo>
                <a:lnTo>
                  <a:pt x="173398" y="104943"/>
                </a:lnTo>
                <a:lnTo>
                  <a:pt x="160092" y="119882"/>
                </a:lnTo>
                <a:lnTo>
                  <a:pt x="142700" y="125094"/>
                </a:lnTo>
                <a:lnTo>
                  <a:pt x="180946" y="125094"/>
                </a:lnTo>
                <a:lnTo>
                  <a:pt x="182058" y="124082"/>
                </a:lnTo>
                <a:lnTo>
                  <a:pt x="189960" y="110267"/>
                </a:lnTo>
                <a:lnTo>
                  <a:pt x="205648" y="110267"/>
                </a:lnTo>
                <a:lnTo>
                  <a:pt x="204465" y="64866"/>
                </a:lnTo>
                <a:lnTo>
                  <a:pt x="199659" y="50039"/>
                </a:lnTo>
                <a:close/>
              </a:path>
              <a:path w="285750" h="394334">
                <a:moveTo>
                  <a:pt x="142700" y="0"/>
                </a:moveTo>
                <a:lnTo>
                  <a:pt x="112125" y="7500"/>
                </a:lnTo>
                <a:lnTo>
                  <a:pt x="90581" y="29421"/>
                </a:lnTo>
                <a:lnTo>
                  <a:pt x="79123" y="64866"/>
                </a:lnTo>
                <a:lnTo>
                  <a:pt x="78769" y="113048"/>
                </a:lnTo>
                <a:lnTo>
                  <a:pt x="95441" y="110267"/>
                </a:lnTo>
                <a:lnTo>
                  <a:pt x="114227" y="110267"/>
                </a:lnTo>
                <a:lnTo>
                  <a:pt x="112357" y="108531"/>
                </a:lnTo>
                <a:lnTo>
                  <a:pt x="104394" y="89521"/>
                </a:lnTo>
                <a:lnTo>
                  <a:pt x="102860" y="64866"/>
                </a:lnTo>
                <a:lnTo>
                  <a:pt x="120219" y="63982"/>
                </a:lnTo>
                <a:lnTo>
                  <a:pt x="141662" y="61273"/>
                </a:lnTo>
                <a:lnTo>
                  <a:pt x="162932" y="56654"/>
                </a:lnTo>
                <a:lnTo>
                  <a:pt x="179772" y="50039"/>
                </a:lnTo>
                <a:lnTo>
                  <a:pt x="199659" y="50039"/>
                </a:lnTo>
                <a:lnTo>
                  <a:pt x="192975" y="29421"/>
                </a:lnTo>
                <a:lnTo>
                  <a:pt x="172094" y="7500"/>
                </a:lnTo>
                <a:lnTo>
                  <a:pt x="142700" y="0"/>
                </a:lnTo>
                <a:close/>
              </a:path>
              <a:path w="285750" h="394334">
                <a:moveTo>
                  <a:pt x="205648" y="110267"/>
                </a:moveTo>
                <a:lnTo>
                  <a:pt x="189960" y="110267"/>
                </a:lnTo>
                <a:lnTo>
                  <a:pt x="205720" y="113048"/>
                </a:lnTo>
                <a:lnTo>
                  <a:pt x="205648" y="110267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46162" y="8146670"/>
            <a:ext cx="341630" cy="487680"/>
          </a:xfrm>
          <a:custGeom>
            <a:avLst/>
            <a:gdLst/>
            <a:ahLst/>
            <a:cxnLst/>
            <a:rect l="l" t="t" r="r" b="b"/>
            <a:pathLst>
              <a:path w="341629" h="487679">
                <a:moveTo>
                  <a:pt x="122065" y="148205"/>
                </a:moveTo>
                <a:lnTo>
                  <a:pt x="47495" y="171509"/>
                </a:lnTo>
                <a:lnTo>
                  <a:pt x="20755" y="199689"/>
                </a:lnTo>
                <a:lnTo>
                  <a:pt x="0" y="487655"/>
                </a:lnTo>
                <a:lnTo>
                  <a:pt x="19272" y="487655"/>
                </a:lnTo>
                <a:lnTo>
                  <a:pt x="39108" y="215323"/>
                </a:lnTo>
                <a:lnTo>
                  <a:pt x="40712" y="204148"/>
                </a:lnTo>
                <a:lnTo>
                  <a:pt x="44238" y="196559"/>
                </a:lnTo>
                <a:lnTo>
                  <a:pt x="49859" y="191592"/>
                </a:lnTo>
                <a:lnTo>
                  <a:pt x="57751" y="188282"/>
                </a:lnTo>
                <a:lnTo>
                  <a:pt x="110875" y="172443"/>
                </a:lnTo>
                <a:lnTo>
                  <a:pt x="137510" y="172443"/>
                </a:lnTo>
                <a:lnTo>
                  <a:pt x="130295" y="164154"/>
                </a:lnTo>
                <a:lnTo>
                  <a:pt x="122065" y="148205"/>
                </a:lnTo>
                <a:close/>
              </a:path>
              <a:path w="341629" h="487679">
                <a:moveTo>
                  <a:pt x="75459" y="220907"/>
                </a:moveTo>
                <a:lnTo>
                  <a:pt x="62411" y="220907"/>
                </a:lnTo>
                <a:lnTo>
                  <a:pt x="57751" y="225567"/>
                </a:lnTo>
                <a:lnTo>
                  <a:pt x="57751" y="232097"/>
                </a:lnTo>
                <a:lnTo>
                  <a:pt x="47991" y="487655"/>
                </a:lnTo>
                <a:lnTo>
                  <a:pt x="69470" y="487655"/>
                </a:lnTo>
                <a:lnTo>
                  <a:pt x="78262" y="232097"/>
                </a:lnTo>
                <a:lnTo>
                  <a:pt x="78262" y="225567"/>
                </a:lnTo>
                <a:lnTo>
                  <a:pt x="75459" y="220907"/>
                </a:lnTo>
                <a:close/>
              </a:path>
              <a:path w="341629" h="487679">
                <a:moveTo>
                  <a:pt x="137510" y="172443"/>
                </a:moveTo>
                <a:lnTo>
                  <a:pt x="110875" y="172443"/>
                </a:lnTo>
                <a:lnTo>
                  <a:pt x="119650" y="184518"/>
                </a:lnTo>
                <a:lnTo>
                  <a:pt x="131267" y="194812"/>
                </a:lnTo>
                <a:lnTo>
                  <a:pt x="144828" y="202329"/>
                </a:lnTo>
                <a:lnTo>
                  <a:pt x="159350" y="206002"/>
                </a:lnTo>
                <a:lnTo>
                  <a:pt x="159350" y="487655"/>
                </a:lnTo>
                <a:lnTo>
                  <a:pt x="181719" y="487655"/>
                </a:lnTo>
                <a:lnTo>
                  <a:pt x="181719" y="206002"/>
                </a:lnTo>
                <a:lnTo>
                  <a:pt x="196242" y="202329"/>
                </a:lnTo>
                <a:lnTo>
                  <a:pt x="209803" y="194812"/>
                </a:lnTo>
                <a:lnTo>
                  <a:pt x="218214" y="187359"/>
                </a:lnTo>
                <a:lnTo>
                  <a:pt x="170540" y="187359"/>
                </a:lnTo>
                <a:lnTo>
                  <a:pt x="154415" y="184500"/>
                </a:lnTo>
                <a:lnTo>
                  <a:pt x="141060" y="176521"/>
                </a:lnTo>
                <a:lnTo>
                  <a:pt x="137510" y="172443"/>
                </a:lnTo>
                <a:close/>
              </a:path>
              <a:path w="341629" h="487679">
                <a:moveTo>
                  <a:pt x="278658" y="220907"/>
                </a:moveTo>
                <a:lnTo>
                  <a:pt x="265611" y="220907"/>
                </a:lnTo>
                <a:lnTo>
                  <a:pt x="262819" y="225567"/>
                </a:lnTo>
                <a:lnTo>
                  <a:pt x="262819" y="232097"/>
                </a:lnTo>
                <a:lnTo>
                  <a:pt x="271600" y="487655"/>
                </a:lnTo>
                <a:lnTo>
                  <a:pt x="293079" y="487655"/>
                </a:lnTo>
                <a:lnTo>
                  <a:pt x="283319" y="232097"/>
                </a:lnTo>
                <a:lnTo>
                  <a:pt x="283319" y="225567"/>
                </a:lnTo>
                <a:lnTo>
                  <a:pt x="278658" y="220907"/>
                </a:lnTo>
                <a:close/>
              </a:path>
              <a:path w="341629" h="487679">
                <a:moveTo>
                  <a:pt x="295514" y="172443"/>
                </a:moveTo>
                <a:lnTo>
                  <a:pt x="230194" y="172443"/>
                </a:lnTo>
                <a:lnTo>
                  <a:pt x="283319" y="188282"/>
                </a:lnTo>
                <a:lnTo>
                  <a:pt x="291215" y="191592"/>
                </a:lnTo>
                <a:lnTo>
                  <a:pt x="296836" y="196559"/>
                </a:lnTo>
                <a:lnTo>
                  <a:pt x="300359" y="204148"/>
                </a:lnTo>
                <a:lnTo>
                  <a:pt x="301961" y="215323"/>
                </a:lnTo>
                <a:lnTo>
                  <a:pt x="321797" y="487655"/>
                </a:lnTo>
                <a:lnTo>
                  <a:pt x="341070" y="487655"/>
                </a:lnTo>
                <a:lnTo>
                  <a:pt x="322472" y="216246"/>
                </a:lnTo>
                <a:lnTo>
                  <a:pt x="320314" y="199689"/>
                </a:lnTo>
                <a:lnTo>
                  <a:pt x="315711" y="187237"/>
                </a:lnTo>
                <a:lnTo>
                  <a:pt x="307264" y="178105"/>
                </a:lnTo>
                <a:lnTo>
                  <a:pt x="295514" y="172443"/>
                </a:lnTo>
                <a:close/>
              </a:path>
              <a:path w="341629" h="487679">
                <a:moveTo>
                  <a:pt x="219004" y="148205"/>
                </a:moveTo>
                <a:lnTo>
                  <a:pt x="210776" y="164154"/>
                </a:lnTo>
                <a:lnTo>
                  <a:pt x="200015" y="176521"/>
                </a:lnTo>
                <a:lnTo>
                  <a:pt x="186633" y="184518"/>
                </a:lnTo>
                <a:lnTo>
                  <a:pt x="170540" y="187359"/>
                </a:lnTo>
                <a:lnTo>
                  <a:pt x="218214" y="187359"/>
                </a:lnTo>
                <a:lnTo>
                  <a:pt x="221441" y="184500"/>
                </a:lnTo>
                <a:lnTo>
                  <a:pt x="230194" y="172443"/>
                </a:lnTo>
                <a:lnTo>
                  <a:pt x="295514" y="172443"/>
                </a:lnTo>
                <a:lnTo>
                  <a:pt x="293574" y="171509"/>
                </a:lnTo>
                <a:lnTo>
                  <a:pt x="219004" y="148205"/>
                </a:lnTo>
                <a:close/>
              </a:path>
              <a:path w="341629" h="487679">
                <a:moveTo>
                  <a:pt x="170540" y="0"/>
                </a:moveTo>
                <a:lnTo>
                  <a:pt x="145878" y="4908"/>
                </a:lnTo>
                <a:lnTo>
                  <a:pt x="127072" y="18293"/>
                </a:lnTo>
                <a:lnTo>
                  <a:pt x="115085" y="38146"/>
                </a:lnTo>
                <a:lnTo>
                  <a:pt x="110875" y="62456"/>
                </a:lnTo>
                <a:lnTo>
                  <a:pt x="115085" y="91640"/>
                </a:lnTo>
                <a:lnTo>
                  <a:pt x="127072" y="117679"/>
                </a:lnTo>
                <a:lnTo>
                  <a:pt x="145878" y="136379"/>
                </a:lnTo>
                <a:lnTo>
                  <a:pt x="170540" y="143545"/>
                </a:lnTo>
                <a:lnTo>
                  <a:pt x="195341" y="136379"/>
                </a:lnTo>
                <a:lnTo>
                  <a:pt x="207075" y="124902"/>
                </a:lnTo>
                <a:lnTo>
                  <a:pt x="170540" y="124902"/>
                </a:lnTo>
                <a:lnTo>
                  <a:pt x="155216" y="120825"/>
                </a:lnTo>
                <a:lnTo>
                  <a:pt x="141641" y="108359"/>
                </a:lnTo>
                <a:lnTo>
                  <a:pt x="132260" y="87155"/>
                </a:lnTo>
                <a:lnTo>
                  <a:pt x="129518" y="56861"/>
                </a:lnTo>
                <a:lnTo>
                  <a:pt x="142349" y="55318"/>
                </a:lnTo>
                <a:lnTo>
                  <a:pt x="162259" y="51501"/>
                </a:lnTo>
                <a:lnTo>
                  <a:pt x="182344" y="46636"/>
                </a:lnTo>
                <a:lnTo>
                  <a:pt x="195701" y="41945"/>
                </a:lnTo>
                <a:lnTo>
                  <a:pt x="227444" y="41945"/>
                </a:lnTo>
                <a:lnTo>
                  <a:pt x="226764" y="38146"/>
                </a:lnTo>
                <a:lnTo>
                  <a:pt x="214460" y="18293"/>
                </a:lnTo>
                <a:lnTo>
                  <a:pt x="195341" y="4908"/>
                </a:lnTo>
                <a:lnTo>
                  <a:pt x="170540" y="0"/>
                </a:lnTo>
                <a:close/>
              </a:path>
              <a:path w="341629" h="487679">
                <a:moveTo>
                  <a:pt x="227444" y="41945"/>
                </a:moveTo>
                <a:lnTo>
                  <a:pt x="195701" y="41945"/>
                </a:lnTo>
                <a:lnTo>
                  <a:pt x="198734" y="47510"/>
                </a:lnTo>
                <a:lnTo>
                  <a:pt x="203162" y="53598"/>
                </a:lnTo>
                <a:lnTo>
                  <a:pt x="208287" y="58987"/>
                </a:lnTo>
                <a:lnTo>
                  <a:pt x="213409" y="62456"/>
                </a:lnTo>
                <a:lnTo>
                  <a:pt x="208810" y="89909"/>
                </a:lnTo>
                <a:lnTo>
                  <a:pt x="198966" y="109409"/>
                </a:lnTo>
                <a:lnTo>
                  <a:pt x="185626" y="121044"/>
                </a:lnTo>
                <a:lnTo>
                  <a:pt x="170540" y="124902"/>
                </a:lnTo>
                <a:lnTo>
                  <a:pt x="207075" y="124902"/>
                </a:lnTo>
                <a:lnTo>
                  <a:pt x="214460" y="117679"/>
                </a:lnTo>
                <a:lnTo>
                  <a:pt x="226764" y="91640"/>
                </a:lnTo>
                <a:lnTo>
                  <a:pt x="231117" y="62456"/>
                </a:lnTo>
                <a:lnTo>
                  <a:pt x="227444" y="41945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20458" y="8212187"/>
            <a:ext cx="300355" cy="393700"/>
          </a:xfrm>
          <a:custGeom>
            <a:avLst/>
            <a:gdLst/>
            <a:ahLst/>
            <a:cxnLst/>
            <a:rect l="l" t="t" r="r" b="b"/>
            <a:pathLst>
              <a:path w="300354" h="393700">
                <a:moveTo>
                  <a:pt x="107644" y="134291"/>
                </a:moveTo>
                <a:lnTo>
                  <a:pt x="34999" y="153722"/>
                </a:lnTo>
                <a:lnTo>
                  <a:pt x="2456" y="179738"/>
                </a:lnTo>
                <a:lnTo>
                  <a:pt x="0" y="393429"/>
                </a:lnTo>
                <a:lnTo>
                  <a:pt x="18698" y="393429"/>
                </a:lnTo>
                <a:lnTo>
                  <a:pt x="20646" y="195116"/>
                </a:lnTo>
                <a:lnTo>
                  <a:pt x="21253" y="184991"/>
                </a:lnTo>
                <a:lnTo>
                  <a:pt x="23601" y="178114"/>
                </a:lnTo>
                <a:lnTo>
                  <a:pt x="28482" y="173614"/>
                </a:lnTo>
                <a:lnTo>
                  <a:pt x="36688" y="170619"/>
                </a:lnTo>
                <a:lnTo>
                  <a:pt x="97513" y="153722"/>
                </a:lnTo>
                <a:lnTo>
                  <a:pt x="119347" y="153722"/>
                </a:lnTo>
                <a:lnTo>
                  <a:pt x="107644" y="134291"/>
                </a:lnTo>
                <a:close/>
              </a:path>
              <a:path w="300354" h="393700">
                <a:moveTo>
                  <a:pt x="53586" y="200182"/>
                </a:moveTo>
                <a:lnTo>
                  <a:pt x="40921" y="200182"/>
                </a:lnTo>
                <a:lnTo>
                  <a:pt x="37543" y="204403"/>
                </a:lnTo>
                <a:lnTo>
                  <a:pt x="37543" y="210313"/>
                </a:lnTo>
                <a:lnTo>
                  <a:pt x="40076" y="393429"/>
                </a:lnTo>
                <a:lnTo>
                  <a:pt x="59406" y="393429"/>
                </a:lnTo>
                <a:lnTo>
                  <a:pt x="56963" y="210313"/>
                </a:lnTo>
                <a:lnTo>
                  <a:pt x="56963" y="204403"/>
                </a:lnTo>
                <a:lnTo>
                  <a:pt x="53586" y="200182"/>
                </a:lnTo>
                <a:close/>
              </a:path>
              <a:path w="300354" h="393700">
                <a:moveTo>
                  <a:pt x="119347" y="153722"/>
                </a:moveTo>
                <a:lnTo>
                  <a:pt x="97513" y="153722"/>
                </a:lnTo>
                <a:lnTo>
                  <a:pt x="139740" y="220445"/>
                </a:lnTo>
                <a:lnTo>
                  <a:pt x="139740" y="393429"/>
                </a:lnTo>
                <a:lnTo>
                  <a:pt x="160015" y="393429"/>
                </a:lnTo>
                <a:lnTo>
                  <a:pt x="160015" y="220445"/>
                </a:lnTo>
                <a:lnTo>
                  <a:pt x="170167" y="204403"/>
                </a:lnTo>
                <a:lnTo>
                  <a:pt x="149871" y="204403"/>
                </a:lnTo>
                <a:lnTo>
                  <a:pt x="119347" y="153722"/>
                </a:lnTo>
                <a:close/>
              </a:path>
              <a:path w="300354" h="393700">
                <a:moveTo>
                  <a:pt x="258833" y="200182"/>
                </a:moveTo>
                <a:lnTo>
                  <a:pt x="246169" y="200182"/>
                </a:lnTo>
                <a:lnTo>
                  <a:pt x="242780" y="204403"/>
                </a:lnTo>
                <a:lnTo>
                  <a:pt x="242780" y="210313"/>
                </a:lnTo>
                <a:lnTo>
                  <a:pt x="240349" y="393429"/>
                </a:lnTo>
                <a:lnTo>
                  <a:pt x="259667" y="393429"/>
                </a:lnTo>
                <a:lnTo>
                  <a:pt x="262211" y="210313"/>
                </a:lnTo>
                <a:lnTo>
                  <a:pt x="262211" y="204403"/>
                </a:lnTo>
                <a:lnTo>
                  <a:pt x="258833" y="200182"/>
                </a:lnTo>
                <a:close/>
              </a:path>
              <a:path w="300354" h="393700">
                <a:moveTo>
                  <a:pt x="264744" y="153722"/>
                </a:moveTo>
                <a:lnTo>
                  <a:pt x="202242" y="153722"/>
                </a:lnTo>
                <a:lnTo>
                  <a:pt x="263055" y="170619"/>
                </a:lnTo>
                <a:lnTo>
                  <a:pt x="271267" y="173614"/>
                </a:lnTo>
                <a:lnTo>
                  <a:pt x="276152" y="178114"/>
                </a:lnTo>
                <a:lnTo>
                  <a:pt x="278501" y="184991"/>
                </a:lnTo>
                <a:lnTo>
                  <a:pt x="279108" y="195116"/>
                </a:lnTo>
                <a:lnTo>
                  <a:pt x="281056" y="393429"/>
                </a:lnTo>
                <a:lnTo>
                  <a:pt x="299755" y="393429"/>
                </a:lnTo>
                <a:lnTo>
                  <a:pt x="298554" y="200182"/>
                </a:lnTo>
                <a:lnTo>
                  <a:pt x="282138" y="159964"/>
                </a:lnTo>
                <a:lnTo>
                  <a:pt x="264744" y="153722"/>
                </a:lnTo>
                <a:close/>
              </a:path>
              <a:path w="300354" h="393700">
                <a:moveTo>
                  <a:pt x="126231" y="258462"/>
                </a:moveTo>
                <a:lnTo>
                  <a:pt x="73016" y="258462"/>
                </a:lnTo>
                <a:lnTo>
                  <a:pt x="68794" y="260995"/>
                </a:lnTo>
                <a:lnTo>
                  <a:pt x="68794" y="273660"/>
                </a:lnTo>
                <a:lnTo>
                  <a:pt x="73016" y="276193"/>
                </a:lnTo>
                <a:lnTo>
                  <a:pt x="126231" y="276193"/>
                </a:lnTo>
                <a:lnTo>
                  <a:pt x="129608" y="273660"/>
                </a:lnTo>
                <a:lnTo>
                  <a:pt x="129608" y="260995"/>
                </a:lnTo>
                <a:lnTo>
                  <a:pt x="126231" y="258462"/>
                </a:lnTo>
                <a:close/>
              </a:path>
              <a:path w="300354" h="393700">
                <a:moveTo>
                  <a:pt x="226738" y="258462"/>
                </a:moveTo>
                <a:lnTo>
                  <a:pt x="173524" y="258462"/>
                </a:lnTo>
                <a:lnTo>
                  <a:pt x="170146" y="260995"/>
                </a:lnTo>
                <a:lnTo>
                  <a:pt x="170146" y="273660"/>
                </a:lnTo>
                <a:lnTo>
                  <a:pt x="173524" y="276193"/>
                </a:lnTo>
                <a:lnTo>
                  <a:pt x="226738" y="276193"/>
                </a:lnTo>
                <a:lnTo>
                  <a:pt x="230960" y="273660"/>
                </a:lnTo>
                <a:lnTo>
                  <a:pt x="230960" y="260995"/>
                </a:lnTo>
                <a:lnTo>
                  <a:pt x="226738" y="258462"/>
                </a:lnTo>
                <a:close/>
              </a:path>
              <a:path w="300354" h="393700">
                <a:moveTo>
                  <a:pt x="192110" y="134291"/>
                </a:moveTo>
                <a:lnTo>
                  <a:pt x="149871" y="204403"/>
                </a:lnTo>
                <a:lnTo>
                  <a:pt x="170167" y="204403"/>
                </a:lnTo>
                <a:lnTo>
                  <a:pt x="202242" y="153722"/>
                </a:lnTo>
                <a:lnTo>
                  <a:pt x="264744" y="153722"/>
                </a:lnTo>
                <a:lnTo>
                  <a:pt x="192110" y="134291"/>
                </a:lnTo>
                <a:close/>
              </a:path>
              <a:path w="300354" h="393700">
                <a:moveTo>
                  <a:pt x="149871" y="0"/>
                </a:moveTo>
                <a:lnTo>
                  <a:pt x="127885" y="4447"/>
                </a:lnTo>
                <a:lnTo>
                  <a:pt x="110806" y="16576"/>
                </a:lnTo>
                <a:lnTo>
                  <a:pt x="99746" y="34565"/>
                </a:lnTo>
                <a:lnTo>
                  <a:pt x="95813" y="56591"/>
                </a:lnTo>
                <a:lnTo>
                  <a:pt x="99746" y="83037"/>
                </a:lnTo>
                <a:lnTo>
                  <a:pt x="110806" y="106633"/>
                </a:lnTo>
                <a:lnTo>
                  <a:pt x="127885" y="123577"/>
                </a:lnTo>
                <a:lnTo>
                  <a:pt x="149871" y="130069"/>
                </a:lnTo>
                <a:lnTo>
                  <a:pt x="172703" y="123577"/>
                </a:lnTo>
                <a:lnTo>
                  <a:pt x="183308" y="113183"/>
                </a:lnTo>
                <a:lnTo>
                  <a:pt x="149871" y="113183"/>
                </a:lnTo>
                <a:lnTo>
                  <a:pt x="136110" y="109487"/>
                </a:lnTo>
                <a:lnTo>
                  <a:pt x="124009" y="98189"/>
                </a:lnTo>
                <a:lnTo>
                  <a:pt x="115548" y="78974"/>
                </a:lnTo>
                <a:lnTo>
                  <a:pt x="112710" y="51525"/>
                </a:lnTo>
                <a:lnTo>
                  <a:pt x="124350" y="50125"/>
                </a:lnTo>
                <a:lnTo>
                  <a:pt x="142484" y="46665"/>
                </a:lnTo>
                <a:lnTo>
                  <a:pt x="160935" y="42255"/>
                </a:lnTo>
                <a:lnTo>
                  <a:pt x="173524" y="38005"/>
                </a:lnTo>
                <a:lnTo>
                  <a:pt x="201545" y="38005"/>
                </a:lnTo>
                <a:lnTo>
                  <a:pt x="200947" y="34565"/>
                </a:lnTo>
                <a:lnTo>
                  <a:pt x="189992" y="16576"/>
                </a:lnTo>
                <a:lnTo>
                  <a:pt x="172703" y="4447"/>
                </a:lnTo>
                <a:lnTo>
                  <a:pt x="149871" y="0"/>
                </a:lnTo>
                <a:close/>
              </a:path>
              <a:path w="300354" h="393700">
                <a:moveTo>
                  <a:pt x="201545" y="38005"/>
                </a:moveTo>
                <a:lnTo>
                  <a:pt x="173524" y="38005"/>
                </a:lnTo>
                <a:lnTo>
                  <a:pt x="175212" y="43915"/>
                </a:lnTo>
                <a:lnTo>
                  <a:pt x="183655" y="54058"/>
                </a:lnTo>
                <a:lnTo>
                  <a:pt x="188733" y="56591"/>
                </a:lnTo>
                <a:lnTo>
                  <a:pt x="185156" y="81467"/>
                </a:lnTo>
                <a:lnTo>
                  <a:pt x="176589" y="99139"/>
                </a:lnTo>
                <a:lnTo>
                  <a:pt x="164378" y="109685"/>
                </a:lnTo>
                <a:lnTo>
                  <a:pt x="149871" y="113183"/>
                </a:lnTo>
                <a:lnTo>
                  <a:pt x="183308" y="113183"/>
                </a:lnTo>
                <a:lnTo>
                  <a:pt x="189992" y="106633"/>
                </a:lnTo>
                <a:lnTo>
                  <a:pt x="200947" y="83037"/>
                </a:lnTo>
                <a:lnTo>
                  <a:pt x="204775" y="56591"/>
                </a:lnTo>
                <a:lnTo>
                  <a:pt x="201545" y="38005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88956" y="134798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88956" y="714017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561" y="0"/>
                </a:lnTo>
              </a:path>
            </a:pathLst>
          </a:custGeom>
          <a:ln w="39885">
            <a:solidFill>
              <a:srgbClr val="00B5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88967" y="5281307"/>
            <a:ext cx="3032125" cy="203200"/>
          </a:xfrm>
          <a:custGeom>
            <a:avLst/>
            <a:gdLst/>
            <a:ahLst/>
            <a:cxnLst/>
            <a:rect l="l" t="t" r="r" b="b"/>
            <a:pathLst>
              <a:path w="3032125" h="203200">
                <a:moveTo>
                  <a:pt x="3031561" y="0"/>
                </a:moveTo>
                <a:lnTo>
                  <a:pt x="0" y="0"/>
                </a:lnTo>
                <a:lnTo>
                  <a:pt x="0" y="202636"/>
                </a:lnTo>
                <a:lnTo>
                  <a:pt x="3031561" y="202636"/>
                </a:lnTo>
                <a:lnTo>
                  <a:pt x="3031561" y="0"/>
                </a:lnTo>
                <a:close/>
              </a:path>
            </a:pathLst>
          </a:custGeom>
          <a:solidFill>
            <a:srgbClr val="00B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488967" y="5284818"/>
            <a:ext cx="303212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110"/>
              </a:spcBef>
            </a:pPr>
            <a:r>
              <a:rPr sz="1050" spc="110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FFFFFF"/>
                </a:solidFill>
                <a:latin typeface="Arial"/>
                <a:cs typeface="Arial"/>
              </a:rPr>
              <a:t>mindestlohn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FFFFFF"/>
                </a:solidFill>
                <a:latin typeface="Arial"/>
                <a:cs typeface="Arial"/>
              </a:rPr>
              <a:t>wirkt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582034" y="4898370"/>
            <a:ext cx="742950" cy="447040"/>
          </a:xfrm>
          <a:custGeom>
            <a:avLst/>
            <a:gdLst/>
            <a:ahLst/>
            <a:cxnLst/>
            <a:rect l="l" t="t" r="r" b="b"/>
            <a:pathLst>
              <a:path w="742950" h="447039">
                <a:moveTo>
                  <a:pt x="670309" y="0"/>
                </a:moveTo>
                <a:lnTo>
                  <a:pt x="0" y="257314"/>
                </a:lnTo>
                <a:lnTo>
                  <a:pt x="72611" y="446486"/>
                </a:lnTo>
                <a:lnTo>
                  <a:pt x="742931" y="189172"/>
                </a:lnTo>
                <a:lnTo>
                  <a:pt x="670309" y="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 rot="20400000">
            <a:off x="3699785" y="5059117"/>
            <a:ext cx="511598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050" spc="45" dirty="0">
                <a:solidFill>
                  <a:srgbClr val="FFFFFF"/>
                </a:solidFill>
                <a:latin typeface="Arial"/>
                <a:cs typeface="Arial"/>
              </a:rPr>
              <a:t>Fak</a:t>
            </a:r>
            <a:r>
              <a:rPr sz="1575" spc="67" baseline="26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75" spc="-202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5" spc="127" baseline="2645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220355" y="354520"/>
            <a:ext cx="251942" cy="103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856321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55"/>
              </a:spcBef>
            </a:pP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228277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550" spc="-1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2942947" y="354520"/>
            <a:ext cx="251942" cy="103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2578979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55"/>
              </a:spcBef>
            </a:pP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5929681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55"/>
              </a:spcBef>
            </a:pP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526918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550" spc="-1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9280271" y="159548"/>
            <a:ext cx="319405" cy="319405"/>
          </a:xfrm>
          <a:prstGeom prst="rect">
            <a:avLst/>
          </a:prstGeom>
          <a:solidFill>
            <a:srgbClr val="00B5CD"/>
          </a:solidFill>
        </p:spPr>
        <p:txBody>
          <a:bodyPr vert="horz" wrap="square" lIns="0" tIns="4508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55"/>
              </a:spcBef>
            </a:pP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1537</Words>
  <Application>Microsoft Office PowerPoint</Application>
  <PresentationFormat>Benutzerdefiniert</PresentationFormat>
  <Paragraphs>202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Walther Boecker</dc:creator>
  <cp:lastModifiedBy>Walther Boecker</cp:lastModifiedBy>
  <cp:revision>8</cp:revision>
  <cp:lastPrinted>2019-05-01T13:01:16Z</cp:lastPrinted>
  <dcterms:created xsi:type="dcterms:W3CDTF">2019-05-01T12:44:39Z</dcterms:created>
  <dcterms:modified xsi:type="dcterms:W3CDTF">2019-05-01T13:11:14Z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2017-08-04T00:00:00Z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2019-05-01T00:00:00Z</vt:filetime>
  </property>
</Properties>
</file>