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0" r:id="rId26"/>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3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28" name="PlaceHolder 2"/>
          <p:cNvSpPr>
            <a:spLocks noGrp="1"/>
          </p:cNvSpPr>
          <p:nvPr>
            <p:ph type="body"/>
          </p:nvPr>
        </p:nvSpPr>
        <p:spPr>
          <a:xfrm>
            <a:off x="720000" y="1620000"/>
            <a:ext cx="864000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29" name="PlaceHolder 3"/>
          <p:cNvSpPr>
            <a:spLocks noGrp="1"/>
          </p:cNvSpPr>
          <p:nvPr>
            <p:ph type="body"/>
          </p:nvPr>
        </p:nvSpPr>
        <p:spPr>
          <a:xfrm>
            <a:off x="720000" y="3337920"/>
            <a:ext cx="864000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31" name="PlaceHolder 2"/>
          <p:cNvSpPr>
            <a:spLocks noGrp="1"/>
          </p:cNvSpPr>
          <p:nvPr>
            <p:ph type="body"/>
          </p:nvPr>
        </p:nvSpPr>
        <p:spPr>
          <a:xfrm>
            <a:off x="720000" y="162000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32" name="PlaceHolder 3"/>
          <p:cNvSpPr>
            <a:spLocks noGrp="1"/>
          </p:cNvSpPr>
          <p:nvPr>
            <p:ph type="body"/>
          </p:nvPr>
        </p:nvSpPr>
        <p:spPr>
          <a:xfrm>
            <a:off x="5147280" y="162000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33" name="PlaceHolder 4"/>
          <p:cNvSpPr>
            <a:spLocks noGrp="1"/>
          </p:cNvSpPr>
          <p:nvPr>
            <p:ph type="body"/>
          </p:nvPr>
        </p:nvSpPr>
        <p:spPr>
          <a:xfrm>
            <a:off x="5147280" y="333792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34" name="PlaceHolder 5"/>
          <p:cNvSpPr>
            <a:spLocks noGrp="1"/>
          </p:cNvSpPr>
          <p:nvPr>
            <p:ph type="body"/>
          </p:nvPr>
        </p:nvSpPr>
        <p:spPr>
          <a:xfrm>
            <a:off x="720000" y="333792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36" name="PlaceHolder 2"/>
          <p:cNvSpPr>
            <a:spLocks noGrp="1"/>
          </p:cNvSpPr>
          <p:nvPr>
            <p:ph type="body"/>
          </p:nvPr>
        </p:nvSpPr>
        <p:spPr>
          <a:xfrm>
            <a:off x="720000" y="1620000"/>
            <a:ext cx="8640000" cy="328860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37" name="PlaceHolder 3"/>
          <p:cNvSpPr>
            <a:spLocks noGrp="1"/>
          </p:cNvSpPr>
          <p:nvPr>
            <p:ph type="body"/>
          </p:nvPr>
        </p:nvSpPr>
        <p:spPr>
          <a:xfrm>
            <a:off x="720000" y="1620000"/>
            <a:ext cx="8640000" cy="328860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pic>
        <p:nvPicPr>
          <p:cNvPr id="38" name="Picture 37"/>
          <p:cNvPicPr/>
          <p:nvPr/>
        </p:nvPicPr>
        <p:blipFill>
          <a:blip r:embed="rId2"/>
          <a:stretch/>
        </p:blipFill>
        <p:spPr>
          <a:xfrm>
            <a:off x="2979000" y="1619640"/>
            <a:ext cx="4121640" cy="3288600"/>
          </a:xfrm>
          <a:prstGeom prst="rect">
            <a:avLst/>
          </a:prstGeom>
          <a:ln>
            <a:noFill/>
          </a:ln>
        </p:spPr>
      </p:pic>
      <p:pic>
        <p:nvPicPr>
          <p:cNvPr id="39" name="Picture 38"/>
          <p:cNvPicPr/>
          <p:nvPr/>
        </p:nvPicPr>
        <p:blipFill>
          <a:blip r:embed="rId2"/>
          <a:stretch/>
        </p:blipFill>
        <p:spPr>
          <a:xfrm>
            <a:off x="2979000" y="1619640"/>
            <a:ext cx="4121640" cy="32886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47" name="PlaceHolder 2"/>
          <p:cNvSpPr>
            <a:spLocks noGrp="1"/>
          </p:cNvSpPr>
          <p:nvPr>
            <p:ph type="subTitle"/>
          </p:nvPr>
        </p:nvSpPr>
        <p:spPr>
          <a:xfrm>
            <a:off x="720000" y="1620000"/>
            <a:ext cx="8640000" cy="328860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49" name="PlaceHolder 2"/>
          <p:cNvSpPr>
            <a:spLocks noGrp="1"/>
          </p:cNvSpPr>
          <p:nvPr>
            <p:ph type="body"/>
          </p:nvPr>
        </p:nvSpPr>
        <p:spPr>
          <a:xfrm>
            <a:off x="720000" y="1620000"/>
            <a:ext cx="8640000" cy="328860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51" name="PlaceHolder 2"/>
          <p:cNvSpPr>
            <a:spLocks noGrp="1"/>
          </p:cNvSpPr>
          <p:nvPr>
            <p:ph type="body"/>
          </p:nvPr>
        </p:nvSpPr>
        <p:spPr>
          <a:xfrm>
            <a:off x="720000" y="1620000"/>
            <a:ext cx="4215960" cy="328860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52" name="PlaceHolder 3"/>
          <p:cNvSpPr>
            <a:spLocks noGrp="1"/>
          </p:cNvSpPr>
          <p:nvPr>
            <p:ph type="body"/>
          </p:nvPr>
        </p:nvSpPr>
        <p:spPr>
          <a:xfrm>
            <a:off x="5147280" y="1620000"/>
            <a:ext cx="4215960" cy="328860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20000" y="225720"/>
            <a:ext cx="8855640" cy="439020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56" name="PlaceHolder 2"/>
          <p:cNvSpPr>
            <a:spLocks noGrp="1"/>
          </p:cNvSpPr>
          <p:nvPr>
            <p:ph type="body"/>
          </p:nvPr>
        </p:nvSpPr>
        <p:spPr>
          <a:xfrm>
            <a:off x="720000" y="162000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57" name="PlaceHolder 3"/>
          <p:cNvSpPr>
            <a:spLocks noGrp="1"/>
          </p:cNvSpPr>
          <p:nvPr>
            <p:ph type="body"/>
          </p:nvPr>
        </p:nvSpPr>
        <p:spPr>
          <a:xfrm>
            <a:off x="720000" y="333792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58" name="PlaceHolder 4"/>
          <p:cNvSpPr>
            <a:spLocks noGrp="1"/>
          </p:cNvSpPr>
          <p:nvPr>
            <p:ph type="body"/>
          </p:nvPr>
        </p:nvSpPr>
        <p:spPr>
          <a:xfrm>
            <a:off x="5147280" y="1620000"/>
            <a:ext cx="4215960" cy="328860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7" name="PlaceHolder 2"/>
          <p:cNvSpPr>
            <a:spLocks noGrp="1"/>
          </p:cNvSpPr>
          <p:nvPr>
            <p:ph type="subTitle"/>
          </p:nvPr>
        </p:nvSpPr>
        <p:spPr>
          <a:xfrm>
            <a:off x="720000" y="1620000"/>
            <a:ext cx="8640000" cy="328860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60" name="PlaceHolder 2"/>
          <p:cNvSpPr>
            <a:spLocks noGrp="1"/>
          </p:cNvSpPr>
          <p:nvPr>
            <p:ph type="body"/>
          </p:nvPr>
        </p:nvSpPr>
        <p:spPr>
          <a:xfrm>
            <a:off x="720000" y="1620000"/>
            <a:ext cx="4215960" cy="328860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61" name="PlaceHolder 3"/>
          <p:cNvSpPr>
            <a:spLocks noGrp="1"/>
          </p:cNvSpPr>
          <p:nvPr>
            <p:ph type="body"/>
          </p:nvPr>
        </p:nvSpPr>
        <p:spPr>
          <a:xfrm>
            <a:off x="5147280" y="162000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62" name="PlaceHolder 4"/>
          <p:cNvSpPr>
            <a:spLocks noGrp="1"/>
          </p:cNvSpPr>
          <p:nvPr>
            <p:ph type="body"/>
          </p:nvPr>
        </p:nvSpPr>
        <p:spPr>
          <a:xfrm>
            <a:off x="5147280" y="333792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64" name="PlaceHolder 2"/>
          <p:cNvSpPr>
            <a:spLocks noGrp="1"/>
          </p:cNvSpPr>
          <p:nvPr>
            <p:ph type="body"/>
          </p:nvPr>
        </p:nvSpPr>
        <p:spPr>
          <a:xfrm>
            <a:off x="720000" y="162000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65" name="PlaceHolder 3"/>
          <p:cNvSpPr>
            <a:spLocks noGrp="1"/>
          </p:cNvSpPr>
          <p:nvPr>
            <p:ph type="body"/>
          </p:nvPr>
        </p:nvSpPr>
        <p:spPr>
          <a:xfrm>
            <a:off x="5147280" y="162000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66" name="PlaceHolder 4"/>
          <p:cNvSpPr>
            <a:spLocks noGrp="1"/>
          </p:cNvSpPr>
          <p:nvPr>
            <p:ph type="body"/>
          </p:nvPr>
        </p:nvSpPr>
        <p:spPr>
          <a:xfrm>
            <a:off x="720000" y="3337920"/>
            <a:ext cx="864000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68" name="PlaceHolder 2"/>
          <p:cNvSpPr>
            <a:spLocks noGrp="1"/>
          </p:cNvSpPr>
          <p:nvPr>
            <p:ph type="body"/>
          </p:nvPr>
        </p:nvSpPr>
        <p:spPr>
          <a:xfrm>
            <a:off x="720000" y="1620000"/>
            <a:ext cx="864000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69" name="PlaceHolder 3"/>
          <p:cNvSpPr>
            <a:spLocks noGrp="1"/>
          </p:cNvSpPr>
          <p:nvPr>
            <p:ph type="body"/>
          </p:nvPr>
        </p:nvSpPr>
        <p:spPr>
          <a:xfrm>
            <a:off x="720000" y="3337920"/>
            <a:ext cx="864000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71" name="PlaceHolder 2"/>
          <p:cNvSpPr>
            <a:spLocks noGrp="1"/>
          </p:cNvSpPr>
          <p:nvPr>
            <p:ph type="body"/>
          </p:nvPr>
        </p:nvSpPr>
        <p:spPr>
          <a:xfrm>
            <a:off x="720000" y="162000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72" name="PlaceHolder 3"/>
          <p:cNvSpPr>
            <a:spLocks noGrp="1"/>
          </p:cNvSpPr>
          <p:nvPr>
            <p:ph type="body"/>
          </p:nvPr>
        </p:nvSpPr>
        <p:spPr>
          <a:xfrm>
            <a:off x="5147280" y="162000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73" name="PlaceHolder 4"/>
          <p:cNvSpPr>
            <a:spLocks noGrp="1"/>
          </p:cNvSpPr>
          <p:nvPr>
            <p:ph type="body"/>
          </p:nvPr>
        </p:nvSpPr>
        <p:spPr>
          <a:xfrm>
            <a:off x="5147280" y="333792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74" name="PlaceHolder 5"/>
          <p:cNvSpPr>
            <a:spLocks noGrp="1"/>
          </p:cNvSpPr>
          <p:nvPr>
            <p:ph type="body"/>
          </p:nvPr>
        </p:nvSpPr>
        <p:spPr>
          <a:xfrm>
            <a:off x="720000" y="333792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76" name="PlaceHolder 2"/>
          <p:cNvSpPr>
            <a:spLocks noGrp="1"/>
          </p:cNvSpPr>
          <p:nvPr>
            <p:ph type="body"/>
          </p:nvPr>
        </p:nvSpPr>
        <p:spPr>
          <a:xfrm>
            <a:off x="720000" y="1620000"/>
            <a:ext cx="8640000" cy="328860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77" name="PlaceHolder 3"/>
          <p:cNvSpPr>
            <a:spLocks noGrp="1"/>
          </p:cNvSpPr>
          <p:nvPr>
            <p:ph type="body"/>
          </p:nvPr>
        </p:nvSpPr>
        <p:spPr>
          <a:xfrm>
            <a:off x="720000" y="1620000"/>
            <a:ext cx="8640000" cy="328860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pic>
        <p:nvPicPr>
          <p:cNvPr id="78" name="Picture 77"/>
          <p:cNvPicPr/>
          <p:nvPr/>
        </p:nvPicPr>
        <p:blipFill>
          <a:blip r:embed="rId2"/>
          <a:stretch/>
        </p:blipFill>
        <p:spPr>
          <a:xfrm>
            <a:off x="2979000" y="1619640"/>
            <a:ext cx="4121640" cy="3288600"/>
          </a:xfrm>
          <a:prstGeom prst="rect">
            <a:avLst/>
          </a:prstGeom>
          <a:ln>
            <a:noFill/>
          </a:ln>
        </p:spPr>
      </p:pic>
      <p:pic>
        <p:nvPicPr>
          <p:cNvPr id="79" name="Picture 78"/>
          <p:cNvPicPr/>
          <p:nvPr/>
        </p:nvPicPr>
        <p:blipFill>
          <a:blip r:embed="rId2"/>
          <a:stretch/>
        </p:blipFill>
        <p:spPr>
          <a:xfrm>
            <a:off x="2979000" y="1619640"/>
            <a:ext cx="4121640" cy="328860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9" name="PlaceHolder 2"/>
          <p:cNvSpPr>
            <a:spLocks noGrp="1"/>
          </p:cNvSpPr>
          <p:nvPr>
            <p:ph type="body"/>
          </p:nvPr>
        </p:nvSpPr>
        <p:spPr>
          <a:xfrm>
            <a:off x="720000" y="1620000"/>
            <a:ext cx="8640000" cy="328860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11" name="PlaceHolder 2"/>
          <p:cNvSpPr>
            <a:spLocks noGrp="1"/>
          </p:cNvSpPr>
          <p:nvPr>
            <p:ph type="body"/>
          </p:nvPr>
        </p:nvSpPr>
        <p:spPr>
          <a:xfrm>
            <a:off x="720000" y="1620000"/>
            <a:ext cx="4215960" cy="328860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12" name="PlaceHolder 3"/>
          <p:cNvSpPr>
            <a:spLocks noGrp="1"/>
          </p:cNvSpPr>
          <p:nvPr>
            <p:ph type="body"/>
          </p:nvPr>
        </p:nvSpPr>
        <p:spPr>
          <a:xfrm>
            <a:off x="5147280" y="1620000"/>
            <a:ext cx="4215960" cy="328860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0000" y="225720"/>
            <a:ext cx="8855640" cy="439020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16" name="PlaceHolder 2"/>
          <p:cNvSpPr>
            <a:spLocks noGrp="1"/>
          </p:cNvSpPr>
          <p:nvPr>
            <p:ph type="body"/>
          </p:nvPr>
        </p:nvSpPr>
        <p:spPr>
          <a:xfrm>
            <a:off x="720000" y="162000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17" name="PlaceHolder 3"/>
          <p:cNvSpPr>
            <a:spLocks noGrp="1"/>
          </p:cNvSpPr>
          <p:nvPr>
            <p:ph type="body"/>
          </p:nvPr>
        </p:nvSpPr>
        <p:spPr>
          <a:xfrm>
            <a:off x="720000" y="333792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18" name="PlaceHolder 4"/>
          <p:cNvSpPr>
            <a:spLocks noGrp="1"/>
          </p:cNvSpPr>
          <p:nvPr>
            <p:ph type="body"/>
          </p:nvPr>
        </p:nvSpPr>
        <p:spPr>
          <a:xfrm>
            <a:off x="5147280" y="1620000"/>
            <a:ext cx="4215960" cy="328860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20" name="PlaceHolder 2"/>
          <p:cNvSpPr>
            <a:spLocks noGrp="1"/>
          </p:cNvSpPr>
          <p:nvPr>
            <p:ph type="body"/>
          </p:nvPr>
        </p:nvSpPr>
        <p:spPr>
          <a:xfrm>
            <a:off x="720000" y="1620000"/>
            <a:ext cx="4215960" cy="328860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21" name="PlaceHolder 3"/>
          <p:cNvSpPr>
            <a:spLocks noGrp="1"/>
          </p:cNvSpPr>
          <p:nvPr>
            <p:ph type="body"/>
          </p:nvPr>
        </p:nvSpPr>
        <p:spPr>
          <a:xfrm>
            <a:off x="5147280" y="162000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22" name="PlaceHolder 4"/>
          <p:cNvSpPr>
            <a:spLocks noGrp="1"/>
          </p:cNvSpPr>
          <p:nvPr>
            <p:ph type="body"/>
          </p:nvPr>
        </p:nvSpPr>
        <p:spPr>
          <a:xfrm>
            <a:off x="5147280" y="333792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225720"/>
            <a:ext cx="8855640" cy="946800"/>
          </a:xfrm>
          <a:prstGeom prst="rect">
            <a:avLst/>
          </a:prstGeom>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24" name="PlaceHolder 2"/>
          <p:cNvSpPr>
            <a:spLocks noGrp="1"/>
          </p:cNvSpPr>
          <p:nvPr>
            <p:ph type="body"/>
          </p:nvPr>
        </p:nvSpPr>
        <p:spPr>
          <a:xfrm>
            <a:off x="720000" y="162000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25" name="PlaceHolder 3"/>
          <p:cNvSpPr>
            <a:spLocks noGrp="1"/>
          </p:cNvSpPr>
          <p:nvPr>
            <p:ph type="body"/>
          </p:nvPr>
        </p:nvSpPr>
        <p:spPr>
          <a:xfrm>
            <a:off x="5147280" y="1620000"/>
            <a:ext cx="421596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
        <p:nvSpPr>
          <p:cNvPr id="26" name="PlaceHolder 4"/>
          <p:cNvSpPr>
            <a:spLocks noGrp="1"/>
          </p:cNvSpPr>
          <p:nvPr>
            <p:ph type="body"/>
          </p:nvPr>
        </p:nvSpPr>
        <p:spPr>
          <a:xfrm>
            <a:off x="720000" y="3337920"/>
            <a:ext cx="8640000" cy="1568520"/>
          </a:xfrm>
          <a:prstGeom prst="rect">
            <a:avLst/>
          </a:prstGeom>
        </p:spPr>
        <p:txBody>
          <a:bodyPr lIns="0" tIns="0" rIns="0" bIns="0"/>
          <a:lstStyle/>
          <a:p>
            <a:endParaRPr lang="de-DE" sz="2100" b="0" strike="noStrike" spc="-1">
              <a:solidFill>
                <a:srgbClr val="333333"/>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792000" y="3078000"/>
            <a:ext cx="8568000" cy="1080000"/>
          </a:xfrm>
          <a:prstGeom prst="rect">
            <a:avLst/>
          </a:prstGeom>
        </p:spPr>
        <p:txBody>
          <a:bodyPr lIns="0" tIns="0" rIns="0" bIns="0" anchor="ctr"/>
          <a:lstStyle/>
          <a:p>
            <a:r>
              <a:rPr lang="de-DE" sz="3600" b="1" strike="noStrike" spc="-1">
                <a:solidFill>
                  <a:srgbClr val="333333"/>
                </a:solidFill>
                <a:uFill>
                  <a:solidFill>
                    <a:srgbClr val="FFFFFF"/>
                  </a:solidFill>
                </a:uFill>
                <a:latin typeface="Open Sans"/>
              </a:rPr>
              <a:t>Click to edit the title text format</a:t>
            </a:r>
          </a:p>
        </p:txBody>
      </p:sp>
      <p:sp>
        <p:nvSpPr>
          <p:cNvPr id="7" name="PlaceHolder 2"/>
          <p:cNvSpPr>
            <a:spLocks noGrp="1"/>
          </p:cNvSpPr>
          <p:nvPr>
            <p:ph type="body"/>
          </p:nvPr>
        </p:nvSpPr>
        <p:spPr>
          <a:xfrm>
            <a:off x="792000" y="4428000"/>
            <a:ext cx="8568000" cy="3288600"/>
          </a:xfrm>
          <a:prstGeom prst="rect">
            <a:avLst/>
          </a:prstGeom>
        </p:spPr>
        <p:txBody>
          <a:bodyPr lIns="0" tIns="0" rIns="0" bIns="0"/>
          <a:lstStyle/>
          <a:p>
            <a:pPr marL="432000" indent="-324000">
              <a:buClr>
                <a:srgbClr val="333333"/>
              </a:buClr>
              <a:buSzPct val="45000"/>
              <a:buFont typeface="Wingdings" charset="2"/>
              <a:buChar char=""/>
            </a:pPr>
            <a:r>
              <a:rPr lang="de-DE" sz="1800" b="0" strike="noStrike" spc="-1">
                <a:solidFill>
                  <a:srgbClr val="333333"/>
                </a:solidFill>
                <a:uFill>
                  <a:solidFill>
                    <a:srgbClr val="FFFFFF"/>
                  </a:solidFill>
                </a:uFill>
                <a:latin typeface="Open Sans"/>
              </a:rPr>
              <a:t>Click to edit the outline text format</a:t>
            </a:r>
          </a:p>
          <a:p>
            <a:pPr marL="864000" lvl="1" indent="-324000">
              <a:buClr>
                <a:srgbClr val="FFFFFF"/>
              </a:buClr>
              <a:buSzPct val="75000"/>
              <a:buFont typeface="Symbol" charset="2"/>
              <a:buChar char=""/>
            </a:pPr>
            <a:r>
              <a:rPr lang="de-DE" sz="1800" b="0" strike="noStrike" spc="-1">
                <a:solidFill>
                  <a:srgbClr val="333333"/>
                </a:solidFill>
                <a:uFill>
                  <a:solidFill>
                    <a:srgbClr val="FFFFFF"/>
                  </a:solidFill>
                </a:uFill>
                <a:latin typeface="Open Sans"/>
              </a:rPr>
              <a:t>Second Outline Level</a:t>
            </a:r>
          </a:p>
          <a:p>
            <a:pPr marL="1296000" lvl="2" indent="-288000">
              <a:buClr>
                <a:srgbClr val="FFFFFF"/>
              </a:buClr>
              <a:buSzPct val="45000"/>
              <a:buFont typeface="Wingdings" charset="2"/>
              <a:buChar char=""/>
            </a:pPr>
            <a:r>
              <a:rPr lang="de-DE" sz="1800" b="0" strike="noStrike" spc="-1">
                <a:solidFill>
                  <a:srgbClr val="333333"/>
                </a:solidFill>
                <a:uFill>
                  <a:solidFill>
                    <a:srgbClr val="FFFFFF"/>
                  </a:solidFill>
                </a:uFill>
                <a:latin typeface="Open Sans"/>
              </a:rPr>
              <a:t>Third Outline Level</a:t>
            </a:r>
          </a:p>
          <a:p>
            <a:pPr marL="1728000" lvl="3" indent="-216000">
              <a:buClr>
                <a:srgbClr val="FFFFFF"/>
              </a:buClr>
              <a:buSzPct val="75000"/>
              <a:buFont typeface="Symbol" charset="2"/>
              <a:buChar char=""/>
            </a:pPr>
            <a:r>
              <a:rPr lang="de-DE" sz="1800" b="0" strike="noStrike" spc="-1">
                <a:solidFill>
                  <a:srgbClr val="333333"/>
                </a:solidFill>
                <a:uFill>
                  <a:solidFill>
                    <a:srgbClr val="FFFFFF"/>
                  </a:solidFill>
                </a:uFill>
                <a:latin typeface="Open Sans"/>
              </a:rPr>
              <a:t>Fourth Outline Level</a:t>
            </a:r>
          </a:p>
          <a:p>
            <a:pPr marL="2160000" lvl="4" indent="-216000">
              <a:buClr>
                <a:srgbClr val="FFFFFF"/>
              </a:buClr>
              <a:buSzPct val="45000"/>
              <a:buFont typeface="Wingdings" charset="2"/>
              <a:buChar char=""/>
            </a:pPr>
            <a:r>
              <a:rPr lang="de-DE" sz="1800" b="0" strike="noStrike" spc="-1">
                <a:solidFill>
                  <a:srgbClr val="333333"/>
                </a:solidFill>
                <a:uFill>
                  <a:solidFill>
                    <a:srgbClr val="FFFFFF"/>
                  </a:solidFill>
                </a:uFill>
                <a:latin typeface="Open Sans"/>
              </a:rPr>
              <a:t>Fifth Outline Level</a:t>
            </a:r>
          </a:p>
          <a:p>
            <a:pPr marL="2592000" lvl="5" indent="-216000">
              <a:buClr>
                <a:srgbClr val="FFFFFF"/>
              </a:buClr>
              <a:buSzPct val="45000"/>
              <a:buFont typeface="Wingdings" charset="2"/>
              <a:buChar char=""/>
            </a:pPr>
            <a:r>
              <a:rPr lang="de-DE" sz="1800" b="0" strike="noStrike" spc="-1">
                <a:solidFill>
                  <a:srgbClr val="333333"/>
                </a:solidFill>
                <a:uFill>
                  <a:solidFill>
                    <a:srgbClr val="FFFFFF"/>
                  </a:solidFill>
                </a:uFill>
                <a:latin typeface="Open Sans"/>
              </a:rPr>
              <a:t>Sixth Outline Level</a:t>
            </a:r>
          </a:p>
          <a:p>
            <a:pPr marL="3024000" lvl="6" indent="-216000">
              <a:buClr>
                <a:srgbClr val="FFFFFF"/>
              </a:buClr>
              <a:buSzPct val="45000"/>
              <a:buFont typeface="Wingdings" charset="2"/>
              <a:buChar char=""/>
            </a:pPr>
            <a:r>
              <a:rPr lang="de-DE" sz="1800" b="0" strike="noStrike" spc="-1">
                <a:solidFill>
                  <a:srgbClr val="333333"/>
                </a:solidFill>
                <a:uFill>
                  <a:solidFill>
                    <a:srgbClr val="FFFFFF"/>
                  </a:solidFill>
                </a:uFill>
                <a:latin typeface="Open Sans"/>
              </a:rPr>
              <a:t>Seventh Outline Level</a:t>
            </a:r>
          </a:p>
        </p:txBody>
      </p:sp>
      <p:sp>
        <p:nvSpPr>
          <p:cNvPr id="2" name="PlaceHolder 3"/>
          <p:cNvSpPr>
            <a:spLocks noGrp="1"/>
          </p:cNvSpPr>
          <p:nvPr>
            <p:ph type="dt"/>
          </p:nvPr>
        </p:nvSpPr>
        <p:spPr>
          <a:xfrm>
            <a:off x="504000" y="5164560"/>
            <a:ext cx="2348280" cy="390960"/>
          </a:xfrm>
          <a:prstGeom prst="rect">
            <a:avLst/>
          </a:prstGeom>
        </p:spPr>
        <p:txBody>
          <a:bodyPr lIns="0" tIns="0" rIns="0" bIns="0"/>
          <a:lstStyle/>
          <a:p>
            <a:r>
              <a:rPr lang="de-DE" sz="1400" b="0" strike="noStrike" spc="-1">
                <a:solidFill>
                  <a:srgbClr val="000000"/>
                </a:solidFill>
                <a:uFill>
                  <a:solidFill>
                    <a:srgbClr val="FFFFFF"/>
                  </a:solidFill>
                </a:uFill>
                <a:latin typeface="Open Sans"/>
              </a:rPr>
              <a:t>&lt;date/time&gt;</a:t>
            </a:r>
            <a:endParaRPr lang="de-DE" sz="1400" b="0" strike="noStrike" spc="-1">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5164560"/>
            <a:ext cx="3195000" cy="390960"/>
          </a:xfrm>
          <a:prstGeom prst="rect">
            <a:avLst/>
          </a:prstGeom>
        </p:spPr>
        <p:txBody>
          <a:bodyPr lIns="0" tIns="0" rIns="0" bIns="0"/>
          <a:lstStyle/>
          <a:p>
            <a:pPr algn="ctr"/>
            <a:r>
              <a:rPr lang="de-DE" sz="1400" b="0" strike="noStrike" spc="-1">
                <a:solidFill>
                  <a:srgbClr val="000000"/>
                </a:solidFill>
                <a:uFill>
                  <a:solidFill>
                    <a:srgbClr val="FFFFFF"/>
                  </a:solidFill>
                </a:uFill>
                <a:latin typeface="Open Sans"/>
              </a:rPr>
              <a:t>&lt;footer&gt;</a:t>
            </a:r>
            <a:endParaRPr lang="de-DE" sz="1400" b="0" strike="noStrike" spc="-1">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5164560"/>
            <a:ext cx="2348280" cy="390960"/>
          </a:xfrm>
          <a:prstGeom prst="rect">
            <a:avLst/>
          </a:prstGeom>
        </p:spPr>
        <p:txBody>
          <a:bodyPr lIns="0" tIns="0" rIns="0" bIns="0"/>
          <a:lstStyle/>
          <a:p>
            <a:pPr algn="r"/>
            <a:fld id="{4EC34C5A-5085-4AF2-AB2E-65DE9D0140B4}" type="slidenum">
              <a:rPr lang="de-DE" sz="1400" b="0" strike="noStrike" spc="-1">
                <a:solidFill>
                  <a:srgbClr val="000000"/>
                </a:solidFill>
                <a:uFill>
                  <a:solidFill>
                    <a:srgbClr val="FFFFFF"/>
                  </a:solidFill>
                </a:uFill>
                <a:latin typeface="Open Sans"/>
              </a:rPr>
              <a:t>‹#›</a:t>
            </a:fld>
            <a:r>
              <a:rPr lang="de-DE" sz="1400" b="0" strike="noStrike" spc="-1">
                <a:solidFill>
                  <a:srgbClr val="000000"/>
                </a:solidFill>
                <a:uFill>
                  <a:solidFill>
                    <a:srgbClr val="FFFFFF"/>
                  </a:solidFill>
                </a:uFill>
                <a:latin typeface="Open Sans"/>
              </a:rPr>
              <a:t> / 20</a:t>
            </a:r>
            <a:endParaRPr lang="de-DE" sz="1400" b="0" strike="noStrike" spc="-1">
              <a:solidFill>
                <a:srgbClr val="000000"/>
              </a:solidFill>
              <a:uFill>
                <a:solidFill>
                  <a:srgbClr val="FFFFFF"/>
                </a:solidFill>
              </a:uFill>
              <a:latin typeface="Times New Roman"/>
            </a:endParaRPr>
          </a:p>
        </p:txBody>
      </p:sp>
      <p:sp>
        <p:nvSpPr>
          <p:cNvPr id="5" name="CustomShape 6"/>
          <p:cNvSpPr/>
          <p:nvPr/>
        </p:nvSpPr>
        <p:spPr>
          <a:xfrm>
            <a:off x="0" y="3240000"/>
            <a:ext cx="504000" cy="810000"/>
          </a:xfrm>
          <a:prstGeom prst="rect">
            <a:avLst/>
          </a:prstGeom>
          <a:solidFill>
            <a:srgbClr val="EF2929"/>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225720"/>
            <a:ext cx="8855640" cy="946800"/>
          </a:xfrm>
          <a:prstGeom prst="rect">
            <a:avLst/>
          </a:prstGeom>
        </p:spPr>
        <p:txBody>
          <a:bodyPr lIns="0" tIns="0" rIns="0" bIns="0" anchor="ctr"/>
          <a:lstStyle/>
          <a:p>
            <a:r>
              <a:rPr lang="de-DE" sz="3300" b="1" strike="noStrike" spc="-1">
                <a:solidFill>
                  <a:srgbClr val="333333"/>
                </a:solidFill>
                <a:uFill>
                  <a:solidFill>
                    <a:srgbClr val="FFFFFF"/>
                  </a:solidFill>
                </a:uFill>
                <a:latin typeface="Open Sans"/>
              </a:rPr>
              <a:t>Click to edit the title text format</a:t>
            </a:r>
          </a:p>
        </p:txBody>
      </p:sp>
      <p:sp>
        <p:nvSpPr>
          <p:cNvPr id="41" name="PlaceHolder 2"/>
          <p:cNvSpPr>
            <a:spLocks noGrp="1"/>
          </p:cNvSpPr>
          <p:nvPr>
            <p:ph type="body"/>
          </p:nvPr>
        </p:nvSpPr>
        <p:spPr>
          <a:xfrm>
            <a:off x="720000" y="1620000"/>
            <a:ext cx="8640000" cy="3288600"/>
          </a:xfrm>
          <a:prstGeom prst="rect">
            <a:avLst/>
          </a:prstGeom>
        </p:spPr>
        <p:txBody>
          <a:bodyPr lIns="0" tIns="0" rIns="0" bIns="0"/>
          <a:lstStyle/>
          <a:p>
            <a:pPr marL="432000" indent="-324000">
              <a:buClr>
                <a:srgbClr val="333333"/>
              </a:buClr>
              <a:buSzPct val="45000"/>
              <a:buFont typeface="Wingdings" charset="2"/>
              <a:buChar char=""/>
            </a:pPr>
            <a:r>
              <a:rPr lang="de-DE" sz="2100" b="0" strike="noStrike" spc="-1">
                <a:solidFill>
                  <a:srgbClr val="333333"/>
                </a:solidFill>
                <a:uFill>
                  <a:solidFill>
                    <a:srgbClr val="FFFFFF"/>
                  </a:solidFill>
                </a:uFill>
                <a:latin typeface="Arial"/>
              </a:rPr>
              <a:t>Click to edit the outline text format</a:t>
            </a:r>
          </a:p>
          <a:p>
            <a:pPr marL="864000" lvl="1" indent="-324000">
              <a:buClr>
                <a:srgbClr val="333333"/>
              </a:buClr>
              <a:buSzPct val="75000"/>
              <a:buFont typeface="Symbol" charset="2"/>
              <a:buChar char=""/>
            </a:pPr>
            <a:r>
              <a:rPr lang="de-DE" sz="2100" b="0" strike="noStrike" spc="-1">
                <a:solidFill>
                  <a:srgbClr val="333333"/>
                </a:solidFill>
                <a:uFill>
                  <a:solidFill>
                    <a:srgbClr val="FFFFFF"/>
                  </a:solidFill>
                </a:uFill>
                <a:latin typeface="Arial"/>
              </a:rPr>
              <a:t>Second Outline Level</a:t>
            </a:r>
          </a:p>
          <a:p>
            <a:pPr marL="1296000" lvl="2" indent="-288000">
              <a:buClr>
                <a:srgbClr val="333333"/>
              </a:buClr>
              <a:buSzPct val="45000"/>
              <a:buFont typeface="Wingdings" charset="2"/>
              <a:buChar char=""/>
            </a:pPr>
            <a:r>
              <a:rPr lang="de-DE" sz="2100" b="0" strike="noStrike" spc="-1">
                <a:solidFill>
                  <a:srgbClr val="333333"/>
                </a:solidFill>
                <a:uFill>
                  <a:solidFill>
                    <a:srgbClr val="FFFFFF"/>
                  </a:solidFill>
                </a:uFill>
                <a:latin typeface="Arial"/>
              </a:rPr>
              <a:t>Third Outline Level</a:t>
            </a:r>
          </a:p>
          <a:p>
            <a:pPr marL="1728000" lvl="3" indent="-216000">
              <a:buClr>
                <a:srgbClr val="333333"/>
              </a:buClr>
              <a:buSzPct val="75000"/>
              <a:buFont typeface="Symbol" charset="2"/>
              <a:buChar char=""/>
            </a:pPr>
            <a:r>
              <a:rPr lang="de-DE" sz="2100" b="0" strike="noStrike" spc="-1">
                <a:solidFill>
                  <a:srgbClr val="333333"/>
                </a:solidFill>
                <a:uFill>
                  <a:solidFill>
                    <a:srgbClr val="FFFFFF"/>
                  </a:solidFill>
                </a:uFill>
                <a:latin typeface="Arial"/>
              </a:rPr>
              <a:t>Fourth Outline Level</a:t>
            </a:r>
          </a:p>
          <a:p>
            <a:pPr marL="2160000" lvl="4" indent="-216000">
              <a:buClr>
                <a:srgbClr val="333333"/>
              </a:buClr>
              <a:buSzPct val="45000"/>
              <a:buFont typeface="Wingdings" charset="2"/>
              <a:buChar char=""/>
            </a:pPr>
            <a:r>
              <a:rPr lang="de-DE" sz="2100" b="0" strike="noStrike" spc="-1">
                <a:solidFill>
                  <a:srgbClr val="333333"/>
                </a:solidFill>
                <a:uFill>
                  <a:solidFill>
                    <a:srgbClr val="FFFFFF"/>
                  </a:solidFill>
                </a:uFill>
                <a:latin typeface="Arial"/>
              </a:rPr>
              <a:t>Fifth Outline Level</a:t>
            </a:r>
          </a:p>
          <a:p>
            <a:pPr marL="2592000" lvl="5" indent="-216000">
              <a:buClr>
                <a:srgbClr val="333333"/>
              </a:buClr>
              <a:buSzPct val="45000"/>
              <a:buFont typeface="Wingdings" charset="2"/>
              <a:buChar char=""/>
            </a:pPr>
            <a:r>
              <a:rPr lang="de-DE" sz="2100" b="0" strike="noStrike" spc="-1">
                <a:solidFill>
                  <a:srgbClr val="333333"/>
                </a:solidFill>
                <a:uFill>
                  <a:solidFill>
                    <a:srgbClr val="FFFFFF"/>
                  </a:solidFill>
                </a:uFill>
                <a:latin typeface="Arial"/>
              </a:rPr>
              <a:t>Sixth Outline Level</a:t>
            </a:r>
          </a:p>
          <a:p>
            <a:pPr marL="3024000" lvl="6" indent="-216000">
              <a:buClr>
                <a:srgbClr val="333333"/>
              </a:buClr>
              <a:buSzPct val="45000"/>
              <a:buFont typeface="Wingdings" charset="2"/>
              <a:buChar char=""/>
            </a:pPr>
            <a:r>
              <a:rPr lang="de-DE" sz="2100" b="0" strike="noStrike" spc="-1">
                <a:solidFill>
                  <a:srgbClr val="333333"/>
                </a:solidFill>
                <a:uFill>
                  <a:solidFill>
                    <a:srgbClr val="FFFFFF"/>
                  </a:solidFill>
                </a:uFill>
                <a:latin typeface="Arial"/>
              </a:rPr>
              <a:t>Seventh Outline Level</a:t>
            </a:r>
          </a:p>
        </p:txBody>
      </p:sp>
      <p:sp>
        <p:nvSpPr>
          <p:cNvPr id="42" name="PlaceHolder 3"/>
          <p:cNvSpPr>
            <a:spLocks noGrp="1"/>
          </p:cNvSpPr>
          <p:nvPr>
            <p:ph type="dt"/>
          </p:nvPr>
        </p:nvSpPr>
        <p:spPr>
          <a:xfrm>
            <a:off x="504000" y="5164920"/>
            <a:ext cx="2348280" cy="390960"/>
          </a:xfrm>
          <a:prstGeom prst="rect">
            <a:avLst/>
          </a:prstGeom>
        </p:spPr>
        <p:txBody>
          <a:bodyPr lIns="0" tIns="0" rIns="0" bIns="0"/>
          <a:lstStyle/>
          <a:p>
            <a:r>
              <a:rPr lang="de-DE" sz="1400" b="0" strike="noStrike" spc="-1">
                <a:solidFill>
                  <a:srgbClr val="000000"/>
                </a:solidFill>
                <a:uFill>
                  <a:solidFill>
                    <a:srgbClr val="FFFFFF"/>
                  </a:solidFill>
                </a:uFill>
                <a:latin typeface="Open Sans"/>
              </a:rPr>
              <a:t>&lt;date/time&gt;</a:t>
            </a:r>
            <a:endParaRPr lang="de-DE" sz="1400" b="0" strike="noStrike" spc="-1">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3447360" y="5164920"/>
            <a:ext cx="3195000" cy="390960"/>
          </a:xfrm>
          <a:prstGeom prst="rect">
            <a:avLst/>
          </a:prstGeom>
        </p:spPr>
        <p:txBody>
          <a:bodyPr lIns="0" tIns="0" rIns="0" bIns="0"/>
          <a:lstStyle/>
          <a:p>
            <a:pPr algn="ctr"/>
            <a:r>
              <a:rPr lang="de-DE" sz="1400" b="0" strike="noStrike" spc="-1">
                <a:solidFill>
                  <a:srgbClr val="000000"/>
                </a:solidFill>
                <a:uFill>
                  <a:solidFill>
                    <a:srgbClr val="FFFFFF"/>
                  </a:solidFill>
                </a:uFill>
                <a:latin typeface="Open Sans"/>
              </a:rPr>
              <a:t>&lt;footer&gt;</a:t>
            </a:r>
            <a:endParaRPr lang="de-DE" sz="1400" b="0" strike="noStrike" spc="-1">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7227360" y="5164920"/>
            <a:ext cx="2348280" cy="390960"/>
          </a:xfrm>
          <a:prstGeom prst="rect">
            <a:avLst/>
          </a:prstGeom>
        </p:spPr>
        <p:txBody>
          <a:bodyPr lIns="0" tIns="0" rIns="0" bIns="0"/>
          <a:lstStyle/>
          <a:p>
            <a:pPr algn="r"/>
            <a:fld id="{BD5C2916-52F7-4614-9ECE-138A777D90AA}" type="slidenum">
              <a:rPr lang="de-DE" sz="1400" b="0" strike="noStrike" spc="-1">
                <a:solidFill>
                  <a:srgbClr val="000000"/>
                </a:solidFill>
                <a:uFill>
                  <a:solidFill>
                    <a:srgbClr val="FFFFFF"/>
                  </a:solidFill>
                </a:uFill>
                <a:latin typeface="Open Sans"/>
              </a:rPr>
              <a:t>‹#›</a:t>
            </a:fld>
            <a:r>
              <a:rPr lang="de-DE" sz="1400" b="0" strike="noStrike" spc="-1">
                <a:solidFill>
                  <a:srgbClr val="000000"/>
                </a:solidFill>
                <a:uFill>
                  <a:solidFill>
                    <a:srgbClr val="FFFFFF"/>
                  </a:solidFill>
                </a:uFill>
                <a:latin typeface="Open Sans"/>
              </a:rPr>
              <a:t> / 20</a:t>
            </a:r>
            <a:endParaRPr lang="de-DE" sz="1400" b="0" strike="noStrike" spc="-1">
              <a:solidFill>
                <a:srgbClr val="000000"/>
              </a:solidFill>
              <a:uFill>
                <a:solidFill>
                  <a:srgbClr val="FFFFFF"/>
                </a:solidFill>
              </a:uFill>
              <a:latin typeface="Times New Roman"/>
            </a:endParaRPr>
          </a:p>
        </p:txBody>
      </p:sp>
      <p:sp>
        <p:nvSpPr>
          <p:cNvPr id="45" name="CustomShape 6"/>
          <p:cNvSpPr/>
          <p:nvPr/>
        </p:nvSpPr>
        <p:spPr>
          <a:xfrm>
            <a:off x="0" y="216000"/>
            <a:ext cx="504000" cy="810000"/>
          </a:xfrm>
          <a:prstGeom prst="rect">
            <a:avLst/>
          </a:prstGeom>
          <a:solidFill>
            <a:srgbClr val="EF2929"/>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720360" y="3021480"/>
            <a:ext cx="8855640" cy="1109880"/>
          </a:xfrm>
          <a:prstGeom prst="rect">
            <a:avLst/>
          </a:prstGeom>
          <a:noFill/>
          <a:ln>
            <a:noFill/>
          </a:ln>
        </p:spPr>
        <p:txBody>
          <a:bodyPr lIns="0" tIns="0" rIns="0" bIns="0" anchor="ctr"/>
          <a:lstStyle/>
          <a:p>
            <a:r>
              <a:rPr lang="de-DE" sz="3300" b="0" i="1" strike="noStrike" spc="-1" dirty="0">
                <a:solidFill>
                  <a:srgbClr val="333333"/>
                </a:solidFill>
                <a:uFill>
                  <a:solidFill>
                    <a:srgbClr val="FFFFFF"/>
                  </a:solidFill>
                </a:uFill>
                <a:latin typeface="Century Schoolbook L"/>
              </a:rPr>
              <a:t>CONTINUOUS TOP-K DOMINATING QUERIES</a:t>
            </a:r>
            <a:endParaRPr lang="de-DE" sz="3300" b="1" strike="noStrike" spc="-1" dirty="0">
              <a:solidFill>
                <a:srgbClr val="333333"/>
              </a:solidFill>
              <a:uFill>
                <a:solidFill>
                  <a:srgbClr val="FFFFFF"/>
                </a:solidFill>
              </a:uFill>
              <a:latin typeface="Open Sans"/>
            </a:endParaRPr>
          </a:p>
        </p:txBody>
      </p:sp>
      <p:sp>
        <p:nvSpPr>
          <p:cNvPr id="81" name="TextShape 2"/>
          <p:cNvSpPr txBox="1"/>
          <p:nvPr/>
        </p:nvSpPr>
        <p:spPr>
          <a:xfrm>
            <a:off x="709920" y="4131000"/>
            <a:ext cx="8855640" cy="946800"/>
          </a:xfrm>
          <a:prstGeom prst="rect">
            <a:avLst/>
          </a:prstGeom>
          <a:noFill/>
          <a:ln>
            <a:noFill/>
          </a:ln>
        </p:spPr>
        <p:txBody>
          <a:bodyPr lIns="0" tIns="0" rIns="0" bIns="0" anchor="ctr"/>
          <a:lstStyle/>
          <a:p>
            <a:r>
              <a:rPr lang="de-DE" sz="2200" b="0" strike="noStrike" spc="-1">
                <a:solidFill>
                  <a:srgbClr val="333333"/>
                </a:solidFill>
                <a:uFill>
                  <a:solidFill>
                    <a:srgbClr val="FFFFFF"/>
                  </a:solidFill>
                </a:uFill>
                <a:latin typeface="Laksaman"/>
              </a:rPr>
              <a:t>Maria Kontaki, Apostolos N, Yannis Manolopoulos</a:t>
            </a:r>
            <a:endParaRPr lang="de-DE" sz="3300" b="1" strike="noStrike" spc="-1">
              <a:solidFill>
                <a:srgbClr val="333333"/>
              </a:solidFill>
              <a:uFill>
                <a:solidFill>
                  <a:srgbClr val="FFFFFF"/>
                </a:solidFill>
              </a:uFill>
              <a:latin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72000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Background</a:t>
            </a:r>
            <a:endParaRPr lang="de-DE" sz="3300" b="1" strike="noStrike" spc="-1">
              <a:solidFill>
                <a:srgbClr val="333333"/>
              </a:solidFill>
              <a:uFill>
                <a:solidFill>
                  <a:srgbClr val="FFFFFF"/>
                </a:solidFill>
              </a:uFill>
              <a:latin typeface="Open Sans"/>
            </a:endParaRPr>
          </a:p>
        </p:txBody>
      </p:sp>
      <p:sp>
        <p:nvSpPr>
          <p:cNvPr id="103" name="TextShape 2"/>
          <p:cNvSpPr txBox="1"/>
          <p:nvPr/>
        </p:nvSpPr>
        <p:spPr>
          <a:xfrm>
            <a:off x="576000" y="1368000"/>
            <a:ext cx="9000000" cy="1512000"/>
          </a:xfrm>
          <a:prstGeom prst="rect">
            <a:avLst/>
          </a:prstGeom>
          <a:noFill/>
          <a:ln>
            <a:noFill/>
          </a:ln>
        </p:spPr>
        <p:txBody>
          <a:bodyPr lIns="0" tIns="0" rIns="0" bIns="0"/>
          <a:lstStyle/>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The naı̈ve approach to evaluate a top-k dominating query continuously → to perform all domination checks among points.</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More specifically, for a new point p x , its score score(p x ) is computed by counting the number of points dominated by p x . </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Moreover, the score of a point p y , y != x should be increased if p y dominates p x . When a point expires, the scores of other points need to be updated.</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We call this simple algorithm </a:t>
            </a:r>
            <a:r>
              <a:rPr lang="de-DE" sz="2100" b="1" strike="noStrike" spc="-1" dirty="0">
                <a:solidFill>
                  <a:srgbClr val="333333"/>
                </a:solidFill>
                <a:uFill>
                  <a:solidFill>
                    <a:srgbClr val="FFFFFF"/>
                  </a:solidFill>
                </a:uFill>
                <a:latin typeface="Laksaman"/>
              </a:rPr>
              <a:t>BFA (Brute-Force Algorithm)</a:t>
            </a:r>
            <a:r>
              <a:rPr lang="de-DE" sz="2100" b="0" strike="noStrike" spc="-1" dirty="0">
                <a:solidFill>
                  <a:srgbClr val="333333"/>
                </a:solidFill>
                <a:uFill>
                  <a:solidFill>
                    <a:srgbClr val="FFFFFF"/>
                  </a:solidFill>
                </a:uFill>
                <a:latin typeface="Laksaman"/>
              </a:rPr>
              <a:t>. It is expected that BFA will invoke a large number </a:t>
            </a:r>
            <a:r>
              <a:rPr lang="de-DE" sz="2100" b="1" strike="noStrike" spc="-1" dirty="0">
                <a:solidFill>
                  <a:srgbClr val="333333"/>
                </a:solidFill>
                <a:uFill>
                  <a:solidFill>
                    <a:srgbClr val="FFFFFF"/>
                  </a:solidFill>
                </a:uFill>
                <a:latin typeface="Laksaman"/>
              </a:rPr>
              <a:t>(O(n)) </a:t>
            </a:r>
            <a:r>
              <a:rPr lang="de-DE" sz="2100" b="0" strike="noStrike" spc="-1" dirty="0">
                <a:solidFill>
                  <a:srgbClr val="333333"/>
                </a:solidFill>
                <a:uFill>
                  <a:solidFill>
                    <a:srgbClr val="FFFFFF"/>
                  </a:solidFill>
                </a:uFill>
                <a:latin typeface="Laksaman"/>
              </a:rPr>
              <a:t>of domination checks between points.</a:t>
            </a:r>
            <a:endParaRPr lang="de-DE" sz="2100" b="0" strike="noStrike" spc="-1" dirty="0">
              <a:solidFill>
                <a:srgbClr val="333333"/>
              </a:solidFill>
              <a:uFill>
                <a:solidFill>
                  <a:srgbClr val="FFFFFF"/>
                </a:solidFill>
              </a:u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72000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Event-Based Processing</a:t>
            </a:r>
            <a:endParaRPr lang="de-DE" sz="3300" b="1" strike="noStrike" spc="-1">
              <a:solidFill>
                <a:srgbClr val="333333"/>
              </a:solidFill>
              <a:uFill>
                <a:solidFill>
                  <a:srgbClr val="FFFFFF"/>
                </a:solidFill>
              </a:uFill>
              <a:latin typeface="Open Sans"/>
            </a:endParaRPr>
          </a:p>
        </p:txBody>
      </p:sp>
      <p:sp>
        <p:nvSpPr>
          <p:cNvPr id="105" name="TextShape 2"/>
          <p:cNvSpPr txBox="1"/>
          <p:nvPr/>
        </p:nvSpPr>
        <p:spPr>
          <a:xfrm>
            <a:off x="576000" y="1368000"/>
            <a:ext cx="9000000" cy="1512000"/>
          </a:xfrm>
          <a:prstGeom prst="rect">
            <a:avLst/>
          </a:prstGeom>
          <a:noFill/>
          <a:ln>
            <a:noFill/>
          </a:ln>
        </p:spPr>
        <p:txBody>
          <a:bodyPr lIns="0" tIns="0" rIns="0" bIns="0"/>
          <a:lstStyle/>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Event-based algorithm (EVA) which uses event scheduling and rescheduling towards avoiding the examination of points for inclusion in TOP K</a:t>
            </a:r>
            <a:r>
              <a:rPr lang="de-DE" sz="2100" b="0" strike="noStrike" spc="-1" dirty="0" smtClean="0">
                <a:solidFill>
                  <a:srgbClr val="333333"/>
                </a:solidFill>
                <a:uFill>
                  <a:solidFill>
                    <a:srgbClr val="FFFFFF"/>
                  </a:solidFill>
                </a:uFill>
                <a:latin typeface="Laksaman"/>
              </a:rPr>
              <a:t>.</a:t>
            </a:r>
            <a:endParaRPr lang="de-DE" sz="2100"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endParaRPr lang="de-DE" sz="2100" spc="-1" dirty="0">
              <a:solidFill>
                <a:srgbClr val="333333"/>
              </a:solidFill>
              <a:uFill>
                <a:solidFill>
                  <a:srgbClr val="FFFFFF"/>
                </a:solidFill>
              </a:uFill>
              <a:latin typeface="Arial"/>
            </a:endParaRPr>
          </a:p>
          <a:p>
            <a:pPr marL="108000">
              <a:buClr>
                <a:srgbClr val="333333"/>
              </a:buClr>
              <a:buSzPct val="45000"/>
            </a:pP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p i can be part of T OP K in each update:</a:t>
            </a:r>
            <a:endParaRPr lang="de-DE" sz="2100" b="0" strike="noStrike" spc="-1" dirty="0">
              <a:solidFill>
                <a:srgbClr val="333333"/>
              </a:solidFill>
              <a:uFill>
                <a:solidFill>
                  <a:srgbClr val="FFFFFF"/>
                </a:solidFill>
              </a:uFill>
              <a:latin typeface="Arial"/>
            </a:endParaRPr>
          </a:p>
          <a:p>
            <a:pPr marL="864000" lvl="1" indent="-324000">
              <a:buClr>
                <a:srgbClr val="333333"/>
              </a:buClr>
              <a:buSzPct val="75000"/>
              <a:buFont typeface="Symbol" charset="2"/>
              <a:buChar char=""/>
            </a:pPr>
            <a:r>
              <a:rPr lang="de-DE" sz="2100" b="0" strike="noStrike" spc="-1" dirty="0">
                <a:solidFill>
                  <a:srgbClr val="333333"/>
                </a:solidFill>
                <a:uFill>
                  <a:solidFill>
                    <a:srgbClr val="FFFFFF"/>
                  </a:solidFill>
                </a:uFill>
                <a:latin typeface="Laksaman"/>
              </a:rPr>
              <a:t>if a point in T OP K expires or</a:t>
            </a:r>
            <a:endParaRPr lang="de-DE" sz="2100" b="0" strike="noStrike" spc="-1" dirty="0">
              <a:solidFill>
                <a:srgbClr val="333333"/>
              </a:solidFill>
              <a:uFill>
                <a:solidFill>
                  <a:srgbClr val="FFFFFF"/>
                </a:solidFill>
              </a:uFill>
              <a:latin typeface="Arial"/>
            </a:endParaRPr>
          </a:p>
          <a:p>
            <a:pPr marL="864000" lvl="1" indent="-324000">
              <a:buClr>
                <a:srgbClr val="333333"/>
              </a:buClr>
              <a:buSzPct val="75000"/>
              <a:buFont typeface="Symbol" charset="2"/>
              <a:buChar char=""/>
            </a:pPr>
            <a:r>
              <a:rPr lang="de-DE" sz="2100" b="0" strike="noStrike" spc="-1" dirty="0">
                <a:solidFill>
                  <a:srgbClr val="333333"/>
                </a:solidFill>
                <a:uFill>
                  <a:solidFill>
                    <a:srgbClr val="FFFFFF"/>
                  </a:solidFill>
                </a:uFill>
                <a:latin typeface="Laksaman"/>
              </a:rPr>
              <a:t>if the score of p i becomes larger than or equal to score k .</a:t>
            </a:r>
            <a:endParaRPr lang="de-DE" sz="2100" b="0" strike="noStrike" spc="-1" dirty="0">
              <a:solidFill>
                <a:srgbClr val="333333"/>
              </a:solidFill>
              <a:uFill>
                <a:solidFill>
                  <a:srgbClr val="FFFFFF"/>
                </a:solidFill>
              </a:uFill>
              <a:latin typeface="Arial"/>
            </a:endParaRPr>
          </a:p>
        </p:txBody>
      </p:sp>
      <p:pic>
        <p:nvPicPr>
          <p:cNvPr id="106" name="Picture 105"/>
          <p:cNvPicPr/>
          <p:nvPr/>
        </p:nvPicPr>
        <p:blipFill>
          <a:blip r:embed="rId2"/>
          <a:stretch/>
        </p:blipFill>
        <p:spPr>
          <a:xfrm>
            <a:off x="963000" y="2376000"/>
            <a:ext cx="4581000" cy="390240"/>
          </a:xfrm>
          <a:prstGeom prst="rect">
            <a:avLst/>
          </a:prstGeom>
          <a:ln>
            <a:noFill/>
          </a:ln>
        </p:spPr>
      </p:pic>
      <p:pic>
        <p:nvPicPr>
          <p:cNvPr id="107" name="Picture 106"/>
          <p:cNvPicPr/>
          <p:nvPr/>
        </p:nvPicPr>
        <p:blipFill>
          <a:blip r:embed="rId2"/>
          <a:stretch/>
        </p:blipFill>
        <p:spPr>
          <a:xfrm>
            <a:off x="963000" y="2376000"/>
            <a:ext cx="5916600" cy="50400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72000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Outline EVA</a:t>
            </a:r>
            <a:endParaRPr lang="de-DE" sz="3300" b="1" strike="noStrike" spc="-1">
              <a:solidFill>
                <a:srgbClr val="333333"/>
              </a:solidFill>
              <a:uFill>
                <a:solidFill>
                  <a:srgbClr val="FFFFFF"/>
                </a:solidFill>
              </a:uFill>
              <a:latin typeface="Open Sans"/>
            </a:endParaRPr>
          </a:p>
        </p:txBody>
      </p:sp>
      <p:pic>
        <p:nvPicPr>
          <p:cNvPr id="109" name="Picture 108"/>
          <p:cNvPicPr/>
          <p:nvPr/>
        </p:nvPicPr>
        <p:blipFill>
          <a:blip r:embed="rId2"/>
          <a:stretch/>
        </p:blipFill>
        <p:spPr>
          <a:xfrm>
            <a:off x="3672000" y="385200"/>
            <a:ext cx="3672000" cy="507996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 name="TextShape 1"/>
          <p:cNvSpPr txBox="1"/>
          <p:nvPr/>
        </p:nvSpPr>
        <p:spPr>
          <a:xfrm>
            <a:off x="720000" y="225720"/>
            <a:ext cx="8855640" cy="946800"/>
          </a:xfrm>
          <a:prstGeom prst="rect">
            <a:avLst/>
          </a:prstGeom>
          <a:noFill/>
          <a:ln>
            <a:noFill/>
          </a:ln>
        </p:spPr>
        <p:txBody>
          <a:bodyPr lIns="0" tIns="0" rIns="0" bIns="0" anchor="ctr"/>
          <a:lstStyle/>
          <a:p>
            <a:endParaRPr lang="de-DE" sz="3300" b="1" strike="noStrike" spc="-1">
              <a:solidFill>
                <a:srgbClr val="333333"/>
              </a:solidFill>
              <a:uFill>
                <a:solidFill>
                  <a:srgbClr val="FFFFFF"/>
                </a:solidFill>
              </a:uFill>
              <a:latin typeface="Open Sans"/>
            </a:endParaRPr>
          </a:p>
        </p:txBody>
      </p:sp>
      <p:sp>
        <p:nvSpPr>
          <p:cNvPr id="111" name="TextShape 2"/>
          <p:cNvSpPr txBox="1"/>
          <p:nvPr/>
        </p:nvSpPr>
        <p:spPr>
          <a:xfrm>
            <a:off x="720000" y="1620000"/>
            <a:ext cx="8640000" cy="3288600"/>
          </a:xfrm>
          <a:prstGeom prst="rect">
            <a:avLst/>
          </a:prstGeom>
          <a:noFill/>
          <a:ln>
            <a:noFill/>
          </a:ln>
        </p:spPr>
        <p:txBody>
          <a:bodyPr lIns="0" tIns="0" rIns="0" bIns="0"/>
          <a:lstStyle/>
          <a:p>
            <a:pPr marL="432000" indent="-324000">
              <a:buClr>
                <a:srgbClr val="333333"/>
              </a:buClr>
              <a:buSzPct val="45000"/>
              <a:buFont typeface="Wingdings" charset="2"/>
              <a:buChar char=""/>
            </a:pPr>
            <a:r>
              <a:rPr lang="de-DE" sz="2100" b="0" strike="noStrike" spc="-1">
                <a:solidFill>
                  <a:srgbClr val="333333"/>
                </a:solidFill>
                <a:uFill>
                  <a:solidFill>
                    <a:srgbClr val="FFFFFF"/>
                  </a:solidFill>
                </a:uFill>
                <a:latin typeface="Arial"/>
              </a:rPr>
              <a:t>Event based proccessing</a:t>
            </a:r>
          </a:p>
          <a:p>
            <a:pPr marL="432000" indent="-324000">
              <a:buClr>
                <a:srgbClr val="333333"/>
              </a:buClr>
              <a:buSzPct val="45000"/>
              <a:buFont typeface="Wingdings" charset="2"/>
              <a:buChar char=""/>
            </a:pPr>
            <a:r>
              <a:rPr lang="de-DE" sz="2100" b="0" strike="noStrike" spc="-1">
                <a:solidFill>
                  <a:srgbClr val="333333"/>
                </a:solidFill>
                <a:uFill>
                  <a:solidFill>
                    <a:srgbClr val="FFFFFF"/>
                  </a:solidFill>
                </a:uFill>
                <a:latin typeface="Arial"/>
              </a:rPr>
              <a:t>Upper bounding scores of existing points</a:t>
            </a:r>
          </a:p>
          <a:p>
            <a:pPr marL="432000" indent="-324000">
              <a:buClr>
                <a:srgbClr val="333333"/>
              </a:buClr>
              <a:buSzPct val="45000"/>
              <a:buFont typeface="Wingdings" charset="2"/>
              <a:buChar char=""/>
            </a:pPr>
            <a:r>
              <a:rPr lang="de-DE" sz="2100" b="0" strike="noStrike" spc="-1">
                <a:solidFill>
                  <a:srgbClr val="333333"/>
                </a:solidFill>
                <a:uFill>
                  <a:solidFill>
                    <a:srgbClr val="FFFFFF"/>
                  </a:solidFill>
                </a:uFill>
                <a:latin typeface="Arial"/>
              </a:rPr>
              <a:t>Upper bounding scores of incoming points</a:t>
            </a:r>
          </a:p>
          <a:p>
            <a:pPr marL="432000" indent="-324000">
              <a:buClr>
                <a:srgbClr val="333333"/>
              </a:buClr>
              <a:buSzPct val="45000"/>
              <a:buFont typeface="Wingdings" charset="2"/>
              <a:buChar char=""/>
            </a:pPr>
            <a:r>
              <a:rPr lang="de-DE" sz="2100" b="0" strike="noStrike" spc="-1">
                <a:solidFill>
                  <a:srgbClr val="333333"/>
                </a:solidFill>
                <a:uFill>
                  <a:solidFill>
                    <a:srgbClr val="FFFFFF"/>
                  </a:solidFill>
                </a:uFill>
                <a:latin typeface="Arial"/>
              </a:rPr>
              <a:t>Outline of EVA</a:t>
            </a:r>
          </a:p>
          <a:p>
            <a:pPr marL="432000" indent="-324000">
              <a:buClr>
                <a:srgbClr val="333333"/>
              </a:buClr>
              <a:buSzPct val="45000"/>
              <a:buFont typeface="Wingdings" charset="2"/>
              <a:buChar char=""/>
            </a:pPr>
            <a:r>
              <a:rPr lang="de-DE" sz="2100" b="0" strike="noStrike" spc="-1">
                <a:solidFill>
                  <a:srgbClr val="333333"/>
                </a:solidFill>
                <a:uFill>
                  <a:solidFill>
                    <a:srgbClr val="FFFFFF"/>
                  </a:solidFill>
                </a:uFill>
                <a:latin typeface="Arial"/>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72000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Advanced Algorithm</a:t>
            </a:r>
            <a:endParaRPr lang="de-DE" sz="3300" b="1" strike="noStrike" spc="-1">
              <a:solidFill>
                <a:srgbClr val="333333"/>
              </a:solidFill>
              <a:uFill>
                <a:solidFill>
                  <a:srgbClr val="FFFFFF"/>
                </a:solidFill>
              </a:uFill>
              <a:latin typeface="Open Sans"/>
            </a:endParaRPr>
          </a:p>
        </p:txBody>
      </p:sp>
      <p:sp>
        <p:nvSpPr>
          <p:cNvPr id="113" name="TextShape 2"/>
          <p:cNvSpPr txBox="1"/>
          <p:nvPr/>
        </p:nvSpPr>
        <p:spPr>
          <a:xfrm>
            <a:off x="576000" y="3564000"/>
            <a:ext cx="9000000" cy="1512000"/>
          </a:xfrm>
          <a:prstGeom prst="rect">
            <a:avLst/>
          </a:prstGeom>
          <a:noFill/>
          <a:ln>
            <a:noFill/>
          </a:ln>
        </p:spPr>
        <p:txBody>
          <a:bodyPr lIns="0" tIns="0" rIns="0" bIns="0"/>
          <a:lstStyle/>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Advanced Event Time Computation</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 </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 </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Using Candidates Points</a:t>
            </a:r>
            <a:endParaRPr lang="de-DE" sz="2100" b="0" strike="noStrike" spc="-1" dirty="0">
              <a:solidFill>
                <a:srgbClr val="333333"/>
              </a:solidFill>
              <a:uFill>
                <a:solidFill>
                  <a:srgbClr val="FFFFFF"/>
                </a:solidFill>
              </a:uFill>
              <a:latin typeface="Arial"/>
            </a:endParaRPr>
          </a:p>
          <a:p>
            <a:pPr marL="864000" lvl="1" indent="-324000">
              <a:buClr>
                <a:srgbClr val="333333"/>
              </a:buClr>
              <a:buSzPct val="75000"/>
              <a:buFont typeface="Symbol" charset="2"/>
              <a:buChar char=""/>
            </a:pPr>
            <a:r>
              <a:rPr lang="de-DE" sz="2100" b="0" strike="noStrike" spc="-1" dirty="0">
                <a:solidFill>
                  <a:srgbClr val="333333"/>
                </a:solidFill>
                <a:uFill>
                  <a:solidFill>
                    <a:srgbClr val="FFFFFF"/>
                  </a:solidFill>
                </a:uFill>
                <a:latin typeface="Laksaman"/>
              </a:rPr>
              <a:t>Continuously evaluate the score of some special points called candidate points, whose event processing time is in the near future.</a:t>
            </a:r>
            <a:endParaRPr lang="de-DE" sz="2100" b="0" strike="noStrike" spc="-1" dirty="0">
              <a:solidFill>
                <a:srgbClr val="333333"/>
              </a:solidFill>
              <a:uFill>
                <a:solidFill>
                  <a:srgbClr val="FFFFFF"/>
                </a:solidFill>
              </a:uFill>
              <a:latin typeface="Arial"/>
            </a:endParaRPr>
          </a:p>
        </p:txBody>
      </p:sp>
      <p:sp>
        <p:nvSpPr>
          <p:cNvPr id="114" name="TextShape 3"/>
          <p:cNvSpPr txBox="1"/>
          <p:nvPr/>
        </p:nvSpPr>
        <p:spPr>
          <a:xfrm>
            <a:off x="576000" y="1348200"/>
            <a:ext cx="9000000" cy="1512000"/>
          </a:xfrm>
          <a:prstGeom prst="rect">
            <a:avLst/>
          </a:prstGeom>
          <a:noFill/>
          <a:ln>
            <a:noFill/>
          </a:ln>
        </p:spPr>
        <p:txBody>
          <a:bodyPr lIns="0" tIns="0" rIns="0" bIns="0"/>
          <a:lstStyle/>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EVA limitation</a:t>
            </a:r>
            <a:endParaRPr lang="de-DE" sz="2100" b="0" strike="noStrike" spc="-1" dirty="0">
              <a:solidFill>
                <a:srgbClr val="333333"/>
              </a:solidFill>
              <a:uFill>
                <a:solidFill>
                  <a:srgbClr val="FFFFFF"/>
                </a:solidFill>
              </a:uFill>
              <a:latin typeface="Arial"/>
            </a:endParaRPr>
          </a:p>
          <a:p>
            <a:pPr marL="864000" lvl="1" indent="-324000">
              <a:buClr>
                <a:srgbClr val="333333"/>
              </a:buClr>
              <a:buSzPct val="75000"/>
              <a:buFont typeface="Symbol" charset="2"/>
              <a:buChar char=""/>
            </a:pPr>
            <a:r>
              <a:rPr lang="de-DE" sz="2100" b="0" strike="noStrike" spc="-1" dirty="0">
                <a:solidFill>
                  <a:srgbClr val="333333"/>
                </a:solidFill>
                <a:uFill>
                  <a:solidFill>
                    <a:srgbClr val="FFFFFF"/>
                  </a:solidFill>
                </a:uFill>
                <a:latin typeface="Laksaman"/>
              </a:rPr>
              <a:t>All points that are not part of T OP K, should be examined at the expiration time of a top-k dominating point.</a:t>
            </a:r>
            <a:endParaRPr lang="de-DE" sz="2100" b="0" strike="noStrike" spc="-1" dirty="0">
              <a:solidFill>
                <a:srgbClr val="333333"/>
              </a:solidFill>
              <a:uFill>
                <a:solidFill>
                  <a:srgbClr val="FFFFFF"/>
                </a:solidFill>
              </a:uFill>
              <a:latin typeface="Arial"/>
            </a:endParaRPr>
          </a:p>
          <a:p>
            <a:pPr marL="864000" lvl="1" indent="-324000">
              <a:buClr>
                <a:srgbClr val="333333"/>
              </a:buClr>
              <a:buSzPct val="75000"/>
              <a:buFont typeface="Symbol" charset="2"/>
              <a:buChar char=""/>
            </a:pPr>
            <a:r>
              <a:rPr lang="de-DE" sz="2100" b="0" strike="noStrike" spc="-1" dirty="0">
                <a:solidFill>
                  <a:srgbClr val="333333"/>
                </a:solidFill>
                <a:uFill>
                  <a:solidFill>
                    <a:srgbClr val="FFFFFF"/>
                  </a:solidFill>
                </a:uFill>
                <a:latin typeface="Laksaman"/>
              </a:rPr>
              <a:t>Possible that many points have a score close to score k , resulting in consecutive exact score computations.</a:t>
            </a:r>
            <a:endParaRPr lang="de-DE" sz="2100" b="0" strike="noStrike" spc="-1" dirty="0">
              <a:solidFill>
                <a:srgbClr val="333333"/>
              </a:solidFill>
              <a:uFill>
                <a:solidFill>
                  <a:srgbClr val="FFFFFF"/>
                </a:solidFill>
              </a:uFill>
              <a:latin typeface="Arial"/>
            </a:endParaRPr>
          </a:p>
          <a:p>
            <a:pPr marL="864000" lvl="1" indent="-324000">
              <a:buClr>
                <a:srgbClr val="333333"/>
              </a:buClr>
              <a:buSzPct val="75000"/>
              <a:buFont typeface="Symbol" charset="2"/>
              <a:buChar char=""/>
            </a:pPr>
            <a:r>
              <a:rPr lang="de-DE" sz="2100" b="0" strike="noStrike" spc="-1" dirty="0">
                <a:solidFill>
                  <a:srgbClr val="333333"/>
                </a:solidFill>
                <a:uFill>
                  <a:solidFill>
                    <a:srgbClr val="FFFFFF"/>
                  </a:solidFill>
                </a:uFill>
                <a:latin typeface="Laksaman"/>
              </a:rPr>
              <a:t>ADA (ADvanced Algorithm).</a:t>
            </a:r>
            <a:endParaRPr lang="de-DE" sz="2100" b="0" strike="noStrike" spc="-1" dirty="0">
              <a:solidFill>
                <a:srgbClr val="333333"/>
              </a:solidFill>
              <a:uFill>
                <a:solidFill>
                  <a:srgbClr val="FFFFFF"/>
                </a:solidFill>
              </a:uFill>
              <a:latin typeface="Arial"/>
            </a:endParaRPr>
          </a:p>
        </p:txBody>
      </p:sp>
      <p:pic>
        <p:nvPicPr>
          <p:cNvPr id="115" name="Picture 114"/>
          <p:cNvPicPr/>
          <p:nvPr/>
        </p:nvPicPr>
        <p:blipFill>
          <a:blip r:embed="rId2"/>
          <a:stretch/>
        </p:blipFill>
        <p:spPr>
          <a:xfrm>
            <a:off x="1248384" y="3990897"/>
            <a:ext cx="4647960" cy="41868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72000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Approximate Solutions</a:t>
            </a:r>
            <a:endParaRPr lang="de-DE" sz="3300" b="1" strike="noStrike" spc="-1">
              <a:solidFill>
                <a:srgbClr val="333333"/>
              </a:solidFill>
              <a:uFill>
                <a:solidFill>
                  <a:srgbClr val="FFFFFF"/>
                </a:solidFill>
              </a:uFill>
              <a:latin typeface="Open Sans"/>
            </a:endParaRPr>
          </a:p>
        </p:txBody>
      </p:sp>
      <p:sp>
        <p:nvSpPr>
          <p:cNvPr id="117" name="TextShape 2"/>
          <p:cNvSpPr txBox="1"/>
          <p:nvPr/>
        </p:nvSpPr>
        <p:spPr>
          <a:xfrm>
            <a:off x="576000" y="1348200"/>
            <a:ext cx="9000000" cy="3691800"/>
          </a:xfrm>
          <a:prstGeom prst="rect">
            <a:avLst/>
          </a:prstGeom>
          <a:noFill/>
          <a:ln>
            <a:noFill/>
          </a:ln>
        </p:spPr>
        <p:txBody>
          <a:bodyPr lIns="0" tIns="0" rIns="0" bIns="0"/>
          <a:lstStyle/>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By using an approximation, a more realistic value (closer to the exact score) may be computed, speeding up query execution and, on the other hand, possibly sacrificing the accuracy of the result.</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The key idea is to maintain a random sample of points in a cell and compute their mean score.</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This value is used as an approximation for the score of any other point of this particular cell.</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The sample size should be large enough so as to guarantee that the estimated score will not be very far from the true mean.</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AHBA (Approximate Hoeffding Bound Algorithm)</a:t>
            </a:r>
            <a:endParaRPr lang="de-DE" sz="2100" b="0" strike="noStrike" spc="-1" dirty="0">
              <a:solidFill>
                <a:srgbClr val="333333"/>
              </a:solidFill>
              <a:uFill>
                <a:solidFill>
                  <a:srgbClr val="FFFFFF"/>
                </a:solidFill>
              </a:u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72000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Approximate Solutions</a:t>
            </a:r>
            <a:endParaRPr lang="de-DE" sz="3300" b="1" strike="noStrike" spc="-1">
              <a:solidFill>
                <a:srgbClr val="333333"/>
              </a:solidFill>
              <a:uFill>
                <a:solidFill>
                  <a:srgbClr val="FFFFFF"/>
                </a:solidFill>
              </a:uFill>
              <a:latin typeface="Open Sans"/>
            </a:endParaRPr>
          </a:p>
        </p:txBody>
      </p:sp>
      <p:sp>
        <p:nvSpPr>
          <p:cNvPr id="119" name="TextShape 2"/>
          <p:cNvSpPr txBox="1"/>
          <p:nvPr/>
        </p:nvSpPr>
        <p:spPr>
          <a:xfrm>
            <a:off x="576000" y="1348200"/>
            <a:ext cx="9000000" cy="3691800"/>
          </a:xfrm>
          <a:prstGeom prst="rect">
            <a:avLst/>
          </a:prstGeom>
          <a:noFill/>
          <a:ln>
            <a:noFill/>
          </a:ln>
        </p:spPr>
        <p:txBody>
          <a:bodyPr lIns="0" tIns="0" rIns="0" bIns="0"/>
          <a:lstStyle/>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By assuming that the data distribution does not change rapidly, it is possible to ignore some points by excluding them from the event generation mechanism.</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(By assuming that data distribution does not change significantly). Let minscore(c j ) denote the smallest possible score of all points contained in cell c j . All points belonging to c j are excluded from event processing if score 1 − score k &lt; score k −minscore(c j ). This algorithm, denoted as AMSA (Approximate Minimum Score Algorithm), uses an aggressive heuristic-based technique to speed-up processing, but it does not provide any guarantees regarding accuracy.</a:t>
            </a:r>
            <a:endParaRPr lang="de-DE" sz="2100" b="0" strike="noStrike" spc="-1" dirty="0">
              <a:solidFill>
                <a:srgbClr val="333333"/>
              </a:solidFill>
              <a:uFill>
                <a:solidFill>
                  <a:srgbClr val="FFFFFF"/>
                </a:solidFill>
              </a:u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72000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Performance Evaluation</a:t>
            </a:r>
            <a:endParaRPr lang="de-DE" sz="3300" b="1" strike="noStrike" spc="-1">
              <a:solidFill>
                <a:srgbClr val="333333"/>
              </a:solidFill>
              <a:uFill>
                <a:solidFill>
                  <a:srgbClr val="FFFFFF"/>
                </a:solidFill>
              </a:uFill>
              <a:latin typeface="Open Sans"/>
            </a:endParaRPr>
          </a:p>
        </p:txBody>
      </p:sp>
      <p:pic>
        <p:nvPicPr>
          <p:cNvPr id="121" name="Picture 120"/>
          <p:cNvPicPr/>
          <p:nvPr/>
        </p:nvPicPr>
        <p:blipFill>
          <a:blip r:embed="rId2"/>
          <a:stretch/>
        </p:blipFill>
        <p:spPr>
          <a:xfrm>
            <a:off x="474840" y="2232000"/>
            <a:ext cx="4133160" cy="2272320"/>
          </a:xfrm>
          <a:prstGeom prst="rect">
            <a:avLst/>
          </a:prstGeom>
          <a:ln>
            <a:noFill/>
          </a:ln>
        </p:spPr>
      </p:pic>
      <p:pic>
        <p:nvPicPr>
          <p:cNvPr id="122" name="Picture 121"/>
          <p:cNvPicPr/>
          <p:nvPr/>
        </p:nvPicPr>
        <p:blipFill>
          <a:blip r:embed="rId3"/>
          <a:stretch/>
        </p:blipFill>
        <p:spPr>
          <a:xfrm>
            <a:off x="5112000" y="1649880"/>
            <a:ext cx="4505040" cy="223812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122"/>
          <p:cNvPicPr/>
          <p:nvPr/>
        </p:nvPicPr>
        <p:blipFill>
          <a:blip r:embed="rId2"/>
          <a:stretch/>
        </p:blipFill>
        <p:spPr>
          <a:xfrm>
            <a:off x="1152000" y="136440"/>
            <a:ext cx="6840000" cy="548172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123"/>
          <p:cNvPicPr/>
          <p:nvPr/>
        </p:nvPicPr>
        <p:blipFill>
          <a:blip r:embed="rId2"/>
          <a:stretch/>
        </p:blipFill>
        <p:spPr>
          <a:xfrm>
            <a:off x="504000" y="2115720"/>
            <a:ext cx="4786920" cy="1988280"/>
          </a:xfrm>
          <a:prstGeom prst="rect">
            <a:avLst/>
          </a:prstGeom>
          <a:ln>
            <a:noFill/>
          </a:ln>
        </p:spPr>
      </p:pic>
      <p:pic>
        <p:nvPicPr>
          <p:cNvPr id="125" name="Picture 124"/>
          <p:cNvPicPr/>
          <p:nvPr/>
        </p:nvPicPr>
        <p:blipFill>
          <a:blip r:embed="rId3"/>
          <a:stretch/>
        </p:blipFill>
        <p:spPr>
          <a:xfrm>
            <a:off x="5760000" y="1341720"/>
            <a:ext cx="3888000" cy="3122280"/>
          </a:xfrm>
          <a:prstGeom prst="rect">
            <a:avLst/>
          </a:prstGeom>
          <a:ln>
            <a:noFill/>
          </a:ln>
        </p:spPr>
      </p:pic>
      <p:pic>
        <p:nvPicPr>
          <p:cNvPr id="126" name="Picture 125"/>
          <p:cNvPicPr/>
          <p:nvPr/>
        </p:nvPicPr>
        <p:blipFill>
          <a:blip r:embed="rId2"/>
          <a:stretch/>
        </p:blipFill>
        <p:spPr>
          <a:xfrm>
            <a:off x="170280" y="1800000"/>
            <a:ext cx="5373720" cy="2232000"/>
          </a:xfrm>
          <a:prstGeom prst="rect">
            <a:avLst/>
          </a:prstGeom>
          <a:ln>
            <a:noFill/>
          </a:ln>
        </p:spPr>
      </p:pic>
      <p:sp>
        <p:nvSpPr>
          <p:cNvPr id="127" name="TextShape 1"/>
          <p:cNvSpPr txBox="1"/>
          <p:nvPr/>
        </p:nvSpPr>
        <p:spPr>
          <a:xfrm>
            <a:off x="72036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Performance Evaluation</a:t>
            </a:r>
            <a:endParaRPr lang="de-DE" sz="3300" b="1" strike="noStrike" spc="-1">
              <a:solidFill>
                <a:srgbClr val="333333"/>
              </a:solidFill>
              <a:uFill>
                <a:solidFill>
                  <a:srgbClr val="FFFFFF"/>
                </a:solidFill>
              </a:uFill>
              <a:latin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72000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TOP-K Queries</a:t>
            </a:r>
            <a:endParaRPr lang="de-DE" sz="3300" b="1" strike="noStrike" spc="-1">
              <a:solidFill>
                <a:srgbClr val="333333"/>
              </a:solidFill>
              <a:uFill>
                <a:solidFill>
                  <a:srgbClr val="FFFFFF"/>
                </a:solidFill>
              </a:uFill>
              <a:latin typeface="Open Sans"/>
            </a:endParaRPr>
          </a:p>
        </p:txBody>
      </p:sp>
      <p:sp>
        <p:nvSpPr>
          <p:cNvPr id="83" name="TextShape 2"/>
          <p:cNvSpPr txBox="1"/>
          <p:nvPr/>
        </p:nvSpPr>
        <p:spPr>
          <a:xfrm>
            <a:off x="720000" y="1620000"/>
            <a:ext cx="8640000" cy="3288600"/>
          </a:xfrm>
          <a:prstGeom prst="rect">
            <a:avLst/>
          </a:prstGeom>
          <a:noFill/>
          <a:ln>
            <a:noFill/>
          </a:ln>
        </p:spPr>
        <p:txBody>
          <a:bodyPr lIns="0" tIns="0" rIns="0" bIns="0"/>
          <a:lstStyle/>
          <a:p>
            <a:pPr marL="432000" indent="-324000">
              <a:lnSpc>
                <a:spcPct val="150000"/>
              </a:lnSpc>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Ranking func is is required, assign a val to each point.</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The result of top-k query comprises the k points with the highest value with respect to f().</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200" b="0" strike="noStrike" spc="-1" dirty="0">
                <a:solidFill>
                  <a:srgbClr val="003300"/>
                </a:solidFill>
                <a:uFill>
                  <a:solidFill>
                    <a:srgbClr val="FFFFFF"/>
                  </a:solidFill>
                </a:uFill>
                <a:latin typeface="Laksaman"/>
              </a:rPr>
              <a:t>The number of answers is controlled by the parameter k, although in some cases the cardinality of the result set may exceed k due to ties (i.e., two or more points may have the same value.)</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200" b="0" strike="noStrike" spc="-1" dirty="0">
                <a:solidFill>
                  <a:srgbClr val="990000"/>
                </a:solidFill>
                <a:uFill>
                  <a:solidFill>
                    <a:srgbClr val="FFFFFF"/>
                  </a:solidFill>
                </a:uFill>
                <a:latin typeface="Laksaman"/>
              </a:rPr>
              <a:t>Ranking function is required. This function is usually user-defined, whereas different functions generally result in different results.</a:t>
            </a:r>
            <a:endParaRPr lang="de-DE" sz="2100" b="0" strike="noStrike" spc="-1" dirty="0">
              <a:solidFill>
                <a:srgbClr val="333333"/>
              </a:solidFill>
              <a:uFill>
                <a:solidFill>
                  <a:srgbClr val="FFFFFF"/>
                </a:solidFill>
              </a:u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72000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Conclusion</a:t>
            </a:r>
            <a:endParaRPr lang="de-DE" sz="3300" b="1" strike="noStrike" spc="-1">
              <a:solidFill>
                <a:srgbClr val="333333"/>
              </a:solidFill>
              <a:uFill>
                <a:solidFill>
                  <a:srgbClr val="FFFFFF"/>
                </a:solidFill>
              </a:uFill>
              <a:latin typeface="Open Sans"/>
            </a:endParaRPr>
          </a:p>
        </p:txBody>
      </p:sp>
      <p:sp>
        <p:nvSpPr>
          <p:cNvPr id="129" name="TextShape 2"/>
          <p:cNvSpPr txBox="1"/>
          <p:nvPr/>
        </p:nvSpPr>
        <p:spPr>
          <a:xfrm>
            <a:off x="576000" y="1168200"/>
            <a:ext cx="9000000" cy="3691800"/>
          </a:xfrm>
          <a:prstGeom prst="rect">
            <a:avLst/>
          </a:prstGeom>
          <a:noFill/>
          <a:ln>
            <a:noFill/>
          </a:ln>
        </p:spPr>
        <p:txBody>
          <a:bodyPr lIns="0" tIns="0" rIns="0" bIns="0"/>
          <a:lstStyle/>
          <a:p>
            <a:pPr marL="432000" indent="-324000">
              <a:buClr>
                <a:srgbClr val="333333"/>
              </a:buClr>
              <a:buSzPct val="45000"/>
              <a:buFont typeface="Wingdings" charset="2"/>
              <a:buChar char=""/>
            </a:pPr>
            <a:r>
              <a:rPr lang="de-DE" sz="1800" b="0" strike="noStrike" spc="-1" dirty="0">
                <a:solidFill>
                  <a:srgbClr val="333333"/>
                </a:solidFill>
                <a:uFill>
                  <a:solidFill>
                    <a:srgbClr val="FFFFFF"/>
                  </a:solidFill>
                </a:uFill>
                <a:latin typeface="Laksaman"/>
              </a:rPr>
              <a:t>Top-k dominating queries → an intuitive ranking function is used, the result is bounded by k.</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1800" b="0" strike="noStrike" spc="-1" dirty="0">
                <a:solidFill>
                  <a:srgbClr val="333333"/>
                </a:solidFill>
                <a:uFill>
                  <a:solidFill>
                    <a:srgbClr val="FFFFFF"/>
                  </a:solidFill>
                </a:uFill>
                <a:latin typeface="Laksaman"/>
              </a:rPr>
              <a:t>ADA shows the best overall performance.</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1800" b="0" strike="noStrike" spc="-1" dirty="0">
                <a:solidFill>
                  <a:srgbClr val="333333"/>
                </a:solidFill>
                <a:uFill>
                  <a:solidFill>
                    <a:srgbClr val="FFFFFF"/>
                  </a:solidFill>
                </a:uFill>
                <a:latin typeface="Laksaman"/>
              </a:rPr>
              <a:t>AHBA and AMSA, which sacrifice accuracy for faster computation.</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1800" b="0" strike="noStrike" spc="-1" dirty="0">
                <a:solidFill>
                  <a:srgbClr val="333333"/>
                </a:solidFill>
                <a:uFill>
                  <a:solidFill>
                    <a:srgbClr val="FFFFFF"/>
                  </a:solidFill>
                </a:uFill>
                <a:latin typeface="Laksaman"/>
              </a:rPr>
              <a:t>AHBA is based on sampling and offers probabilistic guarantees regarding the approximation error. On the other hand, AMSA is based on event pruning leading to faster processing with less accuracy compared to AHBA.</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1800" b="0" strike="noStrike" spc="-1" dirty="0">
                <a:solidFill>
                  <a:srgbClr val="333333"/>
                </a:solidFill>
                <a:uFill>
                  <a:solidFill>
                    <a:srgbClr val="FFFFFF"/>
                  </a:solidFill>
                </a:uFill>
                <a:latin typeface="Laksaman"/>
              </a:rPr>
              <a:t>Strict accuracy → ADA</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1800" b="0" strike="noStrike" spc="-1" dirty="0">
                <a:solidFill>
                  <a:srgbClr val="333333"/>
                </a:solidFill>
                <a:uFill>
                  <a:solidFill>
                    <a:srgbClr val="FFFFFF"/>
                  </a:solidFill>
                </a:uFill>
                <a:latin typeface="Laksaman"/>
              </a:rPr>
              <a:t>In case a heavy system load is detected and accuracy may be compromised (but within limits) → AHBA</a:t>
            </a:r>
            <a:endParaRPr lang="de-DE" sz="2100" b="0" strike="noStrike" spc="-1" dirty="0">
              <a:solidFill>
                <a:srgbClr val="333333"/>
              </a:solidFill>
              <a:uFill>
                <a:solidFill>
                  <a:srgbClr val="FFFFFF"/>
                </a:solidFill>
              </a:uFill>
              <a:latin typeface="Arial"/>
            </a:endParaRPr>
          </a:p>
          <a:p>
            <a:pPr marL="432000" indent="-324000">
              <a:buClr>
                <a:srgbClr val="333333"/>
              </a:buClr>
              <a:buSzPct val="45000"/>
              <a:buFont typeface="Wingdings" charset="2"/>
              <a:buChar char=""/>
            </a:pPr>
            <a:r>
              <a:rPr lang="de-DE" sz="1800" b="0" strike="noStrike" spc="-1" dirty="0">
                <a:solidFill>
                  <a:srgbClr val="333333"/>
                </a:solidFill>
                <a:uFill>
                  <a:solidFill>
                    <a:srgbClr val="FFFFFF"/>
                  </a:solidFill>
                </a:uFill>
                <a:latin typeface="Laksaman"/>
              </a:rPr>
              <a:t>Fast solution → AMSA.</a:t>
            </a:r>
            <a:endParaRPr lang="de-DE" sz="2100" b="0" strike="noStrike" spc="-1" dirty="0">
              <a:solidFill>
                <a:srgbClr val="333333"/>
              </a:solidFill>
              <a:uFill>
                <a:solidFill>
                  <a:srgbClr val="FFFFFF"/>
                </a:solidFill>
              </a:u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720360" y="3021480"/>
            <a:ext cx="8855640" cy="1109880"/>
          </a:xfrm>
          <a:prstGeom prst="rect">
            <a:avLst/>
          </a:prstGeom>
          <a:noFill/>
          <a:ln>
            <a:noFill/>
          </a:ln>
        </p:spPr>
        <p:txBody>
          <a:bodyPr lIns="0" tIns="0" rIns="0" bIns="0" anchor="ctr"/>
          <a:lstStyle/>
          <a:p>
            <a:r>
              <a:rPr lang="de-DE" sz="3300" b="0" i="1" strike="noStrike" spc="-1">
                <a:solidFill>
                  <a:srgbClr val="333333"/>
                </a:solidFill>
                <a:uFill>
                  <a:solidFill>
                    <a:srgbClr val="FFFFFF"/>
                  </a:solidFill>
                </a:uFill>
                <a:latin typeface="Century Schoolbook L"/>
              </a:rPr>
              <a:t>THANKS!</a:t>
            </a:r>
            <a:endParaRPr lang="de-DE" sz="3300" b="1" strike="noStrike" spc="-1">
              <a:solidFill>
                <a:srgbClr val="333333"/>
              </a:solidFill>
              <a:uFill>
                <a:solidFill>
                  <a:srgbClr val="FFFFFF"/>
                </a:solidFill>
              </a:uFill>
              <a:latin typeface="Open Sans"/>
            </a:endParaRPr>
          </a:p>
        </p:txBody>
      </p:sp>
      <p:sp>
        <p:nvSpPr>
          <p:cNvPr id="131" name="TextShape 2"/>
          <p:cNvSpPr txBox="1"/>
          <p:nvPr/>
        </p:nvSpPr>
        <p:spPr>
          <a:xfrm>
            <a:off x="709920" y="4131000"/>
            <a:ext cx="8855640" cy="946800"/>
          </a:xfrm>
          <a:prstGeom prst="rect">
            <a:avLst/>
          </a:prstGeom>
          <a:noFill/>
          <a:ln>
            <a:noFill/>
          </a:ln>
        </p:spPr>
        <p:txBody>
          <a:bodyPr lIns="0" tIns="0" rIns="0" bIns="0" anchor="ctr"/>
          <a:lstStyle/>
          <a:p>
            <a:r>
              <a:rPr lang="de-DE" sz="2200" b="1" i="1" strike="noStrike" spc="-1">
                <a:solidFill>
                  <a:srgbClr val="333333"/>
                </a:solidFill>
                <a:uFill>
                  <a:solidFill>
                    <a:srgbClr val="FFFFFF"/>
                  </a:solidFill>
                </a:uFill>
                <a:latin typeface="Laksaman"/>
              </a:rPr>
              <a:t>CONTINUOUS TOP-K DOMINATING QUERIES</a:t>
            </a:r>
            <a:r>
              <a:rPr lang="de-DE" sz="2200" b="0" strike="noStrike" spc="-1">
                <a:solidFill>
                  <a:srgbClr val="333333"/>
                </a:solidFill>
                <a:uFill>
                  <a:solidFill>
                    <a:srgbClr val="FFFFFF"/>
                  </a:solidFill>
                </a:uFill>
                <a:latin typeface="Laksaman"/>
              </a:rPr>
              <a:t>
</a:t>
            </a:r>
            <a:r>
              <a:rPr lang="de-DE" sz="1600" b="0" strike="noStrike" spc="-1">
                <a:solidFill>
                  <a:srgbClr val="333333"/>
                </a:solidFill>
                <a:uFill>
                  <a:solidFill>
                    <a:srgbClr val="FFFFFF"/>
                  </a:solidFill>
                </a:uFill>
                <a:latin typeface="Laksaman"/>
              </a:rPr>
              <a:t>Maria Kontaki, Apostolos N, Yannis Manolopoulos</a:t>
            </a:r>
            <a:endParaRPr lang="de-DE" sz="3300" b="1" strike="noStrike" spc="-1">
              <a:solidFill>
                <a:srgbClr val="333333"/>
              </a:solidFill>
              <a:uFill>
                <a:solidFill>
                  <a:srgbClr val="FFFFFF"/>
                </a:solidFill>
              </a:uFill>
              <a:latin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2800" i="1" spc="-1" dirty="0" smtClean="0">
                <a:solidFill>
                  <a:srgbClr val="333333"/>
                </a:solidFill>
                <a:uFill>
                  <a:solidFill>
                    <a:srgbClr val="FFFFFF"/>
                  </a:solidFill>
                </a:uFill>
                <a:latin typeface="Century Schoolbook L"/>
              </a:rPr>
              <a:t>CONTINUOUS </a:t>
            </a:r>
            <a:r>
              <a:rPr lang="de-DE" sz="2800" i="1" spc="-1" dirty="0">
                <a:solidFill>
                  <a:srgbClr val="333333"/>
                </a:solidFill>
                <a:uFill>
                  <a:solidFill>
                    <a:srgbClr val="FFFFFF"/>
                  </a:solidFill>
                </a:uFill>
                <a:latin typeface="Century Schoolbook L"/>
              </a:rPr>
              <a:t>TOP-K DOMINATING </a:t>
            </a:r>
            <a:r>
              <a:rPr lang="de-DE" sz="2800" i="1" spc="-1" dirty="0" smtClean="0">
                <a:solidFill>
                  <a:srgbClr val="333333"/>
                </a:solidFill>
                <a:uFill>
                  <a:solidFill>
                    <a:srgbClr val="FFFFFF"/>
                  </a:solidFill>
                </a:uFill>
                <a:latin typeface="Century Schoolbook L"/>
              </a:rPr>
              <a:t>QUERIES on DISTRIBUTED DATA</a:t>
            </a:r>
            <a:endParaRPr lang="en-US" sz="2800" dirty="0"/>
          </a:p>
        </p:txBody>
      </p:sp>
      <p:sp>
        <p:nvSpPr>
          <p:cNvPr id="3" name="Subtitle 2"/>
          <p:cNvSpPr>
            <a:spLocks noGrp="1"/>
          </p:cNvSpPr>
          <p:nvPr>
            <p:ph type="subTitle"/>
          </p:nvPr>
        </p:nvSpPr>
        <p:spPr>
          <a:xfrm>
            <a:off x="720000" y="2251290"/>
            <a:ext cx="8855640" cy="946800"/>
          </a:xfrm>
        </p:spPr>
        <p:txBody>
          <a:bodyPr/>
          <a:lstStyle/>
          <a:p>
            <a:r>
              <a:rPr lang="en-US" sz="2400" b="1" dirty="0" smtClean="0"/>
              <a:t>PROBLEM</a:t>
            </a:r>
            <a:r>
              <a:rPr lang="en-US" sz="2400" dirty="0" smtClean="0"/>
              <a:t>:</a:t>
            </a:r>
          </a:p>
          <a:p>
            <a:pPr marL="457200" lvl="1" indent="0">
              <a:buNone/>
            </a:pPr>
            <a:r>
              <a:rPr lang="en-US" dirty="0" smtClean="0"/>
              <a:t>Given a dynamic</a:t>
            </a:r>
            <a:r>
              <a:rPr lang="en-US" b="1" dirty="0" smtClean="0"/>
              <a:t> distributed data</a:t>
            </a:r>
            <a:r>
              <a:rPr lang="en-US" dirty="0" smtClean="0"/>
              <a:t> stream containing n active points p1, …, </a:t>
            </a:r>
            <a:r>
              <a:rPr lang="en-US" dirty="0" err="1" smtClean="0"/>
              <a:t>pn</a:t>
            </a:r>
            <a:r>
              <a:rPr lang="en-US" dirty="0" smtClean="0"/>
              <a:t>, where pi E Rd and n is the sliding window size.</a:t>
            </a:r>
          </a:p>
          <a:p>
            <a:pPr marL="457200" lvl="1" indent="0">
              <a:buNone/>
            </a:pPr>
            <a:r>
              <a:rPr lang="en-US" dirty="0" smtClean="0"/>
              <a:t>Monitor the k points with the highest domination score continuously.</a:t>
            </a:r>
            <a:endParaRPr lang="en-US" dirty="0"/>
          </a:p>
        </p:txBody>
      </p:sp>
    </p:spTree>
    <p:extLst>
      <p:ext uri="{BB962C8B-B14F-4D97-AF65-F5344CB8AC3E}">
        <p14:creationId xmlns:p14="http://schemas.microsoft.com/office/powerpoint/2010/main" val="133015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2800" i="1" spc="-1" dirty="0" smtClean="0">
                <a:solidFill>
                  <a:srgbClr val="333333"/>
                </a:solidFill>
                <a:uFill>
                  <a:solidFill>
                    <a:srgbClr val="FFFFFF"/>
                  </a:solidFill>
                </a:uFill>
                <a:latin typeface="Century Schoolbook L"/>
              </a:rPr>
              <a:t>CONTINUOUS </a:t>
            </a:r>
            <a:r>
              <a:rPr lang="de-DE" sz="2800" i="1" spc="-1" dirty="0">
                <a:solidFill>
                  <a:srgbClr val="333333"/>
                </a:solidFill>
                <a:uFill>
                  <a:solidFill>
                    <a:srgbClr val="FFFFFF"/>
                  </a:solidFill>
                </a:uFill>
                <a:latin typeface="Century Schoolbook L"/>
              </a:rPr>
              <a:t>TOP-K DOMINATING </a:t>
            </a:r>
            <a:r>
              <a:rPr lang="de-DE" sz="2800" i="1" spc="-1" dirty="0" smtClean="0">
                <a:solidFill>
                  <a:srgbClr val="333333"/>
                </a:solidFill>
                <a:uFill>
                  <a:solidFill>
                    <a:srgbClr val="FFFFFF"/>
                  </a:solidFill>
                </a:uFill>
                <a:latin typeface="Century Schoolbook L"/>
              </a:rPr>
              <a:t>QUERIES ON DISTRIBUTED DATA</a:t>
            </a:r>
            <a:endParaRPr lang="en-US" sz="2800" dirty="0"/>
          </a:p>
        </p:txBody>
      </p:sp>
      <p:sp>
        <p:nvSpPr>
          <p:cNvPr id="5" name="TextBox 4"/>
          <p:cNvSpPr txBox="1"/>
          <p:nvPr/>
        </p:nvSpPr>
        <p:spPr>
          <a:xfrm>
            <a:off x="342919" y="1679387"/>
            <a:ext cx="4643609" cy="3693319"/>
          </a:xfrm>
          <a:prstGeom prst="rect">
            <a:avLst/>
          </a:prstGeom>
          <a:noFill/>
        </p:spPr>
        <p:txBody>
          <a:bodyPr wrap="square" rtlCol="0">
            <a:spAutoFit/>
          </a:bodyPr>
          <a:lstStyle/>
          <a:p>
            <a:pPr marL="342900" indent="-342900">
              <a:buAutoNum type="arabicPeriod"/>
            </a:pPr>
            <a:r>
              <a:rPr lang="en-US" dirty="0" smtClean="0"/>
              <a:t>Sliding Windows</a:t>
            </a:r>
            <a:r>
              <a:rPr lang="en-US" dirty="0"/>
              <a:t> </a:t>
            </a:r>
            <a:r>
              <a:rPr lang="en-US" dirty="0" smtClean="0">
                <a:sym typeface="Wingdings" panose="05000000000000000000" pitchFamily="2" charset="2"/>
              </a:rPr>
              <a:t> Count Based</a:t>
            </a:r>
          </a:p>
          <a:p>
            <a:pPr marL="342900" indent="-342900">
              <a:buAutoNum type="arabicPeriod"/>
            </a:pPr>
            <a:r>
              <a:rPr lang="en-US" dirty="0" smtClean="0">
                <a:sym typeface="Wingdings" panose="05000000000000000000" pitchFamily="2" charset="2"/>
              </a:rPr>
              <a:t>Grid Based Indexing</a:t>
            </a:r>
          </a:p>
          <a:p>
            <a:pPr marL="342900" indent="-342900">
              <a:buAutoNum type="arabicPeriod"/>
            </a:pPr>
            <a:r>
              <a:rPr lang="en-US" dirty="0" smtClean="0">
                <a:sym typeface="Wingdings" panose="05000000000000000000" pitchFamily="2" charset="2"/>
              </a:rPr>
              <a:t>Domination Score </a:t>
            </a:r>
            <a:endParaRPr lang="en-US" dirty="0">
              <a:sym typeface="Wingdings" panose="05000000000000000000" pitchFamily="2" charset="2"/>
            </a:endParaRPr>
          </a:p>
          <a:p>
            <a:pPr marL="800100" lvl="1" indent="-342900">
              <a:buAutoNum type="arabicPeriod"/>
            </a:pPr>
            <a:r>
              <a:rPr lang="en-US" dirty="0" smtClean="0">
                <a:sym typeface="Wingdings" panose="05000000000000000000" pitchFamily="2" charset="2"/>
              </a:rPr>
              <a:t>BFA</a:t>
            </a:r>
          </a:p>
          <a:p>
            <a:pPr marL="800100" lvl="1" indent="-342900">
              <a:buAutoNum type="arabicPeriod"/>
            </a:pPr>
            <a:r>
              <a:rPr lang="en-US" dirty="0" smtClean="0">
                <a:sym typeface="Wingdings" panose="05000000000000000000" pitchFamily="2" charset="2"/>
              </a:rPr>
              <a:t>EVA</a:t>
            </a:r>
          </a:p>
          <a:p>
            <a:pPr marL="1257300" lvl="2" indent="-342900">
              <a:buAutoNum type="arabicPeriod"/>
            </a:pPr>
            <a:r>
              <a:rPr lang="en-US" dirty="0" smtClean="0">
                <a:sym typeface="Wingdings" panose="05000000000000000000" pitchFamily="2" charset="2"/>
              </a:rPr>
              <a:t>(Upper-Bounding Scores of Existing Points</a:t>
            </a:r>
          </a:p>
          <a:p>
            <a:pPr marL="1257300" lvl="2" indent="-342900">
              <a:buAutoNum type="arabicPeriod"/>
            </a:pPr>
            <a:r>
              <a:rPr lang="en-US" dirty="0" smtClean="0">
                <a:sym typeface="Wingdings" panose="05000000000000000000" pitchFamily="2" charset="2"/>
              </a:rPr>
              <a:t>Upper-Bounding </a:t>
            </a:r>
            <a:r>
              <a:rPr lang="en-US" dirty="0">
                <a:sym typeface="Wingdings" panose="05000000000000000000" pitchFamily="2" charset="2"/>
              </a:rPr>
              <a:t>Scores of </a:t>
            </a:r>
            <a:r>
              <a:rPr lang="en-US" dirty="0" smtClean="0">
                <a:sym typeface="Wingdings" panose="05000000000000000000" pitchFamily="2" charset="2"/>
              </a:rPr>
              <a:t>Incoming Points) </a:t>
            </a:r>
          </a:p>
          <a:p>
            <a:pPr lvl="2"/>
            <a:r>
              <a:rPr lang="en-US" dirty="0" smtClean="0">
                <a:sym typeface="Wingdings" panose="05000000000000000000" pitchFamily="2" charset="2"/>
              </a:rPr>
              <a:t> ADA</a:t>
            </a:r>
          </a:p>
          <a:p>
            <a:pPr marL="1316038" lvl="4" indent="171450">
              <a:buFontTx/>
              <a:buChar char="-"/>
            </a:pPr>
            <a:r>
              <a:rPr lang="en-US" dirty="0" smtClean="0">
                <a:sym typeface="Wingdings" panose="05000000000000000000" pitchFamily="2" charset="2"/>
              </a:rPr>
              <a:t>Advanced Time Computation</a:t>
            </a:r>
          </a:p>
          <a:p>
            <a:pPr marL="1316038" lvl="4" indent="171450">
              <a:buFontTx/>
              <a:buChar char="-"/>
            </a:pPr>
            <a:r>
              <a:rPr lang="en-US" dirty="0" smtClean="0">
                <a:sym typeface="Wingdings" panose="05000000000000000000" pitchFamily="2" charset="2"/>
              </a:rPr>
              <a:t>Using Candidates Points</a:t>
            </a:r>
          </a:p>
          <a:p>
            <a:pPr marL="1316038" lvl="4" indent="171450">
              <a:buFontTx/>
              <a:buChar char="-"/>
            </a:pPr>
            <a:r>
              <a:rPr lang="en-US" dirty="0" smtClean="0">
                <a:sym typeface="Wingdings" panose="05000000000000000000" pitchFamily="2" charset="2"/>
              </a:rPr>
              <a:t>Evicting Obsolete Events</a:t>
            </a:r>
          </a:p>
        </p:txBody>
      </p:sp>
      <p:sp>
        <p:nvSpPr>
          <p:cNvPr id="6" name="TextBox 5"/>
          <p:cNvSpPr txBox="1"/>
          <p:nvPr/>
        </p:nvSpPr>
        <p:spPr>
          <a:xfrm>
            <a:off x="5062476" y="2048719"/>
            <a:ext cx="4643609" cy="2862322"/>
          </a:xfrm>
          <a:prstGeom prst="rect">
            <a:avLst/>
          </a:prstGeom>
          <a:noFill/>
        </p:spPr>
        <p:txBody>
          <a:bodyPr wrap="square" rtlCol="0">
            <a:spAutoFit/>
          </a:bodyPr>
          <a:lstStyle/>
          <a:p>
            <a:pPr marL="342900" indent="-342900">
              <a:buAutoNum type="arabicPeriod"/>
            </a:pPr>
            <a:r>
              <a:rPr lang="en-US" dirty="0" smtClean="0">
                <a:sym typeface="Wingdings" panose="05000000000000000000" pitchFamily="2" charset="2"/>
              </a:rPr>
              <a:t>Routing Mechanism Construction Phase</a:t>
            </a:r>
          </a:p>
          <a:p>
            <a:pPr marL="800100" lvl="1" indent="-342900">
              <a:buAutoNum type="arabicPeriod"/>
            </a:pPr>
            <a:r>
              <a:rPr lang="en-US" dirty="0" smtClean="0">
                <a:sym typeface="Wingdings" panose="05000000000000000000" pitchFamily="2" charset="2"/>
              </a:rPr>
              <a:t>Pre-processing phase where super-peers gather some carefully selected data from their peers.</a:t>
            </a:r>
          </a:p>
          <a:p>
            <a:pPr marL="800100" lvl="1" indent="-342900">
              <a:buAutoNum type="arabicPeriod"/>
            </a:pPr>
            <a:r>
              <a:rPr lang="en-US" dirty="0" smtClean="0"/>
              <a:t>Thereafter</a:t>
            </a:r>
            <a:r>
              <a:rPr lang="en-US" dirty="0"/>
              <a:t>, </a:t>
            </a:r>
            <a:r>
              <a:rPr lang="en-US" dirty="0" smtClean="0"/>
              <a:t>at query </a:t>
            </a:r>
            <a:r>
              <a:rPr lang="en-US" dirty="0"/>
              <a:t>processing time, a super-peer can execute the </a:t>
            </a:r>
            <a:r>
              <a:rPr lang="en-US" dirty="0" smtClean="0"/>
              <a:t>query over </a:t>
            </a:r>
            <a:r>
              <a:rPr lang="en-US" dirty="0"/>
              <a:t>its locally aggregated data and retrieve the fraction </a:t>
            </a:r>
            <a:r>
              <a:rPr lang="en-US" dirty="0" smtClean="0"/>
              <a:t>of the </a:t>
            </a:r>
            <a:r>
              <a:rPr lang="en-US" dirty="0"/>
              <a:t>top-</a:t>
            </a:r>
            <a:r>
              <a:rPr lang="en-US" i="1" dirty="0"/>
              <a:t>k </a:t>
            </a:r>
            <a:r>
              <a:rPr lang="en-US" dirty="0"/>
              <a:t>query result that corresponds to its peers.</a:t>
            </a:r>
            <a:endParaRPr lang="en-US" dirty="0" smtClean="0">
              <a:sym typeface="Wingdings" panose="05000000000000000000" pitchFamily="2" charset="2"/>
            </a:endParaRPr>
          </a:p>
        </p:txBody>
      </p:sp>
      <p:sp>
        <p:nvSpPr>
          <p:cNvPr id="7" name="Rectangle 6"/>
          <p:cNvSpPr/>
          <p:nvPr/>
        </p:nvSpPr>
        <p:spPr>
          <a:xfrm>
            <a:off x="5062476" y="1679387"/>
            <a:ext cx="2366930" cy="369332"/>
          </a:xfrm>
          <a:prstGeom prst="rect">
            <a:avLst/>
          </a:prstGeom>
        </p:spPr>
        <p:txBody>
          <a:bodyPr wrap="none">
            <a:spAutoFit/>
          </a:bodyPr>
          <a:lstStyle/>
          <a:p>
            <a:r>
              <a:rPr lang="de-DE" i="1" spc="-1" dirty="0">
                <a:solidFill>
                  <a:srgbClr val="333333"/>
                </a:solidFill>
                <a:uFill>
                  <a:solidFill>
                    <a:srgbClr val="FFFFFF"/>
                  </a:solidFill>
                </a:uFill>
                <a:latin typeface="Century Schoolbook L"/>
              </a:rPr>
              <a:t>DISTRIBUTED DATA</a:t>
            </a:r>
            <a:endParaRPr lang="en-US" dirty="0"/>
          </a:p>
        </p:txBody>
      </p:sp>
    </p:spTree>
    <p:extLst>
      <p:ext uri="{BB962C8B-B14F-4D97-AF65-F5344CB8AC3E}">
        <p14:creationId xmlns:p14="http://schemas.microsoft.com/office/powerpoint/2010/main" val="3566325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720360" y="3021480"/>
            <a:ext cx="8855640" cy="1109880"/>
          </a:xfrm>
          <a:prstGeom prst="rect">
            <a:avLst/>
          </a:prstGeom>
          <a:noFill/>
          <a:ln>
            <a:noFill/>
          </a:ln>
        </p:spPr>
        <p:txBody>
          <a:bodyPr lIns="0" tIns="0" rIns="0" bIns="0" anchor="ctr"/>
          <a:lstStyle/>
          <a:p>
            <a:r>
              <a:rPr lang="de-DE" sz="3300" b="1" i="1" spc="-1" dirty="0" smtClean="0">
                <a:solidFill>
                  <a:srgbClr val="333333"/>
                </a:solidFill>
                <a:uFill>
                  <a:solidFill>
                    <a:srgbClr val="FFFFFF"/>
                  </a:solidFill>
                </a:uFill>
                <a:latin typeface="Century Schoolbook L"/>
              </a:rPr>
              <a:t>JUDUL:</a:t>
            </a:r>
            <a:r>
              <a:rPr lang="de-DE" sz="3300" b="0" i="1" strike="noStrike" spc="-1" dirty="0" smtClean="0">
                <a:solidFill>
                  <a:srgbClr val="333333"/>
                </a:solidFill>
                <a:uFill>
                  <a:solidFill>
                    <a:srgbClr val="FFFFFF"/>
                  </a:solidFill>
                </a:uFill>
                <a:latin typeface="Century Schoolbook L"/>
              </a:rPr>
              <a:t/>
            </a:r>
            <a:br>
              <a:rPr lang="de-DE" sz="3300" b="0" i="1" strike="noStrike" spc="-1" dirty="0" smtClean="0">
                <a:solidFill>
                  <a:srgbClr val="333333"/>
                </a:solidFill>
                <a:uFill>
                  <a:solidFill>
                    <a:srgbClr val="FFFFFF"/>
                  </a:solidFill>
                </a:uFill>
                <a:latin typeface="Century Schoolbook L"/>
              </a:rPr>
            </a:br>
            <a:r>
              <a:rPr lang="de-DE" sz="3300" b="0" i="1" strike="noStrike" spc="-1" dirty="0" smtClean="0">
                <a:solidFill>
                  <a:srgbClr val="333333"/>
                </a:solidFill>
                <a:uFill>
                  <a:solidFill>
                    <a:srgbClr val="FFFFFF"/>
                  </a:solidFill>
                </a:uFill>
                <a:latin typeface="Century Schoolbook L"/>
              </a:rPr>
              <a:t>PENGOLAHAN TOP-K DOMINATING QUERIES PADA DATA STREAMING TERDISTRIBUSI</a:t>
            </a:r>
            <a:endParaRPr lang="de-DE" sz="3300" b="1" strike="noStrike" spc="-1" dirty="0">
              <a:solidFill>
                <a:srgbClr val="333333"/>
              </a:solidFill>
              <a:uFill>
                <a:solidFill>
                  <a:srgbClr val="FFFFFF"/>
                </a:solidFill>
              </a:uFill>
              <a:latin typeface="Open Sans"/>
            </a:endParaRPr>
          </a:p>
        </p:txBody>
      </p:sp>
    </p:spTree>
    <p:extLst>
      <p:ext uri="{BB962C8B-B14F-4D97-AF65-F5344CB8AC3E}">
        <p14:creationId xmlns:p14="http://schemas.microsoft.com/office/powerpoint/2010/main" val="143608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72000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Skyline Queries</a:t>
            </a:r>
            <a:endParaRPr lang="de-DE" sz="3300" b="1" strike="noStrike" spc="-1">
              <a:solidFill>
                <a:srgbClr val="333333"/>
              </a:solidFill>
              <a:uFill>
                <a:solidFill>
                  <a:srgbClr val="FFFFFF"/>
                </a:solidFill>
              </a:uFill>
              <a:latin typeface="Open Sans"/>
            </a:endParaRPr>
          </a:p>
        </p:txBody>
      </p:sp>
      <p:sp>
        <p:nvSpPr>
          <p:cNvPr id="85" name="TextShape 2"/>
          <p:cNvSpPr txBox="1"/>
          <p:nvPr/>
        </p:nvSpPr>
        <p:spPr>
          <a:xfrm>
            <a:off x="720000" y="1620000"/>
            <a:ext cx="8640000" cy="3288600"/>
          </a:xfrm>
          <a:prstGeom prst="rect">
            <a:avLst/>
          </a:prstGeom>
          <a:noFill/>
          <a:ln>
            <a:noFill/>
          </a:ln>
        </p:spPr>
        <p:txBody>
          <a:bodyPr lIns="0" tIns="0" rIns="0" bIns="0"/>
          <a:lstStyle/>
          <a:p>
            <a:pPr marL="432000" indent="-324000">
              <a:lnSpc>
                <a:spcPct val="150000"/>
              </a:lnSpc>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Do not require a ranking function and they have the scaling invariance property. </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2100" b="0" strike="noStrike" spc="-1" dirty="0">
                <a:solidFill>
                  <a:srgbClr val="333333"/>
                </a:solidFill>
                <a:uFill>
                  <a:solidFill>
                    <a:srgbClr val="FFFFFF"/>
                  </a:solidFill>
                </a:uFill>
                <a:latin typeface="Laksaman"/>
              </a:rPr>
              <a:t>The result of a skyline query is composed of the points that are not dominated by any other point.</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200" b="0" strike="noStrike" spc="-1" dirty="0">
                <a:solidFill>
                  <a:srgbClr val="333333"/>
                </a:solidFill>
                <a:uFill>
                  <a:solidFill>
                    <a:srgbClr val="FFFFFF"/>
                  </a:solidFill>
                </a:uFill>
                <a:latin typeface="Laksaman"/>
              </a:rPr>
              <a:t>In some cases small values are preferable (e.g., price) whereas in other cases large values are desirable (e.g., quality). Without loss of generality, we focus on minimizing dimension values (the smaller the better). Therefore, a point p dominates another point q (p ≺ q), if and only if p is no worse than q in all dimensions and strictly better than q in at least one dimension.</a:t>
            </a:r>
            <a:endParaRPr lang="de-DE" sz="2100" b="0" strike="noStrike" spc="-1" dirty="0">
              <a:solidFill>
                <a:srgbClr val="333333"/>
              </a:solidFill>
              <a:uFill>
                <a:solidFill>
                  <a:srgbClr val="FFFFFF"/>
                </a:solidFill>
              </a:u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72000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Top-K Domininating Queries</a:t>
            </a:r>
            <a:endParaRPr lang="de-DE" sz="3300" b="1" strike="noStrike" spc="-1">
              <a:solidFill>
                <a:srgbClr val="333333"/>
              </a:solidFill>
              <a:uFill>
                <a:solidFill>
                  <a:srgbClr val="FFFFFF"/>
                </a:solidFill>
              </a:uFill>
              <a:latin typeface="Open Sans"/>
            </a:endParaRPr>
          </a:p>
        </p:txBody>
      </p:sp>
      <p:sp>
        <p:nvSpPr>
          <p:cNvPr id="87" name="TextShape 2"/>
          <p:cNvSpPr txBox="1"/>
          <p:nvPr/>
        </p:nvSpPr>
        <p:spPr>
          <a:xfrm>
            <a:off x="720000" y="1620000"/>
            <a:ext cx="8640000" cy="3288600"/>
          </a:xfrm>
          <a:prstGeom prst="rect">
            <a:avLst/>
          </a:prstGeom>
          <a:noFill/>
          <a:ln>
            <a:noFill/>
          </a:ln>
        </p:spPr>
        <p:txBody>
          <a:bodyPr lIns="0" tIns="0" rIns="0" bIns="0"/>
          <a:lstStyle/>
          <a:p>
            <a:pPr marL="432000" indent="-324000">
              <a:lnSpc>
                <a:spcPct val="150000"/>
              </a:lnSpc>
              <a:buClr>
                <a:srgbClr val="333333"/>
              </a:buClr>
              <a:buSzPct val="45000"/>
              <a:buFont typeface="Wingdings" charset="2"/>
              <a:buChar char=""/>
            </a:pPr>
            <a:r>
              <a:rPr lang="de-DE" sz="1600" b="0" strike="noStrike" spc="-1" dirty="0">
                <a:solidFill>
                  <a:srgbClr val="333333"/>
                </a:solidFill>
                <a:uFill>
                  <a:solidFill>
                    <a:srgbClr val="FFFFFF"/>
                  </a:solidFill>
                </a:uFill>
                <a:latin typeface="Laksaman"/>
              </a:rPr>
              <a:t>It uses a ranking function to rank points (as in top-k queries) and it uses the dominance relationship (as in skyline queries). </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600" b="0" strike="noStrike" spc="-1" dirty="0">
                <a:solidFill>
                  <a:srgbClr val="333333"/>
                </a:solidFill>
                <a:uFill>
                  <a:solidFill>
                    <a:srgbClr val="FFFFFF"/>
                  </a:solidFill>
                </a:uFill>
                <a:latin typeface="Laksaman"/>
              </a:rPr>
              <a:t>Properties:</a:t>
            </a:r>
            <a:endParaRPr lang="de-DE" sz="2100" b="0" strike="noStrike" spc="-1" dirty="0">
              <a:solidFill>
                <a:srgbClr val="333333"/>
              </a:solidFill>
              <a:uFill>
                <a:solidFill>
                  <a:srgbClr val="FFFFFF"/>
                </a:solidFill>
              </a:uFill>
              <a:latin typeface="Arial"/>
            </a:endParaRPr>
          </a:p>
          <a:p>
            <a:pPr marL="864000" lvl="1" indent="-324000">
              <a:lnSpc>
                <a:spcPct val="150000"/>
              </a:lnSpc>
              <a:buClr>
                <a:srgbClr val="333333"/>
              </a:buClr>
              <a:buSzPct val="75000"/>
              <a:buFont typeface="Symbol" charset="2"/>
              <a:buChar char=""/>
            </a:pPr>
            <a:r>
              <a:rPr lang="de-DE" sz="1600" b="0" strike="noStrike" spc="-1" dirty="0">
                <a:solidFill>
                  <a:srgbClr val="333333"/>
                </a:solidFill>
                <a:uFill>
                  <a:solidFill>
                    <a:srgbClr val="FFFFFF"/>
                  </a:solidFill>
                </a:uFill>
                <a:latin typeface="Laksaman"/>
              </a:rPr>
              <a:t>the number of results is controllable,</a:t>
            </a:r>
            <a:endParaRPr lang="de-DE" sz="2100" b="0" strike="noStrike" spc="-1" dirty="0">
              <a:solidFill>
                <a:srgbClr val="333333"/>
              </a:solidFill>
              <a:uFill>
                <a:solidFill>
                  <a:srgbClr val="FFFFFF"/>
                </a:solidFill>
              </a:uFill>
              <a:latin typeface="Arial"/>
            </a:endParaRPr>
          </a:p>
          <a:p>
            <a:pPr marL="864000" lvl="1" indent="-324000">
              <a:lnSpc>
                <a:spcPct val="150000"/>
              </a:lnSpc>
              <a:buClr>
                <a:srgbClr val="333333"/>
              </a:buClr>
              <a:buSzPct val="75000"/>
              <a:buFont typeface="Symbol" charset="2"/>
              <a:buChar char=""/>
            </a:pPr>
            <a:r>
              <a:rPr lang="de-DE" sz="1600" b="0" strike="noStrike" spc="-1" dirty="0">
                <a:solidFill>
                  <a:srgbClr val="333333"/>
                </a:solidFill>
                <a:uFill>
                  <a:solidFill>
                    <a:srgbClr val="FFFFFF"/>
                  </a:solidFill>
                </a:uFill>
                <a:latin typeface="Laksaman"/>
              </a:rPr>
              <a:t>the result is scaling invariant, </a:t>
            </a:r>
            <a:endParaRPr lang="de-DE" sz="2100" b="0" strike="noStrike" spc="-1" dirty="0">
              <a:solidFill>
                <a:srgbClr val="333333"/>
              </a:solidFill>
              <a:uFill>
                <a:solidFill>
                  <a:srgbClr val="FFFFFF"/>
                </a:solidFill>
              </a:uFill>
              <a:latin typeface="Arial"/>
            </a:endParaRPr>
          </a:p>
          <a:p>
            <a:pPr marL="864000" lvl="1" indent="-324000">
              <a:lnSpc>
                <a:spcPct val="150000"/>
              </a:lnSpc>
              <a:buClr>
                <a:srgbClr val="333333"/>
              </a:buClr>
              <a:buSzPct val="75000"/>
              <a:buFont typeface="Symbol" charset="2"/>
              <a:buChar char=""/>
            </a:pPr>
            <a:r>
              <a:rPr lang="de-DE" sz="1600" b="0" strike="noStrike" spc="-1" dirty="0">
                <a:solidFill>
                  <a:srgbClr val="333333"/>
                </a:solidFill>
                <a:uFill>
                  <a:solidFill>
                    <a:srgbClr val="FFFFFF"/>
                  </a:solidFill>
                </a:uFill>
                <a:latin typeface="Laksaman"/>
              </a:rPr>
              <a:t>no user-defined rank- ing function is required, and </a:t>
            </a:r>
            <a:endParaRPr lang="de-DE" sz="2100" b="0" strike="noStrike" spc="-1" dirty="0">
              <a:solidFill>
                <a:srgbClr val="333333"/>
              </a:solidFill>
              <a:uFill>
                <a:solidFill>
                  <a:srgbClr val="FFFFFF"/>
                </a:solidFill>
              </a:uFill>
              <a:latin typeface="Arial"/>
            </a:endParaRPr>
          </a:p>
          <a:p>
            <a:pPr marL="864000" lvl="1" indent="-324000">
              <a:lnSpc>
                <a:spcPct val="150000"/>
              </a:lnSpc>
              <a:buClr>
                <a:srgbClr val="333333"/>
              </a:buClr>
              <a:buSzPct val="75000"/>
              <a:buFont typeface="Symbol" charset="2"/>
              <a:buChar char=""/>
            </a:pPr>
            <a:r>
              <a:rPr lang="de-DE" sz="1600" b="0" strike="noStrike" spc="-1" dirty="0">
                <a:solidFill>
                  <a:srgbClr val="333333"/>
                </a:solidFill>
                <a:uFill>
                  <a:solidFill>
                    <a:srgbClr val="FFFFFF"/>
                  </a:solidFill>
                </a:uFill>
                <a:latin typeface="Laksaman"/>
              </a:rPr>
              <a:t>each point is assigned an intuitive score which determines its rank.</a:t>
            </a:r>
            <a:endParaRPr lang="de-DE" sz="2100" b="0" strike="noStrike" spc="-1" dirty="0">
              <a:solidFill>
                <a:srgbClr val="333333"/>
              </a:solidFill>
              <a:uFill>
                <a:solidFill>
                  <a:srgbClr val="FFFFFF"/>
                </a:solidFill>
              </a:u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Picture 87"/>
          <p:cNvPicPr/>
          <p:nvPr/>
        </p:nvPicPr>
        <p:blipFill>
          <a:blip r:embed="rId2"/>
          <a:stretch/>
        </p:blipFill>
        <p:spPr>
          <a:xfrm>
            <a:off x="1008000" y="1374120"/>
            <a:ext cx="4771800" cy="2990520"/>
          </a:xfrm>
          <a:prstGeom prst="rect">
            <a:avLst/>
          </a:prstGeom>
          <a:ln>
            <a:noFill/>
          </a:ln>
        </p:spPr>
      </p:pic>
      <p:sp>
        <p:nvSpPr>
          <p:cNvPr id="89" name="TextShape 1"/>
          <p:cNvSpPr txBox="1"/>
          <p:nvPr/>
        </p:nvSpPr>
        <p:spPr>
          <a:xfrm>
            <a:off x="6480000" y="1008000"/>
            <a:ext cx="3240000" cy="3675960"/>
          </a:xfrm>
          <a:prstGeom prst="rect">
            <a:avLst/>
          </a:prstGeom>
          <a:noFill/>
          <a:ln>
            <a:noFill/>
          </a:ln>
        </p:spPr>
        <p:txBody>
          <a:bodyPr lIns="90000" tIns="45000" rIns="90000" bIns="45000"/>
          <a:lstStyle/>
          <a:p>
            <a:r>
              <a:rPr lang="de-DE" sz="1600" b="0" strike="noStrike" spc="-1" dirty="0">
                <a:solidFill>
                  <a:srgbClr val="000000"/>
                </a:solidFill>
                <a:uFill>
                  <a:solidFill>
                    <a:srgbClr val="FFFFFF"/>
                  </a:solidFill>
                </a:uFill>
                <a:latin typeface="Laksaman"/>
              </a:rPr>
              <a:t>The skyline set comprises all points that are not dominated. These points are p 3 , p 8 , p 7 and p 5 . Let f (p) = p.x + p.y be a monotonically increasing ranking function. An example top-k query could ask for the k = 2 points with the best (lowest) rank. In this case, the preferred points are p 7 and p 8 . Finally, a top- 3 dominating query would return p 7 , p 8 and p 6, since these points provide the highest domination score (the number of points they dominate is the largest).</a:t>
            </a:r>
            <a:endParaRPr lang="de-DE" sz="2400" b="0" strike="noStrike" spc="-1" dirty="0">
              <a:solidFill>
                <a:srgbClr val="000000"/>
              </a:solidFill>
              <a:uFill>
                <a:solidFill>
                  <a:srgbClr val="FFFFFF"/>
                </a:solidFill>
              </a:u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72000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Related Work</a:t>
            </a:r>
            <a:endParaRPr lang="de-DE" sz="3300" b="1" strike="noStrike" spc="-1">
              <a:solidFill>
                <a:srgbClr val="333333"/>
              </a:solidFill>
              <a:uFill>
                <a:solidFill>
                  <a:srgbClr val="FFFFFF"/>
                </a:solidFill>
              </a:uFill>
              <a:latin typeface="Open Sans"/>
            </a:endParaRPr>
          </a:p>
        </p:txBody>
      </p:sp>
      <p:sp>
        <p:nvSpPr>
          <p:cNvPr id="91" name="TextShape 2"/>
          <p:cNvSpPr txBox="1"/>
          <p:nvPr/>
        </p:nvSpPr>
        <p:spPr>
          <a:xfrm>
            <a:off x="720000" y="1620000"/>
            <a:ext cx="8640000" cy="3288600"/>
          </a:xfrm>
          <a:prstGeom prst="rect">
            <a:avLst/>
          </a:prstGeom>
          <a:noFill/>
          <a:ln>
            <a:noFill/>
          </a:ln>
        </p:spPr>
        <p:txBody>
          <a:bodyPr lIns="0" tIns="0" rIns="0" bIns="0"/>
          <a:lstStyle/>
          <a:p>
            <a:pPr marL="432000" indent="-324000">
              <a:lnSpc>
                <a:spcPct val="150000"/>
              </a:lnSpc>
              <a:buClr>
                <a:srgbClr val="333333"/>
              </a:buClr>
              <a:buSzPct val="45000"/>
              <a:buFont typeface="Wingdings" charset="2"/>
              <a:buChar char=""/>
            </a:pPr>
            <a:r>
              <a:rPr lang="de-DE" sz="1600" b="1" strike="noStrike" spc="-1" dirty="0">
                <a:solidFill>
                  <a:srgbClr val="333333"/>
                </a:solidFill>
                <a:uFill>
                  <a:solidFill>
                    <a:srgbClr val="FFFFFF"/>
                  </a:solidFill>
                </a:uFill>
                <a:latin typeface="Laksaman"/>
              </a:rPr>
              <a:t>Fagin’s pioneering work</a:t>
            </a:r>
            <a:r>
              <a:rPr lang="de-DE" sz="1600" b="0" strike="noStrike" spc="-1" dirty="0">
                <a:solidFill>
                  <a:srgbClr val="333333"/>
                </a:solidFill>
                <a:uFill>
                  <a:solidFill>
                    <a:srgbClr val="FFFFFF"/>
                  </a:solidFill>
                </a:uFill>
                <a:latin typeface="Laksaman"/>
              </a:rPr>
              <a:t> → design algorithms that operate under the assumption that the values in each dimension can be provided in sorted order.</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600" b="1" strike="noStrike" spc="-1" dirty="0">
                <a:solidFill>
                  <a:srgbClr val="333333"/>
                </a:solidFill>
                <a:uFill>
                  <a:solidFill>
                    <a:srgbClr val="FFFFFF"/>
                  </a:solidFill>
                </a:uFill>
                <a:latin typeface="Laksaman"/>
              </a:rPr>
              <a:t>[25] Efficient branch-and-bound skyline query processing scheme → </a:t>
            </a:r>
            <a:r>
              <a:rPr lang="de-DE" sz="1600" b="0" strike="noStrike" spc="-1" dirty="0">
                <a:solidFill>
                  <a:srgbClr val="333333"/>
                </a:solidFill>
                <a:uFill>
                  <a:solidFill>
                    <a:srgbClr val="FFFFFF"/>
                  </a:solidFill>
                </a:uFill>
                <a:latin typeface="Laksaman"/>
              </a:rPr>
              <a:t>which utilizes the R-tree index [10] and shows significant performance improvements over previously proposed methods.</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600" b="1" strike="noStrike" spc="-1" dirty="0">
                <a:solidFill>
                  <a:srgbClr val="333333"/>
                </a:solidFill>
                <a:uFill>
                  <a:solidFill>
                    <a:srgbClr val="FFFFFF"/>
                  </a:solidFill>
                </a:uFill>
                <a:latin typeface="Laksaman"/>
              </a:rPr>
              <a:t>K-dominant skylines [5] → </a:t>
            </a:r>
            <a:r>
              <a:rPr lang="de-DE" sz="1600" b="0" strike="noStrike" spc="-1" dirty="0">
                <a:solidFill>
                  <a:srgbClr val="333333"/>
                </a:solidFill>
                <a:uFill>
                  <a:solidFill>
                    <a:srgbClr val="FFFFFF"/>
                  </a:solidFill>
                </a:uFill>
                <a:latin typeface="Laksaman"/>
              </a:rPr>
              <a:t>relax the definition of dominance, to allow some points to be dominated → reducing the cardinality of the skyline set.</a:t>
            </a:r>
            <a:endParaRPr lang="de-DE" sz="2100" b="0" strike="noStrike" spc="-1" dirty="0">
              <a:solidFill>
                <a:srgbClr val="333333"/>
              </a:solidFill>
              <a:uFill>
                <a:solidFill>
                  <a:srgbClr val="FFFFFF"/>
                </a:solidFill>
              </a:u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72000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Related Work</a:t>
            </a:r>
            <a:endParaRPr lang="de-DE" sz="3300" b="1" strike="noStrike" spc="-1">
              <a:solidFill>
                <a:srgbClr val="333333"/>
              </a:solidFill>
              <a:uFill>
                <a:solidFill>
                  <a:srgbClr val="FFFFFF"/>
                </a:solidFill>
              </a:uFill>
              <a:latin typeface="Open Sans"/>
            </a:endParaRPr>
          </a:p>
        </p:txBody>
      </p:sp>
      <p:sp>
        <p:nvSpPr>
          <p:cNvPr id="93" name="TextShape 2"/>
          <p:cNvSpPr txBox="1"/>
          <p:nvPr/>
        </p:nvSpPr>
        <p:spPr>
          <a:xfrm>
            <a:off x="720000" y="1440000"/>
            <a:ext cx="8640000" cy="3288600"/>
          </a:xfrm>
          <a:prstGeom prst="rect">
            <a:avLst/>
          </a:prstGeom>
          <a:noFill/>
          <a:ln>
            <a:noFill/>
          </a:ln>
        </p:spPr>
        <p:txBody>
          <a:bodyPr lIns="0" tIns="0" rIns="0" bIns="0"/>
          <a:lstStyle/>
          <a:p>
            <a:pPr marL="432000" indent="-324000">
              <a:lnSpc>
                <a:spcPct val="150000"/>
              </a:lnSpc>
              <a:buClr>
                <a:srgbClr val="333333"/>
              </a:buClr>
              <a:buSzPct val="45000"/>
              <a:buFont typeface="Wingdings" charset="2"/>
              <a:buChar char=""/>
            </a:pPr>
            <a:r>
              <a:rPr lang="de-DE" sz="1400" b="1" strike="noStrike" spc="-1" dirty="0">
                <a:solidFill>
                  <a:srgbClr val="333333"/>
                </a:solidFill>
                <a:uFill>
                  <a:solidFill>
                    <a:srgbClr val="FFFFFF"/>
                  </a:solidFill>
                </a:uFill>
                <a:latin typeface="Laksaman"/>
              </a:rPr>
              <a:t>Variation of skyline queries</a:t>
            </a:r>
            <a:r>
              <a:rPr lang="de-DE" sz="1400" b="0" strike="noStrike" spc="-1" dirty="0">
                <a:solidFill>
                  <a:srgbClr val="333333"/>
                </a:solidFill>
                <a:uFill>
                  <a:solidFill>
                    <a:srgbClr val="FFFFFF"/>
                  </a:solidFill>
                </a:uFill>
                <a:latin typeface="Laksaman"/>
              </a:rPr>
              <a:t>, the representative skyline</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400" b="1" strike="noStrike" spc="-1" dirty="0">
                <a:solidFill>
                  <a:srgbClr val="333333"/>
                </a:solidFill>
                <a:uFill>
                  <a:solidFill>
                    <a:srgbClr val="FFFFFF"/>
                  </a:solidFill>
                </a:uFill>
                <a:latin typeface="Laksaman"/>
              </a:rPr>
              <a:t>[18] Selecting skyline points according to their domination capabilities.</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400" b="1" strike="noStrike" spc="-1" dirty="0">
                <a:solidFill>
                  <a:srgbClr val="333333"/>
                </a:solidFill>
                <a:uFill>
                  <a:solidFill>
                    <a:srgbClr val="FFFFFF"/>
                  </a:solidFill>
                </a:uFill>
                <a:latin typeface="Laksaman"/>
              </a:rPr>
              <a:t>Ranking of objects </a:t>
            </a:r>
            <a:r>
              <a:rPr lang="de-DE" sz="1400" b="0" strike="noStrike" spc="-1" dirty="0">
                <a:solidFill>
                  <a:srgbClr val="333333"/>
                </a:solidFill>
                <a:uFill>
                  <a:solidFill>
                    <a:srgbClr val="FFFFFF"/>
                  </a:solidFill>
                </a:uFill>
                <a:latin typeface="Laksaman"/>
              </a:rPr>
              <a:t>according to their domination power</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400" b="1" strike="noStrike" spc="-1" dirty="0">
                <a:solidFill>
                  <a:srgbClr val="333333"/>
                </a:solidFill>
                <a:uFill>
                  <a:solidFill>
                    <a:srgbClr val="FFFFFF"/>
                  </a:solidFill>
                </a:uFill>
                <a:latin typeface="Laksaman"/>
              </a:rPr>
              <a:t>Efficient algorithms to determine the top-k dominating points </a:t>
            </a:r>
            <a:r>
              <a:rPr lang="de-DE" sz="1400" b="0" strike="noStrike" spc="-1" dirty="0">
                <a:solidFill>
                  <a:srgbClr val="333333"/>
                </a:solidFill>
                <a:uFill>
                  <a:solidFill>
                    <a:srgbClr val="FFFFFF"/>
                  </a:solidFill>
                </a:uFill>
                <a:latin typeface="Laksaman"/>
              </a:rPr>
              <a:t>by using an aggregate R-tree index.</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400" b="0" strike="noStrike" spc="-1" dirty="0">
                <a:solidFill>
                  <a:srgbClr val="333333"/>
                </a:solidFill>
                <a:uFill>
                  <a:solidFill>
                    <a:srgbClr val="FFFFFF"/>
                  </a:solidFill>
                </a:uFill>
                <a:latin typeface="Laksaman"/>
              </a:rPr>
              <a:t>Method is studied </a:t>
            </a:r>
            <a:r>
              <a:rPr lang="de-DE" sz="1400" b="1" strike="noStrike" spc="-1" dirty="0">
                <a:solidFill>
                  <a:srgbClr val="333333"/>
                </a:solidFill>
                <a:uFill>
                  <a:solidFill>
                    <a:srgbClr val="FFFFFF"/>
                  </a:solidFill>
                </a:uFill>
                <a:latin typeface="Laksaman"/>
              </a:rPr>
              <a:t>to rank and cluster multidimensional points according to their domination power</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400" b="1" strike="noStrike" spc="-1" dirty="0">
                <a:solidFill>
                  <a:srgbClr val="333333"/>
                </a:solidFill>
                <a:uFill>
                  <a:solidFill>
                    <a:srgbClr val="FFFFFF"/>
                  </a:solidFill>
                </a:uFill>
                <a:latin typeface="Laksaman"/>
              </a:rPr>
              <a:t>Efficient algorithms for top-k dominating query processing in uncertain databases.</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400" b="1" strike="noStrike" spc="-1" dirty="0">
                <a:solidFill>
                  <a:srgbClr val="333333"/>
                </a:solidFill>
                <a:uFill>
                  <a:solidFill>
                    <a:srgbClr val="FFFFFF"/>
                  </a:solidFill>
                </a:uFill>
                <a:latin typeface="Laksaman"/>
              </a:rPr>
              <a:t>Reverse top-k query</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400" b="1" strike="noStrike" spc="-1" dirty="0">
                <a:solidFill>
                  <a:srgbClr val="333333"/>
                </a:solidFill>
                <a:uFill>
                  <a:solidFill>
                    <a:srgbClr val="FFFFFF"/>
                  </a:solidFill>
                </a:uFill>
                <a:latin typeface="Laksaman"/>
              </a:rPr>
              <a:t>Incremental evaluation </a:t>
            </a:r>
            <a:r>
              <a:rPr lang="de-DE" sz="1400" b="0" strike="noStrike" spc="-1" dirty="0">
                <a:solidFill>
                  <a:srgbClr val="333333"/>
                </a:solidFill>
                <a:uFill>
                  <a:solidFill>
                    <a:srgbClr val="FFFFFF"/>
                  </a:solidFill>
                </a:uFill>
                <a:latin typeface="Laksaman"/>
              </a:rPr>
              <a:t>of top-k dominating queries</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400" b="0" strike="noStrike" spc="-1" dirty="0">
                <a:solidFill>
                  <a:srgbClr val="333333"/>
                </a:solidFill>
                <a:uFill>
                  <a:solidFill>
                    <a:srgbClr val="FFFFFF"/>
                  </a:solidFill>
                </a:uFill>
                <a:latin typeface="Laksaman"/>
              </a:rPr>
              <a:t>The </a:t>
            </a:r>
            <a:r>
              <a:rPr lang="de-DE" sz="1400" b="1" strike="noStrike" spc="-1" dirty="0">
                <a:solidFill>
                  <a:srgbClr val="333333"/>
                </a:solidFill>
                <a:uFill>
                  <a:solidFill>
                    <a:srgbClr val="FFFFFF"/>
                  </a:solidFill>
                </a:uFill>
                <a:latin typeface="Laksaman"/>
              </a:rPr>
              <a:t>concept of dominance score </a:t>
            </a:r>
            <a:r>
              <a:rPr lang="de-DE" sz="1400" b="0" strike="noStrike" spc="-1" dirty="0">
                <a:solidFill>
                  <a:srgbClr val="333333"/>
                </a:solidFill>
                <a:uFill>
                  <a:solidFill>
                    <a:srgbClr val="FFFFFF"/>
                  </a:solidFill>
                </a:uFill>
                <a:latin typeface="Laksaman"/>
              </a:rPr>
              <a:t>has been also used in [27] to rank web services based on multiple criteria.</a:t>
            </a:r>
            <a:endParaRPr lang="de-DE" sz="2100" b="0" strike="noStrike" spc="-1" dirty="0">
              <a:solidFill>
                <a:srgbClr val="333333"/>
              </a:solidFill>
              <a:uFill>
                <a:solidFill>
                  <a:srgbClr val="FFFFFF"/>
                </a:solidFill>
              </a:u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72000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Background</a:t>
            </a:r>
            <a:endParaRPr lang="de-DE" sz="3300" b="1" strike="noStrike" spc="-1">
              <a:solidFill>
                <a:srgbClr val="333333"/>
              </a:solidFill>
              <a:uFill>
                <a:solidFill>
                  <a:srgbClr val="FFFFFF"/>
                </a:solidFill>
              </a:uFill>
              <a:latin typeface="Open Sans"/>
            </a:endParaRPr>
          </a:p>
        </p:txBody>
      </p:sp>
      <p:sp>
        <p:nvSpPr>
          <p:cNvPr id="95" name="TextShape 2"/>
          <p:cNvSpPr txBox="1"/>
          <p:nvPr/>
        </p:nvSpPr>
        <p:spPr>
          <a:xfrm>
            <a:off x="576000" y="1368000"/>
            <a:ext cx="9000000" cy="1512000"/>
          </a:xfrm>
          <a:prstGeom prst="rect">
            <a:avLst/>
          </a:prstGeom>
          <a:noFill/>
          <a:ln>
            <a:noFill/>
          </a:ln>
        </p:spPr>
        <p:txBody>
          <a:bodyPr lIns="0" tIns="0" rIns="0" bIns="0"/>
          <a:lstStyle/>
          <a:p>
            <a:pPr marL="432000" indent="-324000">
              <a:buClr>
                <a:srgbClr val="333333"/>
              </a:buClr>
              <a:buSzPct val="45000"/>
              <a:buFont typeface="Wingdings" charset="2"/>
              <a:buChar char=""/>
            </a:pPr>
            <a:r>
              <a:rPr lang="de-DE" sz="2100" b="1" strike="noStrike" spc="-1" dirty="0">
                <a:solidFill>
                  <a:srgbClr val="333333"/>
                </a:solidFill>
                <a:uFill>
                  <a:solidFill>
                    <a:srgbClr val="FFFFFF"/>
                  </a:solidFill>
                </a:uFill>
                <a:latin typeface="Laksaman"/>
              </a:rPr>
              <a:t>Problem Definition:</a:t>
            </a:r>
            <a:r>
              <a:rPr lang="de-DE" sz="2100" b="0" strike="noStrike" spc="-1" dirty="0">
                <a:solidFill>
                  <a:srgbClr val="333333"/>
                </a:solidFill>
                <a:uFill>
                  <a:solidFill>
                    <a:srgbClr val="FFFFFF"/>
                  </a:solidFill>
                </a:uFill>
                <a:latin typeface="Laksaman"/>
              </a:rPr>
              <a:t> Given a dynamic data stream containing n active points p 1 , ..., p n , where p i ∈ Rd and n is the sliding window size, monitor the k points with the highest domination score continuously.</a:t>
            </a:r>
            <a:endParaRPr lang="de-DE" sz="2100" b="0" strike="noStrike" spc="-1" dirty="0">
              <a:solidFill>
                <a:srgbClr val="333333"/>
              </a:solidFill>
              <a:uFill>
                <a:solidFill>
                  <a:srgbClr val="FFFFFF"/>
                </a:solidFill>
              </a:uFill>
              <a:latin typeface="Arial"/>
            </a:endParaRPr>
          </a:p>
        </p:txBody>
      </p:sp>
      <p:sp>
        <p:nvSpPr>
          <p:cNvPr id="96" name="TextShape 3"/>
          <p:cNvSpPr txBox="1"/>
          <p:nvPr/>
        </p:nvSpPr>
        <p:spPr>
          <a:xfrm>
            <a:off x="504000" y="2880000"/>
            <a:ext cx="4680000" cy="2520000"/>
          </a:xfrm>
          <a:prstGeom prst="rect">
            <a:avLst/>
          </a:prstGeom>
          <a:noFill/>
          <a:ln>
            <a:noFill/>
          </a:ln>
        </p:spPr>
        <p:txBody>
          <a:bodyPr lIns="0" tIns="0" rIns="0" bIns="0"/>
          <a:lstStyle/>
          <a:p>
            <a:pPr marL="432000" indent="-324000">
              <a:lnSpc>
                <a:spcPct val="150000"/>
              </a:lnSpc>
              <a:buClr>
                <a:srgbClr val="333333"/>
              </a:buClr>
              <a:buSzPct val="45000"/>
              <a:buFont typeface="Wingdings" charset="2"/>
              <a:buChar char=""/>
            </a:pPr>
            <a:r>
              <a:rPr lang="de-DE" sz="1600" b="1" strike="noStrike" spc="-1" dirty="0" smtClean="0">
                <a:solidFill>
                  <a:srgbClr val="333333"/>
                </a:solidFill>
                <a:uFill>
                  <a:solidFill>
                    <a:srgbClr val="FFFFFF"/>
                  </a:solidFill>
                </a:uFill>
                <a:latin typeface="Laksaman"/>
              </a:rPr>
              <a:t>Count-based </a:t>
            </a:r>
            <a:r>
              <a:rPr lang="de-DE" sz="1600" b="1" strike="noStrike" spc="-1" dirty="0">
                <a:solidFill>
                  <a:srgbClr val="333333"/>
                </a:solidFill>
                <a:uFill>
                  <a:solidFill>
                    <a:srgbClr val="FFFFFF"/>
                  </a:solidFill>
                </a:uFill>
                <a:latin typeface="Laksaman"/>
              </a:rPr>
              <a:t>sliding window → </a:t>
            </a:r>
            <a:r>
              <a:rPr lang="de-DE" sz="1600" b="0" strike="noStrike" spc="-1" dirty="0">
                <a:solidFill>
                  <a:srgbClr val="333333"/>
                </a:solidFill>
                <a:uFill>
                  <a:solidFill>
                    <a:srgbClr val="FFFFFF"/>
                  </a:solidFill>
                </a:uFill>
                <a:latin typeface="Laksaman"/>
              </a:rPr>
              <a:t>the number of active points remains constant, and if r new points arrive the r oldest expire.</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600" b="1" strike="noStrike" spc="-1" dirty="0">
                <a:solidFill>
                  <a:srgbClr val="333333"/>
                </a:solidFill>
                <a:uFill>
                  <a:solidFill>
                    <a:srgbClr val="FFFFFF"/>
                  </a:solidFill>
                </a:uFill>
                <a:latin typeface="Laksaman"/>
              </a:rPr>
              <a:t>Time-based sliding window → </a:t>
            </a:r>
            <a:r>
              <a:rPr lang="de-DE" sz="1600" b="0" strike="noStrike" spc="-1" dirty="0">
                <a:solidFill>
                  <a:srgbClr val="333333"/>
                </a:solidFill>
                <a:uFill>
                  <a:solidFill>
                    <a:srgbClr val="FFFFFF"/>
                  </a:solidFill>
                </a:uFill>
                <a:latin typeface="Laksaman"/>
              </a:rPr>
              <a:t>the number of active points may not be constant. The expiration time of a point does not depend on the arrival or expiration of other points.</a:t>
            </a:r>
            <a:endParaRPr lang="de-DE" sz="2100" b="0" strike="noStrike" spc="-1" dirty="0">
              <a:solidFill>
                <a:srgbClr val="333333"/>
              </a:solidFill>
              <a:uFill>
                <a:solidFill>
                  <a:srgbClr val="FFFFFF"/>
                </a:solidFill>
              </a:uFill>
              <a:latin typeface="Arial"/>
            </a:endParaRPr>
          </a:p>
        </p:txBody>
      </p:sp>
      <p:pic>
        <p:nvPicPr>
          <p:cNvPr id="97" name="Picture 96"/>
          <p:cNvPicPr/>
          <p:nvPr/>
        </p:nvPicPr>
        <p:blipFill>
          <a:blip r:embed="rId2"/>
          <a:stretch/>
        </p:blipFill>
        <p:spPr>
          <a:xfrm>
            <a:off x="5400000" y="2376000"/>
            <a:ext cx="3651480" cy="295812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720000" y="225720"/>
            <a:ext cx="8855640" cy="946800"/>
          </a:xfrm>
          <a:prstGeom prst="rect">
            <a:avLst/>
          </a:prstGeom>
          <a:noFill/>
          <a:ln>
            <a:noFill/>
          </a:ln>
        </p:spPr>
        <p:txBody>
          <a:bodyPr lIns="0" tIns="0" rIns="0" bIns="0" anchor="ctr"/>
          <a:lstStyle/>
          <a:p>
            <a:r>
              <a:rPr lang="de-DE" sz="3300" b="0" strike="noStrike" spc="-1">
                <a:solidFill>
                  <a:srgbClr val="333333"/>
                </a:solidFill>
                <a:uFill>
                  <a:solidFill>
                    <a:srgbClr val="FFFFFF"/>
                  </a:solidFill>
                </a:uFill>
                <a:latin typeface="Century Schoolbook L"/>
              </a:rPr>
              <a:t>Background</a:t>
            </a:r>
            <a:endParaRPr lang="de-DE" sz="3300" b="1" strike="noStrike" spc="-1">
              <a:solidFill>
                <a:srgbClr val="333333"/>
              </a:solidFill>
              <a:uFill>
                <a:solidFill>
                  <a:srgbClr val="FFFFFF"/>
                </a:solidFill>
              </a:uFill>
              <a:latin typeface="Open Sans"/>
            </a:endParaRPr>
          </a:p>
        </p:txBody>
      </p:sp>
      <p:pic>
        <p:nvPicPr>
          <p:cNvPr id="99" name="Picture 98"/>
          <p:cNvPicPr/>
          <p:nvPr/>
        </p:nvPicPr>
        <p:blipFill>
          <a:blip r:embed="rId2"/>
          <a:stretch/>
        </p:blipFill>
        <p:spPr>
          <a:xfrm>
            <a:off x="108000" y="1728000"/>
            <a:ext cx="3326400" cy="2664000"/>
          </a:xfrm>
          <a:prstGeom prst="rect">
            <a:avLst/>
          </a:prstGeom>
          <a:ln>
            <a:noFill/>
          </a:ln>
        </p:spPr>
      </p:pic>
      <p:sp>
        <p:nvSpPr>
          <p:cNvPr id="100" name="TextShape 2"/>
          <p:cNvSpPr txBox="1"/>
          <p:nvPr/>
        </p:nvSpPr>
        <p:spPr>
          <a:xfrm>
            <a:off x="4815720" y="277822"/>
            <a:ext cx="5048280" cy="4464000"/>
          </a:xfrm>
          <a:prstGeom prst="rect">
            <a:avLst/>
          </a:prstGeom>
          <a:noFill/>
          <a:ln>
            <a:noFill/>
          </a:ln>
        </p:spPr>
        <p:txBody>
          <a:bodyPr lIns="0" tIns="0" rIns="0" bIns="0"/>
          <a:lstStyle/>
          <a:p>
            <a:pPr marL="432000" indent="-324000">
              <a:lnSpc>
                <a:spcPct val="150000"/>
              </a:lnSpc>
              <a:buClr>
                <a:srgbClr val="333333"/>
              </a:buClr>
              <a:buSzPct val="45000"/>
              <a:buFont typeface="Wingdings" charset="2"/>
              <a:buChar char=""/>
            </a:pPr>
            <a:r>
              <a:rPr lang="de-DE" sz="1600" b="0" strike="noStrike" spc="-1" dirty="0">
                <a:solidFill>
                  <a:srgbClr val="333333"/>
                </a:solidFill>
                <a:uFill>
                  <a:solidFill>
                    <a:srgbClr val="FFFFFF"/>
                  </a:solidFill>
                </a:uFill>
                <a:latin typeface="Laksaman"/>
              </a:rPr>
              <a:t>Cell c 6 in Figure 2 dominates cells c 11 , c 12 , c 15 and c 16 . These cells are called </a:t>
            </a:r>
            <a:r>
              <a:rPr lang="de-DE" sz="1600" b="1" strike="noStrike" spc="-1" dirty="0">
                <a:solidFill>
                  <a:srgbClr val="333333"/>
                </a:solidFill>
                <a:uFill>
                  <a:solidFill>
                    <a:srgbClr val="FFFFFF"/>
                  </a:solidFill>
                </a:uFill>
                <a:latin typeface="Laksaman"/>
              </a:rPr>
              <a:t>fully dominated cells or simply dominated cells. </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600" b="0" strike="noStrike" spc="-1" dirty="0">
                <a:solidFill>
                  <a:srgbClr val="333333"/>
                </a:solidFill>
                <a:uFill>
                  <a:solidFill>
                    <a:srgbClr val="FFFFFF"/>
                  </a:solidFill>
                </a:uFill>
                <a:latin typeface="Laksaman"/>
              </a:rPr>
              <a:t>Cells c 6 , c 7 , c 8 , c 10 and c 14 may contain points that are dominated by a point in c 6 . These cells are called </a:t>
            </a:r>
            <a:r>
              <a:rPr lang="de-DE" sz="1600" b="1" strike="noStrike" spc="-1" dirty="0">
                <a:solidFill>
                  <a:srgbClr val="333333"/>
                </a:solidFill>
                <a:uFill>
                  <a:solidFill>
                    <a:srgbClr val="FFFFFF"/>
                  </a:solidFill>
                </a:uFill>
                <a:latin typeface="Laksaman"/>
              </a:rPr>
              <a:t>partially dominated cells</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400" b="1" strike="noStrike" spc="-1" dirty="0">
                <a:solidFill>
                  <a:srgbClr val="333333"/>
                </a:solidFill>
                <a:uFill>
                  <a:solidFill>
                    <a:srgbClr val="FFFFFF"/>
                  </a:solidFill>
                </a:uFill>
                <a:latin typeface="Laksaman"/>
              </a:rPr>
              <a:t> </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400" b="1" strike="noStrike" spc="-1" dirty="0">
                <a:solidFill>
                  <a:srgbClr val="333333"/>
                </a:solidFill>
                <a:uFill>
                  <a:solidFill>
                    <a:srgbClr val="FFFFFF"/>
                  </a:solidFill>
                </a:uFill>
                <a:latin typeface="Laksaman"/>
              </a:rPr>
              <a:t>Compute a score(p i)</a:t>
            </a:r>
            <a:r>
              <a:rPr lang="de-DE" sz="1400" b="0" strike="noStrike" spc="-1" dirty="0">
                <a:solidFill>
                  <a:srgbClr val="333333"/>
                </a:solidFill>
                <a:uFill>
                  <a:solidFill>
                    <a:srgbClr val="FFFFFF"/>
                  </a:solidFill>
                </a:uFill>
                <a:latin typeface="Laksaman"/>
              </a:rPr>
              <a:t> → count the number of points dominated by p i</a:t>
            </a:r>
            <a:endParaRPr lang="de-DE" sz="2100" b="0" strike="noStrike" spc="-1" dirty="0">
              <a:solidFill>
                <a:srgbClr val="333333"/>
              </a:solidFill>
              <a:uFill>
                <a:solidFill>
                  <a:srgbClr val="FFFFFF"/>
                </a:solidFill>
              </a:uFill>
              <a:latin typeface="Arial"/>
            </a:endParaRPr>
          </a:p>
          <a:p>
            <a:pPr marL="432000" indent="-324000">
              <a:lnSpc>
                <a:spcPct val="150000"/>
              </a:lnSpc>
              <a:buClr>
                <a:srgbClr val="333333"/>
              </a:buClr>
              <a:buSzPct val="45000"/>
              <a:buFont typeface="Wingdings" charset="2"/>
              <a:buChar char=""/>
            </a:pPr>
            <a:r>
              <a:rPr lang="de-DE" sz="1400" b="0" strike="noStrike" spc="-1" dirty="0">
                <a:solidFill>
                  <a:srgbClr val="333333"/>
                </a:solidFill>
                <a:uFill>
                  <a:solidFill>
                    <a:srgbClr val="FFFFFF"/>
                  </a:solidFill>
                </a:uFill>
                <a:latin typeface="Laksaman"/>
              </a:rPr>
              <a:t>p 4 dominates p 6 and p 11 which reside in partially dominated cells. Moreover, there are 3 points (p 8 , p 9 and p 12 ) in the fully dominated cells. Therefore, the total score of p 4 is score(p 4 ) = 2 + 3 = 5. This process is called </a:t>
            </a:r>
            <a:r>
              <a:rPr lang="de-DE" sz="1400" b="1" i="1" strike="noStrike" spc="-1" dirty="0">
                <a:solidFill>
                  <a:srgbClr val="333333"/>
                </a:solidFill>
                <a:uFill>
                  <a:solidFill>
                    <a:srgbClr val="FFFFFF"/>
                  </a:solidFill>
                </a:uFill>
                <a:latin typeface="Laksaman"/>
              </a:rPr>
              <a:t>exact score computation </a:t>
            </a:r>
            <a:r>
              <a:rPr lang="de-DE" sz="1400" b="0" strike="noStrike" spc="-1" dirty="0">
                <a:solidFill>
                  <a:srgbClr val="333333"/>
                </a:solidFill>
                <a:uFill>
                  <a:solidFill>
                    <a:srgbClr val="FFFFFF"/>
                  </a:solidFill>
                </a:uFill>
                <a:latin typeface="Laksaman"/>
              </a:rPr>
              <a:t>and it is the most time consuming task.</a:t>
            </a:r>
            <a:endParaRPr lang="de-DE" sz="2100" b="0" strike="noStrike" spc="-1" dirty="0">
              <a:solidFill>
                <a:srgbClr val="333333"/>
              </a:solidFill>
              <a:uFill>
                <a:solidFill>
                  <a:srgbClr val="FFFFFF"/>
                </a:solidFill>
              </a:u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Impress</Template>
  <TotalTime>380</TotalTime>
  <Words>1600</Words>
  <Application>Microsoft Office PowerPoint</Application>
  <PresentationFormat>Custom</PresentationFormat>
  <Paragraphs>114</Paragraphs>
  <Slides>24</Slides>
  <Notes>0</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Century Schoolbook L</vt:lpstr>
      <vt:lpstr>DejaVu Sans</vt:lpstr>
      <vt:lpstr>Laksaman</vt:lpstr>
      <vt:lpstr>Open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CONTINUOUS TOP-K DOMINATING QUERIES on DISTRIBUTED DATA</vt:lpstr>
      <vt:lpstr>CONTINUOUS TOP-K DOMINATING QUERIES ON DISTRIBUTED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setyassida</cp:lastModifiedBy>
  <cp:revision>20</cp:revision>
  <dcterms:modified xsi:type="dcterms:W3CDTF">2018-01-04T01:33:10Z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2017-12-27T05:14:03Z</dcterms:created>
  <dc:creator/>
  <dc:description/>
  <dc:language>en-US</dc:language>
  <cp:lastModifiedBy/>
  <dcterms:modified xsi:type="dcterms:W3CDTF">2017-12-28T15:25:11Z</dcterms:modified>
  <cp:revision>51</cp:revision>
  <dc:subject/>
  <dc:title/>
</cp:coreProperties>
</file>