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9" r:id="rId2"/>
    <p:sldId id="450" r:id="rId3"/>
    <p:sldId id="7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74DBA-407E-4D1E-892D-6174A7AEF43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0525-3B13-4467-B251-846641F4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1A16E6FA-3561-4657-85D3-F785FBE4C0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3DBB6A13-0201-47B2-BC05-F8CD4A0D2F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CDF2ACD2-17DC-4872-AD80-4F658CD0C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32DE29-A55D-4922-A432-F516402ADD50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D45F5CEF-36E3-4856-B58A-D71EDBB5DF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A6739DD9-E5F2-4A54-81BA-0F26E517F0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2AE2C7D8-B684-426C-8C39-F74163271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854516-05A7-47FB-8249-0D0358572D82}" type="slidenum">
              <a:rPr lang="en-US" altLang="en-US" smtClean="0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1A16E6FA-3561-4657-85D3-F785FBE4C0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3DBB6A13-0201-47B2-BC05-F8CD4A0D2F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CDF2ACD2-17DC-4872-AD80-4F658CD0C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32DE29-A55D-4922-A432-F516402ADD50}" type="slidenum">
              <a:rPr lang="en-US" altLang="en-US" smtClean="0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8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0446-D5EB-4652-BEA7-EB7000E5A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FBEF0-2288-4836-85FB-198E7F550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10CA2-EAF8-4069-8C5C-2BDFB483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E52-76CC-4A05-B6CD-51615667D41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8F0A-4399-4E13-9DC9-9425CFDD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C5CE-A8D8-4866-9F6D-6E126BA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BC82-BB63-419A-9DCB-99170B53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95BB-090B-4C78-8887-237287E3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DD266-5818-45E6-8C51-38F64E58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67BF-AFB0-454E-941D-85C9A8E5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E52-76CC-4A05-B6CD-51615667D41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FFCB-B6E2-4DF2-9A43-4E403B68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A654-BD14-49C4-9F94-50C2A11B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BC82-BB63-419A-9DCB-99170B53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4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239C5-7245-4733-A3DC-899F5A2FD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AE1FB-F09F-4441-9D48-EFC5C0EE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8C7FC-645B-46B4-99BB-8974F540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E52-76CC-4A05-B6CD-51615667D41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DF50-D8BF-4963-9ECA-938303B8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DCFE-C2D8-45E4-B606-0400FD45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BC82-BB63-419A-9DCB-99170B53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DA71-944C-4A03-A78A-9586329C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C48E-D04A-48DA-B618-5DE6163E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4207-D859-4830-9294-1C63909F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E52-76CC-4A05-B6CD-51615667D41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4573-33ED-495C-B389-DBABBB81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32BE-36C8-47BF-9113-A28089EB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BC82-BB63-419A-9DCB-99170B53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F6E2-2055-42BB-B917-4D645924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5256-D259-4E0B-8E03-E119F31A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3907C-C040-4917-AE7D-2B966B1C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E52-76CC-4A05-B6CD-51615667D41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A68F1-8120-4090-BAE1-888C906A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D818-38E8-427B-8406-43527620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BC82-BB63-419A-9DCB-99170B53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7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4805-2AD0-40FD-A809-A17DA023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A054-C9C9-43CA-8448-B463CDDC8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18385-D0EE-47A9-B48B-7483F0950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5EC1B-A1F6-491D-9024-29D93F16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E52-76CC-4A05-B6CD-51615667D41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159B-6913-49FA-8C53-4010247A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D19C1-B2A5-425C-BCB7-098D3FB1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BC82-BB63-419A-9DCB-99170B53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43D5-BA1D-42F2-B336-9F1A02E0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C7333-E2C7-4FC7-8651-D31939382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E3E7-A633-451A-829E-DBDAD38F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B6CFC-E8AF-41C5-99CA-758B91383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EB9EB-3777-42B2-A548-71AB2D70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90CE7-2F6E-426D-A429-4FCF2E4A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E52-76CC-4A05-B6CD-51615667D41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F00DE-7D00-4872-AA33-118AF790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CD2AD-697D-434B-9041-E667A954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BC82-BB63-419A-9DCB-99170B53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0CDB-F215-48D6-AF23-145331A1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4B370-2EB5-492C-9B79-0EB01242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E52-76CC-4A05-B6CD-51615667D41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9040B-DD9F-48BD-97BD-02B75D23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D3718-6F68-47F1-8CB8-05723808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BC82-BB63-419A-9DCB-99170B53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9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BF58D-BE40-4A43-886E-93D2BBCC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E52-76CC-4A05-B6CD-51615667D41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AE249-7D66-4AA3-8F7B-CBE8A759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170EA-D559-4CAB-BF95-E8A3806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BC82-BB63-419A-9DCB-99170B53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8A4F-AF49-4812-A1C5-07B5B310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BD03-0E82-42DF-95EB-9367F567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26EF2-1B76-4191-8A42-D6DB250D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2D823-0FF2-465B-BA3D-F3D62660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E52-76CC-4A05-B6CD-51615667D41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4B377-DAF2-4EAD-BC9F-46561CA3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58024-3067-448A-8379-7CEBF672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BC82-BB63-419A-9DCB-99170B53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3D29-47B7-4019-9480-E5D21CC6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73620-C8F9-4DC2-B261-BFACE7C04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B0326-81C6-4CCA-B9EA-8D3CAF7AD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E8920-DA6D-4201-8EBA-710F7181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E52-76CC-4A05-B6CD-51615667D41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443E6-0B63-4063-81EB-041899D0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CC02C-AEB7-4B6D-A100-4E6D370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BC82-BB63-419A-9DCB-99170B53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7C869-938A-43F9-B38B-290C2BE7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62128-B347-484C-9F6C-8EEB256E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6D5D-1BDB-4DF4-93C1-A7B29A284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DE52-76CC-4A05-B6CD-51615667D41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2F9D-BCC1-4AF4-ACC8-43584970D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D2F4-6A67-4E4C-8A96-B896C44BC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BC82-BB63-419A-9DCB-99170B53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37C15C-F722-4687-A2AC-A66B3419E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51088"/>
              </p:ext>
            </p:extLst>
          </p:nvPr>
        </p:nvGraphicFramePr>
        <p:xfrm>
          <a:off x="1878940" y="1340768"/>
          <a:ext cx="8431903" cy="3701302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36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6783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NO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UNSUR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PROSEN TASE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JENJANG JABATAN / GOLONGAN RUANG / ANGKA KREDIT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PERTAMA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MUDA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MADYA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UTAMA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III/a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III/b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III/c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III/d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IV/a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IV/b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IV/c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IV/d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IV/e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I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95250" indent="0" algn="l" fontAlgn="ctr"/>
                      <a:r>
                        <a:rPr lang="en-US" sz="1200" u="none" strike="noStrike" dirty="0" err="1"/>
                        <a:t>Pendidikan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Sekolah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II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95250" indent="0" algn="l" fontAlgn="b"/>
                      <a:r>
                        <a:rPr lang="en-US" sz="1200" u="none" strike="noStrike" dirty="0"/>
                        <a:t>ANGKA KREDIT PENJENJANGAN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A.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95250" indent="0" algn="l" fontAlgn="b"/>
                      <a:r>
                        <a:rPr lang="en-US" sz="1200" u="none" strike="noStrike" dirty="0"/>
                        <a:t>UTAMA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/>
                        <a:t>1.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95250" indent="0" algn="l" fontAlgn="b">
                        <a:tabLst/>
                      </a:pPr>
                      <a:r>
                        <a:rPr lang="en-US" sz="1200" u="none" strike="noStrike" dirty="0" err="1"/>
                        <a:t>Pendidikan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dan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pelatihan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serta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memperoleh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surat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tanda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tamat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pendidikan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dan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pelatihan</a:t>
                      </a:r>
                      <a:r>
                        <a:rPr lang="en-US" sz="1200" u="none" strike="noStrike" dirty="0"/>
                        <a:t> (STTPP) </a:t>
                      </a:r>
                      <a:r>
                        <a:rPr lang="en-US" sz="1200" u="none" strike="noStrike" dirty="0" err="1"/>
                        <a:t>atau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sertifikat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80 %</a:t>
                      </a:r>
                      <a:endParaRPr lang="en-US" sz="1200" b="0" i="0" u="sng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2.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95250" indent="0" algn="l" fontAlgn="ctr"/>
                      <a:r>
                        <a:rPr lang="en-US" sz="1200" u="none" strike="noStrike" dirty="0" err="1"/>
                        <a:t>Kegiatan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Pengawasan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146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218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323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428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533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663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60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3.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95250" indent="0" algn="l" fontAlgn="ctr"/>
                      <a:r>
                        <a:rPr lang="en-US" sz="1200" u="none" strike="noStrike" dirty="0" err="1"/>
                        <a:t>Pengembangan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Profesi</a:t>
                      </a:r>
                      <a:r>
                        <a:rPr lang="en-US" sz="1200" u="none" strike="noStrike" dirty="0"/>
                        <a:t> 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22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37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52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67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97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4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Jumlah</a:t>
                      </a:r>
                      <a:r>
                        <a:rPr lang="en-US" sz="1200" u="none" strike="noStrike" dirty="0"/>
                        <a:t> A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US" sz="1200" b="0" i="0" u="sng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40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80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160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240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360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480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600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760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60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4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B.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95250" indent="0" algn="l" fontAlgn="b"/>
                      <a:r>
                        <a:rPr lang="en-US" sz="1200" u="none" strike="noStrike" dirty="0"/>
                        <a:t>PENUNJANG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20 %</a:t>
                      </a:r>
                      <a:endParaRPr lang="en-US" sz="1200" b="0" i="0" u="sng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95250" indent="0" algn="l" fontAlgn="b"/>
                      <a:r>
                        <a:rPr lang="fi-FI" sz="1200" u="none" strike="noStrike" dirty="0"/>
                        <a:t>Pendukung pelaksanaan kegiatan Pelaksanaan Tugas Auditor</a:t>
                      </a:r>
                      <a:endParaRPr lang="fi-FI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20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40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60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90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120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150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190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Jumlah</a:t>
                      </a:r>
                      <a:r>
                        <a:rPr lang="en-US" sz="1200" u="none" strike="noStrike" dirty="0"/>
                        <a:t> II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50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100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200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300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450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600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750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950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60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658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JUMLAH ( I + II )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150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200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300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400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550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700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850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1050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0228BCF2-8F8A-42E6-BEAE-B00E6535E535}"/>
              </a:ext>
            </a:extLst>
          </p:cNvPr>
          <p:cNvSpPr/>
          <p:nvPr/>
        </p:nvSpPr>
        <p:spPr>
          <a:xfrm>
            <a:off x="6596066" y="4725144"/>
            <a:ext cx="428628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12C588-A96C-46A9-94FB-51820FECDDC2}"/>
              </a:ext>
            </a:extLst>
          </p:cNvPr>
          <p:cNvSpPr/>
          <p:nvPr/>
        </p:nvSpPr>
        <p:spPr>
          <a:xfrm>
            <a:off x="7167570" y="4725144"/>
            <a:ext cx="428628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C6F283-D7F7-4855-9285-008F3041B723}"/>
              </a:ext>
            </a:extLst>
          </p:cNvPr>
          <p:cNvSpPr/>
          <p:nvPr/>
        </p:nvSpPr>
        <p:spPr>
          <a:xfrm>
            <a:off x="5524496" y="4725144"/>
            <a:ext cx="428628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B8F805-B829-4175-B493-8D2CB7895388}"/>
              </a:ext>
            </a:extLst>
          </p:cNvPr>
          <p:cNvSpPr/>
          <p:nvPr/>
        </p:nvSpPr>
        <p:spPr>
          <a:xfrm>
            <a:off x="6024562" y="4725144"/>
            <a:ext cx="500066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543060-306A-4C0B-92B5-A20CFC6B925B}"/>
              </a:ext>
            </a:extLst>
          </p:cNvPr>
          <p:cNvSpPr/>
          <p:nvPr/>
        </p:nvSpPr>
        <p:spPr>
          <a:xfrm>
            <a:off x="7667636" y="4725144"/>
            <a:ext cx="428628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BD51186D-80C0-4D54-956A-CF990B97CDD9}"/>
              </a:ext>
            </a:extLst>
          </p:cNvPr>
          <p:cNvSpPr/>
          <p:nvPr/>
        </p:nvSpPr>
        <p:spPr>
          <a:xfrm flipH="1">
            <a:off x="5524496" y="5429264"/>
            <a:ext cx="1357322" cy="642942"/>
          </a:xfrm>
          <a:prstGeom prst="wedgeEllipseCallout">
            <a:avLst>
              <a:gd name="adj1" fmla="val 29307"/>
              <a:gd name="adj2" fmla="val -80192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KUMULATIF AK</a:t>
            </a:r>
          </a:p>
        </p:txBody>
      </p: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48C55B00-BFBC-4B07-8E90-6D74C9DAEB93}"/>
              </a:ext>
            </a:extLst>
          </p:cNvPr>
          <p:cNvSpPr/>
          <p:nvPr/>
        </p:nvSpPr>
        <p:spPr>
          <a:xfrm flipH="1">
            <a:off x="5524496" y="5429264"/>
            <a:ext cx="1357322" cy="642942"/>
          </a:xfrm>
          <a:prstGeom prst="wedgeEllipseCallout">
            <a:avLst>
              <a:gd name="adj1" fmla="val -3065"/>
              <a:gd name="adj2" fmla="val -83886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KUMULATIF AK</a:t>
            </a: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6DBC366F-207A-4B65-BBBE-3D5283453B09}"/>
              </a:ext>
            </a:extLst>
          </p:cNvPr>
          <p:cNvSpPr/>
          <p:nvPr/>
        </p:nvSpPr>
        <p:spPr>
          <a:xfrm flipH="1">
            <a:off x="5524496" y="5429264"/>
            <a:ext cx="1357322" cy="642942"/>
          </a:xfrm>
          <a:prstGeom prst="wedgeEllipseCallout">
            <a:avLst>
              <a:gd name="adj1" fmla="val -37243"/>
              <a:gd name="adj2" fmla="val -105766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KUMULATIF AK</a:t>
            </a:r>
          </a:p>
        </p:txBody>
      </p:sp>
      <p:sp>
        <p:nvSpPr>
          <p:cNvPr id="38" name="Oval Callout 37">
            <a:extLst>
              <a:ext uri="{FF2B5EF4-FFF2-40B4-BE49-F238E27FC236}">
                <a16:creationId xmlns:a16="http://schemas.microsoft.com/office/drawing/2014/main" id="{B87143F8-4C8C-4851-84B1-C640857CB8ED}"/>
              </a:ext>
            </a:extLst>
          </p:cNvPr>
          <p:cNvSpPr/>
          <p:nvPr/>
        </p:nvSpPr>
        <p:spPr>
          <a:xfrm flipH="1">
            <a:off x="5524496" y="5429264"/>
            <a:ext cx="1357322" cy="642942"/>
          </a:xfrm>
          <a:prstGeom prst="wedgeEllipseCallout">
            <a:avLst>
              <a:gd name="adj1" fmla="val -83512"/>
              <a:gd name="adj2" fmla="val -105766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KUMULATIF AK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D13097E2-1A5D-4E92-BD52-066527944252}"/>
              </a:ext>
            </a:extLst>
          </p:cNvPr>
          <p:cNvSpPr/>
          <p:nvPr/>
        </p:nvSpPr>
        <p:spPr>
          <a:xfrm flipH="1">
            <a:off x="5524496" y="5429264"/>
            <a:ext cx="1357322" cy="642942"/>
          </a:xfrm>
          <a:prstGeom prst="wedgeEllipseCallout">
            <a:avLst>
              <a:gd name="adj1" fmla="val -113337"/>
              <a:gd name="adj2" fmla="val -102119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KUMULATIF AK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23DA59-E7D2-4EB9-B57B-AD2D022CFF07}"/>
              </a:ext>
            </a:extLst>
          </p:cNvPr>
          <p:cNvSpPr/>
          <p:nvPr/>
        </p:nvSpPr>
        <p:spPr>
          <a:xfrm>
            <a:off x="4876424" y="2924944"/>
            <a:ext cx="571504" cy="428628"/>
          </a:xfrm>
          <a:prstGeom prst="ellipse">
            <a:avLst/>
          </a:prstGeom>
          <a:noFill/>
          <a:ln w="571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EBC66D0-C793-4170-A5E8-738707B84355}"/>
              </a:ext>
            </a:extLst>
          </p:cNvPr>
          <p:cNvSpPr/>
          <p:nvPr/>
        </p:nvSpPr>
        <p:spPr>
          <a:xfrm>
            <a:off x="4881554" y="4008484"/>
            <a:ext cx="571504" cy="428628"/>
          </a:xfrm>
          <a:prstGeom prst="ellipse">
            <a:avLst/>
          </a:prstGeom>
          <a:noFill/>
          <a:ln w="571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43" name="Oval Callout 42">
            <a:extLst>
              <a:ext uri="{FF2B5EF4-FFF2-40B4-BE49-F238E27FC236}">
                <a16:creationId xmlns:a16="http://schemas.microsoft.com/office/drawing/2014/main" id="{0C0AAEFD-23CA-418C-8CA5-72A303B9A92D}"/>
              </a:ext>
            </a:extLst>
          </p:cNvPr>
          <p:cNvSpPr/>
          <p:nvPr/>
        </p:nvSpPr>
        <p:spPr>
          <a:xfrm flipH="1">
            <a:off x="3095604" y="5301208"/>
            <a:ext cx="1357322" cy="714380"/>
          </a:xfrm>
          <a:prstGeom prst="wedgeEllipseCallout">
            <a:avLst>
              <a:gd name="adj1" fmla="val -79561"/>
              <a:gd name="adj2" fmla="val -184617"/>
            </a:avLst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KOMPOSISI AK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060313CD-E186-4FEF-81E8-65857FA2918D}"/>
              </a:ext>
            </a:extLst>
          </p:cNvPr>
          <p:cNvSpPr/>
          <p:nvPr/>
        </p:nvSpPr>
        <p:spPr>
          <a:xfrm flipH="1">
            <a:off x="3095604" y="5286388"/>
            <a:ext cx="1357322" cy="714380"/>
          </a:xfrm>
          <a:prstGeom prst="wedgeEllipseCallout">
            <a:avLst>
              <a:gd name="adj1" fmla="val -81977"/>
              <a:gd name="adj2" fmla="val -309863"/>
            </a:avLst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KOMPOSISIAK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19447E-AE58-42EA-8B2E-0597C8DE582C}"/>
              </a:ext>
            </a:extLst>
          </p:cNvPr>
          <p:cNvSpPr/>
          <p:nvPr/>
        </p:nvSpPr>
        <p:spPr>
          <a:xfrm>
            <a:off x="5524500" y="3213101"/>
            <a:ext cx="357188" cy="50006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Oval Callout 45">
            <a:extLst>
              <a:ext uri="{FF2B5EF4-FFF2-40B4-BE49-F238E27FC236}">
                <a16:creationId xmlns:a16="http://schemas.microsoft.com/office/drawing/2014/main" id="{7A1D10F6-586D-402F-B15F-A2E60173259F}"/>
              </a:ext>
            </a:extLst>
          </p:cNvPr>
          <p:cNvSpPr/>
          <p:nvPr/>
        </p:nvSpPr>
        <p:spPr>
          <a:xfrm flipH="1">
            <a:off x="4310050" y="5357826"/>
            <a:ext cx="1357322" cy="714380"/>
          </a:xfrm>
          <a:prstGeom prst="wedgeEllipseCallout">
            <a:avLst>
              <a:gd name="adj1" fmla="val -43376"/>
              <a:gd name="adj2" fmla="val -273390"/>
            </a:avLst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SUB UNSUR AK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B6FF6B4-6BFC-4532-ABA9-F875E73871AC}"/>
              </a:ext>
            </a:extLst>
          </p:cNvPr>
          <p:cNvSpPr/>
          <p:nvPr/>
        </p:nvSpPr>
        <p:spPr>
          <a:xfrm>
            <a:off x="5453063" y="3429000"/>
            <a:ext cx="1071562" cy="28575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3E551DDC-B6E8-4A5E-9976-BFB011D7E41A}"/>
              </a:ext>
            </a:extLst>
          </p:cNvPr>
          <p:cNvSpPr/>
          <p:nvPr/>
        </p:nvSpPr>
        <p:spPr>
          <a:xfrm flipH="1">
            <a:off x="6810380" y="5500702"/>
            <a:ext cx="1357322" cy="714380"/>
          </a:xfrm>
          <a:prstGeom prst="wedgeEllipseCallout">
            <a:avLst>
              <a:gd name="adj1" fmla="val 109261"/>
              <a:gd name="adj2" fmla="val -294770"/>
            </a:avLst>
          </a:prstGeom>
          <a:solidFill>
            <a:srgbClr val="00B0F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Delta PP</a:t>
            </a:r>
          </a:p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 (6-3)=3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9F622F-877A-4861-8E27-ECE2B8D9DF49}"/>
              </a:ext>
            </a:extLst>
          </p:cNvPr>
          <p:cNvSpPr/>
          <p:nvPr/>
        </p:nvSpPr>
        <p:spPr>
          <a:xfrm>
            <a:off x="5953126" y="3429000"/>
            <a:ext cx="1071563" cy="28575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Oval Callout 49">
            <a:extLst>
              <a:ext uri="{FF2B5EF4-FFF2-40B4-BE49-F238E27FC236}">
                <a16:creationId xmlns:a16="http://schemas.microsoft.com/office/drawing/2014/main" id="{2803D4DF-7529-49F0-88BF-EFA4677EC79F}"/>
              </a:ext>
            </a:extLst>
          </p:cNvPr>
          <p:cNvSpPr/>
          <p:nvPr/>
        </p:nvSpPr>
        <p:spPr>
          <a:xfrm flipH="1">
            <a:off x="7881950" y="5429264"/>
            <a:ext cx="1357322" cy="714380"/>
          </a:xfrm>
          <a:prstGeom prst="wedgeEllipseCallout">
            <a:avLst>
              <a:gd name="adj1" fmla="val 137763"/>
              <a:gd name="adj2" fmla="val -293129"/>
            </a:avLst>
          </a:prstGeom>
          <a:solidFill>
            <a:srgbClr val="00B0F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Delta PP (14-6)=8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C48AF59-3C3C-44D3-8E2F-0A4862390F92}"/>
              </a:ext>
            </a:extLst>
          </p:cNvPr>
          <p:cNvSpPr/>
          <p:nvPr/>
        </p:nvSpPr>
        <p:spPr>
          <a:xfrm>
            <a:off x="7096126" y="3429000"/>
            <a:ext cx="1071563" cy="28575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Oval Callout 51">
            <a:extLst>
              <a:ext uri="{FF2B5EF4-FFF2-40B4-BE49-F238E27FC236}">
                <a16:creationId xmlns:a16="http://schemas.microsoft.com/office/drawing/2014/main" id="{92B19243-2B29-416C-9789-27303E15BE76}"/>
              </a:ext>
            </a:extLst>
          </p:cNvPr>
          <p:cNvSpPr/>
          <p:nvPr/>
        </p:nvSpPr>
        <p:spPr>
          <a:xfrm flipH="1">
            <a:off x="9024958" y="5429264"/>
            <a:ext cx="1357322" cy="714380"/>
          </a:xfrm>
          <a:prstGeom prst="wedgeEllipseCallout">
            <a:avLst>
              <a:gd name="adj1" fmla="val 144672"/>
              <a:gd name="adj2" fmla="val -291488"/>
            </a:avLst>
          </a:prstGeom>
          <a:solidFill>
            <a:srgbClr val="00B0F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Delta PP (37-22)=15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C65D318-4F8B-41FA-BA62-780B9A695FDD}"/>
              </a:ext>
            </a:extLst>
          </p:cNvPr>
          <p:cNvSpPr/>
          <p:nvPr/>
        </p:nvSpPr>
        <p:spPr>
          <a:xfrm>
            <a:off x="1809720" y="214290"/>
            <a:ext cx="8501122" cy="9824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000"/>
              </a:lnSpc>
              <a:defRPr/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KOMPOSISI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JUMLAH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ANGKA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KREDIT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MINIMAL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UNTUK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000" b="1" u="sng" dirty="0" err="1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j-lt"/>
              </a:rPr>
              <a:t>KENAIKAN</a:t>
            </a:r>
            <a:r>
              <a:rPr lang="en-US" sz="2000" b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j-lt"/>
              </a:rPr>
              <a:t> </a:t>
            </a:r>
            <a:r>
              <a:rPr lang="en-US" sz="2000" b="1" u="sng" dirty="0" err="1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j-lt"/>
              </a:rPr>
              <a:t>JABATAN</a:t>
            </a:r>
            <a:r>
              <a:rPr lang="en-US" sz="2000" b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j-lt"/>
              </a:rPr>
              <a:t> DAN </a:t>
            </a:r>
            <a:r>
              <a:rPr lang="en-US" sz="2000" b="1" u="sng" dirty="0" err="1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j-lt"/>
              </a:rPr>
              <a:t>PANGKAT</a:t>
            </a:r>
            <a:r>
              <a:rPr lang="en-US" sz="2000" b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j-lt"/>
              </a:rPr>
              <a:t> AUDITOR 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DENGAN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PENDIDIKAN S.1/D IV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057489-8D27-49D4-AAD7-F816CB99588B}"/>
              </a:ext>
            </a:extLst>
          </p:cNvPr>
          <p:cNvSpPr/>
          <p:nvPr/>
        </p:nvSpPr>
        <p:spPr>
          <a:xfrm>
            <a:off x="1809751" y="6429376"/>
            <a:ext cx="2500313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d-ID" sz="1200" b="1" dirty="0">
                <a:solidFill>
                  <a:schemeClr val="tx1"/>
                </a:solidFill>
              </a:rPr>
              <a:t>Lamp. PerMenPAN 220/2008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7" grpId="0" animBg="1"/>
      <p:bldP spid="47" grpId="1" animBg="1"/>
      <p:bldP spid="49" grpId="0" animBg="1"/>
      <p:bldP spid="49" grpId="1" animBg="1"/>
      <p:bldP spid="51" grpId="0" animBg="1"/>
      <p:bldP spid="5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912ECE-75F5-46C1-9239-EDF7163D249B}"/>
              </a:ext>
            </a:extLst>
          </p:cNvPr>
          <p:cNvGraphicFramePr>
            <a:graphicFrameLocks noGrp="1"/>
          </p:cNvGraphicFramePr>
          <p:nvPr/>
        </p:nvGraphicFramePr>
        <p:xfrm>
          <a:off x="1687718" y="1357298"/>
          <a:ext cx="8748000" cy="38692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6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UNSUR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6000"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PROSENTASE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JENJANG JABATAN / GOLONGAN RUANG / ANGKA KREDIT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PERTAMA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MUDA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MADYA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UTAMA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III/b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III/c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III/d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IV/a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IV/b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IV/c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IV/d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IV/e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PENDIDIKAN SEKOLAH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150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150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150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150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150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150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150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150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II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72000" algn="l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ANGKA KREDIT PENJENJANGAN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ctr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72000" algn="l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UTAMA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 dirty="0"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 80 %</a:t>
                      </a:r>
                      <a:endParaRPr lang="en-US" sz="1200" b="1" i="0" u="sng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ctr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ctr" fontAlgn="t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Pendidikan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dan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pelatihan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serta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memperoleh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surat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tanda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tamat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pendidikan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dan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pelatihan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(STTPP)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atau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sertifikat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sng" strike="noStrike" dirty="0">
                        <a:latin typeface="+mn-lt"/>
                      </a:endParaRPr>
                    </a:p>
                  </a:txBody>
                  <a:tcPr marL="0" marR="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ctr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Kegiatan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Pengawasan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37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109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181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286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391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496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626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ctr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Pengembangan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Profesi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34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49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64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94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ctr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72000" algn="ctr" fontAlgn="b"/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Jumlah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A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b="1" i="0" u="sng" strike="noStrike" dirty="0">
                        <a:latin typeface="+mn-lt"/>
                      </a:endParaRPr>
                    </a:p>
                  </a:txBody>
                  <a:tcPr marL="0" marR="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120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200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320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440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560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720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ctr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72000" algn="l" fontAlgn="b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PENUNJANG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>
                          <a:latin typeface="Calibri" pitchFamily="34" charset="0"/>
                          <a:cs typeface="Calibri" pitchFamily="34" charset="0"/>
                        </a:rPr>
                        <a:t>&lt;</a:t>
                      </a:r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 20 %</a:t>
                      </a:r>
                      <a:endParaRPr lang="en-US" sz="1200" b="1" i="0" u="sng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ctr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72000" algn="l" fontAlgn="b"/>
                      <a:r>
                        <a:rPr lang="fi-FI" sz="1200" u="none" strike="noStrike" dirty="0">
                          <a:latin typeface="Calibri" pitchFamily="34" charset="0"/>
                          <a:cs typeface="Calibri" pitchFamily="34" charset="0"/>
                        </a:rPr>
                        <a:t>Pendukung pelaksanaan kegiatan Pelaksanaan Tugas Auditor</a:t>
                      </a:r>
                      <a:endParaRPr lang="fi-FI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50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80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110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140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180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2000" algn="ctr" fontAlgn="b"/>
                      <a:endParaRPr lang="en-US" sz="1200" b="0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72000" algn="ctr" fontAlgn="b"/>
                      <a:r>
                        <a:rPr lang="en-US" sz="1200" u="none" strike="noStrike" dirty="0" err="1">
                          <a:latin typeface="Calibri" pitchFamily="34" charset="0"/>
                          <a:cs typeface="Calibri" pitchFamily="34" charset="0"/>
                        </a:rPr>
                        <a:t>Jumlah</a:t>
                      </a:r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 II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100%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50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150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250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400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550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700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900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atin typeface="Calibri" pitchFamily="34" charset="0"/>
                          <a:cs typeface="Calibri" pitchFamily="34" charset="0"/>
                        </a:rPr>
                        <a:t>JUMLAH ( I + II )</a:t>
                      </a:r>
                      <a:endParaRPr lang="en-US" sz="1200" b="0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200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latin typeface="Calibri" pitchFamily="34" charset="0"/>
                          <a:cs typeface="Calibri" pitchFamily="34" charset="0"/>
                        </a:rPr>
                        <a:t>300</a:t>
                      </a:r>
                      <a:endParaRPr lang="en-US" sz="1200" b="1" i="0" u="none" strike="noStrik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400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550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700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850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1050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200" b="1" i="0" u="none" strike="noStrik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BC42B9-7302-4074-AF51-64625A0E3DF3}"/>
              </a:ext>
            </a:extLst>
          </p:cNvPr>
          <p:cNvGraphicFramePr>
            <a:graphicFrameLocks noGrp="1"/>
          </p:cNvGraphicFramePr>
          <p:nvPr/>
        </p:nvGraphicFramePr>
        <p:xfrm>
          <a:off x="1666844" y="214290"/>
          <a:ext cx="8748000" cy="9286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{B301B821-A1FF-4177-AEE7-76D212191A09}</a:tableStyleId>
              </a:tblPr>
              <a:tblGrid>
                <a:gridCol w="87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8694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j-lt"/>
                        </a:rPr>
                        <a:t>KOMPOSISI JUMLAH ANGKA KREDIT KUMULATIF MINIMAL </a:t>
                      </a:r>
                      <a:r>
                        <a:rPr lang="fi-FI" sz="1800" b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j-lt"/>
                        </a:rPr>
                        <a:t>UNTUK KENAIKAN JABATAN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j-lt"/>
                        </a:rPr>
                        <a:t>DAN KENAIKAN PANGKAT AUDITOR TINGKAT AHLI PENDIDIKAN PASCA SARJANA (S.2)</a:t>
                      </a:r>
                      <a:endParaRPr lang="en-US" sz="1800" b="0" i="0" u="none" strike="noStrike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BE8FA1FD-7D0C-4F55-B5BD-7BEE4806CE40}"/>
              </a:ext>
            </a:extLst>
          </p:cNvPr>
          <p:cNvSpPr/>
          <p:nvPr/>
        </p:nvSpPr>
        <p:spPr>
          <a:xfrm>
            <a:off x="6625459" y="4880883"/>
            <a:ext cx="428628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Calibri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CC765F-0825-4E4A-ACDB-68F70CDEB607}"/>
              </a:ext>
            </a:extLst>
          </p:cNvPr>
          <p:cNvSpPr/>
          <p:nvPr/>
        </p:nvSpPr>
        <p:spPr>
          <a:xfrm>
            <a:off x="7268401" y="4880883"/>
            <a:ext cx="428628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Calibri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B85606-BD51-41EE-8832-8A20ABB4535A}"/>
              </a:ext>
            </a:extLst>
          </p:cNvPr>
          <p:cNvSpPr/>
          <p:nvPr/>
        </p:nvSpPr>
        <p:spPr>
          <a:xfrm>
            <a:off x="5339575" y="4880883"/>
            <a:ext cx="428628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Calibri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F5D0DE-936B-41A9-AFAE-1C143E57EF10}"/>
              </a:ext>
            </a:extLst>
          </p:cNvPr>
          <p:cNvSpPr/>
          <p:nvPr/>
        </p:nvSpPr>
        <p:spPr>
          <a:xfrm>
            <a:off x="5982517" y="4880883"/>
            <a:ext cx="500066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Calibr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DC5088-61CB-425F-BB74-ACCC52D4F96B}"/>
              </a:ext>
            </a:extLst>
          </p:cNvPr>
          <p:cNvSpPr/>
          <p:nvPr/>
        </p:nvSpPr>
        <p:spPr>
          <a:xfrm>
            <a:off x="7911343" y="4880883"/>
            <a:ext cx="428628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Calibri" pitchFamily="34" charset="0"/>
            </a:endParaRPr>
          </a:p>
        </p:txBody>
      </p: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5991D65F-4725-4775-AB22-5C186F30529A}"/>
              </a:ext>
            </a:extLst>
          </p:cNvPr>
          <p:cNvSpPr/>
          <p:nvPr/>
        </p:nvSpPr>
        <p:spPr>
          <a:xfrm flipH="1">
            <a:off x="5310182" y="5357826"/>
            <a:ext cx="1357322" cy="642942"/>
          </a:xfrm>
          <a:prstGeom prst="wedgeEllipseCallout">
            <a:avLst>
              <a:gd name="adj1" fmla="val 29307"/>
              <a:gd name="adj2" fmla="val -80192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cs typeface="Calibri" pitchFamily="34" charset="0"/>
              </a:rPr>
              <a:t>KUMULATIF AK</a:t>
            </a: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6FE48FBD-A765-4128-85FB-6BCB31C60BDC}"/>
              </a:ext>
            </a:extLst>
          </p:cNvPr>
          <p:cNvSpPr/>
          <p:nvPr/>
        </p:nvSpPr>
        <p:spPr>
          <a:xfrm flipH="1">
            <a:off x="5310182" y="5357826"/>
            <a:ext cx="1357322" cy="642942"/>
          </a:xfrm>
          <a:prstGeom prst="wedgeEllipseCallout">
            <a:avLst>
              <a:gd name="adj1" fmla="val -15697"/>
              <a:gd name="adj2" fmla="val -89812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cs typeface="Calibri" pitchFamily="34" charset="0"/>
              </a:rPr>
              <a:t>KUMULATIF AK</a:t>
            </a:r>
          </a:p>
        </p:txBody>
      </p:sp>
      <p:sp>
        <p:nvSpPr>
          <p:cNvPr id="38" name="Oval Callout 37">
            <a:extLst>
              <a:ext uri="{FF2B5EF4-FFF2-40B4-BE49-F238E27FC236}">
                <a16:creationId xmlns:a16="http://schemas.microsoft.com/office/drawing/2014/main" id="{EF7F434C-665F-4621-8DB0-B787EEF720B8}"/>
              </a:ext>
            </a:extLst>
          </p:cNvPr>
          <p:cNvSpPr/>
          <p:nvPr/>
        </p:nvSpPr>
        <p:spPr>
          <a:xfrm flipH="1">
            <a:off x="5310182" y="5357826"/>
            <a:ext cx="1357322" cy="642942"/>
          </a:xfrm>
          <a:prstGeom prst="wedgeEllipseCallout">
            <a:avLst>
              <a:gd name="adj1" fmla="val -54193"/>
              <a:gd name="adj2" fmla="val -83886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cs typeface="Calibri" pitchFamily="34" charset="0"/>
              </a:rPr>
              <a:t>KUMULATIF AK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7E124BFE-D571-40A7-BDAD-B4C6DD6CEC8C}"/>
              </a:ext>
            </a:extLst>
          </p:cNvPr>
          <p:cNvSpPr/>
          <p:nvPr/>
        </p:nvSpPr>
        <p:spPr>
          <a:xfrm flipH="1">
            <a:off x="5310182" y="5357826"/>
            <a:ext cx="1357322" cy="642942"/>
          </a:xfrm>
          <a:prstGeom prst="wedgeEllipseCallout">
            <a:avLst>
              <a:gd name="adj1" fmla="val -94092"/>
              <a:gd name="adj2" fmla="val -89812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cs typeface="Calibri" pitchFamily="34" charset="0"/>
              </a:rPr>
              <a:t>KUMULATIF AK</a:t>
            </a:r>
          </a:p>
        </p:txBody>
      </p:sp>
      <p:sp>
        <p:nvSpPr>
          <p:cNvPr id="40" name="Oval Callout 39">
            <a:extLst>
              <a:ext uri="{FF2B5EF4-FFF2-40B4-BE49-F238E27FC236}">
                <a16:creationId xmlns:a16="http://schemas.microsoft.com/office/drawing/2014/main" id="{AEB19F2F-5387-4E95-A074-C3FE45671D88}"/>
              </a:ext>
            </a:extLst>
          </p:cNvPr>
          <p:cNvSpPr/>
          <p:nvPr/>
        </p:nvSpPr>
        <p:spPr>
          <a:xfrm flipH="1">
            <a:off x="5310182" y="5357826"/>
            <a:ext cx="1357322" cy="642942"/>
          </a:xfrm>
          <a:prstGeom prst="wedgeEllipseCallout">
            <a:avLst>
              <a:gd name="adj1" fmla="val -143998"/>
              <a:gd name="adj2" fmla="val -95738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cs typeface="Calibri" pitchFamily="34" charset="0"/>
              </a:rPr>
              <a:t>KUMULATIF AK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3C81D6E-CECD-4BAF-9631-83EFDCF0FCF3}"/>
              </a:ext>
            </a:extLst>
          </p:cNvPr>
          <p:cNvSpPr/>
          <p:nvPr/>
        </p:nvSpPr>
        <p:spPr>
          <a:xfrm>
            <a:off x="4667240" y="3071810"/>
            <a:ext cx="571504" cy="428628"/>
          </a:xfrm>
          <a:prstGeom prst="ellipse">
            <a:avLst/>
          </a:prstGeom>
          <a:noFill/>
          <a:ln w="571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>
                <a:solidFill>
                  <a:srgbClr val="0070C0"/>
                </a:solidFill>
              </a:ln>
              <a:cs typeface="Calibri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ECA0DE-9E9B-4867-B822-E4B32DB746C6}"/>
              </a:ext>
            </a:extLst>
          </p:cNvPr>
          <p:cNvSpPr/>
          <p:nvPr/>
        </p:nvSpPr>
        <p:spPr>
          <a:xfrm>
            <a:off x="4667240" y="4071942"/>
            <a:ext cx="571504" cy="428628"/>
          </a:xfrm>
          <a:prstGeom prst="ellipse">
            <a:avLst/>
          </a:prstGeom>
          <a:noFill/>
          <a:ln w="571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rgbClr val="0070C0"/>
                </a:solidFill>
              </a:ln>
              <a:cs typeface="Calibri" pitchFamily="34" charset="0"/>
            </a:endParaRPr>
          </a:p>
        </p:txBody>
      </p:sp>
      <p:sp>
        <p:nvSpPr>
          <p:cNvPr id="46" name="Oval Callout 45">
            <a:extLst>
              <a:ext uri="{FF2B5EF4-FFF2-40B4-BE49-F238E27FC236}">
                <a16:creationId xmlns:a16="http://schemas.microsoft.com/office/drawing/2014/main" id="{C7B2E394-5658-4EB1-B3C2-86EB85DFDAA0}"/>
              </a:ext>
            </a:extLst>
          </p:cNvPr>
          <p:cNvSpPr/>
          <p:nvPr/>
        </p:nvSpPr>
        <p:spPr>
          <a:xfrm flipH="1">
            <a:off x="2881290" y="5234900"/>
            <a:ext cx="1357322" cy="714380"/>
          </a:xfrm>
          <a:prstGeom prst="wedgeEllipseCallout">
            <a:avLst>
              <a:gd name="adj1" fmla="val -79561"/>
              <a:gd name="adj2" fmla="val -184617"/>
            </a:avLst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cs typeface="Calibri" pitchFamily="34" charset="0"/>
              </a:rPr>
              <a:t>KOMPOSISI AK</a:t>
            </a:r>
          </a:p>
        </p:txBody>
      </p:sp>
      <p:sp>
        <p:nvSpPr>
          <p:cNvPr id="47" name="Oval Callout 46">
            <a:extLst>
              <a:ext uri="{FF2B5EF4-FFF2-40B4-BE49-F238E27FC236}">
                <a16:creationId xmlns:a16="http://schemas.microsoft.com/office/drawing/2014/main" id="{9B8EF243-EF16-436F-9D98-C63F64B8DD88}"/>
              </a:ext>
            </a:extLst>
          </p:cNvPr>
          <p:cNvSpPr/>
          <p:nvPr/>
        </p:nvSpPr>
        <p:spPr>
          <a:xfrm flipH="1">
            <a:off x="2881290" y="5214950"/>
            <a:ext cx="1357322" cy="714380"/>
          </a:xfrm>
          <a:prstGeom prst="wedgeEllipseCallout">
            <a:avLst>
              <a:gd name="adj1" fmla="val -81977"/>
              <a:gd name="adj2" fmla="val -309863"/>
            </a:avLst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cs typeface="Calibri" pitchFamily="34" charset="0"/>
              </a:rPr>
              <a:t>KOMPOSISIAK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80F8E81-C8F9-447A-A6E7-D49FFCD4FFF1}"/>
              </a:ext>
            </a:extLst>
          </p:cNvPr>
          <p:cNvSpPr/>
          <p:nvPr/>
        </p:nvSpPr>
        <p:spPr>
          <a:xfrm>
            <a:off x="5381625" y="3357563"/>
            <a:ext cx="357188" cy="50006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Calibri" pitchFamily="34" charset="0"/>
            </a:endParaRPr>
          </a:p>
        </p:txBody>
      </p:sp>
      <p:sp>
        <p:nvSpPr>
          <p:cNvPr id="49" name="Oval Callout 48">
            <a:extLst>
              <a:ext uri="{FF2B5EF4-FFF2-40B4-BE49-F238E27FC236}">
                <a16:creationId xmlns:a16="http://schemas.microsoft.com/office/drawing/2014/main" id="{C9395774-AFF0-402D-82AB-6BF36E60320D}"/>
              </a:ext>
            </a:extLst>
          </p:cNvPr>
          <p:cNvSpPr/>
          <p:nvPr/>
        </p:nvSpPr>
        <p:spPr>
          <a:xfrm flipH="1">
            <a:off x="4024298" y="5643578"/>
            <a:ext cx="1357322" cy="714380"/>
          </a:xfrm>
          <a:prstGeom prst="wedgeEllipseCallout">
            <a:avLst>
              <a:gd name="adj1" fmla="val -56008"/>
              <a:gd name="adj2" fmla="val -302723"/>
            </a:avLst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cs typeface="Calibri" pitchFamily="34" charset="0"/>
              </a:rPr>
              <a:t>SUB UNSUR AK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279F74A-D6B6-4ED4-9230-C73DFC76D453}"/>
              </a:ext>
            </a:extLst>
          </p:cNvPr>
          <p:cNvSpPr/>
          <p:nvPr/>
        </p:nvSpPr>
        <p:spPr>
          <a:xfrm>
            <a:off x="6024563" y="3571875"/>
            <a:ext cx="1071562" cy="28575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Calibri" pitchFamily="34" charset="0"/>
            </a:endParaRPr>
          </a:p>
        </p:txBody>
      </p:sp>
      <p:sp>
        <p:nvSpPr>
          <p:cNvPr id="51" name="Oval Callout 50">
            <a:extLst>
              <a:ext uri="{FF2B5EF4-FFF2-40B4-BE49-F238E27FC236}">
                <a16:creationId xmlns:a16="http://schemas.microsoft.com/office/drawing/2014/main" id="{79D63B0F-58CA-4580-8978-33B5274768E7}"/>
              </a:ext>
            </a:extLst>
          </p:cNvPr>
          <p:cNvSpPr/>
          <p:nvPr/>
        </p:nvSpPr>
        <p:spPr>
          <a:xfrm flipH="1">
            <a:off x="6524628" y="5572140"/>
            <a:ext cx="1357322" cy="714380"/>
          </a:xfrm>
          <a:prstGeom prst="wedgeEllipseCallout">
            <a:avLst>
              <a:gd name="adj1" fmla="val 48263"/>
              <a:gd name="adj2" fmla="val -276924"/>
            </a:avLst>
          </a:prstGeom>
          <a:solidFill>
            <a:srgbClr val="00B0F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cs typeface="Calibri" pitchFamily="34" charset="0"/>
              </a:rPr>
              <a:t>Delta PP</a:t>
            </a:r>
          </a:p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cs typeface="Calibri" pitchFamily="34" charset="0"/>
              </a:rPr>
              <a:t> (19-11)=8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2DC0243-C1AE-4563-A5EE-7A540A4C7727}"/>
              </a:ext>
            </a:extLst>
          </p:cNvPr>
          <p:cNvSpPr/>
          <p:nvPr/>
        </p:nvSpPr>
        <p:spPr>
          <a:xfrm>
            <a:off x="7310438" y="3571875"/>
            <a:ext cx="1071562" cy="28575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Calibri" pitchFamily="34" charset="0"/>
            </a:endParaRPr>
          </a:p>
        </p:txBody>
      </p:sp>
      <p:sp>
        <p:nvSpPr>
          <p:cNvPr id="53" name="Oval Callout 52">
            <a:extLst>
              <a:ext uri="{FF2B5EF4-FFF2-40B4-BE49-F238E27FC236}">
                <a16:creationId xmlns:a16="http://schemas.microsoft.com/office/drawing/2014/main" id="{97DB80E1-532C-4FC5-BE31-46A080628AF3}"/>
              </a:ext>
            </a:extLst>
          </p:cNvPr>
          <p:cNvSpPr/>
          <p:nvPr/>
        </p:nvSpPr>
        <p:spPr>
          <a:xfrm flipH="1">
            <a:off x="7667636" y="5429264"/>
            <a:ext cx="1357322" cy="714380"/>
          </a:xfrm>
          <a:prstGeom prst="wedgeEllipseCallout">
            <a:avLst>
              <a:gd name="adj1" fmla="val 35631"/>
              <a:gd name="adj2" fmla="val -274258"/>
            </a:avLst>
          </a:prstGeom>
          <a:solidFill>
            <a:srgbClr val="00B0F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  <a:cs typeface="Calibri" pitchFamily="34" charset="0"/>
              </a:rPr>
              <a:t>Delta PP (49-34)=15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840052-E774-4811-A117-19601271F2E5}"/>
              </a:ext>
            </a:extLst>
          </p:cNvPr>
          <p:cNvSpPr/>
          <p:nvPr/>
        </p:nvSpPr>
        <p:spPr>
          <a:xfrm>
            <a:off x="1809751" y="6429376"/>
            <a:ext cx="2500313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d-ID" sz="1200" b="1" dirty="0">
                <a:solidFill>
                  <a:schemeClr val="tx1"/>
                </a:solidFill>
              </a:rPr>
              <a:t>Lamp. PerMenPAN 220/2008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6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37C15C-F722-4687-A2AC-A66B3419E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81315"/>
              </p:ext>
            </p:extLst>
          </p:nvPr>
        </p:nvGraphicFramePr>
        <p:xfrm>
          <a:off x="1878940" y="1340768"/>
          <a:ext cx="8431903" cy="3701302"/>
        </p:xfrm>
        <a:graphic>
          <a:graphicData uri="http://schemas.openxmlformats.org/drawingml/2006/table">
            <a:tbl>
              <a:tblPr firstRow="1" bandRow="1">
                <a:blipFill>
                  <a:blip r:embed="rId3"/>
                  <a:stretch>
                    <a:fillRect/>
                  </a:stretch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36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6783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NO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UNSUR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PROSEN TASE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JENJANG JABATAN / GOLONGAN RUANG / ANGKA KREDIT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PERTAMA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MUDA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MADYA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UTAMA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III/a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III/b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III/c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III/d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IV/a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IV/b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IV/c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IV/d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IV/e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I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95250" indent="0" algn="l" fontAlgn="ctr"/>
                      <a:r>
                        <a:rPr lang="en-US" sz="1200" u="none" strike="noStrike" dirty="0" err="1"/>
                        <a:t>Pendidikan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Sekolah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100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II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95250" indent="0" algn="l" fontAlgn="b"/>
                      <a:r>
                        <a:rPr lang="en-US" sz="1200" u="none" strike="noStrike" dirty="0"/>
                        <a:t>ANGKA KREDIT PENJENJANGAN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A.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95250" indent="0" algn="l" fontAlgn="b"/>
                      <a:r>
                        <a:rPr lang="en-US" sz="1200" u="none" strike="noStrike" dirty="0"/>
                        <a:t>UTAMA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/>
                        <a:t>1.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95250" indent="0" algn="l" fontAlgn="b">
                        <a:tabLst/>
                      </a:pPr>
                      <a:r>
                        <a:rPr lang="en-US" sz="1200" u="none" strike="noStrike" dirty="0" err="1"/>
                        <a:t>Pendidikan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dan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pelatihan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serta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memperoleh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surat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tanda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tamat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pendidikan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dan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pelatihan</a:t>
                      </a:r>
                      <a:r>
                        <a:rPr lang="en-US" sz="1200" u="none" strike="noStrike" dirty="0"/>
                        <a:t> (STTPP) </a:t>
                      </a:r>
                      <a:r>
                        <a:rPr lang="en-US" sz="1200" u="none" strike="noStrike" dirty="0" err="1"/>
                        <a:t>atau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sertifikat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80 %</a:t>
                      </a:r>
                      <a:endParaRPr lang="en-US" sz="1200" b="0" i="0" u="sng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2.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95250" indent="0" algn="l" fontAlgn="ctr"/>
                      <a:r>
                        <a:rPr lang="en-US" sz="1200" u="none" strike="noStrike" dirty="0" err="1"/>
                        <a:t>Kegiatan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Pengawasan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146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218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323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3.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95250" indent="0" algn="l" fontAlgn="ctr"/>
                      <a:r>
                        <a:rPr lang="en-US" sz="1200" u="none" strike="noStrike" dirty="0" err="1"/>
                        <a:t>Pengembangan</a:t>
                      </a:r>
                      <a:r>
                        <a:rPr lang="en-US" sz="1200" u="none" strike="noStrike" dirty="0"/>
                        <a:t> </a:t>
                      </a:r>
                      <a:r>
                        <a:rPr lang="en-US" sz="1200" u="none" strike="noStrike" dirty="0" err="1"/>
                        <a:t>Profesi</a:t>
                      </a:r>
                      <a:r>
                        <a:rPr lang="en-US" sz="1200" u="none" strike="noStrike" dirty="0"/>
                        <a:t> 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24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39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4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Jumlah</a:t>
                      </a:r>
                      <a:r>
                        <a:rPr lang="en-US" sz="1200" u="none" strike="noStrike" dirty="0"/>
                        <a:t> A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US" sz="1200" b="0" i="0" u="sng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40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80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160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240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360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4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 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B.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95250" indent="0" algn="l" fontAlgn="b"/>
                      <a:r>
                        <a:rPr lang="en-US" sz="1200" u="none" strike="noStrike" dirty="0"/>
                        <a:t>PENUNJANG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sng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20 %</a:t>
                      </a:r>
                      <a:endParaRPr lang="en-US" sz="1200" b="0" i="0" u="sng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95250" indent="0" algn="l" fontAlgn="b"/>
                      <a:r>
                        <a:rPr lang="fi-FI" sz="1200" u="none" strike="noStrike" dirty="0"/>
                        <a:t>Pendukung pelaksanaan kegiatan Pelaksanaan Tugas Auditor</a:t>
                      </a:r>
                      <a:endParaRPr lang="fi-FI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20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40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60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90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 </a:t>
                      </a:r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Jumlah</a:t>
                      </a:r>
                      <a:r>
                        <a:rPr lang="en-US" sz="1200" u="none" strike="noStrike" dirty="0"/>
                        <a:t> II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50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100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200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ln>
                            <a:solidFill>
                              <a:schemeClr val="tx1"/>
                            </a:solidFill>
                          </a:ln>
                        </a:rPr>
                        <a:t>300</a:t>
                      </a:r>
                      <a:endParaRPr lang="en-US" sz="1200" b="0" i="0" u="none" strike="noStrike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450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658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JUMLAH ( I + II )</a:t>
                      </a:r>
                      <a:endParaRPr lang="en-US" sz="1200" b="0" i="0" u="none" strike="noStrike" dirty="0"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151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201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301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402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552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0228BCF2-8F8A-42E6-BEAE-B00E6535E535}"/>
              </a:ext>
            </a:extLst>
          </p:cNvPr>
          <p:cNvSpPr/>
          <p:nvPr/>
        </p:nvSpPr>
        <p:spPr>
          <a:xfrm>
            <a:off x="6596066" y="4725144"/>
            <a:ext cx="428628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12C588-A96C-46A9-94FB-51820FECDDC2}"/>
              </a:ext>
            </a:extLst>
          </p:cNvPr>
          <p:cNvSpPr/>
          <p:nvPr/>
        </p:nvSpPr>
        <p:spPr>
          <a:xfrm>
            <a:off x="7167570" y="4725144"/>
            <a:ext cx="428628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C6F283-D7F7-4855-9285-008F3041B723}"/>
              </a:ext>
            </a:extLst>
          </p:cNvPr>
          <p:cNvSpPr/>
          <p:nvPr/>
        </p:nvSpPr>
        <p:spPr>
          <a:xfrm>
            <a:off x="5524496" y="4725144"/>
            <a:ext cx="428628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B8F805-B829-4175-B493-8D2CB7895388}"/>
              </a:ext>
            </a:extLst>
          </p:cNvPr>
          <p:cNvSpPr/>
          <p:nvPr/>
        </p:nvSpPr>
        <p:spPr>
          <a:xfrm>
            <a:off x="6024562" y="4725144"/>
            <a:ext cx="500066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543060-306A-4C0B-92B5-A20CFC6B925B}"/>
              </a:ext>
            </a:extLst>
          </p:cNvPr>
          <p:cNvSpPr/>
          <p:nvPr/>
        </p:nvSpPr>
        <p:spPr>
          <a:xfrm>
            <a:off x="7667636" y="4725144"/>
            <a:ext cx="428628" cy="28575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BD51186D-80C0-4D54-956A-CF990B97CDD9}"/>
              </a:ext>
            </a:extLst>
          </p:cNvPr>
          <p:cNvSpPr/>
          <p:nvPr/>
        </p:nvSpPr>
        <p:spPr>
          <a:xfrm flipH="1">
            <a:off x="5524496" y="5429264"/>
            <a:ext cx="1357322" cy="642942"/>
          </a:xfrm>
          <a:prstGeom prst="wedgeEllipseCallout">
            <a:avLst>
              <a:gd name="adj1" fmla="val 29307"/>
              <a:gd name="adj2" fmla="val -80192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KUMULATIF AK</a:t>
            </a:r>
          </a:p>
        </p:txBody>
      </p: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48C55B00-BFBC-4B07-8E90-6D74C9DAEB93}"/>
              </a:ext>
            </a:extLst>
          </p:cNvPr>
          <p:cNvSpPr/>
          <p:nvPr/>
        </p:nvSpPr>
        <p:spPr>
          <a:xfrm flipH="1">
            <a:off x="5524496" y="5429264"/>
            <a:ext cx="1357322" cy="642942"/>
          </a:xfrm>
          <a:prstGeom prst="wedgeEllipseCallout">
            <a:avLst>
              <a:gd name="adj1" fmla="val -3065"/>
              <a:gd name="adj2" fmla="val -83886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KUMULATIF AK</a:t>
            </a: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6DBC366F-207A-4B65-BBBE-3D5283453B09}"/>
              </a:ext>
            </a:extLst>
          </p:cNvPr>
          <p:cNvSpPr/>
          <p:nvPr/>
        </p:nvSpPr>
        <p:spPr>
          <a:xfrm flipH="1">
            <a:off x="5524496" y="5429264"/>
            <a:ext cx="1357322" cy="642942"/>
          </a:xfrm>
          <a:prstGeom prst="wedgeEllipseCallout">
            <a:avLst>
              <a:gd name="adj1" fmla="val -37243"/>
              <a:gd name="adj2" fmla="val -105766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KUMULATIF AK</a:t>
            </a:r>
          </a:p>
        </p:txBody>
      </p:sp>
      <p:sp>
        <p:nvSpPr>
          <p:cNvPr id="38" name="Oval Callout 37">
            <a:extLst>
              <a:ext uri="{FF2B5EF4-FFF2-40B4-BE49-F238E27FC236}">
                <a16:creationId xmlns:a16="http://schemas.microsoft.com/office/drawing/2014/main" id="{B87143F8-4C8C-4851-84B1-C640857CB8ED}"/>
              </a:ext>
            </a:extLst>
          </p:cNvPr>
          <p:cNvSpPr/>
          <p:nvPr/>
        </p:nvSpPr>
        <p:spPr>
          <a:xfrm flipH="1">
            <a:off x="5524496" y="5429264"/>
            <a:ext cx="1357322" cy="642942"/>
          </a:xfrm>
          <a:prstGeom prst="wedgeEllipseCallout">
            <a:avLst>
              <a:gd name="adj1" fmla="val -83512"/>
              <a:gd name="adj2" fmla="val -105766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KUMULATIF AK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D13097E2-1A5D-4E92-BD52-066527944252}"/>
              </a:ext>
            </a:extLst>
          </p:cNvPr>
          <p:cNvSpPr/>
          <p:nvPr/>
        </p:nvSpPr>
        <p:spPr>
          <a:xfrm flipH="1">
            <a:off x="5524496" y="5429264"/>
            <a:ext cx="1357322" cy="642942"/>
          </a:xfrm>
          <a:prstGeom prst="wedgeEllipseCallout">
            <a:avLst>
              <a:gd name="adj1" fmla="val -113337"/>
              <a:gd name="adj2" fmla="val -102119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KUMULATIF AK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23DA59-E7D2-4EB9-B57B-AD2D022CFF07}"/>
              </a:ext>
            </a:extLst>
          </p:cNvPr>
          <p:cNvSpPr/>
          <p:nvPr/>
        </p:nvSpPr>
        <p:spPr>
          <a:xfrm>
            <a:off x="4876424" y="2924944"/>
            <a:ext cx="571504" cy="428628"/>
          </a:xfrm>
          <a:prstGeom prst="ellipse">
            <a:avLst/>
          </a:prstGeom>
          <a:noFill/>
          <a:ln w="571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EBC66D0-C793-4170-A5E8-738707B84355}"/>
              </a:ext>
            </a:extLst>
          </p:cNvPr>
          <p:cNvSpPr/>
          <p:nvPr/>
        </p:nvSpPr>
        <p:spPr>
          <a:xfrm>
            <a:off x="4881554" y="4008484"/>
            <a:ext cx="571504" cy="428628"/>
          </a:xfrm>
          <a:prstGeom prst="ellipse">
            <a:avLst/>
          </a:prstGeom>
          <a:noFill/>
          <a:ln w="571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43" name="Oval Callout 42">
            <a:extLst>
              <a:ext uri="{FF2B5EF4-FFF2-40B4-BE49-F238E27FC236}">
                <a16:creationId xmlns:a16="http://schemas.microsoft.com/office/drawing/2014/main" id="{0C0AAEFD-23CA-418C-8CA5-72A303B9A92D}"/>
              </a:ext>
            </a:extLst>
          </p:cNvPr>
          <p:cNvSpPr/>
          <p:nvPr/>
        </p:nvSpPr>
        <p:spPr>
          <a:xfrm flipH="1">
            <a:off x="3095604" y="5301208"/>
            <a:ext cx="1357322" cy="714380"/>
          </a:xfrm>
          <a:prstGeom prst="wedgeEllipseCallout">
            <a:avLst>
              <a:gd name="adj1" fmla="val -79561"/>
              <a:gd name="adj2" fmla="val -184617"/>
            </a:avLst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KOMPOSISI AK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060313CD-E186-4FEF-81E8-65857FA2918D}"/>
              </a:ext>
            </a:extLst>
          </p:cNvPr>
          <p:cNvSpPr/>
          <p:nvPr/>
        </p:nvSpPr>
        <p:spPr>
          <a:xfrm flipH="1">
            <a:off x="3095604" y="5286388"/>
            <a:ext cx="1357322" cy="714380"/>
          </a:xfrm>
          <a:prstGeom prst="wedgeEllipseCallout">
            <a:avLst>
              <a:gd name="adj1" fmla="val -81977"/>
              <a:gd name="adj2" fmla="val -309863"/>
            </a:avLst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KOMPOSISIAK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19447E-AE58-42EA-8B2E-0597C8DE582C}"/>
              </a:ext>
            </a:extLst>
          </p:cNvPr>
          <p:cNvSpPr/>
          <p:nvPr/>
        </p:nvSpPr>
        <p:spPr>
          <a:xfrm>
            <a:off x="5524500" y="3213101"/>
            <a:ext cx="357188" cy="50006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Oval Callout 45">
            <a:extLst>
              <a:ext uri="{FF2B5EF4-FFF2-40B4-BE49-F238E27FC236}">
                <a16:creationId xmlns:a16="http://schemas.microsoft.com/office/drawing/2014/main" id="{7A1D10F6-586D-402F-B15F-A2E60173259F}"/>
              </a:ext>
            </a:extLst>
          </p:cNvPr>
          <p:cNvSpPr/>
          <p:nvPr/>
        </p:nvSpPr>
        <p:spPr>
          <a:xfrm flipH="1">
            <a:off x="4310050" y="5357826"/>
            <a:ext cx="1357322" cy="714380"/>
          </a:xfrm>
          <a:prstGeom prst="wedgeEllipseCallout">
            <a:avLst>
              <a:gd name="adj1" fmla="val -43376"/>
              <a:gd name="adj2" fmla="val -273390"/>
            </a:avLst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SUB UNSUR AK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B6FF6B4-6BFC-4532-ABA9-F875E73871AC}"/>
              </a:ext>
            </a:extLst>
          </p:cNvPr>
          <p:cNvSpPr/>
          <p:nvPr/>
        </p:nvSpPr>
        <p:spPr>
          <a:xfrm>
            <a:off x="5453063" y="3429000"/>
            <a:ext cx="1071562" cy="28575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3E551DDC-B6E8-4A5E-9976-BFB011D7E41A}"/>
              </a:ext>
            </a:extLst>
          </p:cNvPr>
          <p:cNvSpPr/>
          <p:nvPr/>
        </p:nvSpPr>
        <p:spPr>
          <a:xfrm flipH="1">
            <a:off x="6881818" y="5445792"/>
            <a:ext cx="1357322" cy="714380"/>
          </a:xfrm>
          <a:prstGeom prst="wedgeEllipseCallout">
            <a:avLst>
              <a:gd name="adj1" fmla="val 109261"/>
              <a:gd name="adj2" fmla="val -294770"/>
            </a:avLst>
          </a:prstGeom>
          <a:solidFill>
            <a:srgbClr val="00B0F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Delta PP</a:t>
            </a:r>
          </a:p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 (7-4)=3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9F622F-877A-4861-8E27-ECE2B8D9DF49}"/>
              </a:ext>
            </a:extLst>
          </p:cNvPr>
          <p:cNvSpPr/>
          <p:nvPr/>
        </p:nvSpPr>
        <p:spPr>
          <a:xfrm>
            <a:off x="5953126" y="3429000"/>
            <a:ext cx="1071563" cy="28575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Oval Callout 49">
            <a:extLst>
              <a:ext uri="{FF2B5EF4-FFF2-40B4-BE49-F238E27FC236}">
                <a16:creationId xmlns:a16="http://schemas.microsoft.com/office/drawing/2014/main" id="{2803D4DF-7529-49F0-88BF-EFA4677EC79F}"/>
              </a:ext>
            </a:extLst>
          </p:cNvPr>
          <p:cNvSpPr/>
          <p:nvPr/>
        </p:nvSpPr>
        <p:spPr>
          <a:xfrm flipH="1">
            <a:off x="7953388" y="5355613"/>
            <a:ext cx="1357322" cy="714380"/>
          </a:xfrm>
          <a:prstGeom prst="wedgeEllipseCallout">
            <a:avLst>
              <a:gd name="adj1" fmla="val 137763"/>
              <a:gd name="adj2" fmla="val -293129"/>
            </a:avLst>
          </a:prstGeom>
          <a:solidFill>
            <a:srgbClr val="00B0F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Delta PP (15-7)=8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C48AF59-3C3C-44D3-8E2F-0A4862390F92}"/>
              </a:ext>
            </a:extLst>
          </p:cNvPr>
          <p:cNvSpPr/>
          <p:nvPr/>
        </p:nvSpPr>
        <p:spPr>
          <a:xfrm>
            <a:off x="7096126" y="3429000"/>
            <a:ext cx="1071563" cy="28575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Oval Callout 51">
            <a:extLst>
              <a:ext uri="{FF2B5EF4-FFF2-40B4-BE49-F238E27FC236}">
                <a16:creationId xmlns:a16="http://schemas.microsoft.com/office/drawing/2014/main" id="{92B19243-2B29-416C-9789-27303E15BE76}"/>
              </a:ext>
            </a:extLst>
          </p:cNvPr>
          <p:cNvSpPr/>
          <p:nvPr/>
        </p:nvSpPr>
        <p:spPr>
          <a:xfrm flipH="1">
            <a:off x="9024958" y="5429264"/>
            <a:ext cx="1357322" cy="714380"/>
          </a:xfrm>
          <a:prstGeom prst="wedgeEllipseCallout">
            <a:avLst>
              <a:gd name="adj1" fmla="val 144672"/>
              <a:gd name="adj2" fmla="val -291488"/>
            </a:avLst>
          </a:prstGeom>
          <a:solidFill>
            <a:srgbClr val="00B0F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Delta PP (39-24)=15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C65D318-4F8B-41FA-BA62-780B9A695FDD}"/>
              </a:ext>
            </a:extLst>
          </p:cNvPr>
          <p:cNvSpPr/>
          <p:nvPr/>
        </p:nvSpPr>
        <p:spPr>
          <a:xfrm>
            <a:off x="1809720" y="214290"/>
            <a:ext cx="8501122" cy="9824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000"/>
              </a:lnSpc>
              <a:defRPr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 CONTOH PEROLEHAN ANGKA KREDIT MINIMAL UNTUK  </a:t>
            </a:r>
            <a:r>
              <a:rPr lang="en-US" sz="2000" b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j-lt"/>
              </a:rPr>
              <a:t>KENAIKAN JABATAN DAN PANGKAT AUDITOR  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DENGAN PENDIDIKAN S.1/D IV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057489-8D27-49D4-AAD7-F816CB99588B}"/>
              </a:ext>
            </a:extLst>
          </p:cNvPr>
          <p:cNvSpPr/>
          <p:nvPr/>
        </p:nvSpPr>
        <p:spPr>
          <a:xfrm>
            <a:off x="1809751" y="6429376"/>
            <a:ext cx="2500313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d-ID" sz="1200" b="1" dirty="0">
                <a:solidFill>
                  <a:schemeClr val="tx1"/>
                </a:solidFill>
              </a:rPr>
              <a:t>Lamp. PerMenPAN 220/2008</a:t>
            </a:r>
          </a:p>
        </p:txBody>
      </p:sp>
    </p:spTree>
    <p:extLst>
      <p:ext uri="{BB962C8B-B14F-4D97-AF65-F5344CB8AC3E}">
        <p14:creationId xmlns:p14="http://schemas.microsoft.com/office/powerpoint/2010/main" val="125965634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7" grpId="0" animBg="1"/>
      <p:bldP spid="47" grpId="1" animBg="1"/>
      <p:bldP spid="49" grpId="0" animBg="1"/>
      <p:bldP spid="49" grpId="1" animBg="1"/>
      <p:bldP spid="51" grpId="0" animBg="1"/>
      <p:bldP spid="5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795</Words>
  <Application>Microsoft Office PowerPoint</Application>
  <PresentationFormat>Widescreen</PresentationFormat>
  <Paragraphs>468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ORCHID</dc:creator>
  <cp:lastModifiedBy>ORCHID</cp:lastModifiedBy>
  <cp:revision>2</cp:revision>
  <dcterms:created xsi:type="dcterms:W3CDTF">2021-08-18T03:12:11Z</dcterms:created>
  <dcterms:modified xsi:type="dcterms:W3CDTF">2021-08-18T06:26:16Z</dcterms:modified>
</cp:coreProperties>
</file>