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Burndown Chart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4.0095226377952757E-2"/>
          <c:y val="0.19302533261409122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f>Sheet1!$A$2:$A$11</c:f>
              <c:strCache>
                <c:ptCount val="6"/>
                <c:pt idx="0">
                  <c:v>start</c:v>
                </c:pt>
                <c:pt idx="1">
                  <c:v>Sprint 2/1</c:v>
                </c:pt>
                <c:pt idx="2">
                  <c:v>Sprint 2/2</c:v>
                </c:pt>
                <c:pt idx="3">
                  <c:v>Sprint 2/3</c:v>
                </c:pt>
                <c:pt idx="4">
                  <c:v>Sprint 2/4</c:v>
                </c:pt>
                <c:pt idx="5">
                  <c:v>Sprint 2/5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864</c:v>
                </c:pt>
                <c:pt idx="1">
                  <c:v>619</c:v>
                </c:pt>
                <c:pt idx="2">
                  <c:v>389</c:v>
                </c:pt>
                <c:pt idx="3">
                  <c:v>154</c:v>
                </c:pt>
                <c:pt idx="4">
                  <c:v>78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5624999999999858E-3"/>
                  <c:y val="-1.6406248990757322E-2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2">
                          <a:lumMod val="75000"/>
                        </a:schemeClr>
                      </a:solidFill>
                      <a:latin typeface="TH Sarabun New" panose="020B0500040200020003" pitchFamily="34" charset="-34"/>
                      <a:ea typeface="+mn-ea"/>
                      <a:cs typeface="TH Sarabun New" panose="020B0500040200020003" pitchFamily="34" charset="-34"/>
                    </a:defRPr>
                  </a:pPr>
                  <a:endParaRPr lang="th-TH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75775098425197E-2"/>
                      <c:h val="5.60977450727272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2F6-4F65-A69C-07DB34550F0A}"/>
                </c:ext>
              </c:extLst>
            </c:dLbl>
            <c:dLbl>
              <c:idx val="1"/>
              <c:layout>
                <c:manualLayout>
                  <c:x val="-1.19375E-2"/>
                  <c:y val="-1.5158156055723668E-2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2">
                          <a:lumMod val="75000"/>
                        </a:schemeClr>
                      </a:solidFill>
                      <a:latin typeface="TH Sarabun New" panose="020B0500040200020003" pitchFamily="34" charset="-34"/>
                      <a:ea typeface="+mn-ea"/>
                      <a:cs typeface="TH Sarabun New" panose="020B0500040200020003" pitchFamily="34" charset="-34"/>
                    </a:defRPr>
                  </a:pPr>
                  <a:endParaRPr lang="th-TH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3132750984251971E-2"/>
                      <c:h val="6.078524478437225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CA43-414C-BC6D-0A905FFBF968}"/>
                </c:ext>
              </c:extLst>
            </c:dLbl>
            <c:dLbl>
              <c:idx val="2"/>
              <c:layout>
                <c:manualLayout>
                  <c:x val="2.0819389763778954E-3"/>
                  <c:y val="-2.33612805511023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2F6-4F65-A69C-07DB34550F0A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6"/>
                <c:pt idx="0">
                  <c:v>start</c:v>
                </c:pt>
                <c:pt idx="1">
                  <c:v>Sprint 2/1</c:v>
                </c:pt>
                <c:pt idx="2">
                  <c:v>Sprint 2/2</c:v>
                </c:pt>
                <c:pt idx="3">
                  <c:v>Sprint 2/3</c:v>
                </c:pt>
                <c:pt idx="4">
                  <c:v>Sprint 2/4</c:v>
                </c:pt>
                <c:pt idx="5">
                  <c:v>Sprint 2/5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864</c:v>
                </c:pt>
                <c:pt idx="1">
                  <c:v>619</c:v>
                </c:pt>
                <c:pt idx="2">
                  <c:v>389</c:v>
                </c:pt>
                <c:pt idx="3">
                  <c:v>154</c:v>
                </c:pt>
                <c:pt idx="4">
                  <c:v>78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Velocity Chart</a:t>
            </a:r>
          </a:p>
          <a:p>
            <a:pPr>
              <a:defRPr/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</a:t>
            </a:r>
            <a:r>
              <a:rPr lang="en-US" b="1" dirty="0">
                <a:solidFill>
                  <a:schemeClr val="tx1"/>
                </a:solidFill>
              </a:rPr>
              <a:t>5 </a:t>
            </a:r>
            <a:endParaRPr lang="th-TH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5.1555979330708664E-2"/>
          <c:y val="0.17193158391168897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Sheet1!$A$2:$A$10</c:f>
              <c:strCache>
                <c:ptCount val="5"/>
                <c:pt idx="0">
                  <c:v>Sprint 2/1</c:v>
                </c:pt>
                <c:pt idx="1">
                  <c:v>Sprint 2/2</c:v>
                </c:pt>
                <c:pt idx="2">
                  <c:v>Sprint 2/3</c:v>
                </c:pt>
                <c:pt idx="3">
                  <c:v>Sprint 2/4</c:v>
                </c:pt>
                <c:pt idx="4">
                  <c:v>Sprint 2/5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245</c:v>
                </c:pt>
                <c:pt idx="1">
                  <c:v>230</c:v>
                </c:pt>
                <c:pt idx="2">
                  <c:v>235</c:v>
                </c:pt>
                <c:pt idx="3">
                  <c:v>76</c:v>
                </c:pt>
                <c:pt idx="4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1.4066437007874015E-2"/>
                  <c:y val="-2.922065519065851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2">
                          <a:lumMod val="75000"/>
                        </a:schemeClr>
                      </a:solidFill>
                      <a:latin typeface="TH Sarabun New" panose="020B0500040200020003" pitchFamily="34" charset="-34"/>
                      <a:ea typeface="+mn-ea"/>
                      <a:cs typeface="TH Sarabun New" panose="020B0500040200020003" pitchFamily="34" charset="-34"/>
                    </a:defRPr>
                  </a:pPr>
                  <a:endParaRPr lang="th-TH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2.9695250984251968E-2"/>
                      <c:h val="7.016024420766214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D58F-4CC1-AA52-BA27CB3F201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5"/>
                <c:pt idx="0">
                  <c:v>Sprint 2/1</c:v>
                </c:pt>
                <c:pt idx="1">
                  <c:v>Sprint 2/2</c:v>
                </c:pt>
                <c:pt idx="2">
                  <c:v>Sprint 2/3</c:v>
                </c:pt>
                <c:pt idx="3">
                  <c:v>Sprint 2/4</c:v>
                </c:pt>
                <c:pt idx="4">
                  <c:v>Sprint 2/5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245</c:v>
                </c:pt>
                <c:pt idx="1">
                  <c:v>230</c:v>
                </c:pt>
                <c:pt idx="2">
                  <c:v>235</c:v>
                </c:pt>
                <c:pt idx="3">
                  <c:v>76</c:v>
                </c:pt>
                <c:pt idx="4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0.52761</cdr:x>
      <cdr:y>0.88315</cdr:y>
    </cdr:from>
    <cdr:to>
      <cdr:x>0.59095</cdr:x>
      <cdr:y>0.92834</cdr:y>
    </cdr:to>
    <cdr:sp macro="" textlink="">
      <cdr:nvSpPr>
        <cdr:cNvPr id="10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F28EAA05-08C4-44E9-B8C6-CC5843515021}"/>
            </a:ext>
          </a:extLst>
        </cdr:cNvPr>
        <cdr:cNvSpPr txBox="1"/>
      </cdr:nvSpPr>
      <cdr:spPr>
        <a:xfrm xmlns:a="http://schemas.openxmlformats.org/drawingml/2006/main">
          <a:off x="4288430" y="4785506"/>
          <a:ext cx="514828" cy="2448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0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0.14096</cdr:x>
      <cdr:y>0.4361</cdr:y>
    </cdr:from>
    <cdr:to>
      <cdr:x>0.19721</cdr:x>
      <cdr:y>0.48391</cdr:y>
    </cdr:to>
    <cdr:sp macro="" textlink="">
      <cdr:nvSpPr>
        <cdr:cNvPr id="12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0BCB54DE-C573-4EFB-9804-69910314B992}"/>
            </a:ext>
          </a:extLst>
        </cdr:cNvPr>
        <cdr:cNvSpPr txBox="1"/>
      </cdr:nvSpPr>
      <cdr:spPr>
        <a:xfrm xmlns:a="http://schemas.openxmlformats.org/drawingml/2006/main">
          <a:off x="1145732" y="2363105"/>
          <a:ext cx="457200" cy="2590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619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0.04761</cdr:x>
      <cdr:y>0.29077</cdr:y>
    </cdr:from>
    <cdr:to>
      <cdr:x>0.10386</cdr:x>
      <cdr:y>0.33858</cdr:y>
    </cdr:to>
    <cdr:sp macro="" textlink="">
      <cdr:nvSpPr>
        <cdr:cNvPr id="5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6AD4ABE4-64D9-4EFC-BBCE-1E07C9C984B3}"/>
            </a:ext>
          </a:extLst>
        </cdr:cNvPr>
        <cdr:cNvSpPr txBox="1"/>
      </cdr:nvSpPr>
      <cdr:spPr>
        <a:xfrm xmlns:a="http://schemas.openxmlformats.org/drawingml/2006/main">
          <a:off x="387010" y="1575598"/>
          <a:ext cx="457200" cy="2590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864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0.23895</cdr:x>
      <cdr:y>0.63389</cdr:y>
    </cdr:from>
    <cdr:to>
      <cdr:x>0.2952</cdr:x>
      <cdr:y>0.6817</cdr:y>
    </cdr:to>
    <cdr:sp macro="" textlink="">
      <cdr:nvSpPr>
        <cdr:cNvPr id="6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22E73461-49CD-4D8A-BC07-120B48822E36}"/>
            </a:ext>
          </a:extLst>
        </cdr:cNvPr>
        <cdr:cNvSpPr txBox="1"/>
      </cdr:nvSpPr>
      <cdr:spPr>
        <a:xfrm xmlns:a="http://schemas.openxmlformats.org/drawingml/2006/main">
          <a:off x="1942213" y="3434847"/>
          <a:ext cx="457200" cy="2590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389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0.41777</cdr:x>
      <cdr:y>0.83495</cdr:y>
    </cdr:from>
    <cdr:to>
      <cdr:x>0.47402</cdr:x>
      <cdr:y>0.88276</cdr:y>
    </cdr:to>
    <cdr:sp macro="" textlink="">
      <cdr:nvSpPr>
        <cdr:cNvPr id="7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435EF5EA-7973-470D-84DA-95E695357A74}"/>
            </a:ext>
          </a:extLst>
        </cdr:cNvPr>
        <cdr:cNvSpPr txBox="1"/>
      </cdr:nvSpPr>
      <cdr:spPr>
        <a:xfrm xmlns:a="http://schemas.openxmlformats.org/drawingml/2006/main">
          <a:off x="3395661" y="4524334"/>
          <a:ext cx="457200" cy="2590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78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0.329</cdr:x>
      <cdr:y>0.78043</cdr:y>
    </cdr:from>
    <cdr:to>
      <cdr:x>0.38525</cdr:x>
      <cdr:y>0.82824</cdr:y>
    </cdr:to>
    <cdr:sp macro="" textlink="">
      <cdr:nvSpPr>
        <cdr:cNvPr id="8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96AFBFAF-301F-496D-BB83-A9B2F4C7F69A}"/>
            </a:ext>
          </a:extLst>
        </cdr:cNvPr>
        <cdr:cNvSpPr txBox="1"/>
      </cdr:nvSpPr>
      <cdr:spPr>
        <a:xfrm xmlns:a="http://schemas.openxmlformats.org/drawingml/2006/main">
          <a:off x="2674104" y="4228905"/>
          <a:ext cx="457200" cy="2590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154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394EF8-62DD-4F94-AA85-9DC3520E8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A418295-A389-47E7-B879-D6D687D98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2721CA6-828D-448B-BDC9-DDD9552A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13/10/64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B6CDAE-979C-49E4-B3FA-12199CDE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9E9C49F-3D38-4062-817B-A9B3D190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117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049EC0-76A3-4B9E-939C-970861A7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F54DA4F-3983-44D5-B220-139B5696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3DD54B-74FB-4842-B305-AE749713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13/10/64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078B584-D09A-4CAE-BE7B-4ABAA2FB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CA5231C-D23E-49CC-8CDE-DDBB6BF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58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FA6377C-2B0D-4DD2-B32F-26286290B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7248166-C335-4A95-ACD1-6C6AAD1E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362E56-4D19-43F2-AA8D-7444526C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13/10/64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54C2ABC-4043-433B-895B-CC33F4E4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0BCA9DC-3EAA-404A-88A6-7AF2BA72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54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BFF9BD-A0D1-4131-976D-E2DD7FD6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62CDF8-D393-4448-9C03-B23080A9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4C07C43-8294-40EF-B071-C637EA57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13/10/64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3E8DA5C-44F6-4A2D-81C4-64501746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300F3C2-E18A-48D3-AEE9-B818EE6A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03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2D119F-B558-49B4-B3B6-BB00FDE3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98ECA39-93F6-44B2-93C2-A29F4597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D85F013-28D9-42DE-A8B6-317E7460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13/10/64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C8B2F1-0C4B-4E10-B901-BD18FFB8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CDAED5F-6C1F-473F-93C9-F13F7FFF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68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EF4EA-5124-4048-8FF2-5D53C6C4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6F3F637-9137-47D5-B0D6-B9FC001B2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D7E9E8E-02C5-4D16-BB18-B389857C8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4CDEEF5-CA0D-4855-9C60-A8300A82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13/10/64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1D7DA63-D9CD-4FB9-AEFD-0F3DCAF3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307BD03-58AB-4508-93A8-22071ABA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37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CF6990-C970-41D6-804D-8EB8036C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099CA0-09AF-422B-9EA5-3E37605B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6815A5F-7A97-4A2D-BD7C-87363775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07581CC-AD44-4025-A151-13B60F049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A3CA477-2D60-4506-A24C-1BC77588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364C649-E354-4F14-870B-0A15D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13/10/64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E2316B7-55C8-4C42-8D92-03AAB0E0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E05B7022-2050-4B1D-BB94-37C724E3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58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437E8C-B35E-46A2-958B-8A2BA14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80B978E-5554-4436-AF35-4781A5ED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13/10/64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17FE770-0D18-49D4-A040-0D4FB75A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9C7BAF3-00D1-49EC-B7F6-7F0EB9F1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295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06DD3389-5FAF-4193-B493-D0659707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13/10/64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8FE37B8-D58C-431D-A98F-FE7D7302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F215CB1-F720-49EB-8B3C-89A05D2C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936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9D0F7FD-B04A-481F-9396-BED1D883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3A731F2-0D2F-488C-913E-585286E0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9229172-14ED-4480-AB38-894729426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C763A3E-1A0D-4AC4-83F6-1CD58477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13/10/64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01433F9-53AA-4060-9817-5DA526CE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B32AC99-F4AC-4977-BDD2-CA00421A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513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2524E7-21E1-42DD-A19F-F81F22DA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4EBD4A3-A5C5-44BA-AF13-77AF4F6F7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D50B1A1-C926-4C6E-AD55-B1D6D660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1B878B5-E751-4A4E-A83C-241E1303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13/10/64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28E35A9-7770-47DA-A189-F6CE280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36076E9-D0BB-4981-A541-F3E48C1C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41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915ECD6-0311-49B1-9974-7540132A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B3259C2-C115-444C-8997-139CCB2F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A8A0455-ACF1-45E0-9E56-48D429BCE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E8BB-F70B-41C7-A2C4-69BE80B44BDC}" type="datetimeFigureOut">
              <a:rPr lang="th-TH" smtClean="0"/>
              <a:t>13/10/64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14F1149-43A2-46C7-8502-DB2821017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9513544-400E-4904-87D5-B7A354093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85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095148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63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531396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กล่องข้อความ 1">
            <a:extLst>
              <a:ext uri="{FF2B5EF4-FFF2-40B4-BE49-F238E27FC236}">
                <a16:creationId xmlns:a16="http://schemas.microsoft.com/office/drawing/2014/main" id="{0D2A76A8-14C4-4A7E-BE5B-16811561DFCE}"/>
              </a:ext>
            </a:extLst>
          </p:cNvPr>
          <p:cNvSpPr txBox="1"/>
          <p:nvPr/>
        </p:nvSpPr>
        <p:spPr>
          <a:xfrm>
            <a:off x="2536572" y="2305098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245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กล่องข้อความ 1">
            <a:extLst>
              <a:ext uri="{FF2B5EF4-FFF2-40B4-BE49-F238E27FC236}">
                <a16:creationId xmlns:a16="http://schemas.microsoft.com/office/drawing/2014/main" id="{5AA149F1-BCD7-4F05-BC7F-EF409265F227}"/>
              </a:ext>
            </a:extLst>
          </p:cNvPr>
          <p:cNvSpPr txBox="1"/>
          <p:nvPr/>
        </p:nvSpPr>
        <p:spPr>
          <a:xfrm>
            <a:off x="3396070" y="2564178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230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กล่องข้อความ 1">
            <a:extLst>
              <a:ext uri="{FF2B5EF4-FFF2-40B4-BE49-F238E27FC236}">
                <a16:creationId xmlns:a16="http://schemas.microsoft.com/office/drawing/2014/main" id="{E2C30C2F-C4DB-43D6-AFA7-F70372893333}"/>
              </a:ext>
            </a:extLst>
          </p:cNvPr>
          <p:cNvSpPr txBox="1"/>
          <p:nvPr/>
        </p:nvSpPr>
        <p:spPr>
          <a:xfrm>
            <a:off x="4255568" y="2564178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235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กล่องข้อความ 1">
            <a:extLst>
              <a:ext uri="{FF2B5EF4-FFF2-40B4-BE49-F238E27FC236}">
                <a16:creationId xmlns:a16="http://schemas.microsoft.com/office/drawing/2014/main" id="{77C3A553-60AA-45BA-BF8D-59E48FFDF97F}"/>
              </a:ext>
            </a:extLst>
          </p:cNvPr>
          <p:cNvSpPr txBox="1"/>
          <p:nvPr/>
        </p:nvSpPr>
        <p:spPr>
          <a:xfrm>
            <a:off x="5093185" y="4465479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76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1">
            <a:extLst>
              <a:ext uri="{FF2B5EF4-FFF2-40B4-BE49-F238E27FC236}">
                <a16:creationId xmlns:a16="http://schemas.microsoft.com/office/drawing/2014/main" id="{68D8BFA9-441D-4207-A54E-94A2B30BFA5B}"/>
              </a:ext>
            </a:extLst>
          </p:cNvPr>
          <p:cNvSpPr txBox="1"/>
          <p:nvPr/>
        </p:nvSpPr>
        <p:spPr>
          <a:xfrm>
            <a:off x="5946921" y="4465479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78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2890900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41</Words>
  <Application>Microsoft Office PowerPoint</Application>
  <PresentationFormat>แบบจอกว้าง</PresentationFormat>
  <Paragraphs>19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 New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Wirat Sakorn</dc:creator>
  <cp:lastModifiedBy>Thanatip Boonnat</cp:lastModifiedBy>
  <cp:revision>28</cp:revision>
  <dcterms:created xsi:type="dcterms:W3CDTF">2021-08-04T13:45:25Z</dcterms:created>
  <dcterms:modified xsi:type="dcterms:W3CDTF">2021-10-13T10:38:24Z</dcterms:modified>
</cp:coreProperties>
</file>