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6A7"/>
    <a:srgbClr val="292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8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68EB-7C18-4607-8EDD-CCCBBD2872A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8394-E532-4E88-9AF7-78634B3F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 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MATEMATIKA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MUNCUL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 PERMAINAN ANAK-ANAK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-57000"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838200"/>
          </a:xfrm>
        </p:spPr>
        <p:txBody>
          <a:bodyPr anchor="ctr">
            <a:noAutofit/>
          </a:bodyPr>
          <a:lstStyle/>
          <a:p>
            <a:pPr lvl="0" algn="r"/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1: Struktur Kegiatan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722313" y="16002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800" b="0" dirty="0">
                <a:solidFill>
                  <a:schemeClr val="bg1">
                    <a:lumMod val="85000"/>
                  </a:schemeClr>
                </a:solidFill>
              </a:rPr>
              <a:t>Dalam </a:t>
            </a:r>
            <a:r>
              <a:rPr lang="en-US" sz="2800" b="0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id-ID" sz="2800" b="0" dirty="0">
                <a:solidFill>
                  <a:schemeClr val="bg1">
                    <a:lumMod val="85000"/>
                  </a:schemeClr>
                </a:solidFill>
              </a:rPr>
              <a:t>Treasure Hunt</a:t>
            </a:r>
            <a:r>
              <a:rPr lang="en-US" sz="2800" b="0" dirty="0">
                <a:solidFill>
                  <a:schemeClr val="bg1">
                    <a:lumMod val="85000"/>
                  </a:schemeClr>
                </a:solidFill>
              </a:rPr>
              <a:t>”</a:t>
            </a:r>
            <a:r>
              <a:rPr lang="id-ID" sz="2800" b="0" dirty="0">
                <a:solidFill>
                  <a:schemeClr val="bg1">
                    <a:lumMod val="85000"/>
                  </a:schemeClr>
                </a:solidFill>
              </a:rPr>
              <a:t> struktur aktivitas (Parameter 1) </a:t>
            </a:r>
            <a:r>
              <a:rPr lang="en-US" sz="2800" b="0" dirty="0" err="1">
                <a:solidFill>
                  <a:schemeClr val="bg1">
                    <a:lumMod val="85000"/>
                  </a:schemeClr>
                </a:solidFill>
              </a:rPr>
              <a:t>dibagi</a:t>
            </a:r>
            <a:r>
              <a:rPr lang="id-ID" sz="2800" b="0" dirty="0">
                <a:solidFill>
                  <a:schemeClr val="bg1">
                    <a:lumMod val="85000"/>
                  </a:schemeClr>
                </a:solidFill>
              </a:rPr>
              <a:t> antara </a:t>
            </a:r>
            <a:r>
              <a:rPr lang="id-ID" sz="2800" dirty="0">
                <a:solidFill>
                  <a:schemeClr val="bg1">
                    <a:lumMod val="85000"/>
                  </a:schemeClr>
                </a:solidFill>
              </a:rPr>
              <a:t>struktur yang dimaksudkan dan struktur yang sebenarnya</a:t>
            </a:r>
            <a:r>
              <a:rPr lang="id-ID" sz="2800" b="0" dirty="0">
                <a:solidFill>
                  <a:schemeClr val="bg1">
                    <a:lumMod val="85000"/>
                  </a:schemeClr>
                </a:solidFill>
              </a:rPr>
              <a:t>. Struktur yang dimaksudkan terdiri dari </a:t>
            </a:r>
            <a:r>
              <a:rPr lang="id-ID" sz="2800" dirty="0">
                <a:solidFill>
                  <a:schemeClr val="bg1">
                    <a:lumMod val="85000"/>
                  </a:schemeClr>
                </a:solidFill>
              </a:rPr>
              <a:t>aturan, tujuan, dan organisasi permainan seperti yang ditentukan oleh para perancang Treasure Hunt</a:t>
            </a:r>
            <a:r>
              <a:rPr lang="id-ID" sz="2800" b="0" dirty="0">
                <a:solidFill>
                  <a:schemeClr val="bg1">
                    <a:lumMod val="85000"/>
                  </a:schemeClr>
                </a:solidFill>
              </a:rPr>
              <a:t>. Struktur sebenarnya, sebaliknya, </a:t>
            </a:r>
            <a:r>
              <a:rPr lang="id-ID" sz="2800" dirty="0">
                <a:solidFill>
                  <a:schemeClr val="bg1">
                    <a:lumMod val="85000"/>
                  </a:schemeClr>
                </a:solidFill>
              </a:rPr>
              <a:t>adalah permainan yang muncul saat anak-anak bermain</a:t>
            </a:r>
            <a:r>
              <a:rPr lang="id-ID" sz="2800" b="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2800" b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-57000"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838200"/>
          </a:xfrm>
        </p:spPr>
        <p:txBody>
          <a:bodyPr anchor="ctr">
            <a:noAutofit/>
          </a:bodyPr>
          <a:lstStyle/>
          <a:p>
            <a:pPr lvl="0" algn="r"/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2: Artefak, Konvensi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722313" y="16002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6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beberapa artefak dan konvensi (Parameter 2) yang intrinsik </a:t>
            </a:r>
            <a:r>
              <a:rPr lang="en-US" sz="26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terlibat</a:t>
            </a:r>
            <a:r>
              <a:rPr lang="id-ID" sz="26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mempengaruhi karakter tujuan </a:t>
            </a:r>
            <a:r>
              <a:rPr lang="id-ID" sz="26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matematika</a:t>
            </a:r>
            <a:r>
              <a:rPr lang="en-US" sz="26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id-ID" sz="26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6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anak-anak. Ini termasuk </a:t>
            </a:r>
            <a:r>
              <a:rPr lang="id-ID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rasio harga, blok berbasis-10 (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id-ID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doubloons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id-ID" sz="26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id-ID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angka </a:t>
            </a: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merepresentasikan</a:t>
            </a:r>
            <a:r>
              <a:rPr lang="id-ID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emas</a:t>
            </a:r>
            <a:r>
              <a:rPr lang="id-ID" sz="26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Selama bermain, tujuan matematika anak-anak terjalin dengan sifat-sifat artefak ini. </a:t>
            </a:r>
            <a:endParaRPr lang="en-US" sz="26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-57000"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838200"/>
          </a:xfrm>
        </p:spPr>
        <p:txBody>
          <a:bodyPr anchor="ctr">
            <a:noAutofit/>
          </a:bodyPr>
          <a:lstStyle/>
          <a:p>
            <a:pPr lvl="0" algn="r"/>
            <a:r>
              <a:rPr lang="id-ID" sz="3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3: Pemahaman Sebelum</a:t>
            </a:r>
            <a:r>
              <a:rPr lang="en-US" sz="3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endParaRPr lang="en-US" sz="3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722313" y="16002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6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anak-anak </a:t>
            </a:r>
            <a:r>
              <a:rPr lang="id-ID" sz="26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dibawa ke Perburuan Harta Karun memiliki implikasi untuk tujuan matematis yang muncul dalam permainan. Untuk Treasure Hunt, </a:t>
            </a:r>
            <a:r>
              <a:rPr lang="id-ID" sz="2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pemahaman sebelumnya mungkin termasuk pengetahuan anak-anak tentang permainan papan serta pengetahuan mereka tentang operasi aritmatika dasar.</a:t>
            </a:r>
            <a:endParaRPr lang="en-US" sz="2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9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-57000"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838200"/>
          </a:xfrm>
        </p:spPr>
        <p:txBody>
          <a:bodyPr anchor="ctr">
            <a:noAutofit/>
          </a:bodyPr>
          <a:lstStyle/>
          <a:p>
            <a:pPr algn="r"/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4: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722313" y="16002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anak</a:t>
            </a:r>
            <a:r>
              <a:rPr lang="en-US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5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sering bergeser dan mengambil </a:t>
            </a:r>
            <a:r>
              <a:rPr lang="en-US" sz="2500" b="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id-ID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individu </a:t>
            </a:r>
            <a:r>
              <a:rPr lang="en-US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berpartisipasi dalam interaksi sosial yang terkait praktik (Parameter 4), Misalnya, dalam pembelian persediaan yang harganya 14 </a:t>
            </a:r>
            <a:r>
              <a:rPr lang="id-ID" sz="2500" b="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doubloons</a:t>
            </a:r>
            <a:r>
              <a:rPr lang="id-ID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 </a:t>
            </a:r>
            <a:r>
              <a:rPr lang="en-US" sz="2500" b="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kembalian</a:t>
            </a:r>
            <a:r>
              <a:rPr lang="id-ID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seorang anak yang mengalami kesulitan menyelesaikan pembayaran dapat menerima bantuan dari lawannya dengan semakin </a:t>
            </a:r>
            <a:r>
              <a:rPr lang="id-ID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sulit 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masalahnya</a:t>
            </a:r>
            <a:r>
              <a:rPr lang="id-ID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5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3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-57000"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838200"/>
          </a:xfrm>
        </p:spPr>
        <p:txBody>
          <a:bodyPr anchor="ctr">
            <a:noAutofit/>
          </a:bodyPr>
          <a:lstStyle/>
          <a:p>
            <a:pPr algn="r"/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722313" y="16002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Aturan adalah perintah yang digunakan untuk menentukan apa yang dan apa yang tidak sah dalam permainan. Dalam bagian ini, kami menunjukkan </a:t>
            </a:r>
            <a:r>
              <a:rPr lang="id-ID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aturan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aspek dari struktur kegiatan bermain yang sebenarnya, yang terjalin dengan tujuan matematika yang muncul dan bagaimana aturan itu sendiri dapat muncul dan mengambil bentuk-bentuk baru dalam proses bermain</a:t>
            </a:r>
            <a:r>
              <a:rPr lang="en-US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8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-57000"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838200"/>
          </a:xfrm>
        </p:spPr>
        <p:txBody>
          <a:bodyPr anchor="ctr">
            <a:noAutofit/>
          </a:bodyPr>
          <a:lstStyle/>
          <a:p>
            <a:pPr algn="r"/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Nilai-nilai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722313" y="16002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Anak-anak datang untuk menilai beberapa dalam aspek permainan dan yang lainnya. Nilai-nilai yang muncul terkait permainan </a:t>
            </a:r>
            <a:r>
              <a:rPr lang="en-US" sz="25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anak-anak merupakan inti dalam penciptaan tujuan mereka sendiri dari permainan tersebut. Seperti aturan yang muncul, </a:t>
            </a:r>
            <a:r>
              <a:rPr lang="id-ID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id-ID" sz="25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anak-anak bervariasi dan bahwa mereka dapat meningkatkan serta membatasi kompleksitas tujuan</a:t>
            </a:r>
            <a:r>
              <a:rPr lang="en-US" sz="25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id-ID" sz="25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5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-57000"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838200"/>
          </a:xfrm>
        </p:spPr>
        <p:txBody>
          <a:bodyPr anchor="ctr">
            <a:noAutofit/>
          </a:bodyPr>
          <a:lstStyle/>
          <a:p>
            <a:pPr algn="r"/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Rutinitas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722313" y="16002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Rutinitas idiosinkratik</a:t>
            </a:r>
            <a:endParaRPr lang="en-US" sz="25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722313" y="23622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Rutinitas</a:t>
            </a:r>
            <a:r>
              <a:rPr lang="en-US" sz="2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Melibatkan</a:t>
            </a:r>
            <a:r>
              <a:rPr lang="en-US" sz="2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Pembelian</a:t>
            </a:r>
            <a:endParaRPr lang="en-US" sz="25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22313" y="30480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Rutinitas</a:t>
            </a:r>
            <a:r>
              <a:rPr lang="en-US" sz="2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Melibatkan</a:t>
            </a:r>
            <a:r>
              <a:rPr lang="en-US" sz="2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Pembelian</a:t>
            </a:r>
            <a:endParaRPr lang="en-US" sz="25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722313" y="37338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Penantang Rutin dan Nonroutin. </a:t>
            </a:r>
            <a:endParaRPr lang="en-US" sz="25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722313" y="609601"/>
            <a:ext cx="7772400" cy="838200"/>
          </a:xfrm>
        </p:spPr>
        <p:txBody>
          <a:bodyPr anchor="ctr">
            <a:noAutofit/>
          </a:bodyPr>
          <a:lstStyle/>
          <a:p>
            <a:pPr algn="r"/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KOMENTAR PENUTUP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722313" y="16002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terlepas dari fakta bahwa anak-anak seolah-olah memainkan permainan yang sama, menggunakan bahan yang sama, dan berpartisipasi dalam kelas yang sama, </a:t>
            </a:r>
            <a:r>
              <a:rPr lang="id-ID" sz="2400" b="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anak-anak sering terlibat dengan lingkungan matematika yang </a:t>
            </a:r>
            <a:r>
              <a:rPr lang="id-ID" sz="2400" b="0" i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endParaRPr lang="en-US" sz="2400" b="0" i="1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24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kadang-kadang aturan, nilai, dan rutinitas yang muncul bagi anak-anak berfungsi untuk </a:t>
            </a:r>
            <a:r>
              <a:rPr lang="id-ID" sz="2400" b="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membatasi potensi kerumitan lingkungan matematika yang disusun anak-anak dalam permainan</a:t>
            </a:r>
            <a:endParaRPr lang="en-US" sz="2400" b="0" i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722313" y="533400"/>
            <a:ext cx="7772400" cy="579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0" i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Member 1 - 1122334455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2590800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Member 2 - 1122334455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3581400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Member 3 - 1122334455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4572000"/>
            <a:ext cx="82296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Member 4 - 1122334455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id-ID" sz="350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 kehidupan sehari-</a:t>
            </a:r>
            <a:r>
              <a:rPr lang="en-US" sz="3500" i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id-ID" sz="350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anak-anak terlibat dalam berbagai praktik budaya: Mereka bermain game, berpartisipasi dalam olahraga, dan menjual barang. Bagi </a:t>
            </a:r>
            <a:r>
              <a:rPr lang="en-US" sz="3500" i="1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id-ID" sz="3500" i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3500" i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id-ID" sz="3500" i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350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orang, kegiatan semacam itu adalah </a:t>
            </a:r>
            <a:r>
              <a:rPr lang="en-US" sz="3500" i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inti</a:t>
            </a:r>
            <a:r>
              <a:rPr lang="id-ID" sz="3500" i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350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 </a:t>
            </a:r>
            <a:r>
              <a:rPr lang="id-ID" sz="3500" i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anak-anak</a:t>
            </a:r>
            <a:r>
              <a:rPr lang="id-ID" sz="3500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banyak dari apa yang disebut pembelajaran matematika di luar sekolah terjadi melalui partisipasi anak-anak dalam praktik semacam itu.</a:t>
            </a:r>
            <a:r>
              <a:rPr lang="en-US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3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id-ID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 lingkungan seperti apa yang melibatkan anak-anak dalam pembelajaran matematika dalam praktik sehari-hari?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 Pendekatan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Pendekatan sosiologis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2438400"/>
            <a:ext cx="82296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Pendekatan interaksional sosial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3276599"/>
            <a:ext cx="82296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Pendekatan etnografi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4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 ASUMSI DASAR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pertama 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erlakuan </a:t>
            </a: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konstruktivis terhadap matematika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anak-anak</a:t>
            </a: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 </a:t>
            </a: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anggap sebagai asumsi inti bahwa lingkungan matematika anak-anak tidak dapat dipahami terpisah dari aktivitas kognitif anak-anak sendiri (Pi-aget, 1952, 1977; Saxe, 1991; Steffe, von Glasersfeld, Richards ,&amp; Cobb, 1983; von Glasersfeld, 1992)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9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499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Perspektif kedua berasal dari perawatan sosiokultural kognisi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(misalnya, </a:t>
            </a:r>
            <a:r>
              <a:rPr lang="id-ID" i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 of Comparative Human Cognition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1986; Rogoff, 1990; Saxe, 1991). Konstruksi anak-anak tujuan dan sub-tujuan matematika terjalin dengan kegiatan yang diatur secara sosial di mana mereka adalah peserta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499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BERBURU HARTA KARUN </a:t>
            </a:r>
            <a:r>
              <a:rPr lang="id-ID" sz="36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THE </a:t>
            </a:r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EMERGENT GOALS FRAMEWORK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4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  <a14:imgEffect>
                      <a14:brightnessContrast bright="-57000"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838200"/>
          </a:xfrm>
        </p:spPr>
        <p:txBody>
          <a:bodyPr anchor="ctr">
            <a:noAutofit/>
          </a:bodyPr>
          <a:lstStyle/>
          <a:p>
            <a:pPr lvl="0"/>
            <a:r>
              <a:rPr lang="id-ID" sz="32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1: Struktur </a:t>
            </a:r>
            <a:r>
              <a:rPr lang="id-ID" sz="3200" b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US" sz="32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ctr">
            <a:noAutofit/>
          </a:bodyPr>
          <a:lstStyle/>
          <a:p>
            <a:r>
              <a:rPr lang="id-ID" sz="3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Emergent Goals Framework menargetkan empat parameter utama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722313" y="33528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d-ID" sz="32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2: Artefak, Konvensi</a:t>
            </a:r>
            <a:endParaRPr lang="en-US" sz="32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722313" y="426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d-ID" sz="32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3: Pemahaman Sebelum</a:t>
            </a:r>
            <a:r>
              <a:rPr lang="en-US" sz="3200" b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endParaRPr lang="en-US" sz="32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722313" y="52578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d-ID" sz="32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4: Interaksi Sosial</a:t>
            </a:r>
            <a:endParaRPr lang="en-US" sz="32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648</Words>
  <Application>Microsoft Office PowerPoint</Application>
  <PresentationFormat>On-screen Show (4:3)</PresentationFormat>
  <Paragraphs>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LINGKUNGAN MATEMATIKA YANG MUNCUL DALAM PERMAINAN ANAK-ANAK </vt:lpstr>
      <vt:lpstr>Team Members</vt:lpstr>
      <vt:lpstr>Dalam kehidupan sehari-hari, anak-anak terlibat dalam berbagai praktik budaya: Mereka bermain game, berpartisipasi dalam olahraga, dan menjual barang. Bagi kebanyakan orang, kegiatan semacam itu adalah inti masa anak-anak, dan banyak dari apa yang disebut pembelajaran matematika di luar sekolah terjadi melalui partisipasi anak-anak dalam praktik semacam itu. </vt:lpstr>
      <vt:lpstr>Problem</vt:lpstr>
      <vt:lpstr>Beberapa Pendekatan</vt:lpstr>
      <vt:lpstr>BEBERAPA ASUMSI DASAR</vt:lpstr>
      <vt:lpstr>PowerPoint Presentation</vt:lpstr>
      <vt:lpstr>PowerPoint Presentation</vt:lpstr>
      <vt:lpstr>Parameter 1: Struktur Kegiatan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LINGKUNGAN MATEMATIKA YANG MUNCUL DALAM PERMAINAN ANAK-ANAK </dc:title>
  <dc:creator>Arya Wiratama</dc:creator>
  <cp:lastModifiedBy>Arya Wiratama</cp:lastModifiedBy>
  <cp:revision>54</cp:revision>
  <dcterms:created xsi:type="dcterms:W3CDTF">2018-10-18T16:48:24Z</dcterms:created>
  <dcterms:modified xsi:type="dcterms:W3CDTF">2018-10-18T18:39:22Z</dcterms:modified>
</cp:coreProperties>
</file>