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sldIdLst>
    <p:sldId id="260" r:id="rId2"/>
    <p:sldId id="256" r:id="rId3"/>
    <p:sldId id="257" r:id="rId4"/>
    <p:sldId id="258" r:id="rId5"/>
    <p:sldId id="259"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353BD56-6273-45AE-B53F-3077AF332DF1}">
          <p14:sldIdLst>
            <p14:sldId id="260"/>
            <p14:sldId id="256"/>
            <p14:sldId id="257"/>
            <p14:sldId id="258"/>
            <p14:sldId id="259"/>
            <p14:sldId id="261"/>
            <p14:sldId id="262"/>
            <p14:sldId id="263"/>
            <p14:sldId id="264"/>
            <p14:sldId id="265"/>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90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E4A109B-46D5-4F29-8103-A6252931F46F}" type="datetimeFigureOut">
              <a:rPr lang="en-IN" smtClean="0"/>
              <a:t>25-06-2020</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B96971EE-E7F8-4E4F-9E59-1101FC4C5CB6}" type="slidenum">
              <a:rPr lang="en-IN" smtClean="0"/>
              <a:t>‹#›</a:t>
            </a:fld>
            <a:endParaRPr lang="en-IN"/>
          </a:p>
        </p:txBody>
      </p:sp>
    </p:spTree>
    <p:extLst>
      <p:ext uri="{BB962C8B-B14F-4D97-AF65-F5344CB8AC3E}">
        <p14:creationId xmlns:p14="http://schemas.microsoft.com/office/powerpoint/2010/main" val="89574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4A109B-46D5-4F29-8103-A6252931F46F}" type="datetimeFigureOut">
              <a:rPr lang="en-IN" smtClean="0"/>
              <a:t>25-06-2020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6971EE-E7F8-4E4F-9E59-1101FC4C5CB6}" type="slidenum">
              <a:rPr lang="en-IN" smtClean="0"/>
              <a:t>‹#›</a:t>
            </a:fld>
            <a:endParaRPr lang="en-IN"/>
          </a:p>
        </p:txBody>
      </p:sp>
    </p:spTree>
    <p:extLst>
      <p:ext uri="{BB962C8B-B14F-4D97-AF65-F5344CB8AC3E}">
        <p14:creationId xmlns:p14="http://schemas.microsoft.com/office/powerpoint/2010/main" val="1058627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4A109B-46D5-4F29-8103-A6252931F46F}" type="datetimeFigureOut">
              <a:rPr lang="en-IN" smtClean="0"/>
              <a:t>25-06-2020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6971EE-E7F8-4E4F-9E59-1101FC4C5CB6}" type="slidenum">
              <a:rPr lang="en-IN" smtClean="0"/>
              <a:t>‹#›</a:t>
            </a:fld>
            <a:endParaRPr lang="en-IN"/>
          </a:p>
        </p:txBody>
      </p:sp>
    </p:spTree>
    <p:extLst>
      <p:ext uri="{BB962C8B-B14F-4D97-AF65-F5344CB8AC3E}">
        <p14:creationId xmlns:p14="http://schemas.microsoft.com/office/powerpoint/2010/main" val="1301202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4A109B-46D5-4F29-8103-A6252931F46F}" type="datetimeFigureOut">
              <a:rPr lang="en-IN" smtClean="0"/>
              <a:t>25-06-2020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6971EE-E7F8-4E4F-9E59-1101FC4C5CB6}"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7669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4A109B-46D5-4F29-8103-A6252931F46F}" type="datetimeFigureOut">
              <a:rPr lang="en-IN" smtClean="0"/>
              <a:t>25-06-2020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6971EE-E7F8-4E4F-9E59-1101FC4C5CB6}" type="slidenum">
              <a:rPr lang="en-IN" smtClean="0"/>
              <a:t>‹#›</a:t>
            </a:fld>
            <a:endParaRPr lang="en-IN"/>
          </a:p>
        </p:txBody>
      </p:sp>
    </p:spTree>
    <p:extLst>
      <p:ext uri="{BB962C8B-B14F-4D97-AF65-F5344CB8AC3E}">
        <p14:creationId xmlns:p14="http://schemas.microsoft.com/office/powerpoint/2010/main" val="4185467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E4A109B-46D5-4F29-8103-A6252931F46F}" type="datetimeFigureOut">
              <a:rPr lang="en-IN" smtClean="0"/>
              <a:t>25-06-2020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6971EE-E7F8-4E4F-9E59-1101FC4C5CB6}" type="slidenum">
              <a:rPr lang="en-IN" smtClean="0"/>
              <a:t>‹#›</a:t>
            </a:fld>
            <a:endParaRPr lang="en-IN"/>
          </a:p>
        </p:txBody>
      </p:sp>
    </p:spTree>
    <p:extLst>
      <p:ext uri="{BB962C8B-B14F-4D97-AF65-F5344CB8AC3E}">
        <p14:creationId xmlns:p14="http://schemas.microsoft.com/office/powerpoint/2010/main" val="1128909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E4A109B-46D5-4F29-8103-A6252931F46F}" type="datetimeFigureOut">
              <a:rPr lang="en-IN" smtClean="0"/>
              <a:t>25-06-2020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6971EE-E7F8-4E4F-9E59-1101FC4C5CB6}" type="slidenum">
              <a:rPr lang="en-IN" smtClean="0"/>
              <a:t>‹#›</a:t>
            </a:fld>
            <a:endParaRPr lang="en-IN"/>
          </a:p>
        </p:txBody>
      </p:sp>
    </p:spTree>
    <p:extLst>
      <p:ext uri="{BB962C8B-B14F-4D97-AF65-F5344CB8AC3E}">
        <p14:creationId xmlns:p14="http://schemas.microsoft.com/office/powerpoint/2010/main" val="1364984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4A109B-46D5-4F29-8103-A6252931F46F}"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6971EE-E7F8-4E4F-9E59-1101FC4C5CB6}" type="slidenum">
              <a:rPr lang="en-IN" smtClean="0"/>
              <a:t>‹#›</a:t>
            </a:fld>
            <a:endParaRPr lang="en-IN"/>
          </a:p>
        </p:txBody>
      </p:sp>
    </p:spTree>
    <p:extLst>
      <p:ext uri="{BB962C8B-B14F-4D97-AF65-F5344CB8AC3E}">
        <p14:creationId xmlns:p14="http://schemas.microsoft.com/office/powerpoint/2010/main" val="1480263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4A109B-46D5-4F29-8103-A6252931F46F}"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6971EE-E7F8-4E4F-9E59-1101FC4C5CB6}" type="slidenum">
              <a:rPr lang="en-IN" smtClean="0"/>
              <a:t>‹#›</a:t>
            </a:fld>
            <a:endParaRPr lang="en-IN"/>
          </a:p>
        </p:txBody>
      </p:sp>
    </p:spTree>
    <p:extLst>
      <p:ext uri="{BB962C8B-B14F-4D97-AF65-F5344CB8AC3E}">
        <p14:creationId xmlns:p14="http://schemas.microsoft.com/office/powerpoint/2010/main" val="3788401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4A109B-46D5-4F29-8103-A6252931F46F}"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6971EE-E7F8-4E4F-9E59-1101FC4C5CB6}" type="slidenum">
              <a:rPr lang="en-IN" smtClean="0"/>
              <a:t>‹#›</a:t>
            </a:fld>
            <a:endParaRPr lang="en-IN"/>
          </a:p>
        </p:txBody>
      </p:sp>
    </p:spTree>
    <p:extLst>
      <p:ext uri="{BB962C8B-B14F-4D97-AF65-F5344CB8AC3E}">
        <p14:creationId xmlns:p14="http://schemas.microsoft.com/office/powerpoint/2010/main" val="3350280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4A109B-46D5-4F29-8103-A6252931F46F}"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6971EE-E7F8-4E4F-9E59-1101FC4C5CB6}" type="slidenum">
              <a:rPr lang="en-IN" smtClean="0"/>
              <a:t>‹#›</a:t>
            </a:fld>
            <a:endParaRPr lang="en-IN"/>
          </a:p>
        </p:txBody>
      </p:sp>
    </p:spTree>
    <p:extLst>
      <p:ext uri="{BB962C8B-B14F-4D97-AF65-F5344CB8AC3E}">
        <p14:creationId xmlns:p14="http://schemas.microsoft.com/office/powerpoint/2010/main" val="2110424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4A109B-46D5-4F29-8103-A6252931F46F}" type="datetimeFigureOut">
              <a:rPr lang="en-IN" smtClean="0"/>
              <a:t>25-06-2020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6971EE-E7F8-4E4F-9E59-1101FC4C5CB6}" type="slidenum">
              <a:rPr lang="en-IN" smtClean="0"/>
              <a:t>‹#›</a:t>
            </a:fld>
            <a:endParaRPr lang="en-IN"/>
          </a:p>
        </p:txBody>
      </p:sp>
    </p:spTree>
    <p:extLst>
      <p:ext uri="{BB962C8B-B14F-4D97-AF65-F5344CB8AC3E}">
        <p14:creationId xmlns:p14="http://schemas.microsoft.com/office/powerpoint/2010/main" val="427277807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4A109B-46D5-4F29-8103-A6252931F46F}" type="datetimeFigureOut">
              <a:rPr lang="en-IN" smtClean="0"/>
              <a:t>25-06-2020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6971EE-E7F8-4E4F-9E59-1101FC4C5CB6}" type="slidenum">
              <a:rPr lang="en-IN" smtClean="0"/>
              <a:t>‹#›</a:t>
            </a:fld>
            <a:endParaRPr lang="en-IN"/>
          </a:p>
        </p:txBody>
      </p:sp>
    </p:spTree>
    <p:extLst>
      <p:ext uri="{BB962C8B-B14F-4D97-AF65-F5344CB8AC3E}">
        <p14:creationId xmlns:p14="http://schemas.microsoft.com/office/powerpoint/2010/main" val="111637457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E4A109B-46D5-4F29-8103-A6252931F46F}" type="datetimeFigureOut">
              <a:rPr lang="en-IN" smtClean="0"/>
              <a:t>25-06-2020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6971EE-E7F8-4E4F-9E59-1101FC4C5CB6}" type="slidenum">
              <a:rPr lang="en-IN" smtClean="0"/>
              <a:t>‹#›</a:t>
            </a:fld>
            <a:endParaRPr lang="en-IN"/>
          </a:p>
        </p:txBody>
      </p:sp>
    </p:spTree>
    <p:extLst>
      <p:ext uri="{BB962C8B-B14F-4D97-AF65-F5344CB8AC3E}">
        <p14:creationId xmlns:p14="http://schemas.microsoft.com/office/powerpoint/2010/main" val="1953276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A109B-46D5-4F29-8103-A6252931F46F}" type="datetimeFigureOut">
              <a:rPr lang="en-IN" smtClean="0"/>
              <a:t>25-06-2020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6971EE-E7F8-4E4F-9E59-1101FC4C5CB6}" type="slidenum">
              <a:rPr lang="en-IN" smtClean="0"/>
              <a:t>‹#›</a:t>
            </a:fld>
            <a:endParaRPr lang="en-IN"/>
          </a:p>
        </p:txBody>
      </p:sp>
    </p:spTree>
    <p:extLst>
      <p:ext uri="{BB962C8B-B14F-4D97-AF65-F5344CB8AC3E}">
        <p14:creationId xmlns:p14="http://schemas.microsoft.com/office/powerpoint/2010/main" val="1912604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4A109B-46D5-4F29-8103-A6252931F46F}" type="datetimeFigureOut">
              <a:rPr lang="en-IN" smtClean="0"/>
              <a:t>25-06-2020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6971EE-E7F8-4E4F-9E59-1101FC4C5CB6}" type="slidenum">
              <a:rPr lang="en-IN" smtClean="0"/>
              <a:t>‹#›</a:t>
            </a:fld>
            <a:endParaRPr lang="en-IN"/>
          </a:p>
        </p:txBody>
      </p:sp>
    </p:spTree>
    <p:extLst>
      <p:ext uri="{BB962C8B-B14F-4D97-AF65-F5344CB8AC3E}">
        <p14:creationId xmlns:p14="http://schemas.microsoft.com/office/powerpoint/2010/main" val="225591979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4A109B-46D5-4F29-8103-A6252931F46F}" type="datetimeFigureOut">
              <a:rPr lang="en-IN" smtClean="0"/>
              <a:t>25-06-2020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6971EE-E7F8-4E4F-9E59-1101FC4C5CB6}" type="slidenum">
              <a:rPr lang="en-IN" smtClean="0"/>
              <a:t>‹#›</a:t>
            </a:fld>
            <a:endParaRPr lang="en-IN"/>
          </a:p>
        </p:txBody>
      </p:sp>
    </p:spTree>
    <p:extLst>
      <p:ext uri="{BB962C8B-B14F-4D97-AF65-F5344CB8AC3E}">
        <p14:creationId xmlns:p14="http://schemas.microsoft.com/office/powerpoint/2010/main" val="2906419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4A109B-46D5-4F29-8103-A6252931F46F}" type="datetimeFigureOut">
              <a:rPr lang="en-IN" smtClean="0"/>
              <a:t>25-06-2020</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96971EE-E7F8-4E4F-9E59-1101FC4C5CB6}" type="slidenum">
              <a:rPr lang="en-IN" smtClean="0"/>
              <a:t>‹#›</a:t>
            </a:fld>
            <a:endParaRPr lang="en-IN"/>
          </a:p>
        </p:txBody>
      </p:sp>
    </p:spTree>
    <p:extLst>
      <p:ext uri="{BB962C8B-B14F-4D97-AF65-F5344CB8AC3E}">
        <p14:creationId xmlns:p14="http://schemas.microsoft.com/office/powerpoint/2010/main" val="4102001803"/>
      </p:ext>
    </p:extLst>
  </p:cSld>
  <p:clrMap bg1="dk1" tx1="lt1" bg2="dk2" tx2="lt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 id="2147483970" r:id="rId12"/>
    <p:sldLayoutId id="2147483971" r:id="rId13"/>
    <p:sldLayoutId id="2147483972" r:id="rId14"/>
    <p:sldLayoutId id="2147483973" r:id="rId15"/>
    <p:sldLayoutId id="2147483974" r:id="rId16"/>
    <p:sldLayoutId id="214748397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478410" y="4425336"/>
            <a:ext cx="5675799" cy="698986"/>
          </a:xfrm>
          <a:prstGeom prst="rect">
            <a:avLst/>
          </a:prstGeom>
          <a:solidFill>
            <a:schemeClr val="bg2">
              <a:lumMod val="75000"/>
              <a:lumOff val="25000"/>
            </a:schemeClr>
          </a:solidFill>
          <a:ln w="76200">
            <a:solidFill>
              <a:schemeClr val="tx1"/>
            </a:solidFill>
          </a:ln>
          <a:effectLst>
            <a:outerShdw blurRad="50800" dist="38100" dir="2700000" algn="tl" rotWithShape="0">
              <a:prstClr val="black">
                <a:alpha val="40000"/>
              </a:prstClr>
            </a:outerShdw>
          </a:effectLst>
        </p:spPr>
      </p:pic>
      <p:sp>
        <p:nvSpPr>
          <p:cNvPr id="11" name="Subtitle 10"/>
          <p:cNvSpPr>
            <a:spLocks noGrp="1"/>
          </p:cNvSpPr>
          <p:nvPr>
            <p:ph type="subTitle" idx="1"/>
          </p:nvPr>
        </p:nvSpPr>
        <p:spPr>
          <a:xfrm>
            <a:off x="1984917" y="490734"/>
            <a:ext cx="8791575" cy="1072993"/>
          </a:xfrm>
        </p:spPr>
        <p:txBody>
          <a:bodyPr>
            <a:normAutofit fontScale="92500" lnSpcReduction="20000"/>
          </a:bodyPr>
          <a:lstStyle/>
          <a:p>
            <a:pPr algn="ctr"/>
            <a:r>
              <a:rPr lang="en-US" b="1" cap="none" dirty="0" smtClean="0">
                <a:ln w="10160">
                  <a:solidFill>
                    <a:schemeClr val="bg1">
                      <a:lumMod val="95000"/>
                      <a:lumOff val="5000"/>
                    </a:schemeClr>
                  </a:solidFill>
                  <a:prstDash val="solid"/>
                </a:ln>
                <a:solidFill>
                  <a:srgbClr val="FFFFFF"/>
                </a:solidFill>
                <a:effectLst>
                  <a:outerShdw blurRad="38100" dist="22860" dir="5400000" algn="tl" rotWithShape="0">
                    <a:srgbClr val="000000">
                      <a:alpha val="30000"/>
                    </a:srgbClr>
                  </a:outerShdw>
                </a:effectLst>
              </a:rPr>
              <a:t>A Project Report on </a:t>
            </a:r>
          </a:p>
          <a:p>
            <a:pPr algn="ctr"/>
            <a:r>
              <a:rPr lang="en-US" sz="3500" b="1" cap="none" dirty="0" smtClean="0">
                <a:ln w="10160">
                  <a:solidFill>
                    <a:schemeClr val="bg1">
                      <a:lumMod val="95000"/>
                      <a:lumOff val="5000"/>
                    </a:schemeClr>
                  </a:solidFill>
                  <a:prstDash val="solid"/>
                </a:ln>
                <a:solidFill>
                  <a:srgbClr val="FFFFFF"/>
                </a:solidFill>
                <a:effectLst>
                  <a:outerShdw blurRad="38100" dist="22860" dir="5400000" algn="tl" rotWithShape="0">
                    <a:srgbClr val="000000">
                      <a:alpha val="30000"/>
                    </a:srgbClr>
                  </a:outerShdw>
                </a:effectLst>
              </a:rPr>
              <a:t>Converting Natural Language Query to SQL Query</a:t>
            </a:r>
          </a:p>
        </p:txBody>
      </p:sp>
      <p:sp>
        <p:nvSpPr>
          <p:cNvPr id="12" name="TextBox 11"/>
          <p:cNvSpPr txBox="1"/>
          <p:nvPr/>
        </p:nvSpPr>
        <p:spPr>
          <a:xfrm>
            <a:off x="2209962" y="2405196"/>
            <a:ext cx="2516583"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dirty="0" err="1" smtClean="0"/>
              <a:t>Buddhaditya</a:t>
            </a:r>
            <a:r>
              <a:rPr lang="en-US" dirty="0" smtClean="0"/>
              <a:t> Rath</a:t>
            </a:r>
            <a:endParaRPr lang="en-US" dirty="0"/>
          </a:p>
        </p:txBody>
      </p:sp>
      <p:sp>
        <p:nvSpPr>
          <p:cNvPr id="13" name="TextBox 12"/>
          <p:cNvSpPr txBox="1"/>
          <p:nvPr/>
        </p:nvSpPr>
        <p:spPr>
          <a:xfrm>
            <a:off x="2209963" y="2982849"/>
            <a:ext cx="2516582"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dirty="0" err="1" smtClean="0"/>
              <a:t>Vivek</a:t>
            </a:r>
            <a:r>
              <a:rPr lang="en-US" dirty="0" smtClean="0"/>
              <a:t> </a:t>
            </a:r>
            <a:r>
              <a:rPr lang="en-US" dirty="0" err="1" smtClean="0"/>
              <a:t>Repale</a:t>
            </a:r>
            <a:endParaRPr lang="en-US" dirty="0"/>
          </a:p>
        </p:txBody>
      </p:sp>
      <p:sp>
        <p:nvSpPr>
          <p:cNvPr id="14" name="TextBox 13"/>
          <p:cNvSpPr txBox="1"/>
          <p:nvPr/>
        </p:nvSpPr>
        <p:spPr>
          <a:xfrm>
            <a:off x="2209963" y="3556439"/>
            <a:ext cx="2516582"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dirty="0" err="1" smtClean="0"/>
              <a:t>Dhairya</a:t>
            </a:r>
            <a:r>
              <a:rPr lang="en-US" dirty="0" smtClean="0"/>
              <a:t> </a:t>
            </a:r>
            <a:r>
              <a:rPr lang="en-US" dirty="0" err="1" smtClean="0"/>
              <a:t>Timbadia</a:t>
            </a:r>
            <a:endParaRPr lang="en-US" dirty="0"/>
          </a:p>
        </p:txBody>
      </p:sp>
      <p:sp>
        <p:nvSpPr>
          <p:cNvPr id="17" name="Subtitle 10"/>
          <p:cNvSpPr txBox="1">
            <a:spLocks/>
          </p:cNvSpPr>
          <p:nvPr/>
        </p:nvSpPr>
        <p:spPr>
          <a:xfrm>
            <a:off x="2527960" y="1882084"/>
            <a:ext cx="1880586" cy="46557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en-US" b="1" cap="none" dirty="0" smtClean="0">
                <a:ln w="10160">
                  <a:solidFill>
                    <a:schemeClr val="bg1">
                      <a:lumMod val="95000"/>
                      <a:lumOff val="5000"/>
                    </a:schemeClr>
                  </a:solidFill>
                  <a:prstDash val="solid"/>
                </a:ln>
                <a:solidFill>
                  <a:srgbClr val="FFFFFF"/>
                </a:solidFill>
                <a:effectLst>
                  <a:outerShdw blurRad="38100" dist="22860" dir="5400000" algn="tl" rotWithShape="0">
                    <a:srgbClr val="000000">
                      <a:alpha val="30000"/>
                    </a:srgbClr>
                  </a:outerShdw>
                </a:effectLst>
              </a:rPr>
              <a:t>Group Members</a:t>
            </a:r>
            <a:endParaRPr lang="en-US" sz="1400" b="1" cap="none" dirty="0" smtClean="0">
              <a:ln w="10160">
                <a:solidFill>
                  <a:schemeClr val="bg1">
                    <a:lumMod val="95000"/>
                    <a:lumOff val="5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18" name="Subtitle 10"/>
          <p:cNvSpPr txBox="1">
            <a:spLocks/>
          </p:cNvSpPr>
          <p:nvPr/>
        </p:nvSpPr>
        <p:spPr>
          <a:xfrm>
            <a:off x="5440413" y="1871912"/>
            <a:ext cx="1880586" cy="46557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en-US" b="1" cap="none" dirty="0" smtClean="0">
                <a:ln w="10160">
                  <a:solidFill>
                    <a:schemeClr val="bg1">
                      <a:lumMod val="95000"/>
                      <a:lumOff val="5000"/>
                    </a:schemeClr>
                  </a:solidFill>
                  <a:prstDash val="solid"/>
                </a:ln>
                <a:solidFill>
                  <a:srgbClr val="FFFFFF"/>
                </a:solidFill>
                <a:effectLst>
                  <a:outerShdw blurRad="38100" dist="22860" dir="5400000" algn="tl" rotWithShape="0">
                    <a:srgbClr val="000000">
                      <a:alpha val="30000"/>
                    </a:srgbClr>
                  </a:outerShdw>
                </a:effectLst>
              </a:rPr>
              <a:t>Group Number </a:t>
            </a:r>
            <a:endParaRPr lang="en-US" sz="1400" b="1" cap="none" dirty="0" smtClean="0">
              <a:ln w="10160">
                <a:solidFill>
                  <a:schemeClr val="bg1">
                    <a:lumMod val="95000"/>
                    <a:lumOff val="5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19" name="TextBox 18"/>
          <p:cNvSpPr txBox="1"/>
          <p:nvPr/>
        </p:nvSpPr>
        <p:spPr>
          <a:xfrm>
            <a:off x="5851440" y="2875127"/>
            <a:ext cx="1058532" cy="58477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3200" b="1" spc="50" dirty="0" smtClean="0">
                <a:ln w="0"/>
                <a:solidFill>
                  <a:schemeClr val="bg2"/>
                </a:solidFill>
                <a:effectLst>
                  <a:innerShdw blurRad="63500" dist="50800" dir="13500000">
                    <a:srgbClr val="000000">
                      <a:alpha val="50000"/>
                    </a:srgbClr>
                  </a:innerShdw>
                </a:effectLst>
              </a:rPr>
              <a:t>24</a:t>
            </a:r>
            <a:endParaRPr lang="en-US" b="1" spc="50" dirty="0">
              <a:ln w="0"/>
              <a:solidFill>
                <a:schemeClr val="tx1"/>
              </a:solidFill>
              <a:effectLst>
                <a:innerShdw blurRad="63500" dist="50800" dir="13500000">
                  <a:srgbClr val="000000">
                    <a:alpha val="50000"/>
                  </a:srgbClr>
                </a:innerShdw>
              </a:effectLst>
            </a:endParaRPr>
          </a:p>
        </p:txBody>
      </p:sp>
      <p:sp>
        <p:nvSpPr>
          <p:cNvPr id="20" name="Subtitle 10"/>
          <p:cNvSpPr txBox="1">
            <a:spLocks/>
          </p:cNvSpPr>
          <p:nvPr/>
        </p:nvSpPr>
        <p:spPr>
          <a:xfrm>
            <a:off x="8285560" y="1871912"/>
            <a:ext cx="2597087" cy="46557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en-US" b="1" cap="none" dirty="0" smtClean="0">
                <a:ln w="10160">
                  <a:solidFill>
                    <a:schemeClr val="bg1">
                      <a:lumMod val="95000"/>
                      <a:lumOff val="5000"/>
                    </a:schemeClr>
                  </a:solidFill>
                  <a:prstDash val="solid"/>
                </a:ln>
                <a:solidFill>
                  <a:srgbClr val="FFFFFF"/>
                </a:solidFill>
                <a:effectLst>
                  <a:outerShdw blurRad="38100" dist="22860" dir="5400000" algn="tl" rotWithShape="0">
                    <a:srgbClr val="000000">
                      <a:alpha val="30000"/>
                    </a:srgbClr>
                  </a:outerShdw>
                </a:effectLst>
              </a:rPr>
              <a:t>Under the guidance of </a:t>
            </a:r>
            <a:endParaRPr lang="en-US" sz="1400" b="1" cap="none" dirty="0" smtClean="0">
              <a:ln w="10160">
                <a:solidFill>
                  <a:schemeClr val="bg1">
                    <a:lumMod val="95000"/>
                    <a:lumOff val="5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21" name="TextBox 20"/>
          <p:cNvSpPr txBox="1"/>
          <p:nvPr/>
        </p:nvSpPr>
        <p:spPr>
          <a:xfrm>
            <a:off x="8285560" y="2873216"/>
            <a:ext cx="2796355" cy="461665"/>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400" dirty="0" smtClean="0"/>
              <a:t>Prof. </a:t>
            </a:r>
            <a:r>
              <a:rPr lang="en-US" sz="2400" dirty="0" err="1" smtClean="0"/>
              <a:t>Preeti</a:t>
            </a:r>
            <a:r>
              <a:rPr lang="en-US" sz="2400" dirty="0" smtClean="0"/>
              <a:t> S. </a:t>
            </a:r>
            <a:r>
              <a:rPr lang="en-US" sz="2400" dirty="0" err="1" smtClean="0"/>
              <a:t>Satao</a:t>
            </a:r>
            <a:endParaRPr lang="en-US" sz="2400" dirty="0"/>
          </a:p>
        </p:txBody>
      </p:sp>
      <p:sp>
        <p:nvSpPr>
          <p:cNvPr id="23" name="Subtitle 10"/>
          <p:cNvSpPr txBox="1">
            <a:spLocks/>
          </p:cNvSpPr>
          <p:nvPr/>
        </p:nvSpPr>
        <p:spPr>
          <a:xfrm>
            <a:off x="3301960" y="5249343"/>
            <a:ext cx="6157491" cy="76428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en-US" sz="1600" b="1" cap="none" dirty="0" smtClean="0">
                <a:ln w="10160">
                  <a:solidFill>
                    <a:schemeClr val="bg1">
                      <a:lumMod val="95000"/>
                      <a:lumOff val="5000"/>
                    </a:schemeClr>
                  </a:solidFill>
                  <a:prstDash val="solid"/>
                </a:ln>
                <a:solidFill>
                  <a:srgbClr val="FFFFFF"/>
                </a:solidFill>
                <a:effectLst>
                  <a:outerShdw blurRad="38100" dist="22860" dir="5400000" algn="tl" rotWithShape="0">
                    <a:srgbClr val="000000">
                      <a:alpha val="30000"/>
                    </a:srgbClr>
                  </a:outerShdw>
                </a:effectLst>
              </a:rPr>
              <a:t>Department of Computer Engineering</a:t>
            </a:r>
          </a:p>
          <a:p>
            <a:pPr algn="ctr"/>
            <a:r>
              <a:rPr lang="en-US" sz="1600" b="1" cap="none" dirty="0" smtClean="0">
                <a:ln w="10160">
                  <a:solidFill>
                    <a:schemeClr val="bg1">
                      <a:lumMod val="95000"/>
                      <a:lumOff val="5000"/>
                    </a:schemeClr>
                  </a:solidFill>
                  <a:prstDash val="solid"/>
                </a:ln>
                <a:solidFill>
                  <a:srgbClr val="FFFFFF"/>
                </a:solidFill>
                <a:effectLst>
                  <a:outerShdw blurRad="38100" dist="22860" dir="5400000" algn="tl" rotWithShape="0">
                    <a:srgbClr val="000000">
                      <a:alpha val="30000"/>
                    </a:srgbClr>
                  </a:outerShdw>
                </a:effectLst>
              </a:rPr>
              <a:t>University of Mumbai </a:t>
            </a:r>
          </a:p>
          <a:p>
            <a:pPr algn="ctr"/>
            <a:r>
              <a:rPr lang="en-US" sz="1600" b="1" cap="none" dirty="0" smtClean="0">
                <a:ln w="10160">
                  <a:solidFill>
                    <a:schemeClr val="bg1">
                      <a:lumMod val="95000"/>
                      <a:lumOff val="5000"/>
                    </a:schemeClr>
                  </a:solidFill>
                  <a:prstDash val="solid"/>
                </a:ln>
                <a:solidFill>
                  <a:srgbClr val="FFFFFF"/>
                </a:solidFill>
                <a:effectLst>
                  <a:outerShdw blurRad="38100" dist="22860" dir="5400000" algn="tl" rotWithShape="0">
                    <a:srgbClr val="000000">
                      <a:alpha val="30000"/>
                    </a:srgbClr>
                  </a:outerShdw>
                </a:effectLst>
              </a:rPr>
              <a:t>April 2020</a:t>
            </a:r>
          </a:p>
        </p:txBody>
      </p:sp>
      <p:sp>
        <p:nvSpPr>
          <p:cNvPr id="2" name="Action Button: Home 1">
            <a:hlinkClick r:id="" action="ppaction://hlinkshowjump?jump=firstslide" highlightClick="1"/>
          </p:cNvPr>
          <p:cNvSpPr/>
          <p:nvPr/>
        </p:nvSpPr>
        <p:spPr>
          <a:xfrm>
            <a:off x="11567887" y="165538"/>
            <a:ext cx="449940" cy="429548"/>
          </a:xfrm>
          <a:prstGeom prst="actionButtonHome">
            <a:avLst/>
          </a:prstGeom>
          <a:effectLst>
            <a:glow rad="228600">
              <a:schemeClr val="accent2">
                <a:satMod val="175000"/>
                <a:alpha val="40000"/>
              </a:schemeClr>
            </a:glo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281518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987" y="1132067"/>
            <a:ext cx="7618734" cy="5390260"/>
          </a:xfrm>
          <a:prstGeom prst="rect">
            <a:avLst/>
          </a:prstGeom>
        </p:spPr>
      </p:pic>
      <p:sp>
        <p:nvSpPr>
          <p:cNvPr id="5" name="Content Placeholder 2">
            <a:extLst>
              <a:ext uri="{FF2B5EF4-FFF2-40B4-BE49-F238E27FC236}">
                <a16:creationId xmlns="" xmlns:a16="http://schemas.microsoft.com/office/drawing/2014/main" id="{583C50C3-F46D-46D5-87E3-0C1F7F032E17}"/>
              </a:ext>
            </a:extLst>
          </p:cNvPr>
          <p:cNvSpPr txBox="1">
            <a:spLocks/>
          </p:cNvSpPr>
          <p:nvPr/>
        </p:nvSpPr>
        <p:spPr>
          <a:xfrm>
            <a:off x="8216721" y="1569948"/>
            <a:ext cx="3425782" cy="4302818"/>
          </a:xfrm>
          <a:prstGeom prst="rect">
            <a:avLst/>
          </a:prstGeom>
          <a:solidFill>
            <a:schemeClr val="bg2">
              <a:lumMod val="90000"/>
              <a:lumOff val="10000"/>
            </a:schemeClr>
          </a:solidFill>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9pPr>
          </a:lstStyle>
          <a:p>
            <a:pPr marL="0" indent="0" algn="ctr">
              <a:lnSpc>
                <a:spcPct val="150000"/>
              </a:lnSpc>
              <a:buNone/>
            </a:pPr>
            <a:r>
              <a:rPr lang="en-IN"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The use of Synonyms also works from the Natural Language data dictionary. </a:t>
            </a:r>
          </a:p>
          <a:p>
            <a:pPr marL="0" indent="0" algn="ctr">
              <a:lnSpc>
                <a:spcPct val="150000"/>
              </a:lnSpc>
              <a:buNone/>
            </a:pPr>
            <a:r>
              <a:rPr lang="en-IN" sz="2000" b="1" i="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For example – the use of the words like ‘show‘ is replaced by a synonym of it by the word ‘display’.   </a:t>
            </a:r>
            <a:endParaRPr lang="en-IN" sz="2000" b="1" i="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Title 1">
            <a:extLst>
              <a:ext uri="{FF2B5EF4-FFF2-40B4-BE49-F238E27FC236}">
                <a16:creationId xmlns="" xmlns:a16="http://schemas.microsoft.com/office/drawing/2014/main" id="{012FEB8C-29BC-49B9-B7FD-C4F62C045ACF}"/>
              </a:ext>
            </a:extLst>
          </p:cNvPr>
          <p:cNvSpPr txBox="1">
            <a:spLocks/>
          </p:cNvSpPr>
          <p:nvPr/>
        </p:nvSpPr>
        <p:spPr>
          <a:xfrm>
            <a:off x="2120937" y="90152"/>
            <a:ext cx="8307549" cy="795588"/>
          </a:xfrm>
          <a:prstGeom prst="rect">
            <a:avLst/>
          </a:prstGeom>
          <a:effectLst>
            <a:outerShdw blurRad="50800" dist="38100" dir="5400000" algn="t" rotWithShape="0">
              <a:prstClr val="black">
                <a:alpha val="40000"/>
              </a:prstClr>
            </a:outerShdw>
          </a:effectLst>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6000" b="1" cap="none" dirty="0" smtClean="0">
                <a:ln w="9525">
                  <a:solidFill>
                    <a:schemeClr val="bg2">
                      <a:lumMod val="90000"/>
                      <a:lumOff val="10000"/>
                    </a:schemeClr>
                  </a:solidFill>
                  <a:prstDash val="solid"/>
                </a:ln>
                <a:effectLst>
                  <a:outerShdw blurRad="50800" dist="38100" dir="2700000" algn="tl" rotWithShape="0">
                    <a:prstClr val="black">
                      <a:alpha val="40000"/>
                    </a:prstClr>
                  </a:outerShdw>
                </a:effectLst>
              </a:rPr>
              <a:t>Output </a:t>
            </a:r>
            <a:r>
              <a:rPr lang="en-IN" sz="2200" b="1" cap="none" dirty="0" smtClean="0">
                <a:ln w="9525">
                  <a:solidFill>
                    <a:schemeClr val="bg2">
                      <a:lumMod val="90000"/>
                      <a:lumOff val="10000"/>
                    </a:schemeClr>
                  </a:solidFill>
                  <a:prstDash val="solid"/>
                </a:ln>
                <a:effectLst>
                  <a:outerShdw blurRad="50800" dist="38100" dir="2700000" algn="tl" rotWithShape="0">
                    <a:prstClr val="black">
                      <a:alpha val="40000"/>
                    </a:prstClr>
                  </a:outerShdw>
                </a:effectLst>
              </a:rPr>
              <a:t>(3/3) </a:t>
            </a:r>
            <a:endParaRPr lang="en-IN" dirty="0">
              <a:ln w="9525">
                <a:solidFill>
                  <a:schemeClr val="bg2">
                    <a:lumMod val="90000"/>
                    <a:lumOff val="10000"/>
                  </a:schemeClr>
                </a:solidFill>
                <a:prstDash val="solid"/>
              </a:ln>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243583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12FEB8C-29BC-49B9-B7FD-C4F62C045ACF}"/>
              </a:ext>
            </a:extLst>
          </p:cNvPr>
          <p:cNvSpPr txBox="1">
            <a:spLocks/>
          </p:cNvSpPr>
          <p:nvPr/>
        </p:nvSpPr>
        <p:spPr>
          <a:xfrm>
            <a:off x="2056542" y="206061"/>
            <a:ext cx="8307549" cy="795588"/>
          </a:xfrm>
          <a:prstGeom prst="rect">
            <a:avLst/>
          </a:prstGeom>
          <a:effectLst>
            <a:outerShdw blurRad="50800" dist="38100" dir="5400000" algn="t" rotWithShape="0">
              <a:prstClr val="black">
                <a:alpha val="40000"/>
              </a:prstClr>
            </a:outerShdw>
          </a:effectLst>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6000" b="1" cap="none" dirty="0" smtClean="0">
                <a:ln w="9525">
                  <a:solidFill>
                    <a:schemeClr val="bg2">
                      <a:lumMod val="90000"/>
                      <a:lumOff val="10000"/>
                    </a:schemeClr>
                  </a:solidFill>
                  <a:prstDash val="solid"/>
                </a:ln>
                <a:effectLst>
                  <a:outerShdw blurRad="50800" dist="38100" dir="2700000" algn="tl" rotWithShape="0">
                    <a:prstClr val="black">
                      <a:alpha val="40000"/>
                    </a:prstClr>
                  </a:outerShdw>
                </a:effectLst>
              </a:rPr>
              <a:t>Comparative Study/Analysis </a:t>
            </a:r>
            <a:r>
              <a:rPr lang="en-IN" sz="2600" b="1" cap="none" dirty="0" smtClean="0">
                <a:ln w="9525">
                  <a:solidFill>
                    <a:schemeClr val="bg2">
                      <a:lumMod val="90000"/>
                      <a:lumOff val="10000"/>
                    </a:schemeClr>
                  </a:solidFill>
                  <a:prstDash val="solid"/>
                </a:ln>
                <a:effectLst>
                  <a:outerShdw blurRad="50800" dist="38100" dir="2700000" algn="tl" rotWithShape="0">
                    <a:prstClr val="black">
                      <a:alpha val="40000"/>
                    </a:prstClr>
                  </a:outerShdw>
                </a:effectLst>
              </a:rPr>
              <a:t>(1/2)</a:t>
            </a:r>
            <a:r>
              <a:rPr lang="en-IN" sz="1000" b="1" cap="none" dirty="0" smtClean="0">
                <a:ln w="9525">
                  <a:solidFill>
                    <a:schemeClr val="bg2">
                      <a:lumMod val="90000"/>
                      <a:lumOff val="10000"/>
                    </a:schemeClr>
                  </a:solidFill>
                  <a:prstDash val="solid"/>
                </a:ln>
                <a:effectLst>
                  <a:outerShdw blurRad="50800" dist="38100" dir="2700000" algn="tl" rotWithShape="0">
                    <a:prstClr val="black">
                      <a:alpha val="40000"/>
                    </a:prstClr>
                  </a:outerShdw>
                </a:effectLst>
              </a:rPr>
              <a:t> </a:t>
            </a:r>
            <a:endParaRPr lang="en-IN" dirty="0">
              <a:ln w="9525">
                <a:solidFill>
                  <a:schemeClr val="bg2">
                    <a:lumMod val="90000"/>
                    <a:lumOff val="10000"/>
                  </a:schemeClr>
                </a:solidFill>
                <a:prstDash val="solid"/>
              </a:ln>
              <a:effectLst>
                <a:outerShdw blurRad="50800" dist="38100" dir="2700000" algn="tl" rotWithShape="0">
                  <a:prstClr val="black">
                    <a:alpha val="40000"/>
                  </a:prstClr>
                </a:outerShdw>
              </a:effectLst>
            </a:endParaRPr>
          </a:p>
        </p:txBody>
      </p:sp>
      <p:sp>
        <p:nvSpPr>
          <p:cNvPr id="5" name="Content Placeholder 2">
            <a:extLst>
              <a:ext uri="{FF2B5EF4-FFF2-40B4-BE49-F238E27FC236}">
                <a16:creationId xmlns="" xmlns:a16="http://schemas.microsoft.com/office/drawing/2014/main" id="{583C50C3-F46D-46D5-87E3-0C1F7F032E17}"/>
              </a:ext>
            </a:extLst>
          </p:cNvPr>
          <p:cNvSpPr txBox="1">
            <a:spLocks/>
          </p:cNvSpPr>
          <p:nvPr/>
        </p:nvSpPr>
        <p:spPr>
          <a:xfrm>
            <a:off x="2382367" y="1719225"/>
            <a:ext cx="9227115" cy="1852411"/>
          </a:xfrm>
          <a:prstGeom prst="rect">
            <a:avLst/>
          </a:prstGeom>
          <a:solidFill>
            <a:schemeClr val="bg2">
              <a:lumMod val="90000"/>
              <a:lumOff val="10000"/>
            </a:schemeClr>
          </a:solidFill>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9pPr>
          </a:lstStyle>
          <a:p>
            <a:pPr marL="0" indent="0" algn="ctr">
              <a:lnSpc>
                <a:spcPct val="150000"/>
              </a:lnSpc>
              <a:buNone/>
            </a:pPr>
            <a:r>
              <a:rPr lang="en-US" sz="20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Analyzing </a:t>
            </a:r>
            <a:r>
              <a:rPr lang="en-US" sz="2000" b="1" dirty="0">
                <a:ln w="9525">
                  <a:solidFill>
                    <a:schemeClr val="bg1"/>
                  </a:solidFill>
                  <a:prstDash val="solid"/>
                </a:ln>
                <a:solidFill>
                  <a:schemeClr val="tx1"/>
                </a:solidFill>
                <a:effectLst>
                  <a:outerShdw blurRad="12700" dist="38100" dir="2700000" algn="tl" rotWithShape="0">
                    <a:schemeClr val="bg1">
                      <a:lumMod val="50000"/>
                    </a:schemeClr>
                  </a:outerShdw>
                </a:effectLst>
              </a:rPr>
              <a:t>the custom bag of words using LSTM based RNN network and verify how the performance of system changes. Instead of using trivial NLP techniques like NLTK, custom corpus we wanted to use Stanford NER library which contains all the known words with tags.</a:t>
            </a:r>
          </a:p>
          <a:p>
            <a:pPr marL="0" indent="0" algn="ctr">
              <a:lnSpc>
                <a:spcPct val="150000"/>
              </a:lnSpc>
              <a:buNone/>
            </a:pPr>
            <a:endParaRPr lang="en-IN" sz="22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 name="Content Placeholder 2">
            <a:extLst>
              <a:ext uri="{FF2B5EF4-FFF2-40B4-BE49-F238E27FC236}">
                <a16:creationId xmlns="" xmlns:a16="http://schemas.microsoft.com/office/drawing/2014/main" id="{583C50C3-F46D-46D5-87E3-0C1F7F032E17}"/>
              </a:ext>
            </a:extLst>
          </p:cNvPr>
          <p:cNvSpPr txBox="1">
            <a:spLocks/>
          </p:cNvSpPr>
          <p:nvPr/>
        </p:nvSpPr>
        <p:spPr>
          <a:xfrm>
            <a:off x="2382367" y="4171548"/>
            <a:ext cx="9227115" cy="1413910"/>
          </a:xfrm>
          <a:prstGeom prst="rect">
            <a:avLst/>
          </a:prstGeom>
          <a:solidFill>
            <a:schemeClr val="bg2">
              <a:lumMod val="90000"/>
              <a:lumOff val="10000"/>
            </a:schemeClr>
          </a:solidFill>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9pPr>
          </a:lstStyle>
          <a:p>
            <a:pPr marL="0" indent="0" algn="ctr">
              <a:lnSpc>
                <a:spcPct val="150000"/>
              </a:lnSpc>
              <a:buNone/>
            </a:pPr>
            <a:r>
              <a:rPr lang="en-US" sz="20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Using </a:t>
            </a:r>
            <a:r>
              <a:rPr lang="en-US" sz="2000" b="1" dirty="0">
                <a:ln w="9525">
                  <a:solidFill>
                    <a:schemeClr val="bg1"/>
                  </a:solidFill>
                  <a:prstDash val="solid"/>
                </a:ln>
                <a:solidFill>
                  <a:schemeClr val="tx1"/>
                </a:solidFill>
                <a:effectLst>
                  <a:outerShdw blurRad="12700" dist="38100" dir="2700000" algn="tl" rotWithShape="0">
                    <a:schemeClr val="bg1">
                      <a:lumMod val="50000"/>
                    </a:schemeClr>
                  </a:outerShdw>
                </a:effectLst>
              </a:rPr>
              <a:t>thesaurus to match input tokens not only to the table and column names but their synonyms as well would greatly increase our accuracy and chances a natural language token would be matched to a correct corpus name.</a:t>
            </a:r>
            <a:endParaRPr lang="en-IN" sz="22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0" name="Content Placeholder 2">
            <a:extLst>
              <a:ext uri="{FF2B5EF4-FFF2-40B4-BE49-F238E27FC236}">
                <a16:creationId xmlns="" xmlns:a16="http://schemas.microsoft.com/office/drawing/2014/main" id="{583C50C3-F46D-46D5-87E3-0C1F7F032E17}"/>
              </a:ext>
            </a:extLst>
          </p:cNvPr>
          <p:cNvSpPr txBox="1">
            <a:spLocks/>
          </p:cNvSpPr>
          <p:nvPr/>
        </p:nvSpPr>
        <p:spPr>
          <a:xfrm>
            <a:off x="197259" y="2217935"/>
            <a:ext cx="2185108" cy="946702"/>
          </a:xfrm>
          <a:prstGeom prst="rect">
            <a:avLst/>
          </a:prstGeom>
          <a:ln w="3175"/>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9pPr>
          </a:lstStyle>
          <a:p>
            <a:pPr marL="0" indent="0" algn="ctr">
              <a:lnSpc>
                <a:spcPct val="150000"/>
              </a:lnSpc>
              <a:buNone/>
            </a:pPr>
            <a:r>
              <a:rPr lang="en-IN" sz="19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Stanford NER word library</a:t>
            </a:r>
            <a:endParaRPr lang="en-IN" sz="19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1" name="Content Placeholder 2">
            <a:extLst>
              <a:ext uri="{FF2B5EF4-FFF2-40B4-BE49-F238E27FC236}">
                <a16:creationId xmlns="" xmlns:a16="http://schemas.microsoft.com/office/drawing/2014/main" id="{583C50C3-F46D-46D5-87E3-0C1F7F032E17}"/>
              </a:ext>
            </a:extLst>
          </p:cNvPr>
          <p:cNvSpPr txBox="1">
            <a:spLocks/>
          </p:cNvSpPr>
          <p:nvPr/>
        </p:nvSpPr>
        <p:spPr>
          <a:xfrm>
            <a:off x="197259" y="4593938"/>
            <a:ext cx="2185108" cy="569129"/>
          </a:xfrm>
          <a:prstGeom prst="rect">
            <a:avLst/>
          </a:prstGeom>
          <a:ln w="3175">
            <a:solidFill>
              <a:schemeClr val="bg1"/>
            </a:solidFill>
          </a:ln>
        </p:spPr>
        <p:style>
          <a:lnRef idx="3">
            <a:schemeClr val="lt1"/>
          </a:lnRef>
          <a:fillRef idx="1">
            <a:schemeClr val="accent3"/>
          </a:fillRef>
          <a:effectRef idx="1">
            <a:schemeClr val="accent3"/>
          </a:effectRef>
          <a:fontRef idx="minor">
            <a:schemeClr val="lt1"/>
          </a:fontRef>
        </p:style>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9pPr>
          </a:lstStyle>
          <a:p>
            <a:pPr marL="0" indent="0" algn="ctr">
              <a:lnSpc>
                <a:spcPct val="150000"/>
              </a:lnSpc>
              <a:buNone/>
            </a:pPr>
            <a:r>
              <a:rPr lang="en-IN" sz="19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Use of Thesaurus </a:t>
            </a:r>
            <a:endParaRPr lang="en-IN" sz="19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749226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 xmlns:a16="http://schemas.microsoft.com/office/drawing/2014/main" id="{583C50C3-F46D-46D5-87E3-0C1F7F032E17}"/>
              </a:ext>
            </a:extLst>
          </p:cNvPr>
          <p:cNvSpPr txBox="1">
            <a:spLocks/>
          </p:cNvSpPr>
          <p:nvPr/>
        </p:nvSpPr>
        <p:spPr>
          <a:xfrm>
            <a:off x="2662072" y="1746514"/>
            <a:ext cx="8667706" cy="1931830"/>
          </a:xfrm>
          <a:prstGeom prst="rect">
            <a:avLst/>
          </a:prstGeom>
          <a:solidFill>
            <a:schemeClr val="bg2">
              <a:lumMod val="90000"/>
              <a:lumOff val="10000"/>
            </a:schemeClr>
          </a:solidFill>
          <a:ln>
            <a:solidFill>
              <a:schemeClr val="bg2">
                <a:lumMod val="90000"/>
                <a:lumOff val="10000"/>
              </a:schemeClr>
            </a:solid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9pPr>
          </a:lstStyle>
          <a:p>
            <a:pPr marL="0" indent="0" algn="ctr">
              <a:buNone/>
            </a:pPr>
            <a:r>
              <a:rPr lang="en-US" sz="20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Next changes to be implemented are better column value matching. An input token to a column value (as opposed to a column or table name). Using the LIKE MySQL syntax with %% to find column values. Only evaluate nouns in this case &amp; count the number of rows that contain the token and use the column with the highest count.</a:t>
            </a:r>
          </a:p>
          <a:p>
            <a:pPr marL="0" indent="0">
              <a:buNone/>
            </a:pPr>
            <a:r>
              <a:rPr lang="en-US" sz="2000" dirty="0" smtClean="0"/>
              <a:t> </a:t>
            </a:r>
            <a:endParaRPr lang="en-US" sz="2000" dirty="0"/>
          </a:p>
        </p:txBody>
      </p:sp>
      <p:sp>
        <p:nvSpPr>
          <p:cNvPr id="5" name="Content Placeholder 2">
            <a:extLst>
              <a:ext uri="{FF2B5EF4-FFF2-40B4-BE49-F238E27FC236}">
                <a16:creationId xmlns="" xmlns:a16="http://schemas.microsoft.com/office/drawing/2014/main" id="{583C50C3-F46D-46D5-87E3-0C1F7F032E17}"/>
              </a:ext>
            </a:extLst>
          </p:cNvPr>
          <p:cNvSpPr txBox="1">
            <a:spLocks/>
          </p:cNvSpPr>
          <p:nvPr/>
        </p:nvSpPr>
        <p:spPr>
          <a:xfrm>
            <a:off x="476964" y="2218257"/>
            <a:ext cx="2185108" cy="9883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9pPr>
          </a:lstStyle>
          <a:p>
            <a:pPr marL="0" indent="0" algn="ctr">
              <a:lnSpc>
                <a:spcPct val="150000"/>
              </a:lnSpc>
              <a:buNone/>
            </a:pPr>
            <a:r>
              <a:rPr lang="en-IN" sz="19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Use of MySQL for best column values</a:t>
            </a:r>
            <a:endParaRPr lang="en-IN" sz="19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Title 1">
            <a:extLst>
              <a:ext uri="{FF2B5EF4-FFF2-40B4-BE49-F238E27FC236}">
                <a16:creationId xmlns="" xmlns:a16="http://schemas.microsoft.com/office/drawing/2014/main" id="{012FEB8C-29BC-49B9-B7FD-C4F62C045ACF}"/>
              </a:ext>
            </a:extLst>
          </p:cNvPr>
          <p:cNvSpPr txBox="1">
            <a:spLocks/>
          </p:cNvSpPr>
          <p:nvPr/>
        </p:nvSpPr>
        <p:spPr>
          <a:xfrm>
            <a:off x="2056542" y="206061"/>
            <a:ext cx="8307549" cy="795588"/>
          </a:xfrm>
          <a:prstGeom prst="rect">
            <a:avLst/>
          </a:prstGeom>
          <a:effectLst>
            <a:outerShdw blurRad="50800" dist="38100" dir="5400000" algn="t" rotWithShape="0">
              <a:prstClr val="black">
                <a:alpha val="40000"/>
              </a:prstClr>
            </a:outerShdw>
          </a:effectLst>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6000" b="1" cap="none" dirty="0" smtClean="0">
                <a:ln w="9525">
                  <a:solidFill>
                    <a:schemeClr val="bg2">
                      <a:lumMod val="90000"/>
                      <a:lumOff val="10000"/>
                    </a:schemeClr>
                  </a:solidFill>
                  <a:prstDash val="solid"/>
                </a:ln>
                <a:effectLst>
                  <a:outerShdw blurRad="50800" dist="38100" dir="2700000" algn="tl" rotWithShape="0">
                    <a:prstClr val="black">
                      <a:alpha val="40000"/>
                    </a:prstClr>
                  </a:outerShdw>
                </a:effectLst>
              </a:rPr>
              <a:t>Comparative Study/Analysis </a:t>
            </a:r>
            <a:r>
              <a:rPr lang="en-IN" sz="2600" b="1" cap="none" dirty="0" smtClean="0">
                <a:ln w="9525">
                  <a:solidFill>
                    <a:schemeClr val="bg2">
                      <a:lumMod val="90000"/>
                      <a:lumOff val="10000"/>
                    </a:schemeClr>
                  </a:solidFill>
                  <a:prstDash val="solid"/>
                </a:ln>
                <a:effectLst>
                  <a:outerShdw blurRad="50800" dist="38100" dir="2700000" algn="tl" rotWithShape="0">
                    <a:prstClr val="black">
                      <a:alpha val="40000"/>
                    </a:prstClr>
                  </a:outerShdw>
                </a:effectLst>
              </a:rPr>
              <a:t>(2/2)</a:t>
            </a:r>
            <a:r>
              <a:rPr lang="en-IN" sz="1000" b="1" cap="none" dirty="0" smtClean="0">
                <a:ln w="9525">
                  <a:solidFill>
                    <a:schemeClr val="bg2">
                      <a:lumMod val="90000"/>
                      <a:lumOff val="10000"/>
                    </a:schemeClr>
                  </a:solidFill>
                  <a:prstDash val="solid"/>
                </a:ln>
                <a:effectLst>
                  <a:outerShdw blurRad="50800" dist="38100" dir="2700000" algn="tl" rotWithShape="0">
                    <a:prstClr val="black">
                      <a:alpha val="40000"/>
                    </a:prstClr>
                  </a:outerShdw>
                </a:effectLst>
              </a:rPr>
              <a:t> </a:t>
            </a:r>
            <a:endParaRPr lang="en-IN" dirty="0">
              <a:ln w="9525">
                <a:solidFill>
                  <a:schemeClr val="bg2">
                    <a:lumMod val="90000"/>
                    <a:lumOff val="10000"/>
                  </a:schemeClr>
                </a:solidFill>
                <a:prstDash val="solid"/>
              </a:ln>
              <a:effectLst>
                <a:outerShdw blurRad="50800" dist="38100" dir="2700000" algn="tl" rotWithShape="0">
                  <a:prstClr val="black">
                    <a:alpha val="40000"/>
                  </a:prstClr>
                </a:outerShdw>
              </a:effectLst>
            </a:endParaRPr>
          </a:p>
        </p:txBody>
      </p:sp>
      <p:sp>
        <p:nvSpPr>
          <p:cNvPr id="7" name="Content Placeholder 2">
            <a:extLst>
              <a:ext uri="{FF2B5EF4-FFF2-40B4-BE49-F238E27FC236}">
                <a16:creationId xmlns="" xmlns:a16="http://schemas.microsoft.com/office/drawing/2014/main" id="{583C50C3-F46D-46D5-87E3-0C1F7F032E17}"/>
              </a:ext>
            </a:extLst>
          </p:cNvPr>
          <p:cNvSpPr txBox="1">
            <a:spLocks/>
          </p:cNvSpPr>
          <p:nvPr/>
        </p:nvSpPr>
        <p:spPr>
          <a:xfrm>
            <a:off x="2662072" y="4423208"/>
            <a:ext cx="8667706" cy="1184238"/>
          </a:xfrm>
          <a:prstGeom prst="rect">
            <a:avLst/>
          </a:prstGeom>
          <a:solidFill>
            <a:schemeClr val="bg2">
              <a:lumMod val="90000"/>
              <a:lumOff val="10000"/>
            </a:schemeClr>
          </a:solidFill>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9pPr>
          </a:lstStyle>
          <a:p>
            <a:pPr marL="0" indent="0" algn="ctr">
              <a:buNone/>
            </a:pPr>
            <a:r>
              <a:rPr lang="en-US" sz="2000" b="1" dirty="0">
                <a:ln w="9525">
                  <a:solidFill>
                    <a:schemeClr val="bg1"/>
                  </a:solidFill>
                  <a:prstDash val="solid"/>
                </a:ln>
                <a:solidFill>
                  <a:schemeClr val="tx1"/>
                </a:solidFill>
                <a:effectLst>
                  <a:outerShdw blurRad="12700" dist="38100" dir="2700000" algn="tl" rotWithShape="0">
                    <a:schemeClr val="bg1">
                      <a:lumMod val="50000"/>
                    </a:schemeClr>
                  </a:outerShdw>
                </a:effectLst>
              </a:rPr>
              <a:t>We have not addressed abbreviations in this project. Simply, a corpus of English abbreviations would be used to map from common words to abbreviations and vise versa.</a:t>
            </a:r>
          </a:p>
        </p:txBody>
      </p:sp>
      <p:sp>
        <p:nvSpPr>
          <p:cNvPr id="8" name="Content Placeholder 2">
            <a:extLst>
              <a:ext uri="{FF2B5EF4-FFF2-40B4-BE49-F238E27FC236}">
                <a16:creationId xmlns="" xmlns:a16="http://schemas.microsoft.com/office/drawing/2014/main" id="{583C50C3-F46D-46D5-87E3-0C1F7F032E17}"/>
              </a:ext>
            </a:extLst>
          </p:cNvPr>
          <p:cNvSpPr txBox="1">
            <a:spLocks/>
          </p:cNvSpPr>
          <p:nvPr/>
        </p:nvSpPr>
        <p:spPr>
          <a:xfrm>
            <a:off x="476965" y="4700105"/>
            <a:ext cx="2185107" cy="6188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9pPr>
          </a:lstStyle>
          <a:p>
            <a:pPr marL="0" indent="0" algn="ctr">
              <a:lnSpc>
                <a:spcPct val="150000"/>
              </a:lnSpc>
              <a:buNone/>
            </a:pPr>
            <a:r>
              <a:rPr lang="en-IN" sz="19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Use of Corpus </a:t>
            </a:r>
            <a:endParaRPr lang="en-IN" sz="19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322999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12FEB8C-29BC-49B9-B7FD-C4F62C045ACF}"/>
              </a:ext>
            </a:extLst>
          </p:cNvPr>
          <p:cNvSpPr txBox="1">
            <a:spLocks/>
          </p:cNvSpPr>
          <p:nvPr/>
        </p:nvSpPr>
        <p:spPr>
          <a:xfrm>
            <a:off x="1863360" y="446696"/>
            <a:ext cx="8307549" cy="795588"/>
          </a:xfrm>
          <a:prstGeom prst="rect">
            <a:avLst/>
          </a:prstGeom>
          <a:effectLst>
            <a:outerShdw blurRad="50800" dist="38100" dir="5400000" algn="t" rotWithShape="0">
              <a:prstClr val="black">
                <a:alpha val="40000"/>
              </a:prstClr>
            </a:outerShdw>
          </a:effectLst>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6000" b="1" cap="none" dirty="0" smtClean="0">
                <a:ln w="9525">
                  <a:solidFill>
                    <a:schemeClr val="bg2">
                      <a:lumMod val="90000"/>
                      <a:lumOff val="10000"/>
                    </a:schemeClr>
                  </a:solidFill>
                  <a:prstDash val="solid"/>
                </a:ln>
                <a:effectLst>
                  <a:outerShdw blurRad="50800" dist="38100" dir="2700000" algn="tl" rotWithShape="0">
                    <a:prstClr val="black">
                      <a:alpha val="40000"/>
                    </a:prstClr>
                  </a:outerShdw>
                </a:effectLst>
              </a:rPr>
              <a:t>Conclusion </a:t>
            </a:r>
            <a:endParaRPr lang="en-IN" dirty="0">
              <a:ln w="9525">
                <a:solidFill>
                  <a:schemeClr val="bg2">
                    <a:lumMod val="90000"/>
                    <a:lumOff val="10000"/>
                  </a:schemeClr>
                </a:solidFill>
                <a:prstDash val="solid"/>
              </a:ln>
              <a:effectLst>
                <a:outerShdw blurRad="50800" dist="38100" dir="2700000" algn="tl" rotWithShape="0">
                  <a:prstClr val="black">
                    <a:alpha val="40000"/>
                  </a:prstClr>
                </a:outerShdw>
              </a:effectLst>
            </a:endParaRPr>
          </a:p>
        </p:txBody>
      </p:sp>
      <p:sp>
        <p:nvSpPr>
          <p:cNvPr id="5" name="Content Placeholder 2">
            <a:extLst>
              <a:ext uri="{FF2B5EF4-FFF2-40B4-BE49-F238E27FC236}">
                <a16:creationId xmlns="" xmlns:a16="http://schemas.microsoft.com/office/drawing/2014/main" id="{583C50C3-F46D-46D5-87E3-0C1F7F032E17}"/>
              </a:ext>
            </a:extLst>
          </p:cNvPr>
          <p:cNvSpPr txBox="1">
            <a:spLocks/>
          </p:cNvSpPr>
          <p:nvPr/>
        </p:nvSpPr>
        <p:spPr>
          <a:xfrm>
            <a:off x="1629837" y="1981183"/>
            <a:ext cx="9201295" cy="594591"/>
          </a:xfrm>
          <a:prstGeom prst="rect">
            <a:avLst/>
          </a:prstGeom>
          <a:solidFill>
            <a:schemeClr val="bg2">
              <a:lumMod val="90000"/>
              <a:lumOff val="10000"/>
            </a:schemeClr>
          </a:solidFill>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9pPr>
          </a:lstStyle>
          <a:p>
            <a:pPr marL="0" indent="0" algn="ctr">
              <a:buNone/>
            </a:pPr>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An opportunity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rPr>
              <a:t>to come up with a solution for writing tedious </a:t>
            </a:r>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queries.</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Content Placeholder 2">
            <a:extLst>
              <a:ext uri="{FF2B5EF4-FFF2-40B4-BE49-F238E27FC236}">
                <a16:creationId xmlns="" xmlns:a16="http://schemas.microsoft.com/office/drawing/2014/main" id="{583C50C3-F46D-46D5-87E3-0C1F7F032E17}"/>
              </a:ext>
            </a:extLst>
          </p:cNvPr>
          <p:cNvSpPr txBox="1">
            <a:spLocks/>
          </p:cNvSpPr>
          <p:nvPr/>
        </p:nvSpPr>
        <p:spPr>
          <a:xfrm>
            <a:off x="1629837" y="3117796"/>
            <a:ext cx="9201294" cy="991304"/>
          </a:xfrm>
          <a:prstGeom prst="rect">
            <a:avLst/>
          </a:prstGeom>
          <a:solidFill>
            <a:schemeClr val="bg2">
              <a:lumMod val="90000"/>
              <a:lumOff val="10000"/>
            </a:schemeClr>
          </a:solidFill>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9pPr>
          </a:lstStyle>
          <a:p>
            <a:pPr marL="0" indent="0" algn="ctr">
              <a:buNone/>
            </a:pP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rPr>
              <a:t>R</a:t>
            </a:r>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esolving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rPr>
              <a:t>basic queries </a:t>
            </a:r>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and can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rPr>
              <a:t>made powerful to handle c</a:t>
            </a:r>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omplex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rPr>
              <a:t>Q</a:t>
            </a:r>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ueries</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Normalization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rPr>
              <a:t>and also can be extended for </a:t>
            </a:r>
            <a:r>
              <a:rPr lang="en-US" b="1"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NoSQL</a:t>
            </a:r>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Content Placeholder 2">
            <a:extLst>
              <a:ext uri="{FF2B5EF4-FFF2-40B4-BE49-F238E27FC236}">
                <a16:creationId xmlns="" xmlns:a16="http://schemas.microsoft.com/office/drawing/2014/main" id="{583C50C3-F46D-46D5-87E3-0C1F7F032E17}"/>
              </a:ext>
            </a:extLst>
          </p:cNvPr>
          <p:cNvSpPr txBox="1">
            <a:spLocks/>
          </p:cNvSpPr>
          <p:nvPr/>
        </p:nvSpPr>
        <p:spPr>
          <a:xfrm>
            <a:off x="1629837" y="4791311"/>
            <a:ext cx="9201294" cy="579180"/>
          </a:xfrm>
          <a:prstGeom prst="rect">
            <a:avLst/>
          </a:prstGeom>
          <a:solidFill>
            <a:schemeClr val="bg2">
              <a:lumMod val="90000"/>
              <a:lumOff val="10000"/>
            </a:schemeClr>
          </a:solidFill>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9pPr>
          </a:lstStyle>
          <a:p>
            <a:pPr marL="0" indent="0" algn="ctr">
              <a:buNone/>
            </a:pPr>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With an accuracy of about 30-50% in basic queries. </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132400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12FEB8C-29BC-49B9-B7FD-C4F62C045ACF}"/>
              </a:ext>
            </a:extLst>
          </p:cNvPr>
          <p:cNvSpPr txBox="1">
            <a:spLocks/>
          </p:cNvSpPr>
          <p:nvPr/>
        </p:nvSpPr>
        <p:spPr>
          <a:xfrm>
            <a:off x="1863360" y="446696"/>
            <a:ext cx="8307549" cy="795588"/>
          </a:xfrm>
          <a:prstGeom prst="rect">
            <a:avLst/>
          </a:prstGeom>
          <a:effectLst>
            <a:outerShdw blurRad="50800" dist="38100" dir="5400000" algn="t" rotWithShape="0">
              <a:prstClr val="black">
                <a:alpha val="40000"/>
              </a:prstClr>
            </a:outerShdw>
          </a:effectLst>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6000" b="1" cap="none" dirty="0" smtClean="0">
                <a:ln w="9525">
                  <a:solidFill>
                    <a:schemeClr val="bg2">
                      <a:lumMod val="90000"/>
                      <a:lumOff val="10000"/>
                    </a:schemeClr>
                  </a:solidFill>
                  <a:prstDash val="solid"/>
                </a:ln>
                <a:effectLst>
                  <a:outerShdw blurRad="50800" dist="38100" dir="2700000" algn="tl" rotWithShape="0">
                    <a:prstClr val="black">
                      <a:alpha val="40000"/>
                    </a:prstClr>
                  </a:outerShdw>
                </a:effectLst>
              </a:rPr>
              <a:t>References </a:t>
            </a:r>
            <a:endParaRPr lang="en-IN" dirty="0">
              <a:ln w="9525">
                <a:solidFill>
                  <a:schemeClr val="bg2">
                    <a:lumMod val="90000"/>
                    <a:lumOff val="10000"/>
                  </a:schemeClr>
                </a:solidFill>
                <a:prstDash val="solid"/>
              </a:ln>
              <a:effectLst>
                <a:outerShdw blurRad="50800" dist="38100" dir="2700000" algn="tl" rotWithShape="0">
                  <a:prstClr val="black">
                    <a:alpha val="40000"/>
                  </a:prstClr>
                </a:outerShdw>
              </a:effectLst>
            </a:endParaRPr>
          </a:p>
        </p:txBody>
      </p:sp>
      <p:sp>
        <p:nvSpPr>
          <p:cNvPr id="5" name="Content Placeholder 2">
            <a:extLst>
              <a:ext uri="{FF2B5EF4-FFF2-40B4-BE49-F238E27FC236}">
                <a16:creationId xmlns="" xmlns:a16="http://schemas.microsoft.com/office/drawing/2014/main" id="{583C50C3-F46D-46D5-87E3-0C1F7F032E17}"/>
              </a:ext>
            </a:extLst>
          </p:cNvPr>
          <p:cNvSpPr txBox="1">
            <a:spLocks/>
          </p:cNvSpPr>
          <p:nvPr/>
        </p:nvSpPr>
        <p:spPr>
          <a:xfrm>
            <a:off x="1365161" y="1594818"/>
            <a:ext cx="9787943" cy="1341566"/>
          </a:xfrm>
          <a:prstGeom prst="rect">
            <a:avLst/>
          </a:prstGeom>
          <a:solidFill>
            <a:schemeClr val="bg2">
              <a:lumMod val="90000"/>
              <a:lumOff val="10000"/>
            </a:schemeClr>
          </a:solidFill>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9pPr>
          </a:lstStyle>
          <a:p>
            <a:pPr marL="0" lvl="0" indent="0" algn="ctr">
              <a:buNone/>
            </a:pPr>
            <a:r>
              <a:rPr lang="en-US" sz="2000" dirty="0"/>
              <a:t>A Natural Language Database Interface Based on a Probabilistic Context Free </a:t>
            </a:r>
            <a:r>
              <a:rPr lang="en-US" sz="2000" dirty="0" smtClean="0"/>
              <a:t>Grammar</a:t>
            </a:r>
            <a:r>
              <a:rPr lang="en-US" sz="2000" dirty="0"/>
              <a:t>, IEEE International Workshop on Semantic Computing </a:t>
            </a:r>
            <a:endParaRPr lang="en-US" sz="2000" dirty="0" smtClean="0"/>
          </a:p>
          <a:p>
            <a:pPr marL="0" lvl="0" indent="0" algn="ctr">
              <a:buNone/>
            </a:pPr>
            <a:r>
              <a:rPr lang="en-US" sz="2000" dirty="0" smtClean="0"/>
              <a:t>© </a:t>
            </a:r>
            <a:r>
              <a:rPr lang="en-US" sz="2000" dirty="0"/>
              <a:t>2008 IEEE DOI </a:t>
            </a:r>
            <a:r>
              <a:rPr lang="en-US" sz="2000" dirty="0" smtClean="0"/>
              <a:t>10.1109/WSCS.2008.14</a:t>
            </a:r>
            <a:endParaRPr lang="en-US" sz="2000" dirty="0"/>
          </a:p>
          <a:p>
            <a:pPr marL="0" indent="0" algn="ctr">
              <a:buNone/>
            </a:pPr>
            <a:endParaRPr lang="en-US" sz="2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Content Placeholder 2">
            <a:extLst>
              <a:ext uri="{FF2B5EF4-FFF2-40B4-BE49-F238E27FC236}">
                <a16:creationId xmlns="" xmlns:a16="http://schemas.microsoft.com/office/drawing/2014/main" id="{583C50C3-F46D-46D5-87E3-0C1F7F032E17}"/>
              </a:ext>
            </a:extLst>
          </p:cNvPr>
          <p:cNvSpPr txBox="1">
            <a:spLocks/>
          </p:cNvSpPr>
          <p:nvPr/>
        </p:nvSpPr>
        <p:spPr>
          <a:xfrm>
            <a:off x="1365160" y="3288918"/>
            <a:ext cx="9787943" cy="1341566"/>
          </a:xfrm>
          <a:prstGeom prst="rect">
            <a:avLst/>
          </a:prstGeom>
          <a:solidFill>
            <a:schemeClr val="bg2">
              <a:lumMod val="90000"/>
              <a:lumOff val="10000"/>
            </a:schemeClr>
          </a:solidFill>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9pPr>
          </a:lstStyle>
          <a:p>
            <a:pPr marL="0" lvl="0" indent="0" algn="ctr">
              <a:buNone/>
            </a:pPr>
            <a:r>
              <a:rPr lang="en-US" sz="2000" dirty="0"/>
              <a:t>Generic Interactive Natural Language Interface to Databases (GINLIDB</a:t>
            </a:r>
            <a:r>
              <a:rPr lang="en-US" sz="2000" dirty="0" smtClean="0"/>
              <a:t>), Proceedings </a:t>
            </a:r>
            <a:r>
              <a:rPr lang="en-US" sz="2000" dirty="0"/>
              <a:t>of the WSEAS International Conference on </a:t>
            </a:r>
            <a:r>
              <a:rPr lang="en-US" sz="2000" dirty="0" smtClean="0"/>
              <a:t>Evolutionary Computing. </a:t>
            </a:r>
          </a:p>
          <a:p>
            <a:pPr marL="0" lvl="0" indent="0" algn="ctr">
              <a:buNone/>
            </a:pPr>
            <a:r>
              <a:rPr lang="en-US" sz="2000" dirty="0" smtClean="0"/>
              <a:t>ISSN </a:t>
            </a:r>
            <a:r>
              <a:rPr lang="en-US" sz="2000" dirty="0"/>
              <a:t>: 1790-5109 ISBN : 978-960-474-067-3</a:t>
            </a:r>
          </a:p>
        </p:txBody>
      </p:sp>
      <p:sp>
        <p:nvSpPr>
          <p:cNvPr id="7" name="Content Placeholder 2">
            <a:extLst>
              <a:ext uri="{FF2B5EF4-FFF2-40B4-BE49-F238E27FC236}">
                <a16:creationId xmlns="" xmlns:a16="http://schemas.microsoft.com/office/drawing/2014/main" id="{583C50C3-F46D-46D5-87E3-0C1F7F032E17}"/>
              </a:ext>
            </a:extLst>
          </p:cNvPr>
          <p:cNvSpPr txBox="1">
            <a:spLocks/>
          </p:cNvSpPr>
          <p:nvPr/>
        </p:nvSpPr>
        <p:spPr>
          <a:xfrm>
            <a:off x="1365159" y="4983018"/>
            <a:ext cx="9787943" cy="1392024"/>
          </a:xfrm>
          <a:prstGeom prst="rect">
            <a:avLst/>
          </a:prstGeom>
          <a:solidFill>
            <a:schemeClr val="bg2">
              <a:lumMod val="90000"/>
              <a:lumOff val="10000"/>
            </a:schemeClr>
          </a:solidFill>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9pPr>
          </a:lstStyle>
          <a:p>
            <a:pPr marL="0" lvl="0" indent="0" algn="ctr">
              <a:buNone/>
            </a:pPr>
            <a:r>
              <a:rPr lang="en-US" sz="2000" dirty="0"/>
              <a:t>Natural Language Query Processing Using Semantic </a:t>
            </a:r>
            <a:r>
              <a:rPr lang="en-US" sz="2000" dirty="0" smtClean="0"/>
              <a:t>Grammar by </a:t>
            </a:r>
            <a:r>
              <a:rPr lang="en-US" sz="2000" dirty="0" err="1" smtClean="0"/>
              <a:t>Gauri</a:t>
            </a:r>
            <a:r>
              <a:rPr lang="en-US" sz="2000" dirty="0" smtClean="0"/>
              <a:t> Rao.</a:t>
            </a:r>
            <a:endParaRPr lang="en-US" sz="2000" dirty="0"/>
          </a:p>
          <a:p>
            <a:pPr marL="0" lvl="0" indent="0" algn="ctr">
              <a:buNone/>
            </a:pPr>
            <a:r>
              <a:rPr lang="en-US" sz="2000" dirty="0" smtClean="0"/>
              <a:t>(</a:t>
            </a:r>
            <a:r>
              <a:rPr lang="en-US" sz="2000" dirty="0"/>
              <a:t>IJCSE) International Journal on Computer Science and Engineering </a:t>
            </a:r>
            <a:r>
              <a:rPr lang="en-US" sz="2000" dirty="0" smtClean="0"/>
              <a:t>Vol.02</a:t>
            </a:r>
          </a:p>
          <a:p>
            <a:pPr marL="0" lvl="0" indent="0" algn="ctr">
              <a:buNone/>
            </a:pPr>
            <a:r>
              <a:rPr lang="en-US" sz="2000" dirty="0" smtClean="0"/>
              <a:t>ISSN </a:t>
            </a:r>
            <a:r>
              <a:rPr lang="en-US" sz="2000" dirty="0"/>
              <a:t>0975-3397</a:t>
            </a:r>
          </a:p>
        </p:txBody>
      </p:sp>
    </p:spTree>
    <p:extLst>
      <p:ext uri="{BB962C8B-B14F-4D97-AF65-F5344CB8AC3E}">
        <p14:creationId xmlns:p14="http://schemas.microsoft.com/office/powerpoint/2010/main" val="2995870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2FEB8C-29BC-49B9-B7FD-C4F62C045ACF}"/>
              </a:ext>
            </a:extLst>
          </p:cNvPr>
          <p:cNvSpPr>
            <a:spLocks noGrp="1"/>
          </p:cNvSpPr>
          <p:nvPr>
            <p:ph type="ctrTitle"/>
          </p:nvPr>
        </p:nvSpPr>
        <p:spPr>
          <a:xfrm>
            <a:off x="2118433" y="244699"/>
            <a:ext cx="8307549" cy="937256"/>
          </a:xfrm>
          <a:effectLst>
            <a:outerShdw blurRad="50800" dist="38100" dir="5400000" algn="t" rotWithShape="0">
              <a:prstClr val="black">
                <a:alpha val="40000"/>
              </a:prstClr>
            </a:outerShdw>
          </a:effectLst>
        </p:spPr>
        <p:txBody>
          <a:bodyPr/>
          <a:lstStyle/>
          <a:p>
            <a:pPr algn="ctr"/>
            <a:r>
              <a:rPr lang="en-IN" sz="6000" b="1" cap="none" dirty="0" smtClean="0">
                <a:ln w="9525">
                  <a:solidFill>
                    <a:schemeClr val="bg2">
                      <a:lumMod val="90000"/>
                      <a:lumOff val="10000"/>
                    </a:schemeClr>
                  </a:solidFill>
                  <a:prstDash val="solid"/>
                </a:ln>
                <a:effectLst>
                  <a:outerShdw blurRad="50800" dist="38100" dir="2700000" algn="tl" rotWithShape="0">
                    <a:prstClr val="black">
                      <a:alpha val="40000"/>
                    </a:prstClr>
                  </a:outerShdw>
                </a:effectLst>
              </a:rPr>
              <a:t>Introduction </a:t>
            </a:r>
            <a:endParaRPr lang="en-IN" dirty="0">
              <a:ln w="9525">
                <a:solidFill>
                  <a:schemeClr val="bg2">
                    <a:lumMod val="90000"/>
                    <a:lumOff val="10000"/>
                  </a:schemeClr>
                </a:solidFill>
                <a:prstDash val="solid"/>
              </a:ln>
              <a:effectLst>
                <a:outerShdw blurRad="50800" dist="38100" dir="2700000" algn="tl" rotWithShape="0">
                  <a:prstClr val="black">
                    <a:alpha val="40000"/>
                  </a:prstClr>
                </a:outerShdw>
              </a:effectLst>
            </a:endParaRPr>
          </a:p>
        </p:txBody>
      </p:sp>
      <p:sp>
        <p:nvSpPr>
          <p:cNvPr id="3" name="Subtitle 2">
            <a:extLst>
              <a:ext uri="{FF2B5EF4-FFF2-40B4-BE49-F238E27FC236}">
                <a16:creationId xmlns="" xmlns:a16="http://schemas.microsoft.com/office/drawing/2014/main" id="{CB7CA724-9365-4EED-B3D1-A001B73B77A4}"/>
              </a:ext>
            </a:extLst>
          </p:cNvPr>
          <p:cNvSpPr>
            <a:spLocks noGrp="1"/>
          </p:cNvSpPr>
          <p:nvPr>
            <p:ph type="subTitle" idx="1"/>
          </p:nvPr>
        </p:nvSpPr>
        <p:spPr>
          <a:xfrm>
            <a:off x="2118432" y="1683482"/>
            <a:ext cx="8307549" cy="816734"/>
          </a:xfrm>
          <a:solidFill>
            <a:schemeClr val="tx2">
              <a:lumMod val="50000"/>
            </a:schemeClr>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algn="ctr"/>
            <a:r>
              <a:rPr lang="en-US" sz="1800" b="1" cap="none"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Verdana" panose="020B0604030504040204" pitchFamily="34" charset="0"/>
                <a:ea typeface="Verdana" panose="020B0604030504040204" pitchFamily="34" charset="0"/>
              </a:rPr>
              <a:t>The </a:t>
            </a:r>
            <a:r>
              <a:rPr lang="en-US" sz="1800" b="1" cap="none"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Verdana" panose="020B0604030504040204" pitchFamily="34" charset="0"/>
                <a:ea typeface="Verdana" panose="020B0604030504040204" pitchFamily="34" charset="0"/>
              </a:rPr>
              <a:t>main purpose of </a:t>
            </a:r>
            <a:r>
              <a:rPr lang="en-US" sz="1800" b="1" cap="none"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Verdana" panose="020B0604030504040204" pitchFamily="34" charset="0"/>
                <a:ea typeface="Verdana" panose="020B0604030504040204" pitchFamily="34" charset="0"/>
              </a:rPr>
              <a:t>Natural </a:t>
            </a:r>
            <a:r>
              <a:rPr lang="en-US" sz="1800" b="1" cap="none"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Verdana" panose="020B0604030504040204" pitchFamily="34" charset="0"/>
                <a:ea typeface="Verdana" panose="020B0604030504040204" pitchFamily="34" charset="0"/>
              </a:rPr>
              <a:t>Language </a:t>
            </a:r>
            <a:r>
              <a:rPr lang="en-US" sz="1800" b="1" cap="none"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Verdana" panose="020B0604030504040204" pitchFamily="34" charset="0"/>
                <a:ea typeface="Verdana" panose="020B0604030504040204" pitchFamily="34" charset="0"/>
              </a:rPr>
              <a:t>Query Processing </a:t>
            </a:r>
            <a:r>
              <a:rPr lang="en-US" sz="1800" b="1" cap="none"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Verdana" panose="020B0604030504040204" pitchFamily="34" charset="0"/>
                <a:ea typeface="Verdana" panose="020B0604030504040204" pitchFamily="34" charset="0"/>
              </a:rPr>
              <a:t>is for the interpretation of the English sentences by computer</a:t>
            </a:r>
            <a:r>
              <a:rPr lang="en-US" sz="1800" b="1" cap="none"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Verdana" panose="020B0604030504040204" pitchFamily="34" charset="0"/>
                <a:ea typeface="Verdana" panose="020B0604030504040204" pitchFamily="34" charset="0"/>
              </a:rPr>
              <a:t>.</a:t>
            </a:r>
          </a:p>
          <a:p>
            <a:pPr algn="just"/>
            <a:endParaRPr lang="en-US" b="1" cap="none"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Verdana" panose="020B0604030504040204" pitchFamily="34" charset="0"/>
              <a:ea typeface="Verdana" panose="020B0604030504040204" pitchFamily="34" charset="0"/>
            </a:endParaRPr>
          </a:p>
          <a:p>
            <a:pPr algn="just"/>
            <a:r>
              <a:rPr lang="en-US" b="1" cap="none"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Verdana" panose="020B0604030504040204" pitchFamily="34" charset="0"/>
                <a:ea typeface="Verdana" panose="020B0604030504040204" pitchFamily="34" charset="0"/>
              </a:rPr>
              <a:t>	</a:t>
            </a:r>
            <a:endParaRPr lang="en-US" b="1" cap="none"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Verdana" panose="020B0604030504040204" pitchFamily="34" charset="0"/>
              <a:ea typeface="Verdana" panose="020B0604030504040204" pitchFamily="34" charset="0"/>
            </a:endParaRPr>
          </a:p>
        </p:txBody>
      </p:sp>
      <p:sp>
        <p:nvSpPr>
          <p:cNvPr id="6" name="Subtitle 2">
            <a:extLst>
              <a:ext uri="{FF2B5EF4-FFF2-40B4-BE49-F238E27FC236}">
                <a16:creationId xmlns="" xmlns:a16="http://schemas.microsoft.com/office/drawing/2014/main" id="{CB7CA724-9365-4EED-B3D1-A001B73B77A4}"/>
              </a:ext>
            </a:extLst>
          </p:cNvPr>
          <p:cNvSpPr txBox="1">
            <a:spLocks/>
          </p:cNvSpPr>
          <p:nvPr/>
        </p:nvSpPr>
        <p:spPr>
          <a:xfrm>
            <a:off x="2118432" y="2894741"/>
            <a:ext cx="8307549" cy="1058216"/>
          </a:xfrm>
          <a:prstGeom prst="rect">
            <a:avLst/>
          </a:prstGeom>
          <a:solidFill>
            <a:schemeClr val="tx2">
              <a:lumMod val="50000"/>
            </a:schemeClr>
          </a:solidFill>
          <a:ln>
            <a:solidFill>
              <a:schemeClr val="tx2">
                <a:lumMod val="50000"/>
              </a:schemeClr>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lt1"/>
                </a:solidFill>
                <a:latin typeface="+mn-lt"/>
                <a:ea typeface="+mn-ea"/>
                <a:cs typeface="+mn-cs"/>
              </a:defRPr>
            </a:lvl9pPr>
          </a:lstStyle>
          <a:p>
            <a:pPr algn="ctr"/>
            <a:r>
              <a:rPr lang="en-US" sz="1800" b="1" cap="none"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Verdana" panose="020B0604030504040204" pitchFamily="34" charset="0"/>
                <a:ea typeface="Verdana" panose="020B0604030504040204" pitchFamily="34" charset="0"/>
              </a:rPr>
              <a:t>Natural Language Processing can be used to access the database by asking questions in Natural Language and getting the required results.</a:t>
            </a:r>
          </a:p>
        </p:txBody>
      </p:sp>
      <p:sp>
        <p:nvSpPr>
          <p:cNvPr id="7" name="Subtitle 2">
            <a:extLst>
              <a:ext uri="{FF2B5EF4-FFF2-40B4-BE49-F238E27FC236}">
                <a16:creationId xmlns="" xmlns:a16="http://schemas.microsoft.com/office/drawing/2014/main" id="{CB7CA724-9365-4EED-B3D1-A001B73B77A4}"/>
              </a:ext>
            </a:extLst>
          </p:cNvPr>
          <p:cNvSpPr txBox="1">
            <a:spLocks/>
          </p:cNvSpPr>
          <p:nvPr/>
        </p:nvSpPr>
        <p:spPr>
          <a:xfrm>
            <a:off x="2118431" y="4347482"/>
            <a:ext cx="8307549" cy="1443828"/>
          </a:xfrm>
          <a:prstGeom prst="rect">
            <a:avLst/>
          </a:prstGeom>
          <a:solidFill>
            <a:schemeClr val="tx2">
              <a:lumMod val="50000"/>
            </a:schemeClr>
          </a:solidFill>
          <a:ln>
            <a:solidFill>
              <a:schemeClr val="tx2">
                <a:lumMod val="50000"/>
              </a:schemeClr>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lt1"/>
                </a:solidFill>
                <a:latin typeface="+mn-lt"/>
                <a:ea typeface="+mn-ea"/>
                <a:cs typeface="+mn-cs"/>
              </a:defRPr>
            </a:lvl9pPr>
          </a:lstStyle>
          <a:p>
            <a:pPr algn="ctr"/>
            <a:r>
              <a:rPr lang="en-US" sz="1800" b="1" cap="none"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Verdana" panose="020B0604030504040204" pitchFamily="34" charset="0"/>
                <a:ea typeface="Verdana" panose="020B0604030504040204" pitchFamily="34" charset="0"/>
              </a:rPr>
              <a:t>In natural language </a:t>
            </a:r>
            <a:r>
              <a:rPr lang="en-US" sz="1800" b="1" cap="none"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Verdana" panose="020B0604030504040204" pitchFamily="34" charset="0"/>
                <a:ea typeface="Verdana" panose="020B0604030504040204" pitchFamily="34" charset="0"/>
              </a:rPr>
              <a:t>to databases is a very convenient and easy method of data access, especially for users who do not have knowledge about the complicated database handling query languages such as SQL (Structured Query Language).</a:t>
            </a:r>
            <a:endParaRPr lang="en-IN" sz="1800" b="1" cap="none"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98335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83C50C3-F46D-46D5-87E3-0C1F7F032E17}"/>
              </a:ext>
            </a:extLst>
          </p:cNvPr>
          <p:cNvSpPr>
            <a:spLocks noGrp="1"/>
          </p:cNvSpPr>
          <p:nvPr>
            <p:ph idx="1"/>
          </p:nvPr>
        </p:nvSpPr>
        <p:spPr>
          <a:xfrm>
            <a:off x="1639650" y="1564471"/>
            <a:ext cx="8909516" cy="818120"/>
          </a:xfrm>
          <a:solidFill>
            <a:schemeClr val="tx2">
              <a:lumMod val="50000"/>
            </a:schemeClr>
          </a:solidFill>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ormAutofit lnSpcReduction="10000"/>
          </a:bodyPr>
          <a:lstStyle/>
          <a:p>
            <a:pPr marL="0" indent="0" algn="ctr">
              <a:buNone/>
            </a:pPr>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Verdana" panose="020B0604030504040204" pitchFamily="34" charset="0"/>
                <a:ea typeface="Verdana" panose="020B0604030504040204" pitchFamily="34" charset="0"/>
              </a:rPr>
              <a:t> </a:t>
            </a:r>
            <a:r>
              <a:rPr lang="en-US" sz="1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Verdana" panose="020B0604030504040204" pitchFamily="34" charset="0"/>
                <a:ea typeface="Verdana" panose="020B0604030504040204" pitchFamily="34" charset="0"/>
              </a:rPr>
              <a:t>SQL </a:t>
            </a: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Verdana" panose="020B0604030504040204" pitchFamily="34" charset="0"/>
                <a:ea typeface="Verdana" panose="020B0604030504040204" pitchFamily="34" charset="0"/>
              </a:rPr>
              <a:t>is opportunistic for its distinctive, high level language and close connection to the underlying data</a:t>
            </a:r>
            <a:r>
              <a:rPr lang="en-US" sz="1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Verdana" panose="020B0604030504040204" pitchFamily="34" charset="0"/>
                <a:ea typeface="Verdana" panose="020B0604030504040204" pitchFamily="34" charset="0"/>
              </a:rPr>
              <a:t>.</a:t>
            </a:r>
            <a:endPar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Verdana" panose="020B0604030504040204" pitchFamily="34" charset="0"/>
              <a:ea typeface="Verdana" panose="020B0604030504040204" pitchFamily="34" charset="0"/>
            </a:endParaRPr>
          </a:p>
        </p:txBody>
      </p:sp>
      <p:sp>
        <p:nvSpPr>
          <p:cNvPr id="5" name="Title 1">
            <a:extLst>
              <a:ext uri="{FF2B5EF4-FFF2-40B4-BE49-F238E27FC236}">
                <a16:creationId xmlns="" xmlns:a16="http://schemas.microsoft.com/office/drawing/2014/main" id="{012FEB8C-29BC-49B9-B7FD-C4F62C045ACF}"/>
              </a:ext>
            </a:extLst>
          </p:cNvPr>
          <p:cNvSpPr txBox="1">
            <a:spLocks/>
          </p:cNvSpPr>
          <p:nvPr/>
        </p:nvSpPr>
        <p:spPr>
          <a:xfrm>
            <a:off x="1940633" y="167425"/>
            <a:ext cx="8307549" cy="937256"/>
          </a:xfrm>
          <a:prstGeom prst="rect">
            <a:avLst/>
          </a:prstGeom>
          <a:effectLst>
            <a:outerShdw blurRad="50800" dist="38100" dir="5400000" algn="t"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6000" b="1" cap="none" dirty="0" smtClean="0">
                <a:ln w="9525">
                  <a:solidFill>
                    <a:schemeClr val="bg2">
                      <a:lumMod val="90000"/>
                      <a:lumOff val="10000"/>
                    </a:schemeClr>
                  </a:solidFill>
                  <a:prstDash val="solid"/>
                </a:ln>
                <a:effectLst>
                  <a:outerShdw blurRad="50800" dist="38100" dir="2700000" algn="tl" rotWithShape="0">
                    <a:prstClr val="black">
                      <a:alpha val="40000"/>
                    </a:prstClr>
                  </a:outerShdw>
                </a:effectLst>
              </a:rPr>
              <a:t>Literature Survey</a:t>
            </a:r>
            <a:endParaRPr lang="en-IN" dirty="0">
              <a:ln w="9525">
                <a:solidFill>
                  <a:schemeClr val="bg2">
                    <a:lumMod val="90000"/>
                    <a:lumOff val="10000"/>
                  </a:schemeClr>
                </a:solidFill>
                <a:prstDash val="solid"/>
              </a:ln>
              <a:effectLst>
                <a:outerShdw blurRad="50800" dist="38100" dir="2700000" algn="tl" rotWithShape="0">
                  <a:prstClr val="black">
                    <a:alpha val="40000"/>
                  </a:prstClr>
                </a:outerShdw>
              </a:effectLst>
            </a:endParaRPr>
          </a:p>
        </p:txBody>
      </p:sp>
      <p:sp>
        <p:nvSpPr>
          <p:cNvPr id="6" name="Content Placeholder 2">
            <a:extLst>
              <a:ext uri="{FF2B5EF4-FFF2-40B4-BE49-F238E27FC236}">
                <a16:creationId xmlns="" xmlns:a16="http://schemas.microsoft.com/office/drawing/2014/main" id="{583C50C3-F46D-46D5-87E3-0C1F7F032E17}"/>
              </a:ext>
            </a:extLst>
          </p:cNvPr>
          <p:cNvSpPr txBox="1">
            <a:spLocks/>
          </p:cNvSpPr>
          <p:nvPr/>
        </p:nvSpPr>
        <p:spPr>
          <a:xfrm>
            <a:off x="1639650" y="2790866"/>
            <a:ext cx="8909516" cy="737946"/>
          </a:xfrm>
          <a:prstGeom prst="rect">
            <a:avLst/>
          </a:prstGeom>
          <a:solidFill>
            <a:schemeClr val="tx2">
              <a:lumMod val="50000"/>
            </a:schemeClr>
          </a:solidFill>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dk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dk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dk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9pPr>
          </a:lstStyle>
          <a:p>
            <a:pPr marL="0" indent="0" algn="ctr">
              <a:buNone/>
            </a:pPr>
            <a:r>
              <a:rPr lang="en-US" sz="1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Verdana" panose="020B0604030504040204" pitchFamily="34" charset="0"/>
                <a:ea typeface="Verdana" panose="020B0604030504040204" pitchFamily="34" charset="0"/>
              </a:rPr>
              <a:t>To </a:t>
            </a: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Verdana" panose="020B0604030504040204" pitchFamily="34" charset="0"/>
                <a:ea typeface="Verdana" panose="020B0604030504040204" pitchFamily="34" charset="0"/>
              </a:rPr>
              <a:t>create a system which can generate a SQL query from natural language we need to make the system which can understand natural language.</a:t>
            </a:r>
          </a:p>
        </p:txBody>
      </p:sp>
      <p:sp>
        <p:nvSpPr>
          <p:cNvPr id="7" name="Content Placeholder 2">
            <a:extLst>
              <a:ext uri="{FF2B5EF4-FFF2-40B4-BE49-F238E27FC236}">
                <a16:creationId xmlns="" xmlns:a16="http://schemas.microsoft.com/office/drawing/2014/main" id="{583C50C3-F46D-46D5-87E3-0C1F7F032E17}"/>
              </a:ext>
            </a:extLst>
          </p:cNvPr>
          <p:cNvSpPr txBox="1">
            <a:spLocks/>
          </p:cNvSpPr>
          <p:nvPr/>
        </p:nvSpPr>
        <p:spPr>
          <a:xfrm>
            <a:off x="1639650" y="3937087"/>
            <a:ext cx="8909516" cy="956885"/>
          </a:xfrm>
          <a:prstGeom prst="rect">
            <a:avLst/>
          </a:prstGeom>
          <a:solidFill>
            <a:schemeClr val="bg2">
              <a:lumMod val="90000"/>
              <a:lumOff val="10000"/>
            </a:schemeClr>
          </a:solidFill>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dk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dk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dk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9pPr>
          </a:lstStyle>
          <a:p>
            <a:pPr marL="0" indent="0" algn="ctr">
              <a:buNone/>
            </a:pP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Verdana" panose="020B0604030504040204" pitchFamily="34" charset="0"/>
                <a:ea typeface="Verdana" panose="020B0604030504040204" pitchFamily="34" charset="0"/>
              </a:rPr>
              <a:t>Most of the research done until now solves this problem by teaching a system to identify the parts of speech of a particular word in the natural language which is called tagging.</a:t>
            </a:r>
          </a:p>
        </p:txBody>
      </p:sp>
      <p:sp>
        <p:nvSpPr>
          <p:cNvPr id="8" name="Content Placeholder 2">
            <a:extLst>
              <a:ext uri="{FF2B5EF4-FFF2-40B4-BE49-F238E27FC236}">
                <a16:creationId xmlns="" xmlns:a16="http://schemas.microsoft.com/office/drawing/2014/main" id="{583C50C3-F46D-46D5-87E3-0C1F7F032E17}"/>
              </a:ext>
            </a:extLst>
          </p:cNvPr>
          <p:cNvSpPr txBox="1">
            <a:spLocks/>
          </p:cNvSpPr>
          <p:nvPr/>
        </p:nvSpPr>
        <p:spPr>
          <a:xfrm>
            <a:off x="1639650" y="5302247"/>
            <a:ext cx="8909516" cy="712185"/>
          </a:xfrm>
          <a:prstGeom prst="rect">
            <a:avLst/>
          </a:prstGeom>
          <a:solidFill>
            <a:schemeClr val="bg2">
              <a:lumMod val="90000"/>
              <a:lumOff val="10000"/>
            </a:schemeClr>
          </a:solidFill>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dk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dk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dk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9pPr>
          </a:lstStyle>
          <a:p>
            <a:pPr marL="0" indent="0" algn="ctr">
              <a:buNone/>
            </a:pP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Verdana" panose="020B0604030504040204" pitchFamily="34" charset="0"/>
                <a:ea typeface="Verdana" panose="020B0604030504040204" pitchFamily="34" charset="0"/>
              </a:rPr>
              <a:t>After this the system is made to understand the meaning of the natural query when all the words are put together which is called parsing.</a:t>
            </a:r>
            <a:endParaRPr lang="en-IN"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76913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12FEB8C-29BC-49B9-B7FD-C4F62C045ACF}"/>
              </a:ext>
            </a:extLst>
          </p:cNvPr>
          <p:cNvSpPr txBox="1">
            <a:spLocks/>
          </p:cNvSpPr>
          <p:nvPr/>
        </p:nvSpPr>
        <p:spPr>
          <a:xfrm>
            <a:off x="2069424" y="410668"/>
            <a:ext cx="8307549" cy="937256"/>
          </a:xfrm>
          <a:prstGeom prst="rect">
            <a:avLst/>
          </a:prstGeom>
          <a:effectLst>
            <a:outerShdw blurRad="50800" dist="38100" dir="5400000" algn="t"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6000" b="1" cap="none" dirty="0" smtClean="0">
                <a:ln w="9525">
                  <a:solidFill>
                    <a:schemeClr val="bg2">
                      <a:lumMod val="90000"/>
                      <a:lumOff val="10000"/>
                    </a:schemeClr>
                  </a:solidFill>
                  <a:prstDash val="solid"/>
                </a:ln>
                <a:effectLst>
                  <a:outerShdw blurRad="50800" dist="38100" dir="2700000" algn="tl" rotWithShape="0">
                    <a:prstClr val="black">
                      <a:alpha val="40000"/>
                    </a:prstClr>
                  </a:outerShdw>
                </a:effectLst>
              </a:rPr>
              <a:t>Problem Statement</a:t>
            </a:r>
            <a:endParaRPr lang="en-IN" dirty="0">
              <a:ln w="9525">
                <a:solidFill>
                  <a:schemeClr val="bg2">
                    <a:lumMod val="90000"/>
                    <a:lumOff val="10000"/>
                  </a:schemeClr>
                </a:solidFill>
                <a:prstDash val="solid"/>
              </a:ln>
              <a:effectLst>
                <a:outerShdw blurRad="50800" dist="38100" dir="2700000" algn="tl" rotWithShape="0">
                  <a:prstClr val="black">
                    <a:alpha val="40000"/>
                  </a:prstClr>
                </a:outerShdw>
              </a:effectLst>
            </a:endParaRPr>
          </a:p>
        </p:txBody>
      </p:sp>
      <p:sp>
        <p:nvSpPr>
          <p:cNvPr id="6" name="Content Placeholder 2">
            <a:extLst>
              <a:ext uri="{FF2B5EF4-FFF2-40B4-BE49-F238E27FC236}">
                <a16:creationId xmlns="" xmlns:a16="http://schemas.microsoft.com/office/drawing/2014/main" id="{583C50C3-F46D-46D5-87E3-0C1F7F032E17}"/>
              </a:ext>
            </a:extLst>
          </p:cNvPr>
          <p:cNvSpPr txBox="1">
            <a:spLocks/>
          </p:cNvSpPr>
          <p:nvPr/>
        </p:nvSpPr>
        <p:spPr>
          <a:xfrm>
            <a:off x="1768441" y="2070593"/>
            <a:ext cx="8909516" cy="1445338"/>
          </a:xfrm>
          <a:prstGeom prst="rect">
            <a:avLst/>
          </a:prstGeom>
          <a:solidFill>
            <a:schemeClr val="bg2">
              <a:lumMod val="90000"/>
              <a:lumOff val="10000"/>
            </a:schemeClr>
          </a:solidFill>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9pPr>
          </a:lstStyle>
          <a:p>
            <a:pPr marL="0" indent="0" algn="ctr">
              <a:buNone/>
            </a:pPr>
            <a:r>
              <a:rPr lang="en-US" b="1" dirty="0">
                <a:ln w="9525">
                  <a:solidFill>
                    <a:schemeClr val="bg1"/>
                  </a:solidFill>
                  <a:prstDash val="solid"/>
                </a:ln>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This project makes use of natural language processing techniques to work with text data to form SQL queries with the help of a corpus which </a:t>
            </a:r>
            <a:r>
              <a:rPr lang="en-US" b="1" dirty="0" smtClean="0">
                <a:ln w="9525">
                  <a:solidFill>
                    <a:schemeClr val="bg1"/>
                  </a:solidFill>
                  <a:prstDash val="solid"/>
                </a:ln>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has been </a:t>
            </a:r>
            <a:r>
              <a:rPr lang="en-US" b="1" dirty="0">
                <a:ln w="9525">
                  <a:solidFill>
                    <a:schemeClr val="bg1"/>
                  </a:solidFill>
                  <a:prstDash val="solid"/>
                </a:ln>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developed.</a:t>
            </a:r>
          </a:p>
        </p:txBody>
      </p:sp>
      <p:sp>
        <p:nvSpPr>
          <p:cNvPr id="7" name="Content Placeholder 2">
            <a:extLst>
              <a:ext uri="{FF2B5EF4-FFF2-40B4-BE49-F238E27FC236}">
                <a16:creationId xmlns="" xmlns:a16="http://schemas.microsoft.com/office/drawing/2014/main" id="{583C50C3-F46D-46D5-87E3-0C1F7F032E17}"/>
              </a:ext>
            </a:extLst>
          </p:cNvPr>
          <p:cNvSpPr txBox="1">
            <a:spLocks/>
          </p:cNvSpPr>
          <p:nvPr/>
        </p:nvSpPr>
        <p:spPr>
          <a:xfrm>
            <a:off x="1745385" y="4026035"/>
            <a:ext cx="8909516" cy="1022484"/>
          </a:xfrm>
          <a:prstGeom prst="rect">
            <a:avLst/>
          </a:prstGeom>
          <a:solidFill>
            <a:schemeClr val="bg2">
              <a:lumMod val="90000"/>
              <a:lumOff val="10000"/>
            </a:schemeClr>
          </a:solidFill>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9pPr>
          </a:lstStyle>
          <a:p>
            <a:pPr marL="0" indent="0" algn="ctr">
              <a:buNone/>
            </a:pP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Verdana" panose="020B0604030504040204" pitchFamily="34" charset="0"/>
                <a:ea typeface="Verdana" panose="020B0604030504040204" pitchFamily="34" charset="0"/>
              </a:rPr>
              <a:t>En2sql is given a plain English language as input returns a well-structured SQL statement as output.</a:t>
            </a:r>
            <a:endPar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25132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12FEB8C-29BC-49B9-B7FD-C4F62C045ACF}"/>
              </a:ext>
            </a:extLst>
          </p:cNvPr>
          <p:cNvSpPr txBox="1">
            <a:spLocks/>
          </p:cNvSpPr>
          <p:nvPr/>
        </p:nvSpPr>
        <p:spPr>
          <a:xfrm>
            <a:off x="2108061" y="145359"/>
            <a:ext cx="8307549" cy="650609"/>
          </a:xfrm>
          <a:prstGeom prst="rect">
            <a:avLst/>
          </a:prstGeom>
          <a:effectLst>
            <a:outerShdw blurRad="50800" dist="38100" dir="5400000" algn="t" rotWithShape="0">
              <a:prstClr val="black">
                <a:alpha val="40000"/>
              </a:prstClr>
            </a:outerShdw>
          </a:effectLst>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6000" b="1" cap="none" dirty="0" smtClean="0">
                <a:ln w="9525">
                  <a:solidFill>
                    <a:schemeClr val="bg2">
                      <a:lumMod val="90000"/>
                      <a:lumOff val="10000"/>
                    </a:schemeClr>
                  </a:solidFill>
                  <a:prstDash val="solid"/>
                </a:ln>
                <a:effectLst>
                  <a:outerShdw blurRad="50800" dist="38100" dir="2700000" algn="tl" rotWithShape="0">
                    <a:prstClr val="black">
                      <a:alpha val="40000"/>
                    </a:prstClr>
                  </a:outerShdw>
                </a:effectLst>
              </a:rPr>
              <a:t>System Architecture</a:t>
            </a:r>
            <a:endParaRPr lang="en-IN" dirty="0">
              <a:ln w="9525">
                <a:solidFill>
                  <a:schemeClr val="bg2">
                    <a:lumMod val="90000"/>
                    <a:lumOff val="10000"/>
                  </a:schemeClr>
                </a:solidFill>
                <a:prstDash val="solid"/>
              </a:ln>
              <a:effectLst>
                <a:outerShdw blurRad="50800" dist="38100" dir="2700000" algn="tl" rotWithShape="0">
                  <a:prstClr val="black">
                    <a:alpha val="40000"/>
                  </a:prstClr>
                </a:outerShdw>
              </a:effectLst>
            </a:endParaRPr>
          </a:p>
        </p:txBody>
      </p:sp>
      <p:sp>
        <p:nvSpPr>
          <p:cNvPr id="6" name="Content Placeholder 2">
            <a:extLst>
              <a:ext uri="{FF2B5EF4-FFF2-40B4-BE49-F238E27FC236}">
                <a16:creationId xmlns="" xmlns:a16="http://schemas.microsoft.com/office/drawing/2014/main" id="{583C50C3-F46D-46D5-87E3-0C1F7F032E17}"/>
              </a:ext>
            </a:extLst>
          </p:cNvPr>
          <p:cNvSpPr txBox="1">
            <a:spLocks/>
          </p:cNvSpPr>
          <p:nvPr/>
        </p:nvSpPr>
        <p:spPr>
          <a:xfrm>
            <a:off x="7150478" y="1397160"/>
            <a:ext cx="4560491" cy="2292439"/>
          </a:xfrm>
          <a:prstGeom prst="rect">
            <a:avLst/>
          </a:prstGeom>
          <a:solidFill>
            <a:schemeClr val="bg2">
              <a:lumMod val="90000"/>
              <a:lumOff val="10000"/>
            </a:schemeClr>
          </a:solidFill>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9pPr>
          </a:lstStyle>
          <a:p>
            <a:pPr marL="0" indent="0" algn="ctr">
              <a:buNone/>
            </a:pPr>
            <a:r>
              <a:rPr lang="en-US" sz="20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The </a:t>
            </a:r>
            <a:r>
              <a:rPr lang="en-US" sz="2000" b="1" dirty="0">
                <a:ln w="9525">
                  <a:solidFill>
                    <a:schemeClr val="bg1"/>
                  </a:solidFill>
                  <a:prstDash val="solid"/>
                </a:ln>
                <a:solidFill>
                  <a:schemeClr val="tx1"/>
                </a:solidFill>
                <a:effectLst>
                  <a:outerShdw blurRad="12700" dist="38100" dir="2700000" algn="tl" rotWithShape="0">
                    <a:schemeClr val="bg1">
                      <a:lumMod val="50000"/>
                    </a:schemeClr>
                  </a:outerShdw>
                </a:effectLst>
              </a:rPr>
              <a:t>proposed approach aims to use knowledge of SQL to create a corpus which will help to identify SQL command words i.e. SELECT, INSERT, DELETE, UPDATE and map the tokens with appropriate POS.</a:t>
            </a:r>
          </a:p>
        </p:txBody>
      </p:sp>
      <p:sp>
        <p:nvSpPr>
          <p:cNvPr id="7" name="Content Placeholder 2">
            <a:extLst>
              <a:ext uri="{FF2B5EF4-FFF2-40B4-BE49-F238E27FC236}">
                <a16:creationId xmlns="" xmlns:a16="http://schemas.microsoft.com/office/drawing/2014/main" id="{583C50C3-F46D-46D5-87E3-0C1F7F032E17}"/>
              </a:ext>
            </a:extLst>
          </p:cNvPr>
          <p:cNvSpPr txBox="1">
            <a:spLocks/>
          </p:cNvSpPr>
          <p:nvPr/>
        </p:nvSpPr>
        <p:spPr>
          <a:xfrm>
            <a:off x="7150477" y="4174882"/>
            <a:ext cx="4560491" cy="1929704"/>
          </a:xfrm>
          <a:prstGeom prst="rect">
            <a:avLst/>
          </a:prstGeom>
          <a:solidFill>
            <a:schemeClr val="bg2">
              <a:lumMod val="90000"/>
              <a:lumOff val="10000"/>
            </a:schemeClr>
          </a:solidFill>
          <a:ln>
            <a:solidFill>
              <a:schemeClr val="bg2">
                <a:lumMod val="90000"/>
                <a:lumOff val="10000"/>
              </a:schemeClr>
            </a:solid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9pPr>
          </a:lstStyle>
          <a:p>
            <a:pPr marL="0" indent="0" algn="ctr">
              <a:buNone/>
            </a:pPr>
            <a:r>
              <a:rPr lang="en-US" sz="20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Word </a:t>
            </a:r>
            <a:r>
              <a:rPr lang="en-US" sz="2000" b="1" dirty="0">
                <a:ln w="9525">
                  <a:solidFill>
                    <a:schemeClr val="bg1"/>
                  </a:solidFill>
                  <a:prstDash val="solid"/>
                </a:ln>
                <a:solidFill>
                  <a:schemeClr val="tx1"/>
                </a:solidFill>
                <a:effectLst>
                  <a:outerShdw blurRad="12700" dist="38100" dir="2700000" algn="tl" rotWithShape="0">
                    <a:schemeClr val="bg1">
                      <a:lumMod val="50000"/>
                    </a:schemeClr>
                  </a:outerShdw>
                </a:effectLst>
              </a:rPr>
              <a:t>similarities will be calculated with the input tokens to the database schema (table names, column names, data) to insert table names, column names, and data comparisons into the query. </a:t>
            </a:r>
            <a:endParaRPr lang="en-IN" sz="2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86" y="1176959"/>
            <a:ext cx="6568225" cy="5259621"/>
          </a:xfrm>
          <a:prstGeom prst="rect">
            <a:avLst/>
          </a:prstGeom>
          <a:solidFill>
            <a:schemeClr val="tx1"/>
          </a:solidFill>
          <a:ln w="76200">
            <a:noFill/>
          </a:ln>
          <a:effectLst>
            <a:glow rad="63500">
              <a:schemeClr val="accent2">
                <a:satMod val="175000"/>
                <a:alpha val="40000"/>
              </a:schemeClr>
            </a:glow>
            <a:outerShdw blurRad="50800" dist="38100" dir="13500000" algn="br" rotWithShape="0">
              <a:prstClr val="black">
                <a:alpha val="40000"/>
              </a:prst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4195094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b="5882"/>
          <a:stretch/>
        </p:blipFill>
        <p:spPr>
          <a:xfrm>
            <a:off x="1290732" y="1235823"/>
            <a:ext cx="9607356" cy="5152100"/>
          </a:xfrm>
        </p:spPr>
      </p:pic>
      <p:sp>
        <p:nvSpPr>
          <p:cNvPr id="4" name="Title 1">
            <a:extLst>
              <a:ext uri="{FF2B5EF4-FFF2-40B4-BE49-F238E27FC236}">
                <a16:creationId xmlns="" xmlns:a16="http://schemas.microsoft.com/office/drawing/2014/main" id="{012FEB8C-29BC-49B9-B7FD-C4F62C045ACF}"/>
              </a:ext>
            </a:extLst>
          </p:cNvPr>
          <p:cNvSpPr txBox="1">
            <a:spLocks/>
          </p:cNvSpPr>
          <p:nvPr/>
        </p:nvSpPr>
        <p:spPr>
          <a:xfrm>
            <a:off x="1940636" y="212275"/>
            <a:ext cx="8307549" cy="650609"/>
          </a:xfrm>
          <a:prstGeom prst="rect">
            <a:avLst/>
          </a:prstGeom>
          <a:effectLst>
            <a:outerShdw blurRad="50800" dist="38100" dir="5400000" algn="t" rotWithShape="0">
              <a:prstClr val="black">
                <a:alpha val="40000"/>
              </a:prstClr>
            </a:outerShdw>
          </a:effectLst>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6000" b="1" cap="none" dirty="0" smtClean="0">
                <a:ln w="9525">
                  <a:solidFill>
                    <a:schemeClr val="bg2">
                      <a:lumMod val="90000"/>
                      <a:lumOff val="10000"/>
                    </a:schemeClr>
                  </a:solidFill>
                  <a:prstDash val="solid"/>
                </a:ln>
                <a:effectLst>
                  <a:outerShdw blurRad="50800" dist="38100" dir="2700000" algn="tl" rotWithShape="0">
                    <a:prstClr val="black">
                      <a:alpha val="40000"/>
                    </a:prstClr>
                  </a:outerShdw>
                </a:effectLst>
              </a:rPr>
              <a:t>System Workflow</a:t>
            </a:r>
            <a:endParaRPr lang="en-IN" dirty="0">
              <a:ln w="9525">
                <a:solidFill>
                  <a:schemeClr val="bg2">
                    <a:lumMod val="90000"/>
                    <a:lumOff val="10000"/>
                  </a:schemeClr>
                </a:solidFill>
                <a:prstDash val="solid"/>
              </a:ln>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508278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12FEB8C-29BC-49B9-B7FD-C4F62C045ACF}"/>
              </a:ext>
            </a:extLst>
          </p:cNvPr>
          <p:cNvSpPr txBox="1">
            <a:spLocks/>
          </p:cNvSpPr>
          <p:nvPr/>
        </p:nvSpPr>
        <p:spPr>
          <a:xfrm>
            <a:off x="2095179" y="359153"/>
            <a:ext cx="8307549" cy="937256"/>
          </a:xfrm>
          <a:prstGeom prst="rect">
            <a:avLst/>
          </a:prstGeom>
          <a:effectLst>
            <a:outerShdw blurRad="50800" dist="38100" dir="5400000" algn="t"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6000" b="1" cap="none" dirty="0" smtClean="0">
                <a:ln w="9525">
                  <a:solidFill>
                    <a:schemeClr val="bg2">
                      <a:lumMod val="90000"/>
                      <a:lumOff val="10000"/>
                    </a:schemeClr>
                  </a:solidFill>
                  <a:prstDash val="solid"/>
                </a:ln>
                <a:effectLst>
                  <a:outerShdw blurRad="50800" dist="38100" dir="2700000" algn="tl" rotWithShape="0">
                    <a:prstClr val="black">
                      <a:alpha val="40000"/>
                    </a:prstClr>
                  </a:outerShdw>
                </a:effectLst>
              </a:rPr>
              <a:t>Methodology</a:t>
            </a:r>
            <a:endParaRPr lang="en-IN" dirty="0">
              <a:ln w="9525">
                <a:solidFill>
                  <a:schemeClr val="bg2">
                    <a:lumMod val="90000"/>
                    <a:lumOff val="10000"/>
                  </a:schemeClr>
                </a:solidFill>
                <a:prstDash val="solid"/>
              </a:ln>
              <a:effectLst>
                <a:outerShdw blurRad="50800" dist="38100" dir="2700000" algn="tl" rotWithShape="0">
                  <a:prstClr val="black">
                    <a:alpha val="40000"/>
                  </a:prstClr>
                </a:outerShdw>
              </a:effectLst>
            </a:endParaRPr>
          </a:p>
        </p:txBody>
      </p:sp>
      <p:sp>
        <p:nvSpPr>
          <p:cNvPr id="5" name="Content Placeholder 2">
            <a:extLst>
              <a:ext uri="{FF2B5EF4-FFF2-40B4-BE49-F238E27FC236}">
                <a16:creationId xmlns="" xmlns:a16="http://schemas.microsoft.com/office/drawing/2014/main" id="{583C50C3-F46D-46D5-87E3-0C1F7F032E17}"/>
              </a:ext>
            </a:extLst>
          </p:cNvPr>
          <p:cNvSpPr txBox="1">
            <a:spLocks/>
          </p:cNvSpPr>
          <p:nvPr/>
        </p:nvSpPr>
        <p:spPr>
          <a:xfrm>
            <a:off x="1511886" y="1910233"/>
            <a:ext cx="9474132" cy="1715796"/>
          </a:xfrm>
          <a:prstGeom prst="rect">
            <a:avLst/>
          </a:prstGeom>
          <a:solidFill>
            <a:schemeClr val="bg2">
              <a:lumMod val="90000"/>
              <a:lumOff val="10000"/>
            </a:schemeClr>
          </a:solidFill>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9pPr>
          </a:lstStyle>
          <a:p>
            <a:pPr marL="0" indent="0" algn="ctr">
              <a:lnSpc>
                <a:spcPct val="150000"/>
              </a:lnSpc>
              <a:buNone/>
            </a:pPr>
            <a:r>
              <a:rPr lang="en-US" sz="22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The </a:t>
            </a:r>
            <a:r>
              <a:rPr lang="en-US" sz="2200" b="1" dirty="0">
                <a:ln w="9525">
                  <a:solidFill>
                    <a:schemeClr val="bg1"/>
                  </a:solidFill>
                  <a:prstDash val="solid"/>
                </a:ln>
                <a:solidFill>
                  <a:schemeClr val="tx1"/>
                </a:solidFill>
                <a:effectLst>
                  <a:outerShdw blurRad="12700" dist="38100" dir="2700000" algn="tl" rotWithShape="0">
                    <a:schemeClr val="bg1">
                      <a:lumMod val="50000"/>
                    </a:schemeClr>
                  </a:outerShdw>
                </a:effectLst>
              </a:rPr>
              <a:t>research will start by focusing on statements </a:t>
            </a:r>
            <a:r>
              <a:rPr lang="en-US" sz="22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(“get / find number of employees”) and then extend to questions </a:t>
            </a:r>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(“Who is Bob?”)</a:t>
            </a:r>
            <a:r>
              <a:rPr lang="en-US" sz="22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The statements are easier as it gives more keywords to interpolate the SQL query structure.</a:t>
            </a:r>
            <a:endParaRPr lang="en-IN" sz="22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Content Placeholder 2">
            <a:extLst>
              <a:ext uri="{FF2B5EF4-FFF2-40B4-BE49-F238E27FC236}">
                <a16:creationId xmlns="" xmlns:a16="http://schemas.microsoft.com/office/drawing/2014/main" id="{583C50C3-F46D-46D5-87E3-0C1F7F032E17}"/>
              </a:ext>
            </a:extLst>
          </p:cNvPr>
          <p:cNvSpPr txBox="1">
            <a:spLocks/>
          </p:cNvSpPr>
          <p:nvPr/>
        </p:nvSpPr>
        <p:spPr>
          <a:xfrm>
            <a:off x="1511886" y="4225721"/>
            <a:ext cx="9474132" cy="1685682"/>
          </a:xfrm>
          <a:prstGeom prst="rect">
            <a:avLst/>
          </a:prstGeom>
          <a:solidFill>
            <a:schemeClr val="bg2">
              <a:lumMod val="90000"/>
              <a:lumOff val="10000"/>
            </a:schemeClr>
          </a:solidFill>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9pPr>
          </a:lstStyle>
          <a:p>
            <a:pPr marL="0" indent="0" algn="ctr">
              <a:lnSpc>
                <a:spcPct val="150000"/>
              </a:lnSpc>
              <a:buNone/>
            </a:pPr>
            <a:r>
              <a:rPr lang="en-US" sz="22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There </a:t>
            </a:r>
            <a:r>
              <a:rPr lang="en-US" sz="2200" b="1" dirty="0">
                <a:ln w="9525">
                  <a:solidFill>
                    <a:schemeClr val="bg1"/>
                  </a:solidFill>
                  <a:prstDash val="solid"/>
                </a:ln>
                <a:solidFill>
                  <a:schemeClr val="tx1"/>
                </a:solidFill>
                <a:effectLst>
                  <a:outerShdw blurRad="12700" dist="38100" dir="2700000" algn="tl" rotWithShape="0">
                    <a:schemeClr val="bg1">
                      <a:lumMod val="50000"/>
                    </a:schemeClr>
                  </a:outerShdw>
                </a:effectLst>
              </a:rPr>
              <a:t>are many relations databases. While their SQL syntax is similar, it can differ for more complicated queries. We will focus on Oracle SQL as it is an open source database with a large user base</a:t>
            </a:r>
            <a:endParaRPr lang="en-IN" sz="22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264281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12FEB8C-29BC-49B9-B7FD-C4F62C045ACF}"/>
              </a:ext>
            </a:extLst>
          </p:cNvPr>
          <p:cNvSpPr txBox="1">
            <a:spLocks/>
          </p:cNvSpPr>
          <p:nvPr/>
        </p:nvSpPr>
        <p:spPr>
          <a:xfrm>
            <a:off x="2120937" y="90152"/>
            <a:ext cx="8307549" cy="795588"/>
          </a:xfrm>
          <a:prstGeom prst="rect">
            <a:avLst/>
          </a:prstGeom>
          <a:effectLst>
            <a:outerShdw blurRad="50800" dist="38100" dir="5400000" algn="t" rotWithShape="0">
              <a:prstClr val="black">
                <a:alpha val="40000"/>
              </a:prstClr>
            </a:outerShdw>
          </a:effectLst>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6000" b="1" cap="none" dirty="0" smtClean="0">
                <a:ln w="9525">
                  <a:solidFill>
                    <a:schemeClr val="bg2">
                      <a:lumMod val="90000"/>
                      <a:lumOff val="10000"/>
                    </a:schemeClr>
                  </a:solidFill>
                  <a:prstDash val="solid"/>
                </a:ln>
                <a:effectLst>
                  <a:outerShdw blurRad="50800" dist="38100" dir="2700000" algn="tl" rotWithShape="0">
                    <a:prstClr val="black">
                      <a:alpha val="40000"/>
                    </a:prstClr>
                  </a:outerShdw>
                </a:effectLst>
              </a:rPr>
              <a:t>Output </a:t>
            </a:r>
            <a:r>
              <a:rPr lang="en-IN" sz="2200" b="1" cap="none" dirty="0" smtClean="0">
                <a:ln w="9525">
                  <a:solidFill>
                    <a:schemeClr val="bg2">
                      <a:lumMod val="90000"/>
                      <a:lumOff val="10000"/>
                    </a:schemeClr>
                  </a:solidFill>
                  <a:prstDash val="solid"/>
                </a:ln>
                <a:effectLst>
                  <a:outerShdw blurRad="50800" dist="38100" dir="2700000" algn="tl" rotWithShape="0">
                    <a:prstClr val="black">
                      <a:alpha val="40000"/>
                    </a:prstClr>
                  </a:outerShdw>
                </a:effectLst>
              </a:rPr>
              <a:t>(1/3) </a:t>
            </a:r>
            <a:endParaRPr lang="en-IN" dirty="0">
              <a:ln w="9525">
                <a:solidFill>
                  <a:schemeClr val="bg2">
                    <a:lumMod val="90000"/>
                    <a:lumOff val="10000"/>
                  </a:schemeClr>
                </a:solidFill>
                <a:prstDash val="solid"/>
              </a:ln>
              <a:effectLst>
                <a:outerShdw blurRad="50800" dist="38100" dir="2700000" algn="tl" rotWithShape="0">
                  <a:prstClr val="black">
                    <a:alpha val="40000"/>
                  </a:prst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276" y="1095801"/>
            <a:ext cx="6844083" cy="5266362"/>
          </a:xfrm>
          <a:prstGeom prst="rect">
            <a:avLst/>
          </a:prstGeom>
        </p:spPr>
      </p:pic>
      <p:sp>
        <p:nvSpPr>
          <p:cNvPr id="7" name="Content Placeholder 2">
            <a:extLst>
              <a:ext uri="{FF2B5EF4-FFF2-40B4-BE49-F238E27FC236}">
                <a16:creationId xmlns="" xmlns:a16="http://schemas.microsoft.com/office/drawing/2014/main" id="{583C50C3-F46D-46D5-87E3-0C1F7F032E17}"/>
              </a:ext>
            </a:extLst>
          </p:cNvPr>
          <p:cNvSpPr txBox="1">
            <a:spLocks/>
          </p:cNvSpPr>
          <p:nvPr/>
        </p:nvSpPr>
        <p:spPr>
          <a:xfrm>
            <a:off x="7673359" y="2034862"/>
            <a:ext cx="3745304" cy="3090929"/>
          </a:xfrm>
          <a:prstGeom prst="rect">
            <a:avLst/>
          </a:prstGeom>
          <a:solidFill>
            <a:schemeClr val="bg2">
              <a:lumMod val="90000"/>
              <a:lumOff val="10000"/>
            </a:schemeClr>
          </a:solidFill>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9pPr>
          </a:lstStyle>
          <a:p>
            <a:pPr marL="0" indent="0" algn="ctr">
              <a:lnSpc>
                <a:spcPct val="150000"/>
              </a:lnSpc>
              <a:buNone/>
            </a:pPr>
            <a:r>
              <a:rPr lang="en-IN" sz="23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Dry Running on MySQL </a:t>
            </a:r>
            <a:r>
              <a:rPr lang="en-IN" sz="2300" b="1"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WorkBench</a:t>
            </a:r>
            <a:r>
              <a:rPr lang="en-IN" sz="23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by selecting </a:t>
            </a:r>
          </a:p>
          <a:p>
            <a:pPr>
              <a:lnSpc>
                <a:spcPct val="150000"/>
              </a:lnSpc>
            </a:pPr>
            <a:r>
              <a:rPr lang="en-IN" sz="20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Database</a:t>
            </a:r>
          </a:p>
          <a:p>
            <a:pPr>
              <a:lnSpc>
                <a:spcPct val="150000"/>
              </a:lnSpc>
            </a:pPr>
            <a:r>
              <a:rPr lang="en-IN" sz="20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Language configuration</a:t>
            </a:r>
          </a:p>
          <a:p>
            <a:pPr>
              <a:lnSpc>
                <a:spcPct val="150000"/>
              </a:lnSpc>
            </a:pPr>
            <a:r>
              <a:rPr lang="en-IN" sz="20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Language Thesaurus. </a:t>
            </a:r>
            <a:endParaRPr lang="en-IN" sz="2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581533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12FEB8C-29BC-49B9-B7FD-C4F62C045ACF}"/>
              </a:ext>
            </a:extLst>
          </p:cNvPr>
          <p:cNvSpPr txBox="1">
            <a:spLocks/>
          </p:cNvSpPr>
          <p:nvPr/>
        </p:nvSpPr>
        <p:spPr>
          <a:xfrm>
            <a:off x="2120937" y="90152"/>
            <a:ext cx="8307549" cy="795588"/>
          </a:xfrm>
          <a:prstGeom prst="rect">
            <a:avLst/>
          </a:prstGeom>
          <a:effectLst>
            <a:outerShdw blurRad="50800" dist="38100" dir="5400000" algn="t" rotWithShape="0">
              <a:prstClr val="black">
                <a:alpha val="40000"/>
              </a:prstClr>
            </a:outerShdw>
          </a:effectLst>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6000" b="1" cap="none" dirty="0" smtClean="0">
                <a:ln w="9525">
                  <a:solidFill>
                    <a:schemeClr val="bg2">
                      <a:lumMod val="90000"/>
                      <a:lumOff val="10000"/>
                    </a:schemeClr>
                  </a:solidFill>
                  <a:prstDash val="solid"/>
                </a:ln>
                <a:effectLst>
                  <a:outerShdw blurRad="50800" dist="38100" dir="2700000" algn="tl" rotWithShape="0">
                    <a:prstClr val="black">
                      <a:alpha val="40000"/>
                    </a:prstClr>
                  </a:outerShdw>
                </a:effectLst>
              </a:rPr>
              <a:t>Output </a:t>
            </a:r>
            <a:r>
              <a:rPr lang="en-IN" sz="2200" b="1" cap="none" dirty="0" smtClean="0">
                <a:ln w="9525">
                  <a:solidFill>
                    <a:schemeClr val="bg2">
                      <a:lumMod val="90000"/>
                      <a:lumOff val="10000"/>
                    </a:schemeClr>
                  </a:solidFill>
                  <a:prstDash val="solid"/>
                </a:ln>
                <a:effectLst>
                  <a:outerShdw blurRad="50800" dist="38100" dir="2700000" algn="tl" rotWithShape="0">
                    <a:prstClr val="black">
                      <a:alpha val="40000"/>
                    </a:prstClr>
                  </a:outerShdw>
                </a:effectLst>
              </a:rPr>
              <a:t>(2/3) </a:t>
            </a:r>
            <a:endParaRPr lang="en-IN" dirty="0">
              <a:ln w="9525">
                <a:solidFill>
                  <a:schemeClr val="bg2">
                    <a:lumMod val="90000"/>
                    <a:lumOff val="10000"/>
                  </a:schemeClr>
                </a:solidFill>
                <a:prstDash val="solid"/>
              </a:ln>
              <a:effectLst>
                <a:outerShdw blurRad="50800" dist="38100" dir="2700000" algn="tl" rotWithShape="0">
                  <a:prstClr val="black">
                    <a:alpha val="40000"/>
                  </a:prst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994" y="1004659"/>
            <a:ext cx="7308907" cy="5275902"/>
          </a:xfrm>
          <a:prstGeom prst="rect">
            <a:avLst/>
          </a:prstGeom>
        </p:spPr>
      </p:pic>
      <p:sp>
        <p:nvSpPr>
          <p:cNvPr id="6" name="Content Placeholder 2">
            <a:extLst>
              <a:ext uri="{FF2B5EF4-FFF2-40B4-BE49-F238E27FC236}">
                <a16:creationId xmlns="" xmlns:a16="http://schemas.microsoft.com/office/drawing/2014/main" id="{583C50C3-F46D-46D5-87E3-0C1F7F032E17}"/>
              </a:ext>
            </a:extLst>
          </p:cNvPr>
          <p:cNvSpPr txBox="1">
            <a:spLocks/>
          </p:cNvSpPr>
          <p:nvPr/>
        </p:nvSpPr>
        <p:spPr>
          <a:xfrm>
            <a:off x="7984901" y="1106554"/>
            <a:ext cx="3425782" cy="5072112"/>
          </a:xfrm>
          <a:prstGeom prst="rect">
            <a:avLst/>
          </a:prstGeom>
          <a:solidFill>
            <a:schemeClr val="bg2">
              <a:lumMod val="90000"/>
              <a:lumOff val="10000"/>
            </a:schemeClr>
          </a:solidFill>
          <a:ln>
            <a:solidFill>
              <a:schemeClr val="bg1"/>
            </a:solid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9pPr>
          </a:lstStyle>
          <a:p>
            <a:pPr marL="0" indent="0" algn="ctr">
              <a:lnSpc>
                <a:spcPct val="150000"/>
              </a:lnSpc>
              <a:buNone/>
            </a:pPr>
            <a:r>
              <a:rPr lang="en-IN" sz="23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Usage of clauses like – </a:t>
            </a:r>
          </a:p>
          <a:p>
            <a:pPr>
              <a:lnSpc>
                <a:spcPct val="150000"/>
              </a:lnSpc>
            </a:pPr>
            <a:r>
              <a:rPr lang="en-IN" sz="18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CONSTRAINT clause</a:t>
            </a:r>
          </a:p>
          <a:p>
            <a:pPr>
              <a:lnSpc>
                <a:spcPct val="150000"/>
              </a:lnSpc>
            </a:pPr>
            <a:r>
              <a:rPr lang="en-IN" sz="18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EXTERNAL NAME </a:t>
            </a:r>
            <a:r>
              <a:rPr lang="en-IN" sz="1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clause</a:t>
            </a:r>
          </a:p>
          <a:p>
            <a:pPr>
              <a:lnSpc>
                <a:spcPct val="150000"/>
              </a:lnSpc>
            </a:pPr>
            <a:r>
              <a:rPr lang="en-IN" sz="1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FROM clause,</a:t>
            </a:r>
          </a:p>
          <a:p>
            <a:pPr>
              <a:lnSpc>
                <a:spcPct val="150000"/>
              </a:lnSpc>
            </a:pPr>
            <a:r>
              <a:rPr lang="en-IN" sz="1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GROUP BY clause</a:t>
            </a:r>
          </a:p>
          <a:p>
            <a:pPr>
              <a:lnSpc>
                <a:spcPct val="150000"/>
              </a:lnSpc>
            </a:pPr>
            <a:r>
              <a:rPr lang="en-IN" sz="1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HAVING</a:t>
            </a:r>
            <a:r>
              <a:rPr lang="en-IN" sz="16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IN" sz="1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clause </a:t>
            </a:r>
          </a:p>
          <a:p>
            <a:pPr>
              <a:lnSpc>
                <a:spcPct val="150000"/>
              </a:lnSpc>
            </a:pPr>
            <a:r>
              <a:rPr lang="en-IN" sz="1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WINDOW clause</a:t>
            </a:r>
          </a:p>
          <a:p>
            <a:pPr>
              <a:lnSpc>
                <a:spcPct val="150000"/>
              </a:lnSpc>
            </a:pPr>
            <a:r>
              <a:rPr lang="en-IN" sz="1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ORDER BY clause</a:t>
            </a:r>
          </a:p>
          <a:p>
            <a:pPr>
              <a:lnSpc>
                <a:spcPct val="150000"/>
              </a:lnSpc>
            </a:pPr>
            <a:r>
              <a:rPr lang="en-IN" sz="1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USING clause</a:t>
            </a:r>
          </a:p>
          <a:p>
            <a:pPr>
              <a:lnSpc>
                <a:spcPct val="150000"/>
              </a:lnSpc>
            </a:pPr>
            <a:r>
              <a:rPr lang="en-IN" sz="1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WHERE clause	</a:t>
            </a:r>
            <a:endParaRPr lang="en-IN" sz="16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5751923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3175</TotalTime>
  <Words>780</Words>
  <Application>Microsoft Office PowerPoint</Application>
  <PresentationFormat>Widescreen</PresentationFormat>
  <Paragraphs>76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Trebuchet MS</vt:lpstr>
      <vt:lpstr>Tw Cen MT</vt:lpstr>
      <vt:lpstr>Verdana</vt:lpstr>
      <vt:lpstr>Circuit</vt:lpstr>
      <vt:lpstr>PowerPoint Presentation</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Dhairya Timbadia</dc:creator>
  <cp:lastModifiedBy>Aroop Rath</cp:lastModifiedBy>
  <cp:revision>44</cp:revision>
  <dcterms:created xsi:type="dcterms:W3CDTF">2020-06-20T06:24:46Z</dcterms:created>
  <dcterms:modified xsi:type="dcterms:W3CDTF">2020-06-25T06:30:13Z</dcterms:modified>
</cp:coreProperties>
</file>